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8" r:id="rId3"/>
    <p:sldId id="285" r:id="rId4"/>
    <p:sldId id="329" r:id="rId5"/>
    <p:sldId id="331" r:id="rId6"/>
    <p:sldId id="351" r:id="rId7"/>
    <p:sldId id="349" r:id="rId8"/>
    <p:sldId id="342" r:id="rId9"/>
    <p:sldId id="345" r:id="rId10"/>
    <p:sldId id="350" r:id="rId11"/>
    <p:sldId id="355" r:id="rId12"/>
    <p:sldId id="344" r:id="rId13"/>
    <p:sldId id="343" r:id="rId14"/>
    <p:sldId id="352" r:id="rId15"/>
    <p:sldId id="353" r:id="rId16"/>
    <p:sldId id="354" r:id="rId17"/>
    <p:sldId id="347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Specifika kontroly </a:t>
            </a:r>
            <a:r>
              <a:rPr lang="cs-CZ" altLang="cs-CZ" dirty="0" smtClean="0">
                <a:latin typeface="Arial" panose="020B0604020202020204" pitchFamily="34" charset="0"/>
              </a:rPr>
              <a:t>ÚSC – obce a kraje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nn-NO" dirty="0"/>
              <a:t>Auditing a kontrola ve veřejném sektoru</a:t>
            </a:r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</a:t>
            </a:r>
            <a:r>
              <a:rPr lang="cs-CZ" sz="3200" dirty="0"/>
              <a:t>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povinnou náležitostí závěru zprávy je dále: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upozornění </a:t>
            </a:r>
            <a:r>
              <a:rPr lang="cs-CZ" sz="1200" b="1" dirty="0"/>
              <a:t>na případná rizika</a:t>
            </a:r>
            <a:r>
              <a:rPr lang="cs-CZ" sz="1200" dirty="0"/>
              <a:t>, která lze dovodit ze zjištění podle odstavce 2 písm. b) a která mohou mít negativní dopad na hospodaření územního celku v budoucnosti,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uvedení </a:t>
            </a:r>
            <a:r>
              <a:rPr lang="cs-CZ" sz="1200" b="1" dirty="0"/>
              <a:t>podílu pohledávek a závazků </a:t>
            </a:r>
            <a:r>
              <a:rPr lang="cs-CZ" sz="1200" dirty="0"/>
              <a:t>na rozpočtu územního celku a podílu zastaveného majetku na celkovém majetku územního celku,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výrok </a:t>
            </a:r>
            <a:r>
              <a:rPr lang="cs-CZ" sz="1200" dirty="0"/>
              <a:t>o tom, že dluh územního celku nepřekročil 60 % průměru jeho příjmů za poslední 4 rozpočtové roky; v opačném případě se uvede, o kolik jeho dluh překročil průměr jeho příjmů.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povinnost </a:t>
            </a:r>
            <a:r>
              <a:rPr lang="cs-CZ" sz="1600" dirty="0"/>
              <a:t>zajistit řádné a včasné vypracování zprávy o výsledku přezkoumání hospodaření má kontrolor pověřený řízením přezkoumání.</a:t>
            </a:r>
          </a:p>
        </p:txBody>
      </p:sp>
    </p:spTree>
    <p:extLst>
      <p:ext uri="{BB962C8B-B14F-4D97-AF65-F5344CB8AC3E}">
        <p14:creationId xmlns:p14="http://schemas.microsoft.com/office/powerpoint/2010/main" val="39628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</a:t>
            </a:r>
            <a:r>
              <a:rPr lang="cs-CZ" sz="3200" dirty="0"/>
              <a:t>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r>
              <a:rPr lang="cs-CZ" sz="1200" dirty="0" smtClean="0"/>
              <a:t>Nejčastější </a:t>
            </a:r>
            <a:r>
              <a:rPr lang="cs-CZ" sz="1200" dirty="0"/>
              <a:t>chyby a nedostatky zjištěné při přezkoumávání hospodaření </a:t>
            </a:r>
            <a:r>
              <a:rPr lang="cs-CZ" sz="1200" b="1" dirty="0"/>
              <a:t>ÚSC za rok </a:t>
            </a:r>
            <a:r>
              <a:rPr lang="cs-CZ" sz="1200" b="1" dirty="0" smtClean="0"/>
              <a:t>2015 (MV ČR 2017)</a:t>
            </a:r>
            <a:r>
              <a:rPr lang="cs-CZ" sz="1200" dirty="0" smtClean="0"/>
              <a:t>:</a:t>
            </a:r>
            <a:endParaRPr lang="cs-CZ" sz="1200" dirty="0"/>
          </a:p>
          <a:p>
            <a:endParaRPr lang="cs-CZ" sz="1200" dirty="0" smtClean="0"/>
          </a:p>
          <a:p>
            <a:r>
              <a:rPr lang="cs-CZ" sz="1200" dirty="0" smtClean="0"/>
              <a:t>1</a:t>
            </a:r>
            <a:r>
              <a:rPr lang="cs-CZ" sz="1200" dirty="0"/>
              <a:t>. </a:t>
            </a:r>
            <a:r>
              <a:rPr lang="cs-CZ" sz="1200" b="1" dirty="0"/>
              <a:t>oblast účetnictví vedeného ÚSC </a:t>
            </a:r>
            <a:r>
              <a:rPr lang="cs-CZ" sz="1200" dirty="0"/>
              <a:t>– nejčastější chyby a nedostatky spočívaly v porušení: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zákona </a:t>
            </a:r>
            <a:r>
              <a:rPr lang="cs-CZ" sz="800" dirty="0"/>
              <a:t>o účetnictví (předmět účetnictví - účetní jednotky neúčtovaly správně o </a:t>
            </a:r>
            <a:r>
              <a:rPr lang="cs-CZ" sz="800" dirty="0" smtClean="0"/>
              <a:t>stavu a </a:t>
            </a:r>
            <a:r>
              <a:rPr lang="cs-CZ" sz="800" dirty="0"/>
              <a:t>pohybu majetku a jiných aktiv, závazků včetně dluhů a jiných pasiv, dále o </a:t>
            </a:r>
            <a:r>
              <a:rPr lang="cs-CZ" sz="800" dirty="0" smtClean="0"/>
              <a:t>nákladech a </a:t>
            </a:r>
            <a:r>
              <a:rPr lang="cs-CZ" sz="800" dirty="0"/>
              <a:t>výnosech a o výsledku hospodaření, nebyla plněna povinnost dodržovat při </a:t>
            </a:r>
            <a:r>
              <a:rPr lang="cs-CZ" sz="800" dirty="0" smtClean="0"/>
              <a:t>vedení účetnictví </a:t>
            </a:r>
            <a:r>
              <a:rPr lang="cs-CZ" sz="800" dirty="0"/>
              <a:t>zejména směrnou účtovou osnovu, účetní doklady a záznamy byly </a:t>
            </a:r>
            <a:r>
              <a:rPr lang="cs-CZ" sz="800" dirty="0" smtClean="0"/>
              <a:t>neprůkazné, inventarizace </a:t>
            </a:r>
            <a:r>
              <a:rPr lang="cs-CZ" sz="800" dirty="0"/>
              <a:t>majetku a závazků nebyla průkazná, nebyl připojen podpisový záznamu </a:t>
            </a:r>
            <a:r>
              <a:rPr lang="cs-CZ" sz="800" dirty="0" smtClean="0"/>
              <a:t>osoby zodpovědné</a:t>
            </a:r>
            <a:r>
              <a:rPr lang="cs-CZ" sz="800" dirty="0"/>
              <a:t>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vyhlášky </a:t>
            </a:r>
            <a:r>
              <a:rPr lang="cs-CZ" sz="800" dirty="0"/>
              <a:t>č. 410/2009 Sb., kterou se provádějí některá ustanovení zákona o </a:t>
            </a:r>
            <a:r>
              <a:rPr lang="cs-CZ" sz="800" dirty="0" smtClean="0"/>
              <a:t>účetnictví (účtování </a:t>
            </a:r>
            <a:r>
              <a:rPr lang="cs-CZ" sz="800" dirty="0"/>
              <a:t>drobného dlouhodobého hmotného majetku nebylo v souladu s § 14, </a:t>
            </a:r>
            <a:r>
              <a:rPr lang="cs-CZ" sz="800" dirty="0" smtClean="0"/>
              <a:t>účtování krátkodobých </a:t>
            </a:r>
            <a:r>
              <a:rPr lang="cs-CZ" sz="800" dirty="0"/>
              <a:t>závazků nebylo v souladu s § 32, bylo chybné obsahové vymezení </a:t>
            </a:r>
            <a:r>
              <a:rPr lang="cs-CZ" sz="800" dirty="0" smtClean="0"/>
              <a:t>položek výkazu </a:t>
            </a:r>
            <a:r>
              <a:rPr lang="cs-CZ" sz="800" dirty="0"/>
              <a:t>zisku a ztráty, chybné vymezení vysvětlujících a doplňujících položek v příloze),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vyhlášky </a:t>
            </a:r>
            <a:r>
              <a:rPr lang="cs-CZ" sz="800" dirty="0"/>
              <a:t>č. 270/2010 Sb., o inventarizaci majetku a </a:t>
            </a:r>
            <a:r>
              <a:rPr lang="cs-CZ" sz="800" dirty="0" smtClean="0"/>
              <a:t>závazků (</a:t>
            </a:r>
            <a:r>
              <a:rPr lang="cs-CZ" sz="800" dirty="0"/>
              <a:t>chybné provedení dokladové inventury, inventurní soupis a dodatečný inventurní </a:t>
            </a:r>
            <a:r>
              <a:rPr lang="cs-CZ" sz="800" dirty="0" smtClean="0"/>
              <a:t>soupis nebyl </a:t>
            </a:r>
            <a:r>
              <a:rPr lang="cs-CZ" sz="800" dirty="0"/>
              <a:t>v souladu s § 8).</a:t>
            </a:r>
          </a:p>
          <a:p>
            <a:endParaRPr lang="cs-CZ" sz="1200" dirty="0" smtClean="0"/>
          </a:p>
          <a:p>
            <a:r>
              <a:rPr lang="cs-CZ" sz="1200" dirty="0" smtClean="0"/>
              <a:t>2</a:t>
            </a:r>
            <a:r>
              <a:rPr lang="cs-CZ" sz="1200" dirty="0"/>
              <a:t>. </a:t>
            </a:r>
            <a:r>
              <a:rPr lang="cs-CZ" sz="1200" b="1" dirty="0" smtClean="0"/>
              <a:t>zákon </a:t>
            </a:r>
            <a:r>
              <a:rPr lang="cs-CZ" sz="1200" b="1" dirty="0"/>
              <a:t>o veřejných zakázkách </a:t>
            </a:r>
            <a:r>
              <a:rPr lang="cs-CZ" sz="1200" dirty="0"/>
              <a:t>(nebyly dodrženy zásady postupu zadavatele - </a:t>
            </a:r>
            <a:r>
              <a:rPr lang="cs-CZ" sz="1200" dirty="0" smtClean="0"/>
              <a:t>transparentnost, rovné </a:t>
            </a:r>
            <a:r>
              <a:rPr lang="cs-CZ" sz="1200" dirty="0"/>
              <a:t>zacházení a zákaz diskriminace, uveřejňování smluv, výše skutečně uhrazené </a:t>
            </a:r>
            <a:r>
              <a:rPr lang="cs-CZ" sz="1200" dirty="0" smtClean="0"/>
              <a:t>ceny a </a:t>
            </a:r>
            <a:r>
              <a:rPr lang="cs-CZ" sz="1200" dirty="0"/>
              <a:t>seznamu subdodavatelů na profilu zadavatele nebylo v souladu se zákonem</a:t>
            </a:r>
            <a:r>
              <a:rPr lang="cs-CZ" sz="1200" dirty="0" smtClean="0"/>
              <a:t>)</a:t>
            </a:r>
            <a:endParaRPr lang="cs-CZ" sz="1200" dirty="0"/>
          </a:p>
          <a:p>
            <a:endParaRPr lang="cs-CZ" sz="1200" dirty="0" smtClean="0"/>
          </a:p>
          <a:p>
            <a:r>
              <a:rPr lang="cs-CZ" sz="1200" dirty="0" smtClean="0"/>
              <a:t>3</a:t>
            </a:r>
            <a:r>
              <a:rPr lang="cs-CZ" sz="1200" dirty="0"/>
              <a:t>. </a:t>
            </a:r>
            <a:r>
              <a:rPr lang="cs-CZ" sz="1200" b="1" dirty="0" smtClean="0"/>
              <a:t>zákon </a:t>
            </a:r>
            <a:r>
              <a:rPr lang="cs-CZ" sz="1200" b="1" dirty="0"/>
              <a:t>o finanční kontrole </a:t>
            </a:r>
            <a:r>
              <a:rPr lang="cs-CZ" sz="1200" dirty="0"/>
              <a:t>(nebylo zavedení a údržba vnitřního kontrolního systému, </a:t>
            </a:r>
            <a:r>
              <a:rPr lang="cs-CZ" sz="1200" dirty="0" smtClean="0"/>
              <a:t>nebyla zajištěna </a:t>
            </a:r>
            <a:r>
              <a:rPr lang="cs-CZ" sz="1200" dirty="0"/>
              <a:t>předběžná kontrola, průběžná a následná kontrola nebyla provedena</a:t>
            </a:r>
            <a:r>
              <a:rPr lang="cs-CZ" sz="1200" dirty="0" smtClean="0"/>
              <a:t>),</a:t>
            </a:r>
          </a:p>
          <a:p>
            <a:endParaRPr lang="cs-CZ" sz="1200" dirty="0" smtClean="0"/>
          </a:p>
          <a:p>
            <a:r>
              <a:rPr lang="cs-CZ" sz="1200" dirty="0" smtClean="0"/>
              <a:t>4. </a:t>
            </a:r>
            <a:r>
              <a:rPr lang="cs-CZ" sz="1200" b="1" dirty="0" smtClean="0"/>
              <a:t>zákona </a:t>
            </a:r>
            <a:r>
              <a:rPr lang="cs-CZ" sz="1200" b="1" dirty="0"/>
              <a:t>o obcích </a:t>
            </a:r>
            <a:r>
              <a:rPr lang="cs-CZ" sz="1200" dirty="0"/>
              <a:t>(nebyl zveřejněn záměru obce prodat, směnit nebo darovat nemovitý </a:t>
            </a:r>
            <a:r>
              <a:rPr lang="cs-CZ" sz="1200" dirty="0" smtClean="0"/>
              <a:t>majetek, pronajmout </a:t>
            </a:r>
            <a:r>
              <a:rPr lang="cs-CZ" sz="1200" dirty="0"/>
              <a:t>jej nebo poskytnout jako výpůjčku, v rozhodování zastupitelstva – </a:t>
            </a:r>
            <a:r>
              <a:rPr lang="cs-CZ" sz="1200" dirty="0" smtClean="0"/>
              <a:t>zastupitelstvo nerozhodlo </a:t>
            </a:r>
            <a:r>
              <a:rPr lang="cs-CZ" sz="1200" dirty="0"/>
              <a:t>o věcech, které byly v jeho vyhrazené pravomoci, zasedání zastupitelstva </a:t>
            </a:r>
            <a:r>
              <a:rPr lang="cs-CZ" sz="1200" dirty="0" smtClean="0"/>
              <a:t>nebylo v </a:t>
            </a:r>
            <a:r>
              <a:rPr lang="cs-CZ" sz="1200" dirty="0"/>
              <a:t>souladu se zákonem, rozhodování rady a vyhrazená pravomoc nebylo v souladu se zákonem</a:t>
            </a:r>
            <a:r>
              <a:rPr lang="cs-CZ" sz="1200" dirty="0" smtClean="0"/>
              <a:t>),</a:t>
            </a:r>
          </a:p>
          <a:p>
            <a:endParaRPr lang="cs-CZ" sz="1200" dirty="0"/>
          </a:p>
          <a:p>
            <a:r>
              <a:rPr lang="cs-CZ" sz="1200" dirty="0"/>
              <a:t>5. </a:t>
            </a:r>
            <a:r>
              <a:rPr lang="cs-CZ" sz="1200" b="1" dirty="0" smtClean="0"/>
              <a:t>zákon </a:t>
            </a:r>
            <a:r>
              <a:rPr lang="cs-CZ" sz="1200" b="1" dirty="0"/>
              <a:t>o rozpočtových pravidlech územních rozpočtů </a:t>
            </a:r>
            <a:r>
              <a:rPr lang="cs-CZ" sz="1200" dirty="0"/>
              <a:t>(postup při sestavování rozpočtu </a:t>
            </a:r>
            <a:r>
              <a:rPr lang="cs-CZ" sz="1200" dirty="0" smtClean="0"/>
              <a:t>ÚSC </a:t>
            </a:r>
            <a:r>
              <a:rPr lang="cs-CZ" sz="1200" dirty="0"/>
              <a:t>a svazku obcí a jeho schvalování, změny rozpočtu, evidence </a:t>
            </a:r>
            <a:r>
              <a:rPr lang="cs-CZ" sz="1200" dirty="0" smtClean="0"/>
              <a:t>rozpočtových opatření</a:t>
            </a:r>
            <a:r>
              <a:rPr lang="cs-CZ" sz="1200" dirty="0"/>
              <a:t>, povinná rozpočtová opatření, projednání a schvalování závěrečného </a:t>
            </a:r>
            <a:r>
              <a:rPr lang="cs-CZ" sz="1200" dirty="0" smtClean="0"/>
              <a:t>účtu a </a:t>
            </a:r>
            <a:r>
              <a:rPr lang="cs-CZ" sz="1200" dirty="0"/>
              <a:t>to v uzavírání projednání závěrečného účtu vyjádřením souhlasu s celoročním </a:t>
            </a:r>
            <a:r>
              <a:rPr lang="cs-CZ" sz="1200" dirty="0" smtClean="0"/>
              <a:t>hospodařením, a </a:t>
            </a:r>
            <a:r>
              <a:rPr lang="cs-CZ" sz="1200" dirty="0"/>
              <a:t>to bez výhrad, nebo souhlasu s výhradami, ve zveřejnění návrhu závěrečného účtu v </a:t>
            </a:r>
            <a:r>
              <a:rPr lang="cs-CZ" sz="1200" dirty="0" smtClean="0"/>
              <a:t>povinném rozsahu</a:t>
            </a:r>
            <a:r>
              <a:rPr lang="cs-CZ" sz="1200" dirty="0"/>
              <a:t>).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806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 smtClean="0"/>
              <a:t>Dozor nad přezkoumáváním ÚSC </a:t>
            </a:r>
            <a:br>
              <a:rPr lang="cs-CZ" sz="3200" dirty="0" smtClean="0"/>
            </a:br>
            <a:r>
              <a:rPr lang="en-US" sz="3200" dirty="0" err="1" smtClean="0"/>
              <a:t>dle</a:t>
            </a:r>
            <a:r>
              <a:rPr lang="en-US" sz="3200" dirty="0" smtClean="0"/>
              <a:t> </a:t>
            </a:r>
            <a:r>
              <a:rPr lang="en-US" sz="3200" dirty="0" err="1" smtClean="0"/>
              <a:t>zákona</a:t>
            </a:r>
            <a:r>
              <a:rPr lang="en-US" sz="3200" dirty="0" smtClean="0"/>
              <a:t> </a:t>
            </a:r>
            <a:r>
              <a:rPr lang="en-US" sz="3200" dirty="0"/>
              <a:t>č. 420/2004 Sb</a:t>
            </a:r>
            <a:r>
              <a:rPr lang="en-US" sz="3200" dirty="0" smtClean="0"/>
              <a:t>. 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Dozory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DSO, </a:t>
            </a:r>
            <a:r>
              <a:rPr lang="en-US" sz="1600" dirty="0" err="1"/>
              <a:t>městských</a:t>
            </a:r>
            <a:r>
              <a:rPr lang="en-US" sz="1600" dirty="0"/>
              <a:t> </a:t>
            </a:r>
            <a:r>
              <a:rPr lang="en-US" sz="1600" dirty="0" err="1"/>
              <a:t>částí</a:t>
            </a:r>
            <a:r>
              <a:rPr lang="en-US" sz="1600" dirty="0"/>
              <a:t> </a:t>
            </a:r>
            <a:r>
              <a:rPr lang="en-US" sz="1600" dirty="0" err="1"/>
              <a:t>hlavního</a:t>
            </a:r>
            <a:r>
              <a:rPr lang="en-US" sz="1600" dirty="0"/>
              <a:t> </a:t>
            </a:r>
            <a:r>
              <a:rPr lang="en-US" sz="1600" dirty="0" err="1"/>
              <a:t>města</a:t>
            </a:r>
            <a:r>
              <a:rPr lang="en-US" sz="1600" dirty="0"/>
              <a:t> </a:t>
            </a:r>
            <a:r>
              <a:rPr lang="en-US" sz="1600" dirty="0" err="1"/>
              <a:t>Prahy</a:t>
            </a:r>
            <a:r>
              <a:rPr lang="en-US" sz="1600" dirty="0"/>
              <a:t>, </a:t>
            </a:r>
            <a:r>
              <a:rPr lang="en-US" sz="1600" dirty="0" err="1"/>
              <a:t>dle</a:t>
            </a:r>
            <a:r>
              <a:rPr lang="en-US" sz="1600" dirty="0"/>
              <a:t> § 20 </a:t>
            </a:r>
            <a:r>
              <a:rPr lang="en-US" sz="1600" dirty="0" err="1"/>
              <a:t>zákona</a:t>
            </a:r>
            <a:r>
              <a:rPr lang="en-US" sz="1600" dirty="0"/>
              <a:t> č. 420/2004 Sb.,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specifickou</a:t>
            </a:r>
            <a:r>
              <a:rPr lang="en-US" sz="1600" dirty="0"/>
              <a:t> </a:t>
            </a:r>
            <a:r>
              <a:rPr lang="en-US" sz="1600" b="1" dirty="0" err="1"/>
              <a:t>následnou</a:t>
            </a:r>
            <a:r>
              <a:rPr lang="en-US" sz="1600" dirty="0"/>
              <a:t> </a:t>
            </a:r>
            <a:r>
              <a:rPr lang="en-US" sz="1600" dirty="0" err="1"/>
              <a:t>kontrolní</a:t>
            </a:r>
            <a:r>
              <a:rPr lang="en-US" sz="1600" dirty="0"/>
              <a:t> </a:t>
            </a:r>
            <a:r>
              <a:rPr lang="en-US" sz="1600" dirty="0" err="1" smtClean="0"/>
              <a:t>činností</a:t>
            </a:r>
            <a:r>
              <a:rPr lang="en-US" sz="1600" dirty="0" smtClean="0"/>
              <a:t>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Předmětem</a:t>
            </a:r>
            <a:r>
              <a:rPr lang="en-US" sz="1600" dirty="0" smtClean="0"/>
              <a:t> </a:t>
            </a:r>
            <a:r>
              <a:rPr lang="en-US" sz="1600" dirty="0" err="1"/>
              <a:t>dozorové</a:t>
            </a:r>
            <a:r>
              <a:rPr lang="en-US" sz="1600" dirty="0"/>
              <a:t> </a:t>
            </a:r>
            <a:r>
              <a:rPr lang="en-US" sz="1600" dirty="0" err="1"/>
              <a:t>činnosti</a:t>
            </a:r>
            <a:r>
              <a:rPr lang="en-US" sz="1600" dirty="0"/>
              <a:t> </a:t>
            </a:r>
            <a:r>
              <a:rPr lang="en-US" sz="1600" b="1" dirty="0" err="1"/>
              <a:t>není</a:t>
            </a:r>
            <a:r>
              <a:rPr lang="en-US" sz="1600" dirty="0"/>
              <a:t> </a:t>
            </a:r>
            <a:r>
              <a:rPr lang="en-US" sz="1600" b="1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ale </a:t>
            </a:r>
            <a:r>
              <a:rPr lang="en-US" sz="1600" b="1" dirty="0" err="1">
                <a:solidFill>
                  <a:srgbClr val="00B050"/>
                </a:solidFill>
              </a:rPr>
              <a:t>naplňování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kritérií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přezkoumávání</a:t>
            </a:r>
            <a:r>
              <a:rPr lang="en-US" sz="1600" dirty="0"/>
              <a:t> </a:t>
            </a:r>
            <a:r>
              <a:rPr lang="en-US" sz="1600" dirty="0" err="1"/>
              <a:t>přezkoumávajícími</a:t>
            </a:r>
            <a:r>
              <a:rPr lang="en-US" sz="1600" dirty="0"/>
              <a:t> </a:t>
            </a:r>
            <a:r>
              <a:rPr lang="en-US" sz="1600" dirty="0" err="1"/>
              <a:t>subjekty</a:t>
            </a:r>
            <a:r>
              <a:rPr lang="en-US" sz="1600" dirty="0"/>
              <a:t>, </a:t>
            </a:r>
            <a:r>
              <a:rPr lang="en-US" sz="1600" dirty="0" err="1"/>
              <a:t>tj</a:t>
            </a:r>
            <a:r>
              <a:rPr lang="en-US" sz="1600" dirty="0"/>
              <a:t>. </a:t>
            </a:r>
            <a:r>
              <a:rPr lang="en-US" sz="1600" dirty="0" err="1"/>
              <a:t>krajskými</a:t>
            </a:r>
            <a:r>
              <a:rPr lang="en-US" sz="1600" dirty="0"/>
              <a:t> </a:t>
            </a:r>
            <a:r>
              <a:rPr lang="en-US" sz="1600" dirty="0" err="1"/>
              <a:t>úřady</a:t>
            </a:r>
            <a:r>
              <a:rPr lang="en-US" sz="1600" dirty="0"/>
              <a:t> a </a:t>
            </a:r>
            <a:r>
              <a:rPr lang="en-US" sz="1600" dirty="0" smtClean="0"/>
              <a:t>auditory</a:t>
            </a:r>
            <a:r>
              <a:rPr lang="cs-CZ" sz="1600" dirty="0" smtClean="0"/>
              <a:t> (Bylo přezkoumání vykonáno </a:t>
            </a:r>
            <a:r>
              <a:rPr lang="cs-CZ" sz="1600" dirty="0"/>
              <a:t>v souladu s příslušnými právními </a:t>
            </a:r>
            <a:r>
              <a:rPr lang="cs-CZ" sz="1600" dirty="0" smtClean="0"/>
              <a:t>předpisy? Přezkoumal </a:t>
            </a:r>
            <a:r>
              <a:rPr lang="cs-CZ" sz="1600" dirty="0"/>
              <a:t>přezkoumávající</a:t>
            </a:r>
            <a:r>
              <a:rPr lang="cs-CZ" sz="1600" dirty="0" smtClean="0"/>
              <a:t> vymezený </a:t>
            </a:r>
            <a:r>
              <a:rPr lang="cs-CZ" sz="1600" dirty="0"/>
              <a:t>rozsah předmětu </a:t>
            </a:r>
            <a:r>
              <a:rPr lang="cs-CZ" sz="1600" dirty="0" smtClean="0"/>
              <a:t>přezkoumání?)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Dozor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vykonává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skončeným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. </a:t>
            </a:r>
            <a:r>
              <a:rPr lang="en-US" sz="1600" dirty="0" err="1"/>
              <a:t>Nejedná</a:t>
            </a:r>
            <a:r>
              <a:rPr lang="en-US" sz="1600" dirty="0"/>
              <a:t> se o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ověřování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již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uzavřeno</a:t>
            </a:r>
            <a:r>
              <a:rPr lang="en-US" sz="1600" dirty="0"/>
              <a:t> </a:t>
            </a:r>
            <a:r>
              <a:rPr lang="en-US" sz="1600" dirty="0" err="1"/>
              <a:t>projednáním</a:t>
            </a:r>
            <a:r>
              <a:rPr lang="en-US" sz="1600" dirty="0"/>
              <a:t> </a:t>
            </a:r>
            <a:r>
              <a:rPr lang="en-US" sz="1600" dirty="0" err="1"/>
              <a:t>závěrečného</a:t>
            </a:r>
            <a:r>
              <a:rPr lang="en-US" sz="1600" dirty="0"/>
              <a:t> </a:t>
            </a:r>
            <a:r>
              <a:rPr lang="en-US" sz="1600" dirty="0" err="1"/>
              <a:t>účtu</a:t>
            </a:r>
            <a:r>
              <a:rPr lang="en-US" sz="1600" dirty="0"/>
              <a:t> </a:t>
            </a:r>
            <a:r>
              <a:rPr lang="cs-CZ" sz="1600" dirty="0" smtClean="0"/>
              <a:t>ZO</a:t>
            </a:r>
            <a:r>
              <a:rPr lang="en-US" sz="1600" dirty="0" smtClean="0"/>
              <a:t>. 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MF ČR </a:t>
            </a:r>
            <a:r>
              <a:rPr lang="cs-CZ" altLang="cs-CZ" sz="1600" dirty="0"/>
              <a:t>je uloženo vykonávat dozor nad přezkoumáním hospodaření </a:t>
            </a:r>
            <a:r>
              <a:rPr lang="cs-CZ" altLang="cs-CZ" sz="1600" dirty="0" smtClean="0"/>
              <a:t>ÚSC a DSO + z </a:t>
            </a:r>
            <a:r>
              <a:rPr lang="cs-CZ" altLang="cs-CZ" sz="1600" dirty="0"/>
              <a:t>pověření </a:t>
            </a:r>
            <a:r>
              <a:rPr lang="cs-CZ" altLang="cs-CZ" sz="1600" dirty="0" smtClean="0"/>
              <a:t>MF ČR </a:t>
            </a:r>
            <a:r>
              <a:rPr lang="cs-CZ" altLang="cs-CZ" sz="1600" dirty="0"/>
              <a:t>v souladu s </a:t>
            </a:r>
            <a:r>
              <a:rPr lang="cs-CZ" altLang="cs-CZ" sz="1600" dirty="0" smtClean="0"/>
              <a:t>legislativou </a:t>
            </a:r>
            <a:r>
              <a:rPr lang="cs-CZ" altLang="cs-CZ" sz="1600" dirty="0"/>
              <a:t>mohou vykonávat dozorovou činnost také územní finanční </a:t>
            </a:r>
            <a:r>
              <a:rPr lang="cs-CZ" altLang="cs-CZ" sz="1600" dirty="0" smtClean="0"/>
              <a:t>orgány</a:t>
            </a:r>
            <a:endParaRPr lang="cs-CZ" altLang="cs-CZ" sz="1600" dirty="0"/>
          </a:p>
          <a:p>
            <a:pPr>
              <a:lnSpc>
                <a:spcPct val="90000"/>
              </a:lnSpc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</a:t>
            </a:r>
            <a:r>
              <a:rPr lang="cs-CZ" altLang="cs-CZ" sz="3200" dirty="0" smtClean="0"/>
              <a:t>a jiné </a:t>
            </a:r>
            <a:r>
              <a:rPr lang="cs-CZ" altLang="cs-CZ" sz="3200" dirty="0"/>
              <a:t>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2312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Předběžná, průběžná, následná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Předmětem </a:t>
            </a:r>
            <a:r>
              <a:rPr lang="cs-CZ" altLang="cs-CZ" sz="1200" dirty="0"/>
              <a:t>kontroly plnění jiných povinností uložených ÚSC zákonem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Kontrolní </a:t>
            </a:r>
            <a:r>
              <a:rPr lang="cs-CZ" altLang="cs-CZ" sz="1200" dirty="0"/>
              <a:t>orgán uvede porušení v protokolu a odstraňuje ÚSC </a:t>
            </a:r>
            <a:r>
              <a:rPr lang="cs-CZ" altLang="cs-CZ" sz="1200" dirty="0" smtClean="0"/>
              <a:t>sám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Kontrolu </a:t>
            </a:r>
            <a:r>
              <a:rPr lang="cs-CZ" altLang="cs-CZ" sz="1200" dirty="0"/>
              <a:t>nad </a:t>
            </a:r>
            <a:r>
              <a:rPr lang="cs-CZ" altLang="cs-CZ" sz="1200" b="1" dirty="0" smtClean="0"/>
              <a:t>samostatnou působností </a:t>
            </a:r>
            <a:r>
              <a:rPr lang="cs-CZ" altLang="cs-CZ" sz="1200" dirty="0" smtClean="0"/>
              <a:t>obcí </a:t>
            </a:r>
            <a:r>
              <a:rPr lang="cs-CZ" altLang="cs-CZ" sz="1200" dirty="0"/>
              <a:t>a krajů koná MV </a:t>
            </a:r>
            <a:r>
              <a:rPr lang="cs-CZ" altLang="cs-CZ" sz="1200" dirty="0" smtClean="0"/>
              <a:t>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Předmětem </a:t>
            </a:r>
            <a:r>
              <a:rPr lang="cs-CZ" altLang="cs-CZ" sz="1200" dirty="0"/>
              <a:t>kontroly samostatné </a:t>
            </a:r>
            <a:r>
              <a:rPr lang="cs-CZ" altLang="cs-CZ" sz="1200" dirty="0" smtClean="0"/>
              <a:t>působnosti jsou například: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 smtClean="0"/>
              <a:t>činnost </a:t>
            </a:r>
            <a:r>
              <a:rPr lang="cs-CZ" altLang="cs-CZ" sz="1000" dirty="0"/>
              <a:t>orgánů </a:t>
            </a:r>
            <a:r>
              <a:rPr lang="cs-CZ" altLang="cs-CZ" sz="1000" dirty="0" smtClean="0"/>
              <a:t>obcí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nakládání s nemovitým majetkem </a:t>
            </a:r>
            <a:r>
              <a:rPr lang="cs-CZ" altLang="cs-CZ" sz="1000" dirty="0" smtClean="0"/>
              <a:t>obcí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naplňování práv občanů </a:t>
            </a:r>
            <a:r>
              <a:rPr lang="cs-CZ" altLang="cs-CZ" sz="1000" dirty="0" smtClean="0"/>
              <a:t>obce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plnění ostatních povinnosti na úseku samostatné působnosti (vydávání právních předpisů obce, projednání </a:t>
            </a:r>
            <a:r>
              <a:rPr lang="cs-CZ" altLang="cs-CZ" sz="1000" dirty="0" smtClean="0"/>
              <a:t>ZÚ, </a:t>
            </a:r>
            <a:r>
              <a:rPr lang="cs-CZ" altLang="cs-CZ" sz="1000" dirty="0"/>
              <a:t>vedení úřední desky</a:t>
            </a:r>
            <a:r>
              <a:rPr lang="cs-CZ" altLang="cs-CZ" sz="1000" dirty="0" smtClean="0"/>
              <a:t>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Kontrolu </a:t>
            </a:r>
            <a:r>
              <a:rPr lang="cs-CZ" altLang="cs-CZ" sz="1200" dirty="0"/>
              <a:t>nad </a:t>
            </a:r>
            <a:r>
              <a:rPr lang="cs-CZ" altLang="cs-CZ" sz="1200" b="1" dirty="0"/>
              <a:t>přenesenou působností </a:t>
            </a:r>
            <a:r>
              <a:rPr lang="cs-CZ" altLang="cs-CZ" sz="1200" dirty="0"/>
              <a:t>obcí </a:t>
            </a:r>
            <a:r>
              <a:rPr lang="cs-CZ" altLang="cs-CZ" sz="1200" dirty="0" smtClean="0"/>
              <a:t>vykonává </a:t>
            </a:r>
            <a:r>
              <a:rPr lang="cs-CZ" altLang="cs-CZ" sz="1200" dirty="0" err="1" smtClean="0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endParaRPr lang="cs-CZ" altLang="cs-CZ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9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</a:t>
            </a:r>
            <a:r>
              <a:rPr lang="cs-CZ" altLang="cs-CZ" sz="3200" dirty="0" smtClean="0"/>
              <a:t>a jiné </a:t>
            </a:r>
            <a:r>
              <a:rPr lang="cs-CZ" altLang="cs-CZ" sz="3200" dirty="0"/>
              <a:t>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Dozor</a:t>
            </a: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Pouze následný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Zákonnost </a:t>
            </a:r>
            <a:r>
              <a:rPr lang="cs-CZ" altLang="cs-CZ" sz="1200" dirty="0"/>
              <a:t>aktů </a:t>
            </a:r>
            <a:r>
              <a:rPr lang="cs-CZ" altLang="cs-CZ" sz="1200" dirty="0" smtClean="0"/>
              <a:t>ÚSC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Dozoru </a:t>
            </a:r>
            <a:r>
              <a:rPr lang="cs-CZ" altLang="cs-CZ" sz="1200" b="1" dirty="0" smtClean="0">
                <a:solidFill>
                  <a:srgbClr val="00B050"/>
                </a:solidFill>
              </a:rPr>
              <a:t>podléhají</a:t>
            </a:r>
            <a:r>
              <a:rPr lang="cs-CZ" altLang="cs-CZ" sz="1200" dirty="0" smtClean="0"/>
              <a:t> právní </a:t>
            </a:r>
            <a:r>
              <a:rPr lang="cs-CZ" altLang="cs-CZ" sz="1200" dirty="0"/>
              <a:t>předpisy </a:t>
            </a:r>
            <a:r>
              <a:rPr lang="cs-CZ" altLang="cs-CZ" sz="1200" dirty="0" smtClean="0"/>
              <a:t>ÚSC (OZV </a:t>
            </a:r>
            <a:r>
              <a:rPr lang="cs-CZ" altLang="cs-CZ" sz="1200" dirty="0"/>
              <a:t>a nařízení</a:t>
            </a:r>
            <a:r>
              <a:rPr lang="cs-CZ" altLang="cs-CZ" sz="1200" dirty="0" smtClean="0"/>
              <a:t>), usnesení, rozhodnutí a jiná </a:t>
            </a:r>
            <a:r>
              <a:rPr lang="cs-CZ" altLang="cs-CZ" sz="1200" dirty="0"/>
              <a:t>opatření </a:t>
            </a:r>
            <a:r>
              <a:rPr lang="cs-CZ" altLang="cs-CZ" sz="1200" dirty="0" smtClean="0"/>
              <a:t>ÚSC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Dozoru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nepodléhají </a:t>
            </a:r>
            <a:r>
              <a:rPr lang="cs-CZ" altLang="cs-CZ" sz="1200" dirty="0" smtClean="0"/>
              <a:t>porušení </a:t>
            </a:r>
            <a:r>
              <a:rPr lang="cs-CZ" altLang="cs-CZ" sz="1200" dirty="0"/>
              <a:t>občanského, obchodního a pracovního práva (rozhodují soudy</a:t>
            </a:r>
            <a:r>
              <a:rPr lang="cs-CZ" altLang="cs-CZ" sz="1200" dirty="0" smtClean="0"/>
              <a:t>), rozhodnutí </a:t>
            </a:r>
            <a:r>
              <a:rPr lang="cs-CZ" altLang="cs-CZ" sz="1200" dirty="0"/>
              <a:t>ve správním </a:t>
            </a:r>
            <a:r>
              <a:rPr lang="cs-CZ" altLang="cs-CZ" sz="1200" dirty="0" smtClean="0"/>
              <a:t>řízení, hospodaření ÚSC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Dozorový </a:t>
            </a:r>
            <a:r>
              <a:rPr lang="cs-CZ" altLang="cs-CZ" sz="1200" dirty="0"/>
              <a:t>orgán pozastavuje účinnost aktu a podává návrh na zrušení k </a:t>
            </a:r>
            <a:r>
              <a:rPr lang="cs-CZ" altLang="cs-CZ" sz="1200" dirty="0" smtClean="0"/>
              <a:t>soudu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 </a:t>
            </a:r>
            <a:r>
              <a:rPr lang="cs-CZ" altLang="cs-CZ" sz="1200" dirty="0"/>
              <a:t>nad samostatnou působností obcí </a:t>
            </a:r>
            <a:r>
              <a:rPr lang="cs-CZ" altLang="cs-CZ" sz="1200" dirty="0" smtClean="0"/>
              <a:t>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přenesenou působností obcí </a:t>
            </a:r>
            <a:r>
              <a:rPr lang="cs-CZ" altLang="cs-CZ" sz="1200" dirty="0" smtClean="0"/>
              <a:t>vykonává </a:t>
            </a:r>
            <a:r>
              <a:rPr lang="cs-CZ" altLang="cs-CZ" sz="1200" dirty="0" err="1" smtClean="0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Věcně </a:t>
            </a:r>
            <a:r>
              <a:rPr lang="cs-CZ" altLang="cs-CZ" sz="1200" dirty="0"/>
              <a:t>příslušné správní úřady vykonávají dozor i kontrolu nad přenesenou působností krajů a hl.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13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 smtClean="0"/>
              <a:t>Jak to funguje u městských částí?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Kontrolu samostatné a přenesené působnosti orgánů MČ a MO územně členěných statutárních měst vykonávají magistráty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Konkrétní </a:t>
            </a:r>
            <a:r>
              <a:rPr lang="cs-CZ" altLang="cs-CZ" sz="1600" dirty="0"/>
              <a:t>rozsah kontroly je do značné míry závislý od statutu daného statutárního </a:t>
            </a:r>
            <a:r>
              <a:rPr lang="cs-CZ" altLang="cs-CZ" sz="1600" dirty="0" smtClean="0"/>
              <a:t>města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6223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441528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MV ČR zpracovává jednou za 3 roky </a:t>
            </a:r>
            <a:r>
              <a:rPr lang="cs-CZ" altLang="cs-CZ" sz="1600" dirty="0"/>
              <a:t>Hodnotící zprávu k výsledkům kontrol výkonu přenesené a samostatné působnosti svěřené orgánům obcí, krajů a hlavního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0" y="2094807"/>
            <a:ext cx="2696557" cy="3010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27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283735"/>
            <a:ext cx="11361600" cy="1171580"/>
          </a:xfrm>
        </p:spPr>
        <p:txBody>
          <a:bodyPr/>
          <a:lstStyle/>
          <a:p>
            <a:pPr algn="ctr"/>
            <a:r>
              <a:rPr lang="cs-CZ" sz="3200" dirty="0" smtClean="0"/>
              <a:t>Děkuji za Vaši pozornost </a:t>
            </a:r>
            <a:r>
              <a:rPr lang="cs-CZ" sz="3200" dirty="0" smtClean="0">
                <a:sym typeface="Wingdings" panose="05000000000000000000" pitchFamily="2" charset="2"/>
              </a:rPr>
              <a:t></a:t>
            </a:r>
            <a:r>
              <a:rPr lang="cs-CZ" sz="2800" b="0" dirty="0"/>
              <a:t/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69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39625"/>
            <a:ext cx="11361600" cy="1171580"/>
          </a:xfrm>
        </p:spPr>
        <p:txBody>
          <a:bodyPr/>
          <a:lstStyle/>
          <a:p>
            <a:pPr algn="ctr"/>
            <a:r>
              <a:rPr lang="cs-CZ" sz="4000" dirty="0" smtClean="0"/>
              <a:t>Proč je podle Vás důležitá </a:t>
            </a:r>
            <a:r>
              <a:rPr lang="cs-CZ" sz="4000" dirty="0" smtClean="0">
                <a:solidFill>
                  <a:srgbClr val="FF0000"/>
                </a:solidFill>
              </a:rPr>
              <a:t>kontrola</a:t>
            </a:r>
            <a:r>
              <a:rPr lang="cs-CZ" sz="4000" dirty="0" smtClean="0"/>
              <a:t> ve VS?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36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38" y="365761"/>
            <a:ext cx="4892130" cy="320602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8" y="3169274"/>
            <a:ext cx="3807534" cy="323541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23" y="1731602"/>
            <a:ext cx="3307823" cy="4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21713"/>
            <a:ext cx="11361600" cy="1171580"/>
          </a:xfrm>
        </p:spPr>
        <p:txBody>
          <a:bodyPr/>
          <a:lstStyle/>
          <a:p>
            <a:pPr algn="r"/>
            <a:r>
              <a:rPr lang="cs-CZ" sz="4000" dirty="0" smtClean="0"/>
              <a:t>Jak podle Vás lze </a:t>
            </a:r>
            <a:r>
              <a:rPr lang="cs-CZ" sz="4000" dirty="0" smtClean="0">
                <a:solidFill>
                  <a:schemeClr val="accent2"/>
                </a:solidFill>
              </a:rPr>
              <a:t>kontrolovat</a:t>
            </a:r>
            <a:r>
              <a:rPr lang="cs-CZ" sz="4000" dirty="0" smtClean="0"/>
              <a:t> fungování ÚSC?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2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obec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Zastupitelstvo (ZÚ + přezkoumání + ÚZ)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</a:t>
            </a:r>
            <a:r>
              <a:rPr lang="cs-CZ" altLang="cs-CZ" sz="1600" dirty="0" smtClean="0"/>
              <a:t>výbor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Kontrolní výbor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Rada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Komise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Starosta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Obecní </a:t>
            </a:r>
            <a:r>
              <a:rPr lang="cs-CZ" altLang="cs-CZ" sz="1600" dirty="0"/>
              <a:t>úřad (tajemník OÚ)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Zvláštní </a:t>
            </a:r>
            <a:r>
              <a:rPr lang="cs-CZ" altLang="cs-CZ" sz="1600" dirty="0"/>
              <a:t>orgány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</a:t>
            </a:r>
            <a:r>
              <a:rPr lang="cs-CZ" altLang="cs-CZ" sz="1600" dirty="0" smtClean="0"/>
              <a:t>(dle účinnosti </a:t>
            </a:r>
            <a:r>
              <a:rPr lang="cs-CZ" altLang="cs-CZ" sz="1600" dirty="0"/>
              <a:t>ustanovení § 32 odst. 3 zákona o finanční </a:t>
            </a:r>
            <a:r>
              <a:rPr lang="cs-CZ" altLang="cs-CZ" sz="1600" dirty="0" smtClean="0"/>
              <a:t>kontrole obce </a:t>
            </a:r>
            <a:r>
              <a:rPr lang="cs-CZ" altLang="cs-CZ" sz="1600" dirty="0"/>
              <a:t>nad 15 tisíc – povinný útvar interního </a:t>
            </a:r>
            <a:r>
              <a:rPr lang="cs-CZ" altLang="cs-CZ" sz="1600" dirty="0" smtClean="0"/>
              <a:t>audit)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 smtClean="0"/>
              <a:t>		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 smtClean="0"/>
              <a:t>	Kontrola: předběžná (prevence) x průběžná x ex-post (historická)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29" y="1191794"/>
            <a:ext cx="3215856" cy="23566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Zdroj: Fröhlichová a Kvapil (2019) </a:t>
            </a:r>
            <a:r>
              <a:rPr lang="cs-CZ" sz="800" dirty="0"/>
              <a:t>Finanční </a:t>
            </a:r>
            <a:r>
              <a:rPr lang="cs-CZ" sz="800" dirty="0" smtClean="0"/>
              <a:t>kontrola. Deník </a:t>
            </a:r>
            <a:r>
              <a:rPr lang="cs-CZ" sz="800" dirty="0"/>
              <a:t>veřejné správy </a:t>
            </a:r>
            <a:r>
              <a:rPr lang="cs-CZ" sz="800" dirty="0" smtClean="0"/>
              <a:t>1/2019.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13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obec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600" dirty="0" smtClean="0"/>
          </a:p>
          <a:p>
            <a:pPr>
              <a:lnSpc>
                <a:spcPct val="90000"/>
              </a:lnSpc>
            </a:pPr>
            <a:r>
              <a:rPr lang="cs-CZ" sz="1600" dirty="0" smtClean="0"/>
              <a:t>Dle MF ČR v </a:t>
            </a:r>
            <a:r>
              <a:rPr lang="cs-CZ" sz="1600" dirty="0"/>
              <a:t>souladu se zákonem o finanční </a:t>
            </a:r>
            <a:r>
              <a:rPr lang="cs-CZ" sz="1600" dirty="0" smtClean="0"/>
              <a:t>kontrole existuje interní audit </a:t>
            </a:r>
            <a:r>
              <a:rPr lang="cs-CZ" sz="1600" dirty="0"/>
              <a:t>trojího druhu: </a:t>
            </a:r>
            <a:endParaRPr 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finanční </a:t>
            </a:r>
            <a:r>
              <a:rPr lang="cs-CZ" sz="1600" dirty="0"/>
              <a:t>(zjišťuje, zda všechny položky vykázané v účetních či finančních výkazech skutečně ukazují veškerý majetek a současně i jiné zdroje a řádné hospodaření a nakládání s nimi</a:t>
            </a:r>
            <a:r>
              <a:rPr lang="cs-CZ" sz="1600" dirty="0" smtClean="0"/>
              <a:t>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audit </a:t>
            </a:r>
            <a:r>
              <a:rPr lang="cs-CZ" sz="1600" b="1" dirty="0"/>
              <a:t>systému</a:t>
            </a:r>
            <a:r>
              <a:rPr lang="cs-CZ" sz="1600" dirty="0"/>
              <a:t> (vyhodnocuje příjmy týkající se orgánů veřejné správy, dále zajištění řádné správy a financování veřejných prostředků a vymáhání </a:t>
            </a:r>
            <a:r>
              <a:rPr lang="cs-CZ" sz="1600" dirty="0" smtClean="0"/>
              <a:t>pohledávek)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audit </a:t>
            </a:r>
            <a:r>
              <a:rPr lang="cs-CZ" sz="1600" b="1" dirty="0"/>
              <a:t>výkonu</a:t>
            </a:r>
            <a:r>
              <a:rPr lang="cs-CZ" sz="1600" dirty="0"/>
              <a:t> (zjišťuje soulad jednotlivých operací s principem hospodárnosti, efektivnosti a účelnosti</a:t>
            </a:r>
            <a:r>
              <a:rPr lang="cs-CZ" sz="1600" dirty="0" smtClean="0"/>
              <a:t>).</a:t>
            </a: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3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Zdroj: Fröhlichová a Kvapil (2019) </a:t>
            </a:r>
            <a:r>
              <a:rPr lang="cs-CZ" sz="800" dirty="0"/>
              <a:t>Finanční </a:t>
            </a:r>
            <a:r>
              <a:rPr lang="cs-CZ" sz="800" dirty="0" smtClean="0"/>
              <a:t>kontrola. Deník </a:t>
            </a:r>
            <a:r>
              <a:rPr lang="cs-CZ" sz="800" dirty="0"/>
              <a:t>veřejné správy </a:t>
            </a:r>
            <a:r>
              <a:rPr lang="cs-CZ" sz="800" dirty="0" smtClean="0"/>
              <a:t>1/2019.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18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kraj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6876263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(závěrečný účet + </a:t>
            </a:r>
            <a:r>
              <a:rPr lang="cs-CZ" altLang="cs-CZ" sz="1600" dirty="0" smtClean="0"/>
              <a:t>přezkoumání + účetní závěrky)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Finanční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Kontrolní výbor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Rada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Komise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Hejtman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Krajský </a:t>
            </a:r>
            <a:r>
              <a:rPr lang="cs-CZ" altLang="cs-CZ" sz="1600" dirty="0"/>
              <a:t>úřad, ředitel </a:t>
            </a:r>
            <a:r>
              <a:rPr lang="cs-CZ" altLang="cs-CZ" sz="1600" dirty="0" err="1"/>
              <a:t>KrÚ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Zvláštní </a:t>
            </a:r>
            <a:r>
              <a:rPr lang="cs-CZ" altLang="cs-CZ" sz="1600" dirty="0"/>
              <a:t>orgány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včetně interního auditu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V </a:t>
            </a:r>
            <a:r>
              <a:rPr lang="cs-CZ" altLang="cs-CZ" sz="1600" dirty="0"/>
              <a:t>přenesené </a:t>
            </a:r>
            <a:r>
              <a:rPr lang="cs-CZ" altLang="cs-CZ" sz="1600" dirty="0" smtClean="0"/>
              <a:t>působnosti vykonává </a:t>
            </a:r>
            <a:r>
              <a:rPr lang="cs-CZ" altLang="cs-CZ" sz="1600" dirty="0"/>
              <a:t>dozor a </a:t>
            </a:r>
            <a:r>
              <a:rPr lang="cs-CZ" altLang="cs-CZ" sz="1600" dirty="0" smtClean="0"/>
              <a:t>kontrolu </a:t>
            </a:r>
            <a:r>
              <a:rPr lang="cs-CZ" altLang="cs-CZ" sz="1600" dirty="0"/>
              <a:t>nad přenesenou působností obcí (nikoliv samostatnou</a:t>
            </a:r>
            <a:r>
              <a:rPr lang="cs-CZ" altLang="cs-CZ" sz="1600" dirty="0" smtClean="0"/>
              <a:t>!).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Přezkoumání </a:t>
            </a:r>
            <a:r>
              <a:rPr lang="cs-CZ" altLang="cs-CZ" sz="1600" dirty="0"/>
              <a:t>hospodaření </a:t>
            </a:r>
            <a:r>
              <a:rPr lang="cs-CZ" altLang="cs-CZ" sz="1600" dirty="0" smtClean="0"/>
              <a:t>obcí (kraj nebo auditor)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27" y="2378572"/>
            <a:ext cx="3952875" cy="291465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123073" y="5357426"/>
            <a:ext cx="30059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800" dirty="0" smtClean="0"/>
              <a:t>Zdroj: Ministerstvo financí ČR (2006) </a:t>
            </a:r>
            <a:r>
              <a:rPr lang="cs-CZ" sz="800" dirty="0"/>
              <a:t>Systém finanční </a:t>
            </a:r>
            <a:r>
              <a:rPr lang="cs-CZ" sz="800" dirty="0" smtClean="0"/>
              <a:t>kontroly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Zákon č. 420/2004 Sb.,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o </a:t>
            </a:r>
            <a:r>
              <a:rPr lang="cs-CZ" altLang="cs-CZ" sz="3200" dirty="0"/>
              <a:t>přezkoumávání hospodaření </a:t>
            </a:r>
            <a:r>
              <a:rPr lang="cs-CZ" altLang="cs-CZ" sz="3200" dirty="0" smtClean="0"/>
              <a:t>ÚSC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535724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Hospodaření </a:t>
            </a:r>
            <a:r>
              <a:rPr lang="cs-CZ" altLang="cs-CZ" sz="1600" dirty="0"/>
              <a:t>obcí a </a:t>
            </a:r>
            <a:r>
              <a:rPr lang="cs-CZ" altLang="cs-CZ" sz="1600" dirty="0" smtClean="0"/>
              <a:t>DSO (kraj nebo auditor)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V </a:t>
            </a:r>
            <a:r>
              <a:rPr lang="cs-CZ" altLang="cs-CZ" sz="1600" dirty="0"/>
              <a:t>případě obcí do 800 obyvatel, které nevykonávají hospodářskou činnost </a:t>
            </a:r>
            <a:r>
              <a:rPr lang="cs-CZ" altLang="cs-CZ" sz="1600" dirty="0" smtClean="0"/>
              <a:t>probíhá </a:t>
            </a:r>
            <a:r>
              <a:rPr lang="cs-CZ" altLang="cs-CZ" sz="1600" b="1" dirty="0"/>
              <a:t>jen jednorázové </a:t>
            </a:r>
            <a:r>
              <a:rPr lang="cs-CZ" altLang="cs-CZ" sz="1600" dirty="0" smtClean="0"/>
              <a:t>přezkoumání, v případě ostatních obcí probíhá </a:t>
            </a:r>
            <a:r>
              <a:rPr lang="cs-CZ" altLang="cs-CZ" sz="1600" b="1" dirty="0"/>
              <a:t>dílčí přezkoumání </a:t>
            </a:r>
            <a:r>
              <a:rPr lang="cs-CZ" altLang="cs-CZ" sz="1600" dirty="0"/>
              <a:t>v průběhu roku a za celý rok jednorázové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Hospodaření </a:t>
            </a:r>
            <a:r>
              <a:rPr lang="cs-CZ" altLang="cs-CZ" sz="1600" dirty="0"/>
              <a:t>krajů </a:t>
            </a:r>
            <a:r>
              <a:rPr lang="cs-CZ" altLang="cs-CZ" sz="1600" dirty="0" smtClean="0"/>
              <a:t>(MF ČR) 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Co je předmětem přezkoumání?</a:t>
            </a:r>
            <a:endParaRPr lang="cs-CZ" altLang="cs-CZ" sz="16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plnění příjmů a výdajů rozpočtu včetně peněžních operací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finanční </a:t>
            </a:r>
            <a:r>
              <a:rPr lang="cs-CZ" altLang="cs-CZ" sz="1200" dirty="0"/>
              <a:t>operace, týkající se tvorby a použití peněžních fondů,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náklady </a:t>
            </a:r>
            <a:r>
              <a:rPr lang="cs-CZ" altLang="cs-CZ" sz="1200" dirty="0"/>
              <a:t>a výnosy podnikatelské činnosti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peněžní </a:t>
            </a:r>
            <a:r>
              <a:rPr lang="cs-CZ" altLang="cs-CZ" sz="1200" dirty="0"/>
              <a:t>operace, týkající se sdružených prostředků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hospodaření </a:t>
            </a:r>
            <a:r>
              <a:rPr lang="cs-CZ" altLang="cs-CZ" sz="1200" dirty="0"/>
              <a:t>a nakládání s prostředky poskytnutými z Národního fondu a s dalšími prostředky ze zahraničí 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vyúčtování </a:t>
            </a:r>
            <a:r>
              <a:rPr lang="cs-CZ" altLang="cs-CZ" sz="1200" dirty="0"/>
              <a:t>a vypořádání finančních vztahů ke státnímu rozpočtu, k rozpočtům krajů, k rozpočtům obcí, k jiným rozpočtům, ke státním fondům a k dalším osobám</a:t>
            </a: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nakládání </a:t>
            </a:r>
            <a:r>
              <a:rPr lang="cs-CZ" altLang="cs-CZ" sz="1200" dirty="0"/>
              <a:t>a hospodaření s majetkem ve vlastnictví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zadávání </a:t>
            </a:r>
            <a:r>
              <a:rPr lang="cs-CZ" altLang="cs-CZ" sz="1200" dirty="0"/>
              <a:t>a uskutečňování veřejných zakázek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účetnictví </a:t>
            </a:r>
            <a:r>
              <a:rPr lang="cs-CZ" altLang="cs-CZ" sz="1200" dirty="0"/>
              <a:t>vedené územním celkem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ověření </a:t>
            </a:r>
            <a:r>
              <a:rPr lang="cs-CZ" altLang="cs-CZ" sz="1200" dirty="0"/>
              <a:t>poměru dluhu územního celku k průměru jeho příjmů za poslední </a:t>
            </a:r>
            <a:r>
              <a:rPr lang="cs-CZ" altLang="cs-CZ" sz="1200" dirty="0" smtClean="0"/>
              <a:t>čtyři </a:t>
            </a:r>
            <a:r>
              <a:rPr lang="cs-CZ" altLang="cs-CZ" sz="1200" dirty="0"/>
              <a:t>rozpočtové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>
              <a:buFontTx/>
              <a:buChar char="-"/>
            </a:pPr>
            <a:endParaRPr lang="cs-CZ" altLang="cs-CZ" sz="1400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481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</a:t>
            </a:r>
            <a:r>
              <a:rPr lang="cs-CZ" sz="3200" dirty="0"/>
              <a:t>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zpracovává </a:t>
            </a:r>
            <a:r>
              <a:rPr lang="cs-CZ" sz="1600" dirty="0"/>
              <a:t>se na základě výsledků jednorázového přezkoumání, anebo na základě zápisů z dílčích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kromě </a:t>
            </a:r>
            <a:r>
              <a:rPr lang="cs-CZ" sz="1600" dirty="0"/>
              <a:t>náležitostí stanovených kontrolním řádem pro protokol o kontrole musí </a:t>
            </a:r>
            <a:r>
              <a:rPr lang="cs-CZ" sz="1600" dirty="0" smtClean="0"/>
              <a:t>obsahovat:</a:t>
            </a:r>
            <a:endParaRPr 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místo</a:t>
            </a:r>
            <a:r>
              <a:rPr lang="cs-CZ" sz="1200" dirty="0"/>
              <a:t>, kde se přezkoumání uskutečňovalo, </a:t>
            </a:r>
            <a:r>
              <a:rPr lang="cs-CZ" sz="1200" b="1" dirty="0"/>
              <a:t>období</a:t>
            </a:r>
            <a:r>
              <a:rPr lang="cs-CZ" sz="1200" dirty="0"/>
              <a:t>, v němž probíhalo, dále </a:t>
            </a:r>
            <a:r>
              <a:rPr lang="cs-CZ" sz="1200" b="1" dirty="0"/>
              <a:t>rok</a:t>
            </a:r>
            <a:r>
              <a:rPr lang="cs-CZ" sz="1200" dirty="0"/>
              <a:t>, za který bylo přezkoumání vykonáno,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popis</a:t>
            </a:r>
            <a:r>
              <a:rPr lang="cs-CZ" sz="1200" dirty="0" smtClean="0"/>
              <a:t> </a:t>
            </a:r>
            <a:r>
              <a:rPr lang="cs-CZ" sz="1200" dirty="0"/>
              <a:t>zjištěných chyb a nedostatků včetně uvedení povinností, stanovených zvláštními právními předpisy, nebo jiných hledisek přezkoumání, které nebyly dodrženy,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označení</a:t>
            </a:r>
            <a:r>
              <a:rPr lang="cs-CZ" sz="1200" dirty="0" smtClean="0"/>
              <a:t> </a:t>
            </a:r>
            <a:r>
              <a:rPr lang="cs-CZ" sz="1200" dirty="0"/>
              <a:t>všech dokladů a jiných materiálů využitých při </a:t>
            </a:r>
            <a:r>
              <a:rPr lang="cs-CZ" sz="1200" dirty="0" smtClean="0"/>
              <a:t>přezkoumání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závěr</a:t>
            </a:r>
            <a:r>
              <a:rPr lang="cs-CZ" sz="1200" dirty="0" smtClean="0"/>
              <a:t> </a:t>
            </a:r>
            <a:r>
              <a:rPr lang="cs-CZ" sz="1200" dirty="0"/>
              <a:t>z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závěr </a:t>
            </a:r>
            <a:r>
              <a:rPr lang="cs-CZ" sz="1600" dirty="0"/>
              <a:t>zprávy </a:t>
            </a:r>
            <a:r>
              <a:rPr lang="cs-CZ" sz="1600" dirty="0" smtClean="0"/>
              <a:t>musí </a:t>
            </a:r>
            <a:r>
              <a:rPr lang="cs-CZ" sz="1600" dirty="0"/>
              <a:t>obsahovat vyjádření, zda při přezkoumání </a:t>
            </a:r>
            <a:endParaRPr lang="cs-CZ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nebyly </a:t>
            </a:r>
            <a:r>
              <a:rPr lang="cs-CZ" sz="1200" dirty="0"/>
              <a:t>zjištěny chyby a </a:t>
            </a:r>
            <a:r>
              <a:rPr lang="cs-CZ" sz="1200" dirty="0" smtClean="0"/>
              <a:t>nedostatky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byly </a:t>
            </a:r>
            <a:r>
              <a:rPr lang="cs-CZ" sz="1200" dirty="0"/>
              <a:t>zjištěny chyby a nedostatky, které nemají závažnost nedostatků uvedených pod písmenem c</a:t>
            </a:r>
            <a:r>
              <a:rPr lang="cs-CZ" sz="1200" dirty="0" smtClean="0"/>
              <a:t>)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byly zjištěny nedostatky, spočívající v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porušení rozpočtové kázně nebo ve spáchání přestupku podle zákona upravujícího rozpočtová pravidla územních rozpočtů,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neúplnosti, nesprávnosti nebo neprůkaznosti vedení účetnictví,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pozměňování záznamů nebo dokladů v rozporu se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porušení povinností nebo překročení působnosti územního celku stanovených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neodstranění nedostatků zjištěných při dílčím přezkoumání nebo při přezkoumání za předcházející roky, nebo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nevytvoření podmínek pro přezkoumání podle kontrolního řádu, znemožňující splnit požadavky stanovené v § 2 a 3.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5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3468</TotalTime>
  <Words>1326</Words>
  <Application>Microsoft Office PowerPoint</Application>
  <PresentationFormat>Širokoúhlá obrazovka</PresentationFormat>
  <Paragraphs>208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Presentation_MU_EN</vt:lpstr>
      <vt:lpstr>Specifika kontroly ÚSC – obce a kraje  Filip Hrůza</vt:lpstr>
      <vt:lpstr>Proč je podle Vás důležitá kontrola ve VS?</vt:lpstr>
      <vt:lpstr>Prezentace aplikace PowerPoint</vt:lpstr>
      <vt:lpstr>Jak podle Vás lze kontrolovat fungování ÚSC?</vt:lpstr>
      <vt:lpstr>ÚSC - obec</vt:lpstr>
      <vt:lpstr>ÚSC - obec</vt:lpstr>
      <vt:lpstr>ÚSC - kraj</vt:lpstr>
      <vt:lpstr>Zákon č. 420/2004 Sb.,  o přezkoumávání hospodaření ÚSC</vt:lpstr>
      <vt:lpstr>Zpráva o výsledku přezkoumání  hospodaření a její náležitosti (§ 10)</vt:lpstr>
      <vt:lpstr>Zpráva o výsledku přezkoumání  hospodaření a její náležitosti (§ 10)</vt:lpstr>
      <vt:lpstr>Zpráva o výsledku přezkoumání  hospodaření a její náležitosti (§ 10)</vt:lpstr>
      <vt:lpstr>Dozor nad přezkoumáváním ÚSC  dle zákona č. 420/2004 Sb. </vt:lpstr>
      <vt:lpstr>Kontrola a dozor nad úsc  (MV ČR a jiné správní úřady)</vt:lpstr>
      <vt:lpstr>Kontrola a dozor nad úsc  (MV ČR a jiné správní úřady)</vt:lpstr>
      <vt:lpstr>Jak to funguje u městských částí?</vt:lpstr>
      <vt:lpstr>Prezentace aplikace PowerPoint</vt:lpstr>
      <vt:lpstr>Děkuji za Vaši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Hrůza Filip</cp:lastModifiedBy>
  <cp:revision>369</cp:revision>
  <cp:lastPrinted>1601-01-01T00:00:00Z</cp:lastPrinted>
  <dcterms:created xsi:type="dcterms:W3CDTF">2018-10-30T11:08:00Z</dcterms:created>
  <dcterms:modified xsi:type="dcterms:W3CDTF">2019-10-03T12:00:05Z</dcterms:modified>
</cp:coreProperties>
</file>