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1"/>
  </p:notesMasterIdLst>
  <p:handoutMasterIdLst>
    <p:handoutMasterId r:id="rId192"/>
  </p:handoutMasterIdLst>
  <p:sldIdLst>
    <p:sldId id="442" r:id="rId2"/>
    <p:sldId id="428" r:id="rId3"/>
    <p:sldId id="430" r:id="rId4"/>
    <p:sldId id="431" r:id="rId5"/>
    <p:sldId id="432" r:id="rId6"/>
    <p:sldId id="435" r:id="rId7"/>
    <p:sldId id="433" r:id="rId8"/>
    <p:sldId id="436" r:id="rId9"/>
    <p:sldId id="434" r:id="rId10"/>
    <p:sldId id="437" r:id="rId11"/>
    <p:sldId id="385" r:id="rId12"/>
    <p:sldId id="423" r:id="rId13"/>
    <p:sldId id="424" r:id="rId14"/>
    <p:sldId id="445" r:id="rId15"/>
    <p:sldId id="612" r:id="rId16"/>
    <p:sldId id="613" r:id="rId17"/>
    <p:sldId id="611" r:id="rId18"/>
    <p:sldId id="614" r:id="rId19"/>
    <p:sldId id="387" r:id="rId20"/>
    <p:sldId id="388" r:id="rId21"/>
    <p:sldId id="389" r:id="rId22"/>
    <p:sldId id="410" r:id="rId23"/>
    <p:sldId id="414" r:id="rId24"/>
    <p:sldId id="411" r:id="rId25"/>
    <p:sldId id="412" r:id="rId26"/>
    <p:sldId id="590" r:id="rId27"/>
    <p:sldId id="591" r:id="rId28"/>
    <p:sldId id="592" r:id="rId29"/>
    <p:sldId id="416" r:id="rId30"/>
    <p:sldId id="417" r:id="rId31"/>
    <p:sldId id="418" r:id="rId32"/>
    <p:sldId id="427" r:id="rId33"/>
    <p:sldId id="420" r:id="rId34"/>
    <p:sldId id="393" r:id="rId35"/>
    <p:sldId id="394" r:id="rId36"/>
    <p:sldId id="395" r:id="rId37"/>
    <p:sldId id="396" r:id="rId38"/>
    <p:sldId id="397" r:id="rId39"/>
    <p:sldId id="398" r:id="rId40"/>
    <p:sldId id="615" r:id="rId41"/>
    <p:sldId id="616" r:id="rId42"/>
    <p:sldId id="399" r:id="rId43"/>
    <p:sldId id="400" r:id="rId44"/>
    <p:sldId id="593" r:id="rId45"/>
    <p:sldId id="594" r:id="rId46"/>
    <p:sldId id="444" r:id="rId47"/>
    <p:sldId id="402" r:id="rId48"/>
    <p:sldId id="390" r:id="rId49"/>
    <p:sldId id="406" r:id="rId50"/>
    <p:sldId id="407" r:id="rId51"/>
    <p:sldId id="408" r:id="rId52"/>
    <p:sldId id="446" r:id="rId53"/>
    <p:sldId id="447" r:id="rId54"/>
    <p:sldId id="448" r:id="rId55"/>
    <p:sldId id="449" r:id="rId56"/>
    <p:sldId id="450" r:id="rId57"/>
    <p:sldId id="451" r:id="rId58"/>
    <p:sldId id="452" r:id="rId59"/>
    <p:sldId id="453" r:id="rId60"/>
    <p:sldId id="622" r:id="rId61"/>
    <p:sldId id="454" r:id="rId62"/>
    <p:sldId id="595" r:id="rId63"/>
    <p:sldId id="455" r:id="rId64"/>
    <p:sldId id="456" r:id="rId65"/>
    <p:sldId id="457" r:id="rId66"/>
    <p:sldId id="458" r:id="rId67"/>
    <p:sldId id="459" r:id="rId68"/>
    <p:sldId id="460" r:id="rId69"/>
    <p:sldId id="461" r:id="rId70"/>
    <p:sldId id="462" r:id="rId71"/>
    <p:sldId id="463" r:id="rId72"/>
    <p:sldId id="464" r:id="rId73"/>
    <p:sldId id="465" r:id="rId74"/>
    <p:sldId id="473" r:id="rId75"/>
    <p:sldId id="474" r:id="rId76"/>
    <p:sldId id="475" r:id="rId77"/>
    <p:sldId id="476" r:id="rId78"/>
    <p:sldId id="477" r:id="rId79"/>
    <p:sldId id="478" r:id="rId80"/>
    <p:sldId id="479" r:id="rId81"/>
    <p:sldId id="480" r:id="rId82"/>
    <p:sldId id="481" r:id="rId83"/>
    <p:sldId id="482" r:id="rId84"/>
    <p:sldId id="483" r:id="rId85"/>
    <p:sldId id="582" r:id="rId86"/>
    <p:sldId id="486" r:id="rId87"/>
    <p:sldId id="597" r:id="rId88"/>
    <p:sldId id="600" r:id="rId89"/>
    <p:sldId id="598" r:id="rId90"/>
    <p:sldId id="599" r:id="rId91"/>
    <p:sldId id="601" r:id="rId92"/>
    <p:sldId id="487" r:id="rId93"/>
    <p:sldId id="488" r:id="rId94"/>
    <p:sldId id="489" r:id="rId95"/>
    <p:sldId id="602" r:id="rId96"/>
    <p:sldId id="603" r:id="rId97"/>
    <p:sldId id="605" r:id="rId98"/>
    <p:sldId id="604" r:id="rId99"/>
    <p:sldId id="508" r:id="rId100"/>
    <p:sldId id="606" r:id="rId101"/>
    <p:sldId id="589" r:id="rId102"/>
    <p:sldId id="607" r:id="rId103"/>
    <p:sldId id="490" r:id="rId104"/>
    <p:sldId id="491" r:id="rId105"/>
    <p:sldId id="492" r:id="rId106"/>
    <p:sldId id="493" r:id="rId107"/>
    <p:sldId id="494" r:id="rId108"/>
    <p:sldId id="495" r:id="rId109"/>
    <p:sldId id="496" r:id="rId110"/>
    <p:sldId id="497" r:id="rId111"/>
    <p:sldId id="500" r:id="rId112"/>
    <p:sldId id="499" r:id="rId113"/>
    <p:sldId id="608" r:id="rId114"/>
    <p:sldId id="609" r:id="rId115"/>
    <p:sldId id="501" r:id="rId116"/>
    <p:sldId id="504" r:id="rId117"/>
    <p:sldId id="503" r:id="rId118"/>
    <p:sldId id="505" r:id="rId119"/>
    <p:sldId id="507" r:id="rId120"/>
    <p:sldId id="506" r:id="rId121"/>
    <p:sldId id="509" r:id="rId122"/>
    <p:sldId id="513" r:id="rId123"/>
    <p:sldId id="514" r:id="rId124"/>
    <p:sldId id="515" r:id="rId125"/>
    <p:sldId id="583" r:id="rId126"/>
    <p:sldId id="517" r:id="rId127"/>
    <p:sldId id="518" r:id="rId128"/>
    <p:sldId id="511" r:id="rId129"/>
    <p:sldId id="512" r:id="rId130"/>
    <p:sldId id="623" r:id="rId131"/>
    <p:sldId id="519" r:id="rId132"/>
    <p:sldId id="520" r:id="rId133"/>
    <p:sldId id="521" r:id="rId134"/>
    <p:sldId id="522" r:id="rId135"/>
    <p:sldId id="523" r:id="rId136"/>
    <p:sldId id="524" r:id="rId137"/>
    <p:sldId id="525" r:id="rId138"/>
    <p:sldId id="526" r:id="rId139"/>
    <p:sldId id="584" r:id="rId140"/>
    <p:sldId id="527" r:id="rId141"/>
    <p:sldId id="528" r:id="rId142"/>
    <p:sldId id="585" r:id="rId143"/>
    <p:sldId id="586" r:id="rId144"/>
    <p:sldId id="529" r:id="rId145"/>
    <p:sldId id="530" r:id="rId146"/>
    <p:sldId id="531" r:id="rId147"/>
    <p:sldId id="532" r:id="rId148"/>
    <p:sldId id="533" r:id="rId149"/>
    <p:sldId id="534" r:id="rId150"/>
    <p:sldId id="587" r:id="rId151"/>
    <p:sldId id="588" r:id="rId152"/>
    <p:sldId id="610" r:id="rId153"/>
    <p:sldId id="535" r:id="rId154"/>
    <p:sldId id="537" r:id="rId155"/>
    <p:sldId id="545" r:id="rId156"/>
    <p:sldId id="546" r:id="rId157"/>
    <p:sldId id="547" r:id="rId158"/>
    <p:sldId id="548" r:id="rId159"/>
    <p:sldId id="549" r:id="rId160"/>
    <p:sldId id="550" r:id="rId161"/>
    <p:sldId id="557" r:id="rId162"/>
    <p:sldId id="558" r:id="rId163"/>
    <p:sldId id="559" r:id="rId164"/>
    <p:sldId id="560" r:id="rId165"/>
    <p:sldId id="561" r:id="rId166"/>
    <p:sldId id="562" r:id="rId167"/>
    <p:sldId id="563" r:id="rId168"/>
    <p:sldId id="564" r:id="rId169"/>
    <p:sldId id="565" r:id="rId170"/>
    <p:sldId id="566" r:id="rId171"/>
    <p:sldId id="567" r:id="rId172"/>
    <p:sldId id="568" r:id="rId173"/>
    <p:sldId id="569" r:id="rId174"/>
    <p:sldId id="570" r:id="rId175"/>
    <p:sldId id="571" r:id="rId176"/>
    <p:sldId id="572" r:id="rId177"/>
    <p:sldId id="573" r:id="rId178"/>
    <p:sldId id="574" r:id="rId179"/>
    <p:sldId id="575" r:id="rId180"/>
    <p:sldId id="576" r:id="rId181"/>
    <p:sldId id="577" r:id="rId182"/>
    <p:sldId id="578" r:id="rId183"/>
    <p:sldId id="579" r:id="rId184"/>
    <p:sldId id="580" r:id="rId185"/>
    <p:sldId id="617" r:id="rId186"/>
    <p:sldId id="619" r:id="rId187"/>
    <p:sldId id="621" r:id="rId188"/>
    <p:sldId id="620" r:id="rId189"/>
    <p:sldId id="581" r:id="rId1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4" autoAdjust="0"/>
    <p:restoredTop sz="83803" autoAdjust="0"/>
  </p:normalViewPr>
  <p:slideViewPr>
    <p:cSldViewPr>
      <p:cViewPr varScale="1">
        <p:scale>
          <a:sx n="88" d="100"/>
          <a:sy n="88" d="100"/>
        </p:scale>
        <p:origin x="-4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heme" Target="theme/theme1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7CADB40-8050-49C2-BD3D-80EB413E43C9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1B6E5A0-F8D2-438C-AC79-6643E5CA2C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39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5A064-372F-49EF-8BE4-012B7CE1A088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F57EA-E3CF-48DB-BCBD-55C5F57842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8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5092F-1F7B-48D4-8A68-79B7458B021E}" type="slidenum">
              <a:rPr lang="cs-CZ" smtClean="0"/>
              <a:t>133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79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10C4-4336-4D6D-9182-92BBCFD916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11629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9020-B828-4395-956E-DCF53AC635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85401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45CBF-A960-4710-906B-78096E02DB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020811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3CC56-E232-43D2-BA30-E5F1A4DCD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27827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C465-DF18-4802-848E-2C8D314739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55923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BD73E-2C84-463A-97CC-37FA5AD427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24497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5CACC-1591-4E88-8BC0-944AB03AA3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0240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1614A-8AB1-4745-B7DA-2D66A5D531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52799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ECA96-2457-436F-BFB7-2A20AFE30C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43148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AA306-DC43-4D63-81D6-7AC98668C0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90518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81E7E-6062-40B7-B031-E129B611FE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08959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520FF-CD35-402E-A810-32F6517F18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32187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266B4-4499-4607-AB95-94DC3E5A70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1290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37ACEC-D11F-437A-80BF-5D3AFBC62F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6" r:id="rId13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snode.cz/o-bisnode/o-nas/novinky/tretina-firem-dlouhodobe-taji-sve-financni-vykazy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PDF/?uri=CELEX:32013L0034&amp;qid=1573644333609&amp;from=CS" TargetMode="External"/><Relationship Id="rId2" Type="http://schemas.openxmlformats.org/officeDocument/2006/relationships/hyperlink" Target="https://eur-lex.europa.eu/legal-content/CS/TXT/PDF/?uri=CELEX:32006L0043&amp;from=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finance/auditing/reform/index_en.htm" TargetMode="External"/><Relationship Id="rId4" Type="http://schemas.openxmlformats.org/officeDocument/2006/relationships/hyperlink" Target="https://eur-lex.europa.eu/legal-content/CS/TXT/PDF/?uri=CELEX:32014R0537&amp;qid=1573644555415&amp;from=CS" TargetMode="Externa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ck-online.cz/bo/document-view.seam?documentId=onrf6mrqgezf6obzfzygmmjugy" TargetMode="Externa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CS/ALL/?uri=CELEX:52010DC0561" TargetMode="Externa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CS/TXT/?qid=1574247477629&amp;uri=CELEX:52017DC0464" TargetMode="Externa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cr.cz/file/5712/2018-auditor-10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CS/TXT/PDF/?uri=CELEX:32008H0473&amp;from=EN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cr.cz/file/5778/2019-auditor-2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soud.cz/files/EVIDENCNI_LIST/2013/8A_63_2013_anonym_20161215172450_prevedeno.pdf" TargetMode="External"/><Relationship Id="rId2" Type="http://schemas.openxmlformats.org/officeDocument/2006/relationships/hyperlink" Target="http://www.nssoud.cz/files/SOUDNI_VYKON/2015/0062_6As__1500044_20150520153423_prevedeno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ssoud.cz/files/EVIDENCNI_LIST/2013/5A_54_2013_86_20171219155336_prevedeno.pdf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vda.cz/publika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ac.org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cr.cz/auditorske-standardy-2018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685800"/>
            <a:ext cx="7772400" cy="25908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200" dirty="0" smtClean="0"/>
              <a:t>Obecná charakteristika a podstata auditu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Právní úprava auditu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33600" y="4648200"/>
            <a:ext cx="6400800" cy="1013048"/>
          </a:xfrm>
        </p:spPr>
        <p:txBody>
          <a:bodyPr/>
          <a:lstStyle/>
          <a:p>
            <a:pPr algn="r" eaLnBrk="1" hangingPunct="1"/>
            <a:r>
              <a:rPr lang="cs-CZ" altLang="cs-CZ" dirty="0" smtClean="0"/>
              <a:t>Ing. Bc. Pavla Kvapilová</a:t>
            </a:r>
          </a:p>
          <a:p>
            <a:pPr algn="r" eaLnBrk="1" hangingPunct="1"/>
            <a:r>
              <a:rPr lang="cs-CZ" altLang="cs-CZ" dirty="0" smtClean="0"/>
              <a:t>12.11.2019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 smtClean="0">
                <a:solidFill>
                  <a:srgbClr val="FFC000"/>
                </a:solidFill>
                <a:cs typeface="Times New Roman" pitchFamily="18" charset="0"/>
              </a:rPr>
              <a:t>P</a:t>
            </a:r>
            <a:r>
              <a:rPr lang="cs-CZ" sz="3600" dirty="0" smtClean="0">
                <a:solidFill>
                  <a:srgbClr val="FFC000"/>
                </a:solidFill>
              </a:rPr>
              <a:t>ř</a:t>
            </a:r>
            <a:r>
              <a:rPr lang="cs-CZ" sz="3600" dirty="0" smtClean="0">
                <a:solidFill>
                  <a:srgbClr val="FFC000"/>
                </a:solidFill>
                <a:cs typeface="Times New Roman" pitchFamily="18" charset="0"/>
              </a:rPr>
              <a:t>íklad odstavce zprávy auditora obsahující</a:t>
            </a:r>
            <a:r>
              <a:rPr lang="cs-CZ" sz="3600" i="1" dirty="0" smtClean="0">
                <a:solidFill>
                  <a:srgbClr val="FFC000"/>
                </a:solidFill>
                <a:cs typeface="Times New Roman" pitchFamily="18" charset="0"/>
              </a:rPr>
              <a:t> výrok bez výhrad:</a:t>
            </a:r>
            <a:r>
              <a:rPr lang="cs-CZ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84104"/>
          </a:xfrm>
        </p:spPr>
        <p:txBody>
          <a:bodyPr/>
          <a:lstStyle/>
          <a:p>
            <a:pPr marL="0" indent="0" algn="just">
              <a:buNone/>
            </a:pPr>
            <a:r>
              <a:rPr lang="cs-CZ" sz="2100" dirty="0" smtClean="0"/>
              <a:t>Provedli </a:t>
            </a:r>
            <a:r>
              <a:rPr lang="cs-CZ" sz="2100" dirty="0"/>
              <a:t>jsme audit </a:t>
            </a:r>
            <a:r>
              <a:rPr lang="cs-CZ" sz="2100" dirty="0" smtClean="0"/>
              <a:t>přiložené účetní závěrky společnosti </a:t>
            </a:r>
            <a:r>
              <a:rPr lang="cs-CZ" sz="2100" dirty="0"/>
              <a:t>ABC, a.s. („</a:t>
            </a:r>
            <a:r>
              <a:rPr lang="cs-CZ" sz="2100" dirty="0" smtClean="0"/>
              <a:t>Společnost</a:t>
            </a:r>
            <a:r>
              <a:rPr lang="cs-CZ" sz="2100" dirty="0"/>
              <a:t>“) </a:t>
            </a:r>
            <a:r>
              <a:rPr lang="cs-CZ" sz="2100" dirty="0" smtClean="0"/>
              <a:t>sestavené na základě českých účetních předpisů, </a:t>
            </a:r>
            <a:r>
              <a:rPr lang="cs-CZ" sz="2100" dirty="0"/>
              <a:t>která se skládá z rozvahy k 31.12.20X1, výkazu zisku </a:t>
            </a:r>
            <a:r>
              <a:rPr lang="cs-CZ" sz="2100" dirty="0" smtClean="0"/>
              <a:t>a ztráty</a:t>
            </a:r>
            <a:r>
              <a:rPr lang="cs-CZ" sz="2100" dirty="0"/>
              <a:t>, [</a:t>
            </a:r>
            <a:r>
              <a:rPr lang="cs-CZ" sz="2100" dirty="0" smtClean="0"/>
              <a:t>přehledu </a:t>
            </a:r>
            <a:r>
              <a:rPr lang="cs-CZ" sz="2100" dirty="0"/>
              <a:t>o </a:t>
            </a:r>
            <a:r>
              <a:rPr lang="cs-CZ" sz="2100" dirty="0" smtClean="0"/>
              <a:t>změnách </a:t>
            </a:r>
            <a:r>
              <a:rPr lang="cs-CZ" sz="2100" dirty="0"/>
              <a:t>vlastního kapitálu a </a:t>
            </a:r>
            <a:r>
              <a:rPr lang="cs-CZ" sz="2100" dirty="0" smtClean="0"/>
              <a:t>přehledu </a:t>
            </a:r>
            <a:r>
              <a:rPr lang="cs-CZ" sz="2100" dirty="0"/>
              <a:t>o </a:t>
            </a:r>
            <a:r>
              <a:rPr lang="cs-CZ" sz="2100" dirty="0" smtClean="0"/>
              <a:t>peněžních </a:t>
            </a:r>
            <a:r>
              <a:rPr lang="cs-CZ" sz="2100" dirty="0"/>
              <a:t>tocích] za rok </a:t>
            </a:r>
            <a:r>
              <a:rPr lang="cs-CZ" sz="2100" dirty="0" smtClean="0"/>
              <a:t>končící 31.12.20X1</a:t>
            </a:r>
            <a:r>
              <a:rPr lang="cs-CZ" sz="2100" dirty="0"/>
              <a:t>, a </a:t>
            </a:r>
            <a:r>
              <a:rPr lang="cs-CZ" sz="2100" dirty="0" smtClean="0"/>
              <a:t>přílohy </a:t>
            </a:r>
            <a:r>
              <a:rPr lang="cs-CZ" sz="2100" dirty="0"/>
              <a:t>této </a:t>
            </a:r>
            <a:r>
              <a:rPr lang="cs-CZ" sz="2100" dirty="0" smtClean="0"/>
              <a:t>účetní závěrky</a:t>
            </a:r>
            <a:r>
              <a:rPr lang="cs-CZ" sz="2100" dirty="0"/>
              <a:t>, která obsahuje popis použitých </a:t>
            </a:r>
            <a:r>
              <a:rPr lang="cs-CZ" sz="2100" dirty="0" smtClean="0"/>
              <a:t>podstatných účetních </a:t>
            </a:r>
            <a:r>
              <a:rPr lang="cs-CZ" sz="2100" dirty="0"/>
              <a:t>metod a další </a:t>
            </a:r>
            <a:r>
              <a:rPr lang="cs-CZ" sz="2100" dirty="0" smtClean="0"/>
              <a:t>vysvětlující </a:t>
            </a:r>
            <a:r>
              <a:rPr lang="cs-CZ" sz="2100" dirty="0"/>
              <a:t>informace. Údaje o </a:t>
            </a:r>
            <a:r>
              <a:rPr lang="cs-CZ" sz="2100" dirty="0" smtClean="0"/>
              <a:t>Společnosti </a:t>
            </a:r>
            <a:r>
              <a:rPr lang="cs-CZ" sz="2100" dirty="0"/>
              <a:t>jsou uvedeny v bode </a:t>
            </a:r>
            <a:r>
              <a:rPr lang="cs-CZ" sz="2100" dirty="0" smtClean="0"/>
              <a:t>X přílohy </a:t>
            </a:r>
            <a:r>
              <a:rPr lang="cs-CZ" sz="2100" dirty="0"/>
              <a:t>této </a:t>
            </a:r>
            <a:r>
              <a:rPr lang="cs-CZ" sz="2100" dirty="0" smtClean="0"/>
              <a:t>účetní závěrky.</a:t>
            </a:r>
          </a:p>
          <a:p>
            <a:pPr marL="0" indent="0">
              <a:buNone/>
            </a:pPr>
            <a:endParaRPr lang="cs-CZ" sz="1000" dirty="0"/>
          </a:p>
          <a:p>
            <a:pPr marL="0" indent="0" algn="just">
              <a:buNone/>
            </a:pPr>
            <a:r>
              <a:rPr lang="cs-CZ" sz="2100" dirty="0"/>
              <a:t>Podle našeho názoru </a:t>
            </a:r>
            <a:r>
              <a:rPr lang="cs-CZ" sz="2100" dirty="0" smtClean="0"/>
              <a:t>účetní závěrka </a:t>
            </a:r>
            <a:r>
              <a:rPr lang="cs-CZ" sz="2100" dirty="0"/>
              <a:t>podává </a:t>
            </a:r>
            <a:r>
              <a:rPr lang="cs-CZ" sz="2100" dirty="0" smtClean="0"/>
              <a:t>věrný </a:t>
            </a:r>
            <a:r>
              <a:rPr lang="cs-CZ" sz="2100" dirty="0"/>
              <a:t>a poctivý obraz aktiv a pasiv </a:t>
            </a:r>
            <a:r>
              <a:rPr lang="cs-CZ" sz="2100" dirty="0" smtClean="0"/>
              <a:t>Společnosti k </a:t>
            </a:r>
            <a:r>
              <a:rPr lang="cs-CZ" sz="2100" dirty="0"/>
              <a:t>31.12.20X1 a </a:t>
            </a:r>
            <a:r>
              <a:rPr lang="cs-CZ" sz="2100" dirty="0" smtClean="0"/>
              <a:t>nákladů </a:t>
            </a:r>
            <a:r>
              <a:rPr lang="cs-CZ" sz="2100" dirty="0"/>
              <a:t>a </a:t>
            </a:r>
            <a:r>
              <a:rPr lang="cs-CZ" sz="2100" dirty="0" smtClean="0"/>
              <a:t>výnosů </a:t>
            </a:r>
            <a:r>
              <a:rPr lang="cs-CZ" sz="2100" dirty="0"/>
              <a:t>a výsledku jejího </a:t>
            </a:r>
            <a:r>
              <a:rPr lang="cs-CZ" sz="2100" dirty="0" smtClean="0"/>
              <a:t>hospodaření </a:t>
            </a:r>
            <a:r>
              <a:rPr lang="cs-CZ" sz="2100" dirty="0"/>
              <a:t>[a </a:t>
            </a:r>
            <a:r>
              <a:rPr lang="cs-CZ" sz="2100" dirty="0" smtClean="0"/>
              <a:t>peněžních toků] </a:t>
            </a:r>
            <a:r>
              <a:rPr lang="cs-CZ" sz="2100" dirty="0"/>
              <a:t>za </a:t>
            </a:r>
            <a:r>
              <a:rPr lang="cs-CZ" sz="2100" dirty="0" smtClean="0"/>
              <a:t>rok končící </a:t>
            </a:r>
            <a:r>
              <a:rPr lang="cs-CZ" sz="2100" dirty="0"/>
              <a:t>31.12.20X1 v souladu s </a:t>
            </a:r>
            <a:r>
              <a:rPr lang="cs-CZ" sz="2100" dirty="0" smtClean="0"/>
              <a:t>českými účetními předpisy</a:t>
            </a:r>
            <a:r>
              <a:rPr lang="cs-CZ" sz="2100" dirty="0"/>
              <a:t>.</a:t>
            </a:r>
            <a:endParaRPr lang="cs-CZ" altLang="cs-CZ" sz="2100" dirty="0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Times New Roman" pitchFamily="18" charset="0"/>
              </a:rPr>
              <a:t>J</a:t>
            </a:r>
            <a:r>
              <a:rPr lang="cs-CZ" dirty="0" smtClean="0">
                <a:cs typeface="Times New Roman" pitchFamily="18" charset="0"/>
              </a:rPr>
              <a:t>iné </a:t>
            </a:r>
            <a:r>
              <a:rPr lang="cs-CZ" dirty="0">
                <a:cs typeface="Times New Roman" pitchFamily="18" charset="0"/>
              </a:rPr>
              <a:t>skutečnosti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cs-CZ" sz="2400" u="sng" dirty="0"/>
              <a:t>Odstavec obsahující jiné skutečnosti ve zprávě auditora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400" i="1" dirty="0"/>
              <a:t>skutečnost, která </a:t>
            </a:r>
            <a:r>
              <a:rPr lang="cs-CZ" sz="2400" i="1" u="sng" dirty="0"/>
              <a:t>není</a:t>
            </a:r>
            <a:r>
              <a:rPr lang="cs-CZ" sz="2400" i="1" dirty="0"/>
              <a:t> prezentována nebo zveřejněna v účetní závěrce</a:t>
            </a:r>
            <a:r>
              <a:rPr lang="cs-CZ" sz="2400" dirty="0"/>
              <a:t>, avšak je dle úsudku auditora relevantní pro uživatele k pochopení auditu, odpovědností auditora nebo zprávy </a:t>
            </a:r>
            <a:r>
              <a:rPr lang="cs-CZ" sz="2400" dirty="0" smtClean="0"/>
              <a:t>auditora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400" dirty="0" smtClean="0"/>
              <a:t>Účetní závěrku společnosti </a:t>
            </a:r>
            <a:r>
              <a:rPr lang="cs-CZ" sz="2400" dirty="0"/>
              <a:t>k 31. 12. 20X0 </a:t>
            </a:r>
            <a:r>
              <a:rPr lang="cs-CZ" sz="2400" dirty="0" smtClean="0"/>
              <a:t>ověřoval </a:t>
            </a:r>
            <a:r>
              <a:rPr lang="cs-CZ" sz="2400" dirty="0"/>
              <a:t>jiný auditor, který ve své </a:t>
            </a:r>
            <a:r>
              <a:rPr lang="cs-CZ" sz="2400" dirty="0" smtClean="0"/>
              <a:t>zprávě </a:t>
            </a:r>
            <a:r>
              <a:rPr lang="cs-CZ" sz="2400" dirty="0"/>
              <a:t>ze dne </a:t>
            </a:r>
            <a:r>
              <a:rPr lang="cs-CZ" sz="2400" dirty="0" smtClean="0"/>
              <a:t>31.3.20X1 </a:t>
            </a:r>
            <a:r>
              <a:rPr lang="cs-CZ" sz="2400" dirty="0"/>
              <a:t>vydal k této </a:t>
            </a:r>
            <a:r>
              <a:rPr lang="cs-CZ" sz="2400" dirty="0" smtClean="0"/>
              <a:t>závěrce </a:t>
            </a:r>
            <a:r>
              <a:rPr lang="cs-CZ" sz="2400" dirty="0"/>
              <a:t>výrok bez výhrad.</a:t>
            </a:r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00179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Ostatní informace 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uvedené ve 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výroční zprávě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72816"/>
            <a:ext cx="7772400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cs-CZ" sz="2200" dirty="0"/>
              <a:t>Ostatními informacemi jsou v souladu s § 2 písm. b) zákona o auditorech informace uvedené ve výroční zprávě mimo účetní závěrku a naši zprávu auditora. Za ostatní informace odpovídá představenstvo Společnosti.</a:t>
            </a:r>
          </a:p>
          <a:p>
            <a:pPr marL="0" indent="0" algn="just">
              <a:buNone/>
            </a:pPr>
            <a:r>
              <a:rPr lang="cs-CZ" sz="2200" dirty="0"/>
              <a:t>Náš výrok k účetní závěrce se k ostatním informacím nevztahuje. Přesto je však součástí našich povinností souvisejících s auditem účetní závěrky seznámení se s ostatními informacemi a posouzení, zda ostatní informace nejsou ve významném (materiálním) nesouladu s účetní závěrkou či s našimi znalostmi o účetní jednotce získanými během provádění auditu nebo zda se jinak tyto informace nejeví jako významně (materiálně) nesprávné. Také posuzujeme, zda ostatní informace byly ve všech významných (materiálních) ohledech vypracovány v souladu s příslušnými právními předpisy. </a:t>
            </a:r>
            <a:endParaRPr lang="cs-CZ" sz="2200" dirty="0" smtClean="0"/>
          </a:p>
          <a:p>
            <a:pPr marL="0" indent="0" algn="just">
              <a:buNone/>
            </a:pPr>
            <a:endParaRPr lang="cs-CZ" sz="2200" dirty="0"/>
          </a:p>
          <a:p>
            <a:pPr marL="0" indent="0">
              <a:buNone/>
            </a:pPr>
            <a:endParaRPr lang="cs-CZ" sz="2100" dirty="0" smtClean="0"/>
          </a:p>
        </p:txBody>
      </p:sp>
    </p:spTree>
    <p:extLst>
      <p:ext uri="{BB962C8B-B14F-4D97-AF65-F5344CB8AC3E}">
        <p14:creationId xmlns:p14="http://schemas.microsoft.com/office/powerpoint/2010/main" val="4176678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Ostatní informace 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uvedené ve výroční zprávě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88160"/>
          </a:xfrm>
        </p:spPr>
        <p:txBody>
          <a:bodyPr/>
          <a:lstStyle/>
          <a:p>
            <a:pPr marL="0" indent="0" algn="just">
              <a:buNone/>
            </a:pPr>
            <a:r>
              <a:rPr lang="cs-CZ" sz="2200" dirty="0"/>
              <a:t>Tímto posouzením se rozumí, zda ostatní informace splňují požadavky právních předpisů na formální náležitosti a postup vypracování ostatních informací v kontextu významnosti (</a:t>
            </a:r>
            <a:r>
              <a:rPr lang="cs-CZ" sz="2200" dirty="0" err="1"/>
              <a:t>materiality</a:t>
            </a:r>
            <a:r>
              <a:rPr lang="cs-CZ" sz="2200" dirty="0"/>
              <a:t>), tj. zda případné nedodržení uvedených požadavků by bylo způsobilé ovlivnit úsudek činěný na základě ostatních </a:t>
            </a:r>
            <a:r>
              <a:rPr lang="cs-CZ" sz="2200" dirty="0" smtClean="0"/>
              <a:t>informací. Na </a:t>
            </a:r>
            <a:r>
              <a:rPr lang="cs-CZ" sz="2200" dirty="0"/>
              <a:t>základě provedených postupů, do míry, již dokážeme posoudit, uvádíme, že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ostatní informace, které popisují skutečnosti, jež jsou též předmětem zobrazení v účetní závěrce, jsou ve všech významných (materiálních) ohledech v souladu s účetní závěrkou </a:t>
            </a:r>
            <a:r>
              <a:rPr lang="cs-CZ" sz="2200" dirty="0" smtClean="0"/>
              <a:t>a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ostatní </a:t>
            </a:r>
            <a:r>
              <a:rPr lang="cs-CZ" sz="2200" dirty="0"/>
              <a:t>informace byly vypracovány v souladu s  právními předpisy.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4939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>
                <a:cs typeface="Times New Roman" pitchFamily="18" charset="0"/>
              </a:rPr>
              <a:t>Odpov</a:t>
            </a:r>
            <a:r>
              <a:rPr lang="cs-CZ" sz="3600" smtClean="0"/>
              <a:t>ě</a:t>
            </a:r>
            <a:r>
              <a:rPr lang="cs-CZ" sz="3600" smtClean="0">
                <a:cs typeface="Times New Roman" pitchFamily="18" charset="0"/>
              </a:rPr>
              <a:t>dnost za ú</a:t>
            </a:r>
            <a:r>
              <a:rPr lang="cs-CZ" sz="3600" smtClean="0"/>
              <a:t>č</a:t>
            </a:r>
            <a:r>
              <a:rPr lang="cs-CZ" sz="3600" smtClean="0">
                <a:cs typeface="Times New Roman" pitchFamily="18" charset="0"/>
              </a:rPr>
              <a:t>etní záv</a:t>
            </a:r>
            <a:r>
              <a:rPr lang="cs-CZ" sz="3600" smtClean="0"/>
              <a:t>ě</a:t>
            </a:r>
            <a:r>
              <a:rPr lang="cs-CZ" sz="3600" smtClean="0">
                <a:cs typeface="Times New Roman" pitchFamily="18" charset="0"/>
              </a:rPr>
              <a:t>rku</a:t>
            </a:r>
            <a:r>
              <a:rPr lang="cs-CZ" smtClean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400" dirty="0" smtClean="0"/>
              <a:t>ú</a:t>
            </a:r>
            <a:r>
              <a:rPr lang="cs-CZ" altLang="cs-CZ" sz="2400" dirty="0" smtClean="0">
                <a:cs typeface="Times New Roman" pitchFamily="18" charset="0"/>
              </a:rPr>
              <a:t>četní závěrka vyjadřuje stanovisko vedení účetní jednotky, které je odpovědné rovněž za provedení přiměřených účetních odhadů, volbu a uplatňování vhodných účetních zásad a zajištění vnitřních kontrol tak, aby účetní závěrka neobsahovala významné nesprávnosti</a:t>
            </a:r>
          </a:p>
          <a:p>
            <a:pPr algn="just"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400" dirty="0">
                <a:cs typeface="Times New Roman" pitchFamily="18" charset="0"/>
              </a:rPr>
              <a:t>i</a:t>
            </a:r>
            <a:r>
              <a:rPr lang="cs-CZ" altLang="cs-CZ" sz="2400" dirty="0" smtClean="0">
                <a:cs typeface="Times New Roman" pitchFamily="18" charset="0"/>
              </a:rPr>
              <a:t> odpovědnost kontrolního orgánu</a:t>
            </a:r>
            <a:endParaRPr lang="cs-CZ" altLang="cs-CZ" sz="2400" dirty="0" smtClean="0"/>
          </a:p>
          <a:p>
            <a:pPr algn="just" eaLnBrk="1" hangingPunct="1">
              <a:buFont typeface="Wingdings" pitchFamily="2" charset="2"/>
              <a:buBlip>
                <a:blip r:embed="rId2"/>
              </a:buBlip>
            </a:pPr>
            <a:endParaRPr lang="cs-CZ" altLang="cs-CZ" sz="2400" dirty="0" smtClean="0"/>
          </a:p>
          <a:p>
            <a:pPr algn="just"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400" dirty="0" smtClean="0"/>
              <a:t>o</a:t>
            </a:r>
            <a:r>
              <a:rPr lang="cs-CZ" altLang="cs-CZ" sz="2400" dirty="0" smtClean="0">
                <a:cs typeface="Times New Roman" pitchFamily="18" charset="0"/>
              </a:rPr>
              <a:t>dpovědností auditora je vydat na základě provedeného auditu </a:t>
            </a:r>
            <a:r>
              <a:rPr lang="cs-CZ" altLang="cs-CZ" sz="2400" u="sng" dirty="0" smtClean="0">
                <a:cs typeface="Times New Roman" pitchFamily="18" charset="0"/>
              </a:rPr>
              <a:t>výrok </a:t>
            </a:r>
            <a:r>
              <a:rPr lang="cs-CZ" altLang="cs-CZ" sz="2400" dirty="0" smtClean="0">
                <a:cs typeface="Times New Roman" pitchFamily="18" charset="0"/>
              </a:rPr>
              <a:t>k účetní závěrce</a:t>
            </a: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808930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cs typeface="Times New Roman" pitchFamily="18" charset="0"/>
              </a:rPr>
              <a:t>Výrok auditora</a:t>
            </a:r>
            <a:r>
              <a:rPr lang="cs-CZ" smtClean="0"/>
              <a:t> bez výhrad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44824"/>
            <a:ext cx="7772400" cy="468052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cs-CZ" sz="2300" dirty="0" smtClean="0">
                <a:cs typeface="Times New Roman" pitchFamily="18" charset="0"/>
              </a:rPr>
              <a:t>vydá auditor v případě, že dojde k závěru, že účetní závěrka v souladu s příslušným rámcem účetního výkaznictví podává věrný a poctivý obraz, resp. ve všech významných ohledech věrně zobrazuje informace, které sdělovat má a které jsou definovány použitým rámcem účetního výkaznictví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cs-CZ" sz="2300" i="1" dirty="0" smtClean="0"/>
              <a:t>Podle našeho názoru účetní závěrka ve všech významných (materiálních) ohledech věrně zobrazuje finanční pozici společnosti ABC k 31. 12. 20X1 a její finanční výkonnost a peněžní toky za rok končící 31. 12. 20X1 v souladu s mezinárodními standardy účetního výkaznictví.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cs-CZ" sz="2300" dirty="0"/>
              <a:t>Nesprávnosti včetně opomenutí jsou považovány </a:t>
            </a:r>
            <a:r>
              <a:rPr lang="cs-CZ" sz="2300" b="1" dirty="0"/>
              <a:t>za </a:t>
            </a:r>
            <a:r>
              <a:rPr lang="cs-CZ" sz="2300" b="1" u="sng" dirty="0"/>
              <a:t>významné (materiální)</a:t>
            </a:r>
            <a:r>
              <a:rPr lang="cs-CZ" sz="2300" u="sng" dirty="0"/>
              <a:t>, </a:t>
            </a:r>
            <a:r>
              <a:rPr lang="cs-CZ" sz="2300" dirty="0"/>
              <a:t>jestliže je možné přiměřeně očekávat, že jednotlivě nebo v součtu </a:t>
            </a:r>
            <a:r>
              <a:rPr lang="cs-CZ" sz="2300" b="1" i="1" u="sng" dirty="0"/>
              <a:t>ovlivní ekonomická rozhodnutí uživatelů přijatá na základě účetní závěrky</a:t>
            </a:r>
            <a:r>
              <a:rPr lang="cs-CZ" sz="2300" dirty="0" smtClean="0"/>
              <a:t>.</a:t>
            </a:r>
            <a:endParaRPr lang="cs-CZ" sz="2300" b="1" dirty="0"/>
          </a:p>
        </p:txBody>
      </p:sp>
    </p:spTree>
    <p:extLst>
      <p:ext uri="{BB962C8B-B14F-4D97-AF65-F5344CB8AC3E}">
        <p14:creationId xmlns:p14="http://schemas.microsoft.com/office/powerpoint/2010/main" val="6729881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CC00"/>
                </a:solidFill>
                <a:cs typeface="Times New Roman" pitchFamily="18" charset="0"/>
              </a:rPr>
              <a:t>Skute</a:t>
            </a:r>
            <a:r>
              <a:rPr lang="cs-CZ" sz="3600" smtClean="0">
                <a:solidFill>
                  <a:srgbClr val="FFCC00"/>
                </a:solidFill>
              </a:rPr>
              <a:t>č</a:t>
            </a:r>
            <a:r>
              <a:rPr lang="cs-CZ" sz="3600" smtClean="0">
                <a:solidFill>
                  <a:srgbClr val="FFCC00"/>
                </a:solidFill>
                <a:cs typeface="Times New Roman" pitchFamily="18" charset="0"/>
              </a:rPr>
              <a:t>nosti ovliv</a:t>
            </a:r>
            <a:r>
              <a:rPr lang="cs-CZ" sz="3600" smtClean="0">
                <a:solidFill>
                  <a:srgbClr val="FFCC00"/>
                </a:solidFill>
              </a:rPr>
              <a:t>ň</a:t>
            </a:r>
            <a:r>
              <a:rPr lang="cs-CZ" sz="3600" smtClean="0">
                <a:solidFill>
                  <a:srgbClr val="FFCC00"/>
                </a:solidFill>
                <a:cs typeface="Times New Roman" pitchFamily="18" charset="0"/>
              </a:rPr>
              <a:t>ující výrok auditora</a:t>
            </a:r>
            <a:r>
              <a:rPr lang="cs-CZ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u="sng" smtClean="0">
                <a:cs typeface="Times New Roman" pitchFamily="18" charset="0"/>
              </a:rPr>
              <a:t>Nejistota</a:t>
            </a:r>
          </a:p>
          <a:p>
            <a:pPr algn="just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smtClean="0"/>
              <a:t>e</a:t>
            </a:r>
            <a:r>
              <a:rPr lang="cs-CZ" altLang="cs-CZ" sz="2200" smtClean="0">
                <a:cs typeface="Times New Roman" pitchFamily="18" charset="0"/>
              </a:rPr>
              <a:t>xistuje </a:t>
            </a:r>
            <a:r>
              <a:rPr lang="cs-CZ" altLang="cs-CZ" sz="2200" u="sng" smtClean="0">
                <a:cs typeface="Times New Roman" pitchFamily="18" charset="0"/>
              </a:rPr>
              <a:t>omezení rozsahu auditu</a:t>
            </a:r>
            <a:r>
              <a:rPr lang="cs-CZ" altLang="cs-CZ" sz="2200" smtClean="0">
                <a:cs typeface="Times New Roman" pitchFamily="18" charset="0"/>
              </a:rPr>
              <a:t>, které může být způsobeno požadavkem</a:t>
            </a:r>
            <a:r>
              <a:rPr lang="cs-CZ" altLang="cs-CZ" sz="2200" smtClean="0"/>
              <a:t> </a:t>
            </a:r>
            <a:r>
              <a:rPr lang="cs-CZ" altLang="cs-CZ" sz="2200" smtClean="0">
                <a:cs typeface="Times New Roman" pitchFamily="18" charset="0"/>
              </a:rPr>
              <a:t>účetní</a:t>
            </a:r>
            <a:r>
              <a:rPr lang="cs-CZ" altLang="cs-CZ" sz="2200" smtClean="0"/>
              <a:t> </a:t>
            </a:r>
            <a:r>
              <a:rPr lang="cs-CZ" altLang="cs-CZ" sz="2200" smtClean="0">
                <a:cs typeface="Times New Roman" pitchFamily="18" charset="0"/>
              </a:rPr>
              <a:t>jednotky, aby nebyl proveden určitý nezbytný auditorský postup, ale i jinými okolnostmi (například je-li jmenování auditora načasováno tak, že se auditor nemůže zúčastnit fyzické inventury</a:t>
            </a:r>
            <a:r>
              <a:rPr lang="cs-CZ" altLang="cs-CZ" sz="2200" smtClean="0"/>
              <a:t>), </a:t>
            </a:r>
            <a:r>
              <a:rPr lang="cs-CZ" altLang="cs-CZ" sz="2200" smtClean="0">
                <a:cs typeface="Times New Roman" pitchFamily="18" charset="0"/>
              </a:rPr>
              <a:t>také v případě, že účetní záznamy účetní jednotky nejsou dostatečné nebo pokud auditor není schopen provést nezbytný auditorský postup</a:t>
            </a:r>
            <a:r>
              <a:rPr lang="cs-CZ" altLang="cs-CZ" sz="2200" smtClean="0"/>
              <a:t>, a to ani </a:t>
            </a:r>
            <a:r>
              <a:rPr lang="cs-CZ" altLang="cs-CZ" sz="2200" smtClean="0">
                <a:cs typeface="Times New Roman" pitchFamily="18" charset="0"/>
              </a:rPr>
              <a:t>alternativní</a:t>
            </a:r>
            <a:r>
              <a:rPr lang="cs-CZ" altLang="cs-CZ" sz="2200" smtClean="0"/>
              <a:t>mi</a:t>
            </a:r>
            <a:r>
              <a:rPr lang="cs-CZ" altLang="cs-CZ" sz="2200" smtClean="0">
                <a:cs typeface="Times New Roman" pitchFamily="18" charset="0"/>
              </a:rPr>
              <a:t> postupy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i="1" smtClean="0">
                <a:cs typeface="Times New Roman" pitchFamily="18" charset="0"/>
              </a:rPr>
              <a:t>Nesouhlas</a:t>
            </a:r>
          </a:p>
          <a:p>
            <a:pPr algn="just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smtClean="0"/>
              <a:t>a</a:t>
            </a:r>
            <a:r>
              <a:rPr lang="cs-CZ" altLang="cs-CZ" sz="2200" smtClean="0">
                <a:cs typeface="Times New Roman" pitchFamily="18" charset="0"/>
              </a:rPr>
              <a:t>uditor </a:t>
            </a:r>
            <a:r>
              <a:rPr lang="cs-CZ" altLang="cs-CZ" sz="2200" u="sng" smtClean="0">
                <a:cs typeface="Times New Roman" pitchFamily="18" charset="0"/>
              </a:rPr>
              <a:t>není ve shodě</a:t>
            </a:r>
            <a:r>
              <a:rPr lang="cs-CZ" altLang="cs-CZ" sz="2200" smtClean="0">
                <a:cs typeface="Times New Roman" pitchFamily="18" charset="0"/>
              </a:rPr>
              <a:t> s vedením účetní jednotky, pokud jde o vhodnost zvolených účetních postupů, metody jejich aplikace nebo přiměřenost informací zveřejněných v příloze k účetní závěrce</a:t>
            </a:r>
            <a:endParaRPr lang="cs-CZ" altLang="cs-CZ" sz="2200" smtClean="0"/>
          </a:p>
        </p:txBody>
      </p:sp>
    </p:spTree>
    <p:extLst>
      <p:ext uri="{BB962C8B-B14F-4D97-AF65-F5344CB8AC3E}">
        <p14:creationId xmlns:p14="http://schemas.microsoft.com/office/powerpoint/2010/main" val="2028406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757" name="Group 6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52141130"/>
              </p:ext>
            </p:extLst>
          </p:nvPr>
        </p:nvGraphicFramePr>
        <p:xfrm>
          <a:off x="685800" y="685800"/>
          <a:ext cx="7772400" cy="5415079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914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Charakter záležitosti zakládající  důvod pro  modifikaci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Úsudek auditora ohledně dopadu nebo možného dopadu na účetní závěrku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354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Významný (materiální), ale nikoli s rozsáhlý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Významný  (materiální) a rozsáhlý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Účetní závěrka je významně (materiálně) nesprávná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Výrok s výhradou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Záporný výrok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3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Nemožnost získat dostatečné a vhodné důkazní informace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Výrok s výhradou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Odmítnutí výroku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4014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>
                <a:latin typeface="Arial Unicode MS" pitchFamily="34" charset="-128"/>
              </a:rPr>
              <a:t>Podstata významných (materiálních) nesprávností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00128"/>
          </a:xfrm>
        </p:spPr>
        <p:txBody>
          <a:bodyPr/>
          <a:lstStyle/>
          <a:p>
            <a:pPr marL="0" indent="0" algn="just">
              <a:buNone/>
            </a:pPr>
            <a:r>
              <a:rPr lang="cs-CZ" altLang="cs-CZ" sz="2200" u="sng" dirty="0" smtClean="0"/>
              <a:t>Nesprávnost</a:t>
            </a:r>
            <a:r>
              <a:rPr lang="cs-CZ" altLang="cs-CZ" sz="2200" dirty="0" smtClean="0"/>
              <a:t> - rozdíl </a:t>
            </a:r>
            <a:r>
              <a:rPr lang="cs-CZ" sz="2200" dirty="0"/>
              <a:t>mezi výší, klasifikací nebo vykázáním </a:t>
            </a:r>
            <a:r>
              <a:rPr lang="cs-CZ" sz="2200" dirty="0" smtClean="0"/>
              <a:t>určité konkrétní </a:t>
            </a:r>
            <a:r>
              <a:rPr lang="cs-CZ" sz="2200" dirty="0"/>
              <a:t>položky </a:t>
            </a:r>
            <a:r>
              <a:rPr lang="cs-CZ" sz="2200" dirty="0" smtClean="0"/>
              <a:t>účetní závěrky</a:t>
            </a:r>
            <a:r>
              <a:rPr lang="cs-CZ" sz="2200" dirty="0"/>
              <a:t>, </a:t>
            </a:r>
            <a:r>
              <a:rPr lang="cs-CZ" sz="2200" dirty="0" smtClean="0"/>
              <a:t>případně vysvětlujícími </a:t>
            </a:r>
            <a:r>
              <a:rPr lang="cs-CZ" sz="2200" dirty="0"/>
              <a:t>a popisnými informacemi o </a:t>
            </a:r>
            <a:r>
              <a:rPr lang="cs-CZ" sz="2200" dirty="0" smtClean="0"/>
              <a:t>ní uvedenými</a:t>
            </a:r>
            <a:r>
              <a:rPr lang="cs-CZ" sz="2200" dirty="0"/>
              <a:t>, a její výší, klasifikací nebo vykázáním, </a:t>
            </a:r>
            <a:r>
              <a:rPr lang="cs-CZ" sz="2200" dirty="0" smtClean="0"/>
              <a:t>případně vysvětlujícími </a:t>
            </a:r>
            <a:r>
              <a:rPr lang="cs-CZ" sz="2200" dirty="0"/>
              <a:t>a </a:t>
            </a:r>
            <a:r>
              <a:rPr lang="cs-CZ" sz="2200" dirty="0" smtClean="0"/>
              <a:t>popisnými informacemi</a:t>
            </a:r>
            <a:r>
              <a:rPr lang="cs-CZ" sz="2200" dirty="0"/>
              <a:t>, které jsou v souladu s </a:t>
            </a:r>
            <a:r>
              <a:rPr lang="cs-CZ" sz="2200" dirty="0" smtClean="0"/>
              <a:t>příslušným </a:t>
            </a:r>
            <a:r>
              <a:rPr lang="cs-CZ" sz="2200" dirty="0"/>
              <a:t>rámcem </a:t>
            </a:r>
            <a:r>
              <a:rPr lang="cs-CZ" sz="2200" dirty="0" smtClean="0"/>
              <a:t>účetního výkaznictví.</a:t>
            </a:r>
          </a:p>
          <a:p>
            <a:pPr marL="0" indent="0">
              <a:buNone/>
            </a:pPr>
            <a:r>
              <a:rPr lang="cs-CZ" altLang="cs-CZ" sz="2200" dirty="0" smtClean="0"/>
              <a:t>Významná (materiální) nesprávnost v účetní závěrce může vzniknout ve spojitosti s </a:t>
            </a:r>
            <a:r>
              <a:rPr lang="cs-CZ" sz="2200" dirty="0"/>
              <a:t>následujícími faktory: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vhodnost </a:t>
            </a:r>
            <a:r>
              <a:rPr lang="cs-CZ" sz="2200" dirty="0"/>
              <a:t>zvolených </a:t>
            </a:r>
            <a:r>
              <a:rPr lang="cs-CZ" sz="2200" dirty="0" smtClean="0"/>
              <a:t>účetních pravidel</a:t>
            </a:r>
            <a:endParaRPr lang="cs-CZ" sz="22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používání </a:t>
            </a:r>
            <a:r>
              <a:rPr lang="cs-CZ" sz="2200" dirty="0"/>
              <a:t>zvolených </a:t>
            </a:r>
            <a:r>
              <a:rPr lang="cs-CZ" sz="2200" dirty="0" smtClean="0"/>
              <a:t>účetních </a:t>
            </a:r>
            <a:r>
              <a:rPr lang="cs-CZ" sz="2200" dirty="0"/>
              <a:t>pravidel;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vhodnost </a:t>
            </a:r>
            <a:r>
              <a:rPr lang="cs-CZ" sz="2200" dirty="0"/>
              <a:t>nebo </a:t>
            </a:r>
            <a:r>
              <a:rPr lang="cs-CZ" sz="2200" dirty="0" smtClean="0"/>
              <a:t>dostatečnost vysvětlujících </a:t>
            </a:r>
            <a:r>
              <a:rPr lang="cs-CZ" sz="2200" dirty="0"/>
              <a:t>a popisných informací v </a:t>
            </a:r>
            <a:r>
              <a:rPr lang="cs-CZ" sz="2200" dirty="0" smtClean="0"/>
              <a:t>účetní závěrce</a:t>
            </a:r>
            <a:endParaRPr lang="cs-CZ" alt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33332345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smtClean="0">
                <a:latin typeface="Arial Unicode MS" pitchFamily="34" charset="-128"/>
              </a:rPr>
              <a:t>Podstata nemožnosti získat dostatečné a vhodné důkazní informace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600" dirty="0" smtClean="0"/>
              <a:t>Nemožnost uskutečnit konkrétní postupy ještě neznamená omezení v rozsahu auditu, pokud je auditor schopen získat dostatečné a vhodné důkazní informace uskutečněním </a:t>
            </a:r>
            <a:r>
              <a:rPr lang="cs-CZ" altLang="cs-CZ" sz="2600" u="sng" dirty="0" smtClean="0"/>
              <a:t>alternativních postupů.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dirty="0" smtClean="0"/>
              <a:t>Omezení v rozsahu auditu může vzniknout z: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/>
              <a:t>okolností, které jsou mimo kontrolu účetní jednotky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/>
              <a:t>okolností </a:t>
            </a:r>
            <a:r>
              <a:rPr lang="cs-CZ" sz="2400" dirty="0"/>
              <a:t>vyplývajících z </a:t>
            </a:r>
            <a:r>
              <a:rPr lang="cs-CZ" sz="2400" dirty="0" smtClean="0"/>
              <a:t>charakteru </a:t>
            </a:r>
            <a:r>
              <a:rPr lang="cs-CZ" altLang="cs-CZ" sz="2400" dirty="0" smtClean="0"/>
              <a:t>nebo načasování práce auditora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2400" dirty="0"/>
              <a:t>omezení rozsahu auditu ze strany vedení</a:t>
            </a: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0891257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smtClean="0">
                <a:latin typeface="Arial Unicode MS" pitchFamily="34" charset="-128"/>
              </a:rPr>
              <a:t>Podstata nemožnosti získat dostatečné a vhodné důkazní informace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9209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u="sng" dirty="0" smtClean="0"/>
              <a:t>okolností, které jsou mimo kontrolu účetní jednotky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100" dirty="0" smtClean="0"/>
              <a:t>účetní záznamy účetní jednotky byly zničeny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100" dirty="0" smtClean="0"/>
              <a:t>účetní záznamy významné složky byly na neurčito zadrženy státními orgány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u="sng" dirty="0" smtClean="0"/>
              <a:t>okolností vyplývajících z charakteru nebo načasování práce auditora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2100" dirty="0" smtClean="0"/>
              <a:t>auditor </a:t>
            </a:r>
            <a:r>
              <a:rPr lang="cs-CZ" sz="2100" dirty="0"/>
              <a:t>vzhledem k termínu, kdy byl </a:t>
            </a:r>
            <a:r>
              <a:rPr lang="cs-CZ" sz="2100" dirty="0" smtClean="0"/>
              <a:t>pověřen </a:t>
            </a:r>
            <a:r>
              <a:rPr lang="cs-CZ" sz="2100" dirty="0"/>
              <a:t>provedením auditu, již nemá </a:t>
            </a:r>
            <a:r>
              <a:rPr lang="cs-CZ" sz="2100" dirty="0" smtClean="0"/>
              <a:t>možnost zúčastnit </a:t>
            </a:r>
            <a:r>
              <a:rPr lang="cs-CZ" sz="2100" dirty="0"/>
              <a:t>se fyzické inventury </a:t>
            </a:r>
            <a:r>
              <a:rPr lang="cs-CZ" sz="2100" dirty="0" smtClean="0"/>
              <a:t>zásob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pt-BR" sz="2100" dirty="0" smtClean="0"/>
              <a:t>auditor </a:t>
            </a:r>
            <a:r>
              <a:rPr lang="pt-BR" sz="2100" dirty="0"/>
              <a:t>dojde k </a:t>
            </a:r>
            <a:r>
              <a:rPr lang="pt-BR" sz="2100" dirty="0" smtClean="0"/>
              <a:t>záv</a:t>
            </a:r>
            <a:r>
              <a:rPr lang="cs-CZ" sz="2100" dirty="0" smtClean="0"/>
              <a:t>ě</a:t>
            </a:r>
            <a:r>
              <a:rPr lang="pt-BR" sz="2100" dirty="0" smtClean="0"/>
              <a:t>ru</a:t>
            </a:r>
            <a:r>
              <a:rPr lang="pt-BR" sz="2100" dirty="0"/>
              <a:t>, že testy </a:t>
            </a:r>
            <a:r>
              <a:rPr lang="pt-BR" sz="2100" dirty="0" smtClean="0"/>
              <a:t>v</a:t>
            </a:r>
            <a:r>
              <a:rPr lang="cs-CZ" sz="2100" dirty="0" smtClean="0"/>
              <a:t>ě</a:t>
            </a:r>
            <a:r>
              <a:rPr lang="pt-BR" sz="2100" dirty="0" smtClean="0"/>
              <a:t>cné </a:t>
            </a:r>
            <a:r>
              <a:rPr lang="pt-BR" sz="2100" dirty="0"/>
              <a:t>správnosti samy o sobe nejsou dostatecné, </a:t>
            </a:r>
            <a:r>
              <a:rPr lang="pt-BR" sz="2100" dirty="0" smtClean="0"/>
              <a:t>a</a:t>
            </a:r>
            <a:r>
              <a:rPr lang="cs-CZ" sz="2100" dirty="0" smtClean="0"/>
              <a:t> to </a:t>
            </a:r>
            <a:r>
              <a:rPr lang="cs-CZ" sz="2100" dirty="0"/>
              <a:t>v situaci, kdy </a:t>
            </a:r>
            <a:r>
              <a:rPr lang="cs-CZ" sz="2100" dirty="0" smtClean="0"/>
              <a:t>vnitřní </a:t>
            </a:r>
            <a:r>
              <a:rPr lang="cs-CZ" sz="2100" dirty="0"/>
              <a:t>kontrolní systém </a:t>
            </a:r>
            <a:r>
              <a:rPr lang="cs-CZ" sz="2100" dirty="0" smtClean="0"/>
              <a:t>účetní </a:t>
            </a:r>
            <a:r>
              <a:rPr lang="cs-CZ" sz="2100" dirty="0"/>
              <a:t>jednotky není </a:t>
            </a:r>
            <a:r>
              <a:rPr lang="cs-CZ" sz="2100" dirty="0" smtClean="0"/>
              <a:t>účinný</a:t>
            </a:r>
          </a:p>
          <a:p>
            <a:pPr marL="0" indent="0" eaLnBrk="1" hangingPunct="1">
              <a:lnSpc>
                <a:spcPct val="90000"/>
              </a:lnSpc>
              <a:buClr>
                <a:schemeClr val="hlink"/>
              </a:buClr>
              <a:buNone/>
            </a:pPr>
            <a:r>
              <a:rPr lang="cs-CZ" sz="2100" u="sng" dirty="0"/>
              <a:t>omezení rozsahu auditu ze strany vedení</a:t>
            </a:r>
            <a:endParaRPr lang="cs-CZ" altLang="cs-CZ" sz="2100" u="sng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100" dirty="0"/>
              <a:t>vedení auditorovi neumožnilo </a:t>
            </a:r>
            <a:r>
              <a:rPr lang="cs-CZ" sz="2100" dirty="0" smtClean="0"/>
              <a:t>zúčastnit </a:t>
            </a:r>
            <a:r>
              <a:rPr lang="cs-CZ" sz="2100" dirty="0"/>
              <a:t>se fyzické inventury </a:t>
            </a:r>
            <a:r>
              <a:rPr lang="cs-CZ" sz="2100" dirty="0" smtClean="0"/>
              <a:t>zásob</a:t>
            </a:r>
            <a:endParaRPr lang="cs-CZ" sz="21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100" dirty="0" smtClean="0"/>
              <a:t>vedení </a:t>
            </a:r>
            <a:r>
              <a:rPr lang="cs-CZ" sz="2100" dirty="0"/>
              <a:t>auditorovi neumožnilo vyžádat si externí konfirmace </a:t>
            </a:r>
            <a:r>
              <a:rPr lang="cs-CZ" sz="2100" dirty="0" smtClean="0"/>
              <a:t>určitých zůstatků účtů</a:t>
            </a:r>
            <a:endParaRPr lang="cs-CZ" altLang="cs-CZ" sz="2100" dirty="0" smtClean="0"/>
          </a:p>
        </p:txBody>
      </p:sp>
    </p:spTree>
    <p:extLst>
      <p:ext uri="{BB962C8B-B14F-4D97-AF65-F5344CB8AC3E}">
        <p14:creationId xmlns:p14="http://schemas.microsoft.com/office/powerpoint/2010/main" val="29500920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99592" y="836712"/>
            <a:ext cx="7772400" cy="163103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Zákon č. 93/2009 Sb.,</a:t>
            </a:r>
            <a:br>
              <a:rPr lang="cs-CZ" dirty="0" smtClean="0"/>
            </a:br>
            <a:r>
              <a:rPr lang="cs-CZ" dirty="0" smtClean="0"/>
              <a:t>o auditorech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3568" y="2924944"/>
            <a:ext cx="7774632" cy="3528392"/>
          </a:xfrm>
        </p:spPr>
        <p:txBody>
          <a:bodyPr/>
          <a:lstStyle/>
          <a:p>
            <a:pPr algn="l" eaLnBrk="1" hangingPunct="1"/>
            <a:endParaRPr lang="cs-CZ" altLang="cs-CZ" sz="2500" dirty="0" smtClean="0"/>
          </a:p>
          <a:p>
            <a:pPr algn="l"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500" dirty="0" smtClean="0"/>
              <a:t> účinnost od 14. 4. 2009</a:t>
            </a:r>
          </a:p>
          <a:p>
            <a:pPr algn="l"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500" dirty="0" smtClean="0"/>
              <a:t> nahrazuje </a:t>
            </a:r>
            <a:r>
              <a:rPr lang="cs-CZ" altLang="cs-CZ" sz="2500" dirty="0" smtClean="0">
                <a:cs typeface="Times New Roman" pitchFamily="18" charset="0"/>
              </a:rPr>
              <a:t>zákon č. 254/2000 Sb., o auditorech</a:t>
            </a:r>
          </a:p>
          <a:p>
            <a:pPr algn="l" eaLnBrk="1" hangingPunct="1">
              <a:buFont typeface="Wingdings" pitchFamily="2" charset="2"/>
              <a:buBlip>
                <a:blip r:embed="rId2"/>
              </a:buBlip>
            </a:pPr>
            <a:r>
              <a:rPr lang="cs-CZ" sz="2500" b="1" dirty="0">
                <a:cs typeface="Times New Roman" pitchFamily="18" charset="0"/>
              </a:rPr>
              <a:t> </a:t>
            </a:r>
            <a:r>
              <a:rPr lang="cs-CZ" sz="2500" dirty="0" smtClean="0">
                <a:cs typeface="Times New Roman" pitchFamily="18" charset="0"/>
              </a:rPr>
              <a:t>předchozí právní úprava</a:t>
            </a:r>
            <a:r>
              <a:rPr lang="cs-CZ" sz="2500" b="1" dirty="0" smtClean="0">
                <a:cs typeface="Times New Roman" pitchFamily="18" charset="0"/>
              </a:rPr>
              <a:t> - </a:t>
            </a:r>
            <a:r>
              <a:rPr lang="cs-CZ" sz="2500" dirty="0" smtClean="0"/>
              <a:t>zákon </a:t>
            </a:r>
            <a:r>
              <a:rPr lang="cs-CZ" sz="2500" dirty="0"/>
              <a:t>č. 524/92 Sb</a:t>
            </a:r>
            <a:r>
              <a:rPr lang="cs-CZ" sz="2500" dirty="0" smtClean="0"/>
              <a:t>., o</a:t>
            </a:r>
            <a:r>
              <a:rPr lang="cs-CZ" sz="2500" dirty="0"/>
              <a:t> auditorech a Komoře auditorů České republiky</a:t>
            </a:r>
            <a:r>
              <a:rPr lang="cs-CZ" altLang="cs-CZ" sz="2500" dirty="0" smtClean="0"/>
              <a:t> </a:t>
            </a:r>
          </a:p>
          <a:p>
            <a:pPr algn="l" eaLnBrk="1" hangingPunct="1"/>
            <a:endParaRPr lang="cs-CZ" altLang="cs-CZ" sz="1100" dirty="0"/>
          </a:p>
          <a:p>
            <a:pPr algn="l" eaLnBrk="1" hangingPunct="1">
              <a:buBlip>
                <a:blip r:embed="rId2"/>
              </a:buBlip>
            </a:pPr>
            <a:r>
              <a:rPr lang="cs-CZ" altLang="cs-CZ" sz="2500" dirty="0" smtClean="0"/>
              <a:t> </a:t>
            </a:r>
            <a:r>
              <a:rPr lang="cs-CZ" sz="2500" dirty="0"/>
              <a:t>zákon č. 299/2016 Sb., kterým se mění zákon č. 93/2009 Sb., o auditorech a o změně některých </a:t>
            </a:r>
            <a:r>
              <a:rPr lang="cs-CZ" sz="2500" dirty="0" smtClean="0"/>
              <a:t>zákonů - účinnost </a:t>
            </a:r>
            <a:r>
              <a:rPr lang="cs-CZ" sz="2500" dirty="0"/>
              <a:t>od </a:t>
            </a:r>
            <a:r>
              <a:rPr lang="cs-CZ" sz="2500" dirty="0" smtClean="0"/>
              <a:t>1.10.2016 – rozsáhlá novela</a:t>
            </a:r>
            <a:endParaRPr lang="cs-CZ" altLang="cs-CZ" sz="25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CC00"/>
                </a:solidFill>
                <a:cs typeface="Times New Roman" pitchFamily="18" charset="0"/>
              </a:rPr>
              <a:t>Výrok s výhradou</a:t>
            </a:r>
            <a:r>
              <a:rPr lang="cs-CZ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Blip>
                <a:blip r:embed="rId2"/>
              </a:buBlip>
            </a:pPr>
            <a:r>
              <a:rPr lang="cs-CZ" sz="2300" dirty="0" smtClean="0"/>
              <a:t>auditor získal dostatečné </a:t>
            </a:r>
            <a:r>
              <a:rPr lang="cs-CZ" sz="2300" dirty="0"/>
              <a:t>a vhodné </a:t>
            </a:r>
            <a:r>
              <a:rPr lang="cs-CZ" sz="2300" dirty="0" smtClean="0"/>
              <a:t>důkazní </a:t>
            </a:r>
            <a:r>
              <a:rPr lang="cs-CZ" sz="2300" dirty="0"/>
              <a:t>informace a na jejich </a:t>
            </a:r>
            <a:r>
              <a:rPr lang="cs-CZ" sz="2300" dirty="0" smtClean="0"/>
              <a:t>základě </a:t>
            </a:r>
            <a:r>
              <a:rPr lang="cs-CZ" sz="2300" dirty="0"/>
              <a:t>došel k </a:t>
            </a:r>
            <a:r>
              <a:rPr lang="cs-CZ" sz="2300" dirty="0" smtClean="0"/>
              <a:t>závěru</a:t>
            </a:r>
            <a:r>
              <a:rPr lang="cs-CZ" sz="2300" dirty="0"/>
              <a:t>, </a:t>
            </a:r>
            <a:r>
              <a:rPr lang="cs-CZ" sz="2300" dirty="0" smtClean="0"/>
              <a:t>že nesprávnosti </a:t>
            </a:r>
            <a:r>
              <a:rPr lang="cs-CZ" sz="2300" dirty="0"/>
              <a:t>v </a:t>
            </a:r>
            <a:r>
              <a:rPr lang="cs-CZ" sz="2300" dirty="0" smtClean="0"/>
              <a:t>účetní závěrce </a:t>
            </a:r>
            <a:r>
              <a:rPr lang="cs-CZ" sz="2300" dirty="0"/>
              <a:t>jsou </a:t>
            </a:r>
            <a:r>
              <a:rPr lang="cs-CZ" sz="2300" dirty="0" smtClean="0"/>
              <a:t>jednotlivě </a:t>
            </a:r>
            <a:r>
              <a:rPr lang="cs-CZ" sz="2300" dirty="0"/>
              <a:t>nebo v souhrnu </a:t>
            </a:r>
            <a:r>
              <a:rPr lang="cs-CZ" sz="2300" dirty="0" smtClean="0"/>
              <a:t>významné (materiální</a:t>
            </a:r>
            <a:r>
              <a:rPr lang="cs-CZ" sz="2300" dirty="0"/>
              <a:t>), ale nemají na </a:t>
            </a:r>
            <a:r>
              <a:rPr lang="cs-CZ" sz="2300" dirty="0" smtClean="0"/>
              <a:t>závěrku </a:t>
            </a:r>
            <a:r>
              <a:rPr lang="cs-CZ" sz="2300" dirty="0"/>
              <a:t>rozsáhlý </a:t>
            </a:r>
            <a:r>
              <a:rPr lang="cs-CZ" sz="2300" dirty="0" smtClean="0"/>
              <a:t>dopad</a:t>
            </a:r>
            <a:endParaRPr lang="cs-CZ" sz="2300" dirty="0"/>
          </a:p>
          <a:p>
            <a:pPr algn="just" eaLnBrk="1" hangingPunct="1">
              <a:buFont typeface="Wingdings" pitchFamily="2" charset="2"/>
              <a:buBlip>
                <a:blip r:embed="rId2"/>
              </a:buBlip>
            </a:pPr>
            <a:r>
              <a:rPr lang="cs-CZ" sz="2300" dirty="0" smtClean="0"/>
              <a:t>auditor není </a:t>
            </a:r>
            <a:r>
              <a:rPr lang="cs-CZ" sz="2300" dirty="0"/>
              <a:t>schopen získat </a:t>
            </a:r>
            <a:r>
              <a:rPr lang="cs-CZ" sz="2300" dirty="0" smtClean="0"/>
              <a:t>dostatečné </a:t>
            </a:r>
            <a:r>
              <a:rPr lang="cs-CZ" sz="2300" dirty="0"/>
              <a:t>a vhodné </a:t>
            </a:r>
            <a:r>
              <a:rPr lang="cs-CZ" sz="2300" dirty="0" smtClean="0"/>
              <a:t>důkazní </a:t>
            </a:r>
            <a:r>
              <a:rPr lang="cs-CZ" sz="2300" dirty="0"/>
              <a:t>informace, aby si na </a:t>
            </a:r>
            <a:r>
              <a:rPr lang="cs-CZ" sz="2300" dirty="0" smtClean="0"/>
              <a:t>jejich základě utvořil </a:t>
            </a:r>
            <a:r>
              <a:rPr lang="cs-CZ" sz="2300" dirty="0"/>
              <a:t>názor na </a:t>
            </a:r>
            <a:r>
              <a:rPr lang="cs-CZ" sz="2300" dirty="0" smtClean="0"/>
              <a:t>účetní závěrku</a:t>
            </a:r>
            <a:r>
              <a:rPr lang="cs-CZ" sz="2300" dirty="0"/>
              <a:t>, </a:t>
            </a:r>
            <a:r>
              <a:rPr lang="cs-CZ" sz="2300" dirty="0" smtClean="0"/>
              <a:t>nicméně </a:t>
            </a:r>
            <a:r>
              <a:rPr lang="cs-CZ" sz="2300" dirty="0"/>
              <a:t>došel k </a:t>
            </a:r>
            <a:r>
              <a:rPr lang="cs-CZ" sz="2300" dirty="0" smtClean="0"/>
              <a:t>závěru</a:t>
            </a:r>
            <a:r>
              <a:rPr lang="cs-CZ" sz="2300" dirty="0"/>
              <a:t>, že možný </a:t>
            </a:r>
            <a:r>
              <a:rPr lang="cs-CZ" sz="2300" dirty="0" smtClean="0"/>
              <a:t>dopad případných nezjištěných </a:t>
            </a:r>
            <a:r>
              <a:rPr lang="cs-CZ" sz="2300" dirty="0"/>
              <a:t>nesprávností na </a:t>
            </a:r>
            <a:r>
              <a:rPr lang="cs-CZ" sz="2300" dirty="0" smtClean="0"/>
              <a:t>účetní závěrku může </a:t>
            </a:r>
            <a:r>
              <a:rPr lang="cs-CZ" sz="2300" dirty="0"/>
              <a:t>být </a:t>
            </a:r>
            <a:r>
              <a:rPr lang="cs-CZ" sz="2300" dirty="0" smtClean="0"/>
              <a:t>významný (materiální</a:t>
            </a:r>
            <a:r>
              <a:rPr lang="cs-CZ" sz="2300" dirty="0"/>
              <a:t>), ale nikoli </a:t>
            </a:r>
            <a:r>
              <a:rPr lang="cs-CZ" sz="2300" dirty="0" smtClean="0"/>
              <a:t>rozsáhlý</a:t>
            </a:r>
            <a:endParaRPr lang="cs-CZ" altLang="cs-CZ" sz="23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cs-CZ" altLang="cs-CZ" sz="2300" dirty="0" smtClean="0">
                <a:cs typeface="Times New Roman" pitchFamily="18" charset="0"/>
              </a:rPr>
              <a:t> </a:t>
            </a:r>
            <a:endParaRPr lang="cs-CZ" altLang="cs-CZ" sz="2300" dirty="0" smtClean="0"/>
          </a:p>
          <a:p>
            <a:pPr algn="just"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300" dirty="0" smtClean="0">
                <a:cs typeface="Times New Roman" pitchFamily="18" charset="0"/>
              </a:rPr>
              <a:t> vyjadřuje </a:t>
            </a:r>
            <a:r>
              <a:rPr lang="cs-CZ" altLang="cs-CZ" sz="2300" dirty="0" smtClean="0"/>
              <a:t>se </a:t>
            </a:r>
            <a:r>
              <a:rPr lang="cs-CZ" altLang="cs-CZ" sz="2300" dirty="0" smtClean="0">
                <a:cs typeface="Times New Roman" pitchFamily="18" charset="0"/>
              </a:rPr>
              <a:t>slovy „s výhradou“ dopadu, který by na účetní závěrku měly skutečnosti, jichž se výhrada týká</a:t>
            </a:r>
            <a:endParaRPr lang="cs-CZ" altLang="cs-CZ" sz="2300" dirty="0" smtClean="0"/>
          </a:p>
        </p:txBody>
      </p:sp>
    </p:spTree>
    <p:extLst>
      <p:ext uri="{BB962C8B-B14F-4D97-AF65-F5344CB8AC3E}">
        <p14:creationId xmlns:p14="http://schemas.microsoft.com/office/powerpoint/2010/main" val="2813546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 smtClean="0">
                <a:solidFill>
                  <a:srgbClr val="FFCC00"/>
                </a:solidFill>
                <a:cs typeface="Times New Roman" pitchFamily="18" charset="0"/>
              </a:rPr>
              <a:t>Výrok s výhradou</a:t>
            </a:r>
            <a:r>
              <a:rPr lang="cs-CZ" sz="3600" dirty="0" smtClean="0">
                <a:solidFill>
                  <a:srgbClr val="FFCC00"/>
                </a:solidFill>
              </a:rPr>
              <a:t> - příklad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400" i="1" dirty="0" smtClean="0"/>
              <a:t>Výrok s výhradou</a:t>
            </a:r>
          </a:p>
          <a:p>
            <a:pPr algn="just" eaLnBrk="1" hangingPunct="1">
              <a:buNone/>
            </a:pPr>
            <a:r>
              <a:rPr lang="cs-CZ" altLang="cs-CZ" sz="2400" dirty="0" smtClean="0"/>
              <a:t>	</a:t>
            </a:r>
            <a:r>
              <a:rPr lang="cs-CZ" sz="2400" dirty="0"/>
              <a:t>Podle našeho názoru, s výhradou dopadů skutečností popsaných v oddílu Základ pro výrok s výhradou, účetní závěrka podává věrný a poctivý obraz aktiv a pasiv společnosti ABC, a.s. k 31.12.20X1 a nákladů a výnosů a výsledku jejího hospodaření [a peněžních toků] za rok končící 31.12.20X1 v souladu s českými účetními předpisy.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8770479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CC00"/>
                </a:solidFill>
                <a:cs typeface="Times New Roman" pitchFamily="18" charset="0"/>
              </a:rPr>
              <a:t>Výrok s výhradou</a:t>
            </a:r>
            <a:r>
              <a:rPr lang="cs-CZ" sz="3600" smtClean="0">
                <a:solidFill>
                  <a:srgbClr val="FFCC00"/>
                </a:solidFill>
              </a:rPr>
              <a:t> - příklad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88840"/>
            <a:ext cx="7772400" cy="424847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300" i="1" dirty="0" smtClean="0"/>
              <a:t>Základ pro výrok s výhradou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cs-CZ" sz="2300" dirty="0" smtClean="0"/>
              <a:t>	V</a:t>
            </a:r>
            <a:r>
              <a:rPr lang="cs-CZ" sz="2300" dirty="0"/>
              <a:t> aktivech Společnosti jsou zásoby vykázány v hodnotě XXX tis. Kč. Během inventarizace zásob bylo zjištěno, že očekávaná prodejní cena zásob je nižší než jejich hodnota v účetnictví Společnosti. Tato skutečnost však nebyla v účetní závěrce zohledněna. Ze záznamů společnosti vyplývá, že pokud by hodnota zásob v aktivech společnosti byla opravnou položkou snížena na úroveň očekávaných prodejních cen, došlo by ke snížení hodnoty zásob v aktivech o XXX tis. Kč. Náklady související s tvorbou opravné položky k zásobám by se tudíž zvýšily o částku XXX tis. Kč a daň z příjmů, čistý zisk a vlastní kapitál by se snížily o XXX tis. Kč, XXX tis. Kč a XXX tis. Kč.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21017865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FFCC00"/>
                </a:solidFill>
                <a:cs typeface="Times New Roman" pitchFamily="18" charset="0"/>
              </a:rPr>
              <a:t>Výrok s výhradou</a:t>
            </a:r>
            <a:r>
              <a:rPr lang="cs-CZ" sz="3600" dirty="0">
                <a:solidFill>
                  <a:srgbClr val="FFCC00"/>
                </a:solidFill>
              </a:rPr>
              <a:t> - příklad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i="1" dirty="0"/>
              <a:t>Výrok s výhradou</a:t>
            </a:r>
            <a:endParaRPr lang="cs-CZ" sz="2400" dirty="0"/>
          </a:p>
          <a:p>
            <a:pPr marL="0" indent="0" algn="just">
              <a:buNone/>
            </a:pPr>
            <a:r>
              <a:rPr lang="cs-CZ" sz="2400" dirty="0" smtClean="0"/>
              <a:t>Podle </a:t>
            </a:r>
            <a:r>
              <a:rPr lang="cs-CZ" sz="2400" dirty="0"/>
              <a:t>našeho názoru, s výhradou možných vlivů skutečnosti popsané v oddílu Základ pro výrok s výhradou, konsolidovaná účetní závěrka podává věrný a poctivý obraz finanční situace Skupiny k 31.12.20X1 a finanční výkonnosti a peněžních toků za</a:t>
            </a:r>
            <a:r>
              <a:rPr lang="cs-CZ" sz="2400" i="1" dirty="0"/>
              <a:t> </a:t>
            </a:r>
            <a:r>
              <a:rPr lang="cs-CZ" sz="2400" dirty="0"/>
              <a:t>rok končící 31.12.20X1 v souladu s mezinárodními standardy účetního výkaznictví ve znění přijatém Evropskou unií.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0500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FFCC00"/>
                </a:solidFill>
                <a:cs typeface="Times New Roman" pitchFamily="18" charset="0"/>
              </a:rPr>
              <a:t>Výrok s výhradou</a:t>
            </a:r>
            <a:r>
              <a:rPr lang="cs-CZ" sz="3600" dirty="0">
                <a:solidFill>
                  <a:srgbClr val="FFCC00"/>
                </a:solidFill>
              </a:rPr>
              <a:t> - příklad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300" i="1" dirty="0"/>
              <a:t>Základ pro výrok s výhradou</a:t>
            </a:r>
            <a:endParaRPr lang="cs-CZ" sz="2300" dirty="0"/>
          </a:p>
          <a:p>
            <a:pPr marL="0" indent="0" algn="just">
              <a:buNone/>
            </a:pPr>
            <a:r>
              <a:rPr lang="cs-CZ" sz="2300" dirty="0" smtClean="0"/>
              <a:t>Investice </a:t>
            </a:r>
            <a:r>
              <a:rPr lang="cs-CZ" sz="2300" dirty="0"/>
              <a:t>Skupiny do společnosti XYZ, zahraniční přidružené společnosti pořízené v průběhu roku, byla zaúčtovaná metodou ekvivalence a v konsolidovaném výkazu o finanční situaci k 31.12.20X1 je vykázána v hodnotě </a:t>
            </a:r>
            <a:r>
              <a:rPr lang="cs-CZ" sz="2300" dirty="0" err="1"/>
              <a:t>xxx</a:t>
            </a:r>
            <a:r>
              <a:rPr lang="cs-CZ" sz="2300" dirty="0"/>
              <a:t>. Podíl společnosti ABC na čistém zisku společnosti XYZ v hodnotě </a:t>
            </a:r>
            <a:r>
              <a:rPr lang="cs-CZ" sz="2300" dirty="0" err="1"/>
              <a:t>xxx</a:t>
            </a:r>
            <a:r>
              <a:rPr lang="cs-CZ" sz="2300" dirty="0"/>
              <a:t> je zahrnut do zisku společnosti ABC za rok 20X1. Nebyli jsme schopni získat dostatečné a vhodné důkazní informace o vykázané výši investice společnosti ABC ve společnosti XYZ k 31.12.20X1 a podílu společnosti ABC na čistém zisku společnosti XYZ za daný rok, neboť nám byl odepřen přístup k finančním informacím, vedení společnosti XYZ a auditorům společnosti XYZ. V důsledku toho jsme nebyli schopni určit, zda jsou nutné nějaké úpravy těchto částek</a:t>
            </a:r>
            <a:r>
              <a:rPr lang="cs-CZ" sz="2300" dirty="0" smtClean="0"/>
              <a:t>.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26024715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CC00"/>
                </a:solidFill>
                <a:cs typeface="Times New Roman" pitchFamily="18" charset="0"/>
              </a:rPr>
              <a:t>Odmítnutí výroku</a:t>
            </a:r>
            <a:r>
              <a:rPr lang="cs-CZ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300" dirty="0" smtClean="0"/>
              <a:t>Auditor </a:t>
            </a:r>
            <a:r>
              <a:rPr lang="cs-CZ" sz="2300" dirty="0"/>
              <a:t>je povinen odmítnout výrok, </a:t>
            </a:r>
            <a:r>
              <a:rPr lang="cs-CZ" sz="2300" dirty="0" smtClean="0"/>
              <a:t>jestliže: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300" dirty="0" smtClean="0"/>
              <a:t> </a:t>
            </a:r>
            <a:r>
              <a:rPr lang="cs-CZ" sz="2300" u="sng" dirty="0"/>
              <a:t>není schopen získat</a:t>
            </a:r>
            <a:r>
              <a:rPr lang="cs-CZ" sz="2300" dirty="0"/>
              <a:t> </a:t>
            </a:r>
            <a:r>
              <a:rPr lang="cs-CZ" sz="2300" dirty="0" smtClean="0"/>
              <a:t>dostatečné </a:t>
            </a:r>
            <a:r>
              <a:rPr lang="cs-CZ" sz="2300" dirty="0"/>
              <a:t>a </a:t>
            </a:r>
            <a:r>
              <a:rPr lang="cs-CZ" sz="2300" dirty="0" smtClean="0"/>
              <a:t>vhodné důkazní </a:t>
            </a:r>
            <a:r>
              <a:rPr lang="cs-CZ" sz="2300" dirty="0"/>
              <a:t>informace, aby si na jejich </a:t>
            </a:r>
            <a:r>
              <a:rPr lang="cs-CZ" sz="2300" dirty="0" smtClean="0"/>
              <a:t>základě utvořil </a:t>
            </a:r>
            <a:r>
              <a:rPr lang="cs-CZ" sz="2300" dirty="0"/>
              <a:t>názor na </a:t>
            </a:r>
            <a:r>
              <a:rPr lang="cs-CZ" sz="2300" dirty="0" smtClean="0"/>
              <a:t>účetní závěrku</a:t>
            </a:r>
            <a:r>
              <a:rPr lang="cs-CZ" sz="2300" dirty="0"/>
              <a:t>, </a:t>
            </a:r>
            <a:r>
              <a:rPr lang="cs-CZ" sz="2300" dirty="0" smtClean="0"/>
              <a:t>přičemž došel </a:t>
            </a:r>
            <a:r>
              <a:rPr lang="cs-CZ" sz="2300" dirty="0"/>
              <a:t>k </a:t>
            </a:r>
            <a:r>
              <a:rPr lang="cs-CZ" sz="2300" dirty="0" smtClean="0"/>
              <a:t>závěru</a:t>
            </a:r>
            <a:r>
              <a:rPr lang="cs-CZ" sz="2300" dirty="0"/>
              <a:t>, že možný dopad </a:t>
            </a:r>
            <a:r>
              <a:rPr lang="cs-CZ" sz="2300" dirty="0" smtClean="0"/>
              <a:t>případných nezjištěných </a:t>
            </a:r>
            <a:r>
              <a:rPr lang="cs-CZ" sz="2300" dirty="0"/>
              <a:t>nesprávností na </a:t>
            </a:r>
            <a:r>
              <a:rPr lang="cs-CZ" sz="2300" dirty="0" smtClean="0"/>
              <a:t>účetní závěrku může </a:t>
            </a:r>
            <a:r>
              <a:rPr lang="cs-CZ" sz="2300" dirty="0"/>
              <a:t>být významný (materiální) a </a:t>
            </a:r>
            <a:r>
              <a:rPr lang="cs-CZ" sz="2300" dirty="0" smtClean="0"/>
              <a:t>zároveň rozsáhlý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300" dirty="0" smtClean="0"/>
              <a:t>výjimečně též, kdy existuje </a:t>
            </a:r>
            <a:r>
              <a:rPr lang="cs-CZ" sz="2300" u="sng" dirty="0" smtClean="0"/>
              <a:t>řada </a:t>
            </a:r>
            <a:r>
              <a:rPr lang="cs-CZ" sz="2300" u="sng" dirty="0"/>
              <a:t>nejistot</a:t>
            </a:r>
            <a:r>
              <a:rPr lang="cs-CZ" sz="2300" dirty="0"/>
              <a:t>, došel k </a:t>
            </a:r>
            <a:r>
              <a:rPr lang="cs-CZ" sz="2300" dirty="0" smtClean="0"/>
              <a:t>závěru</a:t>
            </a:r>
            <a:r>
              <a:rPr lang="cs-CZ" sz="2300" dirty="0"/>
              <a:t>, že </a:t>
            </a:r>
            <a:r>
              <a:rPr lang="cs-CZ" sz="2300" dirty="0" smtClean="0"/>
              <a:t>přestože </a:t>
            </a:r>
            <a:r>
              <a:rPr lang="cs-CZ" sz="2300" dirty="0"/>
              <a:t>o všech </a:t>
            </a:r>
            <a:r>
              <a:rPr lang="cs-CZ" sz="2300" dirty="0" smtClean="0"/>
              <a:t>těchto </a:t>
            </a:r>
            <a:r>
              <a:rPr lang="cs-CZ" sz="2300" dirty="0"/>
              <a:t>nejistotách </a:t>
            </a:r>
            <a:r>
              <a:rPr lang="cs-CZ" sz="2300" dirty="0" smtClean="0"/>
              <a:t>získal dostatečné </a:t>
            </a:r>
            <a:r>
              <a:rPr lang="cs-CZ" sz="2300" dirty="0"/>
              <a:t>a vhodné </a:t>
            </a:r>
            <a:r>
              <a:rPr lang="cs-CZ" sz="2300" dirty="0" smtClean="0"/>
              <a:t>důkazní </a:t>
            </a:r>
            <a:r>
              <a:rPr lang="cs-CZ" sz="2300" dirty="0"/>
              <a:t>informace, </a:t>
            </a:r>
            <a:r>
              <a:rPr lang="cs-CZ" sz="2300" dirty="0" smtClean="0"/>
              <a:t>nemůže </a:t>
            </a:r>
            <a:r>
              <a:rPr lang="cs-CZ" sz="2300" dirty="0"/>
              <a:t>výrok k </a:t>
            </a:r>
            <a:r>
              <a:rPr lang="cs-CZ" sz="2300" dirty="0" smtClean="0"/>
              <a:t>účetní závěrce vyjádřit kvůli </a:t>
            </a:r>
            <a:r>
              <a:rPr lang="cs-CZ" sz="2300" u="sng" dirty="0" smtClean="0"/>
              <a:t>potenciálním </a:t>
            </a:r>
            <a:r>
              <a:rPr lang="cs-CZ" sz="2300" u="sng" dirty="0"/>
              <a:t>interakcím </a:t>
            </a:r>
            <a:r>
              <a:rPr lang="cs-CZ" sz="2300" dirty="0" smtClean="0"/>
              <a:t>těchto </a:t>
            </a:r>
            <a:r>
              <a:rPr lang="cs-CZ" sz="2300" dirty="0"/>
              <a:t>nejistot a jejich možnému </a:t>
            </a:r>
            <a:r>
              <a:rPr lang="cs-CZ" sz="2300" u="sng" dirty="0"/>
              <a:t>kumulovanému </a:t>
            </a:r>
            <a:r>
              <a:rPr lang="cs-CZ" sz="2300" u="sng" dirty="0" smtClean="0"/>
              <a:t>účinku </a:t>
            </a:r>
            <a:r>
              <a:rPr lang="cs-CZ" sz="2300" dirty="0" smtClean="0"/>
              <a:t>na účetní závěrku.</a:t>
            </a:r>
            <a:endParaRPr lang="cs-CZ" altLang="cs-CZ" sz="2300" dirty="0" smtClean="0"/>
          </a:p>
        </p:txBody>
      </p:sp>
    </p:spTree>
    <p:extLst>
      <p:ext uri="{BB962C8B-B14F-4D97-AF65-F5344CB8AC3E}">
        <p14:creationId xmlns:p14="http://schemas.microsoft.com/office/powerpoint/2010/main" val="19891060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CC00"/>
                </a:solidFill>
                <a:cs typeface="Times New Roman" pitchFamily="18" charset="0"/>
              </a:rPr>
              <a:t>Odmítnutí výroku</a:t>
            </a:r>
            <a:r>
              <a:rPr lang="cs-CZ" sz="3600" smtClean="0">
                <a:solidFill>
                  <a:srgbClr val="FFCC00"/>
                </a:solidFill>
              </a:rPr>
              <a:t> - příklad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56792"/>
            <a:ext cx="7772400" cy="504056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200" i="1" dirty="0" smtClean="0"/>
              <a:t>Odmítnutí výroku</a:t>
            </a:r>
          </a:p>
          <a:p>
            <a:pPr marL="0" indent="0" algn="just">
              <a:buNone/>
            </a:pPr>
            <a:r>
              <a:rPr lang="cs-CZ" sz="2200" dirty="0" smtClean="0"/>
              <a:t>Byli </a:t>
            </a:r>
            <a:r>
              <a:rPr lang="cs-CZ" sz="2200" dirty="0"/>
              <a:t>jsme pověřeni auditem přiložené účetní závěrky společnosti ABC, a.s. (dále také „Společnost“) sestavené na základě českých účetních předpisů, která se skládá z rozvahy k 31.12.20X1, výkazu zisku a ztráty, [přehledu o změnách vlastního kapitálu a přehledu o peněžních tocích] za rok končící 31.12.20X1, a přílohy této účetní závěrky, která obsahuje popis použitých podstatných účetních metod a další vysvětlující informace. Údaje o Společnosti jsou uvedeny v bodě X přílohy této účetní závěrky.</a:t>
            </a:r>
          </a:p>
          <a:p>
            <a:pPr marL="0" indent="0" algn="just">
              <a:buNone/>
            </a:pPr>
            <a:r>
              <a:rPr lang="cs-CZ" sz="2200" u="sng" dirty="0"/>
              <a:t>Výrok k účetní závěrce společnosti ABC, a.s. nevyjadřujeme. </a:t>
            </a:r>
            <a:r>
              <a:rPr lang="cs-CZ" sz="2200" dirty="0"/>
              <a:t>V důsledku významnosti skutečnosti popsané v oddílu Základ pro odmítnutí výroku jsme nebyli schopni získat dostatečné a vhodné důkazní informace, které by poskytly základ pro vyjádření našeho výroku k této účetní závěrce.</a:t>
            </a:r>
          </a:p>
        </p:txBody>
      </p:sp>
    </p:spTree>
    <p:extLst>
      <p:ext uri="{BB962C8B-B14F-4D97-AF65-F5344CB8AC3E}">
        <p14:creationId xmlns:p14="http://schemas.microsoft.com/office/powerpoint/2010/main" val="14869247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CC00"/>
                </a:solidFill>
                <a:cs typeface="Times New Roman" pitchFamily="18" charset="0"/>
              </a:rPr>
              <a:t>Odmítnutí výroku</a:t>
            </a:r>
            <a:r>
              <a:rPr lang="cs-CZ" sz="3600" smtClean="0">
                <a:solidFill>
                  <a:srgbClr val="FFCC00"/>
                </a:solidFill>
              </a:rPr>
              <a:t> - příklad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784"/>
            <a:ext cx="7772400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i="1" dirty="0" smtClean="0"/>
              <a:t>Základ pro odmítnutí výroku</a:t>
            </a:r>
          </a:p>
          <a:p>
            <a:pPr marL="0" indent="0" algn="just">
              <a:buNone/>
            </a:pPr>
            <a:r>
              <a:rPr lang="cs-CZ" sz="2100" dirty="0" smtClean="0"/>
              <a:t>Auditorem </a:t>
            </a:r>
            <a:r>
              <a:rPr lang="cs-CZ" sz="2100" dirty="0"/>
              <a:t>společnosti jsme byli jmenováni až po 31. 12. 20X1, a proto jsme se nezúčastnili fyzické inventury zásob na začátku ani na konci roku. O výši těchto zásob k 31. 12. 20X0 a 31. 12. 20X1 jsme nebyli schopni získat přiměřenou jistotu jiným způsobem. Tyto zásoby jsou v rozvaze vykázány v hodnotě </a:t>
            </a:r>
            <a:r>
              <a:rPr lang="cs-CZ" sz="2100" dirty="0" err="1"/>
              <a:t>xxx</a:t>
            </a:r>
            <a:r>
              <a:rPr lang="cs-CZ" sz="2100" dirty="0"/>
              <a:t>, respektive </a:t>
            </a:r>
            <a:r>
              <a:rPr lang="cs-CZ" sz="2100" dirty="0" err="1"/>
              <a:t>xxx</a:t>
            </a:r>
            <a:r>
              <a:rPr lang="cs-CZ" sz="2100" dirty="0"/>
              <a:t>. Navíc zavedení nového počítačového systému pro správu pohledávek v září 20X1 vedlo k četným chybám na účtech pohledávek. K datu naší zprávy vedení společnosti stále odstraňovalo nedostatky systému a provádělo opravy chyb. Nebyli jsme schopni jiným způsobem potvrdit či ověřit zůstatek pohledávek vykázaných v rozvaze k 31. 12. 20X1 v hodnotě </a:t>
            </a:r>
            <a:r>
              <a:rPr lang="cs-CZ" sz="2100" dirty="0" err="1"/>
              <a:t>xxx</a:t>
            </a:r>
            <a:r>
              <a:rPr lang="cs-CZ" sz="2100" dirty="0"/>
              <a:t>. V důsledku těchto skutečností jsme nebyli schopni určit, zda by bylo nezbytné provést úpravy zaúčtovaných a nezaúčtovaných zásob, pohledávek a prvků tvořících výkaz zisku a ztráty</a:t>
            </a:r>
            <a:r>
              <a:rPr lang="en-US" sz="2100" dirty="0"/>
              <a:t>[</a:t>
            </a:r>
            <a:r>
              <a:rPr lang="cs-CZ" sz="2100" dirty="0"/>
              <a:t>, přehled o změnách vlastního kapitálu a přehled o peněžních tocích].</a:t>
            </a:r>
          </a:p>
        </p:txBody>
      </p:sp>
    </p:spTree>
    <p:extLst>
      <p:ext uri="{BB962C8B-B14F-4D97-AF65-F5344CB8AC3E}">
        <p14:creationId xmlns:p14="http://schemas.microsoft.com/office/powerpoint/2010/main" val="22367922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CC00"/>
                </a:solidFill>
                <a:cs typeface="Times New Roman" pitchFamily="18" charset="0"/>
              </a:rPr>
              <a:t>Záporný výrok</a:t>
            </a:r>
            <a:r>
              <a:rPr lang="cs-CZ" smtClean="0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dirty="0"/>
              <a:t>Auditor je povinen </a:t>
            </a:r>
            <a:r>
              <a:rPr lang="cs-CZ" sz="2400" dirty="0" smtClean="0"/>
              <a:t>vyjádřit </a:t>
            </a:r>
            <a:r>
              <a:rPr lang="cs-CZ" sz="2400" dirty="0"/>
              <a:t>záporný výrok, jestliže získal </a:t>
            </a:r>
            <a:r>
              <a:rPr lang="cs-CZ" sz="2400" dirty="0" smtClean="0"/>
              <a:t>dostatečné </a:t>
            </a:r>
            <a:r>
              <a:rPr lang="cs-CZ" sz="2400" dirty="0"/>
              <a:t>a vhodné </a:t>
            </a:r>
            <a:r>
              <a:rPr lang="cs-CZ" sz="2400" dirty="0" smtClean="0"/>
              <a:t>důkazní informace </a:t>
            </a:r>
            <a:r>
              <a:rPr lang="cs-CZ" sz="2400" dirty="0"/>
              <a:t>a na jejich </a:t>
            </a:r>
            <a:r>
              <a:rPr lang="cs-CZ" sz="2400" dirty="0" smtClean="0"/>
              <a:t>základě </a:t>
            </a:r>
            <a:r>
              <a:rPr lang="cs-CZ" sz="2400" dirty="0"/>
              <a:t>došel k </a:t>
            </a:r>
            <a:r>
              <a:rPr lang="cs-CZ" sz="2400" dirty="0" smtClean="0"/>
              <a:t>závěru</a:t>
            </a:r>
            <a:r>
              <a:rPr lang="cs-CZ" sz="2400" dirty="0"/>
              <a:t>, že </a:t>
            </a:r>
            <a:r>
              <a:rPr lang="cs-CZ" sz="2400" u="sng" dirty="0"/>
              <a:t>nesprávnosti</a:t>
            </a:r>
            <a:r>
              <a:rPr lang="cs-CZ" sz="2400" dirty="0"/>
              <a:t> v </a:t>
            </a:r>
            <a:r>
              <a:rPr lang="cs-CZ" sz="2400" dirty="0" smtClean="0"/>
              <a:t>účetní závěrce jsou </a:t>
            </a:r>
            <a:r>
              <a:rPr lang="cs-CZ" sz="2400" u="sng" dirty="0" smtClean="0"/>
              <a:t>jednotlivě </a:t>
            </a:r>
            <a:r>
              <a:rPr lang="cs-CZ" sz="2400" u="sng" dirty="0"/>
              <a:t>nebo v souhrnu významné </a:t>
            </a:r>
            <a:r>
              <a:rPr lang="cs-CZ" sz="2400" dirty="0"/>
              <a:t>(materiální) a mají na </a:t>
            </a:r>
            <a:r>
              <a:rPr lang="cs-CZ" sz="2400" dirty="0" smtClean="0"/>
              <a:t>závěrku </a:t>
            </a:r>
            <a:r>
              <a:rPr lang="cs-CZ" sz="2400" u="sng" dirty="0"/>
              <a:t>rozsáhlý dopad</a:t>
            </a:r>
            <a:r>
              <a:rPr lang="cs-CZ" sz="2400" dirty="0" smtClean="0"/>
              <a:t>.</a:t>
            </a:r>
          </a:p>
          <a:p>
            <a:pPr marL="0" indent="0" algn="just">
              <a:buNone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dirty="0" smtClean="0">
                <a:cs typeface="Times New Roman" pitchFamily="18" charset="0"/>
              </a:rPr>
              <a:t>je nutno popsat všechny podstatné důvody s případným vyčíslením možných dopadů na účetní závěrku</a:t>
            </a:r>
            <a:r>
              <a:rPr lang="cs-CZ" alt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094724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CC00"/>
                </a:solidFill>
                <a:cs typeface="Times New Roman" pitchFamily="18" charset="0"/>
              </a:rPr>
              <a:t>Záporný výrok</a:t>
            </a:r>
            <a:r>
              <a:rPr lang="cs-CZ" sz="3600" smtClean="0">
                <a:solidFill>
                  <a:srgbClr val="FFCC00"/>
                </a:solidFill>
              </a:rPr>
              <a:t> - příklad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200" i="1" dirty="0" smtClean="0"/>
              <a:t>Záporný výrok</a:t>
            </a:r>
          </a:p>
          <a:p>
            <a:pPr algn="just" eaLnBrk="1" hangingPunct="1">
              <a:buNone/>
            </a:pPr>
            <a:r>
              <a:rPr lang="cs-CZ" altLang="cs-CZ" sz="2200" dirty="0" smtClean="0"/>
              <a:t>	</a:t>
            </a:r>
            <a:r>
              <a:rPr lang="cs-CZ" sz="2400" dirty="0"/>
              <a:t>Podle našeho názoru, vzhledem k významnosti záležitosti popsané v oddílu Základ pro záporný výrok, konsolidovaná účetní závěrka nepodává věrný a poctivý obraz finanční situace Skupiny k 31.12.20X1 a finanční výkonnosti a peněžních toků za</a:t>
            </a:r>
            <a:r>
              <a:rPr lang="cs-CZ" sz="2400" i="1" dirty="0"/>
              <a:t> </a:t>
            </a:r>
            <a:r>
              <a:rPr lang="cs-CZ" sz="2400" dirty="0"/>
              <a:t>rok končící 31.12.20X1 v souladu s mezinárodními standardy účetního výkaznictví ve znění přijatém Evropskou unií.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1788111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smtClean="0">
                <a:cs typeface="Times New Roman" pitchFamily="18" charset="0"/>
              </a:rPr>
              <a:t>Hlavní principy </a:t>
            </a:r>
            <a:r>
              <a:rPr lang="cs-CZ" sz="3200" smtClean="0"/>
              <a:t>přijaté</a:t>
            </a:r>
            <a:r>
              <a:rPr lang="cs-CZ" sz="3200" smtClean="0">
                <a:cs typeface="Times New Roman" pitchFamily="18" charset="0"/>
              </a:rPr>
              <a:t> právní úpravy</a:t>
            </a:r>
            <a:r>
              <a:rPr lang="cs-CZ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616152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600" dirty="0" smtClean="0">
                <a:cs typeface="Times New Roman" pitchFamily="18" charset="0"/>
              </a:rPr>
              <a:t>uvést do souladu českou právní úpravu se </a:t>
            </a:r>
            <a:r>
              <a:rPr lang="cs-CZ" altLang="cs-CZ" sz="2600" u="sng" dirty="0" smtClean="0">
                <a:cs typeface="Times New Roman" pitchFamily="18" charset="0"/>
              </a:rPr>
              <a:t>směrnicí EP a Rady 2006/43/ES ze dne 17. </a:t>
            </a:r>
            <a:r>
              <a:rPr lang="cs-CZ" altLang="cs-CZ" sz="2600" u="sng" dirty="0" smtClean="0"/>
              <a:t>5.</a:t>
            </a:r>
            <a:r>
              <a:rPr lang="cs-CZ" altLang="cs-CZ" sz="2600" u="sng" dirty="0" smtClean="0">
                <a:cs typeface="Times New Roman" pitchFamily="18" charset="0"/>
              </a:rPr>
              <a:t> 2006 o povinném auditu ročních a konsolidovaných účetních závěrek </a:t>
            </a:r>
            <a:r>
              <a:rPr lang="cs-CZ" altLang="cs-CZ" sz="2600" dirty="0" smtClean="0"/>
              <a:t>(povinnost </a:t>
            </a:r>
            <a:r>
              <a:rPr lang="cs-CZ" altLang="cs-CZ" sz="2600" dirty="0"/>
              <a:t>implementace do 29.6.2008</a:t>
            </a:r>
            <a:r>
              <a:rPr lang="cs-CZ" altLang="cs-CZ" sz="2600" dirty="0" smtClean="0"/>
              <a:t>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cílem směrnice </a:t>
            </a:r>
            <a:r>
              <a:rPr lang="cs-CZ" sz="2400" dirty="0"/>
              <a:t>je podstatná, i když ne </a:t>
            </a:r>
            <a:r>
              <a:rPr lang="cs-CZ" sz="2400" dirty="0" smtClean="0"/>
              <a:t>úplná, </a:t>
            </a:r>
            <a:r>
              <a:rPr lang="pt-BR" sz="2400" dirty="0" smtClean="0"/>
              <a:t>harmonizace </a:t>
            </a:r>
            <a:r>
              <a:rPr lang="pt-BR" sz="2400" dirty="0"/>
              <a:t>požadavků na povinný </a:t>
            </a:r>
            <a:r>
              <a:rPr lang="pt-BR" sz="2400" dirty="0" smtClean="0"/>
              <a:t>audit</a:t>
            </a:r>
            <a:endParaRPr lang="cs-CZ" sz="2400" dirty="0" smtClean="0"/>
          </a:p>
          <a:p>
            <a:pPr marL="0" indent="0">
              <a:buClr>
                <a:srgbClr val="C00000"/>
              </a:buClr>
              <a:buNone/>
            </a:pPr>
            <a:endParaRPr lang="cs-CZ" altLang="cs-CZ" sz="2400" dirty="0"/>
          </a:p>
          <a:p>
            <a:pPr eaLnBrk="1" hangingPunct="1">
              <a:buBlip>
                <a:blip r:embed="rId2"/>
              </a:buBlip>
            </a:pPr>
            <a:r>
              <a:rPr lang="cs-CZ" sz="2600" dirty="0"/>
              <a:t>n</a:t>
            </a:r>
            <a:r>
              <a:rPr lang="cs-CZ" sz="2600" dirty="0" smtClean="0"/>
              <a:t>ově navazuje i na přímo </a:t>
            </a:r>
            <a:r>
              <a:rPr lang="cs-CZ" sz="2600" dirty="0"/>
              <a:t>použitelný předpis </a:t>
            </a:r>
            <a:r>
              <a:rPr lang="cs-CZ" sz="2600" dirty="0" smtClean="0"/>
              <a:t>EU tj</a:t>
            </a:r>
            <a:r>
              <a:rPr lang="cs-CZ" sz="2600" dirty="0"/>
              <a:t>. </a:t>
            </a:r>
            <a:r>
              <a:rPr lang="cs-CZ" sz="2600" u="sng" dirty="0" smtClean="0"/>
              <a:t>nařízení </a:t>
            </a:r>
            <a:r>
              <a:rPr lang="cs-CZ" sz="2600" dirty="0" smtClean="0"/>
              <a:t>EP </a:t>
            </a:r>
            <a:r>
              <a:rPr lang="cs-CZ" sz="2600" dirty="0"/>
              <a:t>a Rady (EU) č. 537/2014 </a:t>
            </a:r>
            <a:r>
              <a:rPr lang="cs-CZ" sz="2600" u="sng" dirty="0"/>
              <a:t>ze dne </a:t>
            </a:r>
            <a:r>
              <a:rPr lang="cs-CZ" sz="2600" u="sng" dirty="0" smtClean="0"/>
              <a:t>16.4.2014 </a:t>
            </a:r>
            <a:r>
              <a:rPr lang="cs-CZ" sz="2600" u="sng" dirty="0"/>
              <a:t>o specifických požadavcích na povinný audit subjektů veřejného zájmu</a:t>
            </a:r>
            <a:endParaRPr lang="cs-CZ" altLang="cs-CZ" sz="2600" u="sng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CC00"/>
                </a:solidFill>
                <a:cs typeface="Times New Roman" pitchFamily="18" charset="0"/>
              </a:rPr>
              <a:t>Záporný výrok</a:t>
            </a:r>
            <a:r>
              <a:rPr lang="cs-CZ" sz="3600" smtClean="0">
                <a:solidFill>
                  <a:srgbClr val="FFCC00"/>
                </a:solidFill>
              </a:rPr>
              <a:t> - příklad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i="1" dirty="0" smtClean="0"/>
              <a:t>Základ pro záporný výrok</a:t>
            </a:r>
          </a:p>
          <a:p>
            <a:pPr marL="0" indent="0" algn="just">
              <a:buNone/>
            </a:pPr>
            <a:r>
              <a:rPr lang="cs-CZ" sz="2200" dirty="0" smtClean="0"/>
              <a:t>Jak </a:t>
            </a:r>
            <a:r>
              <a:rPr lang="cs-CZ" sz="2200" dirty="0"/>
              <a:t>je vysvětleno v bodě X přílohy, Skupina nezahrnula do konsolidace dceřinou společnost XYZ, kterou nabyla v průběhu roku 20X1, neboť nebyla doposud schopna zjistit reálné hodnoty určitých významných (materiálních) aktiv a závazků této dceřiné společnosti k datu akvizice. Z tohoto důvodu je tato investice zaúčtována v pořizovací ceně. V souladu s IFRS by měla být dceřiná společnost konsolidována a akvizice měla být zaúčtována v předběžných částkách. Pokud by byla společnost XYZ konsolidována, mnoho částí přiložené konsolidované účetní závěrky by bylo významně (materiálně) ovlivněno. Vliv neprovedené konsolidace na účetní závěrku nebyl vyčíslen.</a:t>
            </a:r>
          </a:p>
        </p:txBody>
      </p:sp>
    </p:spTree>
    <p:extLst>
      <p:ext uri="{BB962C8B-B14F-4D97-AF65-F5344CB8AC3E}">
        <p14:creationId xmlns:p14="http://schemas.microsoft.com/office/powerpoint/2010/main" val="18401048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412875"/>
            <a:ext cx="7772400" cy="346868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Povinný audit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Přezkoumání hospodaření </a:t>
            </a:r>
            <a:r>
              <a:rPr lang="cs-CZ" sz="3000" dirty="0" smtClean="0"/>
              <a:t>územních samosprávných celků a dobrovolných svazků obcí</a:t>
            </a:r>
          </a:p>
        </p:txBody>
      </p:sp>
    </p:spTree>
    <p:extLst>
      <p:ext uri="{BB962C8B-B14F-4D97-AF65-F5344CB8AC3E}">
        <p14:creationId xmlns:p14="http://schemas.microsoft.com/office/powerpoint/2010/main" val="20981290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235224"/>
          </a:xfrm>
        </p:spPr>
        <p:txBody>
          <a:bodyPr/>
          <a:lstStyle/>
          <a:p>
            <a:r>
              <a:rPr lang="cs-CZ" dirty="0" smtClean="0"/>
              <a:t>Zákon č. 563/1991 Sb.,</a:t>
            </a:r>
            <a:br>
              <a:rPr lang="cs-CZ" dirty="0" smtClean="0"/>
            </a:br>
            <a:r>
              <a:rPr lang="cs-CZ" dirty="0" smtClean="0"/>
              <a:t>o účetnictví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endParaRPr lang="cs-CZ" sz="2300" dirty="0" smtClean="0"/>
          </a:p>
          <a:p>
            <a:pPr>
              <a:buBlip>
                <a:blip r:embed="rId2"/>
              </a:buBlip>
            </a:pPr>
            <a:r>
              <a:rPr lang="cs-CZ" sz="2300" dirty="0" smtClean="0"/>
              <a:t>novela od 1.1.2016  - reforma účetnictví</a:t>
            </a:r>
          </a:p>
          <a:p>
            <a:pPr>
              <a:buBlip>
                <a:blip r:embed="rId2"/>
              </a:buBlip>
            </a:pPr>
            <a:r>
              <a:rPr lang="cs-CZ" sz="2300" dirty="0"/>
              <a:t>Směrnice Evropského parlamentu a Rady 2013/34/EU ze dne 26. června 2013 o ročních účetních závěrkách, konsolidovaných účetních závěrkách a souvisejících zprávách některých forem podniků, o změně směrnice Evropského parlamentu a Rady 2006/43/ES a o zrušení směrnic Rady 78/660/EHS a 83/349/EHS </a:t>
            </a:r>
          </a:p>
        </p:txBody>
      </p:sp>
    </p:spTree>
    <p:extLst>
      <p:ext uri="{BB962C8B-B14F-4D97-AF65-F5344CB8AC3E}">
        <p14:creationId xmlns:p14="http://schemas.microsoft.com/office/powerpoint/2010/main" val="27230926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Kategorie 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účetních jednotek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1.1.2016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56112"/>
          </a:xfrm>
        </p:spPr>
        <p:txBody>
          <a:bodyPr/>
          <a:lstStyle/>
          <a:p>
            <a:pPr marL="0" indent="0">
              <a:buNone/>
            </a:pPr>
            <a:r>
              <a:rPr lang="cs-CZ" sz="2200" u="sng" dirty="0" smtClean="0"/>
              <a:t>Mikro </a:t>
            </a:r>
            <a:r>
              <a:rPr lang="cs-CZ" sz="2200" u="sng" dirty="0"/>
              <a:t>účetní jednotkou </a:t>
            </a:r>
            <a:r>
              <a:rPr lang="cs-CZ" sz="2200" dirty="0"/>
              <a:t>je ta, která k rozvahovému dni nepřekračuje alespoň 2 z uvedených hraničních hodnot</a:t>
            </a:r>
          </a:p>
          <a:p>
            <a:pPr marL="0" indent="0">
              <a:buNone/>
            </a:pPr>
            <a:r>
              <a:rPr lang="cs-CZ" sz="2200" i="1" dirty="0"/>
              <a:t>a)</a:t>
            </a:r>
            <a:r>
              <a:rPr lang="cs-CZ" sz="2200" dirty="0"/>
              <a:t> aktiva celkem </a:t>
            </a:r>
            <a:r>
              <a:rPr lang="cs-CZ" sz="2200" dirty="0" smtClean="0"/>
              <a:t>9.000.000 </a:t>
            </a:r>
            <a:r>
              <a:rPr lang="cs-CZ" sz="2200" dirty="0"/>
              <a:t>Kč,</a:t>
            </a:r>
          </a:p>
          <a:p>
            <a:pPr marL="0" indent="0">
              <a:buNone/>
            </a:pPr>
            <a:r>
              <a:rPr lang="cs-CZ" sz="2200" i="1" dirty="0"/>
              <a:t>b)</a:t>
            </a:r>
            <a:r>
              <a:rPr lang="cs-CZ" sz="2200" dirty="0"/>
              <a:t> roční úhrn čistého obratu </a:t>
            </a:r>
            <a:r>
              <a:rPr lang="cs-CZ" sz="2200" dirty="0" smtClean="0"/>
              <a:t>18.000.000 </a:t>
            </a:r>
            <a:r>
              <a:rPr lang="cs-CZ" sz="2200" dirty="0"/>
              <a:t>Kč,</a:t>
            </a:r>
          </a:p>
          <a:p>
            <a:pPr marL="0" indent="0">
              <a:buNone/>
            </a:pPr>
            <a:r>
              <a:rPr lang="cs-CZ" sz="2200" i="1" dirty="0"/>
              <a:t>c)</a:t>
            </a:r>
            <a:r>
              <a:rPr lang="cs-CZ" sz="2200" dirty="0"/>
              <a:t> průměrný počet zaměstnanců v průběhu účetního období </a:t>
            </a:r>
            <a:r>
              <a:rPr lang="cs-CZ" sz="2200" dirty="0" smtClean="0"/>
              <a:t>10.</a:t>
            </a:r>
          </a:p>
          <a:p>
            <a:pPr marL="0" indent="0">
              <a:buNone/>
            </a:pPr>
            <a:r>
              <a:rPr lang="cs-CZ" sz="2200" u="sng" dirty="0" smtClean="0"/>
              <a:t>Malou </a:t>
            </a:r>
            <a:r>
              <a:rPr lang="cs-CZ" sz="2200" u="sng" dirty="0"/>
              <a:t>účetní jednotkou </a:t>
            </a:r>
            <a:r>
              <a:rPr lang="cs-CZ" sz="2200" dirty="0"/>
              <a:t>je ta, která není mikro účetní jednotkou a k rozvahovému dni nepřekračuje alespoň 2 z uvedených hraničních hodnot</a:t>
            </a:r>
          </a:p>
          <a:p>
            <a:pPr marL="0" indent="0">
              <a:buNone/>
            </a:pPr>
            <a:r>
              <a:rPr lang="cs-CZ" sz="2200" i="1" dirty="0"/>
              <a:t>a)</a:t>
            </a:r>
            <a:r>
              <a:rPr lang="cs-CZ" sz="2200" dirty="0"/>
              <a:t> aktiva celkem </a:t>
            </a:r>
            <a:r>
              <a:rPr lang="cs-CZ" sz="2200" dirty="0" smtClean="0"/>
              <a:t>100.000.000 </a:t>
            </a:r>
            <a:r>
              <a:rPr lang="cs-CZ" sz="2200" dirty="0"/>
              <a:t>Kč,</a:t>
            </a:r>
          </a:p>
          <a:p>
            <a:pPr marL="0" indent="0">
              <a:buNone/>
            </a:pPr>
            <a:r>
              <a:rPr lang="cs-CZ" sz="2200" i="1" dirty="0"/>
              <a:t>b)</a:t>
            </a:r>
            <a:r>
              <a:rPr lang="cs-CZ" sz="2200" dirty="0"/>
              <a:t> roční úhrn čistého obratu </a:t>
            </a:r>
            <a:r>
              <a:rPr lang="cs-CZ" sz="2200" dirty="0" smtClean="0"/>
              <a:t>200.000.000 </a:t>
            </a:r>
            <a:r>
              <a:rPr lang="cs-CZ" sz="2200" dirty="0"/>
              <a:t>Kč,</a:t>
            </a:r>
          </a:p>
          <a:p>
            <a:pPr marL="0" indent="0">
              <a:buNone/>
            </a:pPr>
            <a:r>
              <a:rPr lang="cs-CZ" sz="2200" i="1" dirty="0"/>
              <a:t>c)</a:t>
            </a:r>
            <a:r>
              <a:rPr lang="cs-CZ" sz="2200" dirty="0"/>
              <a:t> průměrný počet zaměstnanců v průběhu účetního období 50.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7551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Kategorie účetních jednotek </a:t>
            </a:r>
            <a:b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1.1.2016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56112"/>
          </a:xfrm>
        </p:spPr>
        <p:txBody>
          <a:bodyPr/>
          <a:lstStyle/>
          <a:p>
            <a:pPr marL="0" indent="0">
              <a:buNone/>
            </a:pPr>
            <a:r>
              <a:rPr lang="cs-CZ" sz="2200" u="sng" dirty="0" smtClean="0"/>
              <a:t>Střední </a:t>
            </a:r>
            <a:r>
              <a:rPr lang="cs-CZ" sz="2200" u="sng" dirty="0"/>
              <a:t>účetní jednotkou </a:t>
            </a:r>
            <a:r>
              <a:rPr lang="cs-CZ" sz="2200" dirty="0"/>
              <a:t>je ta, která není mikro účetní jednotkou ani malou účetní jednotkou a k rozvahovému dni nepřekračuje alespoň 2 z uvedených hraničních </a:t>
            </a:r>
            <a:r>
              <a:rPr lang="cs-CZ" sz="2200" dirty="0" smtClean="0"/>
              <a:t>hodnot</a:t>
            </a:r>
          </a:p>
          <a:p>
            <a:pPr marL="0" indent="0">
              <a:buNone/>
            </a:pPr>
            <a:r>
              <a:rPr lang="cs-CZ" sz="2200" i="1" dirty="0" smtClean="0"/>
              <a:t>a</a:t>
            </a:r>
            <a:r>
              <a:rPr lang="cs-CZ" sz="2200" i="1" dirty="0"/>
              <a:t>)</a:t>
            </a:r>
            <a:r>
              <a:rPr lang="cs-CZ" sz="2200" dirty="0"/>
              <a:t> aktiva celkem </a:t>
            </a:r>
            <a:r>
              <a:rPr lang="cs-CZ" sz="2200" dirty="0" smtClean="0"/>
              <a:t>500.000.000 </a:t>
            </a:r>
            <a:r>
              <a:rPr lang="cs-CZ" sz="2200" dirty="0"/>
              <a:t>Kč,</a:t>
            </a:r>
          </a:p>
          <a:p>
            <a:pPr marL="0" indent="0">
              <a:buNone/>
            </a:pPr>
            <a:r>
              <a:rPr lang="cs-CZ" sz="2200" i="1" dirty="0"/>
              <a:t>b)</a:t>
            </a:r>
            <a:r>
              <a:rPr lang="cs-CZ" sz="2200" dirty="0"/>
              <a:t> roční úhrn čistého obratu </a:t>
            </a:r>
            <a:r>
              <a:rPr lang="cs-CZ" sz="2200" dirty="0" smtClean="0"/>
              <a:t>1.000.000.0000 </a:t>
            </a:r>
            <a:r>
              <a:rPr lang="cs-CZ" sz="2200" dirty="0"/>
              <a:t>Kč,</a:t>
            </a:r>
          </a:p>
          <a:p>
            <a:pPr marL="0" indent="0">
              <a:buNone/>
            </a:pPr>
            <a:r>
              <a:rPr lang="cs-CZ" sz="2200" i="1" dirty="0"/>
              <a:t>c)</a:t>
            </a:r>
            <a:r>
              <a:rPr lang="cs-CZ" sz="2200" dirty="0"/>
              <a:t> průměrný počet zaměstnanců v průběhu účetního období 250.</a:t>
            </a:r>
          </a:p>
          <a:p>
            <a:pPr marL="0" indent="0">
              <a:buNone/>
            </a:pPr>
            <a:r>
              <a:rPr lang="cs-CZ" sz="2200" u="sng" dirty="0" smtClean="0"/>
              <a:t>Velkou </a:t>
            </a:r>
            <a:r>
              <a:rPr lang="cs-CZ" sz="2200" u="sng" dirty="0"/>
              <a:t>účetní jednotkou </a:t>
            </a:r>
            <a:r>
              <a:rPr lang="cs-CZ" sz="2200" dirty="0"/>
              <a:t>je ta, která k rozvahovému dni překračuje alespoň 2 hraniční hodnoty uvedené v odstavci 3.</a:t>
            </a:r>
          </a:p>
          <a:p>
            <a:pPr marL="0" indent="0">
              <a:buNone/>
            </a:pPr>
            <a:r>
              <a:rPr lang="cs-CZ" sz="2200" dirty="0" smtClean="0"/>
              <a:t>Za </a:t>
            </a:r>
            <a:r>
              <a:rPr lang="cs-CZ" sz="2200" dirty="0"/>
              <a:t>velkou účetní jednotku se vždy považuje</a:t>
            </a:r>
          </a:p>
          <a:p>
            <a:pPr marL="0" indent="0">
              <a:buNone/>
            </a:pPr>
            <a:r>
              <a:rPr lang="cs-CZ" sz="2200" i="1" dirty="0"/>
              <a:t>a)</a:t>
            </a:r>
            <a:r>
              <a:rPr lang="cs-CZ" sz="2200" dirty="0"/>
              <a:t> subjekt veřejného zájmu,</a:t>
            </a:r>
          </a:p>
          <a:p>
            <a:pPr marL="0" indent="0">
              <a:buNone/>
            </a:pPr>
            <a:r>
              <a:rPr lang="cs-CZ" sz="2200" i="1" dirty="0"/>
              <a:t>b)</a:t>
            </a:r>
            <a:r>
              <a:rPr lang="cs-CZ" sz="2200" dirty="0"/>
              <a:t> vybraná účetní jednotka.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2138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500" dirty="0" smtClean="0"/>
              <a:t>Subjekty veřejného zájmu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7772400" cy="4752975"/>
          </a:xfrm>
        </p:spPr>
        <p:txBody>
          <a:bodyPr/>
          <a:lstStyle/>
          <a:p>
            <a:pPr marL="0" indent="0">
              <a:buNone/>
            </a:pPr>
            <a:r>
              <a:rPr lang="cs-CZ" sz="2200" dirty="0"/>
              <a:t>účetní jednotky se sídlem v České republice, které jsou:</a:t>
            </a:r>
            <a:endParaRPr lang="cs-CZ" sz="2200" b="1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obchodní společností a je emitentem investičních cenných papírů přijatých k obchodování na evropském regulovaném </a:t>
            </a:r>
            <a:r>
              <a:rPr lang="cs-CZ" sz="2200" dirty="0" smtClean="0"/>
              <a:t>trhu</a:t>
            </a:r>
            <a:endParaRPr lang="cs-CZ" sz="2200" b="1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bankou </a:t>
            </a:r>
            <a:r>
              <a:rPr lang="cs-CZ" sz="2200" dirty="0"/>
              <a:t>podle zákona upravujícího činnost bank </a:t>
            </a:r>
            <a:endParaRPr lang="cs-CZ" sz="2200" b="1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spořitelním </a:t>
            </a:r>
            <a:r>
              <a:rPr lang="cs-CZ" sz="2200" dirty="0"/>
              <a:t>a úvěrním družstvem podle zákona upravujícího činnost spořitelních a úvěrních </a:t>
            </a:r>
            <a:r>
              <a:rPr lang="cs-CZ" sz="2200" dirty="0" smtClean="0"/>
              <a:t>družstev</a:t>
            </a:r>
            <a:endParaRPr lang="cs-CZ" sz="2200" b="1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pojišťovnou </a:t>
            </a:r>
            <a:r>
              <a:rPr lang="cs-CZ" sz="2200" dirty="0"/>
              <a:t>nebo zajišťovnou podle zákona upravujícího činnost pojišťoven a </a:t>
            </a:r>
            <a:r>
              <a:rPr lang="cs-CZ" sz="2200" dirty="0" smtClean="0"/>
              <a:t>zajišťoven</a:t>
            </a:r>
            <a:endParaRPr lang="cs-CZ" sz="2200" b="1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penzijní </a:t>
            </a:r>
            <a:r>
              <a:rPr lang="cs-CZ" sz="2200" dirty="0"/>
              <a:t>společností podle zákona upravujícího důchodové spoření nebo doplňkové penzijní </a:t>
            </a:r>
            <a:r>
              <a:rPr lang="cs-CZ" sz="2200" dirty="0" smtClean="0"/>
              <a:t>spoření</a:t>
            </a:r>
            <a:endParaRPr lang="cs-CZ" sz="2200" b="1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zdravotní pojišťovnou</a:t>
            </a:r>
            <a:endParaRPr lang="cs-CZ" sz="2200" b="1" dirty="0"/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cs-CZ" sz="2400" dirty="0" smtClean="0"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8610389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Povinný audit – od 1.1.2016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200" dirty="0"/>
              <a:t>Řádnou nebo mimořádnou účetní závěrku jsou povinny mít ověřenou </a:t>
            </a:r>
            <a:r>
              <a:rPr lang="cs-CZ" sz="2200" dirty="0" smtClean="0"/>
              <a:t>auditorem - </a:t>
            </a:r>
            <a:r>
              <a:rPr lang="cs-CZ" sz="2200" u="sng" dirty="0" smtClean="0"/>
              <a:t>zvláštní </a:t>
            </a:r>
            <a:r>
              <a:rPr lang="cs-CZ" sz="2200" u="sng" dirty="0"/>
              <a:t>právní předpis</a:t>
            </a:r>
            <a:r>
              <a:rPr lang="cs-CZ" sz="2200" dirty="0"/>
              <a:t>, a dále</a:t>
            </a:r>
          </a:p>
          <a:p>
            <a:pPr>
              <a:buBlip>
                <a:blip r:embed="rId2"/>
              </a:buBlip>
            </a:pPr>
            <a:r>
              <a:rPr lang="cs-CZ" sz="2200" dirty="0" smtClean="0"/>
              <a:t>velké </a:t>
            </a:r>
            <a:r>
              <a:rPr lang="cs-CZ" sz="2200" dirty="0"/>
              <a:t>účetní jednotky s výjimkou vybraných </a:t>
            </a:r>
            <a:r>
              <a:rPr lang="cs-CZ" sz="2200" dirty="0" smtClean="0"/>
              <a:t>(ne SVZ) </a:t>
            </a:r>
          </a:p>
          <a:p>
            <a:pPr>
              <a:buBlip>
                <a:blip r:embed="rId2"/>
              </a:buBlip>
            </a:pPr>
            <a:r>
              <a:rPr lang="cs-CZ" sz="2200" dirty="0" smtClean="0"/>
              <a:t>střední </a:t>
            </a:r>
            <a:r>
              <a:rPr lang="cs-CZ" sz="2200" dirty="0"/>
              <a:t>účetní </a:t>
            </a:r>
            <a:r>
              <a:rPr lang="cs-CZ" sz="2200" dirty="0" smtClean="0"/>
              <a:t>jednotky</a:t>
            </a:r>
          </a:p>
          <a:p>
            <a:pPr>
              <a:buBlip>
                <a:blip r:embed="rId2"/>
              </a:buBlip>
            </a:pPr>
            <a:r>
              <a:rPr lang="cs-CZ" sz="2200" dirty="0" smtClean="0"/>
              <a:t>malé </a:t>
            </a:r>
            <a:r>
              <a:rPr lang="cs-CZ" sz="2200" dirty="0"/>
              <a:t>účetní jednotky, pokud jsou </a:t>
            </a:r>
            <a:r>
              <a:rPr lang="cs-CZ" sz="2200" dirty="0" smtClean="0"/>
              <a:t>a.s. nebo </a:t>
            </a:r>
            <a:r>
              <a:rPr lang="cs-CZ" sz="2200" dirty="0" err="1"/>
              <a:t>svěřenskými</a:t>
            </a:r>
            <a:r>
              <a:rPr lang="cs-CZ" sz="2200" dirty="0"/>
              <a:t> fondy </a:t>
            </a:r>
            <a:r>
              <a:rPr lang="cs-CZ" sz="2200" dirty="0" smtClean="0"/>
              <a:t>a </a:t>
            </a:r>
            <a:r>
              <a:rPr lang="cs-CZ" sz="2200" dirty="0"/>
              <a:t>k rozvahovému dni účetního </a:t>
            </a:r>
            <a:r>
              <a:rPr lang="cs-CZ" sz="2200" dirty="0" smtClean="0"/>
              <a:t>období a </a:t>
            </a:r>
            <a:r>
              <a:rPr lang="cs-CZ" sz="2200" dirty="0"/>
              <a:t>účetního období bezprostředně předcházejícího, překročily nebo již dosáhly alespoň jednu z uvedených hodnot</a:t>
            </a:r>
          </a:p>
          <a:p>
            <a:pPr marL="0" indent="0">
              <a:buNone/>
            </a:pPr>
            <a:r>
              <a:rPr lang="cs-CZ" sz="2200" i="1" dirty="0" smtClean="0"/>
              <a:t>	1.</a:t>
            </a:r>
            <a:r>
              <a:rPr lang="cs-CZ" sz="2200" dirty="0" smtClean="0"/>
              <a:t> </a:t>
            </a:r>
            <a:r>
              <a:rPr lang="cs-CZ" sz="2200" dirty="0"/>
              <a:t>aktiva celkem </a:t>
            </a:r>
            <a:r>
              <a:rPr lang="cs-CZ" sz="2200" dirty="0" smtClean="0"/>
              <a:t>40.000.000 Kč</a:t>
            </a:r>
            <a:endParaRPr lang="cs-CZ" sz="2200" dirty="0"/>
          </a:p>
          <a:p>
            <a:pPr marL="0" indent="0">
              <a:buNone/>
            </a:pPr>
            <a:r>
              <a:rPr lang="cs-CZ" sz="2200" i="1" dirty="0" smtClean="0"/>
              <a:t>	2</a:t>
            </a:r>
            <a:r>
              <a:rPr lang="cs-CZ" sz="2200" i="1" dirty="0"/>
              <a:t>.</a:t>
            </a:r>
            <a:r>
              <a:rPr lang="cs-CZ" sz="2200" dirty="0"/>
              <a:t> roční úhrn čistého obratu </a:t>
            </a:r>
            <a:r>
              <a:rPr lang="cs-CZ" sz="2200" dirty="0" smtClean="0"/>
              <a:t>80.000.000 Kč</a:t>
            </a:r>
            <a:endParaRPr lang="cs-CZ" sz="2200" dirty="0"/>
          </a:p>
          <a:p>
            <a:pPr marL="0" indent="0">
              <a:buNone/>
            </a:pPr>
            <a:r>
              <a:rPr lang="cs-CZ" sz="2200" i="1" dirty="0" smtClean="0"/>
              <a:t>	3</a:t>
            </a:r>
            <a:r>
              <a:rPr lang="cs-CZ" sz="2200" i="1" dirty="0"/>
              <a:t>.</a:t>
            </a:r>
            <a:r>
              <a:rPr lang="cs-CZ" sz="2200" dirty="0"/>
              <a:t> průměrný počet zaměstnanců v průběhu </a:t>
            </a:r>
            <a:r>
              <a:rPr lang="cs-CZ" sz="2200" dirty="0" smtClean="0"/>
              <a:t>účet. </a:t>
            </a:r>
            <a:r>
              <a:rPr lang="cs-CZ" sz="2200" dirty="0"/>
              <a:t>období </a:t>
            </a:r>
            <a:r>
              <a:rPr lang="cs-CZ" sz="2200" dirty="0" smtClean="0"/>
              <a:t>50</a:t>
            </a:r>
          </a:p>
          <a:p>
            <a:pPr>
              <a:buBlip>
                <a:blip r:embed="rId2"/>
              </a:buBlip>
            </a:pPr>
            <a:r>
              <a:rPr lang="cs-CZ" sz="2200" dirty="0" smtClean="0"/>
              <a:t>ostatní </a:t>
            </a:r>
            <a:r>
              <a:rPr lang="cs-CZ" sz="2200" dirty="0"/>
              <a:t>malé účetní </a:t>
            </a:r>
            <a:r>
              <a:rPr lang="cs-CZ" sz="2200" dirty="0" smtClean="0"/>
              <a:t>jednotky - 2 roky alespoň </a:t>
            </a:r>
            <a:r>
              <a:rPr lang="cs-CZ" sz="2200" dirty="0"/>
              <a:t>2 </a:t>
            </a:r>
            <a:r>
              <a:rPr lang="cs-CZ" sz="2200" dirty="0" smtClean="0"/>
              <a:t>hodnoty. 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9939715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Zveřejnění – od 1.1.2016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300" dirty="0"/>
              <a:t>Střední účetní jednotky, malé účetní jednotky a mikro účetní jednotky </a:t>
            </a:r>
            <a:r>
              <a:rPr lang="cs-CZ" sz="2300" u="sng" dirty="0"/>
              <a:t>neuvádějí ve výroční zprávě nefinanční </a:t>
            </a:r>
            <a:r>
              <a:rPr lang="cs-CZ" sz="2300" u="sng" dirty="0" smtClean="0"/>
              <a:t>informace</a:t>
            </a:r>
            <a:r>
              <a:rPr lang="cs-CZ" sz="2300" dirty="0" smtClean="0"/>
              <a:t>.</a:t>
            </a:r>
          </a:p>
          <a:p>
            <a:pPr marL="0" indent="0">
              <a:buNone/>
            </a:pPr>
            <a:endParaRPr lang="cs-CZ" sz="2300" dirty="0" smtClean="0"/>
          </a:p>
          <a:p>
            <a:pPr marL="0" indent="0">
              <a:buNone/>
            </a:pPr>
            <a:r>
              <a:rPr lang="cs-CZ" sz="2300" dirty="0" smtClean="0"/>
              <a:t>Malé </a:t>
            </a:r>
            <a:r>
              <a:rPr lang="cs-CZ" sz="2300" dirty="0"/>
              <a:t>účetní jednotky a mikro účetní jednotky, které nemají povinnost mít účetní závěrku ověřenou auditorem, </a:t>
            </a:r>
            <a:r>
              <a:rPr lang="cs-CZ" sz="2300" u="sng" dirty="0"/>
              <a:t>nemusejí zveřejňovat výkaz zisku a ztráty</a:t>
            </a:r>
            <a:r>
              <a:rPr lang="cs-CZ" sz="2300" dirty="0"/>
              <a:t>, pokud jim tuto povinnost nestanoví zvláštní právní předpis.</a:t>
            </a:r>
          </a:p>
        </p:txBody>
      </p:sp>
    </p:spTree>
    <p:extLst>
      <p:ext uri="{BB962C8B-B14F-4D97-AF65-F5344CB8AC3E}">
        <p14:creationId xmlns:p14="http://schemas.microsoft.com/office/powerpoint/2010/main" val="17344792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smtClean="0"/>
              <a:t>Výroční zpráva - z. č. 563/91 Sb., o účetnictví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/>
              <a:t>jsou povinny vyhotovit účetní jednotky, které jsou</a:t>
            </a:r>
            <a:r>
              <a:rPr lang="cs-CZ" altLang="cs-CZ" sz="2200" dirty="0" smtClean="0">
                <a:cs typeface="Times New Roman" pitchFamily="18" charset="0"/>
              </a:rPr>
              <a:t> povinny mít </a:t>
            </a:r>
            <a:r>
              <a:rPr lang="cs-CZ" altLang="cs-CZ" sz="2200" dirty="0" smtClean="0"/>
              <a:t>účetní závěrku </a:t>
            </a:r>
            <a:r>
              <a:rPr lang="cs-CZ" altLang="cs-CZ" sz="2200" dirty="0" smtClean="0">
                <a:cs typeface="Times New Roman" pitchFamily="18" charset="0"/>
              </a:rPr>
              <a:t>ověřenu auditorem </a:t>
            </a:r>
            <a:endParaRPr lang="cs-CZ" altLang="cs-CZ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u="sng" dirty="0" smtClean="0">
                <a:cs typeface="Times New Roman" pitchFamily="18" charset="0"/>
              </a:rPr>
              <a:t>účelem je uceleně, vyváženě a komplexně informovat o vývoji výkonnosti, činnosti a stávajícím hospodářském postavení</a:t>
            </a:r>
            <a:r>
              <a:rPr lang="cs-CZ" altLang="cs-CZ" sz="2200" u="sng" dirty="0" smtClean="0"/>
              <a:t> účetní jednotky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u="sng" dirty="0" smtClean="0">
                <a:cs typeface="Times New Roman" pitchFamily="18" charset="0"/>
              </a:rPr>
              <a:t>obsahuje též účetní závěrku a zprávu o auditu</a:t>
            </a:r>
            <a:r>
              <a:rPr lang="cs-CZ" altLang="cs-CZ" sz="22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/>
              <a:t>dále</a:t>
            </a:r>
            <a:r>
              <a:rPr lang="cs-CZ" altLang="cs-CZ" sz="2200" dirty="0" smtClean="0">
                <a:cs typeface="Times New Roman" pitchFamily="18" charset="0"/>
              </a:rPr>
              <a:t> nejméně finanční a nefinanční informace </a:t>
            </a:r>
            <a:r>
              <a:rPr lang="cs-CZ" altLang="cs-CZ" sz="2200" dirty="0" smtClean="0"/>
              <a:t>významné </a:t>
            </a:r>
            <a:r>
              <a:rPr lang="cs-CZ" altLang="cs-CZ" sz="2200" dirty="0" smtClean="0">
                <a:cs typeface="Times New Roman" pitchFamily="18" charset="0"/>
              </a:rPr>
              <a:t>o skutečnostech, které nastaly až po rozvahovém dni</a:t>
            </a:r>
            <a:r>
              <a:rPr lang="cs-CZ" altLang="cs-CZ" sz="2200" dirty="0" smtClean="0"/>
              <a:t>, </a:t>
            </a:r>
            <a:r>
              <a:rPr lang="cs-CZ" altLang="cs-CZ" sz="2200" dirty="0" smtClean="0">
                <a:cs typeface="Times New Roman" pitchFamily="18" charset="0"/>
              </a:rPr>
              <a:t>o předpokládaném vývoji činnosti účetní jednotky</a:t>
            </a:r>
            <a:r>
              <a:rPr lang="cs-CZ" altLang="cs-CZ" sz="2200" dirty="0" smtClean="0"/>
              <a:t>, </a:t>
            </a:r>
            <a:r>
              <a:rPr lang="cs-CZ" altLang="cs-CZ" sz="2200" dirty="0" smtClean="0">
                <a:cs typeface="Times New Roman" pitchFamily="18" charset="0"/>
              </a:rPr>
              <a:t>o aktivitách v oblasti výzkumu a vývoje</a:t>
            </a:r>
            <a:r>
              <a:rPr lang="cs-CZ" altLang="cs-CZ" sz="2200" dirty="0" smtClean="0"/>
              <a:t>, </a:t>
            </a:r>
            <a:r>
              <a:rPr lang="cs-CZ" altLang="cs-CZ" sz="2200" dirty="0" smtClean="0">
                <a:cs typeface="Times New Roman" pitchFamily="18" charset="0"/>
              </a:rPr>
              <a:t>v oblasti ochrany životního prostředí a pracovněprávních vztazích</a:t>
            </a:r>
            <a:r>
              <a:rPr lang="cs-CZ" altLang="cs-CZ" sz="2200" dirty="0" smtClean="0"/>
              <a:t>, </a:t>
            </a:r>
            <a:r>
              <a:rPr lang="cs-CZ" altLang="cs-CZ" sz="2200" dirty="0" smtClean="0">
                <a:cs typeface="Times New Roman" pitchFamily="18" charset="0"/>
              </a:rPr>
              <a:t>organizační složku  podniku</a:t>
            </a:r>
            <a:r>
              <a:rPr lang="cs-CZ" altLang="cs-CZ" sz="2200" i="1" dirty="0" smtClean="0">
                <a:cs typeface="Times New Roman" pitchFamily="18" charset="0"/>
              </a:rPr>
              <a:t> </a:t>
            </a:r>
            <a:r>
              <a:rPr lang="cs-CZ" altLang="cs-CZ" sz="2200" dirty="0" smtClean="0">
                <a:cs typeface="Times New Roman" pitchFamily="18" charset="0"/>
              </a:rPr>
              <a:t>v zahraničí</a:t>
            </a:r>
            <a:r>
              <a:rPr lang="cs-CZ" altLang="cs-CZ" sz="2200" dirty="0" smtClean="0"/>
              <a:t>, příp. další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/>
              <a:t>rovněž </a:t>
            </a:r>
            <a:r>
              <a:rPr lang="cs-CZ" altLang="cs-CZ" sz="2200" u="sng" dirty="0" smtClean="0">
                <a:cs typeface="Times New Roman" pitchFamily="18" charset="0"/>
              </a:rPr>
              <a:t>ověřování výroční zprávy auditorem</a:t>
            </a:r>
          </a:p>
        </p:txBody>
      </p:sp>
    </p:spTree>
    <p:extLst>
      <p:ext uri="{BB962C8B-B14F-4D97-AF65-F5344CB8AC3E}">
        <p14:creationId xmlns:p14="http://schemas.microsoft.com/office/powerpoint/2010/main" val="194248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Zveřejnění účetní závěrky a výroční zprávy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00128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u="sng" dirty="0" smtClean="0"/>
              <a:t>povinnost</a:t>
            </a:r>
            <a:r>
              <a:rPr lang="cs-CZ" altLang="cs-CZ" sz="2400" dirty="0" smtClean="0"/>
              <a:t> zveřejnění mají účetní jednotky, </a:t>
            </a:r>
            <a:r>
              <a:rPr lang="cs-CZ" altLang="cs-CZ" sz="2400" dirty="0" smtClean="0">
                <a:cs typeface="Times New Roman" pitchFamily="18" charset="0"/>
              </a:rPr>
              <a:t>které se </a:t>
            </a:r>
            <a:r>
              <a:rPr lang="cs-CZ" altLang="cs-CZ" sz="2400" u="sng" dirty="0" smtClean="0">
                <a:cs typeface="Times New Roman" pitchFamily="18" charset="0"/>
              </a:rPr>
              <a:t>zapisují do veřejného rejstříku</a:t>
            </a:r>
            <a:r>
              <a:rPr lang="cs-CZ" altLang="cs-CZ" sz="2400" dirty="0" smtClean="0">
                <a:cs typeface="Times New Roman" pitchFamily="18" charset="0"/>
              </a:rPr>
              <a:t>, nebo ty, kterým tuto povinnost stanoví </a:t>
            </a:r>
            <a:r>
              <a:rPr lang="cs-CZ" altLang="cs-CZ" sz="2400" u="sng" dirty="0" smtClean="0">
                <a:cs typeface="Times New Roman" pitchFamily="18" charset="0"/>
              </a:rPr>
              <a:t>zvláštní právní předpis</a:t>
            </a:r>
            <a:endParaRPr lang="cs-CZ" altLang="cs-CZ" sz="2400" dirty="0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u="sng" dirty="0" smtClean="0">
                <a:cs typeface="Times New Roman" pitchFamily="18" charset="0"/>
              </a:rPr>
              <a:t>uložením do sbírky listin veřejného rejstříku</a:t>
            </a:r>
            <a:r>
              <a:rPr lang="cs-CZ" altLang="cs-CZ" sz="2400" dirty="0" smtClean="0"/>
              <a:t>, </a:t>
            </a:r>
            <a:r>
              <a:rPr lang="cs-CZ" altLang="cs-CZ" sz="2400" dirty="0" smtClean="0">
                <a:cs typeface="Times New Roman" pitchFamily="18" charset="0"/>
              </a:rPr>
              <a:t>účetní závěrka může být uložena jako součást výroční zprávy</a:t>
            </a:r>
            <a:endParaRPr lang="cs-CZ" altLang="cs-CZ" sz="2400" dirty="0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/>
              <a:t>z</a:t>
            </a:r>
            <a:r>
              <a:rPr lang="cs-CZ" altLang="cs-CZ" sz="2400" dirty="0" smtClean="0">
                <a:cs typeface="Times New Roman" pitchFamily="18" charset="0"/>
              </a:rPr>
              <a:t>veřejňuj</a:t>
            </a:r>
            <a:r>
              <a:rPr lang="cs-CZ" altLang="cs-CZ" sz="2400" dirty="0" smtClean="0"/>
              <a:t>e se</a:t>
            </a:r>
            <a:r>
              <a:rPr lang="cs-CZ" altLang="cs-CZ" sz="2400" dirty="0" smtClean="0">
                <a:cs typeface="Times New Roman" pitchFamily="18" charset="0"/>
              </a:rPr>
              <a:t> v rozsahu, v jakém byla sestavena</a:t>
            </a:r>
            <a:r>
              <a:rPr lang="cs-CZ" altLang="cs-CZ" sz="2400" dirty="0" smtClean="0"/>
              <a:t>, příp.</a:t>
            </a:r>
            <a:r>
              <a:rPr lang="cs-CZ" altLang="cs-CZ" sz="2400" dirty="0" smtClean="0">
                <a:cs typeface="Times New Roman" pitchFamily="18" charset="0"/>
              </a:rPr>
              <a:t> po ověření auditorem a po schválení k tomu příslušným orgánem</a:t>
            </a:r>
            <a:r>
              <a:rPr lang="cs-CZ" altLang="cs-CZ" sz="2400" dirty="0" smtClean="0"/>
              <a:t>, </a:t>
            </a:r>
            <a:r>
              <a:rPr lang="cs-CZ" altLang="cs-CZ" sz="2400" dirty="0" smtClean="0">
                <a:cs typeface="Times New Roman" pitchFamily="18" charset="0"/>
              </a:rPr>
              <a:t>a to ve lhůtě do 30 dnů od splnění obou podmínek</a:t>
            </a:r>
            <a:r>
              <a:rPr lang="cs-CZ" altLang="cs-CZ" sz="2400" dirty="0" smtClean="0"/>
              <a:t>,</a:t>
            </a:r>
            <a:r>
              <a:rPr lang="cs-CZ" altLang="cs-CZ" sz="2400" dirty="0" smtClean="0">
                <a:cs typeface="Times New Roman" pitchFamily="18" charset="0"/>
              </a:rPr>
              <a:t> nejpozději však do </a:t>
            </a:r>
            <a:r>
              <a:rPr lang="cs-CZ" sz="2400" dirty="0" smtClean="0"/>
              <a:t>12 měsíců od rozvahového dne zveřejňované účetní závěrky bez ohledu na to, zda byly tyto účetní záznamy uvedeným způsobem schváleny</a:t>
            </a: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2512853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smtClean="0">
                <a:cs typeface="Times New Roman" pitchFamily="18" charset="0"/>
              </a:rPr>
              <a:t>Hlavní principy </a:t>
            </a:r>
            <a:r>
              <a:rPr lang="cs-CZ" sz="3200" smtClean="0"/>
              <a:t>přijaté</a:t>
            </a:r>
            <a:r>
              <a:rPr lang="cs-CZ" sz="3200" smtClean="0">
                <a:cs typeface="Times New Roman" pitchFamily="18" charset="0"/>
              </a:rPr>
              <a:t> právní úpravy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600" dirty="0" smtClean="0">
                <a:cs typeface="Times New Roman" pitchFamily="18" charset="0"/>
              </a:rPr>
              <a:t>zachov</a:t>
            </a:r>
            <a:r>
              <a:rPr lang="cs-CZ" altLang="cs-CZ" sz="2600" dirty="0" smtClean="0"/>
              <a:t>ání</a:t>
            </a:r>
            <a:r>
              <a:rPr lang="cs-CZ" altLang="cs-CZ" sz="2600" dirty="0" smtClean="0">
                <a:cs typeface="Times New Roman" pitchFamily="18" charset="0"/>
              </a:rPr>
              <a:t> v co nejvyšší možné míře stávající regulaci auditorské profese</a:t>
            </a:r>
            <a:endParaRPr lang="cs-CZ" altLang="cs-CZ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600" dirty="0" smtClean="0">
                <a:cs typeface="Times New Roman" pitchFamily="18" charset="0"/>
              </a:rPr>
              <a:t>nový </a:t>
            </a:r>
            <a:r>
              <a:rPr lang="cs-CZ" altLang="cs-CZ" sz="2600" u="sng" dirty="0" smtClean="0">
                <a:cs typeface="Times New Roman" pitchFamily="18" charset="0"/>
              </a:rPr>
              <a:t>orgán veřejného dohledu</a:t>
            </a:r>
            <a:r>
              <a:rPr lang="cs-CZ" altLang="cs-CZ" sz="2600" dirty="0" smtClean="0">
                <a:cs typeface="Times New Roman" pitchFamily="18" charset="0"/>
              </a:rPr>
              <a:t> </a:t>
            </a:r>
            <a:r>
              <a:rPr lang="cs-CZ" altLang="cs-CZ" sz="2600" dirty="0" smtClean="0"/>
              <a:t>- </a:t>
            </a:r>
            <a:r>
              <a:rPr lang="cs-CZ" altLang="cs-CZ" sz="2600" dirty="0" smtClean="0">
                <a:cs typeface="Times New Roman" pitchFamily="18" charset="0"/>
              </a:rPr>
              <a:t>Rad</a:t>
            </a:r>
            <a:r>
              <a:rPr lang="cs-CZ" altLang="cs-CZ" sz="2600" dirty="0" smtClean="0"/>
              <a:t>a</a:t>
            </a:r>
            <a:r>
              <a:rPr lang="cs-CZ" altLang="cs-CZ" sz="2600" dirty="0" smtClean="0">
                <a:cs typeface="Times New Roman" pitchFamily="18" charset="0"/>
              </a:rPr>
              <a:t> pro veřejný dohled nad auditem</a:t>
            </a:r>
            <a:endParaRPr lang="cs-CZ" altLang="cs-CZ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600" dirty="0" smtClean="0">
                <a:cs typeface="Times New Roman" pitchFamily="18" charset="0"/>
              </a:rPr>
              <a:t>vymez</a:t>
            </a:r>
            <a:r>
              <a:rPr lang="cs-CZ" altLang="cs-CZ" sz="2600" dirty="0" smtClean="0"/>
              <a:t>ení</a:t>
            </a:r>
            <a:r>
              <a:rPr lang="cs-CZ" altLang="cs-CZ" sz="2600" dirty="0" smtClean="0">
                <a:cs typeface="Times New Roman" pitchFamily="18" charset="0"/>
              </a:rPr>
              <a:t> </a:t>
            </a:r>
            <a:r>
              <a:rPr lang="cs-CZ" altLang="cs-CZ" sz="2600" u="sng" dirty="0" smtClean="0">
                <a:cs typeface="Times New Roman" pitchFamily="18" charset="0"/>
              </a:rPr>
              <a:t>subjekt</a:t>
            </a:r>
            <a:r>
              <a:rPr lang="cs-CZ" altLang="cs-CZ" sz="2600" u="sng" dirty="0" smtClean="0"/>
              <a:t>ů</a:t>
            </a:r>
            <a:r>
              <a:rPr lang="cs-CZ" altLang="cs-CZ" sz="2600" u="sng" dirty="0" smtClean="0">
                <a:cs typeface="Times New Roman" pitchFamily="18" charset="0"/>
              </a:rPr>
              <a:t> veřejného zájmu </a:t>
            </a:r>
            <a:endParaRPr lang="cs-CZ" altLang="cs-CZ" sz="2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600" dirty="0" smtClean="0">
                <a:cs typeface="Times New Roman" pitchFamily="18" charset="0"/>
              </a:rPr>
              <a:t>specifik</a:t>
            </a:r>
            <a:r>
              <a:rPr lang="cs-CZ" altLang="cs-CZ" sz="2600" dirty="0" smtClean="0"/>
              <a:t>ace</a:t>
            </a:r>
            <a:r>
              <a:rPr lang="cs-CZ" altLang="cs-CZ" sz="2600" dirty="0" smtClean="0">
                <a:cs typeface="Times New Roman" pitchFamily="18" charset="0"/>
              </a:rPr>
              <a:t> systém</a:t>
            </a:r>
            <a:r>
              <a:rPr lang="cs-CZ" altLang="cs-CZ" sz="2600" dirty="0" smtClean="0"/>
              <a:t>u</a:t>
            </a:r>
            <a:r>
              <a:rPr lang="cs-CZ" altLang="cs-CZ" sz="2600" dirty="0" smtClean="0">
                <a:cs typeface="Times New Roman" pitchFamily="18" charset="0"/>
              </a:rPr>
              <a:t> kontroly kvality</a:t>
            </a:r>
            <a:endParaRPr lang="cs-CZ" altLang="cs-CZ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600" dirty="0" smtClean="0">
                <a:cs typeface="Times New Roman" pitchFamily="18" charset="0"/>
              </a:rPr>
              <a:t>povinné používání </a:t>
            </a:r>
            <a:r>
              <a:rPr lang="cs-CZ" altLang="cs-CZ" sz="2600" u="sng" dirty="0" smtClean="0">
                <a:cs typeface="Times New Roman" pitchFamily="18" charset="0"/>
              </a:rPr>
              <a:t>mezinárodních auditorských standardů</a:t>
            </a:r>
            <a:endParaRPr lang="cs-CZ" altLang="cs-CZ" sz="2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600" dirty="0" smtClean="0">
                <a:cs typeface="Times New Roman" pitchFamily="18" charset="0"/>
              </a:rPr>
              <a:t>mezinárodní spolupráce s orgány veřejného dohledu v rámci Evropské unie </a:t>
            </a:r>
            <a:r>
              <a:rPr lang="cs-CZ" altLang="cs-CZ" sz="2600" dirty="0" smtClean="0"/>
              <a:t>a </a:t>
            </a:r>
            <a:r>
              <a:rPr lang="cs-CZ" altLang="cs-CZ" sz="2600" dirty="0" smtClean="0">
                <a:cs typeface="Times New Roman" pitchFamily="18" charset="0"/>
              </a:rPr>
              <a:t>ve třetích zemích</a:t>
            </a:r>
            <a:r>
              <a:rPr lang="cs-CZ" altLang="cs-CZ" sz="2600" dirty="0" smtClean="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100" dirty="0" smtClean="0"/>
              <a:t>Ne/zveřejnění finančních výkazů</a:t>
            </a:r>
            <a:endParaRPr lang="cs-CZ" sz="3100" dirty="0"/>
          </a:p>
        </p:txBody>
      </p:sp>
      <p:pic>
        <p:nvPicPr>
          <p:cNvPr id="7169" name="Picture 1" descr="D:\Plocha\Přístup firem 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" y="2060848"/>
            <a:ext cx="6537960" cy="20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83568" y="4221088"/>
            <a:ext cx="77768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Podle interní metodiky </a:t>
            </a:r>
            <a:r>
              <a:rPr lang="cs-CZ" sz="2000" dirty="0" err="1"/>
              <a:t>Bisnode</a:t>
            </a:r>
            <a:r>
              <a:rPr lang="cs-CZ" sz="2000" dirty="0"/>
              <a:t> je v ČR zhruba 100 400 spících firem, což je zhruba pětina z celkového počtu registrovaných společností. </a:t>
            </a:r>
            <a:endParaRPr lang="cs-CZ" sz="20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Účetní </a:t>
            </a:r>
            <a:r>
              <a:rPr lang="cs-CZ" sz="2000" dirty="0"/>
              <a:t>závěrku za poslední dva roky 2016 a 2017 nepublikovalo přes 241 257 společností, zatímco ani jednou v období za posledních pět let účetní dokumenty do sbírky listin nevložilo přes 152 000 společností</a:t>
            </a:r>
            <a:r>
              <a:rPr lang="cs-CZ" sz="2000" dirty="0" smtClean="0"/>
              <a:t>.</a:t>
            </a:r>
          </a:p>
          <a:p>
            <a:r>
              <a:rPr lang="cs-CZ" sz="1900" dirty="0" smtClean="0"/>
              <a:t>Zdroj:</a:t>
            </a:r>
            <a:endParaRPr lang="cs-CZ" sz="1900" dirty="0"/>
          </a:p>
          <a:p>
            <a:r>
              <a:rPr lang="cs-CZ" sz="1900" dirty="0">
                <a:hlinkClick r:id="rId3"/>
              </a:rPr>
              <a:t>https://www.bisnode.cz/o-bisnode/o-nas/novinky/tretina-firem-dlouhodobe-taji-sve-financni-vykazy</a:t>
            </a:r>
            <a:r>
              <a:rPr lang="cs-CZ" sz="1900" dirty="0" smtClean="0">
                <a:hlinkClick r:id="rId3"/>
              </a:rPr>
              <a:t>/</a:t>
            </a:r>
            <a:endParaRPr lang="cs-CZ" sz="1900" dirty="0" smtClean="0"/>
          </a:p>
          <a:p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3313016789"/>
      </p:ext>
    </p:extLst>
  </p:cSld>
  <p:clrMapOvr>
    <a:masterClrMapping/>
  </p:clrMapOvr>
  <p:transition>
    <p:wipe dir="r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smtClean="0"/>
              <a:t>Povinnost o</a:t>
            </a:r>
            <a:r>
              <a:rPr lang="en-GB" sz="2800" smtClean="0">
                <a:cs typeface="Times New Roman" pitchFamily="18" charset="0"/>
              </a:rPr>
              <a:t>v</a:t>
            </a:r>
            <a:r>
              <a:rPr lang="cs-CZ" sz="2800" smtClean="0"/>
              <a:t>ěře</a:t>
            </a:r>
            <a:r>
              <a:rPr lang="en-GB" sz="2800" smtClean="0">
                <a:cs typeface="Times New Roman" pitchFamily="18" charset="0"/>
              </a:rPr>
              <a:t>ní ú</a:t>
            </a:r>
            <a:r>
              <a:rPr lang="cs-CZ" sz="2800" smtClean="0"/>
              <a:t>četní</a:t>
            </a:r>
            <a:r>
              <a:rPr lang="en-GB" sz="2800" smtClean="0">
                <a:cs typeface="Times New Roman" pitchFamily="18" charset="0"/>
              </a:rPr>
              <a:t> </a:t>
            </a:r>
            <a:r>
              <a:rPr lang="cs-CZ" sz="2800" smtClean="0"/>
              <a:t>závěrky</a:t>
            </a:r>
            <a:r>
              <a:rPr lang="en-GB" sz="2800" smtClean="0">
                <a:cs typeface="Times New Roman" pitchFamily="18" charset="0"/>
              </a:rPr>
              <a:t> auditorem</a:t>
            </a:r>
            <a:r>
              <a:rPr lang="cs-CZ" sz="2800" smtClean="0"/>
              <a:t> – zvláštní právní předpisy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7643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obecně prospěšné společnosti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p</a:t>
            </a:r>
            <a:r>
              <a:rPr lang="cs-CZ" altLang="cs-CZ" sz="2200" dirty="0" smtClean="0">
                <a:cs typeface="Times New Roman" pitchFamily="18" charset="0"/>
              </a:rPr>
              <a:t>olitické strany a politické hnutí</a:t>
            </a:r>
            <a:r>
              <a:rPr lang="cs-CZ" altLang="cs-CZ" sz="22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/>
              <a:t>v</a:t>
            </a:r>
            <a:r>
              <a:rPr lang="cs-CZ" altLang="cs-CZ" sz="2200" dirty="0">
                <a:cs typeface="Times New Roman" pitchFamily="18" charset="0"/>
              </a:rPr>
              <a:t>eřejné výzkumné instituce</a:t>
            </a:r>
            <a:endParaRPr lang="cs-CZ" altLang="cs-CZ" sz="2200" dirty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v</a:t>
            </a:r>
            <a:r>
              <a:rPr lang="cs-CZ" altLang="cs-CZ" sz="2200" dirty="0" smtClean="0">
                <a:cs typeface="Times New Roman" pitchFamily="18" charset="0"/>
              </a:rPr>
              <a:t>šeobecná zdravotní pojišťovna</a:t>
            </a:r>
            <a:r>
              <a:rPr lang="cs-CZ" altLang="cs-CZ" sz="22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z</a:t>
            </a:r>
            <a:r>
              <a:rPr lang="cs-CZ" altLang="cs-CZ" sz="2200" dirty="0" smtClean="0">
                <a:cs typeface="Times New Roman" pitchFamily="18" charset="0"/>
              </a:rPr>
              <a:t>aměstnanecké pojišťovny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2200" dirty="0" smtClean="0"/>
              <a:t>státní </a:t>
            </a:r>
            <a:r>
              <a:rPr lang="cs-CZ" sz="2200" dirty="0"/>
              <a:t>podniky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2200" dirty="0" smtClean="0"/>
              <a:t>Česká </a:t>
            </a:r>
            <a:r>
              <a:rPr lang="cs-CZ" sz="2200" dirty="0"/>
              <a:t>televize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2200" dirty="0" smtClean="0"/>
              <a:t>Státní </a:t>
            </a:r>
            <a:r>
              <a:rPr lang="cs-CZ" sz="2200" dirty="0"/>
              <a:t>fond rozvoje bydlení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2200" dirty="0" smtClean="0"/>
              <a:t>Státní fond dopravní infrastruktury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2200" dirty="0" smtClean="0"/>
              <a:t>Státní fond kultury České republiky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2200" dirty="0" smtClean="0"/>
              <a:t>Státní </a:t>
            </a:r>
            <a:r>
              <a:rPr lang="cs-CZ" sz="2200" dirty="0"/>
              <a:t>fond kinematografie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2200" dirty="0" smtClean="0"/>
              <a:t>Státní </a:t>
            </a:r>
            <a:r>
              <a:rPr lang="cs-CZ" sz="2200" dirty="0"/>
              <a:t>zemědělský intervenční fond </a:t>
            </a:r>
            <a:endParaRPr lang="cs-CZ" altLang="cs-CZ" sz="2200" dirty="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a další </a:t>
            </a:r>
          </a:p>
        </p:txBody>
      </p:sp>
    </p:spTree>
    <p:extLst>
      <p:ext uri="{BB962C8B-B14F-4D97-AF65-F5344CB8AC3E}">
        <p14:creationId xmlns:p14="http://schemas.microsoft.com/office/powerpoint/2010/main" val="35334851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Nový občanský zákoník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5184576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300" dirty="0"/>
              <a:t>ú</a:t>
            </a:r>
            <a:r>
              <a:rPr lang="cs-CZ" sz="2300" dirty="0" smtClean="0"/>
              <a:t>činnost od 1.1.2014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300" u="sng" dirty="0" smtClean="0"/>
              <a:t>zákon </a:t>
            </a:r>
            <a:r>
              <a:rPr lang="cs-CZ" sz="2300" u="sng" dirty="0"/>
              <a:t>č. 89/2012 Sb., občanský zákoník </a:t>
            </a:r>
            <a:r>
              <a:rPr lang="cs-CZ" sz="2300" u="sng" dirty="0" smtClean="0"/>
              <a:t>(NOZ)</a:t>
            </a:r>
            <a:endParaRPr lang="cs-CZ" sz="2300" u="sng" dirty="0"/>
          </a:p>
          <a:p>
            <a:pPr algn="just">
              <a:buFont typeface="Arial" charset="0"/>
              <a:buNone/>
              <a:defRPr/>
            </a:pPr>
            <a:r>
              <a:rPr lang="cs-CZ" sz="2300" dirty="0" smtClean="0"/>
              <a:t>   </a:t>
            </a:r>
            <a:r>
              <a:rPr lang="cs-CZ" sz="2200" dirty="0" smtClean="0"/>
              <a:t>	upravuje souhrnně </a:t>
            </a:r>
            <a:r>
              <a:rPr lang="cs-CZ" sz="2200" dirty="0"/>
              <a:t>veškeré obecné instituty soukromého práva, obecnou úpravu právnických osob, rodinné právo a absolutní a relativní majetková </a:t>
            </a:r>
            <a:r>
              <a:rPr lang="cs-CZ" sz="2200" dirty="0" smtClean="0"/>
              <a:t>práva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300" u="sng" dirty="0"/>
              <a:t>z</a:t>
            </a:r>
            <a:r>
              <a:rPr lang="cs-CZ" sz="2300" u="sng" dirty="0" smtClean="0"/>
              <a:t>ákon </a:t>
            </a:r>
            <a:r>
              <a:rPr lang="cs-CZ" sz="2300" u="sng" dirty="0"/>
              <a:t>č. 90/2012 Sb., o obchodních </a:t>
            </a:r>
            <a:r>
              <a:rPr lang="cs-CZ" sz="2300" u="sng" dirty="0" smtClean="0"/>
              <a:t>společnostech a družstvech </a:t>
            </a:r>
            <a:r>
              <a:rPr lang="cs-CZ" sz="2300" u="sng" dirty="0"/>
              <a:t>(zákon o obchodních korporacích)</a:t>
            </a:r>
          </a:p>
          <a:p>
            <a:pPr algn="just">
              <a:buFont typeface="Arial" charset="0"/>
              <a:buNone/>
              <a:defRPr/>
            </a:pPr>
            <a:r>
              <a:rPr lang="cs-CZ" sz="2300" dirty="0" smtClean="0"/>
              <a:t>	</a:t>
            </a:r>
            <a:r>
              <a:rPr lang="cs-CZ" sz="2200" dirty="0" smtClean="0"/>
              <a:t>navazuje </a:t>
            </a:r>
            <a:r>
              <a:rPr lang="cs-CZ" sz="2200" dirty="0"/>
              <a:t>na NOZ úpravou týkající se uspořádání vztahů v obchodních společnostech a </a:t>
            </a:r>
            <a:r>
              <a:rPr lang="cs-CZ" sz="2200" dirty="0" smtClean="0"/>
              <a:t>družstvech</a:t>
            </a:r>
            <a:endParaRPr lang="cs-CZ" sz="2200" dirty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300" u="sng" dirty="0" smtClean="0"/>
              <a:t>zákon </a:t>
            </a:r>
            <a:r>
              <a:rPr lang="cs-CZ" sz="2300" u="sng" dirty="0"/>
              <a:t>č. 91/2012 Sb. o mezinárodním právu </a:t>
            </a:r>
            <a:r>
              <a:rPr lang="cs-CZ" sz="2300" u="sng" dirty="0" smtClean="0"/>
              <a:t>soukromém</a:t>
            </a:r>
            <a:endParaRPr lang="cs-CZ" sz="2300" u="sng" dirty="0"/>
          </a:p>
          <a:p>
            <a:pPr algn="just">
              <a:buFont typeface="Arial" charset="0"/>
              <a:buNone/>
              <a:defRPr/>
            </a:pPr>
            <a:r>
              <a:rPr lang="cs-CZ" sz="2300" dirty="0"/>
              <a:t>    </a:t>
            </a:r>
            <a:r>
              <a:rPr lang="cs-CZ" sz="2200" dirty="0"/>
              <a:t>stanoví kolizní a procesní normy pro řešení soukromých vztahů s mezinárodním </a:t>
            </a:r>
            <a:r>
              <a:rPr lang="cs-CZ" sz="2200" dirty="0" smtClean="0"/>
              <a:t>prvkem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cs-CZ" sz="2200" dirty="0"/>
              <a:t>tyto tři zákony tvoří kodifikaci reformy soukromého </a:t>
            </a:r>
            <a:r>
              <a:rPr lang="cs-CZ" sz="2200" dirty="0" smtClean="0"/>
              <a:t>práva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1613775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NOZ – doprovodná legislativa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32856"/>
            <a:ext cx="7772400" cy="3963144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zákon č. 292/2013 Sb., o zvláštních řízeních soudních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novela občanského soudního řádu – zákon č. 293/2013 </a:t>
            </a:r>
            <a:r>
              <a:rPr lang="cs-CZ" sz="2200" dirty="0"/>
              <a:t>Sb. </a:t>
            </a:r>
            <a:r>
              <a:rPr lang="cs-CZ" sz="2200" dirty="0" smtClean="0"/>
              <a:t>vč.</a:t>
            </a:r>
            <a:r>
              <a:rPr lang="cs-CZ" sz="2200" dirty="0"/>
              <a:t> </a:t>
            </a:r>
            <a:r>
              <a:rPr lang="cs-CZ" sz="2200" dirty="0" smtClean="0"/>
              <a:t>doprovodných novel zákona o </a:t>
            </a:r>
            <a:r>
              <a:rPr lang="cs-CZ" sz="2200" dirty="0"/>
              <a:t>soudních poplatcích, zákona o státním </a:t>
            </a:r>
            <a:r>
              <a:rPr lang="cs-CZ" sz="2200" dirty="0" smtClean="0"/>
              <a:t>zastupitelství, …</a:t>
            </a:r>
            <a:endParaRPr lang="cs-CZ" sz="22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novela </a:t>
            </a:r>
            <a:r>
              <a:rPr lang="cs-CZ" sz="2200" dirty="0"/>
              <a:t>insolvenčního zákona </a:t>
            </a:r>
            <a:r>
              <a:rPr lang="cs-CZ" sz="2200" dirty="0" smtClean="0"/>
              <a:t>– zákon č. 294/2013</a:t>
            </a:r>
            <a:r>
              <a:rPr lang="cs-CZ" sz="2200" dirty="0"/>
              <a:t> Sb</a:t>
            </a:r>
            <a:r>
              <a:rPr lang="cs-CZ" sz="2200" dirty="0" smtClean="0"/>
              <a:t>. vč. novely zákona </a:t>
            </a:r>
            <a:r>
              <a:rPr lang="cs-CZ" sz="2200" dirty="0"/>
              <a:t>o insolvenčních </a:t>
            </a:r>
            <a:r>
              <a:rPr lang="cs-CZ" sz="2200" dirty="0" smtClean="0"/>
              <a:t>správcích</a:t>
            </a:r>
            <a:endParaRPr lang="cs-CZ" sz="22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zákon č. 304/2013 Sb. o veřejných rejstřících právnických a fyzických osob (vazba </a:t>
            </a:r>
            <a:r>
              <a:rPr lang="cs-CZ" sz="2200" dirty="0"/>
              <a:t>na § 120 </a:t>
            </a:r>
            <a:r>
              <a:rPr lang="cs-CZ" sz="2200" dirty="0" smtClean="0"/>
              <a:t>NOZ)</a:t>
            </a:r>
            <a:endParaRPr lang="cs-CZ" sz="22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zákon č. 303/2013 Sb., kterým </a:t>
            </a:r>
            <a:r>
              <a:rPr lang="cs-CZ" sz="2200" dirty="0"/>
              <a:t>se mění některé zákony v souvislosti s přijetím rekodifikace soukromého </a:t>
            </a:r>
            <a:r>
              <a:rPr lang="cs-CZ" sz="2200" dirty="0" smtClean="0"/>
              <a:t>práva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353480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NOZ – doprovodná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zákon č. 256/2013</a:t>
            </a:r>
            <a:r>
              <a:rPr lang="cs-CZ" sz="2200" dirty="0"/>
              <a:t> </a:t>
            </a:r>
            <a:r>
              <a:rPr lang="cs-CZ" sz="2200" dirty="0" smtClean="0"/>
              <a:t>Sb., o </a:t>
            </a:r>
            <a:r>
              <a:rPr lang="cs-CZ" sz="2200" dirty="0"/>
              <a:t>katastru nemovitostí (</a:t>
            </a:r>
            <a:r>
              <a:rPr lang="cs-CZ" sz="2200" dirty="0" smtClean="0"/>
              <a:t>katastrální </a:t>
            </a:r>
            <a:r>
              <a:rPr lang="cs-CZ" sz="2200" dirty="0"/>
              <a:t>zákon</a:t>
            </a:r>
            <a:r>
              <a:rPr lang="cs-CZ" sz="2200" dirty="0" smtClean="0"/>
              <a:t>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zákonné </a:t>
            </a:r>
            <a:r>
              <a:rPr lang="cs-CZ" sz="2200" dirty="0"/>
              <a:t>opatření Senátu </a:t>
            </a:r>
            <a:r>
              <a:rPr lang="cs-CZ" sz="2200" dirty="0" smtClean="0"/>
              <a:t>č. 344/2013 Sb. o </a:t>
            </a:r>
            <a:r>
              <a:rPr lang="cs-CZ" sz="2200" dirty="0"/>
              <a:t>změně daňových zákonů v souvislosti s rekodifikací soukromého práva a o změně některých zákonů </a:t>
            </a:r>
            <a:r>
              <a:rPr lang="cs-CZ" sz="2200" dirty="0" smtClean="0"/>
              <a:t>– schváleno dne 10.10.2013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zákonné </a:t>
            </a:r>
            <a:r>
              <a:rPr lang="cs-CZ" sz="2200" dirty="0"/>
              <a:t>opatření Senátu </a:t>
            </a:r>
            <a:r>
              <a:rPr lang="cs-CZ" sz="2200" dirty="0" smtClean="0"/>
              <a:t>č. </a:t>
            </a:r>
            <a:r>
              <a:rPr lang="cs-CZ" sz="2200" dirty="0"/>
              <a:t>340/2013 </a:t>
            </a:r>
            <a:r>
              <a:rPr lang="cs-CZ" sz="2200" dirty="0" smtClean="0"/>
              <a:t>o </a:t>
            </a:r>
            <a:r>
              <a:rPr lang="cs-CZ" sz="2200" dirty="0"/>
              <a:t>dani z nabytí nemovitých </a:t>
            </a:r>
            <a:r>
              <a:rPr lang="cs-CZ" sz="2200" dirty="0" smtClean="0"/>
              <a:t>věcí – schváleno dne 9.10.2013</a:t>
            </a:r>
            <a:endParaRPr lang="cs-CZ" sz="2200" dirty="0"/>
          </a:p>
          <a:p>
            <a:pPr marL="0" indent="0">
              <a:buClr>
                <a:srgbClr val="C00000"/>
              </a:buClr>
              <a:buNone/>
            </a:pPr>
            <a:endParaRPr lang="cs-CZ" sz="22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n</a:t>
            </a:r>
            <a:r>
              <a:rPr lang="it-IT" sz="2200" dirty="0" smtClean="0"/>
              <a:t>ávrh </a:t>
            </a:r>
            <a:r>
              <a:rPr lang="it-IT" sz="2200" dirty="0"/>
              <a:t>zákona o statusu veřejné </a:t>
            </a:r>
            <a:r>
              <a:rPr lang="it-IT" sz="2200" dirty="0" smtClean="0"/>
              <a:t>prospěšnosti</a:t>
            </a:r>
            <a:r>
              <a:rPr lang="cs-CZ" sz="2200" dirty="0" smtClean="0"/>
              <a:t> – zamítnuto Senátem dne 12.09.2013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0784684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NOZ – právnické osoby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u="sng" cap="all" dirty="0" smtClean="0"/>
              <a:t>Právní </a:t>
            </a:r>
            <a:r>
              <a:rPr lang="cs-CZ" sz="2200" u="sng" cap="all" dirty="0"/>
              <a:t>osobnost </a:t>
            </a:r>
            <a:r>
              <a:rPr lang="cs-CZ" sz="2200" dirty="0"/>
              <a:t>je způsobilost mít v mezích právního řádu práva a povinnosti. </a:t>
            </a:r>
            <a:r>
              <a:rPr lang="cs-CZ" sz="2200" dirty="0" smtClean="0"/>
              <a:t>(§ </a:t>
            </a:r>
            <a:r>
              <a:rPr lang="cs-CZ" sz="2200" dirty="0"/>
              <a:t>15 </a:t>
            </a:r>
            <a:r>
              <a:rPr lang="cs-CZ" sz="2200" b="1" dirty="0" smtClean="0"/>
              <a:t>- </a:t>
            </a:r>
            <a:r>
              <a:rPr lang="cs-CZ" sz="2200" i="1" dirty="0" smtClean="0"/>
              <a:t>dříve </a:t>
            </a:r>
            <a:r>
              <a:rPr lang="cs-CZ" sz="2200" i="1" dirty="0"/>
              <a:t>tzv. právní </a:t>
            </a:r>
            <a:r>
              <a:rPr lang="cs-CZ" sz="2200" i="1" dirty="0" smtClean="0"/>
              <a:t>způsobilost)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 smtClean="0"/>
          </a:p>
          <a:p>
            <a:pPr marL="0" indent="0">
              <a:buNone/>
            </a:pPr>
            <a:r>
              <a:rPr lang="cs-CZ" sz="2200" u="sng" cap="all" dirty="0" smtClean="0"/>
              <a:t>Právnická </a:t>
            </a:r>
            <a:r>
              <a:rPr lang="cs-CZ" sz="2200" u="sng" cap="all" dirty="0"/>
              <a:t>osoba </a:t>
            </a:r>
            <a:r>
              <a:rPr lang="cs-CZ" sz="2200" dirty="0"/>
              <a:t>je organizovaný útvar, o kterém zákon stanoví, že má </a:t>
            </a:r>
            <a:r>
              <a:rPr lang="cs-CZ" sz="2200" i="1" dirty="0"/>
              <a:t>právní osobnost </a:t>
            </a:r>
            <a:r>
              <a:rPr lang="cs-CZ" sz="2200" dirty="0"/>
              <a:t>nebo jehož právní osobnost zákon uzná</a:t>
            </a:r>
            <a:r>
              <a:rPr lang="cs-CZ" sz="2200" dirty="0" smtClean="0"/>
              <a:t>. (§ 20) 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 smtClean="0"/>
          </a:p>
          <a:p>
            <a:pPr marL="0" indent="0">
              <a:buNone/>
            </a:pPr>
            <a:r>
              <a:rPr lang="cs-CZ" sz="2200" u="sng" dirty="0" smtClean="0"/>
              <a:t>Obecná úprava </a:t>
            </a:r>
            <a:r>
              <a:rPr lang="cs-CZ" sz="2200" u="sng" dirty="0"/>
              <a:t>právnických osob </a:t>
            </a:r>
            <a:r>
              <a:rPr lang="cs-CZ" sz="2200" u="sng" dirty="0" smtClean="0"/>
              <a:t>(§ 118 </a:t>
            </a:r>
            <a:r>
              <a:rPr lang="cs-CZ" sz="2200" u="sng" dirty="0"/>
              <a:t>– </a:t>
            </a:r>
            <a:r>
              <a:rPr lang="cs-CZ" sz="2200" u="sng" dirty="0" smtClean="0"/>
              <a:t>209):</a:t>
            </a:r>
            <a:r>
              <a:rPr lang="cs-CZ" sz="2200" u="sng" dirty="0"/>
              <a:t/>
            </a:r>
            <a:br>
              <a:rPr lang="cs-CZ" sz="2200" u="sng" dirty="0"/>
            </a:br>
            <a:r>
              <a:rPr lang="cs-CZ" sz="2200" dirty="0"/>
              <a:t>veřejné rejstříky právnických </a:t>
            </a:r>
            <a:r>
              <a:rPr lang="cs-CZ" sz="2200" dirty="0" smtClean="0"/>
              <a:t>osob, ustavení </a:t>
            </a:r>
            <a:r>
              <a:rPr lang="cs-CZ" sz="2200" dirty="0"/>
              <a:t>a </a:t>
            </a:r>
            <a:r>
              <a:rPr lang="cs-CZ" sz="2200" dirty="0" smtClean="0"/>
              <a:t>vznik, </a:t>
            </a:r>
            <a:r>
              <a:rPr lang="cs-CZ" sz="2200" dirty="0"/>
              <a:t>název, </a:t>
            </a:r>
            <a:r>
              <a:rPr lang="cs-CZ" sz="2200" dirty="0" smtClean="0"/>
              <a:t>sídlo, přemístění sídla, </a:t>
            </a:r>
            <a:r>
              <a:rPr lang="cs-CZ" sz="2200" dirty="0"/>
              <a:t>účel, </a:t>
            </a:r>
            <a:r>
              <a:rPr lang="cs-CZ" sz="2200" dirty="0" smtClean="0"/>
              <a:t>veřejná </a:t>
            </a:r>
            <a:r>
              <a:rPr lang="cs-CZ" sz="2200" dirty="0"/>
              <a:t>prospěšnost, </a:t>
            </a:r>
            <a:r>
              <a:rPr lang="cs-CZ" sz="2200" dirty="0" smtClean="0"/>
              <a:t>orgány, jednání, zrušení, přeměna, zánik, likvidace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924121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NOZ – právnické osoby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Tři základní </a:t>
            </a:r>
            <a:r>
              <a:rPr lang="cs-CZ" dirty="0"/>
              <a:t>skupiny právnických osob </a:t>
            </a:r>
            <a:r>
              <a:rPr lang="cs-CZ" dirty="0" smtClean="0"/>
              <a:t>: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  <a:p>
            <a:pPr marL="0" indent="0">
              <a:buNone/>
            </a:pPr>
            <a:r>
              <a:rPr lang="cs-CZ" cap="all" dirty="0" smtClean="0"/>
              <a:t>Korporace</a:t>
            </a:r>
            <a:r>
              <a:rPr lang="cs-CZ" dirty="0" smtClean="0"/>
              <a:t> 		§ </a:t>
            </a:r>
            <a:r>
              <a:rPr lang="cs-CZ" dirty="0"/>
              <a:t>210 – 302 NOZ</a:t>
            </a:r>
            <a:br>
              <a:rPr lang="cs-CZ" dirty="0"/>
            </a:br>
            <a:r>
              <a:rPr lang="cs-CZ" cap="all" dirty="0" smtClean="0"/>
              <a:t>Fundace 	</a:t>
            </a:r>
            <a:r>
              <a:rPr lang="cs-CZ" dirty="0" smtClean="0"/>
              <a:t>	§ </a:t>
            </a:r>
            <a:r>
              <a:rPr lang="cs-CZ" dirty="0"/>
              <a:t>303 – 401 NOZ</a:t>
            </a:r>
            <a:br>
              <a:rPr lang="cs-CZ" dirty="0"/>
            </a:br>
            <a:r>
              <a:rPr lang="cs-CZ" cap="all" dirty="0" smtClean="0"/>
              <a:t>Ústav </a:t>
            </a:r>
            <a:r>
              <a:rPr lang="cs-CZ" dirty="0" smtClean="0"/>
              <a:t>			§ </a:t>
            </a:r>
            <a:r>
              <a:rPr lang="cs-CZ" dirty="0"/>
              <a:t>402 – 418 NOZ</a:t>
            </a:r>
          </a:p>
        </p:txBody>
      </p:sp>
    </p:spTree>
    <p:extLst>
      <p:ext uri="{BB962C8B-B14F-4D97-AF65-F5344CB8AC3E}">
        <p14:creationId xmlns:p14="http://schemas.microsoft.com/office/powerpoint/2010/main" val="2803935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Korporace (§ 210 – 302 NOZ)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72136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korporace </a:t>
            </a:r>
            <a:r>
              <a:rPr lang="cs-CZ" sz="2200" dirty="0"/>
              <a:t>vytváří jako právnickou osobu společenství </a:t>
            </a:r>
            <a:r>
              <a:rPr lang="cs-CZ" sz="2200" dirty="0" smtClean="0"/>
              <a:t>osob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n</a:t>
            </a:r>
            <a:r>
              <a:rPr lang="cs-CZ" sz="2200" dirty="0" smtClean="0"/>
              <a:t>a </a:t>
            </a:r>
            <a:r>
              <a:rPr lang="cs-CZ" sz="2200" dirty="0"/>
              <a:t>právnickou osobu tvořenou jediným členem se hledí jako na </a:t>
            </a:r>
            <a:r>
              <a:rPr lang="cs-CZ" sz="2200" dirty="0" smtClean="0"/>
              <a:t>korporaci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k</a:t>
            </a:r>
            <a:r>
              <a:rPr lang="cs-CZ" sz="2200" dirty="0" smtClean="0"/>
              <a:t>orporace </a:t>
            </a:r>
            <a:r>
              <a:rPr lang="cs-CZ" sz="2200" dirty="0"/>
              <a:t>může mít jediného člena, připouští-li to </a:t>
            </a:r>
            <a:r>
              <a:rPr lang="cs-CZ" sz="2200" dirty="0" smtClean="0"/>
              <a:t>zákon </a:t>
            </a:r>
            <a:endParaRPr lang="cs-CZ" sz="2200" dirty="0"/>
          </a:p>
          <a:p>
            <a:pPr marL="0" indent="0">
              <a:buNone/>
            </a:pPr>
            <a:endParaRPr lang="cs-CZ" sz="900" b="1" dirty="0" smtClean="0"/>
          </a:p>
          <a:p>
            <a:pPr marL="0" indent="0">
              <a:buClr>
                <a:srgbClr val="C00000"/>
              </a:buClr>
              <a:buNone/>
            </a:pPr>
            <a:r>
              <a:rPr lang="cs-CZ" sz="2200" dirty="0" smtClean="0"/>
              <a:t>Korporace </a:t>
            </a:r>
            <a:r>
              <a:rPr lang="cs-CZ" sz="2200" dirty="0"/>
              <a:t>se dělí </a:t>
            </a:r>
            <a:r>
              <a:rPr lang="cs-CZ" sz="2200" dirty="0" smtClean="0"/>
              <a:t>na: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u="sng" dirty="0" smtClean="0"/>
              <a:t>OBCHODNÍ </a:t>
            </a:r>
            <a:r>
              <a:rPr lang="cs-CZ" sz="2200" u="sng" dirty="0"/>
              <a:t>KORPORACE </a:t>
            </a:r>
            <a:r>
              <a:rPr lang="cs-CZ" sz="2200" dirty="0"/>
              <a:t> </a:t>
            </a:r>
            <a:br>
              <a:rPr lang="cs-CZ" sz="2200" dirty="0"/>
            </a:br>
            <a:r>
              <a:rPr lang="cs-CZ" sz="2200" dirty="0" smtClean="0"/>
              <a:t>- od </a:t>
            </a:r>
            <a:r>
              <a:rPr lang="cs-CZ" sz="2200" dirty="0"/>
              <a:t>1. 1. 2014 </a:t>
            </a:r>
            <a:r>
              <a:rPr lang="cs-CZ" sz="2200" dirty="0" smtClean="0"/>
              <a:t>zákon </a:t>
            </a:r>
            <a:r>
              <a:rPr lang="cs-CZ" sz="2200" dirty="0"/>
              <a:t>č. 90/2012 Sb., o obchodních společnostech a družstvech </a:t>
            </a:r>
            <a:r>
              <a:rPr lang="cs-CZ" sz="2200" dirty="0" smtClean="0"/>
              <a:t>(ZOK)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u="sng" dirty="0" smtClean="0"/>
              <a:t>SPOLKY </a:t>
            </a:r>
            <a:r>
              <a:rPr lang="cs-CZ" sz="2400" dirty="0"/>
              <a:t>(§ 214 – 302 NOZ)</a:t>
            </a:r>
            <a:endParaRPr lang="cs-CZ" sz="2200" u="sng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u="sng" dirty="0" smtClean="0"/>
              <a:t>OSTATNÍ </a:t>
            </a:r>
            <a:r>
              <a:rPr lang="cs-CZ" sz="2200" u="sng" dirty="0"/>
              <a:t>TYPY</a:t>
            </a:r>
            <a:br>
              <a:rPr lang="cs-CZ" sz="2200" u="sng" dirty="0"/>
            </a:br>
            <a:r>
              <a:rPr lang="cs-CZ" sz="2200" dirty="0"/>
              <a:t>- např. společenství vlastníků </a:t>
            </a:r>
            <a:r>
              <a:rPr lang="cs-CZ" sz="2200" dirty="0" smtClean="0"/>
              <a:t>(§ </a:t>
            </a:r>
            <a:r>
              <a:rPr lang="cs-CZ" sz="2200" dirty="0"/>
              <a:t>1194 – 1216 </a:t>
            </a:r>
            <a:r>
              <a:rPr lang="cs-CZ" sz="2200" dirty="0" smtClean="0"/>
              <a:t>NOZ)</a:t>
            </a:r>
            <a:endParaRPr lang="cs-CZ" sz="2200" u="sng" dirty="0"/>
          </a:p>
        </p:txBody>
      </p:sp>
    </p:spTree>
    <p:extLst>
      <p:ext uri="{BB962C8B-B14F-4D97-AF65-F5344CB8AC3E}">
        <p14:creationId xmlns:p14="http://schemas.microsoft.com/office/powerpoint/2010/main" val="3566963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Obchodní korporace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4608512"/>
          </a:xfrm>
        </p:spPr>
        <p:txBody>
          <a:bodyPr/>
          <a:lstStyle/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zákon č. 90/2012 Sb., o obchodních společnostech a družstvech (ZOK)</a:t>
            </a:r>
            <a:endParaRPr lang="cs-CZ" sz="2400" b="1" dirty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dirty="0" smtClean="0"/>
              <a:t>OBCHODNÍMI KORPORACEMI </a:t>
            </a:r>
            <a:r>
              <a:rPr lang="cs-CZ" sz="2400" dirty="0"/>
              <a:t>jsou obchodní společnosti a družstva:</a:t>
            </a:r>
            <a:endParaRPr lang="cs-CZ" sz="2400" b="1" dirty="0"/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400" u="sng" dirty="0" smtClean="0"/>
              <a:t>Obchodními </a:t>
            </a:r>
            <a:r>
              <a:rPr lang="cs-CZ" sz="2400" u="sng" dirty="0"/>
              <a:t>společnostmi</a:t>
            </a:r>
            <a:r>
              <a:rPr lang="cs-CZ" sz="2400" dirty="0"/>
              <a:t> jsou veřejná obchodní společnost, komanditní společnost, společnost s ručením omezeným, akciová společnost, evropská společnost a evropské hospodářské zájmové sdružení.</a:t>
            </a:r>
            <a:endParaRPr lang="cs-CZ" sz="2400" b="1" dirty="0"/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400" u="sng" dirty="0"/>
              <a:t>Družstvy</a:t>
            </a:r>
            <a:r>
              <a:rPr lang="cs-CZ" sz="2400" dirty="0"/>
              <a:t> jsou družstvo a evropská družstevní společnost.</a:t>
            </a:r>
            <a:endParaRPr lang="cs-CZ" sz="2400" b="1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54552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Spolky (§ 214 – 302 NOZ)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200" dirty="0"/>
              <a:t>od 1. 1. 2014 se </a:t>
            </a:r>
            <a:r>
              <a:rPr lang="cs-CZ" sz="2200" dirty="0" smtClean="0"/>
              <a:t>občanská </a:t>
            </a:r>
            <a:r>
              <a:rPr lang="cs-CZ" sz="2200" dirty="0"/>
              <a:t>sdružení </a:t>
            </a:r>
            <a:r>
              <a:rPr lang="cs-CZ" sz="2200" dirty="0" smtClean="0"/>
              <a:t>dle zákona </a:t>
            </a:r>
            <a:r>
              <a:rPr lang="cs-CZ" sz="2200" dirty="0"/>
              <a:t>č. 83/1990 Sb., o sdružování občanů </a:t>
            </a:r>
            <a:r>
              <a:rPr lang="cs-CZ" sz="2200" u="sng" dirty="0" smtClean="0"/>
              <a:t>považují </a:t>
            </a:r>
            <a:r>
              <a:rPr lang="cs-CZ" sz="2200" u="sng" dirty="0"/>
              <a:t>za spolky podle </a:t>
            </a:r>
            <a:r>
              <a:rPr lang="cs-CZ" sz="2200" u="sng" dirty="0" smtClean="0"/>
              <a:t>NOZ </a:t>
            </a:r>
            <a:r>
              <a:rPr lang="cs-CZ" sz="2200" dirty="0" smtClean="0"/>
              <a:t>(§ 3045)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alespoň </a:t>
            </a:r>
            <a:r>
              <a:rPr lang="cs-CZ" sz="2200" dirty="0"/>
              <a:t>tři osoby vedené společným zájmem mohou založit k jeho naplňování spolek jako samosprávný a dobrovolný svazek členů a spolčovat se v </a:t>
            </a:r>
            <a:r>
              <a:rPr lang="cs-CZ" sz="2200" dirty="0" smtClean="0"/>
              <a:t>něm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hlavní </a:t>
            </a:r>
            <a:r>
              <a:rPr lang="cs-CZ" sz="2200" dirty="0"/>
              <a:t>činností spolku může být jen uspokojování a ochrana těch zájmů, k jejichž naplňování je spolek </a:t>
            </a:r>
            <a:r>
              <a:rPr lang="cs-CZ" sz="2200" dirty="0" smtClean="0"/>
              <a:t>založen; podnikání </a:t>
            </a:r>
            <a:r>
              <a:rPr lang="cs-CZ" sz="2200" dirty="0"/>
              <a:t>nebo jiná výdělečná činnost hlavní činností </a:t>
            </a:r>
            <a:r>
              <a:rPr lang="cs-CZ" sz="2200" dirty="0" smtClean="0"/>
              <a:t>spolku </a:t>
            </a:r>
            <a:r>
              <a:rPr lang="cs-CZ" sz="2200" dirty="0"/>
              <a:t>být </a:t>
            </a:r>
            <a:r>
              <a:rPr lang="cs-CZ" sz="2200" dirty="0" smtClean="0"/>
              <a:t>nemůže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může vyvíjet </a:t>
            </a:r>
            <a:r>
              <a:rPr lang="cs-CZ" sz="2200" dirty="0"/>
              <a:t>též vedlejší hospodářskou činnost spočívající v podnikání nebo jiné výdělečné činnosti, je-li její účel v podpoře hlavní činnosti nebo v hospodárném využití spolkového </a:t>
            </a:r>
            <a:r>
              <a:rPr lang="cs-CZ" sz="2200" dirty="0" smtClean="0"/>
              <a:t>majetku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zisk </a:t>
            </a:r>
            <a:r>
              <a:rPr lang="cs-CZ" sz="2200" dirty="0"/>
              <a:t>z činnosti spolku lze použít pouze pro spolkovou činnost včetně správy spolku</a:t>
            </a:r>
          </a:p>
        </p:txBody>
      </p:sp>
    </p:spTree>
    <p:extLst>
      <p:ext uri="{BB962C8B-B14F-4D97-AF65-F5344CB8AC3E}">
        <p14:creationId xmlns:p14="http://schemas.microsoft.com/office/powerpoint/2010/main" val="12902816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Předpisy EU v oblasti auditu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68052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sz="2300" dirty="0"/>
              <a:t>Směrnice </a:t>
            </a:r>
            <a:r>
              <a:rPr lang="cs-CZ" sz="2300" dirty="0" smtClean="0"/>
              <a:t>EP a </a:t>
            </a:r>
            <a:r>
              <a:rPr lang="cs-CZ" sz="2300" dirty="0"/>
              <a:t>Rady 2006/43/ES ze dne 17. </a:t>
            </a:r>
            <a:r>
              <a:rPr lang="cs-CZ" sz="2300" dirty="0" smtClean="0"/>
              <a:t>5. 2006 </a:t>
            </a:r>
            <a:r>
              <a:rPr lang="cs-CZ" sz="2300" dirty="0"/>
              <a:t>o povinném auditu ročních a konsolidovaných účetních </a:t>
            </a:r>
            <a:r>
              <a:rPr lang="cs-CZ" sz="2300" dirty="0" smtClean="0"/>
              <a:t>závěrek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sz="1600" dirty="0">
                <a:hlinkClick r:id="rId2"/>
              </a:rPr>
              <a:t>https://eur-lex.europa.eu/legal-content/CS/TXT/PDF/?</a:t>
            </a:r>
            <a:r>
              <a:rPr lang="cs-CZ" sz="1600" dirty="0" smtClean="0">
                <a:hlinkClick r:id="rId2"/>
              </a:rPr>
              <a:t>uri=CELEX:32006L0043&amp;from=CS</a:t>
            </a:r>
            <a:endParaRPr lang="cs-CZ" sz="16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sz="2300" dirty="0"/>
              <a:t>Směrnice </a:t>
            </a:r>
            <a:r>
              <a:rPr lang="cs-CZ" sz="2300" dirty="0" smtClean="0"/>
              <a:t>EP </a:t>
            </a:r>
            <a:r>
              <a:rPr lang="cs-CZ" sz="2300" dirty="0"/>
              <a:t>a Rady 2013/34/EU ze dne </a:t>
            </a:r>
            <a:r>
              <a:rPr lang="cs-CZ" sz="2300" dirty="0" smtClean="0"/>
              <a:t>26.6.2013 </a:t>
            </a:r>
            <a:r>
              <a:rPr lang="cs-CZ" sz="2300" dirty="0"/>
              <a:t>o ročních účetních závěrkách, konsolidovaných účetních závěrkách a souvisejících zprávách některých forem </a:t>
            </a:r>
            <a:r>
              <a:rPr lang="cs-CZ" sz="2300" dirty="0" smtClean="0"/>
              <a:t>podniků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sz="1300" dirty="0">
                <a:hlinkClick r:id="rId3"/>
              </a:rPr>
              <a:t>https://eur-lex.europa.eu/legal-content/CS/TXT/PDF/?</a:t>
            </a:r>
            <a:r>
              <a:rPr lang="cs-CZ" sz="1300" dirty="0" smtClean="0">
                <a:hlinkClick r:id="rId3"/>
              </a:rPr>
              <a:t>uri=CELEX:32013L0034&amp;qid=1573644333609&amp;from=CS</a:t>
            </a:r>
            <a:endParaRPr lang="cs-CZ" sz="13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sz="2300" dirty="0" smtClean="0"/>
              <a:t>Nařízení EP </a:t>
            </a:r>
            <a:r>
              <a:rPr lang="cs-CZ" sz="2300" dirty="0"/>
              <a:t>a Rady (EU) č. 537/2014 ze dne </a:t>
            </a:r>
            <a:r>
              <a:rPr lang="cs-CZ" sz="2300" dirty="0" smtClean="0"/>
              <a:t>16.4.2014 </a:t>
            </a:r>
            <a:r>
              <a:rPr lang="cs-CZ" sz="2300" dirty="0"/>
              <a:t>o specifických požadavcích na povinný audit subjektů veřejného zájmu </a:t>
            </a:r>
            <a:endParaRPr lang="cs-CZ" sz="2300" dirty="0" smtClean="0"/>
          </a:p>
          <a:p>
            <a:pPr marL="0" indent="0">
              <a:buClr>
                <a:srgbClr val="FF0000"/>
              </a:buClr>
              <a:buNone/>
            </a:pPr>
            <a:r>
              <a:rPr lang="cs-CZ" sz="1300" dirty="0">
                <a:hlinkClick r:id="rId4"/>
              </a:rPr>
              <a:t>https://eur-lex.europa.eu/legal-content/CS/TXT/PDF/?</a:t>
            </a:r>
            <a:r>
              <a:rPr lang="cs-CZ" sz="1300" dirty="0" smtClean="0">
                <a:hlinkClick r:id="rId4"/>
              </a:rPr>
              <a:t>uri=CELEX:32014R0537&amp;qid=1573644555415&amp;from=CS</a:t>
            </a:r>
            <a:endParaRPr lang="cs-CZ" sz="1300" dirty="0" smtClean="0"/>
          </a:p>
          <a:p>
            <a:pPr marL="0" indent="0">
              <a:buClr>
                <a:srgbClr val="FF0000"/>
              </a:buClr>
              <a:buNone/>
            </a:pPr>
            <a:r>
              <a:rPr lang="cs-CZ" sz="2400" dirty="0" smtClean="0"/>
              <a:t>Odkaz </a:t>
            </a:r>
            <a:r>
              <a:rPr lang="cs-CZ" sz="2400" dirty="0"/>
              <a:t>na stránky Evropské komise k reformě auditu </a:t>
            </a:r>
            <a:r>
              <a:rPr lang="cs-CZ" sz="2400" dirty="0" smtClean="0"/>
              <a:t>v EU:</a:t>
            </a:r>
            <a:r>
              <a:rPr lang="cs-CZ" sz="2400" dirty="0"/>
              <a:t> </a:t>
            </a:r>
            <a:r>
              <a:rPr lang="cs-CZ" sz="2200" dirty="0" smtClean="0">
                <a:hlinkClick r:id="rId5"/>
              </a:rPr>
              <a:t>http</a:t>
            </a:r>
            <a:r>
              <a:rPr lang="cs-CZ" sz="2200" dirty="0">
                <a:hlinkClick r:id="rId5"/>
              </a:rPr>
              <a:t>://ec.europa.eu/finance/auditing/reform/index_en.htm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0261132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Fundace (§ 303 – 401 NOZ)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37969"/>
            <a:ext cx="7772400" cy="4815367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100" dirty="0" smtClean="0"/>
              <a:t>právnická </a:t>
            </a:r>
            <a:r>
              <a:rPr lang="cs-CZ" sz="2100" dirty="0"/>
              <a:t>osoba </a:t>
            </a:r>
            <a:r>
              <a:rPr lang="cs-CZ" sz="2100" u="sng" dirty="0"/>
              <a:t>vytvořená majetkem </a:t>
            </a:r>
            <a:r>
              <a:rPr lang="cs-CZ" sz="2100" dirty="0"/>
              <a:t>vyčleněným k určitému </a:t>
            </a:r>
            <a:r>
              <a:rPr lang="cs-CZ" sz="2100" dirty="0" smtClean="0"/>
              <a:t>účelu; její </a:t>
            </a:r>
            <a:r>
              <a:rPr lang="cs-CZ" sz="2100" dirty="0"/>
              <a:t>činnost se váže na účel, k němuž byla </a:t>
            </a:r>
            <a:r>
              <a:rPr lang="cs-CZ" sz="2100" dirty="0" smtClean="0"/>
              <a:t>zřízena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100" dirty="0" smtClean="0"/>
              <a:t>„automatická transformace“– </a:t>
            </a:r>
            <a:r>
              <a:rPr lang="cs-CZ" sz="2100" dirty="0"/>
              <a:t>nadace i nadační fondy </a:t>
            </a:r>
            <a:r>
              <a:rPr lang="cs-CZ" sz="2100" dirty="0" smtClean="0"/>
              <a:t>dle zákona </a:t>
            </a:r>
            <a:r>
              <a:rPr lang="cs-CZ" sz="2100" dirty="0"/>
              <a:t>č. 227/1997 Sb., o nadacích a nadačních fondech </a:t>
            </a:r>
            <a:r>
              <a:rPr lang="cs-CZ" sz="2100" u="sng" dirty="0"/>
              <a:t>se považují za nadace a nadační fondy</a:t>
            </a:r>
            <a:r>
              <a:rPr lang="cs-CZ" sz="2100" dirty="0"/>
              <a:t> vzniklé podle NOZ (§ 3049 NOZ)</a:t>
            </a:r>
          </a:p>
          <a:p>
            <a:pPr marL="0" indent="0">
              <a:buNone/>
            </a:pPr>
            <a:endParaRPr lang="cs-CZ" sz="900" dirty="0" smtClean="0"/>
          </a:p>
          <a:p>
            <a:pPr marL="0" indent="0">
              <a:buNone/>
            </a:pPr>
            <a:r>
              <a:rPr lang="cs-CZ" sz="2100" u="sng" cap="all" dirty="0" smtClean="0"/>
              <a:t>Nadace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z</a:t>
            </a:r>
            <a:r>
              <a:rPr lang="cs-CZ" sz="2000" dirty="0" smtClean="0"/>
              <a:t>akládá se k </a:t>
            </a:r>
            <a:r>
              <a:rPr lang="cs-CZ" sz="2000" dirty="0"/>
              <a:t>trvalé službě společensky nebo hospodářsky užitečnému </a:t>
            </a:r>
            <a:r>
              <a:rPr lang="cs-CZ" sz="2000" dirty="0" smtClean="0"/>
              <a:t>účelu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ú</a:t>
            </a:r>
            <a:r>
              <a:rPr lang="cs-CZ" sz="2000" dirty="0" smtClean="0"/>
              <a:t>čel </a:t>
            </a:r>
            <a:r>
              <a:rPr lang="cs-CZ" sz="2000" dirty="0"/>
              <a:t>nadace může být </a:t>
            </a:r>
            <a:r>
              <a:rPr lang="cs-CZ" sz="2000" i="1" dirty="0"/>
              <a:t>veřejně prospěšný</a:t>
            </a:r>
            <a:r>
              <a:rPr lang="cs-CZ" sz="2000" dirty="0"/>
              <a:t>, spočívá-li v podpoře obecného blaha, i </a:t>
            </a:r>
            <a:r>
              <a:rPr lang="cs-CZ" sz="2000" i="1" dirty="0"/>
              <a:t>dobročinný</a:t>
            </a:r>
            <a:r>
              <a:rPr lang="cs-CZ" sz="2000" dirty="0"/>
              <a:t>, spočívá-li v podpoře určitého okruhu osob určených jednotlivě či </a:t>
            </a:r>
            <a:r>
              <a:rPr lang="cs-CZ" sz="2000" dirty="0" smtClean="0"/>
              <a:t>jinak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cs-CZ" sz="2100" u="sng" cap="all" dirty="0" smtClean="0"/>
              <a:t>Nadační fond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zakládá se </a:t>
            </a:r>
            <a:r>
              <a:rPr lang="cs-CZ" sz="2000" dirty="0" smtClean="0"/>
              <a:t>k </a:t>
            </a:r>
            <a:r>
              <a:rPr lang="cs-CZ" sz="2000" dirty="0"/>
              <a:t>účelu užitečnému společensky nebo hospodářsky</a:t>
            </a:r>
            <a:r>
              <a:rPr lang="cs-CZ" sz="2100" dirty="0"/>
              <a:t/>
            </a:r>
            <a:br>
              <a:rPr lang="cs-CZ" sz="2100" dirty="0"/>
            </a:b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36497605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může </a:t>
            </a:r>
            <a:r>
              <a:rPr lang="cs-CZ" sz="2200" dirty="0"/>
              <a:t>podnikat, pokud podnikání představuje pouhou vedlejší činnost a výtěžky podnikání slouží jen k podpoře jejího účelu; </a:t>
            </a:r>
            <a:r>
              <a:rPr lang="cs-CZ" sz="2200" dirty="0" smtClean="0"/>
              <a:t>podnikat </a:t>
            </a:r>
            <a:r>
              <a:rPr lang="cs-CZ" sz="2200" dirty="0"/>
              <a:t>nesmí, pokud to zakladatel v nadační listině </a:t>
            </a:r>
            <a:r>
              <a:rPr lang="cs-CZ" sz="2200" dirty="0" smtClean="0"/>
              <a:t>vyloučil</a:t>
            </a:r>
            <a:endParaRPr lang="cs-CZ" sz="2200" b="1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majetek </a:t>
            </a:r>
            <a:r>
              <a:rPr lang="cs-CZ" sz="2200" dirty="0"/>
              <a:t>nadace tvoří </a:t>
            </a:r>
            <a:r>
              <a:rPr lang="cs-CZ" sz="2200" u="sng" dirty="0"/>
              <a:t>nadační jistina a ostatní </a:t>
            </a:r>
            <a:r>
              <a:rPr lang="cs-CZ" sz="2200" u="sng" dirty="0" smtClean="0"/>
              <a:t>majetek</a:t>
            </a:r>
            <a:endParaRPr lang="cs-CZ" sz="22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u="sng" dirty="0" smtClean="0"/>
              <a:t>nadační </a:t>
            </a:r>
            <a:r>
              <a:rPr lang="cs-CZ" sz="2200" u="sng" dirty="0"/>
              <a:t>jistinu </a:t>
            </a:r>
            <a:r>
              <a:rPr lang="cs-CZ" sz="2200" dirty="0"/>
              <a:t>tvoří soubor předmětů vkladů do nadace, popřípadě i nadačních </a:t>
            </a:r>
            <a:r>
              <a:rPr lang="cs-CZ" sz="2200" dirty="0" smtClean="0"/>
              <a:t>darů; celková hodnota alespoň ve výši </a:t>
            </a:r>
            <a:r>
              <a:rPr lang="cs-CZ" sz="2200" dirty="0"/>
              <a:t>500.000 </a:t>
            </a:r>
            <a:r>
              <a:rPr lang="cs-CZ" sz="2200" dirty="0" smtClean="0"/>
              <a:t>Kč; peněžní </a:t>
            </a:r>
            <a:r>
              <a:rPr lang="cs-CZ" sz="2200" dirty="0"/>
              <a:t>vyjádření nadační jistiny je </a:t>
            </a:r>
            <a:r>
              <a:rPr lang="cs-CZ" sz="2200" u="sng" dirty="0"/>
              <a:t>nadační </a:t>
            </a:r>
            <a:r>
              <a:rPr lang="cs-CZ" sz="2200" u="sng" dirty="0" smtClean="0"/>
              <a:t>kapitál</a:t>
            </a:r>
            <a:r>
              <a:rPr lang="cs-CZ" sz="2200" dirty="0"/>
              <a:t>,</a:t>
            </a:r>
            <a:r>
              <a:rPr lang="cs-CZ" sz="2200" dirty="0" smtClean="0"/>
              <a:t> jeho výše se </a:t>
            </a:r>
            <a:r>
              <a:rPr lang="cs-CZ" sz="2200" dirty="0"/>
              <a:t>zapisuje do veřejného </a:t>
            </a:r>
            <a:r>
              <a:rPr lang="cs-CZ" sz="2200" dirty="0" smtClean="0"/>
              <a:t>rejstříku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dosahuje-li </a:t>
            </a:r>
            <a:r>
              <a:rPr lang="cs-CZ" sz="2200" u="sng" dirty="0"/>
              <a:t>nadační kapitál nebo obrat</a:t>
            </a:r>
            <a:r>
              <a:rPr lang="cs-CZ" sz="2200" dirty="0"/>
              <a:t> nadace v uplynulém účetním období výše </a:t>
            </a:r>
            <a:r>
              <a:rPr lang="cs-CZ" sz="2200" u="sng" dirty="0"/>
              <a:t>alespoň 5 mil. </a:t>
            </a:r>
            <a:r>
              <a:rPr lang="cs-CZ" sz="2200" u="sng" dirty="0" smtClean="0"/>
              <a:t>Kč</a:t>
            </a:r>
            <a:r>
              <a:rPr lang="cs-CZ" sz="2200" dirty="0" smtClean="0"/>
              <a:t>, podléhají </a:t>
            </a:r>
            <a:r>
              <a:rPr lang="cs-CZ" sz="2200" dirty="0"/>
              <a:t>řádná účetní závěrka, mimořádná účetní závěrka a konsolidovaná účetní závěrka </a:t>
            </a:r>
            <a:r>
              <a:rPr lang="cs-CZ" sz="2200" u="sng" dirty="0"/>
              <a:t>ověření </a:t>
            </a:r>
            <a:r>
              <a:rPr lang="cs-CZ" sz="2200" u="sng" dirty="0" smtClean="0"/>
              <a:t>auditorem;</a:t>
            </a:r>
            <a:r>
              <a:rPr lang="cs-CZ" sz="2200" dirty="0" smtClean="0"/>
              <a:t> též </a:t>
            </a:r>
            <a:r>
              <a:rPr lang="cs-CZ" sz="2200" dirty="0"/>
              <a:t>rozhoduje-li se podle ní o zvýšení nebo snížení nadačního kapitálu, nebo o </a:t>
            </a:r>
            <a:r>
              <a:rPr lang="cs-CZ" sz="2200" dirty="0" smtClean="0"/>
              <a:t>přeměně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41453833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300" dirty="0" smtClean="0"/>
              <a:t>Nadace – výroční zpráva (§ 358 – 361)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1900" dirty="0" smtClean="0"/>
              <a:t>povinnost sestavení do </a:t>
            </a:r>
            <a:r>
              <a:rPr lang="cs-CZ" sz="1900" dirty="0"/>
              <a:t>konce </a:t>
            </a:r>
            <a:r>
              <a:rPr lang="cs-CZ" sz="1900" dirty="0" smtClean="0"/>
              <a:t>6. </a:t>
            </a:r>
            <a:r>
              <a:rPr lang="cs-CZ" sz="1900" dirty="0"/>
              <a:t>měsíce od uplynutí </a:t>
            </a:r>
            <a:r>
              <a:rPr lang="cs-CZ" sz="1900" dirty="0" smtClean="0"/>
              <a:t>účetního období</a:t>
            </a:r>
            <a:endParaRPr lang="cs-CZ" sz="19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1900" dirty="0" smtClean="0"/>
              <a:t>obsahuje </a:t>
            </a:r>
            <a:r>
              <a:rPr lang="cs-CZ" sz="1900" dirty="0"/>
              <a:t>účetní závěrku a přehled o veškeré činnosti </a:t>
            </a:r>
            <a:r>
              <a:rPr lang="cs-CZ" sz="1900" dirty="0" smtClean="0"/>
              <a:t>včetně zhodnocení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cs-CZ" sz="1900" dirty="0" smtClean="0"/>
              <a:t>Ve </a:t>
            </a:r>
            <a:r>
              <a:rPr lang="cs-CZ" sz="1900" dirty="0"/>
              <a:t>výroční zprávě nadace uvede </a:t>
            </a:r>
            <a:r>
              <a:rPr lang="cs-CZ" sz="1900" dirty="0" smtClean="0"/>
              <a:t>alespoň:</a:t>
            </a:r>
            <a:endParaRPr lang="cs-CZ" sz="19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1900" dirty="0" smtClean="0"/>
              <a:t>přehled </a:t>
            </a:r>
            <a:r>
              <a:rPr lang="cs-CZ" sz="1900" dirty="0"/>
              <a:t>o vlastním majetku a </a:t>
            </a:r>
            <a:r>
              <a:rPr lang="cs-CZ" sz="1900" dirty="0" smtClean="0"/>
              <a:t>závazcích</a:t>
            </a:r>
            <a:endParaRPr lang="cs-CZ" sz="19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1900" dirty="0" smtClean="0"/>
              <a:t>přehled </a:t>
            </a:r>
            <a:r>
              <a:rPr lang="cs-CZ" sz="1900" dirty="0"/>
              <a:t>o osobách, které poskytly nadační dar </a:t>
            </a:r>
            <a:r>
              <a:rPr lang="cs-CZ" sz="1900" dirty="0" smtClean="0"/>
              <a:t>vyšší </a:t>
            </a:r>
            <a:r>
              <a:rPr lang="cs-CZ" sz="1900" dirty="0"/>
              <a:t>než </a:t>
            </a:r>
            <a:r>
              <a:rPr lang="cs-CZ" sz="1900" dirty="0" smtClean="0"/>
              <a:t>10.000 Kč</a:t>
            </a:r>
            <a:endParaRPr lang="cs-CZ" sz="19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1900" dirty="0" smtClean="0"/>
              <a:t>přehled </a:t>
            </a:r>
            <a:r>
              <a:rPr lang="cs-CZ" sz="1900" dirty="0"/>
              <a:t>o tom, jak byl majetek nadace </a:t>
            </a:r>
            <a:r>
              <a:rPr lang="cs-CZ" sz="1900" dirty="0" smtClean="0"/>
              <a:t>použit</a:t>
            </a:r>
            <a:endParaRPr lang="cs-CZ" sz="19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1900" dirty="0" smtClean="0"/>
              <a:t>přehled </a:t>
            </a:r>
            <a:r>
              <a:rPr lang="cs-CZ" sz="1900" dirty="0"/>
              <a:t>o osobách, </a:t>
            </a:r>
            <a:r>
              <a:rPr lang="cs-CZ" sz="1900" dirty="0" smtClean="0"/>
              <a:t>kterým </a:t>
            </a:r>
            <a:r>
              <a:rPr lang="cs-CZ" sz="1900" dirty="0"/>
              <a:t>byl poskytnut nadační příspěvek </a:t>
            </a:r>
            <a:r>
              <a:rPr lang="cs-CZ" sz="1900" dirty="0" smtClean="0"/>
              <a:t>vyšší </a:t>
            </a:r>
            <a:r>
              <a:rPr lang="cs-CZ" sz="1900" dirty="0"/>
              <a:t>než </a:t>
            </a:r>
            <a:r>
              <a:rPr lang="cs-CZ" sz="1900" dirty="0" smtClean="0"/>
              <a:t>10.000 Kč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1900" dirty="0" smtClean="0"/>
              <a:t>zhodnocení dodržení pravidel </a:t>
            </a:r>
            <a:r>
              <a:rPr lang="cs-CZ" sz="1900" dirty="0"/>
              <a:t>pro poskytování nadačních příspěvků </a:t>
            </a:r>
            <a:r>
              <a:rPr lang="cs-CZ" sz="1900" dirty="0" smtClean="0"/>
              <a:t>a </a:t>
            </a:r>
            <a:r>
              <a:rPr lang="cs-CZ" sz="1900" dirty="0"/>
              <a:t>přehled nákladů na vlastní správu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1900" dirty="0" smtClean="0"/>
              <a:t>zhodnocení </a:t>
            </a:r>
            <a:r>
              <a:rPr lang="cs-CZ" sz="1900" dirty="0"/>
              <a:t>základních údajů roční účetní závěrky a </a:t>
            </a:r>
            <a:r>
              <a:rPr lang="cs-CZ" sz="1900" u="sng" dirty="0"/>
              <a:t>zprávu auditora, je-li nadace povinna mít účetní závěrku ověřenou </a:t>
            </a:r>
            <a:r>
              <a:rPr lang="cs-CZ" sz="1900" u="sng" dirty="0" smtClean="0"/>
              <a:t>auditorem</a:t>
            </a:r>
            <a:endParaRPr lang="cs-CZ" sz="19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1900" dirty="0" smtClean="0"/>
              <a:t>uveřejní </a:t>
            </a:r>
            <a:r>
              <a:rPr lang="cs-CZ" sz="1900" dirty="0"/>
              <a:t>do </a:t>
            </a:r>
            <a:r>
              <a:rPr lang="cs-CZ" sz="1900" dirty="0" smtClean="0"/>
              <a:t>30 </a:t>
            </a:r>
            <a:r>
              <a:rPr lang="cs-CZ" sz="1900" dirty="0"/>
              <a:t>dnů od jejího schválení správní radou a zpřístupní ji také ve svém </a:t>
            </a:r>
            <a:r>
              <a:rPr lang="cs-CZ" sz="1900" dirty="0" smtClean="0"/>
              <a:t>sídle; není-li </a:t>
            </a:r>
            <a:r>
              <a:rPr lang="cs-CZ" sz="1900" dirty="0"/>
              <a:t>nadace zřízena jako veřejně prospěšná, postačí </a:t>
            </a:r>
            <a:r>
              <a:rPr lang="cs-CZ" sz="1900" dirty="0" smtClean="0"/>
              <a:t>v sídle</a:t>
            </a: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18481876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Nadační fond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zakladatel </a:t>
            </a:r>
            <a:r>
              <a:rPr lang="cs-CZ" sz="2000" dirty="0"/>
              <a:t>zakládá </a:t>
            </a:r>
            <a:r>
              <a:rPr lang="cs-CZ" sz="2000" u="sng" dirty="0" smtClean="0"/>
              <a:t>k </a:t>
            </a:r>
            <a:r>
              <a:rPr lang="cs-CZ" sz="2000" u="sng" dirty="0"/>
              <a:t>účelu užitečnému společensky nebo </a:t>
            </a:r>
            <a:r>
              <a:rPr lang="cs-CZ" sz="2000" u="sng" dirty="0" smtClean="0"/>
              <a:t>hospodářsky</a:t>
            </a:r>
            <a:endParaRPr lang="cs-CZ" sz="2000" u="sng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majetek </a:t>
            </a:r>
            <a:r>
              <a:rPr lang="cs-CZ" sz="2000" dirty="0"/>
              <a:t>nadačního fondu tvoří soubor vzniklý z vkladů a darů, jejichž předmět nemusí splňovat předpoklad trvalého </a:t>
            </a:r>
            <a:r>
              <a:rPr lang="cs-CZ" sz="2000" dirty="0" smtClean="0"/>
              <a:t>výnosu; lze jej </a:t>
            </a:r>
            <a:r>
              <a:rPr lang="cs-CZ" sz="2000" dirty="0"/>
              <a:t>zcizit, je-li to v souladu s účelem nadačního </a:t>
            </a:r>
            <a:r>
              <a:rPr lang="cs-CZ" sz="2000" dirty="0" smtClean="0"/>
              <a:t>fondu, lze </a:t>
            </a:r>
            <a:r>
              <a:rPr lang="cs-CZ" sz="2000" dirty="0"/>
              <a:t>jej též použít k investici považované za </a:t>
            </a:r>
            <a:r>
              <a:rPr lang="cs-CZ" sz="2000" dirty="0" smtClean="0"/>
              <a:t>obezřetnou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nevytváří </a:t>
            </a:r>
            <a:r>
              <a:rPr lang="cs-CZ" sz="2000" dirty="0"/>
              <a:t>nadační jistinu ani nadační </a:t>
            </a:r>
            <a:r>
              <a:rPr lang="cs-CZ" sz="2000" dirty="0" smtClean="0"/>
              <a:t>kapitál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 podrobnější </a:t>
            </a:r>
            <a:r>
              <a:rPr lang="cs-CZ" sz="2000" dirty="0"/>
              <a:t>úprava není v NOZ </a:t>
            </a:r>
            <a:r>
              <a:rPr lang="cs-CZ" sz="2000" dirty="0" smtClean="0"/>
              <a:t>obsažena; nelze-li </a:t>
            </a:r>
            <a:r>
              <a:rPr lang="cs-CZ" sz="2000" dirty="0"/>
              <a:t>právní případ rozhodnout na základě výslovného ustanovení, posoudí se podle ustanovení, které se týká právního případu co do obsahu a účelu posuzovanému právnímu případu </a:t>
            </a:r>
            <a:r>
              <a:rPr lang="cs-CZ" sz="2000" dirty="0" smtClean="0"/>
              <a:t>nejbližšího (§ </a:t>
            </a:r>
            <a:r>
              <a:rPr lang="cs-CZ" sz="2000" dirty="0"/>
              <a:t>10 odst. 1 </a:t>
            </a:r>
            <a:r>
              <a:rPr lang="cs-CZ" sz="2000" dirty="0" smtClean="0"/>
              <a:t>NOZ)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povinnost sestavit </a:t>
            </a:r>
            <a:r>
              <a:rPr lang="cs-CZ" sz="2000" dirty="0"/>
              <a:t>výroční zprávu a zakládat ji do veřejného rejstříku </a:t>
            </a:r>
            <a:r>
              <a:rPr lang="cs-CZ" sz="2000" dirty="0" smtClean="0"/>
              <a:t>- </a:t>
            </a:r>
            <a:r>
              <a:rPr lang="cs-CZ" sz="2000" dirty="0"/>
              <a:t>je pouze na zakladateli, aby určil, zda bude </a:t>
            </a:r>
            <a:r>
              <a:rPr lang="cs-CZ" sz="2000" dirty="0" smtClean="0"/>
              <a:t>NF vypracovávat </a:t>
            </a:r>
            <a:r>
              <a:rPr lang="cs-CZ" sz="2000" dirty="0"/>
              <a:t>výroční zprávu, zda jí bude zveřejňovat či zda nechá hospodaření fondu podrobit kontrole formou </a:t>
            </a:r>
            <a:r>
              <a:rPr lang="cs-CZ" sz="2000" dirty="0" smtClean="0"/>
              <a:t>auditu (stanovisko </a:t>
            </a:r>
            <a:r>
              <a:rPr lang="cs-CZ" sz="2000" dirty="0" err="1" smtClean="0"/>
              <a:t>KANCLu</a:t>
            </a:r>
            <a:r>
              <a:rPr lang="cs-CZ" sz="2000" dirty="0" smtClean="0"/>
              <a:t>)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8595926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 (§ 402 – 418)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100" dirty="0" smtClean="0"/>
              <a:t>právnická </a:t>
            </a:r>
            <a:r>
              <a:rPr lang="cs-CZ" sz="2100" dirty="0"/>
              <a:t>osoba ustanovená </a:t>
            </a:r>
            <a:r>
              <a:rPr lang="cs-CZ" sz="2100" u="sng" dirty="0"/>
              <a:t>za účelem provozování činnosti užitečné společensky nebo hospodářsky s využitím své osobní a majetkové </a:t>
            </a:r>
            <a:r>
              <a:rPr lang="cs-CZ" sz="2100" u="sng" dirty="0" smtClean="0"/>
              <a:t>složky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100" dirty="0" smtClean="0"/>
              <a:t>provozuje </a:t>
            </a:r>
            <a:r>
              <a:rPr lang="cs-CZ" sz="2100" dirty="0"/>
              <a:t>činnost, jejíž výsledky jsou každému rovnocenně dostupné za podmínek předem </a:t>
            </a:r>
            <a:r>
              <a:rPr lang="cs-CZ" sz="2100" dirty="0" smtClean="0"/>
              <a:t>stanovených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100" dirty="0" smtClean="0"/>
              <a:t>provozuje-li </a:t>
            </a:r>
            <a:r>
              <a:rPr lang="cs-CZ" sz="2100" dirty="0"/>
              <a:t>ústav obchodní závod nebo jinou vedlejší činnost, nesmí být provoz na újmu jakosti, rozsahu a dostupnosti služeb poskytovaných v rámci hlavní činnosti </a:t>
            </a:r>
            <a:r>
              <a:rPr lang="cs-CZ" sz="2100" dirty="0" smtClean="0"/>
              <a:t>ústavu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100" u="sng" dirty="0" smtClean="0"/>
              <a:t>účetní </a:t>
            </a:r>
            <a:r>
              <a:rPr lang="cs-CZ" sz="2100" u="sng" dirty="0"/>
              <a:t>závěrku ústavu ověřuje auditor, pokud mu to ukládá zakladatelské právní jednání nebo statut, anebo pokud výše čistého obratu ústavu překročí deset milionů </a:t>
            </a:r>
            <a:r>
              <a:rPr lang="cs-CZ" sz="2100" u="sng" dirty="0" smtClean="0"/>
              <a:t>Kč; v těchto </a:t>
            </a:r>
            <a:r>
              <a:rPr lang="cs-CZ" sz="2100" u="sng" dirty="0"/>
              <a:t>případech auditor ověřuje i výroční zprávu </a:t>
            </a:r>
            <a:r>
              <a:rPr lang="cs-CZ" sz="2100" u="sng" dirty="0" smtClean="0"/>
              <a:t>ústavu</a:t>
            </a:r>
            <a:r>
              <a:rPr lang="cs-CZ" sz="2100" u="sng" dirty="0"/>
              <a:t/>
            </a:r>
            <a:br>
              <a:rPr lang="cs-CZ" sz="2100" u="sng" dirty="0"/>
            </a:br>
            <a:endParaRPr lang="cs-CZ" sz="2100" u="sng" dirty="0"/>
          </a:p>
        </p:txBody>
      </p:sp>
    </p:spTree>
    <p:extLst>
      <p:ext uri="{BB962C8B-B14F-4D97-AF65-F5344CB8AC3E}">
        <p14:creationId xmlns:p14="http://schemas.microsoft.com/office/powerpoint/2010/main" val="6211606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Ústav – výroční zpráva (§ 416)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300" dirty="0" smtClean="0"/>
              <a:t>obsahuje </a:t>
            </a:r>
            <a:r>
              <a:rPr lang="cs-CZ" sz="2300" dirty="0"/>
              <a:t>kromě náležitostí stanovených jiným právním předpisem upravujícím účetnictví další významnější údaje o činnosti a hospodaření ústavu, včetně výše plnění poskytnutých členům orgánů ústavu, a o případných změnách zakladatelského právního jednání nebo změnách členství v orgánech </a:t>
            </a:r>
            <a:r>
              <a:rPr lang="cs-CZ" sz="2300" dirty="0" smtClean="0"/>
              <a:t>ústavu</a:t>
            </a:r>
            <a:endParaRPr lang="cs-CZ" sz="23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300" dirty="0"/>
              <a:t>n</a:t>
            </a:r>
            <a:r>
              <a:rPr lang="cs-CZ" sz="2300" dirty="0" smtClean="0"/>
              <a:t>eurčí-li </a:t>
            </a:r>
            <a:r>
              <a:rPr lang="cs-CZ" sz="2300" dirty="0"/>
              <a:t>zakladatelské právní jednání i další způsob uveřejnění, uveřejní ústav výroční zprávu nejpozději do šesti měsíců po skončení účetního období uložením do sbírky </a:t>
            </a:r>
            <a:r>
              <a:rPr lang="cs-CZ" sz="2300" dirty="0" smtClean="0"/>
              <a:t>listin; každý </a:t>
            </a:r>
            <a:r>
              <a:rPr lang="cs-CZ" sz="2300" dirty="0"/>
              <a:t>může ve veřejném rejstříku do statutu nahlížet a pořizovat si z něj výpisy, opisy nebo </a:t>
            </a:r>
            <a:r>
              <a:rPr lang="cs-CZ" sz="2300" dirty="0" smtClean="0"/>
              <a:t>kopie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32065049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Obecně </a:t>
            </a:r>
            <a:r>
              <a:rPr lang="cs-CZ" sz="4000" dirty="0" smtClean="0"/>
              <a:t>prospěšná společnost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300" dirty="0" smtClean="0"/>
              <a:t>doposud </a:t>
            </a:r>
            <a:r>
              <a:rPr lang="cs-CZ" sz="2300" dirty="0"/>
              <a:t>existující </a:t>
            </a:r>
            <a:r>
              <a:rPr lang="cs-CZ" sz="2300" dirty="0" smtClean="0"/>
              <a:t>o.p.s. mohou </a:t>
            </a:r>
            <a:r>
              <a:rPr lang="cs-CZ" sz="2300" dirty="0"/>
              <a:t>pokračovat ve své existenci dle dosavadních právních </a:t>
            </a:r>
            <a:r>
              <a:rPr lang="cs-CZ" sz="2300" dirty="0" smtClean="0"/>
              <a:t>předpisů (</a:t>
            </a:r>
            <a:r>
              <a:rPr lang="cs-CZ" sz="2300" dirty="0"/>
              <a:t>zákon č. 248/1995 Sb., o obecně prospěšných </a:t>
            </a:r>
            <a:r>
              <a:rPr lang="cs-CZ" sz="2300" dirty="0" smtClean="0"/>
              <a:t>společnostech), </a:t>
            </a:r>
            <a:r>
              <a:rPr lang="cs-CZ" sz="2300" dirty="0"/>
              <a:t>nově však již vznikat </a:t>
            </a:r>
            <a:r>
              <a:rPr lang="cs-CZ" sz="2300" dirty="0" smtClean="0"/>
              <a:t>nebudou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300" dirty="0" smtClean="0"/>
              <a:t>o.p.s. </a:t>
            </a:r>
            <a:r>
              <a:rPr lang="cs-CZ" sz="2300" u="sng" dirty="0" smtClean="0"/>
              <a:t>má </a:t>
            </a:r>
            <a:r>
              <a:rPr lang="cs-CZ" sz="2300" u="sng" dirty="0"/>
              <a:t>právo </a:t>
            </a:r>
            <a:r>
              <a:rPr lang="cs-CZ" sz="2300" dirty="0"/>
              <a:t>změnit svoji právní formu na ústav, nadaci nebo nadační fond podle </a:t>
            </a:r>
            <a:r>
              <a:rPr lang="cs-CZ" sz="2300" dirty="0" smtClean="0"/>
              <a:t>NOZ (§ 3050 NOZ)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300" dirty="0" smtClean="0"/>
              <a:t>řádnou </a:t>
            </a:r>
            <a:r>
              <a:rPr lang="cs-CZ" sz="2300" dirty="0"/>
              <a:t>a mimořádnou účetní závěrku a výroční zprávu musí mít </a:t>
            </a:r>
            <a:r>
              <a:rPr lang="cs-CZ" sz="2300" u="sng" dirty="0"/>
              <a:t>ověřenu </a:t>
            </a:r>
            <a:r>
              <a:rPr lang="cs-CZ" sz="2300" u="sng" dirty="0" smtClean="0"/>
              <a:t>auditorem </a:t>
            </a:r>
            <a:r>
              <a:rPr lang="cs-CZ" sz="2300" dirty="0" smtClean="0"/>
              <a:t>o.p.s</a:t>
            </a:r>
            <a:r>
              <a:rPr lang="cs-CZ" sz="2300" b="1" i="1" dirty="0" smtClean="0"/>
              <a:t>.</a:t>
            </a:r>
            <a:r>
              <a:rPr lang="cs-CZ" sz="2300" dirty="0" smtClean="0"/>
              <a:t>, </a:t>
            </a:r>
            <a:r>
              <a:rPr lang="cs-CZ" sz="2300" dirty="0"/>
              <a:t>které jsou příjemci dotací nebo jiných příjmů ze </a:t>
            </a:r>
            <a:r>
              <a:rPr lang="cs-CZ" sz="2300" dirty="0" smtClean="0"/>
              <a:t>stát. </a:t>
            </a:r>
            <a:r>
              <a:rPr lang="cs-CZ" sz="2300" dirty="0"/>
              <a:t>rozpočtu, z rozpočtu obce, případně z rozpočtu jiného územního orgánu nebo od státního fondu, jejichž celkový objem přesáhne v účetním období, za nějž je účetní závěrka sestavována, jeden milion Kč, nebo ve výši čistého obratu překročily deset milionů </a:t>
            </a:r>
            <a:r>
              <a:rPr lang="cs-CZ" sz="2300" dirty="0" smtClean="0"/>
              <a:t>Kč</a:t>
            </a:r>
            <a:endParaRPr lang="cs-CZ" sz="2300" b="1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70807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Sociální </a:t>
            </a:r>
            <a:r>
              <a:rPr lang="cs-CZ" sz="3600" dirty="0" smtClean="0"/>
              <a:t>družstvo (§ </a:t>
            </a:r>
            <a:r>
              <a:rPr lang="cs-CZ" sz="3600" dirty="0"/>
              <a:t>758 – 773 ZOK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100" dirty="0" smtClean="0"/>
              <a:t>družstvo</a:t>
            </a:r>
            <a:r>
              <a:rPr lang="cs-CZ" sz="2100" dirty="0"/>
              <a:t>, které soustavně vyvíjí obecně prospěšné činnosti směřující na podporu sociální soudržnosti za účelem pracovní a sociální integrace znevýhodněných osob do společnosti s přednostním uspokojováním místních potřeb a využíváním místních zdrojů podle místa sídla a působnosti sociálního družstva, zejména v oblasti vytváření pracovních příležitostí, sociálních služeb a zdravotní péče, vzdělávání, bydlení a trvale udržitelného </a:t>
            </a:r>
            <a:r>
              <a:rPr lang="cs-CZ" sz="2100" dirty="0" smtClean="0"/>
              <a:t>rozvoje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200" dirty="0"/>
              <a:t>f</a:t>
            </a:r>
            <a:r>
              <a:rPr lang="cs-CZ" sz="2200" dirty="0" smtClean="0"/>
              <a:t>yzická </a:t>
            </a:r>
            <a:r>
              <a:rPr lang="cs-CZ" sz="2200" dirty="0"/>
              <a:t>osoba může být </a:t>
            </a:r>
            <a:r>
              <a:rPr lang="cs-CZ" sz="2200" dirty="0" smtClean="0"/>
              <a:t>členem, </a:t>
            </a:r>
            <a:r>
              <a:rPr lang="cs-CZ" sz="2200" dirty="0"/>
              <a:t>jen vykonává-li pro </a:t>
            </a:r>
            <a:r>
              <a:rPr lang="cs-CZ" sz="2200" dirty="0" smtClean="0"/>
              <a:t>SD </a:t>
            </a:r>
            <a:r>
              <a:rPr lang="cs-CZ" sz="2200" dirty="0"/>
              <a:t>práci na základě pracovního poměru nebo bez nároku na odměnu mimo rámec </a:t>
            </a:r>
            <a:r>
              <a:rPr lang="cs-CZ" sz="2200" dirty="0" err="1" smtClean="0"/>
              <a:t>prac</a:t>
            </a:r>
            <a:r>
              <a:rPr lang="cs-CZ" sz="2200" dirty="0" smtClean="0"/>
              <a:t>. </a:t>
            </a:r>
            <a:r>
              <a:rPr lang="cs-CZ" sz="2200" dirty="0"/>
              <a:t>poměru na základě dobrovolnosti nebo jsou-li jí poskytovány služby v rámci obecně prospěšné činnosti </a:t>
            </a:r>
            <a:r>
              <a:rPr lang="cs-CZ" sz="2200" dirty="0" smtClean="0"/>
              <a:t>SD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200" dirty="0" smtClean="0"/>
              <a:t>může, připouštějí-li to stanovy, rozdělit nejvýše 33 % svého disponibilního zisku mezi své členy</a:t>
            </a:r>
            <a:endParaRPr lang="cs-CZ" sz="2200" b="1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8335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Veřejná prospěšnost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608512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cs-CZ" sz="2000" u="sng" dirty="0"/>
              <a:t>Účel právnických </a:t>
            </a:r>
            <a:r>
              <a:rPr lang="cs-CZ" sz="2000" u="sng" dirty="0" smtClean="0"/>
              <a:t>osob (§ 144)</a:t>
            </a:r>
            <a:endParaRPr lang="cs-CZ" sz="2000" u="sng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p</a:t>
            </a:r>
            <a:r>
              <a:rPr lang="cs-CZ" sz="2000" dirty="0" smtClean="0"/>
              <a:t>rávnickou </a:t>
            </a:r>
            <a:r>
              <a:rPr lang="cs-CZ" sz="2000" dirty="0"/>
              <a:t>osobu lze ustavit </a:t>
            </a:r>
            <a:r>
              <a:rPr lang="cs-CZ" sz="2000" u="sng" dirty="0"/>
              <a:t>ve veřejném nebo v soukromém </a:t>
            </a:r>
            <a:r>
              <a:rPr lang="cs-CZ" sz="2000" u="sng" dirty="0" smtClean="0"/>
              <a:t>zájmu</a:t>
            </a:r>
            <a:r>
              <a:rPr lang="cs-CZ" sz="2000" dirty="0" smtClean="0"/>
              <a:t>; tato </a:t>
            </a:r>
            <a:r>
              <a:rPr lang="cs-CZ" sz="2000" dirty="0"/>
              <a:t>její povaha se posuzuje podle hlavní činnosti právnické </a:t>
            </a:r>
            <a:r>
              <a:rPr lang="cs-CZ" sz="2000" dirty="0" smtClean="0"/>
              <a:t>osoby</a:t>
            </a:r>
            <a:endParaRPr lang="cs-CZ" sz="2000" dirty="0"/>
          </a:p>
          <a:p>
            <a:pPr marL="0" indent="0">
              <a:buClr>
                <a:srgbClr val="C00000"/>
              </a:buClr>
              <a:buNone/>
            </a:pPr>
            <a:r>
              <a:rPr lang="cs-CZ" sz="2000" u="sng" dirty="0"/>
              <a:t>Veřejná </a:t>
            </a:r>
            <a:r>
              <a:rPr lang="cs-CZ" sz="2000" u="sng" dirty="0" smtClean="0"/>
              <a:t>prospěšnost (§ 146)</a:t>
            </a:r>
            <a:endParaRPr lang="cs-CZ" sz="2000" u="sng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veřejně </a:t>
            </a:r>
            <a:r>
              <a:rPr lang="cs-CZ" sz="2000" dirty="0"/>
              <a:t>prospěšná je právnická osoba, jejímž </a:t>
            </a:r>
            <a:r>
              <a:rPr lang="cs-CZ" sz="2000" u="sng" dirty="0"/>
              <a:t>posláním je přispívat v souladu se zakladatelským právním jednáním vlastní činností k dosahování obecného blaha</a:t>
            </a:r>
            <a:r>
              <a:rPr lang="cs-CZ" sz="2000" dirty="0"/>
              <a:t>, pokud na rozhodování právnické osoby mají podstatný vliv jen bezúhonné osoby, pokud nabyla majetek z poctivých zdrojů a pokud hospodárně využívá své jmění k veřejně prospěšnému </a:t>
            </a:r>
            <a:r>
              <a:rPr lang="cs-CZ" sz="2000" dirty="0" smtClean="0"/>
              <a:t>účelu</a:t>
            </a:r>
            <a:endParaRPr lang="cs-CZ" sz="20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veřejně </a:t>
            </a:r>
            <a:r>
              <a:rPr lang="cs-CZ" sz="2000" dirty="0"/>
              <a:t>prospěšná právnická osoba má </a:t>
            </a:r>
            <a:r>
              <a:rPr lang="cs-CZ" sz="2000" u="sng" dirty="0"/>
              <a:t>právo na zápis statusu veřejné prospěšnosti do veřejného rejstříku</a:t>
            </a:r>
            <a:r>
              <a:rPr lang="cs-CZ" sz="2000" dirty="0"/>
              <a:t>, pokud splní podmínky stanovené </a:t>
            </a:r>
            <a:r>
              <a:rPr lang="cs-CZ" sz="2000" u="sng" dirty="0"/>
              <a:t>jiným právním </a:t>
            </a:r>
            <a:r>
              <a:rPr lang="cs-CZ" sz="2000" u="sng" dirty="0" smtClean="0"/>
              <a:t>předpisem</a:t>
            </a:r>
            <a:r>
              <a:rPr lang="cs-CZ" sz="2000" dirty="0" smtClean="0"/>
              <a:t>; jen tato má </a:t>
            </a:r>
            <a:r>
              <a:rPr lang="cs-CZ" sz="2000" dirty="0"/>
              <a:t>právo uvést ve svém názvu, že je veřejně </a:t>
            </a:r>
            <a:r>
              <a:rPr lang="cs-CZ" sz="2000" dirty="0" smtClean="0"/>
              <a:t>prospěšná (§ 147 NOZ)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600627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statusu veřejné prospěšnosti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72136"/>
          </a:xfrm>
        </p:spPr>
        <p:txBody>
          <a:bodyPr/>
          <a:lstStyle/>
          <a:p>
            <a:pPr marL="0" indent="0">
              <a:buNone/>
            </a:pPr>
            <a:r>
              <a:rPr lang="cs-CZ" sz="2400" u="sng" dirty="0" smtClean="0"/>
              <a:t>návrh zákona </a:t>
            </a:r>
            <a:r>
              <a:rPr lang="cs-CZ" sz="2400" u="sng" dirty="0"/>
              <a:t>dne 12. 9. 2013 </a:t>
            </a:r>
            <a:r>
              <a:rPr lang="cs-CZ" sz="2400" u="sng" dirty="0" smtClean="0"/>
              <a:t>Senátem zamítnut 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Návrh zákona:</a:t>
            </a:r>
            <a:endParaRPr lang="cs-CZ" sz="24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upravoval </a:t>
            </a:r>
            <a:r>
              <a:rPr lang="cs-CZ" sz="2400" dirty="0"/>
              <a:t>podmínky, za kterých má </a:t>
            </a:r>
            <a:r>
              <a:rPr lang="cs-CZ" sz="2400" u="sng" dirty="0" smtClean="0"/>
              <a:t>VEŘEJNĚ PROSPĚŠNÁ PRÁVNICKÁ OSOBA</a:t>
            </a:r>
            <a:r>
              <a:rPr lang="cs-CZ" sz="2400" dirty="0" smtClean="0"/>
              <a:t> právo </a:t>
            </a:r>
            <a:r>
              <a:rPr lang="cs-CZ" sz="2400" dirty="0"/>
              <a:t>na zápis statusu veřejné prospěšnosti </a:t>
            </a:r>
            <a:r>
              <a:rPr lang="cs-CZ" sz="2400" dirty="0" smtClean="0"/>
              <a:t>do </a:t>
            </a:r>
            <a:r>
              <a:rPr lang="cs-CZ" sz="2400" dirty="0"/>
              <a:t>veřejného rejstříku, práva a povinnosti právnické osoby se statusem a některé otázky spojené s </a:t>
            </a:r>
            <a:r>
              <a:rPr lang="cs-CZ" sz="2400" dirty="0" smtClean="0"/>
              <a:t>odnětím statusu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m</a:t>
            </a:r>
            <a:r>
              <a:rPr lang="cs-CZ" sz="2400" dirty="0" smtClean="0"/>
              <a:t>j. přesahuje-li </a:t>
            </a:r>
            <a:r>
              <a:rPr lang="cs-CZ" sz="2400" dirty="0"/>
              <a:t>výše obratu právnické osoby se statusem v uplynulém účetním období 5 milionů Kč, podléhá účetní závěrka vždy ověření </a:t>
            </a:r>
            <a:r>
              <a:rPr lang="cs-CZ" sz="2400" dirty="0" smtClean="0"/>
              <a:t>auditorem</a:t>
            </a:r>
            <a:endParaRPr lang="cs-CZ" sz="2400" u="sng" dirty="0"/>
          </a:p>
        </p:txBody>
      </p:sp>
    </p:spTree>
    <p:extLst>
      <p:ext uri="{BB962C8B-B14F-4D97-AF65-F5344CB8AC3E}">
        <p14:creationId xmlns:p14="http://schemas.microsoft.com/office/powerpoint/2010/main" val="381882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ZELENÁ KNIHA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200" dirty="0" smtClean="0"/>
              <a:t>Politika </a:t>
            </a:r>
            <a:r>
              <a:rPr lang="cs-CZ" sz="3200" dirty="0"/>
              <a:t>v oblasti auditu: poučení z krize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1615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sz="2300" dirty="0" smtClean="0"/>
              <a:t>zahájení debaty o (13.10.2010 – 38 otázek ke konzultaci)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300" u="sng" dirty="0" smtClean="0"/>
              <a:t>roli auditora</a:t>
            </a:r>
            <a:r>
              <a:rPr lang="cs-CZ" sz="2300" dirty="0" smtClean="0"/>
              <a:t> </a:t>
            </a:r>
            <a:r>
              <a:rPr lang="cs-CZ" sz="2100" dirty="0" smtClean="0"/>
              <a:t>(přiměřeného ujištění, míra očekávání, ujištění </a:t>
            </a:r>
            <a:r>
              <a:rPr lang="cs-CZ" sz="2100" dirty="0"/>
              <a:t>o dobré finanční </a:t>
            </a:r>
            <a:r>
              <a:rPr lang="cs-CZ" sz="2100" dirty="0" smtClean="0"/>
              <a:t>situaci, profesní skepse, negativní vnímání výhrad ve zprávách, předkládání dalších informací, standardy ISA v EU)</a:t>
            </a:r>
            <a:endParaRPr lang="cs-CZ" sz="2100" u="sng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300" u="sng" dirty="0" smtClean="0"/>
              <a:t>správě </a:t>
            </a:r>
            <a:r>
              <a:rPr lang="cs-CZ" sz="2300" u="sng" dirty="0"/>
              <a:t>a řízení a o nezávislosti auditorských </a:t>
            </a:r>
            <a:r>
              <a:rPr lang="cs-CZ" sz="2300" u="sng" dirty="0" smtClean="0"/>
              <a:t>firem </a:t>
            </a:r>
            <a:r>
              <a:rPr lang="cs-CZ" sz="2100" dirty="0" smtClean="0"/>
              <a:t>(</a:t>
            </a:r>
            <a:r>
              <a:rPr lang="cs-CZ" sz="2100" dirty="0"/>
              <a:t>j</a:t>
            </a:r>
            <a:r>
              <a:rPr lang="cs-CZ" sz="2100" dirty="0" smtClean="0"/>
              <a:t>menování </a:t>
            </a:r>
            <a:r>
              <a:rPr lang="cs-CZ" sz="2100" dirty="0"/>
              <a:t>a odměňování </a:t>
            </a:r>
            <a:r>
              <a:rPr lang="cs-CZ" sz="2100" dirty="0" smtClean="0"/>
              <a:t>auditorů, </a:t>
            </a:r>
            <a:r>
              <a:rPr lang="cs-CZ" sz="2100" dirty="0"/>
              <a:t>p</a:t>
            </a:r>
            <a:r>
              <a:rPr lang="cs-CZ" sz="2100" dirty="0" smtClean="0"/>
              <a:t>ovinné střídání, neauditní služby, </a:t>
            </a:r>
            <a:r>
              <a:rPr lang="cs-CZ" sz="2100" dirty="0"/>
              <a:t>maximální výše </a:t>
            </a:r>
            <a:r>
              <a:rPr lang="cs-CZ" sz="2100" dirty="0" smtClean="0"/>
              <a:t>odměny, transparentnost </a:t>
            </a:r>
            <a:r>
              <a:rPr lang="cs-CZ" sz="2100" dirty="0"/>
              <a:t>účetních závěrek </a:t>
            </a:r>
            <a:r>
              <a:rPr lang="cs-CZ" sz="2100" dirty="0" smtClean="0"/>
              <a:t>auditorských firem)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300" u="sng" dirty="0" smtClean="0"/>
              <a:t>dohledu </a:t>
            </a:r>
            <a:r>
              <a:rPr lang="cs-CZ" sz="2300" u="sng" dirty="0"/>
              <a:t>nad prací </a:t>
            </a:r>
            <a:r>
              <a:rPr lang="cs-CZ" sz="2300" u="sng" dirty="0" smtClean="0"/>
              <a:t>auditorů</a:t>
            </a:r>
            <a:r>
              <a:rPr lang="cs-CZ" sz="2300" dirty="0" smtClean="0"/>
              <a:t> </a:t>
            </a:r>
            <a:r>
              <a:rPr lang="cs-CZ" sz="2100" dirty="0" smtClean="0"/>
              <a:t>(</a:t>
            </a:r>
            <a:r>
              <a:rPr lang="cs-CZ" sz="2100" dirty="0"/>
              <a:t>systémy veřejného </a:t>
            </a:r>
            <a:r>
              <a:rPr lang="cs-CZ" sz="2100" dirty="0" smtClean="0"/>
              <a:t>dohledu, </a:t>
            </a:r>
            <a:r>
              <a:rPr lang="cs-CZ" sz="2100" dirty="0"/>
              <a:t>dialog mezi regulátory a </a:t>
            </a:r>
            <a:r>
              <a:rPr lang="cs-CZ" sz="2100" dirty="0" smtClean="0"/>
              <a:t>auditory)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300" u="sng" dirty="0" smtClean="0"/>
              <a:t>nastavení </a:t>
            </a:r>
            <a:r>
              <a:rPr lang="cs-CZ" sz="2300" u="sng" dirty="0"/>
              <a:t>podmínek na auditorském </a:t>
            </a:r>
            <a:r>
              <a:rPr lang="cs-CZ" sz="2300" u="sng" dirty="0" smtClean="0"/>
              <a:t>trhu</a:t>
            </a:r>
            <a:r>
              <a:rPr lang="cs-CZ" sz="2300" dirty="0" smtClean="0"/>
              <a:t> </a:t>
            </a:r>
            <a:r>
              <a:rPr lang="cs-CZ" sz="2100" dirty="0" smtClean="0"/>
              <a:t>(</a:t>
            </a:r>
            <a:r>
              <a:rPr lang="cs-CZ" sz="2100" dirty="0"/>
              <a:t>t</a:t>
            </a:r>
            <a:r>
              <a:rPr lang="cs-CZ" sz="2100" dirty="0" smtClean="0"/>
              <a:t>rh </a:t>
            </a:r>
            <a:r>
              <a:rPr lang="cs-CZ" sz="2100" dirty="0"/>
              <a:t>s audity kotovaných </a:t>
            </a:r>
            <a:r>
              <a:rPr lang="cs-CZ" sz="2100" dirty="0" smtClean="0"/>
              <a:t>společností v EU – 90 % velká čtyřka, koncentrace = kumulace </a:t>
            </a:r>
            <a:r>
              <a:rPr lang="cs-CZ" sz="2100" dirty="0"/>
              <a:t>systémových </a:t>
            </a:r>
            <a:r>
              <a:rPr lang="cs-CZ" sz="2100" dirty="0" smtClean="0"/>
              <a:t>rizik, konsorcia </a:t>
            </a:r>
            <a:r>
              <a:rPr lang="cs-CZ" sz="2100" dirty="0"/>
              <a:t>auditorských firem</a:t>
            </a:r>
            <a:r>
              <a:rPr lang="cs-CZ" sz="21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4507530"/>
      </p:ext>
    </p:extLst>
  </p:cSld>
  <p:clrMapOvr>
    <a:masterClrMapping/>
  </p:clrMapOvr>
  <p:transition>
    <p:wipe dir="r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statusu veřejné prospěšnosti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72136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dle usnesení </a:t>
            </a:r>
            <a:r>
              <a:rPr lang="cs-CZ" sz="2400" dirty="0"/>
              <a:t>vlády ČR ze dne 12. </a:t>
            </a:r>
            <a:r>
              <a:rPr lang="cs-CZ" sz="2400" dirty="0" smtClean="0"/>
              <a:t>3.2014 </a:t>
            </a:r>
            <a:r>
              <a:rPr lang="cs-CZ" sz="2400" dirty="0"/>
              <a:t>č. 165 </a:t>
            </a:r>
            <a:r>
              <a:rPr lang="cs-CZ" sz="2400" dirty="0" smtClean="0"/>
              <a:t>- </a:t>
            </a:r>
            <a:r>
              <a:rPr lang="cs-CZ" sz="2400" dirty="0"/>
              <a:t>Ministerstvo spravedlnosti ČR </a:t>
            </a:r>
            <a:r>
              <a:rPr lang="cs-CZ" sz="2400" u="sng" dirty="0"/>
              <a:t>nový návrh zákona o statusu veřejné prospěšnosti </a:t>
            </a:r>
            <a:r>
              <a:rPr lang="cs-CZ" sz="2400" dirty="0" smtClean="0"/>
              <a:t>ze </a:t>
            </a:r>
            <a:r>
              <a:rPr lang="cs-CZ" sz="2400" dirty="0"/>
              <a:t>dne </a:t>
            </a:r>
            <a:r>
              <a:rPr lang="cs-CZ" sz="2400" dirty="0" smtClean="0"/>
              <a:t>12.5.2016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předpokládaný </a:t>
            </a:r>
            <a:r>
              <a:rPr lang="cs-CZ" sz="2400" dirty="0"/>
              <a:t>datum nabytí účinnosti </a:t>
            </a:r>
            <a:r>
              <a:rPr lang="cs-CZ" sz="2400" dirty="0" smtClean="0"/>
              <a:t>byl </a:t>
            </a:r>
            <a:r>
              <a:rPr lang="cs-CZ" sz="2400" dirty="0"/>
              <a:t>leden </a:t>
            </a:r>
            <a:r>
              <a:rPr lang="cs-CZ" sz="2400" dirty="0" smtClean="0"/>
              <a:t>2018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o </a:t>
            </a:r>
            <a:r>
              <a:rPr lang="cs-CZ" sz="2400" dirty="0"/>
              <a:t>právu na zápis statusu do veřejného rejstříku </a:t>
            </a:r>
            <a:r>
              <a:rPr lang="cs-CZ" sz="2400" dirty="0" smtClean="0"/>
              <a:t>na </a:t>
            </a:r>
            <a:r>
              <a:rPr lang="cs-CZ" sz="2400" dirty="0"/>
              <a:t>návrh </a:t>
            </a:r>
            <a:r>
              <a:rPr lang="cs-CZ" sz="2400" dirty="0" smtClean="0"/>
              <a:t>rozhoduje opět soud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přesahuje-li </a:t>
            </a:r>
            <a:r>
              <a:rPr lang="cs-CZ" sz="2400" dirty="0"/>
              <a:t>roční úhrn čistého obratu podle poslední účetní závěrky právnické osoby se statusem v uplynulém účetním období 5.000.000 Kč, podléhá účetní závěrka vždy ověření </a:t>
            </a:r>
            <a:r>
              <a:rPr lang="cs-CZ" sz="2400" dirty="0" smtClean="0"/>
              <a:t>auditorem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92885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Počty subjektů ve veřejných rejstřících k 31.12.2015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053830"/>
              </p:ext>
            </p:extLst>
          </p:nvPr>
        </p:nvGraphicFramePr>
        <p:xfrm>
          <a:off x="755576" y="2204864"/>
          <a:ext cx="7772400" cy="4140708"/>
        </p:xfrm>
        <a:graphic>
          <a:graphicData uri="http://schemas.openxmlformats.org/drawingml/2006/table">
            <a:tbl>
              <a:tblPr firstRow="1" firstCol="1" bandRow="1"/>
              <a:tblGrid>
                <a:gridCol w="5428244"/>
                <a:gridCol w="2344156"/>
              </a:tblGrid>
              <a:tr h="264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Právní forma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Počet zapsaných subjektů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Spolek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90 594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Pobočný spolek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27 957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Odborová organizace a organizace zaměstnavatelů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824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Nadace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587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Nadační fond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1 811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Ústav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421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Obecně prospěšná společnost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3 207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  <a:latin typeface="Times New Roman"/>
                          <a:ea typeface="Times New Roman"/>
                        </a:rPr>
                        <a:t>125 401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9544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Zrušení </a:t>
            </a:r>
            <a:r>
              <a:rPr lang="cs-CZ" sz="3600" dirty="0"/>
              <a:t>statusu veřejné prospěšnosti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zákon č. </a:t>
            </a:r>
            <a:r>
              <a:rPr lang="cs-CZ" sz="2400" dirty="0"/>
              <a:t>303/2017 Sb., kterým se mění některé zákony v souvislosti se zrušením statusu veřejné </a:t>
            </a:r>
            <a:r>
              <a:rPr lang="cs-CZ" sz="2400" dirty="0" smtClean="0"/>
              <a:t>prospěšnosti (16.8.2017)</a:t>
            </a:r>
            <a:endParaRPr lang="cs-CZ" sz="2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§ </a:t>
            </a:r>
            <a:r>
              <a:rPr lang="cs-CZ" sz="2400" dirty="0"/>
              <a:t>147 až 150 </a:t>
            </a:r>
            <a:r>
              <a:rPr lang="cs-CZ" sz="2400" dirty="0" smtClean="0"/>
              <a:t>občanského zákoníku se zrušují (</a:t>
            </a:r>
            <a:r>
              <a:rPr lang="cs-CZ" sz="2400" u="sng" dirty="0" smtClean="0"/>
              <a:t>právo </a:t>
            </a:r>
            <a:r>
              <a:rPr lang="cs-CZ" sz="2400" u="sng" dirty="0"/>
              <a:t>na zápis statusu veřejné prospěšnosti do veřejného </a:t>
            </a:r>
            <a:r>
              <a:rPr lang="cs-CZ" sz="2400" u="sng" dirty="0" smtClean="0"/>
              <a:t>rejstříku</a:t>
            </a:r>
            <a:r>
              <a:rPr lang="cs-CZ" sz="2400" dirty="0" smtClean="0"/>
              <a:t>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účinnost od 1.1.2018</a:t>
            </a:r>
          </a:p>
          <a:p>
            <a:pPr marL="0" indent="0">
              <a:buClr>
                <a:srgbClr val="FF0000"/>
              </a:buClr>
              <a:buNone/>
            </a:pPr>
            <a:endParaRPr lang="cs-CZ" sz="24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samotná </a:t>
            </a:r>
            <a:r>
              <a:rPr lang="cs-CZ" sz="2400" dirty="0"/>
              <a:t>definice veřejně prospěšné právnické osoby zůstane zachována (</a:t>
            </a:r>
            <a:r>
              <a:rPr lang="cs-CZ" sz="2400" dirty="0">
                <a:hlinkClick r:id="rId2"/>
              </a:rPr>
              <a:t>§ 146 </a:t>
            </a:r>
            <a:r>
              <a:rPr lang="cs-CZ" sz="2400" dirty="0" err="1">
                <a:hlinkClick r:id="rId2"/>
              </a:rPr>
              <a:t>ObčZ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22139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 smtClean="0"/>
              <a:t>Požadavky na účetní závěrku neziskových organizací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endParaRPr lang="cs-CZ" altLang="cs-CZ" sz="2400" dirty="0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/>
              <a:t>zákon č. 563/91 Sb., o účetnictví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endParaRPr lang="cs-CZ" altLang="cs-CZ" sz="2400" dirty="0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/>
              <a:t>vyhláška č. 504/2002 Sb., pro účetní jednotky, u kterých hlavním předmětem činnosti není podnikání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400" dirty="0" smtClean="0"/>
              <a:t>	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/>
              <a:t>České účetní standardy č. 401 až 414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endParaRPr lang="cs-CZ" altLang="cs-CZ" sz="2400" dirty="0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/>
              <a:t>zvláštní 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8200031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/>
              <a:t>Vyhláška č. 504/2002 Sb.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/>
              <a:t>rozsah a způsob sestavování účetní závěrky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/>
              <a:t>u</a:t>
            </a:r>
            <a:r>
              <a:rPr lang="cs-CZ" altLang="cs-CZ" sz="2400" smtClean="0">
                <a:cs typeface="Tahoma" pitchFamily="34" charset="0"/>
              </a:rPr>
              <a:t>spo</a:t>
            </a:r>
            <a:r>
              <a:rPr lang="cs-CZ" altLang="cs-CZ" sz="2400" smtClean="0"/>
              <a:t>ř</a:t>
            </a:r>
            <a:r>
              <a:rPr lang="cs-CZ" altLang="cs-CZ" sz="2400" smtClean="0">
                <a:cs typeface="Tahoma" pitchFamily="34" charset="0"/>
              </a:rPr>
              <a:t>ádání</a:t>
            </a:r>
            <a:r>
              <a:rPr lang="cs-CZ" altLang="cs-CZ" sz="2400" smtClean="0"/>
              <a:t>,</a:t>
            </a:r>
            <a:r>
              <a:rPr lang="cs-CZ" altLang="cs-CZ" sz="2400" smtClean="0">
                <a:cs typeface="Tahoma" pitchFamily="34" charset="0"/>
              </a:rPr>
              <a:t> ozna</a:t>
            </a:r>
            <a:r>
              <a:rPr lang="cs-CZ" altLang="cs-CZ" sz="2400" smtClean="0"/>
              <a:t>č</a:t>
            </a:r>
            <a:r>
              <a:rPr lang="cs-CZ" altLang="cs-CZ" sz="2400" smtClean="0">
                <a:cs typeface="Tahoma" pitchFamily="34" charset="0"/>
              </a:rPr>
              <a:t>ování </a:t>
            </a:r>
            <a:r>
              <a:rPr lang="cs-CZ" altLang="cs-CZ" sz="2400" smtClean="0"/>
              <a:t>a obsahové vymezení </a:t>
            </a:r>
            <a:r>
              <a:rPr lang="cs-CZ" altLang="cs-CZ" sz="2400" smtClean="0">
                <a:cs typeface="Tahoma" pitchFamily="34" charset="0"/>
              </a:rPr>
              <a:t>polo</a:t>
            </a:r>
            <a:r>
              <a:rPr lang="cs-CZ" altLang="cs-CZ" sz="2400" smtClean="0"/>
              <a:t>ž</a:t>
            </a:r>
            <a:r>
              <a:rPr lang="cs-CZ" altLang="cs-CZ" sz="2400" smtClean="0">
                <a:cs typeface="Tahoma" pitchFamily="34" charset="0"/>
              </a:rPr>
              <a:t>ek ú</a:t>
            </a:r>
            <a:r>
              <a:rPr lang="cs-CZ" altLang="cs-CZ" sz="2400" smtClean="0"/>
              <a:t>č</a:t>
            </a:r>
            <a:r>
              <a:rPr lang="cs-CZ" altLang="cs-CZ" sz="2400" smtClean="0">
                <a:cs typeface="Tahoma" pitchFamily="34" charset="0"/>
              </a:rPr>
              <a:t>etní záv</a:t>
            </a:r>
            <a:r>
              <a:rPr lang="cs-CZ" altLang="cs-CZ" sz="2400" smtClean="0"/>
              <a:t>ě</a:t>
            </a:r>
            <a:r>
              <a:rPr lang="cs-CZ" altLang="cs-CZ" sz="2400" smtClean="0">
                <a:cs typeface="Tahoma" pitchFamily="34" charset="0"/>
              </a:rPr>
              <a:t>rky</a:t>
            </a:r>
            <a:endParaRPr lang="cs-CZ" altLang="cs-CZ" sz="240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/>
              <a:t>uspořádání a</a:t>
            </a:r>
            <a:r>
              <a:rPr lang="cs-CZ" altLang="cs-CZ" sz="2400" smtClean="0">
                <a:cs typeface="Tahoma" pitchFamily="34" charset="0"/>
              </a:rPr>
              <a:t> obsahové vymezení </a:t>
            </a:r>
            <a:r>
              <a:rPr lang="cs-CZ" altLang="cs-CZ" sz="2400" smtClean="0"/>
              <a:t>vysvětlujících a doplňujících informací v příloze účetní závěrky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>
                <a:cs typeface="Tahoma" pitchFamily="34" charset="0"/>
              </a:rPr>
              <a:t>sm</a:t>
            </a:r>
            <a:r>
              <a:rPr lang="cs-CZ" altLang="cs-CZ" sz="2400" smtClean="0"/>
              <a:t>ě</a:t>
            </a:r>
            <a:r>
              <a:rPr lang="cs-CZ" altLang="cs-CZ" sz="2400" smtClean="0">
                <a:cs typeface="Tahoma" pitchFamily="34" charset="0"/>
              </a:rPr>
              <a:t>rn</a:t>
            </a:r>
            <a:r>
              <a:rPr lang="cs-CZ" altLang="cs-CZ" sz="2400" smtClean="0"/>
              <a:t>á</a:t>
            </a:r>
            <a:r>
              <a:rPr lang="cs-CZ" altLang="cs-CZ" sz="2400" smtClean="0">
                <a:cs typeface="Tahoma" pitchFamily="34" charset="0"/>
              </a:rPr>
              <a:t> ú</a:t>
            </a:r>
            <a:r>
              <a:rPr lang="cs-CZ" altLang="cs-CZ" sz="2400" smtClean="0"/>
              <a:t>č</a:t>
            </a:r>
            <a:r>
              <a:rPr lang="cs-CZ" altLang="cs-CZ" sz="2400" smtClean="0">
                <a:cs typeface="Tahoma" pitchFamily="34" charset="0"/>
              </a:rPr>
              <a:t>tov</a:t>
            </a:r>
            <a:r>
              <a:rPr lang="cs-CZ" altLang="cs-CZ" sz="2400" smtClean="0"/>
              <a:t>á</a:t>
            </a:r>
            <a:r>
              <a:rPr lang="cs-CZ" altLang="cs-CZ" sz="2400" smtClean="0">
                <a:cs typeface="Tahoma" pitchFamily="34" charset="0"/>
              </a:rPr>
              <a:t> osnov</a:t>
            </a:r>
            <a:r>
              <a:rPr lang="cs-CZ" altLang="cs-CZ" sz="2400" smtClean="0"/>
              <a:t>a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>
                <a:cs typeface="Tahoma" pitchFamily="34" charset="0"/>
              </a:rPr>
              <a:t>ú</a:t>
            </a:r>
            <a:r>
              <a:rPr lang="cs-CZ" altLang="cs-CZ" sz="2400" smtClean="0"/>
              <a:t>č</a:t>
            </a:r>
            <a:r>
              <a:rPr lang="cs-CZ" altLang="cs-CZ" sz="2400" smtClean="0">
                <a:cs typeface="Tahoma" pitchFamily="34" charset="0"/>
              </a:rPr>
              <a:t>etní metody </a:t>
            </a:r>
            <a:endParaRPr lang="cs-CZ" altLang="cs-CZ" sz="240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endParaRPr lang="cs-CZ" altLang="cs-CZ" sz="2400" smtClean="0"/>
          </a:p>
          <a:p>
            <a:pPr algn="ctr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400" smtClean="0">
                <a:cs typeface="Times New Roman" pitchFamily="18" charset="0"/>
              </a:rPr>
              <a:t>Účetní závěrka zahrnuje rozvahu (bilanci), výkaz zisku a ztráty a přílohu.</a:t>
            </a:r>
            <a:r>
              <a:rPr lang="cs-CZ" altLang="cs-CZ" sz="2400" smtClean="0">
                <a:cs typeface="Tahoma" pitchFamily="34" charset="0"/>
              </a:rPr>
              <a:t> 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20764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Přehled služeb v oblasti auditu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800" dirty="0" smtClean="0"/>
              <a:t>audity historických finančních informací </a:t>
            </a: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cs-CZ" sz="2800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800" dirty="0" smtClean="0"/>
              <a:t>prověrky historických finančních informací</a:t>
            </a: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cs-CZ" sz="2800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800" dirty="0" smtClean="0"/>
              <a:t>ověřovací zakázky jiné než audit nebo prověrky historických finančních informací</a:t>
            </a: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cs-CZ" sz="2800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800" dirty="0" smtClean="0"/>
              <a:t>související služby</a:t>
            </a:r>
          </a:p>
          <a:p>
            <a:pPr eaLnBrk="1" hangingPunct="1">
              <a:defRPr/>
            </a:pPr>
            <a:endParaRPr lang="cs-CZ" b="1" u="sng" dirty="0" smtClean="0"/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305870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Audity a prověrky historických finančních informací</a:t>
            </a:r>
            <a:endParaRPr lang="cs-CZ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32856"/>
            <a:ext cx="7772400" cy="3963144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povinné </a:t>
            </a:r>
            <a:r>
              <a:rPr lang="cs-CZ" sz="2200" dirty="0"/>
              <a:t>ověření účetní závěrky auditorem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dobrovolné </a:t>
            </a:r>
            <a:r>
              <a:rPr lang="cs-CZ" sz="2200" dirty="0"/>
              <a:t>ověření účetní závěrky auditorem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ověření </a:t>
            </a:r>
            <a:r>
              <a:rPr lang="cs-CZ" sz="2200" dirty="0"/>
              <a:t>výroční </a:t>
            </a:r>
            <a:r>
              <a:rPr lang="cs-CZ" sz="2200" dirty="0" smtClean="0"/>
              <a:t>zprávy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/>
              <a:t>ověření neúplné účetní </a:t>
            </a:r>
            <a:r>
              <a:rPr lang="cs-CZ" sz="2200" dirty="0" smtClean="0"/>
              <a:t>závěrky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audity </a:t>
            </a:r>
            <a:r>
              <a:rPr lang="cs-CZ" sz="2200" dirty="0"/>
              <a:t>jednotlivých účetních výkazů a specifických prvků, účtů nebo položek účetního výkazu apod.</a:t>
            </a:r>
            <a:r>
              <a:rPr lang="cs-CZ" sz="2200" dirty="0" smtClean="0"/>
              <a:t>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ověření </a:t>
            </a:r>
            <a:r>
              <a:rPr lang="cs-CZ" sz="2200" dirty="0"/>
              <a:t>výkazu zisku a ztráty a způsobu vynaložení dosaženého výsledku hospodaření </a:t>
            </a:r>
            <a:endParaRPr lang="cs-CZ" sz="22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ověření </a:t>
            </a:r>
            <a:r>
              <a:rPr lang="cs-CZ" sz="2200" dirty="0"/>
              <a:t>zprávy o vztazích mezi propojenými osobami</a:t>
            </a:r>
            <a:r>
              <a:rPr lang="cs-CZ" sz="2200" b="1" dirty="0"/>
              <a:t> </a:t>
            </a:r>
            <a:endParaRPr lang="cs-CZ" sz="2200" b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210742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Ověřovací zakázky jiné než audity </a:t>
            </a:r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prověrky historických finančních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Font typeface="Wingdings" pitchFamily="2" charset="2"/>
              <a:buNone/>
              <a:defRPr/>
            </a:pPr>
            <a:endParaRPr lang="cs-CZ" sz="2200" dirty="0" smtClean="0"/>
          </a:p>
          <a:p>
            <a:pPr marL="0" indent="0" eaLnBrk="1" hangingPunct="1">
              <a:buClr>
                <a:srgbClr val="C00000"/>
              </a:buClr>
              <a:buFont typeface="Wingdings" pitchFamily="2" charset="2"/>
              <a:buNone/>
              <a:defRPr/>
            </a:pPr>
            <a:endParaRPr lang="cs-CZ" sz="22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ověření </a:t>
            </a:r>
            <a:r>
              <a:rPr lang="cs-CZ" sz="2200" dirty="0"/>
              <a:t>předpokládaných finančních informací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ověření </a:t>
            </a:r>
            <a:r>
              <a:rPr lang="cs-CZ" sz="2200" dirty="0"/>
              <a:t>kontrol v servisní organizaci </a:t>
            </a:r>
            <a:endParaRPr lang="cs-CZ" sz="22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přezkoumání </a:t>
            </a:r>
            <a:r>
              <a:rPr lang="cs-CZ" sz="2200" dirty="0"/>
              <a:t>hospodaření územních samosprávných </a:t>
            </a:r>
            <a:r>
              <a:rPr lang="cs-CZ" sz="2200" dirty="0" smtClean="0"/>
              <a:t>celků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ověřování </a:t>
            </a:r>
            <a:r>
              <a:rPr lang="cs-CZ" sz="2200" dirty="0"/>
              <a:t>projektů spolufinancovaných z fondů EU a státního rozpočtu </a:t>
            </a:r>
            <a:r>
              <a:rPr lang="cs-CZ" sz="2200" dirty="0" smtClean="0"/>
              <a:t> </a:t>
            </a:r>
          </a:p>
          <a:p>
            <a:pPr marL="0" indent="0" eaLnBrk="1" hangingPunct="1">
              <a:buClr>
                <a:srgbClr val="C00000"/>
              </a:buClr>
              <a:buFont typeface="Wingdings" pitchFamily="2" charset="2"/>
              <a:buNone/>
              <a:defRPr/>
            </a:pPr>
            <a:endParaRPr lang="cs-CZ" sz="2000" b="1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32101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Související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cs-CZ" sz="2400" dirty="0"/>
              <a:t>zakázka založená na dohodnutých postupech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cs-CZ" sz="2400" i="1" dirty="0"/>
              <a:t>zpráva o věcných zjištěních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cs-CZ" sz="24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	Vzhledem </a:t>
            </a:r>
            <a:r>
              <a:rPr lang="cs-CZ" sz="2400" dirty="0"/>
              <a:t>k tomu, že auditor pouze předkládá </a:t>
            </a:r>
            <a:r>
              <a:rPr lang="cs-CZ" sz="2400" b="1" u="sng" dirty="0"/>
              <a:t>zprávu o věcných poznatcích z dohodnutých postupů</a:t>
            </a:r>
            <a:r>
              <a:rPr lang="cs-CZ" sz="2400" dirty="0"/>
              <a:t>, není vyjadřována </a:t>
            </a:r>
            <a:r>
              <a:rPr lang="cs-CZ" sz="2400" b="1" dirty="0"/>
              <a:t>žádná jistota</a:t>
            </a:r>
            <a:r>
              <a:rPr lang="cs-CZ" sz="2400" dirty="0"/>
              <a:t>. Příjemci této zprávy si postupy provedené auditorem i jím předložená zjištění vyhodnotí sami a z auditorovy práce si vyvodí své vlastní </a:t>
            </a:r>
            <a:r>
              <a:rPr lang="cs-CZ" sz="2400" dirty="0" smtClean="0"/>
              <a:t>závěry</a:t>
            </a:r>
            <a:r>
              <a:rPr lang="cs-CZ" sz="2400" dirty="0"/>
              <a:t>.</a:t>
            </a:r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1556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Ověřování projektů spolufinancovaných z prostředků fondů EU a státního rozpočtu</a:t>
            </a:r>
            <a:endParaRPr lang="cs-CZ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cs-CZ" altLang="cs-CZ" sz="2600" dirty="0" smtClean="0"/>
              <a:t>zatím nebyl vydán KA ČR žádný vlastní standard z důvodu existence různorodých požadavků na tento typ auditorské služby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cs-CZ" altLang="cs-CZ" sz="2600" dirty="0" smtClean="0"/>
              <a:t>kombinace </a:t>
            </a:r>
            <a:r>
              <a:rPr lang="cs-CZ" altLang="cs-CZ" sz="2600" u="sng" dirty="0" smtClean="0"/>
              <a:t>ověření finančních informací </a:t>
            </a:r>
            <a:r>
              <a:rPr lang="cs-CZ" altLang="cs-CZ" sz="2600" i="1" dirty="0" smtClean="0"/>
              <a:t>např. ověření vyúčtování </a:t>
            </a:r>
            <a:r>
              <a:rPr lang="cs-CZ" altLang="cs-CZ" sz="2600" dirty="0" smtClean="0"/>
              <a:t>a </a:t>
            </a:r>
            <a:r>
              <a:rPr lang="cs-CZ" altLang="cs-CZ" sz="2600" u="sng" dirty="0" smtClean="0"/>
              <a:t>ověření legálnosti</a:t>
            </a:r>
            <a:r>
              <a:rPr lang="cs-CZ" altLang="cs-CZ" sz="2600" dirty="0" smtClean="0"/>
              <a:t>, </a:t>
            </a:r>
            <a:r>
              <a:rPr lang="cs-CZ" altLang="cs-CZ" sz="2600" i="1" dirty="0" smtClean="0"/>
              <a:t>tj. souladu s právními předpisy a smluvními ujednáními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cs-CZ" altLang="cs-CZ" sz="2600" dirty="0" smtClean="0"/>
              <a:t>ověření dle standardu ISAE 3000, někdy se však může také jednat o související službu – zakázku založenou na dohodnutých postupech</a:t>
            </a:r>
            <a:endParaRPr lang="cs-CZ" altLang="cs-CZ" sz="26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9063167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ZELENÁ KNIHA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200" dirty="0" smtClean="0"/>
              <a:t>Politika </a:t>
            </a:r>
            <a:r>
              <a:rPr lang="cs-CZ" sz="3200" dirty="0"/>
              <a:t>v oblasti auditu: poučení z krize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16152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300" u="sng" dirty="0" smtClean="0"/>
              <a:t>vytvoření evropského </a:t>
            </a:r>
            <a:r>
              <a:rPr lang="cs-CZ" sz="2300" u="sng" dirty="0"/>
              <a:t>trhu</a:t>
            </a:r>
            <a:r>
              <a:rPr lang="cs-CZ" sz="2300" dirty="0"/>
              <a:t> </a:t>
            </a:r>
            <a:r>
              <a:rPr lang="cs-CZ" sz="2100" dirty="0" smtClean="0"/>
              <a:t>(celoevropská </a:t>
            </a:r>
            <a:r>
              <a:rPr lang="cs-CZ" sz="2100" dirty="0"/>
              <a:t>registrace a vymezení jednotných požadavků na odbornou </a:t>
            </a:r>
            <a:r>
              <a:rPr lang="cs-CZ" sz="2100" dirty="0" smtClean="0"/>
              <a:t>kvalifikaci)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300" u="sng" dirty="0" smtClean="0"/>
              <a:t>zjednodušení </a:t>
            </a:r>
            <a:r>
              <a:rPr lang="cs-CZ" sz="2300" u="sng" dirty="0"/>
              <a:t>pravidel pro malé a střední </a:t>
            </a:r>
            <a:r>
              <a:rPr lang="cs-CZ" sz="2300" u="sng" dirty="0" smtClean="0"/>
              <a:t>podniky/auditorské firmy</a:t>
            </a:r>
            <a:r>
              <a:rPr lang="cs-CZ" sz="2300" dirty="0" smtClean="0"/>
              <a:t> </a:t>
            </a:r>
            <a:r>
              <a:rPr lang="cs-CZ" sz="2100" dirty="0" smtClean="0"/>
              <a:t>(</a:t>
            </a:r>
            <a:r>
              <a:rPr lang="cs-CZ" sz="2100" dirty="0"/>
              <a:t>zrušení povinných </a:t>
            </a:r>
            <a:r>
              <a:rPr lang="cs-CZ" sz="2100" dirty="0" smtClean="0"/>
              <a:t>auditů, </a:t>
            </a:r>
            <a:r>
              <a:rPr lang="cs-CZ" sz="2100" dirty="0"/>
              <a:t>„</a:t>
            </a:r>
            <a:r>
              <a:rPr lang="cs-CZ" sz="2100" dirty="0" smtClean="0"/>
              <a:t>omezený audit</a:t>
            </a:r>
            <a:r>
              <a:rPr lang="cs-CZ" sz="2100" dirty="0"/>
              <a:t>“ nebo „povinná prověrka</a:t>
            </a:r>
            <a:r>
              <a:rPr lang="cs-CZ" sz="2100" dirty="0" smtClean="0"/>
              <a:t>“ 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300" u="sng" dirty="0" smtClean="0"/>
              <a:t>mezinárodní </a:t>
            </a:r>
            <a:r>
              <a:rPr lang="cs-CZ" sz="2300" u="sng" dirty="0"/>
              <a:t>spolupráci při výkonu dohledu nad auditorskými </a:t>
            </a:r>
            <a:r>
              <a:rPr lang="cs-CZ" sz="2300" u="sng" dirty="0" smtClean="0"/>
              <a:t>sítěmi s </a:t>
            </a:r>
            <a:r>
              <a:rPr lang="cs-CZ" sz="2300" u="sng" dirty="0"/>
              <a:t>celosvětovou </a:t>
            </a:r>
            <a:r>
              <a:rPr lang="cs-CZ" sz="2300" u="sng" dirty="0" smtClean="0"/>
              <a:t>působností</a:t>
            </a:r>
            <a:r>
              <a:rPr lang="cs-CZ" sz="2300" dirty="0" smtClean="0"/>
              <a:t> </a:t>
            </a:r>
            <a:r>
              <a:rPr lang="cs-CZ" sz="2100" dirty="0" smtClean="0"/>
              <a:t>(</a:t>
            </a:r>
            <a:r>
              <a:rPr lang="pl-PL" sz="2100" dirty="0"/>
              <a:t>spolupráce s orgány dohledu nad auditem v třetích </a:t>
            </a:r>
            <a:r>
              <a:rPr lang="pl-PL" sz="2100" dirty="0" smtClean="0"/>
              <a:t>zemích)</a:t>
            </a:r>
            <a:endParaRPr lang="cs-CZ" sz="2100" dirty="0"/>
          </a:p>
          <a:p>
            <a:endParaRPr lang="cs-CZ" sz="1800" dirty="0" smtClean="0">
              <a:hlinkClick r:id="rId2"/>
            </a:endParaRPr>
          </a:p>
          <a:p>
            <a:pPr marL="0" indent="0">
              <a:buNone/>
            </a:pPr>
            <a:r>
              <a:rPr lang="cs-CZ" sz="1800" dirty="0" smtClean="0">
                <a:hlinkClick r:id="rId2"/>
              </a:rPr>
              <a:t>https</a:t>
            </a:r>
            <a:r>
              <a:rPr lang="cs-CZ" sz="1800" dirty="0">
                <a:hlinkClick r:id="rId2"/>
              </a:rPr>
              <a:t>://eur-lex.europa.eu/legal-content/CS/ALL/?</a:t>
            </a:r>
            <a:r>
              <a:rPr lang="cs-CZ" sz="1800" dirty="0" smtClean="0">
                <a:hlinkClick r:id="rId2"/>
              </a:rPr>
              <a:t>uri=CELEX:52010DC0561</a:t>
            </a:r>
            <a:endParaRPr lang="cs-CZ" sz="1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073865"/>
      </p:ext>
    </p:extLst>
  </p:cSld>
  <p:clrMapOvr>
    <a:masterClrMapping/>
  </p:clrMapOvr>
  <p:transition>
    <p:wipe dir="r"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Ověřování projektů spolufinancovaných z prostředků fondů EU a státního rozpočtu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300" u="sng" dirty="0" smtClean="0"/>
              <a:t>předmět </a:t>
            </a:r>
            <a:r>
              <a:rPr lang="cs-CZ" sz="2300" u="sng" dirty="0"/>
              <a:t>a cíl </a:t>
            </a:r>
            <a:r>
              <a:rPr lang="cs-CZ" sz="2300" dirty="0" smtClean="0"/>
              <a:t>ověření je </a:t>
            </a:r>
            <a:r>
              <a:rPr lang="cs-CZ" sz="2300" dirty="0"/>
              <a:t>zpravidla stanoven obecně v </a:t>
            </a:r>
            <a:r>
              <a:rPr lang="cs-CZ" sz="2300" u="sng" dirty="0"/>
              <a:t>pravidlech daného dotačního programu</a:t>
            </a:r>
            <a:r>
              <a:rPr lang="cs-CZ" sz="2300" dirty="0"/>
              <a:t>, </a:t>
            </a:r>
            <a:r>
              <a:rPr lang="cs-CZ" sz="2300" dirty="0" smtClean="0"/>
              <a:t>příp. v </a:t>
            </a:r>
            <a:r>
              <a:rPr lang="cs-CZ" sz="2300" dirty="0"/>
              <a:t>právním aktu o poskytnutí </a:t>
            </a:r>
            <a:r>
              <a:rPr lang="cs-CZ" sz="2300" dirty="0" smtClean="0"/>
              <a:t>dotace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300" dirty="0" smtClean="0"/>
              <a:t>základním </a:t>
            </a:r>
            <a:r>
              <a:rPr lang="cs-CZ" sz="2300" u="sng" dirty="0"/>
              <a:t>předmětem ověření jsou vždy výdaje, na které má být nebo již byla poskytnuta </a:t>
            </a:r>
            <a:r>
              <a:rPr lang="cs-CZ" sz="2300" u="sng" dirty="0" smtClean="0"/>
              <a:t>dotace</a:t>
            </a:r>
            <a:r>
              <a:rPr lang="cs-CZ" sz="2300" dirty="0" smtClean="0"/>
              <a:t>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300" dirty="0" smtClean="0"/>
              <a:t>ověření z </a:t>
            </a:r>
            <a:r>
              <a:rPr lang="cs-CZ" sz="2300" dirty="0"/>
              <a:t>hlediska </a:t>
            </a:r>
            <a:r>
              <a:rPr lang="cs-CZ" sz="2300" dirty="0" smtClean="0"/>
              <a:t>účtování </a:t>
            </a:r>
            <a:r>
              <a:rPr lang="cs-CZ" sz="2300" dirty="0"/>
              <a:t>v souladu se </a:t>
            </a:r>
            <a:r>
              <a:rPr lang="cs-CZ" sz="2300" u="sng" dirty="0"/>
              <a:t>zákonem </a:t>
            </a:r>
            <a:r>
              <a:rPr lang="cs-CZ" sz="2300" u="sng" dirty="0" smtClean="0"/>
              <a:t>o </a:t>
            </a:r>
            <a:r>
              <a:rPr lang="cs-CZ" sz="2300" u="sng" dirty="0"/>
              <a:t>účetnictví</a:t>
            </a:r>
            <a:r>
              <a:rPr lang="cs-CZ" sz="2300" dirty="0"/>
              <a:t>, a zda </a:t>
            </a:r>
            <a:r>
              <a:rPr lang="cs-CZ" sz="2300" dirty="0" smtClean="0"/>
              <a:t>výdaje </a:t>
            </a:r>
            <a:r>
              <a:rPr lang="cs-CZ" sz="2300" dirty="0"/>
              <a:t>splňují </a:t>
            </a:r>
            <a:r>
              <a:rPr lang="cs-CZ" sz="2300" u="sng" dirty="0"/>
              <a:t>pravidla způsobilosti </a:t>
            </a:r>
            <a:r>
              <a:rPr lang="cs-CZ" sz="2300" dirty="0"/>
              <a:t>daná příslušným dotačním </a:t>
            </a:r>
            <a:r>
              <a:rPr lang="cs-CZ" sz="2300" dirty="0" smtClean="0"/>
              <a:t>programem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300" dirty="0" smtClean="0"/>
              <a:t>zaměření </a:t>
            </a:r>
            <a:r>
              <a:rPr lang="cs-CZ" sz="2300" dirty="0"/>
              <a:t>i na plnění dalších podmínek </a:t>
            </a:r>
            <a:r>
              <a:rPr lang="cs-CZ" sz="2300" dirty="0" smtClean="0"/>
              <a:t>např. evidence příjmů projektu, zadávání veřejných zakázek, pravidla </a:t>
            </a:r>
            <a:r>
              <a:rPr lang="cs-CZ" sz="2300" dirty="0"/>
              <a:t>pro poskytování veřejné </a:t>
            </a:r>
            <a:r>
              <a:rPr lang="cs-CZ" sz="2300" dirty="0" smtClean="0"/>
              <a:t>podpory</a:t>
            </a:r>
            <a:r>
              <a:rPr lang="cs-CZ" sz="2300" b="1" dirty="0" smtClean="0"/>
              <a:t>, </a:t>
            </a:r>
            <a:r>
              <a:rPr lang="cs-CZ" sz="2300" dirty="0" smtClean="0"/>
              <a:t>plnění </a:t>
            </a:r>
            <a:r>
              <a:rPr lang="cs-CZ" sz="2300" dirty="0"/>
              <a:t>monitorovacích indikátorů projektu</a:t>
            </a:r>
            <a:endParaRPr lang="cs-CZ" altLang="cs-CZ" sz="2300" dirty="0" smtClean="0"/>
          </a:p>
        </p:txBody>
      </p:sp>
    </p:spTree>
    <p:extLst>
      <p:ext uri="{BB962C8B-B14F-4D97-AF65-F5344CB8AC3E}">
        <p14:creationId xmlns:p14="http://schemas.microsoft.com/office/powerpoint/2010/main" val="7130969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effectLst/>
              </a:rPr>
              <a:t/>
            </a:r>
            <a:br>
              <a:rPr lang="cs-CZ" sz="2800" dirty="0" smtClean="0">
                <a:effectLst/>
              </a:rPr>
            </a:br>
            <a:r>
              <a:rPr lang="cs-CZ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Metodický </a:t>
            </a:r>
            <a:r>
              <a:rPr lang="cs-CZ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pokyn MŠMT k poskytování dotací soukromým školám</a:t>
            </a:r>
            <a:r>
              <a:rPr lang="cs-CZ" dirty="0">
                <a:solidFill>
                  <a:srgbClr val="FFC000"/>
                </a:solidFill>
                <a:effectLst/>
              </a:rPr>
              <a:t/>
            </a:r>
            <a:br>
              <a:rPr lang="cs-CZ" dirty="0">
                <a:solidFill>
                  <a:srgbClr val="FFC000"/>
                </a:solidFill>
                <a:effectLst/>
              </a:rPr>
            </a:b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pPr eaLnBrk="1" hangingPunct="1"/>
            <a:endParaRPr lang="cs-CZ" altLang="cs-CZ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cs-CZ" altLang="cs-CZ" sz="2400" dirty="0" smtClean="0"/>
              <a:t>k provedení § 6 odst. 5 zákona č. 306/1999 Sb., o poskytování dotací soukromým školám, předškolním a školským zařízením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cs-CZ" altLang="cs-CZ" sz="24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cs-CZ" altLang="cs-CZ" sz="2400" dirty="0" smtClean="0"/>
              <a:t>doložení vynaložení zisku na výdaje na výchovu a vzdělávání, běžný provoz, popřípadě u speciálních škol a zařízení i na rehabilitaci potvrzené oprávněnou osobou – auditorem</a:t>
            </a:r>
          </a:p>
        </p:txBody>
      </p:sp>
    </p:spTree>
    <p:extLst>
      <p:ext uri="{BB962C8B-B14F-4D97-AF65-F5344CB8AC3E}">
        <p14:creationId xmlns:p14="http://schemas.microsoft.com/office/powerpoint/2010/main" val="2634323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FFC000"/>
                </a:solidFill>
                <a:effectLst/>
              </a:rPr>
              <a:t>Metodický pokyn MŠMT k poskytování dotací soukromým školám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400" dirty="0"/>
              <a:t>Auditor popíše skutečnost, že :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cs-CZ" sz="2400" dirty="0"/>
              <a:t>ověřil přiložený výkaz zisku a ztráty soukromé školy za období od 1.1. 20xx do 31.12. 20xx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cs-CZ" sz="2400" dirty="0"/>
              <a:t>ověřil soulad rozhodnutí valné hromady právnické osoby soukromé školy o rozdělení zisku za auditované období se zaúčtováním v následujícím období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cs-CZ" sz="2400" dirty="0"/>
              <a:t>ověřil splnění podmínek použití zisku soukromé školy za rok 20xx (příp. i zisku vytvořeného v dřívějším období)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cs-CZ" sz="2400" dirty="0"/>
              <a:t>auditor definuje odpovědnost soukromé školy a odpovědnost </a:t>
            </a:r>
            <a:r>
              <a:rPr lang="cs-CZ" sz="2400" dirty="0" smtClean="0"/>
              <a:t>auditora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768233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000" dirty="0" smtClean="0"/>
              <a:t>Přezkoumání hospodaření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500" dirty="0" smtClean="0"/>
              <a:t>zákon č. 420/2004 Sb., o přezkoumávání hospodaření územních samosprávných celků a dobrovolných svazků obcí</a:t>
            </a:r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2500" dirty="0" smtClean="0"/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500" dirty="0" smtClean="0"/>
              <a:t>Subjekty podléhající přezkoumání hospodaření jsou:</a:t>
            </a:r>
            <a:endParaRPr lang="cs-CZ" sz="2500" b="1" dirty="0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územní samosprávné celky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dobrovolné svazky obcí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městské části hlavního města Prahy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Regionální rady regionů soudružnosti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067318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56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200" u="sng" dirty="0" smtClean="0"/>
              <a:t>Obce a dobrovolné svazky obcí</a:t>
            </a:r>
            <a:r>
              <a:rPr lang="cs-CZ" altLang="cs-CZ" sz="2200" dirty="0" smtClean="0"/>
              <a:t>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§ 42 + § 53 </a:t>
            </a:r>
            <a:r>
              <a:rPr lang="cs-CZ" altLang="cs-CZ" sz="2200" dirty="0" err="1" smtClean="0"/>
              <a:t>z.č</a:t>
            </a:r>
            <a:r>
              <a:rPr lang="cs-CZ" altLang="cs-CZ" sz="2200" dirty="0" smtClean="0"/>
              <a:t>. 128/2000 Sb., o obcích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obec (DSO) požádá o přezkoumání hospodaření za uplynulý kalendářní rok příslušný </a:t>
            </a:r>
            <a:r>
              <a:rPr lang="cs-CZ" altLang="cs-CZ" sz="2200" u="sng" dirty="0" smtClean="0"/>
              <a:t>krajský úřad</a:t>
            </a:r>
            <a:r>
              <a:rPr lang="cs-CZ" altLang="cs-CZ" sz="2200" dirty="0" smtClean="0"/>
              <a:t>, nebo zadá přezkoumání </a:t>
            </a:r>
            <a:r>
              <a:rPr lang="cs-CZ" altLang="cs-CZ" sz="2200" u="sng" dirty="0" smtClean="0"/>
              <a:t>auditorovi</a:t>
            </a:r>
            <a:r>
              <a:rPr lang="cs-CZ" altLang="cs-CZ" sz="2200" dirty="0" smtClean="0"/>
              <a:t>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200" u="sng" dirty="0" smtClean="0"/>
              <a:t>Hlavní město Praha</a:t>
            </a:r>
            <a:r>
              <a:rPr lang="cs-CZ" altLang="cs-CZ" sz="2200" dirty="0" smtClean="0"/>
              <a:t> (§ 38 </a:t>
            </a:r>
            <a:r>
              <a:rPr lang="cs-CZ" altLang="cs-CZ" sz="2200" dirty="0" err="1" smtClean="0"/>
              <a:t>z.č</a:t>
            </a:r>
            <a:r>
              <a:rPr lang="cs-CZ" altLang="cs-CZ" sz="2200" dirty="0" smtClean="0"/>
              <a:t>. 131/2000 Sb., o hl. m. Praze)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požádá o přezkoumání hospodaření za uplynulý kalendářní rok </a:t>
            </a:r>
            <a:r>
              <a:rPr lang="cs-CZ" altLang="cs-CZ" sz="2200" u="sng" dirty="0" smtClean="0"/>
              <a:t>Ministerstvo financí</a:t>
            </a:r>
            <a:r>
              <a:rPr lang="cs-CZ" altLang="cs-CZ" sz="2200" dirty="0" smtClean="0"/>
              <a:t>, nebo zadá přezkoumání </a:t>
            </a:r>
            <a:r>
              <a:rPr lang="cs-CZ" altLang="cs-CZ" sz="2200" u="sng" dirty="0" smtClean="0"/>
              <a:t>auditorovi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200" u="sng" dirty="0" smtClean="0"/>
              <a:t>Městská část hl. m. Prahy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požádá o přezkoumání hospodaření za uplynulý kalendářní rok </a:t>
            </a:r>
            <a:r>
              <a:rPr lang="cs-CZ" altLang="cs-CZ" sz="2200" u="sng" dirty="0" smtClean="0"/>
              <a:t>Magistrát hl. m. Prahy</a:t>
            </a:r>
            <a:r>
              <a:rPr lang="cs-CZ" altLang="cs-CZ" sz="2200" dirty="0" smtClean="0"/>
              <a:t>, nebo zadá přezkoumání </a:t>
            </a:r>
            <a:r>
              <a:rPr lang="cs-CZ" altLang="cs-CZ" sz="2200" u="sng" dirty="0" smtClean="0"/>
              <a:t>auditorovi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endParaRPr lang="cs-CZ" altLang="cs-CZ" sz="2200" dirty="0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náklady na přezkoumání auditorem uhradí auditovaný subjekt ze svých rozpočtových prostředků</a:t>
            </a:r>
          </a:p>
        </p:txBody>
      </p:sp>
    </p:spTree>
    <p:extLst>
      <p:ext uri="{BB962C8B-B14F-4D97-AF65-F5344CB8AC3E}">
        <p14:creationId xmlns:p14="http://schemas.microsoft.com/office/powerpoint/2010/main" val="17105402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400" u="sng" smtClean="0"/>
              <a:t>Kraje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smtClean="0"/>
              <a:t>§ 20 z.č. 129/2000 Sb., o krajích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smtClean="0"/>
              <a:t>hospodaření kraje za uplynulý kalendářní rok přezkoumá Ministerstvo financí</a:t>
            </a:r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u="sng" smtClean="0"/>
              <a:t>Regionální rady regionů soudružnosti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smtClean="0"/>
              <a:t>z.č. 248/2000 Sb., o podpoře regionálního rozvoje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smtClean="0"/>
              <a:t>hospodaření Regionální rady za uplynulý kalendářní rok přezkoumá Ministerstvo financí</a:t>
            </a:r>
          </a:p>
        </p:txBody>
      </p:sp>
    </p:spTree>
    <p:extLst>
      <p:ext uri="{BB962C8B-B14F-4D97-AF65-F5344CB8AC3E}">
        <p14:creationId xmlns:p14="http://schemas.microsoft.com/office/powerpoint/2010/main" val="22268781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cs typeface="Times New Roman" charset="0"/>
              </a:rPr>
              <a:t>P</a:t>
            </a:r>
            <a:r>
              <a:rPr lang="cs-CZ" sz="4000" dirty="0" smtClean="0"/>
              <a:t>ř</a:t>
            </a:r>
            <a:r>
              <a:rPr lang="cs-CZ" sz="4000" dirty="0" smtClean="0">
                <a:cs typeface="Times New Roman" charset="0"/>
              </a:rPr>
              <a:t>edm</a:t>
            </a:r>
            <a:r>
              <a:rPr lang="cs-CZ" sz="4000" dirty="0" smtClean="0"/>
              <a:t>ě</a:t>
            </a:r>
            <a:r>
              <a:rPr lang="cs-CZ" sz="4000" dirty="0" smtClean="0">
                <a:cs typeface="Times New Roman" charset="0"/>
              </a:rPr>
              <a:t>t p</a:t>
            </a:r>
            <a:r>
              <a:rPr lang="cs-CZ" sz="4000" dirty="0" smtClean="0"/>
              <a:t>ř</a:t>
            </a:r>
            <a:r>
              <a:rPr lang="cs-CZ" sz="4000" dirty="0" smtClean="0">
                <a:cs typeface="Times New Roman" charset="0"/>
              </a:rPr>
              <a:t>ezkoumání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u="sng" dirty="0" smtClean="0">
                <a:cs typeface="Times New Roman" pitchFamily="18" charset="0"/>
              </a:rPr>
              <a:t>údaje o ročním hospodaření územního celku, tvořící </a:t>
            </a:r>
            <a:r>
              <a:rPr lang="cs-CZ" altLang="cs-CZ" sz="2200" i="1" u="sng" dirty="0" smtClean="0">
                <a:cs typeface="Times New Roman" pitchFamily="18" charset="0"/>
              </a:rPr>
              <a:t>součást závěrečného účtu</a:t>
            </a:r>
            <a:r>
              <a:rPr lang="cs-CZ" altLang="cs-CZ" sz="2200" u="sng" dirty="0" smtClean="0">
                <a:cs typeface="Times New Roman" pitchFamily="18" charset="0"/>
              </a:rPr>
              <a:t>, a to</a:t>
            </a:r>
            <a:r>
              <a:rPr lang="cs-CZ" altLang="cs-CZ" sz="2200" dirty="0" smtClean="0"/>
              <a:t>: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>
                <a:cs typeface="Times New Roman" pitchFamily="18" charset="0"/>
              </a:rPr>
              <a:t>plnění příjmů a výdajů rozpočtu</a:t>
            </a:r>
            <a:endParaRPr lang="cs-CZ" altLang="cs-CZ" sz="2200" dirty="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>
                <a:cs typeface="Times New Roman" pitchFamily="18" charset="0"/>
              </a:rPr>
              <a:t>finanční operace, týkající se tvorby a použití peněžních fondů</a:t>
            </a:r>
            <a:endParaRPr lang="cs-CZ" altLang="cs-CZ" sz="2200" dirty="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>
                <a:cs typeface="Times New Roman" pitchFamily="18" charset="0"/>
              </a:rPr>
              <a:t>náklady a výnosy podnikatelské činnosti územního celku</a:t>
            </a:r>
            <a:endParaRPr lang="cs-CZ" altLang="cs-CZ" sz="2200" dirty="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>
                <a:cs typeface="Times New Roman" pitchFamily="18" charset="0"/>
              </a:rPr>
              <a:t>peněžní operace, týkající se sdružen</a:t>
            </a:r>
            <a:r>
              <a:rPr lang="cs-CZ" altLang="cs-CZ" sz="2200" dirty="0" smtClean="0"/>
              <a:t>ých</a:t>
            </a:r>
            <a:r>
              <a:rPr lang="cs-CZ" altLang="cs-CZ" sz="2200" dirty="0" smtClean="0">
                <a:cs typeface="Times New Roman" pitchFamily="18" charset="0"/>
              </a:rPr>
              <a:t> prostředků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finanční operace, týkající se cizích zdrojů ve smyslu právních předpisů o účetnictví</a:t>
            </a:r>
          </a:p>
          <a:p>
            <a:pPr marL="342900" lvl="2" indent="-342900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cs-CZ" altLang="cs-CZ" sz="2200" dirty="0" smtClean="0"/>
              <a:t>hospodaření a nakládání s prostředky poskytnutými z Národního fondu a s dalšími prostředky ze zahraničí poskytnutými na základě mezinárodních smluv</a:t>
            </a:r>
          </a:p>
          <a:p>
            <a:pPr marL="342900" lvl="2" indent="-342900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cs-CZ" altLang="cs-CZ" sz="2200" dirty="0" smtClean="0"/>
              <a:t>vyúčtování a vypořádání finančních vztahů ke státnímu rozpočtu, k rozpočtům krajů, k rozpočtům obcí, k jiným rozpočtům, ke státním fondům a k dalším osobám</a:t>
            </a:r>
            <a:endParaRPr lang="cs-CZ" altLang="cs-CZ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096715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cs typeface="Times New Roman" charset="0"/>
              </a:rPr>
              <a:t>P</a:t>
            </a:r>
            <a:r>
              <a:rPr lang="cs-CZ" dirty="0" smtClean="0"/>
              <a:t>ř</a:t>
            </a:r>
            <a:r>
              <a:rPr lang="cs-CZ" dirty="0" smtClean="0">
                <a:cs typeface="Times New Roman" charset="0"/>
              </a:rPr>
              <a:t>edm</a:t>
            </a:r>
            <a:r>
              <a:rPr lang="cs-CZ" dirty="0" smtClean="0"/>
              <a:t>ě</a:t>
            </a:r>
            <a:r>
              <a:rPr lang="cs-CZ" dirty="0" smtClean="0">
                <a:cs typeface="Times New Roman" charset="0"/>
              </a:rPr>
              <a:t>t p</a:t>
            </a:r>
            <a:r>
              <a:rPr lang="cs-CZ" dirty="0" smtClean="0"/>
              <a:t>ř</a:t>
            </a:r>
            <a:r>
              <a:rPr lang="cs-CZ" dirty="0" smtClean="0">
                <a:cs typeface="Times New Roman" charset="0"/>
              </a:rPr>
              <a:t>ezkoumání</a:t>
            </a:r>
            <a:endParaRPr lang="cs-CZ" dirty="0" smtClean="0"/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>
          <a:xfrm>
            <a:off x="685800" y="1844675"/>
            <a:ext cx="7772400" cy="4251325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/>
              <a:t>nakládání a hospodaření s majetkem ve vlastnictví územního celku</a:t>
            </a:r>
            <a:endParaRPr lang="cs-CZ" altLang="cs-CZ" sz="2200" b="1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/>
              <a:t>nakládání a hospodaření s majetkem státu, s nímž hospodaří územní celek</a:t>
            </a:r>
            <a:endParaRPr lang="cs-CZ" altLang="cs-CZ" sz="2200" b="1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/>
              <a:t>zadávání a uskutečňování veřejných zakázek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/>
              <a:t>stav pohledávek a závazků a nakládání s nimi</a:t>
            </a:r>
            <a:endParaRPr lang="cs-CZ" altLang="cs-CZ" sz="2200" b="1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/>
              <a:t>ručení za závazky fyzických a právnických osob</a:t>
            </a:r>
            <a:endParaRPr lang="cs-CZ" altLang="cs-CZ" sz="2200" b="1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/>
              <a:t>zastavování movitých a nemovitých věcí ve prospěch třetích osob</a:t>
            </a:r>
            <a:endParaRPr lang="cs-CZ" altLang="cs-CZ" sz="2200" b="1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/>
              <a:t>zřizování věcných břemen k majetku územního celku</a:t>
            </a:r>
            <a:endParaRPr lang="cs-CZ" altLang="cs-CZ" sz="2200" b="1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/>
              <a:t>účetnictví vedené územním celkem</a:t>
            </a:r>
            <a:endParaRPr lang="cs-CZ" altLang="cs-CZ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9425418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Hlediska přezkoumání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400" i="1" dirty="0" smtClean="0"/>
              <a:t>Předmět přezkoumání</a:t>
            </a:r>
            <a:r>
              <a:rPr lang="cs-CZ" sz="2400" dirty="0" smtClean="0"/>
              <a:t> se ověřuje </a:t>
            </a:r>
            <a:r>
              <a:rPr lang="cs-CZ" sz="2400" i="1" u="sng" dirty="0" smtClean="0"/>
              <a:t>z hlediska</a:t>
            </a:r>
            <a:r>
              <a:rPr lang="cs-CZ" sz="2400" dirty="0" smtClean="0"/>
              <a:t>:</a:t>
            </a:r>
            <a:endParaRPr lang="cs-CZ" sz="24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dodržování povinností stanovených zvláštními právními předpisy, zejména předpisy o finančním hospodaření územních celků,</a:t>
            </a:r>
            <a:r>
              <a:rPr lang="cs-CZ" sz="2200" baseline="30000" dirty="0" smtClean="0"/>
              <a:t> </a:t>
            </a:r>
            <a:r>
              <a:rPr lang="cs-CZ" sz="2200" dirty="0" smtClean="0"/>
              <a:t>o hospodaření s jejich majetkem,</a:t>
            </a:r>
            <a:r>
              <a:rPr lang="cs-CZ" sz="2200" baseline="30000" dirty="0" smtClean="0"/>
              <a:t> </a:t>
            </a:r>
            <a:r>
              <a:rPr lang="cs-CZ" sz="2200" dirty="0" smtClean="0"/>
              <a:t>o účetnictví a o odměňování</a:t>
            </a:r>
            <a:endParaRPr lang="cs-CZ" sz="22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souladu hospodaření s finančními prostředky ve srovnání s rozpočtem</a:t>
            </a:r>
            <a:endParaRPr lang="cs-CZ" sz="22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dodržení účelu poskytnuté dotace nebo návratné finanční výpomoci a podmínek jejich použití</a:t>
            </a:r>
            <a:endParaRPr lang="cs-CZ" sz="22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věcné a formální správnosti dokladů o přezkoumávaných operacích</a:t>
            </a:r>
          </a:p>
        </p:txBody>
      </p:sp>
    </p:spTree>
    <p:extLst>
      <p:ext uri="{BB962C8B-B14F-4D97-AF65-F5344CB8AC3E}">
        <p14:creationId xmlns:p14="http://schemas.microsoft.com/office/powerpoint/2010/main" val="42196087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Zabezpečení přezkoumání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smtClean="0"/>
              <a:t>žádost o přezkoumání do 30. června nebo v téže lhůtě oznámení o zadání přezkoumání auditorovi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u="sng" smtClean="0"/>
              <a:t>Časové plány přezkoumání: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smtClean="0"/>
              <a:t>dílčí přezkoumání do konce kalendářního roku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smtClean="0"/>
              <a:t>dílčí přezkoumání po skončení kalendářního roku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smtClean="0"/>
              <a:t>jednorázové přezkoumání může provést krajský úřad u obcí, které nevykonávají hospodářskou činnost a mají počet obyvatel menší než 800 osob</a:t>
            </a:r>
          </a:p>
        </p:txBody>
      </p:sp>
    </p:spTree>
    <p:extLst>
      <p:ext uri="{BB962C8B-B14F-4D97-AF65-F5344CB8AC3E}">
        <p14:creationId xmlns:p14="http://schemas.microsoft.com/office/powerpoint/2010/main" val="12452691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500" dirty="0"/>
              <a:t/>
            </a:r>
            <a:br>
              <a:rPr lang="cs-CZ" sz="2500" dirty="0"/>
            </a:br>
            <a:r>
              <a:rPr lang="cs-CZ" sz="2500" dirty="0" smtClean="0"/>
              <a:t>Zpráva </a:t>
            </a:r>
            <a:r>
              <a:rPr lang="cs-CZ" sz="2500" dirty="0"/>
              <a:t>Komise ze dne 7.9.2017 o sledování vývoje na trhu EU poskytování služeb povinného auditu subjektům veřejného zájmu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cs-CZ" sz="21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100" dirty="0" smtClean="0"/>
              <a:t>celkově </a:t>
            </a:r>
            <a:r>
              <a:rPr lang="cs-CZ" sz="2100" dirty="0"/>
              <a:t>v EU </a:t>
            </a:r>
            <a:r>
              <a:rPr lang="cs-CZ" sz="2100" dirty="0" smtClean="0"/>
              <a:t>přes 11.000 </a:t>
            </a:r>
            <a:r>
              <a:rPr lang="cs-CZ" sz="2100" dirty="0"/>
              <a:t>subjektů veřejného zájmu</a:t>
            </a:r>
            <a:endParaRPr lang="cs-CZ" sz="21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100" dirty="0" smtClean="0"/>
              <a:t>celkově v </a:t>
            </a:r>
            <a:r>
              <a:rPr lang="cs-CZ" sz="2100" dirty="0"/>
              <a:t>EU registrováno </a:t>
            </a:r>
            <a:r>
              <a:rPr lang="cs-CZ" sz="2100" dirty="0" smtClean="0"/>
              <a:t>250.047 osob </a:t>
            </a:r>
            <a:r>
              <a:rPr lang="cs-CZ" sz="2100" dirty="0"/>
              <a:t>jako statutární </a:t>
            </a:r>
            <a:r>
              <a:rPr lang="cs-CZ" sz="2100" dirty="0" smtClean="0"/>
              <a:t>auditoři, 26</a:t>
            </a:r>
            <a:r>
              <a:rPr lang="cs-CZ" sz="2100" dirty="0"/>
              <a:t> % </a:t>
            </a:r>
            <a:r>
              <a:rPr lang="cs-CZ" sz="2100" dirty="0" smtClean="0"/>
              <a:t>z nich zaměstnáno </a:t>
            </a:r>
            <a:r>
              <a:rPr lang="cs-CZ" sz="2100" dirty="0"/>
              <a:t>auditorských společností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100" dirty="0" smtClean="0"/>
              <a:t>asi </a:t>
            </a:r>
            <a:r>
              <a:rPr lang="cs-CZ" sz="2100" dirty="0"/>
              <a:t>5 % </a:t>
            </a:r>
            <a:r>
              <a:rPr lang="cs-CZ" sz="2100" dirty="0" smtClean="0"/>
              <a:t>z </a:t>
            </a:r>
            <a:r>
              <a:rPr lang="cs-CZ" sz="2100" dirty="0"/>
              <a:t>celkového počtu registrovaných auditorských společností v EU provádí povinné audity subjektů veřejného </a:t>
            </a:r>
            <a:r>
              <a:rPr lang="cs-CZ" sz="2100" dirty="0" smtClean="0"/>
              <a:t>zájmu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100" dirty="0"/>
              <a:t>podíl velké čtyřky (</a:t>
            </a:r>
            <a:r>
              <a:rPr lang="cs-CZ" sz="2100" dirty="0" err="1"/>
              <a:t>PwC</a:t>
            </a:r>
            <a:r>
              <a:rPr lang="cs-CZ" sz="2100" dirty="0"/>
              <a:t>, </a:t>
            </a:r>
            <a:r>
              <a:rPr lang="cs-CZ" sz="2100" dirty="0" err="1"/>
              <a:t>Deloitte</a:t>
            </a:r>
            <a:r>
              <a:rPr lang="cs-CZ" sz="2100" dirty="0"/>
              <a:t>, KPMG a EY) na trhu je téměř 70 % </a:t>
            </a:r>
            <a:r>
              <a:rPr lang="cs-CZ" sz="2100" dirty="0" smtClean="0"/>
              <a:t>dle počet povinných </a:t>
            </a:r>
            <a:r>
              <a:rPr lang="cs-CZ" sz="2100" dirty="0"/>
              <a:t>auditů </a:t>
            </a:r>
            <a:r>
              <a:rPr lang="cs-CZ" sz="2100" dirty="0" smtClean="0"/>
              <a:t>SVZ, 80 % dle obratu</a:t>
            </a:r>
            <a:endParaRPr lang="cs-CZ" sz="21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500" dirty="0">
                <a:hlinkClick r:id="rId2"/>
              </a:rPr>
              <a:t>https://eur-lex.europa.eu/legal-content/CS/TXT/?</a:t>
            </a:r>
            <a:r>
              <a:rPr lang="cs-CZ" sz="1500" dirty="0" smtClean="0">
                <a:hlinkClick r:id="rId2"/>
              </a:rPr>
              <a:t>qid=1574247477629&amp;uri=CELEX:52017DC0464</a:t>
            </a:r>
            <a:endParaRPr lang="cs-CZ" sz="1500" dirty="0" smtClean="0"/>
          </a:p>
        </p:txBody>
      </p:sp>
    </p:spTree>
    <p:extLst>
      <p:ext uri="{BB962C8B-B14F-4D97-AF65-F5344CB8AC3E}">
        <p14:creationId xmlns:p14="http://schemas.microsoft.com/office/powerpoint/2010/main" val="31343435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Kontrolor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/>
              <a:t>pověřený zaměstnanec MF, GFŘ, FÚ, kraje, </a:t>
            </a:r>
            <a:r>
              <a:rPr lang="cs-CZ" altLang="cs-CZ" sz="2400" dirty="0" err="1" smtClean="0"/>
              <a:t>hl.m</a:t>
            </a:r>
            <a:r>
              <a:rPr lang="cs-CZ" altLang="cs-CZ" sz="2400" dirty="0" smtClean="0"/>
              <a:t>. Prahy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/>
              <a:t>alespoň úplné střední vzdělání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/>
              <a:t>praxe v činnosti související odborně s předmětem zkoumání nejméně 3 roky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/>
              <a:t>bezúhonnost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endParaRPr lang="cs-CZ" altLang="cs-CZ" sz="2400" dirty="0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cs-CZ" altLang="cs-CZ" sz="2100" dirty="0" smtClean="0"/>
              <a:t>přezkoumávající orgán oznámí písemně nejpozději 5 dnů přede dnem zahájení přezkoumání jeho počátek a jméno kontrolora pověřeného řízením přezkoumání, v zájmu odborného posouzení věci lze přibrat další osoby, např. znalce nebo jiné odborné experty</a:t>
            </a:r>
          </a:p>
        </p:txBody>
      </p:sp>
    </p:spTree>
    <p:extLst>
      <p:ext uri="{BB962C8B-B14F-4D97-AF65-F5344CB8AC3E}">
        <p14:creationId xmlns:p14="http://schemas.microsoft.com/office/powerpoint/2010/main" val="8589566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Náležitosti zprávy o výsledku přezkoumání hospodaření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popis zjištěných chyb a nedostatků včetně uvedení povinností stanovených zvláštními právními předpisy, které nebyly dodrženy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označení dokladů, ze kterých uvedená zjištění vychází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cs-CZ" sz="2200" u="sng" dirty="0" smtClean="0"/>
              <a:t>závěr z přezkoumání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  <a:defRPr/>
            </a:pPr>
            <a:endParaRPr lang="cs-CZ" sz="1100" dirty="0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cs-CZ" sz="2200" dirty="0"/>
              <a:t>upozornění na případná rizika, která lze dovodit ze zjištění </a:t>
            </a:r>
            <a:r>
              <a:rPr lang="cs-CZ" sz="2200" dirty="0" smtClean="0"/>
              <a:t>chyb a nedostatků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uvedení podílu pohledávek a závazků na rozpočtu ÚC a podílu zastaveného majetku na celkovém majetku ÚC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cs-CZ" sz="2200" dirty="0"/>
              <a:t>výrok o tom, že dluh </a:t>
            </a:r>
            <a:r>
              <a:rPr lang="cs-CZ" sz="2200" dirty="0" smtClean="0"/>
              <a:t>ÚC nepřekročil </a:t>
            </a:r>
            <a:r>
              <a:rPr lang="cs-CZ" sz="2200" dirty="0"/>
              <a:t>60 % průměru jeho příjmů za poslední 4 rozpočtové </a:t>
            </a:r>
            <a:r>
              <a:rPr lang="cs-CZ" sz="2200" dirty="0" smtClean="0"/>
              <a:t>roky; jinak o </a:t>
            </a:r>
            <a:r>
              <a:rPr lang="cs-CZ" sz="2200" dirty="0"/>
              <a:t>kolik </a:t>
            </a:r>
            <a:r>
              <a:rPr lang="cs-CZ" sz="2200" dirty="0" smtClean="0"/>
              <a:t>dluh překročil.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příp. písemné stanovisko přezkoumávaného subjektu ke zprávě</a:t>
            </a:r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142897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Závěr z přezkoumání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smtClean="0"/>
              <a:t>a) </a:t>
            </a:r>
            <a:r>
              <a:rPr lang="cs-CZ" altLang="cs-CZ" sz="2000" u="sng" smtClean="0"/>
              <a:t>nebyly zjištěny chyby a nedostatky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smtClean="0"/>
              <a:t>b) </a:t>
            </a:r>
            <a:r>
              <a:rPr lang="cs-CZ" altLang="cs-CZ" sz="2000" u="sng" smtClean="0"/>
              <a:t>byly zjištěny chyby a nedostatky, které nemají závažnost nedostatků ad c),</a:t>
            </a:r>
            <a:r>
              <a:rPr lang="cs-CZ" altLang="cs-CZ" sz="2000" smtClean="0"/>
              <a:t> včetně upozornění na případná rizika, která lze z těchto zjištění dovodit a které mohou mít negativní dopad na hospodaření v budoucnosti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smtClean="0"/>
              <a:t>c) </a:t>
            </a:r>
            <a:r>
              <a:rPr lang="cs-CZ" altLang="cs-CZ" sz="2000" u="sng" smtClean="0"/>
              <a:t>byly zjištěny nedostatky spočívající v: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smtClean="0"/>
              <a:t>	porušení rozpočtové kázně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smtClean="0"/>
              <a:t>	neúplnosti,nesprávnosti nebo neprůkaznosti vedení účetnictví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smtClean="0"/>
              <a:t>	pozměňování záznamů nebo dokladů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smtClean="0"/>
              <a:t>	porušení povinností nebo překročení působnosti územního celku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smtClean="0"/>
              <a:t>	neodstranění nedostatků zjištěných při předchozím přezkoumání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smtClean="0"/>
              <a:t>	nevytvoření podmínek pro přezkoumání</a:t>
            </a:r>
          </a:p>
        </p:txBody>
      </p:sp>
    </p:spTree>
    <p:extLst>
      <p:ext uri="{BB962C8B-B14F-4D97-AF65-F5344CB8AC3E}">
        <p14:creationId xmlns:p14="http://schemas.microsoft.com/office/powerpoint/2010/main" val="38609071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Možné nedostatky dle závažnosti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500" b="1" u="sng" dirty="0" smtClean="0"/>
              <a:t>hodnocení b)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územní celek neúčtoval o nemovitém majetku ke dni doručení návrhu na vklad katastrálnímu úřadu</a:t>
            </a:r>
            <a:endParaRPr lang="cs-CZ" sz="25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územní celek nedodržoval směrnou účtovou osnovu</a:t>
            </a:r>
            <a:endParaRPr lang="cs-CZ" sz="25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územní celek neprováděl účetní zápisy k okamžiku uskutečnění účetního případu</a:t>
            </a:r>
            <a:endParaRPr lang="cs-CZ" sz="25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územní celek nesprávně zatřídil příjmy a výdaje dle rozpočtové skladby</a:t>
            </a:r>
            <a:endParaRPr lang="cs-CZ" sz="2500" b="1" dirty="0" smtClean="0"/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154412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Možné nedostatky dle závažnosti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500" b="1" u="sng" dirty="0" smtClean="0"/>
              <a:t>hodnocení b) nebo c)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územní celek nevedl evidenci majetku nebo vedl neúplnou evidenci majetku</a:t>
            </a:r>
            <a:endParaRPr lang="cs-CZ" sz="25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územní celek nesledoval, zda dlužníci řádně a včas plnili své závazky a nezabezpečil, aby nedošlo k promlčení nebo zániku z nich vyplývajících práv</a:t>
            </a:r>
            <a:endParaRPr lang="cs-CZ" sz="25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územní celek neúčtoval o majetkové účasti u jiných subjektů</a:t>
            </a:r>
            <a:endParaRPr lang="cs-CZ" sz="25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územní celek neprovedl vůbec nebo řádně inventarizaci majetku a závazků</a:t>
            </a:r>
            <a:endParaRPr lang="cs-CZ" sz="2500" b="1" dirty="0" smtClean="0"/>
          </a:p>
        </p:txBody>
      </p:sp>
    </p:spTree>
    <p:extLst>
      <p:ext uri="{BB962C8B-B14F-4D97-AF65-F5344CB8AC3E}">
        <p14:creationId xmlns:p14="http://schemas.microsoft.com/office/powerpoint/2010/main" val="35908221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Možné nedostatky dle závažnosti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500" b="1" u="sng" dirty="0" smtClean="0"/>
              <a:t>hodnocení c)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nebyla splněna povinnost provést rozpočtové opatření</a:t>
            </a:r>
            <a:endParaRPr lang="cs-CZ" sz="25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územní celek nezveřejnil návrh rozpočtu a návrh závěrečného účtu před jejich projednáním v zastupitelstvu obce (orgánu DSO)</a:t>
            </a:r>
            <a:endParaRPr lang="cs-CZ" sz="25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územní celek nezveřejnil záměr prodat, darovat, směnit nebo pronajmout nemovitý majetek</a:t>
            </a:r>
            <a:endParaRPr lang="cs-CZ" sz="25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územní celek při zadávání veřejných zakázek nepostupoval v souladu s platným právním předpisem</a:t>
            </a:r>
            <a:endParaRPr lang="cs-CZ" sz="2500" b="1" dirty="0" smtClean="0"/>
          </a:p>
        </p:txBody>
      </p:sp>
    </p:spTree>
    <p:extLst>
      <p:ext uri="{BB962C8B-B14F-4D97-AF65-F5344CB8AC3E}">
        <p14:creationId xmlns:p14="http://schemas.microsoft.com/office/powerpoint/2010/main" val="10462724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Projednání zprávy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500" dirty="0" smtClean="0"/>
              <a:t>Kontrolor pověřený řízením přezkoumání </a:t>
            </a:r>
            <a:r>
              <a:rPr lang="cs-CZ" sz="2500" i="1" dirty="0" smtClean="0"/>
              <a:t>projedná zprávu o výsledku přezkoumání hospodaření: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500" i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se starostou, u statutárního města s primátorem, u hlavního města Prahy s primátorem hlavního města Prahy,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u kraje s hejtmanem kraje, u dobrovolného svazku obcí s osobou určenou stanovami dobrovolného svazku obcí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500" dirty="0" smtClean="0"/>
              <a:t>Regionální rady regionu soudržnosti s jejím předsedou </a:t>
            </a:r>
          </a:p>
        </p:txBody>
      </p:sp>
    </p:spTree>
    <p:extLst>
      <p:ext uri="{BB962C8B-B14F-4D97-AF65-F5344CB8AC3E}">
        <p14:creationId xmlns:p14="http://schemas.microsoft.com/office/powerpoint/2010/main" val="70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300" dirty="0" smtClean="0"/>
              <a:t>Opatření k nápravě chyb a nedostatků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cs-CZ" altLang="cs-CZ" sz="2500" smtClean="0"/>
              <a:t>územní celek je </a:t>
            </a:r>
            <a:r>
              <a:rPr lang="cs-CZ" altLang="cs-CZ" sz="2500" u="sng" smtClean="0"/>
              <a:t>povinen přijmout opatření k nápravě chyb a nedostatků</a:t>
            </a:r>
            <a:r>
              <a:rPr lang="cs-CZ" altLang="cs-CZ" sz="2500" i="1" u="sng" smtClean="0"/>
              <a:t> </a:t>
            </a:r>
            <a:r>
              <a:rPr lang="cs-CZ" altLang="cs-CZ" sz="2500" smtClean="0"/>
              <a:t>uvedených ve zprávě o výsledku přezkoumání hospodaření příp. v zápisu z dílčího přezkoumání a podat o tom písemnou informaci příslušnému přezkoumávajícímu orgánu, a to nejpozději </a:t>
            </a:r>
            <a:r>
              <a:rPr lang="cs-CZ" altLang="cs-CZ" sz="2500" i="1" smtClean="0"/>
              <a:t>do 15 dnů po projednání této zprávy spolu se závěrečným účtem v orgánech územního celku</a:t>
            </a:r>
          </a:p>
        </p:txBody>
      </p:sp>
    </p:spTree>
    <p:extLst>
      <p:ext uri="{BB962C8B-B14F-4D97-AF65-F5344CB8AC3E}">
        <p14:creationId xmlns:p14="http://schemas.microsoft.com/office/powerpoint/2010/main" val="26882674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Přezkoumání auditorem</a:t>
            </a:r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cs-CZ" altLang="cs-CZ" sz="2300" smtClean="0"/>
              <a:t>obec, dobrovolný svazek obcí, hlavní město Praha nebo jeho městská část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cs-CZ" altLang="cs-CZ" sz="2300" smtClean="0"/>
              <a:t>uzavření písemné smlouvy o poskytnutí auditorské služby, jejímiž náležitostmi jsou rovněž předmět a hlediska přezkoumání a obsah zprávy o výsledku přezkoumání hospodaření a dále lhůta předání této zprávy</a:t>
            </a:r>
            <a:endParaRPr lang="cs-CZ" altLang="cs-CZ" sz="2300" b="1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cs-CZ" altLang="cs-CZ" sz="2300" smtClean="0"/>
              <a:t>o uzavření smlouvy s auditorem informuje obec a dobrovolný svazek obcí příslušný krajský úřad, městská část hlavního města Prahy Magistrát hlavního města Prahy a hlavní město Praha MF, a to bez zbytečného odkladu, nejpozději však do 31. 1. následujícího roku</a:t>
            </a:r>
            <a:endParaRPr lang="cs-CZ" altLang="cs-CZ" sz="2300" b="1" smtClean="0"/>
          </a:p>
        </p:txBody>
      </p:sp>
    </p:spTree>
    <p:extLst>
      <p:ext uri="{BB962C8B-B14F-4D97-AF65-F5344CB8AC3E}">
        <p14:creationId xmlns:p14="http://schemas.microsoft.com/office/powerpoint/2010/main" val="38575726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Typ ověřovací zakázky</a:t>
            </a:r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500" i="1" smtClean="0"/>
              <a:t>ověřovací zakázka jiná než audit nebo prověrky historických finančních informací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endParaRPr lang="cs-CZ" altLang="cs-CZ" sz="250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500" smtClean="0"/>
              <a:t>jedná se o zakázku poskytující </a:t>
            </a:r>
            <a:r>
              <a:rPr lang="cs-CZ" altLang="cs-CZ" sz="2500" u="sng" smtClean="0"/>
              <a:t>omezenou jistotu </a:t>
            </a:r>
            <a:r>
              <a:rPr lang="cs-CZ" altLang="cs-CZ" sz="2500" smtClean="0"/>
              <a:t>a formulace závěru má </a:t>
            </a:r>
            <a:r>
              <a:rPr lang="cs-CZ" altLang="cs-CZ" sz="2500" i="1" smtClean="0"/>
              <a:t>negativní formu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endParaRPr lang="cs-CZ" altLang="cs-CZ" sz="2500" b="1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500" smtClean="0"/>
              <a:t>Komorou auditorů ČR vydán </a:t>
            </a:r>
            <a:r>
              <a:rPr lang="cs-CZ" altLang="cs-CZ" sz="2500" i="1" smtClean="0"/>
              <a:t>Auditorský standard č. 52 Přezkoumání hospodaření územních samosprávných celků</a:t>
            </a:r>
            <a:endParaRPr lang="cs-CZ" altLang="cs-CZ" sz="2500" b="1" smtClean="0"/>
          </a:p>
        </p:txBody>
      </p:sp>
    </p:spTree>
    <p:extLst>
      <p:ext uri="{BB962C8B-B14F-4D97-AF65-F5344CB8AC3E}">
        <p14:creationId xmlns:p14="http://schemas.microsoft.com/office/powerpoint/2010/main" val="36709731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locha\comnat_COM_2017_0464_FIN_CES_xhtml_COM_2017_0464_FIN_CES_02004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628800"/>
            <a:ext cx="6067425" cy="46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75656" y="188640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Podíl 10  klíčových auditorských subjektů na trhu pro provádění povinných auditů subjektů veřejného zájmu</a:t>
            </a:r>
          </a:p>
        </p:txBody>
      </p:sp>
    </p:spTree>
    <p:extLst>
      <p:ext uri="{BB962C8B-B14F-4D97-AF65-F5344CB8AC3E}">
        <p14:creationId xmlns:p14="http://schemas.microsoft.com/office/powerpoint/2010/main" val="1677177510"/>
      </p:ext>
    </p:extLst>
  </p:cSld>
  <p:clrMapOvr>
    <a:masterClrMapping/>
  </p:clrMapOvr>
  <p:transition>
    <p:wipe dir="r"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Náležitosti Zprávy auditora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400" u="sng" dirty="0" smtClean="0"/>
              <a:t>Další povinné náležitosti</a:t>
            </a:r>
            <a:r>
              <a:rPr lang="cs-CZ" sz="2400" dirty="0" smtClean="0"/>
              <a:t> (nad rámec zákona o přezkoumávání) zprávy o výsledku přezkoumání hospodaření provedené auditorem vycházející profesních předpisů jsou: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300" dirty="0" smtClean="0"/>
              <a:t>popis předmětu a popis hledisek přezkoumání hospodaření</a:t>
            </a:r>
            <a:endParaRPr lang="cs-CZ" sz="23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300" dirty="0" smtClean="0"/>
              <a:t>výčet právních předpisů použitých auditorem pro posouzení souladu hospodaření s těmito předpisy</a:t>
            </a:r>
            <a:endParaRPr lang="cs-CZ" sz="23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300" dirty="0" smtClean="0"/>
              <a:t>definování odpovědnosti územního celku </a:t>
            </a:r>
            <a:r>
              <a:rPr lang="cs-CZ" sz="2300" i="1" dirty="0" smtClean="0"/>
              <a:t>tj. odpovědnost za hospodaření, které bylo předmětem přezkoumání a za jeho zobrazení v účetních a finančních výkazech</a:t>
            </a:r>
            <a:endParaRPr lang="cs-CZ" sz="2300" b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45328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Náležitosti Zprávy auditora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300" dirty="0" smtClean="0"/>
              <a:t>definování odpovědnosti auditora tj. </a:t>
            </a:r>
            <a:r>
              <a:rPr lang="cs-CZ" sz="2300" i="1" dirty="0" smtClean="0"/>
              <a:t>na základě provedeného přezkoumání hospodaření, vydat zprávu o výsledku přezkoumání hospodaření</a:t>
            </a:r>
            <a:endParaRPr lang="cs-CZ" sz="23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300" dirty="0" smtClean="0"/>
              <a:t>rámcový rozsah prací</a:t>
            </a:r>
            <a:endParaRPr lang="cs-CZ" sz="23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300" i="1" u="sng" dirty="0" smtClean="0"/>
              <a:t>závěr z přezkoumání hospodaření podle ISAE </a:t>
            </a:r>
            <a:endParaRPr lang="cs-CZ" sz="2300" b="1" u="sng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300" dirty="0" smtClean="0"/>
              <a:t>jméno a číslo oprávnění auditora a jeho podpis</a:t>
            </a:r>
            <a:endParaRPr lang="cs-CZ" sz="23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300" dirty="0" smtClean="0"/>
              <a:t>datum projednání zprávy s odpovědnou stranou</a:t>
            </a:r>
            <a:endParaRPr lang="cs-CZ" sz="23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300" dirty="0" smtClean="0"/>
              <a:t>datum předání zprávy</a:t>
            </a:r>
            <a:endParaRPr lang="cs-CZ" sz="2300" b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651459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Závěr zprávy - auditor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005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500" i="1" dirty="0" smtClean="0"/>
              <a:t>Závěr zprávy</a:t>
            </a:r>
            <a:r>
              <a:rPr lang="cs-CZ" sz="2500" dirty="0" smtClean="0"/>
              <a:t> o výsledku přezkoumání musí vždy obsahovat náležitosti podle:</a:t>
            </a:r>
            <a:endParaRPr lang="cs-CZ" sz="25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400" b="1" u="sng" dirty="0" smtClean="0"/>
              <a:t>ISAE 3000</a:t>
            </a:r>
            <a:r>
              <a:rPr lang="cs-CZ" sz="2400" dirty="0" smtClean="0"/>
              <a:t>, který požaduje, aby auditor učinil </a:t>
            </a:r>
            <a:r>
              <a:rPr lang="cs-CZ" sz="2400" i="1" dirty="0" smtClean="0"/>
              <a:t>celkový závěr vyjadřující omezené ujištění</a:t>
            </a:r>
            <a:r>
              <a:rPr lang="cs-CZ" sz="2400" dirty="0" smtClean="0"/>
              <a:t> o předmětu přezkoumání hospodaření z hlediska významnosti (</a:t>
            </a:r>
            <a:r>
              <a:rPr lang="cs-CZ" sz="2400" dirty="0" err="1" smtClean="0"/>
              <a:t>materiality</a:t>
            </a:r>
            <a:r>
              <a:rPr lang="cs-CZ" sz="2400" dirty="0" smtClean="0"/>
              <a:t>) zjištěných chyb a nedostatků formou negativního vyjádření</a:t>
            </a:r>
            <a:endParaRPr lang="cs-CZ" sz="2400" b="1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400" b="1" u="sng" dirty="0" smtClean="0"/>
              <a:t>zákona o přezkoumávání</a:t>
            </a:r>
            <a:r>
              <a:rPr lang="cs-CZ" sz="2400" dirty="0" smtClean="0"/>
              <a:t>, který požaduje vyjádření, zda byly či nebyly zjištěny chyby a nedostatky klasifikované podle § 10 odst. 3 písm. b) a/nebo c), a další náležitosti uvedené viz výše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221769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závěru zprávy - auditor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434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700" dirty="0" smtClean="0"/>
              <a:t>A. 	VYJÁDŘENÍ K SOULADU HOSPODAŘENÍ S HLEDISKY PŘEZKOUMÁNÍ HOSPODAŘENÍ</a:t>
            </a:r>
            <a:endParaRPr lang="cs-CZ" sz="2700" b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7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700" dirty="0" smtClean="0"/>
              <a:t>Na základě námi provedeného přezkoumání hospodaření (územního celku)  XY jsme </a:t>
            </a:r>
            <a:r>
              <a:rPr lang="cs-CZ" sz="2700" i="1" dirty="0" smtClean="0"/>
              <a:t>nezjistili žádnou skutečnost, která by nás vedla k přesvědčení, že přezkoumávané hospodaření není ve všech významných (materiálních) ohledech v souladu s hledisky přezkoumání hospodaření </a:t>
            </a:r>
            <a:r>
              <a:rPr lang="cs-CZ" sz="2700" dirty="0" smtClean="0"/>
              <a:t>uvedenými v bodě III. této zprávy.</a:t>
            </a:r>
            <a:endParaRPr lang="cs-CZ" sz="2700" b="1" dirty="0" smtClean="0"/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154427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závěru zprávy - auditor</a:t>
            </a:r>
          </a:p>
        </p:txBody>
      </p:sp>
      <p:sp>
        <p:nvSpPr>
          <p:cNvPr id="76803" name="Zástupný symbol pro obsah 2"/>
          <p:cNvSpPr>
            <a:spLocks noGrp="1"/>
          </p:cNvSpPr>
          <p:nvPr>
            <p:ph idx="1"/>
          </p:nvPr>
        </p:nvSpPr>
        <p:spPr>
          <a:xfrm>
            <a:off x="685800" y="1844675"/>
            <a:ext cx="7772400" cy="4251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400" dirty="0" smtClean="0"/>
              <a:t>B. 	VYJÁDŘENÍ OHLEDNĚ CHYB A NEDOSTATKŮ</a:t>
            </a:r>
            <a:endParaRPr lang="cs-CZ" altLang="cs-CZ" sz="2400" b="1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000" dirty="0" smtClean="0"/>
              <a:t>Zákon č. 420/2004 Sb., o přezkoumávání hospodaření územních samosprávných celků a dobrovolných svazků obcí, ve znění pozdějších předpisů, stanoví, abychom ve zprávě uvedli závěr podle ustanovení § 10 odst. 2 písm. d) a odst. 3 citovaného zákona. Toto ustanovení vyžaduje, abychom ve své zprávě o výsledku přezkoumání hospodaření uvedli, zda při přezkoumání hospodaření byly zjištěny chyby a nedostatky a v čem případně spočívaly, a to bez ohledu na jejich významnost (</a:t>
            </a:r>
            <a:r>
              <a:rPr lang="cs-CZ" altLang="cs-CZ" sz="2000" dirty="0" err="1" smtClean="0"/>
              <a:t>materialitu</a:t>
            </a:r>
            <a:r>
              <a:rPr lang="cs-CZ" altLang="cs-CZ" sz="2000" dirty="0" smtClean="0"/>
              <a:t>) a jejich vztah k hospodaření (územního celku) XY jako celku.</a:t>
            </a:r>
            <a:endParaRPr lang="cs-CZ" altLang="cs-CZ" sz="2000" b="1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000" dirty="0" smtClean="0"/>
              <a:t> </a:t>
            </a:r>
            <a:endParaRPr lang="cs-CZ" altLang="cs-CZ" sz="2000" b="1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000" dirty="0" smtClean="0"/>
              <a:t>Při přezkoumání hospodaření územního celku XY za rok 20xx jsme nezjistili žádné chyby a nedostatky. </a:t>
            </a:r>
            <a:endParaRPr lang="cs-CZ" altLang="cs-CZ" sz="2000" b="1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6341994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MF ČR - </a:t>
            </a:r>
            <a:r>
              <a:rPr lang="cs-CZ" sz="2800" i="1" dirty="0" smtClean="0">
                <a:effectLst/>
              </a:rPr>
              <a:t>Souhrnná zpráva</a:t>
            </a:r>
            <a:r>
              <a:rPr lang="cs-CZ" sz="2800" i="1" dirty="0">
                <a:effectLst/>
              </a:rPr>
              <a:t> o výsledcích přezkoumání hospodaření </a:t>
            </a:r>
            <a:r>
              <a:rPr lang="cs-CZ" sz="2800" i="1" dirty="0" smtClean="0">
                <a:effectLst/>
              </a:rPr>
              <a:t>za </a:t>
            </a:r>
            <a:r>
              <a:rPr lang="cs-CZ" sz="2800" i="1" dirty="0">
                <a:effectLst/>
              </a:rPr>
              <a:t>rok 2018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500" dirty="0"/>
              <a:t>Dostupné na: </a:t>
            </a:r>
            <a:r>
              <a:rPr lang="cs-CZ" sz="1500" dirty="0" smtClean="0"/>
              <a:t>htps</a:t>
            </a:r>
            <a:r>
              <a:rPr lang="cs-CZ" sz="1500" dirty="0"/>
              <a:t>://</a:t>
            </a:r>
            <a:r>
              <a:rPr lang="cs-CZ" sz="1500" dirty="0" smtClean="0"/>
              <a:t>www.mfcr.cz/cs/verejny-sektor/kontrola-verejnych-financi/prezkoumavani-hospodareni/vysledky-prezkoumani-hospodareni/2018/vysledky-prezkoumani-hospodareni-uzemnic-36415</a:t>
            </a:r>
          </a:p>
          <a:p>
            <a:endParaRPr lang="cs-CZ" sz="1500" dirty="0" smtClean="0"/>
          </a:p>
          <a:p>
            <a:endParaRPr lang="cs-CZ" dirty="0"/>
          </a:p>
        </p:txBody>
      </p:sp>
      <p:pic>
        <p:nvPicPr>
          <p:cNvPr id="4098" name="Picture 2" descr="D:\Plocha\Bez náz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821851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840144"/>
      </p:ext>
    </p:extLst>
  </p:cSld>
  <p:clrMapOvr>
    <a:masterClrMapping/>
  </p:clrMapOvr>
  <p:transition>
    <p:wipe dir="r"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cs-CZ" sz="2500" dirty="0" smtClean="0"/>
              <a:t>Chyby </a:t>
            </a:r>
            <a:r>
              <a:rPr lang="cs-CZ" sz="2500" dirty="0"/>
              <a:t>a nedostatky zjištěné KÚ a MHMP při přezkoumávání </a:t>
            </a:r>
            <a:r>
              <a:rPr lang="cs-CZ" sz="2500" dirty="0" smtClean="0"/>
              <a:t>hospodaření za </a:t>
            </a:r>
            <a:r>
              <a:rPr lang="cs-CZ" sz="2500" dirty="0"/>
              <a:t>rok 2018</a:t>
            </a:r>
            <a:endParaRPr lang="cs-CZ" sz="2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518457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100" dirty="0"/>
              <a:t>o</a:t>
            </a:r>
            <a:r>
              <a:rPr lang="cs-CZ" sz="2100" dirty="0" smtClean="0"/>
              <a:t>blast odměňování </a:t>
            </a:r>
            <a:r>
              <a:rPr lang="cs-CZ" sz="2100" dirty="0"/>
              <a:t>členů zastupitelstev podle </a:t>
            </a:r>
            <a:r>
              <a:rPr lang="cs-CZ" sz="2100" dirty="0" smtClean="0"/>
              <a:t>z. </a:t>
            </a:r>
            <a:r>
              <a:rPr lang="cs-CZ" sz="2100" dirty="0"/>
              <a:t>č. 128/2000 Sb</a:t>
            </a:r>
            <a:r>
              <a:rPr lang="cs-CZ" sz="2100" dirty="0" smtClean="0"/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100" u="sng" dirty="0"/>
              <a:t>účetnictví vedené územním </a:t>
            </a:r>
            <a:r>
              <a:rPr lang="cs-CZ" sz="2100" u="sng" dirty="0" smtClean="0"/>
              <a:t>celkem </a:t>
            </a:r>
            <a:r>
              <a:rPr lang="cs-CZ" sz="1900" dirty="0" smtClean="0"/>
              <a:t>(</a:t>
            </a:r>
            <a:r>
              <a:rPr lang="pt-BR" sz="1900" dirty="0" smtClean="0"/>
              <a:t>inventarizace </a:t>
            </a:r>
            <a:r>
              <a:rPr lang="pt-BR" sz="1900" dirty="0"/>
              <a:t>majetku a </a:t>
            </a:r>
            <a:r>
              <a:rPr lang="pt-BR" sz="1900" dirty="0" smtClean="0"/>
              <a:t>závazků,</a:t>
            </a:r>
            <a:r>
              <a:rPr lang="cs-CZ" sz="1900" dirty="0" smtClean="0"/>
              <a:t> výkaznictví, nesprávné účtování)</a:t>
            </a:r>
            <a:endParaRPr lang="cs-CZ" sz="19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100" u="sng" dirty="0" smtClean="0"/>
              <a:t>zadávání </a:t>
            </a:r>
            <a:r>
              <a:rPr lang="cs-CZ" sz="2100" u="sng" dirty="0"/>
              <a:t>veřejných </a:t>
            </a:r>
            <a:r>
              <a:rPr lang="cs-CZ" sz="2100" u="sng" dirty="0" smtClean="0"/>
              <a:t>zakázek</a:t>
            </a:r>
            <a:r>
              <a:rPr lang="cs-CZ" sz="2100" dirty="0" smtClean="0"/>
              <a:t> </a:t>
            </a:r>
            <a:r>
              <a:rPr lang="cs-CZ" sz="1900" dirty="0" smtClean="0"/>
              <a:t>(</a:t>
            </a:r>
            <a:r>
              <a:rPr lang="pl-PL" sz="1900" dirty="0" smtClean="0"/>
              <a:t>postup </a:t>
            </a:r>
            <a:r>
              <a:rPr lang="pl-PL" sz="1900" dirty="0"/>
              <a:t>zadavatele v rozporu se stanovenými </a:t>
            </a:r>
            <a:r>
              <a:rPr lang="pl-PL" sz="1900" dirty="0" smtClean="0"/>
              <a:t>zásadami </a:t>
            </a:r>
            <a:r>
              <a:rPr lang="pt-BR" sz="1900" dirty="0" smtClean="0"/>
              <a:t>transparentnosti</a:t>
            </a:r>
            <a:r>
              <a:rPr lang="pt-BR" sz="1900" dirty="0"/>
              <a:t>, rovného zacházení a zákazu </a:t>
            </a:r>
            <a:r>
              <a:rPr lang="pt-BR" sz="1900" dirty="0" smtClean="0"/>
              <a:t>diskriminace,</a:t>
            </a:r>
            <a:r>
              <a:rPr lang="cs-CZ" sz="1900" dirty="0" smtClean="0"/>
              <a:t> porušení </a:t>
            </a:r>
            <a:r>
              <a:rPr lang="cs-CZ" sz="1900" dirty="0"/>
              <a:t>povinnosti zveřejnit údaje, které stanoví </a:t>
            </a:r>
            <a:r>
              <a:rPr lang="cs-CZ" sz="1900" dirty="0" smtClean="0"/>
              <a:t>zákon)</a:t>
            </a:r>
            <a:endParaRPr lang="cs-CZ" sz="19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100" u="sng" dirty="0" smtClean="0"/>
              <a:t>vnitřní </a:t>
            </a:r>
            <a:r>
              <a:rPr lang="cs-CZ" sz="2100" u="sng" dirty="0"/>
              <a:t>a řídící kontrolní </a:t>
            </a:r>
            <a:r>
              <a:rPr lang="cs-CZ" sz="2100" u="sng" dirty="0" smtClean="0"/>
              <a:t>systém</a:t>
            </a:r>
            <a:r>
              <a:rPr lang="cs-CZ" sz="2100" dirty="0" smtClean="0"/>
              <a:t> </a:t>
            </a:r>
            <a:r>
              <a:rPr lang="cs-CZ" sz="1900" b="1" i="1" dirty="0" smtClean="0"/>
              <a:t>(</a:t>
            </a:r>
            <a:r>
              <a:rPr lang="cs-CZ" sz="1900" dirty="0" smtClean="0"/>
              <a:t>nedostatky </a:t>
            </a:r>
            <a:r>
              <a:rPr lang="cs-CZ" sz="1900" dirty="0"/>
              <a:t>zjištěné při dílčím přezkoumání nebo </a:t>
            </a:r>
            <a:r>
              <a:rPr lang="cs-CZ" sz="1900" dirty="0" smtClean="0"/>
              <a:t>při přezkoumání </a:t>
            </a:r>
            <a:r>
              <a:rPr lang="cs-CZ" sz="1900" dirty="0"/>
              <a:t>za předcházející roky nebyly </a:t>
            </a:r>
            <a:r>
              <a:rPr lang="cs-CZ" sz="1900" dirty="0" smtClean="0"/>
              <a:t>odstraněny, </a:t>
            </a:r>
            <a:r>
              <a:rPr lang="cs-CZ" sz="1900" dirty="0"/>
              <a:t>nezajištění fungování vnitřního řídícího a kontrolního </a:t>
            </a:r>
            <a:r>
              <a:rPr lang="cs-CZ" sz="1900" dirty="0" smtClean="0"/>
              <a:t>systému)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u="sng" dirty="0"/>
              <a:t>hospodaření a nakládání s majetkem</a:t>
            </a:r>
            <a:r>
              <a:rPr lang="cs-CZ" sz="2000" dirty="0"/>
              <a:t> </a:t>
            </a:r>
            <a:r>
              <a:rPr lang="cs-CZ" sz="1900" dirty="0"/>
              <a:t>(při nakládání s majetkem nerozhodl příslušný orgán obce, porušení povinnosti zveřejnit údaje, které stanoví zákon)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u="sng" dirty="0"/>
              <a:t>rozpočet a hospodaření v souladu s rozpočtem</a:t>
            </a:r>
            <a:r>
              <a:rPr lang="pl-PL" sz="2000" dirty="0"/>
              <a:t> </a:t>
            </a:r>
            <a:r>
              <a:rPr lang="pl-PL" sz="1900" dirty="0"/>
              <a:t>(</a:t>
            </a:r>
            <a:r>
              <a:rPr lang="cs-CZ" sz="1900" dirty="0"/>
              <a:t>chybné provádění rozpočtových opatření, sestavení a schvalování rozpočtu v rozporu se zákonem, porušení povinnosti zveřejnit údaje, </a:t>
            </a:r>
            <a:r>
              <a:rPr lang="cs-CZ" sz="1900" dirty="0" smtClean="0"/>
              <a:t>poskytování </a:t>
            </a:r>
            <a:r>
              <a:rPr lang="cs-CZ" sz="1900" dirty="0"/>
              <a:t>dotací)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511177333"/>
      </p:ext>
    </p:extLst>
  </p:cSld>
  <p:clrMapOvr>
    <a:masterClrMapping/>
  </p:clrMapOvr>
  <p:transition>
    <p:wipe dir="r"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500" dirty="0" smtClean="0"/>
              <a:t>Chyby </a:t>
            </a:r>
            <a:r>
              <a:rPr lang="cs-CZ" sz="2500" dirty="0"/>
              <a:t>a nedostatky zjištěné KÚ a MHMP při přezkoumávání </a:t>
            </a:r>
            <a:r>
              <a:rPr lang="cs-CZ" sz="2500" dirty="0" smtClean="0"/>
              <a:t>hospodaření za </a:t>
            </a:r>
            <a:r>
              <a:rPr lang="cs-CZ" sz="2500" dirty="0"/>
              <a:t>rok 2018</a:t>
            </a:r>
            <a:endParaRPr lang="cs-CZ" sz="2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896544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v</a:t>
            </a:r>
            <a:r>
              <a:rPr lang="cs-CZ" sz="2200" dirty="0" smtClean="0"/>
              <a:t> </a:t>
            </a:r>
            <a:r>
              <a:rPr lang="cs-CZ" sz="2200" dirty="0"/>
              <a:t>roce 2018 bylo přezkoumávajícími orgány vykonáno </a:t>
            </a:r>
            <a:r>
              <a:rPr lang="cs-CZ" sz="2200" dirty="0" smtClean="0"/>
              <a:t>přezkoumání hospodaření </a:t>
            </a:r>
            <a:r>
              <a:rPr lang="cs-CZ" sz="2200" dirty="0"/>
              <a:t>celkově u 5341 obcí, 587 DSO a 48 městských částí </a:t>
            </a:r>
            <a:r>
              <a:rPr lang="cs-CZ" sz="2200" dirty="0" smtClean="0"/>
              <a:t>hlavního města Prahy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c</a:t>
            </a:r>
            <a:r>
              <a:rPr lang="cs-CZ" sz="2200" dirty="0" smtClean="0"/>
              <a:t>hyby </a:t>
            </a:r>
            <a:r>
              <a:rPr lang="cs-CZ" sz="2200" dirty="0"/>
              <a:t>a nedostatky byly zjištěny u cca 35 </a:t>
            </a:r>
            <a:r>
              <a:rPr lang="cs-CZ" sz="2200" dirty="0" smtClean="0"/>
              <a:t>% přezkoumaných subjektů</a:t>
            </a:r>
          </a:p>
          <a:p>
            <a:endParaRPr lang="cs-CZ" sz="2100" dirty="0"/>
          </a:p>
        </p:txBody>
      </p:sp>
      <p:pic>
        <p:nvPicPr>
          <p:cNvPr id="5122" name="Picture 2" descr="D:\Plocha\Bez náz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7488832" cy="239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9538"/>
      </p:ext>
    </p:extLst>
  </p:cSld>
  <p:clrMapOvr>
    <a:masterClrMapping/>
  </p:clrMapOvr>
  <p:transition>
    <p:wipe dir="r"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500" dirty="0" smtClean="0"/>
              <a:t>Výsledky přezkoumání hospodaření ÚC vykonaných auditory za </a:t>
            </a:r>
            <a:r>
              <a:rPr lang="cs-CZ" sz="2500" dirty="0"/>
              <a:t>rok 2018</a:t>
            </a:r>
            <a:endParaRPr lang="cs-CZ" sz="2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896544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v</a:t>
            </a:r>
            <a:r>
              <a:rPr lang="cs-CZ" sz="2200" dirty="0" smtClean="0"/>
              <a:t> </a:t>
            </a:r>
            <a:r>
              <a:rPr lang="cs-CZ" sz="2200" dirty="0"/>
              <a:t>roce 2018 </a:t>
            </a:r>
            <a:r>
              <a:rPr lang="cs-CZ" sz="2200" dirty="0" smtClean="0"/>
              <a:t>přezkoumali </a:t>
            </a:r>
            <a:r>
              <a:rPr lang="cs-CZ" sz="2200" dirty="0"/>
              <a:t>auditoři hospodaření celkem 921 obcí a MČ </a:t>
            </a:r>
            <a:r>
              <a:rPr lang="cs-CZ" sz="2200" dirty="0" smtClean="0"/>
              <a:t>HMP a </a:t>
            </a:r>
            <a:r>
              <a:rPr lang="cs-CZ" sz="2200" dirty="0"/>
              <a:t>136 </a:t>
            </a:r>
            <a:r>
              <a:rPr lang="cs-CZ" sz="2200" dirty="0" smtClean="0"/>
              <a:t>DSO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chyby a nedostatky zjištěny u 192 obcí a MČ HMP a 11 </a:t>
            </a:r>
            <a:r>
              <a:rPr lang="cs-CZ" sz="2200" dirty="0" smtClean="0"/>
              <a:t>DSO, tj</a:t>
            </a:r>
            <a:r>
              <a:rPr lang="cs-CZ" sz="2200" dirty="0"/>
              <a:t>. u 203 subjektů, což představuje 19 % z celkového </a:t>
            </a:r>
            <a:r>
              <a:rPr lang="cs-CZ" sz="2200" dirty="0" smtClean="0"/>
              <a:t>počtu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cs-CZ" sz="22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cs-CZ" sz="2200" dirty="0"/>
          </a:p>
        </p:txBody>
      </p:sp>
      <p:pic>
        <p:nvPicPr>
          <p:cNvPr id="5123" name="Picture 3" descr="D:\Plocha\Bez náz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32885"/>
            <a:ext cx="7344816" cy="336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54303"/>
      </p:ext>
    </p:extLst>
  </p:cSld>
  <p:clrMapOvr>
    <a:masterClrMapping/>
  </p:clrMapOvr>
  <p:transition>
    <p:wipe dir="r"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650" y="26368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30294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A</a:t>
            </a:r>
            <a:r>
              <a:rPr lang="cs-CZ" smtClean="0">
                <a:cs typeface="Times New Roman" pitchFamily="18" charset="0"/>
              </a:rPr>
              <a:t>uditorsk</a:t>
            </a:r>
            <a:r>
              <a:rPr lang="cs-CZ" smtClean="0"/>
              <a:t>á</a:t>
            </a:r>
            <a:r>
              <a:rPr lang="cs-CZ" smtClean="0">
                <a:cs typeface="Times New Roman" pitchFamily="18" charset="0"/>
              </a:rPr>
              <a:t> </a:t>
            </a:r>
            <a:r>
              <a:rPr lang="cs-CZ" smtClean="0"/>
              <a:t>č</a:t>
            </a:r>
            <a:r>
              <a:rPr lang="cs-CZ" smtClean="0">
                <a:cs typeface="Times New Roman" pitchFamily="18" charset="0"/>
              </a:rPr>
              <a:t>innost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7772400" cy="482399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500" dirty="0" smtClean="0">
                <a:cs typeface="Times New Roman" pitchFamily="18" charset="0"/>
              </a:rPr>
              <a:t>provádění povinného auditu</a:t>
            </a:r>
            <a:endParaRPr lang="cs-CZ" altLang="cs-CZ" sz="2500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500" dirty="0" smtClean="0">
                <a:cs typeface="Times New Roman" pitchFamily="18" charset="0"/>
              </a:rPr>
              <a:t>přezkoumání hospodaření</a:t>
            </a:r>
            <a:r>
              <a:rPr lang="cs-CZ" altLang="cs-CZ" sz="2500" dirty="0" smtClean="0"/>
              <a:t>, </a:t>
            </a:r>
            <a:r>
              <a:rPr lang="cs-CZ" altLang="cs-CZ" sz="2500" dirty="0" smtClean="0">
                <a:cs typeface="Times New Roman" pitchFamily="18" charset="0"/>
              </a:rPr>
              <a:t>pokud toto přezkoumání provádí auditor</a:t>
            </a:r>
            <a:r>
              <a:rPr lang="cs-CZ" altLang="cs-CZ" sz="25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500" dirty="0" smtClean="0"/>
              <a:t>	(z. </a:t>
            </a:r>
            <a:r>
              <a:rPr lang="cs-CZ" altLang="cs-CZ" sz="2500" dirty="0" smtClean="0">
                <a:cs typeface="Times New Roman" pitchFamily="18" charset="0"/>
              </a:rPr>
              <a:t>č. 420/2004 Sb., o přezkoumávání hospodaření </a:t>
            </a:r>
            <a:r>
              <a:rPr lang="cs-CZ" altLang="cs-CZ" sz="2500" dirty="0" smtClean="0"/>
              <a:t>ÚSC</a:t>
            </a:r>
            <a:r>
              <a:rPr lang="cs-CZ" altLang="cs-CZ" sz="2500" dirty="0" smtClean="0">
                <a:cs typeface="Times New Roman" pitchFamily="18" charset="0"/>
              </a:rPr>
              <a:t> a </a:t>
            </a:r>
            <a:r>
              <a:rPr lang="cs-CZ" altLang="cs-CZ" sz="2500" dirty="0" smtClean="0"/>
              <a:t>DSO)</a:t>
            </a:r>
          </a:p>
          <a:p>
            <a:pPr eaLnBrk="1" hangingPunct="1">
              <a:buBlip>
                <a:blip r:embed="rId3"/>
              </a:buBlip>
            </a:pPr>
            <a:r>
              <a:rPr lang="cs-CZ" sz="2500" dirty="0" smtClean="0"/>
              <a:t>ověřování </a:t>
            </a:r>
            <a:r>
              <a:rPr lang="cs-CZ" sz="2500" dirty="0"/>
              <a:t>účetních </a:t>
            </a:r>
            <a:r>
              <a:rPr lang="cs-CZ" sz="2500" dirty="0" smtClean="0"/>
              <a:t>záznamů, ověřování </a:t>
            </a:r>
            <a:r>
              <a:rPr lang="cs-CZ" sz="2500" dirty="0"/>
              <a:t>jiných ekonomických informací auditorem nebo provádění dalších činností auditorem, pokud tak stanoví jiný právní předpis nebo přímo použitelný předpis Evropské </a:t>
            </a:r>
            <a:r>
              <a:rPr lang="cs-CZ" sz="2500" dirty="0" smtClean="0"/>
              <a:t>unie</a:t>
            </a:r>
          </a:p>
          <a:p>
            <a:pPr eaLnBrk="1" hangingPunct="1">
              <a:buBlip>
                <a:blip r:embed="rId3"/>
              </a:buBlip>
            </a:pPr>
            <a:r>
              <a:rPr lang="cs-CZ" sz="2500" dirty="0" smtClean="0"/>
              <a:t>jiné </a:t>
            </a:r>
            <a:r>
              <a:rPr lang="cs-CZ" sz="2500" dirty="0"/>
              <a:t>ověřování účetní závěrky, jiných účetních záznamů nebo jejich částí prováděné </a:t>
            </a:r>
            <a:r>
              <a:rPr lang="cs-CZ" sz="2500" dirty="0" smtClean="0"/>
              <a:t>auditorem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Pojem auditu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u="sng" dirty="0" smtClean="0"/>
              <a:t>širší pojetí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300" dirty="0" smtClean="0">
                <a:cs typeface="Times New Roman" pitchFamily="18" charset="0"/>
              </a:rPr>
              <a:t>je audit způsob, kterým jedna strana ujišťuje druhou o kvalitě, podmínkách či stavu určité skutečnosti, kterou první osoba prozkoumala</a:t>
            </a:r>
            <a:endParaRPr lang="cs-CZ" altLang="cs-CZ" sz="2300" dirty="0" smtClean="0"/>
          </a:p>
          <a:p>
            <a:pPr algn="just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300" dirty="0" smtClean="0"/>
              <a:t>o</a:t>
            </a:r>
            <a:r>
              <a:rPr lang="cs-CZ" altLang="cs-CZ" sz="2300" dirty="0" smtClean="0">
                <a:cs typeface="Times New Roman" pitchFamily="18" charset="0"/>
              </a:rPr>
              <a:t>věřovací zakázka je zakázka, v níž odborník vyjadřuje závěr s cílem zvýšit míru důvěry předpokládaných uživatelů jiných než odpovědná strana ohledně výsledku hodnocení či oceňování předmětu zakázky vůči daným kritériím</a:t>
            </a:r>
          </a:p>
          <a:p>
            <a:pPr marL="0" indent="0" algn="just" eaLnBrk="1" hangingPunct="1">
              <a:lnSpc>
                <a:spcPct val="90000"/>
              </a:lnSpc>
              <a:buClr>
                <a:schemeClr val="hlink"/>
              </a:buClr>
              <a:buNone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u="sng" dirty="0" smtClean="0"/>
              <a:t>užší pojetí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300" dirty="0" smtClean="0"/>
              <a:t>ověření účetní závěrky – řádné, mimořádné, konsolidované, mezitímní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</a:t>
            </a:r>
            <a:r>
              <a:rPr lang="cs-CZ" smtClean="0">
                <a:cs typeface="Times New Roman" pitchFamily="18" charset="0"/>
              </a:rPr>
              <a:t>ovinný audit</a:t>
            </a:r>
            <a:r>
              <a:rPr lang="cs-CZ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88840"/>
            <a:ext cx="7772400" cy="41148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2600" u="sng" dirty="0" smtClean="0"/>
              <a:t>ověření </a:t>
            </a:r>
            <a:r>
              <a:rPr lang="cs-CZ" sz="2600" u="sng" dirty="0"/>
              <a:t>účetní závěrky nebo konsolidované účetní závěrky</a:t>
            </a:r>
            <a:r>
              <a:rPr lang="cs-CZ" sz="2600" dirty="0"/>
              <a:t>, zda podává věrný a poctivý obraz předmětu účetnictví v souladu s právními předpisy a příslušným rámcem účetního výkaznictví, na jehož základě je účetní závěrka nebo konsolidovaná účetní závěrka sestavena, pokud takové ověření vyžaduje jiný právní </a:t>
            </a:r>
            <a:r>
              <a:rPr lang="cs-CZ" sz="2600" dirty="0" smtClean="0"/>
              <a:t>předpis </a:t>
            </a:r>
            <a:r>
              <a:rPr lang="cs-CZ" altLang="cs-CZ" sz="2600" dirty="0"/>
              <a:t>(např. z. č. 563/1991 Sb., o </a:t>
            </a:r>
            <a:r>
              <a:rPr lang="cs-CZ" altLang="cs-CZ" sz="2600" dirty="0" smtClean="0"/>
              <a:t>účetnictví a řada dalších předpisů) </a:t>
            </a:r>
            <a:r>
              <a:rPr lang="cs-CZ" sz="2600" dirty="0"/>
              <a:t>nebo přímo použitelný předpis Evropské unie</a:t>
            </a:r>
            <a:endParaRPr lang="cs-CZ" altLang="cs-CZ" sz="2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Auditor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61615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u="sng" dirty="0" smtClean="0"/>
              <a:t>Statutární auditor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 smtClean="0"/>
              <a:t>	</a:t>
            </a:r>
            <a:r>
              <a:rPr lang="cs-CZ" altLang="cs-CZ" sz="2400" dirty="0" smtClean="0">
                <a:cs typeface="Times New Roman" pitchFamily="18" charset="0"/>
              </a:rPr>
              <a:t>fyzická osoba, které bylo Komorou vydáno rozhodnutí</a:t>
            </a:r>
            <a:r>
              <a:rPr lang="cs-CZ" altLang="cs-CZ" sz="2400" dirty="0" smtClean="0"/>
              <a:t> </a:t>
            </a:r>
            <a:r>
              <a:rPr lang="cs-CZ" altLang="cs-CZ" sz="2400" dirty="0" smtClean="0">
                <a:cs typeface="Times New Roman" pitchFamily="18" charset="0"/>
              </a:rPr>
              <a:t>o oprávnění provádět auditorskou činnost</a:t>
            </a:r>
            <a:endParaRPr lang="cs-CZ" altLang="cs-CZ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cs-CZ" u="sng" dirty="0" smtClean="0"/>
              <a:t>Auditorská </a:t>
            </a:r>
            <a:r>
              <a:rPr lang="cs-CZ" altLang="cs-CZ" u="sng" dirty="0" smtClean="0"/>
              <a:t>společnost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 smtClean="0"/>
              <a:t>	</a:t>
            </a:r>
            <a:r>
              <a:rPr lang="cs-CZ" altLang="cs-CZ" sz="2400" dirty="0" smtClean="0">
                <a:cs typeface="Times New Roman" pitchFamily="18" charset="0"/>
              </a:rPr>
              <a:t>právnická osoba, které bylo Komorou vydáno auditorské </a:t>
            </a:r>
            <a:r>
              <a:rPr lang="cs-CZ" altLang="cs-CZ" sz="2400" dirty="0" smtClean="0">
                <a:cs typeface="Times New Roman" pitchFamily="18" charset="0"/>
              </a:rPr>
              <a:t>oprávnění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1800" dirty="0"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nyní cca 1200 aktivních </a:t>
            </a:r>
            <a:r>
              <a:rPr lang="cs-CZ" sz="2000" dirty="0" smtClean="0"/>
              <a:t>auditorů, 354 </a:t>
            </a:r>
            <a:r>
              <a:rPr lang="cs-CZ" sz="2000" dirty="0"/>
              <a:t>auditorských </a:t>
            </a:r>
            <a:r>
              <a:rPr lang="cs-CZ" sz="2000" dirty="0" smtClean="0"/>
              <a:t>společností</a:t>
            </a:r>
            <a:endParaRPr lang="cs-CZ" altLang="cs-CZ" sz="2000" dirty="0"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poměr </a:t>
            </a:r>
            <a:r>
              <a:rPr lang="cs-CZ" sz="2000" dirty="0"/>
              <a:t>zaměstnaných auditorů a OSVČ </a:t>
            </a:r>
            <a:r>
              <a:rPr lang="pt-BR" sz="2000" dirty="0" smtClean="0"/>
              <a:t>62 </a:t>
            </a:r>
            <a:r>
              <a:rPr lang="pt-BR" sz="2000" dirty="0"/>
              <a:t>% : 38 % </a:t>
            </a:r>
            <a:endParaRPr lang="cs-CZ" sz="20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a</a:t>
            </a:r>
            <a:r>
              <a:rPr lang="it-IT" sz="2000" dirty="0" smtClean="0"/>
              <a:t>sistenti –</a:t>
            </a:r>
            <a:r>
              <a:rPr lang="cs-CZ" sz="2000" dirty="0" smtClean="0"/>
              <a:t> </a:t>
            </a:r>
            <a:r>
              <a:rPr lang="it-IT" sz="2000" dirty="0"/>
              <a:t>cca 760 </a:t>
            </a:r>
            <a:endParaRPr lang="cs-CZ" sz="2000" dirty="0"/>
          </a:p>
          <a:p>
            <a:pPr marL="0" indent="0">
              <a:buClr>
                <a:srgbClr val="FF0000"/>
              </a:buClr>
              <a:buNone/>
            </a:pPr>
            <a:r>
              <a:rPr lang="cs-CZ" sz="1500" dirty="0"/>
              <a:t>Zdroj: </a:t>
            </a:r>
            <a:r>
              <a:rPr lang="cs-CZ" sz="1500" dirty="0">
                <a:hlinkClick r:id="rId2"/>
              </a:rPr>
              <a:t>https://</a:t>
            </a:r>
            <a:r>
              <a:rPr lang="cs-CZ" sz="1500" dirty="0" smtClean="0">
                <a:hlinkClick r:id="rId2"/>
              </a:rPr>
              <a:t>www.kacr.cz/file/5712/2018-auditor-10.pdf</a:t>
            </a:r>
            <a:endParaRPr lang="cs-CZ" sz="1500" dirty="0" smtClean="0"/>
          </a:p>
          <a:p>
            <a:pPr marL="0" indent="0">
              <a:buClr>
                <a:srgbClr val="FF0000"/>
              </a:buClr>
              <a:buNone/>
            </a:pPr>
            <a:endParaRPr lang="cs-CZ" sz="2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/>
              <a:t>Auditorské oprávnění – fyzické osoby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u="sng" smtClean="0">
                <a:cs typeface="Times New Roman" pitchFamily="18" charset="0"/>
              </a:rPr>
              <a:t>Na žádost Komora vydá auditorské oprávnění </a:t>
            </a:r>
            <a:r>
              <a:rPr lang="cs-CZ" altLang="cs-CZ" sz="2200" u="sng" smtClean="0"/>
              <a:t>FO</a:t>
            </a:r>
            <a:r>
              <a:rPr lang="cs-CZ" altLang="cs-CZ" sz="2200" u="sng" smtClean="0">
                <a:cs typeface="Times New Roman" pitchFamily="18" charset="0"/>
              </a:rPr>
              <a:t>, která</a:t>
            </a:r>
            <a:r>
              <a:rPr lang="cs-CZ" altLang="cs-CZ" sz="2200" u="sng" smtClean="0"/>
              <a:t> mj.: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smtClean="0">
                <a:cs typeface="Times New Roman" pitchFamily="18" charset="0"/>
              </a:rPr>
              <a:t>získala vysokoškolské vzdělání v rámci akreditovaného bakalářského nebo magisterského studijního programu</a:t>
            </a:r>
            <a:r>
              <a:rPr lang="cs-CZ" altLang="cs-CZ" sz="22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smtClean="0">
                <a:cs typeface="Times New Roman" pitchFamily="18" charset="0"/>
              </a:rPr>
              <a:t>je plně svéprávná (způsobilá k právním úkonům)</a:t>
            </a:r>
            <a:r>
              <a:rPr lang="cs-CZ" altLang="cs-CZ" sz="2200" smtClean="0"/>
              <a:t> a </a:t>
            </a:r>
            <a:r>
              <a:rPr lang="cs-CZ" altLang="cs-CZ" sz="2200" smtClean="0">
                <a:cs typeface="Times New Roman" pitchFamily="18" charset="0"/>
              </a:rPr>
              <a:t>je bezúhonná</a:t>
            </a:r>
            <a:endParaRPr lang="cs-CZ" altLang="cs-CZ" sz="2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smtClean="0">
                <a:cs typeface="Times New Roman" pitchFamily="18" charset="0"/>
              </a:rPr>
              <a:t>absolvovala po dobu alespoň 3 let odbornou praxi (účast na provádění  auditorské činnosti, zejména povinného auditu, u auditora) nebo odbornou praxi v obdobné pracovní pozici v jiném členském státě, v rozsahu nejméně 35 hodin týdně nebo po dobu ekvivalentní </a:t>
            </a:r>
            <a:endParaRPr lang="cs-CZ" altLang="cs-CZ" sz="2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smtClean="0">
                <a:cs typeface="Times New Roman" pitchFamily="18" charset="0"/>
              </a:rPr>
              <a:t>nevykonává činnost, na níž se vztahuje omezení </a:t>
            </a:r>
            <a:endParaRPr lang="cs-CZ" altLang="cs-CZ" sz="2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u="sng" smtClean="0">
                <a:cs typeface="Times New Roman" pitchFamily="18" charset="0"/>
              </a:rPr>
              <a:t>složila auditorskou zkoušku  </a:t>
            </a:r>
            <a:r>
              <a:rPr lang="cs-CZ" altLang="cs-CZ" sz="2200" smtClean="0">
                <a:cs typeface="Times New Roman" pitchFamily="18" charset="0"/>
              </a:rPr>
              <a:t>a slib auditora</a:t>
            </a:r>
            <a:endParaRPr lang="cs-CZ" altLang="cs-CZ" sz="2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smtClean="0">
                <a:cs typeface="Times New Roman" pitchFamily="18" charset="0"/>
              </a:rPr>
              <a:t>nemá nedoplatek na daních</a:t>
            </a:r>
            <a:r>
              <a:rPr lang="cs-CZ" altLang="cs-CZ" sz="2200" smtClean="0"/>
              <a:t>,</a:t>
            </a:r>
            <a:r>
              <a:rPr lang="cs-CZ" altLang="cs-CZ" sz="2200" smtClean="0">
                <a:cs typeface="Times New Roman" pitchFamily="18" charset="0"/>
              </a:rPr>
              <a:t> odvodech, poplatcích a jiných obdobných peněžitých plněních, pojistném na zdravotní a sociální pojištění</a:t>
            </a:r>
            <a:endParaRPr lang="cs-CZ" altLang="cs-CZ" sz="22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cs typeface="Times New Roman" pitchFamily="18" charset="0"/>
              </a:rPr>
              <a:t>Omezení podnikání auditora</a:t>
            </a:r>
            <a:endParaRPr lang="cs-CZ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005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u="sng" smtClean="0"/>
              <a:t>A</a:t>
            </a:r>
            <a:r>
              <a:rPr lang="cs-CZ" altLang="cs-CZ" sz="2200" u="sng" smtClean="0">
                <a:cs typeface="Times New Roman" pitchFamily="18" charset="0"/>
              </a:rPr>
              <a:t>uditor nesmí (s výjimkou auditorské činnosti) vykonávat další výdělečnou činnost mající znaky podnikání</a:t>
            </a:r>
            <a:r>
              <a:rPr lang="cs-CZ" altLang="cs-CZ" sz="2200" u="sng" smtClean="0"/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smtClean="0">
                <a:cs typeface="Times New Roman" pitchFamily="18" charset="0"/>
              </a:rPr>
              <a:t>Překážkou provádění auditorské činnosti auditorem není</a:t>
            </a:r>
            <a:r>
              <a:rPr lang="cs-CZ" altLang="cs-CZ" sz="2200" smtClean="0"/>
              <a:t>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smtClean="0"/>
              <a:t> </a:t>
            </a:r>
            <a:r>
              <a:rPr lang="cs-CZ" altLang="cs-CZ" sz="2200" smtClean="0">
                <a:cs typeface="Times New Roman" pitchFamily="18" charset="0"/>
              </a:rPr>
              <a:t>správa vlastního majetku</a:t>
            </a:r>
            <a:r>
              <a:rPr lang="cs-CZ" altLang="cs-CZ" sz="2200" smtClean="0"/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smtClean="0"/>
              <a:t> </a:t>
            </a:r>
            <a:r>
              <a:rPr lang="cs-CZ" altLang="cs-CZ" sz="2200" smtClean="0">
                <a:cs typeface="Times New Roman" pitchFamily="18" charset="0"/>
              </a:rPr>
              <a:t>vědecká, pedagogická, publicistická, literární nebo umělecká</a:t>
            </a:r>
            <a:endParaRPr lang="cs-CZ" altLang="cs-CZ" sz="22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smtClean="0"/>
              <a:t>  </a:t>
            </a:r>
            <a:r>
              <a:rPr lang="cs-CZ" altLang="cs-CZ" sz="2200" smtClean="0">
                <a:cs typeface="Times New Roman" pitchFamily="18" charset="0"/>
              </a:rPr>
              <a:t> </a:t>
            </a:r>
            <a:r>
              <a:rPr lang="cs-CZ" altLang="cs-CZ" sz="2200" smtClean="0"/>
              <a:t> </a:t>
            </a:r>
            <a:r>
              <a:rPr lang="cs-CZ" altLang="cs-CZ" sz="2200" smtClean="0">
                <a:cs typeface="Times New Roman" pitchFamily="18" charset="0"/>
              </a:rPr>
              <a:t>činnost</a:t>
            </a:r>
            <a:endParaRPr lang="cs-CZ" altLang="cs-CZ" sz="22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smtClean="0"/>
              <a:t> </a:t>
            </a:r>
            <a:r>
              <a:rPr lang="cs-CZ" altLang="cs-CZ" sz="2200" smtClean="0">
                <a:cs typeface="Times New Roman" pitchFamily="18" charset="0"/>
              </a:rPr>
              <a:t>vedení účetnictví nebo provozování poradenské a</a:t>
            </a:r>
            <a:r>
              <a:rPr lang="cs-CZ" altLang="cs-CZ" sz="2200" smtClean="0"/>
              <a:t> </a:t>
            </a:r>
            <a:r>
              <a:rPr lang="cs-CZ" altLang="cs-CZ" sz="2200" smtClean="0">
                <a:cs typeface="Times New Roman" pitchFamily="18" charset="0"/>
              </a:rPr>
              <a:t>organizační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smtClean="0">
                <a:cs typeface="Times New Roman" pitchFamily="18" charset="0"/>
              </a:rPr>
              <a:t>    činnosti</a:t>
            </a:r>
            <a:endParaRPr lang="cs-CZ" altLang="cs-CZ" sz="22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smtClean="0"/>
              <a:t> </a:t>
            </a:r>
            <a:r>
              <a:rPr lang="cs-CZ" altLang="cs-CZ" sz="2200" smtClean="0">
                <a:cs typeface="Times New Roman" pitchFamily="18" charset="0"/>
              </a:rPr>
              <a:t>daňové poradenství</a:t>
            </a:r>
            <a:endParaRPr lang="cs-CZ" altLang="cs-CZ" sz="22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smtClean="0"/>
              <a:t> </a:t>
            </a:r>
            <a:r>
              <a:rPr lang="cs-CZ" altLang="cs-CZ" sz="2200" smtClean="0">
                <a:cs typeface="Times New Roman" pitchFamily="18" charset="0"/>
              </a:rPr>
              <a:t>výkon funkce insolvenčního správce</a:t>
            </a:r>
            <a:r>
              <a:rPr lang="cs-CZ" altLang="cs-CZ" sz="2200" smtClean="0"/>
              <a:t> </a:t>
            </a:r>
            <a:r>
              <a:rPr lang="cs-CZ" altLang="cs-CZ" sz="2200" smtClean="0">
                <a:cs typeface="Times New Roman" pitchFamily="18" charset="0"/>
              </a:rPr>
              <a:t>nebo likvidátora </a:t>
            </a:r>
            <a:endParaRPr lang="cs-CZ" altLang="cs-CZ" sz="22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smtClean="0"/>
              <a:t> </a:t>
            </a:r>
            <a:r>
              <a:rPr lang="cs-CZ" altLang="cs-CZ" sz="2200" smtClean="0">
                <a:cs typeface="Times New Roman" pitchFamily="18" charset="0"/>
              </a:rPr>
              <a:t>činnost znalce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smtClean="0">
                <a:cs typeface="Times New Roman" pitchFamily="18" charset="0"/>
              </a:rPr>
              <a:t> činnost mediátora</a:t>
            </a:r>
            <a:endParaRPr lang="cs-CZ" altLang="cs-CZ" sz="22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300" smtClean="0"/>
              <a:t>Auditorské oprávnění – právnické osoby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05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u="sng" dirty="0" smtClean="0"/>
              <a:t>O</a:t>
            </a:r>
            <a:r>
              <a:rPr lang="cs-CZ" altLang="cs-CZ" sz="2100" u="sng" dirty="0" smtClean="0">
                <a:cs typeface="Times New Roman" pitchFamily="18" charset="0"/>
              </a:rPr>
              <a:t>bchodní společnosti, která splňuje </a:t>
            </a:r>
            <a:r>
              <a:rPr lang="cs-CZ" altLang="cs-CZ" sz="2100" u="sng" dirty="0" smtClean="0"/>
              <a:t>mj. </a:t>
            </a:r>
            <a:r>
              <a:rPr lang="cs-CZ" altLang="cs-CZ" sz="2100" u="sng" dirty="0" smtClean="0">
                <a:cs typeface="Times New Roman" pitchFamily="18" charset="0"/>
              </a:rPr>
              <a:t>tyto podmínky:</a:t>
            </a:r>
            <a:endParaRPr lang="cs-CZ" altLang="cs-CZ" sz="21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100" dirty="0" smtClean="0">
                <a:cs typeface="Times New Roman" pitchFamily="18" charset="0"/>
              </a:rPr>
              <a:t>fyzické osoby, které budou pro takovou osobu </a:t>
            </a:r>
            <a:r>
              <a:rPr lang="cs-CZ" altLang="cs-CZ" sz="2100" u="sng" dirty="0" smtClean="0">
                <a:cs typeface="Times New Roman" pitchFamily="18" charset="0"/>
              </a:rPr>
              <a:t>provádět povinné audity, jsou statutárními auditory</a:t>
            </a:r>
            <a:r>
              <a:rPr lang="cs-CZ" altLang="cs-CZ" sz="21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100" dirty="0" smtClean="0">
                <a:cs typeface="Times New Roman" pitchFamily="18" charset="0"/>
              </a:rPr>
              <a:t>většinou </a:t>
            </a:r>
            <a:r>
              <a:rPr lang="cs-CZ" altLang="cs-CZ" sz="2100" u="sng" dirty="0" smtClean="0">
                <a:cs typeface="Times New Roman" pitchFamily="18" charset="0"/>
              </a:rPr>
              <a:t>hlasovacích práv </a:t>
            </a:r>
            <a:r>
              <a:rPr lang="cs-CZ" altLang="cs-CZ" sz="2100" dirty="0" smtClean="0">
                <a:cs typeface="Times New Roman" pitchFamily="18" charset="0"/>
              </a:rPr>
              <a:t>v ní disponují statutární auditoři nebo auditorské společnosti  (též z jiného členského státu)</a:t>
            </a:r>
            <a:r>
              <a:rPr lang="cs-CZ" altLang="cs-CZ" sz="21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100" dirty="0" smtClean="0">
                <a:cs typeface="Times New Roman" pitchFamily="18" charset="0"/>
              </a:rPr>
              <a:t>většina </a:t>
            </a:r>
            <a:r>
              <a:rPr lang="cs-CZ" altLang="cs-CZ" sz="2100" u="sng" dirty="0" smtClean="0">
                <a:cs typeface="Times New Roman" pitchFamily="18" charset="0"/>
              </a:rPr>
              <a:t>členů řídícího orgánu </a:t>
            </a:r>
            <a:r>
              <a:rPr lang="cs-CZ" altLang="cs-CZ" sz="2100" dirty="0" smtClean="0">
                <a:cs typeface="Times New Roman" pitchFamily="18" charset="0"/>
              </a:rPr>
              <a:t>jsou statutární auditoři nebo auditorské společnosti (též z jiného členského státu)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100" dirty="0" smtClean="0">
                <a:cs typeface="Times New Roman" pitchFamily="18" charset="0"/>
              </a:rPr>
              <a:t>členové jejího řídícího orgánu jsou bezúhonní</a:t>
            </a:r>
            <a:endParaRPr lang="cs-CZ" altLang="cs-CZ" sz="2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100" dirty="0" smtClean="0">
                <a:cs typeface="Times New Roman" pitchFamily="18" charset="0"/>
              </a:rPr>
              <a:t>není na základě pravomocného rozhodnutí soudu v úpadku</a:t>
            </a:r>
            <a:r>
              <a:rPr lang="cs-CZ" altLang="cs-CZ" sz="21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100" dirty="0" smtClean="0"/>
              <a:t>nevykonává činnost, na niž se vztahuje omezení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100" dirty="0" smtClean="0">
                <a:cs typeface="Times New Roman" pitchFamily="18" charset="0"/>
              </a:rPr>
              <a:t>nemá nedoplatek na daních</a:t>
            </a:r>
            <a:r>
              <a:rPr lang="cs-CZ" altLang="cs-CZ" sz="2100" dirty="0" smtClean="0"/>
              <a:t>,</a:t>
            </a:r>
            <a:r>
              <a:rPr lang="cs-CZ" altLang="cs-CZ" sz="2100" dirty="0" smtClean="0">
                <a:cs typeface="Times New Roman" pitchFamily="18" charset="0"/>
              </a:rPr>
              <a:t> odvodech, poplatcích a jiných obdobných peněžitých plněních, pojistném na zdravotní a sociální pojištění</a:t>
            </a:r>
            <a:endParaRPr lang="cs-CZ" altLang="cs-CZ" sz="2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100" dirty="0" smtClean="0">
                <a:cs typeface="Times New Roman" pitchFamily="18" charset="0"/>
              </a:rPr>
              <a:t>je bezúhonná</a:t>
            </a:r>
            <a:endParaRPr lang="cs-CZ" altLang="cs-CZ" sz="2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Asistent auditora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buBlip>
                <a:blip r:embed="rId2"/>
              </a:buBlip>
              <a:defRPr/>
            </a:pPr>
            <a:r>
              <a:rPr lang="cs-CZ" altLang="cs-CZ" dirty="0" smtClean="0"/>
              <a:t> </a:t>
            </a:r>
            <a:r>
              <a:rPr lang="cs-CZ" altLang="cs-CZ" sz="2400" dirty="0" smtClean="0">
                <a:cs typeface="Times New Roman" pitchFamily="18" charset="0"/>
              </a:rPr>
              <a:t>fyzická osoba zapsaná v rejstříku, pokud vykonává odbornou praxi (účast na provádění auditorské činnosti) </a:t>
            </a:r>
            <a:r>
              <a:rPr lang="cs-CZ" sz="2400" dirty="0"/>
              <a:t>za účelem získání </a:t>
            </a:r>
            <a:r>
              <a:rPr lang="cs-CZ" sz="2400" dirty="0" smtClean="0"/>
              <a:t>znalostí </a:t>
            </a:r>
            <a:r>
              <a:rPr lang="cs-CZ" sz="2400" dirty="0"/>
              <a:t>a </a:t>
            </a:r>
            <a:r>
              <a:rPr lang="cs-CZ" sz="2400" dirty="0" smtClean="0"/>
              <a:t>zkušeností </a:t>
            </a:r>
            <a:r>
              <a:rPr lang="cs-CZ" sz="2400" dirty="0"/>
              <a:t>potřebných k provádění auditorské činnosti.</a:t>
            </a:r>
            <a:endParaRPr lang="cs-CZ" altLang="cs-CZ" sz="2400" dirty="0" smtClean="0">
              <a:cs typeface="Times New Roman" pitchFamily="18" charset="0"/>
            </a:endParaRPr>
          </a:p>
          <a:p>
            <a:pPr marL="285750" indent="-285750" eaLnBrk="1" hangingPunct="1">
              <a:buFont typeface="Wingdings" pitchFamily="2" charset="2"/>
              <a:buNone/>
              <a:defRPr/>
            </a:pPr>
            <a:r>
              <a:rPr lang="cs-CZ" altLang="cs-CZ" sz="2400" dirty="0" smtClean="0">
                <a:cs typeface="Times New Roman" pitchFamily="18" charset="0"/>
              </a:rPr>
              <a:t>Komora zapíše na žádost do rejstříku auditorů (seznamu asistentů auditora) fyzickou osobu, která</a:t>
            </a:r>
            <a:r>
              <a:rPr lang="cs-CZ" altLang="cs-CZ" sz="2400" dirty="0" smtClean="0"/>
              <a:t>:</a:t>
            </a:r>
          </a:p>
          <a:p>
            <a:pPr marL="285750" indent="-28575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cs-CZ" altLang="cs-CZ" sz="2400" dirty="0" smtClean="0">
                <a:cs typeface="Times New Roman" pitchFamily="18" charset="0"/>
              </a:rPr>
              <a:t>je plně svéprávná (způsobilá k právním úkonům)</a:t>
            </a:r>
            <a:endParaRPr lang="cs-CZ" altLang="cs-CZ" sz="2400" dirty="0" smtClean="0"/>
          </a:p>
          <a:p>
            <a:pPr marL="285750" indent="-28575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cs typeface="Times New Roman" pitchFamily="18" charset="0"/>
              </a:rPr>
              <a:t>je bezúhonná</a:t>
            </a:r>
            <a:r>
              <a:rPr lang="cs-CZ" altLang="cs-CZ" sz="2400" dirty="0" smtClean="0"/>
              <a:t> </a:t>
            </a:r>
          </a:p>
          <a:p>
            <a:pPr marL="285750" indent="-285750" eaLnBrk="1" hangingPunct="1">
              <a:buBlip>
                <a:blip r:embed="rId2"/>
              </a:buBlip>
              <a:defRPr/>
            </a:pPr>
            <a:r>
              <a:rPr lang="cs-CZ" altLang="cs-CZ" sz="2400" dirty="0" smtClean="0"/>
              <a:t> </a:t>
            </a:r>
            <a:r>
              <a:rPr lang="cs-CZ" sz="2400" dirty="0"/>
              <a:t>má ukončeno nejméně úplné střední nebo úplné střední odborné vzdělání</a:t>
            </a:r>
            <a:endParaRPr lang="cs-CZ" altLang="cs-CZ" sz="2400" dirty="0"/>
          </a:p>
          <a:p>
            <a:pPr marL="285750" indent="-28575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cs-CZ" altLang="cs-CZ" sz="2400" dirty="0" smtClean="0"/>
              <a:t>vykonává odbornou praxi u auditora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Určení auditora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7772400" cy="424792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cs-CZ" altLang="cs-CZ" sz="2400" dirty="0" smtClean="0"/>
              <a:t>p</a:t>
            </a:r>
            <a:r>
              <a:rPr lang="cs-CZ" altLang="cs-CZ" sz="2400" dirty="0" smtClean="0">
                <a:cs typeface="Times New Roman" pitchFamily="18" charset="0"/>
              </a:rPr>
              <a:t>okud má účetní jednotka (právnická osoba)</a:t>
            </a:r>
            <a:r>
              <a:rPr lang="cs-CZ" altLang="cs-CZ" sz="2400" dirty="0" smtClean="0"/>
              <a:t> </a:t>
            </a:r>
            <a:r>
              <a:rPr lang="cs-CZ" altLang="cs-CZ" sz="2400" dirty="0" smtClean="0">
                <a:cs typeface="Times New Roman" pitchFamily="18" charset="0"/>
              </a:rPr>
              <a:t>povinnost </a:t>
            </a:r>
            <a:r>
              <a:rPr lang="cs-CZ" altLang="cs-CZ" sz="2400" dirty="0" smtClean="0"/>
              <a:t>mít (konsolidovanou) účetní závěrku ověřenou auditorem , </a:t>
            </a:r>
            <a:r>
              <a:rPr lang="cs-CZ" altLang="cs-CZ" sz="2400" dirty="0" smtClean="0">
                <a:cs typeface="Times New Roman" pitchFamily="18" charset="0"/>
              </a:rPr>
              <a:t>určí auditora její </a:t>
            </a:r>
            <a:r>
              <a:rPr lang="cs-CZ" altLang="cs-CZ" sz="2400" u="sng" dirty="0" smtClean="0">
                <a:cs typeface="Times New Roman" pitchFamily="18" charset="0"/>
              </a:rPr>
              <a:t>nejvyšší orgán</a:t>
            </a:r>
            <a:r>
              <a:rPr lang="cs-CZ" altLang="cs-CZ" sz="2400" dirty="0" smtClean="0"/>
              <a:t>, není-li, či ho neurčí, pak ho určí kontrolní </a:t>
            </a:r>
            <a:r>
              <a:rPr lang="cs-CZ" altLang="cs-CZ" sz="2400" dirty="0" smtClean="0">
                <a:cs typeface="Times New Roman" pitchFamily="18" charset="0"/>
              </a:rPr>
              <a:t>orgán, </a:t>
            </a:r>
            <a:r>
              <a:rPr lang="cs-CZ" sz="2400" dirty="0"/>
              <a:t>nejsou-li členové kontrolního orgánu členy řídicího </a:t>
            </a:r>
            <a:r>
              <a:rPr lang="cs-CZ" sz="2400" dirty="0" smtClean="0"/>
              <a:t>orgánu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cs-CZ" sz="2400" dirty="0"/>
              <a:t>nelze-li </a:t>
            </a:r>
            <a:r>
              <a:rPr lang="cs-CZ" sz="2400" dirty="0" smtClean="0"/>
              <a:t>takto, </a:t>
            </a:r>
            <a:r>
              <a:rPr lang="cs-CZ" sz="2400" dirty="0"/>
              <a:t>určí auditora účetní jednotka způsobem, který je nezávislý na členech řídicího </a:t>
            </a:r>
            <a:r>
              <a:rPr lang="cs-CZ" sz="2400" dirty="0" smtClean="0"/>
              <a:t>orgánu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cs-CZ" altLang="cs-CZ" sz="2400" dirty="0" smtClean="0"/>
              <a:t>osoba jednající jménem účetní jednotky </a:t>
            </a:r>
            <a:r>
              <a:rPr lang="cs-CZ" altLang="cs-CZ" sz="2400" dirty="0" smtClean="0">
                <a:cs typeface="Times New Roman" pitchFamily="18" charset="0"/>
              </a:rPr>
              <a:t>je </a:t>
            </a:r>
            <a:r>
              <a:rPr lang="cs-CZ" altLang="cs-CZ" sz="2400" u="sng" dirty="0" smtClean="0">
                <a:cs typeface="Times New Roman" pitchFamily="18" charset="0"/>
              </a:rPr>
              <a:t>oprávněna uzavřít smlouvu o povinném auditu pouze s takto určeným auditorem</a:t>
            </a:r>
            <a:endParaRPr lang="cs-CZ" altLang="cs-CZ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11496973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47192"/>
          </a:xfrm>
        </p:spPr>
        <p:txBody>
          <a:bodyPr/>
          <a:lstStyle/>
          <a:p>
            <a:r>
              <a:rPr lang="cs-CZ" sz="2800" dirty="0"/>
              <a:t>Zánik závazku ze smlouvy o povinném auditu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cs-CZ" sz="2300" dirty="0" smtClean="0"/>
              <a:t>ÚJ </a:t>
            </a:r>
            <a:r>
              <a:rPr lang="cs-CZ" sz="2300" dirty="0"/>
              <a:t>může závazek ze smlouvy o povinném auditu vypovědět nebo od smlouvy o povinném auditu odstoupit, </a:t>
            </a:r>
            <a:r>
              <a:rPr lang="cs-CZ" sz="2300" dirty="0" smtClean="0"/>
              <a:t>pouze:</a:t>
            </a:r>
            <a:endParaRPr lang="cs-CZ" sz="2300" dirty="0"/>
          </a:p>
          <a:p>
            <a:pPr algn="just">
              <a:buBlip>
                <a:blip r:embed="rId2"/>
              </a:buBlip>
            </a:pPr>
            <a:r>
              <a:rPr lang="cs-CZ" sz="2300" dirty="0" smtClean="0"/>
              <a:t>není-li </a:t>
            </a:r>
            <a:r>
              <a:rPr lang="cs-CZ" sz="2300" dirty="0"/>
              <a:t>povinný audit </a:t>
            </a:r>
            <a:r>
              <a:rPr lang="cs-CZ" sz="2300" dirty="0" smtClean="0"/>
              <a:t>prováděn </a:t>
            </a:r>
            <a:r>
              <a:rPr lang="cs-CZ" sz="2300" dirty="0"/>
              <a:t>v souladu s právními předpisy, auditorskými </a:t>
            </a:r>
            <a:r>
              <a:rPr lang="cs-CZ" sz="2300" dirty="0" smtClean="0"/>
              <a:t>standardy nebo </a:t>
            </a:r>
            <a:r>
              <a:rPr lang="cs-CZ" sz="2300" dirty="0"/>
              <a:t>etickým </a:t>
            </a:r>
            <a:r>
              <a:rPr lang="cs-CZ" sz="2300" dirty="0" smtClean="0"/>
              <a:t>kodexem</a:t>
            </a:r>
          </a:p>
          <a:p>
            <a:pPr algn="just">
              <a:buBlip>
                <a:blip r:embed="rId2"/>
              </a:buBlip>
            </a:pPr>
            <a:r>
              <a:rPr lang="cs-CZ" sz="2300" dirty="0" smtClean="0"/>
              <a:t>pokud </a:t>
            </a:r>
            <a:r>
              <a:rPr lang="cs-CZ" sz="2300" dirty="0"/>
              <a:t>došlo při provádění auditorské činnosti k ohrožení nezávislosti a nestrannosti auditora a nelze přistoupit k </a:t>
            </a:r>
            <a:r>
              <a:rPr lang="cs-CZ" sz="2300" dirty="0" smtClean="0"/>
              <a:t>odpovídajícím opatřením </a:t>
            </a:r>
          </a:p>
          <a:p>
            <a:pPr algn="just">
              <a:buBlip>
                <a:blip r:embed="rId2"/>
              </a:buBlip>
            </a:pPr>
            <a:r>
              <a:rPr lang="cs-CZ" sz="2300" dirty="0" smtClean="0"/>
              <a:t>brání-li v provedení statutárnímu </a:t>
            </a:r>
            <a:r>
              <a:rPr lang="cs-CZ" sz="2300" dirty="0"/>
              <a:t>auditorovi </a:t>
            </a:r>
            <a:r>
              <a:rPr lang="cs-CZ" sz="2300" dirty="0" smtClean="0"/>
              <a:t>dočasně </a:t>
            </a:r>
            <a:r>
              <a:rPr lang="cs-CZ" sz="2300" dirty="0"/>
              <a:t>nebo trvale mimořádná nepředvídatelná a nepřekonatelná překážka vzniklá nezávisle na jeho vůli </a:t>
            </a:r>
            <a:endParaRPr lang="cs-CZ" sz="2300" dirty="0" smtClean="0"/>
          </a:p>
          <a:p>
            <a:pPr algn="just">
              <a:buBlip>
                <a:blip r:embed="rId2"/>
              </a:buBlip>
            </a:pPr>
            <a:r>
              <a:rPr lang="cs-CZ" sz="2300" dirty="0" smtClean="0"/>
              <a:t>neplní-li </a:t>
            </a:r>
            <a:r>
              <a:rPr lang="cs-CZ" sz="2300" dirty="0"/>
              <a:t>auditor závazky ze smlouvy o povinném auditu </a:t>
            </a:r>
          </a:p>
          <a:p>
            <a:pPr algn="just">
              <a:buBlip>
                <a:blip r:embed="rId2"/>
              </a:buBlip>
            </a:pPr>
            <a:r>
              <a:rPr lang="cs-CZ" sz="2300" dirty="0" smtClean="0"/>
              <a:t>odmítne-li ČNB auditora </a:t>
            </a:r>
            <a:r>
              <a:rPr lang="cs-CZ" sz="2300" dirty="0"/>
              <a:t>určeného pro provedení povinného </a:t>
            </a:r>
            <a:r>
              <a:rPr lang="cs-CZ" sz="2300" dirty="0" smtClean="0"/>
              <a:t>auditu nebo nařídí-li změnu auditora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0215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Zánik závazku ze smlouvy o povinném auditu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cs-CZ" sz="2400" dirty="0" smtClean="0"/>
              <a:t>rozdílnost </a:t>
            </a:r>
            <a:r>
              <a:rPr lang="cs-CZ" sz="2400" dirty="0"/>
              <a:t>názorů na účetní řešení nebo auditorské postupy není důvodem pro výpověď závazku ze smlouvy o povinném auditu nebo odstoupení od smlouvy o povinném </a:t>
            </a:r>
            <a:r>
              <a:rPr lang="cs-CZ" sz="2400" dirty="0" smtClean="0"/>
              <a:t>auditu</a:t>
            </a:r>
          </a:p>
          <a:p>
            <a:pPr marL="0" indent="0">
              <a:buNone/>
            </a:pPr>
            <a:endParaRPr lang="cs-CZ" sz="2400" dirty="0"/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altLang="cs-CZ" sz="2400" dirty="0"/>
              <a:t>výpověď nebo o</a:t>
            </a:r>
            <a:r>
              <a:rPr lang="cs-CZ" altLang="cs-CZ" sz="2400" dirty="0">
                <a:cs typeface="Times New Roman" pitchFamily="18" charset="0"/>
              </a:rPr>
              <a:t>dstoupení od smlouvy o povinném auditu účetní jednotkou nebo auditorem </a:t>
            </a:r>
            <a:r>
              <a:rPr lang="cs-CZ" altLang="cs-CZ" sz="2400" u="sng" dirty="0">
                <a:cs typeface="Times New Roman" pitchFamily="18" charset="0"/>
              </a:rPr>
              <a:t>oznámí </a:t>
            </a:r>
            <a:r>
              <a:rPr lang="cs-CZ" altLang="cs-CZ" sz="2400" dirty="0">
                <a:cs typeface="Times New Roman" pitchFamily="18" charset="0"/>
              </a:rPr>
              <a:t>smluvní strana, která od smlouvy </a:t>
            </a:r>
            <a:r>
              <a:rPr lang="cs-CZ" altLang="cs-CZ" sz="2400" dirty="0" smtClean="0">
                <a:cs typeface="Times New Roman" pitchFamily="18" charset="0"/>
              </a:rPr>
              <a:t>odstoupila/vypověděla</a:t>
            </a:r>
            <a:r>
              <a:rPr lang="cs-CZ" altLang="cs-CZ" sz="2400" dirty="0">
                <a:cs typeface="Times New Roman" pitchFamily="18" charset="0"/>
              </a:rPr>
              <a:t>, neprodleně </a:t>
            </a:r>
            <a:r>
              <a:rPr lang="cs-CZ" altLang="cs-CZ" sz="2400" u="sng" dirty="0">
                <a:cs typeface="Times New Roman" pitchFamily="18" charset="0"/>
              </a:rPr>
              <a:t>Radě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18076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Nezávislost auditora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8155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cs-CZ" sz="2400" dirty="0"/>
              <a:t>Auditor musí být </a:t>
            </a:r>
            <a:r>
              <a:rPr lang="cs-CZ" sz="2400" b="1" dirty="0"/>
              <a:t>nezávislý na účetní jednotce, u které provádí auditorskou činnost</a:t>
            </a:r>
            <a:r>
              <a:rPr lang="cs-CZ" sz="2400" dirty="0"/>
              <a:t>.</a:t>
            </a:r>
            <a:endParaRPr lang="cs-CZ" sz="1200" dirty="0" smtClean="0"/>
          </a:p>
          <a:p>
            <a:pPr marL="0" indent="0">
              <a:buNone/>
            </a:pPr>
            <a:r>
              <a:rPr lang="cs-CZ" sz="2300" dirty="0" smtClean="0"/>
              <a:t>Má </a:t>
            </a:r>
            <a:r>
              <a:rPr lang="cs-CZ" sz="2300" dirty="0"/>
              <a:t>se za to, že auditora </a:t>
            </a:r>
            <a:r>
              <a:rPr lang="cs-CZ" sz="2300" b="1" u="sng" dirty="0"/>
              <a:t>nelze považovat za </a:t>
            </a:r>
            <a:r>
              <a:rPr lang="cs-CZ" sz="2300" b="1" u="sng" dirty="0" smtClean="0"/>
              <a:t>nezávislého</a:t>
            </a:r>
            <a:r>
              <a:rPr lang="cs-CZ" sz="2300" dirty="0" smtClean="0"/>
              <a:t>, pokud:</a:t>
            </a:r>
            <a:endParaRPr lang="cs-CZ" sz="2300" b="1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300" dirty="0" smtClean="0"/>
              <a:t>existuje </a:t>
            </a:r>
            <a:r>
              <a:rPr lang="cs-CZ" sz="2300" dirty="0"/>
              <a:t>jakýkoli </a:t>
            </a:r>
            <a:r>
              <a:rPr lang="cs-CZ" sz="2300" u="sng" dirty="0"/>
              <a:t>finanční nebo obchodní vztah</a:t>
            </a:r>
            <a:r>
              <a:rPr lang="cs-CZ" sz="2300" dirty="0"/>
              <a:t>, nebo jiný smluvní vztah, včetně poskytování </a:t>
            </a:r>
            <a:r>
              <a:rPr lang="cs-CZ" sz="2300" dirty="0" err="1"/>
              <a:t>neauditorských</a:t>
            </a:r>
            <a:r>
              <a:rPr lang="cs-CZ" sz="2300" dirty="0"/>
              <a:t> služeb, mezi ním nebo osobami tvořícími s ním síť a účetní </a:t>
            </a:r>
            <a:r>
              <a:rPr lang="cs-CZ" sz="2300" dirty="0" smtClean="0"/>
              <a:t>jednotkou</a:t>
            </a:r>
            <a:endParaRPr lang="cs-CZ" sz="2300" b="1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300" dirty="0" smtClean="0"/>
              <a:t>by </a:t>
            </a:r>
            <a:r>
              <a:rPr lang="cs-CZ" sz="2300" dirty="0"/>
              <a:t>při provádění povinného auditu u účetní jednotky docházelo </a:t>
            </a:r>
            <a:r>
              <a:rPr lang="cs-CZ" sz="2300" u="sng" dirty="0"/>
              <a:t>ke kontrole vlastních </a:t>
            </a:r>
            <a:r>
              <a:rPr lang="cs-CZ" sz="2300" u="sng" dirty="0" smtClean="0"/>
              <a:t>služeb</a:t>
            </a:r>
            <a:endParaRPr lang="cs-CZ" sz="2300" b="1" u="sng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300" dirty="0" smtClean="0"/>
              <a:t>by </a:t>
            </a:r>
            <a:r>
              <a:rPr lang="cs-CZ" sz="2300" dirty="0"/>
              <a:t>při provádění povinného auditu u účetní jednotky existoval </a:t>
            </a:r>
            <a:r>
              <a:rPr lang="cs-CZ" sz="2300" u="sng" dirty="0"/>
              <a:t>vlastní zájem na výsledku povinného </a:t>
            </a:r>
            <a:r>
              <a:rPr lang="cs-CZ" sz="2300" u="sng" dirty="0" smtClean="0"/>
              <a:t>auditu</a:t>
            </a:r>
            <a:endParaRPr lang="cs-CZ" sz="2300" b="1" u="sng" dirty="0"/>
          </a:p>
          <a:p>
            <a:pPr eaLnBrk="1" hangingPunct="1">
              <a:lnSpc>
                <a:spcPct val="90000"/>
              </a:lnSpc>
              <a:defRPr/>
            </a:pPr>
            <a:endParaRPr lang="cs-CZ" sz="2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/>
              <a:t>Uživatelé informací z účetní závěrky</a:t>
            </a:r>
            <a:br>
              <a:rPr lang="cs-CZ" sz="3600" smtClean="0"/>
            </a:br>
            <a:r>
              <a:rPr lang="cs-CZ" sz="3600" smtClean="0"/>
              <a:t>a jejich informační potřeby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investoři (míra rizika jejich investice a výkonnost)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věřitelé, banky, finanční instituce (zajištění závazků, schopnost splácet)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státní orgány (dodržování právních předpisů, stanovení daňové politiky, statistické účely, regulace činnosti)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management, statutární orgány (řízení)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vlastníci, akcionáři (výnosnost, dividendy)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zaměstnanci (stabilita, mzdy, pracovní příležitosti)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zákazníci, dodavatelé (schopnost splácet závazky, pokračování v chodu společnosti)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širší veřejnost</a:t>
            </a:r>
          </a:p>
          <a:p>
            <a:pPr algn="ctr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400" dirty="0" smtClean="0"/>
              <a:t>ROZDÍLNÉ ZÁJMY  A INFORMAČNÍ POTŘEBY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Povinnost mlčenlivosti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7772400" cy="49759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100" u="sng" dirty="0" smtClean="0"/>
              <a:t>a</a:t>
            </a:r>
            <a:r>
              <a:rPr lang="cs-CZ" altLang="cs-CZ" sz="2100" u="sng" dirty="0" smtClean="0">
                <a:cs typeface="Times New Roman" pitchFamily="18" charset="0"/>
              </a:rPr>
              <a:t>uditor je povin</a:t>
            </a:r>
            <a:r>
              <a:rPr lang="cs-CZ" altLang="cs-CZ" sz="2100" u="sng" dirty="0" smtClean="0"/>
              <a:t>e</a:t>
            </a:r>
            <a:r>
              <a:rPr lang="cs-CZ" altLang="cs-CZ" sz="2100" u="sng" dirty="0" smtClean="0">
                <a:cs typeface="Times New Roman" pitchFamily="18" charset="0"/>
              </a:rPr>
              <a:t>n</a:t>
            </a:r>
            <a:r>
              <a:rPr lang="cs-CZ" altLang="cs-CZ" sz="2100" u="sng" dirty="0" smtClean="0"/>
              <a:t> </a:t>
            </a:r>
            <a:r>
              <a:rPr lang="cs-CZ" altLang="cs-CZ" sz="2100" u="sng" dirty="0" smtClean="0">
                <a:cs typeface="Times New Roman" pitchFamily="18" charset="0"/>
              </a:rPr>
              <a:t>zachovat mlčenlivost o všech skutečnostech, které nejsou veřejně známy a týkají se účetní jednotky, kterou audituje</a:t>
            </a:r>
            <a:r>
              <a:rPr lang="cs-CZ" altLang="cs-CZ" sz="2100" u="sng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100" dirty="0" smtClean="0"/>
              <a:t>auditora </a:t>
            </a:r>
            <a:r>
              <a:rPr lang="cs-CZ" altLang="cs-CZ" sz="2100" dirty="0" smtClean="0">
                <a:cs typeface="Times New Roman" pitchFamily="18" charset="0"/>
              </a:rPr>
              <a:t>může zprostit mlčenlivosti účetní jednotka nebo Komora (ochrana práv a zájmů auditora)</a:t>
            </a:r>
            <a:r>
              <a:rPr lang="cs-CZ" altLang="cs-CZ" sz="21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dirty="0" smtClean="0">
                <a:cs typeface="Times New Roman" pitchFamily="18" charset="0"/>
              </a:rPr>
              <a:t>Za porušení mlčenlivosti se nepovažuje </a:t>
            </a:r>
            <a:r>
              <a:rPr lang="cs-CZ" altLang="cs-CZ" sz="2100" dirty="0" smtClean="0"/>
              <a:t>mj. </a:t>
            </a:r>
            <a:r>
              <a:rPr lang="cs-CZ" altLang="cs-CZ" sz="2100" dirty="0" smtClean="0">
                <a:cs typeface="Times New Roman" pitchFamily="18" charset="0"/>
              </a:rPr>
              <a:t>poskytnutí informací</a:t>
            </a:r>
            <a:r>
              <a:rPr lang="cs-CZ" altLang="cs-CZ" sz="2100" dirty="0" smtClean="0"/>
              <a:t>: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>
                <a:cs typeface="Times New Roman" pitchFamily="18" charset="0"/>
              </a:rPr>
              <a:t>Č</a:t>
            </a:r>
            <a:r>
              <a:rPr lang="cs-CZ" altLang="cs-CZ" sz="2000" dirty="0" smtClean="0"/>
              <a:t>NB </a:t>
            </a:r>
            <a:r>
              <a:rPr lang="cs-CZ" altLang="cs-CZ" sz="2000" dirty="0" smtClean="0">
                <a:cs typeface="Times New Roman" pitchFamily="18" charset="0"/>
              </a:rPr>
              <a:t>v oblasti její dohledové působnosti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>
                <a:cs typeface="Times New Roman" pitchFamily="18" charset="0"/>
              </a:rPr>
              <a:t>kontrolorovi kvality pro účely kontroly kvality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>
                <a:cs typeface="Times New Roman" pitchFamily="18" charset="0"/>
              </a:rPr>
              <a:t>novému auditorovi u povinného auditu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>
                <a:cs typeface="Times New Roman" pitchFamily="18" charset="0"/>
              </a:rPr>
              <a:t>příslušným OČTŘ o skutečnostech svědčících o možném spáchání trestných činů úplatkářství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2000" dirty="0"/>
              <a:t>poskytnutí informací správci daně při plnění povinností stanovených daňovým řádem auditorovi jako povinné osobě podle zákona o některých opatřeních proti legalizaci výnosů z trestné činnosti a financování </a:t>
            </a:r>
            <a:r>
              <a:rPr lang="cs-CZ" sz="2000" dirty="0" smtClean="0"/>
              <a:t>terorismu (</a:t>
            </a:r>
            <a:r>
              <a:rPr lang="cs-CZ" sz="2000" dirty="0"/>
              <a:t>od 5.6.2018 </a:t>
            </a:r>
            <a:r>
              <a:rPr lang="cs-CZ" sz="2000" dirty="0" smtClean="0"/>
              <a:t>; výkon </a:t>
            </a:r>
            <a:r>
              <a:rPr lang="cs-CZ" sz="2000" dirty="0"/>
              <a:t>mezinárodní </a:t>
            </a:r>
            <a:r>
              <a:rPr lang="cs-CZ" sz="2000" dirty="0" smtClean="0"/>
              <a:t>spolupráce)</a:t>
            </a:r>
            <a:endParaRPr lang="cs-CZ" altLang="cs-CZ" sz="20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cs typeface="Times New Roman" pitchFamily="18" charset="0"/>
              </a:rPr>
              <a:t>Práva a povinnosti auditora</a:t>
            </a:r>
            <a:r>
              <a:rPr lang="cs-CZ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000" dirty="0" smtClean="0">
                <a:cs typeface="Times New Roman" pitchFamily="18" charset="0"/>
              </a:rPr>
              <a:t>Auditor je mimo jiných povinností povinen</a:t>
            </a:r>
            <a:r>
              <a:rPr lang="cs-CZ" altLang="cs-CZ" sz="2000" dirty="0" smtClean="0"/>
              <a:t>:</a:t>
            </a:r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/>
              <a:t> </a:t>
            </a:r>
            <a:r>
              <a:rPr lang="cs-CZ" altLang="cs-CZ" sz="2000" dirty="0" smtClean="0">
                <a:cs typeface="Times New Roman" pitchFamily="18" charset="0"/>
              </a:rPr>
              <a:t>dodržovat vnitřní předpisy Komory</a:t>
            </a:r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/>
              <a:t> </a:t>
            </a:r>
            <a:r>
              <a:rPr lang="cs-CZ" altLang="cs-CZ" sz="2000" dirty="0" smtClean="0">
                <a:cs typeface="Times New Roman" pitchFamily="18" charset="0"/>
              </a:rPr>
              <a:t>nenařizovat změny a opravy údajů vykázaných účetní jednotkou</a:t>
            </a:r>
            <a:r>
              <a:rPr lang="cs-CZ" altLang="cs-CZ" sz="2000" dirty="0" smtClean="0"/>
              <a:t> </a:t>
            </a:r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/>
              <a:t> </a:t>
            </a:r>
            <a:r>
              <a:rPr lang="cs-CZ" altLang="cs-CZ" sz="2000" dirty="0" smtClean="0">
                <a:cs typeface="Times New Roman" pitchFamily="18" charset="0"/>
              </a:rPr>
              <a:t>spolupracovat s Radou při výkonu veřejného dohledu  nad auditem</a:t>
            </a:r>
            <a:endParaRPr lang="cs-CZ" altLang="cs-CZ" sz="20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cs-CZ" altLang="cs-CZ" sz="20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000" dirty="0" smtClean="0">
                <a:cs typeface="Times New Roman" pitchFamily="18" charset="0"/>
              </a:rPr>
              <a:t>Účetní jednotka je povinna poskytnout auditorovi </a:t>
            </a:r>
            <a:r>
              <a:rPr lang="cs-CZ" altLang="cs-CZ" sz="2000" u="sng" dirty="0" smtClean="0">
                <a:cs typeface="Times New Roman" pitchFamily="18" charset="0"/>
              </a:rPr>
              <a:t>přiměřenou součinnost</a:t>
            </a:r>
            <a:r>
              <a:rPr lang="cs-CZ" altLang="cs-CZ" sz="2000" dirty="0" smtClean="0">
                <a:cs typeface="Times New Roman" pitchFamily="18" charset="0"/>
              </a:rPr>
              <a:t>. </a:t>
            </a:r>
            <a:endParaRPr lang="cs-CZ" altLang="cs-CZ" sz="20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cs-CZ" altLang="cs-CZ" sz="20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2000" dirty="0" smtClean="0">
                <a:cs typeface="Times New Roman" pitchFamily="18" charset="0"/>
              </a:rPr>
              <a:t>Auditor je oprávněn požadovat, aby mu účetní jednotka poskytla veškeré jím požadované doklady a jiné písemnosti, které jsou nezbytné pro řádné provedení auditorské činnosti, dále informace a vysvětlení potřebná k řádnému provedení auditorské činnosti. </a:t>
            </a:r>
            <a:endParaRPr lang="cs-CZ" altLang="cs-CZ" sz="20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cs-CZ" altLang="cs-CZ" sz="2000" dirty="0" smtClean="0"/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None/>
            </a:pPr>
            <a:endParaRPr lang="cs-CZ" altLang="cs-CZ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000" smtClean="0"/>
              <a:t>P</a:t>
            </a:r>
            <a:r>
              <a:rPr lang="cs-CZ" sz="3000" smtClean="0">
                <a:cs typeface="Times New Roman" pitchFamily="18" charset="0"/>
              </a:rPr>
              <a:t>ojišt</a:t>
            </a:r>
            <a:r>
              <a:rPr lang="cs-CZ" sz="3000" smtClean="0"/>
              <a:t>ě</a:t>
            </a:r>
            <a:r>
              <a:rPr lang="cs-CZ" sz="3000" smtClean="0">
                <a:cs typeface="Times New Roman" pitchFamily="18" charset="0"/>
              </a:rPr>
              <a:t>n</a:t>
            </a:r>
            <a:r>
              <a:rPr lang="cs-CZ" sz="3000" smtClean="0"/>
              <a:t>í</a:t>
            </a:r>
            <a:r>
              <a:rPr lang="cs-CZ" sz="3000" smtClean="0">
                <a:cs typeface="Times New Roman" pitchFamily="18" charset="0"/>
              </a:rPr>
              <a:t> pro p</a:t>
            </a:r>
            <a:r>
              <a:rPr lang="cs-CZ" sz="3000" smtClean="0"/>
              <a:t>ř</a:t>
            </a:r>
            <a:r>
              <a:rPr lang="cs-CZ" sz="3000" smtClean="0">
                <a:cs typeface="Times New Roman" pitchFamily="18" charset="0"/>
              </a:rPr>
              <a:t>ípad odpov</a:t>
            </a:r>
            <a:r>
              <a:rPr lang="cs-CZ" sz="3000" smtClean="0"/>
              <a:t>ě</a:t>
            </a:r>
            <a:r>
              <a:rPr lang="cs-CZ" sz="3000" smtClean="0">
                <a:cs typeface="Times New Roman" pitchFamily="18" charset="0"/>
              </a:rPr>
              <a:t>dnosti za škodu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100" dirty="0" smtClean="0"/>
              <a:t>Auditoři</a:t>
            </a:r>
            <a:r>
              <a:rPr lang="cs-CZ" altLang="cs-CZ" sz="2100" dirty="0" smtClean="0">
                <a:cs typeface="Times New Roman" pitchFamily="18" charset="0"/>
              </a:rPr>
              <a:t> musí být </a:t>
            </a:r>
            <a:r>
              <a:rPr lang="cs-CZ" altLang="cs-CZ" sz="2100" u="sng" dirty="0" smtClean="0">
                <a:cs typeface="Times New Roman" pitchFamily="18" charset="0"/>
              </a:rPr>
              <a:t>poji</a:t>
            </a:r>
            <a:r>
              <a:rPr lang="cs-CZ" altLang="cs-CZ" sz="2100" u="sng" dirty="0" smtClean="0"/>
              <a:t>š</a:t>
            </a:r>
            <a:r>
              <a:rPr lang="cs-CZ" altLang="cs-CZ" sz="2100" u="sng" dirty="0" smtClean="0">
                <a:cs typeface="Times New Roman" pitchFamily="18" charset="0"/>
              </a:rPr>
              <a:t>t</a:t>
            </a:r>
            <a:r>
              <a:rPr lang="cs-CZ" altLang="cs-CZ" sz="2100" u="sng" dirty="0" smtClean="0"/>
              <a:t>ě</a:t>
            </a:r>
            <a:r>
              <a:rPr lang="cs-CZ" altLang="cs-CZ" sz="2100" u="sng" dirty="0" smtClean="0">
                <a:cs typeface="Times New Roman" pitchFamily="18" charset="0"/>
              </a:rPr>
              <a:t>ni pro případ odpovědnosti za škodu</a:t>
            </a:r>
            <a:r>
              <a:rPr lang="cs-CZ" altLang="cs-CZ" sz="2100" dirty="0" smtClean="0">
                <a:cs typeface="Times New Roman" pitchFamily="18" charset="0"/>
              </a:rPr>
              <a:t> způsobenou v souvislosti s prováděním auditorské činnosti tak, aby výše pojistných částek byla úměrná možným škodám, které lze v rozumné míře předpokládat.</a:t>
            </a:r>
            <a:endParaRPr lang="cs-CZ" altLang="cs-CZ" sz="2100" dirty="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cs-CZ" altLang="cs-CZ" sz="2100" u="sng" dirty="0" smtClean="0"/>
              <a:t>Doporučení Evropské komise z 6. června 2008 o omezení občanskoprávní odpovědnosti statutárních auditorů a auditorských společností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100" dirty="0" smtClean="0"/>
              <a:t>nemělo by se vztahovat na úmyslné porušení povinností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100" dirty="0" smtClean="0"/>
              <a:t>mělo by platit vůči auditované společnosti a jakékoli třetí straně, která je oprávněna požadovat náhradu škody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1500" dirty="0">
                <a:hlinkClick r:id="rId2"/>
              </a:rPr>
              <a:t>https://eur-lex.europa.eu/legal-content/CS/TXT/PDF/?</a:t>
            </a:r>
            <a:r>
              <a:rPr lang="cs-CZ" altLang="cs-CZ" sz="1500" dirty="0" smtClean="0">
                <a:hlinkClick r:id="rId2"/>
              </a:rPr>
              <a:t>uri=CELEX:32008H0473&amp;from=EN</a:t>
            </a:r>
            <a:endParaRPr lang="cs-CZ" altLang="cs-CZ" sz="15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cs typeface="Times New Roman" pitchFamily="18" charset="0"/>
              </a:rPr>
              <a:t>Zpráva auditora</a:t>
            </a:r>
            <a:r>
              <a:rPr lang="cs-CZ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 </a:t>
            </a:r>
            <a:r>
              <a:rPr lang="cs-CZ" altLang="cs-CZ" sz="2000" dirty="0" smtClean="0">
                <a:cs typeface="Times New Roman" pitchFamily="18" charset="0"/>
              </a:rPr>
              <a:t>identifikac</a:t>
            </a:r>
            <a:r>
              <a:rPr lang="cs-CZ" altLang="cs-CZ" sz="2000" dirty="0" smtClean="0"/>
              <a:t>e</a:t>
            </a:r>
            <a:r>
              <a:rPr lang="cs-CZ" altLang="cs-CZ" sz="2000" dirty="0" smtClean="0">
                <a:cs typeface="Times New Roman" pitchFamily="18" charset="0"/>
              </a:rPr>
              <a:t> účetní </a:t>
            </a:r>
            <a:r>
              <a:rPr lang="cs-CZ" altLang="cs-CZ" sz="2000" dirty="0" smtClean="0"/>
              <a:t>jednotky a</a:t>
            </a:r>
            <a:r>
              <a:rPr lang="cs-CZ" altLang="cs-CZ" sz="2000" dirty="0" smtClean="0">
                <a:cs typeface="Times New Roman" pitchFamily="18" charset="0"/>
              </a:rPr>
              <a:t> účetní závěrky</a:t>
            </a:r>
            <a:endParaRPr lang="cs-CZ" altLang="cs-CZ" sz="2000" dirty="0" smtClean="0"/>
          </a:p>
          <a:p>
            <a:pPr marL="0" indent="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/>
              <a:t> </a:t>
            </a:r>
            <a:r>
              <a:rPr lang="cs-CZ" altLang="cs-CZ" sz="2000" dirty="0" smtClean="0">
                <a:cs typeface="Times New Roman" pitchFamily="18" charset="0"/>
              </a:rPr>
              <a:t>rozsah provedeného povinného auditu včetně odkazu na auditorské standardy </a:t>
            </a:r>
            <a:endParaRPr lang="cs-CZ" altLang="cs-CZ" sz="2000" dirty="0" smtClean="0"/>
          </a:p>
          <a:p>
            <a:pPr marL="0" indent="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/>
              <a:t> </a:t>
            </a:r>
            <a:r>
              <a:rPr lang="cs-CZ" altLang="cs-CZ" sz="2000" dirty="0" smtClean="0">
                <a:cs typeface="Times New Roman" pitchFamily="18" charset="0"/>
              </a:rPr>
              <a:t>výrok auditora, který musí jasně vyjádřit stanovisko auditora, zda </a:t>
            </a:r>
            <a:r>
              <a:rPr lang="cs-CZ" altLang="cs-CZ" sz="2000" dirty="0" smtClean="0"/>
              <a:t>(konsolidovaná) </a:t>
            </a:r>
            <a:r>
              <a:rPr lang="cs-CZ" altLang="cs-CZ" sz="2000" dirty="0" smtClean="0">
                <a:cs typeface="Times New Roman" pitchFamily="18" charset="0"/>
              </a:rPr>
              <a:t>účetní závěrka </a:t>
            </a:r>
            <a:r>
              <a:rPr lang="cs-CZ" altLang="cs-CZ" sz="2000" u="sng" dirty="0" smtClean="0">
                <a:cs typeface="Times New Roman" pitchFamily="18" charset="0"/>
              </a:rPr>
              <a:t>podává věrný a poctivý obraz předmětu účetnictví</a:t>
            </a:r>
            <a:r>
              <a:rPr lang="cs-CZ" altLang="cs-CZ" sz="2000" dirty="0" smtClean="0">
                <a:cs typeface="Times New Roman" pitchFamily="18" charset="0"/>
              </a:rPr>
              <a:t> v souladu s použitými právními předpisy a účetními standardy</a:t>
            </a:r>
            <a:r>
              <a:rPr lang="cs-CZ" altLang="cs-CZ" sz="2000" dirty="0" smtClean="0"/>
              <a:t> (</a:t>
            </a:r>
            <a:r>
              <a:rPr lang="cs-CZ" altLang="cs-CZ" sz="2000" dirty="0" smtClean="0">
                <a:cs typeface="Times New Roman" pitchFamily="18" charset="0"/>
              </a:rPr>
              <a:t>výrok auditora </a:t>
            </a:r>
            <a:r>
              <a:rPr lang="cs-CZ" altLang="cs-CZ" sz="2000" u="sng" dirty="0" smtClean="0">
                <a:cs typeface="Times New Roman" pitchFamily="18" charset="0"/>
              </a:rPr>
              <a:t>bez výhrad, s výhradou, záporný, nebo je vyjádření výroku odmítnuto</a:t>
            </a:r>
            <a:r>
              <a:rPr lang="cs-CZ" altLang="cs-CZ" sz="2000" u="sng" dirty="0" smtClean="0"/>
              <a:t>)</a:t>
            </a:r>
            <a:endParaRPr lang="cs-CZ" altLang="cs-CZ" sz="2000" dirty="0" smtClean="0"/>
          </a:p>
          <a:p>
            <a:pPr marL="0" indent="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/>
              <a:t> </a:t>
            </a:r>
            <a:r>
              <a:rPr lang="cs-CZ" altLang="cs-CZ" sz="2000" dirty="0" smtClean="0">
                <a:cs typeface="Times New Roman" pitchFamily="18" charset="0"/>
              </a:rPr>
              <a:t>popis všech skutečností, které nejsou obsaženy ve výroku a auditor je považuje za vhodné uvést, zejména významné nejistoty a skutečnosti s významným vlivem na předpoklad časově neomezeného trvání účetní jednotky z důvodu finanční situace účetní jednotky </a:t>
            </a:r>
            <a:endParaRPr lang="cs-CZ" altLang="cs-CZ" sz="2000" dirty="0" smtClean="0"/>
          </a:p>
          <a:p>
            <a:pPr marL="0" indent="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/>
              <a:t> </a:t>
            </a:r>
            <a:r>
              <a:rPr lang="cs-CZ" altLang="cs-CZ" sz="2000" dirty="0" smtClean="0">
                <a:cs typeface="Times New Roman" pitchFamily="18" charset="0"/>
              </a:rPr>
              <a:t>vyjádření k výroční zprávě</a:t>
            </a:r>
            <a:endParaRPr lang="cs-CZ" altLang="cs-CZ" sz="2000" dirty="0" smtClean="0"/>
          </a:p>
          <a:p>
            <a:pPr marL="0" indent="0" algn="just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000" u="sng" dirty="0" smtClean="0">
                <a:cs typeface="Times New Roman" pitchFamily="18" charset="0"/>
              </a:rPr>
              <a:t>Zprávu auditora projedná auditor s řídícím orgánem auditované účetní jednotky. Případné připomínky tohoto orgánu ke zprávě auditora je statutární auditor povinen písemně vypořádat.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Komora auditorů České republiky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7772400" cy="475957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u="sng" dirty="0" smtClean="0"/>
              <a:t>právnická osoba, </a:t>
            </a:r>
            <a:r>
              <a:rPr lang="cs-CZ" altLang="cs-CZ" sz="2000" u="sng" dirty="0" smtClean="0">
                <a:cs typeface="Times New Roman" pitchFamily="18" charset="0"/>
              </a:rPr>
              <a:t>samosprávn</a:t>
            </a:r>
            <a:r>
              <a:rPr lang="cs-CZ" altLang="cs-CZ" sz="2000" u="sng" dirty="0" smtClean="0"/>
              <a:t>á</a:t>
            </a:r>
            <a:r>
              <a:rPr lang="cs-CZ" altLang="cs-CZ" sz="2000" u="sng" dirty="0" smtClean="0">
                <a:cs typeface="Times New Roman" pitchFamily="18" charset="0"/>
              </a:rPr>
              <a:t> </a:t>
            </a:r>
            <a:r>
              <a:rPr lang="cs-CZ" sz="2000" u="sng" dirty="0"/>
              <a:t>profesní organizace </a:t>
            </a:r>
            <a:r>
              <a:rPr lang="cs-CZ" sz="2000" u="sng" dirty="0" smtClean="0"/>
              <a:t>všech auditorů </a:t>
            </a:r>
            <a:r>
              <a:rPr lang="cs-CZ" sz="2000" dirty="0" smtClean="0"/>
              <a:t>zřízená zákonem za </a:t>
            </a:r>
            <a:r>
              <a:rPr lang="cs-CZ" sz="2000" dirty="0"/>
              <a:t>účelem správy auditorské profese v České </a:t>
            </a:r>
            <a:r>
              <a:rPr lang="cs-CZ" sz="2000" dirty="0" smtClean="0"/>
              <a:t>republice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2000" dirty="0" smtClean="0"/>
              <a:t>zajišťuje podmínky </a:t>
            </a:r>
            <a:r>
              <a:rPr lang="cs-CZ" sz="2000" dirty="0"/>
              <a:t>pro organizaci, řízení a provádění kontrol kvality organizovaných a řízených dozorčí komisí a podmínky pro spolupráci při kontrolách kvality </a:t>
            </a:r>
            <a:endParaRPr lang="cs-CZ" sz="2000" b="1" dirty="0"/>
          </a:p>
          <a:p>
            <a:pPr marL="342900" lvl="1" indent="-342900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Char char="ü"/>
            </a:pPr>
            <a:r>
              <a:rPr lang="cs-CZ" sz="2000" dirty="0" smtClean="0"/>
              <a:t>po </a:t>
            </a:r>
            <a:r>
              <a:rPr lang="cs-CZ" sz="2000" dirty="0"/>
              <a:t>projednání s Radou </a:t>
            </a:r>
            <a:r>
              <a:rPr lang="cs-CZ" sz="2000" dirty="0" smtClean="0"/>
              <a:t>vydává vnitřní předpisy </a:t>
            </a:r>
            <a:r>
              <a:rPr lang="cs-CZ" sz="2000" dirty="0"/>
              <a:t>Komory, </a:t>
            </a:r>
            <a:r>
              <a:rPr lang="cs-CZ" sz="2000" dirty="0" smtClean="0"/>
              <a:t>etický kodex </a:t>
            </a:r>
            <a:r>
              <a:rPr lang="cs-CZ" sz="2000" dirty="0"/>
              <a:t>a </a:t>
            </a:r>
            <a:r>
              <a:rPr lang="cs-CZ" sz="2000" dirty="0" smtClean="0"/>
              <a:t>auditorské standardy </a:t>
            </a:r>
            <a:r>
              <a:rPr lang="cs-CZ" sz="2000" dirty="0"/>
              <a:t>s výjimkou auditorských standardů upravených právem Evropské unie </a:t>
            </a:r>
            <a:endParaRPr lang="cs-CZ" sz="2000" b="1" dirty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ü"/>
            </a:pPr>
            <a:r>
              <a:rPr lang="cs-CZ" altLang="cs-CZ" sz="2000" dirty="0" smtClean="0">
                <a:cs typeface="Times New Roman" pitchFamily="18" charset="0"/>
              </a:rPr>
              <a:t>vede rejstřík auditorů  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ü"/>
            </a:pPr>
            <a:r>
              <a:rPr lang="cs-CZ" altLang="cs-CZ" sz="2000" dirty="0" smtClean="0">
                <a:cs typeface="Times New Roman" pitchFamily="18" charset="0"/>
              </a:rPr>
              <a:t>vytváří předpoklady pro průběžné udržování a zvyšování odborné úrovně statutárních auditorů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ü"/>
            </a:pPr>
            <a:r>
              <a:rPr lang="cs-CZ" altLang="cs-CZ" sz="2000" dirty="0" smtClean="0">
                <a:cs typeface="Times New Roman" pitchFamily="18" charset="0"/>
              </a:rPr>
              <a:t>vykonává další činnosti vymezené jí zákonem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ü"/>
            </a:pPr>
            <a:endParaRPr lang="cs-CZ" altLang="cs-CZ" sz="2000" u="sng" dirty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hlink"/>
              </a:buClr>
              <a:buNone/>
            </a:pPr>
            <a:r>
              <a:rPr lang="cs-CZ" altLang="cs-CZ" sz="2800" u="sng" dirty="0"/>
              <a:t>https://www.kacr.cz/</a:t>
            </a:r>
            <a:endParaRPr lang="cs-CZ" altLang="cs-CZ" sz="2800" u="sng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Orgány Komory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dirty="0" smtClean="0"/>
              <a:t>Sněm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dirty="0" smtClean="0"/>
              <a:t>Výkonný výbor a prezident Komory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dirty="0" smtClean="0"/>
              <a:t>Dozorčí komise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dirty="0" smtClean="0"/>
              <a:t>Kárná komise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Sněm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71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u="sng" dirty="0" smtClean="0"/>
              <a:t>n</a:t>
            </a:r>
            <a:r>
              <a:rPr lang="cs-CZ" altLang="cs-CZ" sz="2000" u="sng" dirty="0" smtClean="0">
                <a:cs typeface="Times New Roman" pitchFamily="18" charset="0"/>
              </a:rPr>
              <a:t>ejvyšší orgán Komory</a:t>
            </a:r>
            <a:r>
              <a:rPr lang="cs-CZ" altLang="cs-CZ" sz="2000" dirty="0" smtClean="0"/>
              <a:t>, </a:t>
            </a:r>
            <a:r>
              <a:rPr lang="cs-CZ" altLang="cs-CZ" sz="2000" dirty="0" smtClean="0">
                <a:cs typeface="Times New Roman" pitchFamily="18" charset="0"/>
              </a:rPr>
              <a:t>svolává nejméně jednou za dva roky výkonný výbor Komory 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/>
              <a:t>pr</a:t>
            </a:r>
            <a:r>
              <a:rPr lang="cs-CZ" altLang="cs-CZ" sz="2000" dirty="0" smtClean="0">
                <a:cs typeface="Times New Roman" pitchFamily="18" charset="0"/>
              </a:rPr>
              <a:t>ávo účastnit se sněmu mají všichni statutární auditoři zapsaní v  rejstříku auditorů</a:t>
            </a:r>
            <a:r>
              <a:rPr lang="cs-CZ" altLang="cs-CZ" sz="2800" dirty="0" smtClean="0">
                <a:cs typeface="Times New Roman" pitchFamily="18" charset="0"/>
              </a:rPr>
              <a:t> </a:t>
            </a: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u="sng" dirty="0" smtClean="0">
                <a:cs typeface="Times New Roman" pitchFamily="18" charset="0"/>
              </a:rPr>
              <a:t>Sněmu přísluší</a:t>
            </a:r>
            <a:r>
              <a:rPr lang="cs-CZ" altLang="cs-CZ" sz="2000" dirty="0">
                <a:cs typeface="Times New Roman" pitchFamily="18" charset="0"/>
              </a:rPr>
              <a:t> </a:t>
            </a:r>
            <a:r>
              <a:rPr lang="cs-CZ" altLang="cs-CZ" sz="2000" dirty="0" smtClean="0">
                <a:cs typeface="Times New Roman" pitchFamily="18" charset="0"/>
              </a:rPr>
              <a:t>mj.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000" dirty="0" smtClean="0">
                <a:cs typeface="Times New Roman" pitchFamily="18" charset="0"/>
              </a:rPr>
              <a:t>volit a odvolávat ze statutárních auditorů přímou a tajnou volbou členy orgánů Komory a jejich a náhradníky 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000" dirty="0" smtClean="0">
                <a:cs typeface="Times New Roman" pitchFamily="18" charset="0"/>
              </a:rPr>
              <a:t>schvalovat statut Komory, vnitřní předpisy Komory nebo jejich změny</a:t>
            </a:r>
            <a:r>
              <a:rPr lang="cs-CZ" altLang="cs-CZ" sz="20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000" dirty="0" smtClean="0">
                <a:cs typeface="Times New Roman" pitchFamily="18" charset="0"/>
              </a:rPr>
              <a:t>schvalovat etický kodex a auditorské standardy s výjimkou auditorských standardů upravených právem EU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000" dirty="0" smtClean="0">
                <a:cs typeface="Times New Roman" pitchFamily="18" charset="0"/>
              </a:rPr>
              <a:t>rozhodovat o výši povinného příspěvku na činnost Komory</a:t>
            </a:r>
            <a:r>
              <a:rPr lang="cs-CZ" altLang="cs-CZ" sz="20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000" dirty="0" smtClean="0">
                <a:cs typeface="Times New Roman" pitchFamily="18" charset="0"/>
              </a:rPr>
              <a:t>schvalovat účetní závěrku Komory</a:t>
            </a:r>
            <a:r>
              <a:rPr lang="cs-CZ" altLang="cs-CZ" sz="20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000" dirty="0" smtClean="0">
                <a:cs typeface="Times New Roman" pitchFamily="18" charset="0"/>
              </a:rPr>
              <a:t>provádět další činnosti stanovené ve statutu Komory</a:t>
            </a:r>
            <a:endParaRPr lang="cs-CZ" altLang="cs-CZ" sz="2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Výkonný výbor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600" dirty="0" smtClean="0">
                <a:cs typeface="Times New Roman" pitchFamily="18" charset="0"/>
              </a:rPr>
              <a:t>výkonný orgán </a:t>
            </a:r>
            <a:r>
              <a:rPr lang="cs-CZ" altLang="cs-CZ" sz="2600" dirty="0" smtClean="0">
                <a:cs typeface="Times New Roman" pitchFamily="18" charset="0"/>
              </a:rPr>
              <a:t>Komory</a:t>
            </a:r>
            <a:endParaRPr lang="cs-CZ" altLang="cs-CZ" sz="2600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600" dirty="0" smtClean="0"/>
              <a:t>v</a:t>
            </a:r>
            <a:r>
              <a:rPr lang="cs-CZ" altLang="cs-CZ" sz="2600" dirty="0" smtClean="0">
                <a:cs typeface="Times New Roman" pitchFamily="18" charset="0"/>
              </a:rPr>
              <a:t> </a:t>
            </a:r>
            <a:r>
              <a:rPr lang="cs-CZ" altLang="cs-CZ" sz="2600" dirty="0" smtClean="0">
                <a:cs typeface="Times New Roman" pitchFamily="18" charset="0"/>
              </a:rPr>
              <a:t>čele výkonného výboru stojí prezident Komory, který je statutárním orgánem Komory</a:t>
            </a:r>
            <a:r>
              <a:rPr lang="cs-CZ" altLang="cs-CZ" sz="2600" dirty="0" smtClean="0"/>
              <a:t> </a:t>
            </a:r>
            <a:r>
              <a:rPr lang="cs-CZ" altLang="cs-CZ" sz="2000" dirty="0" smtClean="0"/>
              <a:t>(nyní </a:t>
            </a:r>
            <a:r>
              <a:rPr lang="cs-CZ" sz="2000" dirty="0"/>
              <a:t>prezidentka </a:t>
            </a:r>
            <a:r>
              <a:rPr lang="cs-CZ" sz="2000" dirty="0" smtClean="0"/>
              <a:t>Ing</a:t>
            </a:r>
            <a:r>
              <a:rPr lang="cs-CZ" sz="2000" dirty="0"/>
              <a:t>. Irena </a:t>
            </a:r>
            <a:r>
              <a:rPr lang="cs-CZ" sz="2000" dirty="0" err="1" smtClean="0"/>
              <a:t>Liškařová</a:t>
            </a:r>
            <a:r>
              <a:rPr lang="cs-CZ" sz="2000" dirty="0" smtClean="0"/>
              <a:t>, Ernst </a:t>
            </a:r>
            <a:r>
              <a:rPr lang="cs-CZ" sz="2000" dirty="0"/>
              <a:t>&amp; </a:t>
            </a:r>
            <a:r>
              <a:rPr lang="cs-CZ" sz="2000" dirty="0" err="1"/>
              <a:t>Young</a:t>
            </a:r>
            <a:r>
              <a:rPr lang="cs-CZ" sz="2000" dirty="0"/>
              <a:t> Audit, s.r.o</a:t>
            </a:r>
            <a:r>
              <a:rPr lang="cs-CZ" sz="2000" dirty="0" smtClean="0"/>
              <a:t>.)</a:t>
            </a:r>
            <a:endParaRPr lang="cs-CZ" altLang="cs-CZ" sz="2000" dirty="0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600" dirty="0" smtClean="0">
                <a:cs typeface="Times New Roman" pitchFamily="18" charset="0"/>
              </a:rPr>
              <a:t>14 členů</a:t>
            </a:r>
            <a:endParaRPr lang="cs-CZ" altLang="cs-CZ" sz="2600" dirty="0" smtClean="0"/>
          </a:p>
          <a:p>
            <a:pPr eaLnBrk="1" hangingPunct="1">
              <a:buFont typeface="Wingdings" pitchFamily="2" charset="2"/>
              <a:buNone/>
            </a:pPr>
            <a:endParaRPr lang="cs-CZ" altLang="cs-CZ" sz="2600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600" dirty="0" smtClean="0"/>
              <a:t>v</a:t>
            </a:r>
            <a:r>
              <a:rPr lang="cs-CZ" altLang="cs-CZ" sz="2600" dirty="0" smtClean="0">
                <a:cs typeface="Times New Roman" pitchFamily="18" charset="0"/>
              </a:rPr>
              <a:t>ykonává činnosti, které jsou stanoveny zákonem</a:t>
            </a:r>
            <a:r>
              <a:rPr lang="cs-CZ" altLang="cs-CZ" sz="2600" dirty="0" smtClean="0"/>
              <a:t>, </a:t>
            </a:r>
            <a:r>
              <a:rPr lang="cs-CZ" altLang="cs-CZ" sz="2600" dirty="0" smtClean="0">
                <a:cs typeface="Times New Roman" pitchFamily="18" charset="0"/>
              </a:rPr>
              <a:t>určeny statutem Komory </a:t>
            </a:r>
            <a:r>
              <a:rPr lang="cs-CZ" altLang="cs-CZ" sz="2600" dirty="0" smtClean="0"/>
              <a:t>nebo </a:t>
            </a:r>
            <a:r>
              <a:rPr lang="cs-CZ" altLang="cs-CZ" sz="2600" dirty="0" smtClean="0">
                <a:cs typeface="Times New Roman" pitchFamily="18" charset="0"/>
              </a:rPr>
              <a:t>na něj delegovány usnesením sněmu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Dozorčí komise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00128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cs-CZ" sz="2400" dirty="0" smtClean="0">
                <a:cs typeface="Times New Roman" pitchFamily="18" charset="0"/>
              </a:rPr>
              <a:t>kontrolní orgán Komory</a:t>
            </a:r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2400" dirty="0" smtClean="0"/>
          </a:p>
          <a:p>
            <a:pPr eaLnBrk="1" hangingPunct="1">
              <a:buBlip>
                <a:blip r:embed="rId2"/>
              </a:buBlip>
              <a:defRPr/>
            </a:pPr>
            <a:r>
              <a:rPr lang="cs-CZ" sz="2400" dirty="0" smtClean="0"/>
              <a:t>organizuje </a:t>
            </a:r>
            <a:r>
              <a:rPr lang="cs-CZ" sz="2400" dirty="0"/>
              <a:t>a řídí </a:t>
            </a:r>
            <a:r>
              <a:rPr lang="cs-CZ" sz="2400" u="sng" dirty="0"/>
              <a:t>kontroly kvality auditu u auditora</a:t>
            </a:r>
            <a:r>
              <a:rPr lang="cs-CZ" sz="2400" dirty="0"/>
              <a:t>, který </a:t>
            </a:r>
            <a:r>
              <a:rPr lang="cs-CZ" sz="2400" u="sng" dirty="0"/>
              <a:t>neprovádí povinný audit ani u jednoho subjektu veřejného zájmu</a:t>
            </a:r>
            <a:endParaRPr lang="cs-CZ" sz="2400" u="sng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cs-CZ" sz="2400" dirty="0" smtClean="0">
                <a:cs typeface="Times New Roman" pitchFamily="18" charset="0"/>
              </a:rPr>
              <a:t>kontroluje dodržování zákona, plnění usnesení sněmu, dodržování jiného právního předpisu o některých opatřeních proti legalizaci výnosů z trestné činnosti a financování terorismu a dodržování vnitřních předpisů Komory všemi statutárními auditory, auditorskými společnostmi, asistenty auditora a orgány Komory</a:t>
            </a:r>
            <a:endParaRPr lang="cs-CZ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Kárná komise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3281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cs-CZ" altLang="cs-CZ" sz="2200" dirty="0" smtClean="0">
                <a:cs typeface="Times New Roman" pitchFamily="18" charset="0"/>
              </a:rPr>
              <a:t>rozhoduje </a:t>
            </a:r>
            <a:r>
              <a:rPr lang="cs-CZ" altLang="cs-CZ" sz="2200" dirty="0" smtClean="0"/>
              <a:t>o</a:t>
            </a:r>
            <a:r>
              <a:rPr lang="cs-CZ" altLang="cs-CZ" sz="2200" dirty="0" smtClean="0">
                <a:cs typeface="Times New Roman" pitchFamily="18" charset="0"/>
              </a:rPr>
              <a:t> uložení kárného opatření</a:t>
            </a:r>
            <a:r>
              <a:rPr lang="cs-CZ" altLang="cs-CZ" sz="2200" dirty="0" smtClean="0"/>
              <a:t>, řídí se kárným řádem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cs-CZ" altLang="cs-CZ" sz="2200" dirty="0" smtClean="0"/>
              <a:t>k</a:t>
            </a:r>
            <a:r>
              <a:rPr lang="cs-CZ" altLang="cs-CZ" sz="2200" dirty="0" smtClean="0">
                <a:cs typeface="Times New Roman" pitchFamily="18" charset="0"/>
              </a:rPr>
              <a:t>árn</a:t>
            </a:r>
            <a:r>
              <a:rPr lang="cs-CZ" altLang="cs-CZ" sz="2200" dirty="0" smtClean="0"/>
              <a:t>á </a:t>
            </a:r>
            <a:r>
              <a:rPr lang="cs-CZ" altLang="cs-CZ" sz="2200" dirty="0" smtClean="0">
                <a:cs typeface="Times New Roman" pitchFamily="18" charset="0"/>
              </a:rPr>
              <a:t>opatření</a:t>
            </a:r>
            <a:r>
              <a:rPr lang="cs-CZ" altLang="cs-CZ" sz="2200" dirty="0" smtClean="0"/>
              <a:t> lze uložit </a:t>
            </a:r>
            <a:r>
              <a:rPr lang="cs-CZ" altLang="cs-CZ" sz="2200" u="sng" dirty="0" smtClean="0"/>
              <a:t>z</a:t>
            </a:r>
            <a:r>
              <a:rPr lang="cs-CZ" altLang="cs-CZ" sz="2200" u="sng" dirty="0" smtClean="0">
                <a:cs typeface="Times New Roman" pitchFamily="18" charset="0"/>
              </a:rPr>
              <a:t>a zaviněné porušení povinnosti</a:t>
            </a:r>
            <a:r>
              <a:rPr lang="cs-CZ" altLang="cs-CZ" sz="2200" dirty="0" smtClean="0">
                <a:cs typeface="Times New Roman" pitchFamily="18" charset="0"/>
              </a:rPr>
              <a:t> (úmysl, nedbalost) stanovené zákonem</a:t>
            </a:r>
            <a:r>
              <a:rPr lang="cs-CZ" altLang="cs-CZ" sz="2200" dirty="0" smtClean="0"/>
              <a:t> o auditorech</a:t>
            </a:r>
            <a:r>
              <a:rPr lang="cs-CZ" altLang="cs-CZ" sz="2200" dirty="0" smtClean="0">
                <a:cs typeface="Times New Roman" pitchFamily="18" charset="0"/>
              </a:rPr>
              <a:t>, jiným právním předpisem, etickým kodexem, vnitřními předpisy nebo auditorskými standardy </a:t>
            </a:r>
            <a:r>
              <a:rPr lang="cs-CZ" altLang="cs-CZ" sz="2200" dirty="0" smtClean="0">
                <a:cs typeface="Times New Roman" pitchFamily="18" charset="0"/>
              </a:rPr>
              <a:t>(</a:t>
            </a:r>
            <a:r>
              <a:rPr lang="cs-CZ" altLang="cs-CZ" sz="2200" u="sng" dirty="0" smtClean="0">
                <a:cs typeface="Times New Roman" pitchFamily="18" charset="0"/>
              </a:rPr>
              <a:t>KÁRNÉ PROVINĚNÍ</a:t>
            </a:r>
            <a:r>
              <a:rPr lang="cs-CZ" altLang="cs-CZ" sz="2200" dirty="0" smtClean="0">
                <a:cs typeface="Times New Roman" pitchFamily="18" charset="0"/>
              </a:rPr>
              <a:t>)</a:t>
            </a:r>
            <a:endParaRPr lang="cs-CZ" altLang="cs-CZ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200" u="sng" dirty="0" smtClean="0"/>
              <a:t>Kárná opatření: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cs-CZ" altLang="cs-CZ" sz="2200" dirty="0" smtClean="0">
                <a:cs typeface="Times New Roman" pitchFamily="18" charset="0"/>
              </a:rPr>
              <a:t>napomenutí</a:t>
            </a:r>
            <a:r>
              <a:rPr lang="cs-CZ" altLang="cs-CZ" sz="22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cs-CZ" altLang="cs-CZ" sz="2200" dirty="0" smtClean="0">
                <a:cs typeface="Times New Roman" pitchFamily="18" charset="0"/>
              </a:rPr>
              <a:t>veřejné napomenutí</a:t>
            </a:r>
            <a:r>
              <a:rPr lang="cs-CZ" altLang="cs-CZ" sz="22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cs-CZ" altLang="cs-CZ" sz="2200" dirty="0" smtClean="0">
                <a:cs typeface="Times New Roman" pitchFamily="18" charset="0"/>
              </a:rPr>
              <a:t>pokuta do výše 1.000.000 Kč příp. až 10 mil.</a:t>
            </a:r>
            <a:r>
              <a:rPr lang="cs-CZ" altLang="cs-CZ" sz="2200" dirty="0" smtClean="0"/>
              <a:t> Kč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cs-CZ" altLang="cs-CZ" sz="2200" dirty="0" smtClean="0">
                <a:cs typeface="Times New Roman" pitchFamily="18" charset="0"/>
              </a:rPr>
              <a:t>dočasný (</a:t>
            </a:r>
            <a:r>
              <a:rPr lang="cs-CZ" altLang="cs-CZ" sz="2200" dirty="0" err="1" smtClean="0">
                <a:cs typeface="Times New Roman" pitchFamily="18" charset="0"/>
              </a:rPr>
              <a:t>max</a:t>
            </a:r>
            <a:r>
              <a:rPr lang="cs-CZ" altLang="cs-CZ" sz="2200" dirty="0" smtClean="0">
                <a:cs typeface="Times New Roman" pitchFamily="18" charset="0"/>
              </a:rPr>
              <a:t> 5 let) zákaz výkonu auditorské činnosti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cs-CZ" sz="2200" dirty="0"/>
              <a:t>vyloučení z výkonu funkce člena řídicího orgánu auditorské společnosti na dobu nejdéle 3 roky</a:t>
            </a:r>
            <a:endParaRPr lang="cs-CZ" altLang="cs-CZ" sz="2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Charakteristika účetní informace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800" u="sng" dirty="0" smtClean="0"/>
              <a:t>Cílem účetních výkazů je poskytování užitečných informací pro ekonomická rozhodování jejich uživatelů.</a:t>
            </a:r>
          </a:p>
          <a:p>
            <a:pPr algn="ctr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800" dirty="0" smtClean="0"/>
              <a:t>(nikoli určovat, JAKÁ tato rozhodnutí mají být)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endParaRPr lang="cs-CZ" altLang="cs-CZ" sz="2800" dirty="0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800" dirty="0" smtClean="0"/>
              <a:t>Užitečné účetní informace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/>
              <a:t>srozumitelné, relevantní, spolehlivé, srovnatelné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locha\Bez náz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21" y="1289784"/>
            <a:ext cx="6673118" cy="2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403648" y="821903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Kontrolní </a:t>
            </a:r>
            <a:r>
              <a:rPr lang="cs-CZ" dirty="0"/>
              <a:t>činnost Dozorčí </a:t>
            </a:r>
            <a:r>
              <a:rPr lang="cs-CZ" dirty="0" smtClean="0"/>
              <a:t>komise KA </a:t>
            </a:r>
            <a:r>
              <a:rPr lang="cs-CZ" dirty="0"/>
              <a:t>ČR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15616" y="3645024"/>
            <a:ext cx="72008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900" dirty="0" smtClean="0"/>
              <a:t>v </a:t>
            </a:r>
            <a:r>
              <a:rPr lang="cs-CZ" sz="1900" dirty="0"/>
              <a:t>roce </a:t>
            </a:r>
            <a:r>
              <a:rPr lang="cs-CZ" sz="1900" dirty="0" smtClean="0"/>
              <a:t>2018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1900" dirty="0" smtClean="0"/>
              <a:t>na </a:t>
            </a:r>
            <a:r>
              <a:rPr lang="cs-CZ" sz="1900" dirty="0"/>
              <a:t>jednotlivých zasedáních </a:t>
            </a:r>
            <a:r>
              <a:rPr lang="cs-CZ" sz="1900" dirty="0" smtClean="0"/>
              <a:t>DK ukončeno </a:t>
            </a:r>
            <a:r>
              <a:rPr lang="cs-CZ" sz="1900" dirty="0"/>
              <a:t>celkem 193 </a:t>
            </a:r>
            <a:r>
              <a:rPr lang="cs-CZ" sz="1900" dirty="0" smtClean="0"/>
              <a:t>kontrol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1900" dirty="0" smtClean="0"/>
              <a:t>u 41 subjektů </a:t>
            </a:r>
            <a:r>
              <a:rPr lang="cs-CZ" sz="1900" dirty="0"/>
              <a:t>schváleno </a:t>
            </a:r>
            <a:r>
              <a:rPr lang="cs-CZ" sz="1900" dirty="0" smtClean="0"/>
              <a:t>provedení příští </a:t>
            </a:r>
            <a:r>
              <a:rPr lang="cs-CZ" sz="1900" dirty="0"/>
              <a:t>kontroly </a:t>
            </a:r>
            <a:r>
              <a:rPr lang="cs-CZ" sz="1900" dirty="0" smtClean="0"/>
              <a:t>po 6 letech (dle zákona)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1900" dirty="0" smtClean="0"/>
              <a:t> u </a:t>
            </a:r>
            <a:r>
              <a:rPr lang="cs-CZ" sz="1900" dirty="0"/>
              <a:t>58 </a:t>
            </a:r>
            <a:r>
              <a:rPr lang="cs-CZ" sz="1900" dirty="0" smtClean="0"/>
              <a:t>subjektů - méně závažné nedostatky - následné kontrola </a:t>
            </a:r>
            <a:r>
              <a:rPr lang="cs-CZ" sz="1900" dirty="0"/>
              <a:t>v mírně zkrácené periodicitě</a:t>
            </a:r>
            <a:endParaRPr lang="cs-CZ" sz="19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1900" dirty="0" smtClean="0"/>
              <a:t>u </a:t>
            </a:r>
            <a:r>
              <a:rPr lang="cs-CZ" sz="1900" dirty="0"/>
              <a:t>94 zkontrolovaných </a:t>
            </a:r>
            <a:r>
              <a:rPr lang="cs-CZ" sz="1900" dirty="0" smtClean="0"/>
              <a:t>subjektů (48 AS </a:t>
            </a:r>
            <a:r>
              <a:rPr lang="pt-BR" sz="1900" dirty="0" smtClean="0"/>
              <a:t>a </a:t>
            </a:r>
            <a:r>
              <a:rPr lang="pt-BR" sz="1900" dirty="0"/>
              <a:t>46 auditorů </a:t>
            </a:r>
            <a:r>
              <a:rPr lang="pt-BR" sz="1900" dirty="0" smtClean="0"/>
              <a:t>OSVČ)</a:t>
            </a:r>
            <a:r>
              <a:rPr lang="cs-CZ" sz="1900" dirty="0" smtClean="0"/>
              <a:t> - zjištěné nedostatky - opakování </a:t>
            </a:r>
            <a:r>
              <a:rPr lang="cs-CZ" sz="1900" dirty="0"/>
              <a:t>kontroly </a:t>
            </a:r>
            <a:r>
              <a:rPr lang="cs-CZ" sz="1900" dirty="0" smtClean="0"/>
              <a:t>ve lhůtě </a:t>
            </a:r>
            <a:r>
              <a:rPr lang="cs-CZ" sz="1900" dirty="0"/>
              <a:t>2 až 3 </a:t>
            </a:r>
            <a:r>
              <a:rPr lang="cs-CZ" sz="1900" dirty="0" smtClean="0"/>
              <a:t>roky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sz="1900" dirty="0"/>
              <a:t>24 kontrol ukončeno podáním </a:t>
            </a:r>
            <a:r>
              <a:rPr lang="cs-CZ" sz="1900" dirty="0" smtClean="0"/>
              <a:t>návrhu DK </a:t>
            </a:r>
            <a:r>
              <a:rPr lang="cs-CZ" sz="1900" dirty="0"/>
              <a:t>na zahájení kárného </a:t>
            </a:r>
            <a:r>
              <a:rPr lang="cs-CZ" sz="1900" dirty="0" smtClean="0"/>
              <a:t>řízení</a:t>
            </a:r>
          </a:p>
          <a:p>
            <a:pPr>
              <a:buClr>
                <a:srgbClr val="FF0000"/>
              </a:buClr>
            </a:pPr>
            <a:r>
              <a:rPr lang="cs-CZ" sz="1700" dirty="0"/>
              <a:t>Zdroj: </a:t>
            </a:r>
            <a:r>
              <a:rPr lang="cs-CZ" sz="1700" dirty="0">
                <a:hlinkClick r:id="rId3"/>
              </a:rPr>
              <a:t>https://</a:t>
            </a:r>
            <a:r>
              <a:rPr lang="cs-CZ" sz="1700" dirty="0" smtClean="0">
                <a:hlinkClick r:id="rId3"/>
              </a:rPr>
              <a:t>www.kacr.cz/file/5778/2019-auditor-2.pdf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567946860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764704"/>
            <a:ext cx="7848872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Nejčastěji zjištěné nedostatky </a:t>
            </a:r>
            <a:r>
              <a:rPr lang="cs-CZ" dirty="0"/>
              <a:t>z </a:t>
            </a:r>
            <a:r>
              <a:rPr lang="cs-CZ" dirty="0" smtClean="0"/>
              <a:t>provedených kontrol Komorou a Radou, zejména: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u="sng" dirty="0" smtClean="0"/>
              <a:t>nedostatečná dokumentace auditu </a:t>
            </a:r>
            <a:r>
              <a:rPr lang="cs-CZ" sz="2000" dirty="0" smtClean="0"/>
              <a:t>(spis </a:t>
            </a:r>
            <a:r>
              <a:rPr lang="cs-CZ" sz="2000" dirty="0"/>
              <a:t>není, </a:t>
            </a:r>
            <a:r>
              <a:rPr lang="cs-CZ" sz="2000" dirty="0" smtClean="0"/>
              <a:t>bez </a:t>
            </a:r>
            <a:r>
              <a:rPr lang="en-US" sz="2000" dirty="0" err="1" smtClean="0"/>
              <a:t>další</a:t>
            </a:r>
            <a:r>
              <a:rPr lang="en-US" sz="2000" dirty="0" smtClean="0"/>
              <a:t> </a:t>
            </a:r>
            <a:r>
              <a:rPr lang="en-US" sz="2000" dirty="0" err="1"/>
              <a:t>detailní</a:t>
            </a:r>
            <a:r>
              <a:rPr lang="en-US" sz="2000" dirty="0"/>
              <a:t> </a:t>
            </a:r>
            <a:r>
              <a:rPr lang="en-US" sz="2000" dirty="0" err="1"/>
              <a:t>diskuse</a:t>
            </a:r>
            <a:r>
              <a:rPr lang="en-US" sz="2000" dirty="0"/>
              <a:t> s </a:t>
            </a:r>
            <a:r>
              <a:rPr lang="en-US" sz="2000" dirty="0" err="1" smtClean="0"/>
              <a:t>auditorem</a:t>
            </a:r>
            <a:r>
              <a:rPr lang="en-US" sz="2000" dirty="0" smtClean="0"/>
              <a:t>,</a:t>
            </a:r>
            <a:r>
              <a:rPr lang="cs-CZ" sz="2000" dirty="0" smtClean="0"/>
              <a:t> průkazným </a:t>
            </a:r>
            <a:r>
              <a:rPr lang="cs-CZ" sz="2000" dirty="0"/>
              <a:t>materiálem </a:t>
            </a:r>
            <a:r>
              <a:rPr lang="cs-CZ" sz="2000" dirty="0" smtClean="0"/>
              <a:t>poskytujícím informace </a:t>
            </a:r>
            <a:r>
              <a:rPr lang="cs-CZ" sz="2000" dirty="0"/>
              <a:t>o provedené </a:t>
            </a:r>
            <a:r>
              <a:rPr lang="cs-CZ" sz="2000" dirty="0" smtClean="0"/>
              <a:t>auditorské činnosti</a:t>
            </a:r>
            <a:r>
              <a:rPr lang="cs-CZ" sz="2000" dirty="0"/>
              <a:t>, rizicích, </a:t>
            </a:r>
            <a:r>
              <a:rPr lang="cs-CZ" sz="2000" dirty="0" smtClean="0"/>
              <a:t>postupech a </a:t>
            </a:r>
            <a:r>
              <a:rPr lang="cs-CZ" sz="2000" dirty="0"/>
              <a:t>závěrech daného </a:t>
            </a:r>
            <a:r>
              <a:rPr lang="cs-CZ" sz="2000" dirty="0" smtClean="0"/>
              <a:t>auditu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a</a:t>
            </a:r>
            <a:r>
              <a:rPr lang="cs-CZ" sz="2000" dirty="0" smtClean="0"/>
              <a:t>bsence dokumentace </a:t>
            </a:r>
            <a:r>
              <a:rPr lang="cs-CZ" sz="2000" dirty="0"/>
              <a:t>o posouzení </a:t>
            </a:r>
            <a:r>
              <a:rPr lang="cs-CZ" sz="2000" dirty="0" smtClean="0"/>
              <a:t>rizika </a:t>
            </a:r>
            <a:r>
              <a:rPr lang="cs-CZ" sz="2000" dirty="0"/>
              <a:t>podvodu a s tím související </a:t>
            </a:r>
            <a:r>
              <a:rPr lang="cs-CZ" sz="2000" dirty="0" smtClean="0"/>
              <a:t>komunikace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i</a:t>
            </a:r>
            <a:r>
              <a:rPr lang="cs-CZ" sz="2000" dirty="0" smtClean="0"/>
              <a:t>dentifikace a </a:t>
            </a:r>
            <a:r>
              <a:rPr lang="cs-CZ" sz="2000" dirty="0"/>
              <a:t>vyhodnocení </a:t>
            </a:r>
            <a:r>
              <a:rPr lang="cs-CZ" sz="2000" dirty="0" smtClean="0"/>
              <a:t>rizik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sz="2000" i="1" dirty="0" smtClean="0"/>
              <a:t>„co </a:t>
            </a:r>
            <a:r>
              <a:rPr lang="cs-CZ" sz="2000" i="1" dirty="0"/>
              <a:t>není zdokumentováno, jako by </a:t>
            </a:r>
            <a:r>
              <a:rPr lang="cs-CZ" sz="2000" i="1" dirty="0" smtClean="0"/>
              <a:t>nebylo“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cs-CZ" sz="2100" i="1" dirty="0"/>
          </a:p>
          <a:p>
            <a:pPr>
              <a:buClr>
                <a:srgbClr val="FF0000"/>
              </a:buClr>
            </a:pPr>
            <a:r>
              <a:rPr lang="cs-CZ" sz="1800" dirty="0" smtClean="0"/>
              <a:t>Rozsudek </a:t>
            </a:r>
            <a:r>
              <a:rPr lang="cs-CZ" sz="1800" dirty="0"/>
              <a:t>Nejvyššího správního soudu ze dne 14.5.2015, čj. 6 As 62/2015 – 44</a:t>
            </a:r>
            <a:r>
              <a:rPr lang="cs-CZ" sz="1800" dirty="0"/>
              <a:t>. </a:t>
            </a:r>
            <a:r>
              <a:rPr lang="cs-CZ" sz="1300" dirty="0">
                <a:hlinkClick r:id="rId2"/>
              </a:rPr>
              <a:t>http://www.nssoud.cz/files/SOUDNI_VYKON/2015/0062_6As__</a:t>
            </a:r>
            <a:r>
              <a:rPr lang="cs-CZ" sz="1300" dirty="0" smtClean="0">
                <a:hlinkClick r:id="rId2"/>
              </a:rPr>
              <a:t>1500044_20150520153423_prevedeno.pdf</a:t>
            </a:r>
            <a:endParaRPr lang="cs-CZ" sz="1300" dirty="0" smtClean="0"/>
          </a:p>
          <a:p>
            <a:pPr>
              <a:buClr>
                <a:srgbClr val="FF0000"/>
              </a:buClr>
            </a:pPr>
            <a:endParaRPr lang="cs-CZ" sz="1800" dirty="0" smtClean="0"/>
          </a:p>
          <a:p>
            <a:pPr>
              <a:buClr>
                <a:srgbClr val="FF0000"/>
              </a:buClr>
            </a:pPr>
            <a:r>
              <a:rPr lang="cs-CZ" sz="1800" dirty="0"/>
              <a:t>Rozsudek Městského soudu v Praze ze dne 21.9.2016, čj. 8 A 63/2013 – 46</a:t>
            </a:r>
            <a:r>
              <a:rPr lang="cs-CZ" sz="1800" dirty="0" smtClean="0"/>
              <a:t>.</a:t>
            </a:r>
          </a:p>
          <a:p>
            <a:pPr>
              <a:buClr>
                <a:srgbClr val="FF0000"/>
              </a:buClr>
            </a:pPr>
            <a:r>
              <a:rPr lang="cs-CZ" sz="1300" dirty="0">
                <a:hlinkClick r:id="rId3"/>
              </a:rPr>
              <a:t>http://</a:t>
            </a:r>
            <a:r>
              <a:rPr lang="cs-CZ" sz="1300" dirty="0" smtClean="0">
                <a:hlinkClick r:id="rId3"/>
              </a:rPr>
              <a:t>www.nssoud.cz/files/EVIDENCNI_LIST/2013/8A_63_2013_anonym_20161215172450_prevedeno.pdf</a:t>
            </a:r>
            <a:endParaRPr lang="cs-CZ" sz="1300" dirty="0" smtClean="0"/>
          </a:p>
          <a:p>
            <a:pPr>
              <a:buClr>
                <a:srgbClr val="FF0000"/>
              </a:buClr>
            </a:pPr>
            <a:endParaRPr lang="cs-CZ" sz="1800" dirty="0" smtClean="0"/>
          </a:p>
          <a:p>
            <a:pPr>
              <a:buClr>
                <a:srgbClr val="FF0000"/>
              </a:buClr>
            </a:pPr>
            <a:r>
              <a:rPr lang="cs-CZ" sz="1800" dirty="0"/>
              <a:t>Rozsudek Městského soudu v Praze ze dne 31.10.2017, čj</a:t>
            </a:r>
            <a:r>
              <a:rPr lang="cs-CZ" sz="1800" dirty="0" smtClean="0"/>
              <a:t>. 5 </a:t>
            </a:r>
            <a:r>
              <a:rPr lang="cs-CZ" sz="1800" dirty="0"/>
              <a:t>A 54/2013 – 86.</a:t>
            </a:r>
          </a:p>
          <a:p>
            <a:pPr>
              <a:buClr>
                <a:srgbClr val="FF0000"/>
              </a:buClr>
            </a:pPr>
            <a:r>
              <a:rPr lang="cs-CZ" sz="1300" dirty="0">
                <a:hlinkClick r:id="rId4"/>
              </a:rPr>
              <a:t>http://</a:t>
            </a:r>
            <a:r>
              <a:rPr lang="cs-CZ" sz="1300" dirty="0" smtClean="0">
                <a:hlinkClick r:id="rId4"/>
              </a:rPr>
              <a:t>www.nssoud.cz/files/EVIDENCNI_LIST/2013/5A_54_2013_86_20171219155336_prevedeno.pdf</a:t>
            </a:r>
            <a:endParaRPr lang="cs-CZ" sz="1300" i="1" dirty="0"/>
          </a:p>
          <a:p>
            <a:pPr>
              <a:buClr>
                <a:srgbClr val="FF0000"/>
              </a:buClr>
            </a:pPr>
            <a:endParaRPr lang="cs-CZ" sz="2100" i="1" dirty="0" smtClean="0"/>
          </a:p>
        </p:txBody>
      </p:sp>
    </p:spTree>
    <p:extLst>
      <p:ext uri="{BB962C8B-B14F-4D97-AF65-F5344CB8AC3E}">
        <p14:creationId xmlns:p14="http://schemas.microsoft.com/office/powerpoint/2010/main" val="2099502994"/>
      </p:ext>
    </p:extLst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500" dirty="0" smtClean="0"/>
              <a:t>Rada pro veřejný dohled nad auditem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001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cs-CZ" sz="2300" dirty="0" smtClean="0">
                <a:cs typeface="Times New Roman" pitchFamily="18" charset="0"/>
              </a:rPr>
              <a:t>právnick</a:t>
            </a:r>
            <a:r>
              <a:rPr lang="cs-CZ" sz="2300" dirty="0" smtClean="0"/>
              <a:t>á</a:t>
            </a:r>
            <a:r>
              <a:rPr lang="cs-CZ" sz="2300" dirty="0" smtClean="0">
                <a:cs typeface="Times New Roman" pitchFamily="18" charset="0"/>
              </a:rPr>
              <a:t> osob</a:t>
            </a:r>
            <a:r>
              <a:rPr lang="cs-CZ" sz="2300" dirty="0" smtClean="0"/>
              <a:t>a pověřena výkonem působnosti v oblasti veřejné správy, financována </a:t>
            </a:r>
            <a:r>
              <a:rPr lang="cs-CZ" sz="2300" dirty="0"/>
              <a:t>z kapitoly státního rozpočtu </a:t>
            </a:r>
            <a:r>
              <a:rPr lang="cs-CZ" sz="2300" dirty="0" smtClean="0"/>
              <a:t>MF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cs-CZ" sz="2300" dirty="0" smtClean="0"/>
              <a:t>zvýšení </a:t>
            </a:r>
            <a:r>
              <a:rPr lang="cs-CZ" sz="2300" dirty="0"/>
              <a:t>důvěryhodnosti auditorské profese a </a:t>
            </a:r>
            <a:r>
              <a:rPr lang="cs-CZ" sz="2300" dirty="0" smtClean="0"/>
              <a:t>auditovaných ÚJ směrem </a:t>
            </a:r>
            <a:r>
              <a:rPr lang="cs-CZ" sz="2300" dirty="0"/>
              <a:t>k domácím a zahraničním investorům i pro širokou veřejnost a státní </a:t>
            </a:r>
            <a:r>
              <a:rPr lang="cs-CZ" sz="2300" dirty="0" smtClean="0"/>
              <a:t>instituce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cs-CZ" sz="2300" dirty="0" smtClean="0"/>
              <a:t>zvýšení </a:t>
            </a:r>
            <a:r>
              <a:rPr lang="cs-CZ" sz="2300" dirty="0"/>
              <a:t>transparentnosti, komfortu a především důvěry klientů v kvalitu auditorských </a:t>
            </a:r>
            <a:r>
              <a:rPr lang="cs-CZ" sz="2300" dirty="0" smtClean="0"/>
              <a:t>služeb a </a:t>
            </a:r>
            <a:r>
              <a:rPr lang="cs-CZ" sz="2300" dirty="0"/>
              <a:t>komfort osob vykonávajících auditorskou </a:t>
            </a:r>
            <a:r>
              <a:rPr lang="cs-CZ" sz="2300" dirty="0" smtClean="0"/>
              <a:t>profesi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cs-CZ" sz="2300" dirty="0" smtClean="0"/>
              <a:t>zajištění </a:t>
            </a:r>
            <a:r>
              <a:rPr lang="cs-CZ" sz="2300" dirty="0"/>
              <a:t>efektivní spolupráce mezi orgány dohledu nad auditorskou činností v ostatních zemích </a:t>
            </a:r>
            <a:r>
              <a:rPr lang="cs-CZ" sz="2300" dirty="0" smtClean="0"/>
              <a:t>EU </a:t>
            </a:r>
            <a:r>
              <a:rPr lang="cs-CZ" sz="2300" dirty="0"/>
              <a:t>i mimo </a:t>
            </a:r>
            <a:r>
              <a:rPr lang="cs-CZ" sz="2300" dirty="0" smtClean="0"/>
              <a:t>ni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sz="2300" u="sng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cs-CZ" sz="2300" dirty="0" smtClean="0"/>
              <a:t>http</a:t>
            </a:r>
            <a:r>
              <a:rPr lang="cs-CZ" sz="2300" dirty="0"/>
              <a:t>://www.rvda.cz/</a:t>
            </a:r>
            <a:endParaRPr lang="cs-CZ" sz="23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dirty="0" smtClean="0"/>
              <a:t>Činnost Rady – výkon veřejného dohledu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7772400" cy="48245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sz="2400" u="sng" dirty="0" smtClean="0"/>
              <a:t>vykonává </a:t>
            </a:r>
            <a:r>
              <a:rPr lang="cs-CZ" sz="2400" u="sng" dirty="0"/>
              <a:t>veřejný dohled nad výkonem auditorské činnosti a činností Komory </a:t>
            </a:r>
            <a:endParaRPr lang="cs-CZ" sz="24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sz="2400" dirty="0" smtClean="0"/>
              <a:t>je </a:t>
            </a:r>
            <a:r>
              <a:rPr lang="cs-CZ" sz="2400" dirty="0"/>
              <a:t>určeným příslušným orgánem podle čl. 20 nařízení </a:t>
            </a:r>
            <a:r>
              <a:rPr lang="cs-CZ" sz="2400" dirty="0" smtClean="0"/>
              <a:t>EP a </a:t>
            </a:r>
            <a:r>
              <a:rPr lang="cs-CZ" sz="2400" dirty="0"/>
              <a:t>Rady (EU) č. </a:t>
            </a:r>
            <a:r>
              <a:rPr lang="cs-CZ" sz="2400" dirty="0" smtClean="0"/>
              <a:t>537/2014 – SVZ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sz="2400" u="sng" dirty="0" smtClean="0"/>
              <a:t>vykonává </a:t>
            </a:r>
            <a:r>
              <a:rPr lang="cs-CZ" sz="2400" u="sng" dirty="0"/>
              <a:t>působnost v oblasti veřejné správy ve věcech </a:t>
            </a:r>
            <a:r>
              <a:rPr lang="cs-CZ" sz="2400" dirty="0"/>
              <a:t>podle hlavy </a:t>
            </a:r>
            <a:r>
              <a:rPr lang="cs-CZ" sz="2400" dirty="0" smtClean="0"/>
              <a:t>XI – </a:t>
            </a:r>
            <a:r>
              <a:rPr lang="cs-CZ" sz="2400" u="sng" dirty="0" smtClean="0"/>
              <a:t>přestupky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sz="2400" dirty="0" smtClean="0"/>
              <a:t>rozhoduje </a:t>
            </a:r>
            <a:r>
              <a:rPr lang="cs-CZ" sz="2400" dirty="0"/>
              <a:t>o právech, právem chráněných zájmech a povinnostech </a:t>
            </a:r>
            <a:r>
              <a:rPr lang="cs-CZ" sz="2400" dirty="0" smtClean="0"/>
              <a:t>PO a FO dle zákona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při </a:t>
            </a:r>
            <a:r>
              <a:rPr lang="cs-CZ" sz="2400" dirty="0"/>
              <a:t>výkonu působnosti </a:t>
            </a:r>
            <a:r>
              <a:rPr lang="cs-CZ" sz="2400" u="sng" dirty="0" smtClean="0"/>
              <a:t>dbá </a:t>
            </a:r>
            <a:r>
              <a:rPr lang="cs-CZ" sz="2400" u="sng" dirty="0"/>
              <a:t>na ochranu veřejného </a:t>
            </a:r>
            <a:r>
              <a:rPr lang="cs-CZ" sz="2400" u="sng" dirty="0" smtClean="0"/>
              <a:t>zájmu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cs typeface="Times New Roman" pitchFamily="18" charset="0"/>
              </a:rPr>
              <a:t>vydá každoročně, nejpozději do 30. června, </a:t>
            </a:r>
            <a:r>
              <a:rPr lang="cs-CZ" altLang="cs-CZ" sz="2400" u="sng" dirty="0" smtClean="0">
                <a:cs typeface="Times New Roman" pitchFamily="18" charset="0"/>
              </a:rPr>
              <a:t>zprávu o veřejném dohledu nad auditem v </a:t>
            </a:r>
            <a:r>
              <a:rPr lang="cs-CZ" altLang="cs-CZ" sz="2400" u="sng" dirty="0" smtClean="0"/>
              <a:t>ČR</a:t>
            </a:r>
            <a:r>
              <a:rPr lang="cs-CZ" altLang="cs-CZ" sz="2400" u="sng" dirty="0" smtClean="0">
                <a:cs typeface="Times New Roman" pitchFamily="18" charset="0"/>
              </a:rPr>
              <a:t> </a:t>
            </a:r>
            <a:r>
              <a:rPr lang="cs-CZ" altLang="cs-CZ" sz="2400" dirty="0" smtClean="0">
                <a:cs typeface="Times New Roman" pitchFamily="18" charset="0"/>
              </a:rPr>
              <a:t>za předcházející kalendářní rok</a:t>
            </a:r>
            <a:r>
              <a:rPr lang="cs-CZ" altLang="cs-CZ" sz="2400" dirty="0" smtClean="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Činnost Rady – výkon veřejného dohledu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u="sng" dirty="0"/>
              <a:t>Výkonem veřejného dohledu </a:t>
            </a:r>
            <a:r>
              <a:rPr lang="cs-CZ" sz="2400" dirty="0" smtClean="0"/>
              <a:t> se </a:t>
            </a:r>
            <a:r>
              <a:rPr lang="cs-CZ" sz="2400" dirty="0"/>
              <a:t>rozumí dohled </a:t>
            </a:r>
            <a:r>
              <a:rPr lang="cs-CZ" sz="2400" dirty="0" smtClean="0"/>
              <a:t>nad:</a:t>
            </a:r>
            <a:endParaRPr lang="cs-CZ" sz="2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kontrolou </a:t>
            </a:r>
            <a:r>
              <a:rPr lang="cs-CZ" sz="2400" dirty="0"/>
              <a:t>dodržování </a:t>
            </a:r>
            <a:r>
              <a:rPr lang="cs-CZ" sz="2400" dirty="0" smtClean="0"/>
              <a:t>zákona</a:t>
            </a:r>
            <a:r>
              <a:rPr lang="cs-CZ" sz="2400" dirty="0"/>
              <a:t>, auditorských </a:t>
            </a:r>
            <a:r>
              <a:rPr lang="cs-CZ" sz="2400" dirty="0" smtClean="0"/>
              <a:t>standardů, </a:t>
            </a:r>
            <a:r>
              <a:rPr lang="cs-CZ" sz="2400" dirty="0"/>
              <a:t>etického kodexu a vnitřních </a:t>
            </a:r>
            <a:r>
              <a:rPr lang="cs-CZ" sz="2400" dirty="0" smtClean="0"/>
              <a:t>předpisů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organizací</a:t>
            </a:r>
            <a:r>
              <a:rPr lang="cs-CZ" sz="2400" dirty="0"/>
              <a:t>, řízením a prováděním kontrol kvality organizovaných a řízených dozorčí </a:t>
            </a:r>
            <a:r>
              <a:rPr lang="cs-CZ" sz="2400" dirty="0" smtClean="0"/>
              <a:t>komisí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organizací </a:t>
            </a:r>
            <a:r>
              <a:rPr lang="cs-CZ" sz="2400" dirty="0"/>
              <a:t>a provozováním systému průběžného vzdělávání statutárních auditorů prováděného </a:t>
            </a:r>
            <a:r>
              <a:rPr lang="cs-CZ" sz="2400" dirty="0" smtClean="0"/>
              <a:t>Komorou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uplatňováním </a:t>
            </a:r>
            <a:r>
              <a:rPr lang="cs-CZ" sz="2400" dirty="0"/>
              <a:t>kárných a jiných opatření podle </a:t>
            </a:r>
            <a:r>
              <a:rPr lang="cs-CZ" sz="2400" dirty="0" smtClean="0"/>
              <a:t>zákona </a:t>
            </a:r>
            <a:r>
              <a:rPr lang="cs-CZ" sz="2400" dirty="0"/>
              <a:t>Komorou při řízeních proti </a:t>
            </a:r>
            <a:r>
              <a:rPr lang="cs-CZ" sz="2400" dirty="0" smtClean="0"/>
              <a:t>auditorům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721437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Šetření prováděné Radou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Rada je oprávněna provést pro účely veřejného dohledu </a:t>
            </a:r>
            <a:r>
              <a:rPr lang="cs-CZ" sz="2400" u="sng" dirty="0" smtClean="0"/>
              <a:t>ŠETŘENÍ</a:t>
            </a:r>
            <a:r>
              <a:rPr lang="cs-CZ" sz="2400" dirty="0" smtClean="0"/>
              <a:t> </a:t>
            </a:r>
            <a:r>
              <a:rPr lang="cs-CZ" sz="2400" dirty="0"/>
              <a:t>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auditora </a:t>
            </a:r>
            <a:r>
              <a:rPr lang="cs-CZ" sz="2400" dirty="0"/>
              <a:t>provádějícího </a:t>
            </a:r>
            <a:r>
              <a:rPr lang="cs-CZ" sz="2400" u="sng" dirty="0"/>
              <a:t>povinný audit subjektu veřejného </a:t>
            </a:r>
            <a:r>
              <a:rPr lang="cs-CZ" sz="2400" u="sng" dirty="0" smtClean="0"/>
              <a:t>zájmu</a:t>
            </a:r>
            <a:endParaRPr lang="cs-CZ" sz="24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člena </a:t>
            </a:r>
            <a:r>
              <a:rPr lang="cs-CZ" sz="2400" dirty="0"/>
              <a:t>sítě, do níž patří auditor provádějící povinný audit subjektu veřejného zájmu, se sídlem na území </a:t>
            </a:r>
            <a:r>
              <a:rPr lang="cs-CZ" sz="2400" dirty="0" smtClean="0"/>
              <a:t>ČR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osob </a:t>
            </a:r>
            <a:r>
              <a:rPr lang="cs-CZ" sz="2400" dirty="0"/>
              <a:t>podílejících se na auditorské činnosti auditora provádějícího povinný audit subjektu veřejného </a:t>
            </a:r>
            <a:r>
              <a:rPr lang="cs-CZ" sz="2400" dirty="0" smtClean="0"/>
              <a:t>zájmu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subjektu </a:t>
            </a:r>
            <a:r>
              <a:rPr lang="cs-CZ" sz="2400" dirty="0"/>
              <a:t>veřejného </a:t>
            </a:r>
            <a:r>
              <a:rPr lang="cs-CZ" sz="2400" dirty="0" smtClean="0"/>
              <a:t>zájmu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Komory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0812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500" dirty="0" smtClean="0"/>
              <a:t>Orgány Rady</a:t>
            </a:r>
            <a:endParaRPr lang="cs-CZ" sz="3500" dirty="0"/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800" dirty="0" smtClean="0"/>
              <a:t>Prezidium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800" dirty="0" smtClean="0"/>
              <a:t>Prezident Rady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800" dirty="0" smtClean="0"/>
              <a:t>Disciplinární výbor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/>
              <a:t>Kontrolní výbor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může </a:t>
            </a:r>
            <a:r>
              <a:rPr lang="cs-CZ" sz="2800" dirty="0"/>
              <a:t>zřizovat poradní </a:t>
            </a:r>
            <a:r>
              <a:rPr lang="cs-CZ" sz="2800" dirty="0" smtClean="0"/>
              <a:t>komise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podrobnosti </a:t>
            </a:r>
            <a:r>
              <a:rPr lang="cs-CZ" sz="2800" dirty="0"/>
              <a:t>o činnosti, vnitřní organizaci Rady, jejích orgánů a vnitřních útvarů Rady stanoví statut </a:t>
            </a:r>
            <a:r>
              <a:rPr lang="cs-CZ" sz="2800" dirty="0" smtClean="0"/>
              <a:t>Rady</a:t>
            </a:r>
            <a:endParaRPr lang="cs-CZ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500" dirty="0" smtClean="0">
                <a:cs typeface="Times New Roman" pitchFamily="18" charset="0"/>
              </a:rPr>
              <a:t>Prezidium</a:t>
            </a:r>
            <a:r>
              <a:rPr lang="cs-CZ" sz="3500" dirty="0" smtClean="0"/>
              <a:t> Rady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43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dirty="0" smtClean="0"/>
              <a:t>jmenováno k 15.5.2009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dirty="0" smtClean="0"/>
              <a:t>je v</a:t>
            </a:r>
            <a:r>
              <a:rPr lang="cs-CZ" altLang="cs-CZ" sz="2400" dirty="0" smtClean="0">
                <a:cs typeface="Times New Roman" pitchFamily="18" charset="0"/>
              </a:rPr>
              <a:t>ýkonným orgánem Rady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dirty="0" smtClean="0">
                <a:cs typeface="Times New Roman" pitchFamily="18" charset="0"/>
              </a:rPr>
              <a:t>sestává z 6 členů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dirty="0" smtClean="0"/>
              <a:t>p</a:t>
            </a:r>
            <a:r>
              <a:rPr lang="cs-CZ" altLang="cs-CZ" sz="2400" dirty="0" smtClean="0">
                <a:cs typeface="Times New Roman" pitchFamily="18" charset="0"/>
              </a:rPr>
              <a:t>rezidium jmenuje a odvolává ministr financí po dohodě s Českou národní bankou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dirty="0" smtClean="0">
                <a:cs typeface="Times New Roman" pitchFamily="18" charset="0"/>
              </a:rPr>
              <a:t>statutárním orgánem Rady je Prezident Rady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cs-CZ" sz="2400" dirty="0"/>
              <a:t>č</a:t>
            </a:r>
            <a:r>
              <a:rPr lang="cs-CZ" sz="2400" dirty="0" smtClean="0"/>
              <a:t>lenem </a:t>
            </a:r>
            <a:r>
              <a:rPr lang="cs-CZ" sz="2400" dirty="0"/>
              <a:t>prezidia může být jmenován občan ČR, který získal znalosti anebo praxi v oblasti účetnictví, auditorské činnosti nebo v oboru práva nebo ekonomie</a:t>
            </a:r>
            <a:r>
              <a:rPr lang="cs-CZ" altLang="cs-CZ" sz="2400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cs-CZ" sz="2400" dirty="0"/>
              <a:t>p</a:t>
            </a:r>
            <a:r>
              <a:rPr lang="cs-CZ" sz="2400" dirty="0" smtClean="0"/>
              <a:t>lnění </a:t>
            </a:r>
            <a:r>
              <a:rPr lang="cs-CZ" sz="2400" dirty="0"/>
              <a:t>funkce člena </a:t>
            </a:r>
            <a:r>
              <a:rPr lang="cs-CZ" sz="2400" dirty="0" smtClean="0"/>
              <a:t>je </a:t>
            </a:r>
            <a:r>
              <a:rPr lang="cs-CZ" sz="2400" dirty="0"/>
              <a:t>výkonem veřejné </a:t>
            </a:r>
            <a:r>
              <a:rPr lang="cs-CZ" sz="2400" dirty="0" smtClean="0"/>
              <a:t>funkce</a:t>
            </a:r>
            <a:endParaRPr lang="cs-CZ" altLang="cs-CZ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5184"/>
          </a:xfrm>
        </p:spPr>
        <p:txBody>
          <a:bodyPr/>
          <a:lstStyle/>
          <a:p>
            <a:pPr eaLnBrk="1" hangingPunct="1">
              <a:defRPr/>
            </a:pPr>
            <a:r>
              <a:rPr lang="cs-CZ" sz="3500" dirty="0" smtClean="0"/>
              <a:t>Subjekty veřejného zájmu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0768"/>
            <a:ext cx="7772400" cy="547260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sz="2000" dirty="0"/>
              <a:t>v</a:t>
            </a:r>
            <a:r>
              <a:rPr lang="cs-CZ" sz="2000" dirty="0" smtClean="0"/>
              <a:t>iz zákon 563/1991 Sb., o účetnictví</a:t>
            </a:r>
          </a:p>
          <a:p>
            <a:pPr>
              <a:buBlip>
                <a:blip r:embed="rId2"/>
              </a:buBlip>
            </a:pPr>
            <a:r>
              <a:rPr lang="cs-CZ" sz="2000" u="sng" dirty="0"/>
              <a:t>p</a:t>
            </a:r>
            <a:r>
              <a:rPr lang="cs-CZ" sz="2000" u="sng" dirty="0" smtClean="0"/>
              <a:t>ovinný audit dle nařízení EP a Rady č. 537/2014</a:t>
            </a:r>
          </a:p>
          <a:p>
            <a:pPr>
              <a:buBlip>
                <a:blip r:embed="rId2"/>
              </a:buBlip>
            </a:pPr>
            <a:r>
              <a:rPr lang="cs-CZ" sz="2000" dirty="0" smtClean="0"/>
              <a:t>účetní </a:t>
            </a:r>
            <a:r>
              <a:rPr lang="cs-CZ" sz="2000" dirty="0"/>
              <a:t>jednotky se sídlem v České republice, které jsou:</a:t>
            </a:r>
            <a:endParaRPr lang="cs-CZ" sz="2000" b="1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obchodní společností a je emitentem investičních cenných papírů přijatých k obchodování na evropském regulovaném </a:t>
            </a:r>
            <a:r>
              <a:rPr lang="cs-CZ" sz="2000" dirty="0" smtClean="0"/>
              <a:t>trhu</a:t>
            </a:r>
            <a:endParaRPr lang="cs-CZ" sz="2000" b="1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bankou </a:t>
            </a:r>
            <a:r>
              <a:rPr lang="cs-CZ" sz="2000" dirty="0"/>
              <a:t>podle zákona upravujícího činnost bank </a:t>
            </a:r>
            <a:endParaRPr lang="cs-CZ" sz="2000" b="1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spořitelním </a:t>
            </a:r>
            <a:r>
              <a:rPr lang="cs-CZ" sz="2000" dirty="0"/>
              <a:t>a úvěrním družstvem podle zákona upravujícího činnost spořitelních a úvěrních </a:t>
            </a:r>
            <a:r>
              <a:rPr lang="cs-CZ" sz="2000" dirty="0" smtClean="0"/>
              <a:t>družstev</a:t>
            </a:r>
            <a:endParaRPr lang="cs-CZ" sz="2000" b="1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pojišťovnou </a:t>
            </a:r>
            <a:r>
              <a:rPr lang="cs-CZ" sz="2000" dirty="0"/>
              <a:t>nebo zajišťovnou podle zákona upravujícího činnost pojišťoven a </a:t>
            </a:r>
            <a:r>
              <a:rPr lang="cs-CZ" sz="2000" dirty="0" smtClean="0"/>
              <a:t>zajišťoven</a:t>
            </a:r>
            <a:endParaRPr lang="cs-CZ" sz="2000" b="1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penzijní </a:t>
            </a:r>
            <a:r>
              <a:rPr lang="cs-CZ" sz="2000" dirty="0"/>
              <a:t>společností podle zákona upravujícího důchodové spoření nebo doplňkové penzijní </a:t>
            </a:r>
            <a:r>
              <a:rPr lang="cs-CZ" sz="2000" dirty="0" smtClean="0"/>
              <a:t>spoření</a:t>
            </a:r>
            <a:endParaRPr lang="cs-CZ" sz="2000" b="1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 smtClean="0"/>
              <a:t>zdravotní pojišťovnou</a:t>
            </a:r>
            <a:endParaRPr lang="cs-CZ" sz="2000" b="1" dirty="0"/>
          </a:p>
          <a:p>
            <a:pPr eaLnBrk="1" hangingPunct="1">
              <a:buBlip>
                <a:blip r:embed="rId3"/>
              </a:buBlip>
              <a:defRPr/>
            </a:pPr>
            <a:r>
              <a:rPr lang="cs-CZ" sz="2000" dirty="0">
                <a:cs typeface="Times New Roman" pitchFamily="18" charset="0"/>
              </a:rPr>
              <a:t>k</a:t>
            </a:r>
            <a:r>
              <a:rPr lang="cs-CZ" sz="2000" dirty="0" smtClean="0">
                <a:cs typeface="Times New Roman" pitchFamily="18" charset="0"/>
              </a:rPr>
              <a:t> 31.12.2018 – v ČR 158 </a:t>
            </a:r>
            <a:r>
              <a:rPr lang="cs-CZ" sz="2000" dirty="0">
                <a:cs typeface="Times New Roman" pitchFamily="18" charset="0"/>
              </a:rPr>
              <a:t>SVZ </a:t>
            </a:r>
            <a:r>
              <a:rPr lang="cs-CZ" sz="1500" dirty="0">
                <a:cs typeface="Times New Roman" pitchFamily="18" charset="0"/>
              </a:rPr>
              <a:t>(https://</a:t>
            </a:r>
            <a:r>
              <a:rPr lang="cs-CZ" sz="1500" dirty="0" smtClean="0">
                <a:cs typeface="Times New Roman" pitchFamily="18" charset="0"/>
              </a:rPr>
              <a:t>www.rvda.cz/subjekty-</a:t>
            </a:r>
            <a:r>
              <a:rPr lang="cs-CZ" sz="1500" dirty="0" err="1" smtClean="0">
                <a:cs typeface="Times New Roman" pitchFamily="18" charset="0"/>
              </a:rPr>
              <a:t>verejneho</a:t>
            </a:r>
            <a:r>
              <a:rPr lang="cs-CZ" sz="1500" dirty="0" smtClean="0">
                <a:cs typeface="Times New Roman" pitchFamily="18" charset="0"/>
              </a:rPr>
              <a:t>-zajmu/seznam-subjektu-</a:t>
            </a:r>
            <a:r>
              <a:rPr lang="cs-CZ" sz="1500" dirty="0" err="1" smtClean="0">
                <a:cs typeface="Times New Roman" pitchFamily="18" charset="0"/>
              </a:rPr>
              <a:t>verejneho</a:t>
            </a:r>
            <a:r>
              <a:rPr lang="cs-CZ" sz="1500" dirty="0" smtClean="0">
                <a:cs typeface="Times New Roman" pitchFamily="18" charset="0"/>
              </a:rPr>
              <a:t>-zajmu)</a:t>
            </a:r>
            <a:endParaRPr lang="cs-CZ" sz="1500" dirty="0" smtClean="0"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6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Výbor pro audit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6161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u="sng" dirty="0" smtClean="0">
                <a:cs typeface="Times New Roman" pitchFamily="18" charset="0"/>
              </a:rPr>
              <a:t>je orgánem subjektu veřejného zájmu</a:t>
            </a:r>
            <a:r>
              <a:rPr lang="cs-CZ" altLang="cs-CZ" sz="2200" dirty="0" smtClean="0">
                <a:cs typeface="Times New Roman" pitchFamily="18" charset="0"/>
              </a:rPr>
              <a:t> a má </a:t>
            </a:r>
            <a:r>
              <a:rPr lang="cs-CZ" altLang="cs-CZ" sz="2200" dirty="0" smtClean="0"/>
              <a:t>min </a:t>
            </a:r>
            <a:r>
              <a:rPr lang="cs-CZ" altLang="cs-CZ" sz="2200" dirty="0" smtClean="0">
                <a:cs typeface="Times New Roman" pitchFamily="18" charset="0"/>
              </a:rPr>
              <a:t>3 členy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>
                <a:cs typeface="Times New Roman" pitchFamily="18" charset="0"/>
              </a:rPr>
              <a:t>členy výboru pro audit jmenuje </a:t>
            </a:r>
            <a:r>
              <a:rPr lang="cs-CZ" altLang="cs-CZ" sz="2200" dirty="0" smtClean="0"/>
              <a:t>n</a:t>
            </a:r>
            <a:r>
              <a:rPr lang="cs-CZ" altLang="cs-CZ" sz="2200" dirty="0" smtClean="0">
                <a:cs typeface="Times New Roman" pitchFamily="18" charset="0"/>
              </a:rPr>
              <a:t>ejvyšší orgán subjektu veřejného zájmu z nevýkonných členů kontrolního orgánu nebo z třetích osob </a:t>
            </a:r>
            <a:endParaRPr lang="cs-CZ" altLang="cs-CZ" sz="2200" dirty="0" smtClean="0"/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cs-CZ" sz="2200" dirty="0" smtClean="0"/>
              <a:t>vyhotoví </a:t>
            </a:r>
            <a:r>
              <a:rPr lang="cs-CZ" sz="2200" dirty="0"/>
              <a:t>jednou ročně </a:t>
            </a:r>
            <a:r>
              <a:rPr lang="cs-CZ" sz="2200" u="sng" dirty="0"/>
              <a:t>zprávu o činnosti</a:t>
            </a:r>
            <a:r>
              <a:rPr lang="cs-CZ" sz="2200" dirty="0"/>
              <a:t>, ve které zhodnotí svoji činnost ve vztahu a poskytne ji Radě pro veřejný dohled nad </a:t>
            </a:r>
            <a:r>
              <a:rPr lang="cs-CZ" sz="2200" dirty="0" smtClean="0"/>
              <a:t>auditem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cs-CZ" altLang="cs-CZ" sz="2200" dirty="0"/>
              <a:t>z</a:t>
            </a:r>
            <a:r>
              <a:rPr lang="cs-CZ" altLang="cs-CZ" sz="2200" dirty="0" smtClean="0"/>
              <a:t>řizují také státní a národní podniky, dále obchodní korporace, kde má účast více než 50 % OSS, ÚSC, DSO, městská část hl. m. Prahy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/>
              <a:t>a</a:t>
            </a:r>
            <a:r>
              <a:rPr lang="cs-CZ" altLang="cs-CZ" sz="2200" dirty="0" smtClean="0">
                <a:cs typeface="Times New Roman" pitchFamily="18" charset="0"/>
              </a:rPr>
              <a:t>uditor průběžně podává výboru pro audit zprávy o významných skutečnostech vyplývajících z povinného auditu, zejména o zásadních </a:t>
            </a:r>
            <a:r>
              <a:rPr lang="cs-CZ" altLang="cs-CZ" sz="2200" u="sng" dirty="0" smtClean="0">
                <a:cs typeface="Times New Roman" pitchFamily="18" charset="0"/>
              </a:rPr>
              <a:t>nedostatcích ve vnitřní kontrole</a:t>
            </a:r>
            <a:r>
              <a:rPr lang="cs-CZ" altLang="cs-CZ" sz="2200" dirty="0" smtClean="0">
                <a:cs typeface="Times New Roman" pitchFamily="18" charset="0"/>
              </a:rPr>
              <a:t> ve vztahu k postupu sestavování účetní závěrky nebo konsolidované účetní závěrky</a:t>
            </a:r>
            <a:endParaRPr lang="cs-CZ" altLang="cs-CZ" sz="2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Finanční audit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44824"/>
            <a:ext cx="7772400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300" dirty="0" smtClean="0"/>
              <a:t>výrok auditora napomáhá </a:t>
            </a:r>
            <a:r>
              <a:rPr lang="cs-CZ" altLang="cs-CZ" sz="2300" u="sng" dirty="0" smtClean="0"/>
              <a:t>k důvěryhodnosti účetní závěrky</a:t>
            </a:r>
            <a:r>
              <a:rPr lang="cs-CZ" altLang="cs-CZ" sz="2300" dirty="0" smtClean="0"/>
              <a:t> – že jako celek není významně zkreslena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300" dirty="0" smtClean="0"/>
              <a:t>auditor prověřuje </a:t>
            </a:r>
            <a:r>
              <a:rPr lang="cs-CZ" altLang="cs-CZ" sz="2300" u="sng" dirty="0" smtClean="0"/>
              <a:t>podklad pro rozhodování</a:t>
            </a:r>
            <a:r>
              <a:rPr lang="cs-CZ" altLang="cs-CZ" sz="2300" dirty="0" smtClean="0"/>
              <a:t> uživatelů účetních informací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2400" dirty="0"/>
              <a:t>c</a:t>
            </a:r>
            <a:r>
              <a:rPr lang="cs-CZ" sz="2400" dirty="0" smtClean="0"/>
              <a:t>ílem </a:t>
            </a:r>
            <a:r>
              <a:rPr lang="cs-CZ" sz="2400" dirty="0"/>
              <a:t>auditu je posílit </a:t>
            </a:r>
            <a:r>
              <a:rPr lang="cs-CZ" sz="2400" dirty="0" smtClean="0"/>
              <a:t>důvěru předpokládaných uživatelů </a:t>
            </a:r>
            <a:r>
              <a:rPr lang="cs-CZ" sz="2400" dirty="0"/>
              <a:t>v </a:t>
            </a:r>
            <a:r>
              <a:rPr lang="cs-CZ" sz="2400" dirty="0" smtClean="0"/>
              <a:t>účetní závěrku</a:t>
            </a:r>
            <a:endParaRPr lang="cs-CZ" altLang="cs-CZ" sz="23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300" dirty="0" smtClean="0"/>
              <a:t>Cílem auditu není: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300" dirty="0" smtClean="0"/>
              <a:t>osobní názor na výkonnost a efektivnost, s jakou pracuje její vedení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300" dirty="0" smtClean="0"/>
              <a:t>potvrzovat dodržování veškerých právních norem</a:t>
            </a:r>
          </a:p>
          <a:p>
            <a:pPr marL="0" indent="0" eaLnBrk="1" hangingPunct="1">
              <a:lnSpc>
                <a:spcPct val="90000"/>
              </a:lnSpc>
              <a:buClr>
                <a:schemeClr val="hlink"/>
              </a:buClr>
              <a:buNone/>
            </a:pPr>
            <a:endParaRPr lang="cs-CZ" altLang="cs-CZ" sz="1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300" dirty="0" smtClean="0"/>
              <a:t>Auditor – osoba kompetentní, kvalifikovaná a </a:t>
            </a:r>
            <a:r>
              <a:rPr lang="cs-CZ" altLang="cs-CZ" sz="2300" u="sng" dirty="0" smtClean="0"/>
              <a:t>nezávislá</a:t>
            </a:r>
            <a:endParaRPr lang="cs-CZ" altLang="cs-CZ" sz="23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Výbor pro audit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609107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cs-CZ" altLang="cs-CZ" sz="2100" dirty="0" smtClean="0">
                <a:cs typeface="Times New Roman" pitchFamily="18" charset="0"/>
              </a:rPr>
              <a:t>sleduje postup sestavování </a:t>
            </a:r>
            <a:r>
              <a:rPr lang="cs-CZ" altLang="cs-CZ" sz="2100" dirty="0">
                <a:cs typeface="Times New Roman" pitchFamily="18" charset="0"/>
              </a:rPr>
              <a:t>(</a:t>
            </a:r>
            <a:r>
              <a:rPr lang="cs-CZ" altLang="cs-CZ" sz="2100" dirty="0" smtClean="0">
                <a:cs typeface="Times New Roman" pitchFamily="18" charset="0"/>
              </a:rPr>
              <a:t>konsolidované) účetní závěrky</a:t>
            </a:r>
          </a:p>
          <a:p>
            <a:pPr eaLnBrk="1" hangingPunct="1">
              <a:buBlip>
                <a:blip r:embed="rId2"/>
              </a:buBlip>
            </a:pPr>
            <a:r>
              <a:rPr lang="cs-CZ" altLang="cs-CZ" sz="2100" dirty="0" smtClean="0">
                <a:cs typeface="Times New Roman" pitchFamily="18" charset="0"/>
              </a:rPr>
              <a:t>sleduje účinnost vnitřní kontroly společnosti, systému řízení rizik a případně vnitřního auditu</a:t>
            </a:r>
          </a:p>
          <a:p>
            <a:pPr eaLnBrk="1" hangingPunct="1">
              <a:buBlip>
                <a:blip r:embed="rId2"/>
              </a:buBlip>
            </a:pPr>
            <a:r>
              <a:rPr lang="cs-CZ" altLang="cs-CZ" sz="2100" dirty="0" smtClean="0">
                <a:cs typeface="Times New Roman" pitchFamily="18" charset="0"/>
              </a:rPr>
              <a:t>sleduje proces povinného auditu </a:t>
            </a:r>
            <a:r>
              <a:rPr lang="cs-CZ" altLang="cs-CZ" sz="2100" dirty="0">
                <a:cs typeface="Times New Roman" pitchFamily="18" charset="0"/>
              </a:rPr>
              <a:t>(</a:t>
            </a:r>
            <a:r>
              <a:rPr lang="cs-CZ" altLang="cs-CZ" sz="2100" dirty="0" smtClean="0">
                <a:cs typeface="Times New Roman" pitchFamily="18" charset="0"/>
              </a:rPr>
              <a:t>konsolidované) účetní závěrky</a:t>
            </a:r>
            <a:endParaRPr lang="cs-CZ" altLang="cs-CZ" sz="2100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100" dirty="0" smtClean="0">
                <a:cs typeface="Times New Roman" pitchFamily="18" charset="0"/>
              </a:rPr>
              <a:t>posuzuje nezávislost auditora a zejména poskytování doplňkových služeb auditované osobě </a:t>
            </a:r>
            <a:endParaRPr lang="cs-CZ" altLang="cs-CZ" sz="2100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100" dirty="0" smtClean="0">
                <a:cs typeface="Times New Roman" pitchFamily="18" charset="0"/>
              </a:rPr>
              <a:t>doporučuje auditora kontrolnímu orgánu s odůvodněním</a:t>
            </a:r>
          </a:p>
          <a:p>
            <a:pPr eaLnBrk="1" hangingPunct="1">
              <a:buBlip>
                <a:blip r:embed="rId2"/>
              </a:buBlip>
            </a:pPr>
            <a:r>
              <a:rPr lang="cs-CZ" sz="2100" dirty="0"/>
              <a:t>posuzuje, zda bude auditorská zakázka předmětem přezkumu řízení kvality </a:t>
            </a:r>
            <a:r>
              <a:rPr lang="cs-CZ" sz="2100" dirty="0" smtClean="0"/>
              <a:t>jiným auditorem (odměny více než 15 %, 3 roky)</a:t>
            </a:r>
            <a:endParaRPr lang="cs-CZ" altLang="cs-CZ" sz="2100" dirty="0" smtClean="0"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cs-CZ" altLang="cs-CZ" sz="2100" dirty="0">
                <a:hlinkClick r:id="rId3"/>
              </a:rPr>
              <a:t>http://</a:t>
            </a:r>
            <a:r>
              <a:rPr lang="cs-CZ" altLang="cs-CZ" sz="2100" dirty="0" smtClean="0">
                <a:hlinkClick r:id="rId3"/>
              </a:rPr>
              <a:t>www.rvda.cz/publikace</a:t>
            </a:r>
            <a:endParaRPr lang="cs-CZ" altLang="cs-CZ" sz="2100" dirty="0" smtClean="0"/>
          </a:p>
          <a:p>
            <a:pPr marL="0" indent="0" eaLnBrk="1" hangingPunct="1">
              <a:buNone/>
            </a:pPr>
            <a:r>
              <a:rPr lang="cs-CZ" sz="2100" dirty="0" smtClean="0"/>
              <a:t>Praktická </a:t>
            </a:r>
            <a:r>
              <a:rPr lang="cs-CZ" sz="2100" dirty="0"/>
              <a:t>pomůcka pro Výbory pro audit</a:t>
            </a:r>
            <a:br>
              <a:rPr lang="cs-CZ" sz="2100" dirty="0"/>
            </a:br>
            <a:r>
              <a:rPr lang="cs-CZ" sz="2100" dirty="0"/>
              <a:t>Příklady dobré praxe pro nově zřízené nebo začínající Výbory pro audit</a:t>
            </a:r>
            <a:endParaRPr lang="cs-CZ" altLang="cs-CZ" sz="2100" dirty="0" smtClean="0"/>
          </a:p>
          <a:p>
            <a:pPr eaLnBrk="1" hangingPunct="1">
              <a:buBlip>
                <a:blip r:embed="rId2"/>
              </a:buBlip>
            </a:pPr>
            <a:endParaRPr lang="cs-CZ" altLang="cs-CZ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Zvláštní </a:t>
            </a:r>
            <a:r>
              <a:rPr lang="cs-CZ" sz="4000" smtClean="0">
                <a:cs typeface="Times New Roman" pitchFamily="18" charset="0"/>
              </a:rPr>
              <a:t>po</a:t>
            </a:r>
            <a:r>
              <a:rPr lang="cs-CZ" sz="4000" smtClean="0"/>
              <a:t>ž</a:t>
            </a:r>
            <a:r>
              <a:rPr lang="cs-CZ" sz="4000" smtClean="0">
                <a:cs typeface="Times New Roman" pitchFamily="18" charset="0"/>
              </a:rPr>
              <a:t>adavky nezávislosti</a:t>
            </a:r>
            <a:r>
              <a:rPr lang="cs-CZ" smtClean="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7772400" cy="475138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dirty="0" smtClean="0">
                <a:cs typeface="Times New Roman" pitchFamily="18" charset="0"/>
              </a:rPr>
              <a:t>Auditoři, kteří provádějí povinný audit subjektu veřejného zájmu</a:t>
            </a:r>
            <a:r>
              <a:rPr lang="cs-CZ" altLang="cs-CZ" sz="2400" dirty="0" smtClean="0"/>
              <a:t> </a:t>
            </a:r>
            <a:r>
              <a:rPr lang="cs-CZ" altLang="cs-CZ" sz="2400" dirty="0" smtClean="0">
                <a:cs typeface="Times New Roman" pitchFamily="18" charset="0"/>
              </a:rPr>
              <a:t>jsou povinni</a:t>
            </a:r>
            <a:r>
              <a:rPr lang="cs-CZ" altLang="cs-CZ" sz="2400" dirty="0"/>
              <a:t> </a:t>
            </a:r>
            <a:r>
              <a:rPr lang="cs-CZ" sz="2400" dirty="0" smtClean="0"/>
              <a:t>zveřejnit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u="sng" dirty="0" smtClean="0"/>
              <a:t>výroční </a:t>
            </a:r>
            <a:r>
              <a:rPr lang="cs-CZ" sz="2400" u="sng" dirty="0"/>
              <a:t>zprávu o </a:t>
            </a:r>
            <a:r>
              <a:rPr lang="cs-CZ" sz="2400" u="sng" dirty="0" smtClean="0"/>
              <a:t>transparentnosti</a:t>
            </a:r>
            <a:r>
              <a:rPr lang="cs-CZ" sz="2400" dirty="0" smtClean="0"/>
              <a:t>.</a:t>
            </a:r>
            <a:endParaRPr lang="cs-CZ" altLang="zh-CN" sz="2400" dirty="0" smtClean="0"/>
          </a:p>
          <a:p>
            <a:pPr marL="0" indent="0">
              <a:buNone/>
            </a:pPr>
            <a:endParaRPr lang="cs-CZ" altLang="zh-CN" sz="22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200" dirty="0" smtClean="0"/>
              <a:t>Max doba </a:t>
            </a:r>
            <a:r>
              <a:rPr lang="cs-CZ" sz="2200" dirty="0"/>
              <a:t>trvání </a:t>
            </a:r>
            <a:r>
              <a:rPr lang="cs-CZ" sz="2200" dirty="0" smtClean="0"/>
              <a:t>první zakázky auditora </a:t>
            </a:r>
            <a:r>
              <a:rPr lang="cs-CZ" sz="2200" u="sng" dirty="0" smtClean="0"/>
              <a:t>nesmí </a:t>
            </a:r>
            <a:r>
              <a:rPr lang="cs-CZ" sz="2200" u="sng" dirty="0"/>
              <a:t>překročit </a:t>
            </a:r>
            <a:r>
              <a:rPr lang="cs-CZ" sz="2200" u="sng" dirty="0" smtClean="0"/>
              <a:t>10 let</a:t>
            </a:r>
            <a:r>
              <a:rPr lang="cs-CZ" sz="2200" dirty="0" smtClean="0"/>
              <a:t>, pak nesní u téhož SVZ provádět povinný audit násl. 4 roky. Max 20 let, jestliže po 10 letech výběrové řízení.</a:t>
            </a:r>
            <a:endParaRPr lang="cs-CZ" sz="22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zh-CN" sz="2200" u="sng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zh-CN" sz="2200" u="sng" dirty="0" smtClean="0">
                <a:cs typeface="Times New Roman" pitchFamily="18" charset="0"/>
              </a:rPr>
              <a:t>Klíčový auditorský partner</a:t>
            </a:r>
            <a:r>
              <a:rPr lang="cs-CZ" altLang="zh-CN" sz="2200" dirty="0" smtClean="0">
                <a:cs typeface="Times New Roman" pitchFamily="18" charset="0"/>
              </a:rPr>
              <a:t> odpovědný za provádění povinného</a:t>
            </a:r>
            <a:r>
              <a:rPr lang="cs-CZ" altLang="zh-CN" sz="2200" dirty="0" smtClean="0"/>
              <a:t> </a:t>
            </a:r>
            <a:r>
              <a:rPr lang="cs-CZ" altLang="zh-CN" sz="2200" dirty="0" smtClean="0">
                <a:cs typeface="Times New Roman" pitchFamily="18" charset="0"/>
              </a:rPr>
              <a:t>auditu SVZ musí být při provádění auditorské zakázky </a:t>
            </a:r>
            <a:r>
              <a:rPr lang="cs-CZ" altLang="zh-CN" sz="2200" u="sng" dirty="0" smtClean="0">
                <a:cs typeface="Times New Roman" pitchFamily="18" charset="0"/>
              </a:rPr>
              <a:t>vystřídán nejpozději do 7</a:t>
            </a:r>
            <a:r>
              <a:rPr lang="cs-CZ" altLang="zh-CN" sz="2200" u="sng" dirty="0" smtClean="0"/>
              <a:t> </a:t>
            </a:r>
            <a:r>
              <a:rPr lang="cs-CZ" altLang="zh-CN" sz="2200" u="sng" dirty="0" smtClean="0">
                <a:cs typeface="Times New Roman" pitchFamily="18" charset="0"/>
              </a:rPr>
              <a:t>let</a:t>
            </a:r>
            <a:r>
              <a:rPr lang="cs-CZ" altLang="zh-CN" sz="2200" dirty="0" smtClean="0">
                <a:cs typeface="Times New Roman" pitchFamily="18" charset="0"/>
              </a:rPr>
              <a:t> ode dne určení auditora a může opět provádět auditorskou činnost v  tomto SVZ nejdříve po uplynutí 3 let.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zh-CN" sz="11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zh-CN" sz="2200" dirty="0" smtClean="0">
                <a:cs typeface="Times New Roman" pitchFamily="18" charset="0"/>
              </a:rPr>
              <a:t>viz čl. 13 a 17 nařízení EP a Rady č. 537/2014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2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Zvláštní </a:t>
            </a:r>
            <a:r>
              <a:rPr lang="cs-CZ" sz="4000" smtClean="0">
                <a:cs typeface="Times New Roman" pitchFamily="18" charset="0"/>
              </a:rPr>
              <a:t>po</a:t>
            </a:r>
            <a:r>
              <a:rPr lang="cs-CZ" sz="4000" smtClean="0"/>
              <a:t>ž</a:t>
            </a:r>
            <a:r>
              <a:rPr lang="cs-CZ" sz="4000" smtClean="0">
                <a:cs typeface="Times New Roman" pitchFamily="18" charset="0"/>
              </a:rPr>
              <a:t>adavky nezávislosti</a:t>
            </a:r>
            <a:r>
              <a:rPr lang="cs-CZ" smtClean="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7772400" cy="4968006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200" dirty="0" smtClean="0">
                <a:cs typeface="Times New Roman" pitchFamily="18" charset="0"/>
              </a:rPr>
              <a:t>Auditoři, kteří provádějí povinný audit </a:t>
            </a:r>
            <a:r>
              <a:rPr lang="cs-CZ" altLang="cs-CZ" sz="2200" u="sng" dirty="0" smtClean="0">
                <a:cs typeface="Times New Roman" pitchFamily="18" charset="0"/>
              </a:rPr>
              <a:t>subjektu veřejného zájmu</a:t>
            </a:r>
            <a:r>
              <a:rPr lang="cs-CZ" altLang="cs-CZ" sz="2200" dirty="0" smtClean="0"/>
              <a:t>, </a:t>
            </a:r>
            <a:r>
              <a:rPr lang="cs-CZ" sz="2200" dirty="0" smtClean="0"/>
              <a:t>ani </a:t>
            </a:r>
            <a:r>
              <a:rPr lang="cs-CZ" sz="2200" dirty="0"/>
              <a:t>žádný člen </a:t>
            </a:r>
            <a:r>
              <a:rPr lang="cs-CZ" sz="2200" dirty="0" smtClean="0"/>
              <a:t>sítě </a:t>
            </a:r>
            <a:r>
              <a:rPr lang="cs-CZ" sz="2200" u="sng" dirty="0" smtClean="0"/>
              <a:t>nesmí </a:t>
            </a:r>
            <a:r>
              <a:rPr lang="cs-CZ" sz="2200" u="sng" dirty="0"/>
              <a:t>přímo ani nepřímo poskytovat </a:t>
            </a:r>
            <a:r>
              <a:rPr lang="cs-CZ" sz="2200" dirty="0" smtClean="0"/>
              <a:t>auditovanému </a:t>
            </a:r>
            <a:r>
              <a:rPr lang="cs-CZ" sz="2200" dirty="0"/>
              <a:t>subjektu, jeho mateřskému podniku ani podnikům, které ovládá, </a:t>
            </a:r>
            <a:r>
              <a:rPr lang="cs-CZ" sz="2200" u="sng" dirty="0"/>
              <a:t>žádné zakázané </a:t>
            </a:r>
            <a:r>
              <a:rPr lang="cs-CZ" sz="2200" u="sng" dirty="0" err="1"/>
              <a:t>neauditorské</a:t>
            </a:r>
            <a:r>
              <a:rPr lang="cs-CZ" sz="2200" u="sng" dirty="0"/>
              <a:t> </a:t>
            </a:r>
            <a:r>
              <a:rPr lang="cs-CZ" sz="2200" u="sng" dirty="0" smtClean="0"/>
              <a:t>služby</a:t>
            </a:r>
            <a:r>
              <a:rPr lang="cs-CZ" sz="2200" dirty="0" smtClean="0"/>
              <a:t>: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poskytování daňových služeb </a:t>
            </a:r>
            <a:endParaRPr lang="cs-CZ" sz="22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služby zahrnující účast na řízení a rozhodování </a:t>
            </a:r>
            <a:endParaRPr lang="cs-CZ" sz="22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účetnictví a sestavování účetních záznamů a účetních závěrek </a:t>
            </a:r>
            <a:endParaRPr lang="cs-CZ" sz="22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navrhování a zavádění postupů vnitřní kontroly nebo řízení rizik</a:t>
            </a:r>
            <a:endParaRPr lang="cs-CZ" sz="22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oceňovací </a:t>
            </a:r>
            <a:r>
              <a:rPr lang="cs-CZ" sz="2200" dirty="0" smtClean="0"/>
              <a:t>služby, právní služby, služby mzdového účetnictví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služby spojené s financováním, kapitálovou strukturou a alokací kapitálu </a:t>
            </a:r>
            <a:endParaRPr lang="cs-CZ" sz="22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podpora akcií auditovaného subjektu, obchodování s nimi </a:t>
            </a:r>
            <a:endParaRPr lang="cs-CZ" sz="22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dirty="0"/>
              <a:t>a</a:t>
            </a:r>
            <a:r>
              <a:rPr lang="cs-CZ" sz="2200" dirty="0" smtClean="0"/>
              <a:t> další</a:t>
            </a:r>
            <a:endParaRPr lang="cs-CZ" sz="22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2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666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Novela zákona o účetnictví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cs-CZ" sz="2300" dirty="0" smtClean="0"/>
              <a:t>od 1.1.2016</a:t>
            </a:r>
          </a:p>
          <a:p>
            <a:pPr>
              <a:buBlip>
                <a:blip r:embed="rId2"/>
              </a:buBlip>
            </a:pPr>
            <a:r>
              <a:rPr lang="cs-CZ" sz="2300" dirty="0"/>
              <a:t>Směrnice Evropského parlamentu a Rady 2013/34/EU ze dne 26. června 2013 o ročních účetních závěrkách, konsolidovaných účetních závěrkách a souvisejících zprávách některých forem podniků, o změně směrnice Evropského parlamentu a Rady 2006/43/ES a o zrušení směrnic Rady 78/660/EHS a 83/349/EHS </a:t>
            </a:r>
          </a:p>
        </p:txBody>
      </p:sp>
    </p:spTree>
    <p:extLst>
      <p:ext uri="{BB962C8B-B14F-4D97-AF65-F5344CB8AC3E}">
        <p14:creationId xmlns:p14="http://schemas.microsoft.com/office/powerpoint/2010/main" val="13404778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Kategorie 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účetních jednotek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1.1.2016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56112"/>
          </a:xfrm>
        </p:spPr>
        <p:txBody>
          <a:bodyPr/>
          <a:lstStyle/>
          <a:p>
            <a:pPr marL="0" indent="0">
              <a:buNone/>
            </a:pPr>
            <a:r>
              <a:rPr lang="cs-CZ" sz="2200" u="sng" dirty="0" smtClean="0"/>
              <a:t>Mikro </a:t>
            </a:r>
            <a:r>
              <a:rPr lang="cs-CZ" sz="2200" u="sng" dirty="0"/>
              <a:t>účetní jednotkou </a:t>
            </a:r>
            <a:r>
              <a:rPr lang="cs-CZ" sz="2200" dirty="0"/>
              <a:t>je ta, která k rozvahovému dni nepřekračuje alespoň 2 z uvedených hraničních hodnot</a:t>
            </a:r>
          </a:p>
          <a:p>
            <a:pPr marL="0" indent="0">
              <a:buNone/>
            </a:pPr>
            <a:r>
              <a:rPr lang="cs-CZ" sz="2200" i="1" dirty="0"/>
              <a:t>a)</a:t>
            </a:r>
            <a:r>
              <a:rPr lang="cs-CZ" sz="2200" dirty="0"/>
              <a:t> aktiva celkem </a:t>
            </a:r>
            <a:r>
              <a:rPr lang="cs-CZ" sz="2200" dirty="0" smtClean="0"/>
              <a:t>9.000.000 </a:t>
            </a:r>
            <a:r>
              <a:rPr lang="cs-CZ" sz="2200" dirty="0"/>
              <a:t>Kč,</a:t>
            </a:r>
          </a:p>
          <a:p>
            <a:pPr marL="0" indent="0">
              <a:buNone/>
            </a:pPr>
            <a:r>
              <a:rPr lang="cs-CZ" sz="2200" i="1" dirty="0"/>
              <a:t>b)</a:t>
            </a:r>
            <a:r>
              <a:rPr lang="cs-CZ" sz="2200" dirty="0"/>
              <a:t> roční úhrn čistého obratu </a:t>
            </a:r>
            <a:r>
              <a:rPr lang="cs-CZ" sz="2200" dirty="0" smtClean="0"/>
              <a:t>18.000.000 </a:t>
            </a:r>
            <a:r>
              <a:rPr lang="cs-CZ" sz="2200" dirty="0"/>
              <a:t>Kč,</a:t>
            </a:r>
          </a:p>
          <a:p>
            <a:pPr marL="0" indent="0">
              <a:buNone/>
            </a:pPr>
            <a:r>
              <a:rPr lang="cs-CZ" sz="2200" i="1" dirty="0"/>
              <a:t>c)</a:t>
            </a:r>
            <a:r>
              <a:rPr lang="cs-CZ" sz="2200" dirty="0"/>
              <a:t> průměrný počet zaměstnanců v průběhu účetního období </a:t>
            </a:r>
            <a:r>
              <a:rPr lang="cs-CZ" sz="2200" dirty="0" smtClean="0"/>
              <a:t>10.</a:t>
            </a:r>
          </a:p>
          <a:p>
            <a:pPr marL="0" indent="0">
              <a:buNone/>
            </a:pPr>
            <a:r>
              <a:rPr lang="cs-CZ" sz="2200" u="sng" dirty="0" smtClean="0"/>
              <a:t>Malou </a:t>
            </a:r>
            <a:r>
              <a:rPr lang="cs-CZ" sz="2200" u="sng" dirty="0"/>
              <a:t>účetní jednotkou </a:t>
            </a:r>
            <a:r>
              <a:rPr lang="cs-CZ" sz="2200" dirty="0"/>
              <a:t>je ta, která není mikro účetní jednotkou a k rozvahovému dni nepřekračuje alespoň 2 z uvedených hraničních hodnot</a:t>
            </a:r>
          </a:p>
          <a:p>
            <a:pPr marL="0" indent="0">
              <a:buNone/>
            </a:pPr>
            <a:r>
              <a:rPr lang="cs-CZ" sz="2200" i="1" dirty="0"/>
              <a:t>a)</a:t>
            </a:r>
            <a:r>
              <a:rPr lang="cs-CZ" sz="2200" dirty="0"/>
              <a:t> aktiva celkem </a:t>
            </a:r>
            <a:r>
              <a:rPr lang="cs-CZ" sz="2200" dirty="0" smtClean="0"/>
              <a:t>100.000.000 </a:t>
            </a:r>
            <a:r>
              <a:rPr lang="cs-CZ" sz="2200" dirty="0"/>
              <a:t>Kč,</a:t>
            </a:r>
          </a:p>
          <a:p>
            <a:pPr marL="0" indent="0">
              <a:buNone/>
            </a:pPr>
            <a:r>
              <a:rPr lang="cs-CZ" sz="2200" i="1" dirty="0"/>
              <a:t>b)</a:t>
            </a:r>
            <a:r>
              <a:rPr lang="cs-CZ" sz="2200" dirty="0"/>
              <a:t> roční úhrn čistého obratu </a:t>
            </a:r>
            <a:r>
              <a:rPr lang="cs-CZ" sz="2200" dirty="0" smtClean="0"/>
              <a:t>200.000.000 </a:t>
            </a:r>
            <a:r>
              <a:rPr lang="cs-CZ" sz="2200" dirty="0"/>
              <a:t>Kč,</a:t>
            </a:r>
          </a:p>
          <a:p>
            <a:pPr marL="0" indent="0">
              <a:buNone/>
            </a:pPr>
            <a:r>
              <a:rPr lang="cs-CZ" sz="2200" i="1" dirty="0"/>
              <a:t>c)</a:t>
            </a:r>
            <a:r>
              <a:rPr lang="cs-CZ" sz="2200" dirty="0"/>
              <a:t> průměrný počet zaměstnanců v průběhu účetního období 50.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1195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Kategorie účetních jednotek </a:t>
            </a:r>
            <a:b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1.1.2016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56112"/>
          </a:xfrm>
        </p:spPr>
        <p:txBody>
          <a:bodyPr/>
          <a:lstStyle/>
          <a:p>
            <a:pPr marL="0" indent="0">
              <a:buNone/>
            </a:pPr>
            <a:r>
              <a:rPr lang="cs-CZ" sz="2200" u="sng" dirty="0" smtClean="0"/>
              <a:t>Střední </a:t>
            </a:r>
            <a:r>
              <a:rPr lang="cs-CZ" sz="2200" u="sng" dirty="0"/>
              <a:t>účetní jednotkou </a:t>
            </a:r>
            <a:r>
              <a:rPr lang="cs-CZ" sz="2200" dirty="0"/>
              <a:t>je ta, která není mikro účetní jednotkou ani malou účetní jednotkou a k rozvahovému dni nepřekračuje alespoň 2 z uvedených hraničních </a:t>
            </a:r>
            <a:r>
              <a:rPr lang="cs-CZ" sz="2200" dirty="0" smtClean="0"/>
              <a:t>hodnot</a:t>
            </a:r>
          </a:p>
          <a:p>
            <a:pPr marL="0" indent="0">
              <a:buNone/>
            </a:pPr>
            <a:r>
              <a:rPr lang="cs-CZ" sz="2200" i="1" dirty="0" smtClean="0"/>
              <a:t>a</a:t>
            </a:r>
            <a:r>
              <a:rPr lang="cs-CZ" sz="2200" i="1" dirty="0"/>
              <a:t>)</a:t>
            </a:r>
            <a:r>
              <a:rPr lang="cs-CZ" sz="2200" dirty="0"/>
              <a:t> aktiva celkem </a:t>
            </a:r>
            <a:r>
              <a:rPr lang="cs-CZ" sz="2200" dirty="0" smtClean="0"/>
              <a:t>500.000.000 </a:t>
            </a:r>
            <a:r>
              <a:rPr lang="cs-CZ" sz="2200" dirty="0"/>
              <a:t>Kč,</a:t>
            </a:r>
          </a:p>
          <a:p>
            <a:pPr marL="0" indent="0">
              <a:buNone/>
            </a:pPr>
            <a:r>
              <a:rPr lang="cs-CZ" sz="2200" i="1" dirty="0"/>
              <a:t>b)</a:t>
            </a:r>
            <a:r>
              <a:rPr lang="cs-CZ" sz="2200" dirty="0"/>
              <a:t> roční úhrn čistého obratu </a:t>
            </a:r>
            <a:r>
              <a:rPr lang="cs-CZ" sz="2200" dirty="0" smtClean="0"/>
              <a:t>1.000.000.0000 </a:t>
            </a:r>
            <a:r>
              <a:rPr lang="cs-CZ" sz="2200" dirty="0"/>
              <a:t>Kč,</a:t>
            </a:r>
          </a:p>
          <a:p>
            <a:pPr marL="0" indent="0">
              <a:buNone/>
            </a:pPr>
            <a:r>
              <a:rPr lang="cs-CZ" sz="2200" i="1" dirty="0"/>
              <a:t>c)</a:t>
            </a:r>
            <a:r>
              <a:rPr lang="cs-CZ" sz="2200" dirty="0"/>
              <a:t> průměrný počet zaměstnanců v průběhu účetního období 250.</a:t>
            </a:r>
          </a:p>
          <a:p>
            <a:pPr marL="0" indent="0">
              <a:buNone/>
            </a:pPr>
            <a:r>
              <a:rPr lang="cs-CZ" sz="2200" u="sng" dirty="0" smtClean="0"/>
              <a:t>Velkou </a:t>
            </a:r>
            <a:r>
              <a:rPr lang="cs-CZ" sz="2200" u="sng" dirty="0"/>
              <a:t>účetní jednotkou </a:t>
            </a:r>
            <a:r>
              <a:rPr lang="cs-CZ" sz="2200" dirty="0"/>
              <a:t>je ta, která k rozvahovému dni překračuje alespoň 2 hraniční hodnoty uvedené v odstavci 3.</a:t>
            </a:r>
          </a:p>
          <a:p>
            <a:pPr marL="0" indent="0">
              <a:buNone/>
            </a:pPr>
            <a:r>
              <a:rPr lang="cs-CZ" sz="2200" dirty="0" smtClean="0"/>
              <a:t>Za </a:t>
            </a:r>
            <a:r>
              <a:rPr lang="cs-CZ" sz="2200" dirty="0"/>
              <a:t>velkou účetní jednotku se vždy považuje</a:t>
            </a:r>
          </a:p>
          <a:p>
            <a:pPr marL="0" indent="0">
              <a:buNone/>
            </a:pPr>
            <a:r>
              <a:rPr lang="cs-CZ" sz="2200" i="1" dirty="0"/>
              <a:t>a)</a:t>
            </a:r>
            <a:r>
              <a:rPr lang="cs-CZ" sz="2200" dirty="0"/>
              <a:t> subjekt veřejného zájmu,</a:t>
            </a:r>
          </a:p>
          <a:p>
            <a:pPr marL="0" indent="0">
              <a:buNone/>
            </a:pPr>
            <a:r>
              <a:rPr lang="cs-CZ" sz="2200" i="1" dirty="0"/>
              <a:t>b)</a:t>
            </a:r>
            <a:r>
              <a:rPr lang="cs-CZ" sz="2200" dirty="0"/>
              <a:t> vybraná účetní jednotka.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0517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Povinný audit – od 1.1.2016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200" dirty="0" smtClean="0"/>
              <a:t>Řádnou </a:t>
            </a:r>
            <a:r>
              <a:rPr lang="cs-CZ" sz="2200" dirty="0"/>
              <a:t>nebo mimořádnou účetní závěrku jsou povinny mít ověřenou </a:t>
            </a:r>
            <a:r>
              <a:rPr lang="cs-CZ" sz="2200" dirty="0" smtClean="0"/>
              <a:t>auditorem - </a:t>
            </a:r>
            <a:r>
              <a:rPr lang="cs-CZ" sz="2200" u="sng" dirty="0" smtClean="0"/>
              <a:t>zvláštní </a:t>
            </a:r>
            <a:r>
              <a:rPr lang="cs-CZ" sz="2200" u="sng" dirty="0"/>
              <a:t>právní předpis</a:t>
            </a:r>
            <a:r>
              <a:rPr lang="cs-CZ" sz="2200" dirty="0"/>
              <a:t>, a dále</a:t>
            </a:r>
          </a:p>
          <a:p>
            <a:pPr>
              <a:buBlip>
                <a:blip r:embed="rId2"/>
              </a:buBlip>
            </a:pPr>
            <a:r>
              <a:rPr lang="cs-CZ" sz="2200" dirty="0" smtClean="0"/>
              <a:t>velké </a:t>
            </a:r>
            <a:r>
              <a:rPr lang="cs-CZ" sz="2200" dirty="0"/>
              <a:t>účetní jednotky s výjimkou vybraných </a:t>
            </a:r>
            <a:r>
              <a:rPr lang="cs-CZ" sz="2200" dirty="0" smtClean="0"/>
              <a:t>(ne SVZ) </a:t>
            </a:r>
          </a:p>
          <a:p>
            <a:pPr>
              <a:buBlip>
                <a:blip r:embed="rId2"/>
              </a:buBlip>
            </a:pPr>
            <a:r>
              <a:rPr lang="cs-CZ" sz="2200" dirty="0" smtClean="0"/>
              <a:t>střední </a:t>
            </a:r>
            <a:r>
              <a:rPr lang="cs-CZ" sz="2200" dirty="0"/>
              <a:t>účetní </a:t>
            </a:r>
            <a:r>
              <a:rPr lang="cs-CZ" sz="2200" dirty="0" smtClean="0"/>
              <a:t>jednotky</a:t>
            </a:r>
          </a:p>
          <a:p>
            <a:pPr>
              <a:buBlip>
                <a:blip r:embed="rId2"/>
              </a:buBlip>
            </a:pPr>
            <a:r>
              <a:rPr lang="cs-CZ" sz="2200" dirty="0" smtClean="0"/>
              <a:t>malé </a:t>
            </a:r>
            <a:r>
              <a:rPr lang="cs-CZ" sz="2200" dirty="0"/>
              <a:t>účetní jednotky, pokud jsou </a:t>
            </a:r>
            <a:r>
              <a:rPr lang="cs-CZ" sz="2200" dirty="0" smtClean="0"/>
              <a:t>a.s. nebo </a:t>
            </a:r>
            <a:r>
              <a:rPr lang="cs-CZ" sz="2200" dirty="0" err="1"/>
              <a:t>svěřenskými</a:t>
            </a:r>
            <a:r>
              <a:rPr lang="cs-CZ" sz="2200" dirty="0"/>
              <a:t> fondy </a:t>
            </a:r>
            <a:r>
              <a:rPr lang="cs-CZ" sz="2200" dirty="0" smtClean="0"/>
              <a:t>a </a:t>
            </a:r>
            <a:r>
              <a:rPr lang="cs-CZ" sz="2200" dirty="0"/>
              <a:t>k rozvahovému dni účetního </a:t>
            </a:r>
            <a:r>
              <a:rPr lang="cs-CZ" sz="2200" dirty="0" smtClean="0"/>
              <a:t>období a </a:t>
            </a:r>
            <a:r>
              <a:rPr lang="cs-CZ" sz="2200" dirty="0"/>
              <a:t>účetního období bezprostředně předcházejícího, překročily nebo již dosáhly alespoň jednu z uvedených hodnot</a:t>
            </a:r>
          </a:p>
          <a:p>
            <a:pPr marL="0" indent="0">
              <a:buNone/>
            </a:pPr>
            <a:r>
              <a:rPr lang="cs-CZ" sz="2200" i="1" dirty="0" smtClean="0"/>
              <a:t>	1.</a:t>
            </a:r>
            <a:r>
              <a:rPr lang="cs-CZ" sz="2200" dirty="0" smtClean="0"/>
              <a:t> </a:t>
            </a:r>
            <a:r>
              <a:rPr lang="cs-CZ" sz="2200" dirty="0"/>
              <a:t>aktiva celkem </a:t>
            </a:r>
            <a:r>
              <a:rPr lang="cs-CZ" sz="2200" dirty="0" smtClean="0"/>
              <a:t>40.000.000 Kč</a:t>
            </a:r>
            <a:endParaRPr lang="cs-CZ" sz="2200" dirty="0"/>
          </a:p>
          <a:p>
            <a:pPr marL="0" indent="0">
              <a:buNone/>
            </a:pPr>
            <a:r>
              <a:rPr lang="cs-CZ" sz="2200" i="1" dirty="0" smtClean="0"/>
              <a:t>	2</a:t>
            </a:r>
            <a:r>
              <a:rPr lang="cs-CZ" sz="2200" i="1" dirty="0"/>
              <a:t>.</a:t>
            </a:r>
            <a:r>
              <a:rPr lang="cs-CZ" sz="2200" dirty="0"/>
              <a:t> roční úhrn čistého obratu </a:t>
            </a:r>
            <a:r>
              <a:rPr lang="cs-CZ" sz="2200" dirty="0" smtClean="0"/>
              <a:t>80.000.000 Kč</a:t>
            </a:r>
            <a:endParaRPr lang="cs-CZ" sz="2200" dirty="0"/>
          </a:p>
          <a:p>
            <a:pPr marL="0" indent="0">
              <a:buNone/>
            </a:pPr>
            <a:r>
              <a:rPr lang="cs-CZ" sz="2200" i="1" dirty="0" smtClean="0"/>
              <a:t>	3</a:t>
            </a:r>
            <a:r>
              <a:rPr lang="cs-CZ" sz="2200" i="1" dirty="0"/>
              <a:t>.</a:t>
            </a:r>
            <a:r>
              <a:rPr lang="cs-CZ" sz="2200" dirty="0"/>
              <a:t> průměrný počet zaměstnanců v průběhu </a:t>
            </a:r>
            <a:r>
              <a:rPr lang="cs-CZ" sz="2200" dirty="0" smtClean="0"/>
              <a:t>účet. </a:t>
            </a:r>
            <a:r>
              <a:rPr lang="cs-CZ" sz="2200" dirty="0"/>
              <a:t>období </a:t>
            </a:r>
            <a:r>
              <a:rPr lang="cs-CZ" sz="2200" dirty="0" smtClean="0"/>
              <a:t>50</a:t>
            </a:r>
          </a:p>
          <a:p>
            <a:pPr>
              <a:buBlip>
                <a:blip r:embed="rId2"/>
              </a:buBlip>
            </a:pPr>
            <a:r>
              <a:rPr lang="cs-CZ" sz="2200" dirty="0" smtClean="0"/>
              <a:t>ostatní </a:t>
            </a:r>
            <a:r>
              <a:rPr lang="cs-CZ" sz="2200" dirty="0"/>
              <a:t>malé účetní </a:t>
            </a:r>
            <a:r>
              <a:rPr lang="cs-CZ" sz="2200" dirty="0" smtClean="0"/>
              <a:t>jednotky - 2 roky alespoň </a:t>
            </a:r>
            <a:r>
              <a:rPr lang="cs-CZ" sz="2200" dirty="0"/>
              <a:t>2 </a:t>
            </a:r>
            <a:r>
              <a:rPr lang="cs-CZ" sz="2200" dirty="0" smtClean="0"/>
              <a:t>hodnoty. 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54914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27584" y="1916832"/>
            <a:ext cx="7772400" cy="16129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 smtClean="0">
                <a:cs typeface="Times New Roman" pitchFamily="18" charset="0"/>
              </a:rPr>
              <a:t>Mezinárodní auditorské a ov</a:t>
            </a:r>
            <a:r>
              <a:rPr lang="cs-CZ" sz="3600" dirty="0" smtClean="0"/>
              <a:t>ěř</a:t>
            </a:r>
            <a:r>
              <a:rPr lang="cs-CZ" sz="3600" dirty="0" smtClean="0">
                <a:cs typeface="Times New Roman" pitchFamily="18" charset="0"/>
              </a:rPr>
              <a:t>ovací standardy</a:t>
            </a:r>
            <a:r>
              <a:rPr lang="cs-CZ" dirty="0" smtClean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95533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dirty="0" smtClean="0">
                <a:cs typeface="Times New Roman" pitchFamily="18" charset="0"/>
              </a:rPr>
              <a:t>Mezinárodní federace ú</a:t>
            </a:r>
            <a:r>
              <a:rPr lang="cs-CZ" sz="3200" dirty="0" smtClean="0"/>
              <a:t>č</a:t>
            </a:r>
            <a:r>
              <a:rPr lang="cs-CZ" sz="3200" dirty="0" smtClean="0">
                <a:cs typeface="Times New Roman" pitchFamily="18" charset="0"/>
              </a:rPr>
              <a:t>etních </a:t>
            </a:r>
            <a:r>
              <a:rPr lang="cs-CZ" sz="3200" dirty="0" smtClean="0">
                <a:cs typeface="Times New Roman" pitchFamily="18" charset="0"/>
              </a:rPr>
              <a:t/>
            </a:r>
            <a:br>
              <a:rPr lang="cs-CZ" sz="3200" dirty="0" smtClean="0">
                <a:cs typeface="Times New Roman" pitchFamily="18" charset="0"/>
              </a:rPr>
            </a:br>
            <a:r>
              <a:rPr lang="cs-CZ" sz="2600" dirty="0">
                <a:effectLst/>
              </a:rPr>
              <a:t>International </a:t>
            </a:r>
            <a:r>
              <a:rPr lang="cs-CZ" sz="2600" dirty="0" err="1">
                <a:effectLst/>
              </a:rPr>
              <a:t>Federation</a:t>
            </a:r>
            <a:r>
              <a:rPr lang="cs-CZ" sz="2600" dirty="0">
                <a:effectLst/>
              </a:rPr>
              <a:t> </a:t>
            </a:r>
            <a:r>
              <a:rPr lang="cs-CZ" sz="2600" dirty="0" err="1">
                <a:effectLst/>
              </a:rPr>
              <a:t>of</a:t>
            </a:r>
            <a:r>
              <a:rPr lang="cs-CZ" sz="2600" dirty="0">
                <a:effectLst/>
              </a:rPr>
              <a:t> </a:t>
            </a:r>
            <a:r>
              <a:rPr lang="cs-CZ" sz="2600" dirty="0" err="1">
                <a:effectLst/>
              </a:rPr>
              <a:t>Accountants</a:t>
            </a:r>
            <a:r>
              <a:rPr lang="cs-CZ" sz="2600" dirty="0">
                <a:effectLst/>
              </a:rPr>
              <a:t> </a:t>
            </a:r>
            <a:r>
              <a:rPr lang="cs-CZ" sz="2600" dirty="0" smtClean="0">
                <a:effectLst/>
              </a:rPr>
              <a:t>(</a:t>
            </a:r>
            <a:r>
              <a:rPr lang="cs-CZ" sz="2600" dirty="0" smtClean="0">
                <a:cs typeface="Times New Roman" pitchFamily="18" charset="0"/>
              </a:rPr>
              <a:t>IFAC)</a:t>
            </a:r>
            <a:endParaRPr lang="cs-CZ" sz="2600" dirty="0" smtClean="0"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61615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300" dirty="0" smtClean="0">
                <a:cs typeface="Times New Roman" pitchFamily="18" charset="0"/>
              </a:rPr>
              <a:t>celosvětová organizace sdružující příslušníky profese účetních </a:t>
            </a:r>
            <a:endParaRPr lang="cs-CZ" altLang="cs-CZ" sz="2300" dirty="0" smtClean="0"/>
          </a:p>
          <a:p>
            <a:pPr algn="just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endParaRPr lang="cs-CZ" altLang="cs-CZ" sz="2300" dirty="0" smtClean="0"/>
          </a:p>
          <a:p>
            <a:pPr algn="just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300" dirty="0" smtClean="0">
                <a:cs typeface="Times New Roman" pitchFamily="18" charset="0"/>
              </a:rPr>
              <a:t>cíl</a:t>
            </a:r>
            <a:r>
              <a:rPr lang="cs-CZ" altLang="cs-CZ" sz="2300" dirty="0" smtClean="0"/>
              <a:t>em</a:t>
            </a:r>
            <a:r>
              <a:rPr lang="cs-CZ" altLang="cs-CZ" sz="2300" dirty="0" smtClean="0">
                <a:cs typeface="Times New Roman" pitchFamily="18" charset="0"/>
              </a:rPr>
              <a:t> posilovat účetní profesi v globálním měřítku a přispívat k rozvoji silných mezinárodních ekonomik stanovováním vysoce kvalitních profesních standardů</a:t>
            </a:r>
            <a:endParaRPr lang="cs-CZ" altLang="cs-CZ" sz="2300" dirty="0" smtClean="0"/>
          </a:p>
          <a:p>
            <a:pPr algn="just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endParaRPr lang="cs-CZ" altLang="cs-CZ" sz="2300" dirty="0" smtClean="0"/>
          </a:p>
          <a:p>
            <a:pPr algn="just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300" dirty="0" smtClean="0">
                <a:cs typeface="Times New Roman" pitchFamily="18" charset="0"/>
              </a:rPr>
              <a:t>175 členskými organizacemi ze všech částí světa (více než 130 zemí), zastupujícími více než 3 miliony účetních provozujících veřejnou praxi a účetních působících v průmyslové a obchodní sféře i ve veřejném sektoru a v oblasti </a:t>
            </a:r>
            <a:r>
              <a:rPr lang="cs-CZ" altLang="cs-CZ" sz="2300" dirty="0" smtClean="0">
                <a:cs typeface="Times New Roman" pitchFamily="18" charset="0"/>
              </a:rPr>
              <a:t>vzdělávání</a:t>
            </a:r>
          </a:p>
          <a:p>
            <a:pPr algn="just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300" dirty="0">
                <a:hlinkClick r:id="rId2"/>
              </a:rPr>
              <a:t>https://www.ifac.org</a:t>
            </a:r>
            <a:r>
              <a:rPr lang="cs-CZ" altLang="cs-CZ" sz="2300" dirty="0" smtClean="0">
                <a:hlinkClick r:id="rId2"/>
              </a:rPr>
              <a:t>/</a:t>
            </a:r>
            <a:endParaRPr lang="cs-CZ" altLang="cs-CZ" sz="2300" dirty="0" smtClean="0"/>
          </a:p>
        </p:txBody>
      </p:sp>
    </p:spTree>
    <p:extLst>
      <p:ext uri="{BB962C8B-B14F-4D97-AF65-F5344CB8AC3E}">
        <p14:creationId xmlns:p14="http://schemas.microsoft.com/office/powerpoint/2010/main" val="26052969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>
                <a:cs typeface="Times New Roman" pitchFamily="18" charset="0"/>
              </a:rPr>
              <a:t>Mezinárodní auditorské a ov</a:t>
            </a:r>
            <a:r>
              <a:rPr lang="cs-CZ" sz="3600" smtClean="0"/>
              <a:t>ěř</a:t>
            </a:r>
            <a:r>
              <a:rPr lang="cs-CZ" sz="3600" smtClean="0">
                <a:cs typeface="Times New Roman" pitchFamily="18" charset="0"/>
              </a:rPr>
              <a:t>ovací standardy (IAASB)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cs-CZ" sz="2400" dirty="0" smtClean="0">
                <a:cs typeface="Times New Roman" pitchFamily="18" charset="0"/>
              </a:rPr>
              <a:t>Mezinárodní auditorské standardy (ISA)</a:t>
            </a:r>
            <a:endParaRPr lang="cs-CZ" sz="2400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cs-CZ" sz="2400" dirty="0" smtClean="0">
                <a:cs typeface="Times New Roman" pitchFamily="18" charset="0"/>
              </a:rPr>
              <a:t>Mezinárodní standardy pro prověrky (ISRE) </a:t>
            </a:r>
            <a:endParaRPr lang="cs-CZ" sz="2400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cs-CZ" sz="2400" dirty="0" smtClean="0">
                <a:cs typeface="Times New Roman" pitchFamily="18" charset="0"/>
              </a:rPr>
              <a:t>Mezinárodní standardy pro ověřovací zakázky (ISAE) </a:t>
            </a:r>
            <a:endParaRPr lang="cs-CZ" sz="2400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cs-CZ" sz="2400" dirty="0" smtClean="0">
                <a:cs typeface="Times New Roman" pitchFamily="18" charset="0"/>
              </a:rPr>
              <a:t>Mezinárodní standardy pro související služby (ISRS) </a:t>
            </a:r>
            <a:endParaRPr lang="cs-CZ" sz="24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400" dirty="0" smtClean="0"/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cs-CZ" sz="2400" dirty="0" smtClean="0">
                <a:cs typeface="Times New Roman" pitchFamily="18" charset="0"/>
              </a:rPr>
              <a:t>Etický kodex IFAC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cs-CZ" sz="2400" dirty="0" smtClean="0">
                <a:cs typeface="Times New Roman" pitchFamily="18" charset="0"/>
              </a:rPr>
              <a:t>Mezinárodní standardy pro řízení kvality (ISQC) 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cs-CZ" sz="2400" dirty="0" smtClean="0">
                <a:cs typeface="Times New Roman" pitchFamily="18" charset="0"/>
              </a:rPr>
              <a:t>Mezinárodní rámec pro ověřovací zakázky</a:t>
            </a:r>
          </a:p>
        </p:txBody>
      </p:sp>
    </p:spTree>
    <p:extLst>
      <p:ext uri="{BB962C8B-B14F-4D97-AF65-F5344CB8AC3E}">
        <p14:creationId xmlns:p14="http://schemas.microsoft.com/office/powerpoint/2010/main" val="27434356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smtClean="0"/>
              <a:t>Účetní závěrka – z. č. 563/91 Sb., o účetnictví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dirty="0" smtClean="0">
                <a:solidFill>
                  <a:schemeClr val="hlink"/>
                </a:solidFill>
                <a:cs typeface="Times New Roman" pitchFamily="18" charset="0"/>
              </a:rPr>
              <a:t>rozvaha (bilance)</a:t>
            </a:r>
            <a:endParaRPr lang="cs-CZ" altLang="cs-CZ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dirty="0" smtClean="0">
                <a:solidFill>
                  <a:schemeClr val="hlink"/>
                </a:solidFill>
                <a:cs typeface="Times New Roman" pitchFamily="18" charset="0"/>
              </a:rPr>
              <a:t>výkaz zisku a ztráty</a:t>
            </a:r>
            <a:r>
              <a:rPr lang="cs-CZ" altLang="cs-CZ" sz="2400" dirty="0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dirty="0" smtClean="0">
                <a:solidFill>
                  <a:schemeClr val="hlink"/>
                </a:solidFill>
                <a:cs typeface="Times New Roman" pitchFamily="18" charset="0"/>
              </a:rPr>
              <a:t>příloha</a:t>
            </a:r>
            <a:endParaRPr lang="cs-CZ" altLang="cs-CZ" sz="2400" dirty="0" smtClean="0">
              <a:solidFill>
                <a:schemeClr val="hlink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>
                <a:cs typeface="Times New Roman" pitchFamily="18" charset="0"/>
              </a:rPr>
              <a:t>přehled o peněžních tocích nebo přehled o změnách vlastního kapitálu (obchodní společnosti, nemusí malé a mikro ÚJ)</a:t>
            </a:r>
            <a:endParaRPr lang="cs-CZ" altLang="cs-CZ" sz="22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000" dirty="0" smtClean="0">
                <a:solidFill>
                  <a:schemeClr val="hlink"/>
                </a:solidFill>
                <a:cs typeface="Times New Roman" pitchFamily="18" charset="0"/>
              </a:rPr>
              <a:t>Řádn</a:t>
            </a:r>
            <a:r>
              <a:rPr lang="cs-CZ" altLang="cs-CZ" sz="2000" dirty="0" smtClean="0">
                <a:solidFill>
                  <a:schemeClr val="hlink"/>
                </a:solidFill>
              </a:rPr>
              <a:t>á</a:t>
            </a:r>
            <a:r>
              <a:rPr lang="cs-CZ" altLang="cs-CZ" sz="2000" dirty="0" smtClean="0">
                <a:solidFill>
                  <a:schemeClr val="hlink"/>
                </a:solidFill>
                <a:cs typeface="Times New Roman" pitchFamily="18" charset="0"/>
              </a:rPr>
              <a:t> účetní závěrk</a:t>
            </a:r>
            <a:r>
              <a:rPr lang="cs-CZ" altLang="cs-CZ" sz="2000" dirty="0" smtClean="0">
                <a:solidFill>
                  <a:schemeClr val="hlink"/>
                </a:solidFill>
              </a:rPr>
              <a:t>a</a:t>
            </a:r>
            <a:r>
              <a:rPr lang="cs-CZ" altLang="cs-CZ" sz="2000" dirty="0" smtClean="0"/>
              <a:t> -</a:t>
            </a:r>
            <a:r>
              <a:rPr lang="cs-CZ" altLang="cs-CZ" sz="2000" dirty="0" smtClean="0">
                <a:cs typeface="Times New Roman" pitchFamily="18" charset="0"/>
              </a:rPr>
              <a:t> sestavují účetní jednotky k poslednímu dni účetního období 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000" dirty="0" smtClean="0">
                <a:solidFill>
                  <a:schemeClr val="hlink"/>
                </a:solidFill>
              </a:rPr>
              <a:t>M</a:t>
            </a:r>
            <a:r>
              <a:rPr lang="cs-CZ" altLang="cs-CZ" sz="2000" dirty="0" smtClean="0">
                <a:solidFill>
                  <a:schemeClr val="hlink"/>
                </a:solidFill>
                <a:cs typeface="Times New Roman" pitchFamily="18" charset="0"/>
              </a:rPr>
              <a:t>imořádn</a:t>
            </a:r>
            <a:r>
              <a:rPr lang="cs-CZ" altLang="cs-CZ" sz="2000" dirty="0" smtClean="0">
                <a:solidFill>
                  <a:schemeClr val="hlink"/>
                </a:solidFill>
              </a:rPr>
              <a:t>á</a:t>
            </a:r>
            <a:r>
              <a:rPr lang="cs-CZ" altLang="cs-CZ" sz="2000" dirty="0" smtClean="0">
                <a:solidFill>
                  <a:schemeClr val="hlink"/>
                </a:solidFill>
                <a:cs typeface="Times New Roman" pitchFamily="18" charset="0"/>
              </a:rPr>
              <a:t> účetní závěrk</a:t>
            </a:r>
            <a:r>
              <a:rPr lang="cs-CZ" altLang="cs-CZ" sz="2000" dirty="0" smtClean="0">
                <a:solidFill>
                  <a:schemeClr val="hlink"/>
                </a:solidFill>
              </a:rPr>
              <a:t>a</a:t>
            </a:r>
            <a:r>
              <a:rPr lang="cs-CZ" altLang="cs-CZ" sz="2000" dirty="0" smtClean="0"/>
              <a:t> -</a:t>
            </a:r>
            <a:r>
              <a:rPr lang="cs-CZ" altLang="cs-CZ" sz="2000" dirty="0" smtClean="0">
                <a:cs typeface="Times New Roman" pitchFamily="18" charset="0"/>
              </a:rPr>
              <a:t> v ostatních</a:t>
            </a:r>
            <a:r>
              <a:rPr lang="cs-CZ" altLang="cs-CZ" sz="2000" b="1" dirty="0" smtClean="0">
                <a:cs typeface="Times New Roman" pitchFamily="18" charset="0"/>
              </a:rPr>
              <a:t> </a:t>
            </a:r>
            <a:r>
              <a:rPr lang="cs-CZ" altLang="cs-CZ" sz="2000" dirty="0" smtClean="0">
                <a:cs typeface="Times New Roman" pitchFamily="18" charset="0"/>
              </a:rPr>
              <a:t>případech</a:t>
            </a:r>
            <a:r>
              <a:rPr lang="cs-CZ" altLang="cs-CZ" sz="2000" dirty="0" smtClean="0"/>
              <a:t> (např. likvidace, insolvenční řízení, atd.)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000" dirty="0" smtClean="0">
                <a:solidFill>
                  <a:schemeClr val="hlink"/>
                </a:solidFill>
              </a:rPr>
              <a:t>M</a:t>
            </a:r>
            <a:r>
              <a:rPr lang="cs-CZ" altLang="cs-CZ" sz="2000" dirty="0" smtClean="0">
                <a:solidFill>
                  <a:schemeClr val="hlink"/>
                </a:solidFill>
                <a:cs typeface="Times New Roman" pitchFamily="18" charset="0"/>
              </a:rPr>
              <a:t>ezitímní účetní závěrka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 smtClean="0"/>
              <a:t>- </a:t>
            </a:r>
            <a:r>
              <a:rPr lang="cs-CZ" altLang="cs-CZ" sz="2000" dirty="0" smtClean="0">
                <a:cs typeface="Times New Roman" pitchFamily="18" charset="0"/>
              </a:rPr>
              <a:t>v průběhu účetního období i k jinému okamžiku než ke konci rozvahového dne</a:t>
            </a:r>
            <a:r>
              <a:rPr lang="cs-CZ" altLang="cs-CZ" sz="2000" dirty="0" smtClean="0"/>
              <a:t>;</a:t>
            </a:r>
            <a:r>
              <a:rPr lang="cs-CZ" altLang="cs-CZ" sz="2000" dirty="0" smtClean="0">
                <a:cs typeface="Times New Roman" pitchFamily="18" charset="0"/>
              </a:rPr>
              <a:t> neuzavírají </a:t>
            </a:r>
            <a:r>
              <a:rPr lang="cs-CZ" altLang="cs-CZ" sz="2000" dirty="0" smtClean="0"/>
              <a:t>se </a:t>
            </a:r>
            <a:r>
              <a:rPr lang="cs-CZ" altLang="cs-CZ" sz="2000" dirty="0" smtClean="0">
                <a:cs typeface="Times New Roman" pitchFamily="18" charset="0"/>
              </a:rPr>
              <a:t>účetní knihy a provád</a:t>
            </a:r>
            <a:r>
              <a:rPr lang="cs-CZ" altLang="cs-CZ" sz="2000" dirty="0" smtClean="0"/>
              <a:t>í se</a:t>
            </a:r>
            <a:r>
              <a:rPr lang="cs-CZ" altLang="cs-CZ" sz="2000" dirty="0" smtClean="0">
                <a:cs typeface="Times New Roman" pitchFamily="18" charset="0"/>
              </a:rPr>
              <a:t> inventarizac</a:t>
            </a:r>
            <a:r>
              <a:rPr lang="cs-CZ" altLang="cs-CZ" sz="2000" dirty="0" smtClean="0"/>
              <a:t>e</a:t>
            </a:r>
            <a:r>
              <a:rPr lang="cs-CZ" altLang="cs-CZ" sz="2000" dirty="0" smtClean="0">
                <a:cs typeface="Times New Roman" pitchFamily="18" charset="0"/>
              </a:rPr>
              <a:t> jen pro účely vyjádření ocenění </a:t>
            </a:r>
            <a:r>
              <a:rPr lang="cs-CZ" altLang="cs-CZ" sz="2000" dirty="0" smtClean="0"/>
              <a:t>(např. fúze obchodních společností, </a:t>
            </a:r>
            <a:r>
              <a:rPr lang="cs-CZ" altLang="cs-CZ" sz="2000" dirty="0" smtClean="0">
                <a:cs typeface="Times New Roman" pitchFamily="18" charset="0"/>
              </a:rPr>
              <a:t>příjemci prostředků ze </a:t>
            </a:r>
            <a:r>
              <a:rPr lang="cs-CZ" altLang="cs-CZ" sz="2000" dirty="0" smtClean="0"/>
              <a:t>SR</a:t>
            </a:r>
            <a:r>
              <a:rPr lang="cs-CZ" altLang="cs-CZ" sz="2000" dirty="0" smtClean="0">
                <a:cs typeface="Times New Roman" pitchFamily="18" charset="0"/>
              </a:rPr>
              <a:t> nebo rozpočtů </a:t>
            </a:r>
            <a:r>
              <a:rPr lang="cs-CZ" altLang="cs-CZ" sz="2000" dirty="0" smtClean="0"/>
              <a:t>ÚSC</a:t>
            </a:r>
            <a:r>
              <a:rPr lang="cs-CZ" altLang="cs-CZ" sz="2000" dirty="0" smtClean="0">
                <a:cs typeface="Times New Roman" pitchFamily="18" charset="0"/>
              </a:rPr>
              <a:t> uplatňují</a:t>
            </a:r>
            <a:r>
              <a:rPr lang="cs-CZ" altLang="cs-CZ" sz="2000" dirty="0" smtClean="0"/>
              <a:t>cí</a:t>
            </a:r>
            <a:r>
              <a:rPr lang="cs-CZ" altLang="cs-CZ" sz="2000" dirty="0" smtClean="0">
                <a:cs typeface="Times New Roman" pitchFamily="18" charset="0"/>
              </a:rPr>
              <a:t> hospodářský rok</a:t>
            </a:r>
            <a:r>
              <a:rPr lang="cs-CZ" altLang="cs-CZ" sz="2000" dirty="0" smtClean="0"/>
              <a:t>)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br>
              <a:rPr lang="cs-CZ" altLang="cs-CZ" sz="2000" dirty="0" smtClean="0">
                <a:cs typeface="Times New Roman" pitchFamily="18" charset="0"/>
              </a:rPr>
            </a:br>
            <a:endParaRPr lang="cs-CZ" altLang="cs-CZ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locha\Struk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" y="116632"/>
            <a:ext cx="9015467" cy="63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77933"/>
      </p:ext>
    </p:extLst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cs typeface="Times New Roman" pitchFamily="18" charset="0"/>
              </a:rPr>
              <a:t>Komora auditor</a:t>
            </a:r>
            <a:r>
              <a:rPr lang="cs-CZ" smtClean="0"/>
              <a:t>ů</a:t>
            </a:r>
            <a:r>
              <a:rPr lang="cs-CZ" smtClean="0">
                <a:cs typeface="Times New Roman" pitchFamily="18" charset="0"/>
              </a:rPr>
              <a:t> </a:t>
            </a:r>
            <a:r>
              <a:rPr lang="cs-CZ" smtClean="0"/>
              <a:t>Č</a:t>
            </a:r>
            <a:r>
              <a:rPr lang="cs-CZ" smtClean="0">
                <a:cs typeface="Times New Roman" pitchFamily="18" charset="0"/>
              </a:rPr>
              <a:t>R</a:t>
            </a:r>
            <a:r>
              <a:rPr lang="cs-CZ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72136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Ø"/>
            </a:pPr>
            <a:r>
              <a:rPr lang="cs-CZ" altLang="cs-CZ" sz="2400" dirty="0" smtClean="0">
                <a:cs typeface="Times New Roman" pitchFamily="18" charset="0"/>
              </a:rPr>
              <a:t>ISA</a:t>
            </a:r>
            <a:r>
              <a:rPr lang="cs-CZ" altLang="cs-CZ" sz="2400" dirty="0" smtClean="0"/>
              <a:t> </a:t>
            </a:r>
            <a:r>
              <a:rPr lang="cs-CZ" altLang="cs-CZ" sz="2400" dirty="0" smtClean="0">
                <a:cs typeface="Times New Roman" pitchFamily="18" charset="0"/>
              </a:rPr>
              <a:t>se od 1.1.2006 staly závaznými profesními standardy</a:t>
            </a:r>
            <a:r>
              <a:rPr lang="cs-CZ" altLang="cs-CZ" sz="2400" dirty="0" smtClean="0"/>
              <a:t>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Ø"/>
            </a:pPr>
            <a:r>
              <a:rPr lang="cs-CZ" altLang="cs-CZ" sz="2400" dirty="0" smtClean="0"/>
              <a:t>vydává </a:t>
            </a:r>
            <a:r>
              <a:rPr lang="cs-CZ" altLang="cs-CZ" sz="2400" dirty="0" smtClean="0">
                <a:cs typeface="Times New Roman" pitchFamily="18" charset="0"/>
              </a:rPr>
              <a:t>Aplikační doložk</a:t>
            </a:r>
            <a:r>
              <a:rPr lang="cs-CZ" altLang="cs-CZ" sz="2400" dirty="0" smtClean="0"/>
              <a:t>y</a:t>
            </a:r>
            <a:r>
              <a:rPr lang="cs-CZ" altLang="cs-CZ" sz="2400" dirty="0" smtClean="0">
                <a:cs typeface="Times New Roman" pitchFamily="18" charset="0"/>
              </a:rPr>
              <a:t> mezinárodního auditorského standardu (AD-ISA) v případě</a:t>
            </a:r>
            <a:r>
              <a:rPr lang="cs-CZ" altLang="cs-CZ" sz="2400" dirty="0" smtClean="0"/>
              <a:t>, že:</a:t>
            </a:r>
          </a:p>
          <a:p>
            <a:pPr lvl="1" eaLnBrk="1" hangingPunct="1">
              <a:buClr>
                <a:schemeClr val="hlink"/>
              </a:buClr>
              <a:buSzTx/>
              <a:buFont typeface="Wingdings" pitchFamily="2" charset="2"/>
              <a:buChar char="Ø"/>
            </a:pPr>
            <a:r>
              <a:rPr lang="cs-CZ" altLang="cs-CZ" sz="2000" dirty="0" smtClean="0">
                <a:cs typeface="Times New Roman" pitchFamily="18" charset="0"/>
              </a:rPr>
              <a:t>není možné aplikovat všechny požadavky konkrétního standardu </a:t>
            </a:r>
            <a:endParaRPr lang="cs-CZ" altLang="cs-CZ" sz="2000" dirty="0" smtClean="0"/>
          </a:p>
          <a:p>
            <a:pPr lvl="1" eaLnBrk="1" hangingPunct="1">
              <a:buClr>
                <a:schemeClr val="hlink"/>
              </a:buClr>
              <a:buSzTx/>
              <a:buFont typeface="Wingdings" pitchFamily="2" charset="2"/>
              <a:buChar char="Ø"/>
            </a:pPr>
            <a:r>
              <a:rPr lang="cs-CZ" altLang="cs-CZ" sz="2000" dirty="0" smtClean="0">
                <a:cs typeface="Times New Roman" pitchFamily="18" charset="0"/>
              </a:rPr>
              <a:t>legislativa </a:t>
            </a:r>
            <a:r>
              <a:rPr lang="cs-CZ" altLang="cs-CZ" sz="2000" dirty="0" smtClean="0"/>
              <a:t>ČR</a:t>
            </a:r>
            <a:r>
              <a:rPr lang="cs-CZ" altLang="cs-CZ" sz="2000" dirty="0" smtClean="0">
                <a:cs typeface="Times New Roman" pitchFamily="18" charset="0"/>
              </a:rPr>
              <a:t> stanovuje požadavky nad rámec standardu</a:t>
            </a:r>
            <a:endParaRPr lang="cs-CZ" altLang="cs-CZ" sz="2000" dirty="0" smtClean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Ø"/>
            </a:pPr>
            <a:endParaRPr lang="cs-CZ" altLang="cs-CZ" sz="2000" dirty="0" smtClean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Ø"/>
            </a:pPr>
            <a:r>
              <a:rPr lang="cs-CZ" altLang="cs-CZ" sz="2400" dirty="0" smtClean="0"/>
              <a:t>d</a:t>
            </a:r>
            <a:r>
              <a:rPr lang="cs-CZ" altLang="cs-CZ" sz="2400" dirty="0" smtClean="0">
                <a:cs typeface="Times New Roman" pitchFamily="18" charset="0"/>
              </a:rPr>
              <a:t>le požadavku </a:t>
            </a:r>
            <a:r>
              <a:rPr lang="cs-CZ" altLang="cs-CZ" sz="2400" dirty="0">
                <a:cs typeface="Times New Roman" pitchFamily="18" charset="0"/>
              </a:rPr>
              <a:t>S</a:t>
            </a:r>
            <a:r>
              <a:rPr lang="cs-CZ" altLang="cs-CZ" sz="2400" dirty="0" smtClean="0">
                <a:cs typeface="Times New Roman" pitchFamily="18" charset="0"/>
              </a:rPr>
              <a:t>měrnice 2006/43/ES z 17.5.2006 statutární audity musí být prováděny v souladu s Mezinárodními standardy auditu (ISA) schválenými Komisí pro použití v </a:t>
            </a:r>
            <a:r>
              <a:rPr lang="cs-CZ" altLang="cs-CZ" sz="2400" dirty="0" smtClean="0">
                <a:cs typeface="Times New Roman" pitchFamily="18" charset="0"/>
              </a:rPr>
              <a:t>EU → k tomu doposud nedošlo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Ø"/>
            </a:pPr>
            <a:r>
              <a:rPr lang="cs-CZ" altLang="cs-CZ" sz="2400" dirty="0">
                <a:hlinkClick r:id="rId2"/>
              </a:rPr>
              <a:t>https://</a:t>
            </a:r>
            <a:r>
              <a:rPr lang="cs-CZ" altLang="cs-CZ" sz="2400" dirty="0" smtClean="0">
                <a:hlinkClick r:id="rId2"/>
              </a:rPr>
              <a:t>www.kacr.cz/auditorske-standardy-2018</a:t>
            </a: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851345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>
                <a:cs typeface="Times New Roman" pitchFamily="18" charset="0"/>
              </a:rPr>
              <a:t>Směrnice </a:t>
            </a:r>
            <a:r>
              <a:rPr lang="cs-CZ" altLang="cs-CZ" sz="3200" dirty="0" smtClean="0">
                <a:cs typeface="Times New Roman" pitchFamily="18" charset="0"/>
              </a:rPr>
              <a:t>2006/43/ES o povinném auditu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8816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sz="2200" dirty="0"/>
              <a:t>z</a:t>
            </a:r>
            <a:r>
              <a:rPr lang="cs-CZ" sz="2200" dirty="0" smtClean="0"/>
              <a:t>měna Směrnicí 2014/56/EU z 16.4.2014</a:t>
            </a:r>
          </a:p>
          <a:p>
            <a:pPr>
              <a:buBlip>
                <a:blip r:embed="rId2"/>
              </a:buBlip>
            </a:pPr>
            <a:r>
              <a:rPr lang="cs-CZ" sz="2200" dirty="0" smtClean="0"/>
              <a:t>členské </a:t>
            </a:r>
            <a:r>
              <a:rPr lang="cs-CZ" sz="2200" dirty="0"/>
              <a:t>státy vyžadují, aby </a:t>
            </a:r>
            <a:r>
              <a:rPr lang="cs-CZ" sz="2200" dirty="0" smtClean="0"/>
              <a:t>auditoři prováděli </a:t>
            </a:r>
            <a:r>
              <a:rPr lang="cs-CZ" sz="2200" dirty="0"/>
              <a:t>povinné audity v souladu s </a:t>
            </a:r>
            <a:r>
              <a:rPr lang="cs-CZ" sz="2200" u="sng" dirty="0"/>
              <a:t>mezinárodními auditorskými standardy přijatými </a:t>
            </a:r>
            <a:r>
              <a:rPr lang="cs-CZ" sz="2200" u="sng" dirty="0" smtClean="0"/>
              <a:t>Komisí</a:t>
            </a:r>
          </a:p>
          <a:p>
            <a:pPr>
              <a:buBlip>
                <a:blip r:embed="rId2"/>
              </a:buBlip>
            </a:pPr>
            <a:r>
              <a:rPr lang="cs-CZ" sz="2200" dirty="0" smtClean="0"/>
              <a:t>pouze </a:t>
            </a:r>
            <a:r>
              <a:rPr lang="cs-CZ" sz="2200" dirty="0"/>
              <a:t>pokud byly vypracovány patřičným, náležitým a průhledným způsobem pod veřejným dohledem a jsou obecně přijímány na mezinárodní úrovni, přispívají k vysokému stupni důvěryhodnosti a kvalitě </a:t>
            </a:r>
            <a:r>
              <a:rPr lang="cs-CZ" sz="2200" dirty="0" smtClean="0"/>
              <a:t>účetní </a:t>
            </a:r>
            <a:r>
              <a:rPr lang="cs-CZ" sz="2200" dirty="0"/>
              <a:t>závěrky a odpovídají evropskému veřejnému zájmu</a:t>
            </a:r>
            <a:endParaRPr lang="cs-CZ" sz="2200" u="sng" dirty="0" smtClean="0"/>
          </a:p>
          <a:p>
            <a:pPr>
              <a:buBlip>
                <a:blip r:embed="rId2"/>
              </a:buBlip>
            </a:pPr>
            <a:r>
              <a:rPr lang="cs-CZ" sz="2200" dirty="0"/>
              <a:t>Komisi je svěřena pravomoc přijímat prostřednictvím aktů v přenesené pravomoci </a:t>
            </a:r>
            <a:r>
              <a:rPr lang="cs-CZ" sz="2200" dirty="0" smtClean="0"/>
              <a:t>mezinárodní </a:t>
            </a:r>
            <a:r>
              <a:rPr lang="cs-CZ" sz="2200" dirty="0"/>
              <a:t>auditorské standardy </a:t>
            </a:r>
            <a:r>
              <a:rPr lang="cs-CZ" sz="2200" dirty="0" smtClean="0"/>
              <a:t>týkající </a:t>
            </a:r>
            <a:r>
              <a:rPr lang="cs-CZ" sz="2200" dirty="0"/>
              <a:t>se auditorské praxe, nezávislosti a vnitřní kontroly </a:t>
            </a:r>
            <a:r>
              <a:rPr lang="cs-CZ" sz="2200" dirty="0" smtClean="0"/>
              <a:t>auditorů</a:t>
            </a:r>
          </a:p>
        </p:txBody>
      </p:sp>
    </p:spTree>
    <p:extLst>
      <p:ext uri="{BB962C8B-B14F-4D97-AF65-F5344CB8AC3E}">
        <p14:creationId xmlns:p14="http://schemas.microsoft.com/office/powerpoint/2010/main" val="1397302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000" smtClean="0">
                <a:cs typeface="Times New Roman" pitchFamily="18" charset="0"/>
              </a:rPr>
              <a:t>Mezinárodní rámec pro ov</a:t>
            </a:r>
            <a:r>
              <a:rPr lang="cs-CZ" sz="3000" smtClean="0"/>
              <a:t>ěř</a:t>
            </a:r>
            <a:r>
              <a:rPr lang="cs-CZ" sz="3000" smtClean="0">
                <a:cs typeface="Times New Roman" pitchFamily="18" charset="0"/>
              </a:rPr>
              <a:t>ovac</a:t>
            </a:r>
            <a:r>
              <a:rPr lang="cs-CZ" sz="3000" smtClean="0"/>
              <a:t>í </a:t>
            </a:r>
            <a:r>
              <a:rPr lang="cs-CZ" sz="3000" smtClean="0">
                <a:cs typeface="Times New Roman" pitchFamily="18" charset="0"/>
              </a:rPr>
              <a:t>zakázky</a:t>
            </a:r>
            <a:r>
              <a:rPr lang="cs-CZ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dirty="0" smtClean="0">
                <a:cs typeface="Times New Roman" pitchFamily="18" charset="0"/>
              </a:rPr>
              <a:t>Ověřovací zakázka je zakázka, v níž odborník vyjadřuje závěr s cílem zvýšit míru důvěry předpokládaných uživatelů jiných než odpovědná strana ohledně výsledku hodnocení či oceňování předmětu zakázky vůči daným kritériím. 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dirty="0" smtClean="0">
                <a:cs typeface="Times New Roman" pitchFamily="18" charset="0"/>
              </a:rPr>
              <a:t>Každá ověřovací zakázka má tyto náležitosti: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cs-CZ" altLang="cs-CZ" sz="2400" dirty="0" smtClean="0">
                <a:cs typeface="Times New Roman" pitchFamily="18" charset="0"/>
              </a:rPr>
              <a:t>1.      třístranný vztah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cs-CZ" altLang="cs-CZ" sz="2400" dirty="0" smtClean="0">
                <a:cs typeface="Times New Roman" pitchFamily="18" charset="0"/>
              </a:rPr>
              <a:t>2.      vhodný předmět zakázky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cs-CZ" altLang="cs-CZ" sz="2400" dirty="0" smtClean="0">
                <a:cs typeface="Times New Roman" pitchFamily="18" charset="0"/>
              </a:rPr>
              <a:t>3.      vhodná kritéria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cs-CZ" altLang="cs-CZ" sz="2400" dirty="0" smtClean="0">
                <a:cs typeface="Times New Roman" pitchFamily="18" charset="0"/>
              </a:rPr>
              <a:t>4.      dostatečné množství vhodných důkazů</a:t>
            </a:r>
            <a:endParaRPr lang="cs-CZ" altLang="cs-CZ" sz="2400" dirty="0" smtClean="0"/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cs-CZ" altLang="cs-CZ" sz="2400" dirty="0" smtClean="0"/>
              <a:t>5.      </a:t>
            </a:r>
            <a:r>
              <a:rPr lang="cs-CZ" altLang="cs-CZ" sz="2400" dirty="0" smtClean="0">
                <a:cs typeface="Times New Roman" pitchFamily="18" charset="0"/>
              </a:rPr>
              <a:t>písemná zpráva o ověření</a:t>
            </a:r>
            <a:r>
              <a:rPr lang="cs-CZ" altLang="cs-CZ" sz="2800" b="1" dirty="0" smtClean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28754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cs typeface="Times New Roman" pitchFamily="18" charset="0"/>
              </a:rPr>
              <a:t>T</a:t>
            </a:r>
            <a:r>
              <a:rPr lang="cs-CZ" smtClean="0"/>
              <a:t>ř</a:t>
            </a:r>
            <a:r>
              <a:rPr lang="cs-CZ" smtClean="0">
                <a:cs typeface="Times New Roman" pitchFamily="18" charset="0"/>
              </a:rPr>
              <a:t>ístranný vztah</a:t>
            </a:r>
            <a:r>
              <a:rPr lang="cs-CZ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u="sng" smtClean="0">
                <a:cs typeface="Times New Roman" pitchFamily="18" charset="0"/>
              </a:rPr>
              <a:t>odborník</a:t>
            </a:r>
            <a:r>
              <a:rPr lang="cs-CZ" altLang="cs-CZ" sz="2400" smtClean="0">
                <a:cs typeface="Times New Roman" pitchFamily="18" charset="0"/>
              </a:rPr>
              <a:t> neboli odborn</a:t>
            </a:r>
            <a:r>
              <a:rPr lang="cs-CZ" altLang="cs-CZ" sz="2400" smtClean="0"/>
              <a:t>ý</a:t>
            </a:r>
            <a:r>
              <a:rPr lang="cs-CZ" altLang="cs-CZ" sz="2400" smtClean="0">
                <a:cs typeface="Times New Roman" pitchFamily="18" charset="0"/>
              </a:rPr>
              <a:t> účetní vykonávající veřejnou praxi</a:t>
            </a:r>
            <a:endParaRPr lang="cs-CZ" altLang="cs-CZ" sz="2400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endParaRPr lang="cs-CZ" altLang="cs-CZ" sz="2400" smtClean="0"/>
          </a:p>
          <a:p>
            <a:pPr algn="just"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u="sng" smtClean="0"/>
              <a:t>o</a:t>
            </a:r>
            <a:r>
              <a:rPr lang="cs-CZ" altLang="cs-CZ" sz="2400" u="sng" smtClean="0">
                <a:cs typeface="Times New Roman" pitchFamily="18" charset="0"/>
              </a:rPr>
              <a:t>dpovědná strana</a:t>
            </a:r>
            <a:r>
              <a:rPr lang="cs-CZ" altLang="cs-CZ" sz="2400" smtClean="0">
                <a:cs typeface="Times New Roman" pitchFamily="18" charset="0"/>
              </a:rPr>
              <a:t> je osoba, která zodpovídá za předmět zakázky nebo za informace o předmětu zakázky</a:t>
            </a:r>
            <a:endParaRPr lang="cs-CZ" altLang="cs-CZ" sz="2400" smtClean="0"/>
          </a:p>
          <a:p>
            <a:pPr algn="just" eaLnBrk="1" hangingPunct="1">
              <a:buClr>
                <a:schemeClr val="hlink"/>
              </a:buClr>
              <a:buFont typeface="Wingdings" pitchFamily="2" charset="2"/>
              <a:buNone/>
            </a:pPr>
            <a:endParaRPr lang="cs-CZ" altLang="cs-CZ" sz="2400" smtClean="0"/>
          </a:p>
          <a:p>
            <a:pPr algn="just"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u="sng" smtClean="0"/>
              <a:t>p</a:t>
            </a:r>
            <a:r>
              <a:rPr lang="cs-CZ" altLang="cs-CZ" sz="2400" u="sng" smtClean="0">
                <a:cs typeface="Times New Roman" pitchFamily="18" charset="0"/>
              </a:rPr>
              <a:t>ředpokládaní uživatelé</a:t>
            </a:r>
            <a:r>
              <a:rPr lang="cs-CZ" altLang="cs-CZ" sz="2400" smtClean="0">
                <a:cs typeface="Times New Roman" pitchFamily="18" charset="0"/>
              </a:rPr>
              <a:t> jsou osoby, pro něž odborník připravuje zprávu o ověření, může jím být i odpovědná strana</a:t>
            </a: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11751361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cs typeface="Times New Roman" pitchFamily="18" charset="0"/>
              </a:rPr>
              <a:t>Vhodný p</a:t>
            </a:r>
            <a:r>
              <a:rPr lang="cs-CZ" smtClean="0"/>
              <a:t>ř</a:t>
            </a:r>
            <a:r>
              <a:rPr lang="cs-CZ" smtClean="0">
                <a:cs typeface="Times New Roman" pitchFamily="18" charset="0"/>
              </a:rPr>
              <a:t>edm</a:t>
            </a:r>
            <a:r>
              <a:rPr lang="cs-CZ" smtClean="0"/>
              <a:t>ě</a:t>
            </a:r>
            <a:r>
              <a:rPr lang="cs-CZ" smtClean="0">
                <a:cs typeface="Times New Roman" pitchFamily="18" charset="0"/>
              </a:rPr>
              <a:t>t zakázky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/>
              <a:t>finanční </a:t>
            </a:r>
            <a:r>
              <a:rPr lang="cs-CZ" altLang="cs-CZ" sz="2200" dirty="0" smtClean="0">
                <a:cs typeface="Times New Roman" pitchFamily="18" charset="0"/>
              </a:rPr>
              <a:t>výkonnost nebo podmínky např. historická či budoucí finanční situace, finanční výkonnost a peněžní toky</a:t>
            </a:r>
            <a:r>
              <a:rPr lang="cs-CZ" altLang="cs-CZ" sz="22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/>
              <a:t>nefinanční </a:t>
            </a:r>
            <a:r>
              <a:rPr lang="cs-CZ" altLang="cs-CZ" sz="2200" dirty="0" smtClean="0">
                <a:cs typeface="Times New Roman" pitchFamily="18" charset="0"/>
              </a:rPr>
              <a:t>výkonnost nebo podmínky např. výkonnost subjektu</a:t>
            </a:r>
            <a:r>
              <a:rPr lang="cs-CZ" altLang="cs-CZ" sz="22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/>
              <a:t>fyzické </a:t>
            </a:r>
            <a:r>
              <a:rPr lang="cs-CZ" altLang="cs-CZ" sz="2200" dirty="0" smtClean="0">
                <a:cs typeface="Times New Roman" pitchFamily="18" charset="0"/>
              </a:rPr>
              <a:t>charakteristiky např. kapacita zařízení</a:t>
            </a:r>
            <a:r>
              <a:rPr lang="cs-CZ" altLang="cs-CZ" sz="22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/>
              <a:t>systémy a</a:t>
            </a:r>
            <a:r>
              <a:rPr lang="cs-CZ" altLang="cs-CZ" sz="2200" dirty="0" smtClean="0">
                <a:cs typeface="Times New Roman" pitchFamily="18" charset="0"/>
              </a:rPr>
              <a:t> postupy např. vnitřní kontrola nebo systém informačních technologií</a:t>
            </a:r>
            <a:r>
              <a:rPr lang="cs-CZ" altLang="cs-CZ" sz="22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/>
              <a:t>chování </a:t>
            </a:r>
            <a:r>
              <a:rPr lang="cs-CZ" altLang="cs-CZ" sz="2200" dirty="0" smtClean="0">
                <a:cs typeface="Times New Roman" pitchFamily="18" charset="0"/>
              </a:rPr>
              <a:t>např. řízení podniku, soulad s nařízeními, řízení lidských zdrojů</a:t>
            </a:r>
            <a:r>
              <a:rPr lang="cs-CZ" altLang="cs-CZ" sz="22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cs-CZ" altLang="cs-CZ" sz="2200" dirty="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p</a:t>
            </a:r>
            <a:r>
              <a:rPr lang="cs-CZ" altLang="cs-CZ" sz="2200" dirty="0" smtClean="0">
                <a:cs typeface="Times New Roman" pitchFamily="18" charset="0"/>
              </a:rPr>
              <a:t>ředmět musí být identifikovatelný, měřitelný, schopný být poměřován s vhodnými kritérii a schopný shromáždit důkazy k podpoření závěrů</a:t>
            </a:r>
            <a:endParaRPr lang="cs-CZ" alt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8748988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cs typeface="Times New Roman" pitchFamily="18" charset="0"/>
              </a:rPr>
              <a:t>Vhodná kritéria</a:t>
            </a:r>
            <a:r>
              <a:rPr lang="cs-CZ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>
                <a:cs typeface="Times New Roman" pitchFamily="18" charset="0"/>
              </a:rPr>
              <a:t>jsou měřítka používaná pro hodnocení či oceňování předmětu zakázky</a:t>
            </a:r>
            <a:r>
              <a:rPr lang="cs-CZ" altLang="cs-CZ" sz="2200" dirty="0" smtClean="0"/>
              <a:t> např.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100" dirty="0" smtClean="0">
                <a:cs typeface="Times New Roman" pitchFamily="18" charset="0"/>
              </a:rPr>
              <a:t>Mezinárodní standardy účetního výkaznictví (IFRS)</a:t>
            </a:r>
            <a:r>
              <a:rPr lang="cs-CZ" altLang="cs-CZ" sz="21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100" dirty="0" smtClean="0">
                <a:cs typeface="Times New Roman" pitchFamily="18" charset="0"/>
              </a:rPr>
              <a:t>Mezinárodní účetní standardy veřejného sektoru (IPSAS)</a:t>
            </a:r>
            <a:r>
              <a:rPr lang="cs-CZ" altLang="cs-CZ" sz="21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100" dirty="0" smtClean="0">
                <a:cs typeface="Times New Roman" pitchFamily="18" charset="0"/>
              </a:rPr>
              <a:t>určený rámec vnitřní kontroly</a:t>
            </a:r>
            <a:r>
              <a:rPr lang="cs-CZ" altLang="cs-CZ" sz="21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100" dirty="0" smtClean="0">
                <a:cs typeface="Times New Roman" pitchFamily="18" charset="0"/>
              </a:rPr>
              <a:t>konkrétní cíle kontroly vytvořené specificky pro danou zakázku</a:t>
            </a:r>
            <a:r>
              <a:rPr lang="cs-CZ" altLang="cs-CZ" sz="21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100" dirty="0" smtClean="0">
                <a:cs typeface="Times New Roman" pitchFamily="18" charset="0"/>
              </a:rPr>
              <a:t>platný zákon, nařízení nebo smlouva v případě posouzení souladu </a:t>
            </a:r>
            <a:endParaRPr lang="cs-CZ" altLang="cs-CZ" sz="2100" dirty="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100" dirty="0" smtClean="0">
                <a:cs typeface="Times New Roman" pitchFamily="18" charset="0"/>
              </a:rPr>
              <a:t>vnitřní pravidla chování </a:t>
            </a:r>
            <a:endParaRPr lang="cs-CZ" altLang="cs-CZ" sz="2100" dirty="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100" dirty="0" smtClean="0">
                <a:cs typeface="Times New Roman" pitchFamily="18" charset="0"/>
              </a:rPr>
              <a:t>dohodnutá úroveň výkonnosti</a:t>
            </a:r>
            <a:r>
              <a:rPr lang="cs-CZ" altLang="cs-CZ" sz="2200" dirty="0" smtClean="0">
                <a:cs typeface="Times New Roman" pitchFamily="18" charset="0"/>
              </a:rPr>
              <a:t> </a:t>
            </a:r>
            <a:endParaRPr lang="cs-CZ" altLang="cs-CZ" sz="2200" dirty="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endParaRPr lang="cs-CZ" altLang="cs-CZ" sz="22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200" dirty="0" smtClean="0">
                <a:cs typeface="Times New Roman" pitchFamily="18" charset="0"/>
              </a:rPr>
              <a:t>Kritéria musí </a:t>
            </a:r>
            <a:r>
              <a:rPr lang="cs-CZ" altLang="cs-CZ" sz="2200" dirty="0" smtClean="0"/>
              <a:t>být</a:t>
            </a:r>
            <a:r>
              <a:rPr lang="cs-CZ" altLang="cs-CZ" sz="2200" dirty="0" smtClean="0">
                <a:cs typeface="Times New Roman" pitchFamily="18" charset="0"/>
              </a:rPr>
              <a:t> relevan</a:t>
            </a:r>
            <a:r>
              <a:rPr lang="cs-CZ" altLang="cs-CZ" sz="2200" dirty="0" smtClean="0"/>
              <a:t>tní</a:t>
            </a:r>
            <a:r>
              <a:rPr lang="cs-CZ" altLang="cs-CZ" sz="2200" dirty="0" smtClean="0">
                <a:cs typeface="Times New Roman" pitchFamily="18" charset="0"/>
              </a:rPr>
              <a:t>, úpln</a:t>
            </a:r>
            <a:r>
              <a:rPr lang="cs-CZ" altLang="cs-CZ" sz="2200" dirty="0" smtClean="0"/>
              <a:t>á</a:t>
            </a:r>
            <a:r>
              <a:rPr lang="cs-CZ" altLang="cs-CZ" sz="2200" dirty="0" smtClean="0">
                <a:cs typeface="Times New Roman" pitchFamily="18" charset="0"/>
              </a:rPr>
              <a:t>, spolehliv</a:t>
            </a:r>
            <a:r>
              <a:rPr lang="cs-CZ" altLang="cs-CZ" sz="2200" dirty="0" smtClean="0"/>
              <a:t>á</a:t>
            </a:r>
            <a:r>
              <a:rPr lang="cs-CZ" altLang="cs-CZ" sz="2200" dirty="0" smtClean="0">
                <a:cs typeface="Times New Roman" pitchFamily="18" charset="0"/>
              </a:rPr>
              <a:t>, nestrann</a:t>
            </a:r>
            <a:r>
              <a:rPr lang="cs-CZ" altLang="cs-CZ" sz="2200" dirty="0" smtClean="0"/>
              <a:t>á</a:t>
            </a:r>
            <a:r>
              <a:rPr lang="cs-CZ" altLang="cs-CZ" sz="2200" dirty="0" smtClean="0">
                <a:cs typeface="Times New Roman" pitchFamily="18" charset="0"/>
              </a:rPr>
              <a:t> a srozumiteln</a:t>
            </a:r>
            <a:r>
              <a:rPr lang="cs-CZ" altLang="cs-CZ" sz="2200" dirty="0" smtClean="0"/>
              <a:t>á</a:t>
            </a:r>
            <a:r>
              <a:rPr lang="cs-CZ" altLang="cs-CZ" sz="2200" dirty="0" smtClean="0">
                <a:cs typeface="Times New Roman" pitchFamily="18" charset="0"/>
              </a:rPr>
              <a:t> a musí být k dispozici předpokládaným uživatelům, aby porozuměli předmětu zakázky a jeho hodnocení.</a:t>
            </a:r>
            <a:endParaRPr lang="cs-CZ" alt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41039048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smtClean="0">
                <a:cs typeface="Times New Roman" pitchFamily="18" charset="0"/>
              </a:rPr>
              <a:t>Dostate</a:t>
            </a:r>
            <a:r>
              <a:rPr lang="cs-CZ" sz="3200" smtClean="0"/>
              <a:t>č</a:t>
            </a:r>
            <a:r>
              <a:rPr lang="cs-CZ" sz="3200" smtClean="0">
                <a:cs typeface="Times New Roman" pitchFamily="18" charset="0"/>
              </a:rPr>
              <a:t>né mno</a:t>
            </a:r>
            <a:r>
              <a:rPr lang="cs-CZ" sz="3200" smtClean="0"/>
              <a:t>ž</a:t>
            </a:r>
            <a:r>
              <a:rPr lang="cs-CZ" sz="3200" smtClean="0">
                <a:cs typeface="Times New Roman" pitchFamily="18" charset="0"/>
              </a:rPr>
              <a:t>ství vhodných d</a:t>
            </a:r>
            <a:r>
              <a:rPr lang="cs-CZ" sz="3200" smtClean="0"/>
              <a:t>ů</a:t>
            </a:r>
            <a:r>
              <a:rPr lang="cs-CZ" sz="3200" smtClean="0">
                <a:cs typeface="Times New Roman" pitchFamily="18" charset="0"/>
              </a:rPr>
              <a:t>kaz</a:t>
            </a:r>
            <a:r>
              <a:rPr lang="cs-CZ" sz="3200" smtClean="0"/>
              <a:t>ů</a:t>
            </a:r>
            <a:r>
              <a:rPr lang="cs-CZ" smtClean="0">
                <a:cs typeface="Times New Roman" pitchFamily="18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800" smtClean="0">
                <a:cs typeface="Times New Roman" pitchFamily="18" charset="0"/>
              </a:rPr>
              <a:t>zajistí, že informace neobsahují významné nesprávnosti</a:t>
            </a:r>
            <a:endParaRPr lang="cs-CZ" altLang="cs-CZ" sz="2800" smtClean="0"/>
          </a:p>
          <a:p>
            <a:pPr algn="just" eaLnBrk="1" hangingPunct="1">
              <a:buFont typeface="Wingdings" pitchFamily="2" charset="2"/>
              <a:buNone/>
            </a:pPr>
            <a:endParaRPr lang="cs-CZ" altLang="cs-CZ" sz="2800" smtClean="0"/>
          </a:p>
          <a:p>
            <a:pPr algn="just"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800" smtClean="0"/>
              <a:t>d</a:t>
            </a:r>
            <a:r>
              <a:rPr lang="cs-CZ" altLang="cs-CZ" sz="2800" smtClean="0">
                <a:cs typeface="Times New Roman" pitchFamily="18" charset="0"/>
              </a:rPr>
              <a:t>ostatečnost je měřítkem </a:t>
            </a:r>
            <a:r>
              <a:rPr lang="cs-CZ" altLang="cs-CZ" sz="2800" u="sng" smtClean="0">
                <a:cs typeface="Times New Roman" pitchFamily="18" charset="0"/>
              </a:rPr>
              <a:t>kvantity</a:t>
            </a:r>
            <a:r>
              <a:rPr lang="cs-CZ" altLang="cs-CZ" sz="2800" smtClean="0">
                <a:cs typeface="Times New Roman" pitchFamily="18" charset="0"/>
              </a:rPr>
              <a:t> důkazů</a:t>
            </a:r>
            <a:endParaRPr lang="cs-CZ" altLang="cs-CZ" sz="2800" smtClean="0"/>
          </a:p>
          <a:p>
            <a:pPr algn="just"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800" smtClean="0"/>
              <a:t>v</a:t>
            </a:r>
            <a:r>
              <a:rPr lang="cs-CZ" altLang="cs-CZ" sz="2800" smtClean="0">
                <a:cs typeface="Times New Roman" pitchFamily="18" charset="0"/>
              </a:rPr>
              <a:t>hodnost je měřítkem </a:t>
            </a:r>
            <a:r>
              <a:rPr lang="cs-CZ" altLang="cs-CZ" sz="2800" u="sng" smtClean="0">
                <a:cs typeface="Times New Roman" pitchFamily="18" charset="0"/>
              </a:rPr>
              <a:t>kvality</a:t>
            </a:r>
            <a:r>
              <a:rPr lang="cs-CZ" altLang="cs-CZ" sz="2800" smtClean="0">
                <a:cs typeface="Times New Roman" pitchFamily="18" charset="0"/>
              </a:rPr>
              <a:t> důkazů, tj. jejich relevance a spolehlivosti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601075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cs typeface="Times New Roman" pitchFamily="18" charset="0"/>
              </a:rPr>
              <a:t>Písemná zpráva o ov</a:t>
            </a:r>
            <a:r>
              <a:rPr lang="cs-CZ" smtClean="0"/>
              <a:t>ěř</a:t>
            </a:r>
            <a:r>
              <a:rPr lang="cs-CZ" smtClean="0">
                <a:cs typeface="Times New Roman" pitchFamily="18" charset="0"/>
              </a:rPr>
              <a:t>ení</a:t>
            </a:r>
            <a:r>
              <a:rPr lang="cs-CZ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/>
              <a:t>v</a:t>
            </a:r>
            <a:r>
              <a:rPr lang="cs-CZ" altLang="cs-CZ" sz="2400" smtClean="0">
                <a:cs typeface="Times New Roman" pitchFamily="18" charset="0"/>
              </a:rPr>
              <a:t> zakázce poskytující přiměřenou jistotu vyjadřuje odborník </a:t>
            </a:r>
            <a:r>
              <a:rPr lang="cs-CZ" altLang="cs-CZ" sz="2400" u="sng" smtClean="0">
                <a:cs typeface="Times New Roman" pitchFamily="18" charset="0"/>
              </a:rPr>
              <a:t>závěr v kladné formě</a:t>
            </a:r>
            <a:r>
              <a:rPr lang="cs-CZ" altLang="cs-CZ" sz="2400" smtClean="0">
                <a:cs typeface="Times New Roman" pitchFamily="18" charset="0"/>
              </a:rPr>
              <a:t>, např. „</a:t>
            </a:r>
            <a:r>
              <a:rPr lang="cs-CZ" altLang="cs-CZ" sz="2400" i="1" smtClean="0">
                <a:cs typeface="Times New Roman" pitchFamily="18" charset="0"/>
              </a:rPr>
              <a:t>Podle našeho názoru je …….. ve všech významných ohledech</a:t>
            </a:r>
            <a:r>
              <a:rPr lang="cs-CZ" altLang="cs-CZ" sz="2400" smtClean="0">
                <a:cs typeface="Times New Roman" pitchFamily="18" charset="0"/>
              </a:rPr>
              <a:t>“</a:t>
            </a:r>
            <a:endParaRPr lang="cs-CZ" altLang="cs-CZ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cs-CZ" altLang="cs-CZ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/>
              <a:t>v</a:t>
            </a:r>
            <a:r>
              <a:rPr lang="cs-CZ" altLang="cs-CZ" sz="2400" smtClean="0">
                <a:cs typeface="Times New Roman" pitchFamily="18" charset="0"/>
              </a:rPr>
              <a:t> zakázce poskytující omezenou jistotu vyjadřuje odborník </a:t>
            </a:r>
            <a:r>
              <a:rPr lang="cs-CZ" altLang="cs-CZ" sz="2400" u="sng" smtClean="0">
                <a:cs typeface="Times New Roman" pitchFamily="18" charset="0"/>
              </a:rPr>
              <a:t>závěr v záporné formě</a:t>
            </a:r>
            <a:r>
              <a:rPr lang="cs-CZ" altLang="cs-CZ" sz="2400" smtClean="0">
                <a:cs typeface="Times New Roman" pitchFamily="18" charset="0"/>
              </a:rPr>
              <a:t>, např. </a:t>
            </a:r>
            <a:r>
              <a:rPr lang="cs-CZ" altLang="cs-CZ" sz="2400" i="1" smtClean="0">
                <a:cs typeface="Times New Roman" pitchFamily="18" charset="0"/>
              </a:rPr>
              <a:t>„…… nezjistili jsme nic, z čehož bychom se mohli domnívat, že …. není ve všech významných ohledech ……..</a:t>
            </a:r>
            <a:r>
              <a:rPr lang="cs-CZ" altLang="cs-CZ" sz="2400" smtClean="0">
                <a:cs typeface="Times New Roman" pitchFamily="18" charset="0"/>
              </a:rPr>
              <a:t>“</a:t>
            </a:r>
            <a:endParaRPr lang="cs-CZ" altLang="cs-CZ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smtClean="0"/>
              <a:t>z</a:t>
            </a:r>
            <a:r>
              <a:rPr lang="cs-CZ" altLang="cs-CZ" sz="2400" smtClean="0">
                <a:cs typeface="Times New Roman" pitchFamily="18" charset="0"/>
              </a:rPr>
              <a:t>ákladní náležitosti zpráv o ověření obsahují standardy ISA, ISRE a ISAE</a:t>
            </a: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6932495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smtClean="0">
                <a:cs typeface="Times New Roman" pitchFamily="18" charset="0"/>
              </a:rPr>
              <a:t>Mezinárodní auditorské standardy (ISA)</a:t>
            </a:r>
            <a:r>
              <a:rPr lang="cs-CZ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800" smtClean="0">
                <a:cs typeface="Times New Roman" pitchFamily="18" charset="0"/>
              </a:rPr>
              <a:t>při auditu historických finančních informací</a:t>
            </a:r>
            <a:r>
              <a:rPr lang="cs-CZ" altLang="cs-CZ" sz="28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cs-CZ" altLang="cs-CZ" sz="28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>
                <a:cs typeface="Times New Roman" pitchFamily="18" charset="0"/>
              </a:rPr>
              <a:t>auditor vyj</a:t>
            </a:r>
            <a:r>
              <a:rPr lang="cs-CZ" altLang="cs-CZ" sz="2400" smtClean="0"/>
              <a:t>a</a:t>
            </a:r>
            <a:r>
              <a:rPr lang="cs-CZ" altLang="cs-CZ" sz="2400" smtClean="0">
                <a:cs typeface="Times New Roman" pitchFamily="18" charset="0"/>
              </a:rPr>
              <a:t>dř</a:t>
            </a:r>
            <a:r>
              <a:rPr lang="cs-CZ" altLang="cs-CZ" sz="2400" smtClean="0"/>
              <a:t>uje</a:t>
            </a:r>
            <a:r>
              <a:rPr lang="cs-CZ" altLang="cs-CZ" sz="2400" smtClean="0">
                <a:cs typeface="Times New Roman" pitchFamily="18" charset="0"/>
              </a:rPr>
              <a:t> názor, zda je účetní závěrka</a:t>
            </a:r>
            <a:br>
              <a:rPr lang="cs-CZ" altLang="cs-CZ" sz="2400" smtClean="0">
                <a:cs typeface="Times New Roman" pitchFamily="18" charset="0"/>
              </a:rPr>
            </a:br>
            <a:r>
              <a:rPr lang="cs-CZ" altLang="cs-CZ" sz="2400" smtClean="0">
                <a:cs typeface="Times New Roman" pitchFamily="18" charset="0"/>
              </a:rPr>
              <a:t>sestavena ve všech významných ohledech v souladu s příslušným rámcem účetního výkaznictví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cs-CZ" altLang="cs-CZ" sz="240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u="sng" smtClean="0">
                <a:cs typeface="Times New Roman" pitchFamily="18" charset="0"/>
              </a:rPr>
              <a:t>přiměřen</a:t>
            </a:r>
            <a:r>
              <a:rPr lang="cs-CZ" altLang="cs-CZ" sz="2400" u="sng" smtClean="0"/>
              <a:t>á</a:t>
            </a:r>
            <a:r>
              <a:rPr lang="cs-CZ" altLang="cs-CZ" sz="2400" u="sng" smtClean="0">
                <a:cs typeface="Times New Roman" pitchFamily="18" charset="0"/>
              </a:rPr>
              <a:t> jistot</a:t>
            </a:r>
            <a:r>
              <a:rPr lang="cs-CZ" altLang="cs-CZ" sz="2400" u="sng" smtClean="0"/>
              <a:t>a</a:t>
            </a:r>
            <a:r>
              <a:rPr lang="cs-CZ" altLang="cs-CZ" sz="2400" smtClean="0">
                <a:cs typeface="Times New Roman" pitchFamily="18" charset="0"/>
              </a:rPr>
              <a:t>, zda účetní závěrka jako celek neobsahuje významné nesprávnosti a podává věrný a poctivý obraz </a:t>
            </a:r>
            <a:r>
              <a:rPr lang="cs-CZ" altLang="cs-CZ" sz="2400" smtClean="0"/>
              <a:t>(</a:t>
            </a:r>
            <a:r>
              <a:rPr lang="cs-CZ" altLang="cs-CZ" sz="2400" smtClean="0">
                <a:cs typeface="Times New Roman" pitchFamily="18" charset="0"/>
              </a:rPr>
              <a:t>zobrazuje věrně ve všech významných ohledech</a:t>
            </a:r>
            <a:r>
              <a:rPr lang="cs-CZ" altLang="cs-CZ" sz="2400" smtClean="0"/>
              <a:t>)</a:t>
            </a:r>
            <a:r>
              <a:rPr lang="cs-CZ" altLang="cs-CZ" sz="2400" smtClean="0">
                <a:cs typeface="Times New Roman" pitchFamily="18" charset="0"/>
              </a:rPr>
              <a:t> v souladu s příslušným rámcem účetního výkaznictví</a:t>
            </a: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26388374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04664"/>
            <a:ext cx="7772400" cy="569133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altLang="cs-CZ" sz="3000" dirty="0" smtClean="0">
                <a:cs typeface="Times New Roman" pitchFamily="18" charset="0"/>
              </a:rPr>
              <a:t>Účetní jednotky jsou povinny vést účetnictví tak, aby </a:t>
            </a:r>
            <a:endParaRPr lang="cs-CZ" altLang="cs-CZ" sz="30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3000" u="sng" dirty="0" smtClean="0">
                <a:solidFill>
                  <a:schemeClr val="hlink"/>
                </a:solidFill>
                <a:cs typeface="Times New Roman" pitchFamily="18" charset="0"/>
              </a:rPr>
              <a:t>účetní závěrka</a:t>
            </a:r>
            <a:r>
              <a:rPr lang="cs-CZ" altLang="cs-CZ" sz="3000" dirty="0" smtClean="0">
                <a:cs typeface="Times New Roman" pitchFamily="18" charset="0"/>
              </a:rPr>
              <a:t> </a:t>
            </a:r>
            <a:endParaRPr lang="cs-CZ" altLang="cs-CZ" sz="3000" dirty="0" smtClean="0"/>
          </a:p>
          <a:p>
            <a:pPr algn="ctr" eaLnBrk="1" hangingPunct="1">
              <a:buNone/>
            </a:pPr>
            <a:r>
              <a:rPr lang="cs-CZ" sz="3000" dirty="0"/>
              <a:t>byla sestavena na jeho základě </a:t>
            </a:r>
            <a:r>
              <a:rPr lang="cs-CZ" sz="3000" dirty="0" smtClean="0"/>
              <a:t>srozumitelně </a:t>
            </a:r>
            <a:r>
              <a:rPr lang="cs-CZ" sz="3000" dirty="0"/>
              <a:t>a </a:t>
            </a:r>
            <a:r>
              <a:rPr lang="cs-CZ" sz="3000" dirty="0" smtClean="0"/>
              <a:t>podávala</a:t>
            </a:r>
          </a:p>
          <a:p>
            <a:pPr algn="ctr" eaLnBrk="1" hangingPunct="1">
              <a:buNone/>
            </a:pPr>
            <a:r>
              <a:rPr lang="cs-CZ" sz="3000" dirty="0" smtClean="0"/>
              <a:t> </a:t>
            </a:r>
            <a:r>
              <a:rPr lang="cs-CZ" altLang="cs-CZ" sz="3000" u="sng" dirty="0" smtClean="0">
                <a:solidFill>
                  <a:schemeClr val="hlink"/>
                </a:solidFill>
                <a:cs typeface="Times New Roman" pitchFamily="18" charset="0"/>
              </a:rPr>
              <a:t>věrný a poctivý obraz</a:t>
            </a:r>
            <a:r>
              <a:rPr lang="cs-CZ" altLang="cs-CZ" sz="3000" dirty="0" smtClean="0">
                <a:cs typeface="Times New Roman" pitchFamily="18" charset="0"/>
              </a:rPr>
              <a:t> </a:t>
            </a:r>
            <a:endParaRPr lang="cs-CZ" altLang="cs-CZ" sz="30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3000" u="sng" dirty="0" smtClean="0">
                <a:solidFill>
                  <a:schemeClr val="hlink"/>
                </a:solidFill>
                <a:cs typeface="Times New Roman" pitchFamily="18" charset="0"/>
              </a:rPr>
              <a:t>předmětu účetnictví</a:t>
            </a:r>
            <a:r>
              <a:rPr lang="cs-CZ" altLang="cs-CZ" sz="3000" dirty="0" smtClean="0">
                <a:solidFill>
                  <a:schemeClr val="hlink"/>
                </a:solidFill>
                <a:cs typeface="Times New Roman" pitchFamily="18" charset="0"/>
              </a:rPr>
              <a:t> a finanční situace účetní jednotky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000" dirty="0" smtClean="0"/>
              <a:t>tak</a:t>
            </a:r>
            <a:r>
              <a:rPr lang="cs-CZ" sz="3000" dirty="0"/>
              <a:t>, aby na jejím základě mohla osoba, která tyto informace využívá </a:t>
            </a:r>
            <a:r>
              <a:rPr lang="cs-CZ" sz="3000" dirty="0" smtClean="0"/>
              <a:t>(uživatel), </a:t>
            </a:r>
            <a:r>
              <a:rPr lang="cs-CZ" sz="3000" dirty="0"/>
              <a:t>činit ekonomická rozhodnutí.</a:t>
            </a:r>
            <a:endParaRPr lang="cs-CZ" altLang="cs-CZ" sz="3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000" smtClean="0">
                <a:cs typeface="Times New Roman" pitchFamily="18" charset="0"/>
              </a:rPr>
              <a:t>Mezinárodní standardy pro prov</a:t>
            </a:r>
            <a:r>
              <a:rPr lang="cs-CZ" sz="3000" smtClean="0"/>
              <a:t>ě</a:t>
            </a:r>
            <a:r>
              <a:rPr lang="cs-CZ" sz="3000" smtClean="0">
                <a:cs typeface="Times New Roman" pitchFamily="18" charset="0"/>
              </a:rPr>
              <a:t>rky (ISRE)</a:t>
            </a:r>
            <a:r>
              <a:rPr lang="cs-CZ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/>
              <a:t>c</a:t>
            </a:r>
            <a:r>
              <a:rPr lang="cs-CZ" altLang="cs-CZ" sz="2400" smtClean="0">
                <a:cs typeface="Times New Roman" pitchFamily="18" charset="0"/>
              </a:rPr>
              <a:t>ílem prověrky účetní závěrky je umožnit odborníkovi konstatovat, zda si na základě postupů, které neposkytují veškeré důkazní informace potřebné při auditu, povšiml jakékoli skutečnosti, která by ho vedla k domněnce, že účetní závěrka není sestavena, ve všech významných ohledech, v souladu se stanoveným rámcem pro finanční výkaznictví (záporná jistota)</a:t>
            </a:r>
            <a:endParaRPr lang="cs-CZ" altLang="cs-CZ" sz="2400" smtClean="0"/>
          </a:p>
          <a:p>
            <a:pPr algn="just" eaLnBrk="1" hangingPunct="1">
              <a:buFont typeface="Wingdings" pitchFamily="2" charset="2"/>
              <a:buBlip>
                <a:blip r:embed="rId2"/>
              </a:buBlip>
            </a:pPr>
            <a:endParaRPr lang="cs-CZ" altLang="cs-CZ" sz="240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>
                <a:cs typeface="Times New Roman" pitchFamily="18" charset="0"/>
              </a:rPr>
              <a:t>střední míru jistoty, což je vyjádřeno </a:t>
            </a:r>
            <a:r>
              <a:rPr lang="cs-CZ" altLang="cs-CZ" sz="2400" i="1" smtClean="0">
                <a:cs typeface="Times New Roman" pitchFamily="18" charset="0"/>
              </a:rPr>
              <a:t>formou negativního ujištění</a:t>
            </a:r>
          </a:p>
        </p:txBody>
      </p:sp>
    </p:spTree>
    <p:extLst>
      <p:ext uri="{BB962C8B-B14F-4D97-AF65-F5344CB8AC3E}">
        <p14:creationId xmlns:p14="http://schemas.microsoft.com/office/powerpoint/2010/main" val="3058446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smtClean="0">
                <a:cs typeface="Times New Roman" pitchFamily="18" charset="0"/>
              </a:rPr>
              <a:t>Mezinárodní standardy pro ov</a:t>
            </a:r>
            <a:r>
              <a:rPr lang="cs-CZ" sz="3200" smtClean="0"/>
              <a:t>ěř</a:t>
            </a:r>
            <a:r>
              <a:rPr lang="cs-CZ" sz="3200" smtClean="0">
                <a:cs typeface="Times New Roman" pitchFamily="18" charset="0"/>
              </a:rPr>
              <a:t>ovací zakázky (ISAE)</a:t>
            </a:r>
            <a:r>
              <a:rPr lang="cs-CZ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>
                <a:cs typeface="Times New Roman" pitchFamily="18" charset="0"/>
              </a:rPr>
              <a:t>zakázky poskytující přiměřenou jistotu</a:t>
            </a:r>
            <a:r>
              <a:rPr lang="cs-CZ" altLang="cs-CZ" sz="24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>
                <a:cs typeface="Times New Roman" pitchFamily="18" charset="0"/>
              </a:rPr>
              <a:t>zakázky poskytující omezenou jistotu</a:t>
            </a:r>
            <a:r>
              <a:rPr lang="cs-CZ" altLang="cs-CZ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smtClean="0">
                <a:cs typeface="Times New Roman" pitchFamily="18" charset="0"/>
              </a:rPr>
              <a:t>určení kritérií, na základě kterých byla zakázka vyhodnocena </a:t>
            </a:r>
            <a:endParaRPr lang="cs-CZ" altLang="cs-CZ" sz="240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smtClean="0">
                <a:cs typeface="Times New Roman" pitchFamily="18" charset="0"/>
              </a:rPr>
              <a:t>prohlášení omezující použití zprávy o ověření na určité předpokládané uživatele nebo</a:t>
            </a:r>
            <a:r>
              <a:rPr lang="cs-CZ" altLang="cs-CZ" sz="2400" smtClean="0"/>
              <a:t> </a:t>
            </a:r>
            <a:r>
              <a:rPr lang="cs-CZ" altLang="cs-CZ" sz="2400" smtClean="0">
                <a:cs typeface="Times New Roman" pitchFamily="18" charset="0"/>
              </a:rPr>
              <a:t>účely</a:t>
            </a:r>
          </a:p>
        </p:txBody>
      </p:sp>
    </p:spTree>
    <p:extLst>
      <p:ext uri="{BB962C8B-B14F-4D97-AF65-F5344CB8AC3E}">
        <p14:creationId xmlns:p14="http://schemas.microsoft.com/office/powerpoint/2010/main" val="28440123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>
                <a:cs typeface="Times New Roman" pitchFamily="18" charset="0"/>
              </a:rPr>
              <a:t>Mezinárodní standardy pro související slu</a:t>
            </a:r>
            <a:r>
              <a:rPr lang="cs-CZ" sz="4000" smtClean="0"/>
              <a:t>ž</a:t>
            </a:r>
            <a:r>
              <a:rPr lang="cs-CZ" sz="4000" smtClean="0">
                <a:cs typeface="Times New Roman" pitchFamily="18" charset="0"/>
              </a:rPr>
              <a:t>by (ISRS)</a:t>
            </a:r>
            <a:r>
              <a:rPr lang="cs-CZ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>
                <a:cs typeface="Times New Roman" pitchFamily="18" charset="0"/>
              </a:rPr>
              <a:t>dohodnuté postupy v souvislosti s finančními informacemi týkající se jednotlivých položek účetních dat (např. závazků, pohledávek, nákupů od spřízněných stran a tržeb a zisků v odvětví podnikání dané účetní jednotky), položek určitého finančního výkazu (např. rozvahy) </a:t>
            </a: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/>
              <a:t>c</a:t>
            </a:r>
            <a:r>
              <a:rPr lang="cs-CZ" altLang="cs-CZ" sz="2400" smtClean="0">
                <a:cs typeface="Times New Roman" pitchFamily="18" charset="0"/>
              </a:rPr>
              <a:t>ílem dohodnutých postupů je, aby auditor provedl vybrané postupy používané při auditu, jejichž rozsah odsouhlasí s účetní jednotkou, popřípadě s další zainteresovanou třetí stranou</a:t>
            </a:r>
            <a:endParaRPr lang="cs-CZ" altLang="cs-CZ" sz="24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/>
              <a:t>výstupem </a:t>
            </a:r>
            <a:r>
              <a:rPr lang="cs-CZ" altLang="cs-CZ" sz="2400" u="sng" smtClean="0">
                <a:cs typeface="Times New Roman" pitchFamily="18" charset="0"/>
              </a:rPr>
              <a:t>zpráv</a:t>
            </a:r>
            <a:r>
              <a:rPr lang="cs-CZ" altLang="cs-CZ" sz="2400" u="sng" smtClean="0"/>
              <a:t>a</a:t>
            </a:r>
            <a:r>
              <a:rPr lang="cs-CZ" altLang="cs-CZ" sz="2400" u="sng" smtClean="0">
                <a:cs typeface="Times New Roman" pitchFamily="18" charset="0"/>
              </a:rPr>
              <a:t> o věcných poznatcích</a:t>
            </a:r>
            <a:r>
              <a:rPr lang="cs-CZ" altLang="cs-CZ" sz="2400" smtClean="0">
                <a:cs typeface="Times New Roman" pitchFamily="18" charset="0"/>
              </a:rPr>
              <a:t> z dohodnutých postupů, </a:t>
            </a:r>
            <a:r>
              <a:rPr lang="cs-CZ" altLang="cs-CZ" sz="2400" i="1" smtClean="0">
                <a:cs typeface="Times New Roman" pitchFamily="18" charset="0"/>
              </a:rPr>
              <a:t>nevyjadřuje žádnou jistotu</a:t>
            </a:r>
            <a:endParaRPr lang="cs-CZ" altLang="cs-CZ" sz="2400" i="1" smtClean="0"/>
          </a:p>
        </p:txBody>
      </p:sp>
    </p:spTree>
    <p:extLst>
      <p:ext uri="{BB962C8B-B14F-4D97-AF65-F5344CB8AC3E}">
        <p14:creationId xmlns:p14="http://schemas.microsoft.com/office/powerpoint/2010/main" val="124370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>
                <a:cs typeface="Times New Roman" pitchFamily="18" charset="0"/>
              </a:rPr>
              <a:t>Mezinárodní standardy pro </a:t>
            </a:r>
            <a:r>
              <a:rPr lang="cs-CZ" sz="3600" smtClean="0"/>
              <a:t>ř</a:t>
            </a:r>
            <a:r>
              <a:rPr lang="cs-CZ" sz="3600" smtClean="0">
                <a:cs typeface="Times New Roman" pitchFamily="18" charset="0"/>
              </a:rPr>
              <a:t>ízení kvality (ISQC)</a:t>
            </a:r>
            <a:r>
              <a:rPr lang="cs-CZ" sz="360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>
                <a:cs typeface="Times New Roman" pitchFamily="18" charset="0"/>
              </a:rPr>
              <a:t>základní principy a postupy společnostem provádějícími audity, prověrky historických finančních informací, ostatní ověřovací zakázky a související služby </a:t>
            </a:r>
            <a:endParaRPr lang="cs-CZ" altLang="cs-CZ" sz="24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/>
              <a:t>o</a:t>
            </a:r>
            <a:r>
              <a:rPr lang="cs-CZ" altLang="cs-CZ" sz="2400" smtClean="0">
                <a:cs typeface="Times New Roman" pitchFamily="18" charset="0"/>
              </a:rPr>
              <a:t>dpovědnost</a:t>
            </a:r>
            <a:r>
              <a:rPr lang="cs-CZ" altLang="cs-CZ" sz="2400" smtClean="0"/>
              <a:t> společnosti</a:t>
            </a:r>
            <a:r>
              <a:rPr lang="cs-CZ" altLang="cs-CZ" sz="2400" smtClean="0">
                <a:cs typeface="Times New Roman" pitchFamily="18" charset="0"/>
              </a:rPr>
              <a:t> za </a:t>
            </a:r>
            <a:r>
              <a:rPr lang="cs-CZ" altLang="cs-CZ" sz="2800" u="sng" smtClean="0"/>
              <a:t>SYSTÉM ŘÍZENÍ KVALITY</a:t>
            </a:r>
            <a:r>
              <a:rPr lang="cs-CZ" altLang="cs-CZ" sz="2400" smtClean="0">
                <a:cs typeface="Times New Roman" pitchFamily="18" charset="0"/>
              </a:rPr>
              <a:t> </a:t>
            </a:r>
            <a:r>
              <a:rPr lang="cs-CZ" altLang="cs-CZ" sz="2400" smtClean="0"/>
              <a:t>o</a:t>
            </a:r>
            <a:r>
              <a:rPr lang="cs-CZ" altLang="cs-CZ" sz="2400" smtClean="0">
                <a:cs typeface="Times New Roman" pitchFamily="18" charset="0"/>
              </a:rPr>
              <a:t>věřovacích zakázek a souvisejících služeb</a:t>
            </a:r>
            <a:endParaRPr lang="cs-CZ" altLang="cs-CZ" sz="24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smtClean="0">
                <a:cs typeface="Times New Roman" pitchFamily="18" charset="0"/>
              </a:rPr>
              <a:t> </a:t>
            </a: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>
                <a:cs typeface="Times New Roman" pitchFamily="18" charset="0"/>
              </a:rPr>
              <a:t>vytvořit takový systém řízení kvality, který poskytne přiměřenou jistotu, že společnost i její pracovníci dodržují odborné předpisy, regulační a právní předpisy a že zprávy vydávané společností nebo partnery odpovědnými za zakázku jsou přiměřené daným okolnostem</a:t>
            </a: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11140370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Etický kodex pro auditory a účetní znalce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600" dirty="0" smtClean="0"/>
              <a:t>vydala Mezinárodní federace účetních IFAC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600" dirty="0" smtClean="0"/>
              <a:t>členské organizace IFAC nesmí uplatňovat méně přísné standardy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600" dirty="0" smtClean="0"/>
              <a:t>schválen KA ČR s účinností od 1.1.2007, nově pak od 1.1.2011 a od 15.7.2017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600" dirty="0"/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cs-CZ" sz="2800" dirty="0"/>
              <a:t>n</a:t>
            </a:r>
            <a:r>
              <a:rPr lang="cs-CZ" sz="2800" dirty="0" smtClean="0"/>
              <a:t>ově - reakce </a:t>
            </a:r>
            <a:r>
              <a:rPr lang="cs-CZ" sz="2800" dirty="0"/>
              <a:t>na porušení právních předpisů</a:t>
            </a:r>
            <a:endParaRPr lang="cs-CZ" alt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11102212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Základní principy etického chování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</a:pPr>
            <a:endParaRPr lang="cs-CZ" altLang="cs-CZ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mtClean="0"/>
              <a:t>Integrita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mtClean="0"/>
              <a:t>Objektivita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mtClean="0"/>
              <a:t>Odborná způsobilost a řádná péče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mtClean="0"/>
              <a:t>Důvěrný charakter informací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mtClean="0"/>
              <a:t>Profesionální jednání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688139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Integrita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800" smtClean="0"/>
              <a:t>závazek být poctivý a čestný ve všech profesních a odborných jednáních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800" smtClean="0"/>
              <a:t>též nestranné zacházení a pravdomluvnost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800" smtClean="0"/>
              <a:t>jméno auditora nesmí být spojováno s výroky, zprávami a informacemi, o nichž se domnívá, že: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/>
              <a:t>	</a:t>
            </a:r>
            <a:r>
              <a:rPr lang="cs-CZ" altLang="cs-CZ" sz="2000" smtClean="0"/>
              <a:t>- </a:t>
            </a:r>
            <a:r>
              <a:rPr lang="cs-CZ" altLang="cs-CZ" sz="2200" smtClean="0"/>
              <a:t>obsahují významně nesprávné nebo zavádějící informace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smtClean="0"/>
              <a:t>	- obsahují výkazy nebo informace připravené nedbale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smtClean="0"/>
              <a:t>	- postrádají nebo zastírají informace a mohou být zavádějící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800" smtClean="0"/>
              <a:t>není v rozporu, pokud je vydán výrok s výhradou</a:t>
            </a:r>
          </a:p>
        </p:txBody>
      </p:sp>
    </p:spTree>
    <p:extLst>
      <p:ext uri="{BB962C8B-B14F-4D97-AF65-F5344CB8AC3E}">
        <p14:creationId xmlns:p14="http://schemas.microsoft.com/office/powerpoint/2010/main" val="6787905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Objektivita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800" smtClean="0"/>
              <a:t>nedělat kompromisy ve svém profesionálním a odborném úsudku z důvodu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	- zaujatosti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	- konfliktu zájmů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	- přílišného ovlivňování dalšími osobami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280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800" smtClean="0"/>
              <a:t>těmto vztahům se musí auditor vyhnout</a:t>
            </a:r>
          </a:p>
        </p:txBody>
      </p:sp>
    </p:spTree>
    <p:extLst>
      <p:ext uri="{BB962C8B-B14F-4D97-AF65-F5344CB8AC3E}">
        <p14:creationId xmlns:p14="http://schemas.microsoft.com/office/powerpoint/2010/main" val="31110629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Odborná způsobilost a řádná péče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800" smtClean="0"/>
              <a:t>udržovat si odborné znalosti a dovednosti na požadované úrovni tak, aby bylo zajištěno poskytnutí kvalifikované odborné služby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280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800" smtClean="0"/>
              <a:t>získání + udržování odborné způsobilosti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280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800" smtClean="0"/>
              <a:t>používání ROZUMNÉHO ÚSUDKU při aplikaci odborných znalostí a zkušeností</a:t>
            </a:r>
          </a:p>
        </p:txBody>
      </p:sp>
    </p:spTree>
    <p:extLst>
      <p:ext uri="{BB962C8B-B14F-4D97-AF65-F5344CB8AC3E}">
        <p14:creationId xmlns:p14="http://schemas.microsoft.com/office/powerpoint/2010/main" val="31109223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Důvěrný charakter informací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500" smtClean="0"/>
              <a:t>neuvádět mimo firmu získané důvěrné informace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500" smtClean="0"/>
              <a:t>nepoužívat důvěrné informace k osobní výhodě nebo pro potřeby třetích stran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500" smtClean="0"/>
              <a:t>riziko neúmyslného prozrazení mj. nejbližším rodinným příslušníkům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500" smtClean="0"/>
              <a:t>trvá i po ukončení smluvního vztahu, mohou však být použity získané zkušenosti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500" smtClean="0"/>
              <a:t>podmínky zveřejnění důvěrných informací: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500" smtClean="0"/>
              <a:t>	- vyplývá ze zákona , schválení klientem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500" smtClean="0"/>
              <a:t>nutno posoudit ohrožení zájmů zúčastněných stran a zda informace neobsahují neověřená fakta nebo neprokázané závěry</a:t>
            </a:r>
          </a:p>
        </p:txBody>
      </p:sp>
    </p:spTree>
    <p:extLst>
      <p:ext uri="{BB962C8B-B14F-4D97-AF65-F5344CB8AC3E}">
        <p14:creationId xmlns:p14="http://schemas.microsoft.com/office/powerpoint/2010/main" val="3769716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Předmět účetnictví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cs-CZ" sz="2600" dirty="0"/>
              <a:t>Účetní jednotky, které vedou účetnictví v plném rozsahu, nebo ve zjednodušeném rozsahu, účtují podvojnými zápisy </a:t>
            </a:r>
            <a:r>
              <a:rPr lang="cs-CZ" sz="2600" dirty="0" smtClean="0"/>
              <a:t>o</a:t>
            </a:r>
            <a:r>
              <a:rPr lang="cs-CZ" altLang="cs-CZ" sz="2600" dirty="0" smtClean="0"/>
              <a:t>: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altLang="cs-CZ" sz="2600" dirty="0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600" dirty="0" smtClean="0"/>
              <a:t>stavu a pohybu majetku a jiných aktiv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600" dirty="0" smtClean="0"/>
              <a:t>stavu a pohybu závazků včetně dluhů a jiných pasiv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600" dirty="0" smtClean="0"/>
              <a:t>nákladech a výnosech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600" dirty="0" smtClean="0"/>
              <a:t>výsledku hospodaření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Profesionální jednání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/>
              <a:t>dodržování všech příslušných zákonů a regulatorních požadavků tak, aby se vyhnul jednání, které by mohlo diskreditovat profesi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/>
              <a:t>zdržet se aktivit, o nichž by se mohla LOGICKY UVAŽUJÍCI A POUČENÁ TŘETÍ STRANA ZNALÁ SOUVISEJÍCÍCH FAKTŮ DOMNÍVAT, že negativně ovlivňují dobré jméno profese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/>
              <a:t>zákaz nepřiměřeného vyzvedávání nabízených služeb, odborné kvalifikace nebo zkušeností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/>
              <a:t>zákaz posměšného komentování práce druhých nebo neadekvátní porovnání</a:t>
            </a:r>
          </a:p>
        </p:txBody>
      </p:sp>
    </p:spTree>
    <p:extLst>
      <p:ext uri="{BB962C8B-B14F-4D97-AF65-F5344CB8AC3E}">
        <p14:creationId xmlns:p14="http://schemas.microsoft.com/office/powerpoint/2010/main" val="12489481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Hrozby a rizika ohrožující základní principy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</a:pPr>
            <a:endParaRPr lang="cs-CZ" altLang="cs-CZ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mtClean="0"/>
              <a:t>Vlastní zainteresovanost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mtClean="0"/>
              <a:t>Prověrka po sobě samém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mtClean="0"/>
              <a:t>Protekční vztah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mtClean="0"/>
              <a:t>Spřízněnost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mtClean="0"/>
              <a:t>Vydíratelnost</a:t>
            </a:r>
          </a:p>
        </p:txBody>
      </p:sp>
    </p:spTree>
    <p:extLst>
      <p:ext uri="{BB962C8B-B14F-4D97-AF65-F5344CB8AC3E}">
        <p14:creationId xmlns:p14="http://schemas.microsoft.com/office/powerpoint/2010/main" val="34391335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Koncepční rámec - uplatnění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800" u="sng" smtClean="0"/>
              <a:t>Identifikace</a:t>
            </a:r>
            <a:r>
              <a:rPr lang="cs-CZ" altLang="cs-CZ" sz="2800" smtClean="0"/>
              <a:t> hrozeb a rizik ohrožujících dodržování základních etických principů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800" u="sng" smtClean="0"/>
              <a:t>Vyhodnocení jejich významnosti</a:t>
            </a:r>
            <a:r>
              <a:rPr lang="cs-CZ" altLang="cs-CZ" sz="28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smtClean="0"/>
              <a:t> 	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smtClean="0"/>
              <a:t>	pokud </a:t>
            </a:r>
            <a:r>
              <a:rPr lang="cs-CZ" altLang="cs-CZ" sz="2400" u="sng" smtClean="0"/>
              <a:t>nejsou</a:t>
            </a:r>
            <a:r>
              <a:rPr lang="cs-CZ" altLang="cs-CZ" sz="2400" smtClean="0"/>
              <a:t> identifikované hrozby </a:t>
            </a:r>
            <a:r>
              <a:rPr lang="cs-CZ" altLang="cs-CZ" sz="2400" u="sng" smtClean="0"/>
              <a:t>zcela zřejmě nevýznamné</a:t>
            </a:r>
            <a:r>
              <a:rPr lang="cs-CZ" altLang="cs-CZ" sz="2400" smtClean="0"/>
              <a:t>, pak: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800" u="sng" smtClean="0"/>
              <a:t>Aplikace zabezpečovacích prvků</a:t>
            </a:r>
            <a:r>
              <a:rPr lang="cs-CZ" altLang="cs-CZ" sz="2800" smtClean="0"/>
              <a:t> k eliminaci hrozeb a rizik nebo jejich snížení na přijatelnou úroveň</a:t>
            </a:r>
          </a:p>
        </p:txBody>
      </p:sp>
    </p:spTree>
    <p:extLst>
      <p:ext uri="{BB962C8B-B14F-4D97-AF65-F5344CB8AC3E}">
        <p14:creationId xmlns:p14="http://schemas.microsoft.com/office/powerpoint/2010/main" val="1938387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Zabezpečovací prvky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cs-CZ" altLang="cs-CZ" sz="2400" u="sng" smtClean="0"/>
              <a:t>Připravené profesními orgány, legislativou nebo regulatorními orgány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cs-CZ" altLang="cs-CZ" sz="2800" smtClean="0"/>
              <a:t>	</a:t>
            </a:r>
            <a:r>
              <a:rPr lang="cs-CZ" altLang="cs-CZ" sz="2000" smtClean="0"/>
              <a:t>- požadavky na vzdělání, profesní přípravu, vstup do profese, profesní rozvoj, profesní standardy, disciplinární procedury profesních orgánů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endParaRPr lang="cs-CZ" altLang="cs-CZ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u="sng" smtClean="0"/>
              <a:t>V rámci pracovního prostředí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smtClean="0"/>
              <a:t>	- v rámci pracovního prostředí firmy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smtClean="0"/>
              <a:t>	- v rámci prací na zakázce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u="sng" smtClean="0"/>
              <a:t>V rámci klientem uplatňovaných postupů</a:t>
            </a:r>
          </a:p>
        </p:txBody>
      </p:sp>
    </p:spTree>
    <p:extLst>
      <p:ext uri="{BB962C8B-B14F-4D97-AF65-F5344CB8AC3E}">
        <p14:creationId xmlns:p14="http://schemas.microsoft.com/office/powerpoint/2010/main" val="33889702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Zabezpečovací prvky v pracovním prostředí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cs-CZ" sz="2400" dirty="0" smtClean="0"/>
              <a:t>použití rozumného úsudku, v úvahu, co by LOGICKY UVAŽUJÍCI A POUČENÁ TŘETÍ STRANA MAJÍCÍ K DISPOZICI POTŘEBNÉ INFORMACE považovala za přijatelné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8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u="sng" dirty="0" smtClean="0"/>
              <a:t>v rámci pracovního prostředí firmy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/>
              <a:t>	</a:t>
            </a:r>
            <a:r>
              <a:rPr lang="cs-CZ" sz="2000" dirty="0" smtClean="0"/>
              <a:t>- interní metodiky a postupy, disciplinární mechanismus, dohled nad fungováním systémů prověrky kvality zakázek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u="sng" dirty="0" smtClean="0"/>
              <a:t>v rámci prací na zakázce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/>
              <a:t>	- rozsah poskytovaných služeb, rotace výše postavených členů týmu</a:t>
            </a:r>
          </a:p>
        </p:txBody>
      </p:sp>
    </p:spTree>
    <p:extLst>
      <p:ext uri="{BB962C8B-B14F-4D97-AF65-F5344CB8AC3E}">
        <p14:creationId xmlns:p14="http://schemas.microsoft.com/office/powerpoint/2010/main" val="25805475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>
          <a:xfrm>
            <a:off x="971600" y="1700808"/>
            <a:ext cx="7772400" cy="2151112"/>
          </a:xfrm>
        </p:spPr>
        <p:txBody>
          <a:bodyPr/>
          <a:lstStyle/>
          <a:p>
            <a:r>
              <a:rPr lang="cs-CZ" dirty="0">
                <a:cs typeface="Times New Roman" pitchFamily="18" charset="0"/>
              </a:rPr>
              <a:t>Zpráva auditora </a:t>
            </a:r>
            <a:r>
              <a:rPr lang="cs-CZ" dirty="0" smtClean="0">
                <a:cs typeface="Times New Roman" pitchFamily="18" charset="0"/>
              </a:rPr>
              <a:t/>
            </a:r>
            <a:br>
              <a:rPr lang="cs-CZ" dirty="0" smtClean="0">
                <a:cs typeface="Times New Roman" pitchFamily="18" charset="0"/>
              </a:rPr>
            </a:br>
            <a:r>
              <a:rPr lang="cs-CZ" dirty="0" smtClean="0">
                <a:cs typeface="Times New Roman" pitchFamily="18" charset="0"/>
              </a:rPr>
              <a:t>o ú</a:t>
            </a:r>
            <a:r>
              <a:rPr lang="cs-CZ" dirty="0" smtClean="0"/>
              <a:t>č</a:t>
            </a:r>
            <a:r>
              <a:rPr lang="cs-CZ" dirty="0" smtClean="0">
                <a:cs typeface="Times New Roman" pitchFamily="18" charset="0"/>
              </a:rPr>
              <a:t>etní </a:t>
            </a:r>
            <a:r>
              <a:rPr lang="cs-CZ" dirty="0">
                <a:cs typeface="Times New Roman" pitchFamily="18" charset="0"/>
              </a:rPr>
              <a:t>záv</a:t>
            </a:r>
            <a:r>
              <a:rPr lang="cs-CZ" dirty="0"/>
              <a:t>ě</a:t>
            </a:r>
            <a:r>
              <a:rPr lang="cs-CZ" dirty="0">
                <a:cs typeface="Times New Roman" pitchFamily="18" charset="0"/>
              </a:rPr>
              <a:t>rce ur</a:t>
            </a:r>
            <a:r>
              <a:rPr lang="cs-CZ" dirty="0"/>
              <a:t>č</a:t>
            </a:r>
            <a:r>
              <a:rPr lang="cs-CZ" dirty="0">
                <a:cs typeface="Times New Roman" pitchFamily="18" charset="0"/>
              </a:rPr>
              <a:t>ené k všeobecným</a:t>
            </a:r>
            <a:r>
              <a:rPr lang="cs-CZ" dirty="0"/>
              <a:t> </a:t>
            </a:r>
            <a:r>
              <a:rPr lang="cs-CZ" dirty="0">
                <a:cs typeface="Times New Roman" pitchFamily="18" charset="0"/>
              </a:rPr>
              <a:t>ú</a:t>
            </a:r>
            <a:r>
              <a:rPr lang="cs-CZ" dirty="0"/>
              <a:t>č</a:t>
            </a:r>
            <a:r>
              <a:rPr lang="cs-CZ" dirty="0">
                <a:cs typeface="Times New Roman" pitchFamily="18" charset="0"/>
              </a:rPr>
              <a:t>el</a:t>
            </a:r>
            <a:r>
              <a:rPr lang="cs-CZ" dirty="0"/>
              <a:t>ů</a:t>
            </a:r>
            <a:r>
              <a:rPr lang="cs-CZ" dirty="0">
                <a:cs typeface="Times New Roman" pitchFamily="18" charset="0"/>
              </a:rPr>
              <a:t>m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005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dirty="0" smtClean="0">
                <a:cs typeface="Times New Roman" pitchFamily="18" charset="0"/>
              </a:rPr>
              <a:t>Zpráva auditora o ú</a:t>
            </a:r>
            <a:r>
              <a:rPr lang="cs-CZ" sz="3200" dirty="0" smtClean="0"/>
              <a:t>č</a:t>
            </a:r>
            <a:r>
              <a:rPr lang="cs-CZ" sz="3200" dirty="0" smtClean="0">
                <a:cs typeface="Times New Roman" pitchFamily="18" charset="0"/>
              </a:rPr>
              <a:t>etní záv</a:t>
            </a:r>
            <a:r>
              <a:rPr lang="cs-CZ" sz="3200" dirty="0" smtClean="0"/>
              <a:t>ě</a:t>
            </a:r>
            <a:r>
              <a:rPr lang="cs-CZ" sz="3200" dirty="0" smtClean="0">
                <a:cs typeface="Times New Roman" pitchFamily="18" charset="0"/>
              </a:rPr>
              <a:t>rce ur</a:t>
            </a:r>
            <a:r>
              <a:rPr lang="cs-CZ" sz="3200" dirty="0" smtClean="0"/>
              <a:t>č</a:t>
            </a:r>
            <a:r>
              <a:rPr lang="cs-CZ" sz="3200" dirty="0" smtClean="0">
                <a:cs typeface="Times New Roman" pitchFamily="18" charset="0"/>
              </a:rPr>
              <a:t>ené k všeobecným</a:t>
            </a:r>
            <a:r>
              <a:rPr lang="cs-CZ" sz="3200" dirty="0" smtClean="0"/>
              <a:t> </a:t>
            </a:r>
            <a:r>
              <a:rPr lang="cs-CZ" sz="3200" dirty="0" smtClean="0">
                <a:cs typeface="Times New Roman" pitchFamily="18" charset="0"/>
              </a:rPr>
              <a:t>ú</a:t>
            </a:r>
            <a:r>
              <a:rPr lang="cs-CZ" sz="3200" dirty="0" smtClean="0"/>
              <a:t>č</a:t>
            </a:r>
            <a:r>
              <a:rPr lang="cs-CZ" sz="3200" dirty="0" smtClean="0">
                <a:cs typeface="Times New Roman" pitchFamily="18" charset="0"/>
              </a:rPr>
              <a:t>el</a:t>
            </a:r>
            <a:r>
              <a:rPr lang="cs-CZ" sz="3200" dirty="0" smtClean="0"/>
              <a:t>ů</a:t>
            </a:r>
            <a:r>
              <a:rPr lang="cs-CZ" sz="3200" dirty="0" smtClean="0">
                <a:cs typeface="Times New Roman" pitchFamily="18" charset="0"/>
              </a:rPr>
              <a:t>m</a:t>
            </a:r>
            <a:r>
              <a:rPr lang="cs-CZ" dirty="0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3275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/>
              <a:t>c</a:t>
            </a:r>
            <a:r>
              <a:rPr lang="cs-CZ" altLang="cs-CZ" sz="2400" smtClean="0">
                <a:cs typeface="Times New Roman" pitchFamily="18" charset="0"/>
              </a:rPr>
              <a:t>ílem auditu účetní závěrky je vyjádření názoru auditora k tomu, zda je </a:t>
            </a:r>
            <a:r>
              <a:rPr lang="cs-CZ" altLang="cs-CZ" sz="2400" u="sng" smtClean="0">
                <a:cs typeface="Times New Roman" pitchFamily="18" charset="0"/>
              </a:rPr>
              <a:t>účetní závěrka ve všech významných ohledech sestavena v souladu s příslušným rámcem účetního výkaznictví</a:t>
            </a:r>
            <a:endParaRPr lang="cs-CZ" altLang="cs-CZ" sz="240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cs-CZ" altLang="cs-CZ" sz="240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/>
              <a:t>v</a:t>
            </a:r>
            <a:r>
              <a:rPr lang="cs-CZ" altLang="cs-CZ" sz="2400" smtClean="0">
                <a:cs typeface="Times New Roman" pitchFamily="18" charset="0"/>
              </a:rPr>
              <a:t> auditorském výroku musí být uvedeno, zda účetní závěrka „</a:t>
            </a:r>
            <a:r>
              <a:rPr lang="cs-CZ" altLang="cs-CZ" sz="2400" i="1" smtClean="0">
                <a:cs typeface="Times New Roman" pitchFamily="18" charset="0"/>
              </a:rPr>
              <a:t>podává věrný a poctivý obraz</a:t>
            </a:r>
            <a:r>
              <a:rPr lang="cs-CZ" altLang="cs-CZ" sz="2400" smtClean="0">
                <a:cs typeface="Times New Roman" pitchFamily="18" charset="0"/>
              </a:rPr>
              <a:t>“ nebo „</a:t>
            </a:r>
            <a:r>
              <a:rPr lang="cs-CZ" altLang="cs-CZ" sz="2400" i="1" smtClean="0">
                <a:cs typeface="Times New Roman" pitchFamily="18" charset="0"/>
              </a:rPr>
              <a:t>ve všech významných ohledech věrně zobrazuje skutečnost</a:t>
            </a:r>
            <a:r>
              <a:rPr lang="cs-CZ" altLang="cs-CZ" sz="2400" smtClean="0">
                <a:cs typeface="Times New Roman" pitchFamily="18" charset="0"/>
              </a:rPr>
              <a:t>“, přičemž obě formulace jsou rovnocenné</a:t>
            </a:r>
            <a:endParaRPr lang="cs-CZ" altLang="cs-CZ" sz="24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u="sng" smtClean="0">
                <a:cs typeface="Times New Roman" pitchFamily="18" charset="0"/>
              </a:rPr>
              <a:t>přiměřená jistota</a:t>
            </a:r>
            <a:r>
              <a:rPr lang="cs-CZ" altLang="cs-CZ" sz="2400" smtClean="0">
                <a:cs typeface="Times New Roman" pitchFamily="18" charset="0"/>
              </a:rPr>
              <a:t>, že účetní závěrka jako celek neobsahuje</a:t>
            </a:r>
            <a:br>
              <a:rPr lang="cs-CZ" altLang="cs-CZ" sz="2400" smtClean="0">
                <a:cs typeface="Times New Roman" pitchFamily="18" charset="0"/>
              </a:rPr>
            </a:br>
            <a:r>
              <a:rPr lang="cs-CZ" altLang="cs-CZ" sz="2400" smtClean="0">
                <a:cs typeface="Times New Roman" pitchFamily="18" charset="0"/>
              </a:rPr>
              <a:t>významné nesprávnosti</a:t>
            </a:r>
            <a:r>
              <a:rPr lang="cs-CZ" altLang="cs-CZ" sz="24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8131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formát zprávy auditora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600" dirty="0"/>
              <a:t>je povinný pro zprávy auditora za účetní období </a:t>
            </a:r>
            <a:r>
              <a:rPr lang="cs-CZ" sz="2600" u="sng" dirty="0"/>
              <a:t>končící 15.12.2016 </a:t>
            </a:r>
            <a:r>
              <a:rPr lang="cs-CZ" sz="2600" dirty="0"/>
              <a:t>a později, d</a:t>
            </a:r>
            <a:r>
              <a:rPr lang="pl-PL" sz="2600" dirty="0"/>
              <a:t>atum zprávy auditora nehraje roli</a:t>
            </a:r>
            <a:endParaRPr lang="cs-CZ" sz="2600" dirty="0"/>
          </a:p>
          <a:p>
            <a:pPr marL="0" indent="0">
              <a:buNone/>
            </a:pPr>
            <a:r>
              <a:rPr lang="cs-CZ" sz="2600" dirty="0" smtClean="0"/>
              <a:t>Hlavní změny: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600" dirty="0" smtClean="0"/>
              <a:t>odlišné </a:t>
            </a:r>
            <a:r>
              <a:rPr lang="cs-CZ" sz="2600" dirty="0"/>
              <a:t>pořadí oddílů </a:t>
            </a:r>
            <a:r>
              <a:rPr lang="cs-CZ" sz="2600" dirty="0" smtClean="0"/>
              <a:t>zprávy</a:t>
            </a:r>
            <a:endParaRPr lang="cs-CZ" sz="26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600" dirty="0" smtClean="0"/>
              <a:t>nové </a:t>
            </a:r>
            <a:r>
              <a:rPr lang="cs-CZ" sz="2600" dirty="0"/>
              <a:t>oddíly </a:t>
            </a:r>
            <a:r>
              <a:rPr lang="cs-CZ" sz="2600" dirty="0" smtClean="0"/>
              <a:t>zprávy</a:t>
            </a:r>
            <a:endParaRPr lang="cs-CZ" sz="26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600" dirty="0" smtClean="0"/>
              <a:t>větší </a:t>
            </a:r>
            <a:r>
              <a:rPr lang="cs-CZ" sz="2600" dirty="0"/>
              <a:t>volnost v řazení oddílů </a:t>
            </a:r>
            <a:r>
              <a:rPr lang="cs-CZ" sz="2600" dirty="0" smtClean="0"/>
              <a:t>zprávy</a:t>
            </a:r>
            <a:endParaRPr lang="cs-CZ" sz="26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600" dirty="0" smtClean="0"/>
              <a:t>delší </a:t>
            </a:r>
            <a:r>
              <a:rPr lang="cs-CZ" sz="2600" dirty="0"/>
              <a:t>povinné </a:t>
            </a:r>
            <a:r>
              <a:rPr lang="cs-CZ" sz="2600" dirty="0" smtClean="0"/>
              <a:t>texty</a:t>
            </a:r>
            <a:endParaRPr lang="cs-CZ" sz="26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600" dirty="0" smtClean="0"/>
              <a:t>větší </a:t>
            </a:r>
            <a:r>
              <a:rPr lang="cs-CZ" sz="2600" dirty="0"/>
              <a:t>množství </a:t>
            </a:r>
            <a:r>
              <a:rPr lang="cs-CZ" sz="2600" dirty="0" smtClean="0"/>
              <a:t>variant</a:t>
            </a:r>
          </a:p>
        </p:txBody>
      </p:sp>
    </p:spTree>
    <p:extLst>
      <p:ext uri="{BB962C8B-B14F-4D97-AF65-F5344CB8AC3E}">
        <p14:creationId xmlns:p14="http://schemas.microsoft.com/office/powerpoint/2010/main" val="1915399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formát zprávy auditora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0012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sz="2400" dirty="0" smtClean="0"/>
              <a:t>cílem změn </a:t>
            </a:r>
            <a:r>
              <a:rPr lang="cs-CZ" sz="2400" dirty="0"/>
              <a:t>je zvýšit informační hodnotu </a:t>
            </a:r>
            <a:r>
              <a:rPr lang="cs-CZ" sz="2400" dirty="0" smtClean="0"/>
              <a:t>zprávy auditora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cíl </a:t>
            </a:r>
            <a:r>
              <a:rPr lang="cs-CZ" sz="2400" dirty="0"/>
              <a:t>se „naplno“ prosadil u </a:t>
            </a:r>
            <a:r>
              <a:rPr lang="cs-CZ" sz="2400" dirty="0" smtClean="0"/>
              <a:t>zpráv pro kótované </a:t>
            </a:r>
            <a:r>
              <a:rPr lang="cs-CZ" sz="2400" dirty="0"/>
              <a:t>společnosti a </a:t>
            </a:r>
            <a:r>
              <a:rPr lang="cs-CZ" sz="2400" dirty="0" smtClean="0"/>
              <a:t>SVZ</a:t>
            </a:r>
            <a:r>
              <a:rPr lang="cs-CZ" sz="2400" dirty="0"/>
              <a:t> </a:t>
            </a:r>
            <a:r>
              <a:rPr lang="cs-CZ" sz="2400" dirty="0" smtClean="0"/>
              <a:t>(povinnost </a:t>
            </a:r>
            <a:r>
              <a:rPr lang="cs-CZ" sz="2400" dirty="0"/>
              <a:t>popsat ve zprávě hlavní </a:t>
            </a:r>
            <a:r>
              <a:rPr lang="cs-CZ" sz="2400" dirty="0" smtClean="0"/>
              <a:t>záležitosti auditu)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u </a:t>
            </a:r>
            <a:r>
              <a:rPr lang="cs-CZ" sz="2400" dirty="0"/>
              <a:t>ostatních subjektů </a:t>
            </a:r>
            <a:r>
              <a:rPr lang="cs-CZ" sz="2400" dirty="0" smtClean="0"/>
              <a:t>„</a:t>
            </a:r>
            <a:r>
              <a:rPr lang="cs-CZ" sz="2400" dirty="0" err="1"/>
              <a:t>light</a:t>
            </a:r>
            <a:r>
              <a:rPr lang="cs-CZ" sz="2400" dirty="0"/>
              <a:t>“ </a:t>
            </a:r>
            <a:r>
              <a:rPr lang="cs-CZ" sz="2400" dirty="0" smtClean="0"/>
              <a:t>verze (rozšíření povinných textů ve </a:t>
            </a:r>
            <a:r>
              <a:rPr lang="cs-CZ" sz="2400" dirty="0"/>
              <a:t>zprávě auditora, ale bez povinnosti uvádět hlavní </a:t>
            </a:r>
            <a:r>
              <a:rPr lang="cs-CZ" sz="2400" dirty="0" smtClean="0"/>
              <a:t>záležitosti auditu)</a:t>
            </a:r>
          </a:p>
          <a:p>
            <a:pPr>
              <a:buBlip>
                <a:blip r:embed="rId2"/>
              </a:buBlip>
            </a:pPr>
            <a:r>
              <a:rPr lang="cs-CZ" sz="2400" dirty="0"/>
              <a:t>ř</a:t>
            </a:r>
            <a:r>
              <a:rPr lang="cs-CZ" sz="2400" dirty="0" smtClean="0"/>
              <a:t>azení dle principu důležitosti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ve </a:t>
            </a:r>
            <a:r>
              <a:rPr lang="cs-CZ" sz="2400" dirty="0"/>
              <a:t>zprávách auditora </a:t>
            </a:r>
            <a:r>
              <a:rPr lang="cs-CZ" sz="2400" dirty="0" smtClean="0"/>
              <a:t>u subjektu</a:t>
            </a:r>
            <a:r>
              <a:rPr lang="cs-CZ" sz="2400" dirty="0"/>
              <a:t> </a:t>
            </a:r>
            <a:r>
              <a:rPr lang="cs-CZ" sz="2400" dirty="0" smtClean="0"/>
              <a:t>veřejného </a:t>
            </a:r>
            <a:r>
              <a:rPr lang="cs-CZ" sz="2400" dirty="0"/>
              <a:t>zájmu, která byla sestavena za účetní </a:t>
            </a:r>
            <a:r>
              <a:rPr lang="cs-CZ" sz="2400" dirty="0" smtClean="0"/>
              <a:t>období </a:t>
            </a:r>
            <a:r>
              <a:rPr lang="cs-CZ" sz="2400" u="sng" dirty="0" smtClean="0"/>
              <a:t>počínající </a:t>
            </a:r>
            <a:r>
              <a:rPr lang="cs-CZ" sz="2400" u="sng" dirty="0"/>
              <a:t>17. 6. 2016 </a:t>
            </a:r>
            <a:r>
              <a:rPr lang="cs-CZ" sz="2400" dirty="0"/>
              <a:t>a později, musí být </a:t>
            </a:r>
            <a:r>
              <a:rPr lang="cs-CZ" sz="2400" dirty="0" smtClean="0"/>
              <a:t>navíc uvedeny hlavní </a:t>
            </a:r>
            <a:r>
              <a:rPr lang="cs-CZ" sz="2400" dirty="0"/>
              <a:t>záležitosti </a:t>
            </a:r>
            <a:r>
              <a:rPr lang="cs-CZ" sz="2400" dirty="0" smtClean="0"/>
              <a:t>auditu a </a:t>
            </a:r>
            <a:r>
              <a:rPr lang="cs-CZ" sz="2400" dirty="0"/>
              <a:t>také informace </a:t>
            </a:r>
            <a:r>
              <a:rPr lang="cs-CZ" sz="2400" dirty="0" smtClean="0"/>
              <a:t>dle čl. </a:t>
            </a:r>
            <a:r>
              <a:rPr lang="cs-CZ" sz="2400" dirty="0"/>
              <a:t>10 </a:t>
            </a:r>
            <a:r>
              <a:rPr lang="cs-CZ" sz="2400" dirty="0" smtClean="0"/>
              <a:t>nařízení </a:t>
            </a:r>
            <a:r>
              <a:rPr lang="pl-PL" sz="2400" dirty="0" smtClean="0"/>
              <a:t>EP </a:t>
            </a:r>
            <a:r>
              <a:rPr lang="pl-PL" sz="2400" dirty="0"/>
              <a:t>a Rady č. </a:t>
            </a:r>
            <a:r>
              <a:rPr lang="pl-PL" sz="2400" dirty="0" smtClean="0"/>
              <a:t>537/2014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196035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formát zprávy auditora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dirty="0" smtClean="0"/>
              <a:t>Kategorie</a:t>
            </a:r>
            <a:r>
              <a:rPr lang="cs-CZ" sz="2500" dirty="0"/>
              <a:t> </a:t>
            </a:r>
            <a:r>
              <a:rPr lang="cs-CZ" sz="2500" dirty="0" smtClean="0"/>
              <a:t>auditů </a:t>
            </a:r>
            <a:r>
              <a:rPr lang="cs-CZ" sz="2500" dirty="0"/>
              <a:t>(tj. ověřování účetních </a:t>
            </a:r>
            <a:r>
              <a:rPr lang="cs-CZ" sz="2500" dirty="0" smtClean="0"/>
              <a:t>závěrek):</a:t>
            </a:r>
            <a:endParaRPr lang="cs-CZ" sz="25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500" u="sng" dirty="0" smtClean="0"/>
              <a:t>audity </a:t>
            </a:r>
            <a:r>
              <a:rPr lang="pl-PL" sz="2500" u="sng" dirty="0"/>
              <a:t>kótovaných společností </a:t>
            </a:r>
            <a:r>
              <a:rPr lang="pl-PL" sz="2500" dirty="0"/>
              <a:t>(bez ohledu na </a:t>
            </a:r>
            <a:r>
              <a:rPr lang="pl-PL" sz="2500" dirty="0" smtClean="0"/>
              <a:t>to, </a:t>
            </a:r>
            <a:r>
              <a:rPr lang="cs-CZ" sz="2500" dirty="0" smtClean="0"/>
              <a:t>zda </a:t>
            </a:r>
            <a:r>
              <a:rPr lang="cs-CZ" sz="2500" dirty="0"/>
              <a:t>jsou nebo nejsou </a:t>
            </a:r>
            <a:r>
              <a:rPr lang="cs-CZ" sz="2500" dirty="0" smtClean="0"/>
              <a:t>SVZ a </a:t>
            </a:r>
            <a:r>
              <a:rPr lang="pl-PL" sz="2500" dirty="0" smtClean="0"/>
              <a:t>bez </a:t>
            </a:r>
            <a:r>
              <a:rPr lang="pl-PL" sz="2500" dirty="0"/>
              <a:t>ohledu na to, na kterém typu </a:t>
            </a:r>
            <a:r>
              <a:rPr lang="pl-PL" sz="2500" dirty="0" smtClean="0"/>
              <a:t>veřejného </a:t>
            </a:r>
            <a:r>
              <a:rPr lang="cs-CZ" sz="2500" dirty="0" smtClean="0"/>
              <a:t>trhu </a:t>
            </a:r>
            <a:r>
              <a:rPr lang="cs-CZ" sz="2500" dirty="0"/>
              <a:t>jsou cenné papíry těchto emitentů </a:t>
            </a:r>
            <a:r>
              <a:rPr lang="cs-CZ" sz="2500" dirty="0" smtClean="0"/>
              <a:t>přijaty k obchodování)</a:t>
            </a:r>
            <a:endParaRPr lang="cs-CZ" sz="25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500" u="sng" dirty="0" smtClean="0"/>
              <a:t>audity </a:t>
            </a:r>
            <a:r>
              <a:rPr lang="cs-CZ" sz="2500" u="sng" dirty="0"/>
              <a:t>subjektů veřejného zájmu </a:t>
            </a:r>
            <a:r>
              <a:rPr lang="cs-CZ" sz="2500" dirty="0"/>
              <a:t>(bez </a:t>
            </a:r>
            <a:r>
              <a:rPr lang="cs-CZ" sz="2500" dirty="0" smtClean="0"/>
              <a:t>ohledu na </a:t>
            </a:r>
            <a:r>
              <a:rPr lang="cs-CZ" sz="2500" dirty="0"/>
              <a:t>to, zda jsou nebo nejsou kótovanou </a:t>
            </a:r>
            <a:r>
              <a:rPr lang="cs-CZ" sz="2500" dirty="0" smtClean="0"/>
              <a:t>společností)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500" u="sng" dirty="0" smtClean="0"/>
              <a:t>ostatní </a:t>
            </a:r>
            <a:r>
              <a:rPr lang="pl-PL" sz="2500" u="sng" dirty="0"/>
              <a:t>audity </a:t>
            </a:r>
            <a:r>
              <a:rPr lang="pl-PL" sz="2500" dirty="0"/>
              <a:t>(bez ohledu na to, zda se </a:t>
            </a:r>
            <a:r>
              <a:rPr lang="pl-PL" sz="2500" dirty="0" smtClean="0"/>
              <a:t>jedná </a:t>
            </a:r>
            <a:r>
              <a:rPr lang="pt-BR" sz="2500" dirty="0" smtClean="0"/>
              <a:t>o </a:t>
            </a:r>
            <a:r>
              <a:rPr lang="pt-BR" sz="2500" dirty="0"/>
              <a:t>povinné nebo nepovinné audity</a:t>
            </a:r>
            <a:r>
              <a:rPr lang="pt-BR" sz="2500" dirty="0" smtClean="0"/>
              <a:t>)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3960704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7772400" cy="4968552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cs-CZ" sz="2400" dirty="0"/>
              <a:t>Účetní jednotky jsou povinny vést účetnictví tak, aby účetní závěrka byla sestavena na jeho základě srozumitelně a podávala </a:t>
            </a:r>
            <a:r>
              <a:rPr lang="cs-CZ" sz="2400" u="sng" dirty="0"/>
              <a:t>věrný a poctivý obraz předmětu účetnictví </a:t>
            </a:r>
            <a:r>
              <a:rPr lang="cs-CZ" sz="2400" dirty="0"/>
              <a:t>a finanční situace účetní jednotky tak, aby na jejím základě mohla osoba, která tyto informace využívá </a:t>
            </a:r>
            <a:r>
              <a:rPr lang="cs-CZ" sz="2400" dirty="0" smtClean="0"/>
              <a:t>(uživatel), </a:t>
            </a:r>
            <a:r>
              <a:rPr lang="cs-CZ" sz="2400" dirty="0"/>
              <a:t>činit ekonomická rozhodnutí.</a:t>
            </a:r>
            <a:endParaRPr lang="cs-CZ" altLang="cs-CZ" sz="2400" u="sng" dirty="0" smtClean="0">
              <a:solidFill>
                <a:schemeClr val="hlink"/>
              </a:solidFill>
              <a:cs typeface="Times New Roman" pitchFamily="18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cs-CZ" sz="2400" dirty="0"/>
              <a:t>Zobrazení je </a:t>
            </a:r>
            <a:r>
              <a:rPr lang="cs-CZ" sz="2400" u="sng" dirty="0"/>
              <a:t>věrné</a:t>
            </a:r>
            <a:r>
              <a:rPr lang="cs-CZ" sz="2400" dirty="0"/>
              <a:t>, jestliže obsah položek účetní závěrky odpovídá skutečnému stavu, který je přitom zobrazen v souladu s účetními metodami, jejichž použití je účetní jednotce uloženo na základě tohoto zákona. </a:t>
            </a:r>
            <a:endParaRPr lang="cs-CZ" sz="2400" dirty="0" smtClean="0"/>
          </a:p>
          <a:p>
            <a:pPr eaLnBrk="1" hangingPunct="1">
              <a:buBlip>
                <a:blip r:embed="rId2"/>
              </a:buBlip>
            </a:pPr>
            <a:r>
              <a:rPr lang="cs-CZ" sz="2400" dirty="0" smtClean="0"/>
              <a:t>Zobrazení </a:t>
            </a:r>
            <a:r>
              <a:rPr lang="cs-CZ" sz="2400" dirty="0"/>
              <a:t>je </a:t>
            </a:r>
            <a:r>
              <a:rPr lang="cs-CZ" sz="2400" u="sng" dirty="0"/>
              <a:t>poctivé</a:t>
            </a:r>
            <a:r>
              <a:rPr lang="cs-CZ" sz="2400" dirty="0"/>
              <a:t>, když jsou při něm použity účetní metody způsobem, který vede k dosažení věrnosti. </a:t>
            </a:r>
            <a:endParaRPr lang="cs-CZ" altLang="cs-CZ" sz="2400" u="sng" dirty="0">
              <a:solidFill>
                <a:schemeClr val="hlin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Nový formát zprávy auditora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600" dirty="0"/>
              <a:t>V nejjednodušší podobě bude nová zpráva </a:t>
            </a:r>
            <a:r>
              <a:rPr lang="cs-CZ" sz="2600" dirty="0" smtClean="0"/>
              <a:t>auditora obsahovat </a:t>
            </a:r>
            <a:r>
              <a:rPr lang="cs-CZ" sz="2600" dirty="0"/>
              <a:t>tyto oddíly: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600" dirty="0" smtClean="0"/>
              <a:t>Výrok auditora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600" dirty="0" smtClean="0"/>
              <a:t>Základ </a:t>
            </a:r>
            <a:r>
              <a:rPr lang="cs-CZ" sz="2600" dirty="0"/>
              <a:t>pro </a:t>
            </a:r>
            <a:r>
              <a:rPr lang="cs-CZ" sz="2600" dirty="0" smtClean="0"/>
              <a:t>výrok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600" dirty="0" smtClean="0"/>
              <a:t>Odpovědnost </a:t>
            </a:r>
            <a:r>
              <a:rPr lang="cs-CZ" sz="2600" dirty="0"/>
              <a:t>vedení za účetní </a:t>
            </a:r>
            <a:r>
              <a:rPr lang="cs-CZ" sz="2600" dirty="0" smtClean="0"/>
              <a:t>závěrku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600" dirty="0" smtClean="0"/>
              <a:t>Odpovědnost </a:t>
            </a:r>
            <a:r>
              <a:rPr lang="cs-CZ" sz="2600" dirty="0"/>
              <a:t>auditora za audit účetní </a:t>
            </a:r>
            <a:r>
              <a:rPr lang="cs-CZ" sz="2600" dirty="0" smtClean="0"/>
              <a:t>závěrky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1919583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formát zprávy auditora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Pokud se v jedné zprávě sejdou všechny </a:t>
            </a:r>
            <a:r>
              <a:rPr lang="cs-CZ" sz="2400" dirty="0" smtClean="0"/>
              <a:t>elementy dle standardů ISA:</a:t>
            </a:r>
            <a:endParaRPr lang="cs-CZ" sz="2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Výrok </a:t>
            </a:r>
            <a:r>
              <a:rPr lang="cs-CZ" sz="2400" dirty="0"/>
              <a:t>auditora (s výhradou, záporný, odmítnutí)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Základ </a:t>
            </a:r>
            <a:r>
              <a:rPr lang="cs-CZ" sz="2400" dirty="0"/>
              <a:t>pro výrok (s výhradou, záporný, odmítnutí)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Nejistota </a:t>
            </a:r>
            <a:r>
              <a:rPr lang="cs-CZ" sz="2400" dirty="0"/>
              <a:t>týkající se nepřetržitého trvání podniku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Hlavní </a:t>
            </a:r>
            <a:r>
              <a:rPr lang="cs-CZ" sz="2400" dirty="0"/>
              <a:t>záležitosti auditu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Zdůraznění </a:t>
            </a:r>
            <a:r>
              <a:rPr lang="cs-CZ" sz="2400" dirty="0"/>
              <a:t>skutečnosti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Jiné </a:t>
            </a:r>
            <a:r>
              <a:rPr lang="cs-CZ" sz="2400" dirty="0"/>
              <a:t>skutečnosti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Ostatní </a:t>
            </a:r>
            <a:r>
              <a:rPr lang="cs-CZ" sz="2400" dirty="0"/>
              <a:t>informace uvedené ve výroční zprávě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Odpovědnost </a:t>
            </a:r>
            <a:r>
              <a:rPr lang="cs-CZ" sz="2400" dirty="0"/>
              <a:t>vedení za účetní závěrku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Odpovědnost </a:t>
            </a:r>
            <a:r>
              <a:rPr lang="cs-CZ" sz="2400" dirty="0"/>
              <a:t>auditora za audit účetní </a:t>
            </a:r>
            <a:r>
              <a:rPr lang="cs-CZ" sz="2400" dirty="0" smtClean="0"/>
              <a:t>závěrky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688931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Další náležitosti zprávy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>
                <a:cs typeface="Times New Roman" pitchFamily="18" charset="0"/>
              </a:rPr>
              <a:t>Název</a:t>
            </a:r>
            <a:r>
              <a:rPr lang="cs-CZ" altLang="cs-CZ" sz="2400" dirty="0" smtClean="0"/>
              <a:t>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>
                <a:cs typeface="Times New Roman" pitchFamily="18" charset="0"/>
              </a:rPr>
              <a:t>Příjemce</a:t>
            </a:r>
            <a:r>
              <a:rPr lang="cs-CZ" altLang="cs-CZ" sz="2400" dirty="0" smtClean="0"/>
              <a:t>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>
                <a:cs typeface="Times New Roman" pitchFamily="18" charset="0"/>
              </a:rPr>
              <a:t>Podpis auditora a sídlo auditora</a:t>
            </a:r>
            <a:r>
              <a:rPr lang="cs-CZ" altLang="cs-CZ" sz="2400" dirty="0" smtClean="0"/>
              <a:t>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>
                <a:cs typeface="Times New Roman" pitchFamily="18" charset="0"/>
              </a:rPr>
              <a:t>Datum zprávy auditora</a:t>
            </a:r>
            <a:r>
              <a:rPr lang="cs-CZ" altLang="cs-CZ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6538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Název a příjemce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>
                <a:cs typeface="Times New Roman" pitchFamily="18" charset="0"/>
              </a:rPr>
              <a:t>označení, z něhož jednoznačně vyplývá, že se jedná o zprávu nezávislého auditora (např. </a:t>
            </a:r>
            <a:r>
              <a:rPr lang="cs-CZ" altLang="cs-CZ" sz="2400" i="1" smtClean="0">
                <a:cs typeface="Times New Roman" pitchFamily="18" charset="0"/>
              </a:rPr>
              <a:t>Zpráva nezávislého auditora</a:t>
            </a:r>
            <a:r>
              <a:rPr lang="cs-CZ" altLang="cs-CZ" sz="2400" smtClean="0">
                <a:cs typeface="Times New Roman" pitchFamily="18" charset="0"/>
              </a:rPr>
              <a:t>), což je potvrzením splnění etických požadavků na nezávislost a odlišuje auditorskou zprávu od zpráv vydaných jinými subjekty</a:t>
            </a:r>
            <a:r>
              <a:rPr lang="cs-CZ" altLang="cs-CZ" sz="24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/>
              <a:t>p</a:t>
            </a:r>
            <a:r>
              <a:rPr lang="cs-CZ" altLang="cs-CZ" sz="2400" smtClean="0">
                <a:latin typeface="TimesNewRoman" charset="-18"/>
              </a:rPr>
              <a:t>ř</a:t>
            </a:r>
            <a:r>
              <a:rPr lang="cs-CZ" altLang="cs-CZ" sz="2400" smtClean="0"/>
              <a:t>íjemce zprávy auditora závisí na konkrétních okolnostech dané zakázky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cs-CZ" altLang="cs-CZ" sz="2400" smtClean="0"/>
              <a:t>p</a:t>
            </a:r>
            <a:r>
              <a:rPr lang="cs-CZ" altLang="cs-CZ" sz="2400" smtClean="0">
                <a:cs typeface="Times New Roman" pitchFamily="18" charset="0"/>
              </a:rPr>
              <a:t>říjemci auditorské zprávy jsou zpravidla vymezeni zákonnými předpisy daného státu, obvykle se jedná o osoby, pro které byla zpráva sestavena, nejčastěji vlastníci či osoby pověřené řízením účetní jednotky</a:t>
            </a:r>
          </a:p>
        </p:txBody>
      </p:sp>
    </p:spTree>
    <p:extLst>
      <p:ext uri="{BB962C8B-B14F-4D97-AF65-F5344CB8AC3E}">
        <p14:creationId xmlns:p14="http://schemas.microsoft.com/office/powerpoint/2010/main" val="28660133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Výrok auditora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500" dirty="0" smtClean="0"/>
              <a:t>vymezení účetní jednotku, jejíž účetní závěrka byla auditována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500" dirty="0" smtClean="0"/>
              <a:t>uvedení, že byl proveden audit účetní závěrky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500" dirty="0" smtClean="0"/>
              <a:t>název každého výkazu, který je součástí účetní závěrky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500" dirty="0" smtClean="0"/>
              <a:t>odkaz na souhrn podstatných účetních pravidel a dalších vysvětlujících informací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cs-CZ" altLang="cs-CZ" sz="2500" dirty="0" smtClean="0"/>
              <a:t>specifikace data, ke kterému, nebo období, za které byl každý výkaz v účetní závěrce sestaven</a:t>
            </a:r>
          </a:p>
        </p:txBody>
      </p:sp>
    </p:spTree>
    <p:extLst>
      <p:ext uri="{BB962C8B-B14F-4D97-AF65-F5344CB8AC3E}">
        <p14:creationId xmlns:p14="http://schemas.microsoft.com/office/powerpoint/2010/main" val="11689482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 smtClean="0">
                <a:solidFill>
                  <a:srgbClr val="FFC000"/>
                </a:solidFill>
                <a:cs typeface="Times New Roman" pitchFamily="18" charset="0"/>
              </a:rPr>
              <a:t>Výrok auditora (</a:t>
            </a:r>
            <a:r>
              <a:rPr lang="cs-CZ" sz="3600" i="1" dirty="0" smtClean="0">
                <a:solidFill>
                  <a:srgbClr val="FFC000"/>
                </a:solidFill>
                <a:cs typeface="Times New Roman" pitchFamily="18" charset="0"/>
              </a:rPr>
              <a:t>bez výhrad):</a:t>
            </a:r>
            <a:r>
              <a:rPr lang="cs-CZ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84104"/>
          </a:xfrm>
        </p:spPr>
        <p:txBody>
          <a:bodyPr/>
          <a:lstStyle/>
          <a:p>
            <a:pPr marL="0" indent="0" algn="just">
              <a:buNone/>
            </a:pPr>
            <a:r>
              <a:rPr lang="cs-CZ" sz="2100" dirty="0" smtClean="0"/>
              <a:t>Provedli </a:t>
            </a:r>
            <a:r>
              <a:rPr lang="cs-CZ" sz="2100" dirty="0"/>
              <a:t>jsme audit </a:t>
            </a:r>
            <a:r>
              <a:rPr lang="cs-CZ" sz="2100" dirty="0" smtClean="0"/>
              <a:t>přiložené účetní závěrky společnosti </a:t>
            </a:r>
            <a:r>
              <a:rPr lang="cs-CZ" sz="2100" dirty="0"/>
              <a:t>ABC, a.s. („</a:t>
            </a:r>
            <a:r>
              <a:rPr lang="cs-CZ" sz="2100" dirty="0" smtClean="0"/>
              <a:t>Společnost</a:t>
            </a:r>
            <a:r>
              <a:rPr lang="cs-CZ" sz="2100" dirty="0"/>
              <a:t>“) </a:t>
            </a:r>
            <a:r>
              <a:rPr lang="cs-CZ" sz="2100" dirty="0" smtClean="0"/>
              <a:t>sestavené na základě českých účetních předpisů, </a:t>
            </a:r>
            <a:r>
              <a:rPr lang="cs-CZ" sz="2100" dirty="0"/>
              <a:t>která se skládá z rozvahy k 31.12.20X1, výkazu zisku </a:t>
            </a:r>
            <a:r>
              <a:rPr lang="cs-CZ" sz="2100" dirty="0" smtClean="0"/>
              <a:t>a ztráty</a:t>
            </a:r>
            <a:r>
              <a:rPr lang="cs-CZ" sz="2100" dirty="0"/>
              <a:t>, [</a:t>
            </a:r>
            <a:r>
              <a:rPr lang="cs-CZ" sz="2100" dirty="0" smtClean="0"/>
              <a:t>přehledu </a:t>
            </a:r>
            <a:r>
              <a:rPr lang="cs-CZ" sz="2100" dirty="0"/>
              <a:t>o </a:t>
            </a:r>
            <a:r>
              <a:rPr lang="cs-CZ" sz="2100" dirty="0" smtClean="0"/>
              <a:t>změnách </a:t>
            </a:r>
            <a:r>
              <a:rPr lang="cs-CZ" sz="2100" dirty="0"/>
              <a:t>vlastního kapitálu a </a:t>
            </a:r>
            <a:r>
              <a:rPr lang="cs-CZ" sz="2100" dirty="0" smtClean="0"/>
              <a:t>přehledu </a:t>
            </a:r>
            <a:r>
              <a:rPr lang="cs-CZ" sz="2100" dirty="0"/>
              <a:t>o </a:t>
            </a:r>
            <a:r>
              <a:rPr lang="cs-CZ" sz="2100" dirty="0" smtClean="0"/>
              <a:t>peněžních </a:t>
            </a:r>
            <a:r>
              <a:rPr lang="cs-CZ" sz="2100" dirty="0"/>
              <a:t>tocích] za rok </a:t>
            </a:r>
            <a:r>
              <a:rPr lang="cs-CZ" sz="2100" dirty="0" smtClean="0"/>
              <a:t>končící 31.12.20X1</a:t>
            </a:r>
            <a:r>
              <a:rPr lang="cs-CZ" sz="2100" dirty="0"/>
              <a:t>, a </a:t>
            </a:r>
            <a:r>
              <a:rPr lang="cs-CZ" sz="2100" dirty="0" smtClean="0"/>
              <a:t>přílohy </a:t>
            </a:r>
            <a:r>
              <a:rPr lang="cs-CZ" sz="2100" dirty="0"/>
              <a:t>této </a:t>
            </a:r>
            <a:r>
              <a:rPr lang="cs-CZ" sz="2100" dirty="0" smtClean="0"/>
              <a:t>účetní závěrky</a:t>
            </a:r>
            <a:r>
              <a:rPr lang="cs-CZ" sz="2100" dirty="0"/>
              <a:t>, která obsahuje popis použitých </a:t>
            </a:r>
            <a:r>
              <a:rPr lang="cs-CZ" sz="2100" dirty="0" smtClean="0"/>
              <a:t>podstatných účetních </a:t>
            </a:r>
            <a:r>
              <a:rPr lang="cs-CZ" sz="2100" dirty="0"/>
              <a:t>metod a další </a:t>
            </a:r>
            <a:r>
              <a:rPr lang="cs-CZ" sz="2100" dirty="0" smtClean="0"/>
              <a:t>vysvětlující </a:t>
            </a:r>
            <a:r>
              <a:rPr lang="cs-CZ" sz="2100" dirty="0"/>
              <a:t>informace. Údaje o </a:t>
            </a:r>
            <a:r>
              <a:rPr lang="cs-CZ" sz="2100" dirty="0" smtClean="0"/>
              <a:t>Společnosti </a:t>
            </a:r>
            <a:r>
              <a:rPr lang="cs-CZ" sz="2100" dirty="0"/>
              <a:t>jsou uvedeny v bode </a:t>
            </a:r>
            <a:r>
              <a:rPr lang="cs-CZ" sz="2100" dirty="0" smtClean="0"/>
              <a:t>X přílohy </a:t>
            </a:r>
            <a:r>
              <a:rPr lang="cs-CZ" sz="2100" dirty="0"/>
              <a:t>této </a:t>
            </a:r>
            <a:r>
              <a:rPr lang="cs-CZ" sz="2100" dirty="0" smtClean="0"/>
              <a:t>účetní závěrky.</a:t>
            </a:r>
          </a:p>
          <a:p>
            <a:pPr marL="0" indent="0">
              <a:buNone/>
            </a:pPr>
            <a:endParaRPr lang="cs-CZ" sz="1000" dirty="0"/>
          </a:p>
          <a:p>
            <a:pPr marL="0" indent="0" algn="just">
              <a:buNone/>
            </a:pPr>
            <a:r>
              <a:rPr lang="cs-CZ" sz="2100" dirty="0"/>
              <a:t>Podle našeho názoru </a:t>
            </a:r>
            <a:r>
              <a:rPr lang="cs-CZ" sz="2100" dirty="0" smtClean="0"/>
              <a:t>účetní závěrka </a:t>
            </a:r>
            <a:r>
              <a:rPr lang="cs-CZ" sz="2100" dirty="0"/>
              <a:t>podává </a:t>
            </a:r>
            <a:r>
              <a:rPr lang="cs-CZ" sz="2100" dirty="0" smtClean="0"/>
              <a:t>věrný </a:t>
            </a:r>
            <a:r>
              <a:rPr lang="cs-CZ" sz="2100" dirty="0"/>
              <a:t>a poctivý obraz aktiv a pasiv </a:t>
            </a:r>
            <a:r>
              <a:rPr lang="cs-CZ" sz="2100" dirty="0" smtClean="0"/>
              <a:t>Společnosti k </a:t>
            </a:r>
            <a:r>
              <a:rPr lang="cs-CZ" sz="2100" dirty="0"/>
              <a:t>31.12.20X1 a </a:t>
            </a:r>
            <a:r>
              <a:rPr lang="cs-CZ" sz="2100" dirty="0" smtClean="0"/>
              <a:t>nákladů </a:t>
            </a:r>
            <a:r>
              <a:rPr lang="cs-CZ" sz="2100" dirty="0"/>
              <a:t>a </a:t>
            </a:r>
            <a:r>
              <a:rPr lang="cs-CZ" sz="2100" dirty="0" smtClean="0"/>
              <a:t>výnosů </a:t>
            </a:r>
            <a:r>
              <a:rPr lang="cs-CZ" sz="2100" dirty="0"/>
              <a:t>a výsledku jejího </a:t>
            </a:r>
            <a:r>
              <a:rPr lang="cs-CZ" sz="2100" dirty="0" smtClean="0"/>
              <a:t>hospodaření </a:t>
            </a:r>
            <a:r>
              <a:rPr lang="cs-CZ" sz="2100" dirty="0"/>
              <a:t>[a </a:t>
            </a:r>
            <a:r>
              <a:rPr lang="cs-CZ" sz="2100" dirty="0" smtClean="0"/>
              <a:t>peněžních toků] </a:t>
            </a:r>
            <a:r>
              <a:rPr lang="cs-CZ" sz="2100" dirty="0"/>
              <a:t>za </a:t>
            </a:r>
            <a:r>
              <a:rPr lang="cs-CZ" sz="2100" dirty="0" smtClean="0"/>
              <a:t>rok končící </a:t>
            </a:r>
            <a:r>
              <a:rPr lang="cs-CZ" sz="2100" dirty="0"/>
              <a:t>31.12.20X1 v souladu s </a:t>
            </a:r>
            <a:r>
              <a:rPr lang="cs-CZ" sz="2100" dirty="0" smtClean="0"/>
              <a:t>českými účetními předpisy</a:t>
            </a:r>
            <a:r>
              <a:rPr lang="cs-CZ" sz="2100" dirty="0"/>
              <a:t>.</a:t>
            </a:r>
            <a:endParaRPr lang="cs-CZ" altLang="cs-CZ" sz="2100" dirty="0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4613208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 pro výrok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cs-CZ" sz="2200" dirty="0"/>
              <a:t>Audit jsme provedli v souladu se zákonem o auditorech a standardy Komory auditorů České republiky pro audit, kterými jsou mezinárodní standardy pro audit (ISA) případně doplněné a upravené souvisejícími aplikačními doložkami. Naše odpovědnost stanovená těmito předpisy je podrobněji popsána v oddílu Odpovědnost auditora za audit účetní závěrky. V souladu se zákonem o auditorech a Etickým kodexem přijatým Komorou auditorů České republiky jsme na Společnosti nezávislí a splnili jsme i další etické povinnosti vyplývající z uvedených předpisů. Domníváme se, že důkazní informace, které jsme shromáždili, poskytují dostatečný a vhodný základ pro vyjádření našeho výroku.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i="1" dirty="0" smtClean="0"/>
              <a:t>vyjádření </a:t>
            </a:r>
            <a:r>
              <a:rPr lang="cs-CZ" sz="2200" i="1" dirty="0"/>
              <a:t>k výroční zprávě dle ISA </a:t>
            </a:r>
            <a:r>
              <a:rPr lang="cs-CZ" sz="2200" i="1" dirty="0" smtClean="0"/>
              <a:t>720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200" i="1" dirty="0"/>
              <a:t>v</a:t>
            </a:r>
            <a:r>
              <a:rPr lang="cs-CZ" sz="2200" i="1" dirty="0" smtClean="0"/>
              <a:t>ýhrady v modifikované zprávě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817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Nejistota týkající se nepřetržitého trvání </a:t>
            </a:r>
            <a:r>
              <a:rPr lang="cs-CZ" sz="4000" dirty="0" smtClean="0"/>
              <a:t>podniku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2300" dirty="0"/>
              <a:t>Upozorňujeme na bod 6 přílohy účetní závěrky, podle </a:t>
            </a:r>
            <a:r>
              <a:rPr lang="cs-CZ" sz="2300" dirty="0" smtClean="0"/>
              <a:t>něhož společnosti </a:t>
            </a:r>
            <a:r>
              <a:rPr lang="cs-CZ" sz="2300" dirty="0"/>
              <a:t>za účetní období k 31. 12. 20X1 vznikla </a:t>
            </a:r>
            <a:r>
              <a:rPr lang="cs-CZ" sz="2300" dirty="0" smtClean="0"/>
              <a:t>ztráta ve </a:t>
            </a:r>
            <a:r>
              <a:rPr lang="cs-CZ" sz="2300" dirty="0"/>
              <a:t>výši ZZZ a současně její závazky k tomuto datu </a:t>
            </a:r>
            <a:r>
              <a:rPr lang="cs-CZ" sz="2300" dirty="0" smtClean="0"/>
              <a:t>převýšily </a:t>
            </a:r>
            <a:r>
              <a:rPr lang="pl-PL" sz="2300" dirty="0" smtClean="0"/>
              <a:t>hodnotu </a:t>
            </a:r>
            <a:r>
              <a:rPr lang="pl-PL" sz="2300" dirty="0"/>
              <a:t>celkových aktiv o YYY. Jak je uvedeno v bodě </a:t>
            </a:r>
            <a:r>
              <a:rPr lang="pl-PL" sz="2300" dirty="0" smtClean="0"/>
              <a:t>6, </a:t>
            </a:r>
            <a:r>
              <a:rPr lang="cs-CZ" sz="2300" dirty="0" smtClean="0"/>
              <a:t>tyto </a:t>
            </a:r>
            <a:r>
              <a:rPr lang="cs-CZ" sz="2300" dirty="0"/>
              <a:t>události a podmínky spolu s dalšími záležitostmi </a:t>
            </a:r>
            <a:r>
              <a:rPr lang="cs-CZ" sz="2300" dirty="0" smtClean="0"/>
              <a:t>popsanými v </a:t>
            </a:r>
            <a:r>
              <a:rPr lang="cs-CZ" sz="2300" dirty="0"/>
              <a:t>tomto bodě ukazují na existenci významné (</a:t>
            </a:r>
            <a:r>
              <a:rPr lang="cs-CZ" sz="2300" dirty="0" smtClean="0"/>
              <a:t>materiální) nejistoty</a:t>
            </a:r>
            <a:r>
              <a:rPr lang="cs-CZ" sz="2300" dirty="0"/>
              <a:t>, která může zásadním způsobem zpochybnit </a:t>
            </a:r>
            <a:r>
              <a:rPr lang="cs-CZ" sz="2300" dirty="0" smtClean="0"/>
              <a:t>schopnost společnosti </a:t>
            </a:r>
            <a:r>
              <a:rPr lang="cs-CZ" sz="2300" dirty="0"/>
              <a:t>nepřetržitě trvat. Náš výrok není v </a:t>
            </a:r>
            <a:r>
              <a:rPr lang="cs-CZ" sz="2300" dirty="0" smtClean="0"/>
              <a:t>souvislosti s </a:t>
            </a:r>
            <a:r>
              <a:rPr lang="cs-CZ" sz="2300" dirty="0"/>
              <a:t>touto záležitostí modifikován.</a:t>
            </a:r>
          </a:p>
        </p:txBody>
      </p:sp>
    </p:spTree>
    <p:extLst>
      <p:ext uri="{BB962C8B-B14F-4D97-AF65-F5344CB8AC3E}">
        <p14:creationId xmlns:p14="http://schemas.microsoft.com/office/powerpoint/2010/main" val="13965512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záležitosti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cs-CZ" sz="2300" dirty="0"/>
              <a:t>Hlavní záležitosti auditu jsou záležitosti, které byly podle našeho odborného úsudku při auditu účetní závěrky za běžné období nejvýznamnější. Těmito záležitostmi jsme se zabývali v kontextu auditu účetní závěrky jako celku a v souvislosti s utvářením našeho názoru na tuto závěrku. Samostatný výrok k těmto záležitostem nevyjadřujeme.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300" dirty="0"/>
              <a:t>Statistiky ze zemí, ve kterých požadavek uvádět </a:t>
            </a:r>
            <a:r>
              <a:rPr lang="cs-CZ" sz="2300" dirty="0" smtClean="0"/>
              <a:t>HZA byl </a:t>
            </a:r>
            <a:r>
              <a:rPr lang="cs-CZ" sz="2300" dirty="0"/>
              <a:t>aplikován již v minulých letech (např. Velká </a:t>
            </a:r>
            <a:r>
              <a:rPr lang="cs-CZ" sz="2300" dirty="0" smtClean="0"/>
              <a:t>Británie, Nizozemí</a:t>
            </a:r>
            <a:r>
              <a:rPr lang="cs-CZ" sz="2300" dirty="0"/>
              <a:t>, Austrálie), ukazují, že nejčastější </a:t>
            </a:r>
            <a:r>
              <a:rPr lang="cs-CZ" sz="2300" dirty="0" smtClean="0"/>
              <a:t>popisovaná témata </a:t>
            </a:r>
            <a:r>
              <a:rPr lang="cs-CZ" sz="2300" dirty="0"/>
              <a:t>zahrnují </a:t>
            </a:r>
            <a:r>
              <a:rPr lang="cs-CZ" sz="2300" u="sng" dirty="0"/>
              <a:t>znehodnocení dlouhodobého </a:t>
            </a:r>
            <a:r>
              <a:rPr lang="cs-CZ" sz="2300" u="sng" dirty="0" smtClean="0"/>
              <a:t>majetku, zdanění </a:t>
            </a:r>
            <a:r>
              <a:rPr lang="cs-CZ" sz="2300" u="sng" dirty="0"/>
              <a:t>a </a:t>
            </a:r>
            <a:r>
              <a:rPr lang="cs-CZ" sz="2300" u="sng" dirty="0" smtClean="0"/>
              <a:t>výnosy</a:t>
            </a:r>
            <a:r>
              <a:rPr lang="cs-CZ" sz="2300" dirty="0" smtClean="0"/>
              <a:t>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300" dirty="0" smtClean="0"/>
              <a:t>Dá </a:t>
            </a:r>
            <a:r>
              <a:rPr lang="cs-CZ" sz="2300" dirty="0"/>
              <a:t>se očekávat, že i </a:t>
            </a:r>
            <a:r>
              <a:rPr lang="cs-CZ" sz="2300" dirty="0" smtClean="0"/>
              <a:t>ČR bude </a:t>
            </a:r>
            <a:r>
              <a:rPr lang="cs-CZ" sz="2300" dirty="0"/>
              <a:t>počet </a:t>
            </a:r>
            <a:r>
              <a:rPr lang="cs-CZ" sz="2300" dirty="0" smtClean="0"/>
              <a:t>popisovaných oblastí </a:t>
            </a:r>
            <a:r>
              <a:rPr lang="cs-CZ" sz="2300" u="sng" dirty="0"/>
              <a:t>mezi dvěma až pěti</a:t>
            </a:r>
            <a:r>
              <a:rPr lang="cs-CZ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2764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cs typeface="Times New Roman" pitchFamily="18" charset="0"/>
              </a:rPr>
              <a:t>Zdůraznění skutečnosti</a:t>
            </a:r>
            <a:endParaRPr lang="cs-CZ" dirty="0" smtClean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400" u="sng" dirty="0" smtClean="0"/>
              <a:t>Odstavec obsahující zdůraznění skutečnosti ve zprávě auditora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400" i="1" dirty="0" smtClean="0"/>
              <a:t>skutečnost náležitě </a:t>
            </a:r>
            <a:r>
              <a:rPr lang="cs-CZ" sz="2400" i="1" u="sng" dirty="0" smtClean="0"/>
              <a:t>prezentovaná nebo zveřejněná </a:t>
            </a:r>
            <a:r>
              <a:rPr lang="cs-CZ" sz="2400" i="1" dirty="0" smtClean="0"/>
              <a:t>v účetní závěrce</a:t>
            </a:r>
            <a:r>
              <a:rPr lang="cs-CZ" sz="2400" dirty="0" smtClean="0"/>
              <a:t>, která je dle úsudku auditora natolik důležitá, že je zásadní pro pochopení účetní závěrky jejím uživatelem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2400" dirty="0" smtClean="0"/>
              <a:t>Upozorňujeme </a:t>
            </a:r>
            <a:r>
              <a:rPr lang="cs-CZ" sz="2400" dirty="0"/>
              <a:t>na bod X </a:t>
            </a:r>
            <a:r>
              <a:rPr lang="cs-CZ" sz="2400" dirty="0" smtClean="0"/>
              <a:t>přílohy účetní závěrky </a:t>
            </a:r>
            <a:r>
              <a:rPr lang="cs-CZ" sz="2400" dirty="0"/>
              <a:t>popisující </a:t>
            </a:r>
            <a:r>
              <a:rPr lang="cs-CZ" sz="2400" dirty="0" smtClean="0"/>
              <a:t>důsledky </a:t>
            </a:r>
            <a:r>
              <a:rPr lang="cs-CZ" sz="2400" dirty="0"/>
              <a:t>požáru, k </a:t>
            </a:r>
            <a:r>
              <a:rPr lang="cs-CZ" sz="2400" dirty="0" smtClean="0"/>
              <a:t>němuž </a:t>
            </a:r>
            <a:r>
              <a:rPr lang="cs-CZ" sz="2400" dirty="0"/>
              <a:t>došlo </a:t>
            </a:r>
            <a:r>
              <a:rPr lang="cs-CZ" sz="2400" dirty="0" smtClean="0"/>
              <a:t>ve výrobním závodě společnosti </a:t>
            </a:r>
            <a:r>
              <a:rPr lang="cs-CZ" sz="2400" dirty="0"/>
              <a:t>ABC. Náš výrok není v souvislosti s touto záležitostí modifikován</a:t>
            </a:r>
            <a:r>
              <a:rPr lang="cs-CZ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04587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3942</TotalTime>
  <Words>9557</Words>
  <Application>Microsoft Office PowerPoint</Application>
  <PresentationFormat>Předvádění na obrazovce (4:3)</PresentationFormat>
  <Paragraphs>1203</Paragraphs>
  <Slides>189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189</vt:i4>
      </vt:variant>
    </vt:vector>
  </HeadingPairs>
  <TitlesOfParts>
    <vt:vector size="190" baseType="lpstr">
      <vt:lpstr>Vzletný</vt:lpstr>
      <vt:lpstr>Obecná charakteristika a podstata auditu  Právní úprava auditu</vt:lpstr>
      <vt:lpstr>Pojem auditu</vt:lpstr>
      <vt:lpstr>Uživatelé informací z účetní závěrky a jejich informační potřeby</vt:lpstr>
      <vt:lpstr>Charakteristika účetní informace</vt:lpstr>
      <vt:lpstr>Finanční audit</vt:lpstr>
      <vt:lpstr>Účetní závěrka – z. č. 563/91 Sb., o účetnictví</vt:lpstr>
      <vt:lpstr>Prezentace aplikace PowerPoint</vt:lpstr>
      <vt:lpstr>Předmět účetnictví</vt:lpstr>
      <vt:lpstr>Prezentace aplikace PowerPoint</vt:lpstr>
      <vt:lpstr>Příklad odstavce zprávy auditora obsahující výrok bez výhrad: </vt:lpstr>
      <vt:lpstr>Zákon č. 93/2009 Sb., o auditorech</vt:lpstr>
      <vt:lpstr>Hlavní principy přijaté právní úpravy </vt:lpstr>
      <vt:lpstr>Hlavní principy přijaté právní úpravy</vt:lpstr>
      <vt:lpstr>Předpisy EU v oblasti auditu</vt:lpstr>
      <vt:lpstr>ZELENÁ KNIHA  Politika v oblasti auditu: poučení z krize</vt:lpstr>
      <vt:lpstr>ZELENÁ KNIHA  Politika v oblasti auditu: poučení z krize</vt:lpstr>
      <vt:lpstr>  Zpráva Komise ze dne 7.9.2017 o sledování vývoje na trhu EU poskytování služeb povinného auditu subjektům veřejného zájmu </vt:lpstr>
      <vt:lpstr>Prezentace aplikace PowerPoint</vt:lpstr>
      <vt:lpstr>Auditorská činnost</vt:lpstr>
      <vt:lpstr>Povinný audit </vt:lpstr>
      <vt:lpstr>Auditor</vt:lpstr>
      <vt:lpstr>Auditorské oprávnění – fyzické osoby</vt:lpstr>
      <vt:lpstr>Omezení podnikání auditora</vt:lpstr>
      <vt:lpstr>Auditorské oprávnění – právnické osoby</vt:lpstr>
      <vt:lpstr>Asistent auditora</vt:lpstr>
      <vt:lpstr>Určení auditora</vt:lpstr>
      <vt:lpstr>Zánik závazku ze smlouvy o povinném auditu</vt:lpstr>
      <vt:lpstr>Zánik závazku ze smlouvy o povinném auditu</vt:lpstr>
      <vt:lpstr>Nezávislost auditora</vt:lpstr>
      <vt:lpstr>Povinnost mlčenlivosti</vt:lpstr>
      <vt:lpstr>Práva a povinnosti auditora </vt:lpstr>
      <vt:lpstr>Pojištění pro případ odpovědnosti za škodu</vt:lpstr>
      <vt:lpstr>Zpráva auditora </vt:lpstr>
      <vt:lpstr>Komora auditorů České republiky</vt:lpstr>
      <vt:lpstr>Orgány Komory</vt:lpstr>
      <vt:lpstr>Sněm</vt:lpstr>
      <vt:lpstr>Výkonný výbor</vt:lpstr>
      <vt:lpstr>Dozorčí komise</vt:lpstr>
      <vt:lpstr>Kárná komise</vt:lpstr>
      <vt:lpstr>Prezentace aplikace PowerPoint</vt:lpstr>
      <vt:lpstr>Prezentace aplikace PowerPoint</vt:lpstr>
      <vt:lpstr>Rada pro veřejný dohled nad auditem</vt:lpstr>
      <vt:lpstr>Činnost Rady – výkon veřejného dohledu</vt:lpstr>
      <vt:lpstr>Činnost Rady – výkon veřejného dohledu</vt:lpstr>
      <vt:lpstr>Šetření prováděné Radou</vt:lpstr>
      <vt:lpstr>Orgány Rady</vt:lpstr>
      <vt:lpstr>Prezidium Rady</vt:lpstr>
      <vt:lpstr>Subjekty veřejného zájmu</vt:lpstr>
      <vt:lpstr>Výbor pro audit</vt:lpstr>
      <vt:lpstr>Výbor pro audit</vt:lpstr>
      <vt:lpstr>Zvláštní požadavky nezávislosti </vt:lpstr>
      <vt:lpstr>Zvláštní požadavky nezávislosti </vt:lpstr>
      <vt:lpstr>Novela zákona o účetnictví</vt:lpstr>
      <vt:lpstr> Kategorie účetních jednotek  od 1.1.2016  </vt:lpstr>
      <vt:lpstr>Kategorie účetních jednotek  od 1.1.2016 </vt:lpstr>
      <vt:lpstr>Povinný audit – od 1.1.2016</vt:lpstr>
      <vt:lpstr>Mezinárodní auditorské a ověřovací standardy </vt:lpstr>
      <vt:lpstr>Mezinárodní federace účetních  International Federation of Accountants (IFAC)</vt:lpstr>
      <vt:lpstr>Mezinárodní auditorské a ověřovací standardy (IAASB)</vt:lpstr>
      <vt:lpstr>Prezentace aplikace PowerPoint</vt:lpstr>
      <vt:lpstr>Komora auditorů ČR </vt:lpstr>
      <vt:lpstr>Směrnice 2006/43/ES o povinném auditu</vt:lpstr>
      <vt:lpstr>Mezinárodní rámec pro ověřovací zakázky </vt:lpstr>
      <vt:lpstr>Třístranný vztah </vt:lpstr>
      <vt:lpstr>Vhodný předmět zakázky</vt:lpstr>
      <vt:lpstr>Vhodná kritéria </vt:lpstr>
      <vt:lpstr>Dostatečné množství vhodných důkazů </vt:lpstr>
      <vt:lpstr>Písemná zpráva o ověření </vt:lpstr>
      <vt:lpstr>Mezinárodní auditorské standardy (ISA) </vt:lpstr>
      <vt:lpstr>Mezinárodní standardy pro prověrky (ISRE) </vt:lpstr>
      <vt:lpstr>Mezinárodní standardy pro ověřovací zakázky (ISAE) </vt:lpstr>
      <vt:lpstr>Mezinárodní standardy pro související služby (ISRS) </vt:lpstr>
      <vt:lpstr>Mezinárodní standardy pro řízení kvality (ISQC) </vt:lpstr>
      <vt:lpstr>Etický kodex pro auditory a účetní znalce</vt:lpstr>
      <vt:lpstr>Základní principy etického chování</vt:lpstr>
      <vt:lpstr>Integrita</vt:lpstr>
      <vt:lpstr>Objektivita</vt:lpstr>
      <vt:lpstr>Odborná způsobilost a řádná péče</vt:lpstr>
      <vt:lpstr>Důvěrný charakter informací</vt:lpstr>
      <vt:lpstr>Profesionální jednání</vt:lpstr>
      <vt:lpstr>Hrozby a rizika ohrožující základní principy</vt:lpstr>
      <vt:lpstr>Koncepční rámec - uplatnění</vt:lpstr>
      <vt:lpstr>Zabezpečovací prvky</vt:lpstr>
      <vt:lpstr>Zabezpečovací prvky v pracovním prostředí</vt:lpstr>
      <vt:lpstr>Zpráva auditora  o účetní závěrce určené k všeobecným účelům </vt:lpstr>
      <vt:lpstr>Zpráva auditora o účetní závěrce určené k všeobecným účelům </vt:lpstr>
      <vt:lpstr>Nový formát zprávy auditora</vt:lpstr>
      <vt:lpstr>Nový formát zprávy auditora</vt:lpstr>
      <vt:lpstr>Nový formát zprávy auditora</vt:lpstr>
      <vt:lpstr>Nový formát zprávy auditora</vt:lpstr>
      <vt:lpstr>Nový formát zprávy auditora</vt:lpstr>
      <vt:lpstr>Další náležitosti zprávy</vt:lpstr>
      <vt:lpstr>Název a příjemce</vt:lpstr>
      <vt:lpstr>Výrok auditora</vt:lpstr>
      <vt:lpstr>Výrok auditora (bez výhrad): </vt:lpstr>
      <vt:lpstr>Základ pro výrok</vt:lpstr>
      <vt:lpstr>Nejistota týkající se nepřetržitého trvání podniku</vt:lpstr>
      <vt:lpstr>Hlavní záležitosti auditu</vt:lpstr>
      <vt:lpstr>Zdůraznění skutečnosti</vt:lpstr>
      <vt:lpstr>Jiné skutečnosti</vt:lpstr>
      <vt:lpstr>Ostatní informace uvedené ve výroční zprávě </vt:lpstr>
      <vt:lpstr>Ostatní informace uvedené ve výroční zprávě </vt:lpstr>
      <vt:lpstr>Odpovědnost za účetní závěrku </vt:lpstr>
      <vt:lpstr>Výrok auditora bez výhrad</vt:lpstr>
      <vt:lpstr>Skutečnosti ovlivňující výrok auditora </vt:lpstr>
      <vt:lpstr>Prezentace aplikace PowerPoint</vt:lpstr>
      <vt:lpstr>Podstata významných (materiálních) nesprávností</vt:lpstr>
      <vt:lpstr>Podstata nemožnosti získat dostatečné a vhodné důkazní informace</vt:lpstr>
      <vt:lpstr>Podstata nemožnosti získat dostatečné a vhodné důkazní informace</vt:lpstr>
      <vt:lpstr>Výrok s výhradou </vt:lpstr>
      <vt:lpstr>Výrok s výhradou - příklad</vt:lpstr>
      <vt:lpstr>Výrok s výhradou - příklad</vt:lpstr>
      <vt:lpstr>Výrok s výhradou - příklad</vt:lpstr>
      <vt:lpstr>Výrok s výhradou - příklad</vt:lpstr>
      <vt:lpstr>Odmítnutí výroku </vt:lpstr>
      <vt:lpstr>Odmítnutí výroku - příklad</vt:lpstr>
      <vt:lpstr>Odmítnutí výroku - příklad</vt:lpstr>
      <vt:lpstr>Záporný výrok </vt:lpstr>
      <vt:lpstr>Záporný výrok - příklad</vt:lpstr>
      <vt:lpstr>Záporný výrok - příklad</vt:lpstr>
      <vt:lpstr>Povinný audit  Přezkoumání hospodaření územních samosprávných celků a dobrovolných svazků obcí</vt:lpstr>
      <vt:lpstr>Zákon č. 563/1991 Sb., o účetnictví</vt:lpstr>
      <vt:lpstr> Kategorie účetních jednotek  od 1.1.2016  </vt:lpstr>
      <vt:lpstr>Kategorie účetních jednotek  od 1.1.2016 </vt:lpstr>
      <vt:lpstr>Subjekty veřejného zájmu</vt:lpstr>
      <vt:lpstr>Povinný audit – od 1.1.2016</vt:lpstr>
      <vt:lpstr>Zveřejnění – od 1.1.2016</vt:lpstr>
      <vt:lpstr>Výroční zpráva - z. č. 563/91 Sb., o účetnictví</vt:lpstr>
      <vt:lpstr>Zveřejnění účetní závěrky a výroční zprávy</vt:lpstr>
      <vt:lpstr>Ne/zveřejnění finančních výkazů</vt:lpstr>
      <vt:lpstr>Povinnost ověření účetní závěrky auditorem – zvláštní právní předpisy</vt:lpstr>
      <vt:lpstr>Nový občanský zákoník</vt:lpstr>
      <vt:lpstr>NOZ – doprovodná legislativa</vt:lpstr>
      <vt:lpstr>NOZ – doprovodná legislativa</vt:lpstr>
      <vt:lpstr>NOZ – právnické osoby</vt:lpstr>
      <vt:lpstr>NOZ – právnické osoby</vt:lpstr>
      <vt:lpstr>Korporace (§ 210 – 302 NOZ)</vt:lpstr>
      <vt:lpstr>Obchodní korporace</vt:lpstr>
      <vt:lpstr>Spolky (§ 214 – 302 NOZ)</vt:lpstr>
      <vt:lpstr>Fundace (§ 303 – 401 NOZ)</vt:lpstr>
      <vt:lpstr>Nadace</vt:lpstr>
      <vt:lpstr>Nadace – výroční zpráva (§ 358 – 361)</vt:lpstr>
      <vt:lpstr>Nadační fond</vt:lpstr>
      <vt:lpstr>Ústav (§ 402 – 418)</vt:lpstr>
      <vt:lpstr>Ústav – výroční zpráva (§ 416)</vt:lpstr>
      <vt:lpstr>Obecně prospěšná společnost</vt:lpstr>
      <vt:lpstr>Sociální družstvo (§ 758 – 773 ZOK)</vt:lpstr>
      <vt:lpstr>Veřejná prospěšnost</vt:lpstr>
      <vt:lpstr>Návrh zákona o statusu veřejné prospěšnosti</vt:lpstr>
      <vt:lpstr>Návrh zákona o statusu veřejné prospěšnosti</vt:lpstr>
      <vt:lpstr>Počty subjektů ve veřejných rejstřících k 31.12.2015</vt:lpstr>
      <vt:lpstr>Zrušení statusu veřejné prospěšnosti</vt:lpstr>
      <vt:lpstr>Požadavky na účetní závěrku neziskových organizací</vt:lpstr>
      <vt:lpstr>Vyhláška č. 504/2002 Sb.</vt:lpstr>
      <vt:lpstr>Přehled služeb v oblasti auditu</vt:lpstr>
      <vt:lpstr>Audity a prověrky historických finančních informací</vt:lpstr>
      <vt:lpstr>Ověřovací zakázky jiné než audity a prověrky historických finančních informací</vt:lpstr>
      <vt:lpstr>Související služby</vt:lpstr>
      <vt:lpstr>Ověřování projektů spolufinancovaných z prostředků fondů EU a státního rozpočtu</vt:lpstr>
      <vt:lpstr>Ověřování projektů spolufinancovaných z prostředků fondů EU a státního rozpočtu</vt:lpstr>
      <vt:lpstr> Metodický pokyn MŠMT k poskytování dotací soukromým školám </vt:lpstr>
      <vt:lpstr>Metodický pokyn MŠMT k poskytování dotací soukromým školám</vt:lpstr>
      <vt:lpstr>Přezkoumání hospodaření</vt:lpstr>
      <vt:lpstr>Prezentace aplikace PowerPoint</vt:lpstr>
      <vt:lpstr>Prezentace aplikace PowerPoint</vt:lpstr>
      <vt:lpstr>Předmět přezkoumání</vt:lpstr>
      <vt:lpstr>Předmět přezkoumání</vt:lpstr>
      <vt:lpstr>Hlediska přezkoumání</vt:lpstr>
      <vt:lpstr>Zabezpečení přezkoumání</vt:lpstr>
      <vt:lpstr>Kontrolor</vt:lpstr>
      <vt:lpstr>Náležitosti zprávy o výsledku přezkoumání hospodaření</vt:lpstr>
      <vt:lpstr>Závěr z přezkoumání</vt:lpstr>
      <vt:lpstr>Možné nedostatky dle závažnosti</vt:lpstr>
      <vt:lpstr>Možné nedostatky dle závažnosti</vt:lpstr>
      <vt:lpstr>Možné nedostatky dle závažnosti</vt:lpstr>
      <vt:lpstr>Projednání zprávy</vt:lpstr>
      <vt:lpstr>Opatření k nápravě chyb a nedostatků</vt:lpstr>
      <vt:lpstr>Přezkoumání auditorem</vt:lpstr>
      <vt:lpstr>Typ ověřovací zakázky</vt:lpstr>
      <vt:lpstr>Náležitosti Zprávy auditora</vt:lpstr>
      <vt:lpstr>Náležitosti Zprávy auditora</vt:lpstr>
      <vt:lpstr>Závěr zprávy - auditor</vt:lpstr>
      <vt:lpstr>Příklad závěru zprávy - auditor</vt:lpstr>
      <vt:lpstr>Příklad závěru zprávy - auditor</vt:lpstr>
      <vt:lpstr>MF ČR - Souhrnná zpráva o výsledcích přezkoumání hospodaření za rok 2018</vt:lpstr>
      <vt:lpstr>Chyby a nedostatky zjištěné KÚ a MHMP při přezkoumávání hospodaření za rok 2018</vt:lpstr>
      <vt:lpstr>Chyby a nedostatky zjištěné KÚ a MHMP při přezkoumávání hospodaření za rok 2018</vt:lpstr>
      <vt:lpstr>Výsledky přezkoumání hospodaření ÚC vykonaných auditory za rok 2018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Daň z příjmů právnických osob</dc:title>
  <dc:creator>Pavla Kvapilová</dc:creator>
  <cp:lastModifiedBy>Pavla Kvapilová</cp:lastModifiedBy>
  <cp:revision>171</cp:revision>
  <cp:lastPrinted>1601-01-01T00:00:00Z</cp:lastPrinted>
  <dcterms:created xsi:type="dcterms:W3CDTF">2007-04-21T17:30:15Z</dcterms:created>
  <dcterms:modified xsi:type="dcterms:W3CDTF">2019-11-20T16:01:46Z</dcterms:modified>
</cp:coreProperties>
</file>