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3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49" r:id="rId5"/>
  </p:sldMasterIdLst>
  <p:notesMasterIdLst>
    <p:notesMasterId r:id="rId108"/>
  </p:notesMasterIdLst>
  <p:handoutMasterIdLst>
    <p:handoutMasterId r:id="rId109"/>
  </p:handoutMasterIdLst>
  <p:sldIdLst>
    <p:sldId id="456" r:id="rId6"/>
    <p:sldId id="748" r:id="rId7"/>
    <p:sldId id="595" r:id="rId8"/>
    <p:sldId id="750" r:id="rId9"/>
    <p:sldId id="757" r:id="rId10"/>
    <p:sldId id="760" r:id="rId11"/>
    <p:sldId id="767" r:id="rId12"/>
    <p:sldId id="758" r:id="rId13"/>
    <p:sldId id="759" r:id="rId14"/>
    <p:sldId id="775" r:id="rId15"/>
    <p:sldId id="776" r:id="rId16"/>
    <p:sldId id="749" r:id="rId17"/>
    <p:sldId id="784" r:id="rId18"/>
    <p:sldId id="778" r:id="rId19"/>
    <p:sldId id="764" r:id="rId20"/>
    <p:sldId id="765" r:id="rId21"/>
    <p:sldId id="766" r:id="rId22"/>
    <p:sldId id="653" r:id="rId23"/>
    <p:sldId id="655" r:id="rId24"/>
    <p:sldId id="715" r:id="rId25"/>
    <p:sldId id="763" r:id="rId26"/>
    <p:sldId id="659" r:id="rId27"/>
    <p:sldId id="591" r:id="rId28"/>
    <p:sldId id="664" r:id="rId29"/>
    <p:sldId id="587" r:id="rId30"/>
    <p:sldId id="692" r:id="rId31"/>
    <p:sldId id="768" r:id="rId32"/>
    <p:sldId id="769" r:id="rId33"/>
    <p:sldId id="695" r:id="rId34"/>
    <p:sldId id="638" r:id="rId35"/>
    <p:sldId id="667" r:id="rId36"/>
    <p:sldId id="668" r:id="rId37"/>
    <p:sldId id="696" r:id="rId38"/>
    <p:sldId id="697" r:id="rId39"/>
    <p:sldId id="610" r:id="rId40"/>
    <p:sldId id="675" r:id="rId41"/>
    <p:sldId id="611" r:id="rId42"/>
    <p:sldId id="613" r:id="rId43"/>
    <p:sldId id="612" r:id="rId44"/>
    <p:sldId id="676" r:id="rId45"/>
    <p:sldId id="639" r:id="rId46"/>
    <p:sldId id="615" r:id="rId47"/>
    <p:sldId id="677" r:id="rId48"/>
    <p:sldId id="614" r:id="rId49"/>
    <p:sldId id="625" r:id="rId50"/>
    <p:sldId id="771" r:id="rId51"/>
    <p:sldId id="628" r:id="rId52"/>
    <p:sldId id="674" r:id="rId53"/>
    <p:sldId id="673" r:id="rId54"/>
    <p:sldId id="705" r:id="rId55"/>
    <p:sldId id="706" r:id="rId56"/>
    <p:sldId id="703" r:id="rId57"/>
    <p:sldId id="704" r:id="rId58"/>
    <p:sldId id="699" r:id="rId59"/>
    <p:sldId id="700" r:id="rId60"/>
    <p:sldId id="701" r:id="rId61"/>
    <p:sldId id="702" r:id="rId62"/>
    <p:sldId id="599" r:id="rId63"/>
    <p:sldId id="600" r:id="rId64"/>
    <p:sldId id="681" r:id="rId65"/>
    <p:sldId id="682" r:id="rId66"/>
    <p:sldId id="602" r:id="rId67"/>
    <p:sldId id="604" r:id="rId68"/>
    <p:sldId id="698" r:id="rId69"/>
    <p:sldId id="629" r:id="rId70"/>
    <p:sldId id="671" r:id="rId71"/>
    <p:sldId id="672" r:id="rId72"/>
    <p:sldId id="630" r:id="rId73"/>
    <p:sldId id="632" r:id="rId74"/>
    <p:sldId id="788" r:id="rId75"/>
    <p:sldId id="678" r:id="rId76"/>
    <p:sldId id="663" r:id="rId77"/>
    <p:sldId id="684" r:id="rId78"/>
    <p:sldId id="686" r:id="rId79"/>
    <p:sldId id="687" r:id="rId80"/>
    <p:sldId id="688" r:id="rId81"/>
    <p:sldId id="620" r:id="rId82"/>
    <p:sldId id="693" r:id="rId83"/>
    <p:sldId id="635" r:id="rId84"/>
    <p:sldId id="689" r:id="rId85"/>
    <p:sldId id="621" r:id="rId86"/>
    <p:sldId id="690" r:id="rId87"/>
    <p:sldId id="691" r:id="rId88"/>
    <p:sldId id="577" r:id="rId89"/>
    <p:sldId id="578" r:id="rId90"/>
    <p:sldId id="581" r:id="rId91"/>
    <p:sldId id="579" r:id="rId92"/>
    <p:sldId id="597" r:id="rId93"/>
    <p:sldId id="596" r:id="rId94"/>
    <p:sldId id="694" r:id="rId95"/>
    <p:sldId id="780" r:id="rId96"/>
    <p:sldId id="752" r:id="rId97"/>
    <p:sldId id="781" r:id="rId98"/>
    <p:sldId id="753" r:id="rId99"/>
    <p:sldId id="707" r:id="rId100"/>
    <p:sldId id="754" r:id="rId101"/>
    <p:sldId id="783" r:id="rId102"/>
    <p:sldId id="755" r:id="rId103"/>
    <p:sldId id="782" r:id="rId104"/>
    <p:sldId id="756" r:id="rId105"/>
    <p:sldId id="787" r:id="rId106"/>
    <p:sldId id="785" r:id="rId107"/>
  </p:sldIdLst>
  <p:sldSz cx="9144000" cy="6858000" type="screen4x3"/>
  <p:notesSz cx="6799263" cy="99298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80"/>
    <a:srgbClr val="33CC33"/>
    <a:srgbClr val="FFFF7F"/>
    <a:srgbClr val="0000FF"/>
    <a:srgbClr val="004896"/>
    <a:srgbClr val="FF4896"/>
    <a:srgbClr val="00007F"/>
    <a:srgbClr val="77933C"/>
    <a:srgbClr val="0070C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Střední styl 3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34" autoAdjust="0"/>
    <p:restoredTop sz="91320" autoAdjust="0"/>
  </p:normalViewPr>
  <p:slideViewPr>
    <p:cSldViewPr>
      <p:cViewPr varScale="1">
        <p:scale>
          <a:sx n="85" d="100"/>
          <a:sy n="85" d="100"/>
        </p:scale>
        <p:origin x="738" y="7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slide" Target="slides/slide82.xml"/><Relationship Id="rId102" Type="http://schemas.openxmlformats.org/officeDocument/2006/relationships/slide" Target="slides/slide97.xml"/><Relationship Id="rId110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13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slide" Target="slides/slide98.xml"/><Relationship Id="rId108" Type="http://schemas.openxmlformats.org/officeDocument/2006/relationships/notesMaster" Target="notesMasters/notesMaster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1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handoutMaster" Target="handoutMasters/handoutMaster1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List_aplikace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Se&#353;it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b="1" dirty="0"/>
              <a:t>Full</a:t>
            </a:r>
            <a:r>
              <a:rPr lang="cs-CZ" b="1" baseline="0" dirty="0"/>
              <a:t> </a:t>
            </a:r>
            <a:r>
              <a:rPr lang="cs-CZ" b="1" baseline="0" dirty="0" err="1"/>
              <a:t>Time</a:t>
            </a:r>
            <a:r>
              <a:rPr lang="cs-CZ" b="1" baseline="0" dirty="0"/>
              <a:t> </a:t>
            </a:r>
            <a:r>
              <a:rPr lang="cs-CZ" b="1" baseline="0" dirty="0" err="1"/>
              <a:t>Equivalent</a:t>
            </a:r>
            <a:r>
              <a:rPr lang="cs-CZ" b="1" baseline="0" dirty="0"/>
              <a:t> (</a:t>
            </a:r>
            <a:r>
              <a:rPr lang="en-US" b="1" dirty="0"/>
              <a:t>FTE</a:t>
            </a:r>
            <a:r>
              <a:rPr lang="cs-CZ" b="1" dirty="0"/>
              <a:t>) zaměstnanců</a:t>
            </a:r>
            <a:r>
              <a:rPr lang="cs-CZ" b="1" baseline="0" dirty="0"/>
              <a:t> ÚRR JV</a:t>
            </a:r>
            <a:endParaRPr lang="en-US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areaChart>
        <c:grouping val="standard"/>
        <c:varyColors val="0"/>
        <c:ser>
          <c:idx val="0"/>
          <c:order val="0"/>
          <c:tx>
            <c:v>FTE</c:v>
          </c:tx>
          <c:spPr>
            <a:solidFill>
              <a:srgbClr val="000080"/>
            </a:solidFill>
            <a:ln>
              <a:noFill/>
            </a:ln>
            <a:effectLst/>
          </c:spPr>
          <c:cat>
            <c:numRef>
              <c:f>List1!$A$2:$A$14</c:f>
              <c:numCache>
                <c:formatCode>General</c:formatCode>
                <c:ptCount val="13"/>
                <c:pt idx="0">
                  <c:v>2007</c:v>
                </c:pt>
                <c:pt idx="1">
                  <c:v>2008</c:v>
                </c:pt>
                <c:pt idx="2">
                  <c:v>2009</c:v>
                </c:pt>
                <c:pt idx="3">
                  <c:v>2010</c:v>
                </c:pt>
                <c:pt idx="4">
                  <c:v>2011</c:v>
                </c:pt>
                <c:pt idx="5">
                  <c:v>2012</c:v>
                </c:pt>
                <c:pt idx="6">
                  <c:v>2013</c:v>
                </c:pt>
                <c:pt idx="7">
                  <c:v>2014</c:v>
                </c:pt>
                <c:pt idx="8">
                  <c:v>2015</c:v>
                </c:pt>
                <c:pt idx="9">
                  <c:v>2016</c:v>
                </c:pt>
                <c:pt idx="10">
                  <c:v>2017</c:v>
                </c:pt>
                <c:pt idx="11">
                  <c:v>2018</c:v>
                </c:pt>
                <c:pt idx="12">
                  <c:v>2021</c:v>
                </c:pt>
              </c:numCache>
            </c:numRef>
          </c:cat>
          <c:val>
            <c:numRef>
              <c:f>List1!$B$2:$B$14</c:f>
              <c:numCache>
                <c:formatCode>General</c:formatCode>
                <c:ptCount val="13"/>
                <c:pt idx="0">
                  <c:v>45</c:v>
                </c:pt>
                <c:pt idx="1">
                  <c:v>48</c:v>
                </c:pt>
                <c:pt idx="2">
                  <c:v>55.85</c:v>
                </c:pt>
                <c:pt idx="3">
                  <c:v>65.09</c:v>
                </c:pt>
                <c:pt idx="4">
                  <c:v>64.760000000000005</c:v>
                </c:pt>
                <c:pt idx="5">
                  <c:v>65.569999999999993</c:v>
                </c:pt>
                <c:pt idx="6">
                  <c:v>68.19</c:v>
                </c:pt>
                <c:pt idx="7">
                  <c:v>67.33</c:v>
                </c:pt>
                <c:pt idx="8">
                  <c:v>65.25</c:v>
                </c:pt>
                <c:pt idx="9">
                  <c:v>48.63</c:v>
                </c:pt>
                <c:pt idx="10">
                  <c:v>29.63</c:v>
                </c:pt>
                <c:pt idx="11">
                  <c:v>19</c:v>
                </c:pt>
                <c:pt idx="12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3665512"/>
        <c:axId val="133666296"/>
      </c:areaChart>
      <c:catAx>
        <c:axId val="133665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3666296"/>
        <c:crosses val="autoZero"/>
        <c:auto val="1"/>
        <c:lblAlgn val="ctr"/>
        <c:lblOffset val="100"/>
        <c:noMultiLvlLbl val="0"/>
      </c:catAx>
      <c:valAx>
        <c:axId val="133666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3665512"/>
        <c:crosses val="autoZero"/>
        <c:crossBetween val="midCat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</c:dTable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Čerpání ROP JV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dPt>
            <c:idx val="16"/>
            <c:invertIfNegative val="0"/>
            <c:bubble3D val="0"/>
            <c:spPr>
              <a:solidFill>
                <a:srgbClr val="FF0000"/>
              </a:solidFill>
              <a:ln w="9525" cap="flat" cmpd="sng" algn="ctr">
                <a:solidFill>
                  <a:schemeClr val="lt1">
                    <a:alpha val="50000"/>
                  </a:schemeClr>
                </a:solidFill>
                <a:round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List1!$A$1:$A$17</c:f>
              <c:strCache>
                <c:ptCount val="17"/>
                <c:pt idx="0">
                  <c:v>Osa 1</c:v>
                </c:pt>
                <c:pt idx="1">
                  <c:v> 1.1</c:v>
                </c:pt>
                <c:pt idx="2">
                  <c:v> 1.2</c:v>
                </c:pt>
                <c:pt idx="3">
                  <c:v> 1.3</c:v>
                </c:pt>
                <c:pt idx="4">
                  <c:v> 1.4</c:v>
                </c:pt>
                <c:pt idx="5">
                  <c:v>Osa 2</c:v>
                </c:pt>
                <c:pt idx="6">
                  <c:v> 2.1</c:v>
                </c:pt>
                <c:pt idx="7">
                  <c:v> 2.2</c:v>
                </c:pt>
                <c:pt idx="8">
                  <c:v>Osa 3</c:v>
                </c:pt>
                <c:pt idx="9">
                  <c:v> 3.1</c:v>
                </c:pt>
                <c:pt idx="10">
                  <c:v> 3.2</c:v>
                </c:pt>
                <c:pt idx="11">
                  <c:v> 3.3</c:v>
                </c:pt>
                <c:pt idx="12">
                  <c:v> 3.4</c:v>
                </c:pt>
                <c:pt idx="13">
                  <c:v>Osa 4</c:v>
                </c:pt>
                <c:pt idx="14">
                  <c:v> 4.1</c:v>
                </c:pt>
                <c:pt idx="15">
                  <c:v> 4.2</c:v>
                </c:pt>
                <c:pt idx="16">
                  <c:v>ROP JV</c:v>
                </c:pt>
              </c:strCache>
            </c:strRef>
          </c:cat>
          <c:val>
            <c:numRef>
              <c:f>List1!$D$1:$D$17</c:f>
              <c:numCache>
                <c:formatCode>0.0%</c:formatCode>
                <c:ptCount val="17"/>
                <c:pt idx="0">
                  <c:v>1.094383471465382</c:v>
                </c:pt>
                <c:pt idx="1">
                  <c:v>1.0595350808567598</c:v>
                </c:pt>
                <c:pt idx="2">
                  <c:v>0.80372017743444801</c:v>
                </c:pt>
                <c:pt idx="3">
                  <c:v>1.7397681573568853</c:v>
                </c:pt>
                <c:pt idx="4">
                  <c:v>0.9353789268578433</c:v>
                </c:pt>
                <c:pt idx="5">
                  <c:v>0.85467847405786523</c:v>
                </c:pt>
                <c:pt idx="6">
                  <c:v>0.8521713848400172</c:v>
                </c:pt>
                <c:pt idx="7">
                  <c:v>0.87854714966167813</c:v>
                </c:pt>
                <c:pt idx="8">
                  <c:v>0.94505078102185358</c:v>
                </c:pt>
                <c:pt idx="9">
                  <c:v>0.97590673447362064</c:v>
                </c:pt>
                <c:pt idx="10">
                  <c:v>0.92302655148598589</c:v>
                </c:pt>
                <c:pt idx="11">
                  <c:v>0.93217509083159378</c:v>
                </c:pt>
                <c:pt idx="12">
                  <c:v>0.92686703630205014</c:v>
                </c:pt>
                <c:pt idx="13">
                  <c:v>0.90047548044824266</c:v>
                </c:pt>
                <c:pt idx="14">
                  <c:v>0.92215940288244458</c:v>
                </c:pt>
                <c:pt idx="15">
                  <c:v>0.76422164691330574</c:v>
                </c:pt>
                <c:pt idx="16">
                  <c:v>1.0034237613914132</c:v>
                </c:pt>
              </c:numCache>
            </c:numRef>
          </c:val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65"/>
        <c:axId val="131524664"/>
        <c:axId val="133669432"/>
      </c:barChart>
      <c:catAx>
        <c:axId val="131524664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3669432"/>
        <c:crosses val="autoZero"/>
        <c:auto val="1"/>
        <c:lblAlgn val="ctr"/>
        <c:lblOffset val="100"/>
        <c:noMultiLvlLbl val="0"/>
      </c:catAx>
      <c:valAx>
        <c:axId val="133669432"/>
        <c:scaling>
          <c:orientation val="minMax"/>
        </c:scaling>
        <c:delete val="0"/>
        <c:axPos val="t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31524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cs-CZ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7088" cy="49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58" tIns="45729" rIns="91458" bIns="45729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587" y="0"/>
            <a:ext cx="2947088" cy="497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58" tIns="45729" rIns="91458" bIns="45729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179"/>
            <a:ext cx="2947088" cy="49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58" tIns="45729" rIns="91458" bIns="45729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587" y="9431179"/>
            <a:ext cx="2947088" cy="49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58" tIns="45729" rIns="91458" bIns="45729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B40A87D-E5EA-420D-A16F-9688DCC383D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07359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088" cy="497047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587" y="0"/>
            <a:ext cx="2947088" cy="497047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FF54906-C8BA-40CE-821C-C86DC12A715E}" type="datetimeFigureOut">
              <a:rPr lang="cs-CZ"/>
              <a:pPr>
                <a:defRPr/>
              </a:pPr>
              <a:t>15.10.2019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58" tIns="45729" rIns="91458" bIns="45729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609" y="4716383"/>
            <a:ext cx="5440046" cy="4468654"/>
          </a:xfrm>
          <a:prstGeom prst="rect">
            <a:avLst/>
          </a:prstGeom>
        </p:spPr>
        <p:txBody>
          <a:bodyPr vert="horz" lIns="91458" tIns="45729" rIns="91458" bIns="45729" rtlCol="0"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1179"/>
            <a:ext cx="2947088" cy="497046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587" y="9431179"/>
            <a:ext cx="2947088" cy="497046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F35E2B7C-AAEF-4B10-90B8-B82CF3B5243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64839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5E2B7C-AAEF-4B10-90B8-B82CF3B52433}" type="slidenum">
              <a:rPr lang="cs-CZ" smtClean="0"/>
              <a:pPr>
                <a:defRPr/>
              </a:pPr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58052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5E2B7C-AAEF-4B10-90B8-B82CF3B52433}" type="slidenum">
              <a:rPr lang="cs-CZ" smtClean="0"/>
              <a:pPr>
                <a:defRPr/>
              </a:pPr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16169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5E2B7C-AAEF-4B10-90B8-B82CF3B52433}" type="slidenum">
              <a:rPr lang="cs-CZ" smtClean="0"/>
              <a:pPr>
                <a:defRPr/>
              </a:pPr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2246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z="2000" dirty="0"/>
          </a:p>
        </p:txBody>
      </p:sp>
      <p:sp>
        <p:nvSpPr>
          <p:cNvPr id="276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925EE40-59CE-41C5-80E1-F80C7A6FE3AA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26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4127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5E2B7C-AAEF-4B10-90B8-B82CF3B52433}" type="slidenum">
              <a:rPr lang="cs-CZ" smtClean="0"/>
              <a:pPr>
                <a:defRPr/>
              </a:pPr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8172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z="2000" dirty="0"/>
          </a:p>
        </p:txBody>
      </p:sp>
      <p:sp>
        <p:nvSpPr>
          <p:cNvPr id="460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82E3F5-8163-4513-8976-49C12B0D24A9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29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1415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460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82E3F5-8163-4513-8976-49C12B0D24A9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30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618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481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51F8444-0921-4CCF-BD26-585835CECB45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31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88203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481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51F8444-0921-4CCF-BD26-585835CECB45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32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4687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481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51F8444-0921-4CCF-BD26-585835CECB45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33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8808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z="2000" dirty="0"/>
          </a:p>
        </p:txBody>
      </p:sp>
      <p:sp>
        <p:nvSpPr>
          <p:cNvPr id="481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51F8444-0921-4CCF-BD26-585835CECB45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34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969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z="2000"/>
          </a:p>
        </p:txBody>
      </p:sp>
      <p:sp>
        <p:nvSpPr>
          <p:cNvPr id="1741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1139E5F-2D07-4D39-BDB8-25F65B220311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3123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z="2000" dirty="0"/>
          </a:p>
        </p:txBody>
      </p:sp>
      <p:sp>
        <p:nvSpPr>
          <p:cNvPr id="460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82E3F5-8163-4513-8976-49C12B0D24A9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36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0111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z="2000" dirty="0"/>
          </a:p>
        </p:txBody>
      </p:sp>
      <p:sp>
        <p:nvSpPr>
          <p:cNvPr id="481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51F8444-0921-4CCF-BD26-585835CECB45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37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4424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z="2000" dirty="0"/>
          </a:p>
        </p:txBody>
      </p:sp>
      <p:sp>
        <p:nvSpPr>
          <p:cNvPr id="481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51F8444-0921-4CCF-BD26-585835CECB45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38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8731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5E2B7C-AAEF-4B10-90B8-B82CF3B52433}" type="slidenum">
              <a:rPr lang="cs-CZ" smtClean="0"/>
              <a:pPr>
                <a:defRPr/>
              </a:pPr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888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z="2000" dirty="0"/>
          </a:p>
        </p:txBody>
      </p:sp>
      <p:sp>
        <p:nvSpPr>
          <p:cNvPr id="460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82E3F5-8163-4513-8976-49C12B0D24A9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40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1366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460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82E3F5-8163-4513-8976-49C12B0D24A9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41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72829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z="2000" dirty="0"/>
          </a:p>
        </p:txBody>
      </p:sp>
      <p:sp>
        <p:nvSpPr>
          <p:cNvPr id="460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82E3F5-8163-4513-8976-49C12B0D24A9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43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0504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440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192C63-F7E5-419B-9D0A-B820C04DCF1A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44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71547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z="2000" dirty="0"/>
          </a:p>
        </p:txBody>
      </p:sp>
      <p:sp>
        <p:nvSpPr>
          <p:cNvPr id="460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82E3F5-8163-4513-8976-49C12B0D24A9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45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60343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z="2000" dirty="0"/>
          </a:p>
        </p:txBody>
      </p:sp>
      <p:sp>
        <p:nvSpPr>
          <p:cNvPr id="481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51F8444-0921-4CCF-BD26-585835CECB45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47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228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z="2000" dirty="0"/>
          </a:p>
        </p:txBody>
      </p:sp>
      <p:sp>
        <p:nvSpPr>
          <p:cNvPr id="1741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1139E5F-2D07-4D39-BDB8-25F65B220311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9</a:t>
            </a:fld>
            <a:endParaRPr lang="cs-CZ" altLang="cs-CZ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2654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5E2B7C-AAEF-4B10-90B8-B82CF3B52433}" type="slidenum">
              <a:rPr lang="cs-CZ" smtClean="0"/>
              <a:pPr>
                <a:defRPr/>
              </a:pPr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94733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z="2000" dirty="0"/>
          </a:p>
        </p:txBody>
      </p:sp>
      <p:sp>
        <p:nvSpPr>
          <p:cNvPr id="460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82E3F5-8163-4513-8976-49C12B0D24A9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49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6385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z="2000" dirty="0"/>
          </a:p>
        </p:txBody>
      </p:sp>
      <p:sp>
        <p:nvSpPr>
          <p:cNvPr id="37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D0A1D88-683D-435A-BED4-2BE5FB6D8B06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50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28694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3994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9ECF4FD-7E1D-4427-965A-E41C61D96D08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51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4744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481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51F8444-0921-4CCF-BD26-585835CECB45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52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01788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z="2000" dirty="0"/>
          </a:p>
        </p:txBody>
      </p:sp>
      <p:sp>
        <p:nvSpPr>
          <p:cNvPr id="481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51F8444-0921-4CCF-BD26-585835CECB45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53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658812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5E2B7C-AAEF-4B10-90B8-B82CF3B52433}" type="slidenum">
              <a:rPr lang="cs-CZ" smtClean="0"/>
              <a:pPr>
                <a:defRPr/>
              </a:pPr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67472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z="2000" dirty="0"/>
          </a:p>
        </p:txBody>
      </p:sp>
      <p:sp>
        <p:nvSpPr>
          <p:cNvPr id="460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82E3F5-8163-4513-8976-49C12B0D24A9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55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919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z="2000" dirty="0"/>
          </a:p>
        </p:txBody>
      </p:sp>
      <p:sp>
        <p:nvSpPr>
          <p:cNvPr id="481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51F8444-0921-4CCF-BD26-585835CECB45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56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1340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z="2000" dirty="0"/>
          </a:p>
        </p:txBody>
      </p:sp>
      <p:sp>
        <p:nvSpPr>
          <p:cNvPr id="4813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51F8444-0921-4CCF-BD26-585835CECB45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57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16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z="2000" dirty="0"/>
          </a:p>
        </p:txBody>
      </p:sp>
      <p:sp>
        <p:nvSpPr>
          <p:cNvPr id="1741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1139E5F-2D07-4D39-BDB8-25F65B220311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</a:t>
            </a:fld>
            <a:endParaRPr lang="cs-CZ" altLang="cs-CZ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9324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5E2B7C-AAEF-4B10-90B8-B82CF3B52433}" type="slidenum">
              <a:rPr lang="cs-CZ" smtClean="0"/>
              <a:pPr>
                <a:defRPr/>
              </a:pPr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77067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z="2000" dirty="0"/>
          </a:p>
        </p:txBody>
      </p:sp>
      <p:sp>
        <p:nvSpPr>
          <p:cNvPr id="460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82E3F5-8163-4513-8976-49C12B0D24A9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64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98016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5E2B7C-AAEF-4B10-90B8-B82CF3B52433}" type="slidenum">
              <a:rPr lang="cs-CZ" smtClean="0"/>
              <a:pPr>
                <a:defRPr/>
              </a:pPr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30315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z="2000" dirty="0"/>
          </a:p>
        </p:txBody>
      </p:sp>
      <p:sp>
        <p:nvSpPr>
          <p:cNvPr id="460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82E3F5-8163-4513-8976-49C12B0D24A9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66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7783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z="2000" dirty="0"/>
          </a:p>
        </p:txBody>
      </p:sp>
      <p:sp>
        <p:nvSpPr>
          <p:cNvPr id="460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82E3F5-8163-4513-8976-49C12B0D24A9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67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95220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460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182E3F5-8163-4513-8976-49C12B0D24A9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68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5275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5E2B7C-AAEF-4B10-90B8-B82CF3B52433}" type="slidenum">
              <a:rPr lang="cs-CZ" smtClean="0"/>
              <a:pPr>
                <a:defRPr/>
              </a:pPr>
              <a:t>71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784624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z="2000" dirty="0"/>
          </a:p>
        </p:txBody>
      </p:sp>
      <p:sp>
        <p:nvSpPr>
          <p:cNvPr id="37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D0A1D88-683D-435A-BED4-2BE5FB6D8B06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72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36857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z="2000" dirty="0"/>
          </a:p>
        </p:txBody>
      </p:sp>
      <p:sp>
        <p:nvSpPr>
          <p:cNvPr id="37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D0A1D88-683D-435A-BED4-2BE5FB6D8B06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73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89350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37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D0A1D88-683D-435A-BED4-2BE5FB6D8B06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74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66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z="2000" dirty="0"/>
          </a:p>
        </p:txBody>
      </p:sp>
      <p:sp>
        <p:nvSpPr>
          <p:cNvPr id="1741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1139E5F-2D07-4D39-BDB8-25F65B220311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11</a:t>
            </a:fld>
            <a:endParaRPr lang="cs-CZ" altLang="cs-CZ" dirty="0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45089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z="2000" dirty="0"/>
          </a:p>
        </p:txBody>
      </p:sp>
      <p:sp>
        <p:nvSpPr>
          <p:cNvPr id="3789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D0A1D88-683D-435A-BED4-2BE5FB6D8B06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75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46146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5E2B7C-AAEF-4B10-90B8-B82CF3B52433}" type="slidenum">
              <a:rPr lang="cs-CZ" smtClean="0"/>
              <a:pPr>
                <a:defRPr/>
              </a:pPr>
              <a:t>76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248258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z="2000" dirty="0"/>
          </a:p>
        </p:txBody>
      </p:sp>
      <p:sp>
        <p:nvSpPr>
          <p:cNvPr id="3379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8DF96A-8267-41F0-9298-78CA2B9389FA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77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07442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5E2B7C-AAEF-4B10-90B8-B82CF3B52433}" type="slidenum">
              <a:rPr lang="cs-CZ" smtClean="0"/>
              <a:pPr>
                <a:defRPr/>
              </a:pPr>
              <a:t>78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87525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 smtClean="0"/>
          </a:p>
        </p:txBody>
      </p:sp>
      <p:sp>
        <p:nvSpPr>
          <p:cNvPr id="4198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50A557F-10AD-477E-992E-62A002DDF444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79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97213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5E2B7C-AAEF-4B10-90B8-B82CF3B52433}" type="slidenum">
              <a:rPr lang="cs-CZ" smtClean="0"/>
              <a:pPr>
                <a:defRPr/>
              </a:pPr>
              <a:t>80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36666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z="2000" dirty="0"/>
          </a:p>
        </p:txBody>
      </p:sp>
      <p:sp>
        <p:nvSpPr>
          <p:cNvPr id="3584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7845D17-D6D5-4B29-BEA2-71B888891FB6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81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100583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z="2000" dirty="0"/>
          </a:p>
        </p:txBody>
      </p:sp>
      <p:sp>
        <p:nvSpPr>
          <p:cNvPr id="276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925EE40-59CE-41C5-80E1-F80C7A6FE3AA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82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96416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z="2000" dirty="0"/>
          </a:p>
        </p:txBody>
      </p:sp>
      <p:sp>
        <p:nvSpPr>
          <p:cNvPr id="2765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925EE40-59CE-41C5-80E1-F80C7A6FE3AA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83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84839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dirty="0"/>
          </a:p>
        </p:txBody>
      </p:sp>
      <p:sp>
        <p:nvSpPr>
          <p:cNvPr id="501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9A63E4D-1610-41C0-8C63-9EBDDE5CED73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84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738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5837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879FCDC-C6DF-43ED-9BEF-2FCD52EF8848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15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020701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z="2000" dirty="0"/>
          </a:p>
        </p:txBody>
      </p:sp>
      <p:sp>
        <p:nvSpPr>
          <p:cNvPr id="522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5B25E19-50D8-4CC7-A6D8-774D9B74F95E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85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11072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z="2000" dirty="0"/>
          </a:p>
        </p:txBody>
      </p:sp>
      <p:sp>
        <p:nvSpPr>
          <p:cNvPr id="5837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879FCDC-C6DF-43ED-9BEF-2FCD52EF8848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86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97611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z="2000" dirty="0"/>
          </a:p>
        </p:txBody>
      </p:sp>
      <p:sp>
        <p:nvSpPr>
          <p:cNvPr id="542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3099" indent="-285807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229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520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811" indent="-228646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5103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2394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686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977" indent="-22864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2DA72F7-D8AD-45DE-9A42-92D90B6B81FC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87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63468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5E2B7C-AAEF-4B10-90B8-B82CF3B52433}" type="slidenum">
              <a:rPr lang="cs-CZ" smtClean="0"/>
              <a:pPr>
                <a:defRPr/>
              </a:pPr>
              <a:t>88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151870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5E2B7C-AAEF-4B10-90B8-B82CF3B52433}" type="slidenum">
              <a:rPr lang="cs-CZ" smtClean="0"/>
              <a:pPr>
                <a:defRPr/>
              </a:pPr>
              <a:t>89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970064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5E2B7C-AAEF-4B10-90B8-B82CF3B52433}" type="slidenum">
              <a:rPr lang="cs-CZ" smtClean="0"/>
              <a:pPr>
                <a:defRPr/>
              </a:pPr>
              <a:t>90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369851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5E2B7C-AAEF-4B10-90B8-B82CF3B52433}" type="slidenum">
              <a:rPr lang="cs-CZ" smtClean="0"/>
              <a:pPr>
                <a:defRPr/>
              </a:pPr>
              <a:t>91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78953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1638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125" indent="-287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935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9725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01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73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45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17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89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DB60609-A158-4A7D-9C2D-BC16C259AD4E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92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64970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5E2B7C-AAEF-4B10-90B8-B82CF3B52433}" type="slidenum">
              <a:rPr lang="cs-CZ" smtClean="0"/>
              <a:pPr>
                <a:defRPr/>
              </a:pPr>
              <a:t>93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5644245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204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125" indent="-287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935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9725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01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73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45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17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89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44D0375-E406-485D-BEBD-C1A7D42DEA08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94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461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5837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879FCDC-C6DF-43ED-9BEF-2FCD52EF8848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16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7185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5E2B7C-AAEF-4B10-90B8-B82CF3B52433}" type="slidenum">
              <a:rPr lang="cs-CZ" smtClean="0"/>
              <a:pPr>
                <a:defRPr/>
              </a:pPr>
              <a:t>95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8026620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2458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125" indent="-287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935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9725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01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73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45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17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89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04DDC0E-0376-4728-8B00-7EE14A863055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96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7800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5E2B7C-AAEF-4B10-90B8-B82CF3B52433}" type="slidenum">
              <a:rPr lang="cs-CZ" smtClean="0"/>
              <a:pPr>
                <a:defRPr/>
              </a:pPr>
              <a:t>97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2697771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2662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125" indent="-287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935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9725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01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73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45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17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89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32E1989-8168-4D38-B5CD-235E2AD222B6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98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21310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5E2B7C-AAEF-4B10-90B8-B82CF3B52433}" type="slidenum">
              <a:rPr lang="cs-CZ" smtClean="0"/>
              <a:pPr>
                <a:defRPr/>
              </a:pPr>
              <a:t>99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0747972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altLang="cs-CZ" smtClean="0"/>
          </a:p>
        </p:txBody>
      </p:sp>
      <p:sp>
        <p:nvSpPr>
          <p:cNvPr id="2867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6125" indent="-2873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935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9725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701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273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845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417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989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AD5843C-325E-46B1-AAF8-A3DEFFF3E776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100</a:t>
            </a:fld>
            <a:endParaRPr lang="cs-CZ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183770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5E2B7C-AAEF-4B10-90B8-B82CF3B52433}" type="slidenum">
              <a:rPr lang="cs-CZ" smtClean="0"/>
              <a:pPr>
                <a:defRPr/>
              </a:pPr>
              <a:t>101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46319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</p:txBody>
      </p:sp>
      <p:sp>
        <p:nvSpPr>
          <p:cNvPr id="5837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879FCDC-C6DF-43ED-9BEF-2FCD52EF8848}" type="slidenum">
              <a:rPr lang="cs-CZ" altLang="cs-CZ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17</a:t>
            </a:fld>
            <a:endParaRPr lang="cs-CZ" altLang="cs-CZ" smtClean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6715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35E2B7C-AAEF-4B10-90B8-B82CF3B52433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2772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414338"/>
            <a:ext cx="2057400" cy="57118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414338"/>
            <a:ext cx="6019800" cy="57118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s.pdf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" descr="slides.pdf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440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065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2303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600450" y="414338"/>
            <a:ext cx="4095750" cy="118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544545</a:t>
            </a:r>
          </a:p>
        </p:txBody>
      </p:sp>
      <p:sp>
        <p:nvSpPr>
          <p:cNvPr id="13315" name="Rectangle 3"/>
          <p:cNvSpPr>
            <a:spLocks noChangeArrowheads="1"/>
          </p:cNvSpPr>
          <p:nvPr/>
        </p:nvSpPr>
        <p:spPr bwMode="auto">
          <a:xfrm>
            <a:off x="3408363" y="442913"/>
            <a:ext cx="74612" cy="1163637"/>
          </a:xfrm>
          <a:prstGeom prst="rect">
            <a:avLst/>
          </a:prstGeom>
          <a:solidFill>
            <a:srgbClr val="41C7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cs-CZ">
              <a:latin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33400" y="422275"/>
            <a:ext cx="17526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33400" y="6405563"/>
            <a:ext cx="8077200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rgbClr val="004896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rgbClr val="004896"/>
          </a:solidFill>
          <a:latin typeface="Verdana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rgbClr val="004896"/>
          </a:solidFill>
          <a:latin typeface="Verdana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rgbClr val="004896"/>
          </a:solidFill>
          <a:latin typeface="Verdana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rgbClr val="004896"/>
          </a:solidFill>
          <a:latin typeface="Verdana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rgbClr val="004896"/>
          </a:solidFill>
          <a:latin typeface="Verdana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rgbClr val="004896"/>
          </a:solidFill>
          <a:latin typeface="Verdana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rgbClr val="004896"/>
          </a:solidFill>
          <a:latin typeface="Verdana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500" b="1">
          <a:solidFill>
            <a:srgbClr val="004896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m.brno.cz/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203104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647564" y="908720"/>
            <a:ext cx="7848872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800" b="1" dirty="0" smtClean="0">
                <a:solidFill>
                  <a:srgbClr val="FFFF7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Regionální rada Jihovýchod </a:t>
            </a:r>
            <a:endParaRPr lang="cs-CZ" sz="4800" b="1" dirty="0">
              <a:solidFill>
                <a:srgbClr val="FFFF7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600450" y="414338"/>
            <a:ext cx="4643958" cy="1185862"/>
          </a:xfrm>
        </p:spPr>
        <p:txBody>
          <a:bodyPr/>
          <a:lstStyle/>
          <a:p>
            <a:pPr algn="ctr">
              <a:defRPr/>
            </a:pPr>
            <a:r>
              <a:rPr lang="cs-CZ" altLang="cs-CZ" sz="2800" dirty="0" smtClean="0">
                <a:solidFill>
                  <a:srgbClr val="000080"/>
                </a:solidFill>
                <a:latin typeface="Arial" panose="020B0604020202020204" pitchFamily="34" charset="0"/>
                <a:cs typeface="Arial" pitchFamily="34" charset="0"/>
              </a:rPr>
              <a:t>Úřad v číslech</a:t>
            </a:r>
            <a:endParaRPr lang="cs-CZ" altLang="cs-CZ" sz="2800" dirty="0">
              <a:solidFill>
                <a:srgbClr val="00008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539552" y="1916832"/>
            <a:ext cx="8280920" cy="37240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342900" indent="-342900" algn="just" eaLnBrk="1" hangingPunct="1">
              <a:buClr>
                <a:srgbClr val="33CC33"/>
              </a:buClr>
              <a:buFont typeface="Arial" panose="020B0604020202020204" pitchFamily="34" charset="0"/>
              <a:buChar char="•"/>
              <a:defRPr/>
            </a:pPr>
            <a:endParaRPr lang="pl-PL" sz="22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>
                <a:srgbClr val="33CC33"/>
              </a:buClr>
              <a:buFont typeface="Arial" panose="020B0604020202020204" pitchFamily="34" charset="0"/>
              <a:buChar char="•"/>
              <a:defRPr/>
            </a:pPr>
            <a:r>
              <a:rPr lang="pl-PL" sz="16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Celkem se na ÚRR vystřídalo 116 </a:t>
            </a:r>
            <a:r>
              <a:rPr lang="pl-PL" sz="16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zaměstnanců. </a:t>
            </a:r>
          </a:p>
          <a:p>
            <a:pPr marL="342900" indent="-342900" algn="just">
              <a:buClr>
                <a:srgbClr val="33CC33"/>
              </a:buClr>
              <a:buFont typeface="Arial" panose="020B0604020202020204" pitchFamily="34" charset="0"/>
              <a:buChar char="•"/>
              <a:defRPr/>
            </a:pPr>
            <a:endParaRPr lang="pl-PL" sz="16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>
                <a:srgbClr val="33CC33"/>
              </a:buClr>
              <a:buFont typeface="Arial" panose="020B0604020202020204" pitchFamily="34" charset="0"/>
              <a:buChar char="•"/>
              <a:defRPr/>
            </a:pPr>
            <a:endParaRPr lang="pl-PL" sz="16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>
                <a:srgbClr val="33CC33"/>
              </a:buClr>
              <a:buFont typeface="Arial" panose="020B0604020202020204" pitchFamily="34" charset="0"/>
              <a:buChar char="•"/>
              <a:defRPr/>
            </a:pPr>
            <a:r>
              <a:rPr lang="pl-PL" sz="16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 </a:t>
            </a:r>
            <a:r>
              <a:rPr lang="pl-PL" sz="16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z nich mělo/má VŠ </a:t>
            </a:r>
            <a:r>
              <a:rPr lang="pl-PL" sz="16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vzdělání.</a:t>
            </a:r>
          </a:p>
          <a:p>
            <a:pPr marL="342900" indent="-342900" algn="just">
              <a:buClr>
                <a:srgbClr val="33CC33"/>
              </a:buClr>
              <a:buFont typeface="Arial" panose="020B0604020202020204" pitchFamily="34" charset="0"/>
              <a:buChar char="•"/>
              <a:defRPr/>
            </a:pPr>
            <a:endParaRPr lang="pl-PL" sz="16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Clr>
                <a:srgbClr val="33CC33"/>
              </a:buClr>
              <a:buFont typeface="Arial" panose="020B0604020202020204" pitchFamily="34" charset="0"/>
              <a:buChar char="•"/>
              <a:defRPr/>
            </a:pPr>
            <a:endParaRPr lang="pl-PL" sz="16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1" hangingPunct="1">
              <a:buClr>
                <a:srgbClr val="33CC33"/>
              </a:buClr>
              <a:buFont typeface="Arial" panose="020B0604020202020204" pitchFamily="34" charset="0"/>
              <a:buChar char="•"/>
              <a:defRPr/>
            </a:pPr>
            <a:r>
              <a:rPr lang="pl-PL" sz="16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Věkový průměr úřadu na konci roku 2007 – </a:t>
            </a:r>
            <a:r>
              <a:rPr lang="pl-PL" sz="16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pl-PL" sz="16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let. </a:t>
            </a:r>
          </a:p>
          <a:p>
            <a:pPr marL="342900" indent="-342900" algn="just" eaLnBrk="1" hangingPunct="1">
              <a:buClr>
                <a:srgbClr val="33CC33"/>
              </a:buClr>
              <a:buFont typeface="Arial" panose="020B0604020202020204" pitchFamily="34" charset="0"/>
              <a:buChar char="•"/>
              <a:defRPr/>
            </a:pPr>
            <a:endParaRPr lang="pl-PL" sz="16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1" hangingPunct="1">
              <a:buClr>
                <a:srgbClr val="33CC33"/>
              </a:buClr>
              <a:buFont typeface="Arial" panose="020B0604020202020204" pitchFamily="34" charset="0"/>
              <a:buChar char="•"/>
              <a:defRPr/>
            </a:pPr>
            <a:r>
              <a:rPr lang="pl-PL" sz="16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Věkový průměr úřadu na </a:t>
            </a:r>
            <a:r>
              <a:rPr lang="pl-PL" sz="16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konci roku 2015 – </a:t>
            </a:r>
            <a:r>
              <a:rPr lang="pl-PL" sz="16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pl-PL" sz="16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let.</a:t>
            </a:r>
          </a:p>
          <a:p>
            <a:pPr marL="342900" indent="-342900" algn="just" eaLnBrk="1" hangingPunct="1">
              <a:buClr>
                <a:srgbClr val="33CC33"/>
              </a:buClr>
              <a:buFont typeface="Arial" panose="020B0604020202020204" pitchFamily="34" charset="0"/>
              <a:buChar char="•"/>
              <a:defRPr/>
            </a:pPr>
            <a:endParaRPr lang="pl-PL" sz="16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1" hangingPunct="1">
              <a:buClr>
                <a:srgbClr val="33CC33"/>
              </a:buClr>
              <a:buFont typeface="Arial" panose="020B0604020202020204" pitchFamily="34" charset="0"/>
              <a:buChar char="•"/>
              <a:defRPr/>
            </a:pPr>
            <a:endParaRPr lang="pl-PL" sz="16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1" hangingPunct="1">
              <a:buClr>
                <a:srgbClr val="33CC33"/>
              </a:buClr>
              <a:buFont typeface="Arial" panose="020B0604020202020204" pitchFamily="34" charset="0"/>
              <a:buChar char="•"/>
              <a:defRPr/>
            </a:pPr>
            <a:r>
              <a:rPr lang="pl-PL" sz="16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Podíl žen vzrostl mezi roky 2007 a 2015 z 55% na </a:t>
            </a:r>
            <a:r>
              <a:rPr lang="pl-PL" sz="16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62</a:t>
            </a:r>
            <a:r>
              <a:rPr lang="pl-PL" sz="16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%.</a:t>
            </a:r>
          </a:p>
          <a:p>
            <a:pPr marL="342900" indent="-342900" algn="just" eaLnBrk="1" hangingPunct="1">
              <a:buClr>
                <a:srgbClr val="33CC33"/>
              </a:buClr>
              <a:buFont typeface="Arial" panose="020B0604020202020204" pitchFamily="34" charset="0"/>
              <a:buChar char="•"/>
              <a:defRPr/>
            </a:pPr>
            <a:endParaRPr lang="pl-PL" sz="22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6056" y="2809767"/>
            <a:ext cx="1422633" cy="79858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2134" y="5204796"/>
            <a:ext cx="1090553" cy="109055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3906" y="5038836"/>
            <a:ext cx="1256513" cy="125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59235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5900" y="2443164"/>
            <a:ext cx="6172200" cy="262294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Stav před auditem </a:t>
            </a:r>
            <a:br>
              <a:rPr lang="cs-CZ" altLang="cs-CZ" sz="2800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</a:br>
            <a:r>
              <a:rPr lang="cs-CZ" altLang="cs-CZ" sz="2800" dirty="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cs-CZ" altLang="cs-CZ" sz="2800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stav po auditu</a:t>
            </a:r>
            <a:endParaRPr lang="cs-CZ" alt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4054249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00450" y="414338"/>
            <a:ext cx="4355926" cy="1185862"/>
          </a:xfrm>
        </p:spPr>
        <p:txBody>
          <a:bodyPr/>
          <a:lstStyle/>
          <a:p>
            <a:r>
              <a:rPr lang="cs-CZ" sz="2800" dirty="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Oblíbené nesrovnalosti ROP Jihovýchod</a:t>
            </a:r>
            <a:endParaRPr lang="cs-CZ" sz="2800" dirty="0">
              <a:solidFill>
                <a:srgbClr val="0000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611560" y="1772816"/>
            <a:ext cx="799288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008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0080"/>
                </a:solidFill>
              </a:rPr>
              <a:t>První bobová dráha na Jižní Moravě – podnikání na český způsob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008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80"/>
                </a:solidFill>
              </a:rPr>
              <a:t>Farma Bolka Polívky aneb možné je všechno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rgbClr val="00008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0080"/>
                </a:solidFill>
              </a:rPr>
              <a:t>ZOO pěti kontinentů (Jihlava) – sítě na klecích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008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0080"/>
                </a:solidFill>
              </a:rPr>
              <a:t>Obec </a:t>
            </a:r>
            <a:r>
              <a:rPr lang="cs-CZ" sz="2000" dirty="0" smtClean="0">
                <a:solidFill>
                  <a:srgbClr val="000080"/>
                </a:solidFill>
              </a:rPr>
              <a:t>u </a:t>
            </a:r>
            <a:r>
              <a:rPr lang="cs-CZ" sz="2000" dirty="0" smtClean="0">
                <a:solidFill>
                  <a:srgbClr val="000080"/>
                </a:solidFill>
              </a:rPr>
              <a:t>Znojma – střet </a:t>
            </a:r>
            <a:r>
              <a:rPr lang="cs-CZ" sz="2000" dirty="0" smtClean="0">
                <a:solidFill>
                  <a:srgbClr val="000080"/>
                </a:solidFill>
              </a:rPr>
              <a:t>zájmů – starosta vlastníkem stavební firmy</a:t>
            </a:r>
            <a:endParaRPr lang="cs-CZ" sz="2000" dirty="0" smtClean="0">
              <a:solidFill>
                <a:srgbClr val="00008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008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80"/>
                </a:solidFill>
              </a:rPr>
              <a:t>Obec na </a:t>
            </a:r>
            <a:r>
              <a:rPr lang="cs-CZ" sz="2000" dirty="0" smtClean="0">
                <a:solidFill>
                  <a:srgbClr val="000080"/>
                </a:solidFill>
              </a:rPr>
              <a:t>Vysočině – </a:t>
            </a:r>
            <a:r>
              <a:rPr lang="cs-CZ" sz="2000" dirty="0" smtClean="0">
                <a:solidFill>
                  <a:srgbClr val="000080"/>
                </a:solidFill>
              </a:rPr>
              <a:t>obálky nabídek </a:t>
            </a:r>
            <a:r>
              <a:rPr lang="cs-CZ" sz="2000" dirty="0" smtClean="0">
                <a:solidFill>
                  <a:srgbClr val="000080"/>
                </a:solidFill>
              </a:rPr>
              <a:t>psané </a:t>
            </a:r>
            <a:r>
              <a:rPr lang="cs-CZ" sz="2000" dirty="0" smtClean="0">
                <a:solidFill>
                  <a:srgbClr val="000080"/>
                </a:solidFill>
              </a:rPr>
              <a:t>stejnou rukou </a:t>
            </a:r>
            <a:endParaRPr lang="cs-CZ" sz="2000" dirty="0" smtClean="0">
              <a:solidFill>
                <a:srgbClr val="00008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008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0080"/>
                </a:solidFill>
              </a:rPr>
              <a:t>celkem 176 ks nesrovnalostí za 9 let</a:t>
            </a:r>
          </a:p>
          <a:p>
            <a:pPr algn="just"/>
            <a:endParaRPr lang="cs-CZ" dirty="0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224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581400" y="414338"/>
            <a:ext cx="4879032" cy="150249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cs-CZ" altLang="cs-CZ" sz="2000" kern="1200" dirty="0">
                <a:solidFill>
                  <a:srgbClr val="000080"/>
                </a:solidFill>
                <a:latin typeface="Arial" charset="0"/>
                <a:ea typeface="+mn-ea"/>
                <a:cs typeface="+mn-cs"/>
              </a:rPr>
              <a:t>Úřad Regionální rady</a:t>
            </a:r>
            <a:br>
              <a:rPr lang="cs-CZ" altLang="cs-CZ" sz="2000" kern="1200" dirty="0">
                <a:solidFill>
                  <a:srgbClr val="000080"/>
                </a:solidFill>
                <a:latin typeface="Arial" charset="0"/>
                <a:ea typeface="+mn-ea"/>
                <a:cs typeface="+mn-cs"/>
              </a:rPr>
            </a:br>
            <a:r>
              <a:rPr lang="cs-CZ" altLang="cs-CZ" sz="2000" kern="1200" dirty="0">
                <a:solidFill>
                  <a:srgbClr val="000080"/>
                </a:solidFill>
                <a:latin typeface="Arial" charset="0"/>
                <a:ea typeface="+mn-ea"/>
                <a:cs typeface="+mn-cs"/>
              </a:rPr>
              <a:t>regionu soudržnosti Jihovýchod</a:t>
            </a:r>
            <a:br>
              <a:rPr lang="cs-CZ" altLang="cs-CZ" sz="2000" kern="1200" dirty="0">
                <a:solidFill>
                  <a:srgbClr val="000080"/>
                </a:solidFill>
                <a:latin typeface="Arial" charset="0"/>
                <a:ea typeface="+mn-ea"/>
                <a:cs typeface="+mn-cs"/>
              </a:rPr>
            </a:br>
            <a:r>
              <a:rPr lang="cs-CZ" altLang="cs-CZ" sz="2000" kern="1200" dirty="0">
                <a:solidFill>
                  <a:srgbClr val="000080"/>
                </a:solidFill>
                <a:latin typeface="Arial" charset="0"/>
                <a:ea typeface="+mn-ea"/>
                <a:cs typeface="+mn-cs"/>
              </a:rPr>
              <a:t>Kounicova 13, 602 00 Brno</a:t>
            </a:r>
            <a:br>
              <a:rPr lang="cs-CZ" altLang="cs-CZ" sz="2000" kern="1200" dirty="0">
                <a:solidFill>
                  <a:srgbClr val="000080"/>
                </a:solidFill>
                <a:latin typeface="Arial" charset="0"/>
                <a:ea typeface="+mn-ea"/>
                <a:cs typeface="+mn-cs"/>
              </a:rPr>
            </a:br>
            <a:r>
              <a:rPr lang="cs-CZ" altLang="cs-CZ" sz="2000" kern="1200" dirty="0">
                <a:solidFill>
                  <a:srgbClr val="000080"/>
                </a:solidFill>
                <a:latin typeface="Arial" charset="0"/>
                <a:ea typeface="+mn-ea"/>
                <a:cs typeface="+mn-cs"/>
              </a:rPr>
              <a:t>www.jihovychod.cz</a:t>
            </a:r>
            <a:r>
              <a:rPr lang="cs-CZ" altLang="cs-CZ" sz="1800" b="0" dirty="0" smtClean="0"/>
              <a:t/>
            </a:r>
            <a:br>
              <a:rPr lang="cs-CZ" altLang="cs-CZ" sz="1800" b="0" dirty="0" smtClean="0"/>
            </a:br>
            <a:endParaRPr lang="cs-CZ" altLang="cs-CZ" sz="1800" b="0" dirty="0" smtClean="0"/>
          </a:p>
        </p:txBody>
      </p:sp>
      <p:sp>
        <p:nvSpPr>
          <p:cNvPr id="17413" name="Rectangle 5"/>
          <p:cNvSpPr>
            <a:spLocks noChangeArrowheads="1"/>
          </p:cNvSpPr>
          <p:nvPr/>
        </p:nvSpPr>
        <p:spPr bwMode="auto">
          <a:xfrm>
            <a:off x="3408363" y="4953000"/>
            <a:ext cx="74612" cy="1163638"/>
          </a:xfrm>
          <a:prstGeom prst="rect">
            <a:avLst/>
          </a:prstGeom>
          <a:solidFill>
            <a:srgbClr val="41C7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cs-CZ" altLang="cs-CZ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3827091" y="4930774"/>
            <a:ext cx="4419600" cy="118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400" dirty="0" smtClean="0">
                <a:solidFill>
                  <a:srgbClr val="41C700"/>
                </a:solidFill>
                <a:latin typeface="Verdana" panose="020B0604030504040204" pitchFamily="34" charset="0"/>
              </a:rPr>
              <a:t>Ing</a:t>
            </a:r>
            <a:r>
              <a:rPr lang="cs-CZ" altLang="cs-CZ" sz="1400" dirty="0">
                <a:solidFill>
                  <a:srgbClr val="41C700"/>
                </a:solidFill>
                <a:latin typeface="Verdana" panose="020B0604030504040204" pitchFamily="34" charset="0"/>
              </a:rPr>
              <a:t>. Artur Zatloukal</a:t>
            </a:r>
          </a:p>
          <a:p>
            <a:pPr eaLnBrk="1" hangingPunct="1"/>
            <a:r>
              <a:rPr lang="cs-CZ" altLang="cs-CZ" sz="1400" dirty="0" smtClean="0">
                <a:solidFill>
                  <a:srgbClr val="000080"/>
                </a:solidFill>
                <a:latin typeface="Verdana" panose="020B0604030504040204" pitchFamily="34" charset="0"/>
              </a:rPr>
              <a:t>ředitel</a:t>
            </a:r>
          </a:p>
          <a:p>
            <a:pPr eaLnBrk="1" hangingPunct="1"/>
            <a:r>
              <a:rPr lang="cs-CZ" altLang="cs-CZ" sz="1400" dirty="0" smtClean="0">
                <a:solidFill>
                  <a:srgbClr val="000080"/>
                </a:solidFill>
                <a:latin typeface="Verdana" panose="020B0604030504040204" pitchFamily="34" charset="0"/>
              </a:rPr>
              <a:t>zatloukal@jihovychod.cz</a:t>
            </a:r>
            <a:endParaRPr lang="cs-CZ" altLang="cs-CZ" sz="1400" dirty="0">
              <a:solidFill>
                <a:srgbClr val="000080"/>
              </a:solidFill>
              <a:latin typeface="Verdana" panose="020B0604030504040204" pitchFamily="34" charset="0"/>
            </a:endParaRPr>
          </a:p>
          <a:p>
            <a:pPr eaLnBrk="1" hangingPunct="1"/>
            <a:endParaRPr lang="cs-CZ" altLang="cs-CZ" sz="1400" dirty="0">
              <a:solidFill>
                <a:srgbClr val="004896"/>
              </a:solidFill>
              <a:latin typeface="Verdana" panose="020B0604030504040204" pitchFamily="34" charset="0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627784" y="2996952"/>
            <a:ext cx="4095750" cy="118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cs-CZ" altLang="cs-CZ" sz="3200" dirty="0">
                <a:solidFill>
                  <a:srgbClr val="000080"/>
                </a:solidFill>
                <a:latin typeface="Arial" charset="0"/>
                <a:ea typeface="+mn-ea"/>
                <a:cs typeface="+mn-cs"/>
              </a:rPr>
              <a:t>Díky za pozornost!</a:t>
            </a:r>
          </a:p>
        </p:txBody>
      </p:sp>
    </p:spTree>
    <p:extLst>
      <p:ext uri="{BB962C8B-B14F-4D97-AF65-F5344CB8AC3E}">
        <p14:creationId xmlns:p14="http://schemas.microsoft.com/office/powerpoint/2010/main" val="1798972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611560" y="1818239"/>
            <a:ext cx="8229600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Geneva" pitchFamily="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Geneva" pitchFamily="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pitchFamily="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Geneva" pitchFamily="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Geneva" pitchFamily="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pitchFamily="4" charset="-128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cs-CZ" altLang="cs-CZ" sz="2000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20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Neměnnost pravidel pro kolové výzvy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cs-CZ" altLang="cs-CZ" sz="2000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20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Výsledky výzvy byly žadatelům známy do 2</a:t>
            </a:r>
            <a: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altLang="cs-CZ" sz="20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měsíců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cs-CZ" altLang="cs-CZ" sz="2000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20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Proplácení probíhalo do 75 kalendářních dnů od přijetí žádosti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cs-CZ" altLang="cs-CZ" sz="2000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20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Bylo administrováno 5 mld. Kč v režimu modifikovaných ex-post plateb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cs-CZ" altLang="cs-CZ" sz="2000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20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Přísné </a:t>
            </a:r>
            <a:r>
              <a:rPr lang="cs-CZ" altLang="cs-CZ" sz="2000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vnitřní standardy, certifikát </a:t>
            </a:r>
            <a:r>
              <a:rPr lang="cs-CZ" altLang="cs-CZ" sz="2000" i="1" dirty="0" err="1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Investors</a:t>
            </a:r>
            <a:r>
              <a:rPr lang="cs-CZ" altLang="cs-CZ" sz="2000" i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cs-CZ" altLang="cs-CZ" sz="2000" i="1" dirty="0" err="1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cs-CZ" altLang="cs-CZ" sz="2000" i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cs-CZ" altLang="cs-CZ" sz="2000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cs-CZ" altLang="cs-CZ" sz="2000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altLang="cs-CZ" sz="20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cs-CZ" altLang="cs-CZ" sz="2000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cs-CZ" altLang="cs-CZ" sz="2000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2523" y="5524768"/>
            <a:ext cx="18605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31072" y="5455826"/>
            <a:ext cx="2341562" cy="671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3600450" y="414338"/>
            <a:ext cx="4643958" cy="1185862"/>
          </a:xfrm>
        </p:spPr>
        <p:txBody>
          <a:bodyPr/>
          <a:lstStyle/>
          <a:p>
            <a:pPr>
              <a:defRPr/>
            </a:pPr>
            <a:r>
              <a:rPr lang="cs-CZ" altLang="cs-CZ" sz="2800" dirty="0" smtClean="0">
                <a:solidFill>
                  <a:srgbClr val="000080"/>
                </a:solidFill>
                <a:latin typeface="Arial" panose="020B0604020202020204" pitchFamily="34" charset="0"/>
                <a:cs typeface="Arial" pitchFamily="34" charset="0"/>
              </a:rPr>
              <a:t>Standardy</a:t>
            </a:r>
            <a:endParaRPr lang="cs-CZ" altLang="cs-CZ" sz="2800" dirty="0">
              <a:solidFill>
                <a:srgbClr val="00008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372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solidFill>
                  <a:srgbClr val="000080"/>
                </a:solidFill>
                <a:latin typeface="Arial" panose="020B0604020202020204" pitchFamily="34" charset="0"/>
                <a:cs typeface="Arial" pitchFamily="34" charset="0"/>
              </a:rPr>
              <a:t>IIP GOLD Certifikát (personální audit)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3808" y="1600200"/>
            <a:ext cx="3348372" cy="454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117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solidFill>
                  <a:srgbClr val="000080"/>
                </a:solidFill>
                <a:latin typeface="Arial" panose="020B0604020202020204" pitchFamily="34" charset="0"/>
                <a:cs typeface="Arial" pitchFamily="34" charset="0"/>
              </a:rPr>
              <a:t>Hodnoty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0768"/>
            <a:ext cx="9144000" cy="6085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07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Hlavní výstupy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691901"/>
            <a:ext cx="9143999" cy="519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29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Obdélník 1"/>
          <p:cNvSpPr>
            <a:spLocks noChangeArrowheads="1"/>
          </p:cNvSpPr>
          <p:nvPr/>
        </p:nvSpPr>
        <p:spPr bwMode="auto">
          <a:xfrm>
            <a:off x="2286000" y="24590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 dirty="0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635896" y="404664"/>
            <a:ext cx="5148064" cy="85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pl-PL" altLang="cs-CZ" sz="2800" kern="0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předseda: </a:t>
            </a:r>
            <a:r>
              <a:rPr lang="pl-PL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RNDr</a:t>
            </a:r>
            <a:r>
              <a:rPr lang="pl-PL" altLang="cs-CZ" sz="2800" kern="0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Miloš Vystrčil </a:t>
            </a:r>
            <a:endParaRPr lang="cs-CZ" altLang="cs-CZ" sz="2800" kern="0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636698"/>
            <a:ext cx="5825748" cy="3852275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588224" y="2605918"/>
            <a:ext cx="2195736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altLang="cs-CZ" sz="2400" b="0" i="1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„Vychoval nás jako vlastní...”</a:t>
            </a:r>
            <a:endParaRPr lang="cs-CZ" altLang="cs-CZ" sz="2400" b="0" i="1" kern="0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5626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Obdélník 1"/>
          <p:cNvSpPr>
            <a:spLocks noChangeArrowheads="1"/>
          </p:cNvSpPr>
          <p:nvPr/>
        </p:nvSpPr>
        <p:spPr bwMode="auto">
          <a:xfrm>
            <a:off x="2286000" y="24590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635896" y="404664"/>
            <a:ext cx="5148064" cy="85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předseda: </a:t>
            </a:r>
            <a:br>
              <a:rPr lang="pl-PL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JUDr</a:t>
            </a:r>
            <a:r>
              <a:rPr lang="pl-PL" altLang="cs-CZ" sz="2800" kern="0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Michal Hašek </a:t>
            </a:r>
            <a:endParaRPr lang="cs-CZ" altLang="cs-CZ" sz="2800" kern="0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265921" y="2739138"/>
            <a:ext cx="2195736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altLang="cs-CZ" sz="2400" b="0" i="1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„Pokud chce někdo výhody, vyhoďte ho a nahlaste”</a:t>
            </a:r>
            <a:endParaRPr lang="cs-CZ" altLang="cs-CZ" sz="2400" b="0" i="1" kern="0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21" y="1916832"/>
            <a:ext cx="5270723" cy="394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73785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Obdélník 1"/>
          <p:cNvSpPr>
            <a:spLocks noChangeArrowheads="1"/>
          </p:cNvSpPr>
          <p:nvPr/>
        </p:nvSpPr>
        <p:spPr bwMode="auto">
          <a:xfrm>
            <a:off x="2286000" y="24590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635896" y="404664"/>
            <a:ext cx="5148064" cy="85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cs-CZ" sz="2800" kern="0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pl-PL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předseda:</a:t>
            </a:r>
          </a:p>
          <a:p>
            <a:pPr eaLnBrk="1" hangingPunct="1">
              <a:defRPr/>
            </a:pPr>
            <a:r>
              <a:rPr lang="pl-PL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MUDr</a:t>
            </a:r>
            <a:r>
              <a:rPr lang="pl-PL" altLang="cs-CZ" sz="2800" kern="0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Jiří Běhounek</a:t>
            </a:r>
            <a:endParaRPr lang="cs-CZ" altLang="cs-CZ" sz="2800" kern="0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6588224" y="2605918"/>
            <a:ext cx="2195736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altLang="cs-CZ" sz="2400" b="0" i="1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„Co nefunguje</a:t>
            </a:r>
            <a:r>
              <a:rPr lang="pl-PL" altLang="cs-CZ" sz="2400" b="0" i="1" kern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uříznu”</a:t>
            </a:r>
            <a:endParaRPr lang="cs-CZ" altLang="cs-CZ" sz="2400" b="0" i="1" kern="0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079" y="1645803"/>
            <a:ext cx="5904656" cy="387969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3440913"/>
            <a:ext cx="2441329" cy="42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008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71875" y="357188"/>
            <a:ext cx="8001000" cy="4329112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cs-CZ" altLang="cs-CZ" b="1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3. 12. 2007 </a:t>
            </a:r>
            <a:r>
              <a:rPr lang="cs-CZ" altLang="cs-CZ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altLang="cs-CZ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Schválení ROP </a:t>
            </a:r>
            <a:r>
              <a:rPr lang="cs-CZ" altLang="cs-CZ" b="1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Jihovýchod </a:t>
            </a:r>
            <a:r>
              <a:rPr lang="cs-CZ" altLang="cs-CZ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altLang="cs-CZ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Evropskou </a:t>
            </a:r>
            <a:r>
              <a:rPr lang="cs-CZ" altLang="cs-CZ" b="1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komisí</a:t>
            </a:r>
          </a:p>
          <a:p>
            <a:pPr algn="ctr" eaLnBrk="1" hangingPunct="1">
              <a:lnSpc>
                <a:spcPct val="90000"/>
              </a:lnSpc>
              <a:buClr>
                <a:srgbClr val="41C700"/>
              </a:buClr>
              <a:defRPr/>
            </a:pPr>
            <a:endParaRPr lang="cs-CZ" sz="1600" dirty="0" smtClean="0">
              <a:solidFill>
                <a:srgbClr val="004896"/>
              </a:solidFill>
              <a:latin typeface="Verdana" pitchFamily="34" charset="0"/>
            </a:endParaRPr>
          </a:p>
        </p:txBody>
      </p:sp>
      <p:pic>
        <p:nvPicPr>
          <p:cNvPr id="7171" name="Picture 2" descr="C:\Documents and Settings\hubl\Plocha\VRR15nastul\FOTO\Podpi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7313" y="1928813"/>
            <a:ext cx="6462712" cy="430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0920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71875" y="357188"/>
            <a:ext cx="8001000" cy="4329112"/>
          </a:xfr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10000"/>
              </a:lnSpc>
              <a:buClr>
                <a:srgbClr val="41C700"/>
              </a:buClr>
              <a:buFontTx/>
              <a:buNone/>
              <a:defRPr/>
            </a:pPr>
            <a:r>
              <a:rPr lang="cs-CZ" b="1" dirty="0" smtClean="0">
                <a:solidFill>
                  <a:srgbClr val="41C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2008</a:t>
            </a:r>
          </a:p>
          <a:p>
            <a:pPr eaLnBrk="1" hangingPunct="1">
              <a:lnSpc>
                <a:spcPct val="110000"/>
              </a:lnSpc>
              <a:buClr>
                <a:srgbClr val="41C700"/>
              </a:buClr>
              <a:buFontTx/>
              <a:buNone/>
              <a:defRPr/>
            </a:pPr>
            <a:r>
              <a:rPr lang="cs-CZ" b="1" dirty="0" smtClean="0">
                <a:solidFill>
                  <a:srgbClr val="41C7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Rok prvních realizací</a:t>
            </a:r>
            <a:endParaRPr lang="cs-CZ" dirty="0" smtClean="0">
              <a:solidFill>
                <a:srgbClr val="00489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pPr algn="ctr" eaLnBrk="1" hangingPunct="1">
              <a:lnSpc>
                <a:spcPct val="90000"/>
              </a:lnSpc>
              <a:buClr>
                <a:srgbClr val="41C700"/>
              </a:buClr>
              <a:defRPr/>
            </a:pPr>
            <a:endParaRPr lang="cs-CZ" sz="1600" dirty="0" smtClean="0">
              <a:solidFill>
                <a:srgbClr val="004896"/>
              </a:solidFill>
              <a:latin typeface="Verdana" pitchFamily="34" charset="0"/>
            </a:endParaRPr>
          </a:p>
        </p:txBody>
      </p:sp>
      <p:pic>
        <p:nvPicPr>
          <p:cNvPr id="9219" name="Picture 2" descr="C:\Documents and Settings\hubl\Plocha\VRR15nastul\FOTO\rjv-navsteva-hubner24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57313" y="1928813"/>
            <a:ext cx="6430962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622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300" dirty="0">
                <a:solidFill>
                  <a:srgbClr val="000080"/>
                </a:solidFill>
              </a:rPr>
              <a:t>Obsah prezentace</a:t>
            </a: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 bwMode="auto">
          <a:xfrm>
            <a:off x="1285875" y="1857375"/>
            <a:ext cx="8229600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lnSpc>
                <a:spcPct val="150000"/>
              </a:lnSpc>
              <a:buClr>
                <a:srgbClr val="41C700"/>
              </a:buClr>
              <a:buFont typeface="Wingdings" panose="05000000000000000000" pitchFamily="2" charset="2"/>
              <a:buChar char="Ø"/>
            </a:pPr>
            <a:r>
              <a:rPr lang="cs-CZ" altLang="cs-CZ" sz="1800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Regionální </a:t>
            </a:r>
            <a:r>
              <a:rPr lang="cs-CZ" altLang="cs-CZ" sz="18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rada Jihovýchod, úřad</a:t>
            </a:r>
            <a:endParaRPr lang="cs-CZ" altLang="cs-CZ" sz="1800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50000"/>
              </a:lnSpc>
              <a:buClr>
                <a:srgbClr val="41C700"/>
              </a:buClr>
              <a:buFont typeface="Wingdings" panose="05000000000000000000" pitchFamily="2" charset="2"/>
              <a:buChar char="Ø"/>
            </a:pPr>
            <a:r>
              <a:rPr lang="cs-CZ" altLang="cs-CZ" sz="1800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Regionální operační program </a:t>
            </a:r>
            <a:r>
              <a:rPr lang="cs-CZ" altLang="cs-CZ" sz="18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Jihovýchod, projekty</a:t>
            </a:r>
            <a:endParaRPr lang="cs-CZ" altLang="cs-CZ" sz="1800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50000"/>
              </a:lnSpc>
              <a:buClr>
                <a:srgbClr val="41C700"/>
              </a:buClr>
              <a:buFont typeface="Wingdings" panose="05000000000000000000" pitchFamily="2" charset="2"/>
              <a:buChar char="Ø"/>
            </a:pPr>
            <a:r>
              <a:rPr lang="cs-CZ" altLang="cs-CZ" sz="18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Kontroly projektů</a:t>
            </a:r>
          </a:p>
          <a:p>
            <a:pPr algn="just" eaLnBrk="1" hangingPunct="1">
              <a:lnSpc>
                <a:spcPct val="150000"/>
              </a:lnSpc>
              <a:buClr>
                <a:srgbClr val="41C700"/>
              </a:buClr>
              <a:buFont typeface="Wingdings" panose="05000000000000000000" pitchFamily="2" charset="2"/>
              <a:buChar char="Ø"/>
            </a:pPr>
            <a:r>
              <a:rPr lang="cs-CZ" altLang="cs-CZ" sz="18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Vybrané audity Regionální rady Jihovýchod</a:t>
            </a:r>
          </a:p>
          <a:p>
            <a:pPr algn="just" eaLnBrk="1" hangingPunct="1">
              <a:lnSpc>
                <a:spcPct val="150000"/>
              </a:lnSpc>
              <a:buClr>
                <a:srgbClr val="41C700"/>
              </a:buClr>
              <a:buFont typeface="Wingdings" panose="05000000000000000000" pitchFamily="2" charset="2"/>
              <a:buChar char="Ø"/>
            </a:pPr>
            <a:r>
              <a:rPr lang="cs-CZ" altLang="cs-CZ" sz="18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Nezahrnuto v prezentaci:</a:t>
            </a:r>
          </a:p>
          <a:p>
            <a:pPr lvl="1" algn="just" eaLnBrk="1" hangingPunct="1">
              <a:lnSpc>
                <a:spcPct val="150000"/>
              </a:lnSpc>
              <a:buClr>
                <a:srgbClr val="41C700"/>
              </a:buClr>
              <a:buFont typeface="Wingdings" panose="05000000000000000000" pitchFamily="2" charset="2"/>
              <a:buChar char="Ø"/>
            </a:pPr>
            <a:r>
              <a:rPr lang="cs-CZ" altLang="cs-CZ" sz="16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přezkum hospodaření – kontrola ministerstva financí viz Zpráva</a:t>
            </a:r>
          </a:p>
          <a:p>
            <a:pPr lvl="1" algn="just" eaLnBrk="1" hangingPunct="1">
              <a:lnSpc>
                <a:spcPct val="150000"/>
              </a:lnSpc>
              <a:buClr>
                <a:srgbClr val="41C700"/>
              </a:buClr>
              <a:buFont typeface="Wingdings" panose="05000000000000000000" pitchFamily="2" charset="2"/>
              <a:buChar char="Ø"/>
            </a:pPr>
            <a:r>
              <a:rPr lang="cs-CZ" altLang="cs-CZ" sz="16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veřejné zakázky</a:t>
            </a:r>
          </a:p>
          <a:p>
            <a:pPr lvl="1" algn="just" eaLnBrk="1" hangingPunct="1">
              <a:lnSpc>
                <a:spcPct val="150000"/>
              </a:lnSpc>
              <a:buClr>
                <a:srgbClr val="41C700"/>
              </a:buClr>
              <a:buFont typeface="Wingdings" panose="05000000000000000000" pitchFamily="2" charset="2"/>
              <a:buChar char="Ø"/>
            </a:pPr>
            <a:r>
              <a:rPr lang="cs-CZ" altLang="cs-CZ" sz="16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finanční řídící kontrola viz dokumenty</a:t>
            </a:r>
          </a:p>
          <a:p>
            <a:pPr eaLnBrk="1" hangingPunct="1">
              <a:lnSpc>
                <a:spcPct val="150000"/>
              </a:lnSpc>
              <a:buClr>
                <a:srgbClr val="41C700"/>
              </a:buClr>
              <a:buFontTx/>
              <a:buNone/>
            </a:pPr>
            <a:endParaRPr lang="cs-CZ" altLang="cs-CZ" sz="2400" dirty="0" smtClean="0">
              <a:solidFill>
                <a:srgbClr val="004896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476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600450" y="414338"/>
            <a:ext cx="5186363" cy="1185862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solidFill>
                  <a:srgbClr val="000080"/>
                </a:solidFill>
              </a:rPr>
              <a:t>Léta 2011–2016</a:t>
            </a:r>
            <a:br>
              <a:rPr lang="cs-CZ" altLang="cs-CZ" dirty="0" smtClean="0">
                <a:solidFill>
                  <a:srgbClr val="000080"/>
                </a:solidFill>
              </a:rPr>
            </a:br>
            <a:r>
              <a:rPr lang="cs-CZ" altLang="cs-CZ" dirty="0" smtClean="0">
                <a:solidFill>
                  <a:srgbClr val="000080"/>
                </a:solidFill>
              </a:rPr>
              <a:t>Významné milníky ROP JV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</a:pPr>
            <a:endParaRPr lang="cs-CZ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2011			„Rok auditů“ – kontrola přes </a:t>
            </a:r>
            <a:r>
              <a:rPr lang="cs-CZ" altLang="cs-CZ" sz="18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186</a:t>
            </a:r>
            <a:r>
              <a:rPr lang="cs-CZ" altLang="cs-CZ" sz="1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dní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	</a:t>
            </a:r>
            <a:r>
              <a:rPr lang="cs-CZ" altLang="cs-CZ" sz="18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cs-CZ" altLang="cs-CZ" sz="1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Pozastavení a obnovení proplácení z EK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  <a:r>
              <a:rPr lang="cs-CZ" altLang="cs-CZ" sz="18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1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ÚRR má IIP ve zlatém standardu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			Nové programové období bez ROP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			Poslední výzvy žadatelům</a:t>
            </a:r>
          </a:p>
          <a:p>
            <a:pPr eaLnBrk="1" hangingPunct="1">
              <a:lnSpc>
                <a:spcPct val="80000"/>
              </a:lnSpc>
            </a:pPr>
            <a:endParaRPr lang="cs-CZ" altLang="cs-CZ" sz="18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altLang="cs-CZ" sz="1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			Poslední platby příjemcům – celkem </a:t>
            </a:r>
            <a:r>
              <a:rPr lang="cs-CZ" altLang="cs-CZ" sz="18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cs-CZ" altLang="cs-CZ" sz="1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mld. Kč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cs-CZ" altLang="cs-CZ" sz="1800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28268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Co </a:t>
            </a:r>
            <a:r>
              <a:rPr lang="cs-CZ" sz="2800" dirty="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dál?</a:t>
            </a:r>
            <a:endParaRPr lang="cs-CZ" sz="2800" dirty="0">
              <a:solidFill>
                <a:srgbClr val="0000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80000"/>
              </a:lnSpc>
              <a:buNone/>
            </a:pPr>
            <a:r>
              <a:rPr lang="cs-CZ" sz="18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čeká </a:t>
            </a:r>
            <a:r>
              <a:rPr lang="cs-CZ" sz="1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nás: </a:t>
            </a:r>
          </a:p>
          <a:p>
            <a:pPr eaLnBrk="1" hangingPunct="1">
              <a:lnSpc>
                <a:spcPct val="80000"/>
              </a:lnSpc>
            </a:pPr>
            <a:endParaRPr 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sz="1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170 </a:t>
            </a:r>
            <a:r>
              <a:rPr lang="cs-CZ" sz="18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kontrol projektů na </a:t>
            </a:r>
            <a:r>
              <a:rPr lang="cs-CZ" sz="1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místě</a:t>
            </a:r>
          </a:p>
          <a:p>
            <a:pPr eaLnBrk="1" hangingPunct="1">
              <a:lnSpc>
                <a:spcPct val="80000"/>
              </a:lnSpc>
            </a:pPr>
            <a:endParaRPr lang="cs-CZ" sz="18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sz="18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kontrola 750 monitorovacích </a:t>
            </a:r>
            <a:r>
              <a:rPr lang="cs-CZ" sz="1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zpráv projektů</a:t>
            </a:r>
            <a:endParaRPr lang="cs-CZ" sz="18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sz="1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propouštění </a:t>
            </a:r>
            <a:r>
              <a:rPr lang="cs-CZ" sz="18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zaměstnanců</a:t>
            </a:r>
          </a:p>
          <a:p>
            <a:pPr eaLnBrk="1" hangingPunct="1">
              <a:lnSpc>
                <a:spcPct val="80000"/>
              </a:lnSpc>
            </a:pPr>
            <a:endParaRPr 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sz="1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změna </a:t>
            </a:r>
            <a:r>
              <a:rPr lang="cs-CZ" sz="18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zákona o podpoře regionálního rozvoje</a:t>
            </a:r>
          </a:p>
          <a:p>
            <a:pPr eaLnBrk="1" hangingPunct="1">
              <a:lnSpc>
                <a:spcPct val="80000"/>
              </a:lnSpc>
            </a:pPr>
            <a:endParaRPr 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sz="1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ukončování </a:t>
            </a:r>
            <a:r>
              <a:rPr lang="cs-CZ" sz="18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agendy ve spolupráci s ministerstvem pro místní rozvoj</a:t>
            </a:r>
          </a:p>
          <a:p>
            <a:pPr eaLnBrk="1" hangingPunct="1">
              <a:lnSpc>
                <a:spcPct val="80000"/>
              </a:lnSpc>
            </a:pPr>
            <a:endParaRPr 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cs-CZ" sz="1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zánik </a:t>
            </a:r>
            <a:r>
              <a:rPr lang="cs-CZ" sz="18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(konec dobrý, všecko dobré)</a:t>
            </a:r>
          </a:p>
          <a:p>
            <a:pPr eaLnBrk="1" hangingPunct="1">
              <a:lnSpc>
                <a:spcPct val="80000"/>
              </a:lnSpc>
            </a:pPr>
            <a:endParaRPr lang="cs-CZ" sz="18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8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751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9"/>
          <p:cNvSpPr>
            <a:spLocks noChangeArrowheads="1"/>
          </p:cNvSpPr>
          <p:nvPr/>
        </p:nvSpPr>
        <p:spPr bwMode="auto">
          <a:xfrm>
            <a:off x="533400" y="304800"/>
            <a:ext cx="75438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569119" y="2935916"/>
            <a:ext cx="807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cs-CZ" sz="3200" b="1" dirty="0" smtClean="0">
                <a:solidFill>
                  <a:srgbClr val="000080"/>
                </a:solidFill>
              </a:rPr>
              <a:t>Celkové výsledky ROP JV</a:t>
            </a:r>
            <a:endParaRPr lang="pl-PL" altLang="cs-CZ" sz="3200" b="1" dirty="0">
              <a:solidFill>
                <a:srgbClr val="000080"/>
              </a:solidFill>
            </a:endParaRPr>
          </a:p>
        </p:txBody>
      </p:sp>
      <p:pic>
        <p:nvPicPr>
          <p:cNvPr id="205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6405563"/>
            <a:ext cx="80772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06"/>
          <a:stretch>
            <a:fillRect/>
          </a:stretch>
        </p:blipFill>
        <p:spPr bwMode="auto">
          <a:xfrm>
            <a:off x="533400" y="4572000"/>
            <a:ext cx="8077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7"/>
          <p:cNvSpPr>
            <a:spLocks noChangeArrowheads="1"/>
          </p:cNvSpPr>
          <p:nvPr/>
        </p:nvSpPr>
        <p:spPr bwMode="auto">
          <a:xfrm>
            <a:off x="381000" y="6324600"/>
            <a:ext cx="8382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205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457200"/>
            <a:ext cx="40386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6" name="Group 13"/>
          <p:cNvGrpSpPr>
            <a:grpSpLocks/>
          </p:cNvGrpSpPr>
          <p:nvPr/>
        </p:nvGrpSpPr>
        <p:grpSpPr bwMode="auto">
          <a:xfrm>
            <a:off x="533400" y="1970088"/>
            <a:ext cx="8077200" cy="87312"/>
            <a:chOff x="336" y="3456"/>
            <a:chExt cx="5088" cy="91"/>
          </a:xfrm>
        </p:grpSpPr>
        <p:sp>
          <p:nvSpPr>
            <p:cNvPr id="2058" name="Rectangle 10"/>
            <p:cNvSpPr>
              <a:spLocks noChangeArrowheads="1"/>
            </p:cNvSpPr>
            <p:nvPr/>
          </p:nvSpPr>
          <p:spPr bwMode="auto">
            <a:xfrm>
              <a:off x="336" y="3456"/>
              <a:ext cx="1134" cy="91"/>
            </a:xfrm>
            <a:prstGeom prst="rect">
              <a:avLst/>
            </a:prstGeom>
            <a:solidFill>
              <a:srgbClr val="004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059" name="Rectangle 11"/>
            <p:cNvSpPr>
              <a:spLocks noChangeArrowheads="1"/>
            </p:cNvSpPr>
            <p:nvPr/>
          </p:nvSpPr>
          <p:spPr bwMode="auto">
            <a:xfrm>
              <a:off x="1422" y="3456"/>
              <a:ext cx="1698" cy="90"/>
            </a:xfrm>
            <a:prstGeom prst="rect">
              <a:avLst/>
            </a:prstGeom>
            <a:solidFill>
              <a:srgbClr val="41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060" name="Rectangle 12"/>
            <p:cNvSpPr>
              <a:spLocks noChangeArrowheads="1"/>
            </p:cNvSpPr>
            <p:nvPr/>
          </p:nvSpPr>
          <p:spPr bwMode="auto">
            <a:xfrm>
              <a:off x="3120" y="3456"/>
              <a:ext cx="2304" cy="91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sp>
        <p:nvSpPr>
          <p:cNvPr id="2057" name="Text Box 12"/>
          <p:cNvSpPr txBox="1">
            <a:spLocks noChangeArrowheads="1"/>
          </p:cNvSpPr>
          <p:nvPr/>
        </p:nvSpPr>
        <p:spPr bwMode="auto">
          <a:xfrm>
            <a:off x="539750" y="5445125"/>
            <a:ext cx="8135938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cs-CZ" altLang="cs-CZ" sz="1600">
                <a:solidFill>
                  <a:srgbClr val="004896"/>
                </a:solidFill>
                <a:latin typeface="Verdana" panose="020B0604030504040204" pitchFamily="34" charset="0"/>
              </a:rPr>
              <a:t>				         Evropská unie                                                          				         Evropský fond pro regionální rozvoj                           				         Investice do vaší budoucnosti</a:t>
            </a:r>
            <a:endParaRPr lang="cs-CZ" altLang="cs-CZ" sz="1600" b="1">
              <a:solidFill>
                <a:srgbClr val="004896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4639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800" dirty="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Celková</a:t>
            </a:r>
            <a:r>
              <a:rPr lang="cs-CZ" sz="2000" dirty="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800" dirty="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statistika</a:t>
            </a:r>
            <a:br>
              <a:rPr lang="cs-CZ" sz="2800" dirty="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</a:br>
            <a:r>
              <a:rPr lang="cs-CZ" sz="2800" dirty="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Projekty</a:t>
            </a:r>
            <a:endParaRPr lang="cs-CZ" sz="2000" dirty="0">
              <a:solidFill>
                <a:srgbClr val="0000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683568" y="1844824"/>
            <a:ext cx="7848872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b="1" dirty="0">
                <a:solidFill>
                  <a:srgbClr val="000080"/>
                </a:solidFill>
              </a:rPr>
              <a:t>Zaregistrováno </a:t>
            </a:r>
            <a:r>
              <a:rPr lang="cs-CZ" altLang="cs-CZ" sz="2800" b="1" dirty="0">
                <a:solidFill>
                  <a:srgbClr val="33CC33"/>
                </a:solidFill>
              </a:rPr>
              <a:t>1701</a:t>
            </a:r>
            <a:r>
              <a:rPr lang="cs-CZ" altLang="cs-CZ" b="1" dirty="0">
                <a:solidFill>
                  <a:srgbClr val="33CC33"/>
                </a:solidFill>
              </a:rPr>
              <a:t> </a:t>
            </a:r>
            <a:r>
              <a:rPr lang="cs-CZ" altLang="cs-CZ" b="1" dirty="0" smtClean="0">
                <a:solidFill>
                  <a:srgbClr val="000080"/>
                </a:solidFill>
              </a:rPr>
              <a:t>projektů požadujících dotaci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34 </a:t>
            </a:r>
            <a:r>
              <a:rPr lang="cs-CZ" altLang="cs-CZ" b="1" dirty="0">
                <a:solidFill>
                  <a:srgbClr val="000080"/>
                </a:solidFill>
              </a:rPr>
              <a:t>mld. </a:t>
            </a:r>
            <a:r>
              <a:rPr lang="cs-CZ" altLang="cs-CZ" b="1" dirty="0" smtClean="0">
                <a:solidFill>
                  <a:srgbClr val="000080"/>
                </a:solidFill>
              </a:rPr>
              <a:t>Kč.</a:t>
            </a:r>
            <a:endParaRPr lang="cs-CZ" altLang="cs-CZ" b="1" dirty="0">
              <a:solidFill>
                <a:srgbClr val="000080"/>
              </a:solidFill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endParaRPr lang="cs-CZ" altLang="cs-CZ" b="1" dirty="0">
              <a:solidFill>
                <a:srgbClr val="000080"/>
              </a:solidFill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b="1" dirty="0">
                <a:solidFill>
                  <a:srgbClr val="000080"/>
                </a:solidFill>
              </a:rPr>
              <a:t>Schváleno </a:t>
            </a:r>
            <a:r>
              <a:rPr lang="cs-CZ" altLang="cs-CZ" sz="2800" b="1" dirty="0">
                <a:solidFill>
                  <a:srgbClr val="33CC33"/>
                </a:solidFill>
              </a:rPr>
              <a:t>932</a:t>
            </a:r>
            <a:r>
              <a:rPr lang="cs-CZ" altLang="cs-CZ" b="1" dirty="0">
                <a:solidFill>
                  <a:srgbClr val="33CC33"/>
                </a:solidFill>
              </a:rPr>
              <a:t> </a:t>
            </a:r>
            <a:r>
              <a:rPr lang="cs-CZ" altLang="cs-CZ" b="1" dirty="0">
                <a:solidFill>
                  <a:srgbClr val="000080"/>
                </a:solidFill>
              </a:rPr>
              <a:t>projektů </a:t>
            </a:r>
            <a:r>
              <a:rPr lang="cs-CZ" altLang="cs-CZ" sz="1600" b="1" dirty="0">
                <a:solidFill>
                  <a:srgbClr val="000080"/>
                </a:solidFill>
              </a:rPr>
              <a:t>(+ 8 projektů RR JV = 940 projektů celkem)</a:t>
            </a:r>
            <a:endParaRPr lang="cs-CZ" altLang="cs-CZ" b="1" dirty="0">
              <a:solidFill>
                <a:srgbClr val="000080"/>
              </a:solidFill>
            </a:endParaRPr>
          </a:p>
          <a:p>
            <a:pPr marL="1028700" lvl="1" algn="just" eaLnBrk="1" hangingPunct="1">
              <a:defRPr/>
            </a:pPr>
            <a:r>
              <a:rPr lang="cs-CZ" altLang="cs-CZ" sz="2800" b="1" dirty="0">
                <a:solidFill>
                  <a:srgbClr val="33CC33"/>
                </a:solidFill>
              </a:rPr>
              <a:t>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    610</a:t>
            </a:r>
            <a:r>
              <a:rPr lang="cs-CZ" altLang="cs-CZ" b="1" dirty="0" smtClean="0">
                <a:solidFill>
                  <a:srgbClr val="33CC33"/>
                </a:solidFill>
              </a:rPr>
              <a:t> </a:t>
            </a:r>
            <a:r>
              <a:rPr lang="cs-CZ" altLang="cs-CZ" b="1" dirty="0">
                <a:solidFill>
                  <a:srgbClr val="000080"/>
                </a:solidFill>
              </a:rPr>
              <a:t>v JMK, </a:t>
            </a:r>
            <a:r>
              <a:rPr lang="cs-CZ" altLang="cs-CZ" sz="2800" b="1" dirty="0">
                <a:solidFill>
                  <a:srgbClr val="33CC33"/>
                </a:solidFill>
              </a:rPr>
              <a:t>322</a:t>
            </a:r>
            <a:r>
              <a:rPr lang="cs-CZ" altLang="cs-CZ" b="1" dirty="0">
                <a:solidFill>
                  <a:srgbClr val="33CC33"/>
                </a:solidFill>
              </a:rPr>
              <a:t> </a:t>
            </a:r>
            <a:r>
              <a:rPr lang="cs-CZ" altLang="cs-CZ" b="1" dirty="0">
                <a:solidFill>
                  <a:srgbClr val="000080"/>
                </a:solidFill>
              </a:rPr>
              <a:t>v Kraji </a:t>
            </a:r>
            <a:r>
              <a:rPr lang="cs-CZ" altLang="cs-CZ" b="1" dirty="0" smtClean="0">
                <a:solidFill>
                  <a:srgbClr val="000080"/>
                </a:solidFill>
              </a:rPr>
              <a:t>Vysočina.</a:t>
            </a:r>
            <a:endParaRPr lang="cs-CZ" altLang="cs-CZ" b="1" dirty="0">
              <a:solidFill>
                <a:srgbClr val="000080"/>
              </a:solidFill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endParaRPr lang="cs-CZ" altLang="cs-CZ" b="1" dirty="0">
              <a:solidFill>
                <a:srgbClr val="000080"/>
              </a:solidFill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b="1" dirty="0" smtClean="0">
                <a:solidFill>
                  <a:srgbClr val="000080"/>
                </a:solidFill>
              </a:rPr>
              <a:t>Dotace příjemcům byla přibližně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21</a:t>
            </a:r>
            <a:r>
              <a:rPr lang="cs-CZ" altLang="cs-CZ" b="1" dirty="0" smtClean="0">
                <a:solidFill>
                  <a:srgbClr val="000080"/>
                </a:solidFill>
              </a:rPr>
              <a:t> </a:t>
            </a:r>
            <a:r>
              <a:rPr lang="cs-CZ" altLang="cs-CZ" b="1" dirty="0">
                <a:solidFill>
                  <a:srgbClr val="000080"/>
                </a:solidFill>
              </a:rPr>
              <a:t>mld. Kč, </a:t>
            </a:r>
            <a:r>
              <a:rPr lang="cs-CZ" altLang="cs-CZ" b="1" dirty="0" smtClean="0">
                <a:solidFill>
                  <a:srgbClr val="000080"/>
                </a:solidFill>
              </a:rPr>
              <a:t/>
            </a:r>
            <a:br>
              <a:rPr lang="cs-CZ" altLang="cs-CZ" b="1" dirty="0" smtClean="0">
                <a:solidFill>
                  <a:srgbClr val="000080"/>
                </a:solidFill>
              </a:rPr>
            </a:br>
            <a:r>
              <a:rPr lang="cs-CZ" altLang="cs-CZ" b="1" dirty="0" smtClean="0">
                <a:solidFill>
                  <a:srgbClr val="000080"/>
                </a:solidFill>
              </a:rPr>
              <a:t>z </a:t>
            </a:r>
            <a:r>
              <a:rPr lang="cs-CZ" altLang="cs-CZ" b="1" dirty="0">
                <a:solidFill>
                  <a:srgbClr val="000080"/>
                </a:solidFill>
              </a:rPr>
              <a:t>toho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8,5</a:t>
            </a:r>
            <a:r>
              <a:rPr lang="cs-CZ" altLang="cs-CZ" b="1" dirty="0" smtClean="0">
                <a:solidFill>
                  <a:srgbClr val="000080"/>
                </a:solidFill>
              </a:rPr>
              <a:t> </a:t>
            </a:r>
            <a:r>
              <a:rPr lang="cs-CZ" altLang="cs-CZ" b="1" dirty="0">
                <a:solidFill>
                  <a:srgbClr val="000080"/>
                </a:solidFill>
              </a:rPr>
              <a:t>mld. Kč v </a:t>
            </a:r>
            <a:r>
              <a:rPr lang="cs-CZ" altLang="cs-CZ" b="1" dirty="0" smtClean="0">
                <a:solidFill>
                  <a:srgbClr val="000080"/>
                </a:solidFill>
              </a:rPr>
              <a:t>Kraji </a:t>
            </a:r>
            <a:r>
              <a:rPr lang="cs-CZ" altLang="cs-CZ" b="1" dirty="0">
                <a:solidFill>
                  <a:srgbClr val="000080"/>
                </a:solidFill>
              </a:rPr>
              <a:t>Vysočina a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12,5</a:t>
            </a:r>
            <a:r>
              <a:rPr lang="cs-CZ" altLang="cs-CZ" b="1" dirty="0" smtClean="0">
                <a:solidFill>
                  <a:srgbClr val="000080"/>
                </a:solidFill>
              </a:rPr>
              <a:t> </a:t>
            </a:r>
            <a:r>
              <a:rPr lang="cs-CZ" altLang="cs-CZ" b="1" dirty="0">
                <a:solidFill>
                  <a:srgbClr val="000080"/>
                </a:solidFill>
              </a:rPr>
              <a:t>mld. Kč v JMK</a:t>
            </a:r>
            <a:r>
              <a:rPr lang="cs-CZ" altLang="cs-CZ" b="1" dirty="0" smtClean="0">
                <a:solidFill>
                  <a:srgbClr val="000080"/>
                </a:solidFill>
              </a:rPr>
              <a:t>. 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endParaRPr lang="cs-CZ" altLang="cs-CZ" b="1" dirty="0">
              <a:solidFill>
                <a:srgbClr val="000080"/>
              </a:solidFill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b="1" dirty="0" smtClean="0">
                <a:solidFill>
                  <a:srgbClr val="000080"/>
                </a:solidFill>
              </a:rPr>
              <a:t>Dalších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10</a:t>
            </a:r>
            <a:r>
              <a:rPr lang="cs-CZ" altLang="cs-CZ" b="1" dirty="0" smtClean="0">
                <a:solidFill>
                  <a:srgbClr val="000080"/>
                </a:solidFill>
              </a:rPr>
              <a:t> mld. Kč přidali k projektům sami příjemci.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endParaRPr lang="cs-CZ" altLang="cs-CZ" b="1" dirty="0">
              <a:solidFill>
                <a:srgbClr val="000080"/>
              </a:solidFill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b="1" dirty="0" smtClean="0">
                <a:solidFill>
                  <a:srgbClr val="000080"/>
                </a:solidFill>
              </a:rPr>
              <a:t>Cíl vyčerpat na </a:t>
            </a:r>
            <a:r>
              <a:rPr lang="cs-CZ" altLang="cs-CZ" sz="2800" b="1" dirty="0">
                <a:solidFill>
                  <a:srgbClr val="33CC33"/>
                </a:solidFill>
              </a:rPr>
              <a:t>100 %</a:t>
            </a:r>
            <a:r>
              <a:rPr lang="cs-CZ" altLang="cs-CZ" b="1" dirty="0" smtClean="0">
                <a:solidFill>
                  <a:srgbClr val="000080"/>
                </a:solidFill>
              </a:rPr>
              <a:t> byl dosažen.</a:t>
            </a:r>
            <a:endParaRPr lang="cs-CZ" altLang="cs-CZ" b="1" dirty="0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90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 txBox="1">
            <a:spLocks/>
          </p:cNvSpPr>
          <p:nvPr/>
        </p:nvSpPr>
        <p:spPr>
          <a:xfrm>
            <a:off x="3635896" y="444080"/>
            <a:ext cx="4643958" cy="118586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algn="ctr"/>
            <a:r>
              <a:rPr lang="cs-CZ" sz="2800" kern="0" dirty="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Regionální rozložení po osách</a:t>
            </a:r>
            <a:endParaRPr lang="cs-CZ" sz="2000" kern="0" dirty="0">
              <a:solidFill>
                <a:srgbClr val="00008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26" y="8362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248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8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3635896" y="444080"/>
            <a:ext cx="4643958" cy="1185862"/>
          </a:xfrm>
        </p:spPr>
        <p:txBody>
          <a:bodyPr/>
          <a:lstStyle/>
          <a:p>
            <a:r>
              <a:rPr lang="cs-CZ" sz="2800" dirty="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Proplacené prostředky:</a:t>
            </a:r>
            <a:br>
              <a:rPr lang="cs-CZ" sz="2800" dirty="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</a:br>
            <a:r>
              <a:rPr lang="cs-CZ" sz="2800" dirty="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100,3 %</a:t>
            </a:r>
            <a:endParaRPr lang="cs-CZ" sz="2000" dirty="0">
              <a:solidFill>
                <a:srgbClr val="00008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Graf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40729909"/>
              </p:ext>
            </p:extLst>
          </p:nvPr>
        </p:nvGraphicFramePr>
        <p:xfrm>
          <a:off x="683568" y="1629942"/>
          <a:ext cx="7277100" cy="4629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6" name="Přímá spojnice 5"/>
          <p:cNvCxnSpPr/>
          <p:nvPr/>
        </p:nvCxnSpPr>
        <p:spPr>
          <a:xfrm flipV="1">
            <a:off x="4427984" y="3140968"/>
            <a:ext cx="0" cy="2808312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9" name="Přímá spojnice 8"/>
          <p:cNvCxnSpPr/>
          <p:nvPr/>
        </p:nvCxnSpPr>
        <p:spPr>
          <a:xfrm flipV="1">
            <a:off x="4427984" y="2708920"/>
            <a:ext cx="0" cy="318196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12" name="Přímá spojnice 11"/>
          <p:cNvCxnSpPr/>
          <p:nvPr/>
        </p:nvCxnSpPr>
        <p:spPr>
          <a:xfrm flipV="1">
            <a:off x="4427984" y="2492896"/>
            <a:ext cx="0" cy="72008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cxnSp>
        <p:nvCxnSpPr>
          <p:cNvPr id="16" name="Přímá spojnice 15"/>
          <p:cNvCxnSpPr/>
          <p:nvPr/>
        </p:nvCxnSpPr>
        <p:spPr>
          <a:xfrm flipV="1">
            <a:off x="4427984" y="6093296"/>
            <a:ext cx="0" cy="72008"/>
          </a:xfrm>
          <a:prstGeom prst="line">
            <a:avLst/>
          </a:prstGeom>
          <a:noFill/>
          <a:ln w="38100" cap="flat" cmpd="sng" algn="ctr">
            <a:solidFill>
              <a:srgbClr val="C00000"/>
            </a:solidFill>
            <a:prstDash val="solid"/>
            <a:miter lim="800000"/>
          </a:ln>
          <a:effectLst/>
        </p:spPr>
      </p:cxnSp>
      <p:sp>
        <p:nvSpPr>
          <p:cNvPr id="2" name="Obdélník 1"/>
          <p:cNvSpPr/>
          <p:nvPr/>
        </p:nvSpPr>
        <p:spPr>
          <a:xfrm>
            <a:off x="5220072" y="5805264"/>
            <a:ext cx="2448272" cy="360040"/>
          </a:xfrm>
          <a:prstGeom prst="rect">
            <a:avLst/>
          </a:prstGeom>
          <a:solidFill>
            <a:srgbClr val="00008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75 mil. Kč nad alokaci </a:t>
            </a:r>
            <a:endParaRPr lang="cs-CZ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Šipka dolů 2"/>
          <p:cNvSpPr/>
          <p:nvPr/>
        </p:nvSpPr>
        <p:spPr>
          <a:xfrm rot="5400000">
            <a:off x="4680012" y="5826416"/>
            <a:ext cx="288032" cy="360040"/>
          </a:xfrm>
          <a:prstGeom prst="downArrow">
            <a:avLst/>
          </a:prstGeom>
          <a:solidFill>
            <a:srgbClr val="0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6533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600450" y="414338"/>
            <a:ext cx="4787974" cy="1185862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2800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Typové </a:t>
            </a:r>
            <a:r>
              <a:rPr lang="cs-CZ" altLang="cs-CZ" sz="28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projekty</a:t>
            </a:r>
            <a:endParaRPr lang="cs-CZ" altLang="cs-CZ" sz="2800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7" name="Obdélník 1"/>
          <p:cNvSpPr>
            <a:spLocks noChangeArrowheads="1"/>
          </p:cNvSpPr>
          <p:nvPr/>
        </p:nvSpPr>
        <p:spPr bwMode="auto">
          <a:xfrm>
            <a:off x="2286000" y="2459038"/>
            <a:ext cx="45409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 sz="1800">
              <a:solidFill>
                <a:srgbClr val="000080"/>
              </a:solidFill>
              <a:latin typeface="Arial" panose="020B0604020202020204" pitchFamily="34" charset="0"/>
            </a:endParaRPr>
          </a:p>
        </p:txBody>
      </p:sp>
      <p:sp>
        <p:nvSpPr>
          <p:cNvPr id="16388" name="Obdélník 5"/>
          <p:cNvSpPr>
            <a:spLocks noChangeArrowheads="1"/>
          </p:cNvSpPr>
          <p:nvPr/>
        </p:nvSpPr>
        <p:spPr bwMode="auto">
          <a:xfrm>
            <a:off x="395536" y="1988840"/>
            <a:ext cx="8397521" cy="423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just" eaLnBrk="1" hangingPunct="1">
              <a:spcAft>
                <a:spcPts val="600"/>
              </a:spcAft>
              <a:buClr>
                <a:srgbClr val="33CC33"/>
              </a:buClr>
              <a:buFont typeface="Arial" charset="0"/>
              <a:buChar char="•"/>
              <a:defRPr/>
            </a:pPr>
            <a:r>
              <a:rPr lang="cs-CZ" altLang="cs-CZ" sz="18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Typický schválený projekt ROP JV: 	</a:t>
            </a:r>
            <a:r>
              <a:rPr lang="cs-CZ" altLang="cs-CZ" sz="1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Škola/školka </a:t>
            </a:r>
            <a:r>
              <a:rPr lang="cs-CZ" altLang="cs-CZ" sz="18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(194 projektů z 940)</a:t>
            </a:r>
          </a:p>
          <a:p>
            <a:pPr marL="914400" lvl="2" indent="0" algn="just" eaLnBrk="1" hangingPunct="1">
              <a:spcAft>
                <a:spcPts val="600"/>
              </a:spcAft>
              <a:buClr>
                <a:srgbClr val="33CC33"/>
              </a:buClr>
              <a:defRPr/>
            </a:pPr>
            <a:r>
              <a:rPr lang="cs-CZ" altLang="cs-CZ" sz="18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1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Silnice</a:t>
            </a:r>
            <a:r>
              <a:rPr lang="cs-CZ" altLang="cs-CZ" sz="1800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cs-CZ" altLang="cs-CZ" sz="18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(</a:t>
            </a:r>
            <a:r>
              <a:rPr lang="cs-CZ" altLang="cs-CZ" sz="1800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162 projektů z 940</a:t>
            </a:r>
            <a:r>
              <a:rPr lang="cs-CZ" altLang="cs-CZ" sz="18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914400" lvl="2" indent="0" algn="just" eaLnBrk="1" hangingPunct="1">
              <a:spcAft>
                <a:spcPts val="600"/>
              </a:spcAft>
              <a:buClr>
                <a:srgbClr val="33CC33"/>
              </a:buClr>
              <a:defRPr/>
            </a:pPr>
            <a:endParaRPr lang="cs-CZ" altLang="cs-CZ" sz="1800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Aft>
                <a:spcPts val="600"/>
              </a:spcAft>
              <a:buClr>
                <a:srgbClr val="33CC33"/>
              </a:buClr>
              <a:buFont typeface="Arial" charset="0"/>
              <a:buChar char="•"/>
              <a:defRPr/>
            </a:pPr>
            <a:r>
              <a:rPr lang="cs-CZ" altLang="cs-CZ" sz="18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Největší dotace: 	Projekt č. 423 na nákup tramvají </a:t>
            </a:r>
            <a:r>
              <a:rPr lang="cs-CZ" altLang="cs-CZ" sz="1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18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498 mil. Kč</a:t>
            </a:r>
            <a:endParaRPr lang="cs-CZ" altLang="cs-CZ" sz="1800" dirty="0" smtClean="0">
              <a:solidFill>
                <a:srgbClr val="33CC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Aft>
                <a:spcPts val="600"/>
              </a:spcAft>
              <a:buClr>
                <a:srgbClr val="33CC33"/>
              </a:buClr>
              <a:buFont typeface="Arial" charset="0"/>
              <a:buChar char="•"/>
              <a:defRPr/>
            </a:pPr>
            <a:r>
              <a:rPr lang="cs-CZ" altLang="cs-CZ" sz="18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Nejmenší dotace: </a:t>
            </a:r>
            <a:r>
              <a:rPr lang="cs-CZ" altLang="cs-CZ" sz="1800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Projekt </a:t>
            </a:r>
            <a:r>
              <a:rPr lang="cs-CZ" altLang="cs-CZ" sz="18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č. 1190 Stezka J. Zrzavého </a:t>
            </a:r>
            <a:r>
              <a:rPr lang="cs-CZ" altLang="cs-CZ" sz="18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18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280 tis. </a:t>
            </a:r>
            <a:r>
              <a:rPr lang="cs-CZ" altLang="cs-CZ" sz="1800" b="1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Kč</a:t>
            </a:r>
            <a:endParaRPr lang="cs-CZ" altLang="cs-CZ" sz="1800" dirty="0">
              <a:solidFill>
                <a:srgbClr val="33CC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buClr>
                <a:srgbClr val="33CC33"/>
              </a:buClr>
              <a:buFont typeface="Arial" charset="0"/>
              <a:buChar char="•"/>
              <a:defRPr/>
            </a:pPr>
            <a:r>
              <a:rPr lang="cs-CZ" altLang="cs-CZ" sz="18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Nejdelší </a:t>
            </a:r>
            <a:r>
              <a:rPr lang="cs-CZ" altLang="cs-CZ" sz="1800" dirty="0" err="1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</a:t>
            </a:r>
            <a:r>
              <a:rPr lang="cs-CZ" altLang="cs-CZ" sz="18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projekt: 	II/398 </a:t>
            </a:r>
            <a:r>
              <a:rPr lang="cs-CZ" altLang="cs-CZ" sz="1800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Mikulovice </a:t>
            </a:r>
            <a:r>
              <a:rPr lang="cs-CZ" altLang="cs-CZ" sz="18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průtah		</a:t>
            </a:r>
            <a:r>
              <a:rPr lang="cs-CZ" altLang="cs-CZ" sz="18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let a 5 měsíců</a:t>
            </a:r>
            <a:endParaRPr lang="cs-CZ" altLang="cs-CZ" sz="1800" b="1" dirty="0">
              <a:solidFill>
                <a:srgbClr val="33CC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43200" lvl="6" indent="0" eaLnBrk="1" hangingPunct="1">
              <a:spcAft>
                <a:spcPts val="600"/>
              </a:spcAft>
              <a:buClr>
                <a:srgbClr val="33CC33"/>
              </a:buClr>
              <a:defRPr/>
            </a:pPr>
            <a:r>
              <a:rPr lang="cs-CZ" altLang="cs-CZ" sz="18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Centrum zelených vědomostí	</a:t>
            </a:r>
            <a:r>
              <a:rPr lang="cs-CZ" altLang="cs-CZ" sz="18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let a 4 měsíce</a:t>
            </a:r>
            <a:endParaRPr lang="cs-CZ" altLang="cs-CZ" sz="1800" b="1" dirty="0">
              <a:solidFill>
                <a:srgbClr val="33CC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0"/>
              </a:spcAft>
              <a:buClr>
                <a:srgbClr val="33CC33"/>
              </a:buClr>
              <a:buFont typeface="Arial" charset="0"/>
              <a:buChar char="•"/>
              <a:defRPr/>
            </a:pPr>
            <a:r>
              <a:rPr lang="cs-CZ" altLang="cs-CZ" sz="18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Průměrný projekt: 	škola 		</a:t>
            </a:r>
            <a:r>
              <a:rPr lang="cs-CZ" altLang="cs-CZ" sz="18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mil. </a:t>
            </a:r>
            <a:r>
              <a:rPr lang="cs-CZ" altLang="cs-CZ" sz="1800" b="1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Kč dotace, </a:t>
            </a:r>
            <a:r>
              <a:rPr lang="cs-CZ" altLang="cs-CZ" sz="18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1 462 </a:t>
            </a:r>
            <a:r>
              <a:rPr lang="cs-CZ" altLang="cs-CZ" sz="1800" b="1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cs-CZ" altLang="cs-CZ" sz="1800" b="1" baseline="30000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cs-CZ" altLang="cs-CZ" sz="18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spcAft>
                <a:spcPts val="0"/>
              </a:spcAft>
              <a:buClr>
                <a:srgbClr val="33CC33"/>
              </a:buClr>
              <a:defRPr/>
            </a:pPr>
            <a:r>
              <a:rPr lang="cs-CZ" altLang="cs-CZ" sz="18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1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cs-CZ" altLang="cs-CZ" sz="18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ubytování	</a:t>
            </a:r>
            <a:r>
              <a:rPr lang="cs-CZ" altLang="cs-CZ" sz="18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cs-CZ" altLang="cs-CZ" sz="1800" b="1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mil. Kč, </a:t>
            </a:r>
            <a:r>
              <a:rPr lang="cs-CZ" altLang="cs-CZ" sz="18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průměrně 46,2 lůžek</a:t>
            </a:r>
            <a:r>
              <a:rPr lang="cs-CZ" altLang="cs-CZ" sz="18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1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cs-CZ" altLang="cs-CZ" sz="18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terminál		</a:t>
            </a:r>
            <a:r>
              <a:rPr lang="cs-CZ" altLang="cs-CZ" sz="18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</a:t>
            </a:r>
            <a:r>
              <a:rPr lang="cs-CZ" altLang="cs-CZ" sz="1800" b="1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mil. </a:t>
            </a:r>
            <a:r>
              <a:rPr lang="cs-CZ" altLang="cs-CZ" sz="18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Kč </a:t>
            </a:r>
            <a:r>
              <a:rPr lang="cs-CZ" altLang="cs-CZ" sz="18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silnice</a:t>
            </a:r>
            <a:r>
              <a:rPr lang="cs-CZ" altLang="cs-CZ" sz="1800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r>
              <a:rPr lang="cs-CZ" altLang="cs-CZ" sz="1800" b="1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mil. Kč, průměrně </a:t>
            </a:r>
            <a:r>
              <a:rPr lang="cs-CZ" altLang="cs-CZ" sz="18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3,8 </a:t>
            </a:r>
            <a:r>
              <a:rPr lang="cs-CZ" altLang="cs-CZ" sz="1800" b="1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 </a:t>
            </a:r>
            <a:r>
              <a:rPr lang="cs-CZ" altLang="cs-CZ" sz="18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18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nemocnice</a:t>
            </a:r>
            <a:r>
              <a:rPr lang="cs-CZ" altLang="cs-CZ" sz="1800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altLang="cs-CZ" sz="18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 </a:t>
            </a:r>
            <a:r>
              <a:rPr lang="cs-CZ" altLang="cs-CZ" sz="1800" b="1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mil. </a:t>
            </a:r>
            <a:r>
              <a:rPr lang="cs-CZ" altLang="cs-CZ" sz="18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Kč </a:t>
            </a:r>
            <a:r>
              <a:rPr lang="cs-CZ" altLang="cs-CZ" sz="18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vozidlo		</a:t>
            </a:r>
            <a:r>
              <a:rPr lang="cs-CZ" altLang="cs-CZ" sz="18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139 mil. Kč, </a:t>
            </a:r>
            <a:r>
              <a:rPr lang="cs-CZ" altLang="cs-CZ" sz="1800" b="1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průměrně </a:t>
            </a:r>
            <a:r>
              <a:rPr lang="cs-CZ" altLang="cs-CZ" sz="18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vozidel</a:t>
            </a:r>
          </a:p>
        </p:txBody>
      </p:sp>
    </p:spTree>
    <p:extLst>
      <p:ext uri="{BB962C8B-B14F-4D97-AF65-F5344CB8AC3E}">
        <p14:creationId xmlns:p14="http://schemas.microsoft.com/office/powerpoint/2010/main" val="29298728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9"/>
          <p:cNvSpPr>
            <a:spLocks noChangeArrowheads="1"/>
          </p:cNvSpPr>
          <p:nvPr/>
        </p:nvSpPr>
        <p:spPr bwMode="auto">
          <a:xfrm>
            <a:off x="533400" y="304800"/>
            <a:ext cx="75438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551696" y="3158774"/>
            <a:ext cx="807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cs-CZ" sz="3200" b="1" dirty="0" smtClean="0">
                <a:solidFill>
                  <a:srgbClr val="000080"/>
                </a:solidFill>
              </a:rPr>
              <a:t>Doprava</a:t>
            </a:r>
            <a:endParaRPr lang="pl-PL" altLang="cs-CZ" sz="3200" b="1" dirty="0">
              <a:solidFill>
                <a:srgbClr val="000080"/>
              </a:solidFill>
            </a:endParaRPr>
          </a:p>
        </p:txBody>
      </p:sp>
      <p:pic>
        <p:nvPicPr>
          <p:cNvPr id="205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6405563"/>
            <a:ext cx="80772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06"/>
          <a:stretch>
            <a:fillRect/>
          </a:stretch>
        </p:blipFill>
        <p:spPr bwMode="auto">
          <a:xfrm>
            <a:off x="533400" y="4572000"/>
            <a:ext cx="8077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7"/>
          <p:cNvSpPr>
            <a:spLocks noChangeArrowheads="1"/>
          </p:cNvSpPr>
          <p:nvPr/>
        </p:nvSpPr>
        <p:spPr bwMode="auto">
          <a:xfrm>
            <a:off x="381000" y="6324600"/>
            <a:ext cx="8382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205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457200"/>
            <a:ext cx="40386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6" name="Group 13"/>
          <p:cNvGrpSpPr>
            <a:grpSpLocks/>
          </p:cNvGrpSpPr>
          <p:nvPr/>
        </p:nvGrpSpPr>
        <p:grpSpPr bwMode="auto">
          <a:xfrm>
            <a:off x="533400" y="1970088"/>
            <a:ext cx="8077200" cy="87312"/>
            <a:chOff x="336" y="3456"/>
            <a:chExt cx="5088" cy="91"/>
          </a:xfrm>
        </p:grpSpPr>
        <p:sp>
          <p:nvSpPr>
            <p:cNvPr id="2058" name="Rectangle 10"/>
            <p:cNvSpPr>
              <a:spLocks noChangeArrowheads="1"/>
            </p:cNvSpPr>
            <p:nvPr/>
          </p:nvSpPr>
          <p:spPr bwMode="auto">
            <a:xfrm>
              <a:off x="336" y="3456"/>
              <a:ext cx="1134" cy="91"/>
            </a:xfrm>
            <a:prstGeom prst="rect">
              <a:avLst/>
            </a:prstGeom>
            <a:solidFill>
              <a:srgbClr val="004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059" name="Rectangle 11"/>
            <p:cNvSpPr>
              <a:spLocks noChangeArrowheads="1"/>
            </p:cNvSpPr>
            <p:nvPr/>
          </p:nvSpPr>
          <p:spPr bwMode="auto">
            <a:xfrm>
              <a:off x="1422" y="3456"/>
              <a:ext cx="1698" cy="90"/>
            </a:xfrm>
            <a:prstGeom prst="rect">
              <a:avLst/>
            </a:prstGeom>
            <a:solidFill>
              <a:srgbClr val="41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060" name="Rectangle 12"/>
            <p:cNvSpPr>
              <a:spLocks noChangeArrowheads="1"/>
            </p:cNvSpPr>
            <p:nvPr/>
          </p:nvSpPr>
          <p:spPr bwMode="auto">
            <a:xfrm>
              <a:off x="3120" y="3456"/>
              <a:ext cx="2304" cy="91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sp>
        <p:nvSpPr>
          <p:cNvPr id="2057" name="Text Box 12"/>
          <p:cNvSpPr txBox="1">
            <a:spLocks noChangeArrowheads="1"/>
          </p:cNvSpPr>
          <p:nvPr/>
        </p:nvSpPr>
        <p:spPr bwMode="auto">
          <a:xfrm>
            <a:off x="539750" y="5445125"/>
            <a:ext cx="8135938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cs-CZ" altLang="cs-CZ" sz="1600">
                <a:solidFill>
                  <a:srgbClr val="004896"/>
                </a:solidFill>
                <a:latin typeface="Verdana" panose="020B0604030504040204" pitchFamily="34" charset="0"/>
              </a:rPr>
              <a:t>				         Evropská unie                                                          				         Evropský fond pro regionální rozvoj                           				         Investice do vaší budoucnosti</a:t>
            </a:r>
            <a:endParaRPr lang="cs-CZ" altLang="cs-CZ" sz="1600" b="1">
              <a:solidFill>
                <a:srgbClr val="004896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297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cs-CZ" sz="2800" dirty="0">
                <a:solidFill>
                  <a:srgbClr val="000080"/>
                </a:solidFill>
              </a:rPr>
              <a:t>Doprava</a:t>
            </a:r>
            <a:br>
              <a:rPr lang="pl-PL" altLang="cs-CZ" sz="2800" dirty="0">
                <a:solidFill>
                  <a:srgbClr val="000080"/>
                </a:solidFill>
              </a:rPr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7624" y="1621302"/>
            <a:ext cx="6912768" cy="457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30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Obdélník 1"/>
          <p:cNvSpPr>
            <a:spLocks noChangeArrowheads="1"/>
          </p:cNvSpPr>
          <p:nvPr/>
        </p:nvSpPr>
        <p:spPr bwMode="auto">
          <a:xfrm>
            <a:off x="2286000" y="24590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>
              <a:solidFill>
                <a:srgbClr val="000080"/>
              </a:solidFill>
              <a:latin typeface="Arial" panose="020B0604020202020204" pitchFamily="34" charset="0"/>
            </a:endParaRPr>
          </a:p>
        </p:txBody>
      </p:sp>
      <p:sp>
        <p:nvSpPr>
          <p:cNvPr id="30724" name="Obdélník 5"/>
          <p:cNvSpPr>
            <a:spLocks noChangeArrowheads="1"/>
          </p:cNvSpPr>
          <p:nvPr/>
        </p:nvSpPr>
        <p:spPr bwMode="auto">
          <a:xfrm>
            <a:off x="467544" y="1700808"/>
            <a:ext cx="8453437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Největší oblast podpory</a:t>
            </a: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</a:t>
            </a:r>
            <a:r>
              <a:rPr lang="pl-PL" altLang="cs-CZ" sz="2000" b="1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617</a:t>
            </a: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km nových nebo zrekonstruovaných silnic a obchvatů, více než </a:t>
            </a:r>
            <a:r>
              <a:rPr lang="pl-PL" altLang="cs-CZ" sz="2000" b="1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142</a:t>
            </a: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rekonstruovaných křižovatkách a mostech projede přes </a:t>
            </a:r>
            <a:r>
              <a:rPr lang="pl-PL" altLang="cs-CZ" sz="2000" b="1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</a:t>
            </a: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tisíc motoristů denně. </a:t>
            </a: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Celkem </a:t>
            </a:r>
            <a:r>
              <a:rPr lang="pl-PL" altLang="cs-CZ" sz="20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162</a:t>
            </a: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projektů za </a:t>
            </a:r>
            <a:r>
              <a:rPr lang="pl-PL" altLang="cs-CZ" sz="20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8,1</a:t>
            </a: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mld. Kč.</a:t>
            </a: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buFont typeface="Arial" panose="020B0604020202020204" pitchFamily="34" charset="0"/>
              <a:buChar char="•"/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buFont typeface="Arial" panose="020B0604020202020204" pitchFamily="34" charset="0"/>
              <a:buChar char="•"/>
              <a:defRPr/>
            </a:pP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Příklad z Kraje Vysočina</a:t>
            </a:r>
          </a:p>
          <a:p>
            <a:pPr lvl="1" algn="just" eaLnBrk="1" hangingPunct="1">
              <a:buClr>
                <a:srgbClr val="33CC33"/>
              </a:buClr>
              <a:buFont typeface="Arial" panose="020B0604020202020204" pitchFamily="34" charset="0"/>
              <a:buChar char="•"/>
              <a:defRPr/>
            </a:pPr>
            <a:r>
              <a:rPr lang="pl-PL" altLang="cs-CZ" sz="22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Celkem</a:t>
            </a:r>
            <a:r>
              <a:rPr lang="pl-PL" altLang="cs-CZ" sz="20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altLang="cs-CZ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projektů za </a:t>
            </a:r>
            <a:r>
              <a:rPr lang="pl-PL" altLang="cs-CZ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3,8</a:t>
            </a: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mld. Kč</a:t>
            </a:r>
          </a:p>
          <a:p>
            <a:pPr lvl="1" algn="just" eaLnBrk="1" hangingPunct="1">
              <a:buClr>
                <a:srgbClr val="33CC33"/>
              </a:buClr>
              <a:buFont typeface="Arial" panose="020B0604020202020204" pitchFamily="34" charset="0"/>
              <a:buChar char="•"/>
              <a:defRPr/>
            </a:pP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Celkem </a:t>
            </a:r>
            <a:r>
              <a:rPr lang="pl-PL" altLang="cs-CZ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311</a:t>
            </a: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km silnic, </a:t>
            </a:r>
            <a:r>
              <a:rPr lang="pl-PL" altLang="cs-CZ" sz="22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90 %</a:t>
            </a: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silnic II. třídy</a:t>
            </a:r>
          </a:p>
          <a:p>
            <a:pPr lvl="1" algn="just" eaLnBrk="1" hangingPunct="1">
              <a:buClr>
                <a:srgbClr val="33CC33"/>
              </a:buClr>
              <a:buFont typeface="Arial" panose="020B0604020202020204" pitchFamily="34" charset="0"/>
              <a:buChar char="•"/>
              <a:defRPr/>
            </a:pP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Napojení regionálních center na TEN-T a mezi sebou</a:t>
            </a:r>
          </a:p>
          <a:p>
            <a:pPr algn="just" eaLnBrk="1" hangingPunct="1">
              <a:buClr>
                <a:srgbClr val="33CC33"/>
              </a:buClr>
              <a:defRPr/>
            </a:pPr>
            <a:r>
              <a:rPr lang="cs-CZ" altLang="cs-CZ" sz="20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707904" y="404664"/>
            <a:ext cx="4824536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Buďme</a:t>
            </a:r>
            <a:r>
              <a:rPr lang="cs-CZ" altLang="cs-CZ" sz="2800" kern="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konkrétní… </a:t>
            </a:r>
          </a:p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Oblast podpory 1.1 </a:t>
            </a:r>
          </a:p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</a:t>
            </a:r>
          </a:p>
        </p:txBody>
      </p:sp>
    </p:spTree>
    <p:extLst>
      <p:ext uri="{BB962C8B-B14F-4D97-AF65-F5344CB8AC3E}">
        <p14:creationId xmlns:p14="http://schemas.microsoft.com/office/powerpoint/2010/main" val="41592600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9"/>
          <p:cNvSpPr>
            <a:spLocks noChangeArrowheads="1"/>
          </p:cNvSpPr>
          <p:nvPr/>
        </p:nvSpPr>
        <p:spPr bwMode="auto">
          <a:xfrm>
            <a:off x="533400" y="304800"/>
            <a:ext cx="75438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 dirty="0"/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569119" y="3004754"/>
            <a:ext cx="807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cs-CZ" sz="3200" b="1" dirty="0" smtClean="0">
                <a:solidFill>
                  <a:srgbClr val="000080"/>
                </a:solidFill>
              </a:rPr>
              <a:t>Představení regionální rady</a:t>
            </a:r>
            <a:endParaRPr lang="pl-PL" altLang="cs-CZ" sz="3200" b="1" dirty="0">
              <a:solidFill>
                <a:srgbClr val="000080"/>
              </a:solidFill>
            </a:endParaRPr>
          </a:p>
        </p:txBody>
      </p:sp>
      <p:pic>
        <p:nvPicPr>
          <p:cNvPr id="205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6405563"/>
            <a:ext cx="80772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06"/>
          <a:stretch>
            <a:fillRect/>
          </a:stretch>
        </p:blipFill>
        <p:spPr bwMode="auto">
          <a:xfrm>
            <a:off x="533400" y="4572000"/>
            <a:ext cx="8077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7"/>
          <p:cNvSpPr>
            <a:spLocks noChangeArrowheads="1"/>
          </p:cNvSpPr>
          <p:nvPr/>
        </p:nvSpPr>
        <p:spPr bwMode="auto">
          <a:xfrm>
            <a:off x="381000" y="6324600"/>
            <a:ext cx="8382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 dirty="0"/>
          </a:p>
        </p:txBody>
      </p:sp>
      <p:pic>
        <p:nvPicPr>
          <p:cNvPr id="205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457200"/>
            <a:ext cx="40386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6" name="Group 13"/>
          <p:cNvGrpSpPr>
            <a:grpSpLocks/>
          </p:cNvGrpSpPr>
          <p:nvPr/>
        </p:nvGrpSpPr>
        <p:grpSpPr bwMode="auto">
          <a:xfrm>
            <a:off x="533400" y="1970088"/>
            <a:ext cx="8077200" cy="87312"/>
            <a:chOff x="336" y="3456"/>
            <a:chExt cx="5088" cy="91"/>
          </a:xfrm>
        </p:grpSpPr>
        <p:sp>
          <p:nvSpPr>
            <p:cNvPr id="2058" name="Rectangle 10"/>
            <p:cNvSpPr>
              <a:spLocks noChangeArrowheads="1"/>
            </p:cNvSpPr>
            <p:nvPr/>
          </p:nvSpPr>
          <p:spPr bwMode="auto">
            <a:xfrm>
              <a:off x="336" y="3456"/>
              <a:ext cx="1134" cy="91"/>
            </a:xfrm>
            <a:prstGeom prst="rect">
              <a:avLst/>
            </a:prstGeom>
            <a:solidFill>
              <a:srgbClr val="004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 dirty="0"/>
            </a:p>
          </p:txBody>
        </p:sp>
        <p:sp>
          <p:nvSpPr>
            <p:cNvPr id="2059" name="Rectangle 11"/>
            <p:cNvSpPr>
              <a:spLocks noChangeArrowheads="1"/>
            </p:cNvSpPr>
            <p:nvPr/>
          </p:nvSpPr>
          <p:spPr bwMode="auto">
            <a:xfrm>
              <a:off x="1422" y="3456"/>
              <a:ext cx="1698" cy="90"/>
            </a:xfrm>
            <a:prstGeom prst="rect">
              <a:avLst/>
            </a:prstGeom>
            <a:solidFill>
              <a:srgbClr val="41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 dirty="0"/>
            </a:p>
          </p:txBody>
        </p:sp>
        <p:sp>
          <p:nvSpPr>
            <p:cNvPr id="2060" name="Rectangle 12"/>
            <p:cNvSpPr>
              <a:spLocks noChangeArrowheads="1"/>
            </p:cNvSpPr>
            <p:nvPr/>
          </p:nvSpPr>
          <p:spPr bwMode="auto">
            <a:xfrm>
              <a:off x="3120" y="3456"/>
              <a:ext cx="2304" cy="91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 dirty="0"/>
            </a:p>
          </p:txBody>
        </p:sp>
      </p:grpSp>
      <p:sp>
        <p:nvSpPr>
          <p:cNvPr id="2057" name="Text Box 12"/>
          <p:cNvSpPr txBox="1">
            <a:spLocks noChangeArrowheads="1"/>
          </p:cNvSpPr>
          <p:nvPr/>
        </p:nvSpPr>
        <p:spPr bwMode="auto">
          <a:xfrm>
            <a:off x="539750" y="5445125"/>
            <a:ext cx="8135938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cs-CZ" altLang="cs-CZ" sz="1600" dirty="0">
                <a:solidFill>
                  <a:srgbClr val="004896"/>
                </a:solidFill>
                <a:latin typeface="Verdana" panose="020B0604030504040204" pitchFamily="34" charset="0"/>
              </a:rPr>
              <a:t>				         Evropská unie                                                          				         Evropský fond pro regionální rozvoj                           				         Investice do vaší budoucnosti</a:t>
            </a:r>
            <a:endParaRPr lang="cs-CZ" altLang="cs-CZ" sz="1600" b="1" dirty="0">
              <a:solidFill>
                <a:srgbClr val="004896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882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Obdélník 1"/>
          <p:cNvSpPr>
            <a:spLocks noChangeArrowheads="1"/>
          </p:cNvSpPr>
          <p:nvPr/>
        </p:nvSpPr>
        <p:spPr bwMode="auto">
          <a:xfrm>
            <a:off x="2286000" y="24590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>
              <a:solidFill>
                <a:srgbClr val="00008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707904" y="404664"/>
            <a:ext cx="4824536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Buďme</a:t>
            </a:r>
            <a:r>
              <a:rPr lang="cs-CZ" altLang="cs-CZ" sz="2800" kern="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konkrétní… SILNICE</a:t>
            </a:r>
          </a:p>
        </p:txBody>
      </p:sp>
      <p:pic>
        <p:nvPicPr>
          <p:cNvPr id="5" name="Picture 5" descr="\\jihovychod.local\data\Spolecne\Odbor rizeni ROP\oddělení komunikace\přechodné 2013\fotky\JMK silnice Vrano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628801"/>
            <a:ext cx="4104456" cy="3071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0089" y="3212976"/>
            <a:ext cx="4142351" cy="3106763"/>
          </a:xfrm>
          <a:prstGeom prst="rect">
            <a:avLst/>
          </a:prstGeom>
        </p:spPr>
      </p:pic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4663602" y="1550715"/>
            <a:ext cx="424847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indent="0" algn="just" eaLnBrk="1" hangingPunct="1">
              <a:buClr>
                <a:srgbClr val="33CC33"/>
              </a:buClr>
              <a:defRPr/>
            </a:pPr>
            <a:r>
              <a:rPr lang="pl-PL" altLang="cs-CZ" sz="1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II/398 </a:t>
            </a:r>
            <a:r>
              <a:rPr lang="pl-PL" altLang="cs-CZ" sz="18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Vranov </a:t>
            </a:r>
            <a:r>
              <a:rPr lang="pl-PL" altLang="cs-CZ" sz="1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D. </a:t>
            </a:r>
            <a:r>
              <a:rPr lang="pl-PL" altLang="cs-CZ" sz="18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průtah - Onšov</a:t>
            </a:r>
          </a:p>
          <a:p>
            <a:pPr marL="0" indent="0" algn="just" eaLnBrk="1" hangingPunct="1">
              <a:buClr>
                <a:srgbClr val="33CC33"/>
              </a:buClr>
              <a:defRPr/>
            </a:pPr>
            <a:endParaRPr lang="cs-CZ" altLang="cs-CZ" sz="2000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délník 5"/>
          <p:cNvSpPr>
            <a:spLocks noChangeArrowheads="1"/>
          </p:cNvSpPr>
          <p:nvPr/>
        </p:nvSpPr>
        <p:spPr bwMode="auto">
          <a:xfrm>
            <a:off x="323528" y="5788228"/>
            <a:ext cx="38164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indent="0" algn="r" eaLnBrk="1" hangingPunct="1">
              <a:buClr>
                <a:srgbClr val="33CC33"/>
              </a:buClr>
              <a:defRPr/>
            </a:pPr>
            <a:r>
              <a:rPr lang="pl-PL" altLang="cs-CZ" sz="18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II/405 Brtnice - Zašovice</a:t>
            </a:r>
            <a:r>
              <a:rPr lang="cs-CZ" altLang="cs-CZ" sz="20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" name="Šipka doprava 2"/>
          <p:cNvSpPr/>
          <p:nvPr/>
        </p:nvSpPr>
        <p:spPr>
          <a:xfrm>
            <a:off x="4048997" y="5897307"/>
            <a:ext cx="288032" cy="216024"/>
          </a:xfrm>
          <a:prstGeom prst="rightArrow">
            <a:avLst/>
          </a:prstGeom>
          <a:solidFill>
            <a:srgbClr val="0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Šipka doprava 8"/>
          <p:cNvSpPr/>
          <p:nvPr/>
        </p:nvSpPr>
        <p:spPr>
          <a:xfrm rot="10800000">
            <a:off x="4329769" y="1626821"/>
            <a:ext cx="288032" cy="216024"/>
          </a:xfrm>
          <a:prstGeom prst="rightArrow">
            <a:avLst/>
          </a:prstGeom>
          <a:solidFill>
            <a:srgbClr val="0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0777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Obdélník 1"/>
          <p:cNvSpPr>
            <a:spLocks noChangeArrowheads="1"/>
          </p:cNvSpPr>
          <p:nvPr/>
        </p:nvSpPr>
        <p:spPr bwMode="auto">
          <a:xfrm>
            <a:off x="2286000" y="24590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707904" y="404664"/>
            <a:ext cx="4824536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</a:t>
            </a:r>
          </a:p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dříve</a:t>
            </a:r>
          </a:p>
        </p:txBody>
      </p:sp>
      <p:sp>
        <p:nvSpPr>
          <p:cNvPr id="5" name="Obdélník 5"/>
          <p:cNvSpPr>
            <a:spLocks noChangeArrowheads="1"/>
          </p:cNvSpPr>
          <p:nvPr/>
        </p:nvSpPr>
        <p:spPr bwMode="auto">
          <a:xfrm>
            <a:off x="7020272" y="2949048"/>
            <a:ext cx="1872208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indent="0" algn="just" eaLnBrk="1" hangingPunct="1">
              <a:buClr>
                <a:srgbClr val="33CC33"/>
              </a:buClr>
              <a:defRPr/>
            </a:pPr>
            <a:r>
              <a:rPr lang="pl-PL" altLang="cs-CZ" sz="1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II/360 Oslavička obchvat</a:t>
            </a:r>
            <a:endParaRPr lang="pl-PL" altLang="cs-CZ" sz="18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Clr>
                <a:srgbClr val="33CC33"/>
              </a:buClr>
              <a:defRPr/>
            </a:pPr>
            <a:endParaRPr lang="cs-CZ" altLang="cs-CZ" sz="2000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Šipka doprava 5"/>
          <p:cNvSpPr/>
          <p:nvPr/>
        </p:nvSpPr>
        <p:spPr>
          <a:xfrm rot="10800000">
            <a:off x="6732240" y="3140968"/>
            <a:ext cx="288032" cy="216024"/>
          </a:xfrm>
          <a:prstGeom prst="rightArrow">
            <a:avLst/>
          </a:prstGeom>
          <a:solidFill>
            <a:srgbClr val="0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1742915"/>
            <a:ext cx="5760640" cy="432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9600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Obdélník 1"/>
          <p:cNvSpPr>
            <a:spLocks noChangeArrowheads="1"/>
          </p:cNvSpPr>
          <p:nvPr/>
        </p:nvSpPr>
        <p:spPr bwMode="auto">
          <a:xfrm>
            <a:off x="2286000" y="24590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707904" y="404664"/>
            <a:ext cx="4824536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</a:t>
            </a:r>
          </a:p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nyní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0170" y="1340768"/>
            <a:ext cx="6583660" cy="493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039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Obdélník 1"/>
          <p:cNvSpPr>
            <a:spLocks noChangeArrowheads="1"/>
          </p:cNvSpPr>
          <p:nvPr/>
        </p:nvSpPr>
        <p:spPr bwMode="auto">
          <a:xfrm>
            <a:off x="2286000" y="24590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707904" y="404664"/>
            <a:ext cx="4824536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</a:t>
            </a:r>
          </a:p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dříve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700808"/>
            <a:ext cx="6108170" cy="4581128"/>
          </a:xfrm>
          <a:prstGeom prst="rect">
            <a:avLst/>
          </a:prstGeom>
        </p:spPr>
      </p:pic>
      <p:sp>
        <p:nvSpPr>
          <p:cNvPr id="5" name="Obdélník 5"/>
          <p:cNvSpPr>
            <a:spLocks noChangeArrowheads="1"/>
          </p:cNvSpPr>
          <p:nvPr/>
        </p:nvSpPr>
        <p:spPr bwMode="auto">
          <a:xfrm>
            <a:off x="7020272" y="2949048"/>
            <a:ext cx="187220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indent="0" algn="just" eaLnBrk="1" hangingPunct="1">
              <a:buClr>
                <a:srgbClr val="33CC33"/>
              </a:buClr>
              <a:defRPr/>
            </a:pPr>
            <a:r>
              <a:rPr lang="pl-PL" altLang="cs-CZ" sz="18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II/421 Bořetice průtah - Kobylí</a:t>
            </a:r>
          </a:p>
          <a:p>
            <a:pPr marL="0" indent="0" algn="just" eaLnBrk="1" hangingPunct="1">
              <a:buClr>
                <a:srgbClr val="33CC33"/>
              </a:buClr>
              <a:defRPr/>
            </a:pPr>
            <a:endParaRPr lang="cs-CZ" altLang="cs-CZ" sz="2000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Šipka doprava 5"/>
          <p:cNvSpPr/>
          <p:nvPr/>
        </p:nvSpPr>
        <p:spPr>
          <a:xfrm rot="10800000">
            <a:off x="6732240" y="3140968"/>
            <a:ext cx="288032" cy="216024"/>
          </a:xfrm>
          <a:prstGeom prst="rightArrow">
            <a:avLst/>
          </a:prstGeom>
          <a:solidFill>
            <a:srgbClr val="0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698496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Obdélník 1"/>
          <p:cNvSpPr>
            <a:spLocks noChangeArrowheads="1"/>
          </p:cNvSpPr>
          <p:nvPr/>
        </p:nvSpPr>
        <p:spPr bwMode="auto">
          <a:xfrm>
            <a:off x="2286000" y="24590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707904" y="404664"/>
            <a:ext cx="4824536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</a:t>
            </a:r>
          </a:p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nyní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28800"/>
            <a:ext cx="9144000" cy="470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957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9"/>
          <p:cNvSpPr>
            <a:spLocks noChangeArrowheads="1"/>
          </p:cNvSpPr>
          <p:nvPr/>
        </p:nvSpPr>
        <p:spPr bwMode="auto">
          <a:xfrm>
            <a:off x="533400" y="304800"/>
            <a:ext cx="75438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569119" y="3004754"/>
            <a:ext cx="807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cs-CZ" sz="3200" b="1" dirty="0" smtClean="0">
                <a:solidFill>
                  <a:srgbClr val="000080"/>
                </a:solidFill>
              </a:rPr>
              <a:t>Terminály a autobusy</a:t>
            </a:r>
            <a:endParaRPr lang="pl-PL" altLang="cs-CZ" sz="3200" b="1" dirty="0">
              <a:solidFill>
                <a:srgbClr val="000080"/>
              </a:solidFill>
            </a:endParaRPr>
          </a:p>
        </p:txBody>
      </p:sp>
      <p:pic>
        <p:nvPicPr>
          <p:cNvPr id="205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6405563"/>
            <a:ext cx="80772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06"/>
          <a:stretch>
            <a:fillRect/>
          </a:stretch>
        </p:blipFill>
        <p:spPr bwMode="auto">
          <a:xfrm>
            <a:off x="533400" y="4572000"/>
            <a:ext cx="8077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7"/>
          <p:cNvSpPr>
            <a:spLocks noChangeArrowheads="1"/>
          </p:cNvSpPr>
          <p:nvPr/>
        </p:nvSpPr>
        <p:spPr bwMode="auto">
          <a:xfrm>
            <a:off x="381000" y="6324600"/>
            <a:ext cx="8382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205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457200"/>
            <a:ext cx="40386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6" name="Group 13"/>
          <p:cNvGrpSpPr>
            <a:grpSpLocks/>
          </p:cNvGrpSpPr>
          <p:nvPr/>
        </p:nvGrpSpPr>
        <p:grpSpPr bwMode="auto">
          <a:xfrm>
            <a:off x="533400" y="1970088"/>
            <a:ext cx="8077200" cy="87312"/>
            <a:chOff x="336" y="3456"/>
            <a:chExt cx="5088" cy="91"/>
          </a:xfrm>
        </p:grpSpPr>
        <p:sp>
          <p:nvSpPr>
            <p:cNvPr id="2058" name="Rectangle 10"/>
            <p:cNvSpPr>
              <a:spLocks noChangeArrowheads="1"/>
            </p:cNvSpPr>
            <p:nvPr/>
          </p:nvSpPr>
          <p:spPr bwMode="auto">
            <a:xfrm>
              <a:off x="336" y="3456"/>
              <a:ext cx="1134" cy="91"/>
            </a:xfrm>
            <a:prstGeom prst="rect">
              <a:avLst/>
            </a:prstGeom>
            <a:solidFill>
              <a:srgbClr val="004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059" name="Rectangle 11"/>
            <p:cNvSpPr>
              <a:spLocks noChangeArrowheads="1"/>
            </p:cNvSpPr>
            <p:nvPr/>
          </p:nvSpPr>
          <p:spPr bwMode="auto">
            <a:xfrm>
              <a:off x="1422" y="3456"/>
              <a:ext cx="1698" cy="90"/>
            </a:xfrm>
            <a:prstGeom prst="rect">
              <a:avLst/>
            </a:prstGeom>
            <a:solidFill>
              <a:srgbClr val="41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060" name="Rectangle 12"/>
            <p:cNvSpPr>
              <a:spLocks noChangeArrowheads="1"/>
            </p:cNvSpPr>
            <p:nvPr/>
          </p:nvSpPr>
          <p:spPr bwMode="auto">
            <a:xfrm>
              <a:off x="3120" y="3456"/>
              <a:ext cx="2304" cy="91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sp>
        <p:nvSpPr>
          <p:cNvPr id="2057" name="Text Box 12"/>
          <p:cNvSpPr txBox="1">
            <a:spLocks noChangeArrowheads="1"/>
          </p:cNvSpPr>
          <p:nvPr/>
        </p:nvSpPr>
        <p:spPr bwMode="auto">
          <a:xfrm>
            <a:off x="539750" y="5445125"/>
            <a:ext cx="8135938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cs-CZ" altLang="cs-CZ" sz="1600">
                <a:solidFill>
                  <a:srgbClr val="004896"/>
                </a:solidFill>
                <a:latin typeface="Verdana" panose="020B0604030504040204" pitchFamily="34" charset="0"/>
              </a:rPr>
              <a:t>				         Evropská unie                                                          				         Evropský fond pro regionální rozvoj                           				         Investice do vaší budoucnosti</a:t>
            </a:r>
            <a:endParaRPr lang="cs-CZ" altLang="cs-CZ" sz="1600" b="1">
              <a:solidFill>
                <a:srgbClr val="004896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85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Obdélník 1"/>
          <p:cNvSpPr>
            <a:spLocks noChangeArrowheads="1"/>
          </p:cNvSpPr>
          <p:nvPr/>
        </p:nvSpPr>
        <p:spPr bwMode="auto">
          <a:xfrm>
            <a:off x="2286000" y="24590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>
              <a:solidFill>
                <a:srgbClr val="00008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707904" y="404664"/>
            <a:ext cx="4824536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Terminály a autobusy</a:t>
            </a:r>
          </a:p>
        </p:txBody>
      </p:sp>
      <p:sp>
        <p:nvSpPr>
          <p:cNvPr id="8" name="Obdélník 7"/>
          <p:cNvSpPr/>
          <p:nvPr/>
        </p:nvSpPr>
        <p:spPr>
          <a:xfrm>
            <a:off x="467544" y="1844824"/>
            <a:ext cx="784887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b="1" dirty="0">
                <a:solidFill>
                  <a:srgbClr val="000080"/>
                </a:solidFill>
              </a:rPr>
              <a:t>Zaregistrováno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73</a:t>
            </a:r>
            <a:r>
              <a:rPr lang="cs-CZ" altLang="cs-CZ" b="1" dirty="0" smtClean="0">
                <a:solidFill>
                  <a:srgbClr val="33CC33"/>
                </a:solidFill>
              </a:rPr>
              <a:t> </a:t>
            </a:r>
            <a:r>
              <a:rPr lang="cs-CZ" altLang="cs-CZ" b="1" dirty="0" smtClean="0">
                <a:solidFill>
                  <a:srgbClr val="000080"/>
                </a:solidFill>
              </a:rPr>
              <a:t>projektů požadujících dotaci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1,3 </a:t>
            </a:r>
            <a:r>
              <a:rPr lang="cs-CZ" altLang="cs-CZ" b="1" dirty="0" smtClean="0">
                <a:solidFill>
                  <a:srgbClr val="000080"/>
                </a:solidFill>
              </a:rPr>
              <a:t>mld. Kč.</a:t>
            </a:r>
            <a:endParaRPr lang="cs-CZ" altLang="cs-CZ" b="1" dirty="0">
              <a:solidFill>
                <a:srgbClr val="000080"/>
              </a:solidFill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endParaRPr lang="cs-CZ" altLang="cs-CZ" b="1" dirty="0">
              <a:solidFill>
                <a:srgbClr val="000080"/>
              </a:solidFill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b="1" dirty="0">
                <a:solidFill>
                  <a:srgbClr val="000080"/>
                </a:solidFill>
              </a:rPr>
              <a:t>Schváleno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55</a:t>
            </a:r>
            <a:r>
              <a:rPr lang="cs-CZ" altLang="cs-CZ" b="1" dirty="0" smtClean="0">
                <a:solidFill>
                  <a:srgbClr val="33CC33"/>
                </a:solidFill>
              </a:rPr>
              <a:t> </a:t>
            </a:r>
            <a:r>
              <a:rPr lang="cs-CZ" altLang="cs-CZ" b="1" dirty="0" smtClean="0">
                <a:solidFill>
                  <a:srgbClr val="000080"/>
                </a:solidFill>
              </a:rPr>
              <a:t>projektů,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40</a:t>
            </a:r>
            <a:r>
              <a:rPr lang="cs-CZ" altLang="cs-CZ" b="1" dirty="0" smtClean="0">
                <a:solidFill>
                  <a:srgbClr val="33CC33"/>
                </a:solidFill>
              </a:rPr>
              <a:t> </a:t>
            </a:r>
            <a:r>
              <a:rPr lang="cs-CZ" altLang="cs-CZ" b="1" dirty="0">
                <a:solidFill>
                  <a:srgbClr val="000080"/>
                </a:solidFill>
              </a:rPr>
              <a:t>v JMK,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15</a:t>
            </a:r>
            <a:r>
              <a:rPr lang="cs-CZ" altLang="cs-CZ" b="1" dirty="0" smtClean="0">
                <a:solidFill>
                  <a:srgbClr val="33CC33"/>
                </a:solidFill>
              </a:rPr>
              <a:t> </a:t>
            </a:r>
            <a:r>
              <a:rPr lang="cs-CZ" altLang="cs-CZ" b="1" dirty="0">
                <a:solidFill>
                  <a:srgbClr val="000080"/>
                </a:solidFill>
              </a:rPr>
              <a:t>v Kraji </a:t>
            </a:r>
            <a:r>
              <a:rPr lang="cs-CZ" altLang="cs-CZ" b="1" dirty="0" smtClean="0">
                <a:solidFill>
                  <a:srgbClr val="000080"/>
                </a:solidFill>
              </a:rPr>
              <a:t>Vysočina.</a:t>
            </a:r>
            <a:endParaRPr lang="cs-CZ" altLang="cs-CZ" b="1" dirty="0">
              <a:solidFill>
                <a:srgbClr val="000080"/>
              </a:solidFill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endParaRPr lang="cs-CZ" altLang="cs-CZ" b="1" dirty="0">
              <a:solidFill>
                <a:srgbClr val="000080"/>
              </a:solidFill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b="1" dirty="0" smtClean="0">
                <a:solidFill>
                  <a:srgbClr val="000080"/>
                </a:solidFill>
              </a:rPr>
              <a:t>Dotace příjemcům byla přibližně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1,0</a:t>
            </a:r>
            <a:r>
              <a:rPr lang="cs-CZ" altLang="cs-CZ" b="1" dirty="0" smtClean="0">
                <a:solidFill>
                  <a:srgbClr val="000080"/>
                </a:solidFill>
              </a:rPr>
              <a:t> mld. </a:t>
            </a:r>
            <a:r>
              <a:rPr lang="cs-CZ" altLang="cs-CZ" b="1" dirty="0">
                <a:solidFill>
                  <a:srgbClr val="000080"/>
                </a:solidFill>
              </a:rPr>
              <a:t>Kč, </a:t>
            </a:r>
            <a:r>
              <a:rPr lang="cs-CZ" altLang="cs-CZ" b="1" dirty="0" smtClean="0">
                <a:solidFill>
                  <a:srgbClr val="000080"/>
                </a:solidFill>
              </a:rPr>
              <a:t/>
            </a:r>
            <a:br>
              <a:rPr lang="cs-CZ" altLang="cs-CZ" b="1" dirty="0" smtClean="0">
                <a:solidFill>
                  <a:srgbClr val="000080"/>
                </a:solidFill>
              </a:rPr>
            </a:br>
            <a:r>
              <a:rPr lang="cs-CZ" altLang="cs-CZ" b="1" dirty="0" smtClean="0">
                <a:solidFill>
                  <a:srgbClr val="000080"/>
                </a:solidFill>
              </a:rPr>
              <a:t>z </a:t>
            </a:r>
            <a:r>
              <a:rPr lang="cs-CZ" altLang="cs-CZ" b="1" dirty="0">
                <a:solidFill>
                  <a:srgbClr val="000080"/>
                </a:solidFill>
              </a:rPr>
              <a:t>toho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290</a:t>
            </a:r>
            <a:r>
              <a:rPr lang="cs-CZ" altLang="cs-CZ" b="1" dirty="0" smtClean="0">
                <a:solidFill>
                  <a:srgbClr val="000080"/>
                </a:solidFill>
              </a:rPr>
              <a:t> mil. </a:t>
            </a:r>
            <a:r>
              <a:rPr lang="cs-CZ" altLang="cs-CZ" b="1" dirty="0">
                <a:solidFill>
                  <a:srgbClr val="000080"/>
                </a:solidFill>
              </a:rPr>
              <a:t>Kč v </a:t>
            </a:r>
            <a:r>
              <a:rPr lang="cs-CZ" altLang="cs-CZ" b="1" dirty="0" smtClean="0">
                <a:solidFill>
                  <a:srgbClr val="000080"/>
                </a:solidFill>
              </a:rPr>
              <a:t>Kraji </a:t>
            </a:r>
            <a:r>
              <a:rPr lang="cs-CZ" altLang="cs-CZ" b="1" dirty="0">
                <a:solidFill>
                  <a:srgbClr val="000080"/>
                </a:solidFill>
              </a:rPr>
              <a:t>Vysočina a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710</a:t>
            </a:r>
            <a:r>
              <a:rPr lang="cs-CZ" altLang="cs-CZ" b="1" dirty="0" smtClean="0">
                <a:solidFill>
                  <a:srgbClr val="000080"/>
                </a:solidFill>
              </a:rPr>
              <a:t> mil. </a:t>
            </a:r>
            <a:r>
              <a:rPr lang="cs-CZ" altLang="cs-CZ" b="1" dirty="0">
                <a:solidFill>
                  <a:srgbClr val="000080"/>
                </a:solidFill>
              </a:rPr>
              <a:t>Kč v JMK</a:t>
            </a:r>
            <a:r>
              <a:rPr lang="cs-CZ" altLang="cs-CZ" b="1" dirty="0" smtClean="0">
                <a:solidFill>
                  <a:srgbClr val="000080"/>
                </a:solidFill>
              </a:rPr>
              <a:t>. 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endParaRPr lang="cs-CZ" altLang="cs-CZ" b="1" dirty="0">
              <a:solidFill>
                <a:srgbClr val="000080"/>
              </a:solidFill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b="1" dirty="0" smtClean="0">
                <a:solidFill>
                  <a:srgbClr val="000080"/>
                </a:solidFill>
              </a:rPr>
              <a:t>Dalších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620</a:t>
            </a:r>
            <a:r>
              <a:rPr lang="cs-CZ" altLang="cs-CZ" b="1" dirty="0" smtClean="0">
                <a:solidFill>
                  <a:srgbClr val="000080"/>
                </a:solidFill>
              </a:rPr>
              <a:t> mil. Kč přidali k projektům sami příjemci.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endParaRPr lang="cs-CZ" altLang="cs-CZ" b="1" dirty="0">
              <a:solidFill>
                <a:srgbClr val="000080"/>
              </a:solidFill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b="1" dirty="0" smtClean="0">
                <a:solidFill>
                  <a:srgbClr val="000080"/>
                </a:solidFill>
              </a:rPr>
              <a:t>Vyčerpáno na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80 %</a:t>
            </a:r>
            <a:r>
              <a:rPr lang="cs-CZ" altLang="cs-CZ" b="1" dirty="0" smtClean="0">
                <a:solidFill>
                  <a:srgbClr val="000080"/>
                </a:solidFill>
              </a:rPr>
              <a:t>.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endParaRPr lang="cs-CZ" altLang="cs-CZ" b="1" dirty="0">
              <a:solidFill>
                <a:srgbClr val="000080"/>
              </a:solidFill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b="1" dirty="0">
                <a:solidFill>
                  <a:srgbClr val="000080"/>
                </a:solidFill>
              </a:rPr>
              <a:t>Pořízeno </a:t>
            </a:r>
            <a:r>
              <a:rPr lang="cs-CZ" altLang="cs-CZ" sz="2800" b="1" dirty="0">
                <a:solidFill>
                  <a:srgbClr val="33CC33"/>
                </a:solidFill>
              </a:rPr>
              <a:t>104</a:t>
            </a:r>
            <a:r>
              <a:rPr lang="cs-CZ" altLang="cs-CZ" b="1" dirty="0">
                <a:solidFill>
                  <a:srgbClr val="000080"/>
                </a:solidFill>
              </a:rPr>
              <a:t> </a:t>
            </a:r>
            <a:r>
              <a:rPr lang="cs-CZ" altLang="cs-CZ" b="1" dirty="0" smtClean="0">
                <a:solidFill>
                  <a:srgbClr val="000080"/>
                </a:solidFill>
              </a:rPr>
              <a:t>autobusů, postaveno </a:t>
            </a:r>
            <a:r>
              <a:rPr lang="cs-CZ" altLang="cs-CZ" sz="2800" b="1" dirty="0">
                <a:solidFill>
                  <a:srgbClr val="33CC33"/>
                </a:solidFill>
              </a:rPr>
              <a:t>54</a:t>
            </a:r>
            <a:r>
              <a:rPr lang="cs-CZ" altLang="cs-CZ" b="1" dirty="0" smtClean="0">
                <a:solidFill>
                  <a:srgbClr val="000080"/>
                </a:solidFill>
              </a:rPr>
              <a:t> terminálů.</a:t>
            </a:r>
            <a:endParaRPr lang="cs-CZ" altLang="cs-CZ" b="1" dirty="0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07081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Obdélník 1"/>
          <p:cNvSpPr>
            <a:spLocks noChangeArrowheads="1"/>
          </p:cNvSpPr>
          <p:nvPr/>
        </p:nvSpPr>
        <p:spPr bwMode="auto">
          <a:xfrm>
            <a:off x="2286000" y="24590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1748" name="Obdélník 5"/>
          <p:cNvSpPr>
            <a:spLocks noChangeArrowheads="1"/>
          </p:cNvSpPr>
          <p:nvPr/>
        </p:nvSpPr>
        <p:spPr bwMode="auto">
          <a:xfrm>
            <a:off x="481582" y="1718562"/>
            <a:ext cx="8272438" cy="4124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terminálech denně přestoupí 250 tis. cestujících. </a:t>
            </a: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r>
              <a:rPr lang="cs-CZ" altLang="cs-CZ" sz="20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707904" y="404664"/>
            <a:ext cx="4824536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Buďme</a:t>
            </a:r>
            <a:r>
              <a:rPr lang="cs-CZ" altLang="cs-CZ" sz="2800" kern="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konkrétní… TERMINÁLY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0115" y="3645024"/>
            <a:ext cx="4077743" cy="2718495"/>
          </a:xfrm>
          <a:prstGeom prst="rect">
            <a:avLst/>
          </a:prstGeom>
        </p:spPr>
      </p:pic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4337029" y="2351465"/>
            <a:ext cx="4248472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indent="0" algn="just" eaLnBrk="1" hangingPunct="1">
              <a:buClr>
                <a:srgbClr val="33CC33"/>
              </a:buClr>
              <a:defRPr/>
            </a:pPr>
            <a:r>
              <a:rPr lang="pl-PL" altLang="cs-CZ" sz="1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Termínál Nové Město n. Moravě</a:t>
            </a:r>
            <a:endParaRPr lang="pl-PL" altLang="cs-CZ" sz="18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Clr>
                <a:srgbClr val="33CC33"/>
              </a:buClr>
              <a:defRPr/>
            </a:pPr>
            <a:endParaRPr lang="cs-CZ" altLang="cs-CZ" sz="2000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bdélník 5"/>
          <p:cNvSpPr>
            <a:spLocks noChangeArrowheads="1"/>
          </p:cNvSpPr>
          <p:nvPr/>
        </p:nvSpPr>
        <p:spPr bwMode="auto">
          <a:xfrm>
            <a:off x="136519" y="5776966"/>
            <a:ext cx="3816424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indent="0" algn="r" eaLnBrk="1" hangingPunct="1">
              <a:buClr>
                <a:srgbClr val="33CC33"/>
              </a:buClr>
              <a:defRPr/>
            </a:pPr>
            <a:r>
              <a:rPr lang="pl-PL" altLang="cs-CZ" sz="18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Termínál </a:t>
            </a:r>
            <a:r>
              <a:rPr lang="pl-PL" altLang="cs-CZ" sz="1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Klobuky u Brna</a:t>
            </a:r>
            <a:endParaRPr lang="pl-PL" altLang="cs-CZ" sz="18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r" eaLnBrk="1" hangingPunct="1">
              <a:buClr>
                <a:srgbClr val="33CC33"/>
              </a:buClr>
              <a:defRPr/>
            </a:pPr>
            <a:r>
              <a:rPr lang="cs-CZ" altLang="cs-CZ" sz="20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10" name="Šipka doprava 9"/>
          <p:cNvSpPr/>
          <p:nvPr/>
        </p:nvSpPr>
        <p:spPr>
          <a:xfrm>
            <a:off x="4048997" y="5897307"/>
            <a:ext cx="288032" cy="216024"/>
          </a:xfrm>
          <a:prstGeom prst="rightArrow">
            <a:avLst/>
          </a:prstGeom>
          <a:solidFill>
            <a:srgbClr val="0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Šipka doprava 10"/>
          <p:cNvSpPr/>
          <p:nvPr/>
        </p:nvSpPr>
        <p:spPr>
          <a:xfrm rot="10800000">
            <a:off x="4024494" y="2404499"/>
            <a:ext cx="288032" cy="216024"/>
          </a:xfrm>
          <a:prstGeom prst="rightArrow">
            <a:avLst/>
          </a:prstGeom>
          <a:solidFill>
            <a:srgbClr val="0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2" name="Picture 6" descr="C:\Users\hubl\Desktop\367633-top_foto1-nbfxt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9551" y="2207390"/>
            <a:ext cx="3381441" cy="2141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85807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Obdélník 1"/>
          <p:cNvSpPr>
            <a:spLocks noChangeArrowheads="1"/>
          </p:cNvSpPr>
          <p:nvPr/>
        </p:nvSpPr>
        <p:spPr bwMode="auto">
          <a:xfrm>
            <a:off x="2286000" y="24590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707904" y="404664"/>
            <a:ext cx="4824536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IDS JMK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124744"/>
            <a:ext cx="7344816" cy="5213198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6012160" y="1347030"/>
            <a:ext cx="1872208" cy="10801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terminálů za 650 mil. Kč</a:t>
            </a:r>
            <a:endParaRPr lang="cs-CZ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4815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9"/>
          <p:cNvSpPr>
            <a:spLocks noChangeArrowheads="1"/>
          </p:cNvSpPr>
          <p:nvPr/>
        </p:nvSpPr>
        <p:spPr bwMode="auto">
          <a:xfrm>
            <a:off x="533400" y="304800"/>
            <a:ext cx="75438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569119" y="3004754"/>
            <a:ext cx="807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cs-CZ" sz="3200" b="1" dirty="0" smtClean="0">
                <a:solidFill>
                  <a:srgbClr val="000080"/>
                </a:solidFill>
              </a:rPr>
              <a:t>Drážní vozidla VHD</a:t>
            </a:r>
            <a:endParaRPr lang="pl-PL" altLang="cs-CZ" sz="3200" b="1" dirty="0">
              <a:solidFill>
                <a:srgbClr val="000080"/>
              </a:solidFill>
            </a:endParaRPr>
          </a:p>
        </p:txBody>
      </p:sp>
      <p:pic>
        <p:nvPicPr>
          <p:cNvPr id="205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6405563"/>
            <a:ext cx="80772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06"/>
          <a:stretch>
            <a:fillRect/>
          </a:stretch>
        </p:blipFill>
        <p:spPr bwMode="auto">
          <a:xfrm>
            <a:off x="533400" y="4572000"/>
            <a:ext cx="8077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7"/>
          <p:cNvSpPr>
            <a:spLocks noChangeArrowheads="1"/>
          </p:cNvSpPr>
          <p:nvPr/>
        </p:nvSpPr>
        <p:spPr bwMode="auto">
          <a:xfrm>
            <a:off x="381000" y="6324600"/>
            <a:ext cx="8382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205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457200"/>
            <a:ext cx="40386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6" name="Group 13"/>
          <p:cNvGrpSpPr>
            <a:grpSpLocks/>
          </p:cNvGrpSpPr>
          <p:nvPr/>
        </p:nvGrpSpPr>
        <p:grpSpPr bwMode="auto">
          <a:xfrm>
            <a:off x="533400" y="1970088"/>
            <a:ext cx="8077200" cy="87312"/>
            <a:chOff x="336" y="3456"/>
            <a:chExt cx="5088" cy="91"/>
          </a:xfrm>
        </p:grpSpPr>
        <p:sp>
          <p:nvSpPr>
            <p:cNvPr id="2058" name="Rectangle 10"/>
            <p:cNvSpPr>
              <a:spLocks noChangeArrowheads="1"/>
            </p:cNvSpPr>
            <p:nvPr/>
          </p:nvSpPr>
          <p:spPr bwMode="auto">
            <a:xfrm>
              <a:off x="336" y="3456"/>
              <a:ext cx="1134" cy="91"/>
            </a:xfrm>
            <a:prstGeom prst="rect">
              <a:avLst/>
            </a:prstGeom>
            <a:solidFill>
              <a:srgbClr val="004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059" name="Rectangle 11"/>
            <p:cNvSpPr>
              <a:spLocks noChangeArrowheads="1"/>
            </p:cNvSpPr>
            <p:nvPr/>
          </p:nvSpPr>
          <p:spPr bwMode="auto">
            <a:xfrm>
              <a:off x="1422" y="3456"/>
              <a:ext cx="1698" cy="90"/>
            </a:xfrm>
            <a:prstGeom prst="rect">
              <a:avLst/>
            </a:prstGeom>
            <a:solidFill>
              <a:srgbClr val="41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060" name="Rectangle 12"/>
            <p:cNvSpPr>
              <a:spLocks noChangeArrowheads="1"/>
            </p:cNvSpPr>
            <p:nvPr/>
          </p:nvSpPr>
          <p:spPr bwMode="auto">
            <a:xfrm>
              <a:off x="3120" y="3456"/>
              <a:ext cx="2304" cy="91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sp>
        <p:nvSpPr>
          <p:cNvPr id="2057" name="Text Box 12"/>
          <p:cNvSpPr txBox="1">
            <a:spLocks noChangeArrowheads="1"/>
          </p:cNvSpPr>
          <p:nvPr/>
        </p:nvSpPr>
        <p:spPr bwMode="auto">
          <a:xfrm>
            <a:off x="539750" y="5445125"/>
            <a:ext cx="8135938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cs-CZ" altLang="cs-CZ" sz="1600">
                <a:solidFill>
                  <a:srgbClr val="004896"/>
                </a:solidFill>
                <a:latin typeface="Verdana" panose="020B0604030504040204" pitchFamily="34" charset="0"/>
              </a:rPr>
              <a:t>				         Evropská unie                                                          				         Evropský fond pro regionální rozvoj                           				         Investice do vaší budoucnosti</a:t>
            </a:r>
            <a:endParaRPr lang="cs-CZ" altLang="cs-CZ" sz="1600" b="1">
              <a:solidFill>
                <a:srgbClr val="004896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587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3707904" y="456874"/>
            <a:ext cx="3643313" cy="889397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100000"/>
              </a:lnSpc>
            </a:pPr>
            <a:r>
              <a:rPr lang="cs-CZ" altLang="cs-CZ" dirty="0" smtClean="0">
                <a:solidFill>
                  <a:srgbClr val="000080"/>
                </a:solidFill>
              </a:rPr>
              <a:t>Regionální rada regionu</a:t>
            </a:r>
            <a:br>
              <a:rPr lang="cs-CZ" altLang="cs-CZ" dirty="0" smtClean="0">
                <a:solidFill>
                  <a:srgbClr val="000080"/>
                </a:solidFill>
              </a:rPr>
            </a:br>
            <a:r>
              <a:rPr lang="cs-CZ" altLang="cs-CZ" dirty="0" smtClean="0">
                <a:solidFill>
                  <a:srgbClr val="000080"/>
                </a:solidFill>
              </a:rPr>
              <a:t>soudržnosti Jihovýchod</a:t>
            </a:r>
            <a:r>
              <a:rPr lang="cs-CZ" altLang="cs-CZ" b="0" dirty="0" smtClean="0">
                <a:solidFill>
                  <a:srgbClr val="000080"/>
                </a:solidFill>
              </a:rPr>
              <a:t/>
            </a:r>
            <a:br>
              <a:rPr lang="cs-CZ" altLang="cs-CZ" b="0" dirty="0" smtClean="0">
                <a:solidFill>
                  <a:srgbClr val="000080"/>
                </a:solidFill>
              </a:rPr>
            </a:br>
            <a:endParaRPr lang="cs-CZ" altLang="cs-CZ" b="0" dirty="0" smtClean="0">
              <a:solidFill>
                <a:srgbClr val="000080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2384" y="1988840"/>
            <a:ext cx="7524385" cy="3086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just" eaLnBrk="1" hangingPunct="1">
              <a:buClr>
                <a:srgbClr val="41C700"/>
              </a:buClr>
              <a:buFont typeface="Wingdings" panose="05000000000000000000" pitchFamily="2" charset="2"/>
              <a:buChar char="Ø"/>
            </a:pPr>
            <a:r>
              <a:rPr lang="cs-CZ" altLang="cs-CZ" sz="1800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…dostala na starost přibližně 20 miliard korun, aby je rozdělila </a:t>
            </a:r>
            <a:br>
              <a:rPr lang="cs-CZ" altLang="cs-CZ" sz="1800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1800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Jihomoravském kraji a Kraji Vysočina na projekty:</a:t>
            </a:r>
          </a:p>
          <a:p>
            <a:pPr lvl="1" algn="just" eaLnBrk="1" hangingPunct="1">
              <a:buClr>
                <a:srgbClr val="41C700"/>
              </a:buClr>
              <a:buFont typeface="Wingdings" panose="05000000000000000000" pitchFamily="2" charset="2"/>
              <a:buChar char="Ø"/>
            </a:pPr>
            <a:r>
              <a:rPr lang="cs-CZ" altLang="cs-CZ" sz="1800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dopravy, </a:t>
            </a:r>
          </a:p>
          <a:p>
            <a:pPr lvl="1" algn="just" eaLnBrk="1" hangingPunct="1">
              <a:buClr>
                <a:srgbClr val="41C700"/>
              </a:buClr>
              <a:buFont typeface="Wingdings" panose="05000000000000000000" pitchFamily="2" charset="2"/>
              <a:buChar char="Ø"/>
            </a:pPr>
            <a:r>
              <a:rPr lang="cs-CZ" altLang="cs-CZ" sz="1800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cestovního ruchu </a:t>
            </a:r>
          </a:p>
          <a:p>
            <a:pPr lvl="1" algn="just" eaLnBrk="1" hangingPunct="1">
              <a:buClr>
                <a:srgbClr val="41C700"/>
              </a:buClr>
              <a:buFont typeface="Wingdings" panose="05000000000000000000" pitchFamily="2" charset="2"/>
              <a:buChar char="Ø"/>
            </a:pPr>
            <a:r>
              <a:rPr lang="cs-CZ" altLang="cs-CZ" sz="1800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rozvoje měst a obcí</a:t>
            </a:r>
          </a:p>
          <a:p>
            <a:pPr algn="just" eaLnBrk="1" hangingPunct="1">
              <a:buClr>
                <a:srgbClr val="41C700"/>
              </a:buClr>
              <a:buFont typeface="Wingdings" panose="05000000000000000000" pitchFamily="2" charset="2"/>
              <a:buChar char="Ø"/>
            </a:pPr>
            <a:r>
              <a:rPr lang="cs-CZ" altLang="cs-CZ" sz="1800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Není orgánem územního samosprávného celku ani státní správy.</a:t>
            </a:r>
          </a:p>
          <a:p>
            <a:pPr algn="just" eaLnBrk="1" hangingPunct="1">
              <a:buClr>
                <a:srgbClr val="41C700"/>
              </a:buClr>
              <a:buFont typeface="Wingdings" panose="05000000000000000000" pitchFamily="2" charset="2"/>
              <a:buChar char="Ø"/>
            </a:pPr>
            <a:r>
              <a:rPr lang="pl-PL" altLang="cs-CZ" sz="1800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regionálních rad zřízeno v roce 2006 na „zelené louce“.</a:t>
            </a:r>
          </a:p>
          <a:p>
            <a:pPr eaLnBrk="1" hangingPunct="1">
              <a:buClr>
                <a:srgbClr val="41C700"/>
              </a:buClr>
              <a:buFont typeface="Wingdings" panose="05000000000000000000" pitchFamily="2" charset="2"/>
              <a:buChar char="Ø"/>
            </a:pPr>
            <a:r>
              <a:rPr lang="cs-CZ" altLang="cs-CZ" sz="18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Jen pro období 2007–2013</a:t>
            </a:r>
            <a:endParaRPr lang="cs-CZ" altLang="cs-CZ" sz="1800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41C700"/>
              </a:buClr>
              <a:buFont typeface="Wingdings" panose="05000000000000000000" pitchFamily="2" charset="2"/>
              <a:buChar char="Ø"/>
            </a:pPr>
            <a:r>
              <a:rPr lang="cs-CZ" altLang="cs-CZ" sz="18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Orgány:</a:t>
            </a:r>
          </a:p>
          <a:p>
            <a:pPr eaLnBrk="1" hangingPunct="1">
              <a:buClr>
                <a:srgbClr val="41C700"/>
              </a:buClr>
              <a:buFont typeface="Wingdings" panose="05000000000000000000" pitchFamily="2" charset="2"/>
              <a:buChar char="Ø"/>
            </a:pPr>
            <a:r>
              <a:rPr lang="cs-CZ" altLang="cs-CZ" sz="1800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Výbor Regionální rady (8 politiků za každý kraj)</a:t>
            </a:r>
          </a:p>
          <a:p>
            <a:pPr eaLnBrk="1" hangingPunct="1">
              <a:buClr>
                <a:srgbClr val="41C700"/>
              </a:buClr>
              <a:buFont typeface="Wingdings" panose="05000000000000000000" pitchFamily="2" charset="2"/>
              <a:buChar char="Ø"/>
            </a:pPr>
            <a:r>
              <a:rPr lang="cs-CZ" altLang="cs-CZ" sz="1800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Předseda Regionální rady (statutární zástupce)</a:t>
            </a:r>
          </a:p>
          <a:p>
            <a:pPr eaLnBrk="1" hangingPunct="1">
              <a:buClr>
                <a:srgbClr val="41C700"/>
              </a:buClr>
              <a:buFont typeface="Wingdings" panose="05000000000000000000" pitchFamily="2" charset="2"/>
              <a:buChar char="Ø"/>
            </a:pPr>
            <a:r>
              <a:rPr lang="cs-CZ" altLang="cs-CZ" sz="1800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Úřad Regionální rady </a:t>
            </a:r>
            <a:r>
              <a:rPr lang="cs-CZ" altLang="cs-CZ" sz="18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(až 70 </a:t>
            </a:r>
            <a:r>
              <a:rPr lang="cs-CZ" altLang="cs-CZ" sz="1800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zaměstnanců)</a:t>
            </a:r>
          </a:p>
        </p:txBody>
      </p:sp>
      <p:pic>
        <p:nvPicPr>
          <p:cNvPr id="8196" name="Picture 2" descr=" map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7652" y="4581128"/>
            <a:ext cx="2327129" cy="135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977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Obdélník 1"/>
          <p:cNvSpPr>
            <a:spLocks noChangeArrowheads="1"/>
          </p:cNvSpPr>
          <p:nvPr/>
        </p:nvSpPr>
        <p:spPr bwMode="auto">
          <a:xfrm>
            <a:off x="2286000" y="24590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>
              <a:solidFill>
                <a:srgbClr val="00008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707904" y="404664"/>
            <a:ext cx="4824536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Drážní vozidla VHD</a:t>
            </a:r>
          </a:p>
        </p:txBody>
      </p:sp>
      <p:sp>
        <p:nvSpPr>
          <p:cNvPr id="8" name="Obdélník 7"/>
          <p:cNvSpPr/>
          <p:nvPr/>
        </p:nvSpPr>
        <p:spPr>
          <a:xfrm>
            <a:off x="539552" y="1700808"/>
            <a:ext cx="784887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b="1" dirty="0">
                <a:solidFill>
                  <a:srgbClr val="000080"/>
                </a:solidFill>
              </a:rPr>
              <a:t>Zaregistrováno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7</a:t>
            </a:r>
            <a:r>
              <a:rPr lang="cs-CZ" altLang="cs-CZ" b="1" dirty="0" smtClean="0">
                <a:solidFill>
                  <a:srgbClr val="33CC33"/>
                </a:solidFill>
              </a:rPr>
              <a:t> </a:t>
            </a:r>
            <a:r>
              <a:rPr lang="cs-CZ" altLang="cs-CZ" b="1" dirty="0" smtClean="0">
                <a:solidFill>
                  <a:srgbClr val="000080"/>
                </a:solidFill>
              </a:rPr>
              <a:t>projektů požadujících dotaci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1,8 </a:t>
            </a:r>
            <a:r>
              <a:rPr lang="cs-CZ" altLang="cs-CZ" b="1" dirty="0" smtClean="0">
                <a:solidFill>
                  <a:srgbClr val="000080"/>
                </a:solidFill>
              </a:rPr>
              <a:t>mld. Kč.</a:t>
            </a:r>
            <a:endParaRPr lang="cs-CZ" altLang="cs-CZ" b="1" dirty="0">
              <a:solidFill>
                <a:srgbClr val="000080"/>
              </a:solidFill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endParaRPr lang="cs-CZ" altLang="cs-CZ" b="1" dirty="0">
              <a:solidFill>
                <a:srgbClr val="000080"/>
              </a:solidFill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b="1" dirty="0">
                <a:solidFill>
                  <a:srgbClr val="000080"/>
                </a:solidFill>
              </a:rPr>
              <a:t>Schváleno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7</a:t>
            </a:r>
            <a:r>
              <a:rPr lang="cs-CZ" altLang="cs-CZ" b="1" dirty="0" smtClean="0">
                <a:solidFill>
                  <a:srgbClr val="33CC33"/>
                </a:solidFill>
              </a:rPr>
              <a:t> </a:t>
            </a:r>
            <a:r>
              <a:rPr lang="cs-CZ" altLang="cs-CZ" b="1" dirty="0" smtClean="0">
                <a:solidFill>
                  <a:srgbClr val="000080"/>
                </a:solidFill>
              </a:rPr>
              <a:t>projektů,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4</a:t>
            </a:r>
            <a:r>
              <a:rPr lang="cs-CZ" altLang="cs-CZ" b="1" dirty="0" smtClean="0">
                <a:solidFill>
                  <a:srgbClr val="33CC33"/>
                </a:solidFill>
              </a:rPr>
              <a:t> </a:t>
            </a:r>
            <a:r>
              <a:rPr lang="cs-CZ" altLang="cs-CZ" b="1" dirty="0">
                <a:solidFill>
                  <a:srgbClr val="000080"/>
                </a:solidFill>
              </a:rPr>
              <a:t>v JMK,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3</a:t>
            </a:r>
            <a:r>
              <a:rPr lang="cs-CZ" altLang="cs-CZ" b="1" dirty="0" smtClean="0">
                <a:solidFill>
                  <a:srgbClr val="33CC33"/>
                </a:solidFill>
              </a:rPr>
              <a:t> </a:t>
            </a:r>
            <a:r>
              <a:rPr lang="cs-CZ" altLang="cs-CZ" b="1" dirty="0">
                <a:solidFill>
                  <a:srgbClr val="000080"/>
                </a:solidFill>
              </a:rPr>
              <a:t>v Kraji </a:t>
            </a:r>
            <a:r>
              <a:rPr lang="cs-CZ" altLang="cs-CZ" b="1" dirty="0" smtClean="0">
                <a:solidFill>
                  <a:srgbClr val="000080"/>
                </a:solidFill>
              </a:rPr>
              <a:t>Vysočina.</a:t>
            </a:r>
            <a:endParaRPr lang="cs-CZ" altLang="cs-CZ" b="1" dirty="0">
              <a:solidFill>
                <a:srgbClr val="000080"/>
              </a:solidFill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endParaRPr lang="cs-CZ" altLang="cs-CZ" b="1" dirty="0">
              <a:solidFill>
                <a:srgbClr val="000080"/>
              </a:solidFill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b="1" dirty="0" smtClean="0">
                <a:solidFill>
                  <a:srgbClr val="000080"/>
                </a:solidFill>
              </a:rPr>
              <a:t>Dotace příjemcům byla přibližně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1,8</a:t>
            </a:r>
            <a:r>
              <a:rPr lang="cs-CZ" altLang="cs-CZ" b="1" dirty="0" smtClean="0">
                <a:solidFill>
                  <a:srgbClr val="000080"/>
                </a:solidFill>
              </a:rPr>
              <a:t> mld. </a:t>
            </a:r>
            <a:r>
              <a:rPr lang="cs-CZ" altLang="cs-CZ" b="1" dirty="0">
                <a:solidFill>
                  <a:srgbClr val="000080"/>
                </a:solidFill>
              </a:rPr>
              <a:t>Kč, </a:t>
            </a:r>
            <a:r>
              <a:rPr lang="cs-CZ" altLang="cs-CZ" b="1" dirty="0" smtClean="0">
                <a:solidFill>
                  <a:srgbClr val="000080"/>
                </a:solidFill>
              </a:rPr>
              <a:t/>
            </a:r>
            <a:br>
              <a:rPr lang="cs-CZ" altLang="cs-CZ" b="1" dirty="0" smtClean="0">
                <a:solidFill>
                  <a:srgbClr val="000080"/>
                </a:solidFill>
              </a:rPr>
            </a:br>
            <a:r>
              <a:rPr lang="cs-CZ" altLang="cs-CZ" b="1" dirty="0" smtClean="0">
                <a:solidFill>
                  <a:srgbClr val="000080"/>
                </a:solidFill>
              </a:rPr>
              <a:t>z </a:t>
            </a:r>
            <a:r>
              <a:rPr lang="cs-CZ" altLang="cs-CZ" b="1" dirty="0">
                <a:solidFill>
                  <a:srgbClr val="000080"/>
                </a:solidFill>
              </a:rPr>
              <a:t>toho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500</a:t>
            </a:r>
            <a:r>
              <a:rPr lang="cs-CZ" altLang="cs-CZ" b="1" dirty="0" smtClean="0">
                <a:solidFill>
                  <a:srgbClr val="000080"/>
                </a:solidFill>
              </a:rPr>
              <a:t> mil. </a:t>
            </a:r>
            <a:r>
              <a:rPr lang="cs-CZ" altLang="cs-CZ" b="1" dirty="0">
                <a:solidFill>
                  <a:srgbClr val="000080"/>
                </a:solidFill>
              </a:rPr>
              <a:t>Kč v </a:t>
            </a:r>
            <a:r>
              <a:rPr lang="cs-CZ" altLang="cs-CZ" b="1" dirty="0" smtClean="0">
                <a:solidFill>
                  <a:srgbClr val="000080"/>
                </a:solidFill>
              </a:rPr>
              <a:t>Kraji </a:t>
            </a:r>
            <a:r>
              <a:rPr lang="cs-CZ" altLang="cs-CZ" b="1" dirty="0">
                <a:solidFill>
                  <a:srgbClr val="000080"/>
                </a:solidFill>
              </a:rPr>
              <a:t>Vysočina a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1,3</a:t>
            </a:r>
            <a:r>
              <a:rPr lang="cs-CZ" altLang="cs-CZ" b="1" dirty="0" smtClean="0">
                <a:solidFill>
                  <a:srgbClr val="000080"/>
                </a:solidFill>
              </a:rPr>
              <a:t> mld. </a:t>
            </a:r>
            <a:r>
              <a:rPr lang="cs-CZ" altLang="cs-CZ" b="1" dirty="0">
                <a:solidFill>
                  <a:srgbClr val="000080"/>
                </a:solidFill>
              </a:rPr>
              <a:t>Kč v JMK</a:t>
            </a:r>
            <a:r>
              <a:rPr lang="cs-CZ" altLang="cs-CZ" b="1" dirty="0" smtClean="0">
                <a:solidFill>
                  <a:srgbClr val="000080"/>
                </a:solidFill>
              </a:rPr>
              <a:t>. 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endParaRPr lang="cs-CZ" altLang="cs-CZ" b="1" dirty="0">
              <a:solidFill>
                <a:srgbClr val="000080"/>
              </a:solidFill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b="1" dirty="0" smtClean="0">
                <a:solidFill>
                  <a:srgbClr val="000080"/>
                </a:solidFill>
              </a:rPr>
              <a:t>Dalších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1,5</a:t>
            </a:r>
            <a:r>
              <a:rPr lang="cs-CZ" altLang="cs-CZ" b="1" dirty="0" smtClean="0">
                <a:solidFill>
                  <a:srgbClr val="000080"/>
                </a:solidFill>
              </a:rPr>
              <a:t> mld. Kč přidali k projektům sami příjemci.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endParaRPr lang="cs-CZ" altLang="cs-CZ" b="1" dirty="0">
              <a:solidFill>
                <a:srgbClr val="000080"/>
              </a:solidFill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b="1" dirty="0" smtClean="0">
                <a:solidFill>
                  <a:srgbClr val="000080"/>
                </a:solidFill>
              </a:rPr>
              <a:t>Vyčerpáno na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174 %</a:t>
            </a:r>
            <a:r>
              <a:rPr lang="cs-CZ" altLang="cs-CZ" b="1" dirty="0" smtClean="0">
                <a:solidFill>
                  <a:srgbClr val="000080"/>
                </a:solidFill>
              </a:rPr>
              <a:t>.</a:t>
            </a:r>
            <a:endParaRPr lang="cs-CZ" altLang="cs-CZ" b="1" dirty="0">
              <a:solidFill>
                <a:srgbClr val="000080"/>
              </a:solidFill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endParaRPr lang="cs-CZ" altLang="cs-CZ" b="1" dirty="0" smtClean="0">
              <a:solidFill>
                <a:srgbClr val="00008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cs-CZ" altLang="cs-CZ" b="1" dirty="0">
                <a:solidFill>
                  <a:srgbClr val="000080"/>
                </a:solidFill>
              </a:rPr>
              <a:t>Pořízeno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89 </a:t>
            </a:r>
            <a:r>
              <a:rPr lang="cs-CZ" altLang="cs-CZ" b="1" dirty="0" smtClean="0">
                <a:solidFill>
                  <a:srgbClr val="000080"/>
                </a:solidFill>
              </a:rPr>
              <a:t>nových tramvají a vlaků (další 3 rekonstruovány). </a:t>
            </a:r>
            <a:endParaRPr lang="cs-CZ" altLang="cs-CZ" b="1" dirty="0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3841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Obdélník 1"/>
          <p:cNvSpPr>
            <a:spLocks noChangeArrowheads="1"/>
          </p:cNvSpPr>
          <p:nvPr/>
        </p:nvSpPr>
        <p:spPr bwMode="auto">
          <a:xfrm>
            <a:off x="2339752" y="24590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>
              <a:solidFill>
                <a:srgbClr val="00008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707904" y="404664"/>
            <a:ext cx="4824536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Vlaky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1916832"/>
            <a:ext cx="5724128" cy="4293096"/>
          </a:xfrm>
          <a:prstGeom prst="rect">
            <a:avLst/>
          </a:prstGeom>
        </p:spPr>
      </p:pic>
      <p:sp>
        <p:nvSpPr>
          <p:cNvPr id="5" name="Obdélník 5"/>
          <p:cNvSpPr>
            <a:spLocks noChangeArrowheads="1"/>
          </p:cNvSpPr>
          <p:nvPr/>
        </p:nvSpPr>
        <p:spPr bwMode="auto">
          <a:xfrm>
            <a:off x="6756182" y="2459038"/>
            <a:ext cx="2412268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indent="0" algn="just" eaLnBrk="1" hangingPunct="1">
              <a:buClr>
                <a:srgbClr val="33CC33"/>
              </a:buClr>
              <a:defRPr/>
            </a:pPr>
            <a:r>
              <a:rPr lang="pl-PL" altLang="cs-CZ" sz="1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nových jednotek </a:t>
            </a:r>
          </a:p>
          <a:p>
            <a:pPr marL="0" indent="0" algn="just" eaLnBrk="1" hangingPunct="1">
              <a:buClr>
                <a:srgbClr val="33CC33"/>
              </a:buClr>
              <a:defRPr/>
            </a:pPr>
            <a:r>
              <a:rPr lang="pl-PL" altLang="cs-CZ" sz="1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Českých drah</a:t>
            </a:r>
          </a:p>
          <a:p>
            <a:pPr marL="0" indent="0" algn="just" eaLnBrk="1" hangingPunct="1">
              <a:buClr>
                <a:srgbClr val="33CC33"/>
              </a:buClr>
              <a:defRPr/>
            </a:pPr>
            <a:r>
              <a:rPr lang="pl-PL" altLang="cs-CZ" sz="1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 Vysočinu</a:t>
            </a:r>
            <a:endParaRPr lang="pl-PL" altLang="cs-CZ" sz="18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Clr>
                <a:srgbClr val="33CC33"/>
              </a:buClr>
              <a:defRPr/>
            </a:pPr>
            <a:endParaRPr lang="cs-CZ" altLang="cs-CZ" sz="2000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Šipka doprava 6"/>
          <p:cNvSpPr/>
          <p:nvPr/>
        </p:nvSpPr>
        <p:spPr>
          <a:xfrm rot="10800000">
            <a:off x="6452828" y="2550186"/>
            <a:ext cx="288032" cy="216024"/>
          </a:xfrm>
          <a:prstGeom prst="rightArrow">
            <a:avLst/>
          </a:prstGeom>
          <a:solidFill>
            <a:srgbClr val="0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01691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9"/>
          <p:cNvSpPr>
            <a:spLocks noChangeArrowheads="1"/>
          </p:cNvSpPr>
          <p:nvPr/>
        </p:nvSpPr>
        <p:spPr bwMode="auto">
          <a:xfrm>
            <a:off x="533400" y="304800"/>
            <a:ext cx="75438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569119" y="3004754"/>
            <a:ext cx="807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cs-CZ" sz="3200" b="1" dirty="0" smtClean="0">
                <a:solidFill>
                  <a:srgbClr val="004896"/>
                </a:solidFill>
              </a:rPr>
              <a:t>Cyklostezky</a:t>
            </a:r>
            <a:endParaRPr lang="pl-PL" altLang="cs-CZ" sz="3200" b="1" dirty="0">
              <a:solidFill>
                <a:srgbClr val="004896"/>
              </a:solidFill>
            </a:endParaRPr>
          </a:p>
        </p:txBody>
      </p:sp>
      <p:pic>
        <p:nvPicPr>
          <p:cNvPr id="205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6405563"/>
            <a:ext cx="80772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06"/>
          <a:stretch>
            <a:fillRect/>
          </a:stretch>
        </p:blipFill>
        <p:spPr bwMode="auto">
          <a:xfrm>
            <a:off x="533400" y="4572000"/>
            <a:ext cx="8077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7"/>
          <p:cNvSpPr>
            <a:spLocks noChangeArrowheads="1"/>
          </p:cNvSpPr>
          <p:nvPr/>
        </p:nvSpPr>
        <p:spPr bwMode="auto">
          <a:xfrm>
            <a:off x="381000" y="6324600"/>
            <a:ext cx="8382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205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457200"/>
            <a:ext cx="40386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6" name="Group 13"/>
          <p:cNvGrpSpPr>
            <a:grpSpLocks/>
          </p:cNvGrpSpPr>
          <p:nvPr/>
        </p:nvGrpSpPr>
        <p:grpSpPr bwMode="auto">
          <a:xfrm>
            <a:off x="533400" y="1970088"/>
            <a:ext cx="8077200" cy="87312"/>
            <a:chOff x="336" y="3456"/>
            <a:chExt cx="5088" cy="91"/>
          </a:xfrm>
        </p:grpSpPr>
        <p:sp>
          <p:nvSpPr>
            <p:cNvPr id="2058" name="Rectangle 10"/>
            <p:cNvSpPr>
              <a:spLocks noChangeArrowheads="1"/>
            </p:cNvSpPr>
            <p:nvPr/>
          </p:nvSpPr>
          <p:spPr bwMode="auto">
            <a:xfrm>
              <a:off x="336" y="3456"/>
              <a:ext cx="1134" cy="91"/>
            </a:xfrm>
            <a:prstGeom prst="rect">
              <a:avLst/>
            </a:prstGeom>
            <a:solidFill>
              <a:srgbClr val="004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059" name="Rectangle 11"/>
            <p:cNvSpPr>
              <a:spLocks noChangeArrowheads="1"/>
            </p:cNvSpPr>
            <p:nvPr/>
          </p:nvSpPr>
          <p:spPr bwMode="auto">
            <a:xfrm>
              <a:off x="1422" y="3456"/>
              <a:ext cx="1698" cy="90"/>
            </a:xfrm>
            <a:prstGeom prst="rect">
              <a:avLst/>
            </a:prstGeom>
            <a:solidFill>
              <a:srgbClr val="41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060" name="Rectangle 12"/>
            <p:cNvSpPr>
              <a:spLocks noChangeArrowheads="1"/>
            </p:cNvSpPr>
            <p:nvPr/>
          </p:nvSpPr>
          <p:spPr bwMode="auto">
            <a:xfrm>
              <a:off x="3120" y="3456"/>
              <a:ext cx="2304" cy="91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sp>
        <p:nvSpPr>
          <p:cNvPr id="2057" name="Text Box 12"/>
          <p:cNvSpPr txBox="1">
            <a:spLocks noChangeArrowheads="1"/>
          </p:cNvSpPr>
          <p:nvPr/>
        </p:nvSpPr>
        <p:spPr bwMode="auto">
          <a:xfrm>
            <a:off x="539750" y="5445125"/>
            <a:ext cx="8135938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cs-CZ" altLang="cs-CZ" sz="1600">
                <a:solidFill>
                  <a:srgbClr val="004896"/>
                </a:solidFill>
                <a:latin typeface="Verdana" panose="020B0604030504040204" pitchFamily="34" charset="0"/>
              </a:rPr>
              <a:t>				         Evropská unie                                                          				         Evropský fond pro regionální rozvoj                           				         Investice do vaší budoucnosti</a:t>
            </a:r>
            <a:endParaRPr lang="cs-CZ" altLang="cs-CZ" sz="1600" b="1">
              <a:solidFill>
                <a:srgbClr val="004896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Obdélník 1"/>
          <p:cNvSpPr>
            <a:spLocks noChangeArrowheads="1"/>
          </p:cNvSpPr>
          <p:nvPr/>
        </p:nvSpPr>
        <p:spPr bwMode="auto">
          <a:xfrm>
            <a:off x="2286000" y="24590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>
              <a:solidFill>
                <a:srgbClr val="00008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504932" y="472629"/>
            <a:ext cx="4824536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Cyklostezky</a:t>
            </a:r>
          </a:p>
        </p:txBody>
      </p:sp>
      <p:sp>
        <p:nvSpPr>
          <p:cNvPr id="8" name="Obdélník 7"/>
          <p:cNvSpPr/>
          <p:nvPr/>
        </p:nvSpPr>
        <p:spPr>
          <a:xfrm>
            <a:off x="467544" y="1988840"/>
            <a:ext cx="78488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b="1" dirty="0">
                <a:solidFill>
                  <a:srgbClr val="000080"/>
                </a:solidFill>
              </a:rPr>
              <a:t>Zaregistrováno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80</a:t>
            </a:r>
            <a:r>
              <a:rPr lang="cs-CZ" altLang="cs-CZ" b="1" dirty="0" smtClean="0">
                <a:solidFill>
                  <a:srgbClr val="33CC33"/>
                </a:solidFill>
              </a:rPr>
              <a:t> </a:t>
            </a:r>
            <a:r>
              <a:rPr lang="cs-CZ" altLang="cs-CZ" b="1" dirty="0" smtClean="0">
                <a:solidFill>
                  <a:srgbClr val="000080"/>
                </a:solidFill>
              </a:rPr>
              <a:t>projektů požadujících dotaci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1,0 </a:t>
            </a:r>
            <a:r>
              <a:rPr lang="cs-CZ" altLang="cs-CZ" b="1" dirty="0" smtClean="0">
                <a:solidFill>
                  <a:srgbClr val="000080"/>
                </a:solidFill>
              </a:rPr>
              <a:t>mld. Kč.</a:t>
            </a:r>
            <a:endParaRPr lang="cs-CZ" altLang="cs-CZ" b="1" dirty="0">
              <a:solidFill>
                <a:srgbClr val="000080"/>
              </a:solidFill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endParaRPr lang="cs-CZ" altLang="cs-CZ" b="1" dirty="0">
              <a:solidFill>
                <a:srgbClr val="000080"/>
              </a:solidFill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b="1" dirty="0">
                <a:solidFill>
                  <a:srgbClr val="000080"/>
                </a:solidFill>
              </a:rPr>
              <a:t>Schváleno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39</a:t>
            </a:r>
            <a:r>
              <a:rPr lang="cs-CZ" altLang="cs-CZ" b="1" dirty="0" smtClean="0">
                <a:solidFill>
                  <a:srgbClr val="33CC33"/>
                </a:solidFill>
              </a:rPr>
              <a:t> </a:t>
            </a:r>
            <a:r>
              <a:rPr lang="cs-CZ" altLang="cs-CZ" b="1" dirty="0" smtClean="0">
                <a:solidFill>
                  <a:srgbClr val="000080"/>
                </a:solidFill>
              </a:rPr>
              <a:t>projektů,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29</a:t>
            </a:r>
            <a:r>
              <a:rPr lang="cs-CZ" altLang="cs-CZ" b="1" dirty="0" smtClean="0">
                <a:solidFill>
                  <a:srgbClr val="33CC33"/>
                </a:solidFill>
              </a:rPr>
              <a:t> </a:t>
            </a:r>
            <a:r>
              <a:rPr lang="cs-CZ" altLang="cs-CZ" b="1" dirty="0">
                <a:solidFill>
                  <a:srgbClr val="000080"/>
                </a:solidFill>
              </a:rPr>
              <a:t>v JMK,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10</a:t>
            </a:r>
            <a:r>
              <a:rPr lang="cs-CZ" altLang="cs-CZ" b="1" dirty="0" smtClean="0">
                <a:solidFill>
                  <a:srgbClr val="33CC33"/>
                </a:solidFill>
              </a:rPr>
              <a:t> </a:t>
            </a:r>
            <a:r>
              <a:rPr lang="cs-CZ" altLang="cs-CZ" b="1" dirty="0">
                <a:solidFill>
                  <a:srgbClr val="000080"/>
                </a:solidFill>
              </a:rPr>
              <a:t>v Kraji </a:t>
            </a:r>
            <a:r>
              <a:rPr lang="cs-CZ" altLang="cs-CZ" b="1" dirty="0" smtClean="0">
                <a:solidFill>
                  <a:srgbClr val="000080"/>
                </a:solidFill>
              </a:rPr>
              <a:t>Vysočina.</a:t>
            </a:r>
            <a:endParaRPr lang="cs-CZ" altLang="cs-CZ" b="1" dirty="0">
              <a:solidFill>
                <a:srgbClr val="000080"/>
              </a:solidFill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endParaRPr lang="cs-CZ" altLang="cs-CZ" b="1" dirty="0">
              <a:solidFill>
                <a:srgbClr val="000080"/>
              </a:solidFill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b="1" dirty="0" smtClean="0">
                <a:solidFill>
                  <a:srgbClr val="000080"/>
                </a:solidFill>
              </a:rPr>
              <a:t>Dotace příjemcům byla přibližně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455</a:t>
            </a:r>
            <a:r>
              <a:rPr lang="cs-CZ" altLang="cs-CZ" b="1" dirty="0" smtClean="0">
                <a:solidFill>
                  <a:srgbClr val="000080"/>
                </a:solidFill>
              </a:rPr>
              <a:t> mil. </a:t>
            </a:r>
            <a:r>
              <a:rPr lang="cs-CZ" altLang="cs-CZ" b="1" dirty="0">
                <a:solidFill>
                  <a:srgbClr val="000080"/>
                </a:solidFill>
              </a:rPr>
              <a:t>Kč, </a:t>
            </a:r>
            <a:r>
              <a:rPr lang="cs-CZ" altLang="cs-CZ" b="1" dirty="0" smtClean="0">
                <a:solidFill>
                  <a:srgbClr val="000080"/>
                </a:solidFill>
              </a:rPr>
              <a:t/>
            </a:r>
            <a:br>
              <a:rPr lang="cs-CZ" altLang="cs-CZ" b="1" dirty="0" smtClean="0">
                <a:solidFill>
                  <a:srgbClr val="000080"/>
                </a:solidFill>
              </a:rPr>
            </a:br>
            <a:r>
              <a:rPr lang="cs-CZ" altLang="cs-CZ" b="1" dirty="0" smtClean="0">
                <a:solidFill>
                  <a:srgbClr val="000080"/>
                </a:solidFill>
              </a:rPr>
              <a:t>z </a:t>
            </a:r>
            <a:r>
              <a:rPr lang="cs-CZ" altLang="cs-CZ" b="1" dirty="0">
                <a:solidFill>
                  <a:srgbClr val="000080"/>
                </a:solidFill>
              </a:rPr>
              <a:t>toho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190</a:t>
            </a:r>
            <a:r>
              <a:rPr lang="cs-CZ" altLang="cs-CZ" b="1" dirty="0" smtClean="0">
                <a:solidFill>
                  <a:srgbClr val="000080"/>
                </a:solidFill>
              </a:rPr>
              <a:t> mil. </a:t>
            </a:r>
            <a:r>
              <a:rPr lang="cs-CZ" altLang="cs-CZ" b="1" dirty="0">
                <a:solidFill>
                  <a:srgbClr val="000080"/>
                </a:solidFill>
              </a:rPr>
              <a:t>Kč v </a:t>
            </a:r>
            <a:r>
              <a:rPr lang="cs-CZ" altLang="cs-CZ" b="1" dirty="0" smtClean="0">
                <a:solidFill>
                  <a:srgbClr val="000080"/>
                </a:solidFill>
              </a:rPr>
              <a:t>Kraji </a:t>
            </a:r>
            <a:r>
              <a:rPr lang="cs-CZ" altLang="cs-CZ" b="1" dirty="0">
                <a:solidFill>
                  <a:srgbClr val="000080"/>
                </a:solidFill>
              </a:rPr>
              <a:t>Vysočina a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265</a:t>
            </a:r>
            <a:r>
              <a:rPr lang="cs-CZ" altLang="cs-CZ" b="1" dirty="0" smtClean="0">
                <a:solidFill>
                  <a:srgbClr val="000080"/>
                </a:solidFill>
              </a:rPr>
              <a:t> mil. </a:t>
            </a:r>
            <a:r>
              <a:rPr lang="cs-CZ" altLang="cs-CZ" b="1" dirty="0">
                <a:solidFill>
                  <a:srgbClr val="000080"/>
                </a:solidFill>
              </a:rPr>
              <a:t>Kč v JMK</a:t>
            </a:r>
            <a:r>
              <a:rPr lang="cs-CZ" altLang="cs-CZ" b="1" dirty="0" smtClean="0">
                <a:solidFill>
                  <a:srgbClr val="000080"/>
                </a:solidFill>
              </a:rPr>
              <a:t>. 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endParaRPr lang="cs-CZ" altLang="cs-CZ" b="1" dirty="0">
              <a:solidFill>
                <a:srgbClr val="000080"/>
              </a:solidFill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b="1" dirty="0" smtClean="0">
                <a:solidFill>
                  <a:srgbClr val="000080"/>
                </a:solidFill>
              </a:rPr>
              <a:t>Dalších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80</a:t>
            </a:r>
            <a:r>
              <a:rPr lang="cs-CZ" altLang="cs-CZ" b="1" dirty="0" smtClean="0">
                <a:solidFill>
                  <a:srgbClr val="000080"/>
                </a:solidFill>
              </a:rPr>
              <a:t> mil. Kč přidali k projektům sami příjemci.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endParaRPr lang="cs-CZ" altLang="cs-CZ" b="1" dirty="0">
              <a:solidFill>
                <a:srgbClr val="000080"/>
              </a:solidFill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b="1" dirty="0" smtClean="0">
                <a:solidFill>
                  <a:srgbClr val="000080"/>
                </a:solidFill>
              </a:rPr>
              <a:t>Vyčerpáno na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94 %</a:t>
            </a:r>
            <a:r>
              <a:rPr lang="cs-CZ" altLang="cs-CZ" b="1" dirty="0" smtClean="0">
                <a:solidFill>
                  <a:srgbClr val="000080"/>
                </a:solidFill>
              </a:rPr>
              <a:t>.</a:t>
            </a:r>
            <a:endParaRPr lang="cs-CZ" altLang="cs-CZ" b="1" dirty="0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10475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Obdélník 1"/>
          <p:cNvSpPr>
            <a:spLocks noChangeArrowheads="1"/>
          </p:cNvSpPr>
          <p:nvPr/>
        </p:nvSpPr>
        <p:spPr bwMode="auto">
          <a:xfrm>
            <a:off x="2286000" y="24590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>
              <a:solidFill>
                <a:srgbClr val="000080"/>
              </a:solidFill>
              <a:latin typeface="Arial" panose="020B0604020202020204" pitchFamily="34" charset="0"/>
            </a:endParaRPr>
          </a:p>
        </p:txBody>
      </p:sp>
      <p:sp>
        <p:nvSpPr>
          <p:cNvPr id="27652" name="Obdélník 5"/>
          <p:cNvSpPr>
            <a:spLocks noChangeArrowheads="1"/>
          </p:cNvSpPr>
          <p:nvPr/>
        </p:nvSpPr>
        <p:spPr bwMode="auto">
          <a:xfrm>
            <a:off x="467545" y="1916832"/>
            <a:ext cx="8136904" cy="4370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 cyklostezek o délce 100 km využívá ročně téměř </a:t>
            </a:r>
            <a:b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milion cyklistů, bruslařů a pěších</a:t>
            </a: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km cyklostezky vyšel včetně projektu na 5 mil. Kč. </a:t>
            </a: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33CC33"/>
              </a:buClr>
              <a:defRPr/>
            </a:pPr>
            <a:endParaRPr lang="pl-PL" altLang="cs-CZ" sz="18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33CC33"/>
              </a:buClr>
              <a:defRPr/>
            </a:pPr>
            <a:r>
              <a:rPr lang="pl-PL" altLang="cs-CZ" sz="1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Např. 	Cyklostezka Přibyslav – Sázava CZ.1.11/1.4.00/07.01016</a:t>
            </a:r>
            <a:br>
              <a:rPr lang="pl-PL" altLang="cs-CZ" sz="1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0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779912" y="429525"/>
            <a:ext cx="5076056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Buďme konkrétní… (CYKLO)STEZKY</a:t>
            </a:r>
          </a:p>
        </p:txBody>
      </p:sp>
      <p:pic>
        <p:nvPicPr>
          <p:cNvPr id="43013" name="Picture 5" descr="\\jihovychod.local\data\Spolecne\Odbor rizeni ROP\oddělení komunikace\přechodné 2013\fotky\Přibyslav stezka 1.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3736831"/>
            <a:ext cx="2087563" cy="1565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1960" y="3749848"/>
            <a:ext cx="3666744" cy="153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2478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Obdélník 1"/>
          <p:cNvSpPr>
            <a:spLocks noChangeArrowheads="1"/>
          </p:cNvSpPr>
          <p:nvPr/>
        </p:nvSpPr>
        <p:spPr bwMode="auto">
          <a:xfrm>
            <a:off x="2286000" y="24590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>
              <a:solidFill>
                <a:srgbClr val="000080"/>
              </a:solidFill>
              <a:latin typeface="Arial" panose="020B0604020202020204" pitchFamily="34" charset="0"/>
            </a:endParaRPr>
          </a:p>
        </p:txBody>
      </p:sp>
      <p:sp>
        <p:nvSpPr>
          <p:cNvPr id="30724" name="Obdélník 5"/>
          <p:cNvSpPr>
            <a:spLocks noChangeArrowheads="1"/>
          </p:cNvSpPr>
          <p:nvPr/>
        </p:nvSpPr>
        <p:spPr bwMode="auto">
          <a:xfrm>
            <a:off x="467544" y="1700808"/>
            <a:ext cx="8453437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Jak lze zatarasit (tutéž) cyklotrasu...</a:t>
            </a: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r>
              <a:rPr lang="cs-CZ" altLang="cs-CZ" sz="20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707904" y="404664"/>
            <a:ext cx="4824536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Neveselé příhody z čerpání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6624" y="4230427"/>
            <a:ext cx="3648447" cy="2050080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183" y="2276872"/>
            <a:ext cx="3531802" cy="198453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1967" y="2132856"/>
            <a:ext cx="2712066" cy="203405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608" y="4433344"/>
            <a:ext cx="3078563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70172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cs-CZ" sz="2800" dirty="0" smtClean="0">
                <a:solidFill>
                  <a:srgbClr val="000080"/>
                </a:solidFill>
              </a:rPr>
              <a:t>Cestovní ruch</a:t>
            </a:r>
            <a:r>
              <a:rPr lang="pl-PL" altLang="cs-CZ" sz="2800" dirty="0">
                <a:solidFill>
                  <a:srgbClr val="000080"/>
                </a:solidFill>
              </a:rPr>
              <a:t/>
            </a:r>
            <a:br>
              <a:rPr lang="pl-PL" altLang="cs-CZ" sz="2800" dirty="0">
                <a:solidFill>
                  <a:srgbClr val="000080"/>
                </a:solidFill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628" y="1624000"/>
            <a:ext cx="6696744" cy="461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49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Obdélník 1"/>
          <p:cNvSpPr>
            <a:spLocks noChangeArrowheads="1"/>
          </p:cNvSpPr>
          <p:nvPr/>
        </p:nvSpPr>
        <p:spPr bwMode="auto">
          <a:xfrm>
            <a:off x="2286000" y="24590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1748" name="Obdélník 5"/>
          <p:cNvSpPr>
            <a:spLocks noChangeArrowheads="1"/>
          </p:cNvSpPr>
          <p:nvPr/>
        </p:nvSpPr>
        <p:spPr bwMode="auto">
          <a:xfrm>
            <a:off x="395536" y="1844824"/>
            <a:ext cx="8272438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174625" lvl="1" indent="-174625" eaLnBrk="1" hangingPunct="1">
              <a:spcBef>
                <a:spcPct val="50000"/>
              </a:spcBef>
              <a:buClr>
                <a:srgbClr val="92D050"/>
              </a:buClr>
              <a:buFont typeface="Arial" charset="0"/>
              <a:buChar char="•"/>
              <a:defRPr/>
            </a:pPr>
            <a:r>
              <a:rPr lang="cs-CZ" sz="1800" b="1" dirty="0" smtClean="0">
                <a:solidFill>
                  <a:srgbClr val="000080"/>
                </a:solidFill>
                <a:latin typeface="Arial" charset="0"/>
              </a:rPr>
              <a:t>SROP </a:t>
            </a:r>
            <a:r>
              <a:rPr lang="cs-CZ" sz="1800" b="1" dirty="0">
                <a:solidFill>
                  <a:srgbClr val="000080"/>
                </a:solidFill>
                <a:latin typeface="Arial" charset="0"/>
              </a:rPr>
              <a:t>v letech </a:t>
            </a:r>
            <a:r>
              <a:rPr lang="cs-CZ" sz="1800" b="1" dirty="0" smtClean="0">
                <a:solidFill>
                  <a:srgbClr val="000080"/>
                </a:solidFill>
                <a:latin typeface="Arial" charset="0"/>
              </a:rPr>
              <a:t>2004–2006 </a:t>
            </a:r>
            <a:r>
              <a:rPr lang="cs-CZ" sz="1800" b="1" dirty="0">
                <a:solidFill>
                  <a:srgbClr val="000080"/>
                </a:solidFill>
                <a:latin typeface="Arial" charset="0"/>
              </a:rPr>
              <a:t>v JMK podpořil </a:t>
            </a:r>
            <a:r>
              <a:rPr lang="cs-CZ" sz="1800" b="1" dirty="0">
                <a:solidFill>
                  <a:srgbClr val="33CC33"/>
                </a:solidFill>
                <a:latin typeface="Arial" charset="0"/>
              </a:rPr>
              <a:t>66</a:t>
            </a:r>
            <a:r>
              <a:rPr lang="cs-CZ" sz="1800" b="1" dirty="0">
                <a:solidFill>
                  <a:srgbClr val="000080"/>
                </a:solidFill>
                <a:latin typeface="Arial" charset="0"/>
              </a:rPr>
              <a:t> projektů za </a:t>
            </a:r>
            <a:r>
              <a:rPr lang="cs-CZ" sz="1800" b="1" dirty="0">
                <a:solidFill>
                  <a:srgbClr val="33CC33"/>
                </a:solidFill>
                <a:latin typeface="Arial" charset="0"/>
              </a:rPr>
              <a:t>440</a:t>
            </a:r>
            <a:r>
              <a:rPr lang="cs-CZ" sz="1800" b="1" dirty="0">
                <a:solidFill>
                  <a:srgbClr val="000080"/>
                </a:solidFill>
                <a:latin typeface="Arial" charset="0"/>
              </a:rPr>
              <a:t> mil. </a:t>
            </a:r>
            <a:r>
              <a:rPr lang="cs-CZ" sz="1800" b="1" dirty="0" smtClean="0">
                <a:solidFill>
                  <a:srgbClr val="000080"/>
                </a:solidFill>
                <a:latin typeface="Arial" charset="0"/>
              </a:rPr>
              <a:t>Kč </a:t>
            </a:r>
            <a:endParaRPr lang="cs-CZ" sz="1800" b="1" dirty="0">
              <a:solidFill>
                <a:srgbClr val="000080"/>
              </a:solidFill>
              <a:latin typeface="Arial" charset="0"/>
            </a:endParaRPr>
          </a:p>
          <a:p>
            <a:pPr marL="174625" lvl="1" indent="-174625" eaLnBrk="1" hangingPunct="1">
              <a:spcBef>
                <a:spcPct val="50000"/>
              </a:spcBef>
              <a:buClr>
                <a:srgbClr val="92D050"/>
              </a:buClr>
              <a:buFont typeface="Arial" charset="0"/>
              <a:buChar char="•"/>
              <a:defRPr/>
            </a:pPr>
            <a:r>
              <a:rPr lang="cs-CZ" sz="1800" b="1" dirty="0" smtClean="0">
                <a:solidFill>
                  <a:srgbClr val="000080"/>
                </a:solidFill>
                <a:latin typeface="Arial" charset="0"/>
              </a:rPr>
              <a:t>ROP </a:t>
            </a:r>
            <a:r>
              <a:rPr lang="cs-CZ" sz="1800" b="1" dirty="0">
                <a:solidFill>
                  <a:srgbClr val="000080"/>
                </a:solidFill>
                <a:latin typeface="Arial" charset="0"/>
              </a:rPr>
              <a:t>JV </a:t>
            </a:r>
            <a:r>
              <a:rPr lang="cs-CZ" sz="1800" b="1" dirty="0" smtClean="0">
                <a:solidFill>
                  <a:srgbClr val="000080"/>
                </a:solidFill>
                <a:latin typeface="Arial" charset="0"/>
              </a:rPr>
              <a:t>podpořil celkem v JMK </a:t>
            </a:r>
            <a:r>
              <a:rPr lang="cs-CZ" sz="1800" b="1" dirty="0" smtClean="0">
                <a:solidFill>
                  <a:srgbClr val="33CC33"/>
                </a:solidFill>
                <a:latin typeface="Arial" charset="0"/>
              </a:rPr>
              <a:t>146</a:t>
            </a:r>
            <a:r>
              <a:rPr lang="cs-CZ" sz="1800" b="1" dirty="0" smtClean="0">
                <a:solidFill>
                  <a:srgbClr val="000080"/>
                </a:solidFill>
                <a:latin typeface="Arial" charset="0"/>
              </a:rPr>
              <a:t> </a:t>
            </a:r>
            <a:r>
              <a:rPr lang="cs-CZ" sz="1800" b="1" dirty="0">
                <a:solidFill>
                  <a:srgbClr val="000080"/>
                </a:solidFill>
                <a:latin typeface="Arial" charset="0"/>
              </a:rPr>
              <a:t>projektů za </a:t>
            </a:r>
            <a:r>
              <a:rPr lang="cs-CZ" sz="1800" b="1" dirty="0" smtClean="0">
                <a:solidFill>
                  <a:srgbClr val="33CC33"/>
                </a:solidFill>
                <a:latin typeface="Arial" charset="0"/>
              </a:rPr>
              <a:t>2,1</a:t>
            </a:r>
            <a:r>
              <a:rPr lang="cs-CZ" sz="1800" b="1" dirty="0" smtClean="0">
                <a:solidFill>
                  <a:srgbClr val="000080"/>
                </a:solidFill>
                <a:latin typeface="Arial" charset="0"/>
              </a:rPr>
              <a:t> </a:t>
            </a:r>
            <a:r>
              <a:rPr lang="cs-CZ" sz="1800" b="1" dirty="0">
                <a:solidFill>
                  <a:srgbClr val="000080"/>
                </a:solidFill>
                <a:latin typeface="Arial" charset="0"/>
              </a:rPr>
              <a:t>mld. </a:t>
            </a:r>
            <a:r>
              <a:rPr lang="cs-CZ" sz="1800" b="1" dirty="0" smtClean="0">
                <a:solidFill>
                  <a:srgbClr val="000080"/>
                </a:solidFill>
                <a:latin typeface="Arial" charset="0"/>
              </a:rPr>
              <a:t>Kč. </a:t>
            </a:r>
            <a:endParaRPr lang="cs-CZ" sz="1800" b="1" dirty="0">
              <a:solidFill>
                <a:srgbClr val="000080"/>
              </a:solidFill>
              <a:latin typeface="Arial" charset="0"/>
            </a:endParaRPr>
          </a:p>
          <a:p>
            <a:pPr marL="574675" lvl="2" indent="-174625" eaLnBrk="1" hangingPunct="1">
              <a:spcBef>
                <a:spcPct val="50000"/>
              </a:spcBef>
              <a:buClr>
                <a:srgbClr val="92D050"/>
              </a:buClr>
              <a:buFont typeface="Arial" charset="0"/>
              <a:buChar char="•"/>
              <a:defRPr/>
            </a:pPr>
            <a:r>
              <a:rPr lang="cs-CZ" sz="1800" b="1" dirty="0">
                <a:solidFill>
                  <a:srgbClr val="000080"/>
                </a:solidFill>
                <a:latin typeface="Arial" charset="0"/>
              </a:rPr>
              <a:t>ROP dal větší prostor k </a:t>
            </a:r>
            <a:r>
              <a:rPr lang="cs-CZ" sz="1800" b="1" dirty="0">
                <a:solidFill>
                  <a:srgbClr val="33CC33"/>
                </a:solidFill>
                <a:latin typeface="Arial" charset="0"/>
              </a:rPr>
              <a:t>synergiím</a:t>
            </a:r>
            <a:r>
              <a:rPr lang="cs-CZ" sz="1800" b="1" dirty="0">
                <a:solidFill>
                  <a:srgbClr val="000080"/>
                </a:solidFill>
                <a:latin typeface="Arial" charset="0"/>
              </a:rPr>
              <a:t> v oblasti CR – </a:t>
            </a:r>
            <a:r>
              <a:rPr lang="cs-CZ" sz="1800" b="1" dirty="0" smtClean="0">
                <a:solidFill>
                  <a:srgbClr val="000080"/>
                </a:solidFill>
                <a:latin typeface="Arial" charset="0"/>
              </a:rPr>
              <a:t>např. Znojmo, Pasohlávky (na Vysočině pak např. Třebíč).</a:t>
            </a:r>
            <a:endParaRPr lang="cs-CZ" sz="1800" b="1" dirty="0">
              <a:solidFill>
                <a:srgbClr val="000080"/>
              </a:solidFill>
              <a:latin typeface="Arial" charset="0"/>
            </a:endParaRPr>
          </a:p>
          <a:p>
            <a:pPr marL="574675" lvl="2" indent="-174625" eaLnBrk="1" hangingPunct="1">
              <a:spcBef>
                <a:spcPct val="50000"/>
              </a:spcBef>
              <a:buClr>
                <a:srgbClr val="92D050"/>
              </a:buClr>
              <a:buFont typeface="Arial" charset="0"/>
              <a:buChar char="•"/>
              <a:defRPr/>
            </a:pPr>
            <a:r>
              <a:rPr lang="cs-CZ" sz="1800" b="1" dirty="0">
                <a:solidFill>
                  <a:srgbClr val="000080"/>
                </a:solidFill>
                <a:latin typeface="Arial" charset="0"/>
              </a:rPr>
              <a:t>ROP </a:t>
            </a:r>
            <a:r>
              <a:rPr lang="cs-CZ" sz="1800" b="1" dirty="0" smtClean="0">
                <a:solidFill>
                  <a:srgbClr val="000080"/>
                </a:solidFill>
                <a:latin typeface="Arial" charset="0"/>
              </a:rPr>
              <a:t>měl lepší </a:t>
            </a:r>
            <a:r>
              <a:rPr lang="cs-CZ" sz="1800" b="1" dirty="0">
                <a:solidFill>
                  <a:srgbClr val="000080"/>
                </a:solidFill>
                <a:latin typeface="Arial" charset="0"/>
              </a:rPr>
              <a:t>možnost </a:t>
            </a:r>
            <a:r>
              <a:rPr lang="cs-CZ" sz="1800" b="1" dirty="0">
                <a:solidFill>
                  <a:srgbClr val="33CC33"/>
                </a:solidFill>
                <a:latin typeface="Arial" charset="0"/>
              </a:rPr>
              <a:t>integrovaně dovybavovat infrastrukturu </a:t>
            </a:r>
            <a:r>
              <a:rPr lang="cs-CZ" sz="1800" b="1" dirty="0" smtClean="0">
                <a:solidFill>
                  <a:srgbClr val="33CC33"/>
                </a:solidFill>
                <a:latin typeface="Arial" charset="0"/>
              </a:rPr>
              <a:t/>
            </a:r>
            <a:br>
              <a:rPr lang="cs-CZ" sz="1800" b="1" dirty="0" smtClean="0">
                <a:solidFill>
                  <a:srgbClr val="33CC33"/>
                </a:solidFill>
                <a:latin typeface="Arial" charset="0"/>
              </a:rPr>
            </a:br>
            <a:r>
              <a:rPr lang="cs-CZ" sz="1800" b="1" dirty="0" smtClean="0">
                <a:solidFill>
                  <a:srgbClr val="000080"/>
                </a:solidFill>
                <a:latin typeface="Arial" charset="0"/>
              </a:rPr>
              <a:t>pro </a:t>
            </a:r>
            <a:r>
              <a:rPr lang="cs-CZ" sz="1800" b="1" dirty="0">
                <a:solidFill>
                  <a:srgbClr val="000080"/>
                </a:solidFill>
                <a:latin typeface="Arial" charset="0"/>
              </a:rPr>
              <a:t>CR infrastrukturou dopravní (terminály VHD, </a:t>
            </a:r>
            <a:r>
              <a:rPr lang="cs-CZ" sz="1800" b="1" dirty="0" smtClean="0">
                <a:solidFill>
                  <a:srgbClr val="000080"/>
                </a:solidFill>
                <a:latin typeface="Arial" charset="0"/>
              </a:rPr>
              <a:t>cyklostezky) </a:t>
            </a:r>
            <a:br>
              <a:rPr lang="cs-CZ" sz="1800" b="1" dirty="0" smtClean="0">
                <a:solidFill>
                  <a:srgbClr val="000080"/>
                </a:solidFill>
                <a:latin typeface="Arial" charset="0"/>
              </a:rPr>
            </a:br>
            <a:r>
              <a:rPr lang="cs-CZ" sz="1800" b="1" dirty="0" smtClean="0">
                <a:solidFill>
                  <a:srgbClr val="000080"/>
                </a:solidFill>
                <a:latin typeface="Arial" charset="0"/>
              </a:rPr>
              <a:t>i </a:t>
            </a:r>
            <a:r>
              <a:rPr lang="cs-CZ" sz="1800" b="1" dirty="0">
                <a:solidFill>
                  <a:srgbClr val="000080"/>
                </a:solidFill>
                <a:latin typeface="Arial" charset="0"/>
              </a:rPr>
              <a:t>občanskou (např. upravenými veřejnými prostranstvími</a:t>
            </a:r>
            <a:r>
              <a:rPr lang="cs-CZ" sz="1800" b="1" dirty="0" smtClean="0">
                <a:solidFill>
                  <a:srgbClr val="000080"/>
                </a:solidFill>
                <a:latin typeface="Arial" charset="0"/>
              </a:rPr>
              <a:t>).</a:t>
            </a:r>
          </a:p>
          <a:p>
            <a:pPr marL="574675" lvl="2" indent="-174625" eaLnBrk="1" hangingPunct="1">
              <a:spcBef>
                <a:spcPct val="50000"/>
              </a:spcBef>
              <a:buClr>
                <a:srgbClr val="92D050"/>
              </a:buClr>
              <a:buFont typeface="Arial" charset="0"/>
              <a:buChar char="•"/>
              <a:defRPr/>
            </a:pPr>
            <a:endParaRPr lang="cs-CZ" sz="1800" b="1" dirty="0" smtClean="0">
              <a:solidFill>
                <a:srgbClr val="000080"/>
              </a:solidFill>
              <a:latin typeface="Arial" charset="0"/>
            </a:endParaRPr>
          </a:p>
          <a:p>
            <a:pPr algn="just" eaLnBrk="1" hangingPunct="1">
              <a:buClr>
                <a:srgbClr val="33CC33"/>
              </a:buClr>
              <a:buFont typeface="Arial" panose="020B0604020202020204" pitchFamily="34" charset="0"/>
              <a:buChar char="•"/>
              <a:defRPr/>
            </a:pPr>
            <a:r>
              <a:rPr lang="pl-PL" altLang="cs-CZ" sz="1800" b="1" dirty="0" smtClean="0">
                <a:solidFill>
                  <a:srgbClr val="000080"/>
                </a:solidFill>
                <a:latin typeface="Arial" charset="0"/>
              </a:rPr>
              <a:t>IOP – měl podporovat především „národní” projekty</a:t>
            </a:r>
          </a:p>
          <a:p>
            <a:pPr lvl="1" algn="just" eaLnBrk="1" hangingPunct="1">
              <a:buClr>
                <a:srgbClr val="33CC33"/>
              </a:buClr>
              <a:buFont typeface="Arial" panose="020B0604020202020204" pitchFamily="34" charset="0"/>
              <a:buChar char="•"/>
              <a:defRPr/>
            </a:pPr>
            <a:r>
              <a:rPr lang="pl-PL" altLang="cs-CZ" sz="1800" b="1" dirty="0" smtClean="0">
                <a:solidFill>
                  <a:srgbClr val="000080"/>
                </a:solidFill>
                <a:latin typeface="Arial" charset="0"/>
              </a:rPr>
              <a:t>např. Kampaň „Česko – země příběhů” stála doma, v Rusku, Číně, Latinské Americe a na CNN </a:t>
            </a:r>
            <a:r>
              <a:rPr lang="pl-PL" altLang="cs-CZ" sz="1800" b="1" dirty="0" smtClean="0">
                <a:solidFill>
                  <a:srgbClr val="33CC33"/>
                </a:solidFill>
                <a:latin typeface="Arial" charset="0"/>
              </a:rPr>
              <a:t>0,5</a:t>
            </a:r>
            <a:r>
              <a:rPr lang="pl-PL" altLang="cs-CZ" sz="1800" b="1" dirty="0" smtClean="0">
                <a:solidFill>
                  <a:srgbClr val="000080"/>
                </a:solidFill>
                <a:latin typeface="Arial" charset="0"/>
              </a:rPr>
              <a:t> mld. Kč.</a:t>
            </a:r>
          </a:p>
          <a:p>
            <a:pPr lvl="1" algn="just" eaLnBrk="1" hangingPunct="1">
              <a:buClr>
                <a:srgbClr val="33CC33"/>
              </a:buClr>
              <a:buFont typeface="Arial" panose="020B0604020202020204" pitchFamily="34" charset="0"/>
              <a:buChar char="•"/>
              <a:defRPr/>
            </a:pPr>
            <a:r>
              <a:rPr lang="pl-PL" altLang="cs-CZ" sz="1800" b="1" dirty="0" smtClean="0">
                <a:solidFill>
                  <a:srgbClr val="000080"/>
                </a:solidFill>
                <a:latin typeface="Arial" charset="0"/>
              </a:rPr>
              <a:t>V JMK </a:t>
            </a:r>
            <a:r>
              <a:rPr lang="pl-PL" altLang="cs-CZ" sz="1800" b="1" dirty="0" smtClean="0">
                <a:solidFill>
                  <a:srgbClr val="33CC33"/>
                </a:solidFill>
                <a:latin typeface="Arial" charset="0"/>
              </a:rPr>
              <a:t>4</a:t>
            </a:r>
            <a:r>
              <a:rPr lang="pl-PL" altLang="cs-CZ" sz="1800" b="1" dirty="0" smtClean="0">
                <a:solidFill>
                  <a:srgbClr val="000080"/>
                </a:solidFill>
                <a:latin typeface="Arial" charset="0"/>
              </a:rPr>
              <a:t> projekty (vila Tugendhat, jízdárna v Lednici, 2 projekty Národního památkového ústavu – Stiassny a Valtice) - </a:t>
            </a:r>
            <a:r>
              <a:rPr lang="pl-PL" altLang="cs-CZ" sz="1800" b="1" dirty="0" smtClean="0">
                <a:solidFill>
                  <a:srgbClr val="33CC33"/>
                </a:solidFill>
                <a:latin typeface="Arial" charset="0"/>
              </a:rPr>
              <a:t>1</a:t>
            </a:r>
            <a:r>
              <a:rPr lang="pl-PL" altLang="cs-CZ" sz="1800" b="1" dirty="0" smtClean="0">
                <a:solidFill>
                  <a:srgbClr val="000080"/>
                </a:solidFill>
                <a:latin typeface="Arial" charset="0"/>
              </a:rPr>
              <a:t> mld. Kč</a:t>
            </a:r>
          </a:p>
          <a:p>
            <a:pPr lvl="1" algn="just" eaLnBrk="1" hangingPunct="1">
              <a:buClr>
                <a:srgbClr val="33CC33"/>
              </a:buClr>
              <a:buFont typeface="Arial" panose="020B0604020202020204" pitchFamily="34" charset="0"/>
              <a:buChar char="•"/>
              <a:defRPr/>
            </a:pPr>
            <a:r>
              <a:rPr lang="pl-PL" altLang="cs-CZ" sz="1800" b="1" dirty="0" smtClean="0">
                <a:solidFill>
                  <a:srgbClr val="000080"/>
                </a:solidFill>
                <a:latin typeface="Arial" charset="0"/>
              </a:rPr>
              <a:t>Na Vysočině </a:t>
            </a:r>
            <a:r>
              <a:rPr lang="pl-PL" altLang="cs-CZ" sz="1800" b="1" dirty="0" smtClean="0">
                <a:solidFill>
                  <a:srgbClr val="33CC33"/>
                </a:solidFill>
                <a:latin typeface="Arial" charset="0"/>
              </a:rPr>
              <a:t>1</a:t>
            </a:r>
            <a:r>
              <a:rPr lang="pl-PL" altLang="cs-CZ" sz="1800" b="1" dirty="0" smtClean="0">
                <a:solidFill>
                  <a:srgbClr val="000080"/>
                </a:solidFill>
                <a:latin typeface="Arial" charset="0"/>
              </a:rPr>
              <a:t> projekt (klášter Želiv) za </a:t>
            </a:r>
            <a:r>
              <a:rPr lang="pl-PL" altLang="cs-CZ" sz="1800" b="1" dirty="0" smtClean="0">
                <a:solidFill>
                  <a:srgbClr val="33CC33"/>
                </a:solidFill>
                <a:latin typeface="Arial" charset="0"/>
              </a:rPr>
              <a:t>55</a:t>
            </a:r>
            <a:r>
              <a:rPr lang="pl-PL" altLang="cs-CZ" sz="1800" b="1" dirty="0" smtClean="0">
                <a:solidFill>
                  <a:srgbClr val="000080"/>
                </a:solidFill>
                <a:latin typeface="Arial" charset="0"/>
              </a:rPr>
              <a:t> mil. Kč.</a:t>
            </a:r>
            <a:endParaRPr lang="cs-CZ" altLang="cs-CZ" sz="2000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707904" y="404664"/>
            <a:ext cx="4824536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Cestovní ruch</a:t>
            </a:r>
          </a:p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Srovnání podpory v JMK</a:t>
            </a:r>
          </a:p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2004</a:t>
            </a:r>
            <a:r>
              <a:rPr lang="cs-CZ" sz="2800" dirty="0" smtClean="0">
                <a:solidFill>
                  <a:srgbClr val="000080"/>
                </a:solidFill>
                <a:latin typeface="Arial" charset="0"/>
              </a:rPr>
              <a:t>–</a:t>
            </a: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2006 a 2007</a:t>
            </a:r>
            <a:r>
              <a:rPr lang="cs-CZ" sz="2800" dirty="0" smtClean="0">
                <a:solidFill>
                  <a:srgbClr val="000080"/>
                </a:solidFill>
                <a:latin typeface="Arial" charset="0"/>
              </a:rPr>
              <a:t>–</a:t>
            </a: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2013</a:t>
            </a:r>
          </a:p>
          <a:p>
            <a:pPr algn="ctr" eaLnBrk="1" hangingPunct="1">
              <a:defRPr/>
            </a:pPr>
            <a:endParaRPr lang="cs-CZ" altLang="cs-CZ" sz="2800" kern="0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433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9"/>
          <p:cNvSpPr>
            <a:spLocks noChangeArrowheads="1"/>
          </p:cNvSpPr>
          <p:nvPr/>
        </p:nvSpPr>
        <p:spPr bwMode="auto">
          <a:xfrm>
            <a:off x="533400" y="304800"/>
            <a:ext cx="75438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569119" y="3004754"/>
            <a:ext cx="807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cs-CZ" sz="3200" b="1" dirty="0" smtClean="0">
                <a:solidFill>
                  <a:srgbClr val="000080"/>
                </a:solidFill>
              </a:rPr>
              <a:t>Cestovní ruch - infrastruktura</a:t>
            </a:r>
            <a:endParaRPr lang="pl-PL" altLang="cs-CZ" sz="3200" b="1" dirty="0">
              <a:solidFill>
                <a:srgbClr val="000080"/>
              </a:solidFill>
            </a:endParaRPr>
          </a:p>
        </p:txBody>
      </p:sp>
      <p:pic>
        <p:nvPicPr>
          <p:cNvPr id="205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6405563"/>
            <a:ext cx="80772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06"/>
          <a:stretch>
            <a:fillRect/>
          </a:stretch>
        </p:blipFill>
        <p:spPr bwMode="auto">
          <a:xfrm>
            <a:off x="533400" y="4572000"/>
            <a:ext cx="8077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7"/>
          <p:cNvSpPr>
            <a:spLocks noChangeArrowheads="1"/>
          </p:cNvSpPr>
          <p:nvPr/>
        </p:nvSpPr>
        <p:spPr bwMode="auto">
          <a:xfrm>
            <a:off x="381000" y="6324600"/>
            <a:ext cx="8382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205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457200"/>
            <a:ext cx="40386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6" name="Group 13"/>
          <p:cNvGrpSpPr>
            <a:grpSpLocks/>
          </p:cNvGrpSpPr>
          <p:nvPr/>
        </p:nvGrpSpPr>
        <p:grpSpPr bwMode="auto">
          <a:xfrm>
            <a:off x="533400" y="1970088"/>
            <a:ext cx="8077200" cy="87312"/>
            <a:chOff x="336" y="3456"/>
            <a:chExt cx="5088" cy="91"/>
          </a:xfrm>
        </p:grpSpPr>
        <p:sp>
          <p:nvSpPr>
            <p:cNvPr id="2058" name="Rectangle 10"/>
            <p:cNvSpPr>
              <a:spLocks noChangeArrowheads="1"/>
            </p:cNvSpPr>
            <p:nvPr/>
          </p:nvSpPr>
          <p:spPr bwMode="auto">
            <a:xfrm>
              <a:off x="336" y="3456"/>
              <a:ext cx="1134" cy="91"/>
            </a:xfrm>
            <a:prstGeom prst="rect">
              <a:avLst/>
            </a:prstGeom>
            <a:solidFill>
              <a:srgbClr val="004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059" name="Rectangle 11"/>
            <p:cNvSpPr>
              <a:spLocks noChangeArrowheads="1"/>
            </p:cNvSpPr>
            <p:nvPr/>
          </p:nvSpPr>
          <p:spPr bwMode="auto">
            <a:xfrm>
              <a:off x="1422" y="3456"/>
              <a:ext cx="1698" cy="90"/>
            </a:xfrm>
            <a:prstGeom prst="rect">
              <a:avLst/>
            </a:prstGeom>
            <a:solidFill>
              <a:srgbClr val="41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060" name="Rectangle 12"/>
            <p:cNvSpPr>
              <a:spLocks noChangeArrowheads="1"/>
            </p:cNvSpPr>
            <p:nvPr/>
          </p:nvSpPr>
          <p:spPr bwMode="auto">
            <a:xfrm>
              <a:off x="3120" y="3456"/>
              <a:ext cx="2304" cy="91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sp>
        <p:nvSpPr>
          <p:cNvPr id="2057" name="Text Box 12"/>
          <p:cNvSpPr txBox="1">
            <a:spLocks noChangeArrowheads="1"/>
          </p:cNvSpPr>
          <p:nvPr/>
        </p:nvSpPr>
        <p:spPr bwMode="auto">
          <a:xfrm>
            <a:off x="539750" y="5445125"/>
            <a:ext cx="8135938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cs-CZ" altLang="cs-CZ" sz="1600">
                <a:solidFill>
                  <a:srgbClr val="004896"/>
                </a:solidFill>
                <a:latin typeface="Verdana" panose="020B0604030504040204" pitchFamily="34" charset="0"/>
              </a:rPr>
              <a:t>				         Evropská unie                                                          				         Evropský fond pro regionální rozvoj                           				         Investice do vaší budoucnosti</a:t>
            </a:r>
            <a:endParaRPr lang="cs-CZ" altLang="cs-CZ" sz="1600" b="1">
              <a:solidFill>
                <a:srgbClr val="004896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490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Obdélník 1"/>
          <p:cNvSpPr>
            <a:spLocks noChangeArrowheads="1"/>
          </p:cNvSpPr>
          <p:nvPr/>
        </p:nvSpPr>
        <p:spPr bwMode="auto">
          <a:xfrm>
            <a:off x="2286000" y="24590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>
              <a:solidFill>
                <a:srgbClr val="00008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707904" y="404664"/>
            <a:ext cx="4824536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Zajímavá čísla</a:t>
            </a:r>
          </a:p>
        </p:txBody>
      </p:sp>
      <p:sp>
        <p:nvSpPr>
          <p:cNvPr id="8" name="Obdélník 7"/>
          <p:cNvSpPr/>
          <p:nvPr/>
        </p:nvSpPr>
        <p:spPr>
          <a:xfrm>
            <a:off x="467544" y="1772816"/>
            <a:ext cx="7848872" cy="4493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b="1" dirty="0">
                <a:solidFill>
                  <a:srgbClr val="000080"/>
                </a:solidFill>
              </a:rPr>
              <a:t>Zaregistrováno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349</a:t>
            </a:r>
            <a:r>
              <a:rPr lang="cs-CZ" altLang="cs-CZ" b="1" dirty="0" smtClean="0">
                <a:solidFill>
                  <a:srgbClr val="33CC33"/>
                </a:solidFill>
              </a:rPr>
              <a:t> </a:t>
            </a:r>
            <a:r>
              <a:rPr lang="cs-CZ" altLang="cs-CZ" b="1" dirty="0" smtClean="0">
                <a:solidFill>
                  <a:srgbClr val="000080"/>
                </a:solidFill>
              </a:rPr>
              <a:t>projektů požadujících dotaci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6,5 </a:t>
            </a:r>
            <a:r>
              <a:rPr lang="cs-CZ" altLang="cs-CZ" b="1" dirty="0" smtClean="0">
                <a:solidFill>
                  <a:srgbClr val="000080"/>
                </a:solidFill>
              </a:rPr>
              <a:t>mld. Kč.</a:t>
            </a:r>
            <a:endParaRPr lang="cs-CZ" altLang="cs-CZ" b="1" dirty="0">
              <a:solidFill>
                <a:srgbClr val="000080"/>
              </a:solidFill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endParaRPr lang="cs-CZ" altLang="cs-CZ" b="1" dirty="0">
              <a:solidFill>
                <a:srgbClr val="000080"/>
              </a:solidFill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b="1" dirty="0">
                <a:solidFill>
                  <a:srgbClr val="000080"/>
                </a:solidFill>
              </a:rPr>
              <a:t>Schváleno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146</a:t>
            </a:r>
            <a:r>
              <a:rPr lang="cs-CZ" altLang="cs-CZ" b="1" dirty="0" smtClean="0">
                <a:solidFill>
                  <a:srgbClr val="33CC33"/>
                </a:solidFill>
              </a:rPr>
              <a:t> </a:t>
            </a:r>
            <a:r>
              <a:rPr lang="cs-CZ" altLang="cs-CZ" b="1" dirty="0" smtClean="0">
                <a:solidFill>
                  <a:srgbClr val="000080"/>
                </a:solidFill>
              </a:rPr>
              <a:t>projektů,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90</a:t>
            </a:r>
            <a:r>
              <a:rPr lang="cs-CZ" altLang="cs-CZ" b="1" dirty="0" smtClean="0">
                <a:solidFill>
                  <a:srgbClr val="33CC33"/>
                </a:solidFill>
              </a:rPr>
              <a:t> </a:t>
            </a:r>
            <a:r>
              <a:rPr lang="cs-CZ" altLang="cs-CZ" b="1" dirty="0">
                <a:solidFill>
                  <a:srgbClr val="000080"/>
                </a:solidFill>
              </a:rPr>
              <a:t>v JMK,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56</a:t>
            </a:r>
            <a:r>
              <a:rPr lang="cs-CZ" altLang="cs-CZ" b="1" dirty="0" smtClean="0">
                <a:solidFill>
                  <a:srgbClr val="33CC33"/>
                </a:solidFill>
              </a:rPr>
              <a:t> </a:t>
            </a:r>
            <a:r>
              <a:rPr lang="cs-CZ" altLang="cs-CZ" b="1" dirty="0">
                <a:solidFill>
                  <a:srgbClr val="000080"/>
                </a:solidFill>
              </a:rPr>
              <a:t>v Kraji </a:t>
            </a:r>
            <a:r>
              <a:rPr lang="cs-CZ" altLang="cs-CZ" b="1" dirty="0" smtClean="0">
                <a:solidFill>
                  <a:srgbClr val="000080"/>
                </a:solidFill>
              </a:rPr>
              <a:t>Vysočina.</a:t>
            </a:r>
            <a:endParaRPr lang="cs-CZ" altLang="cs-CZ" b="1" dirty="0">
              <a:solidFill>
                <a:srgbClr val="000080"/>
              </a:solidFill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endParaRPr lang="cs-CZ" altLang="cs-CZ" b="1" dirty="0">
              <a:solidFill>
                <a:srgbClr val="000080"/>
              </a:solidFill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b="1" dirty="0" smtClean="0">
                <a:solidFill>
                  <a:srgbClr val="000080"/>
                </a:solidFill>
              </a:rPr>
              <a:t>Dotace příjemcům byla přibližně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2,9</a:t>
            </a:r>
            <a:r>
              <a:rPr lang="cs-CZ" altLang="cs-CZ" b="1" dirty="0" smtClean="0">
                <a:solidFill>
                  <a:srgbClr val="000080"/>
                </a:solidFill>
              </a:rPr>
              <a:t> mld. </a:t>
            </a:r>
            <a:r>
              <a:rPr lang="cs-CZ" altLang="cs-CZ" b="1" dirty="0">
                <a:solidFill>
                  <a:srgbClr val="000080"/>
                </a:solidFill>
              </a:rPr>
              <a:t>Kč, </a:t>
            </a:r>
            <a:r>
              <a:rPr lang="cs-CZ" altLang="cs-CZ" b="1" dirty="0" smtClean="0">
                <a:solidFill>
                  <a:srgbClr val="000080"/>
                </a:solidFill>
              </a:rPr>
              <a:t/>
            </a:r>
            <a:br>
              <a:rPr lang="cs-CZ" altLang="cs-CZ" b="1" dirty="0" smtClean="0">
                <a:solidFill>
                  <a:srgbClr val="000080"/>
                </a:solidFill>
              </a:rPr>
            </a:br>
            <a:r>
              <a:rPr lang="cs-CZ" altLang="cs-CZ" b="1" dirty="0" smtClean="0">
                <a:solidFill>
                  <a:srgbClr val="000080"/>
                </a:solidFill>
              </a:rPr>
              <a:t>z </a:t>
            </a:r>
            <a:r>
              <a:rPr lang="cs-CZ" altLang="cs-CZ" b="1" dirty="0">
                <a:solidFill>
                  <a:srgbClr val="000080"/>
                </a:solidFill>
              </a:rPr>
              <a:t>toho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1</a:t>
            </a:r>
            <a:r>
              <a:rPr lang="cs-CZ" altLang="cs-CZ" b="1" dirty="0" smtClean="0">
                <a:solidFill>
                  <a:srgbClr val="000080"/>
                </a:solidFill>
              </a:rPr>
              <a:t> mld. </a:t>
            </a:r>
            <a:r>
              <a:rPr lang="cs-CZ" altLang="cs-CZ" b="1" dirty="0">
                <a:solidFill>
                  <a:srgbClr val="000080"/>
                </a:solidFill>
              </a:rPr>
              <a:t>Kč v </a:t>
            </a:r>
            <a:r>
              <a:rPr lang="cs-CZ" altLang="cs-CZ" b="1" dirty="0" smtClean="0">
                <a:solidFill>
                  <a:srgbClr val="000080"/>
                </a:solidFill>
              </a:rPr>
              <a:t>Kraji </a:t>
            </a:r>
            <a:r>
              <a:rPr lang="cs-CZ" altLang="cs-CZ" b="1" dirty="0">
                <a:solidFill>
                  <a:srgbClr val="000080"/>
                </a:solidFill>
              </a:rPr>
              <a:t>Vysočina a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1,9</a:t>
            </a:r>
            <a:r>
              <a:rPr lang="cs-CZ" altLang="cs-CZ" b="1" dirty="0" smtClean="0">
                <a:solidFill>
                  <a:srgbClr val="000080"/>
                </a:solidFill>
              </a:rPr>
              <a:t> mld. </a:t>
            </a:r>
            <a:r>
              <a:rPr lang="cs-CZ" altLang="cs-CZ" b="1" dirty="0">
                <a:solidFill>
                  <a:srgbClr val="000080"/>
                </a:solidFill>
              </a:rPr>
              <a:t>Kč v JMK</a:t>
            </a:r>
            <a:r>
              <a:rPr lang="cs-CZ" altLang="cs-CZ" b="1" dirty="0" smtClean="0">
                <a:solidFill>
                  <a:srgbClr val="000080"/>
                </a:solidFill>
              </a:rPr>
              <a:t>. 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endParaRPr lang="cs-CZ" altLang="cs-CZ" b="1" dirty="0">
              <a:solidFill>
                <a:srgbClr val="000080"/>
              </a:solidFill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b="1" dirty="0" smtClean="0">
                <a:solidFill>
                  <a:srgbClr val="000080"/>
                </a:solidFill>
              </a:rPr>
              <a:t>Dalších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2,8</a:t>
            </a:r>
            <a:r>
              <a:rPr lang="cs-CZ" altLang="cs-CZ" b="1" dirty="0" smtClean="0">
                <a:solidFill>
                  <a:srgbClr val="000080"/>
                </a:solidFill>
              </a:rPr>
              <a:t> mld. Kč přidali k projektům sami příjemci.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endParaRPr lang="cs-CZ" altLang="cs-CZ" b="1" dirty="0">
              <a:solidFill>
                <a:srgbClr val="000080"/>
              </a:solidFill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b="1" dirty="0" smtClean="0">
                <a:solidFill>
                  <a:srgbClr val="000080"/>
                </a:solidFill>
              </a:rPr>
              <a:t>Vyčerpáno na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85 %</a:t>
            </a:r>
            <a:r>
              <a:rPr lang="cs-CZ" altLang="cs-CZ" b="1" dirty="0" smtClean="0">
                <a:solidFill>
                  <a:srgbClr val="000080"/>
                </a:solidFill>
              </a:rPr>
              <a:t>.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endParaRPr lang="cs-CZ" altLang="cs-CZ" b="1" dirty="0">
              <a:solidFill>
                <a:srgbClr val="000080"/>
              </a:solidFill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b="1" dirty="0" smtClean="0">
                <a:solidFill>
                  <a:srgbClr val="000080"/>
                </a:solidFill>
              </a:rPr>
              <a:t>Vytvořeno </a:t>
            </a:r>
            <a:r>
              <a:rPr lang="cs-CZ" altLang="cs-CZ" sz="2800" b="1" dirty="0">
                <a:solidFill>
                  <a:srgbClr val="33CC33"/>
                </a:solidFill>
              </a:rPr>
              <a:t>620</a:t>
            </a:r>
            <a:r>
              <a:rPr lang="cs-CZ" altLang="cs-CZ" b="1" dirty="0" smtClean="0">
                <a:solidFill>
                  <a:srgbClr val="000080"/>
                </a:solidFill>
              </a:rPr>
              <a:t> pracovních míst a obnoveno </a:t>
            </a:r>
            <a:r>
              <a:rPr lang="cs-CZ" altLang="cs-CZ" sz="2800" b="1" dirty="0">
                <a:solidFill>
                  <a:srgbClr val="33CC33"/>
                </a:solidFill>
              </a:rPr>
              <a:t>47</a:t>
            </a:r>
            <a:r>
              <a:rPr lang="cs-CZ" altLang="cs-CZ" b="1" dirty="0" smtClean="0">
                <a:solidFill>
                  <a:srgbClr val="000080"/>
                </a:solidFill>
              </a:rPr>
              <a:t> památek.</a:t>
            </a:r>
            <a:endParaRPr lang="cs-CZ" altLang="cs-CZ" b="1" dirty="0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61198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mtClean="0"/>
              <a:t>Úřad Regionální rady Jihovýchod</a:t>
            </a:r>
          </a:p>
        </p:txBody>
      </p:sp>
      <p:sp>
        <p:nvSpPr>
          <p:cNvPr id="7171" name="AutoShape 64"/>
          <p:cNvSpPr>
            <a:spLocks noChangeAspect="1" noChangeArrowheads="1"/>
          </p:cNvSpPr>
          <p:nvPr/>
        </p:nvSpPr>
        <p:spPr bwMode="auto">
          <a:xfrm>
            <a:off x="0" y="457200"/>
            <a:ext cx="5762625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7172" name="Rectangle 114"/>
          <p:cNvSpPr>
            <a:spLocks noChangeArrowheads="1"/>
          </p:cNvSpPr>
          <p:nvPr/>
        </p:nvSpPr>
        <p:spPr bwMode="auto">
          <a:xfrm>
            <a:off x="0" y="609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7173" name="Picture 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313" y="1590675"/>
            <a:ext cx="8691562" cy="412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9620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bdélník 1"/>
          <p:cNvSpPr>
            <a:spLocks noChangeArrowheads="1"/>
          </p:cNvSpPr>
          <p:nvPr/>
        </p:nvSpPr>
        <p:spPr bwMode="auto">
          <a:xfrm>
            <a:off x="2286000" y="24590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>
              <a:solidFill>
                <a:srgbClr val="000080"/>
              </a:solidFill>
              <a:latin typeface="Arial" panose="020B0604020202020204" pitchFamily="34" charset="0"/>
            </a:endParaRPr>
          </a:p>
        </p:txBody>
      </p:sp>
      <p:sp>
        <p:nvSpPr>
          <p:cNvPr id="22532" name="Obdélník 5"/>
          <p:cNvSpPr>
            <a:spLocks noChangeArrowheads="1"/>
          </p:cNvSpPr>
          <p:nvPr/>
        </p:nvSpPr>
        <p:spPr bwMode="auto">
          <a:xfrm>
            <a:off x="345281" y="1844824"/>
            <a:ext cx="8453438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Bylo nebo v nejbližší době bude přímo vytvořeno téměř</a:t>
            </a:r>
            <a:b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cs-CZ" sz="22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1 000 </a:t>
            </a: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pracovních míst (z toho indikátorových přes 600).</a:t>
            </a: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2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památek s dotací ROP Jihovýchod navštíví ročně </a:t>
            </a:r>
            <a:b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cs-CZ" sz="22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2,5 milionu</a:t>
            </a: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návštěvníků. </a:t>
            </a: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Podpořené kulturní domy, divadla, ZOO, sportoviště, dětská hřiště, parky a další vykazují každý rok více než </a:t>
            </a:r>
            <a:b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cs-CZ" sz="22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4,5 milionu </a:t>
            </a: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návštěvníků. </a:t>
            </a: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r>
              <a:rPr lang="pl-PL" altLang="cs-CZ" sz="1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Např. 	Kostnice u sv. Jakuba 		CZ.1.11/2.1.00/06.01127</a:t>
            </a:r>
          </a:p>
          <a:p>
            <a:pPr algn="just" eaLnBrk="1" hangingPunct="1">
              <a:buClr>
                <a:srgbClr val="33CC33"/>
              </a:buClr>
              <a:defRPr/>
            </a:pPr>
            <a:r>
              <a:rPr lang="pl-PL" altLang="cs-CZ" sz="1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ZOO pěti kontinentů		CZ.1.11/2.1.00/14.01231</a:t>
            </a:r>
          </a:p>
          <a:p>
            <a:pPr algn="just" eaLnBrk="1" hangingPunct="1">
              <a:buClr>
                <a:srgbClr val="33CC33"/>
              </a:buClr>
              <a:defRPr/>
            </a:pPr>
            <a:r>
              <a:rPr lang="pl-PL" altLang="cs-CZ" sz="1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Věž Dolu KUKLA v Oslavanech	CZ.1.11/2.1.00/06.01078</a:t>
            </a: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r>
              <a:rPr lang="cs-CZ" altLang="cs-CZ" sz="20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903930" y="404664"/>
            <a:ext cx="486003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Podpora cestovního ruchu</a:t>
            </a:r>
          </a:p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Atraktivity a památky</a:t>
            </a:r>
          </a:p>
        </p:txBody>
      </p:sp>
    </p:spTree>
    <p:extLst>
      <p:ext uri="{BB962C8B-B14F-4D97-AF65-F5344CB8AC3E}">
        <p14:creationId xmlns:p14="http://schemas.microsoft.com/office/powerpoint/2010/main" val="8606749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Obdélník 1"/>
          <p:cNvSpPr>
            <a:spLocks noChangeArrowheads="1"/>
          </p:cNvSpPr>
          <p:nvPr/>
        </p:nvSpPr>
        <p:spPr bwMode="auto">
          <a:xfrm>
            <a:off x="2286000" y="24590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38915" name="Picture 4" descr="\\jihovychod.local\data\Spolecne\Odbor rizeni ROP\oddělení komunikace\přechodné 2013\fotky\kostnice u sv. jakuba – kopie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3503" y="4066539"/>
            <a:ext cx="2881313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5" descr="\\jihovychod.local\data\Spolecne\Odbor rizeni ROP\oddělení komunikace\přechodné 2013\fotky\zoo jihlava autorizace Magistrát města Jihlava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4296" y="2141225"/>
            <a:ext cx="2879725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6" descr="\\jihovychod.local\data\Spolecne\Odbor rizeni ROP\oddělení komunikace\přechodné 2013\fotky\Těžní věž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65725" y="2141226"/>
            <a:ext cx="2536825" cy="3854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903930" y="404664"/>
            <a:ext cx="486003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Podpora cestovního ruchu</a:t>
            </a:r>
          </a:p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Atraktivity a památky</a:t>
            </a:r>
          </a:p>
        </p:txBody>
      </p:sp>
    </p:spTree>
    <p:extLst>
      <p:ext uri="{BB962C8B-B14F-4D97-AF65-F5344CB8AC3E}">
        <p14:creationId xmlns:p14="http://schemas.microsoft.com/office/powerpoint/2010/main" val="205220784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Obdélník 1"/>
          <p:cNvSpPr>
            <a:spLocks noChangeArrowheads="1"/>
          </p:cNvSpPr>
          <p:nvPr/>
        </p:nvSpPr>
        <p:spPr bwMode="auto">
          <a:xfrm>
            <a:off x="2286000" y="24590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707904" y="404664"/>
            <a:ext cx="4824536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Cestovní ruch</a:t>
            </a:r>
          </a:p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infrastruktura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1916832"/>
            <a:ext cx="6087788" cy="4075296"/>
          </a:xfrm>
          <a:prstGeom prst="rect">
            <a:avLst/>
          </a:prstGeom>
        </p:spPr>
      </p:pic>
      <p:sp>
        <p:nvSpPr>
          <p:cNvPr id="5" name="Obdélník 5"/>
          <p:cNvSpPr>
            <a:spLocks noChangeArrowheads="1"/>
          </p:cNvSpPr>
          <p:nvPr/>
        </p:nvSpPr>
        <p:spPr bwMode="auto">
          <a:xfrm>
            <a:off x="7053528" y="2690019"/>
            <a:ext cx="1872208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indent="0" eaLnBrk="1" hangingPunct="1">
              <a:buClr>
                <a:srgbClr val="33CC33"/>
              </a:buClr>
              <a:defRPr/>
            </a:pPr>
            <a:r>
              <a:rPr lang="pl-PL" altLang="cs-CZ" sz="18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Revitalizace zámeckého </a:t>
            </a:r>
            <a:r>
              <a:rPr lang="pl-PL" altLang="cs-CZ" sz="1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pivovaru - </a:t>
            </a:r>
            <a:r>
              <a:rPr lang="pl-PL" altLang="cs-CZ" sz="18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Knoflíkářské muzeum</a:t>
            </a:r>
          </a:p>
          <a:p>
            <a:pPr marL="0" indent="0" algn="just" eaLnBrk="1" hangingPunct="1">
              <a:buClr>
                <a:srgbClr val="33CC33"/>
              </a:buClr>
              <a:defRPr/>
            </a:pPr>
            <a:endParaRPr lang="cs-CZ" altLang="cs-CZ" sz="2000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Clr>
                <a:srgbClr val="33CC33"/>
              </a:buClr>
              <a:defRPr/>
            </a:pPr>
            <a:r>
              <a:rPr lang="cs-CZ" altLang="cs-CZ" sz="20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Přibližně 3 000</a:t>
            </a:r>
            <a:br>
              <a:rPr lang="cs-CZ" altLang="cs-CZ" sz="20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0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návštěvníků ročně</a:t>
            </a:r>
          </a:p>
        </p:txBody>
      </p:sp>
      <p:sp>
        <p:nvSpPr>
          <p:cNvPr id="6" name="Šipka doprava 5"/>
          <p:cNvSpPr/>
          <p:nvPr/>
        </p:nvSpPr>
        <p:spPr>
          <a:xfrm rot="10800000">
            <a:off x="6732240" y="3140968"/>
            <a:ext cx="288032" cy="216024"/>
          </a:xfrm>
          <a:prstGeom prst="rightArrow">
            <a:avLst/>
          </a:prstGeom>
          <a:solidFill>
            <a:srgbClr val="0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98027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Obdélník 1"/>
          <p:cNvSpPr>
            <a:spLocks noChangeArrowheads="1"/>
          </p:cNvSpPr>
          <p:nvPr/>
        </p:nvSpPr>
        <p:spPr bwMode="auto">
          <a:xfrm>
            <a:off x="2286000" y="24590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707904" y="404664"/>
            <a:ext cx="4824536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Cestovní ruch</a:t>
            </a:r>
          </a:p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infrastruktura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1772816"/>
            <a:ext cx="6696745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935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9"/>
          <p:cNvSpPr>
            <a:spLocks noChangeArrowheads="1"/>
          </p:cNvSpPr>
          <p:nvPr/>
        </p:nvSpPr>
        <p:spPr bwMode="auto">
          <a:xfrm>
            <a:off x="533400" y="304800"/>
            <a:ext cx="75438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532447" y="2233248"/>
            <a:ext cx="80772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cs-CZ" sz="3200" b="1" dirty="0" smtClean="0">
                <a:solidFill>
                  <a:srgbClr val="000080"/>
                </a:solidFill>
              </a:rPr>
              <a:t>Příklad vytvoření </a:t>
            </a:r>
            <a:r>
              <a:rPr lang="pl-PL" altLang="cs-CZ" sz="3200" b="1" dirty="0">
                <a:solidFill>
                  <a:srgbClr val="000080"/>
                </a:solidFill>
              </a:rPr>
              <a:t>„klastru” projektů </a:t>
            </a:r>
            <a:r>
              <a:rPr lang="pl-PL" altLang="cs-CZ" sz="3200" b="1" dirty="0" smtClean="0">
                <a:solidFill>
                  <a:srgbClr val="000080"/>
                </a:solidFill>
              </a:rPr>
              <a:t/>
            </a:r>
            <a:br>
              <a:rPr lang="pl-PL" altLang="cs-CZ" sz="3200" b="1" dirty="0" smtClean="0">
                <a:solidFill>
                  <a:srgbClr val="000080"/>
                </a:solidFill>
              </a:rPr>
            </a:br>
            <a:r>
              <a:rPr lang="pl-PL" altLang="cs-CZ" sz="3200" b="1" dirty="0" smtClean="0">
                <a:solidFill>
                  <a:srgbClr val="000080"/>
                </a:solidFill>
              </a:rPr>
              <a:t>na </a:t>
            </a:r>
            <a:r>
              <a:rPr lang="pl-PL" altLang="cs-CZ" sz="3200" b="1" dirty="0">
                <a:solidFill>
                  <a:srgbClr val="000080"/>
                </a:solidFill>
              </a:rPr>
              <a:t>podporu cestovního ruchu v </a:t>
            </a:r>
            <a:r>
              <a:rPr lang="pl-PL" altLang="cs-CZ" sz="3200" b="1" dirty="0" smtClean="0">
                <a:solidFill>
                  <a:srgbClr val="000080"/>
                </a:solidFill>
              </a:rPr>
              <a:t>Kraji Vysočina</a:t>
            </a:r>
            <a:endParaRPr lang="pl-PL" altLang="cs-CZ" sz="3200" b="1" dirty="0">
              <a:solidFill>
                <a:srgbClr val="00008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pl-PL" altLang="cs-CZ" sz="3200" b="1" dirty="0" smtClean="0">
                <a:solidFill>
                  <a:srgbClr val="000080"/>
                </a:solidFill>
              </a:rPr>
              <a:t>Třebíč</a:t>
            </a:r>
            <a:endParaRPr lang="pl-PL" altLang="cs-CZ" sz="3200" b="1" dirty="0">
              <a:solidFill>
                <a:srgbClr val="000080"/>
              </a:solidFill>
            </a:endParaRPr>
          </a:p>
        </p:txBody>
      </p:sp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6405563"/>
            <a:ext cx="80772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06"/>
          <a:stretch>
            <a:fillRect/>
          </a:stretch>
        </p:blipFill>
        <p:spPr bwMode="auto">
          <a:xfrm>
            <a:off x="533400" y="4572000"/>
            <a:ext cx="8077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Rectangle 7"/>
          <p:cNvSpPr>
            <a:spLocks noChangeArrowheads="1"/>
          </p:cNvSpPr>
          <p:nvPr/>
        </p:nvSpPr>
        <p:spPr bwMode="auto">
          <a:xfrm>
            <a:off x="381000" y="6324600"/>
            <a:ext cx="8382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024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457200"/>
            <a:ext cx="40386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8" name="Group 13"/>
          <p:cNvGrpSpPr>
            <a:grpSpLocks/>
          </p:cNvGrpSpPr>
          <p:nvPr/>
        </p:nvGrpSpPr>
        <p:grpSpPr bwMode="auto">
          <a:xfrm>
            <a:off x="533400" y="1970088"/>
            <a:ext cx="8077200" cy="87312"/>
            <a:chOff x="336" y="3456"/>
            <a:chExt cx="5088" cy="91"/>
          </a:xfrm>
        </p:grpSpPr>
        <p:sp>
          <p:nvSpPr>
            <p:cNvPr id="10250" name="Rectangle 10"/>
            <p:cNvSpPr>
              <a:spLocks noChangeArrowheads="1"/>
            </p:cNvSpPr>
            <p:nvPr/>
          </p:nvSpPr>
          <p:spPr bwMode="auto">
            <a:xfrm>
              <a:off x="336" y="3456"/>
              <a:ext cx="1134" cy="91"/>
            </a:xfrm>
            <a:prstGeom prst="rect">
              <a:avLst/>
            </a:prstGeom>
            <a:solidFill>
              <a:srgbClr val="004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0251" name="Rectangle 11"/>
            <p:cNvSpPr>
              <a:spLocks noChangeArrowheads="1"/>
            </p:cNvSpPr>
            <p:nvPr/>
          </p:nvSpPr>
          <p:spPr bwMode="auto">
            <a:xfrm>
              <a:off x="1422" y="3456"/>
              <a:ext cx="1698" cy="90"/>
            </a:xfrm>
            <a:prstGeom prst="rect">
              <a:avLst/>
            </a:prstGeom>
            <a:solidFill>
              <a:srgbClr val="41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0252" name="Rectangle 12"/>
            <p:cNvSpPr>
              <a:spLocks noChangeArrowheads="1"/>
            </p:cNvSpPr>
            <p:nvPr/>
          </p:nvSpPr>
          <p:spPr bwMode="auto">
            <a:xfrm>
              <a:off x="3120" y="3456"/>
              <a:ext cx="2304" cy="91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sp>
        <p:nvSpPr>
          <p:cNvPr id="10249" name="Text Box 12"/>
          <p:cNvSpPr txBox="1">
            <a:spLocks noChangeArrowheads="1"/>
          </p:cNvSpPr>
          <p:nvPr/>
        </p:nvSpPr>
        <p:spPr bwMode="auto">
          <a:xfrm>
            <a:off x="539750" y="5445125"/>
            <a:ext cx="8135938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cs-CZ" altLang="cs-CZ" sz="1600">
                <a:solidFill>
                  <a:srgbClr val="004896"/>
                </a:solidFill>
                <a:latin typeface="Verdana" panose="020B0604030504040204" pitchFamily="34" charset="0"/>
              </a:rPr>
              <a:t>				         Evropská unie                                                          				         Evropský fond pro regionální rozvoj                           				         Investice do vaší budoucnosti</a:t>
            </a:r>
            <a:endParaRPr lang="cs-CZ" altLang="cs-CZ" sz="1600" b="1">
              <a:solidFill>
                <a:srgbClr val="004896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517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Obdélník 1"/>
          <p:cNvSpPr>
            <a:spLocks noChangeArrowheads="1"/>
          </p:cNvSpPr>
          <p:nvPr/>
        </p:nvSpPr>
        <p:spPr bwMode="auto">
          <a:xfrm>
            <a:off x="2286000" y="24590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>
              <a:solidFill>
                <a:srgbClr val="000080"/>
              </a:solidFill>
              <a:latin typeface="Arial" panose="020B0604020202020204" pitchFamily="34" charset="0"/>
            </a:endParaRPr>
          </a:p>
        </p:txBody>
      </p:sp>
      <p:sp>
        <p:nvSpPr>
          <p:cNvPr id="30724" name="Obdélník 5"/>
          <p:cNvSpPr>
            <a:spLocks noChangeArrowheads="1"/>
          </p:cNvSpPr>
          <p:nvPr/>
        </p:nvSpPr>
        <p:spPr bwMode="auto">
          <a:xfrm>
            <a:off x="467544" y="1700808"/>
            <a:ext cx="8453437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just" eaLnBrk="1" hangingPunct="1">
              <a:buClr>
                <a:srgbClr val="33CC33"/>
              </a:buClr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r>
              <a:rPr lang="cs-CZ" altLang="cs-CZ" sz="20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779912" y="467618"/>
            <a:ext cx="4824536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Třebíč a CESTOVNÍ RUCH</a:t>
            </a:r>
          </a:p>
        </p:txBody>
      </p:sp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467544" y="1772816"/>
            <a:ext cx="8453437" cy="843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židovském městě a na zámku realizováno </a:t>
            </a:r>
            <a:r>
              <a:rPr lang="pl-PL" altLang="cs-CZ" sz="22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projektů </a:t>
            </a:r>
            <a:b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takřka </a:t>
            </a:r>
            <a:r>
              <a:rPr lang="pl-PL" altLang="cs-CZ" sz="22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</a:t>
            </a: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mil. Kč (včetně propagace).</a:t>
            </a: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 obnovy zámku byl jedním z nejdéle realizovaných stavebních projektů v rámci ROP JV (</a:t>
            </a:r>
            <a:r>
              <a:rPr lang="pl-PL" altLang="cs-CZ" sz="22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</a:t>
            </a: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měsíců </a:t>
            </a:r>
            <a:b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 registrace po závěrečnou ŽoP).</a:t>
            </a: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Další zajímavé projekty </a:t>
            </a:r>
            <a:r>
              <a:rPr lang="pl-PL" altLang="cs-CZ" sz="22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l-PL" altLang="cs-CZ" sz="22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„Alternátor” </a:t>
            </a: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Třebíč (zábavný vědecko-populární park) a </a:t>
            </a:r>
            <a:r>
              <a:rPr lang="pl-PL" altLang="cs-CZ" sz="22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rozhledna na Pekelném kopci.</a:t>
            </a: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endParaRPr lang="pl-PL" altLang="cs-CZ" sz="22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Obnovený </a:t>
            </a:r>
            <a:r>
              <a:rPr lang="pl-PL" altLang="cs-CZ" sz="22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terminál</a:t>
            </a: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VHD i </a:t>
            </a:r>
            <a:r>
              <a:rPr lang="pl-PL" altLang="cs-CZ" sz="22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napojení Třebíče na Jihlavu a D1 </a:t>
            </a: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dále přispělo ke zvýšení komfortu pro návštěvníky.</a:t>
            </a:r>
            <a:endParaRPr lang="pl-PL" altLang="cs-CZ" sz="22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r>
              <a:rPr lang="cs-CZ" altLang="cs-CZ" sz="20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32539848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Obdélník 1"/>
          <p:cNvSpPr>
            <a:spLocks noChangeArrowheads="1"/>
          </p:cNvSpPr>
          <p:nvPr/>
        </p:nvSpPr>
        <p:spPr bwMode="auto">
          <a:xfrm>
            <a:off x="2286000" y="24590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707904" y="404664"/>
            <a:ext cx="4824536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Cestovní ruch – Třebíč</a:t>
            </a:r>
          </a:p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Dům Blahoslavova 77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077" y="1700808"/>
            <a:ext cx="3435846" cy="458112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4008" y="1727892"/>
            <a:ext cx="3024336" cy="455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395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Obdélník 1"/>
          <p:cNvSpPr>
            <a:spLocks noChangeArrowheads="1"/>
          </p:cNvSpPr>
          <p:nvPr/>
        </p:nvSpPr>
        <p:spPr bwMode="auto">
          <a:xfrm>
            <a:off x="2286000" y="24590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707904" y="404664"/>
            <a:ext cx="4824536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Cestovní ruch – Třebíč</a:t>
            </a:r>
          </a:p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Zámek a Bazilika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655" y="1700808"/>
            <a:ext cx="3011951" cy="450912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7924" y="2348880"/>
            <a:ext cx="4644516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4603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9"/>
          <p:cNvSpPr>
            <a:spLocks noChangeArrowheads="1"/>
          </p:cNvSpPr>
          <p:nvPr/>
        </p:nvSpPr>
        <p:spPr bwMode="auto">
          <a:xfrm>
            <a:off x="533400" y="304800"/>
            <a:ext cx="75438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539750" y="2403475"/>
            <a:ext cx="80772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cs-CZ" sz="3200" b="1" dirty="0">
                <a:solidFill>
                  <a:srgbClr val="000080"/>
                </a:solidFill>
              </a:rPr>
              <a:t>Příklad vytvoření „klastru” projektů </a:t>
            </a:r>
            <a:r>
              <a:rPr lang="pl-PL" altLang="cs-CZ" sz="3200" b="1" dirty="0" smtClean="0">
                <a:solidFill>
                  <a:srgbClr val="000080"/>
                </a:solidFill>
              </a:rPr>
              <a:t/>
            </a:r>
            <a:br>
              <a:rPr lang="pl-PL" altLang="cs-CZ" sz="3200" b="1" dirty="0" smtClean="0">
                <a:solidFill>
                  <a:srgbClr val="000080"/>
                </a:solidFill>
              </a:rPr>
            </a:br>
            <a:r>
              <a:rPr lang="pl-PL" altLang="cs-CZ" sz="3200" b="1" dirty="0" smtClean="0">
                <a:solidFill>
                  <a:srgbClr val="000080"/>
                </a:solidFill>
              </a:rPr>
              <a:t>na </a:t>
            </a:r>
            <a:r>
              <a:rPr lang="pl-PL" altLang="cs-CZ" sz="3200" b="1" dirty="0">
                <a:solidFill>
                  <a:srgbClr val="000080"/>
                </a:solidFill>
              </a:rPr>
              <a:t>podporu cestovního ruchu v JMK</a:t>
            </a:r>
          </a:p>
          <a:p>
            <a:pPr algn="ctr" eaLnBrk="1" hangingPunct="1">
              <a:spcBef>
                <a:spcPct val="50000"/>
              </a:spcBef>
            </a:pPr>
            <a:r>
              <a:rPr lang="pl-PL" altLang="cs-CZ" sz="3200" b="1" dirty="0">
                <a:solidFill>
                  <a:srgbClr val="000080"/>
                </a:solidFill>
              </a:rPr>
              <a:t>Oblast Pasohlávek</a:t>
            </a:r>
          </a:p>
        </p:txBody>
      </p:sp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6405563"/>
            <a:ext cx="80772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06"/>
          <a:stretch>
            <a:fillRect/>
          </a:stretch>
        </p:blipFill>
        <p:spPr bwMode="auto">
          <a:xfrm>
            <a:off x="533400" y="4572000"/>
            <a:ext cx="8077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Rectangle 7"/>
          <p:cNvSpPr>
            <a:spLocks noChangeArrowheads="1"/>
          </p:cNvSpPr>
          <p:nvPr/>
        </p:nvSpPr>
        <p:spPr bwMode="auto">
          <a:xfrm>
            <a:off x="381000" y="6324600"/>
            <a:ext cx="8382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1024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457200"/>
            <a:ext cx="40386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8" name="Group 13"/>
          <p:cNvGrpSpPr>
            <a:grpSpLocks/>
          </p:cNvGrpSpPr>
          <p:nvPr/>
        </p:nvGrpSpPr>
        <p:grpSpPr bwMode="auto">
          <a:xfrm>
            <a:off x="533400" y="1970088"/>
            <a:ext cx="8077200" cy="87312"/>
            <a:chOff x="336" y="3456"/>
            <a:chExt cx="5088" cy="91"/>
          </a:xfrm>
        </p:grpSpPr>
        <p:sp>
          <p:nvSpPr>
            <p:cNvPr id="10250" name="Rectangle 10"/>
            <p:cNvSpPr>
              <a:spLocks noChangeArrowheads="1"/>
            </p:cNvSpPr>
            <p:nvPr/>
          </p:nvSpPr>
          <p:spPr bwMode="auto">
            <a:xfrm>
              <a:off x="336" y="3456"/>
              <a:ext cx="1134" cy="91"/>
            </a:xfrm>
            <a:prstGeom prst="rect">
              <a:avLst/>
            </a:prstGeom>
            <a:solidFill>
              <a:srgbClr val="004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0251" name="Rectangle 11"/>
            <p:cNvSpPr>
              <a:spLocks noChangeArrowheads="1"/>
            </p:cNvSpPr>
            <p:nvPr/>
          </p:nvSpPr>
          <p:spPr bwMode="auto">
            <a:xfrm>
              <a:off x="1422" y="3456"/>
              <a:ext cx="1698" cy="90"/>
            </a:xfrm>
            <a:prstGeom prst="rect">
              <a:avLst/>
            </a:prstGeom>
            <a:solidFill>
              <a:srgbClr val="41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10252" name="Rectangle 12"/>
            <p:cNvSpPr>
              <a:spLocks noChangeArrowheads="1"/>
            </p:cNvSpPr>
            <p:nvPr/>
          </p:nvSpPr>
          <p:spPr bwMode="auto">
            <a:xfrm>
              <a:off x="3120" y="3456"/>
              <a:ext cx="2304" cy="91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sp>
        <p:nvSpPr>
          <p:cNvPr id="10249" name="Text Box 12"/>
          <p:cNvSpPr txBox="1">
            <a:spLocks noChangeArrowheads="1"/>
          </p:cNvSpPr>
          <p:nvPr/>
        </p:nvSpPr>
        <p:spPr bwMode="auto">
          <a:xfrm>
            <a:off x="539750" y="5445125"/>
            <a:ext cx="8135938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cs-CZ" altLang="cs-CZ" sz="1600">
                <a:solidFill>
                  <a:srgbClr val="004896"/>
                </a:solidFill>
                <a:latin typeface="Verdana" panose="020B0604030504040204" pitchFamily="34" charset="0"/>
              </a:rPr>
              <a:t>				         Evropská unie                                                          				         Evropský fond pro regionální rozvoj                           				         Investice do vaší budoucnosti</a:t>
            </a:r>
            <a:endParaRPr lang="cs-CZ" altLang="cs-CZ" sz="1600" b="1">
              <a:solidFill>
                <a:srgbClr val="004896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113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00450" y="414338"/>
            <a:ext cx="4716463" cy="1185862"/>
          </a:xfrm>
        </p:spPr>
        <p:txBody>
          <a:bodyPr/>
          <a:lstStyle/>
          <a:p>
            <a:pPr>
              <a:defRPr/>
            </a:pPr>
            <a:r>
              <a:rPr lang="cs-CZ" sz="28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OBLAST PASOHLÁVKY</a:t>
            </a:r>
            <a:endParaRPr lang="cs-CZ" dirty="0"/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330325"/>
            <a:ext cx="8351837" cy="552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8686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600450" y="414338"/>
            <a:ext cx="4643958" cy="1185862"/>
          </a:xfrm>
        </p:spPr>
        <p:txBody>
          <a:bodyPr/>
          <a:lstStyle/>
          <a:p>
            <a:pPr algn="ctr">
              <a:defRPr/>
            </a:pPr>
            <a:r>
              <a:rPr lang="cs-CZ" altLang="cs-CZ" sz="2800" dirty="0" smtClean="0">
                <a:solidFill>
                  <a:srgbClr val="000080"/>
                </a:solidFill>
                <a:latin typeface="Arial" panose="020B0604020202020204" pitchFamily="34" charset="0"/>
                <a:cs typeface="Arial" pitchFamily="34" charset="0"/>
              </a:rPr>
              <a:t>Počet zaměstnanců</a:t>
            </a:r>
            <a:endParaRPr lang="cs-CZ" altLang="cs-CZ" sz="2800" dirty="0">
              <a:solidFill>
                <a:srgbClr val="00008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11560" y="5349280"/>
            <a:ext cx="8280920" cy="76944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marL="342900" indent="-342900" algn="just" eaLnBrk="1" hangingPunct="1">
              <a:buClr>
                <a:srgbClr val="33CC33"/>
              </a:buClr>
              <a:buFont typeface="Arial" panose="020B0604020202020204" pitchFamily="34" charset="0"/>
              <a:buChar char="•"/>
              <a:defRPr/>
            </a:pPr>
            <a:endParaRPr lang="pl-PL" sz="22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1" hangingPunct="1">
              <a:buClr>
                <a:srgbClr val="33CC33"/>
              </a:buClr>
              <a:buFont typeface="Arial" panose="020B0604020202020204" pitchFamily="34" charset="0"/>
              <a:buChar char="•"/>
              <a:defRPr/>
            </a:pPr>
            <a:endParaRPr lang="pl-PL" sz="22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Graf 12"/>
          <p:cNvGraphicFramePr>
            <a:graphicFrameLocks/>
          </p:cNvGraphicFramePr>
          <p:nvPr>
            <p:extLst/>
          </p:nvPr>
        </p:nvGraphicFramePr>
        <p:xfrm>
          <a:off x="323528" y="2094391"/>
          <a:ext cx="8208912" cy="3643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ovnoramenný trojúhelník 1"/>
          <p:cNvSpPr/>
          <p:nvPr/>
        </p:nvSpPr>
        <p:spPr>
          <a:xfrm>
            <a:off x="7812360" y="4886161"/>
            <a:ext cx="216024" cy="216024"/>
          </a:xfrm>
          <a:prstGeom prst="triangle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18956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00450" y="414338"/>
            <a:ext cx="4716463" cy="1185862"/>
          </a:xfrm>
        </p:spPr>
        <p:txBody>
          <a:bodyPr/>
          <a:lstStyle/>
          <a:p>
            <a:pPr>
              <a:defRPr/>
            </a:pPr>
            <a:r>
              <a:rPr lang="cs-CZ" sz="28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OBLAST PASOHLÁVKY</a:t>
            </a:r>
            <a:br>
              <a:rPr lang="cs-CZ" sz="28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cs-CZ" sz="28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Infrastruktura a lázně</a:t>
            </a:r>
            <a:endParaRPr lang="cs-CZ" dirty="0"/>
          </a:p>
        </p:txBody>
      </p:sp>
      <p:grpSp>
        <p:nvGrpSpPr>
          <p:cNvPr id="4" name="Skupina 3"/>
          <p:cNvGrpSpPr/>
          <p:nvPr/>
        </p:nvGrpSpPr>
        <p:grpSpPr>
          <a:xfrm>
            <a:off x="251520" y="1412776"/>
            <a:ext cx="8496944" cy="4941583"/>
            <a:chOff x="0" y="1151713"/>
            <a:chExt cx="9180512" cy="5706287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840" y="1151713"/>
              <a:ext cx="6048672" cy="40324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029548"/>
              <a:ext cx="4860032" cy="2828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Ovál 6"/>
            <p:cNvSpPr/>
            <p:nvPr/>
          </p:nvSpPr>
          <p:spPr>
            <a:xfrm>
              <a:off x="6829165" y="1556792"/>
              <a:ext cx="1991307" cy="72008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8" name="Přímá spojnice 7"/>
            <p:cNvCxnSpPr>
              <a:stCxn id="7" idx="1"/>
            </p:cNvCxnSpPr>
            <p:nvPr/>
          </p:nvCxnSpPr>
          <p:spPr>
            <a:xfrm flipH="1">
              <a:off x="5" y="1662245"/>
              <a:ext cx="7120780" cy="2367303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Přímá spojnice 8"/>
            <p:cNvCxnSpPr/>
            <p:nvPr/>
          </p:nvCxnSpPr>
          <p:spPr>
            <a:xfrm flipH="1">
              <a:off x="4860032" y="2060848"/>
              <a:ext cx="3902968" cy="479715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9573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00450" y="414338"/>
            <a:ext cx="4716463" cy="1185862"/>
          </a:xfrm>
        </p:spPr>
        <p:txBody>
          <a:bodyPr/>
          <a:lstStyle/>
          <a:p>
            <a:pPr>
              <a:defRPr/>
            </a:pPr>
            <a:r>
              <a:rPr lang="cs-CZ" sz="28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OBLAST PASOHLÁVKY</a:t>
            </a:r>
            <a:br>
              <a:rPr lang="cs-CZ" sz="28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cs-CZ" sz="28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Lázně - plán</a:t>
            </a:r>
            <a:endParaRPr lang="cs-CZ" dirty="0"/>
          </a:p>
        </p:txBody>
      </p:sp>
      <p:pic>
        <p:nvPicPr>
          <p:cNvPr id="25" name="Obrázek 2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1612187"/>
            <a:ext cx="4392488" cy="4681496"/>
          </a:xfrm>
          <a:prstGeom prst="rect">
            <a:avLst/>
          </a:prstGeom>
        </p:spPr>
      </p:pic>
      <p:sp>
        <p:nvSpPr>
          <p:cNvPr id="26" name="TextovéPole 25"/>
          <p:cNvSpPr txBox="1"/>
          <p:nvPr/>
        </p:nvSpPr>
        <p:spPr>
          <a:xfrm>
            <a:off x="5436096" y="2157836"/>
            <a:ext cx="30243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cs-CZ" sz="1200" cap="all" dirty="0" smtClean="0">
                <a:solidFill>
                  <a:srgbClr val="0050B4"/>
                </a:solidFill>
                <a:latin typeface="Corbel" panose="020B0503020204020204" pitchFamily="34" charset="0"/>
              </a:rPr>
              <a:t>Sanatorium</a:t>
            </a:r>
          </a:p>
          <a:p>
            <a:pPr marL="342900" indent="-342900">
              <a:buAutoNum type="arabicPeriod"/>
            </a:pPr>
            <a:r>
              <a:rPr lang="cs-CZ" sz="1200" cap="all" dirty="0" smtClean="0">
                <a:solidFill>
                  <a:srgbClr val="0050B4"/>
                </a:solidFill>
                <a:latin typeface="Corbel" panose="020B0503020204020204" pitchFamily="34" charset="0"/>
              </a:rPr>
              <a:t>Diagnostické a rehabilitační centrum pro sportovce</a:t>
            </a:r>
          </a:p>
          <a:p>
            <a:pPr marL="342900" indent="-342900">
              <a:buAutoNum type="arabicPeriod"/>
            </a:pPr>
            <a:r>
              <a:rPr lang="cs-CZ" sz="1200" cap="all" dirty="0" smtClean="0">
                <a:solidFill>
                  <a:srgbClr val="0050B4"/>
                </a:solidFill>
                <a:latin typeface="Corbel" panose="020B0503020204020204" pitchFamily="34" charset="0"/>
              </a:rPr>
              <a:t>Zdravotní </a:t>
            </a:r>
            <a:r>
              <a:rPr lang="cs-CZ" sz="1200" cap="all" dirty="0" err="1" smtClean="0">
                <a:solidFill>
                  <a:srgbClr val="0050B4"/>
                </a:solidFill>
                <a:latin typeface="Corbel" panose="020B0503020204020204" pitchFamily="34" charset="0"/>
              </a:rPr>
              <a:t>Wellness</a:t>
            </a:r>
            <a:endParaRPr lang="cs-CZ" sz="1200" cap="all" dirty="0" smtClean="0">
              <a:solidFill>
                <a:srgbClr val="0050B4"/>
              </a:solidFill>
              <a:latin typeface="Corbel" panose="020B0503020204020204" pitchFamily="34" charset="0"/>
            </a:endParaRPr>
          </a:p>
          <a:p>
            <a:pPr marL="342900" indent="-342900">
              <a:buAutoNum type="arabicPeriod"/>
            </a:pPr>
            <a:r>
              <a:rPr lang="cs-CZ" sz="1200" cap="all" dirty="0" err="1" smtClean="0">
                <a:solidFill>
                  <a:srgbClr val="0050B4"/>
                </a:solidFill>
                <a:latin typeface="Corbel" panose="020B0503020204020204" pitchFamily="34" charset="0"/>
              </a:rPr>
              <a:t>Wellness</a:t>
            </a:r>
            <a:r>
              <a:rPr lang="cs-CZ" sz="1200" cap="all" dirty="0" smtClean="0">
                <a:solidFill>
                  <a:srgbClr val="0050B4"/>
                </a:solidFill>
                <a:latin typeface="Corbel" panose="020B0503020204020204" pitchFamily="34" charset="0"/>
              </a:rPr>
              <a:t> Hotel</a:t>
            </a:r>
          </a:p>
          <a:p>
            <a:pPr marL="342900" indent="-342900">
              <a:buAutoNum type="arabicPeriod"/>
            </a:pPr>
            <a:r>
              <a:rPr lang="cs-CZ" sz="1200" cap="all" dirty="0" smtClean="0">
                <a:solidFill>
                  <a:srgbClr val="0050B4"/>
                </a:solidFill>
                <a:latin typeface="Corbel" panose="020B0503020204020204" pitchFamily="34" charset="0"/>
              </a:rPr>
              <a:t>Tradiční České Lázně</a:t>
            </a:r>
          </a:p>
          <a:p>
            <a:pPr marL="342900" indent="-342900">
              <a:buAutoNum type="arabicPeriod"/>
            </a:pPr>
            <a:r>
              <a:rPr lang="cs-CZ" sz="1200" cap="all" dirty="0" smtClean="0">
                <a:solidFill>
                  <a:srgbClr val="0050B4"/>
                </a:solidFill>
                <a:latin typeface="Corbel" panose="020B0503020204020204" pitchFamily="34" charset="0"/>
              </a:rPr>
              <a:t>Hotel nad vodou</a:t>
            </a:r>
          </a:p>
          <a:p>
            <a:pPr marL="342900" indent="-342900">
              <a:buAutoNum type="arabicPeriod"/>
            </a:pPr>
            <a:r>
              <a:rPr lang="cs-CZ" sz="1200" cap="all" dirty="0" smtClean="0">
                <a:solidFill>
                  <a:srgbClr val="0050B4"/>
                </a:solidFill>
                <a:latin typeface="Corbel" panose="020B0503020204020204" pitchFamily="34" charset="0"/>
              </a:rPr>
              <a:t>Nákupní centrum/centrální parking</a:t>
            </a:r>
          </a:p>
          <a:p>
            <a:pPr marL="342900" indent="-342900">
              <a:buAutoNum type="arabicPeriod"/>
            </a:pPr>
            <a:r>
              <a:rPr lang="cs-CZ" sz="1200" cap="all" dirty="0" smtClean="0">
                <a:solidFill>
                  <a:srgbClr val="0050B4"/>
                </a:solidFill>
                <a:latin typeface="Corbel" panose="020B0503020204020204" pitchFamily="34" charset="0"/>
              </a:rPr>
              <a:t>Klinika tradiční čínské medicíny (TCM)</a:t>
            </a:r>
          </a:p>
          <a:p>
            <a:pPr marL="342900" indent="-342900">
              <a:buAutoNum type="arabicPeriod"/>
            </a:pPr>
            <a:r>
              <a:rPr lang="cs-CZ" sz="1200" cap="all" dirty="0" smtClean="0">
                <a:solidFill>
                  <a:srgbClr val="0050B4"/>
                </a:solidFill>
                <a:latin typeface="Corbel" panose="020B0503020204020204" pitchFamily="34" charset="0"/>
              </a:rPr>
              <a:t>plážové </a:t>
            </a:r>
            <a:r>
              <a:rPr lang="cs-CZ" sz="1200" cap="all" dirty="0" err="1" smtClean="0">
                <a:solidFill>
                  <a:srgbClr val="0050B4"/>
                </a:solidFill>
                <a:latin typeface="Corbel" panose="020B0503020204020204" pitchFamily="34" charset="0"/>
              </a:rPr>
              <a:t>BUNGALOvy</a:t>
            </a:r>
            <a:r>
              <a:rPr lang="cs-CZ" sz="1200" cap="all" dirty="0" smtClean="0">
                <a:solidFill>
                  <a:srgbClr val="0050B4"/>
                </a:solidFill>
                <a:latin typeface="Corbel" panose="020B0503020204020204" pitchFamily="34" charset="0"/>
              </a:rPr>
              <a:t>/</a:t>
            </a:r>
            <a:r>
              <a:rPr lang="cs-CZ" sz="1200" cap="all" dirty="0" err="1" smtClean="0">
                <a:solidFill>
                  <a:srgbClr val="0050B4"/>
                </a:solidFill>
                <a:latin typeface="Corbel" panose="020B0503020204020204" pitchFamily="34" charset="0"/>
              </a:rPr>
              <a:t>APARTMány</a:t>
            </a:r>
            <a:endParaRPr lang="cs-CZ" sz="1200" cap="all" dirty="0" smtClean="0">
              <a:solidFill>
                <a:srgbClr val="0050B4"/>
              </a:solidFill>
              <a:latin typeface="Corbel" panose="020B0503020204020204" pitchFamily="34" charset="0"/>
            </a:endParaRPr>
          </a:p>
          <a:p>
            <a:pPr marL="342900" indent="-342900">
              <a:buAutoNum type="arabicPeriod"/>
            </a:pPr>
            <a:r>
              <a:rPr lang="cs-CZ" sz="1200" cap="all" dirty="0" smtClean="0">
                <a:solidFill>
                  <a:srgbClr val="0050B4"/>
                </a:solidFill>
                <a:latin typeface="Corbel" panose="020B0503020204020204" pitchFamily="34" charset="0"/>
              </a:rPr>
              <a:t>SENIOR Apartmány</a:t>
            </a:r>
          </a:p>
          <a:p>
            <a:pPr marL="342900" indent="-342900">
              <a:buAutoNum type="arabicPeriod"/>
            </a:pPr>
            <a:r>
              <a:rPr lang="cs-CZ" sz="1200" cap="all" dirty="0" smtClean="0">
                <a:solidFill>
                  <a:srgbClr val="0050B4"/>
                </a:solidFill>
                <a:latin typeface="Corbel" panose="020B0503020204020204" pitchFamily="34" charset="0"/>
              </a:rPr>
              <a:t>Komerční budovy</a:t>
            </a:r>
          </a:p>
          <a:p>
            <a:pPr marL="342900" indent="-342900">
              <a:buAutoNum type="arabicPeriod"/>
            </a:pPr>
            <a:r>
              <a:rPr lang="cs-CZ" sz="1200" cap="all" dirty="0" err="1" smtClean="0">
                <a:solidFill>
                  <a:srgbClr val="0050B4"/>
                </a:solidFill>
                <a:latin typeface="Corbel" panose="020B0503020204020204" pitchFamily="34" charset="0"/>
              </a:rPr>
              <a:t>SPORTovní</a:t>
            </a:r>
            <a:r>
              <a:rPr lang="cs-CZ" sz="1200" cap="all" dirty="0" smtClean="0">
                <a:solidFill>
                  <a:srgbClr val="0050B4"/>
                </a:solidFill>
                <a:latin typeface="Corbel" panose="020B0503020204020204" pitchFamily="34" charset="0"/>
              </a:rPr>
              <a:t> A kulturní PARK</a:t>
            </a:r>
            <a:endParaRPr lang="cs-CZ" sz="1200" cap="all" dirty="0">
              <a:solidFill>
                <a:srgbClr val="0050B4"/>
              </a:solidFill>
              <a:latin typeface="Corbel" panose="020B0503020204020204" pitchFamily="34" charset="0"/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2987824" y="2519039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50B4"/>
                </a:solidFill>
                <a:latin typeface="Corbel" panose="020B0503020204020204" pitchFamily="34" charset="0"/>
              </a:rPr>
              <a:t>1</a:t>
            </a:r>
            <a:endParaRPr lang="cs-CZ" b="1" dirty="0">
              <a:solidFill>
                <a:srgbClr val="0050B4"/>
              </a:solidFill>
              <a:latin typeface="Corbel" panose="020B0503020204020204" pitchFamily="34" charset="0"/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1907704" y="3429715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50B4"/>
                </a:solidFill>
                <a:latin typeface="Corbel" panose="020B0503020204020204" pitchFamily="34" charset="0"/>
              </a:rPr>
              <a:t>2</a:t>
            </a:r>
            <a:endParaRPr lang="cs-CZ" b="1" dirty="0">
              <a:solidFill>
                <a:srgbClr val="0050B4"/>
              </a:solidFill>
              <a:latin typeface="Corbel" panose="020B0503020204020204" pitchFamily="34" charset="0"/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2987824" y="4144751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50B4"/>
                </a:solidFill>
                <a:latin typeface="Corbel" panose="020B0503020204020204" pitchFamily="34" charset="0"/>
              </a:rPr>
              <a:t>3</a:t>
            </a:r>
            <a:endParaRPr lang="cs-CZ" b="1" dirty="0">
              <a:solidFill>
                <a:srgbClr val="0050B4"/>
              </a:solidFill>
              <a:latin typeface="Corbel" panose="020B0503020204020204" pitchFamily="34" charset="0"/>
            </a:endParaRPr>
          </a:p>
        </p:txBody>
      </p:sp>
      <p:sp>
        <p:nvSpPr>
          <p:cNvPr id="44" name="TextovéPole 43"/>
          <p:cNvSpPr txBox="1"/>
          <p:nvPr/>
        </p:nvSpPr>
        <p:spPr>
          <a:xfrm>
            <a:off x="3779912" y="3495338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50B4"/>
                </a:solidFill>
                <a:latin typeface="Corbel" panose="020B0503020204020204" pitchFamily="34" charset="0"/>
              </a:rPr>
              <a:t>4</a:t>
            </a:r>
            <a:endParaRPr lang="cs-CZ" b="1" dirty="0">
              <a:solidFill>
                <a:srgbClr val="0050B4"/>
              </a:solidFill>
              <a:latin typeface="Corbel" panose="020B0503020204020204" pitchFamily="34" charset="0"/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2454585" y="3952973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50B4"/>
                </a:solidFill>
                <a:latin typeface="Corbel" panose="020B0503020204020204" pitchFamily="34" charset="0"/>
              </a:rPr>
              <a:t>5</a:t>
            </a:r>
            <a:endParaRPr lang="cs-CZ" b="1" dirty="0">
              <a:solidFill>
                <a:srgbClr val="0050B4"/>
              </a:solidFill>
              <a:latin typeface="Corbel" panose="020B0503020204020204" pitchFamily="34" charset="0"/>
            </a:endParaRPr>
          </a:p>
        </p:txBody>
      </p:sp>
      <p:sp>
        <p:nvSpPr>
          <p:cNvPr id="46" name="TextovéPole 45"/>
          <p:cNvSpPr txBox="1"/>
          <p:nvPr/>
        </p:nvSpPr>
        <p:spPr>
          <a:xfrm>
            <a:off x="597116" y="5013176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50B4"/>
                </a:solidFill>
                <a:latin typeface="Corbel" panose="020B0503020204020204" pitchFamily="34" charset="0"/>
              </a:rPr>
              <a:t>6</a:t>
            </a:r>
            <a:endParaRPr lang="cs-CZ" b="1" dirty="0">
              <a:solidFill>
                <a:srgbClr val="0050B4"/>
              </a:solidFill>
              <a:latin typeface="Corbel" panose="020B0503020204020204" pitchFamily="34" charset="0"/>
            </a:endParaRPr>
          </a:p>
        </p:txBody>
      </p:sp>
      <p:sp>
        <p:nvSpPr>
          <p:cNvPr id="47" name="TextovéPole 46"/>
          <p:cNvSpPr txBox="1"/>
          <p:nvPr/>
        </p:nvSpPr>
        <p:spPr>
          <a:xfrm>
            <a:off x="3394795" y="3327387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50B4"/>
                </a:solidFill>
                <a:latin typeface="Corbel" panose="020B0503020204020204" pitchFamily="34" charset="0"/>
              </a:rPr>
              <a:t>7</a:t>
            </a:r>
            <a:endParaRPr lang="cs-CZ" b="1" dirty="0">
              <a:solidFill>
                <a:srgbClr val="0050B4"/>
              </a:solidFill>
              <a:latin typeface="Corbel" panose="020B0503020204020204" pitchFamily="34" charset="0"/>
            </a:endParaRPr>
          </a:p>
        </p:txBody>
      </p:sp>
      <p:sp>
        <p:nvSpPr>
          <p:cNvPr id="48" name="TextovéPole 47"/>
          <p:cNvSpPr txBox="1"/>
          <p:nvPr/>
        </p:nvSpPr>
        <p:spPr>
          <a:xfrm>
            <a:off x="2530699" y="3278550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50B4"/>
                </a:solidFill>
                <a:latin typeface="Corbel" panose="020B0503020204020204" pitchFamily="34" charset="0"/>
              </a:rPr>
              <a:t>8</a:t>
            </a:r>
            <a:endParaRPr lang="cs-CZ" b="1" dirty="0">
              <a:solidFill>
                <a:srgbClr val="0050B4"/>
              </a:solidFill>
              <a:latin typeface="Corbel" panose="020B0503020204020204" pitchFamily="34" charset="0"/>
            </a:endParaRPr>
          </a:p>
        </p:txBody>
      </p:sp>
      <p:sp>
        <p:nvSpPr>
          <p:cNvPr id="49" name="TextovéPole 48"/>
          <p:cNvSpPr txBox="1"/>
          <p:nvPr/>
        </p:nvSpPr>
        <p:spPr>
          <a:xfrm>
            <a:off x="1187624" y="5536396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50B4"/>
                </a:solidFill>
                <a:latin typeface="Corbel" panose="020B0503020204020204" pitchFamily="34" charset="0"/>
              </a:rPr>
              <a:t>9</a:t>
            </a:r>
            <a:endParaRPr lang="cs-CZ" b="1" dirty="0">
              <a:solidFill>
                <a:srgbClr val="0050B4"/>
              </a:solidFill>
              <a:latin typeface="Corbel" panose="020B0503020204020204" pitchFamily="34" charset="0"/>
            </a:endParaRPr>
          </a:p>
        </p:txBody>
      </p:sp>
      <p:sp>
        <p:nvSpPr>
          <p:cNvPr id="50" name="TextovéPole 49"/>
          <p:cNvSpPr txBox="1"/>
          <p:nvPr/>
        </p:nvSpPr>
        <p:spPr>
          <a:xfrm>
            <a:off x="1004162" y="2492896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50B4"/>
                </a:solidFill>
                <a:latin typeface="Corbel" panose="020B0503020204020204" pitchFamily="34" charset="0"/>
              </a:rPr>
              <a:t>10</a:t>
            </a:r>
            <a:endParaRPr lang="cs-CZ" b="1" dirty="0">
              <a:solidFill>
                <a:srgbClr val="0050B4"/>
              </a:solidFill>
              <a:latin typeface="Corbel" panose="020B0503020204020204" pitchFamily="34" charset="0"/>
            </a:endParaRPr>
          </a:p>
        </p:txBody>
      </p:sp>
      <p:sp>
        <p:nvSpPr>
          <p:cNvPr id="52" name="TextovéPole 51"/>
          <p:cNvSpPr txBox="1"/>
          <p:nvPr/>
        </p:nvSpPr>
        <p:spPr>
          <a:xfrm>
            <a:off x="2130549" y="2199426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50B4"/>
                </a:solidFill>
                <a:latin typeface="Corbel" panose="020B0503020204020204" pitchFamily="34" charset="0"/>
              </a:rPr>
              <a:t>11</a:t>
            </a:r>
            <a:endParaRPr lang="cs-CZ" b="1" dirty="0">
              <a:solidFill>
                <a:srgbClr val="0050B4"/>
              </a:solidFill>
              <a:latin typeface="Corbel" panose="020B0503020204020204" pitchFamily="34" charset="0"/>
            </a:endParaRPr>
          </a:p>
        </p:txBody>
      </p:sp>
      <p:sp>
        <p:nvSpPr>
          <p:cNvPr id="53" name="TextovéPole 52"/>
          <p:cNvSpPr txBox="1"/>
          <p:nvPr/>
        </p:nvSpPr>
        <p:spPr>
          <a:xfrm>
            <a:off x="2267744" y="4944913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50B4"/>
                </a:solidFill>
                <a:latin typeface="Corbel" panose="020B0503020204020204" pitchFamily="34" charset="0"/>
              </a:rPr>
              <a:t>12</a:t>
            </a:r>
            <a:endParaRPr lang="cs-CZ" b="1" dirty="0">
              <a:solidFill>
                <a:srgbClr val="0050B4"/>
              </a:solidFill>
              <a:latin typeface="Corbel" panose="020B0503020204020204" pitchFamily="34" charset="0"/>
            </a:endParaRPr>
          </a:p>
        </p:txBody>
      </p:sp>
      <p:sp>
        <p:nvSpPr>
          <p:cNvPr id="54" name="TextovéPole 53"/>
          <p:cNvSpPr txBox="1"/>
          <p:nvPr/>
        </p:nvSpPr>
        <p:spPr>
          <a:xfrm>
            <a:off x="1943783" y="2661323"/>
            <a:ext cx="648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50B4"/>
                </a:solidFill>
                <a:latin typeface="Corbel" panose="020B0503020204020204" pitchFamily="34" charset="0"/>
              </a:rPr>
              <a:t>12</a:t>
            </a:r>
            <a:endParaRPr lang="cs-CZ" b="1" dirty="0">
              <a:solidFill>
                <a:srgbClr val="0050B4"/>
              </a:solidFill>
              <a:latin typeface="Corbel" panose="020B0503020204020204" pitchFamily="34" charset="0"/>
            </a:endParaRPr>
          </a:p>
        </p:txBody>
      </p:sp>
      <p:sp>
        <p:nvSpPr>
          <p:cNvPr id="55" name="TextovéPole 54"/>
          <p:cNvSpPr txBox="1"/>
          <p:nvPr/>
        </p:nvSpPr>
        <p:spPr>
          <a:xfrm>
            <a:off x="1338461" y="4014646"/>
            <a:ext cx="360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50B4"/>
                </a:solidFill>
                <a:latin typeface="Corbel" panose="020B0503020204020204" pitchFamily="34" charset="0"/>
              </a:rPr>
              <a:t>9</a:t>
            </a:r>
            <a:endParaRPr lang="cs-CZ" b="1" dirty="0">
              <a:solidFill>
                <a:srgbClr val="0050B4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3835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3600450" y="414338"/>
            <a:ext cx="4716463" cy="1185862"/>
          </a:xfrm>
        </p:spPr>
        <p:txBody>
          <a:bodyPr/>
          <a:lstStyle/>
          <a:p>
            <a:pPr>
              <a:defRPr/>
            </a:pPr>
            <a:r>
              <a:rPr lang="cs-CZ" sz="28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OBLAST PASOHLÁVKY</a:t>
            </a:r>
            <a:br>
              <a:rPr lang="cs-CZ" sz="28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cs-CZ" sz="28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Moravia </a:t>
            </a:r>
            <a:r>
              <a:rPr lang="cs-CZ" sz="2800" dirty="0" err="1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Thermal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556" y="4437112"/>
            <a:ext cx="7992888" cy="1854206"/>
          </a:xfrm>
          <a:prstGeom prst="rect">
            <a:avLst/>
          </a:prstGeom>
        </p:spPr>
      </p:pic>
      <p:sp>
        <p:nvSpPr>
          <p:cNvPr id="10" name="Obdélník 5"/>
          <p:cNvSpPr>
            <a:spLocks noChangeArrowheads="1"/>
          </p:cNvSpPr>
          <p:nvPr/>
        </p:nvSpPr>
        <p:spPr bwMode="auto">
          <a:xfrm>
            <a:off x="345281" y="1844824"/>
            <a:ext cx="8453438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 vytvořil </a:t>
            </a:r>
            <a:r>
              <a:rPr lang="pl-PL" altLang="cs-CZ" sz="20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</a:t>
            </a:r>
            <a: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„indikátorových” pracovních míst.</a:t>
            </a: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endParaRPr lang="pl-PL" altLang="cs-CZ" sz="20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Turistický „magnet” – 3 000 m</a:t>
            </a:r>
            <a:r>
              <a:rPr lang="pl-PL" altLang="cs-CZ" sz="2000" b="1" baseline="300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</a:t>
            </a:r>
            <a: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bazénů, 24 saun a 20 skluzavek navštívilo např. v roce 2014 půl milionu lidí.</a:t>
            </a:r>
            <a:endParaRPr lang="pl-PL" altLang="cs-CZ" sz="2000" b="1" baseline="30000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endParaRPr lang="pl-PL" altLang="cs-CZ" sz="20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vlastních prostředků </a:t>
            </a:r>
            <a:r>
              <a:rPr lang="pl-PL" altLang="cs-CZ" sz="20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vybudován </a:t>
            </a:r>
            <a: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AQUALAND </a:t>
            </a:r>
            <a:r>
              <a:rPr lang="pl-PL" altLang="cs-CZ" sz="20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INN. Ve 4 typech ubytování je </a:t>
            </a:r>
            <a: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</a:t>
            </a:r>
            <a:r>
              <a:rPr lang="pl-PL" altLang="cs-CZ" sz="20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dispozici více než </a:t>
            </a:r>
            <a:r>
              <a:rPr lang="pl-PL" altLang="cs-CZ" sz="2000" b="1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pl-PL" altLang="cs-CZ" sz="20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lůžek. </a:t>
            </a:r>
            <a:endParaRPr lang="pl-PL" altLang="cs-CZ" sz="20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r>
              <a:rPr lang="cs-CZ" altLang="cs-CZ" sz="20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2600398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643313" y="428625"/>
            <a:ext cx="4900612" cy="1443038"/>
          </a:xfrm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r>
              <a:rPr lang="cs-CZ" sz="24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HOTEL TERMAL MUŠOV II</a:t>
            </a:r>
            <a:br>
              <a:rPr lang="cs-CZ" sz="24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solidFill>
                  <a:srgbClr val="000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Nerealizováno</a:t>
            </a: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 </a:t>
            </a:r>
            <a:endParaRPr lang="en-GB" sz="2400" b="0" dirty="0" smtClean="0">
              <a:solidFill>
                <a:srgbClr val="000000"/>
              </a:solidFill>
              <a:latin typeface="FrutigerCE-Bold" charset="-18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3" y="1643063"/>
            <a:ext cx="4249737" cy="2432050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9188" y="1785938"/>
            <a:ext cx="3621087" cy="2071687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063" y="4143375"/>
            <a:ext cx="3895725" cy="2228850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3" y="4143375"/>
            <a:ext cx="3786187" cy="2166938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39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345281" y="1700808"/>
            <a:ext cx="8453437" cy="7186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just" eaLnBrk="1" hangingPunct="1">
              <a:spcAft>
                <a:spcPts val="600"/>
              </a:spcAft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Farma Bolka Polívky, Bobová dráha v Němčičkách – </a:t>
            </a:r>
            <a:b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cs-CZ" sz="22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velmi problémové projekty ROP JV</a:t>
            </a: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Paroplavba v Telči – rybník vypuštěn, projekt nerealizován</a:t>
            </a: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endParaRPr lang="pl-PL" altLang="cs-CZ" sz="1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Rekonstrukce funkcionalistického hotelu Avion v Brně – příklad vyloučeného nedostatečně připraveného projektu</a:t>
            </a: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endParaRPr lang="pl-PL" altLang="cs-CZ" sz="1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2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Přestavba rodinného domu č.p. 18 a kolny v Karasíně </a:t>
            </a: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penzion – příklad vyloučeného, ne zcela smysluplného projektu</a:t>
            </a:r>
            <a:endParaRPr lang="pl-PL" altLang="cs-CZ" sz="22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r>
              <a:rPr lang="cs-CZ" altLang="cs-CZ" sz="20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</p:txBody>
      </p:sp>
      <p:sp>
        <p:nvSpPr>
          <p:cNvPr id="45058" name="Obdélník 1"/>
          <p:cNvSpPr>
            <a:spLocks noChangeArrowheads="1"/>
          </p:cNvSpPr>
          <p:nvPr/>
        </p:nvSpPr>
        <p:spPr bwMode="auto">
          <a:xfrm>
            <a:off x="2286000" y="24590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>
              <a:solidFill>
                <a:srgbClr val="00008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707904" y="404664"/>
            <a:ext cx="4824536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Neveselé příhody z čerpání</a:t>
            </a: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685" y="4983493"/>
            <a:ext cx="2045763" cy="1285273"/>
          </a:xfrm>
          <a:prstGeom prst="rect">
            <a:avLst/>
          </a:prstGeom>
        </p:spPr>
      </p:pic>
      <p:pic>
        <p:nvPicPr>
          <p:cNvPr id="9" name="Picture 5" descr="C:\Users\hubl\Desktop\8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5808" y="4996344"/>
            <a:ext cx="1898855" cy="1259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1893" y="4983493"/>
            <a:ext cx="1935470" cy="128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54263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9"/>
          <p:cNvSpPr>
            <a:spLocks noChangeArrowheads="1"/>
          </p:cNvSpPr>
          <p:nvPr/>
        </p:nvSpPr>
        <p:spPr bwMode="auto">
          <a:xfrm>
            <a:off x="533400" y="304800"/>
            <a:ext cx="75438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569119" y="3004754"/>
            <a:ext cx="807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cs-CZ" sz="3200" b="1" dirty="0">
                <a:solidFill>
                  <a:srgbClr val="000080"/>
                </a:solidFill>
              </a:rPr>
              <a:t>Cestovní ruch </a:t>
            </a:r>
            <a:r>
              <a:rPr lang="pl-PL" altLang="cs-CZ" sz="3200" b="1" dirty="0" smtClean="0">
                <a:solidFill>
                  <a:srgbClr val="000080"/>
                </a:solidFill>
              </a:rPr>
              <a:t>– podpora služeb</a:t>
            </a:r>
            <a:endParaRPr lang="pl-PL" altLang="cs-CZ" sz="3200" b="1" dirty="0">
              <a:solidFill>
                <a:srgbClr val="000080"/>
              </a:solidFill>
            </a:endParaRPr>
          </a:p>
        </p:txBody>
      </p:sp>
      <p:pic>
        <p:nvPicPr>
          <p:cNvPr id="205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6405563"/>
            <a:ext cx="80772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06"/>
          <a:stretch>
            <a:fillRect/>
          </a:stretch>
        </p:blipFill>
        <p:spPr bwMode="auto">
          <a:xfrm>
            <a:off x="533400" y="4572000"/>
            <a:ext cx="8077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7"/>
          <p:cNvSpPr>
            <a:spLocks noChangeArrowheads="1"/>
          </p:cNvSpPr>
          <p:nvPr/>
        </p:nvSpPr>
        <p:spPr bwMode="auto">
          <a:xfrm>
            <a:off x="381000" y="6324600"/>
            <a:ext cx="8382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205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457200"/>
            <a:ext cx="40386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6" name="Group 13"/>
          <p:cNvGrpSpPr>
            <a:grpSpLocks/>
          </p:cNvGrpSpPr>
          <p:nvPr/>
        </p:nvGrpSpPr>
        <p:grpSpPr bwMode="auto">
          <a:xfrm>
            <a:off x="533400" y="1970088"/>
            <a:ext cx="8077200" cy="87312"/>
            <a:chOff x="336" y="3456"/>
            <a:chExt cx="5088" cy="91"/>
          </a:xfrm>
        </p:grpSpPr>
        <p:sp>
          <p:nvSpPr>
            <p:cNvPr id="2058" name="Rectangle 10"/>
            <p:cNvSpPr>
              <a:spLocks noChangeArrowheads="1"/>
            </p:cNvSpPr>
            <p:nvPr/>
          </p:nvSpPr>
          <p:spPr bwMode="auto">
            <a:xfrm>
              <a:off x="336" y="3456"/>
              <a:ext cx="1134" cy="91"/>
            </a:xfrm>
            <a:prstGeom prst="rect">
              <a:avLst/>
            </a:prstGeom>
            <a:solidFill>
              <a:srgbClr val="004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059" name="Rectangle 11"/>
            <p:cNvSpPr>
              <a:spLocks noChangeArrowheads="1"/>
            </p:cNvSpPr>
            <p:nvPr/>
          </p:nvSpPr>
          <p:spPr bwMode="auto">
            <a:xfrm>
              <a:off x="1422" y="3456"/>
              <a:ext cx="1698" cy="90"/>
            </a:xfrm>
            <a:prstGeom prst="rect">
              <a:avLst/>
            </a:prstGeom>
            <a:solidFill>
              <a:srgbClr val="41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060" name="Rectangle 12"/>
            <p:cNvSpPr>
              <a:spLocks noChangeArrowheads="1"/>
            </p:cNvSpPr>
            <p:nvPr/>
          </p:nvSpPr>
          <p:spPr bwMode="auto">
            <a:xfrm>
              <a:off x="3120" y="3456"/>
              <a:ext cx="2304" cy="91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sp>
        <p:nvSpPr>
          <p:cNvPr id="2057" name="Text Box 12"/>
          <p:cNvSpPr txBox="1">
            <a:spLocks noChangeArrowheads="1"/>
          </p:cNvSpPr>
          <p:nvPr/>
        </p:nvSpPr>
        <p:spPr bwMode="auto">
          <a:xfrm>
            <a:off x="539750" y="5445125"/>
            <a:ext cx="8135938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cs-CZ" altLang="cs-CZ" sz="1600">
                <a:solidFill>
                  <a:srgbClr val="004896"/>
                </a:solidFill>
                <a:latin typeface="Verdana" panose="020B0604030504040204" pitchFamily="34" charset="0"/>
              </a:rPr>
              <a:t>				         Evropská unie                                                          				         Evropský fond pro regionální rozvoj                           				         Investice do vaší budoucnosti</a:t>
            </a:r>
            <a:endParaRPr lang="cs-CZ" altLang="cs-CZ" sz="1600" b="1">
              <a:solidFill>
                <a:srgbClr val="004896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353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Obdélník 1"/>
          <p:cNvSpPr>
            <a:spLocks noChangeArrowheads="1"/>
          </p:cNvSpPr>
          <p:nvPr/>
        </p:nvSpPr>
        <p:spPr bwMode="auto">
          <a:xfrm>
            <a:off x="2286000" y="24590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>
              <a:solidFill>
                <a:srgbClr val="00008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707904" y="404664"/>
            <a:ext cx="4824536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Zajímavá čísla</a:t>
            </a:r>
          </a:p>
        </p:txBody>
      </p:sp>
      <p:sp>
        <p:nvSpPr>
          <p:cNvPr id="8" name="Obdélník 7"/>
          <p:cNvSpPr/>
          <p:nvPr/>
        </p:nvSpPr>
        <p:spPr>
          <a:xfrm>
            <a:off x="467544" y="1988840"/>
            <a:ext cx="78488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b="1" dirty="0">
                <a:solidFill>
                  <a:srgbClr val="000080"/>
                </a:solidFill>
              </a:rPr>
              <a:t>Zaregistrováno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210</a:t>
            </a:r>
            <a:r>
              <a:rPr lang="cs-CZ" altLang="cs-CZ" b="1" dirty="0" smtClean="0">
                <a:solidFill>
                  <a:srgbClr val="33CC33"/>
                </a:solidFill>
              </a:rPr>
              <a:t> </a:t>
            </a:r>
            <a:r>
              <a:rPr lang="cs-CZ" altLang="cs-CZ" b="1" dirty="0" smtClean="0">
                <a:solidFill>
                  <a:srgbClr val="000080"/>
                </a:solidFill>
              </a:rPr>
              <a:t>projektů požadujících dotaci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600 </a:t>
            </a:r>
            <a:r>
              <a:rPr lang="cs-CZ" altLang="cs-CZ" b="1" dirty="0" smtClean="0">
                <a:solidFill>
                  <a:srgbClr val="000080"/>
                </a:solidFill>
              </a:rPr>
              <a:t>mil. Kč.</a:t>
            </a:r>
            <a:endParaRPr lang="cs-CZ" altLang="cs-CZ" b="1" dirty="0">
              <a:solidFill>
                <a:srgbClr val="000080"/>
              </a:solidFill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endParaRPr lang="cs-CZ" altLang="cs-CZ" b="1" dirty="0">
              <a:solidFill>
                <a:srgbClr val="000080"/>
              </a:solidFill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b="1" dirty="0">
                <a:solidFill>
                  <a:srgbClr val="000080"/>
                </a:solidFill>
              </a:rPr>
              <a:t>Schváleno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94</a:t>
            </a:r>
            <a:r>
              <a:rPr lang="cs-CZ" altLang="cs-CZ" b="1" dirty="0" smtClean="0">
                <a:solidFill>
                  <a:srgbClr val="33CC33"/>
                </a:solidFill>
              </a:rPr>
              <a:t> </a:t>
            </a:r>
            <a:r>
              <a:rPr lang="cs-CZ" altLang="cs-CZ" b="1" dirty="0" smtClean="0">
                <a:solidFill>
                  <a:srgbClr val="000080"/>
                </a:solidFill>
              </a:rPr>
              <a:t>projektů,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56</a:t>
            </a:r>
            <a:r>
              <a:rPr lang="cs-CZ" altLang="cs-CZ" b="1" dirty="0" smtClean="0">
                <a:solidFill>
                  <a:srgbClr val="33CC33"/>
                </a:solidFill>
              </a:rPr>
              <a:t> </a:t>
            </a:r>
            <a:r>
              <a:rPr lang="cs-CZ" altLang="cs-CZ" b="1" dirty="0">
                <a:solidFill>
                  <a:srgbClr val="000080"/>
                </a:solidFill>
              </a:rPr>
              <a:t>v JMK,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38</a:t>
            </a:r>
            <a:r>
              <a:rPr lang="cs-CZ" altLang="cs-CZ" b="1" dirty="0" smtClean="0">
                <a:solidFill>
                  <a:srgbClr val="33CC33"/>
                </a:solidFill>
              </a:rPr>
              <a:t> </a:t>
            </a:r>
            <a:r>
              <a:rPr lang="cs-CZ" altLang="cs-CZ" b="1" dirty="0">
                <a:solidFill>
                  <a:srgbClr val="000080"/>
                </a:solidFill>
              </a:rPr>
              <a:t>v Kraji </a:t>
            </a:r>
            <a:r>
              <a:rPr lang="cs-CZ" altLang="cs-CZ" b="1" dirty="0" smtClean="0">
                <a:solidFill>
                  <a:srgbClr val="000080"/>
                </a:solidFill>
              </a:rPr>
              <a:t>Vysočina.</a:t>
            </a:r>
            <a:endParaRPr lang="cs-CZ" altLang="cs-CZ" b="1" dirty="0">
              <a:solidFill>
                <a:srgbClr val="000080"/>
              </a:solidFill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endParaRPr lang="cs-CZ" altLang="cs-CZ" b="1" dirty="0">
              <a:solidFill>
                <a:srgbClr val="000080"/>
              </a:solidFill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b="1" dirty="0" smtClean="0">
                <a:solidFill>
                  <a:srgbClr val="000080"/>
                </a:solidFill>
              </a:rPr>
              <a:t>Dotace příjemcům byla přibližně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300</a:t>
            </a:r>
            <a:r>
              <a:rPr lang="cs-CZ" altLang="cs-CZ" b="1" dirty="0" smtClean="0">
                <a:solidFill>
                  <a:srgbClr val="000080"/>
                </a:solidFill>
              </a:rPr>
              <a:t> mil. </a:t>
            </a:r>
            <a:r>
              <a:rPr lang="cs-CZ" altLang="cs-CZ" b="1" dirty="0">
                <a:solidFill>
                  <a:srgbClr val="000080"/>
                </a:solidFill>
              </a:rPr>
              <a:t>Kč, </a:t>
            </a:r>
            <a:r>
              <a:rPr lang="cs-CZ" altLang="cs-CZ" b="1" dirty="0" smtClean="0">
                <a:solidFill>
                  <a:srgbClr val="000080"/>
                </a:solidFill>
              </a:rPr>
              <a:t/>
            </a:r>
            <a:br>
              <a:rPr lang="cs-CZ" altLang="cs-CZ" b="1" dirty="0" smtClean="0">
                <a:solidFill>
                  <a:srgbClr val="000080"/>
                </a:solidFill>
              </a:rPr>
            </a:br>
            <a:r>
              <a:rPr lang="cs-CZ" altLang="cs-CZ" b="1" dirty="0" smtClean="0">
                <a:solidFill>
                  <a:srgbClr val="000080"/>
                </a:solidFill>
              </a:rPr>
              <a:t>z </a:t>
            </a:r>
            <a:r>
              <a:rPr lang="cs-CZ" altLang="cs-CZ" b="1" dirty="0">
                <a:solidFill>
                  <a:srgbClr val="000080"/>
                </a:solidFill>
              </a:rPr>
              <a:t>toho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100</a:t>
            </a:r>
            <a:r>
              <a:rPr lang="cs-CZ" altLang="cs-CZ" b="1" dirty="0" smtClean="0">
                <a:solidFill>
                  <a:srgbClr val="000080"/>
                </a:solidFill>
              </a:rPr>
              <a:t> mil. </a:t>
            </a:r>
            <a:r>
              <a:rPr lang="cs-CZ" altLang="cs-CZ" b="1" dirty="0">
                <a:solidFill>
                  <a:srgbClr val="000080"/>
                </a:solidFill>
              </a:rPr>
              <a:t>Kč v </a:t>
            </a:r>
            <a:r>
              <a:rPr lang="cs-CZ" altLang="cs-CZ" b="1" dirty="0" smtClean="0">
                <a:solidFill>
                  <a:srgbClr val="000080"/>
                </a:solidFill>
              </a:rPr>
              <a:t>Kraji </a:t>
            </a:r>
            <a:r>
              <a:rPr lang="cs-CZ" altLang="cs-CZ" b="1" dirty="0">
                <a:solidFill>
                  <a:srgbClr val="000080"/>
                </a:solidFill>
              </a:rPr>
              <a:t>Vysočina a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200</a:t>
            </a:r>
            <a:r>
              <a:rPr lang="cs-CZ" altLang="cs-CZ" b="1" dirty="0" smtClean="0">
                <a:solidFill>
                  <a:srgbClr val="000080"/>
                </a:solidFill>
              </a:rPr>
              <a:t> mil. </a:t>
            </a:r>
            <a:r>
              <a:rPr lang="cs-CZ" altLang="cs-CZ" b="1" dirty="0">
                <a:solidFill>
                  <a:srgbClr val="000080"/>
                </a:solidFill>
              </a:rPr>
              <a:t>Kč v JMK</a:t>
            </a:r>
            <a:r>
              <a:rPr lang="cs-CZ" altLang="cs-CZ" b="1" dirty="0" smtClean="0">
                <a:solidFill>
                  <a:srgbClr val="000080"/>
                </a:solidFill>
              </a:rPr>
              <a:t>. 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endParaRPr lang="cs-CZ" altLang="cs-CZ" b="1" dirty="0">
              <a:solidFill>
                <a:srgbClr val="000080"/>
              </a:solidFill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b="1" dirty="0" smtClean="0">
                <a:solidFill>
                  <a:srgbClr val="000080"/>
                </a:solidFill>
              </a:rPr>
              <a:t>Dalších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60</a:t>
            </a:r>
            <a:r>
              <a:rPr lang="cs-CZ" altLang="cs-CZ" b="1" dirty="0" smtClean="0">
                <a:solidFill>
                  <a:srgbClr val="000080"/>
                </a:solidFill>
              </a:rPr>
              <a:t> mil. Kč přidali k projektům sami příjemci.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endParaRPr lang="cs-CZ" altLang="cs-CZ" b="1" dirty="0">
              <a:solidFill>
                <a:srgbClr val="000080"/>
              </a:solidFill>
            </a:endParaRPr>
          </a:p>
          <a:p>
            <a:pPr marL="285750" indent="-285750" algn="just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b="1" dirty="0" smtClean="0">
                <a:solidFill>
                  <a:srgbClr val="000080"/>
                </a:solidFill>
              </a:rPr>
              <a:t>Vyčerpáno na </a:t>
            </a:r>
            <a:r>
              <a:rPr lang="cs-CZ" altLang="cs-CZ" sz="2800" b="1" dirty="0" smtClean="0">
                <a:solidFill>
                  <a:srgbClr val="33CC33"/>
                </a:solidFill>
              </a:rPr>
              <a:t>88 %</a:t>
            </a:r>
            <a:r>
              <a:rPr lang="cs-CZ" altLang="cs-CZ" b="1" dirty="0" smtClean="0">
                <a:solidFill>
                  <a:srgbClr val="000080"/>
                </a:solidFill>
              </a:rPr>
              <a:t>.</a:t>
            </a:r>
            <a:endParaRPr lang="cs-CZ" altLang="cs-CZ" b="1" dirty="0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8650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Obdélník 1"/>
          <p:cNvSpPr>
            <a:spLocks noChangeArrowheads="1"/>
          </p:cNvSpPr>
          <p:nvPr/>
        </p:nvSpPr>
        <p:spPr bwMode="auto">
          <a:xfrm>
            <a:off x="2286000" y="24590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>
              <a:solidFill>
                <a:srgbClr val="00008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707904" y="476056"/>
            <a:ext cx="4824536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Noc kostelů</a:t>
            </a:r>
          </a:p>
        </p:txBody>
      </p:sp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467545" y="1700808"/>
            <a:ext cx="8208912" cy="8094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Např. středoevropsky úspěšná Noc kostelů odstartovala </a:t>
            </a:r>
            <a:b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Česku projektem dotovaným ROP JV.</a:t>
            </a: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endParaRPr lang="pl-PL" altLang="cs-CZ" sz="22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původních </a:t>
            </a:r>
            <a:r>
              <a:rPr lang="pl-PL" altLang="cs-CZ" sz="22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kostelů v brněnské diecézi v roce 2009 jich v roce 2016 bylo </a:t>
            </a:r>
            <a:r>
              <a:rPr lang="pl-PL" altLang="cs-CZ" sz="22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162</a:t>
            </a: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 více než </a:t>
            </a:r>
            <a:r>
              <a:rPr lang="pl-PL" altLang="cs-CZ" sz="22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130 000 </a:t>
            </a: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návštěvníky.</a:t>
            </a: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endParaRPr lang="pl-PL" altLang="cs-CZ" sz="22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celém </a:t>
            </a:r>
            <a:r>
              <a:rPr lang="pl-PL" altLang="cs-CZ" sz="22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Česku se z </a:t>
            </a: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původních </a:t>
            </a:r>
            <a:r>
              <a:rPr lang="pl-PL" altLang="cs-CZ" sz="22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kostelů počet rozrostl </a:t>
            </a:r>
            <a:b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pl-PL" altLang="cs-CZ" sz="22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1475</a:t>
            </a: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pl-PL" altLang="cs-CZ" sz="22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půl milionem </a:t>
            </a: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návštěvníků.</a:t>
            </a: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endParaRPr lang="pl-PL" altLang="cs-CZ" sz="22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 funguje v Rakousku, Polsku,</a:t>
            </a:r>
            <a:b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Slovensku a Estonsku.</a:t>
            </a:r>
          </a:p>
          <a:p>
            <a:pPr eaLnBrk="1" hangingPunct="1">
              <a:buClr>
                <a:srgbClr val="33CC33"/>
              </a:buClr>
              <a:buFont typeface="Arial" charset="0"/>
              <a:buChar char="•"/>
              <a:defRPr/>
            </a:pPr>
            <a:endParaRPr lang="pl-PL" altLang="cs-CZ" sz="22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Česku je „noc” zdaleka nejúspěšnější.</a:t>
            </a: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r>
              <a:rPr lang="cs-CZ" altLang="cs-CZ" sz="20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4581128"/>
            <a:ext cx="2312525" cy="154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8176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Obdélník 1"/>
          <p:cNvSpPr>
            <a:spLocks noChangeArrowheads="1"/>
          </p:cNvSpPr>
          <p:nvPr/>
        </p:nvSpPr>
        <p:spPr bwMode="auto">
          <a:xfrm>
            <a:off x="2286000" y="24590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>
              <a:solidFill>
                <a:srgbClr val="000080"/>
              </a:solidFill>
              <a:latin typeface="Arial" panose="020B0604020202020204" pitchFamily="34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707904" y="404664"/>
            <a:ext cx="4824536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Brněnský architektonický manuál</a:t>
            </a:r>
          </a:p>
        </p:txBody>
      </p:sp>
      <p:sp>
        <p:nvSpPr>
          <p:cNvPr id="7" name="Obdélník 5"/>
          <p:cNvSpPr>
            <a:spLocks noChangeArrowheads="1"/>
          </p:cNvSpPr>
          <p:nvPr/>
        </p:nvSpPr>
        <p:spPr bwMode="auto">
          <a:xfrm>
            <a:off x="467544" y="1700808"/>
            <a:ext cx="8453437" cy="572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Dalším příkladem je oceňovaný turisticko informační portál o brněnské architektuře z projektu Brněnské architektonické stezky – tzv. Brněnský architektonický manuál (BAM - </a:t>
            </a: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www.bam.brno.cz</a:t>
            </a: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914400" lvl="2" indent="0" algn="just" eaLnBrk="1" hangingPunct="1">
              <a:buClr>
                <a:srgbClr val="33CC33"/>
              </a:buClr>
              <a:defRPr/>
            </a:pPr>
            <a:endParaRPr lang="pl-PL" altLang="cs-CZ" sz="22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r>
              <a:rPr lang="cs-CZ" altLang="cs-CZ" sz="20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</p:txBody>
      </p:sp>
      <p:pic>
        <p:nvPicPr>
          <p:cNvPr id="9" name="Obrázek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3349026"/>
            <a:ext cx="3794831" cy="2962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7552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9"/>
          <p:cNvSpPr>
            <a:spLocks noChangeArrowheads="1"/>
          </p:cNvSpPr>
          <p:nvPr/>
        </p:nvSpPr>
        <p:spPr bwMode="auto">
          <a:xfrm>
            <a:off x="533400" y="304800"/>
            <a:ext cx="75438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556936" y="2908328"/>
            <a:ext cx="8077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cs-CZ" sz="3200" b="1" dirty="0" smtClean="0">
                <a:solidFill>
                  <a:srgbClr val="000080"/>
                </a:solidFill>
              </a:rPr>
              <a:t>Rozvoj měst a obcí</a:t>
            </a:r>
          </a:p>
          <a:p>
            <a:pPr algn="ctr" eaLnBrk="1" hangingPunct="1">
              <a:spcBef>
                <a:spcPct val="50000"/>
              </a:spcBef>
            </a:pPr>
            <a:endParaRPr lang="pl-PL" altLang="cs-CZ" sz="3200" b="1" dirty="0">
              <a:solidFill>
                <a:srgbClr val="000080"/>
              </a:solidFill>
            </a:endParaRPr>
          </a:p>
        </p:txBody>
      </p:sp>
      <p:pic>
        <p:nvPicPr>
          <p:cNvPr id="205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6405563"/>
            <a:ext cx="80772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06"/>
          <a:stretch>
            <a:fillRect/>
          </a:stretch>
        </p:blipFill>
        <p:spPr bwMode="auto">
          <a:xfrm>
            <a:off x="533400" y="4572000"/>
            <a:ext cx="8077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7"/>
          <p:cNvSpPr>
            <a:spLocks noChangeArrowheads="1"/>
          </p:cNvSpPr>
          <p:nvPr/>
        </p:nvSpPr>
        <p:spPr bwMode="auto">
          <a:xfrm>
            <a:off x="381000" y="6324600"/>
            <a:ext cx="8382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2055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457200"/>
            <a:ext cx="40386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6" name="Group 13"/>
          <p:cNvGrpSpPr>
            <a:grpSpLocks/>
          </p:cNvGrpSpPr>
          <p:nvPr/>
        </p:nvGrpSpPr>
        <p:grpSpPr bwMode="auto">
          <a:xfrm>
            <a:off x="533400" y="1970088"/>
            <a:ext cx="8077200" cy="87312"/>
            <a:chOff x="336" y="3456"/>
            <a:chExt cx="5088" cy="91"/>
          </a:xfrm>
        </p:grpSpPr>
        <p:sp>
          <p:nvSpPr>
            <p:cNvPr id="2058" name="Rectangle 10"/>
            <p:cNvSpPr>
              <a:spLocks noChangeArrowheads="1"/>
            </p:cNvSpPr>
            <p:nvPr/>
          </p:nvSpPr>
          <p:spPr bwMode="auto">
            <a:xfrm>
              <a:off x="336" y="3456"/>
              <a:ext cx="1134" cy="91"/>
            </a:xfrm>
            <a:prstGeom prst="rect">
              <a:avLst/>
            </a:prstGeom>
            <a:solidFill>
              <a:srgbClr val="004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059" name="Rectangle 11"/>
            <p:cNvSpPr>
              <a:spLocks noChangeArrowheads="1"/>
            </p:cNvSpPr>
            <p:nvPr/>
          </p:nvSpPr>
          <p:spPr bwMode="auto">
            <a:xfrm>
              <a:off x="1422" y="3456"/>
              <a:ext cx="1698" cy="90"/>
            </a:xfrm>
            <a:prstGeom prst="rect">
              <a:avLst/>
            </a:prstGeom>
            <a:solidFill>
              <a:srgbClr val="41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060" name="Rectangle 12"/>
            <p:cNvSpPr>
              <a:spLocks noChangeArrowheads="1"/>
            </p:cNvSpPr>
            <p:nvPr/>
          </p:nvSpPr>
          <p:spPr bwMode="auto">
            <a:xfrm>
              <a:off x="3120" y="3456"/>
              <a:ext cx="2304" cy="91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sp>
        <p:nvSpPr>
          <p:cNvPr id="2057" name="Text Box 12"/>
          <p:cNvSpPr txBox="1">
            <a:spLocks noChangeArrowheads="1"/>
          </p:cNvSpPr>
          <p:nvPr/>
        </p:nvSpPr>
        <p:spPr bwMode="auto">
          <a:xfrm>
            <a:off x="539750" y="5445125"/>
            <a:ext cx="8135938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cs-CZ" altLang="cs-CZ" sz="1600">
                <a:solidFill>
                  <a:srgbClr val="004896"/>
                </a:solidFill>
                <a:latin typeface="Verdana" panose="020B0604030504040204" pitchFamily="34" charset="0"/>
              </a:rPr>
              <a:t>				         Evropská unie                                                          				         Evropský fond pro regionální rozvoj                           				         Investice do vaší budoucnosti</a:t>
            </a:r>
            <a:endParaRPr lang="cs-CZ" altLang="cs-CZ" sz="1600" b="1">
              <a:solidFill>
                <a:srgbClr val="004896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3981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solidFill>
                  <a:srgbClr val="000080"/>
                </a:solidFill>
                <a:latin typeface="Arial" panose="020B0604020202020204" pitchFamily="34" charset="0"/>
                <a:cs typeface="Arial" pitchFamily="34" charset="0"/>
              </a:rPr>
              <a:t>Organizační struktura úřadu 2020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7544" y="1571640"/>
            <a:ext cx="8229600" cy="437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471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cs-CZ" sz="2800" dirty="0" smtClean="0">
                <a:solidFill>
                  <a:srgbClr val="000080"/>
                </a:solidFill>
              </a:rPr>
              <a:t>Rozvoj měst a obcí</a:t>
            </a:r>
            <a:r>
              <a:rPr lang="pl-PL" altLang="cs-CZ" sz="2800" dirty="0">
                <a:solidFill>
                  <a:srgbClr val="000080"/>
                </a:solidFill>
              </a:rPr>
              <a:t/>
            </a:r>
            <a:br>
              <a:rPr lang="pl-PL" altLang="cs-CZ" sz="2800" dirty="0">
                <a:solidFill>
                  <a:srgbClr val="000080"/>
                </a:solidFill>
              </a:rPr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608" y="1600200"/>
            <a:ext cx="7128791" cy="4680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699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9"/>
          <p:cNvSpPr>
            <a:spLocks noChangeArrowheads="1"/>
          </p:cNvSpPr>
          <p:nvPr/>
        </p:nvSpPr>
        <p:spPr bwMode="auto">
          <a:xfrm>
            <a:off x="533400" y="304800"/>
            <a:ext cx="75438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533400" y="2350129"/>
            <a:ext cx="80772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cs-CZ" sz="3200" b="1" dirty="0" smtClean="0">
                <a:solidFill>
                  <a:srgbClr val="000080"/>
                </a:solidFill>
              </a:rPr>
              <a:t>Integrované plány rozvoje měst </a:t>
            </a:r>
          </a:p>
          <a:p>
            <a:pPr algn="ctr" eaLnBrk="1" hangingPunct="1">
              <a:spcBef>
                <a:spcPct val="50000"/>
              </a:spcBef>
            </a:pPr>
            <a:r>
              <a:rPr lang="pl-PL" altLang="cs-CZ" sz="3200" b="1" dirty="0">
                <a:solidFill>
                  <a:srgbClr val="000080"/>
                </a:solidFill>
                <a:cs typeface="Arial" panose="020B0604020202020204" pitchFamily="34" charset="0"/>
              </a:rPr>
              <a:t>–</a:t>
            </a:r>
            <a:r>
              <a:rPr lang="pl-PL" altLang="cs-CZ" sz="3200" b="1" dirty="0" smtClean="0">
                <a:solidFill>
                  <a:srgbClr val="000080"/>
                </a:solidFill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pl-PL" altLang="cs-CZ" sz="3200" b="1" dirty="0" smtClean="0">
                <a:solidFill>
                  <a:srgbClr val="000080"/>
                </a:solidFill>
              </a:rPr>
              <a:t>IPRM</a:t>
            </a:r>
          </a:p>
          <a:p>
            <a:pPr algn="ctr" eaLnBrk="1" hangingPunct="1">
              <a:spcBef>
                <a:spcPct val="50000"/>
              </a:spcBef>
            </a:pPr>
            <a:endParaRPr lang="pl-PL" altLang="cs-CZ" sz="3200" b="1" dirty="0">
              <a:solidFill>
                <a:srgbClr val="004896"/>
              </a:solidFill>
            </a:endParaRPr>
          </a:p>
        </p:txBody>
      </p:sp>
      <p:pic>
        <p:nvPicPr>
          <p:cNvPr id="205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6405563"/>
            <a:ext cx="80772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06"/>
          <a:stretch>
            <a:fillRect/>
          </a:stretch>
        </p:blipFill>
        <p:spPr bwMode="auto">
          <a:xfrm>
            <a:off x="533400" y="4572000"/>
            <a:ext cx="8077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7"/>
          <p:cNvSpPr>
            <a:spLocks noChangeArrowheads="1"/>
          </p:cNvSpPr>
          <p:nvPr/>
        </p:nvSpPr>
        <p:spPr bwMode="auto">
          <a:xfrm>
            <a:off x="381000" y="6324600"/>
            <a:ext cx="8382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205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457200"/>
            <a:ext cx="40386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6" name="Group 13"/>
          <p:cNvGrpSpPr>
            <a:grpSpLocks/>
          </p:cNvGrpSpPr>
          <p:nvPr/>
        </p:nvGrpSpPr>
        <p:grpSpPr bwMode="auto">
          <a:xfrm>
            <a:off x="533400" y="1970088"/>
            <a:ext cx="8077200" cy="87312"/>
            <a:chOff x="336" y="3456"/>
            <a:chExt cx="5088" cy="91"/>
          </a:xfrm>
        </p:grpSpPr>
        <p:sp>
          <p:nvSpPr>
            <p:cNvPr id="2058" name="Rectangle 10"/>
            <p:cNvSpPr>
              <a:spLocks noChangeArrowheads="1"/>
            </p:cNvSpPr>
            <p:nvPr/>
          </p:nvSpPr>
          <p:spPr bwMode="auto">
            <a:xfrm>
              <a:off x="336" y="3456"/>
              <a:ext cx="1134" cy="91"/>
            </a:xfrm>
            <a:prstGeom prst="rect">
              <a:avLst/>
            </a:prstGeom>
            <a:solidFill>
              <a:srgbClr val="004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059" name="Rectangle 11"/>
            <p:cNvSpPr>
              <a:spLocks noChangeArrowheads="1"/>
            </p:cNvSpPr>
            <p:nvPr/>
          </p:nvSpPr>
          <p:spPr bwMode="auto">
            <a:xfrm>
              <a:off x="1422" y="3456"/>
              <a:ext cx="1698" cy="90"/>
            </a:xfrm>
            <a:prstGeom prst="rect">
              <a:avLst/>
            </a:prstGeom>
            <a:solidFill>
              <a:srgbClr val="41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060" name="Rectangle 12"/>
            <p:cNvSpPr>
              <a:spLocks noChangeArrowheads="1"/>
            </p:cNvSpPr>
            <p:nvPr/>
          </p:nvSpPr>
          <p:spPr bwMode="auto">
            <a:xfrm>
              <a:off x="3120" y="3456"/>
              <a:ext cx="2304" cy="91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sp>
        <p:nvSpPr>
          <p:cNvPr id="2057" name="Text Box 12"/>
          <p:cNvSpPr txBox="1">
            <a:spLocks noChangeArrowheads="1"/>
          </p:cNvSpPr>
          <p:nvPr/>
        </p:nvSpPr>
        <p:spPr bwMode="auto">
          <a:xfrm>
            <a:off x="539750" y="5445125"/>
            <a:ext cx="8135938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cs-CZ" altLang="cs-CZ" sz="1600">
                <a:solidFill>
                  <a:srgbClr val="004896"/>
                </a:solidFill>
                <a:latin typeface="Verdana" panose="020B0604030504040204" pitchFamily="34" charset="0"/>
              </a:rPr>
              <a:t>				         Evropská unie                                                          				         Evropský fond pro regionální rozvoj                           				         Investice do vaší budoucnosti</a:t>
            </a:r>
            <a:endParaRPr lang="cs-CZ" altLang="cs-CZ" sz="1600" b="1">
              <a:solidFill>
                <a:srgbClr val="004896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709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bdélník 1"/>
          <p:cNvSpPr>
            <a:spLocks noChangeArrowheads="1"/>
          </p:cNvSpPr>
          <p:nvPr/>
        </p:nvSpPr>
        <p:spPr bwMode="auto">
          <a:xfrm>
            <a:off x="2286000" y="24590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>
              <a:solidFill>
                <a:srgbClr val="000080"/>
              </a:solidFill>
              <a:latin typeface="Arial" panose="020B0604020202020204" pitchFamily="34" charset="0"/>
            </a:endParaRPr>
          </a:p>
        </p:txBody>
      </p:sp>
      <p:sp>
        <p:nvSpPr>
          <p:cNvPr id="22532" name="Obdélník 5"/>
          <p:cNvSpPr>
            <a:spLocks noChangeArrowheads="1"/>
          </p:cNvSpPr>
          <p:nvPr/>
        </p:nvSpPr>
        <p:spPr bwMode="auto">
          <a:xfrm>
            <a:off x="345281" y="1844824"/>
            <a:ext cx="8453438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Vyčleněné prostředky pro Brno a Jihlavu – možnost strategie</a:t>
            </a: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endParaRPr lang="pl-PL" altLang="cs-CZ" sz="20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Nový přístup k plánování a realizaci projektů – komplexnost</a:t>
            </a: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endParaRPr lang="pl-PL" altLang="cs-CZ" sz="20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Nevýhodou bylo omezení jen na katastrální území města </a:t>
            </a: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endParaRPr lang="pl-PL" altLang="cs-CZ" sz="22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cs-CZ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ROP JV podpořeno </a:t>
            </a:r>
            <a:r>
              <a:rPr lang="cs-CZ" altLang="cs-CZ" sz="20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celkem </a:t>
            </a:r>
            <a:r>
              <a:rPr lang="cs-CZ" altLang="cs-CZ" sz="2000" b="1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117</a:t>
            </a:r>
            <a:r>
              <a:rPr lang="cs-CZ" altLang="cs-CZ" sz="20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projektů </a:t>
            </a: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endParaRPr lang="cs-CZ" altLang="cs-CZ" sz="20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cs-CZ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Alokace </a:t>
            </a:r>
            <a:r>
              <a:rPr lang="cs-CZ" altLang="cs-CZ" sz="20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smluv </a:t>
            </a:r>
            <a:r>
              <a:rPr lang="cs-CZ" altLang="cs-CZ" sz="20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2,22</a:t>
            </a:r>
            <a:r>
              <a:rPr lang="cs-CZ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mld. </a:t>
            </a:r>
            <a:r>
              <a:rPr lang="cs-CZ" altLang="cs-CZ" sz="20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Kč nakonec nedočerpána </a:t>
            </a:r>
            <a:r>
              <a:rPr lang="cs-CZ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„pouze“ </a:t>
            </a:r>
            <a:br>
              <a:rPr lang="cs-CZ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cs-CZ" altLang="cs-CZ" sz="20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r>
              <a:rPr lang="cs-CZ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0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mil. Kč (všechny IPRM </a:t>
            </a:r>
            <a:r>
              <a:rPr lang="cs-CZ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mírně nedočerpány) – využití na </a:t>
            </a:r>
            <a:r>
              <a:rPr lang="cs-CZ" altLang="cs-CZ" sz="20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98 </a:t>
            </a:r>
            <a:r>
              <a:rPr lang="cs-CZ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cs-CZ" altLang="cs-CZ" sz="20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endParaRPr lang="pl-PL" altLang="cs-CZ" sz="22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r>
              <a:rPr lang="cs-CZ" altLang="cs-CZ" sz="20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903930" y="404664"/>
            <a:ext cx="486003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IPRM</a:t>
            </a:r>
          </a:p>
        </p:txBody>
      </p:sp>
    </p:spTree>
    <p:extLst>
      <p:ext uri="{BB962C8B-B14F-4D97-AF65-F5344CB8AC3E}">
        <p14:creationId xmlns:p14="http://schemas.microsoft.com/office/powerpoint/2010/main" val="20892894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bdélník 1"/>
          <p:cNvSpPr>
            <a:spLocks noChangeArrowheads="1"/>
          </p:cNvSpPr>
          <p:nvPr/>
        </p:nvSpPr>
        <p:spPr bwMode="auto">
          <a:xfrm>
            <a:off x="2286000" y="24590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>
              <a:solidFill>
                <a:srgbClr val="000080"/>
              </a:solidFill>
              <a:latin typeface="Arial" panose="020B0604020202020204" pitchFamily="34" charset="0"/>
            </a:endParaRPr>
          </a:p>
        </p:txBody>
      </p:sp>
      <p:sp>
        <p:nvSpPr>
          <p:cNvPr id="22532" name="Obdélník 5"/>
          <p:cNvSpPr>
            <a:spLocks noChangeArrowheads="1"/>
          </p:cNvSpPr>
          <p:nvPr/>
        </p:nvSpPr>
        <p:spPr bwMode="auto">
          <a:xfrm>
            <a:off x="345281" y="1628800"/>
            <a:ext cx="8453438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0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První IPRM v ČR</a:t>
            </a: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endParaRPr lang="pl-PL" altLang="cs-CZ" sz="20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Tematické IPRM zaměřené na komplexní prostředí města </a:t>
            </a:r>
            <a:b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občanskou vybavenost</a:t>
            </a: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endParaRPr lang="pl-PL" altLang="cs-CZ" sz="20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Realizováno celkem </a:t>
            </a:r>
            <a:r>
              <a:rPr lang="pl-PL" altLang="cs-CZ" sz="20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projektů, alokace </a:t>
            </a:r>
            <a:r>
              <a:rPr lang="pl-PL" altLang="cs-CZ" sz="20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689</a:t>
            </a:r>
            <a: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mil. Kč využita </a:t>
            </a:r>
            <a:b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pl-PL" altLang="cs-CZ" sz="20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99,1</a:t>
            </a:r>
            <a: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%</a:t>
            </a: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endParaRPr lang="pl-PL" altLang="cs-CZ" sz="20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Významný dopad na město, velmi pečlivá administrace </a:t>
            </a:r>
            <a:b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(aktuální verze IPRM 1.16)</a:t>
            </a:r>
            <a:endParaRPr lang="pl-PL" altLang="cs-CZ" sz="20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r>
              <a:rPr lang="cs-CZ" altLang="cs-CZ" sz="20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903930" y="404664"/>
            <a:ext cx="486003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IPRM</a:t>
            </a:r>
          </a:p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Jihlava</a:t>
            </a:r>
          </a:p>
        </p:txBody>
      </p:sp>
      <p:pic>
        <p:nvPicPr>
          <p:cNvPr id="7" name="Obrázek 7" descr="http://www.jihlava.cz/VismoOnline_ActionScripts/Image.aspx?id_org=5967&amp;id_obrazky=1847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5078444"/>
            <a:ext cx="1437821" cy="116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www.jihlava.cz/VismoOnline_ActionScripts/Image.aspx?id_org=5967&amp;id_obrazky=10490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3603" y="5078444"/>
            <a:ext cx="1570048" cy="117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16" descr="http://www.akce.cz/data/image/221/diod_8ca81e_profile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1644" y="5078444"/>
            <a:ext cx="1536260" cy="117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8" descr="http://www.jihlava.cz/VismoOnline_ActionScripts/Image.aspx?id_org=5967&amp;id_obrazky=2549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7703" y="5078015"/>
            <a:ext cx="1607863" cy="116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3" descr="http://www.jihlava.cz/VismoOnline_ActionScripts/Image.aspx?id_org=5967&amp;id_obrazky=18390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44540" y="5078443"/>
            <a:ext cx="1022273" cy="117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81520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bdélník 1"/>
          <p:cNvSpPr>
            <a:spLocks noChangeArrowheads="1"/>
          </p:cNvSpPr>
          <p:nvPr/>
        </p:nvSpPr>
        <p:spPr bwMode="auto">
          <a:xfrm>
            <a:off x="2286000" y="24590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>
              <a:solidFill>
                <a:srgbClr val="000080"/>
              </a:solidFill>
              <a:latin typeface="Arial" panose="020B0604020202020204" pitchFamily="34" charset="0"/>
            </a:endParaRPr>
          </a:p>
        </p:txBody>
      </p:sp>
      <p:sp>
        <p:nvSpPr>
          <p:cNvPr id="22532" name="Obdélník 5"/>
          <p:cNvSpPr>
            <a:spLocks noChangeArrowheads="1"/>
          </p:cNvSpPr>
          <p:nvPr/>
        </p:nvSpPr>
        <p:spPr bwMode="auto">
          <a:xfrm>
            <a:off x="345281" y="1628800"/>
            <a:ext cx="8453438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Tzv. zónové IPRM zaměřené na obnovu městské památkové zóny a okolí hradu Špilberk</a:t>
            </a: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endParaRPr lang="pl-PL" altLang="cs-CZ" sz="20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Realizováno celkem </a:t>
            </a:r>
            <a:r>
              <a:rPr lang="pl-PL" altLang="cs-CZ" sz="20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projektů, alokace </a:t>
            </a:r>
            <a:r>
              <a:rPr lang="pl-PL" altLang="cs-CZ" sz="20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454</a:t>
            </a:r>
            <a: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mil. Kč využita </a:t>
            </a:r>
            <a:b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pl-PL" altLang="cs-CZ" sz="20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91,9</a:t>
            </a:r>
            <a: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% (závěrečný projekt nerealizován)</a:t>
            </a: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endParaRPr lang="pl-PL" altLang="cs-CZ" sz="20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Výborná provázanost s atraktivními projekty pro cestovní ruch (kostnice, brněnské podzemí, hrad Špilberk, Noc kostelů,...</a:t>
            </a:r>
            <a:endParaRPr lang="pl-PL" altLang="cs-CZ" sz="20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r>
              <a:rPr lang="cs-CZ" altLang="cs-CZ" sz="20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903930" y="404664"/>
            <a:ext cx="486003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IPRM</a:t>
            </a:r>
          </a:p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Brno I</a:t>
            </a:r>
          </a:p>
        </p:txBody>
      </p:sp>
      <p:pic>
        <p:nvPicPr>
          <p:cNvPr id="12" name="Picture 7" descr="V Brně bylo otevřeno zrekonstruované Moravské náměstí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5776" y="4365104"/>
            <a:ext cx="3744416" cy="181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9897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bdélník 1"/>
          <p:cNvSpPr>
            <a:spLocks noChangeArrowheads="1"/>
          </p:cNvSpPr>
          <p:nvPr/>
        </p:nvSpPr>
        <p:spPr bwMode="auto">
          <a:xfrm>
            <a:off x="2286000" y="24590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>
              <a:solidFill>
                <a:srgbClr val="000080"/>
              </a:solidFill>
              <a:latin typeface="Arial" panose="020B0604020202020204" pitchFamily="34" charset="0"/>
            </a:endParaRPr>
          </a:p>
        </p:txBody>
      </p:sp>
      <p:sp>
        <p:nvSpPr>
          <p:cNvPr id="22532" name="Obdélník 5"/>
          <p:cNvSpPr>
            <a:spLocks noChangeArrowheads="1"/>
          </p:cNvSpPr>
          <p:nvPr/>
        </p:nvSpPr>
        <p:spPr bwMode="auto">
          <a:xfrm>
            <a:off x="345281" y="1628800"/>
            <a:ext cx="8453438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Tematické IPRM zaměřené na kompexní občanskou vybavenost</a:t>
            </a: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endParaRPr lang="pl-PL" altLang="cs-CZ" sz="20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Realizováno celkem </a:t>
            </a:r>
            <a:r>
              <a:rPr lang="pl-PL" altLang="cs-CZ" sz="20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</a:t>
            </a:r>
            <a: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projektů, alokace </a:t>
            </a:r>
            <a:r>
              <a:rPr lang="pl-PL" altLang="cs-CZ" sz="20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1,1</a:t>
            </a:r>
            <a: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mld. Kč využita </a:t>
            </a:r>
            <a:b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pl-PL" altLang="cs-CZ" sz="20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99,9</a:t>
            </a:r>
            <a: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%</a:t>
            </a: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endParaRPr lang="pl-PL" altLang="cs-CZ" sz="20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Komplexní řešení škol, městských nemocnic, volnočasové </a:t>
            </a:r>
            <a:b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sociální </a:t>
            </a:r>
            <a:r>
              <a:rPr lang="pl-PL" altLang="cs-CZ" sz="20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infrastruktury </a:t>
            </a:r>
            <a: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celém území města</a:t>
            </a:r>
            <a:endParaRPr lang="pl-PL" altLang="cs-CZ" sz="20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r>
              <a:rPr lang="cs-CZ" altLang="cs-CZ" sz="20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903930" y="404664"/>
            <a:ext cx="486003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IPRM</a:t>
            </a:r>
          </a:p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Brno II</a:t>
            </a:r>
          </a:p>
        </p:txBody>
      </p:sp>
      <p:pic>
        <p:nvPicPr>
          <p:cNvPr id="6" name="Zástupný symbol pro obsah 10" descr="20150427_130206.jpg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9127" y="3953284"/>
            <a:ext cx="2853457" cy="1712458"/>
          </a:xfrm>
          <a:prstGeom prst="rect">
            <a:avLst/>
          </a:prstGeom>
        </p:spPr>
      </p:pic>
      <p:pic>
        <p:nvPicPr>
          <p:cNvPr id="7" name="Zástupný symbol pro obsah 6" descr="IMG_0378_JPG.jpg"/>
          <p:cNvPicPr>
            <a:picLocks noGrp="1" noChangeAspect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08104" y="3953284"/>
            <a:ext cx="3079006" cy="2308238"/>
          </a:xfrm>
        </p:spPr>
      </p:pic>
      <p:pic>
        <p:nvPicPr>
          <p:cNvPr id="8" name="Zástupný symbol pro obsah 9" descr="20150916_113402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74005" y="4486662"/>
            <a:ext cx="3155950" cy="177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1154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9"/>
          <p:cNvSpPr>
            <a:spLocks noChangeArrowheads="1"/>
          </p:cNvSpPr>
          <p:nvPr/>
        </p:nvSpPr>
        <p:spPr bwMode="auto">
          <a:xfrm>
            <a:off x="533400" y="304800"/>
            <a:ext cx="75438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533400" y="2350129"/>
            <a:ext cx="80772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cs-CZ" sz="3200" b="1" dirty="0" smtClean="0">
                <a:solidFill>
                  <a:srgbClr val="000080"/>
                </a:solidFill>
              </a:rPr>
              <a:t>Typové projekty v obcích a městech </a:t>
            </a:r>
          </a:p>
          <a:p>
            <a:pPr algn="ctr" eaLnBrk="1" hangingPunct="1">
              <a:spcBef>
                <a:spcPct val="50000"/>
              </a:spcBef>
            </a:pPr>
            <a:r>
              <a:rPr lang="pl-PL" altLang="cs-CZ" sz="3200" b="1" dirty="0">
                <a:solidFill>
                  <a:srgbClr val="000080"/>
                </a:solidFill>
                <a:cs typeface="Arial" panose="020B0604020202020204" pitchFamily="34" charset="0"/>
              </a:rPr>
              <a:t>–</a:t>
            </a:r>
            <a:r>
              <a:rPr lang="pl-PL" altLang="cs-CZ" sz="3200" b="1" dirty="0" smtClean="0">
                <a:solidFill>
                  <a:srgbClr val="000080"/>
                </a:solidFill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pl-PL" altLang="cs-CZ" sz="3200" b="1" dirty="0">
                <a:solidFill>
                  <a:srgbClr val="000080"/>
                </a:solidFill>
              </a:rPr>
              <a:t>Š</a:t>
            </a:r>
            <a:r>
              <a:rPr lang="pl-PL" altLang="cs-CZ" sz="3200" b="1" dirty="0" smtClean="0">
                <a:solidFill>
                  <a:srgbClr val="000080"/>
                </a:solidFill>
              </a:rPr>
              <a:t>koly</a:t>
            </a:r>
          </a:p>
          <a:p>
            <a:pPr algn="ctr" eaLnBrk="1" hangingPunct="1">
              <a:spcBef>
                <a:spcPct val="50000"/>
              </a:spcBef>
            </a:pPr>
            <a:endParaRPr lang="pl-PL" altLang="cs-CZ" sz="3200" b="1" dirty="0">
              <a:solidFill>
                <a:srgbClr val="004896"/>
              </a:solidFill>
            </a:endParaRPr>
          </a:p>
        </p:txBody>
      </p:sp>
      <p:pic>
        <p:nvPicPr>
          <p:cNvPr id="205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6405563"/>
            <a:ext cx="80772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06"/>
          <a:stretch>
            <a:fillRect/>
          </a:stretch>
        </p:blipFill>
        <p:spPr bwMode="auto">
          <a:xfrm>
            <a:off x="533400" y="4572000"/>
            <a:ext cx="8077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7"/>
          <p:cNvSpPr>
            <a:spLocks noChangeArrowheads="1"/>
          </p:cNvSpPr>
          <p:nvPr/>
        </p:nvSpPr>
        <p:spPr bwMode="auto">
          <a:xfrm>
            <a:off x="381000" y="6324600"/>
            <a:ext cx="8382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205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457200"/>
            <a:ext cx="40386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6" name="Group 13"/>
          <p:cNvGrpSpPr>
            <a:grpSpLocks/>
          </p:cNvGrpSpPr>
          <p:nvPr/>
        </p:nvGrpSpPr>
        <p:grpSpPr bwMode="auto">
          <a:xfrm>
            <a:off x="533400" y="1970088"/>
            <a:ext cx="8077200" cy="87312"/>
            <a:chOff x="336" y="3456"/>
            <a:chExt cx="5088" cy="91"/>
          </a:xfrm>
        </p:grpSpPr>
        <p:sp>
          <p:nvSpPr>
            <p:cNvPr id="2058" name="Rectangle 10"/>
            <p:cNvSpPr>
              <a:spLocks noChangeArrowheads="1"/>
            </p:cNvSpPr>
            <p:nvPr/>
          </p:nvSpPr>
          <p:spPr bwMode="auto">
            <a:xfrm>
              <a:off x="336" y="3456"/>
              <a:ext cx="1134" cy="91"/>
            </a:xfrm>
            <a:prstGeom prst="rect">
              <a:avLst/>
            </a:prstGeom>
            <a:solidFill>
              <a:srgbClr val="004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059" name="Rectangle 11"/>
            <p:cNvSpPr>
              <a:spLocks noChangeArrowheads="1"/>
            </p:cNvSpPr>
            <p:nvPr/>
          </p:nvSpPr>
          <p:spPr bwMode="auto">
            <a:xfrm>
              <a:off x="1422" y="3456"/>
              <a:ext cx="1698" cy="90"/>
            </a:xfrm>
            <a:prstGeom prst="rect">
              <a:avLst/>
            </a:prstGeom>
            <a:solidFill>
              <a:srgbClr val="41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060" name="Rectangle 12"/>
            <p:cNvSpPr>
              <a:spLocks noChangeArrowheads="1"/>
            </p:cNvSpPr>
            <p:nvPr/>
          </p:nvSpPr>
          <p:spPr bwMode="auto">
            <a:xfrm>
              <a:off x="3120" y="3456"/>
              <a:ext cx="2304" cy="91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sp>
        <p:nvSpPr>
          <p:cNvPr id="2057" name="Text Box 12"/>
          <p:cNvSpPr txBox="1">
            <a:spLocks noChangeArrowheads="1"/>
          </p:cNvSpPr>
          <p:nvPr/>
        </p:nvSpPr>
        <p:spPr bwMode="auto">
          <a:xfrm>
            <a:off x="539750" y="5445125"/>
            <a:ext cx="8135938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cs-CZ" altLang="cs-CZ" sz="1600">
                <a:solidFill>
                  <a:srgbClr val="004896"/>
                </a:solidFill>
                <a:latin typeface="Verdana" panose="020B0604030504040204" pitchFamily="34" charset="0"/>
              </a:rPr>
              <a:t>				         Evropská unie                                                          				         Evropský fond pro regionální rozvoj                           				         Investice do vaší budoucnosti</a:t>
            </a:r>
            <a:endParaRPr lang="cs-CZ" altLang="cs-CZ" sz="1600" b="1">
              <a:solidFill>
                <a:srgbClr val="004896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580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Obdélník 1"/>
          <p:cNvSpPr>
            <a:spLocks noChangeArrowheads="1"/>
          </p:cNvSpPr>
          <p:nvPr/>
        </p:nvSpPr>
        <p:spPr bwMode="auto">
          <a:xfrm>
            <a:off x="2286000" y="24590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0484" name="Obdélník 5"/>
          <p:cNvSpPr>
            <a:spLocks noChangeArrowheads="1"/>
          </p:cNvSpPr>
          <p:nvPr/>
        </p:nvSpPr>
        <p:spPr bwMode="auto">
          <a:xfrm>
            <a:off x="442913" y="1628800"/>
            <a:ext cx="8161536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2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</a:t>
            </a: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projektů škol a předškolních zařízení za více než </a:t>
            </a:r>
            <a:r>
              <a:rPr lang="pl-PL" altLang="cs-CZ" sz="22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1,9</a:t>
            </a: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mld. Kč, které navštěvuje </a:t>
            </a:r>
            <a:r>
              <a:rPr lang="pl-PL" altLang="cs-CZ" sz="22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tisíc </a:t>
            </a: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školáků a předškoláků.</a:t>
            </a: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r>
              <a:rPr lang="pl-PL" altLang="cs-CZ" sz="1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Např. Základní škola Otevřená	CZ.1.11/3.1.00/22.01265</a:t>
            </a:r>
            <a:r>
              <a:rPr lang="cs-CZ" altLang="cs-CZ" sz="20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</p:txBody>
      </p:sp>
      <p:pic>
        <p:nvPicPr>
          <p:cNvPr id="32772" name="Picture 5" descr="\\jihovychod.local\data\Spolecne\Odbor rizeni ROP\oddělení komunikace\přechodné 2013\fotky\ZŠ otevřená Brno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1886" y="2459038"/>
            <a:ext cx="4535487" cy="340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4139952" y="404664"/>
            <a:ext cx="3817169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Buďme konkrétní… ŠKOLY</a:t>
            </a:r>
          </a:p>
        </p:txBody>
      </p:sp>
    </p:spTree>
    <p:extLst>
      <p:ext uri="{BB962C8B-B14F-4D97-AF65-F5344CB8AC3E}">
        <p14:creationId xmlns:p14="http://schemas.microsoft.com/office/powerpoint/2010/main" val="140843176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9"/>
          <p:cNvSpPr>
            <a:spLocks noChangeArrowheads="1"/>
          </p:cNvSpPr>
          <p:nvPr/>
        </p:nvSpPr>
        <p:spPr bwMode="auto">
          <a:xfrm>
            <a:off x="533400" y="304800"/>
            <a:ext cx="75438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533400" y="2350129"/>
            <a:ext cx="80772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cs-CZ" sz="3200" b="1" dirty="0" smtClean="0">
                <a:solidFill>
                  <a:srgbClr val="000080"/>
                </a:solidFill>
              </a:rPr>
              <a:t>Typové projekty v obcích a městech </a:t>
            </a:r>
          </a:p>
          <a:p>
            <a:pPr algn="ctr" eaLnBrk="1" hangingPunct="1">
              <a:spcBef>
                <a:spcPct val="50000"/>
              </a:spcBef>
            </a:pPr>
            <a:r>
              <a:rPr lang="pl-PL" altLang="cs-CZ" sz="3200" b="1" dirty="0">
                <a:solidFill>
                  <a:srgbClr val="000080"/>
                </a:solidFill>
                <a:cs typeface="Arial" panose="020B0604020202020204" pitchFamily="34" charset="0"/>
              </a:rPr>
              <a:t>–</a:t>
            </a:r>
            <a:r>
              <a:rPr lang="pl-PL" altLang="cs-CZ" sz="3200" b="1" dirty="0" smtClean="0">
                <a:solidFill>
                  <a:srgbClr val="000080"/>
                </a:solidFill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pl-PL" altLang="cs-CZ" sz="3200" b="1" dirty="0">
                <a:solidFill>
                  <a:srgbClr val="000080"/>
                </a:solidFill>
              </a:rPr>
              <a:t>N</a:t>
            </a:r>
            <a:r>
              <a:rPr lang="pl-PL" altLang="cs-CZ" sz="3200" b="1" dirty="0" smtClean="0">
                <a:solidFill>
                  <a:srgbClr val="000080"/>
                </a:solidFill>
              </a:rPr>
              <a:t>emocnice</a:t>
            </a:r>
          </a:p>
          <a:p>
            <a:pPr algn="ctr" eaLnBrk="1" hangingPunct="1">
              <a:spcBef>
                <a:spcPct val="50000"/>
              </a:spcBef>
            </a:pPr>
            <a:endParaRPr lang="pl-PL" altLang="cs-CZ" sz="3200" b="1" dirty="0">
              <a:solidFill>
                <a:srgbClr val="004896"/>
              </a:solidFill>
            </a:endParaRPr>
          </a:p>
        </p:txBody>
      </p:sp>
      <p:pic>
        <p:nvPicPr>
          <p:cNvPr id="205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6405563"/>
            <a:ext cx="80772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06"/>
          <a:stretch>
            <a:fillRect/>
          </a:stretch>
        </p:blipFill>
        <p:spPr bwMode="auto">
          <a:xfrm>
            <a:off x="533400" y="4572000"/>
            <a:ext cx="8077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7"/>
          <p:cNvSpPr>
            <a:spLocks noChangeArrowheads="1"/>
          </p:cNvSpPr>
          <p:nvPr/>
        </p:nvSpPr>
        <p:spPr bwMode="auto">
          <a:xfrm>
            <a:off x="381000" y="6324600"/>
            <a:ext cx="8382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205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457200"/>
            <a:ext cx="40386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6" name="Group 13"/>
          <p:cNvGrpSpPr>
            <a:grpSpLocks/>
          </p:cNvGrpSpPr>
          <p:nvPr/>
        </p:nvGrpSpPr>
        <p:grpSpPr bwMode="auto">
          <a:xfrm>
            <a:off x="533400" y="1970088"/>
            <a:ext cx="8077200" cy="87312"/>
            <a:chOff x="336" y="3456"/>
            <a:chExt cx="5088" cy="91"/>
          </a:xfrm>
        </p:grpSpPr>
        <p:sp>
          <p:nvSpPr>
            <p:cNvPr id="2058" name="Rectangle 10"/>
            <p:cNvSpPr>
              <a:spLocks noChangeArrowheads="1"/>
            </p:cNvSpPr>
            <p:nvPr/>
          </p:nvSpPr>
          <p:spPr bwMode="auto">
            <a:xfrm>
              <a:off x="336" y="3456"/>
              <a:ext cx="1134" cy="91"/>
            </a:xfrm>
            <a:prstGeom prst="rect">
              <a:avLst/>
            </a:prstGeom>
            <a:solidFill>
              <a:srgbClr val="004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059" name="Rectangle 11"/>
            <p:cNvSpPr>
              <a:spLocks noChangeArrowheads="1"/>
            </p:cNvSpPr>
            <p:nvPr/>
          </p:nvSpPr>
          <p:spPr bwMode="auto">
            <a:xfrm>
              <a:off x="1422" y="3456"/>
              <a:ext cx="1698" cy="90"/>
            </a:xfrm>
            <a:prstGeom prst="rect">
              <a:avLst/>
            </a:prstGeom>
            <a:solidFill>
              <a:srgbClr val="41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060" name="Rectangle 12"/>
            <p:cNvSpPr>
              <a:spLocks noChangeArrowheads="1"/>
            </p:cNvSpPr>
            <p:nvPr/>
          </p:nvSpPr>
          <p:spPr bwMode="auto">
            <a:xfrm>
              <a:off x="3120" y="3456"/>
              <a:ext cx="2304" cy="91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sp>
        <p:nvSpPr>
          <p:cNvPr id="2057" name="Text Box 12"/>
          <p:cNvSpPr txBox="1">
            <a:spLocks noChangeArrowheads="1"/>
          </p:cNvSpPr>
          <p:nvPr/>
        </p:nvSpPr>
        <p:spPr bwMode="auto">
          <a:xfrm>
            <a:off x="539750" y="5445125"/>
            <a:ext cx="8135938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cs-CZ" altLang="cs-CZ" sz="1600">
                <a:solidFill>
                  <a:srgbClr val="004896"/>
                </a:solidFill>
                <a:latin typeface="Verdana" panose="020B0604030504040204" pitchFamily="34" charset="0"/>
              </a:rPr>
              <a:t>				         Evropská unie                                                          				         Evropský fond pro regionální rozvoj                           				         Investice do vaší budoucnosti</a:t>
            </a:r>
            <a:endParaRPr lang="cs-CZ" altLang="cs-CZ" sz="1600" b="1">
              <a:solidFill>
                <a:srgbClr val="004896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51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bdélník 1"/>
          <p:cNvSpPr>
            <a:spLocks noChangeArrowheads="1"/>
          </p:cNvSpPr>
          <p:nvPr/>
        </p:nvSpPr>
        <p:spPr bwMode="auto">
          <a:xfrm>
            <a:off x="2286000" y="24590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>
              <a:solidFill>
                <a:srgbClr val="000080"/>
              </a:solidFill>
              <a:latin typeface="Arial" panose="020B0604020202020204" pitchFamily="34" charset="0"/>
            </a:endParaRPr>
          </a:p>
        </p:txBody>
      </p:sp>
      <p:sp>
        <p:nvSpPr>
          <p:cNvPr id="25604" name="Obdélník 5"/>
          <p:cNvSpPr>
            <a:spLocks noChangeArrowheads="1"/>
          </p:cNvSpPr>
          <p:nvPr/>
        </p:nvSpPr>
        <p:spPr bwMode="auto">
          <a:xfrm>
            <a:off x="403220" y="1484783"/>
            <a:ext cx="8455025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just" eaLnBrk="1" hangingPunct="1">
              <a:buClr>
                <a:srgbClr val="33CC33"/>
              </a:buClr>
              <a:defRPr/>
            </a:pPr>
            <a:r>
              <a:rPr lang="pl-PL" altLang="cs-CZ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•	</a:t>
            </a:r>
            <a:r>
              <a:rPr lang="pl-PL" altLang="cs-CZ" sz="22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650</a:t>
            </a: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tisíc pacientů je ošetřeno ve </a:t>
            </a:r>
            <a:r>
              <a:rPr lang="pl-PL" altLang="cs-CZ" sz="22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nemocnicích s dotací více než </a:t>
            </a:r>
            <a:r>
              <a:rPr lang="pl-PL" altLang="cs-CZ" sz="22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880</a:t>
            </a: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milionů korun.</a:t>
            </a: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r>
              <a:rPr lang="pl-PL" altLang="cs-CZ" sz="1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Např. Pavilon urgentní a intenzivní péče CZ.1.11/3.4.00/02.01179</a:t>
            </a:r>
            <a:r>
              <a:rPr lang="cs-CZ" altLang="cs-CZ" sz="20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</p:txBody>
      </p:sp>
      <p:pic>
        <p:nvPicPr>
          <p:cNvPr id="40964" name="Picture 5" descr="\\jihovychod.local\data\Spolecne\Odbor rizeni ROP\oddělení komunikace\přechodné 2013\fotky\PUIP Jihlav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16902" y="2310492"/>
            <a:ext cx="5427663" cy="361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3851920" y="493200"/>
            <a:ext cx="4860032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Buďme konkrétní… </a:t>
            </a:r>
          </a:p>
          <a:p>
            <a:pPr algn="ctr" eaLnBrk="1" hangingPunct="1">
              <a:defRPr/>
            </a:pPr>
            <a:r>
              <a:rPr lang="cs-CZ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ZDRAVOTNICTVÍ</a:t>
            </a:r>
          </a:p>
        </p:txBody>
      </p:sp>
    </p:spTree>
    <p:extLst>
      <p:ext uri="{BB962C8B-B14F-4D97-AF65-F5344CB8AC3E}">
        <p14:creationId xmlns:p14="http://schemas.microsoft.com/office/powerpoint/2010/main" val="805643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3600450" y="414338"/>
            <a:ext cx="4715966" cy="1185862"/>
          </a:xfrm>
        </p:spPr>
        <p:txBody>
          <a:bodyPr/>
          <a:lstStyle/>
          <a:p>
            <a:r>
              <a:rPr lang="cs-CZ" altLang="cs-CZ" sz="2800" dirty="0">
                <a:solidFill>
                  <a:srgbClr val="000080"/>
                </a:solidFill>
                <a:latin typeface="Arial" panose="020B0604020202020204" pitchFamily="34" charset="0"/>
                <a:cs typeface="Arial" pitchFamily="34" charset="0"/>
              </a:rPr>
              <a:t>Vedení v lepších časech</a:t>
            </a:r>
          </a:p>
        </p:txBody>
      </p:sp>
      <p:sp>
        <p:nvSpPr>
          <p:cNvPr id="8195" name="AutoShape 64"/>
          <p:cNvSpPr>
            <a:spLocks noChangeAspect="1" noChangeArrowheads="1"/>
          </p:cNvSpPr>
          <p:nvPr/>
        </p:nvSpPr>
        <p:spPr bwMode="auto">
          <a:xfrm>
            <a:off x="0" y="457200"/>
            <a:ext cx="5762625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8196" name="Rectangle 114"/>
          <p:cNvSpPr>
            <a:spLocks noChangeArrowheads="1"/>
          </p:cNvSpPr>
          <p:nvPr/>
        </p:nvSpPr>
        <p:spPr bwMode="auto">
          <a:xfrm>
            <a:off x="0" y="6096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8197" name="Picture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4500" y="928688"/>
            <a:ext cx="5857875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862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9"/>
          <p:cNvSpPr>
            <a:spLocks noChangeArrowheads="1"/>
          </p:cNvSpPr>
          <p:nvPr/>
        </p:nvSpPr>
        <p:spPr bwMode="auto">
          <a:xfrm>
            <a:off x="533400" y="304800"/>
            <a:ext cx="75438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533400" y="2350129"/>
            <a:ext cx="80772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cs-CZ" sz="3200" b="1" dirty="0" smtClean="0">
                <a:solidFill>
                  <a:srgbClr val="000080"/>
                </a:solidFill>
              </a:rPr>
              <a:t>Typové projekty v obcích a městech </a:t>
            </a:r>
          </a:p>
          <a:p>
            <a:pPr algn="ctr" eaLnBrk="1" hangingPunct="1">
              <a:spcBef>
                <a:spcPct val="50000"/>
              </a:spcBef>
            </a:pPr>
            <a:r>
              <a:rPr lang="pl-PL" altLang="cs-CZ" sz="3200" b="1" dirty="0">
                <a:solidFill>
                  <a:srgbClr val="000080"/>
                </a:solidFill>
                <a:cs typeface="Arial" panose="020B0604020202020204" pitchFamily="34" charset="0"/>
              </a:rPr>
              <a:t>–</a:t>
            </a:r>
            <a:r>
              <a:rPr lang="pl-PL" altLang="cs-CZ" sz="3200" b="1" dirty="0" smtClean="0">
                <a:solidFill>
                  <a:srgbClr val="000080"/>
                </a:solidFill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pl-PL" altLang="cs-CZ" sz="3200" b="1" dirty="0" smtClean="0">
                <a:solidFill>
                  <a:srgbClr val="000080"/>
                </a:solidFill>
              </a:rPr>
              <a:t>Sociální infrastruktura, volný čas,...</a:t>
            </a:r>
          </a:p>
          <a:p>
            <a:pPr algn="ctr" eaLnBrk="1" hangingPunct="1">
              <a:spcBef>
                <a:spcPct val="50000"/>
              </a:spcBef>
            </a:pPr>
            <a:endParaRPr lang="pl-PL" altLang="cs-CZ" sz="3200" b="1" dirty="0">
              <a:solidFill>
                <a:srgbClr val="004896"/>
              </a:solidFill>
            </a:endParaRPr>
          </a:p>
        </p:txBody>
      </p:sp>
      <p:pic>
        <p:nvPicPr>
          <p:cNvPr id="205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6405563"/>
            <a:ext cx="80772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06"/>
          <a:stretch>
            <a:fillRect/>
          </a:stretch>
        </p:blipFill>
        <p:spPr bwMode="auto">
          <a:xfrm>
            <a:off x="533400" y="4572000"/>
            <a:ext cx="8077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7"/>
          <p:cNvSpPr>
            <a:spLocks noChangeArrowheads="1"/>
          </p:cNvSpPr>
          <p:nvPr/>
        </p:nvSpPr>
        <p:spPr bwMode="auto">
          <a:xfrm>
            <a:off x="381000" y="6324600"/>
            <a:ext cx="8382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205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457200"/>
            <a:ext cx="40386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6" name="Group 13"/>
          <p:cNvGrpSpPr>
            <a:grpSpLocks/>
          </p:cNvGrpSpPr>
          <p:nvPr/>
        </p:nvGrpSpPr>
        <p:grpSpPr bwMode="auto">
          <a:xfrm>
            <a:off x="533400" y="1970088"/>
            <a:ext cx="8077200" cy="87312"/>
            <a:chOff x="336" y="3456"/>
            <a:chExt cx="5088" cy="91"/>
          </a:xfrm>
        </p:grpSpPr>
        <p:sp>
          <p:nvSpPr>
            <p:cNvPr id="2058" name="Rectangle 10"/>
            <p:cNvSpPr>
              <a:spLocks noChangeArrowheads="1"/>
            </p:cNvSpPr>
            <p:nvPr/>
          </p:nvSpPr>
          <p:spPr bwMode="auto">
            <a:xfrm>
              <a:off x="336" y="3456"/>
              <a:ext cx="1134" cy="91"/>
            </a:xfrm>
            <a:prstGeom prst="rect">
              <a:avLst/>
            </a:prstGeom>
            <a:solidFill>
              <a:srgbClr val="004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059" name="Rectangle 11"/>
            <p:cNvSpPr>
              <a:spLocks noChangeArrowheads="1"/>
            </p:cNvSpPr>
            <p:nvPr/>
          </p:nvSpPr>
          <p:spPr bwMode="auto">
            <a:xfrm>
              <a:off x="1422" y="3456"/>
              <a:ext cx="1698" cy="90"/>
            </a:xfrm>
            <a:prstGeom prst="rect">
              <a:avLst/>
            </a:prstGeom>
            <a:solidFill>
              <a:srgbClr val="41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060" name="Rectangle 12"/>
            <p:cNvSpPr>
              <a:spLocks noChangeArrowheads="1"/>
            </p:cNvSpPr>
            <p:nvPr/>
          </p:nvSpPr>
          <p:spPr bwMode="auto">
            <a:xfrm>
              <a:off x="3120" y="3456"/>
              <a:ext cx="2304" cy="91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sp>
        <p:nvSpPr>
          <p:cNvPr id="2057" name="Text Box 12"/>
          <p:cNvSpPr txBox="1">
            <a:spLocks noChangeArrowheads="1"/>
          </p:cNvSpPr>
          <p:nvPr/>
        </p:nvSpPr>
        <p:spPr bwMode="auto">
          <a:xfrm>
            <a:off x="539750" y="5445125"/>
            <a:ext cx="8135938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cs-CZ" altLang="cs-CZ" sz="1600">
                <a:solidFill>
                  <a:srgbClr val="004896"/>
                </a:solidFill>
                <a:latin typeface="Verdana" panose="020B0604030504040204" pitchFamily="34" charset="0"/>
              </a:rPr>
              <a:t>				         Evropská unie                                                          				         Evropský fond pro regionální rozvoj                           				         Investice do vaší budoucnosti</a:t>
            </a:r>
            <a:endParaRPr lang="cs-CZ" altLang="cs-CZ" sz="1600" b="1">
              <a:solidFill>
                <a:srgbClr val="004896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329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Obdélník 1"/>
          <p:cNvSpPr>
            <a:spLocks noChangeArrowheads="1"/>
          </p:cNvSpPr>
          <p:nvPr/>
        </p:nvSpPr>
        <p:spPr bwMode="auto">
          <a:xfrm>
            <a:off x="2286000" y="24590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>
              <a:solidFill>
                <a:srgbClr val="000080"/>
              </a:solidFill>
              <a:latin typeface="Arial" panose="020B0604020202020204" pitchFamily="34" charset="0"/>
            </a:endParaRPr>
          </a:p>
        </p:txBody>
      </p:sp>
      <p:sp>
        <p:nvSpPr>
          <p:cNvPr id="21508" name="Obdélník 5"/>
          <p:cNvSpPr>
            <a:spLocks noChangeArrowheads="1"/>
          </p:cNvSpPr>
          <p:nvPr/>
        </p:nvSpPr>
        <p:spPr bwMode="auto">
          <a:xfrm>
            <a:off x="442119" y="1628800"/>
            <a:ext cx="8234338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Zřízeno či zrekonstruováno </a:t>
            </a:r>
            <a:r>
              <a:rPr lang="pl-PL" altLang="cs-CZ" sz="22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682</a:t>
            </a: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lůžek v objektech sociálních služeb a </a:t>
            </a:r>
            <a:r>
              <a:rPr lang="pl-PL" altLang="cs-CZ" sz="22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</a:t>
            </a: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míst v denních stacionářích.</a:t>
            </a: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r>
              <a:rPr lang="pl-PL" altLang="cs-CZ" sz="1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Např. </a:t>
            </a:r>
            <a:r>
              <a:rPr lang="pl-PL" altLang="cs-CZ" sz="18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 Martha - Domov důstojného </a:t>
            </a:r>
            <a:r>
              <a:rPr lang="pl-PL" altLang="cs-CZ" sz="1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stáří, CZ.1.11/3.3.00/01.00286</a:t>
            </a:r>
            <a:endParaRPr lang="pl-PL" altLang="cs-CZ" sz="18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r>
              <a:rPr lang="cs-CZ" altLang="cs-CZ" sz="20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635896" y="404664"/>
            <a:ext cx="4787974" cy="1185862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2400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Typové projekty </a:t>
            </a:r>
            <a:r>
              <a:rPr lang="cs-CZ" altLang="cs-CZ" sz="24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br>
              <a:rPr lang="cs-CZ" altLang="cs-CZ" sz="24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4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infrastruktura sociální péče</a:t>
            </a:r>
            <a:endParaRPr lang="cs-CZ" altLang="cs-CZ" sz="2400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9031" y="2690019"/>
            <a:ext cx="4185938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526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635896" y="404664"/>
            <a:ext cx="4787974" cy="1185862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2800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Typové projekty </a:t>
            </a:r>
            <a:r>
              <a:rPr lang="cs-CZ" altLang="cs-CZ" sz="28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br>
              <a:rPr lang="cs-CZ" altLang="cs-CZ" sz="28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8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volnočasová infrastruktura</a:t>
            </a:r>
            <a:endParaRPr lang="cs-CZ" altLang="cs-CZ" sz="2800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27" name="Obdélník 1"/>
          <p:cNvSpPr>
            <a:spLocks noChangeArrowheads="1"/>
          </p:cNvSpPr>
          <p:nvPr/>
        </p:nvSpPr>
        <p:spPr bwMode="auto">
          <a:xfrm>
            <a:off x="2286000" y="2459038"/>
            <a:ext cx="45409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 sz="1800">
              <a:solidFill>
                <a:srgbClr val="000080"/>
              </a:solidFill>
              <a:latin typeface="Arial" panose="020B0604020202020204" pitchFamily="34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14" y="1700808"/>
            <a:ext cx="6048672" cy="4536504"/>
          </a:xfrm>
          <a:prstGeom prst="rect">
            <a:avLst/>
          </a:prstGeom>
        </p:spPr>
      </p:pic>
      <p:sp>
        <p:nvSpPr>
          <p:cNvPr id="5" name="Obdélník 5"/>
          <p:cNvSpPr>
            <a:spLocks noChangeArrowheads="1"/>
          </p:cNvSpPr>
          <p:nvPr/>
        </p:nvSpPr>
        <p:spPr bwMode="auto">
          <a:xfrm>
            <a:off x="6876256" y="2459038"/>
            <a:ext cx="206429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indent="0" algn="just" eaLnBrk="1" hangingPunct="1">
              <a:buClr>
                <a:srgbClr val="33CC33"/>
              </a:buClr>
              <a:defRPr/>
            </a:pPr>
            <a:r>
              <a:rPr lang="pl-PL" altLang="cs-CZ" sz="1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Městská vodárna Znojmo – klub mládeže, vodácký oddíl Neptun</a:t>
            </a:r>
            <a:endParaRPr lang="pl-PL" altLang="cs-CZ" sz="18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buClr>
                <a:srgbClr val="33CC33"/>
              </a:buClr>
              <a:defRPr/>
            </a:pPr>
            <a:endParaRPr lang="cs-CZ" altLang="cs-CZ" sz="2000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Šipka doprava 5"/>
          <p:cNvSpPr/>
          <p:nvPr/>
        </p:nvSpPr>
        <p:spPr>
          <a:xfrm rot="10800000">
            <a:off x="6626451" y="2535692"/>
            <a:ext cx="288032" cy="216024"/>
          </a:xfrm>
          <a:prstGeom prst="rightArrow">
            <a:avLst/>
          </a:prstGeom>
          <a:solidFill>
            <a:srgbClr val="000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942060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Obdélník 1"/>
          <p:cNvSpPr>
            <a:spLocks noChangeArrowheads="1"/>
          </p:cNvSpPr>
          <p:nvPr/>
        </p:nvSpPr>
        <p:spPr bwMode="auto">
          <a:xfrm>
            <a:off x="2286000" y="2459038"/>
            <a:ext cx="454090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 sz="1800">
              <a:solidFill>
                <a:srgbClr val="00008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616" y="1616122"/>
            <a:ext cx="7016728" cy="4657354"/>
          </a:xfrm>
          <a:prstGeom prst="rect">
            <a:avLst/>
          </a:prstGeom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600450" y="414338"/>
            <a:ext cx="4787974" cy="1185862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altLang="cs-CZ" sz="2800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Typové projekty </a:t>
            </a:r>
            <a:r>
              <a:rPr lang="cs-CZ" altLang="cs-CZ" sz="28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br>
              <a:rPr lang="cs-CZ" altLang="cs-CZ" sz="28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altLang="cs-CZ" sz="28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volnočasová infrastruktura</a:t>
            </a:r>
            <a:endParaRPr lang="cs-CZ" altLang="cs-CZ" sz="2800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8019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 descr="C:\Users\hubl\Desktop\potemkin-village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240" y="2204864"/>
            <a:ext cx="87788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707904" y="404664"/>
            <a:ext cx="5076056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to opravdu tak? </a:t>
            </a:r>
          </a:p>
          <a:p>
            <a:pPr algn="ctr" eaLnBrk="1" hangingPunct="1">
              <a:defRPr/>
            </a:pPr>
            <a:r>
              <a:rPr lang="pl-PL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...aneb některé mýty o ROP (JV)</a:t>
            </a:r>
            <a:endParaRPr lang="cs-CZ" altLang="cs-CZ" sz="2800" kern="0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416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Obdélník 1"/>
          <p:cNvSpPr>
            <a:spLocks noChangeArrowheads="1"/>
          </p:cNvSpPr>
          <p:nvPr/>
        </p:nvSpPr>
        <p:spPr bwMode="auto">
          <a:xfrm>
            <a:off x="2286000" y="24590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34820" name="Obdélník 5"/>
          <p:cNvSpPr>
            <a:spLocks noChangeArrowheads="1"/>
          </p:cNvSpPr>
          <p:nvPr/>
        </p:nvSpPr>
        <p:spPr bwMode="auto">
          <a:xfrm>
            <a:off x="323528" y="1796256"/>
            <a:ext cx="8453438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just" eaLnBrk="1" hangingPunct="1">
              <a:buClr>
                <a:srgbClr val="33CC33"/>
              </a:buClr>
              <a:defRPr/>
            </a:pPr>
            <a:r>
              <a:rPr lang="pl-PL" altLang="cs-CZ" sz="2800" b="1" i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„...z ROP se staví hlavně hotely</a:t>
            </a:r>
            <a:r>
              <a:rPr lang="pl-PL" altLang="cs-CZ" sz="28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 ROP JV bylo podpořeno </a:t>
            </a:r>
            <a:r>
              <a:rPr lang="pl-PL" altLang="cs-CZ" sz="22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</a:t>
            </a: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projektů (z 940) na ubytování (včetně kempů a rekonstukce památek) za </a:t>
            </a:r>
            <a:r>
              <a:rPr lang="pl-PL" altLang="cs-CZ" sz="22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640</a:t>
            </a: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mil. Kč. Skutečných hotelů bylo </a:t>
            </a:r>
            <a:r>
              <a:rPr lang="pl-PL" altLang="cs-CZ" sz="22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pl-PL" altLang="cs-CZ" sz="22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333</a:t>
            </a: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mil. Kč (1,6 % alokace).</a:t>
            </a: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endParaRPr lang="pl-PL" altLang="cs-CZ" sz="22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buFont typeface="Arial" charset="0"/>
              <a:buChar char="•"/>
              <a:defRPr/>
            </a:pPr>
            <a:r>
              <a:rPr lang="pl-PL" altLang="cs-CZ" sz="22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Např. „Hotel Galant” - 3. etapa rekonstrukce brownfieldu GALA, Mikulov získal tzv. Ekologického Oskara.  	</a:t>
            </a: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endParaRPr lang="pl-PL" altLang="cs-CZ" sz="18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r>
              <a:rPr lang="cs-CZ" altLang="cs-CZ" sz="20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</a:p>
        </p:txBody>
      </p:sp>
      <p:pic>
        <p:nvPicPr>
          <p:cNvPr id="51204" name="Picture 5" descr="C:\Users\hubl\Desktop\89_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1840" y="4797152"/>
            <a:ext cx="2676525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707904" y="404664"/>
            <a:ext cx="5076056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to opravdu tak? </a:t>
            </a:r>
          </a:p>
          <a:p>
            <a:pPr algn="ctr" eaLnBrk="1" hangingPunct="1">
              <a:defRPr/>
            </a:pPr>
            <a:r>
              <a:rPr lang="pl-PL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...aneb mýty o ROP (JV)</a:t>
            </a:r>
            <a:endParaRPr lang="cs-CZ" altLang="cs-CZ" sz="2800" kern="0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030127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Obdélník 1"/>
          <p:cNvSpPr>
            <a:spLocks noChangeArrowheads="1"/>
          </p:cNvSpPr>
          <p:nvPr/>
        </p:nvSpPr>
        <p:spPr bwMode="auto">
          <a:xfrm>
            <a:off x="2286000" y="24590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6" name="Obdélník 5"/>
          <p:cNvSpPr/>
          <p:nvPr/>
        </p:nvSpPr>
        <p:spPr>
          <a:xfrm>
            <a:off x="582825" y="2010504"/>
            <a:ext cx="5040312" cy="4308872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 eaLnBrk="1" hangingPunct="1">
              <a:buClr>
                <a:srgbClr val="33CC33"/>
              </a:buClr>
              <a:defRPr/>
            </a:pPr>
            <a:r>
              <a:rPr lang="pl-PL" sz="2800" b="1" i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„...z ROP se staví rozhledny v údolí</a:t>
            </a:r>
            <a:r>
              <a:rPr lang="pl-PL" sz="28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342900" indent="-342900" algn="just" eaLnBrk="1" hangingPunct="1">
              <a:buClr>
                <a:srgbClr val="33CC33"/>
              </a:buClr>
              <a:buFont typeface="Arial" panose="020B0604020202020204" pitchFamily="34" charset="0"/>
              <a:buChar char="•"/>
              <a:defRPr/>
            </a:pPr>
            <a:endParaRPr lang="pl-PL" sz="20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1" hangingPunct="1">
              <a:buClr>
                <a:srgbClr val="33CC33"/>
              </a:buClr>
              <a:buFont typeface="Arial" panose="020B0604020202020204" pitchFamily="34" charset="0"/>
              <a:buChar char="•"/>
              <a:defRPr/>
            </a:pPr>
            <a:r>
              <a:rPr lang="pl-PL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Všech </a:t>
            </a:r>
            <a:r>
              <a:rPr lang="pl-PL" sz="2000" b="1" dirty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pl-PL" sz="20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samostatných rozhleden </a:t>
            </a:r>
            <a:r>
              <a:rPr lang="pl-PL" sz="20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na </a:t>
            </a:r>
            <a:r>
              <a:rPr lang="pl-PL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kopci a je z nich vidět.</a:t>
            </a:r>
          </a:p>
          <a:p>
            <a:pPr marL="342900" indent="-342900" algn="just" eaLnBrk="1" hangingPunct="1">
              <a:buClr>
                <a:srgbClr val="33CC33"/>
              </a:buClr>
              <a:buFont typeface="Arial" panose="020B0604020202020204" pitchFamily="34" charset="0"/>
              <a:buChar char="•"/>
              <a:defRPr/>
            </a:pPr>
            <a:endParaRPr lang="pl-PL" sz="20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1" hangingPunct="1">
              <a:buClr>
                <a:srgbClr val="33CC33"/>
              </a:buClr>
              <a:buFont typeface="Arial" panose="020B0604020202020204" pitchFamily="34" charset="0"/>
              <a:buChar char="•"/>
              <a:defRPr/>
            </a:pPr>
            <a:r>
              <a:rPr lang="pl-PL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Jsou </a:t>
            </a:r>
            <a:r>
              <a:rPr lang="pl-PL" sz="20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mimořádně úspěšné </a:t>
            </a:r>
            <a:r>
              <a:rPr lang="pl-PL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l-PL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sz="20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např. Akátová </a:t>
            </a:r>
            <a:r>
              <a:rPr lang="pl-PL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rozhledna s cenou TOP invest).</a:t>
            </a:r>
          </a:p>
          <a:p>
            <a:pPr marL="342900" indent="-342900" algn="just" eaLnBrk="1" hangingPunct="1">
              <a:buClr>
                <a:srgbClr val="33CC33"/>
              </a:buClr>
              <a:buFont typeface="Arial" panose="020B0604020202020204" pitchFamily="34" charset="0"/>
              <a:buChar char="•"/>
              <a:defRPr/>
            </a:pPr>
            <a:endParaRPr lang="pl-PL" sz="20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1" hangingPunct="1">
              <a:buClr>
                <a:srgbClr val="33CC33"/>
              </a:buClr>
              <a:buFont typeface="Arial" panose="020B0604020202020204" pitchFamily="34" charset="0"/>
              <a:buChar char="•"/>
              <a:defRPr/>
            </a:pPr>
            <a:r>
              <a:rPr lang="pl-PL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Průměrná </a:t>
            </a:r>
            <a:r>
              <a:rPr lang="pl-PL" sz="20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cena </a:t>
            </a:r>
            <a:r>
              <a:rPr lang="pl-PL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jednoho celého projektu rozhledny je </a:t>
            </a:r>
            <a:r>
              <a:rPr lang="pl-PL" sz="20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3,5</a:t>
            </a:r>
            <a:r>
              <a:rPr lang="pl-PL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0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mil. </a:t>
            </a:r>
            <a:r>
              <a:rPr lang="pl-PL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Kč.</a:t>
            </a:r>
            <a:r>
              <a:rPr lang="cs-CZ" dirty="0" smtClean="0">
                <a:solidFill>
                  <a:srgbClr val="00008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		</a:t>
            </a:r>
            <a:endParaRPr lang="cs-CZ" dirty="0">
              <a:solidFill>
                <a:srgbClr val="00008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707904" y="404664"/>
            <a:ext cx="5076056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to opravdu tak? </a:t>
            </a:r>
          </a:p>
          <a:p>
            <a:pPr algn="ctr" eaLnBrk="1" hangingPunct="1">
              <a:defRPr/>
            </a:pPr>
            <a:r>
              <a:rPr lang="pl-PL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...aneb mýty o ROP (JV)</a:t>
            </a:r>
            <a:endParaRPr lang="cs-CZ" altLang="cs-CZ" sz="2800" kern="0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1620" y="2007551"/>
            <a:ext cx="2249383" cy="417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64181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Obdélník 1"/>
          <p:cNvSpPr>
            <a:spLocks noChangeArrowheads="1"/>
          </p:cNvSpPr>
          <p:nvPr/>
        </p:nvSpPr>
        <p:spPr bwMode="auto">
          <a:xfrm>
            <a:off x="2286000" y="2459038"/>
            <a:ext cx="457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6" name="Obdélník 5"/>
          <p:cNvSpPr/>
          <p:nvPr/>
        </p:nvSpPr>
        <p:spPr>
          <a:xfrm>
            <a:off x="539552" y="1700808"/>
            <a:ext cx="8453437" cy="4216539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cs-CZ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 eaLnBrk="1" hangingPunct="1">
              <a:buClr>
                <a:srgbClr val="33CC33"/>
              </a:buClr>
              <a:defRPr/>
            </a:pPr>
            <a:r>
              <a:rPr lang="pl-PL" sz="2800" b="1" i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„...z ROP se staví golfová hřiště</a:t>
            </a:r>
            <a:r>
              <a:rPr lang="pl-PL" sz="2800" b="1" dirty="0" smtClean="0">
                <a:solidFill>
                  <a:srgbClr val="33CC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342900" indent="-342900" algn="just" eaLnBrk="1" hangingPunct="1">
              <a:buClr>
                <a:srgbClr val="33CC33"/>
              </a:buClr>
              <a:buFont typeface="Arial" panose="020B0604020202020204" pitchFamily="34" charset="0"/>
              <a:buChar char="•"/>
              <a:defRPr/>
            </a:pPr>
            <a:endParaRPr lang="pl-PL" sz="2000" b="1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1" hangingPunct="1">
              <a:buClr>
                <a:srgbClr val="33CC33"/>
              </a:buClr>
              <a:buFont typeface="Arial" panose="020B0604020202020204" pitchFamily="34" charset="0"/>
              <a:buChar char="•"/>
              <a:defRPr/>
            </a:pPr>
            <a:r>
              <a:rPr lang="pl-PL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ROP JV nebyl podpořen ani jeden projekt golfového hřiště.</a:t>
            </a:r>
          </a:p>
          <a:p>
            <a:pPr marL="342900" indent="-342900" algn="just" eaLnBrk="1" hangingPunct="1">
              <a:buClr>
                <a:srgbClr val="33CC33"/>
              </a:buClr>
              <a:buFont typeface="Arial" panose="020B0604020202020204" pitchFamily="34" charset="0"/>
              <a:buChar char="•"/>
              <a:defRPr/>
            </a:pPr>
            <a:endParaRPr lang="pl-PL" sz="20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buClr>
                <a:srgbClr val="33CC33"/>
              </a:buClr>
              <a:buFont typeface="Arial" panose="020B0604020202020204" pitchFamily="34" charset="0"/>
              <a:buChar char="•"/>
              <a:defRPr/>
            </a:pPr>
            <a:r>
              <a:rPr lang="pl-PL" sz="20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golfem souvisely 2 </a:t>
            </a:r>
            <a:r>
              <a:rPr lang="pl-PL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projekty </a:t>
            </a:r>
            <a:r>
              <a:rPr lang="pl-PL" sz="200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(kongresové centrum a plošná propagace golfové turistiky na Jižní Moravě).</a:t>
            </a:r>
            <a:endParaRPr lang="pl-PL" sz="2000" dirty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1" hangingPunct="1">
              <a:buClr>
                <a:srgbClr val="33CC33"/>
              </a:buClr>
              <a:buFont typeface="Arial" panose="020B0604020202020204" pitchFamily="34" charset="0"/>
              <a:buChar char="•"/>
              <a:defRPr/>
            </a:pPr>
            <a:endParaRPr lang="pl-PL" sz="2000" b="1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buClr>
                <a:srgbClr val="33CC33"/>
              </a:buClr>
              <a:defRPr/>
            </a:pPr>
            <a:r>
              <a:rPr lang="pl-PL" sz="2000" b="1" dirty="0">
                <a:solidFill>
                  <a:srgbClr val="00008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</a:t>
            </a:r>
            <a:endParaRPr lang="pl-PL" sz="2000" b="1" dirty="0" smtClean="0">
              <a:solidFill>
                <a:srgbClr val="00008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342900" indent="-342900" algn="just" eaLnBrk="1" hangingPunct="1">
              <a:buClr>
                <a:srgbClr val="33CC33"/>
              </a:buClr>
              <a:defRPr/>
            </a:pPr>
            <a:endParaRPr lang="pl-PL" sz="2000" b="1" dirty="0" smtClean="0">
              <a:solidFill>
                <a:srgbClr val="00008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342900" indent="-342900" algn="just" eaLnBrk="1" hangingPunct="1">
              <a:buClr>
                <a:srgbClr val="33CC33"/>
              </a:buClr>
              <a:defRPr/>
            </a:pPr>
            <a:endParaRPr lang="pl-PL" sz="2000" b="1" dirty="0">
              <a:solidFill>
                <a:srgbClr val="00008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342900" indent="-342900" algn="just" eaLnBrk="1" hangingPunct="1">
              <a:buClr>
                <a:srgbClr val="33CC33"/>
              </a:buClr>
              <a:defRPr/>
            </a:pPr>
            <a:endParaRPr lang="pl-PL" sz="2000" b="1" dirty="0">
              <a:solidFill>
                <a:srgbClr val="00008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342900" indent="-342900" algn="just" eaLnBrk="1" hangingPunct="1">
              <a:buClr>
                <a:srgbClr val="33CC33"/>
              </a:buClr>
              <a:defRPr/>
            </a:pPr>
            <a:endParaRPr lang="pl-PL" sz="2000" b="1" dirty="0">
              <a:solidFill>
                <a:srgbClr val="00008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  <a:p>
            <a:pPr marL="342900" indent="-342900" algn="just" eaLnBrk="1" hangingPunct="1">
              <a:buClr>
                <a:srgbClr val="33CC33"/>
              </a:buClr>
              <a:defRPr/>
            </a:pPr>
            <a:r>
              <a:rPr lang="cs-CZ" sz="2000" dirty="0" smtClean="0">
                <a:solidFill>
                  <a:srgbClr val="000080"/>
                </a:solidFill>
                <a:latin typeface="Arial" panose="020B0604020202020204" pitchFamily="34" charset="0"/>
                <a:ea typeface="Verdana" pitchFamily="34" charset="0"/>
                <a:cs typeface="Arial" panose="020B0604020202020204" pitchFamily="34" charset="0"/>
              </a:rPr>
              <a:t>			</a:t>
            </a:r>
            <a:endParaRPr lang="cs-CZ" sz="2000" dirty="0">
              <a:solidFill>
                <a:srgbClr val="000080"/>
              </a:solidFill>
              <a:latin typeface="Arial" panose="020B0604020202020204" pitchFamily="34" charset="0"/>
              <a:ea typeface="Verdana" pitchFamily="34" charset="0"/>
              <a:cs typeface="Arial" panose="020B0604020202020204" pitchFamily="34" charset="0"/>
            </a:endParaRPr>
          </a:p>
        </p:txBody>
      </p:sp>
      <p:pic>
        <p:nvPicPr>
          <p:cNvPr id="53252" name="Picture 5" descr="C:\Users\hubl\Desktop\bez názvu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4450" y="3933056"/>
            <a:ext cx="3975100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707904" y="404664"/>
            <a:ext cx="5076056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rgbClr val="004896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to opravdu tak? </a:t>
            </a:r>
          </a:p>
          <a:p>
            <a:pPr algn="ctr" eaLnBrk="1" hangingPunct="1">
              <a:defRPr/>
            </a:pPr>
            <a:r>
              <a:rPr lang="pl-PL" altLang="cs-CZ" sz="2800" kern="0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...aneb mýty o ROP (JV)</a:t>
            </a:r>
            <a:endParaRPr lang="cs-CZ" altLang="cs-CZ" sz="2800" kern="0" dirty="0" smtClean="0">
              <a:solidFill>
                <a:srgbClr val="0000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41240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9"/>
          <p:cNvSpPr>
            <a:spLocks noChangeArrowheads="1"/>
          </p:cNvSpPr>
          <p:nvPr/>
        </p:nvSpPr>
        <p:spPr bwMode="auto">
          <a:xfrm>
            <a:off x="533400" y="304800"/>
            <a:ext cx="75438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566544" y="2935916"/>
            <a:ext cx="807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l-PL" altLang="cs-CZ" sz="3200" b="1" dirty="0" smtClean="0">
                <a:solidFill>
                  <a:srgbClr val="000080"/>
                </a:solidFill>
              </a:rPr>
              <a:t>N+2  </a:t>
            </a:r>
            <a:r>
              <a:rPr lang="pl-PL" altLang="cs-CZ" sz="3200" b="1" dirty="0">
                <a:solidFill>
                  <a:srgbClr val="000080"/>
                </a:solidFill>
              </a:rPr>
              <a:t>A CHYBOVOST</a:t>
            </a:r>
          </a:p>
        </p:txBody>
      </p:sp>
      <p:pic>
        <p:nvPicPr>
          <p:cNvPr id="205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6405563"/>
            <a:ext cx="80772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906"/>
          <a:stretch>
            <a:fillRect/>
          </a:stretch>
        </p:blipFill>
        <p:spPr bwMode="auto">
          <a:xfrm>
            <a:off x="533400" y="4572000"/>
            <a:ext cx="8077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Rectangle 7"/>
          <p:cNvSpPr>
            <a:spLocks noChangeArrowheads="1"/>
          </p:cNvSpPr>
          <p:nvPr/>
        </p:nvSpPr>
        <p:spPr bwMode="auto">
          <a:xfrm>
            <a:off x="381000" y="6324600"/>
            <a:ext cx="8382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  <p:pic>
        <p:nvPicPr>
          <p:cNvPr id="205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8400" y="457200"/>
            <a:ext cx="40386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6" name="Group 13"/>
          <p:cNvGrpSpPr>
            <a:grpSpLocks/>
          </p:cNvGrpSpPr>
          <p:nvPr/>
        </p:nvGrpSpPr>
        <p:grpSpPr bwMode="auto">
          <a:xfrm>
            <a:off x="533400" y="1970088"/>
            <a:ext cx="8077200" cy="87312"/>
            <a:chOff x="336" y="3456"/>
            <a:chExt cx="5088" cy="91"/>
          </a:xfrm>
        </p:grpSpPr>
        <p:sp>
          <p:nvSpPr>
            <p:cNvPr id="2058" name="Rectangle 10"/>
            <p:cNvSpPr>
              <a:spLocks noChangeArrowheads="1"/>
            </p:cNvSpPr>
            <p:nvPr/>
          </p:nvSpPr>
          <p:spPr bwMode="auto">
            <a:xfrm>
              <a:off x="336" y="3456"/>
              <a:ext cx="1134" cy="91"/>
            </a:xfrm>
            <a:prstGeom prst="rect">
              <a:avLst/>
            </a:prstGeom>
            <a:solidFill>
              <a:srgbClr val="0048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059" name="Rectangle 11"/>
            <p:cNvSpPr>
              <a:spLocks noChangeArrowheads="1"/>
            </p:cNvSpPr>
            <p:nvPr/>
          </p:nvSpPr>
          <p:spPr bwMode="auto">
            <a:xfrm>
              <a:off x="1422" y="3456"/>
              <a:ext cx="1698" cy="90"/>
            </a:xfrm>
            <a:prstGeom prst="rect">
              <a:avLst/>
            </a:prstGeom>
            <a:solidFill>
              <a:srgbClr val="41C7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sp>
          <p:nvSpPr>
            <p:cNvPr id="2060" name="Rectangle 12"/>
            <p:cNvSpPr>
              <a:spLocks noChangeArrowheads="1"/>
            </p:cNvSpPr>
            <p:nvPr/>
          </p:nvSpPr>
          <p:spPr bwMode="auto">
            <a:xfrm>
              <a:off x="3120" y="3456"/>
              <a:ext cx="2304" cy="91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  <p:sp>
        <p:nvSpPr>
          <p:cNvPr id="2057" name="Text Box 12"/>
          <p:cNvSpPr txBox="1">
            <a:spLocks noChangeArrowheads="1"/>
          </p:cNvSpPr>
          <p:nvPr/>
        </p:nvSpPr>
        <p:spPr bwMode="auto">
          <a:xfrm>
            <a:off x="539750" y="5445125"/>
            <a:ext cx="8135938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50000"/>
              </a:spcBef>
            </a:pPr>
            <a:r>
              <a:rPr lang="cs-CZ" altLang="cs-CZ" sz="1600">
                <a:solidFill>
                  <a:srgbClr val="004896"/>
                </a:solidFill>
                <a:latin typeface="Verdana" panose="020B0604030504040204" pitchFamily="34" charset="0"/>
              </a:rPr>
              <a:t>				         Evropská unie                                                          				         Evropský fond pro regionální rozvoj                           				         Investice do vaší budoucnosti</a:t>
            </a:r>
            <a:endParaRPr lang="cs-CZ" altLang="cs-CZ" sz="1600" b="1">
              <a:solidFill>
                <a:srgbClr val="004896"/>
              </a:solidFill>
              <a:latin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95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800" dirty="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Celková statistika</a:t>
            </a:r>
            <a:br>
              <a:rPr lang="cs-CZ" sz="2800" dirty="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</a:br>
            <a:r>
              <a:rPr lang="cs-CZ" sz="2800" dirty="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N+2, N+3</a:t>
            </a:r>
            <a:endParaRPr lang="cs-CZ" sz="2800" dirty="0">
              <a:solidFill>
                <a:srgbClr val="0000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 4"/>
          <p:cNvSpPr>
            <a:spLocks noChangeArrowheads="1"/>
          </p:cNvSpPr>
          <p:nvPr/>
        </p:nvSpPr>
        <p:spPr bwMode="auto">
          <a:xfrm>
            <a:off x="611560" y="1772816"/>
            <a:ext cx="8424862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2800" b="1" dirty="0" smtClean="0">
                <a:solidFill>
                  <a:srgbClr val="41C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ROP JV</a:t>
            </a:r>
            <a:r>
              <a:rPr lang="cs-CZ" altLang="cs-CZ" sz="2800" b="1" dirty="0" smtClean="0">
                <a:solidFill>
                  <a:srgbClr val="0048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 splněno – nevrací ani €</a:t>
            </a:r>
          </a:p>
          <a:p>
            <a:pPr eaLnBrk="1" hangingPunct="1">
              <a:defRPr/>
            </a:pPr>
            <a:endParaRPr lang="cs-CZ" altLang="cs-CZ" sz="2000" b="1" dirty="0" smtClean="0">
              <a:solidFill>
                <a:srgbClr val="0048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cs-CZ" altLang="cs-CZ" sz="2000" b="1" dirty="0" smtClean="0">
                <a:solidFill>
                  <a:srgbClr val="41C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Ostatní programy měly následující ztráty</a:t>
            </a:r>
            <a:r>
              <a:rPr lang="cs-CZ" altLang="cs-CZ" sz="2000" b="1" dirty="0" smtClean="0">
                <a:solidFill>
                  <a:srgbClr val="0048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rok 2013:  </a:t>
            </a:r>
            <a:r>
              <a:rPr lang="cs-CZ" altLang="cs-CZ" sz="2000" b="1" dirty="0" smtClean="0">
                <a:solidFill>
                  <a:srgbClr val="41C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mld. Kč (411,4 mil. €)</a:t>
            </a:r>
          </a:p>
          <a:p>
            <a:pPr lvl="1" indent="0" eaLnBrk="1" hangingPunct="1">
              <a:defRPr/>
            </a:pPr>
            <a:r>
              <a:rPr lang="cs-CZ" altLang="cs-CZ" sz="20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(především OP ŽP a OP VK, žádný ROP)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endParaRPr lang="cs-CZ" altLang="cs-CZ" sz="2000" b="1" dirty="0" smtClean="0">
              <a:solidFill>
                <a:srgbClr val="0048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rok 2014:  </a:t>
            </a:r>
            <a:r>
              <a:rPr lang="cs-CZ" altLang="cs-CZ" sz="2000" b="1" dirty="0" smtClean="0">
                <a:solidFill>
                  <a:srgbClr val="41C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8,4 mld. Kč (309,4 mil. €)</a:t>
            </a:r>
          </a:p>
          <a:p>
            <a:pPr lvl="1" indent="0" eaLnBrk="1" hangingPunct="1">
              <a:defRPr/>
            </a:pPr>
            <a:r>
              <a:rPr lang="cs-CZ" altLang="cs-CZ" sz="20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(především IOP a OP VaVpI, ROP SZ 1,1 mld. Kč)</a:t>
            </a:r>
          </a:p>
          <a:p>
            <a:pPr lvl="1" indent="0" eaLnBrk="1" hangingPunct="1">
              <a:defRPr/>
            </a:pPr>
            <a:endParaRPr lang="cs-CZ" alt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eaLnBrk="1" hangingPunct="1"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rok </a:t>
            </a:r>
            <a:r>
              <a:rPr lang="cs-CZ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(minimální odhad):  </a:t>
            </a:r>
            <a:r>
              <a:rPr lang="cs-CZ" altLang="cs-CZ" sz="2000" b="1" dirty="0" smtClean="0">
                <a:solidFill>
                  <a:srgbClr val="41C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1,4 </a:t>
            </a:r>
            <a:r>
              <a:rPr lang="cs-CZ" altLang="cs-CZ" sz="2000" b="1" dirty="0">
                <a:solidFill>
                  <a:srgbClr val="41C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mld. Kč </a:t>
            </a:r>
            <a:r>
              <a:rPr lang="cs-CZ" altLang="cs-CZ" sz="2000" b="1" dirty="0" smtClean="0">
                <a:solidFill>
                  <a:srgbClr val="41C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(50 mil. €)</a:t>
            </a:r>
            <a:endParaRPr lang="cs-CZ" altLang="cs-CZ" sz="2000" b="1" dirty="0">
              <a:solidFill>
                <a:srgbClr val="41C7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0" eaLnBrk="1" hangingPunct="1">
              <a:defRPr/>
            </a:pPr>
            <a:r>
              <a:rPr lang="cs-CZ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(IOP, OP TP </a:t>
            </a:r>
            <a:r>
              <a:rPr lang="cs-CZ" altLang="cs-CZ" sz="20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OP </a:t>
            </a:r>
            <a:r>
              <a:rPr lang="cs-CZ" altLang="cs-CZ" sz="2000" b="1" dirty="0" err="1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VaVpI</a:t>
            </a:r>
            <a:r>
              <a:rPr lang="cs-CZ" altLang="cs-CZ" sz="20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ROP SZ </a:t>
            </a:r>
            <a:r>
              <a:rPr lang="cs-CZ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284 </a:t>
            </a:r>
            <a:r>
              <a:rPr lang="cs-CZ" altLang="cs-CZ" sz="2000" b="1" dirty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mld. Kč)</a:t>
            </a:r>
          </a:p>
          <a:p>
            <a:pPr lvl="1" indent="0" eaLnBrk="1" hangingPunct="1">
              <a:defRPr/>
            </a:pPr>
            <a:endParaRPr lang="cs-CZ" alt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cs-CZ" altLang="cs-CZ" sz="1600" b="1" dirty="0" smtClean="0">
              <a:solidFill>
                <a:srgbClr val="0048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4608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cs-CZ" altLang="cs-CZ" sz="2800" dirty="0" smtClean="0">
                <a:solidFill>
                  <a:srgbClr val="000080"/>
                </a:solidFill>
                <a:latin typeface="Arial" panose="020B0604020202020204" pitchFamily="34" charset="0"/>
                <a:cs typeface="Arial" pitchFamily="34" charset="0"/>
              </a:rPr>
              <a:t>Paměť instituce</a:t>
            </a:r>
            <a:endParaRPr lang="cs-CZ" altLang="cs-CZ" sz="2800" dirty="0">
              <a:solidFill>
                <a:srgbClr val="00008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0243" name="Obdélník 3"/>
          <p:cNvSpPr>
            <a:spLocks noChangeArrowheads="1"/>
          </p:cNvSpPr>
          <p:nvPr/>
        </p:nvSpPr>
        <p:spPr bwMode="auto">
          <a:xfrm>
            <a:off x="467544" y="1682231"/>
            <a:ext cx="8280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sz="16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Podíl zaměstnanců ÚRR JV v roce 2015, který pracoval na ÚRR JV od roku: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3263" y="2544763"/>
            <a:ext cx="3633787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5" name="Obdélník 3"/>
          <p:cNvSpPr>
            <a:spLocks noChangeArrowheads="1"/>
          </p:cNvSpPr>
          <p:nvPr/>
        </p:nvSpPr>
        <p:spPr bwMode="auto">
          <a:xfrm>
            <a:off x="1547813" y="2133600"/>
            <a:ext cx="19446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b="1" dirty="0" smtClean="0">
                <a:solidFill>
                  <a:srgbClr val="41C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2007</a:t>
            </a:r>
          </a:p>
        </p:txBody>
      </p:sp>
      <p:pic>
        <p:nvPicPr>
          <p:cNvPr id="1639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2563813"/>
            <a:ext cx="3633788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7" name="Obdélník 3"/>
          <p:cNvSpPr>
            <a:spLocks noChangeArrowheads="1"/>
          </p:cNvSpPr>
          <p:nvPr/>
        </p:nvSpPr>
        <p:spPr bwMode="auto">
          <a:xfrm>
            <a:off x="5632450" y="2174875"/>
            <a:ext cx="19446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cs-CZ" altLang="cs-CZ" b="1" dirty="0" smtClean="0">
                <a:solidFill>
                  <a:srgbClr val="41C7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</a:p>
        </p:txBody>
      </p:sp>
    </p:spTree>
    <p:extLst>
      <p:ext uri="{BB962C8B-B14F-4D97-AF65-F5344CB8AC3E}">
        <p14:creationId xmlns:p14="http://schemas.microsoft.com/office/powerpoint/2010/main" val="85211423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800" dirty="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Celková statistika</a:t>
            </a:r>
            <a:br>
              <a:rPr lang="cs-CZ" sz="2800" dirty="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</a:br>
            <a:r>
              <a:rPr lang="cs-CZ" sz="2800" dirty="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Chybovost</a:t>
            </a:r>
            <a:endParaRPr lang="cs-CZ" sz="2800" dirty="0">
              <a:solidFill>
                <a:srgbClr val="0000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bdélník 4"/>
          <p:cNvSpPr>
            <a:spLocks noChangeArrowheads="1"/>
          </p:cNvSpPr>
          <p:nvPr/>
        </p:nvSpPr>
        <p:spPr bwMode="auto">
          <a:xfrm>
            <a:off x="611560" y="1772816"/>
            <a:ext cx="8424862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285750" indent="-285750" eaLnBrk="1" hangingPunct="1">
              <a:buClr>
                <a:srgbClr val="33CC33"/>
              </a:buClr>
              <a:buFont typeface="Arial" panose="020B0604020202020204" pitchFamily="34" charset="0"/>
              <a:buChar char="•"/>
              <a:defRPr/>
            </a:pPr>
            <a:r>
              <a:rPr lang="cs-CZ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Víceletá chybovost nikdy nepřekročila 2 % </a:t>
            </a:r>
            <a:br>
              <a:rPr lang="cs-CZ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cs-CZ" altLang="cs-CZ" sz="2000" b="1" dirty="0" smtClean="0">
                <a:solidFill>
                  <a:srgbClr val="0000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ROP JV jako jeden z mála bez plošné korekce</a:t>
            </a:r>
          </a:p>
          <a:p>
            <a:pPr lvl="1" indent="0" eaLnBrk="1" hangingPunct="1">
              <a:buClr>
                <a:srgbClr val="33CC33"/>
              </a:buClr>
              <a:defRPr/>
            </a:pPr>
            <a:endParaRPr lang="cs-CZ" altLang="cs-CZ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endParaRPr lang="cs-CZ" altLang="cs-CZ" sz="1600" b="1" dirty="0" smtClean="0">
              <a:solidFill>
                <a:srgbClr val="0048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64904"/>
            <a:ext cx="9144000" cy="402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63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800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Audity a </a:t>
            </a:r>
            <a:r>
              <a:rPr lang="cs-CZ" sz="2800" dirty="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kontroly </a:t>
            </a:r>
            <a:br>
              <a:rPr lang="cs-CZ" sz="2800" dirty="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</a:br>
            <a:r>
              <a:rPr lang="cs-CZ" sz="2800" dirty="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– úvodní postřehy</a:t>
            </a:r>
            <a:endParaRPr lang="cs-CZ" sz="2800" dirty="0">
              <a:solidFill>
                <a:srgbClr val="0000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611560" y="1412776"/>
            <a:ext cx="799288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dirty="0" smtClean="0">
              <a:solidFill>
                <a:srgbClr val="00008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000080"/>
                </a:solidFill>
              </a:rPr>
              <a:t>Program nastartoval jednorázovým „auditem shody“ a auditem personálních kapacit </a:t>
            </a:r>
            <a:r>
              <a:rPr lang="cs-CZ" i="1" dirty="0" smtClean="0">
                <a:solidFill>
                  <a:srgbClr val="000080"/>
                </a:solidFill>
              </a:rPr>
              <a:t>(viz Zpráva).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i="1" dirty="0">
              <a:solidFill>
                <a:srgbClr val="00008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000080"/>
                </a:solidFill>
              </a:rPr>
              <a:t>Audity a kontroly se značně překrývaly, instituce (EK, MF, MMR) si vzájemně nedůvěřují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i="1" dirty="0" smtClean="0">
              <a:solidFill>
                <a:srgbClr val="00008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000080"/>
                </a:solidFill>
              </a:rPr>
              <a:t>Většina auditů dopadala i na příjemce dotací, kteří na obsluhu auditorů „neměli lidi“, a proto pro ně byly audity administrativně i </a:t>
            </a:r>
            <a:r>
              <a:rPr lang="cs-CZ" dirty="0">
                <a:solidFill>
                  <a:srgbClr val="000080"/>
                </a:solidFill>
              </a:rPr>
              <a:t>psychicky velmi </a:t>
            </a:r>
            <a:r>
              <a:rPr lang="cs-CZ" dirty="0" smtClean="0">
                <a:solidFill>
                  <a:srgbClr val="000080"/>
                </a:solidFill>
              </a:rPr>
              <a:t>náročné.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dirty="0" smtClean="0">
              <a:solidFill>
                <a:srgbClr val="00008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000080"/>
                </a:solidFill>
              </a:rPr>
              <a:t>Úřad Regionální rady měl lidí relativně dost. Ovšem ti, kteří byli pověřeni obsluhou auditu postupně propadali frustraci, pak depresi, až nakonec odcházeli na zaslouženou mateřskou dovolenou</a:t>
            </a:r>
            <a:r>
              <a:rPr lang="cs-CZ" dirty="0" smtClean="0">
                <a:solidFill>
                  <a:srgbClr val="000080"/>
                </a:solidFill>
              </a:rPr>
              <a:t>...</a:t>
            </a:r>
            <a:endParaRPr lang="cs-CZ" dirty="0" smtClean="0">
              <a:solidFill>
                <a:srgbClr val="00008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dirty="0" smtClean="0">
              <a:solidFill>
                <a:srgbClr val="00008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rgbClr val="000080"/>
                </a:solidFill>
              </a:rPr>
              <a:t>Souboje o oprávněnost či neoprávněnost nálezu se staly otázkou osobní cti na obou stranách, jednání nad nálezy trvala i 8 hodin.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dirty="0" smtClean="0">
              <a:solidFill>
                <a:srgbClr val="00008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dirty="0">
              <a:solidFill>
                <a:srgbClr val="000080"/>
              </a:solidFill>
            </a:endParaRPr>
          </a:p>
          <a:p>
            <a:pPr algn="just"/>
            <a:endParaRPr lang="cs-CZ" dirty="0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719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5900" y="2443164"/>
            <a:ext cx="6172200" cy="262294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 dirty="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Stav </a:t>
            </a:r>
            <a:r>
              <a:rPr lang="cs-CZ" altLang="cs-CZ" sz="2800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před auditem </a:t>
            </a:r>
            <a:r>
              <a:rPr lang="cs-CZ" altLang="cs-CZ" sz="2800" dirty="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altLang="cs-CZ" sz="2800" dirty="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</a:br>
            <a:r>
              <a:rPr lang="cs-CZ" altLang="cs-CZ" sz="2800" dirty="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cs-CZ" altLang="cs-CZ" sz="2800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stav po </a:t>
            </a:r>
            <a:r>
              <a:rPr lang="cs-CZ" altLang="cs-CZ" sz="2800" dirty="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auditu</a:t>
            </a:r>
            <a:endParaRPr lang="cs-CZ" altLang="cs-CZ" sz="2800" dirty="0">
              <a:solidFill>
                <a:srgbClr val="00008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941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Hlavní postrach: Auditní orgán MF </a:t>
            </a:r>
            <a:br>
              <a:rPr lang="cs-CZ" sz="2800" dirty="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</a:br>
            <a:r>
              <a:rPr lang="cs-CZ" sz="2800" dirty="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a odvolací orgán MF</a:t>
            </a:r>
            <a:endParaRPr lang="cs-CZ" sz="2800" dirty="0">
              <a:solidFill>
                <a:srgbClr val="0000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611560" y="1772816"/>
            <a:ext cx="799288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0080"/>
                </a:solidFill>
              </a:rPr>
              <a:t>Auditoři původně zařazení pod křídla regionálních rad jako „pověřený auditní subjekt“ (takzvaní </a:t>
            </a:r>
            <a:r>
              <a:rPr lang="cs-CZ" sz="2000" i="1" dirty="0" err="1" smtClean="0">
                <a:solidFill>
                  <a:srgbClr val="000080"/>
                </a:solidFill>
              </a:rPr>
              <a:t>PASáci</a:t>
            </a:r>
            <a:r>
              <a:rPr lang="cs-CZ" sz="2000" dirty="0" smtClean="0">
                <a:solidFill>
                  <a:srgbClr val="000080"/>
                </a:solidFill>
              </a:rPr>
              <a:t>) byli později přesunuti do samostatné pobočky MF.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0080"/>
                </a:solidFill>
              </a:rPr>
              <a:t>Jednalo se jak o každoroční audit operací (projektů), tak o audit systému.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0080"/>
                </a:solidFill>
              </a:rPr>
              <a:t>Auditoři vyžadovali vlastní kopii auditní stopy – kopírovali jsme tisíce stran dokumentů, což nás brzy omrzelo. Pak si vše sami skenovali.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0080"/>
                </a:solidFill>
              </a:rPr>
              <a:t>Poté, co byla ČR pokárána Evropskou komisí za nekvalitní audit (pozastavení proplácení evropských peněz v roce 2012), Auditní orgán (AO) se pokusil </a:t>
            </a:r>
            <a:r>
              <a:rPr lang="cs-CZ" sz="2000" dirty="0" smtClean="0">
                <a:solidFill>
                  <a:srgbClr val="000080"/>
                </a:solidFill>
              </a:rPr>
              <a:t>přitvrdit</a:t>
            </a:r>
            <a:r>
              <a:rPr lang="cs-CZ" sz="2000" dirty="0" smtClean="0">
                <a:solidFill>
                  <a:srgbClr val="000080"/>
                </a:solidFill>
              </a:rPr>
              <a:t>.</a:t>
            </a:r>
            <a:endParaRPr lang="cs-CZ" sz="2000" dirty="0">
              <a:solidFill>
                <a:srgbClr val="000080"/>
              </a:solidFill>
            </a:endParaRPr>
          </a:p>
          <a:p>
            <a:pPr algn="just"/>
            <a:r>
              <a:rPr lang="cs-CZ" sz="2000" dirty="0" smtClean="0">
                <a:solidFill>
                  <a:srgbClr val="000080"/>
                </a:solidFill>
              </a:rPr>
              <a:t>viz </a:t>
            </a:r>
            <a:r>
              <a:rPr lang="cs-CZ" sz="2000" i="1" dirty="0" smtClean="0">
                <a:solidFill>
                  <a:srgbClr val="000080"/>
                </a:solidFill>
              </a:rPr>
              <a:t>Výroční kontrolní zpráva, vzorek 76 % výdajů (!)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80"/>
                </a:solidFill>
              </a:rPr>
              <a:t>Příjemci se mohli proti rozhodnutím </a:t>
            </a:r>
            <a:r>
              <a:rPr lang="cs-CZ" sz="2000" dirty="0" err="1">
                <a:solidFill>
                  <a:srgbClr val="000080"/>
                </a:solidFill>
              </a:rPr>
              <a:t>reg</a:t>
            </a:r>
            <a:r>
              <a:rPr lang="cs-CZ" sz="2000" dirty="0">
                <a:solidFill>
                  <a:srgbClr val="000080"/>
                </a:solidFill>
              </a:rPr>
              <a:t>. rady, často založeným na výroku AO, odvolat k tzv. Odboru 12 MF </a:t>
            </a:r>
            <a:r>
              <a:rPr lang="cs-CZ" sz="2000" dirty="0" smtClean="0">
                <a:solidFill>
                  <a:srgbClr val="000080"/>
                </a:solidFill>
              </a:rPr>
              <a:t>„Financování </a:t>
            </a:r>
            <a:r>
              <a:rPr lang="cs-CZ" sz="2000" dirty="0">
                <a:solidFill>
                  <a:srgbClr val="000080"/>
                </a:solidFill>
              </a:rPr>
              <a:t>územních </a:t>
            </a:r>
            <a:r>
              <a:rPr lang="cs-CZ" sz="2000" dirty="0" smtClean="0">
                <a:solidFill>
                  <a:srgbClr val="000080"/>
                </a:solidFill>
              </a:rPr>
              <a:t>rozpočtů“. </a:t>
            </a:r>
            <a:r>
              <a:rPr lang="cs-CZ" sz="2000" dirty="0">
                <a:solidFill>
                  <a:srgbClr val="000080"/>
                </a:solidFill>
              </a:rPr>
              <a:t>Ten často rozhoduje proti výroku AO.</a:t>
            </a:r>
          </a:p>
        </p:txBody>
      </p:sp>
    </p:spTree>
    <p:extLst>
      <p:ext uri="{BB962C8B-B14F-4D97-AF65-F5344CB8AC3E}">
        <p14:creationId xmlns:p14="http://schemas.microsoft.com/office/powerpoint/2010/main" val="2037353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5900" y="2443164"/>
            <a:ext cx="6172200" cy="262294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Stav před auditem </a:t>
            </a:r>
            <a:br>
              <a:rPr lang="cs-CZ" altLang="cs-CZ" sz="2800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</a:br>
            <a:r>
              <a:rPr lang="cs-CZ" altLang="cs-CZ" sz="2800" dirty="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cs-CZ" altLang="cs-CZ" sz="2800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stav po auditu</a:t>
            </a:r>
            <a:endParaRPr lang="cs-CZ" alt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245777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2800" dirty="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Perly z auditu</a:t>
            </a:r>
            <a:endParaRPr lang="cs-CZ" sz="2800" dirty="0">
              <a:solidFill>
                <a:srgbClr val="0000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611560" y="1772816"/>
            <a:ext cx="799288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000080"/>
                </a:solidFill>
              </a:rPr>
              <a:t>Chybné zaokrouhlení </a:t>
            </a:r>
            <a:r>
              <a:rPr lang="cs-CZ" sz="2000" dirty="0" smtClean="0">
                <a:solidFill>
                  <a:srgbClr val="000080"/>
                </a:solidFill>
              </a:rPr>
              <a:t>u </a:t>
            </a:r>
            <a:r>
              <a:rPr lang="cs-CZ" sz="2000" dirty="0">
                <a:solidFill>
                  <a:srgbClr val="000080"/>
                </a:solidFill>
              </a:rPr>
              <a:t>ceny koberce </a:t>
            </a:r>
            <a:r>
              <a:rPr lang="cs-CZ" sz="2000" dirty="0" smtClean="0">
                <a:solidFill>
                  <a:srgbClr val="000080"/>
                </a:solidFill>
              </a:rPr>
              <a:t>o ploše 7,2 </a:t>
            </a:r>
            <a:r>
              <a:rPr lang="cs-CZ" sz="2000" dirty="0">
                <a:solidFill>
                  <a:srgbClr val="000080"/>
                </a:solidFill>
              </a:rPr>
              <a:t>m</a:t>
            </a:r>
            <a:r>
              <a:rPr lang="cs-CZ" sz="2000" baseline="30000" dirty="0">
                <a:solidFill>
                  <a:srgbClr val="000080"/>
                </a:solidFill>
              </a:rPr>
              <a:t>2</a:t>
            </a:r>
            <a:r>
              <a:rPr lang="cs-CZ" sz="2000" dirty="0">
                <a:solidFill>
                  <a:srgbClr val="000080"/>
                </a:solidFill>
              </a:rPr>
              <a:t> </a:t>
            </a:r>
            <a:r>
              <a:rPr lang="cs-CZ" sz="2000" dirty="0" smtClean="0">
                <a:solidFill>
                  <a:srgbClr val="000080"/>
                </a:solidFill>
              </a:rPr>
              <a:t>– administrována nesrovnalost s finančním dopadem na příjemce ve výši </a:t>
            </a:r>
            <a:r>
              <a:rPr lang="cs-CZ" sz="2000" b="1" dirty="0" smtClean="0">
                <a:solidFill>
                  <a:srgbClr val="33CC33"/>
                </a:solidFill>
              </a:rPr>
              <a:t>5,18 Kč.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rgbClr val="00008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0080"/>
                </a:solidFill>
              </a:rPr>
              <a:t>Nadpis nad hlavním vstupem planetária – místo 1 nápisu Hvězdárna a planetárium Mikuláše Koperníka v Brně po změně názvu a na žádost zadavatele dodány 3 mírně menší nápisy </a:t>
            </a:r>
            <a:r>
              <a:rPr lang="cs-CZ" sz="2000" dirty="0">
                <a:solidFill>
                  <a:srgbClr val="000080"/>
                </a:solidFill>
              </a:rPr>
              <a:t>Hvězdárna a planetárium </a:t>
            </a:r>
            <a:r>
              <a:rPr lang="cs-CZ" sz="2000" dirty="0" smtClean="0">
                <a:solidFill>
                  <a:srgbClr val="000080"/>
                </a:solidFill>
              </a:rPr>
              <a:t>Brno ze stejného materiálu. Bez změnového listu. Chyba za </a:t>
            </a:r>
            <a:r>
              <a:rPr lang="cs-CZ" sz="2000" b="1" dirty="0" smtClean="0">
                <a:solidFill>
                  <a:srgbClr val="33CC33"/>
                </a:solidFill>
              </a:rPr>
              <a:t>388 tis. Kč.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008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0080"/>
                </a:solidFill>
              </a:rPr>
              <a:t>Příjemce na vlastní náklady doplnil chybějící slepeckou dlažbu o ploše 1,4 m</a:t>
            </a:r>
            <a:r>
              <a:rPr lang="cs-CZ" sz="2000" baseline="30000" dirty="0" smtClean="0">
                <a:solidFill>
                  <a:srgbClr val="000080"/>
                </a:solidFill>
              </a:rPr>
              <a:t>2</a:t>
            </a:r>
            <a:r>
              <a:rPr lang="cs-CZ" sz="2000" dirty="0" smtClean="0">
                <a:solidFill>
                  <a:srgbClr val="000080"/>
                </a:solidFill>
              </a:rPr>
              <a:t> ještě v průběhu kontroly. AO přesto konstatoval pochybení ve výši </a:t>
            </a:r>
            <a:r>
              <a:rPr lang="cs-CZ" sz="2000" b="1" dirty="0" smtClean="0">
                <a:solidFill>
                  <a:srgbClr val="33CC33"/>
                </a:solidFill>
              </a:rPr>
              <a:t>560 Kč</a:t>
            </a:r>
            <a:r>
              <a:rPr lang="cs-CZ" sz="2000" dirty="0" smtClean="0">
                <a:solidFill>
                  <a:srgbClr val="000080"/>
                </a:solidFill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0080"/>
              </a:solidFill>
            </a:endParaRPr>
          </a:p>
          <a:p>
            <a:pPr algn="just"/>
            <a:endParaRPr lang="cs-CZ" sz="2000" dirty="0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555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5900" y="2443164"/>
            <a:ext cx="6172200" cy="262294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Stav před auditem </a:t>
            </a:r>
            <a:br>
              <a:rPr lang="cs-CZ" altLang="cs-CZ" sz="2800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</a:br>
            <a:r>
              <a:rPr lang="cs-CZ" altLang="cs-CZ" sz="2800" dirty="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cs-CZ" altLang="cs-CZ" sz="2800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stav po auditu</a:t>
            </a:r>
            <a:endParaRPr lang="cs-CZ" alt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3568423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Audit Evropského účetního dvora 2010: souboj mozků</a:t>
            </a:r>
            <a:endParaRPr lang="cs-CZ" sz="2800" dirty="0">
              <a:solidFill>
                <a:srgbClr val="0000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611560" y="1772816"/>
            <a:ext cx="799288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0080"/>
                </a:solidFill>
              </a:rPr>
              <a:t>jde vlastně o audit zaměřený na Evropskou komisi – zda zvládá svou auditní činnost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rgbClr val="00008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0080"/>
                </a:solidFill>
              </a:rPr>
              <a:t>nejschopnější a nejefektivnější auditoři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rgbClr val="00008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0080"/>
                </a:solidFill>
              </a:rPr>
              <a:t>hlavním problémem pro ROP Jihovýchod bylo zpochybnění výběrových kritérií na nákup devíti tramvají DPMB za cca půl miliardy (!) korun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008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0080"/>
                </a:solidFill>
              </a:rPr>
              <a:t>Úspěšný „</a:t>
            </a:r>
            <a:r>
              <a:rPr lang="cs-CZ" sz="2000" dirty="0" err="1" smtClean="0">
                <a:solidFill>
                  <a:srgbClr val="000080"/>
                </a:solidFill>
              </a:rPr>
              <a:t>hearing</a:t>
            </a:r>
            <a:r>
              <a:rPr lang="cs-CZ" sz="2000" dirty="0" smtClean="0">
                <a:solidFill>
                  <a:srgbClr val="000080"/>
                </a:solidFill>
              </a:rPr>
              <a:t>“ v Bruselu na vysoké úrovni, viz dokumenty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008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2000" dirty="0">
              <a:solidFill>
                <a:srgbClr val="00008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dirty="0">
              <a:solidFill>
                <a:srgbClr val="000080"/>
              </a:solidFill>
            </a:endParaRPr>
          </a:p>
          <a:p>
            <a:pPr algn="just"/>
            <a:endParaRPr lang="cs-CZ" dirty="0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030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5900" y="2443164"/>
            <a:ext cx="6172200" cy="262294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2800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Stav před auditem </a:t>
            </a:r>
            <a:br>
              <a:rPr lang="cs-CZ" altLang="cs-CZ" sz="2800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</a:br>
            <a:r>
              <a:rPr lang="cs-CZ" altLang="cs-CZ" sz="2800" dirty="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cs-CZ" altLang="cs-CZ" sz="2800" dirty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stav po auditu</a:t>
            </a:r>
            <a:endParaRPr lang="cs-CZ" alt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905782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600450" y="414338"/>
            <a:ext cx="4355926" cy="1185862"/>
          </a:xfrm>
        </p:spPr>
        <p:txBody>
          <a:bodyPr/>
          <a:lstStyle/>
          <a:p>
            <a:r>
              <a:rPr lang="cs-CZ" sz="2800" dirty="0" smtClean="0">
                <a:solidFill>
                  <a:srgbClr val="000080"/>
                </a:solidFill>
                <a:latin typeface="Arial" pitchFamily="34" charset="0"/>
                <a:cs typeface="Arial" pitchFamily="34" charset="0"/>
              </a:rPr>
              <a:t>Audit Evropské komise v roce 2010: počkáme si a uvidíme...</a:t>
            </a:r>
            <a:endParaRPr lang="cs-CZ" sz="2800" dirty="0">
              <a:solidFill>
                <a:srgbClr val="00008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611560" y="1772816"/>
            <a:ext cx="7992888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0080"/>
                </a:solidFill>
              </a:rPr>
              <a:t>EK čekala na závěry auditu Evropského účetního dvora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rgbClr val="00008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0080"/>
                </a:solidFill>
              </a:rPr>
              <a:t>Příklad nálezů: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0080"/>
                </a:solidFill>
              </a:rPr>
              <a:t>výše smluvní pokuty v hodnotících kritériích pro veřejnou zakázku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0080"/>
                </a:solidFill>
              </a:rPr>
              <a:t>další výhrady k veřejné zakázce na nákup tramvají </a:t>
            </a:r>
          </a:p>
          <a:p>
            <a:pPr algn="just"/>
            <a:r>
              <a:rPr lang="cs-CZ" sz="2000" i="1" dirty="0" smtClean="0">
                <a:solidFill>
                  <a:srgbClr val="000080"/>
                </a:solidFill>
              </a:rPr>
              <a:t>viz tištěná prezentace</a:t>
            </a:r>
          </a:p>
          <a:p>
            <a:pPr algn="just"/>
            <a:endParaRPr lang="cs-CZ" sz="2000" i="1" dirty="0" smtClean="0">
              <a:solidFill>
                <a:srgbClr val="00008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0080"/>
                </a:solidFill>
              </a:rPr>
              <a:t>Dvouletá výměna argumentů a posudků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rgbClr val="00008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0080"/>
                </a:solidFill>
              </a:rPr>
              <a:t>Závěrečné jednání v Bruselu na velmi nízké úrovni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rgbClr val="00008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0080"/>
                </a:solidFill>
              </a:rPr>
              <a:t>Stížnost regionální rady na postup EK, revize rozhodnutí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rgbClr val="00008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rgbClr val="000080"/>
                </a:solidFill>
              </a:rPr>
              <a:t>EK upustila od zbylých nálezů</a:t>
            </a:r>
          </a:p>
          <a:p>
            <a:pPr algn="just"/>
            <a:endParaRPr lang="cs-CZ" dirty="0">
              <a:solidFill>
                <a:srgbClr val="000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979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Verdana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2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LongProperties xmlns="http://schemas.microsoft.com/office/2006/metadata/longPropertie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1C8212396B6B44C95DDA6DA42FE9F86" ma:contentTypeVersion="0" ma:contentTypeDescription="Vytvoří nový dokument" ma:contentTypeScope="" ma:versionID="15d8c12c4635bd838c93ffd473179e3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e5030a4fb49af6ac1945304746faa32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E0FDF6F-5462-41D9-9F35-31EFE960518C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1A3AFC7E-BF99-4044-988F-545CE63927B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63158EA-6633-40C4-8E3B-ACD914C7CB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4.xml><?xml version="1.0" encoding="utf-8"?>
<ds:datastoreItem xmlns:ds="http://schemas.openxmlformats.org/officeDocument/2006/customXml" ds:itemID="{A482FE11-5940-4512-9FA1-E13BA997A5F4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24906</TotalTime>
  <Words>2230</Words>
  <Application>Microsoft Office PowerPoint</Application>
  <PresentationFormat>Předvádění na obrazovce (4:3)</PresentationFormat>
  <Paragraphs>773</Paragraphs>
  <Slides>102</Slides>
  <Notes>76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102</vt:i4>
      </vt:variant>
    </vt:vector>
  </HeadingPairs>
  <TitlesOfParts>
    <vt:vector size="111" baseType="lpstr">
      <vt:lpstr>Arial</vt:lpstr>
      <vt:lpstr>Calibri</vt:lpstr>
      <vt:lpstr>Corbel</vt:lpstr>
      <vt:lpstr>FrutigerCE-Bold</vt:lpstr>
      <vt:lpstr>Geneva</vt:lpstr>
      <vt:lpstr>Times New Roman</vt:lpstr>
      <vt:lpstr>Verdana</vt:lpstr>
      <vt:lpstr>Wingdings</vt:lpstr>
      <vt:lpstr>Default Design</vt:lpstr>
      <vt:lpstr>Prezentace aplikace PowerPoint</vt:lpstr>
      <vt:lpstr>Obsah prezentace</vt:lpstr>
      <vt:lpstr>Prezentace aplikace PowerPoint</vt:lpstr>
      <vt:lpstr>Regionální rada regionu soudržnosti Jihovýchod </vt:lpstr>
      <vt:lpstr>Úřad Regionální rady Jihovýchod</vt:lpstr>
      <vt:lpstr>Počet zaměstnanců</vt:lpstr>
      <vt:lpstr>Organizační struktura úřadu 2020</vt:lpstr>
      <vt:lpstr>Vedení v lepších časech</vt:lpstr>
      <vt:lpstr>Paměť instituce</vt:lpstr>
      <vt:lpstr>Úřad v číslech</vt:lpstr>
      <vt:lpstr>Standardy</vt:lpstr>
      <vt:lpstr>IIP GOLD Certifikát (personální audit)</vt:lpstr>
      <vt:lpstr>Hodnoty</vt:lpstr>
      <vt:lpstr>Hlavní výstupy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Léta 2011–2016 Významné milníky ROP JV</vt:lpstr>
      <vt:lpstr>Co dál?</vt:lpstr>
      <vt:lpstr>Prezentace aplikace PowerPoint</vt:lpstr>
      <vt:lpstr>Celková statistika Projekty</vt:lpstr>
      <vt:lpstr>Prezentace aplikace PowerPoint</vt:lpstr>
      <vt:lpstr>Proplacené prostředky: 100,3 %</vt:lpstr>
      <vt:lpstr>Typové projekty</vt:lpstr>
      <vt:lpstr>Prezentace aplikace PowerPoint</vt:lpstr>
      <vt:lpstr>Doprava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Cestovní ruch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OBLAST PASOHLÁVKY</vt:lpstr>
      <vt:lpstr>OBLAST PASOHLÁVKY Infrastruktura a lázně</vt:lpstr>
      <vt:lpstr>OBLAST PASOHLÁVKY Lázně - plán</vt:lpstr>
      <vt:lpstr>OBLAST PASOHLÁVKY Moravia Thermal</vt:lpstr>
      <vt:lpstr>HOTEL TERMAL MUŠOV II Nerealizováno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Rozvoj měst a obcí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Typové projekty –  infrastruktura sociální péče</vt:lpstr>
      <vt:lpstr>Typové projekty –  volnočasová infrastruktura</vt:lpstr>
      <vt:lpstr>Typové projekty –  volnočasová infrastruktura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Celková statistika N+2, N+3</vt:lpstr>
      <vt:lpstr>Celková statistika Chybovost</vt:lpstr>
      <vt:lpstr>Audity a kontroly  – úvodní postřehy</vt:lpstr>
      <vt:lpstr>Stav před auditem  a stav po auditu</vt:lpstr>
      <vt:lpstr>Hlavní postrach: Auditní orgán MF  a odvolací orgán MF</vt:lpstr>
      <vt:lpstr>Stav před auditem  a stav po auditu</vt:lpstr>
      <vt:lpstr>Perly z auditu</vt:lpstr>
      <vt:lpstr>Stav před auditem  a stav po auditu</vt:lpstr>
      <vt:lpstr>Audit Evropského účetního dvora 2010: souboj mozků</vt:lpstr>
      <vt:lpstr>Stav před auditem  a stav po auditu</vt:lpstr>
      <vt:lpstr>Audit Evropské komise v roce 2010: počkáme si a uvidíme...</vt:lpstr>
      <vt:lpstr>Stav před auditem  a stav po auditu</vt:lpstr>
      <vt:lpstr>Oblíbené nesrovnalosti ROP Jihovýchod</vt:lpstr>
      <vt:lpstr>Úřad Regionální rady regionu soudržnosti Jihovýchod Kounicova 13, 602 00 Brno www.jihovychod.cz </vt:lpstr>
    </vt:vector>
  </TitlesOfParts>
  <Company>ÚRRRSJv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/>
  <cp:lastModifiedBy>Zatloukal Artur, Ing.</cp:lastModifiedBy>
  <cp:revision>882</cp:revision>
  <cp:lastPrinted>2016-08-11T10:49:39Z</cp:lastPrinted>
  <dcterms:created xsi:type="dcterms:W3CDTF">2007-05-18T11:48:10Z</dcterms:created>
  <dcterms:modified xsi:type="dcterms:W3CDTF">2019-10-15T12:07:01Z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Dokument</vt:lpwstr>
  </property>
  <property fmtid="{D5CDD505-2E9C-101B-9397-08002B2CF9AE}" pid="3" name="ContentTypeId">
    <vt:lpwstr>0x010100C1C8212396B6B44C95DDA6DA42FE9F86</vt:lpwstr>
  </property>
</Properties>
</file>