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notesMasterIdLst>
    <p:notesMasterId r:id="rId55"/>
  </p:notesMasterIdLst>
  <p:handoutMasterIdLst>
    <p:handoutMasterId r:id="rId56"/>
  </p:handoutMasterIdLst>
  <p:sldIdLst>
    <p:sldId id="256" r:id="rId2"/>
    <p:sldId id="368" r:id="rId3"/>
    <p:sldId id="359" r:id="rId4"/>
    <p:sldId id="360" r:id="rId5"/>
    <p:sldId id="361" r:id="rId6"/>
    <p:sldId id="362" r:id="rId7"/>
    <p:sldId id="363" r:id="rId8"/>
    <p:sldId id="364" r:id="rId9"/>
    <p:sldId id="366" r:id="rId10"/>
    <p:sldId id="367" r:id="rId11"/>
    <p:sldId id="365" r:id="rId12"/>
    <p:sldId id="369" r:id="rId13"/>
    <p:sldId id="370" r:id="rId14"/>
    <p:sldId id="298" r:id="rId15"/>
    <p:sldId id="297" r:id="rId16"/>
    <p:sldId id="299" r:id="rId17"/>
    <p:sldId id="300" r:id="rId18"/>
    <p:sldId id="378" r:id="rId19"/>
    <p:sldId id="379" r:id="rId20"/>
    <p:sldId id="380" r:id="rId21"/>
    <p:sldId id="371" r:id="rId22"/>
    <p:sldId id="372" r:id="rId23"/>
    <p:sldId id="373" r:id="rId24"/>
    <p:sldId id="381" r:id="rId25"/>
    <p:sldId id="377" r:id="rId26"/>
    <p:sldId id="322" r:id="rId27"/>
    <p:sldId id="330" r:id="rId28"/>
    <p:sldId id="331" r:id="rId29"/>
    <p:sldId id="332" r:id="rId30"/>
    <p:sldId id="336" r:id="rId31"/>
    <p:sldId id="382" r:id="rId32"/>
    <p:sldId id="383" r:id="rId33"/>
    <p:sldId id="333" r:id="rId34"/>
    <p:sldId id="334" r:id="rId35"/>
    <p:sldId id="337" r:id="rId36"/>
    <p:sldId id="338" r:id="rId37"/>
    <p:sldId id="339" r:id="rId38"/>
    <p:sldId id="340" r:id="rId39"/>
    <p:sldId id="341" r:id="rId40"/>
    <p:sldId id="342" r:id="rId41"/>
    <p:sldId id="344" r:id="rId42"/>
    <p:sldId id="345" r:id="rId43"/>
    <p:sldId id="346" r:id="rId44"/>
    <p:sldId id="356" r:id="rId45"/>
    <p:sldId id="347" r:id="rId46"/>
    <p:sldId id="351" r:id="rId47"/>
    <p:sldId id="296" r:id="rId48"/>
    <p:sldId id="318" r:id="rId49"/>
    <p:sldId id="319" r:id="rId50"/>
    <p:sldId id="320" r:id="rId51"/>
    <p:sldId id="321" r:id="rId52"/>
    <p:sldId id="357" r:id="rId53"/>
    <p:sldId id="358" r:id="rId54"/>
  </p:sldIdLst>
  <p:sldSz cx="9144000" cy="6858000" type="screen4x3"/>
  <p:notesSz cx="6808788"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C922489C-B8B9-4583-BCA7-0685DFF4830E}">
          <p14:sldIdLst>
            <p14:sldId id="256"/>
            <p14:sldId id="368"/>
            <p14:sldId id="359"/>
            <p14:sldId id="360"/>
            <p14:sldId id="361"/>
            <p14:sldId id="362"/>
            <p14:sldId id="363"/>
            <p14:sldId id="364"/>
            <p14:sldId id="366"/>
            <p14:sldId id="367"/>
            <p14:sldId id="365"/>
            <p14:sldId id="369"/>
            <p14:sldId id="370"/>
            <p14:sldId id="298"/>
            <p14:sldId id="297"/>
            <p14:sldId id="299"/>
            <p14:sldId id="300"/>
            <p14:sldId id="378"/>
            <p14:sldId id="379"/>
            <p14:sldId id="380"/>
            <p14:sldId id="371"/>
            <p14:sldId id="372"/>
            <p14:sldId id="373"/>
            <p14:sldId id="381"/>
            <p14:sldId id="377"/>
            <p14:sldId id="322"/>
            <p14:sldId id="330"/>
            <p14:sldId id="331"/>
            <p14:sldId id="332"/>
            <p14:sldId id="336"/>
            <p14:sldId id="382"/>
            <p14:sldId id="383"/>
            <p14:sldId id="333"/>
            <p14:sldId id="334"/>
            <p14:sldId id="337"/>
            <p14:sldId id="338"/>
            <p14:sldId id="339"/>
            <p14:sldId id="340"/>
            <p14:sldId id="341"/>
            <p14:sldId id="342"/>
            <p14:sldId id="344"/>
            <p14:sldId id="345"/>
            <p14:sldId id="346"/>
            <p14:sldId id="356"/>
            <p14:sldId id="347"/>
            <p14:sldId id="351"/>
            <p14:sldId id="296"/>
            <p14:sldId id="318"/>
            <p14:sldId id="319"/>
            <p14:sldId id="320"/>
            <p14:sldId id="321"/>
            <p14:sldId id="357"/>
            <p14:sldId id="3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8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0475" cy="49712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6737" y="0"/>
            <a:ext cx="2950475" cy="497126"/>
          </a:xfrm>
          <a:prstGeom prst="rect">
            <a:avLst/>
          </a:prstGeom>
        </p:spPr>
        <p:txBody>
          <a:bodyPr vert="horz" lIns="91440" tIns="45720" rIns="91440" bIns="45720" rtlCol="0"/>
          <a:lstStyle>
            <a:lvl1pPr algn="r">
              <a:defRPr sz="1200"/>
            </a:lvl1pPr>
          </a:lstStyle>
          <a:p>
            <a:fld id="{7E703C3C-93ED-4529-A7B8-A8FDF02CB7A2}" type="datetimeFigureOut">
              <a:rPr lang="cs-CZ" smtClean="0"/>
              <a:t>17.10.2019</a:t>
            </a:fld>
            <a:endParaRPr lang="cs-CZ"/>
          </a:p>
        </p:txBody>
      </p:sp>
      <p:sp>
        <p:nvSpPr>
          <p:cNvPr id="4" name="Zástupný symbol pro zápatí 3"/>
          <p:cNvSpPr>
            <a:spLocks noGrp="1"/>
          </p:cNvSpPr>
          <p:nvPr>
            <p:ph type="ftr" sz="quarter" idx="2"/>
          </p:nvPr>
        </p:nvSpPr>
        <p:spPr>
          <a:xfrm>
            <a:off x="0" y="9443662"/>
            <a:ext cx="2950475" cy="497126"/>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6737" y="9443662"/>
            <a:ext cx="2950475" cy="497126"/>
          </a:xfrm>
          <a:prstGeom prst="rect">
            <a:avLst/>
          </a:prstGeom>
        </p:spPr>
        <p:txBody>
          <a:bodyPr vert="horz" lIns="91440" tIns="45720" rIns="91440" bIns="45720" rtlCol="0" anchor="b"/>
          <a:lstStyle>
            <a:lvl1pPr algn="r">
              <a:defRPr sz="1200"/>
            </a:lvl1pPr>
          </a:lstStyle>
          <a:p>
            <a:fld id="{9BEEC440-CA95-4EA1-AB2C-18072E84B032}" type="slidenum">
              <a:rPr lang="cs-CZ" smtClean="0"/>
              <a:t>‹#›</a:t>
            </a:fld>
            <a:endParaRPr lang="cs-CZ"/>
          </a:p>
        </p:txBody>
      </p:sp>
    </p:spTree>
    <p:extLst>
      <p:ext uri="{BB962C8B-B14F-4D97-AF65-F5344CB8AC3E}">
        <p14:creationId xmlns:p14="http://schemas.microsoft.com/office/powerpoint/2010/main" val="21907354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0475" cy="49712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6737" y="0"/>
            <a:ext cx="2950475" cy="497126"/>
          </a:xfrm>
          <a:prstGeom prst="rect">
            <a:avLst/>
          </a:prstGeom>
        </p:spPr>
        <p:txBody>
          <a:bodyPr vert="horz" lIns="91440" tIns="45720" rIns="91440" bIns="45720" rtlCol="0"/>
          <a:lstStyle>
            <a:lvl1pPr algn="r">
              <a:defRPr sz="1200"/>
            </a:lvl1pPr>
          </a:lstStyle>
          <a:p>
            <a:fld id="{DC18945C-6A16-4B4F-8CA7-9438E6B29A83}" type="datetimeFigureOut">
              <a:rPr lang="cs-CZ" smtClean="0"/>
              <a:t>17.10.2019</a:t>
            </a:fld>
            <a:endParaRPr lang="cs-CZ"/>
          </a:p>
        </p:txBody>
      </p:sp>
      <p:sp>
        <p:nvSpPr>
          <p:cNvPr id="4" name="Zástupný symbol pro obrázek snímku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0879" y="4722694"/>
            <a:ext cx="5447030" cy="4474131"/>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43662"/>
            <a:ext cx="2950475" cy="497126"/>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6737" y="9443662"/>
            <a:ext cx="2950475" cy="497126"/>
          </a:xfrm>
          <a:prstGeom prst="rect">
            <a:avLst/>
          </a:prstGeom>
        </p:spPr>
        <p:txBody>
          <a:bodyPr vert="horz" lIns="91440" tIns="45720" rIns="91440" bIns="45720" rtlCol="0" anchor="b"/>
          <a:lstStyle>
            <a:lvl1pPr algn="r">
              <a:defRPr sz="1200"/>
            </a:lvl1pPr>
          </a:lstStyle>
          <a:p>
            <a:fld id="{F594624E-92A2-4868-AC08-D6B9FC8FF603}" type="slidenum">
              <a:rPr lang="cs-CZ" smtClean="0"/>
              <a:t>‹#›</a:t>
            </a:fld>
            <a:endParaRPr lang="cs-CZ"/>
          </a:p>
        </p:txBody>
      </p:sp>
    </p:spTree>
    <p:extLst>
      <p:ext uri="{BB962C8B-B14F-4D97-AF65-F5344CB8AC3E}">
        <p14:creationId xmlns:p14="http://schemas.microsoft.com/office/powerpoint/2010/main" val="320077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Zástupný symbol pro obrázek snímku 1"/>
          <p:cNvSpPr>
            <a:spLocks noGrp="1" noRot="1" noChangeAspect="1" noTextEdit="1"/>
          </p:cNvSpPr>
          <p:nvPr>
            <p:ph type="sldImg"/>
          </p:nvPr>
        </p:nvSpPr>
        <p:spPr>
          <a:ln/>
        </p:spPr>
      </p:sp>
      <p:sp>
        <p:nvSpPr>
          <p:cNvPr id="117763" name="Zástupný symbol pro poznámky 2"/>
          <p:cNvSpPr>
            <a:spLocks noGrp="1"/>
          </p:cNvSpPr>
          <p:nvPr>
            <p:ph type="body" idx="1"/>
          </p:nvPr>
        </p:nvSpPr>
        <p:spPr>
          <a:noFill/>
        </p:spPr>
        <p:txBody>
          <a:bodyPr/>
          <a:lstStyle/>
          <a:p>
            <a:pPr eaLnBrk="1" hangingPunct="1"/>
            <a:endParaRPr lang="cs-CZ" smtClean="0"/>
          </a:p>
        </p:txBody>
      </p:sp>
      <p:sp>
        <p:nvSpPr>
          <p:cNvPr id="117764" name="Zástupný symbol pro číslo snímku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050B325-0330-40F1-8C3C-967F94BCF793}" type="slidenum">
              <a:rPr lang="cs-CZ" smtClean="0">
                <a:latin typeface="Times New Roman" pitchFamily="18" charset="0"/>
              </a:rPr>
              <a:pPr eaLnBrk="1" hangingPunct="1"/>
              <a:t>6</a:t>
            </a:fld>
            <a:endParaRPr lang="cs-CZ" smtClean="0">
              <a:latin typeface="Times New Roman" pitchFamily="18" charset="0"/>
            </a:endParaRPr>
          </a:p>
        </p:txBody>
      </p:sp>
    </p:spTree>
    <p:extLst>
      <p:ext uri="{BB962C8B-B14F-4D97-AF65-F5344CB8AC3E}">
        <p14:creationId xmlns:p14="http://schemas.microsoft.com/office/powerpoint/2010/main" val="1564661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594624E-92A2-4868-AC08-D6B9FC8FF603}" type="slidenum">
              <a:rPr lang="cs-CZ" smtClean="0"/>
              <a:t>12</a:t>
            </a:fld>
            <a:endParaRPr lang="cs-CZ"/>
          </a:p>
        </p:txBody>
      </p:sp>
    </p:spTree>
    <p:extLst>
      <p:ext uri="{BB962C8B-B14F-4D97-AF65-F5344CB8AC3E}">
        <p14:creationId xmlns:p14="http://schemas.microsoft.com/office/powerpoint/2010/main" val="3368581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0940126-EB9A-4E54-BC9E-8030C6313416}" type="datetimeFigureOut">
              <a:rPr lang="cs-CZ" smtClean="0"/>
              <a:t>17.10.2019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1869752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0940126-EB9A-4E54-BC9E-8030C6313416}" type="datetimeFigureOut">
              <a:rPr lang="cs-CZ" smtClean="0"/>
              <a:t>17.10.2019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159002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0940126-EB9A-4E54-BC9E-8030C6313416}" type="datetimeFigureOut">
              <a:rPr lang="cs-CZ" smtClean="0"/>
              <a:t>17.10.2019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514752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0940126-EB9A-4E54-BC9E-8030C6313416}" type="datetimeFigureOut">
              <a:rPr lang="cs-CZ" smtClean="0"/>
              <a:t>17.10.2019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1739688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0940126-EB9A-4E54-BC9E-8030C6313416}" type="datetimeFigureOut">
              <a:rPr lang="cs-CZ" smtClean="0"/>
              <a:t>17.10.2019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2993280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0940126-EB9A-4E54-BC9E-8030C6313416}" type="datetimeFigureOut">
              <a:rPr lang="cs-CZ" smtClean="0"/>
              <a:t>17.10.2019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1758442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0940126-EB9A-4E54-BC9E-8030C6313416}" type="datetimeFigureOut">
              <a:rPr lang="cs-CZ" smtClean="0"/>
              <a:t>17.10.2019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383116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0940126-EB9A-4E54-BC9E-8030C6313416}" type="datetimeFigureOut">
              <a:rPr lang="cs-CZ" smtClean="0"/>
              <a:t>17.10.2019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136319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0940126-EB9A-4E54-BC9E-8030C6313416}" type="datetimeFigureOut">
              <a:rPr lang="cs-CZ" smtClean="0"/>
              <a:t>17.10.2019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2940715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0940126-EB9A-4E54-BC9E-8030C6313416}" type="datetimeFigureOut">
              <a:rPr lang="cs-CZ" smtClean="0"/>
              <a:t>17.10.2019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3151600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0940126-EB9A-4E54-BC9E-8030C6313416}" type="datetimeFigureOut">
              <a:rPr lang="cs-CZ" smtClean="0"/>
              <a:t>17.10.2019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4E29276-F6E5-43D0-A86E-7CEBD30D110B}" type="slidenum">
              <a:rPr lang="cs-CZ" smtClean="0"/>
              <a:t>‹#›</a:t>
            </a:fld>
            <a:endParaRPr lang="cs-CZ"/>
          </a:p>
        </p:txBody>
      </p:sp>
    </p:spTree>
    <p:extLst>
      <p:ext uri="{BB962C8B-B14F-4D97-AF65-F5344CB8AC3E}">
        <p14:creationId xmlns:p14="http://schemas.microsoft.com/office/powerpoint/2010/main" val="3979931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940126-EB9A-4E54-BC9E-8030C6313416}" type="datetimeFigureOut">
              <a:rPr lang="cs-CZ" smtClean="0"/>
              <a:t>17.10.2019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E29276-F6E5-43D0-A86E-7CEBD30D110B}" type="slidenum">
              <a:rPr lang="cs-CZ" smtClean="0"/>
              <a:t>‹#›</a:t>
            </a:fld>
            <a:endParaRPr lang="cs-CZ"/>
          </a:p>
        </p:txBody>
      </p:sp>
    </p:spTree>
    <p:extLst>
      <p:ext uri="{BB962C8B-B14F-4D97-AF65-F5344CB8AC3E}">
        <p14:creationId xmlns:p14="http://schemas.microsoft.com/office/powerpoint/2010/main" val="2410641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svz.cz/ISVZ/Podpora/ISVZ.aspx" TargetMode="External"/><Relationship Id="rId2" Type="http://schemas.openxmlformats.org/officeDocument/2006/relationships/hyperlink" Target="https://www.vestnikverejnychzakazek.cz/"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file:///C:\Users\77468\Desktop\Auditing%202019\Vyrocni-zprava-o-VZ-za-rok-2018.pdf.aspx_ext=.pdf" TargetMode="External"/><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zakonyprolidi.cz/cs/2016-172"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portal-vz.cz/cs/Jak-na-zadavani-verejnych-zakazek/Metodiky-stanoviska/Metodiky-k-zakonu-c-134-2016-Sb-,-o-zadavani-verejnych-zakazek/Metodiky-procesni-k-zadavacim-rizeni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ppp.worldbank.org/public-private-partnership/" TargetMode="External"/><Relationship Id="rId2" Type="http://schemas.openxmlformats.org/officeDocument/2006/relationships/hyperlink" Target="https://whatis.techtarget.com/definition/Public-private-partnership-PPP"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ceskainfrastruktura.cz/ak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mfcr.cz/cs/o-ministerstvu/zakladni-informace/organizacni-struktura/sekce-06/odbor-11-statni-rozpocet/oddeleni-1105-metodika-rozpoctovani"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isvz.cz/ISVZ/Ciselniky/Seznam.aspx?type=3&amp;data"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ceskainfrastruktura.cz/zpravy/otevreni-noveho-depa-v-plzni/"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mailto:marketa.palenikova@econ.muni.cz" TargetMode="Externa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Poskytování veřejných služeb, veřejné zakázky a PPP projekty</a:t>
            </a:r>
            <a:endParaRPr lang="cs-CZ" dirty="0"/>
          </a:p>
        </p:txBody>
      </p:sp>
      <p:sp>
        <p:nvSpPr>
          <p:cNvPr id="3" name="Podnadpis 2"/>
          <p:cNvSpPr>
            <a:spLocks noGrp="1"/>
          </p:cNvSpPr>
          <p:nvPr>
            <p:ph type="subTitle" idx="1"/>
          </p:nvPr>
        </p:nvSpPr>
        <p:spPr/>
        <p:txBody>
          <a:bodyPr/>
          <a:lstStyle/>
          <a:p>
            <a:r>
              <a:rPr lang="cs-CZ" dirty="0" smtClean="0"/>
              <a:t>17. 10. 2019</a:t>
            </a:r>
            <a:endParaRPr lang="cs-CZ" dirty="0"/>
          </a:p>
        </p:txBody>
      </p:sp>
    </p:spTree>
    <p:extLst>
      <p:ext uri="{BB962C8B-B14F-4D97-AF65-F5344CB8AC3E}">
        <p14:creationId xmlns:p14="http://schemas.microsoft.com/office/powerpoint/2010/main" val="1456140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Náklady na poskytování veřejné služby</a:t>
            </a:r>
            <a:endParaRPr lang="cs-CZ"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602672"/>
            <a:ext cx="7993787" cy="4562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0605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rgbClr val="FF0000"/>
                </a:solidFill>
              </a:rPr>
              <a:t>Závěrem…</a:t>
            </a:r>
            <a:br>
              <a:rPr lang="cs-CZ" dirty="0" smtClean="0">
                <a:solidFill>
                  <a:srgbClr val="FF0000"/>
                </a:solidFill>
              </a:rPr>
            </a:br>
            <a:r>
              <a:rPr lang="cs-CZ" dirty="0" smtClean="0">
                <a:solidFill>
                  <a:srgbClr val="FF0000"/>
                </a:solidFill>
              </a:rPr>
              <a:t>Kdy </a:t>
            </a:r>
            <a:r>
              <a:rPr lang="cs-CZ" dirty="0" smtClean="0">
                <a:solidFill>
                  <a:srgbClr val="FF0000"/>
                </a:solidFill>
              </a:rPr>
              <a:t>je zvolená produkce neefektivní? </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cs-CZ" dirty="0" smtClean="0"/>
              <a:t>Forma produkce je nákladnější (z hlediska použitých vstupů) ve srovnání s jinými alternativami poskytování</a:t>
            </a:r>
          </a:p>
          <a:p>
            <a:r>
              <a:rPr lang="cs-CZ" dirty="0" smtClean="0"/>
              <a:t>Veřejnou službu lze prostřednictvím jiné z možných forem produkce zajistit ve větším rozsahu a vyšší kvalitě, nebo poskytovaná úroveň služby je nedostatečná z hlediska plnění cíle (účelu)</a:t>
            </a:r>
          </a:p>
          <a:p>
            <a:r>
              <a:rPr lang="cs-CZ" dirty="0" smtClean="0"/>
              <a:t>Náklady na jednotku výstupu jsou vyšší než by byly při využití jiné z forem produkce </a:t>
            </a:r>
            <a:endParaRPr lang="cs-CZ" dirty="0"/>
          </a:p>
        </p:txBody>
      </p:sp>
    </p:spTree>
    <p:extLst>
      <p:ext uri="{BB962C8B-B14F-4D97-AF65-F5344CB8AC3E}">
        <p14:creationId xmlns:p14="http://schemas.microsoft.com/office/powerpoint/2010/main" val="2759322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Externí produkce – </a:t>
            </a:r>
            <a:r>
              <a:rPr lang="cs-CZ" dirty="0" err="1" smtClean="0"/>
              <a:t>contracting</a:t>
            </a:r>
            <a:r>
              <a:rPr lang="cs-CZ" dirty="0" smtClean="0"/>
              <a:t> </a:t>
            </a:r>
            <a:r>
              <a:rPr lang="cs-CZ" dirty="0" err="1" smtClean="0"/>
              <a:t>out</a:t>
            </a:r>
            <a:r>
              <a:rPr lang="cs-CZ" dirty="0" smtClean="0"/>
              <a:t/>
            </a:r>
            <a:br>
              <a:rPr lang="cs-CZ" dirty="0" smtClean="0"/>
            </a:br>
            <a:r>
              <a:rPr lang="cs-CZ" dirty="0" smtClean="0"/>
              <a:t>Co </a:t>
            </a:r>
            <a:r>
              <a:rPr lang="cs-CZ" dirty="0" smtClean="0"/>
              <a:t>je to veřejná zakázka?</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solidFill>
                  <a:srgbClr val="FF0000"/>
                </a:solidFill>
              </a:rPr>
              <a:t>Ekonomický versus právní pohled</a:t>
            </a:r>
          </a:p>
          <a:p>
            <a:r>
              <a:rPr lang="cs-CZ" i="1" dirty="0" smtClean="0"/>
              <a:t>„Případ, kdy určitý veřejný projekt nerealizuje přímo veřejný sektor, ale za úplatu subjekt z jiného než veřejného sektoru“ </a:t>
            </a:r>
            <a:r>
              <a:rPr lang="cs-CZ" dirty="0" smtClean="0"/>
              <a:t>(Pavel, 2007,35)</a:t>
            </a:r>
          </a:p>
          <a:p>
            <a:r>
              <a:rPr lang="cs-CZ" dirty="0" smtClean="0"/>
              <a:t>..smlouva , která je uzavřena dle zákona </a:t>
            </a:r>
            <a:r>
              <a:rPr lang="cs-CZ" dirty="0">
                <a:solidFill>
                  <a:srgbClr val="FF0000"/>
                </a:solidFill>
              </a:rPr>
              <a:t>č. 134/2016 Sb., o zadávání veřejných zakázek (ZZVZ</a:t>
            </a:r>
            <a:r>
              <a:rPr lang="cs-CZ" dirty="0" smtClean="0">
                <a:solidFill>
                  <a:srgbClr val="FF0000"/>
                </a:solidFill>
              </a:rPr>
              <a:t>)</a:t>
            </a:r>
          </a:p>
          <a:p>
            <a:r>
              <a:rPr lang="cs-CZ" dirty="0" smtClean="0">
                <a:solidFill>
                  <a:srgbClr val="0070C0"/>
                </a:solidFill>
              </a:rPr>
              <a:t>VZ na dodávku, službu, stavební práce</a:t>
            </a:r>
          </a:p>
          <a:p>
            <a:r>
              <a:rPr lang="cs-CZ" dirty="0" smtClean="0">
                <a:solidFill>
                  <a:srgbClr val="0070C0"/>
                </a:solidFill>
              </a:rPr>
              <a:t>Malého rozsahu, podlimitní, nadlimitní, koncese..</a:t>
            </a:r>
            <a:endParaRPr lang="cs-CZ" dirty="0">
              <a:solidFill>
                <a:srgbClr val="0070C0"/>
              </a:solidFill>
            </a:endParaRPr>
          </a:p>
        </p:txBody>
      </p:sp>
    </p:spTree>
    <p:extLst>
      <p:ext uri="{BB962C8B-B14F-4D97-AF65-F5344CB8AC3E}">
        <p14:creationId xmlns:p14="http://schemas.microsoft.com/office/powerpoint/2010/main" val="4135052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Legislativní úprava</a:t>
            </a:r>
            <a:endParaRPr lang="cs-CZ" dirty="0"/>
          </a:p>
        </p:txBody>
      </p:sp>
      <p:sp>
        <p:nvSpPr>
          <p:cNvPr id="3" name="Zástupný symbol pro obsah 2"/>
          <p:cNvSpPr>
            <a:spLocks noGrp="1"/>
          </p:cNvSpPr>
          <p:nvPr>
            <p:ph idx="1"/>
          </p:nvPr>
        </p:nvSpPr>
        <p:spPr/>
        <p:txBody>
          <a:bodyPr>
            <a:normAutofit fontScale="47500" lnSpcReduction="20000"/>
          </a:bodyPr>
          <a:lstStyle/>
          <a:p>
            <a:pPr lvl="0"/>
            <a:r>
              <a:rPr lang="cs-CZ" dirty="0"/>
              <a:t>Směrnice Evropského parlamentu a Rady 2014/24 EU, o zadávání veřejných zakázek</a:t>
            </a:r>
          </a:p>
          <a:p>
            <a:pPr lvl="0"/>
            <a:r>
              <a:rPr lang="cs-CZ" dirty="0"/>
              <a:t>Směrnice Evropského parlamentu a Rady 2014/25/EU, o zadávání zakázek subjekty působícími v odvětví vodního hospodářství, energetiky, dopravy a poštovních služeb, </a:t>
            </a:r>
          </a:p>
          <a:p>
            <a:pPr lvl="0"/>
            <a:r>
              <a:rPr lang="cs-CZ" dirty="0"/>
              <a:t>Směrnice Evropského parlamentu a Rady 2014/23/EU, o udělování koncesí, </a:t>
            </a:r>
          </a:p>
          <a:p>
            <a:pPr lvl="0"/>
            <a:r>
              <a:rPr lang="cs-CZ" dirty="0"/>
              <a:t>Směrnice Evropského parlamentu a Rady 2009/81/ES o koordinaci postupů při zadávání některých zakázek na stavební práce, dodávky a služby v oblasti obrany a bezpečnosti</a:t>
            </a:r>
          </a:p>
          <a:p>
            <a:pPr lvl="0"/>
            <a:r>
              <a:rPr lang="cs-CZ" dirty="0"/>
              <a:t>Směrnice Rady 89/665/EHS, o koordinaci právních a správních předpisů týkajících se přezkumného řízení při zadávání veřejných zakázek na dodávky a stavební práce. </a:t>
            </a:r>
          </a:p>
          <a:p>
            <a:pPr lvl="0"/>
            <a:r>
              <a:rPr lang="cs-CZ" dirty="0"/>
              <a:t>Směrnice Rady 92/13/EHS o koordinaci právních a správních předpisů týkajících se uplatňování pravidel Společenství pro postupy při zadávání zakázek subjekty působícími v odvětví vodního hospodářství, </a:t>
            </a:r>
          </a:p>
          <a:p>
            <a:pPr lvl="0"/>
            <a:r>
              <a:rPr lang="cs-CZ" dirty="0"/>
              <a:t>Směrnice Evropského parlamentu a Rady 2014/55/EU o elektronické fakturaci při zadávání veřejných zakázek</a:t>
            </a:r>
            <a:r>
              <a:rPr lang="cs-CZ" dirty="0" smtClean="0"/>
              <a:t>.</a:t>
            </a:r>
          </a:p>
          <a:p>
            <a:pPr marL="0" lvl="0" indent="0">
              <a:buNone/>
            </a:pPr>
            <a:endParaRPr lang="cs-CZ" dirty="0" smtClean="0"/>
          </a:p>
          <a:p>
            <a:pPr marL="0" lvl="0" indent="0">
              <a:buNone/>
            </a:pPr>
            <a:endParaRPr lang="cs-CZ" sz="5100" dirty="0" smtClean="0">
              <a:solidFill>
                <a:srgbClr val="FF0000"/>
              </a:solidFill>
            </a:endParaRPr>
          </a:p>
          <a:p>
            <a:pPr marL="0" lvl="0" indent="0">
              <a:buNone/>
            </a:pPr>
            <a:r>
              <a:rPr lang="cs-CZ" sz="5100" dirty="0" smtClean="0">
                <a:solidFill>
                  <a:srgbClr val="FF0000"/>
                </a:solidFill>
              </a:rPr>
              <a:t>Zákon 134/2016 Sb., o zadávání veřejných zakázek </a:t>
            </a:r>
            <a:endParaRPr lang="cs-CZ" sz="5100" dirty="0">
              <a:solidFill>
                <a:srgbClr val="FF0000"/>
              </a:solidFill>
            </a:endParaRPr>
          </a:p>
          <a:p>
            <a:endParaRPr lang="cs-CZ" dirty="0"/>
          </a:p>
        </p:txBody>
      </p:sp>
    </p:spTree>
    <p:extLst>
      <p:ext uri="{BB962C8B-B14F-4D97-AF65-F5344CB8AC3E}">
        <p14:creationId xmlns:p14="http://schemas.microsoft.com/office/powerpoint/2010/main" val="3145033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Celkový trh veřejných zakázek</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celkový trh veřejných zakázek </a:t>
            </a:r>
            <a:r>
              <a:rPr lang="cs-CZ" dirty="0" smtClean="0">
                <a:solidFill>
                  <a:srgbClr val="FF0000"/>
                </a:solidFill>
              </a:rPr>
              <a:t>versus</a:t>
            </a:r>
            <a:r>
              <a:rPr lang="cs-CZ" dirty="0" smtClean="0"/>
              <a:t> </a:t>
            </a:r>
            <a:r>
              <a:rPr lang="cs-CZ" dirty="0"/>
              <a:t>objem zakázek, které eviduje </a:t>
            </a:r>
            <a:r>
              <a:rPr lang="cs-CZ" dirty="0" smtClean="0"/>
              <a:t>MMR</a:t>
            </a:r>
          </a:p>
          <a:p>
            <a:r>
              <a:rPr lang="cs-CZ" i="1" dirty="0" smtClean="0"/>
              <a:t>„Celkový </a:t>
            </a:r>
            <a:r>
              <a:rPr lang="cs-CZ" i="1" dirty="0"/>
              <a:t>trh veřejných zakázek lze definovat jako celkový objem finančních prostředků, které zadavatelé vynaložili na nákupy či investice do služeb, dodávek či stavebních prací (tj. včetně zakázek malého rozsahu a zakázek realizovaných na základě zákonných výjimek</a:t>
            </a:r>
            <a:r>
              <a:rPr lang="cs-CZ" i="1" dirty="0" smtClean="0"/>
              <a:t>).</a:t>
            </a:r>
          </a:p>
          <a:p>
            <a:r>
              <a:rPr lang="cs-CZ" i="1" dirty="0"/>
              <a:t>objem zakázek evidovaných MMR (v Informačním systému o veřejných zakázkách - ISVZ) tvoří pouze část celkového trhu – jedná se o  veřejné zakázky realizované v režimu zákona a uveřejněné ve Věstníku veřejných zakázek</a:t>
            </a:r>
            <a:r>
              <a:rPr lang="cs-CZ" i="1" dirty="0" smtClean="0"/>
              <a:t>.“ </a:t>
            </a:r>
            <a:r>
              <a:rPr lang="cs-CZ" dirty="0" smtClean="0"/>
              <a:t>(Výroční zpráva o stavu veřejných zakázek v České republice za rok 2017, 2018)</a:t>
            </a:r>
          </a:p>
          <a:p>
            <a:r>
              <a:rPr lang="cs-CZ" dirty="0" smtClean="0"/>
              <a:t>Věstník </a:t>
            </a:r>
            <a:r>
              <a:rPr lang="cs-CZ" dirty="0"/>
              <a:t>veřejných </a:t>
            </a:r>
            <a:r>
              <a:rPr lang="cs-CZ" dirty="0" smtClean="0"/>
              <a:t>zakázek </a:t>
            </a:r>
            <a:r>
              <a:rPr lang="cs-CZ" dirty="0" smtClean="0">
                <a:hlinkClick r:id="rId2"/>
              </a:rPr>
              <a:t>https://www.vestnikverejnychzakazek.cz/</a:t>
            </a:r>
            <a:r>
              <a:rPr lang="cs-CZ" dirty="0" smtClean="0"/>
              <a:t>, ten </a:t>
            </a:r>
            <a:r>
              <a:rPr lang="cs-CZ" dirty="0"/>
              <a:t>je součástí ISVZ </a:t>
            </a:r>
            <a:r>
              <a:rPr lang="cs-CZ" dirty="0">
                <a:hlinkClick r:id="rId3"/>
              </a:rPr>
              <a:t>http://</a:t>
            </a:r>
            <a:r>
              <a:rPr lang="cs-CZ" dirty="0" smtClean="0">
                <a:hlinkClick r:id="rId3"/>
              </a:rPr>
              <a:t>www.isvz.cz/ISVZ/Podpora/ISVZ.aspx</a:t>
            </a:r>
            <a:endParaRPr lang="cs-CZ" dirty="0" smtClean="0"/>
          </a:p>
          <a:p>
            <a:endParaRPr lang="cs-CZ" dirty="0"/>
          </a:p>
          <a:p>
            <a:endParaRPr lang="cs-CZ" dirty="0"/>
          </a:p>
        </p:txBody>
      </p:sp>
    </p:spTree>
    <p:extLst>
      <p:ext uri="{BB962C8B-B14F-4D97-AF65-F5344CB8AC3E}">
        <p14:creationId xmlns:p14="http://schemas.microsoft.com/office/powerpoint/2010/main" val="3634578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931224" cy="1162050"/>
          </a:xfrm>
        </p:spPr>
        <p:txBody>
          <a:bodyPr>
            <a:normAutofit/>
          </a:bodyPr>
          <a:lstStyle/>
          <a:p>
            <a:r>
              <a:rPr lang="cs-CZ" sz="3200" dirty="0" smtClean="0"/>
              <a:t>Trh veřejných zakázek </a:t>
            </a:r>
            <a:endParaRPr lang="cs-CZ" sz="3200" dirty="0"/>
          </a:p>
        </p:txBody>
      </p:sp>
      <p:sp>
        <p:nvSpPr>
          <p:cNvPr id="3" name="Zástupný symbol pro obsah 2"/>
          <p:cNvSpPr>
            <a:spLocks noGrp="1"/>
          </p:cNvSpPr>
          <p:nvPr>
            <p:ph idx="1"/>
          </p:nvPr>
        </p:nvSpPr>
        <p:spPr/>
        <p:txBody>
          <a:bodyPr>
            <a:normAutofit/>
          </a:bodyPr>
          <a:lstStyle/>
          <a:p>
            <a:endParaRPr lang="cs-CZ" dirty="0" smtClean="0"/>
          </a:p>
          <a:p>
            <a:endParaRPr lang="cs-CZ" dirty="0"/>
          </a:p>
          <a:p>
            <a:endParaRPr lang="cs-CZ" dirty="0" smtClean="0"/>
          </a:p>
          <a:p>
            <a:endParaRPr lang="cs-CZ" dirty="0"/>
          </a:p>
          <a:p>
            <a:endParaRPr lang="cs-CZ" dirty="0" smtClean="0"/>
          </a:p>
          <a:p>
            <a:pPr marL="0" indent="0">
              <a:buNone/>
            </a:pPr>
            <a:endParaRPr lang="cs-CZ" dirty="0">
              <a:solidFill>
                <a:srgbClr val="FF0000"/>
              </a:solidFill>
            </a:endParaRPr>
          </a:p>
          <a:p>
            <a:pPr marL="0" indent="0">
              <a:buNone/>
            </a:pPr>
            <a:endParaRPr lang="cs-CZ" dirty="0"/>
          </a:p>
        </p:txBody>
      </p:sp>
      <p:sp>
        <p:nvSpPr>
          <p:cNvPr id="4" name="Zástupný symbol pro text 3"/>
          <p:cNvSpPr>
            <a:spLocks noGrp="1"/>
          </p:cNvSpPr>
          <p:nvPr>
            <p:ph type="body" sz="half" idx="2"/>
          </p:nvPr>
        </p:nvSpPr>
        <p:spPr/>
        <p:txBody>
          <a:bodyPr/>
          <a:lstStyle/>
          <a:p>
            <a:r>
              <a:rPr lang="cs-CZ" dirty="0"/>
              <a:t>„</a:t>
            </a:r>
            <a:r>
              <a:rPr lang="cs-CZ" dirty="0">
                <a:solidFill>
                  <a:srgbClr val="FF0000"/>
                </a:solidFill>
              </a:rPr>
              <a:t>O 15 procent na 559 miliard korun loni vzrostl trh veřejných zakázek. </a:t>
            </a:r>
            <a:r>
              <a:rPr lang="cs-CZ" dirty="0"/>
              <a:t>Vyplývá to z aktuální zprávy ministerstva pro místní rozvoj. </a:t>
            </a:r>
          </a:p>
          <a:p>
            <a:r>
              <a:rPr lang="cs-CZ" dirty="0"/>
              <a:t>Úřady, státní firmy a další veřejní zadavatelé ale více utráceli především za běžné nákupy, investice se zvýšily pouze o deset miliard korun. </a:t>
            </a:r>
          </a:p>
          <a:p>
            <a:r>
              <a:rPr lang="cs-CZ" dirty="0"/>
              <a:t>Česko je hluboko pod průměrem EU, pokud jde o počet firem, které se o jednu zakázku uchází.“ (v průměru 2,17 nabídky na jednu zakázku, v EU se pohybuje kolem 5,5)</a:t>
            </a:r>
          </a:p>
          <a:p>
            <a:r>
              <a:rPr lang="cs-CZ" sz="1000" dirty="0"/>
              <a:t>https://ekonom.ihned.cz/c1-66161680-trh-verejnych-zakazek-vzrostl-o-75-miliard-ale-malo-penez-jde-do-investic-a-o-zakazky-soutezi-cim-dal-mene-firem</a:t>
            </a:r>
          </a:p>
          <a:p>
            <a:endParaRPr lang="cs-CZ" dirty="0"/>
          </a:p>
        </p:txBody>
      </p:sp>
      <p:pic>
        <p:nvPicPr>
          <p:cNvPr id="3074" name="Picture 2" descr="C:\Users\77468\Desktop\stavba_v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6" y="1700808"/>
            <a:ext cx="4991136" cy="2808312"/>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p:cNvSpPr/>
          <p:nvPr/>
        </p:nvSpPr>
        <p:spPr>
          <a:xfrm>
            <a:off x="1691680" y="5373216"/>
            <a:ext cx="5400600" cy="523220"/>
          </a:xfrm>
          <a:prstGeom prst="rect">
            <a:avLst/>
          </a:prstGeom>
        </p:spPr>
        <p:txBody>
          <a:bodyPr wrap="square">
            <a:spAutoFit/>
          </a:bodyPr>
          <a:lstStyle/>
          <a:p>
            <a:r>
              <a:rPr lang="cs-CZ" sz="2800" dirty="0">
                <a:solidFill>
                  <a:srgbClr val="FF0000"/>
                </a:solidFill>
              </a:rPr>
              <a:t>11, 6 % HDP (MMR, 2018)</a:t>
            </a:r>
          </a:p>
        </p:txBody>
      </p:sp>
      <p:sp>
        <p:nvSpPr>
          <p:cNvPr id="6" name="Obdélník 5"/>
          <p:cNvSpPr/>
          <p:nvPr/>
        </p:nvSpPr>
        <p:spPr>
          <a:xfrm>
            <a:off x="6013816" y="4563623"/>
            <a:ext cx="2326278" cy="230832"/>
          </a:xfrm>
          <a:prstGeom prst="rect">
            <a:avLst/>
          </a:prstGeom>
        </p:spPr>
        <p:txBody>
          <a:bodyPr wrap="none">
            <a:spAutoFit/>
          </a:bodyPr>
          <a:lstStyle/>
          <a:p>
            <a:r>
              <a:rPr lang="cs-CZ" sz="900" dirty="0" smtClean="0"/>
              <a:t>Autor: Ing. Miroslav Mikula, </a:t>
            </a:r>
            <a:r>
              <a:rPr lang="cs-CZ" sz="900" dirty="0" err="1" smtClean="0"/>
              <a:t>Mo</a:t>
            </a:r>
            <a:r>
              <a:rPr lang="cs-CZ" sz="900" dirty="0" smtClean="0"/>
              <a:t> </a:t>
            </a:r>
            <a:r>
              <a:rPr lang="cs-CZ" sz="900" dirty="0" err="1" smtClean="0"/>
              <a:t>Be</a:t>
            </a:r>
            <a:r>
              <a:rPr lang="cs-CZ" sz="900" dirty="0" smtClean="0"/>
              <a:t> stav, s.r.o.</a:t>
            </a:r>
            <a:endParaRPr lang="cs-CZ" sz="900" dirty="0"/>
          </a:p>
        </p:txBody>
      </p:sp>
    </p:spTree>
    <p:extLst>
      <p:ext uri="{BB962C8B-B14F-4D97-AF65-F5344CB8AC3E}">
        <p14:creationId xmlns:p14="http://schemas.microsoft.com/office/powerpoint/2010/main" val="3448555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	</a:t>
            </a:r>
            <a:r>
              <a:rPr lang="cs-CZ" sz="2700" b="1" dirty="0"/>
              <a:t>Základní údaje o trhu veřejných zakázek v letech </a:t>
            </a:r>
            <a:r>
              <a:rPr lang="cs-CZ" sz="2700" b="1" dirty="0" smtClean="0"/>
              <a:t/>
            </a:r>
            <a:br>
              <a:rPr lang="cs-CZ" sz="2700" b="1" dirty="0" smtClean="0"/>
            </a:br>
            <a:r>
              <a:rPr lang="cs-CZ" sz="2700" b="1" dirty="0" smtClean="0"/>
              <a:t>2013 </a:t>
            </a:r>
            <a:r>
              <a:rPr lang="cs-CZ" sz="2700" b="1" dirty="0"/>
              <a:t>– </a:t>
            </a:r>
            <a:r>
              <a:rPr lang="cs-CZ" sz="2700" b="1" dirty="0" smtClean="0"/>
              <a:t>2018</a:t>
            </a:r>
            <a:r>
              <a:rPr lang="cs-CZ" sz="2700" b="1" dirty="0"/>
              <a:t/>
            </a:r>
            <a:br>
              <a:rPr lang="cs-CZ" sz="2700" b="1" dirty="0"/>
            </a:br>
            <a:endParaRPr lang="cs-CZ" sz="2700" dirty="0"/>
          </a:p>
        </p:txBody>
      </p:sp>
      <p:sp>
        <p:nvSpPr>
          <p:cNvPr id="3" name="Zástupný symbol pro obsah 2"/>
          <p:cNvSpPr>
            <a:spLocks noGrp="1"/>
          </p:cNvSpPr>
          <p:nvPr>
            <p:ph idx="1"/>
          </p:nvPr>
        </p:nvSpPr>
        <p:spPr/>
        <p:txBody>
          <a:bodyPr>
            <a:normAutofit lnSpcReduction="10000"/>
          </a:bodyPr>
          <a:lstStyle/>
          <a:p>
            <a:r>
              <a:rPr lang="cs-CZ" sz="1100" dirty="0"/>
              <a:t>Zdroje: 	Český statistický úřad, Ministerstvo financí – Makroekonomická predikce - leden 2018, Fiskální výhled - listopad 2017, Informační systém o veřejných zakázkách, zpracoval doc. Ing. Leoš Vítek, Ph.D. VŠE Praha.</a:t>
            </a:r>
          </a:p>
          <a:p>
            <a:r>
              <a:rPr lang="cs-CZ" sz="1100" dirty="0"/>
              <a:t>Pozn.: 	* V případě roku 2017 se jedná o odhad na základě dostupných údajů (stav k 7. 4. 2018).	</a:t>
            </a:r>
          </a:p>
          <a:p>
            <a:r>
              <a:rPr lang="cs-CZ" sz="1100" dirty="0"/>
              <a:t>	Uváděné finanční hodnoty jsou včetně DPH</a:t>
            </a:r>
            <a:r>
              <a:rPr lang="cs-CZ" sz="1100" dirty="0" smtClean="0"/>
              <a:t>.</a:t>
            </a:r>
          </a:p>
          <a:p>
            <a:endParaRPr lang="cs-CZ" sz="1100" dirty="0"/>
          </a:p>
          <a:p>
            <a:endParaRPr lang="cs-CZ" sz="1100" dirty="0" smtClean="0"/>
          </a:p>
          <a:p>
            <a:endParaRPr lang="cs-CZ" sz="1100" dirty="0"/>
          </a:p>
          <a:p>
            <a:endParaRPr lang="cs-CZ" sz="1100" dirty="0" smtClean="0"/>
          </a:p>
          <a:p>
            <a:endParaRPr lang="cs-CZ" sz="1100" dirty="0"/>
          </a:p>
          <a:p>
            <a:endParaRPr lang="cs-CZ" sz="1100" dirty="0" smtClean="0"/>
          </a:p>
          <a:p>
            <a:endParaRPr lang="cs-CZ" sz="1100" dirty="0"/>
          </a:p>
          <a:p>
            <a:endParaRPr lang="cs-CZ" sz="1100" dirty="0" smtClean="0"/>
          </a:p>
          <a:p>
            <a:endParaRPr lang="cs-CZ" sz="1100" dirty="0"/>
          </a:p>
          <a:p>
            <a:endParaRPr lang="cs-CZ" sz="1100" dirty="0" smtClean="0"/>
          </a:p>
          <a:p>
            <a:endParaRPr lang="cs-CZ" sz="1100" dirty="0"/>
          </a:p>
          <a:p>
            <a:endParaRPr lang="cs-CZ" sz="1100" dirty="0" smtClean="0"/>
          </a:p>
          <a:p>
            <a:endParaRPr lang="cs-CZ" sz="1100" dirty="0"/>
          </a:p>
          <a:p>
            <a:endParaRPr lang="cs-CZ" sz="1100" dirty="0" smtClean="0"/>
          </a:p>
          <a:p>
            <a:endParaRPr lang="cs-CZ" sz="1100" dirty="0"/>
          </a:p>
          <a:p>
            <a:endParaRPr lang="cs-CZ" sz="1100" dirty="0" smtClean="0"/>
          </a:p>
          <a:p>
            <a:endParaRPr lang="cs-CZ" sz="1100" dirty="0"/>
          </a:p>
          <a:p>
            <a:r>
              <a:rPr lang="cs-CZ" sz="2000" dirty="0" smtClean="0">
                <a:solidFill>
                  <a:srgbClr val="FF0000"/>
                </a:solidFill>
              </a:rPr>
              <a:t>Veřejní zadavatelé 462 mld., celkové výdaje sektoru vládních institucí 1962 mld. Kč, tj. </a:t>
            </a:r>
            <a:r>
              <a:rPr lang="cs-CZ" sz="2000" dirty="0" smtClean="0">
                <a:solidFill>
                  <a:srgbClr val="FF0000"/>
                </a:solidFill>
              </a:rPr>
              <a:t>VZ výdajů </a:t>
            </a:r>
            <a:r>
              <a:rPr lang="cs-CZ" sz="2000" dirty="0" smtClean="0">
                <a:solidFill>
                  <a:srgbClr val="FF0000"/>
                </a:solidFill>
              </a:rPr>
              <a:t>veřejných zadavatelů 23 % </a:t>
            </a:r>
            <a:endParaRPr lang="cs-CZ" sz="2000" dirty="0">
              <a:solidFill>
                <a:srgbClr val="FF0000"/>
              </a:solidFill>
            </a:endParaRPr>
          </a:p>
          <a:p>
            <a:endParaRPr lang="cs-CZ" sz="2000" dirty="0">
              <a:solidFill>
                <a:srgbClr val="FF0000"/>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2348880"/>
            <a:ext cx="5854700" cy="335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247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Objem VZ v ISVZ</a:t>
            </a:r>
            <a:endParaRPr lang="cs-CZ"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81172" y="2276872"/>
            <a:ext cx="8303971"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ovéPole 2"/>
          <p:cNvSpPr txBox="1"/>
          <p:nvPr/>
        </p:nvSpPr>
        <p:spPr>
          <a:xfrm>
            <a:off x="611560" y="6093296"/>
            <a:ext cx="7776864" cy="923330"/>
          </a:xfrm>
          <a:prstGeom prst="rect">
            <a:avLst/>
          </a:prstGeom>
          <a:noFill/>
        </p:spPr>
        <p:txBody>
          <a:bodyPr wrap="square" rtlCol="0">
            <a:spAutoFit/>
          </a:bodyPr>
          <a:lstStyle/>
          <a:p>
            <a:r>
              <a:rPr lang="cs-CZ" dirty="0">
                <a:hlinkClick r:id="rId3" action="ppaction://hlinkfile"/>
              </a:rPr>
              <a:t>file:///C:/Users/77468/Desktop/Auditing%202019/Vyrocni-zprava-o-VZ-za-rok-2018.pdf.aspx_ext=.</a:t>
            </a:r>
            <a:r>
              <a:rPr lang="cs-CZ" dirty="0" smtClean="0">
                <a:hlinkClick r:id="rId3" action="ppaction://hlinkfile"/>
              </a:rPr>
              <a:t>pdf</a:t>
            </a:r>
            <a:endParaRPr lang="cs-CZ" dirty="0" smtClean="0"/>
          </a:p>
          <a:p>
            <a:endParaRPr lang="cs-CZ" dirty="0"/>
          </a:p>
        </p:txBody>
      </p:sp>
    </p:spTree>
    <p:extLst>
      <p:ext uri="{BB962C8B-B14F-4D97-AF65-F5344CB8AC3E}">
        <p14:creationId xmlns:p14="http://schemas.microsoft.com/office/powerpoint/2010/main" val="1766336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Veřejný zadavatel</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Česká republika, organizační složky státu</a:t>
            </a:r>
          </a:p>
          <a:p>
            <a:r>
              <a:rPr lang="cs-CZ" dirty="0" smtClean="0"/>
              <a:t>Česká národní banka</a:t>
            </a:r>
          </a:p>
          <a:p>
            <a:r>
              <a:rPr lang="cs-CZ" dirty="0" smtClean="0"/>
              <a:t>Státní příspěvková organizace</a:t>
            </a:r>
          </a:p>
          <a:p>
            <a:r>
              <a:rPr lang="cs-CZ" dirty="0" smtClean="0"/>
              <a:t>Územní samosprávný celek nebo jeho příspěvková organizace</a:t>
            </a:r>
          </a:p>
          <a:p>
            <a:r>
              <a:rPr lang="cs-CZ" dirty="0" smtClean="0"/>
              <a:t>Jiná právnická osoba, pokud byla zřízena za účelem uspokojování potřeb veřejného zájmu, které nemají průmyslovou nebo obchodní povahu a jiný veřejný zadavatel ji převážně financuje, může v ní uplatňovat rozhodující vliv nebo jmenuje nebo volí více než polovinu členů v jejím statutárním nebo kontrolním orgánu</a:t>
            </a:r>
          </a:p>
          <a:p>
            <a:r>
              <a:rPr lang="cs-CZ" dirty="0" smtClean="0"/>
              <a:t>Zadavatelem je osoba, která k úhradě nadlimitní nebo podlimitní veřejné zakázky použije více než 200 000 000 Kč, nebo více než 50 % peněžních prostředků, poskytnutých z rozpočtu veřejného zadavatele, rozpočtu EU…. </a:t>
            </a:r>
            <a:endParaRPr lang="cs-CZ" dirty="0"/>
          </a:p>
        </p:txBody>
      </p:sp>
    </p:spTree>
    <p:extLst>
      <p:ext uri="{BB962C8B-B14F-4D97-AF65-F5344CB8AC3E}">
        <p14:creationId xmlns:p14="http://schemas.microsoft.com/office/powerpoint/2010/main" val="3844550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Zadavatel sektorové veřejné zakázky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Platí pro sektorové veřejné zakázky, i sektorové koncese § 176 odst. 3</a:t>
            </a:r>
          </a:p>
          <a:p>
            <a:r>
              <a:rPr lang="cs-CZ" dirty="0" smtClean="0"/>
              <a:t>Sektorová veřejná zakázka je veřejná zakázka, kterou zadává veřejný zadavatel při výkonu relevantní činnosti</a:t>
            </a:r>
          </a:p>
          <a:p>
            <a:r>
              <a:rPr lang="cs-CZ" dirty="0" smtClean="0"/>
              <a:t>Sektorovou veřejnou zakázkou je také veřejná zakázka, kterou zadává jiná osoba při výkonu relevantní činnosti, kterou vykonává na základě zvláštního nebo výhradního práva, </a:t>
            </a:r>
          </a:p>
          <a:p>
            <a:r>
              <a:rPr lang="cs-CZ" dirty="0" smtClean="0"/>
              <a:t>Nebo nad touto osobou může veřejný zadavatel přímo nebo nepřímo uplatňovat dominantní vliv. </a:t>
            </a:r>
            <a:endParaRPr lang="cs-CZ" dirty="0"/>
          </a:p>
        </p:txBody>
      </p:sp>
    </p:spTree>
    <p:extLst>
      <p:ext uri="{BB962C8B-B14F-4D97-AF65-F5344CB8AC3E}">
        <p14:creationId xmlns:p14="http://schemas.microsoft.com/office/powerpoint/2010/main" val="4252931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Alokační funkce a koncept 3E</a:t>
            </a:r>
            <a:br>
              <a:rPr lang="cs-CZ" dirty="0" smtClean="0"/>
            </a:br>
            <a:r>
              <a:rPr lang="cs-CZ" dirty="0" err="1" smtClean="0"/>
              <a:t>Economy</a:t>
            </a:r>
            <a:r>
              <a:rPr lang="cs-CZ" dirty="0" smtClean="0"/>
              <a:t>, </a:t>
            </a:r>
            <a:r>
              <a:rPr lang="cs-CZ" dirty="0" err="1" smtClean="0"/>
              <a:t>Efficiency</a:t>
            </a:r>
            <a:r>
              <a:rPr lang="cs-CZ" dirty="0" smtClean="0"/>
              <a:t>, </a:t>
            </a:r>
            <a:r>
              <a:rPr lang="cs-CZ" dirty="0" err="1" smtClean="0"/>
              <a:t>Effectiveness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Zákon </a:t>
            </a:r>
            <a:r>
              <a:rPr lang="cs-CZ" dirty="0" smtClean="0"/>
              <a:t>o finanční kontrole 320/2001 Sb., </a:t>
            </a:r>
          </a:p>
          <a:p>
            <a:pPr marL="0" indent="0">
              <a:buNone/>
            </a:pPr>
            <a:endParaRPr lang="cs-CZ" dirty="0" smtClean="0"/>
          </a:p>
          <a:p>
            <a:pPr marL="0" indent="0">
              <a:buNone/>
            </a:pPr>
            <a:r>
              <a:rPr lang="cs-CZ" dirty="0" smtClean="0">
                <a:solidFill>
                  <a:srgbClr val="FF0000"/>
                </a:solidFill>
              </a:rPr>
              <a:t>Alokace zdrojů musí splňovat 3 zásady:</a:t>
            </a:r>
          </a:p>
          <a:p>
            <a:r>
              <a:rPr lang="cs-CZ" i="1" dirty="0" smtClean="0"/>
              <a:t>Veřejné prostředky jsou využity k zajištění stanovených úkolů s co nejnižším vynaložením těchto prostředků, a to při dodržení odpovídající kvality plněných úkolů </a:t>
            </a:r>
            <a:r>
              <a:rPr lang="cs-CZ" dirty="0" smtClean="0"/>
              <a:t>(princip hospodárnosti)</a:t>
            </a:r>
          </a:p>
          <a:p>
            <a:r>
              <a:rPr lang="cs-CZ" i="1" dirty="0" smtClean="0"/>
              <a:t>Veřejné prostředky jsou využity takovým způsobem, kterým se dosáhne nejvýše možného rozsahu, kvality a přínosu plněných úkolů ve srovnání s objemem prostředků vynaložených na jejich plnění </a:t>
            </a:r>
            <a:r>
              <a:rPr lang="cs-CZ" dirty="0" smtClean="0"/>
              <a:t>(princip efektivnosti)</a:t>
            </a:r>
          </a:p>
          <a:p>
            <a:r>
              <a:rPr lang="cs-CZ" i="1" dirty="0" smtClean="0"/>
              <a:t>Použití veřejných prostředků je takové, které zajistí optimální míru dosažení cílů při plnění stanovených úkolů </a:t>
            </a:r>
            <a:r>
              <a:rPr lang="cs-CZ" dirty="0" smtClean="0"/>
              <a:t>(princip účelnosti)</a:t>
            </a:r>
          </a:p>
          <a:p>
            <a:pPr marL="0" indent="0">
              <a:buNone/>
            </a:pPr>
            <a:endParaRPr lang="cs-CZ" dirty="0" smtClean="0"/>
          </a:p>
          <a:p>
            <a:pPr marL="0" indent="0">
              <a:buNone/>
            </a:pPr>
            <a:r>
              <a:rPr lang="cs-CZ" dirty="0" smtClean="0">
                <a:solidFill>
                  <a:srgbClr val="0070C0"/>
                </a:solidFill>
              </a:rPr>
              <a:t>=</a:t>
            </a:r>
            <a:r>
              <a:rPr lang="en-US" dirty="0" smtClean="0">
                <a:solidFill>
                  <a:srgbClr val="0070C0"/>
                </a:solidFill>
              </a:rPr>
              <a:t>&gt; </a:t>
            </a:r>
            <a:r>
              <a:rPr lang="en-US" dirty="0" err="1" smtClean="0">
                <a:solidFill>
                  <a:srgbClr val="0070C0"/>
                </a:solidFill>
              </a:rPr>
              <a:t>Ve</a:t>
            </a:r>
            <a:r>
              <a:rPr lang="cs-CZ" dirty="0" err="1" smtClean="0">
                <a:solidFill>
                  <a:srgbClr val="0070C0"/>
                </a:solidFill>
              </a:rPr>
              <a:t>řejné</a:t>
            </a:r>
            <a:r>
              <a:rPr lang="cs-CZ" dirty="0" smtClean="0">
                <a:solidFill>
                  <a:srgbClr val="0070C0"/>
                </a:solidFill>
              </a:rPr>
              <a:t> zakázky</a:t>
            </a:r>
            <a:endParaRPr lang="cs-CZ" dirty="0">
              <a:solidFill>
                <a:srgbClr val="0070C0"/>
              </a:solidFill>
            </a:endParaRPr>
          </a:p>
        </p:txBody>
      </p:sp>
    </p:spTree>
    <p:extLst>
      <p:ext uri="{BB962C8B-B14F-4D97-AF65-F5344CB8AC3E}">
        <p14:creationId xmlns:p14="http://schemas.microsoft.com/office/powerpoint/2010/main" val="148355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Relevantní činnosti § 153</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V odvětví plynárenství (poskytování nebo provozování přepravní nebo distribuční soustavy…</a:t>
            </a:r>
          </a:p>
          <a:p>
            <a:r>
              <a:rPr lang="cs-CZ" dirty="0" smtClean="0"/>
              <a:t>V odvětví teplárenství (poskytování nebo provozování soustavy zásobování tepelnou energií podle jiného právního předpisu – energetický zákon, dodávky elektřiny)</a:t>
            </a:r>
          </a:p>
          <a:p>
            <a:r>
              <a:rPr lang="cs-CZ" dirty="0" smtClean="0"/>
              <a:t>V odvětví vodárenství – poskytování nebo provozování vodovodu podle jiného právního předpisu – zákon o vodovodech a kanalizacích)</a:t>
            </a:r>
          </a:p>
          <a:p>
            <a:r>
              <a:rPr lang="cs-CZ" dirty="0" smtClean="0"/>
              <a:t>Činnosti související s poskytováním či provozováním sítí určených k poskytování služeb veřejnosti v oblasti železniční, tramvajové, trolejbusové, veřejné autobusové nebo lanové dopravy, ..</a:t>
            </a:r>
          </a:p>
          <a:p>
            <a:r>
              <a:rPr lang="cs-CZ" dirty="0" smtClean="0"/>
              <a:t>Činnosti související s využíváním území pro účely provozování letišť pro letecké dopravce nebo přístavů</a:t>
            </a:r>
          </a:p>
          <a:p>
            <a:r>
              <a:rPr lang="cs-CZ" dirty="0" smtClean="0"/>
              <a:t>Činnosti související s poskytováním poštovních služeb</a:t>
            </a:r>
          </a:p>
          <a:p>
            <a:r>
              <a:rPr lang="cs-CZ" dirty="0" smtClean="0"/>
              <a:t>Činnosti související s využíváním území pro účely těžby ropy nebo zemního plynu</a:t>
            </a:r>
          </a:p>
        </p:txBody>
      </p:sp>
    </p:spTree>
    <p:extLst>
      <p:ext uri="{BB962C8B-B14F-4D97-AF65-F5344CB8AC3E}">
        <p14:creationId xmlns:p14="http://schemas.microsoft.com/office/powerpoint/2010/main" val="1717537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Členění veřejné zakázky</a:t>
            </a:r>
            <a:endParaRPr lang="cs-CZ" dirty="0"/>
          </a:p>
        </p:txBody>
      </p:sp>
      <p:sp>
        <p:nvSpPr>
          <p:cNvPr id="3" name="Zástupný symbol pro obsah 2"/>
          <p:cNvSpPr>
            <a:spLocks noGrp="1"/>
          </p:cNvSpPr>
          <p:nvPr>
            <p:ph idx="1"/>
          </p:nvPr>
        </p:nvSpPr>
        <p:spPr/>
        <p:txBody>
          <a:bodyPr/>
          <a:lstStyle/>
          <a:p>
            <a:r>
              <a:rPr lang="cs-CZ" dirty="0" smtClean="0"/>
              <a:t>Podle předmětu: na služby, dodávky, stavební práce + koncese na služby a koncese na stavební práce</a:t>
            </a:r>
          </a:p>
          <a:p>
            <a:r>
              <a:rPr lang="cs-CZ" dirty="0" smtClean="0"/>
              <a:t>Podle rozsahu: veřejné zakázky malého rozsahu, podlimitní veřejné zakázky, nadlimitní veřejné zakázky</a:t>
            </a:r>
          </a:p>
          <a:p>
            <a:endParaRPr lang="cs-CZ" dirty="0"/>
          </a:p>
        </p:txBody>
      </p:sp>
    </p:spTree>
    <p:extLst>
      <p:ext uri="{BB962C8B-B14F-4D97-AF65-F5344CB8AC3E}">
        <p14:creationId xmlns:p14="http://schemas.microsoft.com/office/powerpoint/2010/main" val="2979694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Předpokládaná hodnota</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Stanoví zadavatel</a:t>
            </a:r>
          </a:p>
          <a:p>
            <a:r>
              <a:rPr lang="cs-CZ" dirty="0" smtClean="0"/>
              <a:t>Hodnota všech plnění, které mohou vyplývat ze smlouvy na veřejnou zakázku</a:t>
            </a:r>
          </a:p>
          <a:p>
            <a:r>
              <a:rPr lang="cs-CZ" dirty="0" smtClean="0"/>
              <a:t>Včetně předpokládané hodnoty změn závazků ze smlouvy, jejichž možnost byla vyhrazena v zadávací dokumentaci. </a:t>
            </a:r>
          </a:p>
          <a:p>
            <a:r>
              <a:rPr lang="cs-CZ" dirty="0" smtClean="0"/>
              <a:t>Stanoví se v okamžiku zahájení zadávacího řízení, nebo k okamžiku zadání veřejné zakázky. </a:t>
            </a:r>
          </a:p>
          <a:p>
            <a:r>
              <a:rPr lang="cs-CZ" dirty="0" smtClean="0"/>
              <a:t>Je-li zakázka rozdělena na části, všechny části se musí sečíst.  </a:t>
            </a:r>
            <a:endParaRPr lang="cs-CZ" dirty="0"/>
          </a:p>
        </p:txBody>
      </p:sp>
    </p:spTree>
    <p:extLst>
      <p:ext uri="{BB962C8B-B14F-4D97-AF65-F5344CB8AC3E}">
        <p14:creationId xmlns:p14="http://schemas.microsoft.com/office/powerpoint/2010/main" val="1273400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zakázek podle rozsahu</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Veřejná zakázka malého rozsahu</a:t>
            </a:r>
          </a:p>
          <a:p>
            <a:pPr marL="0" indent="0">
              <a:buNone/>
            </a:pPr>
            <a:r>
              <a:rPr lang="cs-CZ" dirty="0" smtClean="0"/>
              <a:t>= nebo </a:t>
            </a:r>
            <a:r>
              <a:rPr lang="en-US" dirty="0" smtClean="0"/>
              <a:t>&lt;</a:t>
            </a:r>
            <a:r>
              <a:rPr lang="cs-CZ" dirty="0" smtClean="0"/>
              <a:t> než 2 000 0000 (dodávky, služby)</a:t>
            </a:r>
          </a:p>
          <a:p>
            <a:pPr marL="0" indent="0">
              <a:buNone/>
            </a:pPr>
            <a:r>
              <a:rPr lang="cs-CZ" dirty="0" smtClean="0"/>
              <a:t>= nebo </a:t>
            </a:r>
            <a:r>
              <a:rPr lang="en-US" dirty="0" smtClean="0"/>
              <a:t>&lt; ne</a:t>
            </a:r>
            <a:r>
              <a:rPr lang="cs-CZ" dirty="0" smtClean="0"/>
              <a:t>ž 6 000 000 (na stavební práce)</a:t>
            </a:r>
          </a:p>
          <a:p>
            <a:r>
              <a:rPr lang="cs-CZ" dirty="0" smtClean="0"/>
              <a:t>Podlimitní veřejná zakázka – taková, která dosahuje hodnoty </a:t>
            </a:r>
            <a:r>
              <a:rPr lang="en-US" dirty="0" smtClean="0"/>
              <a:t>&gt;</a:t>
            </a:r>
            <a:r>
              <a:rPr lang="cs-CZ" dirty="0" smtClean="0"/>
              <a:t> než zakázka malého rozsahu a nedosahuje limitu nadlimitní veřejné zakázky</a:t>
            </a:r>
          </a:p>
          <a:p>
            <a:r>
              <a:rPr lang="cs-CZ" dirty="0" smtClean="0"/>
              <a:t>Nadlimitní veřejná zakázka – taková, jejíž předpokládaná hodnota je rovna nebo přesahuje finanční limit stanovený </a:t>
            </a:r>
            <a:r>
              <a:rPr lang="cs-CZ" dirty="0"/>
              <a:t>nařízením vlády. </a:t>
            </a:r>
            <a:r>
              <a:rPr lang="cs-CZ" dirty="0" smtClean="0"/>
              <a:t>(</a:t>
            </a:r>
            <a:r>
              <a:rPr lang="cs-CZ" dirty="0"/>
              <a:t>172/2016 Sb.) </a:t>
            </a:r>
            <a:r>
              <a:rPr lang="cs-CZ" dirty="0">
                <a:hlinkClick r:id="rId2"/>
              </a:rPr>
              <a:t>https://</a:t>
            </a:r>
            <a:r>
              <a:rPr lang="cs-CZ" dirty="0" smtClean="0">
                <a:hlinkClick r:id="rId2"/>
              </a:rPr>
              <a:t>www.zakonyprolidi.cz/cs/2016-172</a:t>
            </a:r>
            <a:endParaRPr lang="cs-CZ" dirty="0" smtClean="0"/>
          </a:p>
          <a:p>
            <a:endParaRPr lang="cs-CZ" dirty="0"/>
          </a:p>
        </p:txBody>
      </p:sp>
    </p:spTree>
    <p:extLst>
      <p:ext uri="{BB962C8B-B14F-4D97-AF65-F5344CB8AC3E}">
        <p14:creationId xmlns:p14="http://schemas.microsoft.com/office/powerpoint/2010/main" val="963423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Koncese dle zákona 134/2016 Sb.</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Koncese na stavební práce</a:t>
            </a:r>
            <a:r>
              <a:rPr lang="cs-CZ" dirty="0"/>
              <a:t> (§174, odst. 2) – za zadání koncese na stavební práce se považuje </a:t>
            </a:r>
            <a:r>
              <a:rPr lang="cs-CZ" dirty="0">
                <a:solidFill>
                  <a:srgbClr val="0070C0"/>
                </a:solidFill>
              </a:rPr>
              <a:t>uzavření úplatné smlouvy</a:t>
            </a:r>
            <a:r>
              <a:rPr lang="cs-CZ" dirty="0"/>
              <a:t>, kterou zadavatel zadá poskytnutím činnosti, zhotovení stavby, nebo poskytnutím souvisejících projektových činností (viz druhy veřejných zakázek) dodavateli. </a:t>
            </a:r>
            <a:r>
              <a:rPr lang="cs-CZ" dirty="0">
                <a:solidFill>
                  <a:srgbClr val="0070C0"/>
                </a:solidFill>
              </a:rPr>
              <a:t>Protiplnění spočívá v právu pobírat užitky </a:t>
            </a:r>
            <a:r>
              <a:rPr lang="cs-CZ" dirty="0"/>
              <a:t>(spolu s platbou), které plynou z provozování stavby, která je výsledkem poskytnutých stavebních prací. </a:t>
            </a:r>
            <a:r>
              <a:rPr lang="cs-CZ" dirty="0">
                <a:solidFill>
                  <a:srgbClr val="0070C0"/>
                </a:solidFill>
              </a:rPr>
              <a:t>Na dodavatele jsou přenesena provozní rizika spojená s pobíráním takových užitků</a:t>
            </a:r>
            <a:r>
              <a:rPr lang="cs-CZ" dirty="0"/>
              <a:t>. </a:t>
            </a:r>
          </a:p>
          <a:p>
            <a:r>
              <a:rPr lang="cs-CZ" b="1" dirty="0">
                <a:solidFill>
                  <a:srgbClr val="FF0000"/>
                </a:solidFill>
              </a:rPr>
              <a:t>Koncese na služby</a:t>
            </a:r>
            <a:r>
              <a:rPr lang="cs-CZ" dirty="0">
                <a:solidFill>
                  <a:srgbClr val="FF0000"/>
                </a:solidFill>
              </a:rPr>
              <a:t> </a:t>
            </a:r>
            <a:r>
              <a:rPr lang="cs-CZ" dirty="0"/>
              <a:t>(§174, odst. 3) – za zadání koncese na služby se považuje uzavření úplatné smlouvy, kterou zadavatel zadá poskytnutím jiných než stavebních či souvisejících projektových činností, dodavateli. Dodavatel je oprávněn pobírat užitky vyplývající z poskytování služby, nebo také mu k tomu může náležet platba od zadavatele. Dodavatel na sebe přebírá provozní riziko spojené s braním užitků vyplývajících z poskytování služeb. </a:t>
            </a:r>
          </a:p>
          <a:p>
            <a:endParaRPr lang="cs-CZ" dirty="0"/>
          </a:p>
        </p:txBody>
      </p:sp>
    </p:spTree>
    <p:extLst>
      <p:ext uri="{BB962C8B-B14F-4D97-AF65-F5344CB8AC3E}">
        <p14:creationId xmlns:p14="http://schemas.microsoft.com/office/powerpoint/2010/main" val="24093753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Zadávací řízení </a:t>
            </a:r>
            <a:endParaRPr lang="cs-CZ" dirty="0"/>
          </a:p>
        </p:txBody>
      </p:sp>
      <p:sp>
        <p:nvSpPr>
          <p:cNvPr id="3" name="Zástupný symbol pro obsah 2"/>
          <p:cNvSpPr>
            <a:spLocks noGrp="1"/>
          </p:cNvSpPr>
          <p:nvPr>
            <p:ph idx="1"/>
          </p:nvPr>
        </p:nvSpPr>
        <p:spPr/>
        <p:txBody>
          <a:bodyPr>
            <a:normAutofit fontScale="70000" lnSpcReduction="20000"/>
          </a:bodyPr>
          <a:lstStyle/>
          <a:p>
            <a:pPr lvl="0"/>
            <a:r>
              <a:rPr lang="cs-CZ" dirty="0"/>
              <a:t>Zjednodušené podlimitní řízení </a:t>
            </a:r>
            <a:endParaRPr lang="cs-CZ" dirty="0" smtClean="0"/>
          </a:p>
          <a:p>
            <a:pPr lvl="0"/>
            <a:r>
              <a:rPr lang="cs-CZ" dirty="0" smtClean="0"/>
              <a:t>Otevřené </a:t>
            </a:r>
            <a:r>
              <a:rPr lang="cs-CZ" dirty="0"/>
              <a:t>řízení - </a:t>
            </a:r>
            <a:r>
              <a:rPr lang="cs-CZ" dirty="0">
                <a:hlinkClick r:id="rId2"/>
              </a:rPr>
              <a:t>https://www.portal-vz.cz/</a:t>
            </a:r>
            <a:r>
              <a:rPr lang="cs-CZ" dirty="0" err="1">
                <a:hlinkClick r:id="rId2"/>
              </a:rPr>
              <a:t>cs</a:t>
            </a:r>
            <a:r>
              <a:rPr lang="cs-CZ" dirty="0">
                <a:hlinkClick r:id="rId2"/>
              </a:rPr>
              <a:t>/Jak-na-</a:t>
            </a:r>
            <a:r>
              <a:rPr lang="cs-CZ" dirty="0" err="1">
                <a:hlinkClick r:id="rId2"/>
              </a:rPr>
              <a:t>zadavani</a:t>
            </a:r>
            <a:r>
              <a:rPr lang="cs-CZ" dirty="0">
                <a:hlinkClick r:id="rId2"/>
              </a:rPr>
              <a:t>-</a:t>
            </a:r>
            <a:r>
              <a:rPr lang="cs-CZ" dirty="0" err="1">
                <a:hlinkClick r:id="rId2"/>
              </a:rPr>
              <a:t>verejnych-zakazek</a:t>
            </a:r>
            <a:r>
              <a:rPr lang="cs-CZ" dirty="0">
                <a:hlinkClick r:id="rId2"/>
              </a:rPr>
              <a:t>/Metodiky-stanoviska/Metodiky-k-zakonu-c-134-2016-Sb-,-o-</a:t>
            </a:r>
            <a:r>
              <a:rPr lang="cs-CZ" dirty="0" err="1">
                <a:hlinkClick r:id="rId2"/>
              </a:rPr>
              <a:t>zadavani</a:t>
            </a:r>
            <a:r>
              <a:rPr lang="cs-CZ" dirty="0">
                <a:hlinkClick r:id="rId2"/>
              </a:rPr>
              <a:t>-</a:t>
            </a:r>
            <a:r>
              <a:rPr lang="cs-CZ" dirty="0" err="1">
                <a:hlinkClick r:id="rId2"/>
              </a:rPr>
              <a:t>verejnych-zakazek</a:t>
            </a:r>
            <a:r>
              <a:rPr lang="cs-CZ" dirty="0">
                <a:hlinkClick r:id="rId2"/>
              </a:rPr>
              <a:t>/Metodiky-</a:t>
            </a:r>
            <a:r>
              <a:rPr lang="cs-CZ" dirty="0" err="1">
                <a:hlinkClick r:id="rId2"/>
              </a:rPr>
              <a:t>procesni</a:t>
            </a:r>
            <a:r>
              <a:rPr lang="cs-CZ" dirty="0">
                <a:hlinkClick r:id="rId2"/>
              </a:rPr>
              <a:t>-k-</a:t>
            </a:r>
            <a:r>
              <a:rPr lang="cs-CZ" dirty="0" err="1">
                <a:hlinkClick r:id="rId2"/>
              </a:rPr>
              <a:t>zadavacim</a:t>
            </a:r>
            <a:r>
              <a:rPr lang="cs-CZ" dirty="0">
                <a:hlinkClick r:id="rId2"/>
              </a:rPr>
              <a:t>-</a:t>
            </a:r>
            <a:r>
              <a:rPr lang="cs-CZ" dirty="0" err="1">
                <a:hlinkClick r:id="rId2"/>
              </a:rPr>
              <a:t>rizenim</a:t>
            </a:r>
            <a:r>
              <a:rPr lang="cs-CZ" dirty="0" smtClean="0"/>
              <a:t>, </a:t>
            </a:r>
            <a:endParaRPr lang="cs-CZ" dirty="0"/>
          </a:p>
          <a:p>
            <a:pPr lvl="0"/>
            <a:r>
              <a:rPr lang="cs-CZ" dirty="0"/>
              <a:t>Užší řízení, </a:t>
            </a:r>
          </a:p>
          <a:p>
            <a:pPr lvl="0"/>
            <a:r>
              <a:rPr lang="cs-CZ" dirty="0"/>
              <a:t>Jednací řízení s uveřejněním, </a:t>
            </a:r>
          </a:p>
          <a:p>
            <a:pPr lvl="0"/>
            <a:r>
              <a:rPr lang="cs-CZ" dirty="0"/>
              <a:t>Jednací řízení bez uveřejnění, </a:t>
            </a:r>
          </a:p>
          <a:p>
            <a:pPr lvl="0"/>
            <a:r>
              <a:rPr lang="cs-CZ" dirty="0"/>
              <a:t>Řízení se soutěžním dialogem, </a:t>
            </a:r>
          </a:p>
          <a:p>
            <a:pPr lvl="0"/>
            <a:r>
              <a:rPr lang="cs-CZ" dirty="0"/>
              <a:t>Řízení o inovačním partnerství, </a:t>
            </a:r>
          </a:p>
          <a:p>
            <a:pPr lvl="0"/>
            <a:r>
              <a:rPr lang="cs-CZ" dirty="0"/>
              <a:t>Koncesní řízení, </a:t>
            </a:r>
          </a:p>
          <a:p>
            <a:pPr lvl="0"/>
            <a:r>
              <a:rPr lang="cs-CZ" dirty="0"/>
              <a:t>Řízení pro zadávání veřejné zakázky ve zjednodušeném režimu. </a:t>
            </a:r>
          </a:p>
          <a:p>
            <a:endParaRPr lang="cs-CZ" dirty="0"/>
          </a:p>
        </p:txBody>
      </p:sp>
    </p:spTree>
    <p:extLst>
      <p:ext uri="{BB962C8B-B14F-4D97-AF65-F5344CB8AC3E}">
        <p14:creationId xmlns:p14="http://schemas.microsoft.com/office/powerpoint/2010/main" val="507902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Klasifikace veřejných zakázek a jak je to s PPP projekty?  </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Aby se jednalo o VZ, musí být současně splněny tři podmínky:</a:t>
            </a:r>
          </a:p>
          <a:p>
            <a:r>
              <a:rPr lang="cs-CZ" dirty="0"/>
              <a:t>Zakázka musí být zadávána osobou, která je zadavatelem veřejných zakázek, </a:t>
            </a:r>
          </a:p>
          <a:p>
            <a:r>
              <a:rPr lang="cs-CZ" dirty="0"/>
              <a:t>Zakázka musí zahrnovat i třeba jen potenciální prvek úplaty na straně zadavatele, a to třeba i nepeněžité, </a:t>
            </a:r>
          </a:p>
          <a:p>
            <a:r>
              <a:rPr lang="cs-CZ" dirty="0"/>
              <a:t>Musí se jednat o zakázky na dodávky, služby nebo stavební práce. </a:t>
            </a:r>
          </a:p>
        </p:txBody>
      </p:sp>
    </p:spTree>
    <p:extLst>
      <p:ext uri="{BB962C8B-B14F-4D97-AF65-F5344CB8AC3E}">
        <p14:creationId xmlns:p14="http://schemas.microsoft.com/office/powerpoint/2010/main" val="3675004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PPP?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Public – </a:t>
            </a:r>
            <a:r>
              <a:rPr lang="cs-CZ" dirty="0" err="1" smtClean="0"/>
              <a:t>Private</a:t>
            </a:r>
            <a:r>
              <a:rPr lang="cs-CZ" dirty="0" smtClean="0"/>
              <a:t> – </a:t>
            </a:r>
            <a:r>
              <a:rPr lang="cs-CZ" dirty="0" err="1" smtClean="0"/>
              <a:t>Partnerships</a:t>
            </a:r>
            <a:r>
              <a:rPr lang="cs-CZ" dirty="0" smtClean="0"/>
              <a:t> (PPP projekty, veřejně soukromá partnerství)</a:t>
            </a:r>
            <a:endParaRPr lang="cs-CZ" dirty="0" smtClean="0"/>
          </a:p>
          <a:p>
            <a:r>
              <a:rPr lang="cs-CZ" dirty="0" smtClean="0"/>
              <a:t>Dlouhodobá spolupráce VS a SS sektoru – na několik (někdy i desítek let)</a:t>
            </a:r>
          </a:p>
          <a:p>
            <a:r>
              <a:rPr lang="cs-CZ" dirty="0" smtClean="0"/>
              <a:t>Rozsáhlé investiční akce </a:t>
            </a:r>
          </a:p>
          <a:p>
            <a:r>
              <a:rPr lang="cs-CZ" dirty="0" smtClean="0"/>
              <a:t>Přenos rizik na soukromého partnera (včetně výnosového – někdy)</a:t>
            </a:r>
          </a:p>
          <a:p>
            <a:r>
              <a:rPr lang="cs-CZ" dirty="0" smtClean="0"/>
              <a:t>Vlastnictví dočasně na straně soukromého sektoru (někdy)</a:t>
            </a:r>
          </a:p>
          <a:p>
            <a:r>
              <a:rPr lang="cs-CZ" dirty="0" smtClean="0"/>
              <a:t>V čem je klíč? – </a:t>
            </a:r>
            <a:r>
              <a:rPr lang="cs-CZ" dirty="0" smtClean="0">
                <a:solidFill>
                  <a:srgbClr val="FF0000"/>
                </a:solidFill>
              </a:rPr>
              <a:t>TYPY PPP</a:t>
            </a:r>
          </a:p>
          <a:p>
            <a:r>
              <a:rPr lang="cs-CZ" dirty="0" smtClean="0">
                <a:solidFill>
                  <a:srgbClr val="FF0000"/>
                </a:solidFill>
              </a:rPr>
              <a:t>Nejširší versus nejužší pojetí</a:t>
            </a:r>
          </a:p>
          <a:p>
            <a:r>
              <a:rPr lang="cs-CZ" dirty="0" smtClean="0">
                <a:solidFill>
                  <a:srgbClr val="FF0000"/>
                </a:solidFill>
              </a:rPr>
              <a:t>V Praxi často PPP = PFI </a:t>
            </a:r>
          </a:p>
          <a:p>
            <a:r>
              <a:rPr lang="cs-CZ" dirty="0" smtClean="0">
                <a:solidFill>
                  <a:srgbClr val="FF0000"/>
                </a:solidFill>
              </a:rPr>
              <a:t>Často organizačně náročné – celá řada institucí</a:t>
            </a:r>
            <a:r>
              <a:rPr lang="cs-CZ" dirty="0" smtClean="0">
                <a:solidFill>
                  <a:srgbClr val="FF0000"/>
                </a:solidFill>
              </a:rPr>
              <a:t>, korporace, mnohdy </a:t>
            </a:r>
            <a:r>
              <a:rPr lang="cs-CZ" dirty="0" smtClean="0">
                <a:solidFill>
                  <a:srgbClr val="FF0000"/>
                </a:solidFill>
              </a:rPr>
              <a:t>i banky</a:t>
            </a:r>
            <a:r>
              <a:rPr lang="cs-CZ" dirty="0" smtClean="0">
                <a:solidFill>
                  <a:srgbClr val="FF0000"/>
                </a:solidFill>
              </a:rPr>
              <a:t>.. X Joint Venture</a:t>
            </a:r>
            <a:endParaRPr lang="cs-CZ" dirty="0" smtClean="0">
              <a:solidFill>
                <a:srgbClr val="FF0000"/>
              </a:solidFill>
            </a:endParaRPr>
          </a:p>
          <a:p>
            <a:endParaRPr lang="cs-CZ" dirty="0">
              <a:solidFill>
                <a:srgbClr val="FF0000"/>
              </a:solidFill>
            </a:endParaRPr>
          </a:p>
        </p:txBody>
      </p:sp>
    </p:spTree>
    <p:extLst>
      <p:ext uri="{BB962C8B-B14F-4D97-AF65-F5344CB8AC3E}">
        <p14:creationId xmlns:p14="http://schemas.microsoft.com/office/powerpoint/2010/main" val="28675168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Definice PPP</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smtClean="0">
                <a:hlinkClick r:id="rId2"/>
              </a:rPr>
              <a:t>Evropská komise, OECD, EIB, WB……</a:t>
            </a:r>
          </a:p>
          <a:p>
            <a:r>
              <a:rPr lang="cs-CZ" dirty="0" smtClean="0">
                <a:hlinkClick r:id="rId2"/>
              </a:rPr>
              <a:t>https</a:t>
            </a:r>
            <a:r>
              <a:rPr lang="cs-CZ" dirty="0">
                <a:hlinkClick r:id="rId2"/>
              </a:rPr>
              <a:t>://</a:t>
            </a:r>
            <a:r>
              <a:rPr lang="cs-CZ" dirty="0" smtClean="0">
                <a:hlinkClick r:id="rId2"/>
              </a:rPr>
              <a:t>whatis.techtarget.com/definition/Public-private-partnership-PPP</a:t>
            </a:r>
            <a:endParaRPr lang="cs-CZ" dirty="0" smtClean="0"/>
          </a:p>
          <a:p>
            <a:pPr marL="0" indent="0">
              <a:buNone/>
            </a:pPr>
            <a:r>
              <a:rPr lang="en-US" b="1" dirty="0"/>
              <a:t>What are public-private partnerships?</a:t>
            </a:r>
          </a:p>
          <a:p>
            <a:r>
              <a:rPr lang="en-US" dirty="0">
                <a:solidFill>
                  <a:srgbClr val="FF0000"/>
                </a:solidFill>
              </a:rPr>
              <a:t>There is no standard, internationally-accepted definition of a PPP. The term is used to describe a wide range of types of agreements between public and private sector entities, and different countries have adopted different definitions as their PPP programs evolved</a:t>
            </a:r>
            <a:r>
              <a:rPr lang="en-US" dirty="0" smtClean="0">
                <a:solidFill>
                  <a:srgbClr val="FF0000"/>
                </a:solidFill>
              </a:rPr>
              <a:t>.</a:t>
            </a:r>
            <a:endParaRPr lang="cs-CZ" dirty="0" smtClean="0">
              <a:solidFill>
                <a:srgbClr val="FF0000"/>
              </a:solidFill>
            </a:endParaRPr>
          </a:p>
          <a:p>
            <a:r>
              <a:rPr lang="en-US" dirty="0">
                <a:solidFill>
                  <a:srgbClr val="FF0000"/>
                </a:solidFill>
                <a:hlinkClick r:id="rId3"/>
              </a:rPr>
              <a:t>https://ppp.worldbank.org/public-private-partnership</a:t>
            </a:r>
            <a:r>
              <a:rPr lang="en-US" dirty="0" smtClean="0">
                <a:solidFill>
                  <a:srgbClr val="FF0000"/>
                </a:solidFill>
                <a:hlinkClick r:id="rId3"/>
              </a:rPr>
              <a:t>/</a:t>
            </a:r>
            <a:endParaRPr lang="cs-CZ" dirty="0" smtClean="0">
              <a:solidFill>
                <a:srgbClr val="FF0000"/>
              </a:solidFill>
            </a:endParaRPr>
          </a:p>
          <a:p>
            <a:r>
              <a:rPr lang="en-US" dirty="0"/>
              <a:t>Public-private partnerships, or PPPs, are becoming an important procurement method for large infrastructure projects. Due to their complexity, PPPs require more detailed project preparation in order to achieve appropriate risk sharing with the private </a:t>
            </a:r>
            <a:r>
              <a:rPr lang="en-US" dirty="0" err="1" smtClean="0"/>
              <a:t>secto</a:t>
            </a:r>
            <a:r>
              <a:rPr lang="cs-CZ" dirty="0" smtClean="0"/>
              <a:t>r……</a:t>
            </a:r>
          </a:p>
          <a:p>
            <a:r>
              <a:rPr lang="en-US" dirty="0">
                <a:solidFill>
                  <a:srgbClr val="FF0000"/>
                </a:solidFill>
              </a:rPr>
              <a:t>https://ec.europa.eu/inea/en/ten-t/ten-t-projects/projects-by-transport-mode/ppp</a:t>
            </a:r>
          </a:p>
          <a:p>
            <a:endParaRPr lang="cs-CZ" dirty="0"/>
          </a:p>
        </p:txBody>
      </p:sp>
    </p:spTree>
    <p:extLst>
      <p:ext uri="{BB962C8B-B14F-4D97-AF65-F5344CB8AC3E}">
        <p14:creationId xmlns:p14="http://schemas.microsoft.com/office/powerpoint/2010/main" val="3825449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Typy PPP</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18603963"/>
              </p:ext>
            </p:extLst>
          </p:nvPr>
        </p:nvGraphicFramePr>
        <p:xfrm>
          <a:off x="683566" y="1417639"/>
          <a:ext cx="7920881" cy="5107705"/>
        </p:xfrm>
        <a:graphic>
          <a:graphicData uri="http://schemas.openxmlformats.org/drawingml/2006/table">
            <a:tbl>
              <a:tblPr firstRow="1" firstCol="1" lastRow="1" lastCol="1" bandRow="1" bandCol="1">
                <a:tableStyleId>{5C22544A-7EE6-4342-B048-85BDC9FD1C3A}</a:tableStyleId>
              </a:tblPr>
              <a:tblGrid>
                <a:gridCol w="876715">
                  <a:extLst>
                    <a:ext uri="{9D8B030D-6E8A-4147-A177-3AD203B41FA5}">
                      <a16:colId xmlns:a16="http://schemas.microsoft.com/office/drawing/2014/main" val="540300067"/>
                    </a:ext>
                  </a:extLst>
                </a:gridCol>
                <a:gridCol w="2837847">
                  <a:extLst>
                    <a:ext uri="{9D8B030D-6E8A-4147-A177-3AD203B41FA5}">
                      <a16:colId xmlns:a16="http://schemas.microsoft.com/office/drawing/2014/main" val="3796361030"/>
                    </a:ext>
                  </a:extLst>
                </a:gridCol>
                <a:gridCol w="1576174">
                  <a:extLst>
                    <a:ext uri="{9D8B030D-6E8A-4147-A177-3AD203B41FA5}">
                      <a16:colId xmlns:a16="http://schemas.microsoft.com/office/drawing/2014/main" val="1359656463"/>
                    </a:ext>
                  </a:extLst>
                </a:gridCol>
                <a:gridCol w="876715">
                  <a:extLst>
                    <a:ext uri="{9D8B030D-6E8A-4147-A177-3AD203B41FA5}">
                      <a16:colId xmlns:a16="http://schemas.microsoft.com/office/drawing/2014/main" val="896962912"/>
                    </a:ext>
                  </a:extLst>
                </a:gridCol>
                <a:gridCol w="876715">
                  <a:extLst>
                    <a:ext uri="{9D8B030D-6E8A-4147-A177-3AD203B41FA5}">
                      <a16:colId xmlns:a16="http://schemas.microsoft.com/office/drawing/2014/main" val="3500215949"/>
                    </a:ext>
                  </a:extLst>
                </a:gridCol>
                <a:gridCol w="876715">
                  <a:extLst>
                    <a:ext uri="{9D8B030D-6E8A-4147-A177-3AD203B41FA5}">
                      <a16:colId xmlns:a16="http://schemas.microsoft.com/office/drawing/2014/main" val="3056583234"/>
                    </a:ext>
                  </a:extLst>
                </a:gridCol>
              </a:tblGrid>
              <a:tr h="785801">
                <a:tc>
                  <a:txBody>
                    <a:bodyPr/>
                    <a:lstStyle/>
                    <a:p>
                      <a:pPr>
                        <a:spcAft>
                          <a:spcPts val="0"/>
                        </a:spcAft>
                      </a:pPr>
                      <a:r>
                        <a:rPr lang="cs-CZ" sz="1100">
                          <a:effectLst/>
                        </a:rPr>
                        <a:t>Forma PPP</a:t>
                      </a:r>
                      <a:endParaRPr lang="cs-CZ" sz="2300" b="1">
                        <a:effectLst/>
                        <a:latin typeface="Times New Roman" panose="02020603050405020304" pitchFamily="18" charset="0"/>
                        <a:ea typeface="Times New Roman" panose="02020603050405020304" pitchFamily="18" charset="0"/>
                      </a:endParaRPr>
                    </a:p>
                  </a:txBody>
                  <a:tcPr marL="65278" marR="65278" marT="0" marB="0"/>
                </a:tc>
                <a:tc>
                  <a:txBody>
                    <a:bodyPr/>
                    <a:lstStyle/>
                    <a:p>
                      <a:pPr>
                        <a:spcAft>
                          <a:spcPts val="0"/>
                        </a:spcAft>
                      </a:pPr>
                      <a:r>
                        <a:rPr lang="cs-CZ" sz="1100">
                          <a:effectLst/>
                        </a:rPr>
                        <a:t>Délka trvání</a:t>
                      </a:r>
                      <a:endParaRPr lang="cs-CZ" sz="2300" b="1">
                        <a:effectLst/>
                        <a:latin typeface="Times New Roman" panose="02020603050405020304" pitchFamily="18" charset="0"/>
                        <a:ea typeface="Times New Roman" panose="02020603050405020304" pitchFamily="18" charset="0"/>
                      </a:endParaRPr>
                    </a:p>
                  </a:txBody>
                  <a:tcPr marL="65278" marR="65278" marT="0" marB="0"/>
                </a:tc>
                <a:tc>
                  <a:txBody>
                    <a:bodyPr/>
                    <a:lstStyle/>
                    <a:p>
                      <a:pPr>
                        <a:spcAft>
                          <a:spcPts val="0"/>
                        </a:spcAft>
                      </a:pPr>
                      <a:r>
                        <a:rPr lang="cs-CZ" sz="1100">
                          <a:effectLst/>
                        </a:rPr>
                        <a:t>Projekt a výstavba</a:t>
                      </a:r>
                      <a:endParaRPr lang="cs-CZ" sz="2300" b="1">
                        <a:effectLst/>
                        <a:latin typeface="Times New Roman" panose="02020603050405020304" pitchFamily="18" charset="0"/>
                        <a:ea typeface="Times New Roman" panose="02020603050405020304" pitchFamily="18" charset="0"/>
                      </a:endParaRPr>
                    </a:p>
                  </a:txBody>
                  <a:tcPr marL="65278" marR="65278" marT="0" marB="0"/>
                </a:tc>
                <a:tc>
                  <a:txBody>
                    <a:bodyPr/>
                    <a:lstStyle/>
                    <a:p>
                      <a:pPr>
                        <a:spcAft>
                          <a:spcPts val="0"/>
                        </a:spcAft>
                      </a:pPr>
                      <a:r>
                        <a:rPr lang="cs-CZ" sz="1100">
                          <a:effectLst/>
                        </a:rPr>
                        <a:t>Provoz a údržba</a:t>
                      </a:r>
                      <a:endParaRPr lang="cs-CZ" sz="2300" b="1">
                        <a:effectLst/>
                        <a:latin typeface="Times New Roman" panose="02020603050405020304" pitchFamily="18" charset="0"/>
                        <a:ea typeface="Times New Roman" panose="02020603050405020304" pitchFamily="18" charset="0"/>
                      </a:endParaRPr>
                    </a:p>
                  </a:txBody>
                  <a:tcPr marL="65278" marR="65278" marT="0" marB="0"/>
                </a:tc>
                <a:tc>
                  <a:txBody>
                    <a:bodyPr/>
                    <a:lstStyle/>
                    <a:p>
                      <a:pPr>
                        <a:spcAft>
                          <a:spcPts val="0"/>
                        </a:spcAft>
                      </a:pPr>
                      <a:r>
                        <a:rPr lang="cs-CZ" sz="1100">
                          <a:effectLst/>
                        </a:rPr>
                        <a:t>Financování</a:t>
                      </a:r>
                      <a:endParaRPr lang="cs-CZ" sz="2300" b="1">
                        <a:effectLst/>
                        <a:latin typeface="Times New Roman" panose="02020603050405020304" pitchFamily="18" charset="0"/>
                        <a:ea typeface="Times New Roman" panose="02020603050405020304" pitchFamily="18" charset="0"/>
                      </a:endParaRPr>
                    </a:p>
                  </a:txBody>
                  <a:tcPr marL="65278" marR="65278" marT="0" marB="0"/>
                </a:tc>
                <a:tc>
                  <a:txBody>
                    <a:bodyPr/>
                    <a:lstStyle/>
                    <a:p>
                      <a:pPr>
                        <a:spcAft>
                          <a:spcPts val="0"/>
                        </a:spcAft>
                      </a:pPr>
                      <a:r>
                        <a:rPr lang="cs-CZ" sz="1100">
                          <a:effectLst/>
                        </a:rPr>
                        <a:t>Vlastnictví</a:t>
                      </a:r>
                      <a:endParaRPr lang="cs-CZ" sz="2300" b="1">
                        <a:effectLst/>
                        <a:latin typeface="Times New Roman" panose="02020603050405020304" pitchFamily="18" charset="0"/>
                        <a:ea typeface="Times New Roman" panose="02020603050405020304" pitchFamily="18" charset="0"/>
                      </a:endParaRPr>
                    </a:p>
                  </a:txBody>
                  <a:tcPr marL="65278" marR="65278" marT="0" marB="0"/>
                </a:tc>
                <a:extLst>
                  <a:ext uri="{0D108BD9-81ED-4DB2-BD59-A6C34878D82A}">
                    <a16:rowId xmlns:a16="http://schemas.microsoft.com/office/drawing/2014/main" val="1985391929"/>
                  </a:ext>
                </a:extLst>
              </a:tr>
              <a:tr h="982251">
                <a:tc>
                  <a:txBody>
                    <a:bodyPr/>
                    <a:lstStyle/>
                    <a:p>
                      <a:pPr>
                        <a:spcAft>
                          <a:spcPts val="0"/>
                        </a:spcAft>
                      </a:pPr>
                      <a:r>
                        <a:rPr lang="cs-CZ" sz="1100">
                          <a:effectLst/>
                        </a:rPr>
                        <a:t>DB (design-build)</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Končí okamžikem dodání</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extLst>
                  <a:ext uri="{0D108BD9-81ED-4DB2-BD59-A6C34878D82A}">
                    <a16:rowId xmlns:a16="http://schemas.microsoft.com/office/drawing/2014/main" val="1788846431"/>
                  </a:ext>
                </a:extLst>
              </a:tr>
              <a:tr h="1178702">
                <a:tc>
                  <a:txBody>
                    <a:bodyPr/>
                    <a:lstStyle/>
                    <a:p>
                      <a:pPr>
                        <a:spcAft>
                          <a:spcPts val="0"/>
                        </a:spcAft>
                      </a:pPr>
                      <a:r>
                        <a:rPr lang="cs-CZ" sz="1100">
                          <a:effectLst/>
                        </a:rPr>
                        <a:t>OM (operate-maintenance</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5-10 let</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extLst>
                  <a:ext uri="{0D108BD9-81ED-4DB2-BD59-A6C34878D82A}">
                    <a16:rowId xmlns:a16="http://schemas.microsoft.com/office/drawing/2014/main" val="4179080248"/>
                  </a:ext>
                </a:extLst>
              </a:tr>
              <a:tr h="392900">
                <a:tc>
                  <a:txBody>
                    <a:bodyPr/>
                    <a:lstStyle/>
                    <a:p>
                      <a:pPr>
                        <a:spcAft>
                          <a:spcPts val="0"/>
                        </a:spcAft>
                      </a:pPr>
                      <a:r>
                        <a:rPr lang="cs-CZ" sz="1100">
                          <a:effectLst/>
                        </a:rPr>
                        <a:t>Leasing</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10 – 20 let</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extLst>
                  <a:ext uri="{0D108BD9-81ED-4DB2-BD59-A6C34878D82A}">
                    <a16:rowId xmlns:a16="http://schemas.microsoft.com/office/drawing/2014/main" val="2010059081"/>
                  </a:ext>
                </a:extLst>
              </a:tr>
              <a:tr h="589350">
                <a:tc>
                  <a:txBody>
                    <a:bodyPr/>
                    <a:lstStyle/>
                    <a:p>
                      <a:pPr>
                        <a:spcAft>
                          <a:spcPts val="0"/>
                        </a:spcAft>
                      </a:pPr>
                      <a:r>
                        <a:rPr lang="cs-CZ" sz="1100">
                          <a:effectLst/>
                        </a:rPr>
                        <a:t>BOT/DBFO</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20-30 let</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extLst>
                  <a:ext uri="{0D108BD9-81ED-4DB2-BD59-A6C34878D82A}">
                    <a16:rowId xmlns:a16="http://schemas.microsoft.com/office/drawing/2014/main" val="723545531"/>
                  </a:ext>
                </a:extLst>
              </a:tr>
              <a:tr h="392900">
                <a:tc>
                  <a:txBody>
                    <a:bodyPr/>
                    <a:lstStyle/>
                    <a:p>
                      <a:pPr>
                        <a:spcAft>
                          <a:spcPts val="0"/>
                        </a:spcAft>
                      </a:pPr>
                      <a:r>
                        <a:rPr lang="cs-CZ" sz="1100">
                          <a:effectLst/>
                        </a:rPr>
                        <a:t>Koncese</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15-25 let</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extLst>
                  <a:ext uri="{0D108BD9-81ED-4DB2-BD59-A6C34878D82A}">
                    <a16:rowId xmlns:a16="http://schemas.microsoft.com/office/drawing/2014/main" val="491598948"/>
                  </a:ext>
                </a:extLst>
              </a:tr>
              <a:tr h="785801">
                <a:tc>
                  <a:txBody>
                    <a:bodyPr/>
                    <a:lstStyle/>
                    <a:p>
                      <a:pPr>
                        <a:spcAft>
                          <a:spcPts val="0"/>
                        </a:spcAft>
                      </a:pPr>
                      <a:r>
                        <a:rPr lang="cs-CZ" sz="1100">
                          <a:effectLst/>
                        </a:rPr>
                        <a:t>Joint venture</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Po dobu existence společnosti</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a:effectLst/>
                        </a:rPr>
                        <a:t>VS/SS</a:t>
                      </a:r>
                      <a:endParaRPr lang="cs-CZ" sz="2300" b="1">
                        <a:effectLst/>
                        <a:latin typeface="Times New Roman" panose="02020603050405020304" pitchFamily="18" charset="0"/>
                        <a:ea typeface="Times New Roman" panose="02020603050405020304" pitchFamily="18" charset="0"/>
                      </a:endParaRPr>
                    </a:p>
                  </a:txBody>
                  <a:tcPr marL="65278" marR="65278" marT="0" marB="0" anchor="ctr"/>
                </a:tc>
                <a:tc>
                  <a:txBody>
                    <a:bodyPr/>
                    <a:lstStyle/>
                    <a:p>
                      <a:pPr>
                        <a:spcAft>
                          <a:spcPts val="0"/>
                        </a:spcAft>
                      </a:pPr>
                      <a:r>
                        <a:rPr lang="cs-CZ" sz="1100" dirty="0">
                          <a:effectLst/>
                        </a:rPr>
                        <a:t>VS/SS</a:t>
                      </a:r>
                      <a:endParaRPr lang="cs-CZ" sz="2300" b="1" dirty="0">
                        <a:effectLst/>
                        <a:latin typeface="Times New Roman" panose="02020603050405020304" pitchFamily="18" charset="0"/>
                        <a:ea typeface="Times New Roman" panose="02020603050405020304" pitchFamily="18" charset="0"/>
                      </a:endParaRPr>
                    </a:p>
                  </a:txBody>
                  <a:tcPr marL="65278" marR="65278" marT="0" marB="0" anchor="ctr"/>
                </a:tc>
                <a:extLst>
                  <a:ext uri="{0D108BD9-81ED-4DB2-BD59-A6C34878D82A}">
                    <a16:rowId xmlns:a16="http://schemas.microsoft.com/office/drawing/2014/main" val="794126475"/>
                  </a:ext>
                </a:extLst>
              </a:tr>
            </a:tbl>
          </a:graphicData>
        </a:graphic>
      </p:graphicFrame>
      <p:sp>
        <p:nvSpPr>
          <p:cNvPr id="5" name="Rectangle 1"/>
          <p:cNvSpPr>
            <a:spLocks noChangeArrowheads="1"/>
          </p:cNvSpPr>
          <p:nvPr/>
        </p:nvSpPr>
        <p:spPr bwMode="auto">
          <a:xfrm>
            <a:off x="-4516256" y="-90473"/>
            <a:ext cx="18513114"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smtClean="0" bmk="_Toc278872075">
                <a:ln>
                  <a:noFill/>
                </a:ln>
                <a:solidFill>
                  <a:schemeClr val="tx1"/>
                </a:solidFill>
                <a:effectLst/>
                <a:latin typeface="Arial" panose="020B0604020202020204" pitchFamily="34" charset="0"/>
                <a:ea typeface="Times New Roman" panose="02020603050405020304" pitchFamily="18" charset="0"/>
              </a:rPr>
              <a:t>Tabulka 1 Rozdělení rolí soukromého a veřejného subjektu u vybraných struktur</a:t>
            </a:r>
            <a:r>
              <a:rPr kumimoji="0" lang="cs-CZ" altLang="cs-CZ" sz="1400" b="0" i="1" u="none" strike="noStrike" cap="none" normalizeH="0" baseline="0" smtClean="0" bmk="_Toc278872075">
                <a:ln>
                  <a:noFill/>
                </a:ln>
                <a:solidFill>
                  <a:schemeClr val="tx1"/>
                </a:solidFill>
                <a:effectLst/>
                <a:latin typeface="Arial" panose="020B0604020202020204" pitchFamily="34" charset="0"/>
                <a:ea typeface="Times New Roman" panose="02020603050405020304" pitchFamily="18" charset="0"/>
              </a:rPr>
              <a:t> PPP</a:t>
            </a:r>
            <a:endParaRPr kumimoji="0" lang="cs-CZ" altLang="cs-CZ" sz="600" b="0" i="0" u="none" strike="noStrike" cap="none" normalizeH="0" baseline="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200" b="0" i="1"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Pramen: Pavel (2007), PPP Centrum (2005), upraveno </a:t>
            </a:r>
            <a:endParaRPr kumimoji="0" lang="cs-CZ" altLang="cs-CZ" sz="600" b="0" i="0" u="none" strike="noStrike" cap="none" normalizeH="0" baseline="0" smtClean="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Legenda: VS – veřejný sektor, SS – soukromý sektor</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34311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Poskytování služeb jako základní funkce veřejného sektoru</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a:t>„Jednou z funkcí veřejného sektoru je </a:t>
            </a:r>
            <a:r>
              <a:rPr lang="cs-CZ" dirty="0">
                <a:solidFill>
                  <a:srgbClr val="FF0000"/>
                </a:solidFill>
              </a:rPr>
              <a:t>poskytovat občanům veřejné služby a veřejné statky</a:t>
            </a:r>
            <a:r>
              <a:rPr lang="cs-CZ" dirty="0"/>
              <a:t>. Tato funkce je realizována propojením veřejných politik s veřejnými výdajovými programy. K realizaci cílů veřejných politik a veřejných výdajových programů jsou potřebné zdroje. </a:t>
            </a:r>
            <a:r>
              <a:rPr lang="cs-CZ" dirty="0">
                <a:solidFill>
                  <a:srgbClr val="FF0000"/>
                </a:solidFill>
              </a:rPr>
              <a:t>A protože zdroje jsou vzácné, hledáme při jejich alokaci takové varianty, které povedou k efektivnímu a účinnému nakládání s nimi.</a:t>
            </a:r>
            <a:r>
              <a:rPr lang="cs-CZ" dirty="0"/>
              <a:t> K tomu používáme ekonomické hodnocení veřejných politik a veřejných programů.“ (Ochrana, Pavel, Vítek a kol., 2010) </a:t>
            </a:r>
          </a:p>
        </p:txBody>
      </p:sp>
    </p:spTree>
    <p:extLst>
      <p:ext uri="{BB962C8B-B14F-4D97-AF65-F5344CB8AC3E}">
        <p14:creationId xmlns:p14="http://schemas.microsoft.com/office/powerpoint/2010/main" val="37195346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Koncese</a:t>
            </a:r>
            <a:endParaRPr lang="cs-CZ" dirty="0"/>
          </a:p>
        </p:txBody>
      </p:sp>
      <p:sp>
        <p:nvSpPr>
          <p:cNvPr id="3" name="Zástupný symbol pro obsah 2"/>
          <p:cNvSpPr>
            <a:spLocks noGrp="1"/>
          </p:cNvSpPr>
          <p:nvPr>
            <p:ph idx="1"/>
          </p:nvPr>
        </p:nvSpPr>
        <p:spPr/>
        <p:txBody>
          <a:bodyPr>
            <a:normAutofit fontScale="77500" lnSpcReduction="20000"/>
          </a:bodyPr>
          <a:lstStyle/>
          <a:p>
            <a:pPr algn="just">
              <a:spcBef>
                <a:spcPts val="600"/>
              </a:spcBef>
              <a:spcAft>
                <a:spcPts val="600"/>
              </a:spcAft>
            </a:pPr>
            <a:r>
              <a:rPr lang="cs-CZ" dirty="0">
                <a:latin typeface="Times New Roman" panose="02020603050405020304" pitchFamily="18" charset="0"/>
                <a:ea typeface="Times New Roman" panose="02020603050405020304" pitchFamily="18" charset="0"/>
              </a:rPr>
              <a:t>Jedná se o udělení výhradního práva na poskytování vybraných veřejných služeb. V rámci tohoto typu soukromý sektor (nebo joint venture) provozuje zařízení vlastněné veřejným sektorem. Soukromý poskytovatel za provoz služby zpravidla od zadavatele neinkasuje platby (závisí na podmínkách obsažených v koncesní smlouvě), ale je mu uděleno právo vybírat uživatelské poplatky od konečných spotřebitelů. Výnosem z poplatků kryje náklady, které mu z poskytování služby vznikají, realizuje zisk, případně splácí úvěry. To znamená, že je na předmětu smlouvy ekonomicky závislý. V případě, že jsou podmínky koncese založeny na odhadované poptávce, hrozí riziko, že výnosy z poplatků nebudou dosahovat výše potřebné ke krytí všech závazků držitele koncese. </a:t>
            </a:r>
            <a:endParaRPr lang="cs-CZ" sz="48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55745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Koncese</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Z ekonomického hlediska se koncesí rozumí </a:t>
            </a:r>
            <a:r>
              <a:rPr lang="cs-CZ" dirty="0">
                <a:solidFill>
                  <a:srgbClr val="FF0000"/>
                </a:solidFill>
              </a:rPr>
              <a:t>udělení výhradního práva na poskytování vybraných veřejných služeb</a:t>
            </a:r>
            <a:r>
              <a:rPr lang="cs-CZ" dirty="0"/>
              <a:t>. </a:t>
            </a:r>
            <a:endParaRPr lang="cs-CZ" dirty="0" smtClean="0"/>
          </a:p>
          <a:p>
            <a:r>
              <a:rPr lang="cs-CZ" dirty="0" smtClean="0"/>
              <a:t>Dodavatel </a:t>
            </a:r>
            <a:r>
              <a:rPr lang="cs-CZ" dirty="0"/>
              <a:t>provozuje zařízení vlastněné veřejným sektorem a za provoz služby může a nemusí od zadavatele inkasovat platby. </a:t>
            </a:r>
            <a:endParaRPr lang="cs-CZ" dirty="0" smtClean="0"/>
          </a:p>
          <a:p>
            <a:r>
              <a:rPr lang="cs-CZ" dirty="0" smtClean="0"/>
              <a:t>Dodavatel </a:t>
            </a:r>
            <a:r>
              <a:rPr lang="cs-CZ" dirty="0"/>
              <a:t>může, pokud tak je stanoveno ve smlouvě, na základě práva </a:t>
            </a:r>
            <a:r>
              <a:rPr lang="cs-CZ" dirty="0">
                <a:solidFill>
                  <a:srgbClr val="FF0000"/>
                </a:solidFill>
              </a:rPr>
              <a:t>vybírat od spotřebitelů uživatelské poplatky</a:t>
            </a:r>
            <a:r>
              <a:rPr lang="cs-CZ" dirty="0"/>
              <a:t>. Takto získaným výnosem kryje náklady na poskytování služby, realizuje zisk, nebo splácí úvěry. </a:t>
            </a:r>
            <a:endParaRPr lang="cs-CZ" dirty="0" smtClean="0"/>
          </a:p>
          <a:p>
            <a:r>
              <a:rPr lang="cs-CZ" dirty="0" smtClean="0"/>
              <a:t>V</a:t>
            </a:r>
            <a:r>
              <a:rPr lang="cs-CZ" dirty="0"/>
              <a:t> případě, že služba zpoplatněna není, nebo výnosy nedosahují potřebné výše, dochází ke spoluúčasti zadavatele na financování služby. </a:t>
            </a:r>
            <a:endParaRPr lang="cs-CZ" dirty="0" smtClean="0"/>
          </a:p>
          <a:p>
            <a:r>
              <a:rPr lang="cs-CZ" dirty="0" smtClean="0">
                <a:solidFill>
                  <a:srgbClr val="FF0000"/>
                </a:solidFill>
              </a:rPr>
              <a:t>Rizika </a:t>
            </a:r>
            <a:r>
              <a:rPr lang="cs-CZ" dirty="0">
                <a:solidFill>
                  <a:srgbClr val="FF0000"/>
                </a:solidFill>
              </a:rPr>
              <a:t>spojená s poskytováním služby přebírá dodavatel</a:t>
            </a:r>
            <a:r>
              <a:rPr lang="cs-CZ" dirty="0"/>
              <a:t>, stejně jako odpovědnost za financování. </a:t>
            </a:r>
            <a:endParaRPr lang="cs-CZ" dirty="0" smtClean="0"/>
          </a:p>
          <a:p>
            <a:r>
              <a:rPr lang="cs-CZ" dirty="0" smtClean="0">
                <a:solidFill>
                  <a:srgbClr val="FF0000"/>
                </a:solidFill>
              </a:rPr>
              <a:t>Zadavatel </a:t>
            </a:r>
            <a:r>
              <a:rPr lang="cs-CZ" dirty="0">
                <a:solidFill>
                  <a:srgbClr val="FF0000"/>
                </a:solidFill>
              </a:rPr>
              <a:t>si ponechává kontrolu nad plněním závazku</a:t>
            </a:r>
            <a:r>
              <a:rPr lang="cs-CZ" dirty="0"/>
              <a:t>, monitoruje jej, nevzdává se však zodpovědnosti za dostupnost dané služby. </a:t>
            </a:r>
          </a:p>
          <a:p>
            <a:endParaRPr lang="cs-CZ" dirty="0"/>
          </a:p>
        </p:txBody>
      </p:sp>
    </p:spTree>
    <p:extLst>
      <p:ext uri="{BB962C8B-B14F-4D97-AF65-F5344CB8AC3E}">
        <p14:creationId xmlns:p14="http://schemas.microsoft.com/office/powerpoint/2010/main" val="57395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Koncese </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Specifickou veřejnou zakázkou jsou koncese. Donedávna byly koncese upravovány, jako forma Public-</a:t>
            </a:r>
            <a:r>
              <a:rPr lang="cs-CZ" dirty="0" err="1"/>
              <a:t>private</a:t>
            </a:r>
            <a:r>
              <a:rPr lang="cs-CZ" dirty="0"/>
              <a:t> </a:t>
            </a:r>
            <a:r>
              <a:rPr lang="cs-CZ" dirty="0" err="1"/>
              <a:t>Partnerhips</a:t>
            </a:r>
            <a:r>
              <a:rPr lang="cs-CZ" dirty="0"/>
              <a:t> samostatnou legislativní normou, a sice zákonem č. 139/2006 Sb., o koncesních smlouvách a koncesním řízení (běžně nazývanou jako koncesní zákon). </a:t>
            </a:r>
            <a:endParaRPr lang="cs-CZ" dirty="0" smtClean="0"/>
          </a:p>
          <a:p>
            <a:r>
              <a:rPr lang="cs-CZ" dirty="0" smtClean="0"/>
              <a:t>Nyní </a:t>
            </a:r>
            <a:r>
              <a:rPr lang="cs-CZ" dirty="0"/>
              <a:t>je tato oblast veřejných zakázek zakomponována do stejného zákona, zákona č. 134/2016 Sb., o zadávání veřejných zakázek. </a:t>
            </a:r>
            <a:endParaRPr lang="cs-CZ" dirty="0" smtClean="0"/>
          </a:p>
          <a:p>
            <a:r>
              <a:rPr lang="cs-CZ" dirty="0" smtClean="0"/>
              <a:t>Koncesím </a:t>
            </a:r>
            <a:r>
              <a:rPr lang="cs-CZ" dirty="0"/>
              <a:t>je věnována část osmá zákona </a:t>
            </a:r>
            <a:r>
              <a:rPr lang="cs-CZ" i="1" dirty="0"/>
              <a:t>Postup pro zadávání koncesí</a:t>
            </a:r>
            <a:r>
              <a:rPr lang="cs-CZ" dirty="0"/>
              <a:t>, která čítá asi dvanáct paragrafů (§ 174 - §185). Zákon rozlišuje dva druhy koncesí, a sice koncese na služby a koncese na stavební práce. </a:t>
            </a:r>
          </a:p>
        </p:txBody>
      </p:sp>
    </p:spTree>
    <p:extLst>
      <p:ext uri="{BB962C8B-B14F-4D97-AF65-F5344CB8AC3E}">
        <p14:creationId xmlns:p14="http://schemas.microsoft.com/office/powerpoint/2010/main" val="33593038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ulka 3"/>
          <p:cNvGraphicFramePr>
            <a:graphicFrameLocks noGrp="1"/>
          </p:cNvGraphicFramePr>
          <p:nvPr/>
        </p:nvGraphicFramePr>
        <p:xfrm>
          <a:off x="1623377" y="1851501"/>
          <a:ext cx="5897245" cy="4023360"/>
        </p:xfrm>
        <a:graphic>
          <a:graphicData uri="http://schemas.openxmlformats.org/drawingml/2006/table">
            <a:tbl>
              <a:tblPr firstRow="1" firstCol="1" lastRow="1" lastCol="1" bandRow="1" bandCol="1">
                <a:tableStyleId>{5C22544A-7EE6-4342-B048-85BDC9FD1C3A}</a:tableStyleId>
              </a:tblPr>
              <a:tblGrid>
                <a:gridCol w="1087755">
                  <a:extLst>
                    <a:ext uri="{9D8B030D-6E8A-4147-A177-3AD203B41FA5}">
                      <a16:colId xmlns:a16="http://schemas.microsoft.com/office/drawing/2014/main" val="311821246"/>
                    </a:ext>
                  </a:extLst>
                </a:gridCol>
                <a:gridCol w="717550">
                  <a:extLst>
                    <a:ext uri="{9D8B030D-6E8A-4147-A177-3AD203B41FA5}">
                      <a16:colId xmlns:a16="http://schemas.microsoft.com/office/drawing/2014/main" val="2533159274"/>
                    </a:ext>
                  </a:extLst>
                </a:gridCol>
                <a:gridCol w="1049655">
                  <a:extLst>
                    <a:ext uri="{9D8B030D-6E8A-4147-A177-3AD203B41FA5}">
                      <a16:colId xmlns:a16="http://schemas.microsoft.com/office/drawing/2014/main" val="1158823367"/>
                    </a:ext>
                  </a:extLst>
                </a:gridCol>
                <a:gridCol w="969010">
                  <a:extLst>
                    <a:ext uri="{9D8B030D-6E8A-4147-A177-3AD203B41FA5}">
                      <a16:colId xmlns:a16="http://schemas.microsoft.com/office/drawing/2014/main" val="1584643279"/>
                    </a:ext>
                  </a:extLst>
                </a:gridCol>
                <a:gridCol w="1045845">
                  <a:extLst>
                    <a:ext uri="{9D8B030D-6E8A-4147-A177-3AD203B41FA5}">
                      <a16:colId xmlns:a16="http://schemas.microsoft.com/office/drawing/2014/main" val="781513801"/>
                    </a:ext>
                  </a:extLst>
                </a:gridCol>
                <a:gridCol w="1027430">
                  <a:extLst>
                    <a:ext uri="{9D8B030D-6E8A-4147-A177-3AD203B41FA5}">
                      <a16:colId xmlns:a16="http://schemas.microsoft.com/office/drawing/2014/main" val="3101007269"/>
                    </a:ext>
                  </a:extLst>
                </a:gridCol>
              </a:tblGrid>
              <a:tr h="0">
                <a:tc>
                  <a:txBody>
                    <a:bodyPr/>
                    <a:lstStyle/>
                    <a:p>
                      <a:pPr>
                        <a:spcAft>
                          <a:spcPts val="600"/>
                        </a:spcAft>
                      </a:pPr>
                      <a:r>
                        <a:rPr lang="cs-CZ" sz="1200">
                          <a:effectLst/>
                        </a:rPr>
                        <a:t>Forma kontraktování</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Zadání kontraktu</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Délka trvání</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Převod rizik</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Financování</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Vlastnictví</a:t>
                      </a:r>
                      <a:endParaRPr lang="cs-CZ" sz="1400" b="1" i="1">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73586662"/>
                  </a:ext>
                </a:extLst>
              </a:tr>
              <a:tr h="0">
                <a:tc>
                  <a:txBody>
                    <a:bodyPr/>
                    <a:lstStyle/>
                    <a:p>
                      <a:pPr>
                        <a:spcAft>
                          <a:spcPts val="600"/>
                        </a:spcAft>
                      </a:pPr>
                      <a:r>
                        <a:rPr lang="cs-CZ" sz="1200">
                          <a:effectLst/>
                        </a:rPr>
                        <a:t>Veřejné zakázky</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Definice vstupů</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Jednorázová dodávka služeb, stavebních prací</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Výstavba, rizika spojena s řádným poskytnutím služby/dodávky </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Veřejný sektor</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Veřejný sektor</a:t>
                      </a:r>
                      <a:endParaRPr lang="cs-CZ" sz="1400" b="1" i="1">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55805534"/>
                  </a:ext>
                </a:extLst>
              </a:tr>
              <a:tr h="0">
                <a:tc>
                  <a:txBody>
                    <a:bodyPr/>
                    <a:lstStyle/>
                    <a:p>
                      <a:pPr>
                        <a:spcAft>
                          <a:spcPts val="600"/>
                        </a:spcAft>
                      </a:pPr>
                      <a:r>
                        <a:rPr lang="cs-CZ" sz="1200">
                          <a:effectLst/>
                        </a:rPr>
                        <a:t>DKVF</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Definice výstupu</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Středně dlouhá (5-10)</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Provoz a údržba</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Veřejný sektor</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Veřejný sektor</a:t>
                      </a:r>
                      <a:endParaRPr lang="cs-CZ" sz="1400" b="1" i="1">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88726385"/>
                  </a:ext>
                </a:extLst>
              </a:tr>
              <a:tr h="0">
                <a:tc>
                  <a:txBody>
                    <a:bodyPr/>
                    <a:lstStyle/>
                    <a:p>
                      <a:pPr>
                        <a:spcAft>
                          <a:spcPts val="600"/>
                        </a:spcAft>
                      </a:pPr>
                      <a:r>
                        <a:rPr lang="cs-CZ" sz="1200">
                          <a:effectLst/>
                        </a:rPr>
                        <a:t>PFI (SO)</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Definice výstupu</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Velmi dlouhá (i 30 let)</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Projekt a výstavba, provoz a údržba, </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Soukromý sektor (v některých případech se podílí i VS)</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Soukromý sektor (po dobu sjednané spolupráce)</a:t>
                      </a:r>
                      <a:endParaRPr lang="cs-CZ" sz="1400" b="1" i="1">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18245134"/>
                  </a:ext>
                </a:extLst>
              </a:tr>
              <a:tr h="0">
                <a:tc>
                  <a:txBody>
                    <a:bodyPr/>
                    <a:lstStyle/>
                    <a:p>
                      <a:pPr>
                        <a:spcAft>
                          <a:spcPts val="600"/>
                        </a:spcAft>
                      </a:pPr>
                      <a:r>
                        <a:rPr lang="cs-CZ" sz="1200">
                          <a:effectLst/>
                        </a:rPr>
                        <a:t>PFI (JV)</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Definice výstupu</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Po dobu existence společnosti </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Veškerá rizika sdílí jak VS, tak SS</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a:effectLst/>
                        </a:rPr>
                        <a:t>Veřejný a soukromý sektor (dle podílu na spol)</a:t>
                      </a:r>
                      <a:endParaRPr lang="cs-CZ" sz="1400" b="1" i="1">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600"/>
                        </a:spcAft>
                      </a:pPr>
                      <a:r>
                        <a:rPr lang="cs-CZ" sz="1200" dirty="0">
                          <a:effectLst/>
                        </a:rPr>
                        <a:t>SS/VS </a:t>
                      </a:r>
                      <a:endParaRPr lang="cs-CZ" sz="1400" b="1" i="1"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29268237"/>
                  </a:ext>
                </a:extLst>
              </a:tr>
            </a:tbl>
          </a:graphicData>
        </a:graphic>
      </p:graphicFrame>
    </p:spTree>
    <p:extLst>
      <p:ext uri="{BB962C8B-B14F-4D97-AF65-F5344CB8AC3E}">
        <p14:creationId xmlns:p14="http://schemas.microsoft.com/office/powerpoint/2010/main" val="34498387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Nevýhody?? </a:t>
            </a:r>
            <a:endParaRPr lang="cs-CZ" dirty="0"/>
          </a:p>
        </p:txBody>
      </p:sp>
      <p:sp>
        <p:nvSpPr>
          <p:cNvPr id="3" name="Zástupný symbol pro obsah 2"/>
          <p:cNvSpPr>
            <a:spLocks noGrp="1"/>
          </p:cNvSpPr>
          <p:nvPr>
            <p:ph idx="1"/>
          </p:nvPr>
        </p:nvSpPr>
        <p:spPr/>
        <p:txBody>
          <a:bodyPr>
            <a:normAutofit fontScale="85000" lnSpcReduction="20000"/>
          </a:bodyPr>
          <a:lstStyle/>
          <a:p>
            <a:pPr lvl="0"/>
            <a:r>
              <a:rPr lang="cs-CZ" dirty="0"/>
              <a:t>Dodatečné náklady v podobě transakčních nákladů ex ante a ex post; </a:t>
            </a:r>
            <a:endParaRPr lang="cs-CZ" b="1" dirty="0"/>
          </a:p>
          <a:p>
            <a:pPr lvl="0"/>
            <a:r>
              <a:rPr lang="cs-CZ" dirty="0"/>
              <a:t>prodražování veřejných služeb; </a:t>
            </a:r>
            <a:endParaRPr lang="cs-CZ" b="1" dirty="0"/>
          </a:p>
          <a:p>
            <a:pPr lvl="0"/>
            <a:r>
              <a:rPr lang="cs-CZ" dirty="0"/>
              <a:t>omezená kontrola garanta a obtížnost přímých zásahů garanta do poskytování nasmlouvané služby; </a:t>
            </a:r>
            <a:endParaRPr lang="cs-CZ" b="1" dirty="0"/>
          </a:p>
          <a:p>
            <a:pPr lvl="0"/>
            <a:r>
              <a:rPr lang="cs-CZ" dirty="0"/>
              <a:t>dlouhodobé závazky; </a:t>
            </a:r>
            <a:endParaRPr lang="cs-CZ" b="1" dirty="0"/>
          </a:p>
          <a:p>
            <a:pPr lvl="0"/>
            <a:r>
              <a:rPr lang="cs-CZ" dirty="0"/>
              <a:t>riziko vytváření monopolního postavení na trhu veřejných služeb; </a:t>
            </a:r>
            <a:endParaRPr lang="cs-CZ" b="1" dirty="0"/>
          </a:p>
          <a:p>
            <a:pPr lvl="0"/>
            <a:r>
              <a:rPr lang="cs-CZ" dirty="0"/>
              <a:t>potenciální ohrožení dostupnosti služby nízkopříjmovým skupinám obyvatel a </a:t>
            </a:r>
            <a:endParaRPr lang="cs-CZ" b="1" dirty="0"/>
          </a:p>
          <a:p>
            <a:pPr lvl="0"/>
            <a:r>
              <a:rPr lang="cs-CZ" dirty="0"/>
              <a:t>(ne)transparentní alokace veřejných zdrojů. </a:t>
            </a:r>
            <a:endParaRPr lang="cs-CZ" b="1" dirty="0"/>
          </a:p>
        </p:txBody>
      </p:sp>
    </p:spTree>
    <p:extLst>
      <p:ext uri="{BB962C8B-B14F-4D97-AF65-F5344CB8AC3E}">
        <p14:creationId xmlns:p14="http://schemas.microsoft.com/office/powerpoint/2010/main" val="29822391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Selhání??</a:t>
            </a:r>
            <a:endParaRPr lang="cs-CZ" dirty="0"/>
          </a:p>
        </p:txBody>
      </p:sp>
      <p:sp>
        <p:nvSpPr>
          <p:cNvPr id="3" name="Zástupný symbol pro obsah 2"/>
          <p:cNvSpPr>
            <a:spLocks noGrp="1"/>
          </p:cNvSpPr>
          <p:nvPr>
            <p:ph idx="1"/>
          </p:nvPr>
        </p:nvSpPr>
        <p:spPr/>
        <p:txBody>
          <a:bodyPr>
            <a:normAutofit fontScale="85000" lnSpcReduction="10000"/>
          </a:bodyPr>
          <a:lstStyle/>
          <a:p>
            <a:pPr lvl="0"/>
            <a:r>
              <a:rPr lang="cs-CZ" dirty="0"/>
              <a:t>Selhání spolupráce a následné odstoupení od kontraktu (přičemž důvody zrušení kontraktu mohly být různé: nedostatečný výnos dodavatele nutný k pokrytí nákladů a závazků, vnější změny s negativním dopadem na financování projektu, přerušení spolupráce z důvodu politických preferencí, neschopnosti financovat projekt ze strany zadavatele, apod</a:t>
            </a:r>
            <a:r>
              <a:rPr lang="cs-CZ" dirty="0" smtClean="0"/>
              <a:t>.).</a:t>
            </a:r>
          </a:p>
          <a:p>
            <a:pPr lvl="0" algn="just">
              <a:spcBef>
                <a:spcPts val="600"/>
              </a:spcBef>
              <a:spcAft>
                <a:spcPts val="600"/>
              </a:spcAft>
              <a:buFont typeface="Symbol" panose="05050102010706020507" pitchFamily="18" charset="2"/>
              <a:buChar char=""/>
              <a:tabLst>
                <a:tab pos="457200" algn="l"/>
              </a:tabLst>
            </a:pPr>
            <a:r>
              <a:rPr lang="cs-CZ" dirty="0">
                <a:latin typeface="Times New Roman" panose="02020603050405020304" pitchFamily="18" charset="0"/>
                <a:ea typeface="Times New Roman" panose="02020603050405020304" pitchFamily="18" charset="0"/>
              </a:rPr>
              <a:t>Dodaná služba neodpovídala sjednaným podmínkám z hlediska kvality, včasného dodání, výše nákladů, apod. </a:t>
            </a:r>
            <a:endParaRPr lang="cs-CZ" sz="4800" b="1" dirty="0">
              <a:latin typeface="Times New Roman" panose="02020603050405020304" pitchFamily="18" charset="0"/>
              <a:ea typeface="Times New Roman" panose="02020603050405020304" pitchFamily="18" charset="0"/>
            </a:endParaRPr>
          </a:p>
          <a:p>
            <a:pPr lvl="0" algn="just">
              <a:spcBef>
                <a:spcPts val="600"/>
              </a:spcBef>
              <a:spcAft>
                <a:spcPts val="600"/>
              </a:spcAft>
              <a:buFont typeface="Symbol" panose="05050102010706020507" pitchFamily="18" charset="2"/>
              <a:buChar char=""/>
              <a:tabLst>
                <a:tab pos="457200" algn="l"/>
              </a:tabLst>
            </a:pPr>
            <a:r>
              <a:rPr lang="cs-CZ" dirty="0">
                <a:latin typeface="Times New Roman" panose="02020603050405020304" pitchFamily="18" charset="0"/>
                <a:ea typeface="Times New Roman" panose="02020603050405020304" pitchFamily="18" charset="0"/>
              </a:rPr>
              <a:t>Nedostupnost služby určitým skupinám spotřebitelů.</a:t>
            </a:r>
            <a:endParaRPr lang="cs-CZ" sz="4800" b="1" dirty="0">
              <a:latin typeface="Times New Roman" panose="02020603050405020304" pitchFamily="18" charset="0"/>
              <a:ea typeface="Times New Roman" panose="02020603050405020304" pitchFamily="18" charset="0"/>
            </a:endParaRPr>
          </a:p>
          <a:p>
            <a:pPr lvl="0"/>
            <a:endParaRPr lang="cs-CZ" dirty="0" smtClean="0"/>
          </a:p>
          <a:p>
            <a:pPr lvl="0"/>
            <a:endParaRPr lang="cs-CZ" b="1" dirty="0"/>
          </a:p>
        </p:txBody>
      </p:sp>
    </p:spTree>
    <p:extLst>
      <p:ext uri="{BB962C8B-B14F-4D97-AF65-F5344CB8AC3E}">
        <p14:creationId xmlns:p14="http://schemas.microsoft.com/office/powerpoint/2010/main" val="38933149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092" y="764704"/>
            <a:ext cx="8211600" cy="5607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42197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Historie PPP v ČR</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Vláda ČR schválila využití Public-</a:t>
            </a:r>
            <a:r>
              <a:rPr lang="cs-CZ" dirty="0" err="1"/>
              <a:t>private</a:t>
            </a:r>
            <a:r>
              <a:rPr lang="cs-CZ" dirty="0"/>
              <a:t> </a:t>
            </a:r>
            <a:r>
              <a:rPr lang="cs-CZ" dirty="0" err="1"/>
              <a:t>Partnerships</a:t>
            </a:r>
            <a:r>
              <a:rPr lang="cs-CZ" dirty="0"/>
              <a:t> při poskytování veřejných služeb usnesením č. 7 ze dne 7. ledna 2004. Cílem tohoto usnesení bylo zavést metodu PPP jako standardní nástroj k zajišťování veřejných služeb a veřejné infrastruktury. Garanti veřejných služeb na národní i lokální úrovni by měli využívat PPP tam, kde je to pro ně ekonomicky výhodné, jinými slovy tam, kde PPP může přinést tzv. </a:t>
            </a:r>
            <a:r>
              <a:rPr lang="cs-CZ" i="1" dirty="0" err="1"/>
              <a:t>better</a:t>
            </a:r>
            <a:r>
              <a:rPr lang="cs-CZ" i="1" dirty="0"/>
              <a:t> </a:t>
            </a:r>
            <a:r>
              <a:rPr lang="cs-CZ" i="1" dirty="0" err="1"/>
              <a:t>value</a:t>
            </a:r>
            <a:r>
              <a:rPr lang="cs-CZ" i="1" dirty="0"/>
              <a:t> </a:t>
            </a:r>
            <a:r>
              <a:rPr lang="cs-CZ" i="1" dirty="0" err="1"/>
              <a:t>for</a:t>
            </a:r>
            <a:r>
              <a:rPr lang="cs-CZ" i="1" dirty="0"/>
              <a:t> </a:t>
            </a:r>
            <a:r>
              <a:rPr lang="cs-CZ" i="1" dirty="0" err="1"/>
              <a:t>money</a:t>
            </a:r>
            <a:r>
              <a:rPr lang="cs-CZ" dirty="0"/>
              <a:t>. To znamená, že v porovnání s jinými způsoby poskytování (např. klasickými veřejnými zakázkami nebo interní produkcí) lze prostřednictvím PPP poskytovat veřejnou službu nebo realizovat projekty s nižšími náklady, rychleji, s vyšší nebo alespoň srovnatelnou kvalitou.</a:t>
            </a:r>
          </a:p>
        </p:txBody>
      </p:sp>
    </p:spTree>
    <p:extLst>
      <p:ext uri="{BB962C8B-B14F-4D97-AF65-F5344CB8AC3E}">
        <p14:creationId xmlns:p14="http://schemas.microsoft.com/office/powerpoint/2010/main" val="6375176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a:t>Do 15. 9. 2010 bylo </a:t>
            </a:r>
            <a:r>
              <a:rPr lang="cs-CZ" dirty="0" smtClean="0"/>
              <a:t>rozlišováno </a:t>
            </a:r>
            <a:r>
              <a:rPr lang="cs-CZ" dirty="0"/>
              <a:t>(neberme teď v potaz tradiční veřejné zakázky) mezi </a:t>
            </a:r>
          </a:p>
          <a:p>
            <a:pPr marL="0" indent="0">
              <a:buNone/>
            </a:pPr>
            <a:r>
              <a:rPr lang="cs-CZ" dirty="0"/>
              <a:t>•	Koncesemi na služby a na stavební práce;</a:t>
            </a:r>
          </a:p>
          <a:p>
            <a:pPr marL="0" indent="0">
              <a:buNone/>
            </a:pPr>
            <a:r>
              <a:rPr lang="cs-CZ" dirty="0"/>
              <a:t>•	a takzvanými </a:t>
            </a:r>
            <a:r>
              <a:rPr lang="cs-CZ" dirty="0" err="1"/>
              <a:t>kvazikoncesemi</a:t>
            </a:r>
            <a:r>
              <a:rPr lang="cs-CZ" dirty="0"/>
              <a:t> – které odpovídaly nadlimitním veřejným zakázkám, u kterých docházelo k přenesení významné části rizik na dodavatele, předpokládalo se, že smlouva bude uzavírána na dobu určitou, avšak nejméně na dobu 5 let. </a:t>
            </a:r>
          </a:p>
          <a:p>
            <a:pPr marL="0" indent="0">
              <a:buNone/>
            </a:pPr>
            <a:r>
              <a:rPr lang="cs-CZ" dirty="0"/>
              <a:t>Novelizací zákona o veřejných zakázkách a koncesního zákona s účinností od 15. 9. 2010 byl zásadně změněn §156 zákona o veřejných zakázkách, který před novelizací upravoval právě tehdejší tzv. koncese</a:t>
            </a:r>
            <a:r>
              <a:rPr lang="cs-CZ" dirty="0" smtClean="0"/>
              <a:t>.</a:t>
            </a:r>
          </a:p>
          <a:p>
            <a:pPr marL="0" indent="0">
              <a:buNone/>
            </a:pPr>
            <a:r>
              <a:rPr lang="cs-CZ" dirty="0" smtClean="0"/>
              <a:t>Legislativa upravovala </a:t>
            </a:r>
            <a:r>
              <a:rPr lang="cs-CZ" dirty="0" smtClean="0"/>
              <a:t>také </a:t>
            </a:r>
            <a:r>
              <a:rPr lang="cs-CZ" dirty="0" smtClean="0"/>
              <a:t>„Ekonomické </a:t>
            </a:r>
            <a:r>
              <a:rPr lang="cs-CZ" dirty="0"/>
              <a:t>a finanční posouzení předmětu veřejné zakázky“. Ukládá povinnost veřejným zadavatelům vyžádat si stanovisko MF ČR, jestliže předpokládaná hodnota veřejné zakázky </a:t>
            </a:r>
            <a:r>
              <a:rPr lang="cs-CZ" dirty="0" smtClean="0"/>
              <a:t>činí nejméně </a:t>
            </a:r>
            <a:r>
              <a:rPr lang="cs-CZ" dirty="0"/>
              <a:t>500 mil. Kč a smlouva bude uzavírána nejméně na 5 let, nebo na dobu neurčitou. Paragraf dále obsahuje povinné náležitosti žádosti a postup MF ČR a určuje lhůtu, kterou má ministerstvo k posouzení k dispozici. </a:t>
            </a:r>
          </a:p>
          <a:p>
            <a:endParaRPr lang="cs-CZ" dirty="0"/>
          </a:p>
        </p:txBody>
      </p:sp>
    </p:spTree>
    <p:extLst>
      <p:ext uri="{BB962C8B-B14F-4D97-AF65-F5344CB8AC3E}">
        <p14:creationId xmlns:p14="http://schemas.microsoft.com/office/powerpoint/2010/main" val="29754876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Institucionální rámec </a:t>
            </a:r>
            <a:endParaRPr lang="cs-CZ" dirty="0"/>
          </a:p>
        </p:txBody>
      </p:sp>
      <p:sp>
        <p:nvSpPr>
          <p:cNvPr id="3" name="Zástupný symbol pro obsah 2"/>
          <p:cNvSpPr>
            <a:spLocks noGrp="1"/>
          </p:cNvSpPr>
          <p:nvPr>
            <p:ph idx="1"/>
          </p:nvPr>
        </p:nvSpPr>
        <p:spPr/>
        <p:txBody>
          <a:bodyPr>
            <a:normAutofit fontScale="25000" lnSpcReduction="20000"/>
          </a:bodyPr>
          <a:lstStyle/>
          <a:p>
            <a:r>
              <a:rPr lang="cs-CZ" sz="6400" dirty="0"/>
              <a:t>K naplnění záměru vlády ČR má přispět </a:t>
            </a:r>
            <a:r>
              <a:rPr lang="cs-CZ" sz="6400" b="1" dirty="0"/>
              <a:t>PPP Centrum</a:t>
            </a:r>
            <a:r>
              <a:rPr lang="cs-CZ" sz="6400" dirty="0"/>
              <a:t>. PPP Centrum bylo po vzoru </a:t>
            </a:r>
            <a:r>
              <a:rPr lang="cs-CZ" sz="6400" dirty="0" err="1"/>
              <a:t>Partnership</a:t>
            </a:r>
            <a:r>
              <a:rPr lang="cs-CZ" sz="6400" dirty="0"/>
              <a:t> UK založeno jako akciová společnost 1. července 2004 s cílem podpory veřejných zadavatelů při realizaci PPP projektů. Mezi jeho úkoly patří: vytváření příležitostí k projektům PPP, hledání investičních partnerů, zastřešování a realizace projektů včetně poradenského servisu, zajištění implementace PPP projektů po vzoru zahraniční dobré praxe a výměna informací s úspěšnými realizátory PPP projektů. PPP Centrum úzce spolupracuje s MF ČR (PPP Centrum, online). </a:t>
            </a:r>
            <a:endParaRPr lang="cs-CZ" sz="6400" dirty="0" smtClean="0"/>
          </a:p>
          <a:p>
            <a:r>
              <a:rPr lang="cs-CZ" sz="6400" dirty="0"/>
              <a:t>Z iniciativy ze strany soukromého sektoru vznikla v témže roce </a:t>
            </a:r>
            <a:r>
              <a:rPr lang="cs-CZ" sz="6400" b="1" dirty="0"/>
              <a:t>Asociace pro podporu projektů partnerství veřejného a soukromého sektoru v České republice (Asociace PPP).</a:t>
            </a:r>
            <a:r>
              <a:rPr lang="cs-CZ" sz="6400" dirty="0"/>
              <a:t> Tato organizace byla založena  jako sdružení fyzických a právnických osob působících v oblasti investic a služeb poskytovaných veřejnému sektoru na základě zákona č. 83/1990 Sb., o sdružování občanů v platném znění. Mezi členy sdružení patří finanční instituce, významné české stavební firmy, ale také právní a poradenské kanceláře. Tyto subjekty patří do skupiny odborníků ze soukromého sektoru, kteří mají zkušenosti s projektovým financováním a významně se podílely na realizaci obdobných projektů v zahraničí. Cílem Asociace PPP je popularizovat PPP projekty v ČR a přiblížit tuto problematiku veřejnosti. Asociace úzce spolupracuje s PPP Centrem, tyto konzultace však probíhají výhradně na metodické bázi, nemá zájem vstupovat do konkrétních projektů. Jejich společným zájmem však zůstává implementace projektů PPP (Asociace PPP, online</a:t>
            </a:r>
            <a:r>
              <a:rPr lang="cs-CZ" sz="6400" dirty="0" smtClean="0"/>
              <a:t>).</a:t>
            </a:r>
          </a:p>
          <a:p>
            <a:r>
              <a:rPr lang="cs-CZ" sz="6400" dirty="0">
                <a:hlinkClick r:id="rId2"/>
              </a:rPr>
              <a:t>https://www.ceskainfrastruktura.cz/akce</a:t>
            </a:r>
            <a:r>
              <a:rPr lang="cs-CZ" sz="6400" dirty="0" smtClean="0">
                <a:hlinkClick r:id="rId2"/>
              </a:rPr>
              <a:t>/</a:t>
            </a:r>
            <a:endParaRPr lang="cs-CZ" sz="6400" dirty="0" smtClean="0"/>
          </a:p>
          <a:p>
            <a:pPr marL="0" indent="0">
              <a:buNone/>
            </a:pPr>
            <a:r>
              <a:rPr lang="cs-CZ" sz="6400" dirty="0" smtClean="0"/>
              <a:t>Ministerstvo Dopravy, Ministerstvo pro místní rozvoj </a:t>
            </a:r>
          </a:p>
          <a:p>
            <a:pPr marL="0" indent="0">
              <a:buNone/>
            </a:pPr>
            <a:r>
              <a:rPr lang="cs-CZ" sz="6400" dirty="0"/>
              <a:t>https://www.mfcr.cz/cs/verejny-sektor/podpora-z-narodnich-zdroju/partnerstvi-verejneho-a-soukromeho-sekto</a:t>
            </a:r>
          </a:p>
          <a:p>
            <a:endParaRPr lang="cs-CZ" dirty="0"/>
          </a:p>
        </p:txBody>
      </p:sp>
    </p:spTree>
    <p:extLst>
      <p:ext uri="{BB962C8B-B14F-4D97-AF65-F5344CB8AC3E}">
        <p14:creationId xmlns:p14="http://schemas.microsoft.com/office/powerpoint/2010/main" val="285093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cs-CZ" smtClean="0"/>
              <a:t>Veřejná služba </a:t>
            </a:r>
          </a:p>
        </p:txBody>
      </p:sp>
      <p:sp>
        <p:nvSpPr>
          <p:cNvPr id="3075" name="Rectangle 3"/>
          <p:cNvSpPr>
            <a:spLocks noGrp="1" noChangeArrowheads="1"/>
          </p:cNvSpPr>
          <p:nvPr>
            <p:ph idx="1"/>
          </p:nvPr>
        </p:nvSpPr>
        <p:spPr/>
        <p:txBody>
          <a:bodyPr/>
          <a:lstStyle/>
          <a:p>
            <a:pPr>
              <a:lnSpc>
                <a:spcPct val="90000"/>
              </a:lnSpc>
            </a:pPr>
            <a:r>
              <a:rPr lang="cs-CZ" sz="2400" i="1" dirty="0" smtClean="0"/>
              <a:t>„..takový druh služeb, jejichž uživatelem (spot</a:t>
            </a:r>
            <a:r>
              <a:rPr lang="cs-CZ" sz="2400" dirty="0" smtClean="0"/>
              <a:t>ř</a:t>
            </a:r>
            <a:r>
              <a:rPr lang="cs-CZ" sz="2400" i="1" dirty="0" smtClean="0"/>
              <a:t>ebitelem) je ve</a:t>
            </a:r>
            <a:r>
              <a:rPr lang="cs-CZ" sz="2400" dirty="0" smtClean="0"/>
              <a:t>ř</a:t>
            </a:r>
            <a:r>
              <a:rPr lang="cs-CZ" sz="2400" i="1" dirty="0" smtClean="0"/>
              <a:t>ejnost jako sociální subjekt. Ve</a:t>
            </a:r>
            <a:r>
              <a:rPr lang="cs-CZ" sz="2400" dirty="0" smtClean="0"/>
              <a:t>ř</a:t>
            </a:r>
            <a:r>
              <a:rPr lang="cs-CZ" sz="2400" i="1" dirty="0" smtClean="0"/>
              <a:t>ejné služby jsou produkovány, zabezpe</a:t>
            </a:r>
            <a:r>
              <a:rPr lang="cs-CZ" sz="2400" dirty="0" smtClean="0"/>
              <a:t>č</a:t>
            </a:r>
            <a:r>
              <a:rPr lang="cs-CZ" sz="2400" i="1" dirty="0" smtClean="0"/>
              <a:t>ovány </a:t>
            </a:r>
            <a:r>
              <a:rPr lang="cs-CZ" sz="2400" dirty="0" smtClean="0"/>
              <a:t>č</a:t>
            </a:r>
            <a:r>
              <a:rPr lang="cs-CZ" sz="2400" i="1" dirty="0" smtClean="0"/>
              <a:t>i regulovány orgány ve</a:t>
            </a:r>
            <a:r>
              <a:rPr lang="cs-CZ" sz="2400" dirty="0" smtClean="0"/>
              <a:t>ř</a:t>
            </a:r>
            <a:r>
              <a:rPr lang="cs-CZ" sz="2400" i="1" dirty="0" smtClean="0"/>
              <a:t>ejné správy“. </a:t>
            </a:r>
          </a:p>
          <a:p>
            <a:pPr>
              <a:lnSpc>
                <a:spcPct val="90000"/>
              </a:lnSpc>
            </a:pPr>
            <a:r>
              <a:rPr lang="cs-CZ" sz="2400" dirty="0" smtClean="0"/>
              <a:t>V ekonomickém pojetí je veřejná služba </a:t>
            </a:r>
            <a:r>
              <a:rPr lang="cs-CZ" sz="2400" i="1" dirty="0" smtClean="0"/>
              <a:t>„…ekonomickým statkem, jehož spot</a:t>
            </a:r>
            <a:r>
              <a:rPr lang="cs-CZ" sz="2400" dirty="0" smtClean="0"/>
              <a:t>ř</a:t>
            </a:r>
            <a:r>
              <a:rPr lang="cs-CZ" sz="2400" i="1" dirty="0" smtClean="0"/>
              <a:t>ebitelem (reálným i potenciálním) je ve</a:t>
            </a:r>
            <a:r>
              <a:rPr lang="cs-CZ" sz="2400" dirty="0" smtClean="0"/>
              <a:t>ř</a:t>
            </a:r>
            <a:r>
              <a:rPr lang="cs-CZ" sz="2400" i="1" dirty="0" smtClean="0"/>
              <a:t>ejnost. </a:t>
            </a:r>
          </a:p>
          <a:p>
            <a:pPr>
              <a:lnSpc>
                <a:spcPct val="90000"/>
              </a:lnSpc>
            </a:pPr>
            <a:r>
              <a:rPr lang="cs-CZ" sz="2400" i="1" dirty="0" smtClean="0"/>
              <a:t>Znamená to, že ve</a:t>
            </a:r>
            <a:r>
              <a:rPr lang="cs-CZ" sz="2400" dirty="0" smtClean="0"/>
              <a:t>ř</a:t>
            </a:r>
            <a:r>
              <a:rPr lang="cs-CZ" sz="2400" i="1" dirty="0" smtClean="0"/>
              <a:t>ejná služba je ve</a:t>
            </a:r>
            <a:r>
              <a:rPr lang="cs-CZ" sz="2400" dirty="0" smtClean="0"/>
              <a:t>ř</a:t>
            </a:r>
            <a:r>
              <a:rPr lang="cs-CZ" sz="2400" i="1" dirty="0" smtClean="0"/>
              <a:t>ejným statkem (statkem kolektivní spot</a:t>
            </a:r>
            <a:r>
              <a:rPr lang="cs-CZ" sz="2400" dirty="0" smtClean="0"/>
              <a:t>ř</a:t>
            </a:r>
            <a:r>
              <a:rPr lang="cs-CZ" sz="2400" i="1" dirty="0" smtClean="0"/>
              <a:t>eby). V souladu s tímto záv</a:t>
            </a:r>
            <a:r>
              <a:rPr lang="cs-CZ" sz="2400" dirty="0" smtClean="0"/>
              <a:t>ě</a:t>
            </a:r>
            <a:r>
              <a:rPr lang="cs-CZ" sz="2400" i="1" dirty="0" smtClean="0"/>
              <a:t>rem (a p</a:t>
            </a:r>
            <a:r>
              <a:rPr lang="cs-CZ" sz="2400" dirty="0" smtClean="0"/>
              <a:t>ř</a:t>
            </a:r>
            <a:r>
              <a:rPr lang="cs-CZ" sz="2400" i="1" dirty="0" smtClean="0"/>
              <a:t>edpokladem) </a:t>
            </a:r>
            <a:r>
              <a:rPr lang="cs-CZ" sz="2400" i="1" dirty="0" smtClean="0">
                <a:solidFill>
                  <a:srgbClr val="FF0000"/>
                </a:solidFill>
              </a:rPr>
              <a:t>m</a:t>
            </a:r>
            <a:r>
              <a:rPr lang="cs-CZ" sz="2400" dirty="0" smtClean="0">
                <a:solidFill>
                  <a:srgbClr val="FF0000"/>
                </a:solidFill>
              </a:rPr>
              <a:t>ů</a:t>
            </a:r>
            <a:r>
              <a:rPr lang="cs-CZ" sz="2400" i="1" dirty="0" smtClean="0">
                <a:solidFill>
                  <a:srgbClr val="FF0000"/>
                </a:solidFill>
              </a:rPr>
              <a:t>že být služba </a:t>
            </a:r>
            <a:r>
              <a:rPr lang="cs-CZ" sz="2400" dirty="0" smtClean="0">
                <a:solidFill>
                  <a:srgbClr val="FF0000"/>
                </a:solidFill>
              </a:rPr>
              <a:t>č</a:t>
            </a:r>
            <a:r>
              <a:rPr lang="cs-CZ" sz="2400" i="1" dirty="0" smtClean="0">
                <a:solidFill>
                  <a:srgbClr val="FF0000"/>
                </a:solidFill>
              </a:rPr>
              <a:t>ist</a:t>
            </a:r>
            <a:r>
              <a:rPr lang="cs-CZ" sz="2400" dirty="0" smtClean="0">
                <a:solidFill>
                  <a:srgbClr val="FF0000"/>
                </a:solidFill>
              </a:rPr>
              <a:t>ě </a:t>
            </a:r>
            <a:r>
              <a:rPr lang="cs-CZ" sz="2400" i="1" dirty="0" smtClean="0">
                <a:solidFill>
                  <a:srgbClr val="FF0000"/>
                </a:solidFill>
              </a:rPr>
              <a:t>ve</a:t>
            </a:r>
            <a:r>
              <a:rPr lang="cs-CZ" sz="2400" dirty="0" smtClean="0">
                <a:solidFill>
                  <a:srgbClr val="FF0000"/>
                </a:solidFill>
              </a:rPr>
              <a:t>ř</a:t>
            </a:r>
            <a:r>
              <a:rPr lang="cs-CZ" sz="2400" i="1" dirty="0" smtClean="0">
                <a:solidFill>
                  <a:srgbClr val="FF0000"/>
                </a:solidFill>
              </a:rPr>
              <a:t>ejným statkem</a:t>
            </a:r>
            <a:r>
              <a:rPr lang="cs-CZ" sz="2400" i="1" dirty="0" smtClean="0"/>
              <a:t> (kvalitativn</a:t>
            </a:r>
            <a:r>
              <a:rPr lang="cs-CZ" sz="2400" dirty="0" smtClean="0"/>
              <a:t>ě </a:t>
            </a:r>
            <a:r>
              <a:rPr lang="cs-CZ" sz="2400" i="1" dirty="0" smtClean="0"/>
              <a:t>a kvantitativn</a:t>
            </a:r>
            <a:r>
              <a:rPr lang="cs-CZ" sz="2400" dirty="0" smtClean="0"/>
              <a:t>ě </a:t>
            </a:r>
            <a:r>
              <a:rPr lang="cs-CZ" sz="2400" i="1" dirty="0" smtClean="0"/>
              <a:t>ned</a:t>
            </a:r>
            <a:r>
              <a:rPr lang="cs-CZ" sz="2400" dirty="0" smtClean="0"/>
              <a:t>ě</a:t>
            </a:r>
            <a:r>
              <a:rPr lang="cs-CZ" sz="2400" i="1" dirty="0" smtClean="0"/>
              <a:t>litelným ve spot</a:t>
            </a:r>
            <a:r>
              <a:rPr lang="cs-CZ" sz="2400" dirty="0" smtClean="0"/>
              <a:t>ř</a:t>
            </a:r>
            <a:r>
              <a:rPr lang="cs-CZ" sz="2400" i="1" dirty="0" smtClean="0"/>
              <a:t>eb</a:t>
            </a:r>
            <a:r>
              <a:rPr lang="cs-CZ" sz="2400" dirty="0" smtClean="0"/>
              <a:t>ě</a:t>
            </a:r>
            <a:r>
              <a:rPr lang="cs-CZ" sz="2400" i="1" dirty="0" smtClean="0"/>
              <a:t>) </a:t>
            </a:r>
            <a:r>
              <a:rPr lang="cs-CZ" sz="2400" dirty="0" smtClean="0"/>
              <a:t>č</a:t>
            </a:r>
            <a:r>
              <a:rPr lang="cs-CZ" sz="2400" i="1" dirty="0" smtClean="0"/>
              <a:t>i </a:t>
            </a:r>
            <a:r>
              <a:rPr lang="cs-CZ" sz="2400" i="1" dirty="0" smtClean="0">
                <a:solidFill>
                  <a:srgbClr val="FF0000"/>
                </a:solidFill>
              </a:rPr>
              <a:t>smíšeným veřejným statkem</a:t>
            </a:r>
            <a:r>
              <a:rPr lang="cs-CZ" sz="2400" i="1" dirty="0" smtClean="0"/>
              <a:t>“ (Ochrana, 2007)</a:t>
            </a:r>
          </a:p>
        </p:txBody>
      </p:sp>
    </p:spTree>
    <p:extLst>
      <p:ext uri="{BB962C8B-B14F-4D97-AF65-F5344CB8AC3E}">
        <p14:creationId xmlns:p14="http://schemas.microsoft.com/office/powerpoint/2010/main" val="26285327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Dohled </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Kontrolu nad dodržováním koncesního zákona a zákona o veřejných zakázkách </a:t>
            </a:r>
            <a:r>
              <a:rPr lang="cs-CZ" dirty="0" smtClean="0"/>
              <a:t>vykonával </a:t>
            </a:r>
            <a:r>
              <a:rPr lang="cs-CZ" dirty="0"/>
              <a:t>Úřad pro ochranu hospodářské soutěže. </a:t>
            </a:r>
            <a:r>
              <a:rPr lang="cs-CZ" dirty="0" smtClean="0">
                <a:solidFill>
                  <a:srgbClr val="FF0000"/>
                </a:solidFill>
              </a:rPr>
              <a:t>Dnes jinak </a:t>
            </a:r>
            <a:endParaRPr lang="cs-CZ" dirty="0">
              <a:solidFill>
                <a:srgbClr val="FF0000"/>
              </a:solidFill>
            </a:endParaRPr>
          </a:p>
          <a:p>
            <a:r>
              <a:rPr lang="cs-CZ" dirty="0"/>
              <a:t>Rozpočtový dozor nad PPP projekty vykonává Ministerstvo financí. </a:t>
            </a:r>
            <a:r>
              <a:rPr lang="cs-CZ" i="1" dirty="0"/>
              <a:t>Zadavatel si musí před uzavřením koncesní smlouvy vyžádat jeho stanovisko. Ministerstvo financí posuzuje ekonomický dopad projektu a na mezinárodní závazky České republiky, přičemž na posouzení je stanovena lhůta 60 dnů. Pakliže se ve stanovené lhůtě k návrhu nevyjádří, má se zato, že k uzavření koncesní smlouvy nemá námitek</a:t>
            </a:r>
            <a:r>
              <a:rPr lang="cs-CZ" dirty="0"/>
              <a:t> (koncesní zákon</a:t>
            </a:r>
            <a:r>
              <a:rPr lang="cs-CZ" dirty="0" smtClean="0"/>
              <a:t>). </a:t>
            </a:r>
            <a:r>
              <a:rPr lang="cs-CZ" dirty="0" smtClean="0">
                <a:solidFill>
                  <a:srgbClr val="FF0000"/>
                </a:solidFill>
                <a:hlinkClick r:id="rId2"/>
              </a:rPr>
              <a:t>https</a:t>
            </a:r>
            <a:r>
              <a:rPr lang="cs-CZ" dirty="0">
                <a:solidFill>
                  <a:srgbClr val="FF0000"/>
                </a:solidFill>
                <a:hlinkClick r:id="rId2"/>
              </a:rPr>
              <a:t>://</a:t>
            </a:r>
            <a:r>
              <a:rPr lang="cs-CZ" dirty="0" smtClean="0">
                <a:solidFill>
                  <a:srgbClr val="FF0000"/>
                </a:solidFill>
                <a:hlinkClick r:id="rId2"/>
              </a:rPr>
              <a:t>www.mfcr.cz/cs/o-ministerstvu/zakladni-informace/organizacni-struktura/sekce-06/odbor-11-statni-rozpocet/oddeleni-1105-metodika-rozpoctovani</a:t>
            </a:r>
            <a:endParaRPr lang="cs-CZ" dirty="0" smtClean="0">
              <a:solidFill>
                <a:srgbClr val="FF0000"/>
              </a:solidFill>
            </a:endParaRPr>
          </a:p>
          <a:p>
            <a:endParaRPr lang="cs-CZ" dirty="0">
              <a:solidFill>
                <a:srgbClr val="FF0000"/>
              </a:solidFill>
            </a:endParaRPr>
          </a:p>
        </p:txBody>
      </p:sp>
    </p:spTree>
    <p:extLst>
      <p:ext uri="{BB962C8B-B14F-4D97-AF65-F5344CB8AC3E}">
        <p14:creationId xmlns:p14="http://schemas.microsoft.com/office/powerpoint/2010/main" val="33976904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59" y="1460058"/>
            <a:ext cx="7848873" cy="5065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Nadpis 3"/>
          <p:cNvSpPr>
            <a:spLocks noGrp="1"/>
          </p:cNvSpPr>
          <p:nvPr>
            <p:ph type="title"/>
          </p:nvPr>
        </p:nvSpPr>
        <p:spPr/>
        <p:txBody>
          <a:bodyPr>
            <a:normAutofit/>
          </a:bodyPr>
          <a:lstStyle/>
          <a:p>
            <a:r>
              <a:rPr lang="cs-CZ" dirty="0" smtClean="0"/>
              <a:t>Přehled Pilotních projektů </a:t>
            </a:r>
            <a:br>
              <a:rPr lang="cs-CZ" dirty="0" smtClean="0"/>
            </a:br>
            <a:r>
              <a:rPr lang="cs-CZ" sz="1800" dirty="0" smtClean="0"/>
              <a:t>(Konečná, 2012)</a:t>
            </a:r>
            <a:endParaRPr lang="cs-CZ" sz="1800" dirty="0"/>
          </a:p>
        </p:txBody>
      </p:sp>
    </p:spTree>
    <p:extLst>
      <p:ext uri="{BB962C8B-B14F-4D97-AF65-F5344CB8AC3E}">
        <p14:creationId xmlns:p14="http://schemas.microsoft.com/office/powerpoint/2010/main" val="5025856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Přehled zrušených projektů</a:t>
            </a:r>
            <a:br>
              <a:rPr lang="cs-CZ" dirty="0" smtClean="0"/>
            </a:br>
            <a:r>
              <a:rPr lang="cs-CZ" sz="2700" dirty="0" smtClean="0"/>
              <a:t>Konečná , 2012 </a:t>
            </a:r>
            <a:endParaRPr lang="cs-CZ" sz="270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2636912"/>
            <a:ext cx="7621094" cy="270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36254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Objem koncesních smluv</a:t>
            </a:r>
            <a:br>
              <a:rPr lang="cs-CZ" dirty="0" smtClean="0"/>
            </a:br>
            <a:r>
              <a:rPr lang="cs-CZ" sz="1300" dirty="0" smtClean="0"/>
              <a:t>Konečná, 2012</a:t>
            </a:r>
            <a:endParaRPr lang="cs-CZ" sz="1300" dirty="0"/>
          </a:p>
        </p:txBody>
      </p:sp>
      <p:sp>
        <p:nvSpPr>
          <p:cNvPr id="3" name="Zástupný symbol pro obsah 2"/>
          <p:cNvSpPr>
            <a:spLocks noGrp="1"/>
          </p:cNvSpPr>
          <p:nvPr>
            <p:ph idx="1"/>
          </p:nvPr>
        </p:nvSpPr>
        <p:spPr/>
        <p:txBody>
          <a:bodyPr/>
          <a:lstStyle/>
          <a:p>
            <a:r>
              <a:rPr lang="cs-CZ" dirty="0" smtClean="0"/>
              <a:t>37 Koncesních smluv</a:t>
            </a:r>
            <a:endParaRPr lang="cs-CZ" dirty="0"/>
          </a:p>
          <a:p>
            <a:endParaRPr lang="cs-CZ" dirty="0" smtClean="0"/>
          </a:p>
          <a:p>
            <a:endParaRPr lang="cs-CZ" dirty="0"/>
          </a:p>
          <a:p>
            <a:endParaRPr lang="cs-CZ" dirty="0" smtClean="0"/>
          </a:p>
          <a:p>
            <a:endParaRPr lang="cs-CZ" dirty="0"/>
          </a:p>
          <a:p>
            <a:endParaRPr lang="cs-CZ" dirty="0" smtClean="0"/>
          </a:p>
          <a:p>
            <a:r>
              <a:rPr lang="cs-CZ" dirty="0" smtClean="0">
                <a:solidFill>
                  <a:srgbClr val="FF0000"/>
                </a:solidFill>
              </a:rPr>
              <a:t>Dnes </a:t>
            </a:r>
            <a:r>
              <a:rPr lang="cs-CZ" dirty="0" smtClean="0">
                <a:solidFill>
                  <a:srgbClr val="FF0000"/>
                </a:solidFill>
              </a:rPr>
              <a:t>přes 200…..</a:t>
            </a:r>
            <a:endParaRPr lang="cs-CZ" dirty="0">
              <a:solidFill>
                <a:srgbClr val="FF0000"/>
              </a:solidFill>
            </a:endParaRPr>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2441348"/>
            <a:ext cx="7104051" cy="2338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63736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PPP dnes? </a:t>
            </a:r>
            <a:endParaRPr lang="cs-CZ" dirty="0">
              <a:solidFill>
                <a:srgbClr val="FF0000"/>
              </a:solidFill>
            </a:endParaRPr>
          </a:p>
        </p:txBody>
      </p:sp>
      <p:sp>
        <p:nvSpPr>
          <p:cNvPr id="5"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900"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K 1. lednu 2018 činila předpokládaná hodnota předmětu koncesních smluv v realizaci, uzavřených územními samosprávnými celky podle zákona č. 139/2006 Sb., o koncesních smlouvách a koncesním řízení a smluv, k nimž bylo vydáno stanovisko Ministerstva financí podle § 186 zákona č. 134/2016 Sb., o zadávání veřejných zakázek, v úhrnu 74,8 mld. Kč. Tyto smlouvy podléhají podle zákona rozpočtovému dozoru Ministerstva financí.</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7" name="Zástupný symbol pro obsah 6"/>
          <p:cNvGraphicFramePr>
            <a:graphicFrameLocks noGrp="1"/>
          </p:cNvGraphicFramePr>
          <p:nvPr>
            <p:ph idx="1"/>
          </p:nvPr>
        </p:nvGraphicFramePr>
        <p:xfrm>
          <a:off x="539552" y="1268758"/>
          <a:ext cx="8147247" cy="5184578"/>
        </p:xfrm>
        <a:graphic>
          <a:graphicData uri="http://schemas.openxmlformats.org/drawingml/2006/table">
            <a:tbl>
              <a:tblPr/>
              <a:tblGrid>
                <a:gridCol w="2715749">
                  <a:extLst>
                    <a:ext uri="{9D8B030D-6E8A-4147-A177-3AD203B41FA5}">
                      <a16:colId xmlns:a16="http://schemas.microsoft.com/office/drawing/2014/main" val="2524636061"/>
                    </a:ext>
                  </a:extLst>
                </a:gridCol>
                <a:gridCol w="2715749">
                  <a:extLst>
                    <a:ext uri="{9D8B030D-6E8A-4147-A177-3AD203B41FA5}">
                      <a16:colId xmlns:a16="http://schemas.microsoft.com/office/drawing/2014/main" val="2025402908"/>
                    </a:ext>
                  </a:extLst>
                </a:gridCol>
                <a:gridCol w="2715749">
                  <a:extLst>
                    <a:ext uri="{9D8B030D-6E8A-4147-A177-3AD203B41FA5}">
                      <a16:colId xmlns:a16="http://schemas.microsoft.com/office/drawing/2014/main" val="3909652429"/>
                    </a:ext>
                  </a:extLst>
                </a:gridCol>
              </a:tblGrid>
              <a:tr h="1006692">
                <a:tc gridSpan="3">
                  <a:txBody>
                    <a:bodyPr/>
                    <a:lstStyle/>
                    <a:p>
                      <a:pPr algn="l"/>
                      <a:r>
                        <a:rPr lang="cs-CZ" sz="1500"/>
                        <a:t>Koncesní smlouvy územních samosprávných celků v realizaci, k nimž bylo vydáno stanovisko Ministerstva financí do 1.1.2019</a:t>
                      </a:r>
                    </a:p>
                  </a:txBody>
                  <a:tcPr marL="74196" marR="74196" marT="37098" marB="37098" anchor="ct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957121974"/>
                  </a:ext>
                </a:extLst>
              </a:tr>
              <a:tr h="1220589">
                <a:tc>
                  <a:txBody>
                    <a:bodyPr/>
                    <a:lstStyle/>
                    <a:p>
                      <a:pPr algn="ctr"/>
                      <a:r>
                        <a:rPr lang="cs-CZ" sz="1500">
                          <a:solidFill>
                            <a:srgbClr val="0A73BD"/>
                          </a:solidFill>
                          <a:effectLst/>
                        </a:rPr>
                        <a:t>Předmět koncesní smlouvy</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B w="6350" cap="flat" cmpd="sng" algn="ctr">
                      <a:solidFill>
                        <a:srgbClr val="E5E5E5"/>
                      </a:solidFill>
                      <a:prstDash val="solid"/>
                      <a:round/>
                      <a:headEnd type="none" w="med" len="med"/>
                      <a:tailEnd type="none" w="med" len="med"/>
                    </a:lnB>
                  </a:tcPr>
                </a:tc>
                <a:tc>
                  <a:txBody>
                    <a:bodyPr/>
                    <a:lstStyle/>
                    <a:p>
                      <a:pPr algn="ctr"/>
                      <a:r>
                        <a:rPr lang="cs-CZ" sz="1500">
                          <a:solidFill>
                            <a:srgbClr val="0A73BD"/>
                          </a:solidFill>
                          <a:effectLst/>
                        </a:rPr>
                        <a:t>Předpokládaná hodnota předmětu koncesní smlouvy v Kč</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ctr"/>
                      <a:r>
                        <a:rPr lang="cs-CZ" sz="1500">
                          <a:solidFill>
                            <a:srgbClr val="0A73BD"/>
                          </a:solidFill>
                          <a:effectLst/>
                        </a:rPr>
                        <a:t>Podíl na celkové hodnotě koncesních smluv v %</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extLst>
                  <a:ext uri="{0D108BD9-81ED-4DB2-BD59-A6C34878D82A}">
                    <a16:rowId xmlns:a16="http://schemas.microsoft.com/office/drawing/2014/main" val="2864585275"/>
                  </a:ext>
                </a:extLst>
              </a:tr>
              <a:tr h="522236">
                <a:tc>
                  <a:txBody>
                    <a:bodyPr/>
                    <a:lstStyle/>
                    <a:p>
                      <a:pPr algn="l" fontAlgn="t"/>
                      <a:r>
                        <a:rPr lang="cs-CZ" sz="1500">
                          <a:effectLst/>
                        </a:rPr>
                        <a:t>Vodohospodářství</a:t>
                      </a:r>
                    </a:p>
                  </a:txBody>
                  <a:tcPr marL="27824" marR="27824" marT="27824" marB="27824">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65 762 446 356</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83,5</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extLst>
                  <a:ext uri="{0D108BD9-81ED-4DB2-BD59-A6C34878D82A}">
                    <a16:rowId xmlns:a16="http://schemas.microsoft.com/office/drawing/2014/main" val="2995281422"/>
                  </a:ext>
                </a:extLst>
              </a:tr>
              <a:tr h="289451">
                <a:tc>
                  <a:txBody>
                    <a:bodyPr/>
                    <a:lstStyle/>
                    <a:p>
                      <a:pPr algn="l" fontAlgn="t"/>
                      <a:r>
                        <a:rPr lang="cs-CZ" sz="1500">
                          <a:effectLst/>
                        </a:rPr>
                        <a:t>Energie</a:t>
                      </a:r>
                    </a:p>
                  </a:txBody>
                  <a:tcPr marL="27824" marR="27824" marT="27824" marB="27824">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3 854 163 270</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4,9</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extLst>
                  <a:ext uri="{0D108BD9-81ED-4DB2-BD59-A6C34878D82A}">
                    <a16:rowId xmlns:a16="http://schemas.microsoft.com/office/drawing/2014/main" val="2552656248"/>
                  </a:ext>
                </a:extLst>
              </a:tr>
              <a:tr h="522236">
                <a:tc>
                  <a:txBody>
                    <a:bodyPr/>
                    <a:lstStyle/>
                    <a:p>
                      <a:pPr algn="l" fontAlgn="t"/>
                      <a:r>
                        <a:rPr lang="cs-CZ" sz="1500">
                          <a:effectLst/>
                        </a:rPr>
                        <a:t>Sociální služby</a:t>
                      </a:r>
                    </a:p>
                  </a:txBody>
                  <a:tcPr marL="27824" marR="27824" marT="27824" marB="27824">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3 650 037 110</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4,7</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extLst>
                  <a:ext uri="{0D108BD9-81ED-4DB2-BD59-A6C34878D82A}">
                    <a16:rowId xmlns:a16="http://schemas.microsoft.com/office/drawing/2014/main" val="275046598"/>
                  </a:ext>
                </a:extLst>
              </a:tr>
              <a:tr h="289451">
                <a:tc>
                  <a:txBody>
                    <a:bodyPr/>
                    <a:lstStyle/>
                    <a:p>
                      <a:pPr algn="l" fontAlgn="t"/>
                      <a:r>
                        <a:rPr lang="cs-CZ" sz="1500">
                          <a:effectLst/>
                        </a:rPr>
                        <a:t>Doprava</a:t>
                      </a:r>
                    </a:p>
                  </a:txBody>
                  <a:tcPr marL="27824" marR="27824" marT="27824" marB="27824">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846 158 900</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1,1</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extLst>
                  <a:ext uri="{0D108BD9-81ED-4DB2-BD59-A6C34878D82A}">
                    <a16:rowId xmlns:a16="http://schemas.microsoft.com/office/drawing/2014/main" val="497009484"/>
                  </a:ext>
                </a:extLst>
              </a:tr>
              <a:tr h="522236">
                <a:tc>
                  <a:txBody>
                    <a:bodyPr/>
                    <a:lstStyle/>
                    <a:p>
                      <a:pPr algn="l" fontAlgn="t"/>
                      <a:r>
                        <a:rPr lang="cs-CZ" sz="1500">
                          <a:effectLst/>
                        </a:rPr>
                        <a:t>Volnočasová infrastruktura</a:t>
                      </a:r>
                    </a:p>
                  </a:txBody>
                  <a:tcPr marL="27824" marR="27824" marT="27824" marB="27824">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2 695 124 318</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3,4</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extLst>
                  <a:ext uri="{0D108BD9-81ED-4DB2-BD59-A6C34878D82A}">
                    <a16:rowId xmlns:a16="http://schemas.microsoft.com/office/drawing/2014/main" val="3236725664"/>
                  </a:ext>
                </a:extLst>
              </a:tr>
              <a:tr h="289451">
                <a:tc>
                  <a:txBody>
                    <a:bodyPr/>
                    <a:lstStyle/>
                    <a:p>
                      <a:pPr algn="l" fontAlgn="t"/>
                      <a:r>
                        <a:rPr lang="cs-CZ" sz="1500">
                          <a:effectLst/>
                        </a:rPr>
                        <a:t>Ostatní</a:t>
                      </a:r>
                    </a:p>
                  </a:txBody>
                  <a:tcPr marL="27824" marR="27824" marT="27824" marB="27824">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1 916 714 084</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tc>
                  <a:txBody>
                    <a:bodyPr/>
                    <a:lstStyle/>
                    <a:p>
                      <a:pPr algn="r" fontAlgn="ctr"/>
                      <a:r>
                        <a:rPr lang="cs-CZ" sz="1500">
                          <a:effectLst/>
                        </a:rPr>
                        <a:t>2,4</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6350" cap="flat" cmpd="sng" algn="ctr">
                      <a:solidFill>
                        <a:srgbClr val="E5E5E5"/>
                      </a:solidFill>
                      <a:prstDash val="solid"/>
                      <a:round/>
                      <a:headEnd type="none" w="med" len="med"/>
                      <a:tailEnd type="none" w="med" len="med"/>
                    </a:lnB>
                  </a:tcPr>
                </a:tc>
                <a:extLst>
                  <a:ext uri="{0D108BD9-81ED-4DB2-BD59-A6C34878D82A}">
                    <a16:rowId xmlns:a16="http://schemas.microsoft.com/office/drawing/2014/main" val="688128741"/>
                  </a:ext>
                </a:extLst>
              </a:tr>
              <a:tr h="522236">
                <a:tc>
                  <a:txBody>
                    <a:bodyPr/>
                    <a:lstStyle/>
                    <a:p>
                      <a:pPr algn="l" fontAlgn="t"/>
                      <a:r>
                        <a:rPr lang="cs-CZ" sz="1500">
                          <a:effectLst/>
                        </a:rPr>
                        <a:t>CELKEM</a:t>
                      </a:r>
                    </a:p>
                  </a:txBody>
                  <a:tcPr marL="27824" marR="27824" marT="27824" marB="27824">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12700" cap="flat" cmpd="sng" algn="ctr">
                      <a:solidFill>
                        <a:srgbClr val="0A73BD"/>
                      </a:solidFill>
                      <a:prstDash val="solid"/>
                      <a:round/>
                      <a:headEnd type="none" w="med" len="med"/>
                      <a:tailEnd type="none" w="med" len="med"/>
                    </a:lnB>
                  </a:tcPr>
                </a:tc>
                <a:tc>
                  <a:txBody>
                    <a:bodyPr/>
                    <a:lstStyle/>
                    <a:p>
                      <a:pPr algn="r" fontAlgn="ctr"/>
                      <a:r>
                        <a:rPr lang="cs-CZ" sz="1500" b="1">
                          <a:effectLst/>
                        </a:rPr>
                        <a:t>78 724 644 038</a:t>
                      </a:r>
                      <a:endParaRPr lang="cs-CZ" sz="1500">
                        <a:effectLst/>
                      </a:endParaRP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12700" cap="flat" cmpd="sng" algn="ctr">
                      <a:solidFill>
                        <a:srgbClr val="0A73BD"/>
                      </a:solidFill>
                      <a:prstDash val="solid"/>
                      <a:round/>
                      <a:headEnd type="none" w="med" len="med"/>
                      <a:tailEnd type="none" w="med" len="med"/>
                    </a:lnB>
                  </a:tcPr>
                </a:tc>
                <a:tc>
                  <a:txBody>
                    <a:bodyPr/>
                    <a:lstStyle/>
                    <a:p>
                      <a:pPr algn="r" fontAlgn="ctr"/>
                      <a:r>
                        <a:rPr lang="cs-CZ" sz="1500" dirty="0">
                          <a:effectLst/>
                        </a:rPr>
                        <a:t>100,0</a:t>
                      </a:r>
                    </a:p>
                  </a:txBody>
                  <a:tcPr marL="27824" marR="27824" marT="27824" marB="27824" anchor="ctr">
                    <a:lnL w="6350" cap="flat" cmpd="sng" algn="ctr">
                      <a:solidFill>
                        <a:srgbClr val="E5E5E5"/>
                      </a:solidFill>
                      <a:prstDash val="solid"/>
                      <a:round/>
                      <a:headEnd type="none" w="med" len="med"/>
                      <a:tailEnd type="none" w="med" len="med"/>
                    </a:lnL>
                    <a:lnR w="6350" cap="flat" cmpd="sng" algn="ctr">
                      <a:solidFill>
                        <a:srgbClr val="E5E5E5"/>
                      </a:solidFill>
                      <a:prstDash val="solid"/>
                      <a:round/>
                      <a:headEnd type="none" w="med" len="med"/>
                      <a:tailEnd type="none" w="med" len="med"/>
                    </a:lnR>
                    <a:lnT w="6350" cap="flat" cmpd="sng" algn="ctr">
                      <a:solidFill>
                        <a:srgbClr val="E5E5E5"/>
                      </a:solidFill>
                      <a:prstDash val="solid"/>
                      <a:round/>
                      <a:headEnd type="none" w="med" len="med"/>
                      <a:tailEnd type="none" w="med" len="med"/>
                    </a:lnT>
                    <a:lnB w="12700" cap="flat" cmpd="sng" algn="ctr">
                      <a:solidFill>
                        <a:srgbClr val="0A73BD"/>
                      </a:solidFill>
                      <a:prstDash val="solid"/>
                      <a:round/>
                      <a:headEnd type="none" w="med" len="med"/>
                      <a:tailEnd type="none" w="med" len="med"/>
                    </a:lnB>
                  </a:tcPr>
                </a:tc>
                <a:extLst>
                  <a:ext uri="{0D108BD9-81ED-4DB2-BD59-A6C34878D82A}">
                    <a16:rowId xmlns:a16="http://schemas.microsoft.com/office/drawing/2014/main" val="691587475"/>
                  </a:ext>
                </a:extLst>
              </a:tr>
            </a:tbl>
          </a:graphicData>
        </a:graphic>
      </p:graphicFrame>
    </p:spTree>
    <p:extLst>
      <p:ext uri="{BB962C8B-B14F-4D97-AF65-F5344CB8AC3E}">
        <p14:creationId xmlns:p14="http://schemas.microsoft.com/office/powerpoint/2010/main" val="10959684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Koncese..</a:t>
            </a:r>
            <a:endParaRPr lang="cs-CZ" dirty="0"/>
          </a:p>
        </p:txBody>
      </p:sp>
      <p:sp>
        <p:nvSpPr>
          <p:cNvPr id="3" name="Zástupný symbol pro obsah 2"/>
          <p:cNvSpPr>
            <a:spLocks noGrp="1"/>
          </p:cNvSpPr>
          <p:nvPr>
            <p:ph idx="1"/>
          </p:nvPr>
        </p:nvSpPr>
        <p:spPr/>
        <p:txBody>
          <a:bodyPr/>
          <a:lstStyle/>
          <a:p>
            <a:r>
              <a:rPr lang="cs-CZ" dirty="0">
                <a:hlinkClick r:id="rId2"/>
              </a:rPr>
              <a:t>http://www.isvz.cz/ISVZ/Ciselniky/Seznam.aspx?type=3&amp;data</a:t>
            </a:r>
            <a:r>
              <a:rPr lang="cs-CZ" dirty="0" smtClean="0"/>
              <a:t>=</a:t>
            </a:r>
          </a:p>
          <a:p>
            <a:endParaRPr lang="cs-CZ" dirty="0"/>
          </a:p>
          <a:p>
            <a:endParaRPr lang="cs-CZ" dirty="0"/>
          </a:p>
        </p:txBody>
      </p:sp>
    </p:spTree>
    <p:extLst>
      <p:ext uri="{BB962C8B-B14F-4D97-AF65-F5344CB8AC3E}">
        <p14:creationId xmlns:p14="http://schemas.microsoft.com/office/powerpoint/2010/main" val="3121949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 PPP funguje….</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a:hlinkClick r:id="rId2"/>
              </a:rPr>
              <a:t>https://www.ceskainfrastruktura.cz/?qmt%5Bproject-assignmenttype%5D%5B%5D=25&amp;qmt%5Bproject-assignmenttype%5D%5B%5D=26&amp;qmt%5Bproject-phase%5D%5B%5D=28&amp;qmt%5Bproject-phase%5D%5B%5D=31&amp;qmt%5Bproject-phase%5D%5B%5D=30&amp;qmt%5Bproject-phase%5D%5B%5D=29&amp;qmt%5Bproject-phase%5D%5B%5D=27&amp;qmt%5Bproject-location%5D%5B%5D=2</a:t>
            </a:r>
          </a:p>
          <a:p>
            <a:r>
              <a:rPr lang="cs-CZ" dirty="0" smtClean="0">
                <a:hlinkClick r:id="rId2"/>
              </a:rPr>
              <a:t>https</a:t>
            </a:r>
            <a:r>
              <a:rPr lang="cs-CZ" dirty="0">
                <a:hlinkClick r:id="rId2"/>
              </a:rPr>
              <a:t>://www.ceskainfrastruktura.cz/projekty/depo-mhd-plzen/</a:t>
            </a:r>
          </a:p>
          <a:p>
            <a:r>
              <a:rPr lang="cs-CZ" dirty="0" smtClean="0">
                <a:hlinkClick r:id="rId2"/>
              </a:rPr>
              <a:t>https</a:t>
            </a:r>
            <a:r>
              <a:rPr lang="cs-CZ" dirty="0">
                <a:hlinkClick r:id="rId2"/>
              </a:rPr>
              <a:t>://www.ceskainfrastruktura.cz/zpravy/otevreni-noveho-depa-v-plzni</a:t>
            </a:r>
            <a:r>
              <a:rPr lang="cs-CZ" dirty="0" smtClean="0">
                <a:hlinkClick r:id="rId2"/>
              </a:rPr>
              <a:t>/</a:t>
            </a:r>
            <a:endParaRPr lang="cs-CZ" dirty="0" smtClean="0"/>
          </a:p>
          <a:p>
            <a:r>
              <a:rPr lang="cs-CZ" dirty="0"/>
              <a:t>„</a:t>
            </a:r>
            <a:r>
              <a:rPr lang="cs-CZ" i="1" dirty="0"/>
              <a:t>Vybudování a zprovoznění nového areálu s ročním předstihem je pro nás obrovský úspěch. Stavba depa pro plzeňské autobusy a trolejbusy nám trvala pouze zhruba dva roky. Nový areál nabízí špičkové služby v oblasti údržby a oprav vozidel. Svou podobou patří k tomu nejmodernějšímu, co se ve střední Evropě v tomto oboru využívá. Dlouhodobý servis zejména našich vozidel je pro nás cestou, po které bychom se rádi v budoucnu vydali i v dalších městech,</a:t>
            </a:r>
            <a:r>
              <a:rPr lang="cs-CZ" dirty="0"/>
              <a:t>“ říká </a:t>
            </a:r>
            <a:r>
              <a:rPr lang="cs-CZ" b="1" dirty="0"/>
              <a:t>generální ředitel společnosti Škoda </a:t>
            </a:r>
            <a:r>
              <a:rPr lang="cs-CZ" b="1" dirty="0" err="1"/>
              <a:t>Transportation</a:t>
            </a:r>
            <a:r>
              <a:rPr lang="cs-CZ" b="1" dirty="0"/>
              <a:t> Josef Bernard</a:t>
            </a:r>
            <a:r>
              <a:rPr lang="cs-CZ" dirty="0"/>
              <a:t>.</a:t>
            </a:r>
          </a:p>
        </p:txBody>
      </p:sp>
    </p:spTree>
    <p:extLst>
      <p:ext uri="{BB962C8B-B14F-4D97-AF65-F5344CB8AC3E}">
        <p14:creationId xmlns:p14="http://schemas.microsoft.com/office/powerpoint/2010/main" val="5434345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636912"/>
            <a:ext cx="8229600" cy="1143000"/>
          </a:xfrm>
        </p:spPr>
        <p:txBody>
          <a:bodyPr>
            <a:normAutofit fontScale="90000"/>
          </a:bodyPr>
          <a:lstStyle/>
          <a:p>
            <a:r>
              <a:rPr lang="cs-CZ" dirty="0" smtClean="0"/>
              <a:t/>
            </a:r>
            <a:br>
              <a:rPr lang="cs-CZ" dirty="0" smtClean="0"/>
            </a:br>
            <a:r>
              <a:rPr lang="cs-CZ" dirty="0"/>
              <a:t/>
            </a:r>
            <a:br>
              <a:rPr lang="cs-CZ" dirty="0"/>
            </a:br>
            <a:r>
              <a:rPr lang="cs-CZ" dirty="0" smtClean="0"/>
              <a:t>Děkuji Vám za pozornost </a:t>
            </a:r>
            <a:r>
              <a:rPr lang="cs-CZ" dirty="0" smtClean="0">
                <a:sym typeface="Wingdings" panose="05000000000000000000" pitchFamily="2" charset="2"/>
              </a:rPr>
              <a:t></a:t>
            </a:r>
            <a:br>
              <a:rPr lang="cs-CZ" dirty="0" smtClean="0">
                <a:sym typeface="Wingdings" panose="05000000000000000000" pitchFamily="2" charset="2"/>
              </a:rPr>
            </a:br>
            <a:r>
              <a:rPr lang="cs-CZ" sz="2200" dirty="0" err="1" smtClean="0">
                <a:sym typeface="Wingdings" panose="05000000000000000000" pitchFamily="2" charset="2"/>
                <a:hlinkClick r:id="rId2"/>
              </a:rPr>
              <a:t>marketa.palenikova</a:t>
            </a:r>
            <a:r>
              <a:rPr lang="en-US" sz="2200" dirty="0" smtClean="0">
                <a:sym typeface="Wingdings" panose="05000000000000000000" pitchFamily="2" charset="2"/>
                <a:hlinkClick r:id="rId2"/>
              </a:rPr>
              <a:t>@</a:t>
            </a:r>
            <a:r>
              <a:rPr lang="cs-CZ" sz="2200" dirty="0" smtClean="0">
                <a:sym typeface="Wingdings" panose="05000000000000000000" pitchFamily="2" charset="2"/>
                <a:hlinkClick r:id="rId2"/>
              </a:rPr>
              <a:t>econ.muni.cz</a:t>
            </a:r>
            <a:r>
              <a:rPr lang="cs-CZ" sz="2200" dirty="0">
                <a:sym typeface="Wingdings" panose="05000000000000000000" pitchFamily="2" charset="2"/>
              </a:rPr>
              <a:t/>
            </a:r>
            <a:br>
              <a:rPr lang="cs-CZ" sz="2200" dirty="0">
                <a:sym typeface="Wingdings" panose="05000000000000000000" pitchFamily="2" charset="2"/>
              </a:rPr>
            </a:br>
            <a:r>
              <a:rPr lang="cs-CZ" sz="2200" dirty="0" smtClean="0">
                <a:sym typeface="Wingdings" panose="05000000000000000000" pitchFamily="2" charset="2"/>
              </a:rPr>
              <a:t/>
            </a:r>
            <a:br>
              <a:rPr lang="cs-CZ" sz="2200" dirty="0" smtClean="0">
                <a:sym typeface="Wingdings" panose="05000000000000000000" pitchFamily="2" charset="2"/>
              </a:rPr>
            </a:br>
            <a:r>
              <a:rPr lang="cs-CZ" sz="2200" dirty="0">
                <a:sym typeface="Wingdings" panose="05000000000000000000" pitchFamily="2" charset="2"/>
              </a:rPr>
              <a:t/>
            </a:r>
            <a:br>
              <a:rPr lang="cs-CZ" sz="2200" dirty="0">
                <a:sym typeface="Wingdings" panose="05000000000000000000" pitchFamily="2" charset="2"/>
              </a:rPr>
            </a:br>
            <a:r>
              <a:rPr lang="cs-CZ" sz="2200" dirty="0" smtClean="0">
                <a:sym typeface="Wingdings" panose="05000000000000000000" pitchFamily="2" charset="2"/>
              </a:rPr>
              <a:t>https</a:t>
            </a:r>
            <a:r>
              <a:rPr lang="cs-CZ" sz="2200" dirty="0">
                <a:sym typeface="Wingdings" panose="05000000000000000000" pitchFamily="2" charset="2"/>
              </a:rPr>
              <a:t>://www.worldbank.org/en/topic/publicprivatepartnerships/overview</a:t>
            </a:r>
            <a:r>
              <a:rPr lang="cs-CZ" sz="2200" dirty="0" smtClean="0">
                <a:sym typeface="Wingdings" panose="05000000000000000000" pitchFamily="2" charset="2"/>
              </a:rPr>
              <a:t/>
            </a:r>
            <a:br>
              <a:rPr lang="cs-CZ" sz="2200" dirty="0" smtClean="0">
                <a:sym typeface="Wingdings" panose="05000000000000000000" pitchFamily="2" charset="2"/>
              </a:rPr>
            </a:br>
            <a:r>
              <a:rPr lang="cs-CZ" sz="2200" dirty="0">
                <a:sym typeface="Wingdings" panose="05000000000000000000" pitchFamily="2" charset="2"/>
              </a:rPr>
              <a:t/>
            </a:r>
            <a:br>
              <a:rPr lang="cs-CZ" sz="2200" dirty="0">
                <a:sym typeface="Wingdings" panose="05000000000000000000" pitchFamily="2" charset="2"/>
              </a:rPr>
            </a:br>
            <a:r>
              <a:rPr lang="cs-CZ" sz="2200" dirty="0" smtClean="0">
                <a:sym typeface="Wingdings" panose="05000000000000000000" pitchFamily="2" charset="2"/>
              </a:rPr>
              <a:t/>
            </a:r>
            <a:br>
              <a:rPr lang="cs-CZ" sz="2200" dirty="0" smtClean="0">
                <a:sym typeface="Wingdings" panose="05000000000000000000" pitchFamily="2" charset="2"/>
              </a:rPr>
            </a:br>
            <a:r>
              <a:rPr lang="cs-CZ" sz="2200" dirty="0">
                <a:sym typeface="Wingdings" panose="05000000000000000000" pitchFamily="2" charset="2"/>
              </a:rPr>
              <a:t/>
            </a:r>
            <a:br>
              <a:rPr lang="cs-CZ" sz="2200" dirty="0">
                <a:sym typeface="Wingdings" panose="05000000000000000000" pitchFamily="2" charset="2"/>
              </a:rPr>
            </a:br>
            <a:r>
              <a:rPr lang="cs-CZ" sz="2200" dirty="0" smtClean="0">
                <a:sym typeface="Wingdings" panose="05000000000000000000" pitchFamily="2" charset="2"/>
              </a:rPr>
              <a:t/>
            </a:r>
            <a:br>
              <a:rPr lang="cs-CZ" sz="2200" dirty="0" smtClean="0">
                <a:sym typeface="Wingdings" panose="05000000000000000000" pitchFamily="2" charset="2"/>
              </a:rPr>
            </a:br>
            <a:endParaRPr lang="cs-CZ" sz="2200" dirty="0"/>
          </a:p>
        </p:txBody>
      </p:sp>
    </p:spTree>
    <p:extLst>
      <p:ext uri="{BB962C8B-B14F-4D97-AF65-F5344CB8AC3E}">
        <p14:creationId xmlns:p14="http://schemas.microsoft.com/office/powerpoint/2010/main" val="19087644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Efektivnost při realizaci VZ</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Snižování vstupů – to lze zajistit snižováním nabídkové ceny, úplné nabídkové ceny (nabídkové ceny + provozních nákladů životního cyklu)</a:t>
            </a:r>
          </a:p>
          <a:p>
            <a:r>
              <a:rPr lang="cs-CZ" dirty="0" smtClean="0"/>
              <a:t>Zvyšování výstupů, jeho užitné hodnoty (při zachování vstupů) – to lze dosáhnout soutěží na základě vhodně vybraných dílčích hodnotících kritérií užitné hodnoty</a:t>
            </a:r>
          </a:p>
          <a:p>
            <a:pPr marL="0" indent="0">
              <a:buNone/>
            </a:pPr>
            <a:r>
              <a:rPr lang="cs-CZ" dirty="0" smtClean="0"/>
              <a:t>(Pavel, 2008)</a:t>
            </a:r>
            <a:endParaRPr lang="cs-CZ" dirty="0"/>
          </a:p>
        </p:txBody>
      </p:sp>
    </p:spTree>
    <p:extLst>
      <p:ext uri="{BB962C8B-B14F-4D97-AF65-F5344CB8AC3E}">
        <p14:creationId xmlns:p14="http://schemas.microsoft.com/office/powerpoint/2010/main" val="22308723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Efektivní poskytování - Koncept 3E</a:t>
            </a:r>
            <a:endParaRPr lang="cs-CZ" dirty="0"/>
          </a:p>
        </p:txBody>
      </p:sp>
      <p:sp>
        <p:nvSpPr>
          <p:cNvPr id="3" name="Zástupný symbol pro obsah 2"/>
          <p:cNvSpPr>
            <a:spLocks noGrp="1"/>
          </p:cNvSpPr>
          <p:nvPr>
            <p:ph idx="1"/>
          </p:nvPr>
        </p:nvSpPr>
        <p:spPr/>
        <p:txBody>
          <a:bodyPr/>
          <a:lstStyle/>
          <a:p>
            <a:pPr marL="0" indent="0">
              <a:buNone/>
            </a:pPr>
            <a:r>
              <a:rPr lang="cs-CZ" dirty="0"/>
              <a:t> </a:t>
            </a:r>
            <a:r>
              <a:rPr lang="cs-CZ" dirty="0" smtClean="0"/>
              <a:t>- Pojem ekonomické efektivnosti (Pavel 2007,. )</a:t>
            </a:r>
          </a:p>
          <a:p>
            <a:pPr marL="0" indent="0">
              <a:buNone/>
            </a:pPr>
            <a:r>
              <a:rPr lang="cs-CZ" i="1" dirty="0" smtClean="0"/>
              <a:t>…“taková alokace zdrojů, kdy je dosaženo maximální hodnoty přínosů (které je možné měřit například užitky“</a:t>
            </a:r>
            <a:r>
              <a:rPr lang="cs-CZ" dirty="0" smtClean="0"/>
              <a:t>.. To vychází z Žák et al. (1999)…“</a:t>
            </a:r>
            <a:r>
              <a:rPr lang="cs-CZ" i="1" dirty="0" smtClean="0"/>
              <a:t>buď zlepšení na straně výstupů ze stejných vstupů realizujeme více výstupů, nebo na straně vstupů jejich úsporou“….</a:t>
            </a:r>
            <a:endParaRPr lang="cs-CZ" i="1" dirty="0"/>
          </a:p>
        </p:txBody>
      </p:sp>
    </p:spTree>
    <p:extLst>
      <p:ext uri="{BB962C8B-B14F-4D97-AF65-F5344CB8AC3E}">
        <p14:creationId xmlns:p14="http://schemas.microsoft.com/office/powerpoint/2010/main" val="1453208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rtlCol="0">
            <a:normAutofit fontScale="90000"/>
          </a:bodyPr>
          <a:lstStyle/>
          <a:p>
            <a:pPr fontAlgn="auto">
              <a:spcAft>
                <a:spcPts val="0"/>
              </a:spcAft>
              <a:defRPr/>
            </a:pPr>
            <a:r>
              <a:rPr lang="cs-CZ" sz="4000" smtClean="0"/>
              <a:t>Jak veřejně garantované statky poskytovat? </a:t>
            </a:r>
          </a:p>
        </p:txBody>
      </p:sp>
      <p:sp>
        <p:nvSpPr>
          <p:cNvPr id="5123" name="Rectangle 3"/>
          <p:cNvSpPr>
            <a:spLocks noGrp="1" noChangeArrowheads="1"/>
          </p:cNvSpPr>
          <p:nvPr>
            <p:ph idx="1"/>
          </p:nvPr>
        </p:nvSpPr>
        <p:spPr/>
        <p:txBody>
          <a:bodyPr/>
          <a:lstStyle/>
          <a:p>
            <a:pPr>
              <a:lnSpc>
                <a:spcPct val="90000"/>
              </a:lnSpc>
            </a:pPr>
            <a:r>
              <a:rPr lang="cs-CZ" sz="2800" smtClean="0"/>
              <a:t>Rozdíl mezi garancí a produkcí </a:t>
            </a:r>
          </a:p>
          <a:p>
            <a:pPr>
              <a:lnSpc>
                <a:spcPct val="90000"/>
              </a:lnSpc>
            </a:pPr>
            <a:r>
              <a:rPr lang="cs-CZ" sz="2800" i="1" smtClean="0"/>
              <a:t>„Ve</a:t>
            </a:r>
            <a:r>
              <a:rPr lang="cs-CZ" sz="2800" smtClean="0"/>
              <a:t>ř</a:t>
            </a:r>
            <a:r>
              <a:rPr lang="cs-CZ" sz="2800" i="1" smtClean="0"/>
              <a:t>ejné statky nemusí být nutn</a:t>
            </a:r>
            <a:r>
              <a:rPr lang="cs-CZ" sz="2800" smtClean="0"/>
              <a:t>ě </a:t>
            </a:r>
            <a:r>
              <a:rPr lang="cs-CZ" sz="2800" i="1" smtClean="0"/>
              <a:t>poskytovány státními podniky nebo státními ú</a:t>
            </a:r>
            <a:r>
              <a:rPr lang="cs-CZ" sz="2800" smtClean="0"/>
              <a:t>ř</a:t>
            </a:r>
            <a:r>
              <a:rPr lang="cs-CZ" sz="2800" i="1" smtClean="0"/>
              <a:t>ady a institucemi. Z nevylou</a:t>
            </a:r>
            <a:r>
              <a:rPr lang="cs-CZ" sz="2800" smtClean="0"/>
              <a:t>č</a:t>
            </a:r>
            <a:r>
              <a:rPr lang="cs-CZ" sz="2800" i="1" smtClean="0"/>
              <a:t>itelnosti ze spot</a:t>
            </a:r>
            <a:r>
              <a:rPr lang="cs-CZ" sz="2800" smtClean="0"/>
              <a:t>ř</a:t>
            </a:r>
            <a:r>
              <a:rPr lang="cs-CZ" sz="2800" i="1" smtClean="0"/>
              <a:t>eby vyplývá pouze to, že musí být financovány z ve</a:t>
            </a:r>
            <a:r>
              <a:rPr lang="cs-CZ" sz="2800" smtClean="0"/>
              <a:t>ř</a:t>
            </a:r>
            <a:r>
              <a:rPr lang="cs-CZ" sz="2800" i="1" smtClean="0"/>
              <a:t>ejných rozpo</a:t>
            </a:r>
            <a:r>
              <a:rPr lang="cs-CZ" sz="2800" smtClean="0"/>
              <a:t>č</a:t>
            </a:r>
            <a:r>
              <a:rPr lang="cs-CZ" sz="2800" i="1" smtClean="0"/>
              <a:t>t</a:t>
            </a:r>
            <a:r>
              <a:rPr lang="cs-CZ" sz="2800" smtClean="0"/>
              <a:t>ů </a:t>
            </a:r>
            <a:r>
              <a:rPr lang="cs-CZ" sz="2800" i="1" smtClean="0"/>
              <a:t>– tedy z daní.“ </a:t>
            </a:r>
            <a:r>
              <a:rPr lang="cs-CZ" sz="2800" smtClean="0"/>
              <a:t>Holman (2002, str. 407)</a:t>
            </a:r>
          </a:p>
          <a:p>
            <a:pPr>
              <a:lnSpc>
                <a:spcPct val="90000"/>
              </a:lnSpc>
            </a:pPr>
            <a:r>
              <a:rPr lang="cs-CZ" sz="2800" i="1" smtClean="0">
                <a:solidFill>
                  <a:srgbClr val="FF0000"/>
                </a:solidFill>
              </a:rPr>
              <a:t>Kdo (jaký subjekt) službu poskytuje?</a:t>
            </a:r>
          </a:p>
          <a:p>
            <a:pPr>
              <a:lnSpc>
                <a:spcPct val="90000"/>
              </a:lnSpc>
            </a:pPr>
            <a:r>
              <a:rPr lang="cs-CZ" sz="2800" i="1" smtClean="0">
                <a:solidFill>
                  <a:srgbClr val="FF0000"/>
                </a:solidFill>
              </a:rPr>
              <a:t>Kým, respektive z jakých zdroj</a:t>
            </a:r>
            <a:r>
              <a:rPr lang="cs-CZ" sz="2800" smtClean="0">
                <a:solidFill>
                  <a:srgbClr val="FF0000"/>
                </a:solidFill>
              </a:rPr>
              <a:t>ů</a:t>
            </a:r>
            <a:r>
              <a:rPr lang="cs-CZ" sz="2800" i="1" smtClean="0">
                <a:solidFill>
                  <a:srgbClr val="FF0000"/>
                </a:solidFill>
              </a:rPr>
              <a:t>, je služba financována?</a:t>
            </a:r>
          </a:p>
        </p:txBody>
      </p:sp>
    </p:spTree>
    <p:extLst>
      <p:ext uri="{BB962C8B-B14F-4D97-AF65-F5344CB8AC3E}">
        <p14:creationId xmlns:p14="http://schemas.microsoft.com/office/powerpoint/2010/main" val="19423075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Hospodárnost ve vztahu VZ</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smtClean="0"/>
              <a:t>Podle Pavla (2008) je možné dodržení hospodárnosti zaměřením se na typické neúspornosti: </a:t>
            </a:r>
          </a:p>
          <a:p>
            <a:r>
              <a:rPr lang="cs-CZ" i="1" dirty="0" smtClean="0"/>
              <a:t>„Používání zdrojů, které nejsou pro dosažení žádoucí úrovně nutné</a:t>
            </a:r>
          </a:p>
          <a:p>
            <a:r>
              <a:rPr lang="cs-CZ" i="1" dirty="0" smtClean="0"/>
              <a:t>Používání zdrojů, které jsou sice nutné, ale mohly být pořízeny za nižší náklady </a:t>
            </a:r>
          </a:p>
          <a:p>
            <a:r>
              <a:rPr lang="cs-CZ" i="1" dirty="0" smtClean="0"/>
              <a:t>Platby za vyšší kvalitu vstupů, než která je nutná pro dosažení žádoucích výsledků zadávacího řízení</a:t>
            </a:r>
          </a:p>
          <a:p>
            <a:r>
              <a:rPr lang="cs-CZ" i="1" dirty="0" smtClean="0"/>
              <a:t>Nevhodné navržení činností procesu životního cyklu veřejné zakázky, jež mohlo být provedeno s nižšími náklady. </a:t>
            </a:r>
            <a:endParaRPr lang="cs-CZ" i="1" dirty="0"/>
          </a:p>
        </p:txBody>
      </p:sp>
    </p:spTree>
    <p:extLst>
      <p:ext uri="{BB962C8B-B14F-4D97-AF65-F5344CB8AC3E}">
        <p14:creationId xmlns:p14="http://schemas.microsoft.com/office/powerpoint/2010/main" val="13397822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konečné účelnost a VZ</a:t>
            </a:r>
            <a:endParaRPr lang="cs-CZ" dirty="0"/>
          </a:p>
        </p:txBody>
      </p:sp>
      <p:sp>
        <p:nvSpPr>
          <p:cNvPr id="3" name="Zástupný symbol pro obsah 2"/>
          <p:cNvSpPr>
            <a:spLocks noGrp="1"/>
          </p:cNvSpPr>
          <p:nvPr>
            <p:ph idx="1"/>
          </p:nvPr>
        </p:nvSpPr>
        <p:spPr/>
        <p:txBody>
          <a:bodyPr/>
          <a:lstStyle/>
          <a:p>
            <a:r>
              <a:rPr lang="cs-CZ" i="1" dirty="0" smtClean="0"/>
              <a:t>….pokud je dokonale navázána potřeba řešit problém nějaké činnosti na potřebu, jež má být uspokojena prostřednictvím veřejné zakázky, tj. úplně, objektivně, jasně a jednoznačně definovat předmět veřejné zakázky ve vazbě na potřebu řešit problém nějaké legální činnosti organizace“…</a:t>
            </a:r>
          </a:p>
          <a:p>
            <a:pPr marL="0" indent="0">
              <a:buNone/>
            </a:pPr>
            <a:r>
              <a:rPr lang="cs-CZ" i="1" dirty="0" smtClean="0"/>
              <a:t>(Pavel, 2008)</a:t>
            </a:r>
            <a:endParaRPr lang="cs-CZ" i="1" dirty="0"/>
          </a:p>
        </p:txBody>
      </p:sp>
    </p:spTree>
    <p:extLst>
      <p:ext uri="{BB962C8B-B14F-4D97-AF65-F5344CB8AC3E}">
        <p14:creationId xmlns:p14="http://schemas.microsoft.com/office/powerpoint/2010/main" val="5700500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Úspěšný projekt - zdravotnictví</a:t>
            </a:r>
            <a:endParaRPr lang="cs-CZ" dirty="0"/>
          </a:p>
        </p:txBody>
      </p:sp>
      <p:pic>
        <p:nvPicPr>
          <p:cNvPr id="819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556792"/>
            <a:ext cx="7632848" cy="483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06766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Úspěšný projekt - vězeňství</a:t>
            </a:r>
            <a:endParaRPr lang="cs-CZ" dirty="0"/>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065338"/>
            <a:ext cx="8025988" cy="3595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173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mtClean="0">
                <a:solidFill>
                  <a:srgbClr val="FF0000"/>
                </a:solidFill>
              </a:rPr>
              <a:t>GARANCE X PRODUKCE!</a:t>
            </a:r>
          </a:p>
        </p:txBody>
      </p:sp>
      <p:sp>
        <p:nvSpPr>
          <p:cNvPr id="38915" name="Rectangle 3"/>
          <p:cNvSpPr>
            <a:spLocks noGrp="1" noChangeArrowheads="1"/>
          </p:cNvSpPr>
          <p:nvPr>
            <p:ph type="body" idx="1"/>
          </p:nvPr>
        </p:nvSpPr>
        <p:spPr/>
        <p:txBody>
          <a:bodyPr/>
          <a:lstStyle/>
          <a:p>
            <a:pPr eaLnBrk="1" hangingPunct="1">
              <a:lnSpc>
                <a:spcPct val="90000"/>
              </a:lnSpc>
            </a:pPr>
            <a:r>
              <a:rPr lang="cs-CZ" sz="2400" b="1" smtClean="0"/>
              <a:t>Zabezpečení veřejných služeb je širší význam podpory  ve smyslu </a:t>
            </a:r>
            <a:r>
              <a:rPr lang="cs-CZ" sz="2400" b="1" smtClean="0">
                <a:solidFill>
                  <a:srgbClr val="FF0000"/>
                </a:solidFill>
              </a:rPr>
              <a:t>garantování</a:t>
            </a:r>
            <a:r>
              <a:rPr lang="cs-CZ" sz="2400" b="1" smtClean="0"/>
              <a:t>, organizování, regulování, kontrolování a financování veřejné služby - převážně mluvíme o zabezpečování veřejných služeb státem a jeho institucemi (organizační složky státu, kraje, obce).</a:t>
            </a:r>
          </a:p>
          <a:p>
            <a:pPr eaLnBrk="1" hangingPunct="1">
              <a:lnSpc>
                <a:spcPct val="90000"/>
              </a:lnSpc>
              <a:buFontTx/>
              <a:buNone/>
            </a:pPr>
            <a:endParaRPr lang="cs-CZ" sz="2400" b="1" smtClean="0"/>
          </a:p>
          <a:p>
            <a:pPr eaLnBrk="1" hangingPunct="1">
              <a:lnSpc>
                <a:spcPct val="90000"/>
              </a:lnSpc>
            </a:pPr>
            <a:r>
              <a:rPr lang="cs-CZ" sz="2400" b="1" smtClean="0"/>
              <a:t>Poskytování veřejné služby: jde </a:t>
            </a:r>
            <a:r>
              <a:rPr lang="cs-CZ" sz="2400" b="1" smtClean="0">
                <a:solidFill>
                  <a:srgbClr val="FF0000"/>
                </a:solidFill>
              </a:rPr>
              <a:t>o faktickou produkci veřejných služeb</a:t>
            </a:r>
            <a:r>
              <a:rPr lang="cs-CZ" sz="2400" b="1" smtClean="0"/>
              <a:t>. Poskytovateli mohou být ziskové soukromé firmy, neziskové veřejné organizace, neziskové soukromé organizace, ale také sektor domácností. </a:t>
            </a:r>
          </a:p>
        </p:txBody>
      </p:sp>
    </p:spTree>
    <p:extLst>
      <p:ext uri="{BB962C8B-B14F-4D97-AF65-F5344CB8AC3E}">
        <p14:creationId xmlns:p14="http://schemas.microsoft.com/office/powerpoint/2010/main" val="3257632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Interní versus externí zajištění služby</a:t>
            </a:r>
            <a:endParaRPr lang="cs-CZ"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91684" y="2147856"/>
            <a:ext cx="5760632" cy="343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ovéPole 2"/>
          <p:cNvSpPr txBox="1"/>
          <p:nvPr/>
        </p:nvSpPr>
        <p:spPr>
          <a:xfrm>
            <a:off x="827584" y="5877272"/>
            <a:ext cx="5040560" cy="246221"/>
          </a:xfrm>
          <a:prstGeom prst="rect">
            <a:avLst/>
          </a:prstGeom>
          <a:noFill/>
        </p:spPr>
        <p:txBody>
          <a:bodyPr wrap="square" rtlCol="0">
            <a:spAutoFit/>
          </a:bodyPr>
          <a:lstStyle/>
          <a:p>
            <a:r>
              <a:rPr lang="cs-CZ" sz="1000" dirty="0" smtClean="0"/>
              <a:t>Pramen: </a:t>
            </a:r>
            <a:r>
              <a:rPr lang="cs-CZ" sz="1000" dirty="0" err="1" smtClean="0"/>
              <a:t>Řežuchová</a:t>
            </a:r>
            <a:r>
              <a:rPr lang="cs-CZ" sz="1000" dirty="0" smtClean="0"/>
              <a:t>, 2010</a:t>
            </a:r>
            <a:endParaRPr lang="cs-CZ" sz="1000" dirty="0"/>
          </a:p>
        </p:txBody>
      </p:sp>
    </p:spTree>
    <p:extLst>
      <p:ext uri="{BB962C8B-B14F-4D97-AF65-F5344CB8AC3E}">
        <p14:creationId xmlns:p14="http://schemas.microsoft.com/office/powerpoint/2010/main" val="1343593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38630" y="476672"/>
            <a:ext cx="8784976" cy="6025210"/>
          </a:xfrm>
          <a:noFill/>
          <a:ln/>
        </p:spPr>
      </p:pic>
    </p:spTree>
    <p:extLst>
      <p:ext uri="{BB962C8B-B14F-4D97-AF65-F5344CB8AC3E}">
        <p14:creationId xmlns:p14="http://schemas.microsoft.com/office/powerpoint/2010/main" val="2479726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Kritéria pro hodnocení forem produkce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solidFill>
                  <a:srgbClr val="FF0000"/>
                </a:solidFill>
              </a:rPr>
              <a:t>Cena</a:t>
            </a:r>
            <a:r>
              <a:rPr lang="cs-CZ" dirty="0" smtClean="0"/>
              <a:t> (celkové náklady na produkci) veřejné služby</a:t>
            </a:r>
          </a:p>
          <a:p>
            <a:r>
              <a:rPr lang="cs-CZ" dirty="0" smtClean="0"/>
              <a:t>Poskytovaná </a:t>
            </a:r>
            <a:r>
              <a:rPr lang="cs-CZ" dirty="0" smtClean="0">
                <a:solidFill>
                  <a:srgbClr val="FF0000"/>
                </a:solidFill>
              </a:rPr>
              <a:t>úroveň kvality </a:t>
            </a:r>
            <a:r>
              <a:rPr lang="cs-CZ" dirty="0" smtClean="0"/>
              <a:t>veřejné služby, potažmo dostupnost služby</a:t>
            </a:r>
          </a:p>
          <a:p>
            <a:r>
              <a:rPr lang="cs-CZ" dirty="0" smtClean="0">
                <a:solidFill>
                  <a:srgbClr val="FF0000"/>
                </a:solidFill>
              </a:rPr>
              <a:t>Rozsah</a:t>
            </a:r>
            <a:r>
              <a:rPr lang="cs-CZ" dirty="0" smtClean="0"/>
              <a:t> poskytovaných veřejných služeb. </a:t>
            </a:r>
          </a:p>
          <a:p>
            <a:endParaRPr lang="cs-CZ" dirty="0"/>
          </a:p>
          <a:p>
            <a:pPr marL="0" indent="0">
              <a:buNone/>
            </a:pPr>
            <a:r>
              <a:rPr lang="cs-CZ" i="1" dirty="0" smtClean="0"/>
              <a:t>Ochrana (2007) navíc mezi základní kritéria řadí rozpočtové omezení </a:t>
            </a:r>
            <a:r>
              <a:rPr lang="cs-CZ" i="1" dirty="0" smtClean="0">
                <a:solidFill>
                  <a:srgbClr val="0070C0"/>
                </a:solidFill>
              </a:rPr>
              <a:t>(dostupné zdroje) </a:t>
            </a:r>
            <a:r>
              <a:rPr lang="cs-CZ" i="1" dirty="0" smtClean="0"/>
              <a:t>garanta služeb. </a:t>
            </a:r>
            <a:endParaRPr lang="cs-CZ" i="1" dirty="0"/>
          </a:p>
        </p:txBody>
      </p:sp>
    </p:spTree>
    <p:extLst>
      <p:ext uri="{BB962C8B-B14F-4D97-AF65-F5344CB8AC3E}">
        <p14:creationId xmlns:p14="http://schemas.microsoft.com/office/powerpoint/2010/main" val="31853629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2391</TotalTime>
  <Words>2570</Words>
  <Application>Microsoft Office PowerPoint</Application>
  <PresentationFormat>Předvádění na obrazovce (4:3)</PresentationFormat>
  <Paragraphs>350</Paragraphs>
  <Slides>53</Slides>
  <Notes>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53</vt:i4>
      </vt:variant>
    </vt:vector>
  </HeadingPairs>
  <TitlesOfParts>
    <vt:vector size="59" baseType="lpstr">
      <vt:lpstr>Arial</vt:lpstr>
      <vt:lpstr>Calibri</vt:lpstr>
      <vt:lpstr>Symbol</vt:lpstr>
      <vt:lpstr>Times New Roman</vt:lpstr>
      <vt:lpstr>Wingdings</vt:lpstr>
      <vt:lpstr>Motiv systému Office</vt:lpstr>
      <vt:lpstr>Poskytování veřejných služeb, veřejné zakázky a PPP projekty</vt:lpstr>
      <vt:lpstr>Alokační funkce a koncept 3E Economy, Efficiency, Effectiveness</vt:lpstr>
      <vt:lpstr>Poskytování služeb jako základní funkce veřejného sektoru</vt:lpstr>
      <vt:lpstr>Veřejná služba </vt:lpstr>
      <vt:lpstr>Jak veřejně garantované statky poskytovat? </vt:lpstr>
      <vt:lpstr>GARANCE X PRODUKCE!</vt:lpstr>
      <vt:lpstr>Interní versus externí zajištění služby</vt:lpstr>
      <vt:lpstr>Prezentace aplikace PowerPoint</vt:lpstr>
      <vt:lpstr>Kritéria pro hodnocení forem produkce</vt:lpstr>
      <vt:lpstr>Náklady na poskytování veřejné služby</vt:lpstr>
      <vt:lpstr>Závěrem… Kdy je zvolená produkce neefektivní? </vt:lpstr>
      <vt:lpstr>Externí produkce – contracting out Co je to veřejná zakázka?</vt:lpstr>
      <vt:lpstr>Legislativní úprava</vt:lpstr>
      <vt:lpstr>Celkový trh veřejných zakázek</vt:lpstr>
      <vt:lpstr>Trh veřejných zakázek </vt:lpstr>
      <vt:lpstr> Základní údaje o trhu veřejných zakázek v letech  2013 – 2018 </vt:lpstr>
      <vt:lpstr>Objem VZ v ISVZ</vt:lpstr>
      <vt:lpstr>Veřejný zadavatel</vt:lpstr>
      <vt:lpstr>Zadavatel sektorové veřejné zakázky</vt:lpstr>
      <vt:lpstr>Relevantní činnosti § 153</vt:lpstr>
      <vt:lpstr>Členění veřejné zakázky</vt:lpstr>
      <vt:lpstr>Předpokládaná hodnota</vt:lpstr>
      <vt:lpstr>Typy zakázek podle rozsahu</vt:lpstr>
      <vt:lpstr>Koncese dle zákona 134/2016 Sb.</vt:lpstr>
      <vt:lpstr>Zadávací řízení </vt:lpstr>
      <vt:lpstr>Klasifikace veřejných zakázek a jak je to s PPP projekty?  </vt:lpstr>
      <vt:lpstr>Co je to PPP? </vt:lpstr>
      <vt:lpstr>Definice PPP</vt:lpstr>
      <vt:lpstr>Typy PPP</vt:lpstr>
      <vt:lpstr>Koncese</vt:lpstr>
      <vt:lpstr>Koncese</vt:lpstr>
      <vt:lpstr>Koncese </vt:lpstr>
      <vt:lpstr>Prezentace aplikace PowerPoint</vt:lpstr>
      <vt:lpstr>Nevýhody?? </vt:lpstr>
      <vt:lpstr>Selhání??</vt:lpstr>
      <vt:lpstr>Prezentace aplikace PowerPoint</vt:lpstr>
      <vt:lpstr>Historie PPP v ČR</vt:lpstr>
      <vt:lpstr>Prezentace aplikace PowerPoint</vt:lpstr>
      <vt:lpstr>Institucionální rámec </vt:lpstr>
      <vt:lpstr>Dohled </vt:lpstr>
      <vt:lpstr>Přehled Pilotních projektů  (Konečná, 2012)</vt:lpstr>
      <vt:lpstr>Přehled zrušených projektů Konečná , 2012 </vt:lpstr>
      <vt:lpstr>Objem koncesních smluv Konečná, 2012</vt:lpstr>
      <vt:lpstr>PPP dnes? </vt:lpstr>
      <vt:lpstr>Koncese..</vt:lpstr>
      <vt:lpstr>I PPP funguje….</vt:lpstr>
      <vt:lpstr>  Děkuji Vám za pozornost  marketa.palenikova@econ.muni.cz   https://www.worldbank.org/en/topic/publicprivatepartnerships/overview     </vt:lpstr>
      <vt:lpstr>Efektivnost při realizaci VZ</vt:lpstr>
      <vt:lpstr>Efektivní poskytování - Koncept 3E</vt:lpstr>
      <vt:lpstr>Hospodárnost ve vztahu VZ</vt:lpstr>
      <vt:lpstr>A konečné účelnost a VZ</vt:lpstr>
      <vt:lpstr>Úspěšný projekt - zdravotnictví</vt:lpstr>
      <vt:lpstr>Úspěšný projekt - vězeňství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Auditing a kontrola ve veřejném sektoru Blok: Veřejné zakázky</dc:title>
  <dc:creator>Marketa</dc:creator>
  <cp:lastModifiedBy>Rezuchova Marketa</cp:lastModifiedBy>
  <cp:revision>150</cp:revision>
  <cp:lastPrinted>2018-10-04T14:17:58Z</cp:lastPrinted>
  <dcterms:created xsi:type="dcterms:W3CDTF">2017-10-08T19:12:18Z</dcterms:created>
  <dcterms:modified xsi:type="dcterms:W3CDTF">2019-10-17T11:36:03Z</dcterms:modified>
</cp:coreProperties>
</file>