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3" r:id="rId3"/>
    <p:sldId id="284" r:id="rId4"/>
    <p:sldId id="388" r:id="rId5"/>
    <p:sldId id="355" r:id="rId6"/>
    <p:sldId id="356" r:id="rId7"/>
    <p:sldId id="358" r:id="rId8"/>
    <p:sldId id="359" r:id="rId9"/>
    <p:sldId id="360" r:id="rId10"/>
    <p:sldId id="361" r:id="rId11"/>
    <p:sldId id="362" r:id="rId12"/>
    <p:sldId id="364" r:id="rId13"/>
    <p:sldId id="365" r:id="rId14"/>
    <p:sldId id="366" r:id="rId15"/>
    <p:sldId id="367" r:id="rId16"/>
    <p:sldId id="369" r:id="rId17"/>
    <p:sldId id="372" r:id="rId18"/>
    <p:sldId id="363" r:id="rId19"/>
    <p:sldId id="373" r:id="rId20"/>
    <p:sldId id="378" r:id="rId21"/>
    <p:sldId id="380" r:id="rId22"/>
    <p:sldId id="381" r:id="rId23"/>
    <p:sldId id="342" r:id="rId24"/>
    <p:sldId id="351" r:id="rId25"/>
    <p:sldId id="384" r:id="rId26"/>
    <p:sldId id="344" r:id="rId27"/>
    <p:sldId id="345" r:id="rId28"/>
    <p:sldId id="346" r:id="rId29"/>
    <p:sldId id="347" r:id="rId30"/>
    <p:sldId id="386" r:id="rId31"/>
    <p:sldId id="387" r:id="rId32"/>
    <p:sldId id="272" r:id="rId3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1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69F4536-0F1C-428D-A052-E8472E99083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74341DC-74FB-43A3-92D5-A1602CB84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9806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FE8C184-AB06-467F-B49F-F23A3B917049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5DE02DE3-5454-47A2-9381-5903D3C2B9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9523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34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41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84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87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6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1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09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85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2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7B7726F-D455-4C05-8E76-CDDB65FB462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EDDCB11-36BE-4CA0-B3D5-9F83A7D0C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9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8188" y="853366"/>
            <a:ext cx="8500364" cy="21808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Veřejné </a:t>
            </a:r>
            <a:r>
              <a:rPr lang="cs-CZ" dirty="0" smtClean="0">
                <a:solidFill>
                  <a:schemeClr val="tx1"/>
                </a:solidFill>
              </a:rPr>
              <a:t>zakázky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8188" y="3380198"/>
            <a:ext cx="8023746" cy="263018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Robert Páleník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robert@robertpalenik.cz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robertpalenik.cz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facebook.com/</a:t>
            </a:r>
            <a:r>
              <a:rPr lang="cs-CZ" dirty="0" err="1" smtClean="0">
                <a:solidFill>
                  <a:schemeClr val="tx1"/>
                </a:solidFill>
              </a:rPr>
              <a:t>RobPalenik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twitter.com/</a:t>
            </a:r>
            <a:r>
              <a:rPr lang="cs-CZ" dirty="0" err="1" smtClean="0">
                <a:solidFill>
                  <a:schemeClr val="tx1"/>
                </a:solidFill>
              </a:rPr>
              <a:t>RobPalenik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instagram.com/</a:t>
            </a:r>
            <a:r>
              <a:rPr lang="cs-CZ" dirty="0" err="1">
                <a:solidFill>
                  <a:schemeClr val="tx1"/>
                </a:solidFill>
              </a:rPr>
              <a:t>robpalenik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3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187272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Zadávací podmínky (§ 36)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65357" y="805840"/>
            <a:ext cx="8094411" cy="5284064"/>
          </a:xfrm>
        </p:spPr>
        <p:txBody>
          <a:bodyPr>
            <a:normAutofit/>
          </a:bodyPr>
          <a:lstStyle/>
          <a:p>
            <a:r>
              <a:rPr lang="cs-CZ" sz="2400" dirty="0"/>
              <a:t>Definice § 28/1/a – zadávací podmínky = veškeré </a:t>
            </a:r>
          </a:p>
          <a:p>
            <a:pPr marL="582930" indent="-514350">
              <a:buClr>
                <a:srgbClr val="FF0000"/>
              </a:buClr>
              <a:buSzPct val="100000"/>
              <a:buFont typeface="+mj-lt"/>
              <a:buAutoNum type="alphaUcPeriod"/>
            </a:pPr>
            <a:r>
              <a:rPr lang="cs-CZ" sz="2800" b="1" dirty="0">
                <a:solidFill>
                  <a:srgbClr val="FF0000"/>
                </a:solidFill>
              </a:rPr>
              <a:t>Podmínky účasti</a:t>
            </a:r>
            <a:r>
              <a:rPr lang="cs-CZ" sz="2800" b="1" dirty="0"/>
              <a:t> </a:t>
            </a:r>
            <a:r>
              <a:rPr lang="cs-CZ" sz="2400" dirty="0"/>
              <a:t>a</a:t>
            </a:r>
          </a:p>
          <a:p>
            <a:pPr marL="582930" indent="-514350">
              <a:buClr>
                <a:srgbClr val="FF0000"/>
              </a:buClr>
              <a:buSzPct val="100000"/>
              <a:buFont typeface="+mj-lt"/>
              <a:buAutoNum type="alphaUcPeriod"/>
            </a:pPr>
            <a:r>
              <a:rPr lang="cs-CZ" sz="2800" b="1" dirty="0">
                <a:solidFill>
                  <a:srgbClr val="FF0000"/>
                </a:solidFill>
              </a:rPr>
              <a:t>Podmínky průběhu </a:t>
            </a:r>
            <a:r>
              <a:rPr lang="cs-CZ" sz="2400" dirty="0"/>
              <a:t>+ hodnocení, podm.pro uzavření smlouvy…</a:t>
            </a:r>
          </a:p>
          <a:p>
            <a:r>
              <a:rPr lang="cs-CZ" sz="2400" dirty="0"/>
              <a:t>Obsaženy v </a:t>
            </a:r>
            <a:r>
              <a:rPr lang="cs-CZ" sz="2400" b="1" dirty="0"/>
              <a:t>„zadávací dokumentaci“</a:t>
            </a:r>
            <a:r>
              <a:rPr lang="cs-CZ" sz="2400" dirty="0"/>
              <a:t> (§ 28/1/b) = všechny dokumenty vč. formulářů!</a:t>
            </a:r>
          </a:p>
          <a:p>
            <a:r>
              <a:rPr lang="cs-CZ" sz="2400" b="1" dirty="0"/>
              <a:t>Podrobnosti nezbytné pro účast</a:t>
            </a:r>
            <a:r>
              <a:rPr lang="cs-CZ" sz="2400" dirty="0"/>
              <a:t>… (odpovědnost za správnost a úplnost) + § 92 Stavba (</a:t>
            </a:r>
            <a:r>
              <a:rPr lang="cs-CZ" sz="2400" dirty="0" err="1"/>
              <a:t>PD+soupis</a:t>
            </a:r>
            <a:r>
              <a:rPr lang="cs-CZ" sz="2400" dirty="0" smtClean="0"/>
              <a:t>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725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187272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Zadávací podmínky (§ 36)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086" y="1628800"/>
            <a:ext cx="7943752" cy="243431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3587496" y="4640686"/>
            <a:ext cx="8011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U</a:t>
            </a:r>
            <a:r>
              <a:rPr lang="cs-CZ" dirty="0"/>
              <a:t> </a:t>
            </a:r>
            <a:r>
              <a:rPr lang="cs-CZ" sz="2400" dirty="0"/>
              <a:t>každé podmínky stanovit, jak se prokazuje její splnění a jaké doklady, údaje, vzorky mají být předloženy (hodnocení, kvalifikace, technické podmínky…)</a:t>
            </a:r>
          </a:p>
        </p:txBody>
      </p:sp>
    </p:spTree>
    <p:extLst>
      <p:ext uri="{BB962C8B-B14F-4D97-AF65-F5344CB8AC3E}">
        <p14:creationId xmlns:p14="http://schemas.microsoft.com/office/powerpoint/2010/main" val="3616187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464" y="1578520"/>
            <a:ext cx="2076400" cy="278316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Kvalifikace (§§ 73-88)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0766" y="810424"/>
            <a:ext cx="7473514" cy="52794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Základní způsobilost </a:t>
            </a:r>
            <a:r>
              <a:rPr lang="cs-CZ" sz="2400" dirty="0"/>
              <a:t>– musí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Profesní způsobilost</a:t>
            </a:r>
            <a:r>
              <a:rPr lang="cs-CZ" sz="2400" dirty="0"/>
              <a:t>: </a:t>
            </a:r>
          </a:p>
          <a:p>
            <a:pPr marL="914400" lvl="1" indent="-342900"/>
            <a:r>
              <a:rPr lang="cs-CZ" sz="2200" dirty="0"/>
              <a:t> </a:t>
            </a:r>
            <a:r>
              <a:rPr lang="cs-CZ" sz="2200" dirty="0" smtClean="0"/>
              <a:t>obchodní </a:t>
            </a:r>
            <a:r>
              <a:rPr lang="cs-CZ" sz="2200" dirty="0"/>
              <a:t>r. – </a:t>
            </a:r>
            <a:r>
              <a:rPr lang="cs-CZ" sz="2200" dirty="0" smtClean="0"/>
              <a:t>musí</a:t>
            </a:r>
          </a:p>
          <a:p>
            <a:pPr marL="914400" lvl="1" indent="-342900"/>
            <a:r>
              <a:rPr lang="cs-CZ" sz="2400" dirty="0" smtClean="0"/>
              <a:t>ŽR </a:t>
            </a:r>
            <a:r>
              <a:rPr lang="cs-CZ" sz="2400" dirty="0"/>
              <a:t>+ odborná způsobilost – může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Ekonomická kvalifikace</a:t>
            </a:r>
            <a:r>
              <a:rPr lang="cs-CZ" sz="2400" dirty="0"/>
              <a:t> – může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Technická kvalifikace </a:t>
            </a:r>
            <a:r>
              <a:rPr lang="cs-CZ" sz="2400" dirty="0"/>
              <a:t>– může</a:t>
            </a:r>
          </a:p>
          <a:p>
            <a:endParaRPr lang="cs-CZ" sz="2400" dirty="0"/>
          </a:p>
          <a:p>
            <a:r>
              <a:rPr lang="cs-CZ" sz="2400" dirty="0"/>
              <a:t>Doklady se musí vymezit v ZD</a:t>
            </a:r>
          </a:p>
          <a:p>
            <a:r>
              <a:rPr lang="cs-CZ" sz="2400" b="1" dirty="0" smtClean="0"/>
              <a:t>Získaná v zahraničí </a:t>
            </a:r>
            <a:r>
              <a:rPr lang="cs-CZ" sz="2400" dirty="0" smtClean="0"/>
              <a:t>doklady té země (§ 81) v rozsahu zadání – zahraniční dodavatel…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767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592" y="1563664"/>
            <a:ext cx="2470736" cy="303576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Základní způsobilost (§ 74)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0208" y="832104"/>
            <a:ext cx="7653528" cy="5257800"/>
          </a:xfrm>
        </p:spPr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sz="2400" b="1" dirty="0" smtClean="0"/>
              <a:t>Bezúhonnost (příloha 3 </a:t>
            </a:r>
            <a:r>
              <a:rPr lang="cs-CZ" sz="2400" b="1" dirty="0" err="1" smtClean="0"/>
              <a:t>ZzVZ</a:t>
            </a:r>
            <a:r>
              <a:rPr lang="cs-CZ" sz="2400" b="1" dirty="0" smtClean="0"/>
              <a:t>)</a:t>
            </a:r>
            <a:r>
              <a:rPr lang="cs-CZ" sz="2400" dirty="0" smtClean="0"/>
              <a:t> = v zemi sídla 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2400" dirty="0" smtClean="0"/>
              <a:t>Bezdlužnost v ČR i sídlo – </a:t>
            </a:r>
            <a:r>
              <a:rPr lang="cs-CZ" sz="2400" b="1" dirty="0" smtClean="0"/>
              <a:t>daně</a:t>
            </a:r>
            <a:r>
              <a:rPr lang="cs-CZ" sz="2400" dirty="0" smtClean="0"/>
              <a:t> 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2400" dirty="0" smtClean="0"/>
              <a:t>Bezdlužnost </a:t>
            </a:r>
            <a:r>
              <a:rPr lang="cs-CZ" sz="2400" dirty="0"/>
              <a:t>v </a:t>
            </a:r>
            <a:r>
              <a:rPr lang="cs-CZ" sz="2400" dirty="0" smtClean="0"/>
              <a:t>ČR i sídlo </a:t>
            </a:r>
            <a:r>
              <a:rPr lang="cs-CZ" sz="2400" dirty="0"/>
              <a:t>– </a:t>
            </a:r>
            <a:r>
              <a:rPr lang="cs-CZ" sz="2400" b="1" dirty="0" smtClean="0"/>
              <a:t>sociální</a:t>
            </a:r>
            <a:r>
              <a:rPr lang="cs-CZ" sz="2400" dirty="0" smtClean="0"/>
              <a:t> p.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2400" dirty="0" smtClean="0"/>
              <a:t>Bezdlužnost </a:t>
            </a:r>
            <a:r>
              <a:rPr lang="cs-CZ" sz="2400" dirty="0"/>
              <a:t>v </a:t>
            </a:r>
            <a:r>
              <a:rPr lang="cs-CZ" sz="2400" dirty="0" smtClean="0"/>
              <a:t>ČR i sídlo – </a:t>
            </a:r>
            <a:r>
              <a:rPr lang="cs-CZ" sz="2400" b="1" dirty="0" smtClean="0"/>
              <a:t>zdravotní</a:t>
            </a:r>
            <a:r>
              <a:rPr lang="cs-CZ" sz="2400" dirty="0" smtClean="0"/>
              <a:t> p. 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2400" b="1" dirty="0" smtClean="0"/>
              <a:t>Likvidace</a:t>
            </a:r>
            <a:r>
              <a:rPr lang="cs-CZ" sz="2400" dirty="0" smtClean="0"/>
              <a:t> s úpadkem nebo nucená správa</a:t>
            </a:r>
          </a:p>
          <a:p>
            <a:pPr marL="525780" indent="-457200">
              <a:buFont typeface="+mj-lt"/>
              <a:buAutoNum type="arabicPeriod"/>
            </a:pPr>
            <a:endParaRPr lang="cs-CZ" dirty="0"/>
          </a:p>
          <a:p>
            <a:pPr marL="525780" indent="-457200">
              <a:buFont typeface="+mj-lt"/>
              <a:buAutoNum type="arabicPeriod"/>
            </a:pP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endParaRPr lang="cs-CZ" dirty="0"/>
          </a:p>
          <a:p>
            <a:pPr marL="525780" indent="-457200">
              <a:buFont typeface="+mj-lt"/>
              <a:buAutoNum type="arabicPeriod"/>
            </a:pP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endParaRPr lang="cs-CZ" dirty="0"/>
          </a:p>
          <a:p>
            <a:pPr marL="525780" indent="-45720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095" y="3833640"/>
            <a:ext cx="7570369" cy="225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72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462849" cy="46011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Profesní způsobilost (§ 77)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796689"/>
            <a:ext cx="7505868" cy="5311503"/>
          </a:xfrm>
        </p:spPr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sz="3200" b="1" dirty="0" smtClean="0"/>
              <a:t>Výpis z</a:t>
            </a:r>
            <a:r>
              <a:rPr lang="cs-CZ" sz="3200" dirty="0" smtClean="0"/>
              <a:t> </a:t>
            </a:r>
            <a:r>
              <a:rPr lang="cs-CZ" sz="3200" b="1" dirty="0" smtClean="0"/>
              <a:t>OR</a:t>
            </a:r>
            <a:r>
              <a:rPr lang="cs-CZ" sz="3200" dirty="0" smtClean="0"/>
              <a:t> nebo jiné evidence (justice.cz)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3200" b="1" dirty="0" smtClean="0"/>
              <a:t>Oprávnění</a:t>
            </a:r>
            <a:r>
              <a:rPr lang="cs-CZ" sz="3200" dirty="0" smtClean="0"/>
              <a:t> k podnikání v rozsahu předmětu (nemusí se vyžadovat nebo část) – nutné vymezit doklady v ZD!!!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3200" b="1" dirty="0" smtClean="0"/>
              <a:t>Odborná</a:t>
            </a:r>
            <a:r>
              <a:rPr lang="cs-CZ" sz="3200" dirty="0" smtClean="0"/>
              <a:t> způsobilost (nemusí…)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3200" b="1" dirty="0" smtClean="0"/>
              <a:t>Členství</a:t>
            </a:r>
            <a:r>
              <a:rPr lang="cs-CZ" sz="3200" dirty="0" smtClean="0"/>
              <a:t> v komoře (nemusí…)</a:t>
            </a:r>
          </a:p>
          <a:p>
            <a:pPr marL="6858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6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4805" y="1558016"/>
            <a:ext cx="2417811" cy="32334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Ekonomická kvalifikace (§ 78)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06977"/>
            <a:ext cx="7591492" cy="5319503"/>
          </a:xfrm>
        </p:spPr>
        <p:txBody>
          <a:bodyPr>
            <a:noAutofit/>
          </a:bodyPr>
          <a:lstStyle/>
          <a:p>
            <a:r>
              <a:rPr lang="cs-CZ" sz="3200" b="1" dirty="0"/>
              <a:t>Výše obratu </a:t>
            </a:r>
            <a:r>
              <a:rPr lang="cs-CZ" sz="3200" dirty="0"/>
              <a:t>dle výkazu zisku a ztrát (celkový)</a:t>
            </a:r>
          </a:p>
          <a:p>
            <a:r>
              <a:rPr lang="cs-CZ" sz="3200" dirty="0"/>
              <a:t>obrat </a:t>
            </a:r>
            <a:r>
              <a:rPr lang="cs-CZ" sz="3200" b="1" dirty="0"/>
              <a:t>celkový / s ohledem na předmět</a:t>
            </a:r>
            <a:endParaRPr lang="cs-CZ" sz="3200" dirty="0"/>
          </a:p>
          <a:p>
            <a:r>
              <a:rPr lang="cs-CZ" sz="3200" dirty="0"/>
              <a:t>Za 3 předchozí úč. období</a:t>
            </a:r>
          </a:p>
          <a:p>
            <a:r>
              <a:rPr lang="cs-CZ" sz="3200" dirty="0"/>
              <a:t>„Roční obrat“ do max. 2x </a:t>
            </a:r>
            <a:r>
              <a:rPr lang="cs-CZ" sz="3200" dirty="0" err="1"/>
              <a:t>předpokl</a:t>
            </a:r>
            <a:r>
              <a:rPr lang="cs-CZ" sz="3200" dirty="0"/>
              <a:t>. Hodnoty – neaplikuje se jen </a:t>
            </a:r>
            <a:r>
              <a:rPr lang="cs-CZ" sz="3200" dirty="0" err="1"/>
              <a:t>odůvod</a:t>
            </a:r>
            <a:r>
              <a:rPr lang="cs-CZ" sz="3200" dirty="0"/>
              <a:t>. případech (rizika z plnění….) -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181" y="963592"/>
            <a:ext cx="3050507" cy="487028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Technická kvalifikace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 79)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47752" y="832350"/>
            <a:ext cx="7855400" cy="52849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Stavební reference seznam + osvědčení 5 let (</a:t>
            </a:r>
            <a:r>
              <a:rPr lang="cs-CZ" dirty="0" err="1" smtClean="0"/>
              <a:t>smlouva+doklad</a:t>
            </a:r>
            <a:r>
              <a:rPr lang="cs-CZ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D/S reference jen seznam (ne osvědčení) 3 roky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smtClean="0"/>
              <a:t>Seznam techniků…-vztah k dodavateli (jiná osoba?)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smtClean="0"/>
              <a:t>Osvědčení o vzdělání  a </a:t>
            </a:r>
            <a:r>
              <a:rPr lang="cs-CZ" dirty="0" err="1" smtClean="0"/>
              <a:t>odb.kvalifikaci</a:t>
            </a:r>
            <a:r>
              <a:rPr lang="cs-CZ" dirty="0" smtClean="0"/>
              <a:t> – vztah k dodavateli (?)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smtClean="0"/>
              <a:t>Průměrný počet </a:t>
            </a:r>
            <a:r>
              <a:rPr lang="cs-CZ" dirty="0" err="1" smtClean="0"/>
              <a:t>zaměsců</a:t>
            </a:r>
            <a:r>
              <a:rPr lang="cs-CZ" dirty="0" smtClean="0"/>
              <a:t> za poslední 3 roky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err="1" smtClean="0"/>
              <a:t>Quality</a:t>
            </a:r>
            <a:r>
              <a:rPr lang="cs-CZ" dirty="0" smtClean="0"/>
              <a:t> / </a:t>
            </a:r>
            <a:r>
              <a:rPr lang="cs-CZ" dirty="0" err="1" smtClean="0"/>
              <a:t>Enviro</a:t>
            </a:r>
            <a:r>
              <a:rPr lang="cs-CZ" dirty="0" smtClean="0"/>
              <a:t>…+ § 80 = EN….ISO…EMAS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smtClean="0"/>
              <a:t>Pomůcky/ nástroje / zařízení…ale i popis vybavení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dirty="0" err="1" smtClean="0"/>
              <a:t>Vzorky+shoda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918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793" y="1832336"/>
            <a:ext cx="2856151" cy="2867680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Technické podmínky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(§§ 89-95)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714348"/>
            <a:ext cx="7277268" cy="5393844"/>
          </a:xfrm>
        </p:spPr>
        <p:txBody>
          <a:bodyPr>
            <a:normAutofit/>
          </a:bodyPr>
          <a:lstStyle/>
          <a:p>
            <a:r>
              <a:rPr lang="cs-CZ" dirty="0" smtClean="0"/>
              <a:t> = </a:t>
            </a:r>
            <a:r>
              <a:rPr lang="cs-CZ" sz="2400" dirty="0" smtClean="0"/>
              <a:t>požadavky na vlastnosti předmětu</a:t>
            </a:r>
          </a:p>
          <a:p>
            <a:pPr marL="365760" lvl="1" indent="0">
              <a:buNone/>
            </a:pPr>
            <a:r>
              <a:rPr lang="cs-CZ" sz="2400" dirty="0" smtClean="0"/>
              <a:t>→ parametry výkonu/funkce</a:t>
            </a:r>
          </a:p>
          <a:p>
            <a:pPr marL="365760" lvl="1" indent="0">
              <a:buNone/>
            </a:pPr>
            <a:r>
              <a:rPr lang="cs-CZ" sz="2400" dirty="0"/>
              <a:t>→  </a:t>
            </a:r>
            <a:r>
              <a:rPr lang="cs-CZ" sz="2400" dirty="0" smtClean="0"/>
              <a:t>popis účelu a potřeb</a:t>
            </a:r>
          </a:p>
          <a:p>
            <a:pPr marL="365760" lvl="1" indent="0">
              <a:buNone/>
            </a:pPr>
            <a:r>
              <a:rPr lang="cs-CZ" sz="2400" dirty="0"/>
              <a:t>→ normy nebo technické dokumenty (§ 90)</a:t>
            </a:r>
          </a:p>
          <a:p>
            <a:pPr marL="365760" lvl="1" indent="0">
              <a:buNone/>
            </a:pPr>
            <a:r>
              <a:rPr lang="cs-CZ" sz="2400" dirty="0"/>
              <a:t>→ štítky (§ 94)</a:t>
            </a:r>
          </a:p>
          <a:p>
            <a:r>
              <a:rPr lang="cs-CZ" sz="2400" dirty="0" smtClean="0"/>
              <a:t>Zákaz odkazů na značky obdobně – přímý nebo nepřímý odkaz… (+ není pravidlo pro stavby…)</a:t>
            </a:r>
          </a:p>
          <a:p>
            <a:r>
              <a:rPr lang="cs-CZ" sz="2400" dirty="0" smtClean="0"/>
              <a:t>V </a:t>
            </a:r>
            <a:r>
              <a:rPr lang="cs-CZ" sz="2400" dirty="0" err="1" smtClean="0"/>
              <a:t>podlimitu</a:t>
            </a:r>
            <a:r>
              <a:rPr lang="cs-CZ" sz="2400" dirty="0" smtClean="0"/>
              <a:t> platí obdobně (§ 36 a zásady)</a:t>
            </a:r>
          </a:p>
          <a:p>
            <a:r>
              <a:rPr lang="cs-CZ" sz="2400" dirty="0" smtClean="0"/>
              <a:t>Stanovit </a:t>
            </a:r>
            <a:r>
              <a:rPr lang="cs-CZ" sz="2400" b="1" dirty="0" smtClean="0"/>
              <a:t>způsob prokázání </a:t>
            </a:r>
            <a:r>
              <a:rPr lang="cs-CZ" sz="2400" dirty="0" smtClean="0"/>
              <a:t>(vyplnění rozpočtu, tabulky, technické listy…???)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38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187272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Obchodní podmínky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65357" y="805840"/>
            <a:ext cx="8094411" cy="52840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Zákon nereguluje podobu (přiměřenost)….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Text smlouvy součást ZD + podepsaný v nabídce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Text smlouvy součást ZD + v nabídce ne, povinnost uzavřít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Pouze bodové minimální podmínky + v nabídce návrh smlouvy (možnost upravit jednáním ?)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616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6" y="952080"/>
            <a:ext cx="3119960" cy="501895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Hodnotící kritéria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(§§ 114-118)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6750" y="794408"/>
            <a:ext cx="7882706" cy="5286352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še je…</a:t>
            </a:r>
            <a:r>
              <a:rPr lang="cs-CZ" b="1" dirty="0" smtClean="0"/>
              <a:t>Ekonomická výhodnost </a:t>
            </a:r>
            <a:r>
              <a:rPr lang="cs-CZ" dirty="0" smtClean="0"/>
              <a:t>= </a:t>
            </a:r>
            <a:r>
              <a:rPr lang="cs-CZ" dirty="0" err="1" smtClean="0"/>
              <a:t>nejvýh.poměr</a:t>
            </a:r>
            <a:r>
              <a:rPr lang="cs-CZ" dirty="0" smtClean="0"/>
              <a:t> kvalita x cena / náklady životního cyklu (LCC)</a:t>
            </a:r>
          </a:p>
          <a:p>
            <a:r>
              <a:rPr lang="cs-CZ" dirty="0" smtClean="0"/>
              <a:t>Může být </a:t>
            </a:r>
            <a:r>
              <a:rPr lang="cs-CZ" b="1" dirty="0" smtClean="0"/>
              <a:t>pouze cena </a:t>
            </a:r>
            <a:r>
              <a:rPr lang="cs-CZ" dirty="0" smtClean="0"/>
              <a:t>nebo nejnižší LCC</a:t>
            </a:r>
          </a:p>
          <a:p>
            <a:r>
              <a:rPr lang="cs-CZ" b="1" dirty="0"/>
              <a:t>Zákaz ceny u </a:t>
            </a:r>
            <a:r>
              <a:rPr lang="cs-CZ" dirty="0" err="1"/>
              <a:t>s.dialogu</a:t>
            </a:r>
            <a:r>
              <a:rPr lang="cs-CZ" dirty="0"/>
              <a:t>, </a:t>
            </a:r>
            <a:r>
              <a:rPr lang="cs-CZ" dirty="0" err="1" smtClean="0"/>
              <a:t>in.partnerství</a:t>
            </a:r>
            <a:r>
              <a:rPr lang="cs-CZ" dirty="0" smtClean="0"/>
              <a:t> + architektonických / stavebních / technických </a:t>
            </a:r>
            <a:r>
              <a:rPr lang="cs-CZ" dirty="0"/>
              <a:t>služeb, některých sociálních/zdravot. s</a:t>
            </a:r>
            <a:r>
              <a:rPr lang="cs-CZ" dirty="0" smtClean="0"/>
              <a:t>lužeb!</a:t>
            </a:r>
            <a:endParaRPr lang="cs-CZ" dirty="0"/>
          </a:p>
          <a:p>
            <a:r>
              <a:rPr lang="cs-CZ" dirty="0" smtClean="0"/>
              <a:t>Vícekriteriální? = Váhy </a:t>
            </a:r>
            <a:r>
              <a:rPr lang="cs-CZ" dirty="0"/>
              <a:t>nebo matematický </a:t>
            </a:r>
            <a:r>
              <a:rPr lang="cs-CZ" dirty="0" smtClean="0"/>
              <a:t>vztah + metoda</a:t>
            </a:r>
            <a:endParaRPr lang="cs-CZ" dirty="0"/>
          </a:p>
          <a:p>
            <a:r>
              <a:rPr lang="cs-CZ" b="1" dirty="0"/>
              <a:t>Kritéria kvality </a:t>
            </a:r>
            <a:r>
              <a:rPr lang="cs-CZ" dirty="0"/>
              <a:t>porovnatelné a </a:t>
            </a:r>
            <a:r>
              <a:rPr lang="cs-CZ" dirty="0" smtClean="0"/>
              <a:t>ověřitelné (demonstrativní výčet)  - </a:t>
            </a:r>
            <a:r>
              <a:rPr lang="cs-CZ" dirty="0"/>
              <a:t> </a:t>
            </a:r>
            <a:r>
              <a:rPr lang="cs-CZ" dirty="0" smtClean="0"/>
              <a:t>§ 116</a:t>
            </a:r>
            <a:endParaRPr lang="cs-CZ" dirty="0"/>
          </a:p>
          <a:p>
            <a:r>
              <a:rPr lang="cs-CZ" dirty="0"/>
              <a:t>V kritériích kvality </a:t>
            </a:r>
            <a:r>
              <a:rPr lang="cs-CZ" dirty="0" smtClean="0"/>
              <a:t>také… </a:t>
            </a:r>
            <a:r>
              <a:rPr lang="cs-CZ" b="1" dirty="0" smtClean="0"/>
              <a:t>organizace, kvalifikace, zkušenost osob</a:t>
            </a:r>
            <a:r>
              <a:rPr lang="cs-CZ" dirty="0" smtClean="0"/>
              <a:t>…má-li vliv na úroveň plnění </a:t>
            </a:r>
            <a:r>
              <a:rPr lang="cs-CZ" b="1" dirty="0" smtClean="0"/>
              <a:t>(ZPŘ cokoliv jiného z kvalifikace…§ 53/6.. „osobě“)</a:t>
            </a:r>
            <a:endParaRPr lang="cs-CZ" b="1" dirty="0"/>
          </a:p>
          <a:p>
            <a:r>
              <a:rPr lang="cs-CZ" dirty="0"/>
              <a:t>Lze pevnou cenu a hodnotit pouze </a:t>
            </a:r>
            <a:r>
              <a:rPr lang="cs-CZ" dirty="0" smtClean="0"/>
              <a:t>kvalitu (lze hodnotit rozsah?)</a:t>
            </a:r>
            <a:endParaRPr lang="cs-CZ" dirty="0"/>
          </a:p>
          <a:p>
            <a:r>
              <a:rPr lang="cs-CZ" b="1" dirty="0"/>
              <a:t>M</a:t>
            </a:r>
            <a:r>
              <a:rPr lang="cs-CZ" b="1" dirty="0" smtClean="0"/>
              <a:t>etoda </a:t>
            </a:r>
            <a:r>
              <a:rPr lang="cs-CZ" b="1" dirty="0"/>
              <a:t>nákladů životního </a:t>
            </a:r>
            <a:r>
              <a:rPr lang="cs-CZ" b="1" dirty="0" smtClean="0"/>
              <a:t>cyklu </a:t>
            </a:r>
            <a:r>
              <a:rPr lang="cs-CZ" dirty="0" smtClean="0"/>
              <a:t>(§§117-8)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04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872" y="1608240"/>
            <a:ext cx="3010232" cy="3018624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Program semináře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9193" y="748688"/>
            <a:ext cx="7586799" cy="52863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600" dirty="0" smtClean="0"/>
              <a:t>Úvod, přehledy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 dirty="0" smtClean="0">
                <a:sym typeface="Wingdings" panose="05000000000000000000" pitchFamily="2" charset="2"/>
              </a:rPr>
              <a:t>Zadávací podmínky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 dirty="0" smtClean="0">
                <a:sym typeface="Wingdings" panose="05000000000000000000" pitchFamily="2" charset="2"/>
              </a:rPr>
              <a:t>Řízení a jeho vedení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 dirty="0" smtClean="0"/>
              <a:t>Dotazy </a:t>
            </a:r>
            <a:r>
              <a:rPr lang="cs-CZ" sz="3600" dirty="0"/>
              <a:t>a </a:t>
            </a:r>
            <a:r>
              <a:rPr lang="cs-CZ" sz="3600" dirty="0" smtClean="0"/>
              <a:t>diskuze průběžně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44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(Otevřené) Zadávací řízení…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665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516456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Zahájení VVZ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…..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65357" y="805840"/>
            <a:ext cx="8094411" cy="52840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Oznámení CZ/F 02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on-line</a:t>
            </a:r>
            <a:r>
              <a:rPr lang="cs-CZ" sz="2800" dirty="0" smtClean="0"/>
              <a:t> na VVZ (nebo přes nástroj)</a:t>
            </a:r>
          </a:p>
          <a:p>
            <a:r>
              <a:rPr lang="cs-CZ" sz="2800" dirty="0" smtClean="0"/>
              <a:t>Okamžik odeslání = zahájení řízení (počítání lhůty)</a:t>
            </a:r>
          </a:p>
          <a:p>
            <a:r>
              <a:rPr lang="cs-CZ" sz="2800" dirty="0" smtClean="0"/>
              <a:t>kompletní „ZD“ </a:t>
            </a:r>
            <a:r>
              <a:rPr lang="cs-CZ" sz="28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na profilu </a:t>
            </a:r>
            <a:r>
              <a:rPr lang="cs-CZ" sz="2800" dirty="0" smtClean="0"/>
              <a:t>zadavatele ode dne uveřejnění ve VVZ = dostupnost ZD</a:t>
            </a:r>
          </a:p>
          <a:p>
            <a:pPr lvl="1"/>
            <a:r>
              <a:rPr lang="cs-CZ" sz="2600" dirty="0"/>
              <a:t>§§ 17+18 V 168/2016 datové formáty</a:t>
            </a:r>
          </a:p>
          <a:p>
            <a:pPr lvl="1"/>
            <a:r>
              <a:rPr lang="cs-CZ" sz="2600" dirty="0"/>
              <a:t>Příloha 8 vyhlášky – rozsah a struktura dat o VZ na profilu!</a:t>
            </a:r>
            <a:endParaRPr lang="cs-CZ" sz="2800" dirty="0"/>
          </a:p>
          <a:p>
            <a:r>
              <a:rPr lang="cs-CZ" sz="2800" dirty="0" smtClean="0"/>
              <a:t>V ZD musí být určen </a:t>
            </a:r>
            <a:r>
              <a:rPr lang="cs-CZ" sz="28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nástroj</a:t>
            </a:r>
            <a:r>
              <a:rPr lang="cs-CZ" sz="2800" dirty="0" smtClean="0"/>
              <a:t> pro nabídky a tech.info…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464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797" y="2196706"/>
            <a:ext cx="2906494" cy="265308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Vysvětlení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 98)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Změna nebo doplnění ZD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 99)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7" y="864108"/>
            <a:ext cx="7635967" cy="5120640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 smtClean="0"/>
              <a:t>Na profil 5 </a:t>
            </a:r>
            <a:r>
              <a:rPr lang="cs-CZ" sz="3600" dirty="0" err="1" smtClean="0"/>
              <a:t>prac</a:t>
            </a:r>
            <a:r>
              <a:rPr lang="cs-CZ" sz="3600" dirty="0" smtClean="0"/>
              <a:t>. dnů před koncem (sám nebo na žádost)</a:t>
            </a:r>
          </a:p>
          <a:p>
            <a:r>
              <a:rPr lang="cs-CZ" sz="3600" dirty="0" smtClean="0"/>
              <a:t>Žádost + 3 </a:t>
            </a:r>
            <a:r>
              <a:rPr lang="cs-CZ" sz="3600" dirty="0" err="1" smtClean="0"/>
              <a:t>prac</a:t>
            </a:r>
            <a:r>
              <a:rPr lang="cs-CZ" sz="3600" dirty="0" smtClean="0"/>
              <a:t>. Dny (odpověď </a:t>
            </a:r>
            <a:r>
              <a:rPr lang="cs-CZ" sz="3600" b="1" dirty="0" smtClean="0"/>
              <a:t>jen profil</a:t>
            </a:r>
            <a:r>
              <a:rPr lang="cs-CZ" sz="3600" dirty="0" smtClean="0"/>
              <a:t>)</a:t>
            </a:r>
          </a:p>
          <a:p>
            <a:r>
              <a:rPr lang="cs-CZ" sz="3600" dirty="0" smtClean="0"/>
              <a:t>Prodloužení lhůty, pokud neuveřejní vysvětlení do 3 </a:t>
            </a:r>
            <a:r>
              <a:rPr lang="cs-CZ" sz="3600" dirty="0" err="1" smtClean="0"/>
              <a:t>prac</a:t>
            </a:r>
            <a:r>
              <a:rPr lang="cs-CZ" sz="3600" dirty="0" smtClean="0"/>
              <a:t>. dnů od žádosti</a:t>
            </a:r>
          </a:p>
          <a:p>
            <a:r>
              <a:rPr lang="cs-CZ" sz="3600" dirty="0" smtClean="0"/>
              <a:t>Změna – pokud to </a:t>
            </a:r>
            <a:r>
              <a:rPr lang="cs-CZ" sz="3600" b="1" dirty="0" smtClean="0"/>
              <a:t>vyžaduje povaha </a:t>
            </a:r>
            <a:r>
              <a:rPr lang="cs-CZ" sz="3600" dirty="0" smtClean="0"/>
              <a:t>doplnění či změny = přiměřené prodloužení (okruh → původní délka)</a:t>
            </a:r>
          </a:p>
          <a:p>
            <a:r>
              <a:rPr lang="cs-CZ" sz="3600" dirty="0" smtClean="0"/>
              <a:t>Vysvětlení </a:t>
            </a:r>
            <a:r>
              <a:rPr lang="cs-CZ" sz="3600" dirty="0"/>
              <a:t>ZD – poskytuje se </a:t>
            </a:r>
            <a:r>
              <a:rPr lang="cs-CZ" sz="3600" i="1" u="sng" dirty="0">
                <a:solidFill>
                  <a:srgbClr val="99FF33"/>
                </a:solidFill>
              </a:rPr>
              <a:t>na profilu</a:t>
            </a:r>
            <a:r>
              <a:rPr lang="cs-CZ" sz="3600" i="1" u="sng" dirty="0"/>
              <a:t> </a:t>
            </a:r>
            <a:r>
              <a:rPr lang="cs-CZ" sz="3600" dirty="0"/>
              <a:t>(není komunikace)</a:t>
            </a:r>
          </a:p>
          <a:p>
            <a:r>
              <a:rPr lang="cs-CZ" sz="3600" dirty="0"/>
              <a:t>Změna ZD v okamžiku </a:t>
            </a:r>
            <a:r>
              <a:rPr lang="cs-CZ" sz="3600" dirty="0" err="1"/>
              <a:t>uveř</a:t>
            </a:r>
            <a:r>
              <a:rPr lang="cs-CZ" sz="3600" dirty="0"/>
              <a:t>. na </a:t>
            </a:r>
            <a:r>
              <a:rPr lang="cs-CZ" sz="3600" dirty="0" smtClean="0"/>
              <a:t>profilu + </a:t>
            </a:r>
            <a:r>
              <a:rPr lang="cs-CZ" sz="3600" dirty="0"/>
              <a:t>Posun </a:t>
            </a:r>
            <a:r>
              <a:rPr lang="cs-CZ" sz="3600" dirty="0" smtClean="0"/>
              <a:t>lhůty… </a:t>
            </a:r>
            <a:r>
              <a:rPr lang="cs-CZ" sz="3600" dirty="0"/>
              <a:t>– opravný formulář </a:t>
            </a:r>
            <a:r>
              <a:rPr lang="cs-CZ" sz="3600" dirty="0" smtClean="0"/>
              <a:t>CZ/F </a:t>
            </a:r>
            <a:r>
              <a:rPr lang="cs-CZ" sz="3600" dirty="0"/>
              <a:t>04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312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246" y="1402647"/>
            <a:ext cx="2837769" cy="365549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Otevírání nabídek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(§109)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729206"/>
            <a:ext cx="7971633" cy="5509548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Avenir Light"/>
              </a:rPr>
              <a:t>Nemusí komise….musí být oprávněná osoba…uživatelský účet + práva v nástroji</a:t>
            </a:r>
          </a:p>
          <a:p>
            <a:r>
              <a:rPr lang="cs-CZ" sz="2800" dirty="0" smtClean="0">
                <a:latin typeface="Avenir Light"/>
              </a:rPr>
              <a:t>Elektronické bez účasti dodavatelů</a:t>
            </a:r>
            <a:r>
              <a:rPr lang="cs-CZ" sz="2800" dirty="0">
                <a:latin typeface="Avenir Light"/>
              </a:rPr>
              <a:t> </a:t>
            </a:r>
            <a:r>
              <a:rPr lang="cs-CZ" sz="2800" dirty="0" smtClean="0">
                <a:latin typeface="Avenir Light"/>
              </a:rPr>
              <a:t>+ bez protokolu</a:t>
            </a:r>
          </a:p>
          <a:p>
            <a:r>
              <a:rPr lang="cs-CZ" sz="2800" dirty="0" smtClean="0">
                <a:latin typeface="Avenir Light"/>
              </a:rPr>
              <a:t>Zpřístupnění zadavateli – dešifrování min. 2 oprávněné osoby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(</a:t>
            </a:r>
            <a:r>
              <a:rPr lang="cs-CZ" sz="28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e-podpis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)</a:t>
            </a:r>
          </a:p>
          <a:p>
            <a:r>
              <a:rPr lang="cs-CZ" sz="2800" dirty="0" smtClean="0">
                <a:latin typeface="Avenir Light"/>
              </a:rPr>
              <a:t>Kontrola §109/2 – včas, autentická, nebylo manipulováno</a:t>
            </a:r>
          </a:p>
          <a:p>
            <a:r>
              <a:rPr lang="cs-CZ" sz="2800" dirty="0" smtClean="0">
                <a:latin typeface="Avenir Light"/>
              </a:rPr>
              <a:t>Organizace otevírání a případné další práce „komise“</a:t>
            </a:r>
          </a:p>
          <a:p>
            <a:r>
              <a:rPr lang="cs-CZ" sz="2800" dirty="0" smtClean="0">
                <a:latin typeface="Avenir Light"/>
              </a:rPr>
              <a:t>Nakládání s „nabídkami“ v průběhu řízení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0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357" y="1560798"/>
            <a:ext cx="2985681" cy="34857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Nabídka a doklady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7" y="713232"/>
            <a:ext cx="7807619" cy="5643118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venir Light"/>
              </a:rPr>
              <a:t>Elektronické nabídky = pouze nástroj (§103/1/c) = soubory ve formátech dle ZD + případně komprimace + případně vyjádření ceny přímo do nástroje</a:t>
            </a:r>
          </a:p>
          <a:p>
            <a:r>
              <a:rPr lang="cs-CZ" sz="3200" dirty="0" smtClean="0">
                <a:latin typeface="Avenir Light"/>
              </a:rPr>
              <a:t>Otázka e-podpisu nabídky při vložení do nástroje vs. e-podpis dokumentů „uvnitř“ nabídky ?</a:t>
            </a:r>
            <a:r>
              <a:rPr lang="cs-CZ" sz="3200" dirty="0" smtClean="0"/>
              <a:t> </a:t>
            </a:r>
            <a:endParaRPr lang="cs-CZ" sz="3200" dirty="0"/>
          </a:p>
          <a:p>
            <a:r>
              <a:rPr lang="cs-CZ" sz="3200" dirty="0"/>
              <a:t>Návrh </a:t>
            </a:r>
            <a:r>
              <a:rPr lang="cs-CZ" sz="3200" dirty="0" smtClean="0"/>
              <a:t>smlouvy? </a:t>
            </a:r>
            <a:r>
              <a:rPr lang="cs-CZ" sz="3200" dirty="0"/>
              <a:t>zákon nevyžaduje (dát do </a:t>
            </a:r>
            <a:r>
              <a:rPr lang="cs-CZ" sz="3200" dirty="0" smtClean="0"/>
              <a:t>ZD</a:t>
            </a:r>
            <a:endParaRPr lang="cs-CZ" sz="3200" dirty="0"/>
          </a:p>
          <a:p>
            <a:r>
              <a:rPr lang="cs-CZ" sz="3200" dirty="0" smtClean="0"/>
              <a:t>Kopie </a:t>
            </a:r>
            <a:r>
              <a:rPr lang="cs-CZ" sz="3200" dirty="0"/>
              <a:t>– lze si dožádat </a:t>
            </a:r>
            <a:r>
              <a:rPr lang="cs-CZ" sz="3200" dirty="0" err="1"/>
              <a:t>orig</a:t>
            </a:r>
            <a:r>
              <a:rPr lang="cs-CZ" sz="3200" dirty="0"/>
              <a:t>./</a:t>
            </a:r>
            <a:r>
              <a:rPr lang="cs-CZ" sz="3200" dirty="0" err="1" smtClean="0"/>
              <a:t>ověř.kopii</a:t>
            </a:r>
            <a:r>
              <a:rPr lang="cs-CZ" sz="3200" dirty="0" smtClean="0"/>
              <a:t> + kvalifikace (doklad/ ČP/ ESPD)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5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357" y="1560798"/>
            <a:ext cx="2985681" cy="34857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Posouzení a hodnocení nabídek (§ 39)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7" y="713232"/>
            <a:ext cx="7807619" cy="5643118"/>
          </a:xfrm>
        </p:spPr>
        <p:txBody>
          <a:bodyPr>
            <a:noAutofit/>
          </a:bodyPr>
          <a:lstStyle/>
          <a:p>
            <a:r>
              <a:rPr lang="cs-CZ" sz="3200" dirty="0" smtClean="0"/>
              <a:t>„Posouzení“ = kontrola prokázání splnění kritérií kvalifikace, technických podmínek…</a:t>
            </a:r>
          </a:p>
          <a:p>
            <a:r>
              <a:rPr lang="cs-CZ" sz="3200" dirty="0" smtClean="0"/>
              <a:t>Posouzení minimálně u vybraného…</a:t>
            </a:r>
          </a:p>
          <a:p>
            <a:r>
              <a:rPr lang="cs-CZ" sz="3200" dirty="0" smtClean="0"/>
              <a:t>Může být nejprve hodnocení nabídek = pořadí a potom posouzení…(pouze NO 1.)</a:t>
            </a:r>
          </a:p>
          <a:p>
            <a:r>
              <a:rPr lang="cs-CZ" sz="3200" dirty="0" smtClean="0"/>
              <a:t>Tj. zadavatel smí kroky skládat „libovolně (není třeba se rozhodnout předem)</a:t>
            </a:r>
          </a:p>
          <a:p>
            <a:r>
              <a:rPr lang="cs-CZ" sz="3200" dirty="0" smtClean="0"/>
              <a:t>Může být komise nebo sám…</a:t>
            </a:r>
            <a:endParaRPr lang="cs-CZ" sz="3200" dirty="0"/>
          </a:p>
          <a:p>
            <a:endParaRPr lang="cs-CZ" sz="32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5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223" y="1673983"/>
            <a:ext cx="2606276" cy="3279981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Hodnocení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8101"/>
            <a:ext cx="7670691" cy="5488249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latin typeface="Avenir Light"/>
              </a:rPr>
              <a:t>Metoda dle ZD!</a:t>
            </a:r>
            <a:endParaRPr lang="cs-CZ" sz="2800" b="1" dirty="0" smtClean="0">
              <a:latin typeface="Avenir Light"/>
            </a:endParaRPr>
          </a:p>
          <a:p>
            <a:r>
              <a:rPr lang="cs-CZ" sz="2800" dirty="0" smtClean="0">
                <a:latin typeface="Avenir Light"/>
              </a:rPr>
              <a:t>Automatické hodnocení v nástroji – zadávání hodnot do </a:t>
            </a:r>
            <a:r>
              <a:rPr lang="cs-CZ" sz="2800" dirty="0" err="1" smtClean="0">
                <a:latin typeface="Avenir Light"/>
              </a:rPr>
              <a:t>def</a:t>
            </a:r>
            <a:r>
              <a:rPr lang="cs-CZ" sz="2800" dirty="0" smtClean="0">
                <a:latin typeface="Avenir Light"/>
              </a:rPr>
              <a:t>. kolonek + doprovodné datové soubory (dokumenty ke kvalifikaci atd.)</a:t>
            </a:r>
          </a:p>
          <a:p>
            <a:r>
              <a:rPr lang="cs-CZ" sz="2800" b="1" dirty="0">
                <a:latin typeface="Avenir Light"/>
              </a:rPr>
              <a:t>Písemná zpráva o hodnocení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→identifikace ZŘ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 osoby, které hodnocení provedly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 seznam nabídek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 popis hodnocení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	- hodnocené údaje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	- popis hodnocení údajů (obsah </a:t>
            </a:r>
            <a:r>
              <a:rPr lang="cs-CZ" sz="2800" dirty="0" err="1">
                <a:latin typeface="Avenir Light"/>
              </a:rPr>
              <a:t>krit</a:t>
            </a:r>
            <a:r>
              <a:rPr lang="cs-CZ" sz="2800" dirty="0">
                <a:latin typeface="Avenir Light"/>
              </a:rPr>
              <a:t>.)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	- popis srovnání údajů (metoda)</a:t>
            </a: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	- </a:t>
            </a:r>
            <a:r>
              <a:rPr lang="cs-CZ" sz="2800" dirty="0" smtClean="0">
                <a:latin typeface="Avenir Light"/>
              </a:rPr>
              <a:t>výsledek</a:t>
            </a:r>
          </a:p>
          <a:p>
            <a:pPr marL="320040" indent="-457200"/>
            <a:r>
              <a:rPr lang="cs-CZ" sz="2800" dirty="0">
                <a:latin typeface="Avenir Light"/>
              </a:rPr>
              <a:t>Zpráva o hodnocení – není komunikace (listina</a:t>
            </a:r>
            <a:r>
              <a:rPr lang="cs-CZ" sz="2800" dirty="0" smtClean="0">
                <a:latin typeface="Avenir Light"/>
              </a:rPr>
              <a:t>)</a:t>
            </a:r>
            <a:endParaRPr lang="cs-CZ" sz="2800" dirty="0">
              <a:latin typeface="Avenir Ligh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68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345" y="2025568"/>
            <a:ext cx="2974694" cy="261587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Výběr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30148"/>
            <a:ext cx="7936909" cy="526971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venir Light"/>
              </a:rPr>
              <a:t>1 </a:t>
            </a:r>
            <a:r>
              <a:rPr lang="cs-CZ" sz="2800" dirty="0">
                <a:latin typeface="Avenir Light"/>
              </a:rPr>
              <a:t>nabídka se nehodnotí… (tj. není zpráva z hodnocení)</a:t>
            </a:r>
          </a:p>
          <a:p>
            <a:r>
              <a:rPr lang="cs-CZ" sz="2800" dirty="0">
                <a:latin typeface="Avenir Light"/>
              </a:rPr>
              <a:t>Výběr nejvýhodnější dle </a:t>
            </a:r>
            <a:r>
              <a:rPr lang="cs-CZ" sz="2800" dirty="0" smtClean="0">
                <a:latin typeface="Avenir Light"/>
              </a:rPr>
              <a:t>hodnocení</a:t>
            </a:r>
          </a:p>
          <a:p>
            <a:r>
              <a:rPr lang="cs-CZ" sz="2800" dirty="0" smtClean="0">
                <a:latin typeface="Avenir Light"/>
              </a:rPr>
              <a:t>Oznámení </a:t>
            </a:r>
            <a:r>
              <a:rPr lang="cs-CZ" sz="2800" dirty="0">
                <a:latin typeface="Avenir Light"/>
              </a:rPr>
              <a:t>výběru všem bezodkladně po </a:t>
            </a:r>
            <a:r>
              <a:rPr lang="cs-CZ" sz="2800" dirty="0" smtClean="0">
                <a:latin typeface="Avenir Light"/>
              </a:rPr>
              <a:t>rozhodnutí  =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nástroj, DS, e-mail (e-podpis)</a:t>
            </a:r>
          </a:p>
          <a:p>
            <a:r>
              <a:rPr lang="cs-CZ" sz="2800" dirty="0" err="1" smtClean="0">
                <a:latin typeface="Avenir Light"/>
              </a:rPr>
              <a:t>Podlimit</a:t>
            </a:r>
            <a:r>
              <a:rPr lang="cs-CZ" sz="2800" dirty="0" smtClean="0">
                <a:latin typeface="Avenir Light"/>
              </a:rPr>
              <a:t> </a:t>
            </a:r>
            <a:r>
              <a:rPr lang="cs-CZ" sz="2800" dirty="0">
                <a:latin typeface="Avenir Light"/>
              </a:rPr>
              <a:t>– pouze § 50 = identifikace vybraného + odůvodnění</a:t>
            </a:r>
          </a:p>
          <a:p>
            <a:r>
              <a:rPr lang="cs-CZ" sz="2800" dirty="0" err="1" smtClean="0">
                <a:latin typeface="Avenir Light"/>
              </a:rPr>
              <a:t>Nadlimit</a:t>
            </a:r>
            <a:r>
              <a:rPr lang="cs-CZ" sz="2800" dirty="0" smtClean="0">
                <a:latin typeface="Avenir Light"/>
              </a:rPr>
              <a:t>… přiložit</a:t>
            </a:r>
            <a:endParaRPr lang="cs-CZ" sz="2800" dirty="0">
              <a:latin typeface="Avenir Light"/>
            </a:endParaRP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 </a:t>
            </a:r>
            <a:r>
              <a:rPr lang="cs-CZ" sz="2800" dirty="0" smtClean="0">
                <a:latin typeface="Avenir Light"/>
              </a:rPr>
              <a:t>zpráva o hodnocení</a:t>
            </a:r>
            <a:endParaRPr lang="cs-CZ" sz="2800" dirty="0">
              <a:latin typeface="Avenir Light"/>
            </a:endParaRPr>
          </a:p>
          <a:p>
            <a:pPr marL="365760" lvl="1" indent="0">
              <a:buNone/>
            </a:pPr>
            <a:r>
              <a:rPr lang="cs-CZ" sz="2800" dirty="0">
                <a:latin typeface="Avenir Light"/>
              </a:rPr>
              <a:t>→ výsledek posouzení splnění podmínek </a:t>
            </a:r>
            <a:r>
              <a:rPr lang="cs-CZ" sz="2800" dirty="0" smtClean="0">
                <a:latin typeface="Avenir Light"/>
              </a:rPr>
              <a:t>   	vybraného</a:t>
            </a:r>
            <a:endParaRPr lang="cs-CZ" sz="2800" dirty="0">
              <a:latin typeface="Avenir Ligh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3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6896" y="1445049"/>
            <a:ext cx="2606223" cy="3647811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Vybraný dodavatel….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33377"/>
            <a:ext cx="7844312" cy="5266481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Avenir Light"/>
              </a:rPr>
              <a:t>Majetková struktura </a:t>
            </a:r>
            <a:r>
              <a:rPr lang="cs-CZ" sz="2800" dirty="0">
                <a:latin typeface="Avenir Light"/>
              </a:rPr>
              <a:t>– „skutečný majitel“ (§ 104/2) – definice zvl. Zákon  - </a:t>
            </a:r>
            <a:r>
              <a:rPr lang="cs-CZ" sz="2800" i="1" dirty="0">
                <a:latin typeface="Avenir Light"/>
              </a:rPr>
              <a:t>právnická osoba (novelizace 2018</a:t>
            </a:r>
            <a:r>
              <a:rPr lang="cs-CZ" sz="2800" i="1" dirty="0" smtClean="0">
                <a:latin typeface="Avenir Light"/>
              </a:rPr>
              <a:t>) </a:t>
            </a:r>
            <a:r>
              <a:rPr lang="cs-CZ" sz="2800" dirty="0" smtClean="0">
                <a:latin typeface="Avenir Light"/>
              </a:rPr>
              <a:t>= nahlédnutí do databáze ISSM, pokud není vyžádat od dodavatele.</a:t>
            </a:r>
            <a:endParaRPr lang="cs-CZ" sz="2800" dirty="0">
              <a:latin typeface="Avenir Light"/>
            </a:endParaRPr>
          </a:p>
          <a:p>
            <a:r>
              <a:rPr lang="cs-CZ" sz="2800" dirty="0">
                <a:latin typeface="Avenir Light"/>
              </a:rPr>
              <a:t>Zaknihované </a:t>
            </a:r>
            <a:r>
              <a:rPr lang="cs-CZ" sz="2800" b="1" dirty="0">
                <a:latin typeface="Avenir Light"/>
              </a:rPr>
              <a:t>akcie</a:t>
            </a:r>
            <a:r>
              <a:rPr lang="cs-CZ" sz="2800" dirty="0">
                <a:latin typeface="Avenir Light"/>
              </a:rPr>
              <a:t> (§ 48/9) – </a:t>
            </a:r>
            <a:r>
              <a:rPr lang="cs-CZ" sz="2800" i="1" dirty="0">
                <a:latin typeface="Avenir Light"/>
              </a:rPr>
              <a:t>akciová společnost</a:t>
            </a:r>
          </a:p>
          <a:p>
            <a:r>
              <a:rPr lang="cs-CZ" sz="2800" b="1" dirty="0">
                <a:latin typeface="Avenir Light"/>
              </a:rPr>
              <a:t>Předložení dokladů </a:t>
            </a:r>
            <a:r>
              <a:rPr lang="cs-CZ" sz="2800" dirty="0">
                <a:latin typeface="Avenir Light"/>
              </a:rPr>
              <a:t>a splnění podmínek pro uzavření ze ZD (§ 104/1) - </a:t>
            </a:r>
            <a:r>
              <a:rPr lang="cs-CZ" sz="2800" i="1" dirty="0">
                <a:latin typeface="Avenir Light"/>
              </a:rPr>
              <a:t>každý</a:t>
            </a:r>
          </a:p>
          <a:p>
            <a:r>
              <a:rPr lang="cs-CZ" sz="2800" dirty="0">
                <a:latin typeface="Avenir Light"/>
              </a:rPr>
              <a:t>Originály dokladů ke </a:t>
            </a:r>
            <a:r>
              <a:rPr lang="cs-CZ" sz="2800" b="1" dirty="0">
                <a:latin typeface="Avenir Light"/>
              </a:rPr>
              <a:t>kvalifikaci</a:t>
            </a:r>
            <a:r>
              <a:rPr lang="cs-CZ" sz="2800" dirty="0">
                <a:latin typeface="Avenir Light"/>
              </a:rPr>
              <a:t> (§ 122/3/a) – </a:t>
            </a:r>
            <a:r>
              <a:rPr lang="cs-CZ" sz="2800" i="1" dirty="0" smtClean="0">
                <a:latin typeface="Avenir Light"/>
              </a:rPr>
              <a:t>doklady </a:t>
            </a:r>
            <a:r>
              <a:rPr lang="cs-CZ" sz="28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e-originály / autor. konverze</a:t>
            </a:r>
            <a:r>
              <a:rPr lang="cs-CZ" sz="2800" i="1" dirty="0" smtClean="0">
                <a:latin typeface="Avenir Light"/>
              </a:rPr>
              <a:t>!</a:t>
            </a:r>
            <a:endParaRPr lang="cs-CZ" sz="2800" i="1" dirty="0">
              <a:latin typeface="Avenir Light"/>
            </a:endParaRPr>
          </a:p>
          <a:p>
            <a:r>
              <a:rPr lang="cs-CZ" sz="2800" dirty="0" smtClean="0">
                <a:latin typeface="Avenir Light"/>
              </a:rPr>
              <a:t>Obvykle po, ale lze i před výběrem </a:t>
            </a:r>
            <a:r>
              <a:rPr lang="cs-CZ" sz="28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e-komunikace</a:t>
            </a:r>
            <a:r>
              <a:rPr lang="cs-CZ" sz="2800" dirty="0" smtClean="0">
                <a:latin typeface="Avenir Light"/>
              </a:rPr>
              <a:t>…</a:t>
            </a:r>
            <a:endParaRPr lang="cs-CZ" sz="2800" dirty="0">
              <a:latin typeface="Avenir Ligh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8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5884" y="1662408"/>
            <a:ext cx="2766683" cy="352304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Uzavření smlouvy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7" y="844952"/>
            <a:ext cx="7832737" cy="5289629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venir Light"/>
              </a:rPr>
              <a:t>Bez zbytečného odkladu po uplynutí </a:t>
            </a:r>
            <a:r>
              <a:rPr lang="cs-CZ" sz="2800" dirty="0" err="1">
                <a:latin typeface="Avenir Light"/>
              </a:rPr>
              <a:t>stand-still</a:t>
            </a:r>
            <a:endParaRPr lang="cs-CZ" sz="2800" dirty="0">
              <a:latin typeface="Avenir Light"/>
            </a:endParaRPr>
          </a:p>
          <a:p>
            <a:r>
              <a:rPr lang="cs-CZ" sz="2800" dirty="0">
                <a:latin typeface="Avenir Light"/>
              </a:rPr>
              <a:t>Soulad s </a:t>
            </a:r>
            <a:r>
              <a:rPr lang="cs-CZ" sz="2800" dirty="0" smtClean="0">
                <a:latin typeface="Avenir Light"/>
              </a:rPr>
              <a:t>nabídkou</a:t>
            </a:r>
          </a:p>
          <a:p>
            <a:r>
              <a:rPr lang="cs-CZ" sz="2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venir Light"/>
              </a:rPr>
              <a:t>Elektronicky. </a:t>
            </a:r>
            <a:r>
              <a:rPr lang="cs-CZ" sz="2800" dirty="0">
                <a:latin typeface="Avenir Light"/>
              </a:rPr>
              <a:t>Listinné jsou platné… </a:t>
            </a:r>
          </a:p>
          <a:p>
            <a:r>
              <a:rPr lang="cs-CZ" sz="2800" dirty="0">
                <a:latin typeface="Avenir Light"/>
              </a:rPr>
              <a:t>Zjistí-li střet zájmů z dokladů o majetkové struktuře = vyloučit….</a:t>
            </a:r>
          </a:p>
          <a:p>
            <a:r>
              <a:rPr lang="cs-CZ" sz="2800" b="1" dirty="0">
                <a:latin typeface="Avenir Light"/>
              </a:rPr>
              <a:t>Vyloučení vybraného </a:t>
            </a:r>
            <a:r>
              <a:rPr lang="cs-CZ" sz="2800" dirty="0">
                <a:latin typeface="Avenir Light"/>
              </a:rPr>
              <a:t>(§ 125) → jde na dalšího v pořadí (nový vybraný – oznámení  výběru) + nové hodnocení jen pokud má situace vliv na pořadí…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7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/ přehledy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682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Oznámení výsledku (§ 126)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Písemná zpráva (§ 217)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30 dnů od uzavření smlouvy </a:t>
            </a:r>
            <a:r>
              <a:rPr lang="cs-CZ" sz="3200" b="1" dirty="0" smtClean="0"/>
              <a:t>oznámení VVZ/TED </a:t>
            </a:r>
            <a:r>
              <a:rPr lang="cs-CZ" sz="3200" dirty="0" smtClean="0"/>
              <a:t>(</a:t>
            </a:r>
            <a:r>
              <a:rPr lang="cs-CZ" sz="3200" smtClean="0"/>
              <a:t>CZ/F 03)</a:t>
            </a:r>
            <a:endParaRPr lang="cs-CZ" sz="3200" b="1" dirty="0" smtClean="0"/>
          </a:p>
          <a:p>
            <a:r>
              <a:rPr lang="cs-CZ" sz="3200" dirty="0" smtClean="0"/>
              <a:t>Do 30 </a:t>
            </a:r>
            <a:r>
              <a:rPr lang="cs-CZ" sz="3200" dirty="0" err="1" smtClean="0"/>
              <a:t>prac</a:t>
            </a:r>
            <a:r>
              <a:rPr lang="cs-CZ" sz="3200" dirty="0" smtClean="0"/>
              <a:t>. dnů od ukončení ZŘ </a:t>
            </a:r>
            <a:r>
              <a:rPr lang="cs-CZ" sz="3200" dirty="0" smtClean="0">
                <a:solidFill>
                  <a:srgbClr val="99FF33"/>
                </a:solidFill>
              </a:rPr>
              <a:t>na profil </a:t>
            </a:r>
            <a:r>
              <a:rPr lang="cs-CZ" sz="3200" b="1" dirty="0" smtClean="0"/>
              <a:t>písemnou zprávu</a:t>
            </a:r>
            <a:r>
              <a:rPr lang="cs-CZ" sz="3200" dirty="0" smtClean="0"/>
              <a:t>; lze odkázat na oznámení výsledku (pokud jsou shodné informace)</a:t>
            </a:r>
          </a:p>
          <a:p>
            <a:r>
              <a:rPr lang="cs-CZ" sz="3200" dirty="0" smtClean="0"/>
              <a:t>U nadlimitní = zdůvodnění, proč není rozdělená na části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477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6896" y="1421928"/>
            <a:ext cx="2212568" cy="311349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Uveřejnění smlouvy…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36712"/>
            <a:ext cx="7560732" cy="5280623"/>
          </a:xfrm>
        </p:spPr>
        <p:txBody>
          <a:bodyPr/>
          <a:lstStyle/>
          <a:p>
            <a:pPr marL="68580" indent="0">
              <a:buNone/>
            </a:pPr>
            <a:r>
              <a:rPr lang="cs-CZ" sz="2800" dirty="0" smtClean="0"/>
              <a:t>Na profilu:</a:t>
            </a:r>
          </a:p>
          <a:p>
            <a:r>
              <a:rPr lang="cs-CZ" sz="2800" dirty="0" smtClean="0"/>
              <a:t>Uzavřená smlouva (dodatky) do </a:t>
            </a:r>
            <a:r>
              <a:rPr lang="cs-CZ" sz="2800" b="1" dirty="0"/>
              <a:t>15 </a:t>
            </a:r>
            <a:r>
              <a:rPr lang="cs-CZ" sz="2800" b="1" dirty="0" err="1" smtClean="0"/>
              <a:t>prac</a:t>
            </a:r>
            <a:r>
              <a:rPr lang="cs-CZ" sz="2800" b="1" dirty="0" smtClean="0"/>
              <a:t>. dnů </a:t>
            </a:r>
            <a:r>
              <a:rPr lang="cs-CZ" sz="2800" dirty="0" smtClean="0"/>
              <a:t>– nad 500 tis. Kč bez DPH</a:t>
            </a:r>
          </a:p>
          <a:p>
            <a:r>
              <a:rPr lang="cs-CZ" sz="2800" dirty="0" smtClean="0"/>
              <a:t>Výše skutečně uhrazené ceny  do </a:t>
            </a:r>
            <a:r>
              <a:rPr lang="cs-CZ" sz="2800" b="1" dirty="0" smtClean="0"/>
              <a:t>3 </a:t>
            </a:r>
            <a:r>
              <a:rPr lang="cs-CZ" sz="2800" b="1" dirty="0" err="1" smtClean="0"/>
              <a:t>měs</a:t>
            </a:r>
            <a:r>
              <a:rPr lang="cs-CZ" sz="2800" b="1" dirty="0" smtClean="0"/>
              <a:t>. (31.3.)</a:t>
            </a:r>
          </a:p>
          <a:p>
            <a:endParaRPr lang="cs-CZ" sz="2800" b="1" dirty="0"/>
          </a:p>
          <a:p>
            <a:r>
              <a:rPr lang="cs-CZ" sz="2800" b="1" dirty="0" smtClean="0"/>
              <a:t>Uveřejnění smlouvy v registru smluv </a:t>
            </a:r>
            <a:r>
              <a:rPr lang="cs-CZ" sz="2800" b="1" dirty="0" err="1" smtClean="0"/>
              <a:t>z.č</a:t>
            </a:r>
            <a:r>
              <a:rPr lang="cs-CZ" sz="2800" b="1" dirty="0" smtClean="0"/>
              <a:t>. 340/2015 = splnění </a:t>
            </a:r>
            <a:r>
              <a:rPr lang="cs-CZ" sz="2800" b="1" dirty="0" err="1" smtClean="0"/>
              <a:t>uveř</a:t>
            </a:r>
            <a:r>
              <a:rPr lang="cs-CZ" sz="2800" b="1" dirty="0" smtClean="0"/>
              <a:t>. Dle </a:t>
            </a:r>
            <a:r>
              <a:rPr lang="cs-CZ" sz="2800" b="1" dirty="0" err="1" smtClean="0"/>
              <a:t>ZzVZ</a:t>
            </a:r>
            <a:endParaRPr lang="cs-CZ" sz="2800" b="1" dirty="0" smtClean="0"/>
          </a:p>
          <a:p>
            <a:r>
              <a:rPr lang="cs-CZ" sz="2800" b="1" dirty="0" smtClean="0"/>
              <a:t>Neplatí to naopak!</a:t>
            </a:r>
          </a:p>
          <a:p>
            <a:r>
              <a:rPr lang="cs-CZ" sz="2800" b="1" dirty="0" smtClean="0"/>
              <a:t>Registr smluv lhůta 30 dnů.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821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Děkuji za pozornost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CB11-36BE-4CA0-B3D5-9F83A7D0C256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3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Zadávací dokumentace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Předmět (technické podmínky)</a:t>
            </a:r>
          </a:p>
          <a:p>
            <a:r>
              <a:rPr lang="cs-CZ" sz="2400" dirty="0" smtClean="0"/>
              <a:t>Kritéria přípustnosti (kvalifikace osoby dodavatele)</a:t>
            </a:r>
          </a:p>
          <a:p>
            <a:r>
              <a:rPr lang="cs-CZ" sz="2400" dirty="0" smtClean="0"/>
              <a:t>Kritéria hodnocení (ekonomická výhodnost</a:t>
            </a:r>
          </a:p>
          <a:p>
            <a:r>
              <a:rPr lang="cs-CZ" sz="2400" dirty="0" smtClean="0"/>
              <a:t>Další….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43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Proces….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8734" y="631825"/>
            <a:ext cx="7409826" cy="555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06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Nástroj / profil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9719" y="784582"/>
            <a:ext cx="7729153" cy="572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96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Zadávací podmínky…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817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516456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Režim – volba řízení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65357" y="805840"/>
            <a:ext cx="8094411" cy="5284064"/>
          </a:xfrm>
        </p:spPr>
        <p:txBody>
          <a:bodyPr>
            <a:normAutofit/>
          </a:bodyPr>
          <a:lstStyle/>
          <a:p>
            <a:r>
              <a:rPr lang="cs-CZ" sz="2800" dirty="0"/>
              <a:t>Řídí se </a:t>
            </a:r>
            <a:r>
              <a:rPr lang="cs-CZ" sz="2800" i="1" dirty="0"/>
              <a:t>předpokládanou hodnotou </a:t>
            </a:r>
            <a:r>
              <a:rPr lang="cs-CZ" sz="2800" dirty="0"/>
              <a:t>– části…</a:t>
            </a:r>
          </a:p>
          <a:p>
            <a:r>
              <a:rPr lang="cs-CZ" sz="2800" b="1" dirty="0" err="1"/>
              <a:t>Nadlimit</a:t>
            </a:r>
            <a:r>
              <a:rPr lang="cs-CZ" sz="2800" b="1" dirty="0"/>
              <a:t>. / </a:t>
            </a:r>
            <a:r>
              <a:rPr lang="cs-CZ" sz="2800" b="1" dirty="0" err="1"/>
              <a:t>podlimit</a:t>
            </a:r>
            <a:r>
              <a:rPr lang="cs-CZ" sz="2800" b="1" dirty="0"/>
              <a:t>. / VZMR </a:t>
            </a:r>
            <a:r>
              <a:rPr lang="cs-CZ" sz="2800" dirty="0"/>
              <a:t>(2+6 MIO) a druhy ZŘ…</a:t>
            </a:r>
          </a:p>
          <a:p>
            <a:r>
              <a:rPr lang="cs-CZ" sz="2800" b="1" dirty="0"/>
              <a:t>VZMR mimo ZŘ</a:t>
            </a:r>
            <a:r>
              <a:rPr lang="cs-CZ" sz="2800" dirty="0"/>
              <a:t>, ale zásady ano…(§ 31)</a:t>
            </a:r>
          </a:p>
          <a:p>
            <a:r>
              <a:rPr lang="cs-CZ" sz="2800" dirty="0"/>
              <a:t>Fin. limity nařízením EK 1x2 rok. → nařízení vlády; aktuálně od 1.1.2018 i pro </a:t>
            </a:r>
            <a:r>
              <a:rPr lang="cs-CZ" sz="2800" dirty="0" err="1" smtClean="0"/>
              <a:t>ZzVZ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8337" y="3651158"/>
            <a:ext cx="7685128" cy="199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43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304" y="1628800"/>
            <a:ext cx="2882216" cy="336382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Předpokládaná hodnota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65357" y="805840"/>
            <a:ext cx="8094411" cy="528406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Východiska</a:t>
            </a:r>
            <a:r>
              <a:rPr lang="cs-CZ" sz="2400" dirty="0" smtClean="0"/>
              <a:t> </a:t>
            </a:r>
            <a:r>
              <a:rPr lang="cs-CZ" sz="2400" dirty="0"/>
              <a:t>kalkulace (§§ 16+20-22)</a:t>
            </a:r>
          </a:p>
          <a:p>
            <a:r>
              <a:rPr lang="cs-CZ" sz="2400" dirty="0"/>
              <a:t>VZMR k okamžiku uzavírání smlouvy!</a:t>
            </a:r>
          </a:p>
          <a:p>
            <a:r>
              <a:rPr lang="cs-CZ" sz="2400" b="1" dirty="0" smtClean="0"/>
              <a:t>Části</a:t>
            </a:r>
            <a:r>
              <a:rPr lang="cs-CZ" sz="2400" dirty="0" smtClean="0"/>
              <a:t>… </a:t>
            </a:r>
            <a:r>
              <a:rPr lang="cs-CZ" sz="2400" dirty="0"/>
              <a:t>§ 18 + § 35 + § 101 (části v 1 ZŘ) </a:t>
            </a:r>
          </a:p>
          <a:p>
            <a:pPr marL="68580" indent="0">
              <a:buNone/>
            </a:pPr>
            <a:r>
              <a:rPr lang="cs-CZ" dirty="0" smtClean="0"/>
              <a:t>→ chápání </a:t>
            </a:r>
            <a:r>
              <a:rPr lang="cs-CZ" dirty="0"/>
              <a:t>„částí“ a „dělení“ </a:t>
            </a:r>
          </a:p>
          <a:p>
            <a:pPr marL="68580" indent="0">
              <a:buNone/>
            </a:pPr>
            <a:r>
              <a:rPr lang="cs-CZ" dirty="0" smtClean="0"/>
              <a:t>→ </a:t>
            </a:r>
            <a:r>
              <a:rPr lang="cs-CZ" b="1" dirty="0"/>
              <a:t>koncept jedné VZ </a:t>
            </a:r>
            <a:r>
              <a:rPr lang="cs-CZ" dirty="0"/>
              <a:t>(věcná, místní= </a:t>
            </a:r>
            <a:r>
              <a:rPr lang="cs-CZ" i="1" dirty="0"/>
              <a:t>funkce + </a:t>
            </a:r>
            <a:r>
              <a:rPr lang="cs-CZ" sz="2000" i="1" dirty="0" smtClean="0"/>
              <a:t>čas</a:t>
            </a:r>
            <a:r>
              <a:rPr lang="cs-CZ" sz="2000" dirty="0"/>
              <a:t>) v důvodové zprávě</a:t>
            </a:r>
          </a:p>
          <a:p>
            <a:r>
              <a:rPr lang="cs-CZ" sz="2400" b="1" dirty="0"/>
              <a:t>VZ pravidelné povahy </a:t>
            </a:r>
            <a:r>
              <a:rPr lang="cs-CZ" sz="2400" dirty="0"/>
              <a:t>(§ 19)</a:t>
            </a:r>
          </a:p>
          <a:p>
            <a:pPr marL="68580" indent="0">
              <a:buNone/>
            </a:pPr>
            <a:r>
              <a:rPr lang="cs-CZ" dirty="0"/>
              <a:t>→ dodávky a služby….</a:t>
            </a:r>
          </a:p>
          <a:p>
            <a:pPr marL="68580" indent="0">
              <a:buNone/>
            </a:pPr>
            <a:r>
              <a:rPr lang="cs-CZ" dirty="0"/>
              <a:t>→ podrobná pravidla pro PH – účetní </a:t>
            </a:r>
            <a:r>
              <a:rPr lang="cs-CZ" dirty="0" err="1"/>
              <a:t>obd</a:t>
            </a:r>
            <a:r>
              <a:rPr lang="cs-CZ" dirty="0"/>
              <a:t>./12 </a:t>
            </a:r>
            <a:r>
              <a:rPr lang="cs-CZ" dirty="0" smtClean="0"/>
              <a:t> </a:t>
            </a:r>
            <a:r>
              <a:rPr lang="cs-CZ" dirty="0"/>
              <a:t>měsíců (plánování nákupů!)</a:t>
            </a:r>
          </a:p>
          <a:p>
            <a:pPr marL="68580" indent="0">
              <a:buNone/>
            </a:pPr>
            <a:r>
              <a:rPr lang="cs-CZ" dirty="0"/>
              <a:t>→ smlouva na dobu nad 12 m.= úprava </a:t>
            </a:r>
            <a:r>
              <a:rPr lang="cs-CZ" dirty="0" smtClean="0"/>
              <a:t>PH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4CD-8029-44A9-AF1F-3E5CC002982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593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Vlastní 3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83F901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2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3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4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5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6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7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8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9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0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1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2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3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8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9.xml><?xml version="1.0" encoding="utf-8"?>
<a:themeOverride xmlns:a="http://schemas.openxmlformats.org/drawingml/2006/main">
  <a:clrScheme name="Vlastní 3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83F901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11498</TotalTime>
  <Words>1502</Words>
  <Application>Microsoft Office PowerPoint</Application>
  <PresentationFormat>Širokoúhlá obrazovka</PresentationFormat>
  <Paragraphs>230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Avenir Light</vt:lpstr>
      <vt:lpstr>Calibri</vt:lpstr>
      <vt:lpstr>Calibri Light</vt:lpstr>
      <vt:lpstr>Wingdings</vt:lpstr>
      <vt:lpstr>Wingdings 2</vt:lpstr>
      <vt:lpstr>Rámeček</vt:lpstr>
      <vt:lpstr>Veřejné zakázky</vt:lpstr>
      <vt:lpstr> Program semináře</vt:lpstr>
      <vt:lpstr>Úvod / přehledy</vt:lpstr>
      <vt:lpstr>Zadávací dokumentace</vt:lpstr>
      <vt:lpstr>Proces….</vt:lpstr>
      <vt:lpstr>Nástroj / profil</vt:lpstr>
      <vt:lpstr>Zadávací podmínky…</vt:lpstr>
      <vt:lpstr>Režim – volba řízení</vt:lpstr>
      <vt:lpstr>Předpokládaná hodnota</vt:lpstr>
      <vt:lpstr>Zadávací podmínky (§ 36)</vt:lpstr>
      <vt:lpstr>Zadávací podmínky (§ 36)</vt:lpstr>
      <vt:lpstr>Kvalifikace (§§ 73-88)</vt:lpstr>
      <vt:lpstr>Základní způsobilost (§ 74)</vt:lpstr>
      <vt:lpstr>Profesní způsobilost (§ 77)</vt:lpstr>
      <vt:lpstr>Ekonomická kvalifikace (§ 78)</vt:lpstr>
      <vt:lpstr>Technická kvalifikace  (§ 79)</vt:lpstr>
      <vt:lpstr> Technické podmínky  (§§ 89-95)</vt:lpstr>
      <vt:lpstr>Obchodní podmínky</vt:lpstr>
      <vt:lpstr>Hodnotící kritéria  (§§ 114-118)</vt:lpstr>
      <vt:lpstr>(Otevřené) Zadávací řízení…</vt:lpstr>
      <vt:lpstr>Zahájení VVZ …..</vt:lpstr>
      <vt:lpstr>Vysvětlení  (§ 98) Změna nebo doplnění ZD  (§ 99)</vt:lpstr>
      <vt:lpstr>Otevírání nabídek  (§109)</vt:lpstr>
      <vt:lpstr>Nabídka a doklady</vt:lpstr>
      <vt:lpstr>Posouzení a hodnocení nabídek (§ 39)</vt:lpstr>
      <vt:lpstr>Hodnocení</vt:lpstr>
      <vt:lpstr>Výběr</vt:lpstr>
      <vt:lpstr>Vybraný dodavatel…. </vt:lpstr>
      <vt:lpstr>Uzavření smlouvy </vt:lpstr>
      <vt:lpstr>Oznámení výsledku (§ 126) Písemná zpráva (§ 217)</vt:lpstr>
      <vt:lpstr>Uveřejnění smlouvy…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palenik@pkvysocina.cz</dc:creator>
  <cp:lastModifiedBy>Rezuchova Marketa</cp:lastModifiedBy>
  <cp:revision>236</cp:revision>
  <dcterms:created xsi:type="dcterms:W3CDTF">2017-12-01T16:58:25Z</dcterms:created>
  <dcterms:modified xsi:type="dcterms:W3CDTF">2019-11-12T10:45:46Z</dcterms:modified>
</cp:coreProperties>
</file>