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69696"/>
    <a:srgbClr val="B9006E"/>
    <a:srgbClr val="4BC8FF"/>
    <a:srgbClr val="F01928"/>
    <a:srgbClr val="9100DC"/>
    <a:srgbClr val="5AC8AF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03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509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Fundament%C3%A1ln%C3%AD_anal%C3%BDza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tradingeconomics.com/czech-republic/stock-market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tradingeconomics.com/united-states/stock-market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67888E5-C18F-49A5-BA6C-D04F437CFA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C46AD9-CDB2-4732-B85E-37FE027C05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BAD369-0F8E-41F7-B3D2-9DBA5D43C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2900365"/>
            <a:ext cx="11402293" cy="1171580"/>
          </a:xfrm>
        </p:spPr>
        <p:txBody>
          <a:bodyPr/>
          <a:lstStyle/>
          <a:p>
            <a:pPr algn="ctr"/>
            <a:r>
              <a:rPr lang="cs-CZ" altLang="cs-CZ" sz="7200" dirty="0"/>
              <a:t>Finanční trhy</a:t>
            </a:r>
            <a:endParaRPr lang="en-US" sz="72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A4F2A57C-4FA5-4881-A05B-D77B6220D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0322507" cy="698497"/>
          </a:xfrm>
        </p:spPr>
        <p:txBody>
          <a:bodyPr/>
          <a:lstStyle/>
          <a:p>
            <a:pPr algn="r"/>
            <a:endParaRPr lang="cs-CZ" altLang="cs-CZ" sz="3200" dirty="0"/>
          </a:p>
          <a:p>
            <a:pPr algn="r"/>
            <a:endParaRPr lang="cs-CZ" altLang="cs-CZ" sz="3200" dirty="0"/>
          </a:p>
          <a:p>
            <a:pPr algn="r"/>
            <a:r>
              <a:rPr lang="cs-CZ" altLang="cs-CZ" sz="3200" dirty="0"/>
              <a:t>Martina </a:t>
            </a:r>
            <a:r>
              <a:rPr lang="cs-CZ" altLang="cs-CZ" sz="3200" dirty="0" err="1"/>
              <a:t>Sponerová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601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Dluhopisy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400"/>
              </a:spcAft>
            </a:pPr>
            <a:r>
              <a:rPr lang="cs-CZ" altLang="cs-CZ" sz="2000" dirty="0"/>
              <a:t>S dluhopisem je spojeno právo na splacení dlužné částky a na výnos z dluhopisu (resp. půjčené částky)</a:t>
            </a:r>
          </a:p>
          <a:p>
            <a:pPr algn="just">
              <a:lnSpc>
                <a:spcPct val="100000"/>
              </a:lnSpc>
              <a:spcAft>
                <a:spcPts val="400"/>
              </a:spcAft>
            </a:pPr>
            <a:r>
              <a:rPr lang="cs-CZ" altLang="cs-CZ" sz="2000" dirty="0"/>
              <a:t>Emitent je dlužník, držitel dluhopisu (investor) je věřitelem</a:t>
            </a:r>
          </a:p>
          <a:p>
            <a:pPr algn="just">
              <a:lnSpc>
                <a:spcPct val="100000"/>
              </a:lnSpc>
              <a:spcAft>
                <a:spcPts val="400"/>
              </a:spcAft>
            </a:pPr>
            <a:r>
              <a:rPr lang="cs-CZ" altLang="cs-CZ" sz="2000" dirty="0"/>
              <a:t>Výnos: kapitálový a důchodový (ve formě kupónové platby)</a:t>
            </a:r>
          </a:p>
          <a:p>
            <a:pPr algn="just">
              <a:lnSpc>
                <a:spcPct val="100000"/>
              </a:lnSpc>
              <a:spcAft>
                <a:spcPts val="400"/>
              </a:spcAft>
            </a:pPr>
            <a:r>
              <a:rPr lang="cs-CZ" altLang="cs-CZ" sz="2000" dirty="0"/>
              <a:t>Druhy</a:t>
            </a:r>
          </a:p>
          <a:p>
            <a:pPr lvl="1" algn="just">
              <a:spcAft>
                <a:spcPts val="400"/>
              </a:spcAft>
            </a:pPr>
            <a:r>
              <a:rPr lang="cs-CZ" altLang="cs-CZ" sz="1800" dirty="0"/>
              <a:t>Dluhopis s fixním výnosem – nejčastější</a:t>
            </a:r>
          </a:p>
          <a:p>
            <a:pPr lvl="1" algn="just">
              <a:spcAft>
                <a:spcPts val="400"/>
              </a:spcAft>
            </a:pPr>
            <a:r>
              <a:rPr lang="cs-CZ" altLang="cs-CZ" sz="1800" dirty="0"/>
              <a:t>Dluhopis s nulovým kuponem (</a:t>
            </a:r>
            <a:r>
              <a:rPr lang="cs-CZ" altLang="cs-CZ" sz="1800" dirty="0" err="1"/>
              <a:t>zero</a:t>
            </a:r>
            <a:r>
              <a:rPr lang="cs-CZ" altLang="cs-CZ" sz="1800" dirty="0"/>
              <a:t> </a:t>
            </a:r>
            <a:r>
              <a:rPr lang="cs-CZ" altLang="cs-CZ" sz="1800" dirty="0" err="1"/>
              <a:t>coupon</a:t>
            </a:r>
            <a:r>
              <a:rPr lang="cs-CZ" altLang="cs-CZ" sz="1800" dirty="0"/>
              <a:t> bond) – žádný kupon, prodávaný s diskontem</a:t>
            </a:r>
          </a:p>
          <a:p>
            <a:pPr lvl="1" algn="just">
              <a:spcAft>
                <a:spcPts val="400"/>
              </a:spcAft>
            </a:pPr>
            <a:r>
              <a:rPr lang="cs-CZ" altLang="cs-CZ" sz="1800" dirty="0"/>
              <a:t>Dluhopis s variabilním kuponem</a:t>
            </a:r>
          </a:p>
          <a:p>
            <a:pPr lvl="1" algn="just">
              <a:spcAft>
                <a:spcPts val="400"/>
              </a:spcAft>
            </a:pPr>
            <a:r>
              <a:rPr lang="cs-CZ" altLang="cs-CZ" sz="1800" dirty="0"/>
              <a:t>Dluhopis bez termínu splatnosti (tzv. věčný dluhopis, konzola)</a:t>
            </a:r>
          </a:p>
          <a:p>
            <a:pPr lvl="1" algn="just">
              <a:spcAft>
                <a:spcPts val="400"/>
              </a:spcAft>
            </a:pPr>
            <a:r>
              <a:rPr lang="cs-CZ" altLang="cs-CZ" sz="1800" dirty="0"/>
              <a:t>Vypověditelný dluhopis – riziko předčasného splacení</a:t>
            </a:r>
          </a:p>
          <a:p>
            <a:pPr lvl="1" algn="just">
              <a:spcAft>
                <a:spcPts val="400"/>
              </a:spcAft>
            </a:pPr>
            <a:r>
              <a:rPr lang="cs-CZ" altLang="cs-CZ" sz="1800" dirty="0"/>
              <a:t>Prašivý dluhopis (</a:t>
            </a:r>
            <a:r>
              <a:rPr lang="cs-CZ" altLang="cs-CZ" sz="1800" dirty="0" err="1"/>
              <a:t>junk</a:t>
            </a:r>
            <a:r>
              <a:rPr lang="cs-CZ" altLang="cs-CZ" sz="1800" dirty="0"/>
              <a:t> bond)</a:t>
            </a:r>
          </a:p>
          <a:p>
            <a:pPr algn="just">
              <a:lnSpc>
                <a:spcPct val="100000"/>
              </a:lnSpc>
              <a:spcAft>
                <a:spcPts val="400"/>
              </a:spcAft>
            </a:pPr>
            <a:r>
              <a:rPr lang="cs-CZ" altLang="cs-CZ" sz="2000" dirty="0"/>
              <a:t>Kreditní (úvěrové) riziko</a:t>
            </a:r>
          </a:p>
          <a:p>
            <a:pPr algn="just">
              <a:lnSpc>
                <a:spcPct val="100000"/>
              </a:lnSpc>
              <a:spcAft>
                <a:spcPts val="400"/>
              </a:spcAft>
            </a:pPr>
            <a:r>
              <a:rPr lang="cs-CZ" altLang="cs-CZ" sz="2000" dirty="0"/>
              <a:t>Hypoteční zástavní listy – speciální dluhopisy, které jsou kryté pohledávkami </a:t>
            </a:r>
            <a:br>
              <a:rPr lang="cs-CZ" altLang="cs-CZ" sz="2000" dirty="0"/>
            </a:br>
            <a:r>
              <a:rPr lang="cs-CZ" altLang="cs-CZ" sz="2000" dirty="0"/>
              <a:t>z hypotečních úvěrů</a:t>
            </a:r>
            <a:endParaRPr lang="cs-CZ" altLang="cs-CZ" sz="1800" dirty="0"/>
          </a:p>
          <a:p>
            <a:pPr marL="72000" indent="0">
              <a:lnSpc>
                <a:spcPct val="100000"/>
              </a:lnSpc>
              <a:spcAft>
                <a:spcPts val="400"/>
              </a:spcAft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64723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endParaRPr lang="en-US" sz="3200" dirty="0"/>
          </a:p>
        </p:txBody>
      </p:sp>
      <p:pic>
        <p:nvPicPr>
          <p:cNvPr id="6" name="Picture 2" descr="http://img.ct24.cz/multimedia/videos/image/1235/medium/370412.jpg">
            <a:extLst>
              <a:ext uri="{FF2B5EF4-FFF2-40B4-BE49-F238E27FC236}">
                <a16:creationId xmlns:a16="http://schemas.microsoft.com/office/drawing/2014/main" id="{2D7D41A1-3089-446B-8069-6AE8F7700A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00" y="593193"/>
            <a:ext cx="10002000" cy="5634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5889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Finanční deriváty – </a:t>
            </a:r>
            <a:r>
              <a:rPr lang="cs-CZ" altLang="cs-CZ" dirty="0">
                <a:solidFill>
                  <a:srgbClr val="FF0000"/>
                </a:solidFill>
              </a:rPr>
              <a:t>pouze zajímavost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000" dirty="0"/>
              <a:t>Co to je?</a:t>
            </a:r>
          </a:p>
          <a:p>
            <a:pPr lvl="1" algn="just"/>
            <a:r>
              <a:rPr lang="cs-CZ" altLang="cs-CZ" sz="1800" dirty="0"/>
              <a:t>Nástroje, jejichž cena je odvozená (derivovaná) od ceny podkladových aktiv. Jsou to finanční produkty nebo operace, které umožňují v okamžiku uzavření kontraktu zafixovat kurz nebo cenu, za kterou může být aktivum, které se k tomuto kontraktu vztahuje, koupeno/prodáno k určitému budoucímu datu</a:t>
            </a:r>
          </a:p>
          <a:p>
            <a:pPr algn="just"/>
            <a:r>
              <a:rPr lang="cs-CZ" altLang="cs-CZ" sz="2000" dirty="0"/>
              <a:t>Typy podkladových aktiv: měna, úrokové sazby, komodity, cenné papíry</a:t>
            </a:r>
          </a:p>
          <a:p>
            <a:pPr algn="just"/>
            <a:r>
              <a:rPr lang="cs-CZ" altLang="cs-CZ" sz="2000" dirty="0"/>
              <a:t>Základní typy derivátů</a:t>
            </a:r>
          </a:p>
          <a:p>
            <a:pPr lvl="1" algn="just"/>
            <a:r>
              <a:rPr lang="cs-CZ" altLang="cs-CZ" sz="1800" dirty="0"/>
              <a:t>Bezpodmínečné termínové obchody – závazné pro obě smluvní strany</a:t>
            </a:r>
          </a:p>
          <a:p>
            <a:pPr lvl="2" algn="just"/>
            <a:r>
              <a:rPr lang="cs-CZ" altLang="cs-CZ" dirty="0"/>
              <a:t>Forwardy (</a:t>
            </a:r>
            <a:r>
              <a:rPr lang="cs-CZ" altLang="cs-CZ" dirty="0" err="1"/>
              <a:t>OTC</a:t>
            </a:r>
            <a:r>
              <a:rPr lang="cs-CZ" altLang="cs-CZ" dirty="0"/>
              <a:t> trhy, </a:t>
            </a:r>
            <a:r>
              <a:rPr lang="cs-CZ" altLang="cs-CZ" dirty="0" err="1"/>
              <a:t>FRA</a:t>
            </a:r>
            <a:r>
              <a:rPr lang="cs-CZ" altLang="cs-CZ" dirty="0"/>
              <a:t>), </a:t>
            </a:r>
          </a:p>
          <a:p>
            <a:pPr lvl="2" algn="just"/>
            <a:r>
              <a:rPr lang="cs-CZ" altLang="cs-CZ" dirty="0"/>
              <a:t>Futures (podstata stejná jako u forwardu, ale obchoduje se na burze), </a:t>
            </a:r>
          </a:p>
          <a:p>
            <a:pPr lvl="2" algn="just"/>
            <a:r>
              <a:rPr lang="cs-CZ" altLang="cs-CZ" dirty="0"/>
              <a:t>Swapy</a:t>
            </a:r>
          </a:p>
          <a:p>
            <a:pPr lvl="1" algn="just"/>
            <a:r>
              <a:rPr lang="cs-CZ" altLang="cs-CZ" sz="1800" dirty="0"/>
              <a:t>Podmínečné termínové obchody</a:t>
            </a:r>
          </a:p>
          <a:p>
            <a:pPr lvl="2" algn="just"/>
            <a:r>
              <a:rPr lang="cs-CZ" altLang="cs-CZ" dirty="0"/>
              <a:t>Opce – vlastník opce má právo, nikoliv povinnost prodat či koupit, druhá strana má povinnost prodat či koupit</a:t>
            </a:r>
          </a:p>
          <a:p>
            <a:pPr algn="just"/>
            <a:r>
              <a:rPr lang="cs-CZ" altLang="cs-CZ" sz="2000" dirty="0"/>
              <a:t>Základní možnosti využití derivátů</a:t>
            </a:r>
          </a:p>
          <a:p>
            <a:pPr lvl="1" algn="just"/>
            <a:r>
              <a:rPr lang="cs-CZ" altLang="cs-CZ" sz="1800" dirty="0"/>
              <a:t>Zajištění, spekulace, arbitráž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58836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Analýza cenných papírů – technická analýza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1800" dirty="0"/>
              <a:t>Analýza cenových pohybů, rychlosti jejich změn a objemu z hlediska historie, vychází tedy ze studia minulého tržního chování měny, indexu či komodity.</a:t>
            </a:r>
          </a:p>
          <a:p>
            <a:pPr algn="just"/>
            <a:r>
              <a:rPr lang="cs-CZ" altLang="cs-CZ" sz="1800" dirty="0"/>
              <a:t>Techničtí obchodníci používají ke svému rozhodování informace z trhu (například </a:t>
            </a:r>
            <a:r>
              <a:rPr lang="cs-CZ" altLang="cs-CZ" sz="1800" b="1" dirty="0"/>
              <a:t>předchozí ceny </a:t>
            </a:r>
            <a:br>
              <a:rPr lang="cs-CZ" altLang="cs-CZ" sz="1800" b="1" dirty="0"/>
            </a:br>
            <a:r>
              <a:rPr lang="cs-CZ" altLang="cs-CZ" sz="1800" b="1" dirty="0"/>
              <a:t>a zobchodovaný objem</a:t>
            </a:r>
            <a:r>
              <a:rPr lang="cs-CZ" altLang="cs-CZ" sz="1800" dirty="0"/>
              <a:t>) zakomponované do matematických indikátorů.</a:t>
            </a:r>
          </a:p>
          <a:p>
            <a:pPr algn="just"/>
            <a:r>
              <a:rPr lang="cs-CZ" altLang="cs-CZ" sz="1800" dirty="0"/>
              <a:t>Předpoklady:</a:t>
            </a:r>
          </a:p>
          <a:p>
            <a:pPr lvl="1"/>
            <a:r>
              <a:rPr lang="cs-CZ" altLang="cs-CZ" sz="1800" dirty="0"/>
              <a:t>Cena zcela odráží působení veškerých tržních sil. V daném čase jsou všechny tržní informace </a:t>
            </a:r>
            <a:br>
              <a:rPr lang="cs-CZ" altLang="cs-CZ" sz="1800" dirty="0"/>
            </a:br>
            <a:r>
              <a:rPr lang="cs-CZ" altLang="cs-CZ" sz="1800" dirty="0"/>
              <a:t>i síly již v ceně zahrnuty.</a:t>
            </a:r>
          </a:p>
          <a:p>
            <a:pPr lvl="1"/>
            <a:r>
              <a:rPr lang="cs-CZ" altLang="cs-CZ" sz="1800" dirty="0"/>
              <a:t>Ceny se pohybují v trendech, které lze rozpoznat a přeměnit na ziskové příležitosti.</a:t>
            </a:r>
          </a:p>
          <a:p>
            <a:pPr lvl="1"/>
            <a:r>
              <a:rPr lang="cs-CZ" altLang="cs-CZ" sz="1800" dirty="0"/>
              <a:t>Cenové pohyby se opakují.</a:t>
            </a:r>
          </a:p>
          <a:p>
            <a:r>
              <a:rPr lang="cs-CZ" altLang="cs-CZ" sz="1800" dirty="0"/>
              <a:t>Výhody:</a:t>
            </a:r>
          </a:p>
          <a:p>
            <a:pPr lvl="1"/>
            <a:r>
              <a:rPr lang="cs-CZ" altLang="cs-CZ" sz="1800" dirty="0"/>
              <a:t>Vyžaduje méně informací než fundamentální analýza. Obchodník získává všechny potřebné informace z ceny a obchodovaného objemu.</a:t>
            </a:r>
          </a:p>
          <a:p>
            <a:pPr lvl="1"/>
            <a:r>
              <a:rPr lang="cs-CZ" altLang="cs-CZ" sz="1800" dirty="0"/>
              <a:t>Jelikož se zaměřuje na identifikaci otáčení trendu, otázka načasování vstupu do obchodu je při používání technické analýzy snazší.</a:t>
            </a:r>
          </a:p>
          <a:p>
            <a:pPr lvl="1" algn="just"/>
            <a:endParaRPr lang="cs-CZ" altLang="cs-CZ" sz="18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30476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900" y="494212"/>
            <a:ext cx="10753200" cy="451576"/>
          </a:xfrm>
        </p:spPr>
        <p:txBody>
          <a:bodyPr/>
          <a:lstStyle/>
          <a:p>
            <a:r>
              <a:rPr lang="cs-CZ" altLang="cs-CZ" sz="3600" dirty="0"/>
              <a:t>Technická analýza - ukázka</a:t>
            </a:r>
            <a:endParaRPr lang="en-US" sz="3600" dirty="0"/>
          </a:p>
        </p:txBody>
      </p:sp>
      <p:pic>
        <p:nvPicPr>
          <p:cNvPr id="6" name="Picture 2" descr="http://www.financnik.cz/images/sl-swing.jpg">
            <a:extLst>
              <a:ext uri="{FF2B5EF4-FFF2-40B4-BE49-F238E27FC236}">
                <a16:creationId xmlns:a16="http://schemas.microsoft.com/office/drawing/2014/main" id="{7FE64CBA-152F-42FF-91F5-D41132E5E81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283" y="1171576"/>
            <a:ext cx="8687454" cy="4658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47AA8859-91B8-46E1-A6BA-EED11DF5D21B}"/>
              </a:ext>
            </a:extLst>
          </p:cNvPr>
          <p:cNvSpPr/>
          <p:nvPr/>
        </p:nvSpPr>
        <p:spPr>
          <a:xfrm>
            <a:off x="1533283" y="5830223"/>
            <a:ext cx="18637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dirty="0">
                <a:solidFill>
                  <a:srgbClr val="969696"/>
                </a:solidFill>
              </a:rPr>
              <a:t>JUDr. J. Šedová, CSc.</a:t>
            </a:r>
          </a:p>
        </p:txBody>
      </p:sp>
    </p:spTree>
    <p:extLst>
      <p:ext uri="{BB962C8B-B14F-4D97-AF65-F5344CB8AC3E}">
        <p14:creationId xmlns:p14="http://schemas.microsoft.com/office/powerpoint/2010/main" val="977541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Analýza cenných papírů – fundamentální analýza</a:t>
            </a:r>
            <a:endParaRPr lang="en-US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>
              <a:defRPr/>
            </a:pPr>
            <a:r>
              <a:rPr lang="cs-CZ" sz="2000" dirty="0"/>
              <a:t>Jde více do hloubky, ale je náročnější na data</a:t>
            </a:r>
          </a:p>
          <a:p>
            <a:pPr algn="just">
              <a:defRPr/>
            </a:pPr>
            <a:endParaRPr lang="cs-CZ" sz="2000" dirty="0"/>
          </a:p>
          <a:p>
            <a:pPr algn="just">
              <a:defRPr/>
            </a:pPr>
            <a:r>
              <a:rPr lang="cs-CZ" sz="2000" dirty="0"/>
              <a:t>Snaží se najít správnou </a:t>
            </a:r>
            <a:r>
              <a:rPr lang="cs-CZ" sz="2000" u="sng" dirty="0">
                <a:hlinkClick r:id="rId2" tooltip="Fundamentální analýza"/>
              </a:rPr>
              <a:t>vnitřní hodnotu akcie</a:t>
            </a:r>
            <a:r>
              <a:rPr lang="cs-CZ" sz="2000" dirty="0"/>
              <a:t> pomocí zkoumání kurzotvorných faktorů </a:t>
            </a:r>
            <a:br>
              <a:rPr lang="cs-CZ" sz="2000" dirty="0"/>
            </a:br>
            <a:r>
              <a:rPr lang="cs-CZ" sz="2000" dirty="0"/>
              <a:t>a informací, které jsou přístupné veřejnosti.</a:t>
            </a:r>
          </a:p>
          <a:p>
            <a:pPr lvl="1" algn="just">
              <a:defRPr/>
            </a:pPr>
            <a:r>
              <a:rPr lang="cs-CZ" sz="1800" dirty="0"/>
              <a:t>ekonomická, účetní, statistická data, </a:t>
            </a:r>
          </a:p>
          <a:p>
            <a:pPr lvl="1" algn="just">
              <a:defRPr/>
            </a:pPr>
            <a:r>
              <a:rPr lang="cs-CZ" sz="1800" dirty="0"/>
              <a:t>politické, historické a demografické faktory. </a:t>
            </a:r>
          </a:p>
          <a:p>
            <a:pPr algn="just">
              <a:defRPr/>
            </a:pPr>
            <a:endParaRPr lang="cs-CZ" sz="2000" dirty="0"/>
          </a:p>
          <a:p>
            <a:pPr algn="just">
              <a:defRPr/>
            </a:pPr>
            <a:r>
              <a:rPr lang="cs-CZ" sz="2000" dirty="0"/>
              <a:t>Odvozenou cenu pak investor porovnává s aktuálním oceněním na finančních trzích: </a:t>
            </a:r>
          </a:p>
          <a:p>
            <a:pPr lvl="1" algn="just">
              <a:defRPr/>
            </a:pPr>
            <a:r>
              <a:rPr lang="cs-CZ" sz="1800" dirty="0"/>
              <a:t>Cílem je odpověď na otázku, zdali je akcie správně ohodnocena, anebo zda je podhodnocena, </a:t>
            </a:r>
            <a:br>
              <a:rPr lang="cs-CZ" sz="1800" dirty="0"/>
            </a:br>
            <a:r>
              <a:rPr lang="cs-CZ" sz="1800" dirty="0"/>
              <a:t>či nadhodnocena.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28485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C011C93-DE3F-4E1B-BAB3-6A4683ECF4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719A24-B966-44B8-9527-E8693F9762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D0A9D0-67BB-48EA-BB6A-D2D7CCC72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Trhy cenných papírů (I)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AF99F44-FF67-4E24-A23C-C4FAA0CC6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b="1" dirty="0"/>
              <a:t>Burzy</a:t>
            </a:r>
          </a:p>
          <a:p>
            <a:pPr lvl="1"/>
            <a:r>
              <a:rPr lang="cs-CZ" altLang="cs-CZ" sz="1800" dirty="0"/>
              <a:t>Instituce organizující trh s investičními nástroji</a:t>
            </a:r>
          </a:p>
          <a:p>
            <a:pPr lvl="1"/>
            <a:r>
              <a:rPr lang="cs-CZ" altLang="cs-CZ" sz="1800" dirty="0"/>
              <a:t>Základní součást kapitálového trhu</a:t>
            </a:r>
          </a:p>
          <a:p>
            <a:pPr lvl="1"/>
            <a:r>
              <a:rPr lang="cs-CZ" altLang="cs-CZ" sz="1800" dirty="0"/>
              <a:t>Jejím prostřednictvím lze nakupovat a prodávat</a:t>
            </a:r>
          </a:p>
          <a:p>
            <a:pPr lvl="1"/>
            <a:r>
              <a:rPr lang="cs-CZ" altLang="cs-CZ" sz="1800" dirty="0"/>
              <a:t>Setkávají se zde emitenti a investoři</a:t>
            </a:r>
          </a:p>
          <a:p>
            <a:pPr lvl="1"/>
            <a:r>
              <a:rPr lang="cs-CZ" altLang="cs-CZ" sz="1800" dirty="0"/>
              <a:t>Kurz (cena) aktiva je určena nabídkou a poptávkou</a:t>
            </a:r>
          </a:p>
          <a:p>
            <a:pPr lvl="1"/>
            <a:r>
              <a:rPr lang="cs-CZ" altLang="cs-CZ" sz="1800" dirty="0"/>
              <a:t>Vysoká standardizace instrumentů </a:t>
            </a:r>
          </a:p>
          <a:p>
            <a:pPr lvl="2"/>
            <a:r>
              <a:rPr lang="cs-CZ" altLang="cs-CZ" sz="1600" dirty="0"/>
              <a:t>= vzájemná zastupitelnost a zaměnitelnost obchodovaného zboží (instrumentů) </a:t>
            </a:r>
          </a:p>
          <a:p>
            <a:pPr lvl="2"/>
            <a:r>
              <a:rPr lang="cs-CZ" altLang="cs-CZ" sz="1600" dirty="0"/>
              <a:t>= ustálení, sjednocení jejich vlastností a podoby</a:t>
            </a:r>
          </a:p>
          <a:p>
            <a:pPr lvl="1"/>
            <a:r>
              <a:rPr lang="cs-CZ" altLang="cs-CZ" sz="1800" dirty="0"/>
              <a:t>Funkce burzy</a:t>
            </a:r>
          </a:p>
          <a:p>
            <a:pPr lvl="2"/>
            <a:r>
              <a:rPr lang="cs-CZ" altLang="cs-CZ" sz="1600" dirty="0"/>
              <a:t>Obchodní (funkce likvidity)</a:t>
            </a:r>
          </a:p>
          <a:p>
            <a:pPr lvl="2"/>
            <a:r>
              <a:rPr lang="cs-CZ" altLang="cs-CZ" sz="1600" dirty="0"/>
              <a:t>Alokační – přesun prostředků mezi deficitními a přebytkovými subjekty</a:t>
            </a:r>
          </a:p>
          <a:p>
            <a:pPr lvl="2"/>
            <a:r>
              <a:rPr lang="cs-CZ" altLang="cs-CZ" sz="1600" dirty="0"/>
              <a:t>Cenotvorná – tvorba tržního kurzu </a:t>
            </a:r>
            <a:r>
              <a:rPr lang="cs-CZ" altLang="cs-CZ" sz="1600" dirty="0" err="1"/>
              <a:t>CP</a:t>
            </a:r>
            <a:r>
              <a:rPr lang="cs-CZ" altLang="cs-CZ" sz="1600" dirty="0"/>
              <a:t> </a:t>
            </a:r>
          </a:p>
          <a:p>
            <a:pPr lvl="2"/>
            <a:r>
              <a:rPr lang="cs-CZ" altLang="cs-CZ" sz="1600" dirty="0"/>
              <a:t>Spekulační – krátkodobé investice</a:t>
            </a:r>
          </a:p>
          <a:p>
            <a:pPr lvl="3"/>
            <a:r>
              <a:rPr lang="cs-CZ" altLang="cs-CZ" sz="1600" dirty="0"/>
              <a:t>Spekulace ,,na býka,, - dlouhá pozice</a:t>
            </a:r>
          </a:p>
          <a:p>
            <a:pPr lvl="3"/>
            <a:r>
              <a:rPr lang="cs-CZ" altLang="cs-CZ" sz="1600" dirty="0"/>
              <a:t>Spekulace ,,na medvěda,, - krátká pozice 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altLang="cs-CZ" sz="1600" dirty="0" err="1"/>
              <a:t>short</a:t>
            </a:r>
            <a:r>
              <a:rPr lang="cs-CZ" altLang="cs-CZ" sz="1600" dirty="0"/>
              <a:t> </a:t>
            </a:r>
            <a:r>
              <a:rPr lang="cs-CZ" altLang="cs-CZ" sz="1600" dirty="0" err="1"/>
              <a:t>selling</a:t>
            </a:r>
            <a:endParaRPr lang="cs-CZ" altLang="cs-CZ" sz="1600" dirty="0"/>
          </a:p>
          <a:p>
            <a:pPr lvl="3"/>
            <a:r>
              <a:rPr lang="cs-CZ" altLang="cs-CZ" sz="1600" dirty="0"/>
              <a:t>http://investice.finance.cz/akcie/priklady-obchodu/spekulace-na-pokles/</a:t>
            </a:r>
          </a:p>
        </p:txBody>
      </p:sp>
    </p:spTree>
    <p:extLst>
      <p:ext uri="{BB962C8B-B14F-4D97-AF65-F5344CB8AC3E}">
        <p14:creationId xmlns:p14="http://schemas.microsoft.com/office/powerpoint/2010/main" val="4211501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9AEB11-3BE3-455B-9060-AEFC0FEE88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1A2D3B-24D8-4577-A43A-462252CCF1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E50082-7A86-45AE-88B9-0E161F65F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altLang="cs-CZ" sz="2000" dirty="0"/>
              <a:t>Dělení burz:</a:t>
            </a:r>
          </a:p>
          <a:p>
            <a:pPr lvl="1" algn="just">
              <a:spcAft>
                <a:spcPts val="600"/>
              </a:spcAft>
            </a:pPr>
            <a:r>
              <a:rPr lang="cs-CZ" altLang="cs-CZ" dirty="0"/>
              <a:t>Dle předmětu obchodování</a:t>
            </a:r>
          </a:p>
          <a:p>
            <a:pPr lvl="2" algn="just">
              <a:lnSpc>
                <a:spcPct val="100000"/>
              </a:lnSpc>
              <a:spcAft>
                <a:spcPts val="600"/>
              </a:spcAft>
            </a:pPr>
            <a:r>
              <a:rPr lang="cs-CZ" altLang="cs-CZ" sz="2000" dirty="0"/>
              <a:t>Peněžní (burzy </a:t>
            </a:r>
            <a:r>
              <a:rPr lang="cs-CZ" altLang="cs-CZ" sz="2000" dirty="0" err="1"/>
              <a:t>CP</a:t>
            </a:r>
            <a:r>
              <a:rPr lang="cs-CZ" altLang="cs-CZ" sz="2000" dirty="0"/>
              <a:t>, burzy finančních derivátů, devizové burzy)</a:t>
            </a:r>
          </a:p>
          <a:p>
            <a:pPr lvl="2" algn="just">
              <a:lnSpc>
                <a:spcPct val="100000"/>
              </a:lnSpc>
              <a:spcAft>
                <a:spcPts val="600"/>
              </a:spcAft>
            </a:pPr>
            <a:r>
              <a:rPr lang="cs-CZ" altLang="cs-CZ" sz="2000" dirty="0"/>
              <a:t>Zbožové (komoditní) burzy</a:t>
            </a:r>
          </a:p>
          <a:p>
            <a:pPr lvl="1" algn="just">
              <a:spcAft>
                <a:spcPts val="600"/>
              </a:spcAft>
            </a:pPr>
            <a:r>
              <a:rPr lang="cs-CZ" altLang="cs-CZ" dirty="0"/>
              <a:t>Jiné dělení:</a:t>
            </a:r>
          </a:p>
          <a:p>
            <a:pPr lvl="2" algn="just">
              <a:lnSpc>
                <a:spcPct val="100000"/>
              </a:lnSpc>
              <a:spcAft>
                <a:spcPts val="600"/>
              </a:spcAft>
            </a:pPr>
            <a:r>
              <a:rPr lang="cs-CZ" altLang="cs-CZ" sz="2000" dirty="0"/>
              <a:t>s naprosto standardizovanými cennými papíry</a:t>
            </a:r>
          </a:p>
          <a:p>
            <a:pPr lvl="2" algn="just">
              <a:lnSpc>
                <a:spcPct val="100000"/>
              </a:lnSpc>
              <a:spcAft>
                <a:spcPts val="600"/>
              </a:spcAft>
            </a:pPr>
            <a:r>
              <a:rPr lang="cs-CZ" altLang="cs-CZ" sz="2000" dirty="0"/>
              <a:t>s tzv. kontrakty (finanční deriváty)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altLang="cs-CZ" sz="2000" dirty="0"/>
              <a:t>vývoj na burze je ukazatelem výkonu celé ekonomiky – ukazatelem je index dané burzy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515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9AEB11-3BE3-455B-9060-AEFC0FEE88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1A2D3B-24D8-4577-A43A-462252CCF1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088C76-376B-457E-8622-CD609360D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Burzy v ČR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E50082-7A86-45AE-88B9-0E161F65F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72208"/>
            <a:ext cx="10753200" cy="4559791"/>
          </a:xfrm>
        </p:spPr>
        <p:txBody>
          <a:bodyPr/>
          <a:lstStyle/>
          <a:p>
            <a:r>
              <a:rPr lang="cs-CZ" altLang="cs-CZ" sz="1800" b="1" dirty="0"/>
              <a:t>Burza cenných papírů Praha</a:t>
            </a:r>
          </a:p>
          <a:p>
            <a:pPr lvl="1"/>
            <a:r>
              <a:rPr lang="cs-CZ" altLang="cs-CZ" sz="1800" dirty="0"/>
              <a:t>Nejvýznamnější burza v ČR – provozuje hlavní trh s akciemi v zemi</a:t>
            </a:r>
          </a:p>
          <a:p>
            <a:pPr lvl="1"/>
            <a:r>
              <a:rPr lang="cs-CZ" altLang="cs-CZ" sz="1800" dirty="0"/>
              <a:t>Obchodovat mohou pouze členové</a:t>
            </a:r>
          </a:p>
          <a:p>
            <a:pPr lvl="1"/>
            <a:r>
              <a:rPr lang="cs-CZ" altLang="cs-CZ" sz="1800" dirty="0"/>
              <a:t>Z naprosté většiny se zde obchodují akcie a dluhopisy, deriváty minimálně</a:t>
            </a:r>
          </a:p>
          <a:p>
            <a:pPr lvl="1"/>
            <a:r>
              <a:rPr lang="cs-CZ" altLang="cs-CZ" sz="1800" dirty="0"/>
              <a:t>Její činnost je kontrolována ČNB </a:t>
            </a:r>
          </a:p>
          <a:p>
            <a:pPr lvl="1"/>
            <a:r>
              <a:rPr lang="cs-CZ" altLang="cs-CZ" sz="1800" dirty="0"/>
              <a:t>Obchoduje se na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altLang="cs-CZ" sz="1800" dirty="0"/>
              <a:t>Prime market - tzv. </a:t>
            </a:r>
            <a:r>
              <a:rPr lang="en-US" altLang="cs-CZ" sz="1800" dirty="0"/>
              <a:t>,,</a:t>
            </a:r>
            <a:r>
              <a:rPr lang="cs-CZ" altLang="cs-CZ" sz="1800" dirty="0"/>
              <a:t>b</a:t>
            </a:r>
            <a:r>
              <a:rPr lang="en-US" altLang="cs-CZ" sz="1800" dirty="0" err="1"/>
              <a:t>lue</a:t>
            </a:r>
            <a:r>
              <a:rPr lang="en-US" altLang="cs-CZ" sz="1800" dirty="0"/>
              <a:t> chip</a:t>
            </a:r>
            <a:r>
              <a:rPr lang="cs-CZ" altLang="cs-CZ" sz="1800" dirty="0"/>
              <a:t>“</a:t>
            </a:r>
            <a:r>
              <a:rPr lang="en-US" altLang="cs-CZ" sz="1800" dirty="0"/>
              <a:t> </a:t>
            </a:r>
            <a:r>
              <a:rPr lang="en-US" altLang="cs-CZ" sz="1800" dirty="0" err="1"/>
              <a:t>akcie</a:t>
            </a:r>
            <a:endParaRPr lang="cs-CZ" altLang="cs-CZ" sz="1800" dirty="0"/>
          </a:p>
          <a:p>
            <a:pPr lvl="2"/>
            <a:r>
              <a:rPr lang="cs-CZ" altLang="cs-CZ" sz="1800" dirty="0"/>
              <a:t>AVAST, </a:t>
            </a:r>
            <a:r>
              <a:rPr lang="cs-CZ" altLang="cs-CZ" sz="1800" dirty="0" err="1"/>
              <a:t>CETV</a:t>
            </a:r>
            <a:r>
              <a:rPr lang="cs-CZ" altLang="cs-CZ" sz="1800" dirty="0"/>
              <a:t>, ČEZ, </a:t>
            </a:r>
            <a:r>
              <a:rPr lang="cs-CZ" altLang="cs-CZ" sz="1800" dirty="0" err="1"/>
              <a:t>Erste</a:t>
            </a:r>
            <a:r>
              <a:rPr lang="cs-CZ" altLang="cs-CZ" sz="1800" dirty="0"/>
              <a:t> Group, Kofola </a:t>
            </a:r>
            <a:r>
              <a:rPr lang="cs-CZ" altLang="cs-CZ" sz="1800" dirty="0" err="1"/>
              <a:t>ČS</a:t>
            </a:r>
            <a:r>
              <a:rPr lang="cs-CZ" altLang="cs-CZ" sz="1800" dirty="0"/>
              <a:t>, KB, Moneta Money Bank, O2 ČR, Pegas </a:t>
            </a:r>
            <a:r>
              <a:rPr lang="cs-CZ" altLang="cs-CZ" sz="1800" dirty="0" err="1"/>
              <a:t>Nonwovens</a:t>
            </a:r>
            <a:r>
              <a:rPr lang="cs-CZ" altLang="cs-CZ" sz="1800" dirty="0"/>
              <a:t>, PHILIPP MORRIS ČR, </a:t>
            </a:r>
            <a:r>
              <a:rPr lang="cs-CZ" altLang="cs-CZ" sz="1800" dirty="0" err="1"/>
              <a:t>STOCK</a:t>
            </a:r>
            <a:r>
              <a:rPr lang="cs-CZ" altLang="cs-CZ" sz="1800" dirty="0"/>
              <a:t>, </a:t>
            </a:r>
            <a:r>
              <a:rPr lang="cs-CZ" altLang="cs-CZ" sz="1800" dirty="0" err="1"/>
              <a:t>VIG</a:t>
            </a:r>
            <a:endParaRPr lang="cs-CZ" altLang="cs-CZ" sz="18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altLang="cs-CZ" sz="1800" dirty="0"/>
              <a:t>Standard market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altLang="cs-CZ" sz="1800" dirty="0"/>
              <a:t>START market</a:t>
            </a:r>
          </a:p>
          <a:p>
            <a:r>
              <a:rPr lang="cs-CZ" altLang="cs-CZ" sz="1800" b="1" dirty="0" err="1"/>
              <a:t>RM</a:t>
            </a:r>
            <a:r>
              <a:rPr lang="cs-CZ" altLang="cs-CZ" sz="1800" b="1" dirty="0"/>
              <a:t>-Systém</a:t>
            </a:r>
          </a:p>
          <a:p>
            <a:pPr lvl="1"/>
            <a:r>
              <a:rPr lang="cs-CZ" altLang="cs-CZ" sz="1800" dirty="0"/>
              <a:t>Také je to burza – kontrola opět ČNB</a:t>
            </a:r>
          </a:p>
          <a:p>
            <a:pPr lvl="1"/>
            <a:r>
              <a:rPr lang="cs-CZ" altLang="cs-CZ" sz="1800" dirty="0"/>
              <a:t>Na rozdíl od </a:t>
            </a:r>
            <a:r>
              <a:rPr lang="cs-CZ" altLang="cs-CZ" sz="1800" dirty="0" err="1"/>
              <a:t>BCPP</a:t>
            </a:r>
            <a:r>
              <a:rPr lang="cs-CZ" altLang="cs-CZ" sz="1800" dirty="0"/>
              <a:t> je zaměřena na drobné a střední investory</a:t>
            </a:r>
          </a:p>
          <a:p>
            <a:pPr lvl="1"/>
            <a:r>
              <a:rPr lang="cs-CZ" altLang="cs-CZ" sz="1800" dirty="0"/>
              <a:t>Na rozdíl od </a:t>
            </a:r>
            <a:r>
              <a:rPr lang="cs-CZ" altLang="cs-CZ" sz="1800" dirty="0" err="1"/>
              <a:t>BCPP</a:t>
            </a:r>
            <a:r>
              <a:rPr lang="cs-CZ" altLang="cs-CZ" sz="1800" dirty="0"/>
              <a:t> nepracuje na členském, ale na zákaznickém principu</a:t>
            </a:r>
          </a:p>
          <a:p>
            <a:pPr lvl="1"/>
            <a:r>
              <a:rPr lang="cs-CZ" altLang="cs-CZ" sz="1800" dirty="0"/>
              <a:t>Obchoduje se zde i s tituly, které se neobchodují na </a:t>
            </a:r>
            <a:r>
              <a:rPr lang="cs-CZ" altLang="cs-CZ" sz="1800" dirty="0" err="1"/>
              <a:t>BCCP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436844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9AEB11-3BE3-455B-9060-AEFC0FEE88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1A2D3B-24D8-4577-A43A-462252CCF1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088C76-376B-457E-8622-CD609360D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Burzovní (akciové) indexy (I)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E50082-7A86-45AE-88B9-0E161F65F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Agregátní indikátor, který informuje o celkovém vývoji a situaci na trhu</a:t>
            </a:r>
          </a:p>
          <a:p>
            <a:pPr algn="just"/>
            <a:r>
              <a:rPr lang="cs-CZ" altLang="cs-CZ" sz="1800" dirty="0"/>
              <a:t>Pro investory přináší důležitou informaci o celkové atmosféře na trhu, popř. o výkonnosti trhu</a:t>
            </a:r>
          </a:p>
          <a:p>
            <a:pPr algn="just"/>
            <a:r>
              <a:rPr lang="cs-CZ" altLang="cs-CZ" sz="1800" dirty="0"/>
              <a:t>Reprezentuje portfolio cenných papírů příslušného akciového trhu</a:t>
            </a:r>
          </a:p>
          <a:p>
            <a:pPr algn="just"/>
            <a:r>
              <a:rPr lang="cs-CZ" altLang="cs-CZ" sz="1800" dirty="0"/>
              <a:t>Faktory ovlivňující sestavování indexu:</a:t>
            </a:r>
          </a:p>
          <a:p>
            <a:pPr lvl="1" algn="just"/>
            <a:r>
              <a:rPr lang="cs-CZ" altLang="cs-CZ" sz="1600" dirty="0"/>
              <a:t>Velikost báze</a:t>
            </a:r>
          </a:p>
          <a:p>
            <a:pPr lvl="1" algn="just"/>
            <a:r>
              <a:rPr lang="cs-CZ" altLang="cs-CZ" sz="1600" dirty="0"/>
              <a:t>Reprezentativnost báze</a:t>
            </a:r>
          </a:p>
          <a:p>
            <a:pPr lvl="1" algn="just"/>
            <a:r>
              <a:rPr lang="cs-CZ" altLang="cs-CZ" sz="1600" dirty="0"/>
              <a:t>Stanovení vah jednotlivých titulů</a:t>
            </a:r>
          </a:p>
          <a:p>
            <a:pPr algn="just"/>
            <a:r>
              <a:rPr lang="cs-CZ" altLang="cs-CZ" sz="1800" dirty="0"/>
              <a:t>Co musí indexy splňovat?</a:t>
            </a:r>
          </a:p>
          <a:p>
            <a:pPr lvl="1" algn="just"/>
            <a:r>
              <a:rPr lang="cs-CZ" altLang="cs-CZ" sz="1600" dirty="0"/>
              <a:t>informace – jedna číselná řada, tzn. dobře pozorovatelné tendence vývoje trhu </a:t>
            </a:r>
          </a:p>
          <a:p>
            <a:pPr lvl="1" algn="just"/>
            <a:r>
              <a:rPr lang="cs-CZ" altLang="cs-CZ" sz="1600" dirty="0"/>
              <a:t>objektivita – složení a váhové zastoupení musí spočívat na transparentních a dobře prověřitelných kritériích</a:t>
            </a:r>
          </a:p>
          <a:p>
            <a:pPr lvl="1" algn="just"/>
            <a:r>
              <a:rPr lang="cs-CZ" altLang="cs-CZ" sz="1600" dirty="0"/>
              <a:t>aktuálnost</a:t>
            </a:r>
          </a:p>
          <a:p>
            <a:pPr lvl="1" algn="just"/>
            <a:r>
              <a:rPr lang="cs-CZ" altLang="cs-CZ" sz="1600" dirty="0"/>
              <a:t>likvidita – pro všechny tituly musí být vždy k dispozici nákupní a prodejní kurz</a:t>
            </a:r>
            <a:endParaRPr lang="en-US" altLang="cs-CZ" sz="1600" dirty="0"/>
          </a:p>
          <a:p>
            <a:pPr algn="just"/>
            <a:r>
              <a:rPr lang="cs-CZ" altLang="cs-CZ" sz="1800" dirty="0"/>
              <a:t>„</a:t>
            </a:r>
            <a:r>
              <a:rPr lang="en-US" altLang="cs-CZ" sz="1800" dirty="0"/>
              <a:t>Blue chip</a:t>
            </a:r>
            <a:r>
              <a:rPr lang="cs-CZ" altLang="cs-CZ" sz="1800" dirty="0"/>
              <a:t>“</a:t>
            </a:r>
            <a:r>
              <a:rPr lang="en-US" altLang="cs-CZ" sz="1800" dirty="0"/>
              <a:t> </a:t>
            </a:r>
            <a:r>
              <a:rPr lang="en-US" altLang="cs-CZ" sz="1800" dirty="0" err="1"/>
              <a:t>akcie</a:t>
            </a:r>
            <a:endParaRPr lang="cs-CZ" altLang="cs-CZ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503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Dnešní program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altLang="cs-CZ" sz="2000" dirty="0"/>
              <a:t>Co to je finanční trh, jaké jsou jeho funkce a členění.</a:t>
            </a:r>
          </a:p>
          <a:p>
            <a:r>
              <a:rPr lang="cs-CZ" altLang="cs-CZ" sz="2000" dirty="0"/>
              <a:t>Co je to investiční nástroj, jak se dá dělit a jaké jsou jeho základní charakteristiky.</a:t>
            </a:r>
          </a:p>
          <a:p>
            <a:r>
              <a:rPr lang="cs-CZ" altLang="cs-CZ" sz="2000" dirty="0"/>
              <a:t>Co jsou to cenné papíry a jaké známe jejich druhy.</a:t>
            </a:r>
          </a:p>
          <a:p>
            <a:r>
              <a:rPr lang="cs-CZ" altLang="cs-CZ" sz="2000" dirty="0"/>
              <a:t>Jaké jsou základní přístupy k jejich analýze.</a:t>
            </a:r>
          </a:p>
          <a:p>
            <a:r>
              <a:rPr lang="cs-CZ" altLang="cs-CZ" sz="2000" dirty="0"/>
              <a:t>Co je to burza, burzovní index, </a:t>
            </a:r>
            <a:r>
              <a:rPr lang="cs-CZ" altLang="cs-CZ" sz="2000" dirty="0" err="1"/>
              <a:t>IPO</a:t>
            </a:r>
            <a:r>
              <a:rPr lang="cs-CZ" altLang="cs-CZ" sz="2000" dirty="0"/>
              <a:t>.</a:t>
            </a:r>
          </a:p>
          <a:p>
            <a:r>
              <a:rPr lang="cs-CZ" altLang="cs-CZ" sz="2000" dirty="0"/>
              <a:t>Regulace finančních trhů.</a:t>
            </a:r>
          </a:p>
          <a:p>
            <a:r>
              <a:rPr lang="cs-CZ" altLang="cs-CZ" sz="2000" dirty="0"/>
              <a:t>Některé vybrané nelegální praktiky.</a:t>
            </a:r>
          </a:p>
          <a:p>
            <a:r>
              <a:rPr lang="cs-CZ" altLang="cs-CZ" sz="2000" dirty="0"/>
              <a:t>Několik významných událostí na finančních trzích.</a:t>
            </a:r>
          </a:p>
          <a:p>
            <a:r>
              <a:rPr lang="cs-CZ" altLang="cs-CZ" sz="2000" dirty="0"/>
              <a:t>Několik příkladů na akcie a dluhopisy.</a:t>
            </a:r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75245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9AEB11-3BE3-455B-9060-AEFC0FEE88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1A2D3B-24D8-4577-A43A-462252CCF1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088C76-376B-457E-8622-CD609360D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Burzovní indexy (II)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E50082-7A86-45AE-88B9-0E161F65F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Příklady?</a:t>
            </a:r>
          </a:p>
          <a:p>
            <a:pPr lvl="1"/>
            <a:r>
              <a:rPr lang="cs-CZ" altLang="cs-CZ" dirty="0" err="1"/>
              <a:t>FTSE</a:t>
            </a:r>
            <a:r>
              <a:rPr lang="cs-CZ" altLang="cs-CZ" dirty="0"/>
              <a:t> 100</a:t>
            </a:r>
          </a:p>
          <a:p>
            <a:pPr lvl="1"/>
            <a:r>
              <a:rPr lang="cs-CZ" altLang="cs-CZ" dirty="0" err="1"/>
              <a:t>DAX</a:t>
            </a:r>
            <a:endParaRPr lang="cs-CZ" altLang="cs-CZ" dirty="0"/>
          </a:p>
          <a:p>
            <a:pPr lvl="1"/>
            <a:r>
              <a:rPr lang="cs-CZ" altLang="cs-CZ" dirty="0"/>
              <a:t>CAC 40</a:t>
            </a:r>
          </a:p>
          <a:p>
            <a:pPr lvl="1"/>
            <a:r>
              <a:rPr lang="cs-CZ" altLang="cs-CZ" dirty="0" err="1"/>
              <a:t>FTSE</a:t>
            </a:r>
            <a:r>
              <a:rPr lang="cs-CZ" altLang="cs-CZ" dirty="0"/>
              <a:t> </a:t>
            </a:r>
            <a:r>
              <a:rPr lang="cs-CZ" altLang="cs-CZ" dirty="0" err="1"/>
              <a:t>MIB</a:t>
            </a:r>
            <a:r>
              <a:rPr lang="cs-CZ" altLang="cs-CZ" dirty="0"/>
              <a:t> </a:t>
            </a:r>
          </a:p>
          <a:p>
            <a:pPr lvl="1"/>
            <a:r>
              <a:rPr lang="cs-CZ" altLang="cs-CZ" dirty="0"/>
              <a:t>PSI 20</a:t>
            </a:r>
          </a:p>
          <a:p>
            <a:pPr lvl="1"/>
            <a:r>
              <a:rPr lang="cs-CZ" altLang="cs-CZ" dirty="0" err="1"/>
              <a:t>DJIA</a:t>
            </a:r>
            <a:endParaRPr lang="cs-CZ" altLang="cs-CZ" dirty="0"/>
          </a:p>
          <a:p>
            <a:pPr lvl="1"/>
            <a:r>
              <a:rPr lang="cs-CZ" altLang="cs-CZ" dirty="0"/>
              <a:t>S</a:t>
            </a:r>
            <a:r>
              <a:rPr lang="en-US" altLang="cs-CZ" dirty="0"/>
              <a:t>&amp;P 500</a:t>
            </a:r>
          </a:p>
          <a:p>
            <a:pPr lvl="1"/>
            <a:r>
              <a:rPr lang="en-US" altLang="cs-CZ" dirty="0"/>
              <a:t>Nasdaq Composite</a:t>
            </a:r>
          </a:p>
          <a:p>
            <a:pPr lvl="1"/>
            <a:r>
              <a:rPr lang="en-US" altLang="cs-CZ" dirty="0"/>
              <a:t>Nikkei 225</a:t>
            </a:r>
          </a:p>
          <a:p>
            <a:pPr lvl="1"/>
            <a:r>
              <a:rPr lang="en-US" altLang="cs-CZ" dirty="0"/>
              <a:t>PX</a:t>
            </a:r>
          </a:p>
        </p:txBody>
      </p:sp>
    </p:spTree>
    <p:extLst>
      <p:ext uri="{BB962C8B-B14F-4D97-AF65-F5344CB8AC3E}">
        <p14:creationId xmlns:p14="http://schemas.microsoft.com/office/powerpoint/2010/main" val="691839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9AEB11-3BE3-455B-9060-AEFC0FEE88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Finanční trhy / BPF_CZAF Cvičení ze základů financí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1A2D3B-24D8-4577-A43A-462252CCF1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088C76-376B-457E-8622-CD609360D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54096"/>
            <a:ext cx="10753200" cy="451576"/>
          </a:xfrm>
        </p:spPr>
        <p:txBody>
          <a:bodyPr/>
          <a:lstStyle/>
          <a:p>
            <a:r>
              <a:rPr lang="cs-CZ"/>
              <a:t>PX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E50082-7A86-45AE-88B9-0E161F65F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5900402"/>
            <a:ext cx="10753200" cy="252000"/>
          </a:xfrm>
        </p:spPr>
        <p:txBody>
          <a:bodyPr/>
          <a:lstStyle/>
          <a:p>
            <a:pPr marL="72000" indent="0">
              <a:buNone/>
            </a:pPr>
            <a:r>
              <a:rPr lang="cs-CZ" sz="1200" dirty="0"/>
              <a:t>Zdroj: </a:t>
            </a:r>
            <a:r>
              <a:rPr lang="en-US" sz="1200" dirty="0">
                <a:hlinkClick r:id="rId2"/>
              </a:rPr>
              <a:t>https://tradingeconomics.com/czech-republic/stock-market</a:t>
            </a:r>
            <a:endParaRPr lang="en-US" sz="120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DFDC870-CA63-4D04-83C6-5BEB869DF0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586"/>
          <a:stretch/>
        </p:blipFill>
        <p:spPr>
          <a:xfrm>
            <a:off x="1506432" y="486383"/>
            <a:ext cx="9946657" cy="533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968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9AEB11-3BE3-455B-9060-AEFC0FEE88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1A2D3B-24D8-4577-A43A-462252CCF1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088C76-376B-457E-8622-CD609360D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6424"/>
            <a:ext cx="10753200" cy="451576"/>
          </a:xfrm>
        </p:spPr>
        <p:txBody>
          <a:bodyPr/>
          <a:lstStyle/>
          <a:p>
            <a:r>
              <a:rPr lang="cs-CZ" dirty="0" err="1"/>
              <a:t>DJIA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E50082-7A86-45AE-88B9-0E161F65F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5975999"/>
            <a:ext cx="10753200" cy="252001"/>
          </a:xfrm>
        </p:spPr>
        <p:txBody>
          <a:bodyPr/>
          <a:lstStyle/>
          <a:p>
            <a:pPr marL="72000" indent="0">
              <a:buNone/>
            </a:pPr>
            <a:r>
              <a:rPr lang="cs-CZ" sz="1200" dirty="0"/>
              <a:t>Zdroj: </a:t>
            </a:r>
            <a:r>
              <a:rPr lang="en-US" sz="1200" dirty="0">
                <a:hlinkClick r:id="rId2"/>
              </a:rPr>
              <a:t>https://tradingeconomics.com/united-states/stock-market</a:t>
            </a:r>
            <a:endParaRPr lang="en-US" sz="120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CB647AE8-1AEB-40DB-9C8B-B5A05EA1190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489"/>
          <a:stretch/>
        </p:blipFill>
        <p:spPr>
          <a:xfrm>
            <a:off x="1935805" y="584379"/>
            <a:ext cx="9904755" cy="5265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5641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9AEB11-3BE3-455B-9060-AEFC0FEE88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1A2D3B-24D8-4577-A43A-462252CCF1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088C76-376B-457E-8622-CD609360D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800" y="225684"/>
            <a:ext cx="10753200" cy="451576"/>
          </a:xfrm>
        </p:spPr>
        <p:txBody>
          <a:bodyPr/>
          <a:lstStyle/>
          <a:p>
            <a:r>
              <a:rPr lang="cs-CZ" sz="3200" dirty="0" err="1"/>
              <a:t>NASDAQ</a:t>
            </a:r>
            <a:endParaRPr lang="en-US" sz="3200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678E3960-A76D-4290-AAD2-D17A51674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5975999"/>
            <a:ext cx="10753200" cy="252001"/>
          </a:xfrm>
        </p:spPr>
        <p:txBody>
          <a:bodyPr/>
          <a:lstStyle/>
          <a:p>
            <a:pPr marL="72000" indent="0">
              <a:buNone/>
            </a:pPr>
            <a:r>
              <a:rPr lang="cs-CZ" sz="1200" dirty="0"/>
              <a:t>Zdroj: </a:t>
            </a:r>
            <a:r>
              <a:rPr lang="en-US" sz="1200" dirty="0"/>
              <a:t>https://tradingeconomics.com/ndx:ind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72347E3-A6E6-40D6-A9FA-B55AB76C80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02"/>
          <a:stretch/>
        </p:blipFill>
        <p:spPr>
          <a:xfrm>
            <a:off x="666000" y="827770"/>
            <a:ext cx="10501353" cy="508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503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DCF045E-74A3-4808-9F82-E683F14AF6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30DC4E-D1CF-4BF6-AF7F-B30563A7C5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0A79B8-99B9-47F8-B4C2-B6F80B964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IPO</a:t>
            </a:r>
            <a:r>
              <a:rPr lang="cs-CZ" altLang="cs-CZ" dirty="0"/>
              <a:t> – </a:t>
            </a:r>
            <a:r>
              <a:rPr lang="cs-CZ" altLang="cs-CZ" dirty="0" err="1"/>
              <a:t>Initial</a:t>
            </a:r>
            <a:r>
              <a:rPr lang="cs-CZ" altLang="cs-CZ" dirty="0"/>
              <a:t> Public </a:t>
            </a:r>
            <a:r>
              <a:rPr lang="cs-CZ" altLang="cs-CZ" dirty="0" err="1"/>
              <a:t>Offering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3929C8-912D-4C95-936E-AFE59222C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Co to je?</a:t>
            </a:r>
          </a:p>
          <a:p>
            <a:pPr lvl="1"/>
            <a:r>
              <a:rPr lang="cs-CZ" altLang="cs-CZ" dirty="0"/>
              <a:t>Primární veřejná nabídka akcií spojená se vstupem na burzovní trh</a:t>
            </a:r>
          </a:p>
          <a:p>
            <a:endParaRPr lang="cs-CZ" altLang="cs-CZ" sz="1400" dirty="0"/>
          </a:p>
          <a:p>
            <a:r>
              <a:rPr lang="cs-CZ" altLang="cs-CZ" sz="2000" dirty="0"/>
              <a:t>Důvody pro </a:t>
            </a:r>
            <a:r>
              <a:rPr lang="cs-CZ" altLang="cs-CZ" sz="2000" dirty="0" err="1"/>
              <a:t>IPO</a:t>
            </a:r>
            <a:r>
              <a:rPr lang="cs-CZ" altLang="cs-CZ" sz="2000" dirty="0"/>
              <a:t>?</a:t>
            </a:r>
          </a:p>
          <a:p>
            <a:pPr lvl="1"/>
            <a:r>
              <a:rPr lang="cs-CZ" altLang="cs-CZ" dirty="0"/>
              <a:t>získání dalšího kapitálu pro rozvoj společnosti (kapitál bez úroku)</a:t>
            </a:r>
          </a:p>
          <a:p>
            <a:pPr lvl="1"/>
            <a:r>
              <a:rPr lang="cs-CZ" altLang="cs-CZ" sz="1800" dirty="0"/>
              <a:t>optimalizace kapitálové struktury (poměr dluhu a vlastního kapitálu),</a:t>
            </a:r>
          </a:p>
          <a:p>
            <a:pPr lvl="1"/>
            <a:r>
              <a:rPr lang="cs-CZ" altLang="cs-CZ" sz="1800" dirty="0"/>
              <a:t>zvyšuje se důvěryhodnost společnosti, transparentnost,</a:t>
            </a:r>
          </a:p>
          <a:p>
            <a:pPr lvl="1"/>
            <a:r>
              <a:rPr lang="cs-CZ" altLang="cs-CZ" sz="1800" dirty="0"/>
              <a:t>zviditelnění společnosti, marketingové účely, větší prestiž,</a:t>
            </a:r>
          </a:p>
          <a:p>
            <a:pPr lvl="1"/>
            <a:r>
              <a:rPr lang="cs-CZ" altLang="cs-CZ" sz="1800" dirty="0"/>
              <a:t>zvýšení likvidity akcií.</a:t>
            </a:r>
            <a:r>
              <a:rPr lang="cs-CZ" altLang="cs-CZ" dirty="0"/>
              <a:t> </a:t>
            </a:r>
          </a:p>
          <a:p>
            <a:endParaRPr lang="cs-CZ" altLang="cs-CZ" sz="1400" dirty="0"/>
          </a:p>
          <a:p>
            <a:r>
              <a:rPr lang="cs-CZ" altLang="cs-CZ" sz="2000" dirty="0"/>
              <a:t>Zajímavost: </a:t>
            </a:r>
          </a:p>
          <a:p>
            <a:pPr lvl="1"/>
            <a:r>
              <a:rPr lang="cs-CZ" altLang="cs-CZ" sz="1800" dirty="0"/>
              <a:t>1. </a:t>
            </a:r>
            <a:r>
              <a:rPr lang="cs-CZ" altLang="cs-CZ" sz="1800" dirty="0" err="1"/>
              <a:t>IPO</a:t>
            </a:r>
            <a:r>
              <a:rPr lang="cs-CZ" altLang="cs-CZ" sz="1800" dirty="0"/>
              <a:t> na </a:t>
            </a:r>
            <a:r>
              <a:rPr lang="cs-CZ" altLang="cs-CZ" sz="1800" dirty="0" err="1"/>
              <a:t>BCPP</a:t>
            </a:r>
            <a:r>
              <a:rPr lang="cs-CZ" altLang="cs-CZ" sz="1800" dirty="0"/>
              <a:t>??</a:t>
            </a:r>
          </a:p>
          <a:p>
            <a:pPr lvl="2"/>
            <a:r>
              <a:rPr lang="cs-CZ" altLang="cs-CZ" dirty="0"/>
              <a:t>Zentiva (2004)</a:t>
            </a:r>
          </a:p>
        </p:txBody>
      </p:sp>
    </p:spTree>
    <p:extLst>
      <p:ext uri="{BB962C8B-B14F-4D97-AF65-F5344CB8AC3E}">
        <p14:creationId xmlns:p14="http://schemas.microsoft.com/office/powerpoint/2010/main" val="25018941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B130704-77CC-4D0B-92DF-6752965AFB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755D6B-42B2-43F7-973F-46527DB9BD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CC9AE97-E0DE-4567-99D0-F99E334B9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Regulace finančních trhů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A71BFD8-58F8-44EB-9131-FD52CDA05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Rozdíl mezi regulací a dohledem??</a:t>
            </a:r>
          </a:p>
          <a:p>
            <a:r>
              <a:rPr lang="cs-CZ" altLang="cs-CZ" sz="2000" dirty="0"/>
              <a:t>Důvody regulace:</a:t>
            </a:r>
          </a:p>
          <a:p>
            <a:pPr lvl="1"/>
            <a:r>
              <a:rPr lang="cs-CZ" altLang="cs-CZ" dirty="0"/>
              <a:t>Informační asymetrie</a:t>
            </a:r>
          </a:p>
          <a:p>
            <a:pPr lvl="1"/>
            <a:r>
              <a:rPr lang="cs-CZ" altLang="cs-CZ" dirty="0"/>
              <a:t>Náchylnost odvětví k různým druhům podvodů</a:t>
            </a:r>
          </a:p>
          <a:p>
            <a:pPr lvl="1"/>
            <a:r>
              <a:rPr lang="cs-CZ" altLang="cs-CZ" dirty="0"/>
              <a:t>Nedokonalosti v tržní struktuře odvětví</a:t>
            </a:r>
          </a:p>
          <a:p>
            <a:pPr lvl="1"/>
            <a:r>
              <a:rPr lang="cs-CZ" altLang="cs-CZ" dirty="0"/>
              <a:t>Propojení </a:t>
            </a:r>
            <a:r>
              <a:rPr lang="cs-CZ" altLang="cs-CZ" dirty="0" err="1"/>
              <a:t>fin</a:t>
            </a:r>
            <a:r>
              <a:rPr lang="cs-CZ" altLang="cs-CZ" dirty="0"/>
              <a:t>. institucí prostřednictvím zúčtovacího systému, což může podporovat šíření finanční nákazy</a:t>
            </a:r>
          </a:p>
          <a:p>
            <a:pPr lvl="1"/>
            <a:r>
              <a:rPr lang="cs-CZ" altLang="cs-CZ" dirty="0"/>
              <a:t>Spravování majetku a </a:t>
            </a:r>
            <a:r>
              <a:rPr lang="cs-CZ" altLang="cs-CZ" dirty="0" err="1"/>
              <a:t>fin</a:t>
            </a:r>
            <a:r>
              <a:rPr lang="cs-CZ" altLang="cs-CZ" dirty="0"/>
              <a:t>. prostředků svěřených klienty</a:t>
            </a:r>
          </a:p>
          <a:p>
            <a:pPr lvl="1"/>
            <a:r>
              <a:rPr lang="cs-CZ" altLang="cs-CZ" dirty="0"/>
              <a:t>Specifická struktura </a:t>
            </a:r>
            <a:r>
              <a:rPr lang="cs-CZ" altLang="cs-CZ" dirty="0" err="1"/>
              <a:t>fin</a:t>
            </a:r>
            <a:r>
              <a:rPr lang="cs-CZ" altLang="cs-CZ" dirty="0"/>
              <a:t>. zdrojů </a:t>
            </a:r>
            <a:r>
              <a:rPr lang="cs-CZ" altLang="cs-CZ" dirty="0" err="1"/>
              <a:t>fin</a:t>
            </a:r>
            <a:r>
              <a:rPr lang="cs-CZ" altLang="cs-CZ" dirty="0"/>
              <a:t>. institucí (vysoké zastoupení cizích zdrojů)</a:t>
            </a:r>
          </a:p>
          <a:p>
            <a:pPr lvl="1"/>
            <a:endParaRPr lang="cs-CZ" altLang="cs-CZ" dirty="0"/>
          </a:p>
          <a:p>
            <a:pPr lvl="1"/>
            <a:r>
              <a:rPr lang="cs-CZ" altLang="cs-CZ" dirty="0"/>
              <a:t>Je nezbytné stanovit ,,pravidla hry,, pro všechny subjekty (práva a povinnosti, pravidla chování, vztahy mezi nimi)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266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EA198C3-FAD4-4635-AE64-6B581D29D1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89F5AA-7E47-453E-B23D-41EDF1B584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9E9EDE-0975-489B-A1CA-68F1F1C6C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Nelegální praktiky a obchody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213C1D5-64E9-4644-B831-65DA2CFD4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Praní špinavých peněz</a:t>
            </a:r>
          </a:p>
          <a:p>
            <a:r>
              <a:rPr lang="cs-CZ" altLang="cs-CZ" sz="2000" dirty="0"/>
              <a:t>Insider </a:t>
            </a:r>
            <a:r>
              <a:rPr lang="cs-CZ" altLang="cs-CZ" sz="2000" dirty="0" err="1"/>
              <a:t>trading</a:t>
            </a:r>
            <a:endParaRPr lang="cs-CZ" altLang="cs-CZ" sz="2000" dirty="0"/>
          </a:p>
          <a:p>
            <a:r>
              <a:rPr lang="cs-CZ" altLang="cs-CZ" sz="2000" dirty="0"/>
              <a:t>Záměrné poškozování klienta či investora</a:t>
            </a:r>
          </a:p>
          <a:p>
            <a:r>
              <a:rPr lang="cs-CZ" altLang="cs-CZ" sz="2000" dirty="0"/>
              <a:t>Tunelování</a:t>
            </a:r>
          </a:p>
          <a:p>
            <a:r>
              <a:rPr lang="cs-CZ" altLang="cs-CZ" sz="2000" dirty="0"/>
              <a:t>Pyramidové schéma (též pyramidová hra, letadlo)</a:t>
            </a:r>
          </a:p>
          <a:p>
            <a:pPr lvl="1"/>
            <a:r>
              <a:rPr lang="cs-CZ" altLang="cs-CZ" dirty="0"/>
              <a:t>http://www.multilevel-marketing.cz/jak-nenaletet-podvodnikum-seriozni-multilevelmarketing-vs-pyramida/</a:t>
            </a:r>
          </a:p>
          <a:p>
            <a:r>
              <a:rPr lang="cs-CZ" altLang="cs-CZ" sz="2000" dirty="0" err="1"/>
              <a:t>Ponziho</a:t>
            </a:r>
            <a:r>
              <a:rPr lang="cs-CZ" altLang="cs-CZ" sz="2000" dirty="0"/>
              <a:t> schéma</a:t>
            </a:r>
          </a:p>
          <a:p>
            <a:r>
              <a:rPr lang="cs-CZ" altLang="cs-CZ" sz="2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046360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E93C24-69AB-4A6D-ADCE-55BB9C71D8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33117D-C7F3-4F1C-AEAC-5DE9E0F30A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65D3B4-72D1-4843-A84C-1B0469110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Významné události na finančních trzích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50D33E-C5E8-4606-A521-3A7FE12B8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Tulipánové šílenství (1634-1637)</a:t>
            </a:r>
          </a:p>
          <a:p>
            <a:r>
              <a:rPr lang="cs-CZ" altLang="cs-CZ" sz="2000" dirty="0"/>
              <a:t>Velký krach v říjnu 1929 (začátek Velké hospodářské krize)</a:t>
            </a:r>
          </a:p>
          <a:p>
            <a:r>
              <a:rPr lang="cs-CZ" altLang="cs-CZ" sz="2000" dirty="0"/>
              <a:t>Ropné šoky 1973 a 1979</a:t>
            </a:r>
          </a:p>
          <a:p>
            <a:r>
              <a:rPr lang="cs-CZ" altLang="cs-CZ" sz="2000" dirty="0"/>
              <a:t>Technologická bublina z přelomu tisíciletí</a:t>
            </a:r>
          </a:p>
          <a:p>
            <a:r>
              <a:rPr lang="cs-CZ" altLang="cs-CZ" sz="2000" dirty="0"/>
              <a:t>11. září 2001</a:t>
            </a:r>
          </a:p>
          <a:p>
            <a:r>
              <a:rPr lang="cs-CZ" altLang="cs-CZ" sz="2000" dirty="0"/>
              <a:t>Česká privatizace – „kuponová“ privatizace</a:t>
            </a:r>
          </a:p>
          <a:p>
            <a:pPr lvl="1"/>
            <a:r>
              <a:rPr lang="cs-CZ" altLang="cs-CZ" sz="1600" dirty="0"/>
              <a:t>Tunelování investičních a podílových fondů v ČR (Harvardské fondy, Viktor Kožený,…)</a:t>
            </a:r>
          </a:p>
          <a:p>
            <a:r>
              <a:rPr lang="cs-CZ" altLang="cs-CZ" sz="2000" dirty="0"/>
              <a:t>Finanční krize 2008 - ???</a:t>
            </a:r>
          </a:p>
          <a:p>
            <a:r>
              <a:rPr lang="cs-CZ" altLang="cs-CZ" sz="2000" b="1" dirty="0">
                <a:solidFill>
                  <a:srgbClr val="FF0000"/>
                </a:solidFill>
              </a:rPr>
              <a:t>Vymyslíte nějaké další ??</a:t>
            </a:r>
          </a:p>
        </p:txBody>
      </p:sp>
    </p:spTree>
    <p:extLst>
      <p:ext uri="{BB962C8B-B14F-4D97-AF65-F5344CB8AC3E}">
        <p14:creationId xmlns:p14="http://schemas.microsoft.com/office/powerpoint/2010/main" val="37767116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552CAC0-2BD5-43E9-B1F1-56B3CF4F90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1023AE-F9DE-4AD4-9FDD-213EB2635E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4B0826-DE55-477B-A69B-4CF4FBCF2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Několik triviálních příkladů (I) - akcie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EEA891B-3DF4-4321-93D5-825636149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90701"/>
            <a:ext cx="10753200" cy="4139998"/>
          </a:xfrm>
        </p:spPr>
        <p:txBody>
          <a:bodyPr/>
          <a:lstStyle/>
          <a:p>
            <a:pPr algn="just">
              <a:spcBef>
                <a:spcPts val="600"/>
              </a:spcBef>
              <a:buClrTx/>
              <a:buFont typeface="Trebuchet MS" panose="020B0603020202020204" pitchFamily="34" charset="0"/>
              <a:buAutoNum type="arabicPeriod"/>
            </a:pPr>
            <a:r>
              <a:rPr lang="cs-CZ" altLang="cs-CZ" sz="1600" dirty="0">
                <a:latin typeface="Arial" panose="020B0604020202020204" pitchFamily="34" charset="0"/>
              </a:rPr>
              <a:t>Kolik akcií emitovala akciová společnost My </a:t>
            </a:r>
            <a:r>
              <a:rPr lang="cs-CZ" altLang="cs-CZ" sz="1600" dirty="0" err="1">
                <a:latin typeface="Arial" panose="020B0604020202020204" pitchFamily="34" charset="0"/>
              </a:rPr>
              <a:t>Dying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Bride</a:t>
            </a:r>
            <a:r>
              <a:rPr lang="cs-CZ" altLang="cs-CZ" sz="1600" dirty="0">
                <a:latin typeface="Arial" panose="020B0604020202020204" pitchFamily="34" charset="0"/>
              </a:rPr>
              <a:t> jestliže její základní kapitál činil 50 mil. Kč a všechny akcie byly emitovány v nominální hodnotě 2 tis. Kč? (25 000 akcií)</a:t>
            </a:r>
          </a:p>
          <a:p>
            <a:pPr algn="just">
              <a:spcBef>
                <a:spcPts val="600"/>
              </a:spcBef>
              <a:buClrTx/>
              <a:buFont typeface="Trebuchet MS" panose="020B0603020202020204" pitchFamily="34" charset="0"/>
              <a:buAutoNum type="arabicPeriod"/>
            </a:pPr>
            <a:r>
              <a:rPr lang="cs-CZ" altLang="cs-CZ" sz="1600" dirty="0">
                <a:latin typeface="Arial" panose="020B0604020202020204" pitchFamily="34" charset="0"/>
              </a:rPr>
              <a:t>Určete kapitálový výnos, dividendový výnos a celkovou výnosovou míru z investice do akcie společnosti </a:t>
            </a:r>
            <a:r>
              <a:rPr lang="cs-CZ" altLang="cs-CZ" sz="1600" dirty="0" err="1">
                <a:latin typeface="Arial" panose="020B0604020202020204" pitchFamily="34" charset="0"/>
              </a:rPr>
              <a:t>Kreator</a:t>
            </a:r>
            <a:r>
              <a:rPr lang="cs-CZ" altLang="cs-CZ" sz="1600" dirty="0">
                <a:latin typeface="Arial" panose="020B0604020202020204" pitchFamily="34" charset="0"/>
              </a:rPr>
              <a:t>, kterou obdržel investor během jednoho roku držby akcie. Akcii investor koupil za cenu 500 Kč a prodal za cenu 490 Kč. Během držby akcie obdržel dividendu 25 Kč, která ovšem podléhá srážkové dani 15%. (KV = -10 Kč, DV =  21,25 Kč, </a:t>
            </a:r>
            <a:r>
              <a:rPr lang="cs-CZ" altLang="cs-CZ" sz="1600" dirty="0" err="1">
                <a:latin typeface="Arial" panose="020B0604020202020204" pitchFamily="34" charset="0"/>
              </a:rPr>
              <a:t>CVM</a:t>
            </a:r>
            <a:r>
              <a:rPr lang="cs-CZ" altLang="cs-CZ" sz="1600" dirty="0">
                <a:latin typeface="Arial" panose="020B0604020202020204" pitchFamily="34" charset="0"/>
              </a:rPr>
              <a:t> = 0,0225 = 2,25%)</a:t>
            </a:r>
          </a:p>
          <a:p>
            <a:pPr algn="just">
              <a:spcBef>
                <a:spcPts val="600"/>
              </a:spcBef>
              <a:buClrTx/>
              <a:buFont typeface="Trebuchet MS" panose="020B0603020202020204" pitchFamily="34" charset="0"/>
              <a:buAutoNum type="arabicPeriod"/>
            </a:pPr>
            <a:r>
              <a:rPr lang="cs-CZ" altLang="cs-CZ" sz="1600" dirty="0">
                <a:latin typeface="Arial" panose="020B0604020202020204" pitchFamily="34" charset="0"/>
              </a:rPr>
              <a:t>Určete, o kolik procent poklesl kurz akcie, jestliže její tržní cena na počátku byla 500 Kč a tržní cena konci byla 400 Kč? O kolik procent by musela následně vzrůst, aby se vrátila na svou původní hodnotu? (20%, 25%)</a:t>
            </a:r>
          </a:p>
          <a:p>
            <a:pPr algn="just">
              <a:spcBef>
                <a:spcPts val="600"/>
              </a:spcBef>
              <a:buClrTx/>
              <a:buFont typeface="Trebuchet MS" panose="020B0603020202020204" pitchFamily="34" charset="0"/>
              <a:buAutoNum type="arabicPeriod"/>
            </a:pPr>
            <a:r>
              <a:rPr lang="cs-CZ" altLang="cs-CZ" sz="1600" dirty="0">
                <a:latin typeface="Arial" panose="020B0604020202020204" pitchFamily="34" charset="0"/>
              </a:rPr>
              <a:t>Co to je </a:t>
            </a:r>
            <a:r>
              <a:rPr lang="cs-CZ" altLang="cs-CZ" sz="1600" b="1" dirty="0">
                <a:latin typeface="Arial" panose="020B0604020202020204" pitchFamily="34" charset="0"/>
              </a:rPr>
              <a:t>daňový </a:t>
            </a:r>
            <a:r>
              <a:rPr lang="cs-CZ" altLang="cs-CZ" sz="1600" dirty="0">
                <a:latin typeface="Arial" panose="020B0604020202020204" pitchFamily="34" charset="0"/>
              </a:rPr>
              <a:t>(časový) </a:t>
            </a:r>
            <a:r>
              <a:rPr lang="cs-CZ" altLang="cs-CZ" sz="1600" b="1" dirty="0">
                <a:latin typeface="Arial" panose="020B0604020202020204" pitchFamily="34" charset="0"/>
              </a:rPr>
              <a:t>test</a:t>
            </a:r>
            <a:r>
              <a:rPr lang="cs-CZ" altLang="cs-CZ" sz="1600" dirty="0">
                <a:latin typeface="Arial" panose="020B0604020202020204" pitchFamily="34" charset="0"/>
              </a:rPr>
              <a:t>?? pozn. Není-li uvedeno jinak, zohledňujte při výpočtech.</a:t>
            </a:r>
          </a:p>
          <a:p>
            <a:pPr lvl="1" algn="just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Arial" panose="020B0604020202020204" pitchFamily="34" charset="0"/>
              </a:rPr>
              <a:t>Investor po 4 letech prodal 100 akcií společnosti </a:t>
            </a:r>
            <a:r>
              <a:rPr lang="cs-CZ" altLang="cs-CZ" sz="1600" dirty="0" err="1">
                <a:latin typeface="Arial" panose="020B0604020202020204" pitchFamily="34" charset="0"/>
              </a:rPr>
              <a:t>Sepultura</a:t>
            </a:r>
            <a:r>
              <a:rPr lang="cs-CZ" altLang="cs-CZ" sz="1600" dirty="0">
                <a:latin typeface="Arial" panose="020B0604020202020204" pitchFamily="34" charset="0"/>
              </a:rPr>
              <a:t> za tržní cenu 600 Kč za akcii. Akcie přitom nakoupil za 500 Kč. Jaký bude jeho čistý (kapitálový) výnos? (10 000 Kč)</a:t>
            </a:r>
          </a:p>
          <a:p>
            <a:pPr lvl="1" algn="just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Arial" panose="020B0604020202020204" pitchFamily="34" charset="0"/>
              </a:rPr>
              <a:t>100 akcií prodal již za 2 roky opět za cenu 600 Kč za akcii. Jaký bude jeho čistý kapitálový výnos? (8 500 Kč)</a:t>
            </a:r>
          </a:p>
          <a:p>
            <a:pPr lvl="1" algn="just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Arial" panose="020B0604020202020204" pitchFamily="34" charset="0"/>
              </a:rPr>
              <a:t>Investor po 6 letech prodal 100 akcií za tržní cenu 600 Kč za akcii. V průběhu držení akcií byla vyplacena dividenda ve výši 50 Kč na akcii. Jaký bude investorův čistý výnos? (14250 Kč)</a:t>
            </a:r>
          </a:p>
        </p:txBody>
      </p:sp>
    </p:spTree>
    <p:extLst>
      <p:ext uri="{BB962C8B-B14F-4D97-AF65-F5344CB8AC3E}">
        <p14:creationId xmlns:p14="http://schemas.microsoft.com/office/powerpoint/2010/main" val="24130662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AD2443-D8A9-4A07-958E-DA028C78D4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6CEED4-82AF-46A3-8B5B-C5C08D893B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310A8E-9BBC-419A-ABD4-98049B165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Několik triviálních příkladů (II) - akcie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7AAF83B-1EFB-45EB-9223-C1F0AB33A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68400"/>
            <a:ext cx="10753200" cy="46636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cs-CZ" altLang="cs-CZ" sz="2000" dirty="0"/>
              <a:t>5. Investor chce vložit své dočasně volné peněžní prostředky ve výši 300 000 Kč do akcií společnosti Arch </a:t>
            </a:r>
            <a:r>
              <a:rPr lang="cs-CZ" altLang="cs-CZ" sz="2000" dirty="0" err="1"/>
              <a:t>Enemy</a:t>
            </a:r>
            <a:r>
              <a:rPr lang="cs-CZ" altLang="cs-CZ" sz="2000" dirty="0"/>
              <a:t>, a.s.</a:t>
            </a:r>
          </a:p>
          <a:p>
            <a:pPr lvl="1" algn="just"/>
            <a:r>
              <a:rPr lang="cs-CZ" altLang="cs-CZ" sz="1800" dirty="0"/>
              <a:t>Uveďte kolik akcií si může investor maximálně koupit, jestliže akcie mají nominální hodnotu 200 Kč </a:t>
            </a:r>
            <a:br>
              <a:rPr lang="cs-CZ" altLang="cs-CZ" sz="1800" dirty="0"/>
            </a:br>
            <a:r>
              <a:rPr lang="cs-CZ" altLang="cs-CZ" sz="1800" dirty="0"/>
              <a:t>a tržní cenu 500 Kč (poplatky za nákup akcie neuvažujeme). (600 akcií)</a:t>
            </a:r>
          </a:p>
          <a:p>
            <a:pPr lvl="1" algn="just"/>
            <a:r>
              <a:rPr lang="cs-CZ" altLang="cs-CZ" sz="1800" dirty="0"/>
              <a:t>Vypočítejte výši kapitálového výnosu (v relativním vyjádření) připadajícího na jednu akcii, jestliže po roce investor akcie prodal a jejich tržní cena při prodeji byla 650 Kč. (25,5%)</a:t>
            </a:r>
          </a:p>
          <a:p>
            <a:pPr lvl="1" algn="just"/>
            <a:r>
              <a:rPr lang="cs-CZ" altLang="cs-CZ" sz="1800" dirty="0"/>
              <a:t>Vypočítejte výši dividendového výnosu z akcií (v absolutním i relativním vyjádření), jestliže investor nakoupil maximální možný počet akcií a v průběhu držby těchto akcií byly vyplaceny dividendy ve výši 50 Kč. (25 500 Kč, 8,5%)</a:t>
            </a:r>
          </a:p>
          <a:p>
            <a:pPr lvl="1" algn="just"/>
            <a:r>
              <a:rPr lang="cs-CZ" altLang="cs-CZ" sz="1800" dirty="0"/>
              <a:t>Vypočítejte výši celkového výnosu z akcií (absolutně i relativně), jestliže investor na počátku nakoupil maximální možný počet akcií a za 2 roky je prodal za tržní cenu 650 Kč a v průběhu držby akcie mu byla vyplacena dividenda ve výši 50 Kč. (102 000 Kč, 34%)</a:t>
            </a:r>
            <a:endParaRPr lang="cs-CZ" altLang="cs-CZ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715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Finanční trh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lvl="1" algn="just"/>
            <a:r>
              <a:rPr lang="cs-CZ" altLang="cs-CZ" sz="2800" b="1" dirty="0"/>
              <a:t>Trh</a:t>
            </a:r>
            <a:r>
              <a:rPr lang="cs-CZ" altLang="cs-CZ" sz="2800" dirty="0"/>
              <a:t> (obecně) je místo, kde se střetává nabídka statků, služeb a finančních prostředků s poptávkou po nich.</a:t>
            </a:r>
          </a:p>
          <a:p>
            <a:pPr lvl="1" algn="just"/>
            <a:endParaRPr lang="cs-CZ" altLang="cs-CZ" sz="2800" dirty="0"/>
          </a:p>
          <a:p>
            <a:pPr lvl="1"/>
            <a:r>
              <a:rPr lang="cs-CZ" altLang="cs-CZ" sz="2800" b="1" dirty="0"/>
              <a:t>Finanční trh</a:t>
            </a:r>
          </a:p>
          <a:p>
            <a:pPr marL="125730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Soustřeďuje se zde nabídka a poptávka peněz a kapitálu.</a:t>
            </a:r>
          </a:p>
          <a:p>
            <a:pPr marL="125730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Souhrn finančních instrumentů, institucí a subjektů, které realizují finanční operace.</a:t>
            </a:r>
          </a:p>
          <a:p>
            <a:pPr marL="125730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Díky nabídce a poptávce zde vzniká cena finančního aktiva.</a:t>
            </a:r>
          </a:p>
          <a:p>
            <a:pPr lvl="1"/>
            <a:endParaRPr lang="cs-CZ" altLang="cs-CZ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812332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914C8C6-814E-4ACF-97FC-BDEB8CEA44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97505F-92BE-4D9D-AB2E-A7B042F782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E8A764-7C55-4F71-B929-69AEB555F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Několik triviálních příkladů (III) - dluhopisy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5E2074-742D-4598-80CF-3B0D543F7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cs-CZ" altLang="cs-CZ" sz="2000" dirty="0"/>
              <a:t>6. Jaká je cena diskontovaného dluhopisu (</a:t>
            </a:r>
            <a:r>
              <a:rPr lang="cs-CZ" altLang="cs-CZ" sz="2000" dirty="0" err="1"/>
              <a:t>zerobondu</a:t>
            </a:r>
            <a:r>
              <a:rPr lang="cs-CZ" altLang="cs-CZ" sz="2000" dirty="0"/>
              <a:t>), kterého nominálního hodnota činí </a:t>
            </a:r>
            <a:br>
              <a:rPr lang="cs-CZ" altLang="cs-CZ" sz="2000" dirty="0"/>
            </a:br>
            <a:r>
              <a:rPr lang="cs-CZ" altLang="cs-CZ" sz="2000" dirty="0"/>
              <a:t>1 mil. Kč, jestliže jeho doba trvání činí 3 roky a tržní úroková míra 7% </a:t>
            </a:r>
            <a:r>
              <a:rPr lang="cs-CZ" altLang="cs-CZ" sz="2000" dirty="0" err="1"/>
              <a:t>p.a</a:t>
            </a:r>
            <a:r>
              <a:rPr lang="cs-CZ" altLang="cs-CZ" sz="2000" dirty="0"/>
              <a:t>. (816 297,88 Kč)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2000" dirty="0"/>
              <a:t>7. Jaká je hodnota kupónové platby dluhopisu, který má jmenovitou hodnotu 1000 Kč, je emitován na 15 let a úroková sazba je 5% </a:t>
            </a:r>
            <a:r>
              <a:rPr lang="cs-CZ" altLang="cs-CZ" sz="2000" dirty="0" err="1"/>
              <a:t>p.a</a:t>
            </a:r>
            <a:r>
              <a:rPr lang="cs-CZ" altLang="cs-CZ" sz="2000" dirty="0"/>
              <a:t>.? Kupon je vyplácen pololetně (dvakrát ročně), daň z kuponového výnosu neuvažujte. (25 Kč)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2000" dirty="0"/>
              <a:t>8. Jaká je výnosnost diskontovaného dluhopisu, kterého nominální hodnota činí 500 000 Kč, má dva roky do splatnosti a jeho cena je 425 000 Kč? (8,47%)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711599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5E4A23-006D-4254-85F8-9AB6289653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A71ACF-4269-4335-ACCE-699A67B0D1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EF87F6-47B2-4C7A-A439-E89FB2969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Zbyl nám čas…? </a:t>
            </a:r>
            <a:r>
              <a:rPr lang="cs-CZ" altLang="cs-CZ" dirty="0">
                <a:sym typeface="Wingdings" panose="05000000000000000000" pitchFamily="2" charset="2"/>
              </a:rPr>
              <a:t> 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9C19ED4-C36C-474C-9682-846B35E50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Trebuchet MS" panose="020B0603020202020204" pitchFamily="34" charset="0"/>
              <a:buAutoNum type="arabicPeriod" startAt="9"/>
            </a:pPr>
            <a:r>
              <a:rPr lang="cs-CZ" altLang="cs-CZ" sz="1600" dirty="0"/>
              <a:t>Investor prodal nakoupené akcie po devíti měsících a celkový výnos z této investice činil 4%. Je pro něj výhodnější tato investice nebo investice, která přináší výnos 5,5% </a:t>
            </a:r>
            <a:r>
              <a:rPr lang="cs-CZ" altLang="cs-CZ" sz="1600" dirty="0" err="1"/>
              <a:t>p.a</a:t>
            </a:r>
            <a:r>
              <a:rPr lang="cs-CZ" altLang="cs-CZ" sz="1600" dirty="0"/>
              <a:t>. (5,33 %)</a:t>
            </a:r>
          </a:p>
          <a:p>
            <a:pPr marL="457200" indent="-457200" algn="just">
              <a:buFont typeface="Trebuchet MS" panose="020B0603020202020204" pitchFamily="34" charset="0"/>
              <a:buAutoNum type="arabicPeriod" startAt="9"/>
            </a:pPr>
            <a:r>
              <a:rPr lang="cs-CZ" altLang="cs-CZ" sz="1600" dirty="0"/>
              <a:t>Jaký je celkový výnos z akciové investice po zdanění, jestliže investor 12. dubna 2015 nakoupil akcie společnosti Metallica, a.s. za 2750 Kč a prodal je 18. září 2015 za kurz 2950 Kč (poplatky za nákup a prodej neuvažujeme, uvažujeme však srážku daně z kapitálového výnosu, je-li nutná). Dále měl majitel akcie k 31. březnu 2015 právo na dividendy za rok 2014 vy výši 450 Kč. (KV= 170, DV – žádný)</a:t>
            </a:r>
          </a:p>
          <a:p>
            <a:pPr marL="457200" indent="-457200" algn="just">
              <a:buFont typeface="Trebuchet MS" panose="020B0603020202020204" pitchFamily="34" charset="0"/>
              <a:buAutoNum type="arabicPeriod" startAt="9"/>
            </a:pPr>
            <a:r>
              <a:rPr lang="cs-CZ" altLang="cs-CZ" sz="1600" dirty="0"/>
              <a:t>Základní kapitál společnosti </a:t>
            </a:r>
            <a:r>
              <a:rPr lang="cs-CZ" altLang="cs-CZ" sz="1600" dirty="0" err="1"/>
              <a:t>Cannibal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Corpse</a:t>
            </a:r>
            <a:r>
              <a:rPr lang="cs-CZ" altLang="cs-CZ" sz="1600" dirty="0"/>
              <a:t>, a.s. činí 150 mil. Kč. Jaká je nominální a tržní hodnota akcií, jestliže jich společnost emitovala 250 000? (</a:t>
            </a:r>
            <a:r>
              <a:rPr lang="cs-CZ" altLang="cs-CZ" sz="1600" dirty="0" err="1"/>
              <a:t>NH</a:t>
            </a:r>
            <a:r>
              <a:rPr lang="cs-CZ" altLang="cs-CZ" sz="1600" dirty="0"/>
              <a:t> = 600 Kč za akcii, </a:t>
            </a:r>
            <a:r>
              <a:rPr lang="cs-CZ" altLang="cs-CZ" sz="1600" dirty="0" err="1"/>
              <a:t>TH</a:t>
            </a:r>
            <a:r>
              <a:rPr lang="cs-CZ" altLang="cs-CZ" sz="1600" dirty="0"/>
              <a:t> – nelze určit)</a:t>
            </a:r>
          </a:p>
          <a:p>
            <a:pPr marL="457200" indent="-457200" algn="just">
              <a:buFont typeface="Trebuchet MS" panose="020B0603020202020204" pitchFamily="34" charset="0"/>
              <a:buAutoNum type="arabicPeriod" startAt="9"/>
            </a:pPr>
            <a:r>
              <a:rPr lang="cs-CZ" altLang="cs-CZ" sz="1600" dirty="0"/>
              <a:t>Kolik činí základní jmění společnosti Visací zámek, a.s., jestliže emitovala 20 tisíc akcií v nominální hodnotě 1200 Kč a tržní ceně 1400 Kč, dále emitovala 30 tisíc akcií v nominální hodnotě 1500 Kč a tržní ceně 1750 Kč. (69 mil. Kč)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413535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F6DB58-87A4-4216-83B5-68457A15DD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EDCA7C-C391-4E3C-9309-76A7481C8B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75CD94A-F8D4-45F4-B2CB-098C7EFDC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90302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dirty="0">
                <a:solidFill>
                  <a:srgbClr val="0000DC"/>
                </a:solidFill>
              </a:rPr>
              <a:t>13. </a:t>
            </a:r>
            <a:r>
              <a:rPr lang="cs-CZ" altLang="cs-CZ" dirty="0"/>
              <a:t>Jaká je cena kupónového dluhopisu, jestliže jeho nominální hodnota činí 2 mil. Kč, roční kupónová platba obnáší 120 000 Kč, tržní úroková míra je 4% </a:t>
            </a:r>
            <a:r>
              <a:rPr lang="cs-CZ" altLang="cs-CZ" dirty="0" err="1"/>
              <a:t>p.a</a:t>
            </a:r>
            <a:r>
              <a:rPr lang="cs-CZ" altLang="cs-CZ" dirty="0"/>
              <a:t>. a doba trvání dluhopisu je 5 let? Pro jednoduchost neuvažujte žádnou formu zdanění výnosů.                 (2 178 072,89 Kč)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1476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357651-0AC0-406F-B4B8-A3F2CCB333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6F4F19-33F8-4906-8AFC-6FF0162C59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28CEC0-E2A6-411F-89CD-6E51E2CB7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Sami si dostudujte kapitolu 4 Ostatní finanční zprostředkovatelé </a:t>
            </a:r>
            <a:br>
              <a:rPr lang="cs-CZ" altLang="cs-CZ" sz="2400" b="1" dirty="0">
                <a:latin typeface="Arial" panose="020B0604020202020204" pitchFamily="34" charset="0"/>
              </a:rPr>
            </a:br>
            <a:r>
              <a:rPr lang="cs-CZ" altLang="cs-CZ" sz="2400" b="1" dirty="0">
                <a:latin typeface="Arial" panose="020B0604020202020204" pitchFamily="34" charset="0"/>
              </a:rPr>
              <a:t>a subjekty působící na finančním trhu. Pozornost věnujte zejména problematice </a:t>
            </a:r>
            <a:r>
              <a:rPr lang="cs-CZ" altLang="cs-CZ" sz="2400" b="1" u="sng" dirty="0">
                <a:latin typeface="Arial" panose="020B0604020202020204" pitchFamily="34" charset="0"/>
              </a:rPr>
              <a:t>kolektivního investování</a:t>
            </a:r>
            <a:r>
              <a:rPr lang="cs-CZ" altLang="cs-CZ" sz="2400" b="1" dirty="0">
                <a:latin typeface="Arial" panose="020B0604020202020204" pitchFamily="34" charset="0"/>
              </a:rPr>
              <a:t>.  Na semináři se této problematice věnovat nebudeme, na testu se však objevit může.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97505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finančního trhu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1800" dirty="0"/>
              <a:t>Shromažďovací</a:t>
            </a:r>
          </a:p>
          <a:p>
            <a:pPr lvl="1" algn="just"/>
            <a:r>
              <a:rPr lang="cs-CZ" altLang="cs-CZ" sz="1600" dirty="0"/>
              <a:t>Dochází k dočasnému shromáždění volných finančních prostředků přebytkových subjektů</a:t>
            </a:r>
          </a:p>
          <a:p>
            <a:pPr algn="just"/>
            <a:r>
              <a:rPr lang="cs-CZ" altLang="cs-CZ" sz="1800" dirty="0"/>
              <a:t>Depozitní</a:t>
            </a:r>
          </a:p>
          <a:p>
            <a:pPr lvl="1" algn="just"/>
            <a:r>
              <a:rPr lang="cs-CZ" altLang="cs-CZ" sz="1600" dirty="0"/>
              <a:t>Přebytkové subjekty mohou ukládat, resp. Investovat dočasně volné finanční prostředky</a:t>
            </a:r>
          </a:p>
          <a:p>
            <a:pPr algn="just"/>
            <a:r>
              <a:rPr lang="cs-CZ" altLang="cs-CZ" sz="1800" dirty="0"/>
              <a:t>Alokační</a:t>
            </a:r>
          </a:p>
          <a:p>
            <a:pPr lvl="1" algn="just"/>
            <a:r>
              <a:rPr lang="cs-CZ" altLang="cs-CZ" sz="1600" dirty="0"/>
              <a:t>Přesun dočasně volných finančních prostředků přebytkových subjektů k deficitním</a:t>
            </a:r>
          </a:p>
          <a:p>
            <a:pPr algn="just"/>
            <a:r>
              <a:rPr lang="cs-CZ" altLang="cs-CZ" sz="1800" dirty="0"/>
              <a:t>Likvidity (obchodní)</a:t>
            </a:r>
          </a:p>
          <a:p>
            <a:pPr lvl="1" algn="just"/>
            <a:r>
              <a:rPr lang="cs-CZ" altLang="cs-CZ" sz="1600" dirty="0"/>
              <a:t>Zajištění obchodovatelnosti investičních nástrojů</a:t>
            </a:r>
          </a:p>
          <a:p>
            <a:pPr algn="just"/>
            <a:r>
              <a:rPr lang="cs-CZ" altLang="cs-CZ" sz="1800" dirty="0"/>
              <a:t>Cenotvorná (informační)</a:t>
            </a:r>
          </a:p>
          <a:p>
            <a:pPr algn="just"/>
            <a:r>
              <a:rPr lang="cs-CZ" altLang="cs-CZ" sz="1800" dirty="0"/>
              <a:t>Uchovatele hodnoty</a:t>
            </a:r>
          </a:p>
          <a:p>
            <a:pPr algn="just"/>
            <a:r>
              <a:rPr lang="cs-CZ" altLang="cs-CZ" sz="1800" dirty="0"/>
              <a:t>Snížení rizika </a:t>
            </a:r>
          </a:p>
          <a:p>
            <a:pPr lvl="1" algn="just"/>
            <a:r>
              <a:rPr lang="cs-CZ" altLang="cs-CZ" sz="1600" dirty="0"/>
              <a:t>prostřednictvím pojištění, finančních derivátů, diverzifikací portfolia apod.</a:t>
            </a:r>
          </a:p>
          <a:p>
            <a:pPr algn="just"/>
            <a:endParaRPr lang="cs-CZ" altLang="cs-CZ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3753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Členění finančního trhu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altLang="cs-CZ" sz="2000" dirty="0"/>
              <a:t>Dle splatnosti produktů</a:t>
            </a:r>
          </a:p>
          <a:p>
            <a:pPr lvl="1"/>
            <a:r>
              <a:rPr lang="cs-CZ" altLang="cs-CZ" dirty="0"/>
              <a:t>Peněžní trh (</a:t>
            </a:r>
            <a:r>
              <a:rPr lang="cs-CZ" altLang="cs-CZ" dirty="0" err="1"/>
              <a:t>money</a:t>
            </a:r>
            <a:r>
              <a:rPr lang="cs-CZ" altLang="cs-CZ" dirty="0"/>
              <a:t> market)</a:t>
            </a:r>
          </a:p>
          <a:p>
            <a:pPr lvl="1"/>
            <a:r>
              <a:rPr lang="cs-CZ" altLang="cs-CZ" dirty="0"/>
              <a:t>Kapitálový trh (</a:t>
            </a:r>
            <a:r>
              <a:rPr lang="cs-CZ" altLang="cs-CZ" dirty="0" err="1"/>
              <a:t>capital</a:t>
            </a:r>
            <a:r>
              <a:rPr lang="cs-CZ" altLang="cs-CZ" dirty="0"/>
              <a:t> market)</a:t>
            </a:r>
          </a:p>
          <a:p>
            <a:r>
              <a:rPr lang="cs-CZ" altLang="cs-CZ" sz="2000" dirty="0"/>
              <a:t>Dle charakteru aktivace finančních prostředků</a:t>
            </a:r>
          </a:p>
          <a:p>
            <a:pPr lvl="1"/>
            <a:r>
              <a:rPr lang="cs-CZ" altLang="cs-CZ" dirty="0"/>
              <a:t>Primární trh</a:t>
            </a:r>
          </a:p>
          <a:p>
            <a:pPr lvl="1"/>
            <a:r>
              <a:rPr lang="cs-CZ" altLang="cs-CZ" dirty="0"/>
              <a:t>Sekundární trh</a:t>
            </a:r>
          </a:p>
          <a:p>
            <a:r>
              <a:rPr lang="cs-CZ" altLang="cs-CZ" sz="2000" dirty="0"/>
              <a:t>Dle obsahu a charakteru instrumentů</a:t>
            </a:r>
          </a:p>
          <a:p>
            <a:pPr lvl="1"/>
            <a:r>
              <a:rPr lang="cs-CZ" altLang="cs-CZ" dirty="0"/>
              <a:t>Dluhové trhy</a:t>
            </a:r>
          </a:p>
          <a:p>
            <a:pPr lvl="1"/>
            <a:r>
              <a:rPr lang="cs-CZ" altLang="cs-CZ" dirty="0"/>
              <a:t>Akciové trhy</a:t>
            </a:r>
          </a:p>
          <a:p>
            <a:pPr lvl="1"/>
            <a:r>
              <a:rPr lang="cs-CZ" altLang="cs-CZ" dirty="0"/>
              <a:t>Komoditní trhy (co je to komodita?? </a:t>
            </a:r>
            <a:r>
              <a:rPr lang="cs-CZ" altLang="cs-CZ" dirty="0">
                <a:sym typeface="Wingdings" panose="05000000000000000000" pitchFamily="2" charset="2"/>
              </a:rPr>
              <a:t>)</a:t>
            </a:r>
            <a:endParaRPr lang="cs-CZ" altLang="cs-CZ" dirty="0"/>
          </a:p>
          <a:p>
            <a:pPr lvl="1"/>
            <a:r>
              <a:rPr lang="cs-CZ" altLang="cs-CZ" dirty="0"/>
              <a:t>Devizové (měnové trhy)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35866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Investiční nástroje (I)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altLang="cs-CZ" sz="2000" dirty="0"/>
              <a:t>Definice?</a:t>
            </a:r>
          </a:p>
          <a:p>
            <a:pPr lvl="1" algn="just"/>
            <a:r>
              <a:rPr lang="cs-CZ" altLang="cs-CZ" dirty="0"/>
              <a:t>Aktiva, která investorovi (majiteli) přináší nějaký nárok na budoucí příjem (např. dividendy, kuponové platby, úroky nebo-</a:t>
            </a:r>
            <a:r>
              <a:rPr lang="cs-CZ" altLang="cs-CZ" dirty="0" err="1"/>
              <a:t>li</a:t>
            </a:r>
            <a:r>
              <a:rPr lang="cs-CZ" altLang="cs-CZ" dirty="0"/>
              <a:t> důchodové výnosy, zisk či ztrátu nebo-</a:t>
            </a:r>
            <a:r>
              <a:rPr lang="cs-CZ" altLang="cs-CZ" dirty="0" err="1"/>
              <a:t>li</a:t>
            </a:r>
            <a:r>
              <a:rPr lang="cs-CZ" altLang="cs-CZ" dirty="0"/>
              <a:t> kapitálové výnosy)</a:t>
            </a:r>
          </a:p>
          <a:p>
            <a:r>
              <a:rPr lang="cs-CZ" altLang="cs-CZ" sz="2000" dirty="0"/>
              <a:t>Možné dělení:</a:t>
            </a:r>
          </a:p>
          <a:p>
            <a:pPr lvl="1"/>
            <a:r>
              <a:rPr lang="cs-CZ" altLang="cs-CZ" dirty="0"/>
              <a:t>Finanční instrumenty</a:t>
            </a:r>
          </a:p>
          <a:p>
            <a:pPr lvl="1"/>
            <a:r>
              <a:rPr lang="cs-CZ" altLang="cs-CZ" dirty="0"/>
              <a:t>Reálné instrumenty</a:t>
            </a:r>
          </a:p>
          <a:p>
            <a:r>
              <a:rPr lang="cs-CZ" altLang="cs-CZ" sz="2000" dirty="0"/>
              <a:t>Jaký instrument zvolit? Podle čeho se investor rozhoduje?</a:t>
            </a:r>
          </a:p>
          <a:p>
            <a:r>
              <a:rPr lang="cs-CZ" altLang="cs-CZ" sz="2000" dirty="0"/>
              <a:t>Kritéria rozhodování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66823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Investiční nástroje (II)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altLang="cs-CZ" sz="2000" b="1" dirty="0"/>
              <a:t>Magický trojúhelník investování</a:t>
            </a:r>
          </a:p>
          <a:p>
            <a:r>
              <a:rPr lang="cs-CZ" altLang="cs-CZ" sz="2000" dirty="0"/>
              <a:t>Výnos </a:t>
            </a:r>
          </a:p>
          <a:p>
            <a:pPr lvl="1" algn="just"/>
            <a:r>
              <a:rPr lang="cs-CZ" altLang="cs-CZ" sz="1800" dirty="0"/>
              <a:t>Souhrn veškerých příjmů, které investor získá z realizované investice kapitálový vs. důchodový</a:t>
            </a:r>
          </a:p>
          <a:p>
            <a:pPr algn="just"/>
            <a:r>
              <a:rPr lang="cs-CZ" altLang="cs-CZ" sz="2000" dirty="0"/>
              <a:t>Riziko</a:t>
            </a:r>
          </a:p>
          <a:p>
            <a:pPr lvl="1" algn="just"/>
            <a:r>
              <a:rPr lang="cs-CZ" altLang="cs-CZ" sz="1800" dirty="0"/>
              <a:t>Finanční rizika (úvěrové riziko, tržní riziko, riziko likvidity – tržní likvidity, riziko cash </a:t>
            </a:r>
            <a:r>
              <a:rPr lang="cs-CZ" altLang="cs-CZ" sz="1800" dirty="0" err="1"/>
              <a:t>flow</a:t>
            </a:r>
            <a:r>
              <a:rPr lang="cs-CZ" altLang="cs-CZ" sz="1800" dirty="0"/>
              <a:t>, operační riziko, právní riziko)</a:t>
            </a:r>
          </a:p>
          <a:p>
            <a:pPr algn="just"/>
            <a:r>
              <a:rPr lang="cs-CZ" altLang="cs-CZ" sz="2000" dirty="0"/>
              <a:t>Likvidita</a:t>
            </a:r>
          </a:p>
          <a:p>
            <a:pPr lvl="1" algn="just"/>
            <a:r>
              <a:rPr lang="cs-CZ" altLang="cs-CZ" sz="1800" dirty="0"/>
              <a:t>Schopnost přeměny investičního instrumentu na disponibilní finanční prostředky při vynaložení minimálních časových i finančních nákladů</a:t>
            </a:r>
          </a:p>
          <a:p>
            <a:pPr marL="0" indent="0">
              <a:buNone/>
            </a:pPr>
            <a:endParaRPr lang="cs-CZ" altLang="cs-CZ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5703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Cenné papíry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Co to je?</a:t>
            </a:r>
          </a:p>
          <a:p>
            <a:pPr lvl="1"/>
            <a:r>
              <a:rPr lang="cs-CZ" altLang="cs-CZ" dirty="0"/>
              <a:t>Listina, která ztělesňuje právní nárok jeho vlastníka na finanční plnění</a:t>
            </a:r>
          </a:p>
          <a:p>
            <a:r>
              <a:rPr lang="cs-CZ" altLang="cs-CZ" sz="2400" dirty="0"/>
              <a:t>Možně dělení:</a:t>
            </a:r>
          </a:p>
          <a:p>
            <a:pPr lvl="1"/>
            <a:r>
              <a:rPr lang="cs-CZ" altLang="cs-CZ" dirty="0"/>
              <a:t>Dle podoby (listinné, zaknihované - Centrální depozitář cenných papírů)</a:t>
            </a:r>
          </a:p>
          <a:p>
            <a:pPr lvl="1"/>
            <a:r>
              <a:rPr lang="cs-CZ" altLang="cs-CZ" dirty="0"/>
              <a:t>Dle formy (převoditelnosti) – na jméno, </a:t>
            </a:r>
            <a:br>
              <a:rPr lang="cs-CZ" altLang="cs-CZ" dirty="0"/>
            </a:br>
            <a:r>
              <a:rPr lang="cs-CZ" altLang="cs-CZ" dirty="0"/>
              <a:t>na majitele (doručitele), na řad.</a:t>
            </a:r>
          </a:p>
          <a:p>
            <a:pPr lvl="1"/>
            <a:endParaRPr lang="cs-CZ" altLang="cs-CZ" dirty="0"/>
          </a:p>
          <a:p>
            <a:pPr lvl="1"/>
            <a:endParaRPr lang="cs-CZ" altLang="cs-CZ" sz="1600" dirty="0"/>
          </a:p>
          <a:p>
            <a:pPr lvl="1"/>
            <a:endParaRPr lang="cs-CZ" altLang="cs-CZ" sz="1600" dirty="0"/>
          </a:p>
          <a:p>
            <a:endParaRPr lang="en-US" sz="3600" dirty="0"/>
          </a:p>
        </p:txBody>
      </p:sp>
      <p:sp>
        <p:nvSpPr>
          <p:cNvPr id="13" name="Zástupný obsah 12">
            <a:extLst>
              <a:ext uri="{FF2B5EF4-FFF2-40B4-BE49-F238E27FC236}">
                <a16:creationId xmlns:a16="http://schemas.microsoft.com/office/drawing/2014/main" id="{26A1117F-5C8F-45AF-8779-16E58ADBCDB3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7368208" y="1690271"/>
            <a:ext cx="4103069" cy="4140000"/>
          </a:xfrm>
        </p:spPr>
        <p:txBody>
          <a:bodyPr/>
          <a:lstStyle/>
          <a:p>
            <a:r>
              <a:rPr lang="cs-CZ" altLang="cs-CZ" sz="2400" dirty="0"/>
              <a:t>Druhy:</a:t>
            </a:r>
          </a:p>
          <a:p>
            <a:pPr lvl="1"/>
            <a:r>
              <a:rPr lang="cs-CZ" altLang="cs-CZ" dirty="0"/>
              <a:t>Akcie</a:t>
            </a:r>
          </a:p>
          <a:p>
            <a:pPr lvl="1"/>
            <a:r>
              <a:rPr lang="cs-CZ" altLang="cs-CZ" dirty="0"/>
              <a:t>Zatímní listy</a:t>
            </a:r>
          </a:p>
          <a:p>
            <a:pPr lvl="1"/>
            <a:r>
              <a:rPr lang="cs-CZ" altLang="cs-CZ" dirty="0"/>
              <a:t>Poukázky na akcie</a:t>
            </a:r>
          </a:p>
          <a:p>
            <a:pPr lvl="1"/>
            <a:r>
              <a:rPr lang="cs-CZ" altLang="cs-CZ" dirty="0"/>
              <a:t>Podílové listy</a:t>
            </a:r>
          </a:p>
          <a:p>
            <a:pPr lvl="1"/>
            <a:r>
              <a:rPr lang="cs-CZ" altLang="cs-CZ" dirty="0"/>
              <a:t>Dluhopisy</a:t>
            </a:r>
          </a:p>
          <a:p>
            <a:pPr lvl="1"/>
            <a:r>
              <a:rPr lang="cs-CZ" altLang="cs-CZ" dirty="0"/>
              <a:t>Investiční kupony</a:t>
            </a:r>
          </a:p>
          <a:p>
            <a:pPr lvl="1"/>
            <a:r>
              <a:rPr lang="cs-CZ" altLang="cs-CZ" dirty="0"/>
              <a:t>Opční listy - warranty</a:t>
            </a:r>
          </a:p>
          <a:p>
            <a:pPr lvl="1"/>
            <a:r>
              <a:rPr lang="cs-CZ" altLang="cs-CZ" dirty="0"/>
              <a:t>Směnky</a:t>
            </a:r>
          </a:p>
          <a:p>
            <a:pPr lvl="1"/>
            <a:r>
              <a:rPr lang="cs-CZ" altLang="cs-CZ" dirty="0"/>
              <a:t>Šeky</a:t>
            </a:r>
          </a:p>
          <a:p>
            <a:pPr lvl="1"/>
            <a:r>
              <a:rPr lang="cs-CZ" altLang="cs-CZ" dirty="0"/>
              <a:t>Náložné listy</a:t>
            </a:r>
          </a:p>
          <a:p>
            <a:pPr lvl="1"/>
            <a:r>
              <a:rPr lang="cs-CZ" altLang="cs-CZ" dirty="0"/>
              <a:t>Skladištní listy</a:t>
            </a:r>
          </a:p>
          <a:p>
            <a:pPr lvl="1"/>
            <a:endParaRPr lang="cs-CZ" altLang="cs-CZ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965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Akcie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altLang="cs-CZ" sz="2400" dirty="0"/>
              <a:t>Definice</a:t>
            </a:r>
          </a:p>
          <a:p>
            <a:pPr lvl="1" algn="just"/>
            <a:r>
              <a:rPr lang="cs-CZ" altLang="cs-CZ" dirty="0"/>
              <a:t>Dlouhodobý </a:t>
            </a:r>
            <a:r>
              <a:rPr lang="cs-CZ" altLang="cs-CZ" dirty="0" err="1"/>
              <a:t>CP</a:t>
            </a:r>
            <a:r>
              <a:rPr lang="cs-CZ" altLang="cs-CZ" dirty="0"/>
              <a:t> (nemá dobu splatnosti), který vyjadřuje podíl na majetku akciové společnosti</a:t>
            </a:r>
          </a:p>
          <a:p>
            <a:r>
              <a:rPr lang="cs-CZ" altLang="cs-CZ" sz="2400" dirty="0"/>
              <a:t>2 typy výnosu: kapitálový a důchodový (dividenda)</a:t>
            </a:r>
          </a:p>
          <a:p>
            <a:r>
              <a:rPr lang="cs-CZ" altLang="cs-CZ" sz="2400" dirty="0"/>
              <a:t>Práva akcionáře společnosti:</a:t>
            </a:r>
          </a:p>
          <a:p>
            <a:pPr lvl="1"/>
            <a:r>
              <a:rPr lang="cs-CZ" altLang="cs-CZ" dirty="0"/>
              <a:t>Podílet se na řízení společnosti</a:t>
            </a:r>
          </a:p>
          <a:p>
            <a:pPr lvl="1"/>
            <a:r>
              <a:rPr lang="cs-CZ" altLang="cs-CZ" dirty="0"/>
              <a:t>Podílet se na zisku</a:t>
            </a:r>
          </a:p>
          <a:p>
            <a:pPr lvl="1"/>
            <a:r>
              <a:rPr lang="cs-CZ" altLang="cs-CZ" dirty="0"/>
              <a:t>Podílet se na likvidačním zůstatku</a:t>
            </a:r>
          </a:p>
          <a:p>
            <a:r>
              <a:rPr lang="cs-CZ" altLang="cs-CZ" sz="2400" dirty="0"/>
              <a:t>Typy akcií</a:t>
            </a:r>
          </a:p>
          <a:p>
            <a:pPr lvl="1"/>
            <a:r>
              <a:rPr lang="cs-CZ" altLang="cs-CZ" dirty="0"/>
              <a:t>kmenové (nejčastější), prioritní</a:t>
            </a:r>
          </a:p>
          <a:p>
            <a:pPr lvl="1"/>
            <a:r>
              <a:rPr lang="cs-CZ" altLang="cs-CZ" dirty="0"/>
              <a:t>na doručitele (na majitele), na jméno, listinné nebo zaknihované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9694560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 (1)</Template>
  <TotalTime>349</TotalTime>
  <Words>3036</Words>
  <Application>Microsoft Office PowerPoint</Application>
  <PresentationFormat>Širokoúhlá obrazovka</PresentationFormat>
  <Paragraphs>354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Tahoma</vt:lpstr>
      <vt:lpstr>Times New Roman</vt:lpstr>
      <vt:lpstr>Trebuchet MS</vt:lpstr>
      <vt:lpstr>Wingdings</vt:lpstr>
      <vt:lpstr>Prezentace_MU_CZ</vt:lpstr>
      <vt:lpstr>Finanční trhy</vt:lpstr>
      <vt:lpstr>Dnešní program</vt:lpstr>
      <vt:lpstr>Finanční trh</vt:lpstr>
      <vt:lpstr>Funkce finančního trhu</vt:lpstr>
      <vt:lpstr>Členění finančního trhu</vt:lpstr>
      <vt:lpstr>Investiční nástroje (I)</vt:lpstr>
      <vt:lpstr>Investiční nástroje (II)</vt:lpstr>
      <vt:lpstr>Cenné papíry</vt:lpstr>
      <vt:lpstr>Akcie</vt:lpstr>
      <vt:lpstr>Dluhopisy</vt:lpstr>
      <vt:lpstr>Prezentace aplikace PowerPoint</vt:lpstr>
      <vt:lpstr>Finanční deriváty – pouze zajímavost</vt:lpstr>
      <vt:lpstr>Analýza cenných papírů – technická analýza</vt:lpstr>
      <vt:lpstr>Technická analýza - ukázka</vt:lpstr>
      <vt:lpstr>Analýza cenných papírů – fundamentální analýza</vt:lpstr>
      <vt:lpstr>Trhy cenných papírů (I)</vt:lpstr>
      <vt:lpstr>Prezentace aplikace PowerPoint</vt:lpstr>
      <vt:lpstr>Burzy v ČR</vt:lpstr>
      <vt:lpstr>Burzovní (akciové) indexy (I)</vt:lpstr>
      <vt:lpstr>Burzovní indexy (II)</vt:lpstr>
      <vt:lpstr>PX</vt:lpstr>
      <vt:lpstr>DJIA</vt:lpstr>
      <vt:lpstr>NASDAQ</vt:lpstr>
      <vt:lpstr>IPO – Initial Public Offering</vt:lpstr>
      <vt:lpstr>Regulace finančních trhů</vt:lpstr>
      <vt:lpstr>Nelegální praktiky a obchody</vt:lpstr>
      <vt:lpstr>Významné události na finančních trzích</vt:lpstr>
      <vt:lpstr>Několik triviálních příkladů (I) - akcie</vt:lpstr>
      <vt:lpstr>Několik triviálních příkladů (II) - akcie</vt:lpstr>
      <vt:lpstr>Několik triviálních příkladů (III) - dluhopisy</vt:lpstr>
      <vt:lpstr>Zbyl nám čas…? 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Stachoň</dc:creator>
  <cp:lastModifiedBy>Martin Stachoň</cp:lastModifiedBy>
  <cp:revision>57</cp:revision>
  <cp:lastPrinted>1601-01-01T00:00:00Z</cp:lastPrinted>
  <dcterms:created xsi:type="dcterms:W3CDTF">2019-09-17T09:06:37Z</dcterms:created>
  <dcterms:modified xsi:type="dcterms:W3CDTF">2020-10-10T11:34:27Z</dcterms:modified>
</cp:coreProperties>
</file>