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69696"/>
    <a:srgbClr val="B9006E"/>
    <a:srgbClr val="4BC8FF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692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rbitr.cz/cs/informace-pro-verejnost/kalkulator-rpsn/vypocet-rps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7888E5-C18F-49A5-BA6C-D04F437CFA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Banky a bankovní systémy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C46AD9-CDB2-4732-B85E-37FE027C05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BAD369-0F8E-41F7-B3D2-9DBA5D43C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2900365"/>
            <a:ext cx="11402293" cy="1171580"/>
          </a:xfrm>
        </p:spPr>
        <p:txBody>
          <a:bodyPr/>
          <a:lstStyle/>
          <a:p>
            <a:pPr algn="ctr"/>
            <a:r>
              <a:rPr lang="cs-CZ" altLang="cs-CZ" sz="6600" dirty="0"/>
              <a:t>Banky a bankovní systémy</a:t>
            </a:r>
            <a:endParaRPr lang="en-US" sz="66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4F2A57C-4FA5-4881-A05B-D77B6220D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0322507" cy="698497"/>
          </a:xfrm>
        </p:spPr>
        <p:txBody>
          <a:bodyPr/>
          <a:lstStyle/>
          <a:p>
            <a:pPr algn="r"/>
            <a:endParaRPr lang="cs-CZ" altLang="cs-CZ" sz="3200" dirty="0"/>
          </a:p>
          <a:p>
            <a:pPr algn="r"/>
            <a:endParaRPr lang="cs-CZ" altLang="cs-CZ" sz="3200" dirty="0"/>
          </a:p>
          <a:p>
            <a:pPr algn="r"/>
            <a:r>
              <a:rPr lang="cs-CZ" altLang="cs-CZ" sz="3200" dirty="0"/>
              <a:t>Martina </a:t>
            </a:r>
            <a:r>
              <a:rPr lang="cs-CZ" altLang="cs-CZ" sz="3200" dirty="0" err="1"/>
              <a:t>Sponerová</a:t>
            </a:r>
            <a:endParaRPr lang="cs-CZ" altLang="cs-CZ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01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Právní úprava bankovnictví v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Zákon č. 21/1992 Sb., o bankách – zde je zakotvena právní definice banky</a:t>
            </a:r>
          </a:p>
          <a:p>
            <a:pPr algn="just"/>
            <a:r>
              <a:rPr lang="cs-CZ" altLang="cs-CZ" sz="2000" dirty="0"/>
              <a:t>Zákon č. 6/1993 Sb., o České národní bance – úprava postavení, činností a organizační struktury ČNB</a:t>
            </a:r>
          </a:p>
          <a:p>
            <a:pPr algn="just"/>
            <a:r>
              <a:rPr lang="cs-CZ" altLang="cs-CZ" sz="2000" dirty="0"/>
              <a:t>ČR je členem EU </a:t>
            </a:r>
          </a:p>
          <a:p>
            <a:pPr lvl="1" algn="just"/>
            <a:r>
              <a:rPr lang="cs-CZ" altLang="cs-CZ" sz="1800" dirty="0"/>
              <a:t>Proto v ČR platí i právní normy EU – zejména nařízení EP a Rady EU</a:t>
            </a:r>
          </a:p>
          <a:p>
            <a:pPr lvl="1" algn="just"/>
            <a:r>
              <a:rPr lang="cs-CZ" altLang="cs-CZ" sz="1800" dirty="0"/>
              <a:t>Ostatní právní normy (směrnice a doporučení) je ČR povinna zapracovat do svého právního řádu</a:t>
            </a:r>
          </a:p>
          <a:p>
            <a:pPr algn="just"/>
            <a:r>
              <a:rPr lang="cs-CZ" altLang="cs-CZ" sz="2000" dirty="0"/>
              <a:t>Pozn. Princip jednotné bankovní licence</a:t>
            </a:r>
          </a:p>
          <a:p>
            <a:pPr lvl="1" algn="just"/>
            <a:r>
              <a:rPr lang="cs-CZ" altLang="cs-CZ" sz="1800" dirty="0"/>
              <a:t>„cizí“ banka z členských zemí EU má vůči ČNB pouze informační povinnost</a:t>
            </a:r>
          </a:p>
          <a:p>
            <a:pPr lvl="1" algn="just"/>
            <a:r>
              <a:rPr lang="cs-CZ" altLang="cs-CZ" sz="1800" dirty="0"/>
              <a:t>banka mimo EU musí předložit ČNB žádost o udělení licence</a:t>
            </a:r>
          </a:p>
          <a:p>
            <a:pPr algn="just"/>
            <a:r>
              <a:rPr lang="cs-CZ" altLang="cs-CZ" sz="2000" dirty="0"/>
              <a:t>Jaká je minimální částka ZK banky???</a:t>
            </a:r>
          </a:p>
          <a:p>
            <a:pPr lvl="1" algn="just"/>
            <a:r>
              <a:rPr lang="cs-CZ" altLang="cs-CZ" dirty="0"/>
              <a:t>v ČR min. 500 mil. Kč, v jiných zemích EU výrazně méně</a:t>
            </a:r>
          </a:p>
          <a:p>
            <a:pPr algn="just"/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1323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Centrální banka (obecně)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400" dirty="0"/>
              <a:t>Banka, která se nějakým způsobem odlišuje od ostatních bank v dané zemi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2400" dirty="0"/>
              <a:t>Zpravidla má nějakou „extra“ funkci, </a:t>
            </a:r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/>
              <a:t>provádí opatření a činnosti, která žádná jiná banka v zemi provádět nesmí (nemůže)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2400" dirty="0"/>
              <a:t>Definiční znaky </a:t>
            </a:r>
            <a:r>
              <a:rPr lang="cs-CZ" altLang="cs-CZ" sz="2400" dirty="0" err="1"/>
              <a:t>CB</a:t>
            </a:r>
            <a:endParaRPr lang="cs-CZ" altLang="cs-CZ" sz="2400" dirty="0"/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/>
              <a:t>Emisní monopol</a:t>
            </a:r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/>
              <a:t>Provádění měnové politiky</a:t>
            </a:r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/>
              <a:t>Regulace bankovního systému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400" dirty="0"/>
              <a:t>Důvody vzniku centrální banky?</a:t>
            </a:r>
          </a:p>
        </p:txBody>
      </p:sp>
    </p:spTree>
    <p:extLst>
      <p:ext uri="{BB962C8B-B14F-4D97-AF65-F5344CB8AC3E}">
        <p14:creationId xmlns:p14="http://schemas.microsoft.com/office/powerpoint/2010/main" val="1051133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ČNB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Řídící orgán ČNB: bankovní rada</a:t>
            </a:r>
          </a:p>
          <a:p>
            <a:pPr lvl="1" algn="just"/>
            <a:r>
              <a:rPr lang="cs-CZ" altLang="cs-CZ" sz="1800" dirty="0"/>
              <a:t>Členové bankovní rady: </a:t>
            </a:r>
          </a:p>
          <a:p>
            <a:pPr lvl="2" algn="just"/>
            <a:r>
              <a:rPr lang="cs-CZ" altLang="cs-CZ" dirty="0"/>
              <a:t>guvernér (Jiří Rusnok), </a:t>
            </a:r>
          </a:p>
          <a:p>
            <a:pPr lvl="2" algn="just"/>
            <a:r>
              <a:rPr lang="cs-CZ" altLang="cs-CZ" dirty="0"/>
              <a:t>dva </a:t>
            </a:r>
            <a:r>
              <a:rPr lang="cs-CZ" altLang="cs-CZ" dirty="0" err="1"/>
              <a:t>víceguvernéři</a:t>
            </a:r>
            <a:r>
              <a:rPr lang="cs-CZ" altLang="cs-CZ" dirty="0"/>
              <a:t> (Marek Mora a Tomáš </a:t>
            </a:r>
            <a:r>
              <a:rPr lang="cs-CZ" altLang="cs-CZ" dirty="0" err="1"/>
              <a:t>Nidetzký</a:t>
            </a:r>
            <a:r>
              <a:rPr lang="cs-CZ" altLang="cs-CZ" dirty="0"/>
              <a:t>) </a:t>
            </a:r>
          </a:p>
          <a:p>
            <a:pPr lvl="2" algn="just"/>
            <a:r>
              <a:rPr lang="cs-CZ" altLang="cs-CZ" dirty="0"/>
              <a:t>a další čtyři členové (Vojtěch Benda, Oldřich Dědek, Tomáš Holub, Aleš Michl)</a:t>
            </a:r>
          </a:p>
          <a:p>
            <a:pPr lvl="1" algn="just"/>
            <a:r>
              <a:rPr lang="cs-CZ" altLang="cs-CZ" sz="1800" dirty="0"/>
              <a:t>Všichni jmenování prezidentem ČR na šestileté období</a:t>
            </a:r>
          </a:p>
          <a:p>
            <a:pPr algn="just"/>
            <a:r>
              <a:rPr lang="cs-CZ" altLang="cs-CZ" sz="2000" dirty="0"/>
              <a:t>Cíle ČNB</a:t>
            </a:r>
          </a:p>
          <a:p>
            <a:pPr lvl="1" algn="just"/>
            <a:r>
              <a:rPr lang="cs-CZ" altLang="cs-CZ" sz="1800" dirty="0"/>
              <a:t>Primární cíl: </a:t>
            </a:r>
            <a:r>
              <a:rPr lang="cs-CZ" altLang="cs-CZ" sz="1800" b="1" dirty="0"/>
              <a:t>péče o cenovou stabilitu</a:t>
            </a:r>
          </a:p>
          <a:p>
            <a:pPr lvl="1" algn="just"/>
            <a:r>
              <a:rPr lang="cs-CZ" altLang="cs-CZ" sz="1800" dirty="0"/>
              <a:t>Sekundární cíl: </a:t>
            </a:r>
          </a:p>
          <a:p>
            <a:pPr lvl="2" algn="just"/>
            <a:r>
              <a:rPr lang="cs-CZ" altLang="cs-CZ" dirty="0"/>
              <a:t>podporovat obecnou hospodářskou politiku vlády vedoucí k udržitelnému hospodářskému růstu (růst HDP, nízká nezaměstnanost,…)</a:t>
            </a:r>
          </a:p>
          <a:p>
            <a:pPr algn="just"/>
            <a:r>
              <a:rPr lang="cs-CZ" altLang="cs-CZ" sz="2000" dirty="0"/>
              <a:t>V souladu se svým hlavním cílem ČNB:</a:t>
            </a:r>
          </a:p>
          <a:p>
            <a:pPr lvl="1" algn="just"/>
            <a:r>
              <a:rPr lang="cs-CZ" altLang="cs-CZ" sz="1800" dirty="0"/>
              <a:t>Emituje hotovostní peníze (bankovky a mince)</a:t>
            </a:r>
          </a:p>
          <a:p>
            <a:pPr lvl="1" algn="just"/>
            <a:r>
              <a:rPr lang="cs-CZ" altLang="cs-CZ" sz="1800" dirty="0"/>
              <a:t>Určuje a provádí měnovou politiku</a:t>
            </a:r>
          </a:p>
          <a:p>
            <a:pPr lvl="1" algn="just"/>
            <a:r>
              <a:rPr lang="cs-CZ" altLang="cs-CZ" sz="1800" dirty="0"/>
              <a:t>Zajišťuje regulaci a dohled nad finančním trhem</a:t>
            </a:r>
          </a:p>
          <a:p>
            <a:pPr lvl="1" algn="just"/>
            <a:endParaRPr lang="cs-CZ" altLang="cs-CZ" sz="18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102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centrální banky (ČNB) – I.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None/>
              <a:defRPr/>
            </a:pPr>
            <a:r>
              <a:rPr lang="cs-CZ" sz="2000" b="1" u="sng" dirty="0"/>
              <a:t>Makroekonomické funkce</a:t>
            </a:r>
          </a:p>
          <a:p>
            <a:pPr>
              <a:defRPr/>
            </a:pPr>
            <a:r>
              <a:rPr lang="cs-CZ" sz="1700" b="1" dirty="0"/>
              <a:t>Měnová politika</a:t>
            </a:r>
          </a:p>
          <a:p>
            <a:pPr lvl="1">
              <a:defRPr/>
            </a:pPr>
            <a:r>
              <a:rPr lang="cs-CZ" sz="1700" dirty="0"/>
              <a:t>Expanzivní vs. restriktivní – implikace pro reálnou ekonomiku ??</a:t>
            </a:r>
          </a:p>
          <a:p>
            <a:pPr lvl="1">
              <a:defRPr/>
            </a:pPr>
            <a:r>
              <a:rPr lang="cs-CZ" sz="1700" dirty="0"/>
              <a:t>Nástroje: přímé vs. nepřímé (více později)</a:t>
            </a:r>
          </a:p>
          <a:p>
            <a:pPr>
              <a:defRPr/>
            </a:pPr>
            <a:r>
              <a:rPr lang="cs-CZ" sz="1700" b="1" dirty="0"/>
              <a:t>Emise hotovostních peněz</a:t>
            </a:r>
          </a:p>
          <a:p>
            <a:pPr lvl="1">
              <a:defRPr/>
            </a:pPr>
            <a:r>
              <a:rPr lang="cs-CZ" sz="1700" dirty="0"/>
              <a:t>Emisní monopol – ČNB má výhradní právo na vydávání bankovek a mincí</a:t>
            </a:r>
          </a:p>
          <a:p>
            <a:pPr lvl="1">
              <a:defRPr/>
            </a:pPr>
            <a:r>
              <a:rPr lang="cs-CZ" sz="1700" dirty="0"/>
              <a:t>ČNB stanovuje nominální hodnotu, rozměry hmotnost, materiál a vzhled</a:t>
            </a:r>
          </a:p>
          <a:p>
            <a:pPr lvl="1">
              <a:defRPr/>
            </a:pPr>
            <a:r>
              <a:rPr lang="cs-CZ" sz="1700" dirty="0"/>
              <a:t>Dozoruje ochranu, bezpečnost ale i ničení vyřazených peněz</a:t>
            </a:r>
          </a:p>
          <a:p>
            <a:pPr lvl="1">
              <a:defRPr/>
            </a:pPr>
            <a:r>
              <a:rPr lang="cs-CZ" sz="1700" dirty="0"/>
              <a:t>Vývoj nových ochranných prvků</a:t>
            </a:r>
          </a:p>
          <a:p>
            <a:pPr>
              <a:defRPr/>
            </a:pPr>
            <a:r>
              <a:rPr lang="cs-CZ" sz="1700" b="1" dirty="0"/>
              <a:t>Devizová politika</a:t>
            </a:r>
          </a:p>
          <a:p>
            <a:pPr lvl="1">
              <a:defRPr/>
            </a:pPr>
            <a:r>
              <a:rPr lang="cs-CZ" sz="1700" dirty="0"/>
              <a:t>ČNB spravuje devizové rezervy státu</a:t>
            </a:r>
          </a:p>
          <a:p>
            <a:pPr lvl="2">
              <a:defRPr/>
            </a:pPr>
            <a:r>
              <a:rPr lang="cs-CZ" sz="1700" dirty="0"/>
              <a:t>Udržuje hodnoty devizových rezerv</a:t>
            </a:r>
          </a:p>
          <a:p>
            <a:pPr lvl="2">
              <a:defRPr/>
            </a:pPr>
            <a:r>
              <a:rPr lang="cs-CZ" sz="1700" dirty="0"/>
              <a:t>Ovlivňuje úroveň a pohyb měnového kurzu domácí měny</a:t>
            </a:r>
          </a:p>
          <a:p>
            <a:pPr lvl="1">
              <a:defRPr/>
            </a:pPr>
            <a:r>
              <a:rPr lang="cs-CZ" sz="1700" dirty="0"/>
              <a:t>ČNB obchoduje se zlatem a dalšími devizovými prostředky</a:t>
            </a:r>
          </a:p>
          <a:p>
            <a:pPr lvl="1">
              <a:defRPr/>
            </a:pPr>
            <a:r>
              <a:rPr lang="cs-CZ" sz="1700" dirty="0"/>
              <a:t>Povoluje výkon směnárenské činnosti</a:t>
            </a:r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3069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centrální banky (ČNB) – II.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None/>
              <a:defRPr/>
            </a:pPr>
            <a:r>
              <a:rPr lang="cs-CZ" sz="2000" b="1" u="sng" dirty="0"/>
              <a:t>Mikroekonomické funkce</a:t>
            </a:r>
          </a:p>
          <a:p>
            <a:pPr algn="just">
              <a:defRPr/>
            </a:pPr>
            <a:r>
              <a:rPr lang="cs-CZ" sz="1700" b="1" dirty="0"/>
              <a:t>Banka bank </a:t>
            </a:r>
            <a:r>
              <a:rPr lang="cs-CZ" sz="1700" dirty="0"/>
              <a:t>– ČNB vystupuje vůči ostatním bankám jako jejich bankéř</a:t>
            </a:r>
          </a:p>
          <a:p>
            <a:pPr lvl="1" algn="just">
              <a:defRPr/>
            </a:pPr>
            <a:r>
              <a:rPr lang="cs-CZ" sz="1700" dirty="0"/>
              <a:t>Přijímá vklady od bank a poskytuje jim úvěry (více později v rámci nástrojů </a:t>
            </a:r>
            <a:r>
              <a:rPr lang="cs-CZ" sz="1700" dirty="0" err="1"/>
              <a:t>CB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700" dirty="0"/>
              <a:t>Vede bankám účty a provádí zúčtování mezi nimi (clearingové centrum)</a:t>
            </a:r>
          </a:p>
          <a:p>
            <a:pPr lvl="1" algn="just">
              <a:defRPr/>
            </a:pPr>
            <a:r>
              <a:rPr lang="cs-CZ" sz="1700" dirty="0"/>
              <a:t>Povinnost bank ukládat u </a:t>
            </a:r>
            <a:r>
              <a:rPr lang="cs-CZ" sz="1700" dirty="0" err="1"/>
              <a:t>CB</a:t>
            </a:r>
            <a:r>
              <a:rPr lang="cs-CZ" sz="1700" dirty="0"/>
              <a:t> </a:t>
            </a:r>
            <a:r>
              <a:rPr lang="cs-CZ" sz="1700" dirty="0" err="1"/>
              <a:t>PMR</a:t>
            </a:r>
            <a:r>
              <a:rPr lang="cs-CZ" sz="1700" dirty="0"/>
              <a:t> (regulace množství disponibilních vkladů) – více viz </a:t>
            </a:r>
            <a:r>
              <a:rPr lang="cs-CZ" sz="1700" dirty="0" err="1"/>
              <a:t>Mankiw</a:t>
            </a:r>
            <a:r>
              <a:rPr lang="cs-CZ" sz="1700" dirty="0"/>
              <a:t>: multiplikátor depozit</a:t>
            </a:r>
          </a:p>
          <a:p>
            <a:pPr lvl="1" algn="just">
              <a:defRPr/>
            </a:pPr>
            <a:r>
              <a:rPr lang="cs-CZ" sz="1700" dirty="0"/>
              <a:t>Úvěry od ČNB jsou formou bezhotovostních peněz – proč je KB poptávají ??</a:t>
            </a:r>
          </a:p>
          <a:p>
            <a:pPr lvl="2" algn="just">
              <a:defRPr/>
            </a:pPr>
            <a:r>
              <a:rPr lang="cs-CZ" sz="1700" dirty="0"/>
              <a:t>Úroková sazba je relativně nízká</a:t>
            </a:r>
          </a:p>
          <a:p>
            <a:pPr lvl="2" algn="just">
              <a:defRPr/>
            </a:pPr>
            <a:r>
              <a:rPr lang="cs-CZ" sz="1700" dirty="0"/>
              <a:t>Úvěr od ČNB je levnější než úvěr z mezibankovního trhu (sazba </a:t>
            </a:r>
            <a:r>
              <a:rPr lang="cs-CZ" sz="1700" dirty="0" err="1"/>
              <a:t>PRIBOR</a:t>
            </a:r>
            <a:r>
              <a:rPr lang="cs-CZ" sz="1700" dirty="0"/>
              <a:t>)</a:t>
            </a:r>
          </a:p>
          <a:p>
            <a:pPr algn="just">
              <a:defRPr/>
            </a:pPr>
            <a:r>
              <a:rPr lang="cs-CZ" sz="1700" b="1" dirty="0"/>
              <a:t>Banka státu (vlády)</a:t>
            </a:r>
          </a:p>
          <a:p>
            <a:pPr lvl="1" algn="just">
              <a:defRPr/>
            </a:pPr>
            <a:r>
              <a:rPr lang="cs-CZ" sz="1700" dirty="0"/>
              <a:t>ČNB vede účty státního rozpočtu</a:t>
            </a:r>
          </a:p>
          <a:p>
            <a:pPr lvl="1" algn="just">
              <a:defRPr/>
            </a:pPr>
            <a:r>
              <a:rPr lang="cs-CZ" sz="1700" dirty="0"/>
              <a:t>Spravuje státní dluh (poskytuje a splácí úvěry státu, platí úroky, emituje pokladniční poukázky </a:t>
            </a:r>
            <a:br>
              <a:rPr lang="cs-CZ" sz="1700" dirty="0"/>
            </a:br>
            <a:r>
              <a:rPr lang="cs-CZ" sz="1700" dirty="0"/>
              <a:t>a dluhopisy)</a:t>
            </a:r>
          </a:p>
          <a:p>
            <a:pPr lvl="1" algn="just">
              <a:defRPr/>
            </a:pPr>
            <a:r>
              <a:rPr lang="cs-CZ" sz="1700" dirty="0"/>
              <a:t>Poskytuje úvěry státnímu rozpočtu (pozn. porovnat s monetizací dluhu)</a:t>
            </a:r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947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centrální banky (ČNB) – III.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defRPr/>
            </a:pPr>
            <a:r>
              <a:rPr lang="cs-CZ" sz="2400" b="1" dirty="0"/>
              <a:t>Regulace a dohled nad bankovním sektorem</a:t>
            </a:r>
          </a:p>
          <a:p>
            <a:pPr lvl="1">
              <a:defRPr/>
            </a:pPr>
            <a:r>
              <a:rPr lang="cs-CZ" sz="2400" dirty="0"/>
              <a:t>Dohled na činností bank a nad bezpečným fungováním bankovního systému</a:t>
            </a:r>
          </a:p>
          <a:p>
            <a:pPr lvl="1">
              <a:defRPr/>
            </a:pPr>
            <a:r>
              <a:rPr lang="cs-CZ" sz="2400" dirty="0"/>
              <a:t>Uděluje bankám povolení k podnikání</a:t>
            </a:r>
          </a:p>
          <a:p>
            <a:pPr lvl="1">
              <a:defRPr/>
            </a:pPr>
            <a:r>
              <a:rPr lang="cs-CZ" sz="2400" dirty="0"/>
              <a:t>Kontroluje dodržování předpisů, při dlouhodobém nedodržování může bankám pozastavit činnost či zrušit oprávnění</a:t>
            </a:r>
            <a:endParaRPr lang="cs-CZ" altLang="cs-CZ" sz="2400" dirty="0"/>
          </a:p>
          <a:p>
            <a:pPr algn="just"/>
            <a:r>
              <a:rPr lang="cs-CZ" altLang="cs-CZ" sz="2400" b="1" dirty="0"/>
              <a:t>Reprezentace státu v měnové oblasti</a:t>
            </a:r>
          </a:p>
          <a:p>
            <a:pPr lvl="1" algn="just"/>
            <a:r>
              <a:rPr lang="cs-CZ" altLang="cs-CZ" sz="2400" dirty="0"/>
              <a:t>Reprezentace státu v otázkách měnové politiky (</a:t>
            </a:r>
            <a:r>
              <a:rPr lang="cs-CZ" altLang="cs-CZ" sz="2400" dirty="0" err="1"/>
              <a:t>IMF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WB</a:t>
            </a:r>
            <a:r>
              <a:rPr lang="cs-CZ" altLang="cs-CZ" sz="2400" dirty="0"/>
              <a:t>,…)</a:t>
            </a:r>
          </a:p>
          <a:p>
            <a:pPr lvl="1" algn="just"/>
            <a:r>
              <a:rPr lang="cs-CZ" altLang="cs-CZ" sz="2400" dirty="0"/>
              <a:t>Informuje veřejnost o měnovém vývoji, o hlavních problémech </a:t>
            </a:r>
            <a:br>
              <a:rPr lang="cs-CZ" altLang="cs-CZ" sz="2400" dirty="0"/>
            </a:br>
            <a:r>
              <a:rPr lang="cs-CZ" altLang="cs-CZ" sz="2400" dirty="0"/>
              <a:t>a způsobech řešení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9266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Nástroje </a:t>
            </a:r>
            <a:r>
              <a:rPr lang="cs-CZ" altLang="cs-CZ" sz="3600" dirty="0" err="1"/>
              <a:t>CB</a:t>
            </a:r>
            <a:r>
              <a:rPr lang="cs-CZ" altLang="cs-CZ" sz="3600" dirty="0"/>
              <a:t> (ČNB) v oblasti měnové politiky – I.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400" dirty="0"/>
              <a:t>Monetární politika + fiskální politika = stabilizační politika země</a:t>
            </a:r>
          </a:p>
          <a:p>
            <a:pPr algn="just"/>
            <a:r>
              <a:rPr lang="cs-CZ" altLang="cs-CZ" sz="2400" dirty="0"/>
              <a:t>Zajímavost</a:t>
            </a:r>
          </a:p>
          <a:p>
            <a:pPr lvl="1" algn="just"/>
            <a:r>
              <a:rPr lang="cs-CZ" altLang="cs-CZ" dirty="0"/>
              <a:t>Často se setkáte s názorem, že (česká) monetární politika je chápána jako protiinflační – tzn., že je orientována na cíl v podobě stabilní cenové hladiny</a:t>
            </a:r>
          </a:p>
          <a:p>
            <a:pPr lvl="1" algn="just"/>
            <a:r>
              <a:rPr lang="cs-CZ" altLang="cs-CZ" dirty="0"/>
              <a:t>Jestlipak víte, jaká je definice cenové stability dle ČNB ???</a:t>
            </a:r>
            <a:endParaRPr lang="cs-CZ" altLang="cs-CZ" sz="2400" dirty="0"/>
          </a:p>
          <a:p>
            <a:pPr algn="just"/>
            <a:r>
              <a:rPr lang="cs-CZ" altLang="cs-CZ" sz="2400" dirty="0"/>
              <a:t>Dělení nástrojů ČNB:</a:t>
            </a:r>
          </a:p>
          <a:p>
            <a:pPr lvl="1" algn="just"/>
            <a:r>
              <a:rPr lang="cs-CZ" altLang="cs-CZ" dirty="0"/>
              <a:t>Přímé (administrativní) – silné regulační zásahy do fungování ekonomiky, tržně nekonformní a zřídka používané</a:t>
            </a:r>
          </a:p>
          <a:p>
            <a:pPr lvl="2" algn="just"/>
            <a:endParaRPr lang="cs-CZ" altLang="cs-CZ" sz="1600" dirty="0"/>
          </a:p>
          <a:p>
            <a:pPr lvl="2" algn="just"/>
            <a:r>
              <a:rPr lang="cs-CZ" altLang="cs-CZ" sz="1800" dirty="0"/>
              <a:t>Pravidla likvidity</a:t>
            </a:r>
          </a:p>
          <a:p>
            <a:pPr lvl="2" algn="just"/>
            <a:r>
              <a:rPr lang="cs-CZ" altLang="cs-CZ" sz="1800" dirty="0"/>
              <a:t>Úvěrové stropy (kontingenty) – absolutní vs. relativní</a:t>
            </a:r>
          </a:p>
          <a:p>
            <a:pPr lvl="2" algn="just"/>
            <a:r>
              <a:rPr lang="cs-CZ" altLang="cs-CZ" sz="1800" dirty="0"/>
              <a:t>Limity úrokových sazeb</a:t>
            </a:r>
          </a:p>
          <a:p>
            <a:pPr lvl="2" algn="just"/>
            <a:r>
              <a:rPr lang="cs-CZ" altLang="cs-CZ" sz="1800" dirty="0"/>
              <a:t>Povinné vklady (cíl: získat kontrolu nad pohybem peněžních prostředků bank)</a:t>
            </a:r>
          </a:p>
        </p:txBody>
      </p:sp>
    </p:spTree>
    <p:extLst>
      <p:ext uri="{BB962C8B-B14F-4D97-AF65-F5344CB8AC3E}">
        <p14:creationId xmlns:p14="http://schemas.microsoft.com/office/powerpoint/2010/main" val="3404811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Nástroje </a:t>
            </a:r>
            <a:r>
              <a:rPr lang="cs-CZ" altLang="cs-CZ" sz="3600" dirty="0" err="1"/>
              <a:t>CB</a:t>
            </a:r>
            <a:r>
              <a:rPr lang="cs-CZ" altLang="cs-CZ" sz="3600" dirty="0"/>
              <a:t> (ČNB) v oblasti měnové politiky – II.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dirty="0"/>
              <a:t>Nepřímé nástroje – tržně konformní</a:t>
            </a:r>
          </a:p>
          <a:p>
            <a:pPr lvl="1"/>
            <a:r>
              <a:rPr lang="cs-CZ" altLang="cs-CZ" sz="2400" dirty="0" err="1"/>
              <a:t>PMR</a:t>
            </a:r>
            <a:r>
              <a:rPr lang="cs-CZ" altLang="cs-CZ" sz="2400" dirty="0"/>
              <a:t> – každá banka musí držet určité procento z vkladů jako rezervu </a:t>
            </a:r>
            <a:br>
              <a:rPr lang="cs-CZ" altLang="cs-CZ" sz="2400" dirty="0"/>
            </a:br>
            <a:r>
              <a:rPr lang="cs-CZ" altLang="cs-CZ" sz="2400" dirty="0"/>
              <a:t>na účtech </a:t>
            </a:r>
            <a:r>
              <a:rPr lang="cs-CZ" altLang="cs-CZ" sz="2400" dirty="0" err="1"/>
              <a:t>CB</a:t>
            </a:r>
            <a:r>
              <a:rPr lang="cs-CZ" altLang="cs-CZ" sz="2400" dirty="0"/>
              <a:t> (v ČR 2%) s cílem ovlivnit peněžní multiplikátory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800" dirty="0"/>
              <a:t>Povinné pro domácí i  zahraniční banky a jejich pobočky</a:t>
            </a:r>
          </a:p>
          <a:p>
            <a:pPr lvl="1"/>
            <a:r>
              <a:rPr lang="cs-CZ" altLang="cs-CZ" sz="2400" dirty="0"/>
              <a:t>Diskontní nástroje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800" dirty="0"/>
              <a:t>Diskontní sazba</a:t>
            </a:r>
            <a:endParaRPr lang="cs-CZ" alt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800" dirty="0"/>
              <a:t>2T </a:t>
            </a:r>
            <a:r>
              <a:rPr lang="cs-CZ" altLang="cs-CZ" sz="1800" dirty="0" err="1"/>
              <a:t>repo</a:t>
            </a:r>
            <a:r>
              <a:rPr lang="cs-CZ" altLang="cs-CZ" sz="1800" dirty="0"/>
              <a:t> sazba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800" dirty="0"/>
              <a:t>Lombardní sazba </a:t>
            </a:r>
          </a:p>
          <a:p>
            <a:pPr lvl="1"/>
            <a:r>
              <a:rPr lang="cs-CZ" altLang="cs-CZ" sz="2400" dirty="0"/>
              <a:t>Operace na volném trhu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altLang="cs-CZ" sz="1800" dirty="0"/>
              <a:t>Nákup  a prodej vládních </a:t>
            </a:r>
            <a:r>
              <a:rPr lang="cs-CZ" altLang="cs-CZ" sz="1800" dirty="0" err="1"/>
              <a:t>CP</a:t>
            </a:r>
            <a:r>
              <a:rPr lang="cs-CZ" altLang="cs-CZ" sz="1800" dirty="0"/>
              <a:t> (klasicky dluhopisy) od soukromých subjektů </a:t>
            </a:r>
          </a:p>
          <a:p>
            <a:pPr lvl="1"/>
            <a:r>
              <a:rPr lang="cs-CZ" altLang="cs-CZ" sz="2400" dirty="0"/>
              <a:t>Devizové intervence</a:t>
            </a:r>
            <a:endParaRPr lang="cs-CZ" altLang="cs-CZ" sz="2800" dirty="0"/>
          </a:p>
          <a:p>
            <a:pPr lvl="1"/>
            <a:r>
              <a:rPr lang="cs-CZ" altLang="cs-CZ" sz="2400" dirty="0"/>
              <a:t>Dohody, výzvy, doporučení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95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 na závěr něco z praxe - </a:t>
            </a:r>
            <a:r>
              <a:rPr lang="cs-CZ" altLang="cs-CZ" dirty="0" err="1"/>
              <a:t>RPSN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Definice:</a:t>
            </a:r>
          </a:p>
          <a:p>
            <a:pPr marL="72000" indent="0" algn="just">
              <a:buNone/>
            </a:pPr>
            <a:r>
              <a:rPr lang="cs-CZ" altLang="cs-CZ" sz="2000" dirty="0"/>
              <a:t>= roční procentní sazba nákladů. </a:t>
            </a:r>
            <a:r>
              <a:rPr lang="cs-CZ" altLang="cs-CZ" sz="2000" dirty="0" err="1"/>
              <a:t>RPSN</a:t>
            </a:r>
            <a:r>
              <a:rPr lang="cs-CZ" altLang="cs-CZ" sz="2000" dirty="0"/>
              <a:t> vyjadřuje úrokovou míru, pro kterou se rovná </a:t>
            </a:r>
            <a:r>
              <a:rPr lang="cs-CZ" altLang="cs-CZ" sz="2000" dirty="0" err="1"/>
              <a:t>NPV</a:t>
            </a:r>
            <a:r>
              <a:rPr lang="cs-CZ" altLang="cs-CZ" sz="2000" dirty="0"/>
              <a:t> získaných půjček </a:t>
            </a:r>
            <a:r>
              <a:rPr lang="cs-CZ" altLang="cs-CZ" sz="2000" dirty="0" err="1"/>
              <a:t>NPV</a:t>
            </a:r>
            <a:r>
              <a:rPr lang="cs-CZ" altLang="cs-CZ" sz="2000" dirty="0"/>
              <a:t> výdajů (splátek, poplatků, apod.), jedná se tedy o takové r, pro které platí následující rovnice:</a:t>
            </a:r>
          </a:p>
          <a:p>
            <a:pPr algn="just"/>
            <a:endParaRPr lang="cs-CZ" altLang="cs-CZ" sz="2000" dirty="0"/>
          </a:p>
          <a:p>
            <a:pPr marL="72000" indent="0" algn="just">
              <a:buNone/>
            </a:pPr>
            <a:endParaRPr lang="cs-CZ" altLang="cs-CZ" sz="2000" dirty="0"/>
          </a:p>
          <a:p>
            <a:r>
              <a:rPr lang="cs-CZ" altLang="cs-CZ" sz="1400" i="1" dirty="0"/>
              <a:t>m</a:t>
            </a:r>
            <a:r>
              <a:rPr lang="cs-CZ" altLang="cs-CZ" sz="1400" dirty="0"/>
              <a:t> je počet poskytnutých půjček,</a:t>
            </a:r>
          </a:p>
          <a:p>
            <a:r>
              <a:rPr lang="cs-CZ" altLang="cs-CZ" sz="1400" i="1" dirty="0" err="1"/>
              <a:t>A</a:t>
            </a:r>
            <a:r>
              <a:rPr lang="cs-CZ" altLang="cs-CZ" sz="1400" i="1" baseline="-25000" dirty="0" err="1"/>
              <a:t>i</a:t>
            </a:r>
            <a:r>
              <a:rPr lang="cs-CZ" altLang="cs-CZ" sz="1400" dirty="0"/>
              <a:t> je výše </a:t>
            </a:r>
            <a:r>
              <a:rPr lang="cs-CZ" altLang="cs-CZ" sz="1400" i="1" dirty="0"/>
              <a:t>i</a:t>
            </a:r>
            <a:r>
              <a:rPr lang="cs-CZ" altLang="cs-CZ" sz="1400" dirty="0"/>
              <a:t>-té poskytnuté půjčky,</a:t>
            </a:r>
          </a:p>
          <a:p>
            <a:r>
              <a:rPr lang="cs-CZ" altLang="cs-CZ" sz="1400" i="1" dirty="0"/>
              <a:t>t</a:t>
            </a:r>
            <a:r>
              <a:rPr lang="cs-CZ" altLang="cs-CZ" sz="1400" i="1" baseline="-25000" dirty="0"/>
              <a:t>i</a:t>
            </a:r>
            <a:r>
              <a:rPr lang="cs-CZ" altLang="cs-CZ" sz="1400" dirty="0"/>
              <a:t> je doba (v letech a zlomcích roku ode dne 1. půjčky), kdy byla </a:t>
            </a:r>
            <a:r>
              <a:rPr lang="cs-CZ" altLang="cs-CZ" sz="1400" i="1" dirty="0"/>
              <a:t>i</a:t>
            </a:r>
            <a:r>
              <a:rPr lang="cs-CZ" altLang="cs-CZ" sz="1400" dirty="0"/>
              <a:t>-</a:t>
            </a:r>
            <a:r>
              <a:rPr lang="cs-CZ" altLang="cs-CZ" sz="1400" dirty="0" err="1"/>
              <a:t>tá</a:t>
            </a:r>
            <a:r>
              <a:rPr lang="cs-CZ" altLang="cs-CZ" sz="1400" dirty="0"/>
              <a:t> půjčka poskytnuta,</a:t>
            </a:r>
          </a:p>
          <a:p>
            <a:r>
              <a:rPr lang="cs-CZ" altLang="cs-CZ" sz="1400" i="1" dirty="0"/>
              <a:t>n</a:t>
            </a:r>
            <a:r>
              <a:rPr lang="cs-CZ" altLang="cs-CZ" sz="1400" dirty="0"/>
              <a:t> je počet plateb,</a:t>
            </a:r>
          </a:p>
          <a:p>
            <a:r>
              <a:rPr lang="cs-CZ" altLang="cs-CZ" sz="1400" i="1" dirty="0" err="1"/>
              <a:t>B</a:t>
            </a:r>
            <a:r>
              <a:rPr lang="cs-CZ" altLang="cs-CZ" sz="1400" i="1" baseline="-25000" dirty="0" err="1"/>
              <a:t>j</a:t>
            </a:r>
            <a:r>
              <a:rPr lang="cs-CZ" altLang="cs-CZ" sz="1400" dirty="0"/>
              <a:t> je výše </a:t>
            </a:r>
            <a:r>
              <a:rPr lang="cs-CZ" altLang="cs-CZ" sz="1400" i="1" dirty="0"/>
              <a:t>j</a:t>
            </a:r>
            <a:r>
              <a:rPr lang="cs-CZ" altLang="cs-CZ" sz="1400" dirty="0"/>
              <a:t>-té platby (splátky, poplatku atd.),</a:t>
            </a:r>
          </a:p>
          <a:p>
            <a:r>
              <a:rPr lang="cs-CZ" altLang="cs-CZ" sz="1400" i="1" dirty="0" err="1"/>
              <a:t>s</a:t>
            </a:r>
            <a:r>
              <a:rPr lang="cs-CZ" altLang="cs-CZ" sz="1400" i="1" baseline="-25000" dirty="0" err="1"/>
              <a:t>j</a:t>
            </a:r>
            <a:r>
              <a:rPr lang="cs-CZ" altLang="cs-CZ" sz="1400" dirty="0"/>
              <a:t> doba (v letech a zlomcích roku ode dne 1. půjčky), kdy byl </a:t>
            </a:r>
            <a:r>
              <a:rPr lang="cs-CZ" altLang="cs-CZ" sz="1400" i="1" dirty="0"/>
              <a:t>j</a:t>
            </a:r>
            <a:r>
              <a:rPr lang="cs-CZ" altLang="cs-CZ" sz="1400" dirty="0"/>
              <a:t>-</a:t>
            </a:r>
            <a:r>
              <a:rPr lang="cs-CZ" altLang="cs-CZ" sz="1400" dirty="0" err="1"/>
              <a:t>tý</a:t>
            </a:r>
            <a:r>
              <a:rPr lang="cs-CZ" altLang="cs-CZ" sz="1400" dirty="0"/>
              <a:t> poplatek zaplacen.</a:t>
            </a:r>
          </a:p>
          <a:p>
            <a:pPr algn="just"/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  <p:pic>
        <p:nvPicPr>
          <p:cNvPr id="6" name="Picture 4" descr="\sum_{i=1}^{m}{ \frac{A_i}{ (1+r)^{t_i} } } = \sum_{j=1}^{n}{ \frac{B_j}{ (1+r)^{s_j} } }">
            <a:extLst>
              <a:ext uri="{FF2B5EF4-FFF2-40B4-BE49-F238E27FC236}">
                <a16:creationId xmlns:a16="http://schemas.microsoft.com/office/drawing/2014/main" id="{DD1A10CB-0767-4EC4-88A2-E2AE63256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725" y="3429000"/>
            <a:ext cx="33845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223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RPSN</a:t>
            </a:r>
            <a:r>
              <a:rPr lang="cs-CZ" altLang="cs-CZ" dirty="0"/>
              <a:t> 1. příklad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altLang="cs-CZ" sz="2000" dirty="0"/>
              <a:t>Půjčka banky </a:t>
            </a:r>
            <a:r>
              <a:rPr lang="cs-CZ" altLang="cs-CZ" sz="2000" dirty="0" err="1"/>
              <a:t>Slayer</a:t>
            </a:r>
            <a:r>
              <a:rPr lang="cs-CZ" altLang="cs-CZ" sz="2000" dirty="0"/>
              <a:t>, a.s. – </a:t>
            </a:r>
            <a:r>
              <a:rPr lang="cs-CZ" altLang="cs-CZ" sz="2000" b="1" dirty="0"/>
              <a:t>nejprve neuvažujeme žádné poplatky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100 000 Kč na 3 roky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36 splátek ve výši 3269 Kč měsíčně (splácí se na začátku měsíce)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V tomto případě je úroková sazba i </a:t>
            </a:r>
            <a:r>
              <a:rPr lang="cs-CZ" altLang="cs-CZ" dirty="0" err="1"/>
              <a:t>RPSN</a:t>
            </a:r>
            <a:r>
              <a:rPr lang="cs-CZ" altLang="cs-CZ" dirty="0"/>
              <a:t> totožná</a:t>
            </a:r>
          </a:p>
          <a:p>
            <a:pPr lvl="1">
              <a:spcAft>
                <a:spcPts val="600"/>
              </a:spcAft>
            </a:pPr>
            <a:endParaRPr lang="cs-CZ" altLang="cs-CZ" dirty="0"/>
          </a:p>
          <a:p>
            <a:pPr lvl="1">
              <a:spcAft>
                <a:spcPts val="600"/>
              </a:spcAft>
            </a:pPr>
            <a:r>
              <a:rPr lang="cs-CZ" altLang="cs-CZ" dirty="0"/>
              <a:t>celkem zaplatíme 36*3269 = 117 684, tedy o 17,684% více než jsme si půjčili</a:t>
            </a:r>
          </a:p>
          <a:p>
            <a:pPr lvl="2">
              <a:spcAft>
                <a:spcPts val="600"/>
              </a:spcAft>
            </a:pPr>
            <a:r>
              <a:rPr lang="cs-CZ" altLang="cs-CZ" sz="2000" dirty="0"/>
              <a:t>POZOR – 17 684 Kč sice jsou úrokové náklady, hodnota 17,684% však NENÍ úroková sazba ani </a:t>
            </a:r>
            <a:r>
              <a:rPr lang="cs-CZ" altLang="cs-CZ" sz="2000" dirty="0" err="1"/>
              <a:t>RPSN</a:t>
            </a:r>
            <a:endParaRPr lang="cs-CZ" altLang="cs-CZ" sz="2000" dirty="0"/>
          </a:p>
          <a:p>
            <a:pPr lvl="2">
              <a:spcAft>
                <a:spcPts val="600"/>
              </a:spcAft>
            </a:pPr>
            <a:r>
              <a:rPr lang="cs-CZ" altLang="cs-CZ" sz="2000" dirty="0"/>
              <a:t>Úroková sazba by se v tomto případě musela vyjádřit ze vzorce pro důchod</a:t>
            </a:r>
          </a:p>
          <a:p>
            <a:pPr lvl="3">
              <a:spcAft>
                <a:spcPts val="600"/>
              </a:spcAft>
            </a:pPr>
            <a:r>
              <a:rPr lang="cs-CZ" altLang="cs-CZ" sz="2000" dirty="0"/>
              <a:t>To je však ručně velice obtížné – proto jsou k dispozici </a:t>
            </a:r>
            <a:r>
              <a:rPr lang="cs-CZ" altLang="cs-CZ" sz="2000" dirty="0" err="1"/>
              <a:t>RPSN</a:t>
            </a:r>
            <a:r>
              <a:rPr lang="cs-CZ" altLang="cs-CZ" sz="2000" dirty="0"/>
              <a:t> kalkulačky</a:t>
            </a:r>
          </a:p>
          <a:p>
            <a:pPr lvl="3">
              <a:spcAft>
                <a:spcPts val="600"/>
              </a:spcAft>
            </a:pPr>
            <a:r>
              <a:rPr lang="cs-CZ" sz="2000" u="sng" dirty="0">
                <a:hlinkClick r:id="rId2"/>
              </a:rPr>
              <a:t>http://www.finarbitr.cz/cs/informace-pro-verejnost/kalkulator-rpsn/vypocet-rpsn.html</a:t>
            </a:r>
            <a:endParaRPr lang="cs-CZ" altLang="cs-CZ" sz="2000" dirty="0"/>
          </a:p>
          <a:p>
            <a:pPr lvl="2">
              <a:spcAft>
                <a:spcPts val="600"/>
              </a:spcAft>
            </a:pPr>
            <a:r>
              <a:rPr lang="cs-CZ" altLang="cs-CZ" sz="2400" dirty="0"/>
              <a:t>Úroková sazba = RPSN =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362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Co se dnes dozvíte, resp. co budete umět vysvětlit</a:t>
            </a:r>
            <a:endParaRPr lang="en-US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400" dirty="0"/>
              <a:t>Co je to bankovní systém</a:t>
            </a:r>
          </a:p>
          <a:p>
            <a:r>
              <a:rPr lang="cs-CZ" altLang="cs-CZ" sz="2400" dirty="0"/>
              <a:t>Různé podoby bankovního systému</a:t>
            </a:r>
          </a:p>
          <a:p>
            <a:r>
              <a:rPr lang="cs-CZ" altLang="cs-CZ" sz="2400" dirty="0"/>
              <a:t>Co je to banka</a:t>
            </a:r>
          </a:p>
          <a:p>
            <a:r>
              <a:rPr lang="cs-CZ" altLang="cs-CZ" sz="2400" dirty="0"/>
              <a:t>Činnosti bank</a:t>
            </a:r>
          </a:p>
          <a:p>
            <a:r>
              <a:rPr lang="cs-CZ" altLang="cs-CZ" sz="2400" dirty="0"/>
              <a:t>Typy bank</a:t>
            </a:r>
          </a:p>
          <a:p>
            <a:r>
              <a:rPr lang="cs-CZ" altLang="cs-CZ" sz="2400" dirty="0"/>
              <a:t>Co je to centrální banka</a:t>
            </a:r>
          </a:p>
          <a:p>
            <a:pPr lvl="1"/>
            <a:r>
              <a:rPr lang="cs-CZ" altLang="cs-CZ" dirty="0"/>
              <a:t>ČNB</a:t>
            </a:r>
          </a:p>
          <a:p>
            <a:pPr lvl="1"/>
            <a:r>
              <a:rPr lang="cs-CZ" altLang="cs-CZ" dirty="0"/>
              <a:t>Její vlastnosti, funkce</a:t>
            </a:r>
          </a:p>
          <a:p>
            <a:pPr lvl="1"/>
            <a:r>
              <a:rPr lang="cs-CZ" altLang="cs-CZ" dirty="0"/>
              <a:t>Nástroje centrální banky</a:t>
            </a:r>
          </a:p>
          <a:p>
            <a:r>
              <a:rPr lang="cs-CZ" altLang="cs-CZ" sz="2400" dirty="0" err="1"/>
              <a:t>RPSN</a:t>
            </a:r>
            <a:r>
              <a:rPr lang="cs-CZ" altLang="cs-CZ" sz="2400" dirty="0"/>
              <a:t> a její využití v praxi</a:t>
            </a:r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5245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RPSN</a:t>
            </a:r>
            <a:r>
              <a:rPr lang="cs-CZ" altLang="cs-CZ" dirty="0"/>
              <a:t> 1. příklad - pokračování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Půjčka banky </a:t>
            </a:r>
            <a:r>
              <a:rPr lang="cs-CZ" sz="2400" dirty="0" err="1"/>
              <a:t>Slayer</a:t>
            </a:r>
            <a:r>
              <a:rPr lang="cs-CZ" sz="2400" dirty="0"/>
              <a:t>, a.s. – </a:t>
            </a:r>
            <a:r>
              <a:rPr lang="cs-CZ" sz="2400" b="1" dirty="0"/>
              <a:t>existence poplatků</a:t>
            </a:r>
          </a:p>
          <a:p>
            <a:pPr lvl="1">
              <a:defRPr/>
            </a:pPr>
            <a:r>
              <a:rPr lang="cs-CZ" dirty="0"/>
              <a:t>100 000 Kč na 3 roky</a:t>
            </a:r>
          </a:p>
          <a:p>
            <a:pPr lvl="1">
              <a:defRPr/>
            </a:pPr>
            <a:r>
              <a:rPr lang="cs-CZ" dirty="0"/>
              <a:t>Zpracování zdarma</a:t>
            </a:r>
          </a:p>
          <a:p>
            <a:pPr lvl="1">
              <a:defRPr/>
            </a:pPr>
            <a:r>
              <a:rPr lang="cs-CZ" dirty="0"/>
              <a:t>Poplatek za poskytnutí úvěru ve výši 1000 Kč zaplacený ihned</a:t>
            </a:r>
          </a:p>
          <a:p>
            <a:pPr lvl="1">
              <a:defRPr/>
            </a:pPr>
            <a:r>
              <a:rPr lang="cs-CZ" dirty="0"/>
              <a:t>Měsíční poplatek za správu úvěru 50 Kč</a:t>
            </a:r>
          </a:p>
          <a:p>
            <a:pPr lvl="1">
              <a:defRPr/>
            </a:pPr>
            <a:r>
              <a:rPr lang="cs-CZ" dirty="0"/>
              <a:t>36 splátek ve výši 3269 Kč měsíčně (splácí se na konci měsíce)</a:t>
            </a:r>
          </a:p>
          <a:p>
            <a:pPr lvl="1">
              <a:defRPr/>
            </a:pPr>
            <a:endParaRPr lang="cs-CZ" sz="3200" dirty="0"/>
          </a:p>
          <a:p>
            <a:pPr marL="342900" lvl="1" indent="-342900">
              <a:defRPr/>
            </a:pPr>
            <a:r>
              <a:rPr lang="cs-CZ" dirty="0"/>
              <a:t>celkem zaplatíme 36*3269+36*50+1000 = 120 484, tedy o 20,484% více než jsme si půjčili</a:t>
            </a:r>
          </a:p>
          <a:p>
            <a:pPr marL="742950" lvl="2" indent="-342900">
              <a:defRPr/>
            </a:pPr>
            <a:r>
              <a:rPr lang="cs-CZ" sz="1600" dirty="0"/>
              <a:t>Hodnota 20,484% není </a:t>
            </a:r>
            <a:r>
              <a:rPr lang="cs-CZ" sz="1600" dirty="0" err="1"/>
              <a:t>RPSN</a:t>
            </a:r>
            <a:r>
              <a:rPr lang="cs-CZ" sz="1600" dirty="0"/>
              <a:t> ze stejného důvodu jako předtím</a:t>
            </a:r>
          </a:p>
          <a:p>
            <a:pPr marL="742950" lvl="2" indent="-342900">
              <a:defRPr/>
            </a:pPr>
            <a:r>
              <a:rPr lang="cs-CZ" sz="1600" dirty="0"/>
              <a:t>Jelikož máme poplatky, jednoduchý vzorec pro důchod již nemůžeme použít (protože již </a:t>
            </a:r>
          </a:p>
          <a:p>
            <a:pPr marL="742950" lvl="2" indent="-342900">
              <a:defRPr/>
            </a:pPr>
            <a:r>
              <a:rPr lang="cs-CZ" sz="1600" dirty="0"/>
              <a:t>nemáme jednu výši splátek, máme splátky + poplatky)</a:t>
            </a:r>
          </a:p>
          <a:p>
            <a:pPr marL="742950" lvl="2" indent="-342900">
              <a:defRPr/>
            </a:pPr>
            <a:r>
              <a:rPr lang="cs-CZ" sz="1600" dirty="0"/>
              <a:t>Vyjádření </a:t>
            </a:r>
            <a:r>
              <a:rPr lang="cs-CZ" sz="1600" dirty="0" err="1"/>
              <a:t>RPSN</a:t>
            </a:r>
            <a:r>
              <a:rPr lang="cs-CZ" sz="1600" dirty="0"/>
              <a:t> by bylo ještě komplikovanější než v předchozím případě</a:t>
            </a:r>
          </a:p>
          <a:p>
            <a:pPr marL="742950" lvl="2" indent="-342900">
              <a:defRPr/>
            </a:pPr>
            <a:r>
              <a:rPr lang="cs-CZ" sz="1600" dirty="0"/>
              <a:t>Úroková sazba = 11,46%</a:t>
            </a:r>
          </a:p>
          <a:p>
            <a:pPr marL="742950" lvl="2" indent="-342900">
              <a:defRPr/>
            </a:pPr>
            <a:r>
              <a:rPr lang="cs-CZ" sz="1600" dirty="0"/>
              <a:t>RPSN =</a:t>
            </a:r>
          </a:p>
          <a:p>
            <a:pPr>
              <a:defRPr/>
            </a:pPr>
            <a:endParaRPr lang="cs-CZ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8704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RPSN</a:t>
            </a:r>
            <a:r>
              <a:rPr lang="cs-CZ" dirty="0"/>
              <a:t> 2. příklad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sz="2400" dirty="0"/>
              <a:t>Půjčka od finančního zprostředkovatele (bez poplatků)</a:t>
            </a:r>
          </a:p>
          <a:p>
            <a:pPr lvl="1"/>
            <a:r>
              <a:rPr lang="cs-CZ" sz="2400" dirty="0"/>
              <a:t>150 000 na 4,5 roku</a:t>
            </a:r>
          </a:p>
          <a:p>
            <a:pPr lvl="1"/>
            <a:r>
              <a:rPr lang="cs-CZ" sz="2400" dirty="0"/>
              <a:t>54 splátek ve výši 6 000 měsíčně</a:t>
            </a:r>
          </a:p>
          <a:p>
            <a:pPr lvl="1"/>
            <a:r>
              <a:rPr lang="cs-CZ" sz="2400" dirty="0"/>
              <a:t>RPSN =</a:t>
            </a:r>
          </a:p>
          <a:p>
            <a:pPr marL="72000" indent="0">
              <a:buNone/>
            </a:pPr>
            <a:endParaRPr lang="cs-CZ" sz="2400" dirty="0"/>
          </a:p>
          <a:p>
            <a:r>
              <a:rPr lang="cs-CZ" sz="2400" dirty="0"/>
              <a:t>Půjčka od finančního zprostředkovatele</a:t>
            </a:r>
          </a:p>
          <a:p>
            <a:pPr lvl="1"/>
            <a:r>
              <a:rPr lang="cs-CZ" sz="2400" dirty="0"/>
              <a:t>150 000 na 4,5 roku</a:t>
            </a:r>
          </a:p>
          <a:p>
            <a:pPr lvl="1"/>
            <a:r>
              <a:rPr lang="cs-CZ" sz="2400" dirty="0"/>
              <a:t>54 splátek ve výši 6 000 měsíčně</a:t>
            </a:r>
          </a:p>
          <a:p>
            <a:pPr lvl="1"/>
            <a:r>
              <a:rPr lang="cs-CZ" sz="2400" dirty="0"/>
              <a:t>Poplatek  za poskytnutí úvěru ve výši 60 000 Kč</a:t>
            </a:r>
          </a:p>
          <a:p>
            <a:pPr lvl="1"/>
            <a:r>
              <a:rPr lang="cs-CZ" sz="2400" dirty="0"/>
              <a:t>RPSN = ……</a:t>
            </a:r>
          </a:p>
        </p:txBody>
      </p:sp>
    </p:spTree>
    <p:extLst>
      <p:ext uri="{BB962C8B-B14F-4D97-AF65-F5344CB8AC3E}">
        <p14:creationId xmlns:p14="http://schemas.microsoft.com/office/powerpoint/2010/main" val="1693661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endParaRPr lang="cs-CZ" altLang="cs-CZ" sz="3200" dirty="0"/>
          </a:p>
          <a:p>
            <a:pPr marL="72000" indent="0">
              <a:buNone/>
            </a:pPr>
            <a:r>
              <a:rPr lang="cs-CZ" altLang="cs-CZ" sz="3200" dirty="0"/>
              <a:t>Příště Kapitola 6 – Osobní finance a investiční možnosti.</a:t>
            </a:r>
          </a:p>
          <a:p>
            <a:endParaRPr lang="cs-CZ" altLang="cs-CZ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987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systém (= bankovní soustava)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Soustava tvořená všemi bankovními institucemi na území daného státu, jejich vzájemnými vztahy i vztahy s okolím (např. domácnostmi).</a:t>
            </a:r>
          </a:p>
          <a:p>
            <a:pPr algn="just"/>
            <a:r>
              <a:rPr lang="cs-CZ" altLang="cs-CZ" sz="2000" dirty="0"/>
              <a:t>Čím je ovlivněna funkčnost a správnost jeho fungování</a:t>
            </a:r>
          </a:p>
          <a:p>
            <a:pPr lvl="1" algn="just"/>
            <a:r>
              <a:rPr lang="cs-CZ" altLang="cs-CZ" sz="1800" dirty="0"/>
              <a:t>Ekonomickým systémem dané země, rozvinutostí finančního trhu, měnovou stabilitou, mírou zapojení země do mezinárodních organizací a také způsobem regulace bankovních aktivit.</a:t>
            </a:r>
          </a:p>
          <a:p>
            <a:pPr algn="just"/>
            <a:r>
              <a:rPr lang="cs-CZ" altLang="cs-CZ" sz="2000" dirty="0"/>
              <a:t>Institucionální složka bankovního systému – banky členěné podle hlavní náplně </a:t>
            </a:r>
            <a:br>
              <a:rPr lang="cs-CZ" altLang="cs-CZ" sz="2000" dirty="0"/>
            </a:br>
            <a:r>
              <a:rPr lang="cs-CZ" altLang="cs-CZ" sz="2000" dirty="0"/>
              <a:t>do několika druhů.</a:t>
            </a:r>
          </a:p>
          <a:p>
            <a:pPr lvl="1" algn="just"/>
            <a:r>
              <a:rPr lang="cs-CZ" altLang="cs-CZ" dirty="0"/>
              <a:t>Ekonomická a právní vymezení</a:t>
            </a:r>
          </a:p>
          <a:p>
            <a:pPr algn="just"/>
            <a:r>
              <a:rPr lang="cs-CZ" altLang="cs-CZ" sz="2000" dirty="0"/>
              <a:t>Funkční složka bankovního systému – způsob uspořádání vztahů mezi bankovními institucemi v ekonomice (jednostupňový, dvoustupňový bankovní systém).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975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Různé podoby bankovního systému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dirty="0"/>
              <a:t>Jednostupňový vs. dvoustupňový</a:t>
            </a:r>
          </a:p>
          <a:p>
            <a:r>
              <a:rPr lang="cs-CZ" altLang="cs-CZ" b="1" dirty="0"/>
              <a:t>Univerzální</a:t>
            </a:r>
            <a:r>
              <a:rPr lang="cs-CZ" altLang="cs-CZ" dirty="0"/>
              <a:t> model vs. model </a:t>
            </a:r>
            <a:r>
              <a:rPr lang="cs-CZ" altLang="cs-CZ" b="1" dirty="0"/>
              <a:t>odděleného bankovnictví</a:t>
            </a:r>
            <a:endParaRPr lang="cs-CZ" altLang="cs-CZ" dirty="0"/>
          </a:p>
          <a:p>
            <a:pPr lvl="1"/>
            <a:r>
              <a:rPr lang="cs-CZ" altLang="cs-CZ" sz="2400" dirty="0"/>
              <a:t>Univerzální model</a:t>
            </a:r>
          </a:p>
          <a:p>
            <a:pPr lvl="2"/>
            <a:r>
              <a:rPr lang="cs-CZ" altLang="cs-CZ" sz="1800" dirty="0"/>
              <a:t>Výhody vs. nevýhody</a:t>
            </a:r>
          </a:p>
          <a:p>
            <a:pPr lvl="1"/>
            <a:r>
              <a:rPr lang="cs-CZ" altLang="cs-CZ" sz="2400" dirty="0"/>
              <a:t>Oddělené bankovnictví</a:t>
            </a:r>
          </a:p>
          <a:p>
            <a:pPr lvl="2"/>
            <a:r>
              <a:rPr lang="cs-CZ" altLang="cs-CZ" sz="1800" dirty="0"/>
              <a:t>Výhody vs. nevýhody</a:t>
            </a:r>
            <a:endParaRPr lang="cs-CZ" altLang="cs-CZ" sz="1600" dirty="0"/>
          </a:p>
          <a:p>
            <a:r>
              <a:rPr lang="cs-CZ" altLang="cs-CZ" dirty="0"/>
              <a:t>Na základě otevřenosti vůči zahraničním bankám:</a:t>
            </a:r>
          </a:p>
          <a:p>
            <a:pPr lvl="1"/>
            <a:r>
              <a:rPr lang="cs-CZ" altLang="cs-CZ" sz="2400" dirty="0"/>
              <a:t>Vysoce otevřený vs. málo otevřený</a:t>
            </a:r>
          </a:p>
          <a:p>
            <a:r>
              <a:rPr lang="cs-CZ" altLang="cs-CZ" dirty="0"/>
              <a:t>Pobočkový vs. unitární vs. propojený bankovní systém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5292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soustava v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dirty="0"/>
              <a:t>Dvoustupňová</a:t>
            </a:r>
          </a:p>
          <a:p>
            <a:pPr lvl="1"/>
            <a:r>
              <a:rPr lang="cs-CZ" altLang="cs-CZ" dirty="0" err="1"/>
              <a:t>CB</a:t>
            </a:r>
            <a:endParaRPr lang="cs-CZ" altLang="cs-CZ" dirty="0"/>
          </a:p>
          <a:p>
            <a:pPr lvl="1"/>
            <a:r>
              <a:rPr lang="cs-CZ" altLang="cs-CZ" dirty="0"/>
              <a:t>Ostatní banky – obchodní, investiční, hypoteční, spořitelny,…</a:t>
            </a:r>
          </a:p>
          <a:p>
            <a:r>
              <a:rPr lang="cs-CZ" altLang="cs-CZ" sz="2000" dirty="0"/>
              <a:t>Univerzální model</a:t>
            </a:r>
          </a:p>
          <a:p>
            <a:r>
              <a:rPr lang="cs-CZ" altLang="cs-CZ" sz="2000" dirty="0"/>
              <a:t>Pobočkový model</a:t>
            </a:r>
          </a:p>
          <a:p>
            <a:r>
              <a:rPr lang="cs-CZ" altLang="cs-CZ" sz="2000" dirty="0"/>
              <a:t>Otevřený model</a:t>
            </a:r>
          </a:p>
          <a:p>
            <a:pPr lvl="1"/>
            <a:r>
              <a:rPr lang="cs-CZ" altLang="cs-CZ" dirty="0"/>
              <a:t>Celkem 49 bank a poboček (včetně stavebních spořitelen)</a:t>
            </a:r>
          </a:p>
          <a:p>
            <a:pPr lvl="2"/>
            <a:r>
              <a:rPr lang="cs-CZ" altLang="cs-CZ" sz="1800" dirty="0"/>
              <a:t>Podle záznamů ČNB (údaje platné k 19.10.2020):</a:t>
            </a:r>
          </a:p>
          <a:p>
            <a:pPr lvl="3"/>
            <a:r>
              <a:rPr lang="cs-CZ" altLang="cs-CZ" sz="1600" dirty="0"/>
              <a:t>10 bank s rozhodující českou účastí,</a:t>
            </a:r>
          </a:p>
          <a:p>
            <a:pPr lvl="3"/>
            <a:r>
              <a:rPr lang="cs-CZ" altLang="cs-CZ" sz="1600" dirty="0"/>
              <a:t> - z toho 2 banky se státní účastí, 8 s rozhodující českou účastí</a:t>
            </a:r>
          </a:p>
          <a:p>
            <a:pPr lvl="3"/>
            <a:r>
              <a:rPr lang="cs-CZ" altLang="cs-CZ" sz="1600" dirty="0"/>
              <a:t>14 bank s rozhodující zahraniční účastí, </a:t>
            </a:r>
          </a:p>
          <a:p>
            <a:pPr lvl="3"/>
            <a:r>
              <a:rPr lang="cs-CZ" altLang="cs-CZ" sz="1600" dirty="0"/>
              <a:t>25 poboček zahraničních bank</a:t>
            </a:r>
          </a:p>
          <a:p>
            <a:pPr lvl="3"/>
            <a:endParaRPr lang="cs-CZ" altLang="cs-CZ" sz="1400" dirty="0"/>
          </a:p>
          <a:p>
            <a:pPr lvl="1"/>
            <a:r>
              <a:rPr lang="cs-CZ" altLang="cs-CZ" dirty="0"/>
              <a:t>Zajímavost - Slovensko s polovičním trhem má  31 bank a poboček</a:t>
            </a:r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735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Zajímavost – je banka česká nebo zahraniční	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10 „českých“ bank:</a:t>
            </a:r>
          </a:p>
          <a:p>
            <a:pPr lvl="1" algn="just"/>
            <a:r>
              <a:rPr lang="cs-CZ" altLang="cs-CZ" sz="1800" b="1" dirty="0"/>
              <a:t>Pouze 4 z nich ryze české </a:t>
            </a:r>
          </a:p>
          <a:p>
            <a:pPr lvl="2" algn="just"/>
            <a:r>
              <a:rPr lang="cs-CZ" altLang="cs-CZ" sz="1700" dirty="0" err="1"/>
              <a:t>ČEB</a:t>
            </a:r>
            <a:r>
              <a:rPr lang="cs-CZ" altLang="cs-CZ" sz="1700" dirty="0"/>
              <a:t>, </a:t>
            </a:r>
            <a:r>
              <a:rPr lang="cs-CZ" altLang="cs-CZ" sz="1700" dirty="0" err="1"/>
              <a:t>ČMZRB</a:t>
            </a:r>
            <a:r>
              <a:rPr lang="cs-CZ" altLang="cs-CZ" sz="1700" dirty="0"/>
              <a:t> – vlastněné z majoritní většiny státem</a:t>
            </a:r>
          </a:p>
          <a:p>
            <a:pPr lvl="2" algn="just"/>
            <a:r>
              <a:rPr lang="cs-CZ" altLang="cs-CZ" sz="1700" dirty="0"/>
              <a:t>Fio banka – soukromá</a:t>
            </a:r>
          </a:p>
          <a:p>
            <a:pPr lvl="2" algn="just"/>
            <a:r>
              <a:rPr lang="cs-CZ" altLang="cs-CZ" sz="1700" dirty="0"/>
              <a:t>Banka </a:t>
            </a:r>
            <a:r>
              <a:rPr lang="cs-CZ" altLang="cs-CZ" sz="1700" dirty="0" err="1"/>
              <a:t>Creditas</a:t>
            </a:r>
            <a:r>
              <a:rPr lang="cs-CZ" altLang="cs-CZ" sz="1700" dirty="0"/>
              <a:t> – soukromá</a:t>
            </a:r>
          </a:p>
          <a:p>
            <a:pPr lvl="1" algn="just"/>
            <a:r>
              <a:rPr lang="cs-CZ" altLang="cs-CZ" dirty="0"/>
              <a:t>U dalších je problém – víte jaký?</a:t>
            </a:r>
          </a:p>
          <a:p>
            <a:pPr lvl="2" algn="just"/>
            <a:r>
              <a:rPr lang="cs-CZ" altLang="cs-CZ" sz="1700" dirty="0"/>
              <a:t>Je u nich uváděn jako rozhodující vlastník český subjekt, tzn., že </a:t>
            </a:r>
            <a:r>
              <a:rPr lang="cs-CZ" altLang="cs-CZ" sz="1800" dirty="0"/>
              <a:t>podíl domácího vlastníka</a:t>
            </a:r>
            <a:br>
              <a:rPr lang="cs-CZ" altLang="cs-CZ" sz="1800" dirty="0"/>
            </a:br>
            <a:r>
              <a:rPr lang="cs-CZ" altLang="cs-CZ" sz="1800" dirty="0"/>
              <a:t>na základním kapitálu je vyšší než 50%, </a:t>
            </a:r>
            <a:r>
              <a:rPr lang="cs-CZ" altLang="cs-CZ" sz="1800" b="1" dirty="0"/>
              <a:t>jenže</a:t>
            </a:r>
            <a:r>
              <a:rPr lang="cs-CZ" altLang="cs-CZ" sz="1800" dirty="0"/>
              <a:t>:</a:t>
            </a:r>
          </a:p>
          <a:p>
            <a:pPr lvl="3" algn="just"/>
            <a:r>
              <a:rPr lang="cs-CZ" altLang="cs-CZ" sz="1400" u="sng" dirty="0"/>
              <a:t>J&amp;T Banka</a:t>
            </a:r>
            <a:r>
              <a:rPr lang="cs-CZ" altLang="cs-CZ" sz="1400" dirty="0"/>
              <a:t> – jediným akcionářem je J&amp;T FINANCE GROUP SE, která skutečně je  zapsaná v českém obchodním rejstříku, jenže dále spadá do </a:t>
            </a:r>
            <a:r>
              <a:rPr lang="cs-CZ" altLang="cs-CZ" sz="1400" b="1" dirty="0"/>
              <a:t>slovenské</a:t>
            </a:r>
            <a:r>
              <a:rPr lang="cs-CZ" altLang="cs-CZ" sz="1400" dirty="0"/>
              <a:t> skupiny J&amp;T podnikatele Tkáče</a:t>
            </a:r>
          </a:p>
          <a:p>
            <a:pPr lvl="3" algn="just"/>
            <a:r>
              <a:rPr lang="cs-CZ" altLang="cs-CZ" sz="1400" u="sng" dirty="0"/>
              <a:t>Stavební spořitelna České spořitelny </a:t>
            </a:r>
            <a:r>
              <a:rPr lang="cs-CZ" altLang="cs-CZ" sz="1400" dirty="0"/>
              <a:t>– z 95% vlastněna Českou spořitelnou, jenže ta je součástí </a:t>
            </a:r>
            <a:r>
              <a:rPr lang="cs-CZ" altLang="cs-CZ" sz="1400" b="1" dirty="0"/>
              <a:t>rakouské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Erste</a:t>
            </a:r>
            <a:r>
              <a:rPr lang="cs-CZ" altLang="cs-CZ" sz="1400" dirty="0"/>
              <a:t> Group</a:t>
            </a:r>
          </a:p>
          <a:p>
            <a:pPr lvl="3" algn="just"/>
            <a:r>
              <a:rPr lang="cs-CZ" altLang="cs-CZ" sz="1400" u="sng" dirty="0"/>
              <a:t>Modrá pyramida stavební spořitelna</a:t>
            </a:r>
            <a:r>
              <a:rPr lang="cs-CZ" altLang="cs-CZ" sz="1400" dirty="0"/>
              <a:t> – jediným vlastníkem je KB, v té ale nadpoloviční většinu ovládá </a:t>
            </a:r>
            <a:r>
              <a:rPr lang="cs-CZ" altLang="cs-CZ" sz="1400" b="1" dirty="0"/>
              <a:t>francouzská</a:t>
            </a:r>
            <a:r>
              <a:rPr lang="cs-CZ" altLang="cs-CZ" sz="1400" dirty="0"/>
              <a:t> skupina </a:t>
            </a:r>
            <a:r>
              <a:rPr lang="cs-CZ" altLang="cs-CZ" sz="1400" dirty="0" err="1"/>
              <a:t>Société</a:t>
            </a:r>
            <a:r>
              <a:rPr lang="cs-CZ" altLang="cs-CZ" sz="1400" dirty="0"/>
              <a:t> </a:t>
            </a:r>
            <a:r>
              <a:rPr lang="cs-CZ" altLang="cs-CZ" sz="1400" dirty="0" err="1"/>
              <a:t>Générale</a:t>
            </a:r>
            <a:endParaRPr lang="cs-CZ" altLang="cs-CZ" sz="1400" dirty="0"/>
          </a:p>
          <a:p>
            <a:pPr lvl="3" algn="just"/>
            <a:r>
              <a:rPr lang="cs-CZ" altLang="cs-CZ" sz="1400" u="sng" dirty="0"/>
              <a:t>Českomoravská stavební spořitelna </a:t>
            </a:r>
            <a:r>
              <a:rPr lang="cs-CZ" altLang="cs-CZ" sz="1400" dirty="0"/>
              <a:t>– 55% vlastní ČSOB, což je ale stoprocentní dcera </a:t>
            </a:r>
            <a:r>
              <a:rPr lang="cs-CZ" altLang="cs-CZ" sz="1400" b="1" dirty="0"/>
              <a:t>belgické</a:t>
            </a:r>
            <a:r>
              <a:rPr lang="cs-CZ" altLang="cs-CZ" sz="1400" dirty="0"/>
              <a:t> KBC Bank</a:t>
            </a:r>
          </a:p>
          <a:p>
            <a:pPr lvl="3" algn="just"/>
            <a:r>
              <a:rPr lang="cs-CZ" altLang="cs-CZ" sz="1400" u="sng" dirty="0"/>
              <a:t>Hypoteční banka </a:t>
            </a:r>
            <a:r>
              <a:rPr lang="cs-CZ" altLang="cs-CZ" sz="1400" dirty="0"/>
              <a:t>– stoprocentně vlastněná ČSOB – stejný problém jako v předchozím případě</a:t>
            </a:r>
          </a:p>
          <a:p>
            <a:pPr lvl="3" algn="just"/>
            <a:r>
              <a:rPr lang="cs-CZ" altLang="cs-CZ" sz="1400" u="sng" dirty="0"/>
              <a:t>AirBank</a:t>
            </a:r>
            <a:r>
              <a:rPr lang="cs-CZ" altLang="cs-CZ" sz="1400" dirty="0"/>
              <a:t> – </a:t>
            </a:r>
            <a:r>
              <a:rPr lang="cs-CZ" altLang="cs-CZ" sz="1400" dirty="0" err="1"/>
              <a:t>Home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Credit</a:t>
            </a:r>
            <a:r>
              <a:rPr lang="cs-CZ" altLang="cs-CZ" sz="1400" dirty="0"/>
              <a:t> sídlí v Nizozemsku, nicméně většina zisků končí v českých kapsách – Petr Kellner vlastní 98,92% akcií.</a:t>
            </a:r>
          </a:p>
          <a:p>
            <a:pPr algn="just"/>
            <a:r>
              <a:rPr lang="cs-CZ" altLang="cs-CZ" sz="1800" dirty="0"/>
              <a:t>Potenciální hrozba: možnost odlivu kapitálu z ČR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1440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b="1" dirty="0"/>
              <a:t>Definice</a:t>
            </a:r>
          </a:p>
          <a:p>
            <a:pPr lvl="1" algn="just"/>
            <a:r>
              <a:rPr lang="cs-CZ" altLang="cs-CZ" sz="1800" dirty="0"/>
              <a:t>Právnická osoba se sídlem v České republice, založená jako akciová společnosti, která přijímá vklady od veřejnosti a poskytuje úvěry a která má k výkonu činnosti bankovní licenci.</a:t>
            </a:r>
          </a:p>
          <a:p>
            <a:pPr algn="just"/>
            <a:r>
              <a:rPr lang="cs-CZ" altLang="cs-CZ" sz="1800" dirty="0"/>
              <a:t>Co je hlavním cílem bank ???</a:t>
            </a:r>
          </a:p>
          <a:p>
            <a:pPr lvl="1" algn="just"/>
            <a:r>
              <a:rPr lang="cs-CZ" altLang="cs-CZ" sz="1800" b="1" dirty="0"/>
              <a:t>Finanční zprostředkování </a:t>
            </a:r>
            <a:r>
              <a:rPr lang="cs-CZ" altLang="cs-CZ" sz="1800" dirty="0"/>
              <a:t>– pohyb kapitálu od přebytkových subjektů k deficitním</a:t>
            </a:r>
          </a:p>
          <a:p>
            <a:pPr lvl="1" algn="just"/>
            <a:r>
              <a:rPr lang="cs-CZ" altLang="cs-CZ" sz="1800" b="1" dirty="0"/>
              <a:t>Provádění platebního styku</a:t>
            </a:r>
          </a:p>
          <a:p>
            <a:pPr lvl="2" algn="just"/>
            <a:r>
              <a:rPr lang="cs-CZ" altLang="cs-CZ" sz="1800" dirty="0"/>
              <a:t>Clearingový systém pro tuzemské mezibankovní platby - clearingové centrum je ČNB</a:t>
            </a:r>
          </a:p>
          <a:p>
            <a:pPr lvl="3" algn="just"/>
            <a:r>
              <a:rPr lang="cs-CZ" altLang="cs-CZ" sz="1800" dirty="0"/>
              <a:t>málo obvyklý – v Evropě pouze v ČR (</a:t>
            </a:r>
            <a:r>
              <a:rPr lang="cs-CZ" altLang="cs-CZ" sz="1800" dirty="0" err="1"/>
              <a:t>CERTIS</a:t>
            </a:r>
            <a:r>
              <a:rPr lang="cs-CZ" altLang="cs-CZ" sz="1800" dirty="0"/>
              <a:t>) a Rakousku</a:t>
            </a:r>
          </a:p>
          <a:p>
            <a:pPr lvl="3" algn="just"/>
            <a:r>
              <a:rPr lang="cs-CZ" altLang="cs-CZ" sz="1800" dirty="0"/>
              <a:t>systém účtů – banky si navzájem vedou účty a pohyb prostředků se realizuje přes ně – </a:t>
            </a:r>
            <a:br>
              <a:rPr lang="cs-CZ" altLang="cs-CZ" sz="1800" dirty="0"/>
            </a:br>
            <a:r>
              <a:rPr lang="cs-CZ" altLang="cs-CZ" sz="1800" dirty="0"/>
              <a:t>v ČR se používá pro přeshraniční a mezinárodní platby</a:t>
            </a:r>
          </a:p>
          <a:p>
            <a:pPr lvl="3" algn="just"/>
            <a:r>
              <a:rPr lang="cs-CZ" altLang="cs-CZ" sz="1800" dirty="0"/>
              <a:t>typický pro většinu zemí EU a to i pro „tuzemský“ platební styk</a:t>
            </a:r>
          </a:p>
          <a:p>
            <a:pPr lvl="1" algn="just"/>
            <a:r>
              <a:rPr lang="cs-CZ" altLang="cs-CZ" sz="1800" b="1" dirty="0"/>
              <a:t>Emise bezhotovostních peněz – zajímavost: peněžní multiplikátor</a:t>
            </a:r>
          </a:p>
          <a:p>
            <a:pPr lvl="1" algn="just"/>
            <a:r>
              <a:rPr lang="cs-CZ" altLang="cs-CZ" sz="1800" b="1" dirty="0"/>
              <a:t>Finanční investování </a:t>
            </a:r>
            <a:r>
              <a:rPr lang="cs-CZ" altLang="cs-CZ" sz="1800" dirty="0"/>
              <a:t>– klientské obchody s </a:t>
            </a:r>
            <a:r>
              <a:rPr lang="cs-CZ" altLang="cs-CZ" sz="1800" dirty="0" err="1"/>
              <a:t>CP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fin</a:t>
            </a:r>
            <a:r>
              <a:rPr lang="cs-CZ" altLang="cs-CZ" sz="1800" dirty="0"/>
              <a:t>. deriváty nebo úschova a správa aktiv</a:t>
            </a:r>
          </a:p>
          <a:p>
            <a:pPr lvl="1" algn="just"/>
            <a:r>
              <a:rPr lang="cs-CZ" altLang="cs-CZ" sz="1800" dirty="0"/>
              <a:t>Další činnosti bank – investice do </a:t>
            </a:r>
            <a:r>
              <a:rPr lang="cs-CZ" altLang="cs-CZ" sz="1800" dirty="0" err="1"/>
              <a:t>CP</a:t>
            </a:r>
            <a:r>
              <a:rPr lang="cs-CZ" altLang="cs-CZ" sz="1800" dirty="0"/>
              <a:t> i na vlastní účet, poskytování záruk, dokumentární platební styk, finanční leasing, směnárenská činnost, pronájem bezpečnostních schránek,…</a:t>
            </a: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4602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Druhy bank (v ČR) – I.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>
              <a:lnSpc>
                <a:spcPts val="2500"/>
              </a:lnSpc>
            </a:pPr>
            <a:r>
              <a:rPr lang="cs-CZ" altLang="cs-CZ" sz="1800" dirty="0"/>
              <a:t>Univerzální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Které to jsou?</a:t>
            </a:r>
          </a:p>
          <a:p>
            <a:pPr lvl="2" algn="just">
              <a:lnSpc>
                <a:spcPts val="2500"/>
              </a:lnSpc>
            </a:pPr>
            <a:r>
              <a:rPr lang="cs-CZ" altLang="cs-CZ" sz="1800" dirty="0"/>
              <a:t>KB, ČSOB, </a:t>
            </a:r>
            <a:r>
              <a:rPr lang="cs-CZ" altLang="cs-CZ" sz="1800" dirty="0" err="1"/>
              <a:t>ČS</a:t>
            </a:r>
            <a:r>
              <a:rPr lang="cs-CZ" altLang="cs-CZ" sz="1800" dirty="0"/>
              <a:t>,…</a:t>
            </a:r>
          </a:p>
          <a:p>
            <a:pPr algn="just">
              <a:lnSpc>
                <a:spcPts val="2500"/>
              </a:lnSpc>
            </a:pPr>
            <a:r>
              <a:rPr lang="cs-CZ" altLang="cs-CZ" sz="1800" dirty="0"/>
              <a:t>Specializované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Hypoteční banky </a:t>
            </a:r>
          </a:p>
          <a:p>
            <a:pPr lvl="2" algn="just">
              <a:lnSpc>
                <a:spcPts val="2500"/>
              </a:lnSpc>
            </a:pPr>
            <a:r>
              <a:rPr lang="cs-CZ" altLang="cs-CZ" sz="1800" dirty="0"/>
              <a:t>HB, ČSOB, </a:t>
            </a:r>
            <a:r>
              <a:rPr lang="cs-CZ" altLang="cs-CZ" sz="1800" dirty="0" err="1"/>
              <a:t>ČS</a:t>
            </a:r>
            <a:r>
              <a:rPr lang="cs-CZ" altLang="cs-CZ" sz="1800" dirty="0"/>
              <a:t>, Moneta Money Bank, KB, ING Bank, Unicredit Bank, Raiffeisenbank..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Spořitelny</a:t>
            </a:r>
          </a:p>
          <a:p>
            <a:pPr lvl="2" algn="just">
              <a:lnSpc>
                <a:spcPts val="2500"/>
              </a:lnSpc>
            </a:pPr>
            <a:r>
              <a:rPr lang="cs-CZ" altLang="cs-CZ" sz="1800" dirty="0"/>
              <a:t>v klasické podobě již ne moc rozšířené – transformace do univerzálních bank (příklad ??)</a:t>
            </a:r>
          </a:p>
          <a:p>
            <a:pPr lvl="2" algn="just">
              <a:lnSpc>
                <a:spcPts val="2500"/>
              </a:lnSpc>
            </a:pPr>
            <a:r>
              <a:rPr lang="cs-CZ" altLang="cs-CZ" sz="1800" dirty="0"/>
              <a:t>Speciální případ – stavební spořitelny  (co to je stavební spoření ???)</a:t>
            </a:r>
          </a:p>
          <a:p>
            <a:pPr lvl="3" algn="just">
              <a:lnSpc>
                <a:spcPts val="2500"/>
              </a:lnSpc>
            </a:pPr>
            <a:r>
              <a:rPr lang="cs-CZ" altLang="cs-CZ" sz="1800" b="1" dirty="0" err="1"/>
              <a:t>Raiffeisen</a:t>
            </a:r>
            <a:r>
              <a:rPr lang="cs-CZ" altLang="cs-CZ" sz="1800" b="1" dirty="0"/>
              <a:t> stavební spořitelna a.s.</a:t>
            </a:r>
          </a:p>
          <a:p>
            <a:pPr lvl="3" algn="just">
              <a:lnSpc>
                <a:spcPts val="2500"/>
              </a:lnSpc>
            </a:pPr>
            <a:r>
              <a:rPr lang="cs-CZ" altLang="cs-CZ" sz="1800" b="1" dirty="0"/>
              <a:t>Modrá pyramida stavební spořitelna, a.s. (KB)</a:t>
            </a:r>
          </a:p>
          <a:p>
            <a:pPr lvl="3" algn="just">
              <a:lnSpc>
                <a:spcPts val="2500"/>
              </a:lnSpc>
            </a:pPr>
            <a:r>
              <a:rPr lang="cs-CZ" altLang="cs-CZ" sz="1800" b="1" dirty="0"/>
              <a:t>Českomoravská stavební spořitelna, a.s. (ČSOB)</a:t>
            </a:r>
          </a:p>
          <a:p>
            <a:pPr lvl="3" algn="just">
              <a:lnSpc>
                <a:spcPts val="2500"/>
              </a:lnSpc>
            </a:pPr>
            <a:r>
              <a:rPr lang="cs-CZ" altLang="cs-CZ" sz="1800" b="1" dirty="0"/>
              <a:t>Wüstenrot – stavební spořitelna a.s.</a:t>
            </a:r>
          </a:p>
          <a:p>
            <a:pPr lvl="3" algn="just">
              <a:lnSpc>
                <a:spcPts val="2500"/>
              </a:lnSpc>
            </a:pPr>
            <a:r>
              <a:rPr lang="cs-CZ" altLang="cs-CZ" sz="1800" b="1" dirty="0"/>
              <a:t>Stavební spořitelna České spořitelny, a.s.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Investiční banky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6200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Finanční trhy / </a:t>
            </a:r>
            <a:r>
              <a:rPr lang="cs-CZ" dirty="0" err="1"/>
              <a:t>BPF_CZAF</a:t>
            </a:r>
            <a:r>
              <a:rPr lang="cs-CZ" dirty="0"/>
              <a:t> Cvičení ze základů financí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Druhy bank (v ČR) - II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cs-CZ" altLang="cs-CZ" sz="1400" dirty="0"/>
              <a:t>Existence některých specializovaných bank může souviset s politickými zájmy – jejich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400" dirty="0"/>
              <a:t>činnost je např. v zájmu státní </a:t>
            </a:r>
            <a:r>
              <a:rPr lang="cs-CZ" altLang="cs-CZ" sz="1400" dirty="0" err="1"/>
              <a:t>hosp</a:t>
            </a:r>
            <a:r>
              <a:rPr lang="cs-CZ" altLang="cs-CZ" sz="1400" dirty="0"/>
              <a:t>. politiky za účelem podpoření určitých segmentů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1400" dirty="0"/>
              <a:t>hospodářství (export, bydlení, podnikatelská činnost obecně,…)</a:t>
            </a:r>
          </a:p>
          <a:p>
            <a:pPr algn="just"/>
            <a:r>
              <a:rPr lang="cs-CZ" altLang="cs-CZ" sz="1400" dirty="0"/>
              <a:t>Exportní banky</a:t>
            </a:r>
          </a:p>
          <a:p>
            <a:pPr lvl="1" algn="just"/>
            <a:r>
              <a:rPr lang="cs-CZ" altLang="cs-CZ" sz="1400" dirty="0"/>
              <a:t>v ČR: </a:t>
            </a:r>
            <a:r>
              <a:rPr lang="cs-CZ" altLang="cs-CZ" sz="1400" b="1" dirty="0"/>
              <a:t>Česká exportní banka </a:t>
            </a:r>
            <a:r>
              <a:rPr lang="cs-CZ" altLang="cs-CZ" sz="1400" dirty="0"/>
              <a:t>– vznik 1995</a:t>
            </a:r>
          </a:p>
          <a:p>
            <a:pPr lvl="1" algn="just"/>
            <a:r>
              <a:rPr lang="cs-CZ" altLang="cs-CZ" sz="1400" dirty="0"/>
              <a:t>Princip fungování:</a:t>
            </a:r>
          </a:p>
          <a:p>
            <a:pPr lvl="2" algn="just"/>
            <a:r>
              <a:rPr lang="cs-CZ" altLang="cs-CZ" sz="1400" dirty="0"/>
              <a:t>Poskytování státní podpory vývozu ve formě poskytování vývozních úvěrů</a:t>
            </a:r>
          </a:p>
          <a:p>
            <a:pPr lvl="1" algn="just"/>
            <a:r>
              <a:rPr lang="cs-CZ" altLang="cs-CZ" sz="1400" dirty="0"/>
              <a:t>Smysl vzniku ???</a:t>
            </a:r>
          </a:p>
          <a:p>
            <a:pPr lvl="2" algn="just"/>
            <a:r>
              <a:rPr lang="cs-CZ" altLang="cs-CZ" sz="1400" dirty="0"/>
              <a:t>Zajištění konkurenceschopnosti českých exportérů</a:t>
            </a:r>
          </a:p>
          <a:p>
            <a:pPr lvl="1" algn="just"/>
            <a:r>
              <a:rPr lang="cs-CZ" altLang="cs-CZ" sz="1400" dirty="0"/>
              <a:t>Produkty – vývozní odběratelské a dodavatelské úvěry, úvěry na investice</a:t>
            </a:r>
          </a:p>
          <a:p>
            <a:pPr lvl="1" algn="just"/>
            <a:r>
              <a:rPr lang="cs-CZ" altLang="cs-CZ" sz="1400" dirty="0"/>
              <a:t>http://www.ceb.cz/co-delame/uvery/odberatelsky-uver/</a:t>
            </a:r>
          </a:p>
          <a:p>
            <a:pPr algn="just"/>
            <a:r>
              <a:rPr lang="cs-CZ" altLang="cs-CZ" sz="1400" dirty="0"/>
              <a:t>Záruční a rozvojové banky</a:t>
            </a:r>
          </a:p>
          <a:p>
            <a:pPr lvl="1" algn="just"/>
            <a:r>
              <a:rPr lang="cs-CZ" altLang="cs-CZ" sz="1400" dirty="0"/>
              <a:t>V ČR: </a:t>
            </a:r>
            <a:r>
              <a:rPr lang="cs-CZ" altLang="cs-CZ" sz="1400" b="1" dirty="0"/>
              <a:t>Českomoravská záruční a rozvojová banka, a.s.</a:t>
            </a:r>
          </a:p>
          <a:p>
            <a:pPr lvl="1" algn="just"/>
            <a:r>
              <a:rPr lang="cs-CZ" altLang="cs-CZ" sz="1400" dirty="0"/>
              <a:t>Smysl vzniku?? </a:t>
            </a:r>
          </a:p>
          <a:p>
            <a:pPr lvl="2" algn="just"/>
            <a:r>
              <a:rPr lang="cs-CZ" altLang="cs-CZ" sz="1200" dirty="0"/>
              <a:t>Napomáhat rozvoji malého a středního podnikání a infrastruktury a dalších sektorů ekonomiky vyžadujících veřejnou podporu, a to v souladu se záměry hospodářské politiky ČR</a:t>
            </a:r>
          </a:p>
          <a:p>
            <a:pPr algn="just"/>
            <a:r>
              <a:rPr lang="cs-CZ" altLang="cs-CZ" sz="1600" dirty="0"/>
              <a:t>Komunální banky – podnikají pouze na malém území</a:t>
            </a:r>
          </a:p>
          <a:p>
            <a:pPr lvl="1" algn="just"/>
            <a:r>
              <a:rPr lang="cs-CZ" altLang="cs-CZ" sz="1400" dirty="0"/>
              <a:t>pro klienty v daném regionu, zejména orgány místní správy a drobné místní podnikatele</a:t>
            </a:r>
          </a:p>
        </p:txBody>
      </p:sp>
    </p:spTree>
    <p:extLst>
      <p:ext uri="{BB962C8B-B14F-4D97-AF65-F5344CB8AC3E}">
        <p14:creationId xmlns:p14="http://schemas.microsoft.com/office/powerpoint/2010/main" val="23389828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 (1)</Template>
  <TotalTime>519</TotalTime>
  <Words>2434</Words>
  <Application>Microsoft Office PowerPoint</Application>
  <PresentationFormat>Širokoúhlá obrazovka</PresentationFormat>
  <Paragraphs>365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Banky a bankovní systémy</vt:lpstr>
      <vt:lpstr>Co se dnes dozvíte, resp. co budete umět vysvětlit</vt:lpstr>
      <vt:lpstr>Bankovní systém (= bankovní soustava)</vt:lpstr>
      <vt:lpstr>Různé podoby bankovního systému</vt:lpstr>
      <vt:lpstr>Bankovní soustava v ČR</vt:lpstr>
      <vt:lpstr>Zajímavost – je banka česká nebo zahraniční </vt:lpstr>
      <vt:lpstr>Banka</vt:lpstr>
      <vt:lpstr>Druhy bank (v ČR) – I.</vt:lpstr>
      <vt:lpstr>Druhy bank (v ČR) - II</vt:lpstr>
      <vt:lpstr>Právní úprava bankovnictví v ČR</vt:lpstr>
      <vt:lpstr>Centrální banka (obecně)</vt:lpstr>
      <vt:lpstr>ČNB</vt:lpstr>
      <vt:lpstr>Funkce centrální banky (ČNB) – I.</vt:lpstr>
      <vt:lpstr>Funkce centrální banky (ČNB) – II.</vt:lpstr>
      <vt:lpstr>Funkce centrální banky (ČNB) – III.</vt:lpstr>
      <vt:lpstr>Nástroje CB (ČNB) v oblasti měnové politiky – I.</vt:lpstr>
      <vt:lpstr>Nástroje CB (ČNB) v oblasti měnové politiky – II.</vt:lpstr>
      <vt:lpstr>A na závěr něco z praxe - RPSN</vt:lpstr>
      <vt:lpstr>RPSN 1. příklad</vt:lpstr>
      <vt:lpstr>RPSN 1. příklad - pokračování</vt:lpstr>
      <vt:lpstr>RPSN 2. příklad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Stachoň</dc:creator>
  <cp:lastModifiedBy>Martina Sponerová</cp:lastModifiedBy>
  <cp:revision>65</cp:revision>
  <cp:lastPrinted>1601-01-01T00:00:00Z</cp:lastPrinted>
  <dcterms:created xsi:type="dcterms:W3CDTF">2019-09-17T09:06:37Z</dcterms:created>
  <dcterms:modified xsi:type="dcterms:W3CDTF">2020-10-27T08:51:42Z</dcterms:modified>
</cp:coreProperties>
</file>