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94" r:id="rId2"/>
  </p:sldMasterIdLst>
  <p:notesMasterIdLst>
    <p:notesMasterId r:id="rId30"/>
  </p:notesMasterIdLst>
  <p:handoutMasterIdLst>
    <p:handoutMasterId r:id="rId31"/>
  </p:handoutMasterIdLst>
  <p:sldIdLst>
    <p:sldId id="256" r:id="rId3"/>
    <p:sldId id="328" r:id="rId4"/>
    <p:sldId id="329" r:id="rId5"/>
    <p:sldId id="317" r:id="rId6"/>
    <p:sldId id="330" r:id="rId7"/>
    <p:sldId id="331" r:id="rId8"/>
    <p:sldId id="332" r:id="rId9"/>
    <p:sldId id="333" r:id="rId10"/>
    <p:sldId id="334" r:id="rId11"/>
    <p:sldId id="262" r:id="rId12"/>
    <p:sldId id="263" r:id="rId13"/>
    <p:sldId id="335" r:id="rId14"/>
    <p:sldId id="336" r:id="rId15"/>
    <p:sldId id="337" r:id="rId16"/>
    <p:sldId id="327" r:id="rId17"/>
    <p:sldId id="338" r:id="rId18"/>
    <p:sldId id="339" r:id="rId19"/>
    <p:sldId id="340" r:id="rId20"/>
    <p:sldId id="341" r:id="rId21"/>
    <p:sldId id="342" r:id="rId22"/>
    <p:sldId id="343" r:id="rId23"/>
    <p:sldId id="306" r:id="rId24"/>
    <p:sldId id="346" r:id="rId25"/>
    <p:sldId id="323" r:id="rId26"/>
    <p:sldId id="344" r:id="rId27"/>
    <p:sldId id="345" r:id="rId28"/>
    <p:sldId id="301" r:id="rId29"/>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varScale="1">
        <p:scale>
          <a:sx n="63" d="100"/>
          <a:sy n="63" d="100"/>
        </p:scale>
        <p:origin x="776" y="6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defRPr/>
            </a:pPr>
            <a:r>
              <a:rPr lang="cs-CZ" b="1" dirty="0"/>
              <a:t>Peněžní prostředky </a:t>
            </a:r>
            <a:r>
              <a:rPr lang="cs-CZ" dirty="0"/>
              <a:t>podniku představují vysoce likvidní finanční aktiva podniku: hotovost a vklady na bankovních účtech. Jejich hlavní funkcí je zabezpečit likviditu neboli platební schopnost podniku.</a:t>
            </a:r>
          </a:p>
          <a:p>
            <a:pPr>
              <a:defRPr/>
            </a:pPr>
            <a:r>
              <a:rPr lang="cs-CZ" b="1" dirty="0"/>
              <a:t>Podnikový kapitál </a:t>
            </a:r>
            <a:r>
              <a:rPr lang="cs-CZ" dirty="0"/>
              <a:t>představuje souhrn všech peněz vázaných v celkovém majetku </a:t>
            </a:r>
            <a:r>
              <a:rPr lang="pl-PL" dirty="0"/>
              <a:t>podniku k určitému okamžiku. Jeho struktura zachycuje způsob financování podniku </a:t>
            </a:r>
            <a:r>
              <a:rPr lang="cs-CZ" dirty="0"/>
              <a:t>(„nabytí majetku podniku z finančního hlediska“). Hlavní úlohou podnikového kapitálu </a:t>
            </a:r>
            <a:r>
              <a:rPr lang="pl-PL" dirty="0"/>
              <a:t>je zajišťovat obnovu a přírůstek majetku podniku s co nejnižšími průměrnými náklady na </a:t>
            </a:r>
            <a:r>
              <a:rPr lang="cs-CZ" dirty="0"/>
              <a:t>pořízení kapitálu. Tím se vytváří optimální finanční struktura podniku.</a:t>
            </a:r>
          </a:p>
          <a:p>
            <a:pPr>
              <a:defRPr/>
            </a:pPr>
            <a:r>
              <a:rPr lang="cs-CZ" b="1" dirty="0"/>
              <a:t>Finanční zdroje </a:t>
            </a:r>
            <a:r>
              <a:rPr lang="cs-CZ" dirty="0"/>
              <a:t>jsou zdroje pro tvorbu peněžních prostředků a podnikového kapitálu. Finanční zdroje jsou souhrnem peněz, které podnik získá během určitého období prodejem svých výrobků, služeb, svého nepeněžního majetku, růstem různých forem vlastního kapitálu, dluhů, příp. formou dotací. Za specifický finanční zdroj je možné považovat i leasing a různé formy záloh od odběratelů. Finanční zdroje jsou východiskem pro hodnocení finanční situace podniku. Při finanční analýze podniku (při hodnocení jeho finanční rovnováhy) se porovnává výše finančních zdrojů, jejich struktura a jejich poměr k finančním potřebám.</a:t>
            </a:r>
          </a:p>
          <a:p>
            <a:pPr>
              <a:defRPr/>
            </a:pPr>
            <a:r>
              <a:rPr lang="cs-CZ" b="1" dirty="0"/>
              <a:t>Podnikový majetek </a:t>
            </a:r>
            <a:r>
              <a:rPr lang="cs-CZ" dirty="0"/>
              <a:t>představuje soubor hmotných i nehmotných statků (aktiv), které podnik vlastní za účelem jejich zhodnocování, podnikání a organizace své činnosti. Dělíme ho na dlouhodobý majetek (hmotný, nehmotný, finanční) a krátkodobý majetek.</a:t>
            </a:r>
          </a:p>
          <a:p>
            <a:pPr>
              <a:defRPr/>
            </a:pPr>
            <a:endParaRPr lang="cs-CZ" dirty="0"/>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4</a:t>
            </a:fld>
            <a:endParaRPr lang="cs-CZ" altLang="cs-CZ"/>
          </a:p>
        </p:txBody>
      </p:sp>
    </p:spTree>
    <p:extLst>
      <p:ext uri="{BB962C8B-B14F-4D97-AF65-F5344CB8AC3E}">
        <p14:creationId xmlns:p14="http://schemas.microsoft.com/office/powerpoint/2010/main" val="343294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defRPr/>
            </a:pPr>
            <a:r>
              <a:rPr lang="cs-CZ" b="1" dirty="0"/>
              <a:t>Peněžní prostředky </a:t>
            </a:r>
            <a:r>
              <a:rPr lang="cs-CZ" dirty="0"/>
              <a:t>podniku představují vysoce likvidní finanční aktiva podniku: hotovost a vklady na bankovních účtech. Jejich hlavní funkcí je zabezpečit likviditu neboli platební schopnost podniku.</a:t>
            </a:r>
          </a:p>
          <a:p>
            <a:pPr>
              <a:defRPr/>
            </a:pPr>
            <a:r>
              <a:rPr lang="cs-CZ" b="1" dirty="0"/>
              <a:t>Podnikový kapitál </a:t>
            </a:r>
            <a:r>
              <a:rPr lang="cs-CZ" dirty="0"/>
              <a:t>představuje souhrn všech peněz vázaných v celkovém majetku </a:t>
            </a:r>
            <a:r>
              <a:rPr lang="pl-PL" dirty="0"/>
              <a:t>podniku k určitému okamžiku. Jeho struktura zachycuje způsob financování podniku </a:t>
            </a:r>
            <a:r>
              <a:rPr lang="cs-CZ" dirty="0"/>
              <a:t>(„nabytí majetku podniku z finančního hlediska“). Hlavní úlohou podnikového kapitálu </a:t>
            </a:r>
            <a:r>
              <a:rPr lang="pl-PL" dirty="0"/>
              <a:t>je zajišťovat obnovu a přírůstek majetku podniku s co nejnižšími průměrnými náklady na </a:t>
            </a:r>
            <a:r>
              <a:rPr lang="cs-CZ" dirty="0"/>
              <a:t>pořízení kapitálu. Tím se vytváří optimální finanční struktura podniku.</a:t>
            </a:r>
          </a:p>
          <a:p>
            <a:pPr>
              <a:defRPr/>
            </a:pPr>
            <a:r>
              <a:rPr lang="cs-CZ" b="1" dirty="0"/>
              <a:t>Finanční zdroje </a:t>
            </a:r>
            <a:r>
              <a:rPr lang="cs-CZ" dirty="0"/>
              <a:t>jsou zdroje pro tvorbu peněžních prostředků a podnikového kapitálu. Finanční zdroje jsou souhrnem peněz, které podnik získá během určitého období prodejem svých výrobků, služeb, svého nepeněžního majetku, růstem různých forem vlastního kapitálu, dluhů, příp. formou dotací. Za specifický finanční zdroj je možné považovat i leasing a různé formy záloh od odběratelů. Finanční zdroje jsou východiskem pro hodnocení finanční situace podniku. Při finanční analýze podniku (při hodnocení jeho finanční rovnováhy) se porovnává výše finančních zdrojů, jejich struktura a jejich poměr k finančním potřebám.</a:t>
            </a:r>
          </a:p>
          <a:p>
            <a:pPr>
              <a:defRPr/>
            </a:pPr>
            <a:r>
              <a:rPr lang="cs-CZ" b="1" dirty="0"/>
              <a:t>Podnikový majetek </a:t>
            </a:r>
            <a:r>
              <a:rPr lang="cs-CZ" dirty="0"/>
              <a:t>představuje soubor hmotných i nehmotných statků (aktiv), které podnik vlastní za účelem jejich zhodnocování, podnikání a organizace své činnosti. Dělíme ho na dlouhodobý majetek (hmotný, nehmotný, finanční) a krátkodobý majetek.</a:t>
            </a:r>
          </a:p>
          <a:p>
            <a:pPr>
              <a:defRPr/>
            </a:pPr>
            <a:endParaRPr lang="cs-CZ" dirty="0"/>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5</a:t>
            </a:fld>
            <a:endParaRPr lang="cs-CZ" altLang="cs-CZ"/>
          </a:p>
        </p:txBody>
      </p:sp>
    </p:spTree>
    <p:extLst>
      <p:ext uri="{BB962C8B-B14F-4D97-AF65-F5344CB8AC3E}">
        <p14:creationId xmlns:p14="http://schemas.microsoft.com/office/powerpoint/2010/main" val="2451548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defRPr/>
            </a:pPr>
            <a:r>
              <a:rPr lang="cs-CZ" b="1" dirty="0"/>
              <a:t>Peněžní prostředky </a:t>
            </a:r>
            <a:r>
              <a:rPr lang="cs-CZ" dirty="0"/>
              <a:t>podniku představují vysoce likvidní finanční aktiva podniku: hotovost a vklady na bankovních účtech. Jejich hlavní funkcí je zabezpečit likviditu neboli platební schopnost podniku.</a:t>
            </a:r>
          </a:p>
          <a:p>
            <a:pPr>
              <a:defRPr/>
            </a:pPr>
            <a:r>
              <a:rPr lang="cs-CZ" b="1" dirty="0"/>
              <a:t>Podnikový kapitál </a:t>
            </a:r>
            <a:r>
              <a:rPr lang="cs-CZ" dirty="0"/>
              <a:t>představuje souhrn všech peněz vázaných v celkovém majetku </a:t>
            </a:r>
            <a:r>
              <a:rPr lang="pl-PL" dirty="0"/>
              <a:t>podniku k určitému okamžiku. Jeho struktura zachycuje způsob financování podniku </a:t>
            </a:r>
            <a:r>
              <a:rPr lang="cs-CZ" dirty="0"/>
              <a:t>(„nabytí majetku podniku z finančního hlediska“). Hlavní úlohou podnikového kapitálu </a:t>
            </a:r>
            <a:r>
              <a:rPr lang="pl-PL" dirty="0"/>
              <a:t>je zajišťovat obnovu a přírůstek majetku podniku s co nejnižšími průměrnými náklady na </a:t>
            </a:r>
            <a:r>
              <a:rPr lang="cs-CZ" dirty="0"/>
              <a:t>pořízení kapitálu. Tím se vytváří optimální finanční struktura podniku.</a:t>
            </a:r>
          </a:p>
          <a:p>
            <a:pPr>
              <a:defRPr/>
            </a:pPr>
            <a:r>
              <a:rPr lang="cs-CZ" b="1" dirty="0"/>
              <a:t>Finanční zdroje </a:t>
            </a:r>
            <a:r>
              <a:rPr lang="cs-CZ" dirty="0"/>
              <a:t>jsou zdroje pro tvorbu peněžních prostředků a podnikového kapitálu. Finanční zdroje jsou souhrnem peněz, které podnik získá během určitého období prodejem svých výrobků, služeb, svého nepeněžního majetku, růstem různých forem vlastního kapitálu, dluhů, příp. formou dotací. Za specifický finanční zdroj je možné považovat i leasing a různé formy záloh od odběratelů. Finanční zdroje jsou východiskem pro hodnocení finanční situace podniku. Při finanční analýze podniku (při hodnocení jeho finanční rovnováhy) se porovnává výše finančních zdrojů, jejich struktura a jejich poměr k finančním potřebám.</a:t>
            </a:r>
          </a:p>
          <a:p>
            <a:pPr>
              <a:defRPr/>
            </a:pPr>
            <a:r>
              <a:rPr lang="cs-CZ" b="1" dirty="0"/>
              <a:t>Podnikový majetek </a:t>
            </a:r>
            <a:r>
              <a:rPr lang="cs-CZ" dirty="0"/>
              <a:t>představuje soubor hmotných i nehmotných statků (aktiv), které podnik vlastní za účelem jejich zhodnocování, podnikání a organizace své činnosti. Dělíme ho na dlouhodobý majetek (hmotný, nehmotný, finanční) a krátkodobý majetek.</a:t>
            </a:r>
          </a:p>
          <a:p>
            <a:pPr>
              <a:defRPr/>
            </a:pPr>
            <a:endParaRPr lang="cs-CZ" dirty="0"/>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6</a:t>
            </a:fld>
            <a:endParaRPr lang="cs-CZ" altLang="cs-CZ"/>
          </a:p>
        </p:txBody>
      </p:sp>
    </p:spTree>
    <p:extLst>
      <p:ext uri="{BB962C8B-B14F-4D97-AF65-F5344CB8AC3E}">
        <p14:creationId xmlns:p14="http://schemas.microsoft.com/office/powerpoint/2010/main" val="1114764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defRPr/>
            </a:pPr>
            <a:r>
              <a:rPr lang="cs-CZ" b="1" dirty="0"/>
              <a:t>Peněžní prostředky </a:t>
            </a:r>
            <a:r>
              <a:rPr lang="cs-CZ" dirty="0"/>
              <a:t>podniku představují vysoce likvidní finanční aktiva podniku: hotovost a vklady na bankovních účtech. Jejich hlavní funkcí je zabezpečit likviditu neboli platební schopnost podniku.</a:t>
            </a:r>
          </a:p>
          <a:p>
            <a:pPr>
              <a:defRPr/>
            </a:pPr>
            <a:r>
              <a:rPr lang="cs-CZ" b="1" dirty="0"/>
              <a:t>Podnikový kapitál </a:t>
            </a:r>
            <a:r>
              <a:rPr lang="cs-CZ" dirty="0"/>
              <a:t>představuje souhrn všech peněz vázaných v celkovém majetku </a:t>
            </a:r>
            <a:r>
              <a:rPr lang="pl-PL" dirty="0"/>
              <a:t>podniku k určitému okamžiku. Jeho struktura zachycuje způsob financování podniku </a:t>
            </a:r>
            <a:r>
              <a:rPr lang="cs-CZ" dirty="0"/>
              <a:t>(„nabytí majetku podniku z finančního hlediska“). Hlavní úlohou podnikového kapitálu </a:t>
            </a:r>
            <a:r>
              <a:rPr lang="pl-PL" dirty="0"/>
              <a:t>je zajišťovat obnovu a přírůstek majetku podniku s co nejnižšími průměrnými náklady na </a:t>
            </a:r>
            <a:r>
              <a:rPr lang="cs-CZ" dirty="0"/>
              <a:t>pořízení kapitálu. Tím se vytváří optimální finanční struktura podniku.</a:t>
            </a:r>
          </a:p>
          <a:p>
            <a:pPr>
              <a:defRPr/>
            </a:pPr>
            <a:r>
              <a:rPr lang="cs-CZ" b="1" dirty="0"/>
              <a:t>Finanční zdroje </a:t>
            </a:r>
            <a:r>
              <a:rPr lang="cs-CZ" dirty="0"/>
              <a:t>jsou zdroje pro tvorbu peněžních prostředků a podnikového kapitálu. Finanční zdroje jsou souhrnem peněz, které podnik získá během určitého období prodejem svých výrobků, služeb, svého nepeněžního majetku, růstem různých forem vlastního kapitálu, dluhů, příp. formou dotací. Za specifický finanční zdroj je možné považovat i leasing a různé formy záloh od odběratelů. Finanční zdroje jsou východiskem pro hodnocení finanční situace podniku. Při finanční analýze podniku (při hodnocení jeho finanční rovnováhy) se porovnává výše finančních zdrojů, jejich struktura a jejich poměr k finančním potřebám.</a:t>
            </a:r>
          </a:p>
          <a:p>
            <a:pPr>
              <a:defRPr/>
            </a:pPr>
            <a:r>
              <a:rPr lang="cs-CZ" b="1" dirty="0"/>
              <a:t>Podnikový majetek </a:t>
            </a:r>
            <a:r>
              <a:rPr lang="cs-CZ" dirty="0"/>
              <a:t>představuje soubor hmotných i nehmotných statků (aktiv), které podnik vlastní za účelem jejich zhodnocování, podnikání a organizace své činnosti. Dělíme ho na dlouhodobý majetek (hmotný, nehmotný, finanční) a krátkodobý majetek.</a:t>
            </a:r>
          </a:p>
          <a:p>
            <a:pPr>
              <a:defRPr/>
            </a:pPr>
            <a:endParaRPr lang="cs-CZ" dirty="0"/>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7</a:t>
            </a:fld>
            <a:endParaRPr lang="cs-CZ" altLang="cs-CZ"/>
          </a:p>
        </p:txBody>
      </p:sp>
    </p:spTree>
    <p:extLst>
      <p:ext uri="{BB962C8B-B14F-4D97-AF65-F5344CB8AC3E}">
        <p14:creationId xmlns:p14="http://schemas.microsoft.com/office/powerpoint/2010/main" val="2057043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defRPr/>
            </a:pPr>
            <a:r>
              <a:rPr lang="cs-CZ" b="1" dirty="0"/>
              <a:t>Peněžní prostředky </a:t>
            </a:r>
            <a:r>
              <a:rPr lang="cs-CZ" dirty="0"/>
              <a:t>podniku představují vysoce likvidní finanční aktiva podniku: hotovost a vklady na bankovních účtech. Jejich hlavní funkcí je zabezpečit likviditu neboli platební schopnost podniku.</a:t>
            </a:r>
          </a:p>
          <a:p>
            <a:pPr>
              <a:defRPr/>
            </a:pPr>
            <a:r>
              <a:rPr lang="cs-CZ" b="1" dirty="0"/>
              <a:t>Podnikový kapitál </a:t>
            </a:r>
            <a:r>
              <a:rPr lang="cs-CZ" dirty="0"/>
              <a:t>představuje souhrn všech peněz vázaných v celkovém majetku </a:t>
            </a:r>
            <a:r>
              <a:rPr lang="pl-PL" dirty="0"/>
              <a:t>podniku k určitému okamžiku. Jeho struktura zachycuje způsob financování podniku </a:t>
            </a:r>
            <a:r>
              <a:rPr lang="cs-CZ" dirty="0"/>
              <a:t>(„nabytí majetku podniku z finančního hlediska“). Hlavní úlohou podnikového kapitálu </a:t>
            </a:r>
            <a:r>
              <a:rPr lang="pl-PL" dirty="0"/>
              <a:t>je zajišťovat obnovu a přírůstek majetku podniku s co nejnižšími průměrnými náklady na </a:t>
            </a:r>
            <a:r>
              <a:rPr lang="cs-CZ" dirty="0"/>
              <a:t>pořízení kapitálu. Tím se vytváří optimální finanční struktura podniku.</a:t>
            </a:r>
          </a:p>
          <a:p>
            <a:pPr>
              <a:defRPr/>
            </a:pPr>
            <a:r>
              <a:rPr lang="cs-CZ" b="1" dirty="0"/>
              <a:t>Finanční zdroje </a:t>
            </a:r>
            <a:r>
              <a:rPr lang="cs-CZ" dirty="0"/>
              <a:t>jsou zdroje pro tvorbu peněžních prostředků a podnikového kapitálu. Finanční zdroje jsou souhrnem peněz, které podnik získá během určitého období prodejem svých výrobků, služeb, svého nepeněžního majetku, růstem různých forem vlastního kapitálu, dluhů, příp. formou dotací. Za specifický finanční zdroj je možné považovat i leasing a různé formy záloh od odběratelů. Finanční zdroje jsou východiskem pro hodnocení finanční situace podniku. Při finanční analýze podniku (při hodnocení jeho finanční rovnováhy) se porovnává výše finančních zdrojů, jejich struktura a jejich poměr k finančním potřebám.</a:t>
            </a:r>
          </a:p>
          <a:p>
            <a:pPr>
              <a:defRPr/>
            </a:pPr>
            <a:r>
              <a:rPr lang="cs-CZ" b="1" dirty="0"/>
              <a:t>Podnikový majetek </a:t>
            </a:r>
            <a:r>
              <a:rPr lang="cs-CZ" dirty="0"/>
              <a:t>představuje soubor hmotných i nehmotných statků (aktiv), které podnik vlastní za účelem jejich zhodnocování, podnikání a organizace své činnosti. Dělíme ho na dlouhodobý majetek (hmotný, nehmotný, finanční) a krátkodobý majetek.</a:t>
            </a:r>
          </a:p>
          <a:p>
            <a:pPr>
              <a:defRPr/>
            </a:pPr>
            <a:endParaRPr lang="cs-CZ" dirty="0"/>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8</a:t>
            </a:fld>
            <a:endParaRPr lang="cs-CZ" altLang="cs-CZ"/>
          </a:p>
        </p:txBody>
      </p:sp>
    </p:spTree>
    <p:extLst>
      <p:ext uri="{BB962C8B-B14F-4D97-AF65-F5344CB8AC3E}">
        <p14:creationId xmlns:p14="http://schemas.microsoft.com/office/powerpoint/2010/main" val="1749698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defRPr/>
            </a:pPr>
            <a:r>
              <a:rPr lang="cs-CZ" b="1" dirty="0"/>
              <a:t>Peněžní prostředky </a:t>
            </a:r>
            <a:r>
              <a:rPr lang="cs-CZ" dirty="0"/>
              <a:t>podniku představují vysoce likvidní finanční aktiva podniku: hotovost a vklady na bankovních účtech. Jejich hlavní funkcí je zabezpečit likviditu neboli platební schopnost podniku.</a:t>
            </a:r>
          </a:p>
          <a:p>
            <a:pPr>
              <a:defRPr/>
            </a:pPr>
            <a:r>
              <a:rPr lang="cs-CZ" b="1" dirty="0"/>
              <a:t>Podnikový kapitál </a:t>
            </a:r>
            <a:r>
              <a:rPr lang="cs-CZ" dirty="0"/>
              <a:t>představuje souhrn všech peněz vázaných v celkovém majetku </a:t>
            </a:r>
            <a:r>
              <a:rPr lang="pl-PL" dirty="0"/>
              <a:t>podniku k určitému okamžiku. Jeho struktura zachycuje způsob financování podniku </a:t>
            </a:r>
            <a:r>
              <a:rPr lang="cs-CZ" dirty="0"/>
              <a:t>(„nabytí majetku podniku z finančního hlediska“). Hlavní úlohou podnikového kapitálu </a:t>
            </a:r>
            <a:r>
              <a:rPr lang="pl-PL" dirty="0"/>
              <a:t>je zajišťovat obnovu a přírůstek majetku podniku s co nejnižšími průměrnými náklady na </a:t>
            </a:r>
            <a:r>
              <a:rPr lang="cs-CZ" dirty="0"/>
              <a:t>pořízení kapitálu. Tím se vytváří optimální finanční struktura podniku.</a:t>
            </a:r>
          </a:p>
          <a:p>
            <a:pPr>
              <a:defRPr/>
            </a:pPr>
            <a:r>
              <a:rPr lang="cs-CZ" b="1" dirty="0"/>
              <a:t>Finanční zdroje </a:t>
            </a:r>
            <a:r>
              <a:rPr lang="cs-CZ" dirty="0"/>
              <a:t>jsou zdroje pro tvorbu peněžních prostředků a podnikového kapitálu. Finanční zdroje jsou souhrnem peněz, které podnik získá během určitého období prodejem svých výrobků, služeb, svého nepeněžního majetku, růstem různých forem vlastního kapitálu, dluhů, příp. formou dotací. Za specifický finanční zdroj je možné považovat i leasing a různé formy záloh od odběratelů. Finanční zdroje jsou východiskem pro hodnocení finanční situace podniku. Při finanční analýze podniku (při hodnocení jeho finanční rovnováhy) se porovnává výše finančních zdrojů, jejich struktura a jejich poměr k finančním potřebám.</a:t>
            </a:r>
          </a:p>
          <a:p>
            <a:pPr>
              <a:defRPr/>
            </a:pPr>
            <a:r>
              <a:rPr lang="cs-CZ" b="1" dirty="0"/>
              <a:t>Podnikový majetek </a:t>
            </a:r>
            <a:r>
              <a:rPr lang="cs-CZ" dirty="0"/>
              <a:t>představuje soubor hmotných i nehmotných statků (aktiv), které podnik vlastní za účelem jejich zhodnocování, podnikání a organizace své činnosti. Dělíme ho na dlouhodobý majetek (hmotný, nehmotný, finanční) a krátkodobý majetek.</a:t>
            </a:r>
          </a:p>
          <a:p>
            <a:pPr>
              <a:defRPr/>
            </a:pPr>
            <a:endParaRPr lang="cs-CZ" dirty="0"/>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9</a:t>
            </a:fld>
            <a:endParaRPr lang="cs-CZ" altLang="cs-CZ"/>
          </a:p>
        </p:txBody>
      </p:sp>
    </p:spTree>
    <p:extLst>
      <p:ext uri="{BB962C8B-B14F-4D97-AF65-F5344CB8AC3E}">
        <p14:creationId xmlns:p14="http://schemas.microsoft.com/office/powerpoint/2010/main" val="1789927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Zástupný symbol pro obrázek snímku 1"/>
          <p:cNvSpPr>
            <a:spLocks noGrp="1" noRot="1" noChangeAspect="1" noTextEdit="1"/>
          </p:cNvSpPr>
          <p:nvPr>
            <p:ph type="sldImg"/>
          </p:nvPr>
        </p:nvSpPr>
        <p:spPr>
          <a:ln/>
        </p:spPr>
      </p:sp>
      <p:sp>
        <p:nvSpPr>
          <p:cNvPr id="64515"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a:t>Projekt OP VK: CZ.1.07/2.2.00/15.0189</a:t>
            </a:r>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A4760F6D-5619-4609-85F5-771F3A2D2A95}" type="slidenum">
              <a:rPr lang="cs-CZ" altLang="cs-CZ" sz="1200"/>
              <a:pPr eaLnBrk="1" hangingPunct="1"/>
              <a:t>24</a:t>
            </a:fld>
            <a:endParaRPr lang="cs-CZ" altLang="cs-CZ" sz="1200"/>
          </a:p>
        </p:txBody>
      </p:sp>
    </p:spTree>
    <p:extLst>
      <p:ext uri="{BB962C8B-B14F-4D97-AF65-F5344CB8AC3E}">
        <p14:creationId xmlns:p14="http://schemas.microsoft.com/office/powerpoint/2010/main" val="2240067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zápatí 3"/>
          <p:cNvSpPr>
            <a:spLocks noGrp="1"/>
          </p:cNvSpPr>
          <p:nvPr>
            <p:ph type="ftr" sz="quarter" idx="10"/>
          </p:nvPr>
        </p:nvSpPr>
        <p:spPr/>
        <p:txBody>
          <a:bodyPr/>
          <a:lstStyle/>
          <a:p>
            <a:pPr>
              <a:defRPr/>
            </a:pPr>
            <a:r>
              <a:rPr lang="cs-CZ"/>
              <a:t>Projekt OP VK: CZ.1.07/2.2.00/15.0189</a:t>
            </a:r>
          </a:p>
        </p:txBody>
      </p:sp>
      <p:sp>
        <p:nvSpPr>
          <p:cNvPr id="5" name="Zástupný symbol pro číslo snímku 4"/>
          <p:cNvSpPr>
            <a:spLocks noGrp="1"/>
          </p:cNvSpPr>
          <p:nvPr>
            <p:ph type="sldNum" sz="quarter" idx="11"/>
          </p:nvPr>
        </p:nvSpPr>
        <p:spPr/>
        <p:txBody>
          <a:bodyPr/>
          <a:lstStyle/>
          <a:p>
            <a:fld id="{9BC9760A-F5EF-4BB1-86F1-9DBBF7738F0A}" type="slidenum">
              <a:rPr lang="cs-CZ" altLang="cs-CZ" smtClean="0"/>
              <a:pPr/>
              <a:t>27</a:t>
            </a:fld>
            <a:endParaRPr lang="cs-CZ" altLang="cs-CZ"/>
          </a:p>
        </p:txBody>
      </p:sp>
    </p:spTree>
    <p:extLst>
      <p:ext uri="{BB962C8B-B14F-4D97-AF65-F5344CB8AC3E}">
        <p14:creationId xmlns:p14="http://schemas.microsoft.com/office/powerpoint/2010/main" val="27484978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49B9B08F-DEFC-41F5-A90C-7ED8ADA130B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16" name="Obrázek 15">
            <a:extLst>
              <a:ext uri="{FF2B5EF4-FFF2-40B4-BE49-F238E27FC236}">
                <a16:creationId xmlns:a16="http://schemas.microsoft.com/office/drawing/2014/main" id="{F3FD241E-C136-47D8-959E-BB3B67B34C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A47E0891-B72B-451F-A5CC-18CC27B9DF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F60899B-36F3-4125-A4D2-BF77A443E53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ECON">
    <p:bg>
      <p:bgPr>
        <a:solidFill>
          <a:srgbClr val="B9006E"/>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3F35F32C-C513-46D5-A31A-1C8F92EC97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r>
              <a:rPr lang="cs-CZ" dirty="0"/>
              <a:t>Definujte zápatí - název prezentace / pracoviště</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D96717-61A6-4CA4-8435-E0D536EBA67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599CB6BE-5475-43A1-B06C-8E7566E44666}"/>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49B9B08F-DEFC-41F5-A90C-7ED8ADA130B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4268952795"/>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9" name="Obrázek 8">
            <a:extLst>
              <a:ext uri="{FF2B5EF4-FFF2-40B4-BE49-F238E27FC236}">
                <a16:creationId xmlns:a16="http://schemas.microsoft.com/office/drawing/2014/main" id="{EE00E847-80B3-4CCA-A625-6785A7EF08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509623334"/>
      </p:ext>
    </p:extLst>
  </p:cSld>
  <p:clrMapOvr>
    <a:masterClrMapping/>
  </p:clrMapOvr>
  <p:hf hdr="0" dt="0"/>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1A2D5337-C607-4767-9675-2A7AE5CC3A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2301674128"/>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BF1866C0-9E4A-449F-8756-70AFEADAD4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854814495"/>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DEA7DE3-FBF5-48DB-AE89-99F65F9D8C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596720712"/>
      </p:ext>
    </p:extLst>
  </p:cSld>
  <p:clrMapOvr>
    <a:masterClrMapping/>
  </p:clrMapOvr>
  <p:hf hdr="0" dt="0"/>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9" name="Obrázek 8">
            <a:extLst>
              <a:ext uri="{FF2B5EF4-FFF2-40B4-BE49-F238E27FC236}">
                <a16:creationId xmlns:a16="http://schemas.microsoft.com/office/drawing/2014/main" id="{EE00E847-80B3-4CCA-A625-6785A7EF08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4" name="Obrázek 13">
            <a:extLst>
              <a:ext uri="{FF2B5EF4-FFF2-40B4-BE49-F238E27FC236}">
                <a16:creationId xmlns:a16="http://schemas.microsoft.com/office/drawing/2014/main" id="{6A3A2FD6-9C9B-4458-A2AA-D1DD17E7E2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960669458"/>
      </p:ext>
    </p:extLst>
  </p:cSld>
  <p:clrMapOvr>
    <a:masterClrMapping/>
  </p:clrMapOvr>
  <p:hf hdr="0" dt="0"/>
  <p:extLst>
    <p:ext uri="{DCECCB84-F9BA-43D5-87BE-67443E8EF086}">
      <p15:sldGuideLst xmlns:p15="http://schemas.microsoft.com/office/powerpoint/2012/main">
        <p15:guide id="1" orient="horz" pos="3657">
          <p15:clr>
            <a:srgbClr val="FBAE40"/>
          </p15:clr>
        </p15:guide>
        <p15:guide id="2" pos="724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6FCA30E9-0899-4BB2-A33A-8E8587324D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529593050"/>
      </p:ext>
    </p:extLst>
  </p:cSld>
  <p:clrMapOvr>
    <a:masterClrMapping/>
  </p:clrMapOvr>
  <p:hf hdr="0" dt="0"/>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8" name="Obrázek 7">
            <a:extLst>
              <a:ext uri="{FF2B5EF4-FFF2-40B4-BE49-F238E27FC236}">
                <a16:creationId xmlns:a16="http://schemas.microsoft.com/office/drawing/2014/main" id="{4E8261C5-758A-4D2F-9F56-BFDCAE9A46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882013990"/>
      </p:ext>
    </p:extLst>
  </p:cSld>
  <p:clrMapOvr>
    <a:masterClrMapping/>
  </p:clrMapOvr>
  <p:hf hdr="0" dt="0"/>
  <p:extLst>
    <p:ext uri="{DCECCB84-F9BA-43D5-87BE-67443E8EF086}">
      <p15:sldGuideLst xmlns:p15="http://schemas.microsoft.com/office/powerpoint/2012/main">
        <p15:guide id="1" orient="horz" pos="3158">
          <p15:clr>
            <a:srgbClr val="FBAE40"/>
          </p15:clr>
        </p15:guide>
        <p15:guide id="2" pos="438">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6F243F96-CFB0-4597-BBC0-87FD04D98E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474713356"/>
      </p:ext>
    </p:extLst>
  </p:cSld>
  <p:clrMapOvr>
    <a:masterClrMapping/>
  </p:clrMapOvr>
  <p:hf hdr="0" dt="0"/>
  <p:extLst>
    <p:ext uri="{DCECCB84-F9BA-43D5-87BE-67443E8EF086}">
      <p15:sldGuideLst xmlns:p15="http://schemas.microsoft.com/office/powerpoint/2012/main">
        <p15:guide id="1" orient="horz" pos="436">
          <p15:clr>
            <a:srgbClr val="FBAE40"/>
          </p15:clr>
        </p15:guide>
        <p15:guide id="2" pos="438">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6" name="Obrázek 15">
            <a:extLst>
              <a:ext uri="{FF2B5EF4-FFF2-40B4-BE49-F238E27FC236}">
                <a16:creationId xmlns:a16="http://schemas.microsoft.com/office/drawing/2014/main" id="{F3FD241E-C136-47D8-959E-BB3B67B34C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684424400"/>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A47E0891-B72B-451F-A5CC-18CC27B9DF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098162618"/>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F60899B-36F3-4125-A4D2-BF77A443E53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3477095"/>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nímek MUNI ECON">
    <p:bg>
      <p:bgPr>
        <a:solidFill>
          <a:srgbClr val="B9006E"/>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3F35F32C-C513-46D5-A31A-1C8F92EC97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r>
              <a:rPr lang="cs-CZ" dirty="0"/>
              <a:t>Definujte zápatí - název prezentace / pracoviště</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220779569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D96717-61A6-4CA4-8435-E0D536EBA67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599CB6BE-5475-43A1-B06C-8E7566E44666}"/>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807200777"/>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1A2D5337-C607-4767-9675-2A7AE5CC3A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BF1866C0-9E4A-449F-8756-70AFEADAD4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DEA7DE3-FBF5-48DB-AE89-99F65F9D8C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4" name="Obrázek 13">
            <a:extLst>
              <a:ext uri="{FF2B5EF4-FFF2-40B4-BE49-F238E27FC236}">
                <a16:creationId xmlns:a16="http://schemas.microsoft.com/office/drawing/2014/main" id="{6A3A2FD6-9C9B-4458-A2AA-D1DD17E7E2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6FCA30E9-0899-4BB2-A33A-8E8587324D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8" name="Obrázek 7">
            <a:extLst>
              <a:ext uri="{FF2B5EF4-FFF2-40B4-BE49-F238E27FC236}">
                <a16:creationId xmlns:a16="http://schemas.microsoft.com/office/drawing/2014/main" id="{4E8261C5-758A-4D2F-9F56-BFDCAE9A46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6F243F96-CFB0-4597-BBC0-87FD04D98E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1.emf"/><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extLst>
      <p:ext uri="{BB962C8B-B14F-4D97-AF65-F5344CB8AC3E}">
        <p14:creationId xmlns:p14="http://schemas.microsoft.com/office/powerpoint/2010/main" val="1119781800"/>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p15:clr>
            <a:srgbClr val="F26B43"/>
          </p15:clr>
        </p15:guide>
        <p15:guide id="2" pos="43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3" Type="http://schemas.openxmlformats.org/officeDocument/2006/relationships/hyperlink" Target="https://managementmania.com/cs/aktiva" TargetMode="External"/><Relationship Id="rId2" Type="http://schemas.openxmlformats.org/officeDocument/2006/relationships/hyperlink" Target="https://managementmania.com/cs/cisty-zisk" TargetMode="External"/><Relationship Id="rId1" Type="http://schemas.openxmlformats.org/officeDocument/2006/relationships/slideLayout" Target="../slideLayouts/slideLayout16.xml"/><Relationship Id="rId4" Type="http://schemas.openxmlformats.org/officeDocument/2006/relationships/hyperlink" Target="https://managementmania.com/cs/podnikani"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anagementmania.com/cs/cizi-zdroje-kapital" TargetMode="External"/><Relationship Id="rId2" Type="http://schemas.openxmlformats.org/officeDocument/2006/relationships/hyperlink" Target="https://managementmania.com/cs/sazba-dane-z-prijmu" TargetMode="Externa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hyperlink" Target="https://managementmania.com/cs/vlastni-kapital-jmeni"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407835-F81D-479E-BC76-9FC18468D6BB}"/>
              </a:ext>
            </a:extLst>
          </p:cNvPr>
          <p:cNvSpPr>
            <a:spLocks noGrp="1"/>
          </p:cNvSpPr>
          <p:nvPr>
            <p:ph type="ftr" sz="quarter" idx="10"/>
          </p:nvPr>
        </p:nvSpPr>
        <p:spPr/>
        <p:txBody>
          <a:bodyPr/>
          <a:lstStyle/>
          <a:p>
            <a:r>
              <a:rPr lang="cs-CZ" altLang="cs-CZ">
                <a:latin typeface="Arial" panose="020B0604020202020204" pitchFamily="34" charset="0"/>
              </a:rPr>
              <a:t>Martina Sponerová</a:t>
            </a:r>
            <a:endParaRPr lang="cs-CZ" altLang="cs-CZ" dirty="0">
              <a:latin typeface="Arial" panose="020B0604020202020204" pitchFamily="34" charset="0"/>
            </a:endParaRPr>
          </a:p>
        </p:txBody>
      </p:sp>
      <p:sp>
        <p:nvSpPr>
          <p:cNvPr id="3" name="Zástupný symbol pro číslo snímku 2">
            <a:extLst>
              <a:ext uri="{FF2B5EF4-FFF2-40B4-BE49-F238E27FC236}">
                <a16:creationId xmlns:a16="http://schemas.microsoft.com/office/drawing/2014/main" id="{1D74D0B9-0477-47D2-BB97-22A5A069A7F1}"/>
              </a:ext>
            </a:extLst>
          </p:cNvPr>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a:extLst>
              <a:ext uri="{FF2B5EF4-FFF2-40B4-BE49-F238E27FC236}">
                <a16:creationId xmlns:a16="http://schemas.microsoft.com/office/drawing/2014/main" id="{F3C58648-ACFE-426C-A517-328ECD990CF3}"/>
              </a:ext>
            </a:extLst>
          </p:cNvPr>
          <p:cNvSpPr>
            <a:spLocks noGrp="1"/>
          </p:cNvSpPr>
          <p:nvPr>
            <p:ph type="title"/>
          </p:nvPr>
        </p:nvSpPr>
        <p:spPr/>
        <p:txBody>
          <a:bodyPr/>
          <a:lstStyle/>
          <a:p>
            <a:r>
              <a:rPr lang="cs-CZ" altLang="cs-CZ" dirty="0">
                <a:latin typeface="Arial" panose="020B0604020202020204" pitchFamily="34" charset="0"/>
              </a:rPr>
              <a:t>PODNIKOVÉ FINANCE</a:t>
            </a:r>
            <a:br>
              <a:rPr lang="cs-CZ" altLang="cs-CZ" dirty="0">
                <a:latin typeface="Arial" panose="020B0604020202020204" pitchFamily="34" charset="0"/>
              </a:rPr>
            </a:br>
            <a:endParaRPr lang="cs-CZ" dirty="0"/>
          </a:p>
        </p:txBody>
      </p:sp>
    </p:spTree>
    <p:extLst>
      <p:ext uri="{BB962C8B-B14F-4D97-AF65-F5344CB8AC3E}">
        <p14:creationId xmlns:p14="http://schemas.microsoft.com/office/powerpoint/2010/main" val="3210843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10</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altLang="cs-CZ" dirty="0"/>
              <a:t>Strategie financování</a:t>
            </a:r>
            <a:endParaRPr lang="cs-CZ" dirty="0"/>
          </a:p>
        </p:txBody>
      </p:sp>
      <p:sp>
        <p:nvSpPr>
          <p:cNvPr id="5" name="Zástupný symbol pro obsah 4"/>
          <p:cNvSpPr>
            <a:spLocks noGrp="1"/>
          </p:cNvSpPr>
          <p:nvPr>
            <p:ph idx="1"/>
          </p:nvPr>
        </p:nvSpPr>
        <p:spPr/>
        <p:txBody>
          <a:bodyPr/>
          <a:lstStyle/>
          <a:p>
            <a:pPr algn="just"/>
            <a:endParaRPr lang="cs-CZ" sz="1800" b="1" dirty="0"/>
          </a:p>
          <a:p>
            <a:pPr algn="just"/>
            <a:endParaRPr lang="cs-CZ" sz="1800" b="1" dirty="0"/>
          </a:p>
          <a:p>
            <a:pPr algn="just"/>
            <a:endParaRPr lang="cs-CZ" sz="1800" b="1" dirty="0"/>
          </a:p>
          <a:p>
            <a:pPr algn="just"/>
            <a:endParaRPr lang="cs-CZ" sz="1800" b="1" dirty="0"/>
          </a:p>
          <a:p>
            <a:pPr algn="just"/>
            <a:endParaRPr lang="cs-CZ" sz="1800" b="1" dirty="0"/>
          </a:p>
          <a:p>
            <a:pPr algn="just"/>
            <a:r>
              <a:rPr lang="cs-CZ" sz="1600" b="1" dirty="0"/>
              <a:t>Neutrální strategie</a:t>
            </a:r>
          </a:p>
          <a:p>
            <a:pPr marL="0" indent="0" algn="just">
              <a:buNone/>
            </a:pPr>
            <a:r>
              <a:rPr lang="cs-CZ" sz="1600" dirty="0"/>
              <a:t>Dlouhodobý majetek a trvale přítomná oběžná aktiva jsou financována dlouhodobým kapitálem (vlastním i cizím), pohyblivá část oběžných aktiv je financována krátkodobým kapitálem</a:t>
            </a:r>
          </a:p>
          <a:p>
            <a:pPr algn="just"/>
            <a:r>
              <a:rPr lang="cs-CZ" sz="1600" b="1" dirty="0"/>
              <a:t>Konzervativní strategie</a:t>
            </a:r>
          </a:p>
          <a:p>
            <a:pPr marL="0" indent="0" algn="just">
              <a:buNone/>
            </a:pPr>
            <a:r>
              <a:rPr lang="cs-CZ" sz="1600" dirty="0"/>
              <a:t>Vyznačuje se vyšším použitím dlouhodobých finančních zdrojů, kdy se těmito zdroji financuje i část oběžných aktiv. To však přináší vyšší náklady na financování.</a:t>
            </a:r>
          </a:p>
          <a:p>
            <a:pPr marL="0" indent="0">
              <a:buNone/>
            </a:pPr>
            <a:endParaRPr lang="cs-CZ" sz="1800" b="1" dirty="0"/>
          </a:p>
        </p:txBody>
      </p:sp>
      <p:grpSp>
        <p:nvGrpSpPr>
          <p:cNvPr id="8" name="Skupina 7"/>
          <p:cNvGrpSpPr/>
          <p:nvPr/>
        </p:nvGrpSpPr>
        <p:grpSpPr>
          <a:xfrm>
            <a:off x="2859065" y="1635508"/>
            <a:ext cx="6175461" cy="2093221"/>
            <a:chOff x="2859065" y="1755825"/>
            <a:chExt cx="6175461" cy="2093221"/>
          </a:xfrm>
        </p:grpSpPr>
        <p:pic>
          <p:nvPicPr>
            <p:cNvPr id="2" name="Obrázek 1"/>
            <p:cNvPicPr>
              <a:picLocks noChangeAspect="1"/>
            </p:cNvPicPr>
            <p:nvPr/>
          </p:nvPicPr>
          <p:blipFill>
            <a:blip r:embed="rId2"/>
            <a:stretch>
              <a:fillRect/>
            </a:stretch>
          </p:blipFill>
          <p:spPr>
            <a:xfrm>
              <a:off x="3157473" y="2190790"/>
              <a:ext cx="5877053" cy="1658256"/>
            </a:xfrm>
            <a:prstGeom prst="rect">
              <a:avLst/>
            </a:prstGeom>
          </p:spPr>
        </p:pic>
        <p:sp>
          <p:nvSpPr>
            <p:cNvPr id="7" name="Rectangle 1"/>
            <p:cNvSpPr>
              <a:spLocks noChangeArrowheads="1"/>
            </p:cNvSpPr>
            <p:nvPr/>
          </p:nvSpPr>
          <p:spPr bwMode="auto">
            <a:xfrm>
              <a:off x="2859065" y="1755825"/>
              <a:ext cx="5979522"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49263"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49263" algn="l" defTabSz="914400" rtl="0" eaLnBrk="0" fontAlgn="base" latinLnBrk="0" hangingPunct="0">
                <a:lnSpc>
                  <a:spcPct val="100000"/>
                </a:lnSpc>
                <a:spcBef>
                  <a:spcPct val="0"/>
                </a:spcBef>
                <a:spcAft>
                  <a:spcPct val="0"/>
                </a:spcAft>
                <a:buClrTx/>
                <a:buSzTx/>
                <a:buFontTx/>
                <a:buNone/>
                <a:tabLst/>
                <a:defRPr/>
              </a:pPr>
              <a:r>
                <a:rPr kumimoji="0" lang="cs-CZ" altLang="cs-CZ"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  Neutrální strategie                                      Konzervativní strategie</a:t>
              </a:r>
              <a:endParaRPr kumimoji="0" lang="cs-CZ" altLang="cs-CZ"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449263" algn="l" defTabSz="914400" rtl="0" eaLnBrk="0" fontAlgn="base" latinLnBrk="0" hangingPunct="0">
                <a:lnSpc>
                  <a:spcPct val="100000"/>
                </a:lnSpc>
                <a:spcBef>
                  <a:spcPct val="0"/>
                </a:spcBef>
                <a:spcAft>
                  <a:spcPct val="0"/>
                </a:spcAft>
                <a:buClrTx/>
                <a:buSzTx/>
                <a:buFontTx/>
                <a:buNone/>
                <a:tabLst/>
                <a:defRPr/>
              </a:pPr>
              <a:endParaRPr kumimoji="0" lang="cs-CZ" altLang="cs-CZ"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grpSp>
    </p:spTree>
    <p:extLst>
      <p:ext uri="{BB962C8B-B14F-4D97-AF65-F5344CB8AC3E}">
        <p14:creationId xmlns:p14="http://schemas.microsoft.com/office/powerpoint/2010/main" val="4070697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altLang="cs-CZ" dirty="0"/>
              <a:t>Strategie financování</a:t>
            </a:r>
            <a:endParaRPr lang="cs-CZ" dirty="0"/>
          </a:p>
        </p:txBody>
      </p:sp>
      <p:sp>
        <p:nvSpPr>
          <p:cNvPr id="5" name="Zástupný symbol pro obsah 4"/>
          <p:cNvSpPr>
            <a:spLocks noGrp="1"/>
          </p:cNvSpPr>
          <p:nvPr>
            <p:ph idx="1"/>
          </p:nvPr>
        </p:nvSpPr>
        <p:spPr/>
        <p:txBody>
          <a:bodyPr/>
          <a:lstStyle/>
          <a:p>
            <a:pPr marL="0" indent="0">
              <a:buNone/>
            </a:pPr>
            <a:endParaRPr lang="cs-CZ" sz="1800" b="1" dirty="0"/>
          </a:p>
          <a:p>
            <a:pPr marL="0" indent="0">
              <a:buNone/>
            </a:pPr>
            <a:endParaRPr lang="cs-CZ" sz="1800" b="1" dirty="0"/>
          </a:p>
          <a:p>
            <a:pPr marL="0" indent="0">
              <a:buNone/>
            </a:pPr>
            <a:endParaRPr lang="cs-CZ" sz="1800" b="1" dirty="0"/>
          </a:p>
          <a:p>
            <a:pPr marL="0" indent="0">
              <a:buNone/>
            </a:pPr>
            <a:endParaRPr lang="cs-CZ" sz="1800" b="1" dirty="0"/>
          </a:p>
          <a:p>
            <a:pPr marL="0" indent="0">
              <a:buNone/>
            </a:pPr>
            <a:endParaRPr lang="cs-CZ" sz="1800" b="1" dirty="0"/>
          </a:p>
          <a:p>
            <a:pPr marL="0" indent="0">
              <a:buNone/>
            </a:pPr>
            <a:endParaRPr lang="cs-CZ" sz="1800" b="1" dirty="0"/>
          </a:p>
          <a:p>
            <a:pPr marL="0" indent="0">
              <a:buNone/>
            </a:pPr>
            <a:endParaRPr lang="cs-CZ" sz="1600" b="1" dirty="0"/>
          </a:p>
          <a:p>
            <a:pPr marL="0" indent="0">
              <a:buNone/>
            </a:pPr>
            <a:r>
              <a:rPr lang="cs-CZ" sz="1600" b="1" dirty="0"/>
              <a:t>Agresivní strategie</a:t>
            </a:r>
          </a:p>
          <a:p>
            <a:pPr algn="just">
              <a:buFont typeface="Arial" panose="020B0604020202020204" pitchFamily="34" charset="0"/>
              <a:buChar char="•"/>
            </a:pPr>
            <a:r>
              <a:rPr lang="cs-CZ" sz="1600" dirty="0"/>
              <a:t>Krátkodobými zdroji je financována i část trvale přítomných oběžných aktiv, případně také dlouhodobý majetek podniku. Nižší náklady na financování jsou však v tomto případě doprovázeny vyšším rizikem platební neschopnosti.</a:t>
            </a:r>
          </a:p>
          <a:p>
            <a:pPr marL="0" indent="0">
              <a:buNone/>
            </a:pPr>
            <a:endParaRPr lang="cs-CZ" sz="1800" b="1" dirty="0"/>
          </a:p>
          <a:p>
            <a:pPr marL="0" indent="0">
              <a:buNone/>
            </a:pPr>
            <a:endParaRPr lang="cs-CZ" sz="1800" b="1" dirty="0"/>
          </a:p>
          <a:p>
            <a:pPr marL="0" indent="0">
              <a:buNone/>
            </a:pPr>
            <a:endParaRPr lang="cs-CZ" sz="1800" b="1" dirty="0"/>
          </a:p>
        </p:txBody>
      </p:sp>
      <p:graphicFrame>
        <p:nvGraphicFramePr>
          <p:cNvPr id="6" name="Tabulka 5"/>
          <p:cNvGraphicFramePr>
            <a:graphicFrameLocks noGrp="1"/>
          </p:cNvGraphicFramePr>
          <p:nvPr/>
        </p:nvGraphicFramePr>
        <p:xfrm>
          <a:off x="1261284" y="2222988"/>
          <a:ext cx="2513330" cy="1652715"/>
        </p:xfrm>
        <a:graphic>
          <a:graphicData uri="http://schemas.openxmlformats.org/drawingml/2006/table">
            <a:tbl>
              <a:tblPr firstRow="1" firstCol="1" bandRow="1"/>
              <a:tblGrid>
                <a:gridCol w="1167130">
                  <a:extLst>
                    <a:ext uri="{9D8B030D-6E8A-4147-A177-3AD203B41FA5}">
                      <a16:colId xmlns:a16="http://schemas.microsoft.com/office/drawing/2014/main" val="2840391539"/>
                    </a:ext>
                  </a:extLst>
                </a:gridCol>
                <a:gridCol w="269875">
                  <a:extLst>
                    <a:ext uri="{9D8B030D-6E8A-4147-A177-3AD203B41FA5}">
                      <a16:colId xmlns:a16="http://schemas.microsoft.com/office/drawing/2014/main" val="634139509"/>
                    </a:ext>
                  </a:extLst>
                </a:gridCol>
                <a:gridCol w="1076325">
                  <a:extLst>
                    <a:ext uri="{9D8B030D-6E8A-4147-A177-3AD203B41FA5}">
                      <a16:colId xmlns:a16="http://schemas.microsoft.com/office/drawing/2014/main" val="3261703289"/>
                    </a:ext>
                  </a:extLst>
                </a:gridCol>
              </a:tblGrid>
              <a:tr h="0">
                <a:tc>
                  <a:txBody>
                    <a:bodyPr/>
                    <a:lstStyle/>
                    <a:p>
                      <a:pPr algn="ctr">
                        <a:lnSpc>
                          <a:spcPct val="107000"/>
                        </a:lnSpc>
                        <a:spcAft>
                          <a:spcPts val="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Dlouhodobý majetek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Vlastní kapitál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73960854"/>
                  </a:ext>
                </a:extLst>
              </a:tr>
              <a:tr h="0">
                <a:tc>
                  <a:txBody>
                    <a:bodyPr/>
                    <a:lstStyle/>
                    <a:p>
                      <a:pPr algn="ctr">
                        <a:lnSpc>
                          <a:spcPct val="107000"/>
                        </a:lnSpc>
                        <a:spcAft>
                          <a:spcPts val="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Cizí zdroje</a:t>
                      </a:r>
                    </a:p>
                    <a:p>
                      <a:pPr algn="ctr">
                        <a:lnSpc>
                          <a:spcPct val="107000"/>
                        </a:lnSpc>
                        <a:spcAft>
                          <a:spcPts val="0"/>
                        </a:spcAft>
                      </a:pPr>
                      <a:r>
                        <a:rPr lang="cs-CZ" sz="900">
                          <a:effectLst/>
                          <a:latin typeface="Calibri" panose="020F0502020204030204" pitchFamily="34" charset="0"/>
                          <a:ea typeface="Calibri" panose="020F0502020204030204" pitchFamily="34" charset="0"/>
                          <a:cs typeface="Times New Roman" panose="02020603050405020304" pitchFamily="18" charset="0"/>
                        </a:rPr>
                        <a:t>Dlouhodobé</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9147027"/>
                  </a:ext>
                </a:extLst>
              </a:tr>
              <a:tr h="0">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13268968"/>
                  </a:ext>
                </a:extLst>
              </a:tr>
              <a:tr h="0">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Oběžný majetek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42737607"/>
                  </a:ext>
                </a:extLst>
              </a:tr>
              <a:tr h="0">
                <a:tc>
                  <a:txBody>
                    <a:bodyPr/>
                    <a:lstStyle/>
                    <a:p>
                      <a:pPr algn="ctr">
                        <a:lnSpc>
                          <a:spcPct val="107000"/>
                        </a:lnSpc>
                        <a:spcAft>
                          <a:spcPts val="0"/>
                        </a:spcAft>
                      </a:pPr>
                      <a:r>
                        <a:rPr lang="cs-CZ" sz="900">
                          <a:effectLst/>
                          <a:latin typeface="Calibri" panose="020F0502020204030204" pitchFamily="34" charset="0"/>
                          <a:ea typeface="Calibri" panose="020F0502020204030204" pitchFamily="34" charset="0"/>
                          <a:cs typeface="Times New Roman" panose="02020603050405020304" pitchFamily="18" charset="0"/>
                        </a:rPr>
                        <a:t>Trvale přítomný</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Cizí zdroje</a:t>
                      </a:r>
                    </a:p>
                    <a:p>
                      <a:pPr algn="ctr">
                        <a:lnSpc>
                          <a:spcPct val="107000"/>
                        </a:lnSpc>
                        <a:spcAft>
                          <a:spcPts val="0"/>
                        </a:spcAft>
                      </a:pPr>
                      <a:r>
                        <a:rPr lang="cs-CZ" sz="900" dirty="0">
                          <a:effectLst/>
                          <a:latin typeface="Calibri" panose="020F0502020204030204" pitchFamily="34" charset="0"/>
                          <a:ea typeface="Calibri" panose="020F0502020204030204" pitchFamily="34" charset="0"/>
                          <a:cs typeface="Times New Roman" panose="02020603050405020304" pitchFamily="18" charset="0"/>
                        </a:rPr>
                        <a:t>Krátkodobé</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57998970"/>
                  </a:ext>
                </a:extLst>
              </a:tr>
              <a:tr h="0">
                <a:tc>
                  <a:txBody>
                    <a:bodyPr/>
                    <a:lstStyle/>
                    <a:p>
                      <a:pPr algn="ctr">
                        <a:lnSpc>
                          <a:spcPct val="107000"/>
                        </a:lnSpc>
                        <a:spcAft>
                          <a:spcPts val="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Oběžný majetek</a:t>
                      </a:r>
                    </a:p>
                    <a:p>
                      <a:pPr algn="ctr">
                        <a:lnSpc>
                          <a:spcPct val="107000"/>
                        </a:lnSpc>
                        <a:spcAft>
                          <a:spcPts val="0"/>
                        </a:spcAft>
                      </a:pPr>
                      <a:r>
                        <a:rPr lang="cs-CZ" sz="900" dirty="0">
                          <a:effectLst/>
                          <a:latin typeface="Calibri" panose="020F0502020204030204" pitchFamily="34" charset="0"/>
                          <a:ea typeface="Calibri" panose="020F0502020204030204" pitchFamily="34" charset="0"/>
                          <a:cs typeface="Times New Roman" panose="02020603050405020304" pitchFamily="18" charset="0"/>
                        </a:rPr>
                        <a:t>Pohyblivá část</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459410"/>
                  </a:ext>
                </a:extLst>
              </a:tr>
            </a:tbl>
          </a:graphicData>
        </a:graphic>
      </p:graphicFrame>
      <p:sp>
        <p:nvSpPr>
          <p:cNvPr id="7" name="TextovéPole 6"/>
          <p:cNvSpPr txBox="1"/>
          <p:nvPr/>
        </p:nvSpPr>
        <p:spPr>
          <a:xfrm>
            <a:off x="1618262" y="1767582"/>
            <a:ext cx="2126510" cy="338554"/>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sz="1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Agresivní strategie</a:t>
            </a:r>
          </a:p>
        </p:txBody>
      </p:sp>
    </p:spTree>
    <p:extLst>
      <p:ext uri="{BB962C8B-B14F-4D97-AF65-F5344CB8AC3E}">
        <p14:creationId xmlns:p14="http://schemas.microsoft.com/office/powerpoint/2010/main" val="2675677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12</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altLang="cs-CZ" dirty="0"/>
              <a:t>Základní finanční ukazatele (I)</a:t>
            </a:r>
            <a:endParaRPr lang="cs-CZ" dirty="0"/>
          </a:p>
        </p:txBody>
      </p:sp>
      <p:sp>
        <p:nvSpPr>
          <p:cNvPr id="5" name="Zástupný symbol pro obsah 4"/>
          <p:cNvSpPr>
            <a:spLocks noGrp="1"/>
          </p:cNvSpPr>
          <p:nvPr>
            <p:ph idx="1"/>
          </p:nvPr>
        </p:nvSpPr>
        <p:spPr/>
        <p:txBody>
          <a:bodyPr/>
          <a:lstStyle/>
          <a:p>
            <a:pPr algn="just"/>
            <a:r>
              <a:rPr lang="cs-CZ" altLang="cs-CZ" sz="1800" b="1" dirty="0"/>
              <a:t>Čistý pracovní kapitál (Net </a:t>
            </a:r>
            <a:r>
              <a:rPr lang="cs-CZ" altLang="cs-CZ" sz="1800" b="1" dirty="0" err="1"/>
              <a:t>Working</a:t>
            </a:r>
            <a:r>
              <a:rPr lang="cs-CZ" altLang="cs-CZ" sz="1800" b="1" dirty="0"/>
              <a:t> </a:t>
            </a:r>
            <a:r>
              <a:rPr lang="cs-CZ" altLang="cs-CZ" sz="1800" b="1" dirty="0" err="1"/>
              <a:t>Capital</a:t>
            </a:r>
            <a:r>
              <a:rPr lang="cs-CZ" altLang="cs-CZ" sz="1800" b="1" dirty="0"/>
              <a:t>)</a:t>
            </a:r>
            <a:endParaRPr lang="cs-CZ" sz="1800" b="1" dirty="0"/>
          </a:p>
          <a:p>
            <a:pPr algn="just"/>
            <a:endParaRPr lang="cs-CZ" sz="1800" b="1" dirty="0"/>
          </a:p>
          <a:p>
            <a:pPr algn="just"/>
            <a:r>
              <a:rPr lang="cs-CZ" sz="1800" b="1" dirty="0"/>
              <a:t>ČPK (NWC) = oběžný majetek – KTD cizí zdroje</a:t>
            </a:r>
          </a:p>
          <a:p>
            <a:pPr algn="just"/>
            <a:endParaRPr lang="cs-CZ" altLang="cs-CZ" sz="1800" dirty="0"/>
          </a:p>
          <a:p>
            <a:pPr algn="just"/>
            <a:r>
              <a:rPr lang="cs-CZ" altLang="cs-CZ" sz="1800" dirty="0"/>
              <a:t>ČPK je definován jako rozdíl mezi oběžným majetkem a krátkodobými cizími zdroji a má významný vliv na platební schopnost podniku. Konstrukce ČPK je založena na rozlišení oběžného a dlouhodobého majetku a dále na rozlišení dlouhodobě a krátkodobě vázaného kapitálu.</a:t>
            </a:r>
          </a:p>
          <a:p>
            <a:pPr marL="0" indent="0">
              <a:buNone/>
            </a:pPr>
            <a:endParaRPr lang="cs-CZ" sz="1800" b="1" dirty="0"/>
          </a:p>
          <a:p>
            <a:pPr marL="0" indent="0">
              <a:buNone/>
            </a:pPr>
            <a:endParaRPr lang="cs-CZ" sz="1800" b="1" dirty="0"/>
          </a:p>
          <a:p>
            <a:pPr marL="0" indent="0">
              <a:buNone/>
            </a:pPr>
            <a:endParaRPr lang="cs-CZ" sz="1800" b="1" dirty="0"/>
          </a:p>
        </p:txBody>
      </p:sp>
    </p:spTree>
    <p:extLst>
      <p:ext uri="{BB962C8B-B14F-4D97-AF65-F5344CB8AC3E}">
        <p14:creationId xmlns:p14="http://schemas.microsoft.com/office/powerpoint/2010/main" val="731440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13</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altLang="cs-CZ" dirty="0"/>
              <a:t>Základní finanční ukazatele (II)</a:t>
            </a:r>
            <a:endParaRPr lang="cs-CZ" dirty="0"/>
          </a:p>
        </p:txBody>
      </p:sp>
      <p:sp>
        <p:nvSpPr>
          <p:cNvPr id="5" name="Zástupný symbol pro obsah 4"/>
          <p:cNvSpPr>
            <a:spLocks noGrp="1"/>
          </p:cNvSpPr>
          <p:nvPr>
            <p:ph idx="1"/>
          </p:nvPr>
        </p:nvSpPr>
        <p:spPr/>
        <p:txBody>
          <a:bodyPr/>
          <a:lstStyle/>
          <a:p>
            <a:r>
              <a:rPr lang="cs-CZ" sz="1800" dirty="0"/>
              <a:t>Finanční páka</a:t>
            </a:r>
          </a:p>
          <a:p>
            <a:endParaRPr lang="cs-CZ" sz="1800" dirty="0"/>
          </a:p>
          <a:p>
            <a:pPr marL="0" indent="0">
              <a:buNone/>
            </a:pPr>
            <a:endParaRPr lang="cs-CZ" sz="1800" dirty="0"/>
          </a:p>
          <a:p>
            <a:r>
              <a:rPr lang="cs-CZ" sz="1800" dirty="0"/>
              <a:t>Celková zadluženost</a:t>
            </a:r>
          </a:p>
          <a:p>
            <a:endParaRPr lang="cs-CZ" sz="1800" dirty="0"/>
          </a:p>
          <a:p>
            <a:pPr marL="0" indent="0">
              <a:buNone/>
            </a:pPr>
            <a:endParaRPr lang="cs-CZ" sz="1800" dirty="0"/>
          </a:p>
          <a:p>
            <a:pPr marL="0" indent="0">
              <a:buNone/>
            </a:pPr>
            <a:endParaRPr lang="cs-CZ" sz="1800" dirty="0"/>
          </a:p>
          <a:p>
            <a:r>
              <a:rPr lang="cs-CZ" sz="1800" dirty="0"/>
              <a:t>Provozní páka</a:t>
            </a:r>
          </a:p>
          <a:p>
            <a:pPr marL="0" indent="0">
              <a:buNone/>
            </a:pPr>
            <a:endParaRPr lang="cs-CZ" sz="1800" b="1" dirty="0"/>
          </a:p>
          <a:p>
            <a:pPr marL="0" indent="0">
              <a:buNone/>
            </a:pPr>
            <a:endParaRPr lang="cs-CZ" sz="1800" b="1" dirty="0"/>
          </a:p>
          <a:p>
            <a:pPr marL="0" indent="0">
              <a:buNone/>
            </a:pPr>
            <a:endParaRPr lang="cs-CZ" sz="1800" b="1" dirty="0"/>
          </a:p>
        </p:txBody>
      </p:sp>
      <p:graphicFrame>
        <p:nvGraphicFramePr>
          <p:cNvPr id="6" name="Tabulka 5">
            <a:extLst>
              <a:ext uri="{FF2B5EF4-FFF2-40B4-BE49-F238E27FC236}">
                <a16:creationId xmlns:a16="http://schemas.microsoft.com/office/drawing/2014/main" id="{0ABFDB83-1E49-4EB3-B9B5-63D321D0CD5D}"/>
              </a:ext>
            </a:extLst>
          </p:cNvPr>
          <p:cNvGraphicFramePr>
            <a:graphicFrameLocks noGrp="1"/>
          </p:cNvGraphicFramePr>
          <p:nvPr>
            <p:extLst>
              <p:ext uri="{D42A27DB-BD31-4B8C-83A1-F6EECF244321}">
                <p14:modId xmlns:p14="http://schemas.microsoft.com/office/powerpoint/2010/main" val="1445149338"/>
              </p:ext>
            </p:extLst>
          </p:nvPr>
        </p:nvGraphicFramePr>
        <p:xfrm>
          <a:off x="2348612" y="2026417"/>
          <a:ext cx="4191372" cy="639129"/>
        </p:xfrm>
        <a:graphic>
          <a:graphicData uri="http://schemas.openxmlformats.org/drawingml/2006/table">
            <a:tbl>
              <a:tblPr firstRow="1" firstCol="1" lastRow="1" lastCol="1" bandRow="1" bandCol="1">
                <a:tableStyleId>{5C22544A-7EE6-4342-B048-85BDC9FD1C3A}</a:tableStyleId>
              </a:tblPr>
              <a:tblGrid>
                <a:gridCol w="2441211">
                  <a:extLst>
                    <a:ext uri="{9D8B030D-6E8A-4147-A177-3AD203B41FA5}">
                      <a16:colId xmlns:a16="http://schemas.microsoft.com/office/drawing/2014/main" val="20000"/>
                    </a:ext>
                  </a:extLst>
                </a:gridCol>
                <a:gridCol w="264402">
                  <a:extLst>
                    <a:ext uri="{9D8B030D-6E8A-4147-A177-3AD203B41FA5}">
                      <a16:colId xmlns:a16="http://schemas.microsoft.com/office/drawing/2014/main" val="20001"/>
                    </a:ext>
                  </a:extLst>
                </a:gridCol>
                <a:gridCol w="1485759">
                  <a:extLst>
                    <a:ext uri="{9D8B030D-6E8A-4147-A177-3AD203B41FA5}">
                      <a16:colId xmlns:a16="http://schemas.microsoft.com/office/drawing/2014/main" val="20002"/>
                    </a:ext>
                  </a:extLst>
                </a:gridCol>
              </a:tblGrid>
              <a:tr h="0">
                <a:tc>
                  <a:txBody>
                    <a:bodyPr/>
                    <a:lstStyle/>
                    <a:p>
                      <a:pPr algn="just" hangingPunct="0">
                        <a:lnSpc>
                          <a:spcPct val="130000"/>
                        </a:lnSpc>
                        <a:spcAft>
                          <a:spcPts val="0"/>
                        </a:spcAft>
                      </a:pPr>
                      <a:r>
                        <a:rPr lang="cs-CZ" sz="1200" dirty="0">
                          <a:solidFill>
                            <a:schemeClr val="tx1"/>
                          </a:solidFill>
                          <a:effectLst/>
                        </a:rPr>
                        <a:t> </a:t>
                      </a:r>
                      <a:endParaRPr lang="cs-CZ" sz="900" dirty="0">
                        <a:solidFill>
                          <a:schemeClr val="tx1"/>
                        </a:solidFill>
                        <a:effectLst/>
                        <a:latin typeface="Arial"/>
                        <a:ea typeface="Times New Roman"/>
                        <a:cs typeface="Times New Roman"/>
                      </a:endParaRPr>
                    </a:p>
                  </a:txBody>
                  <a:tcPr marL="68580" marR="68580" marT="0" marB="0">
                    <a:solidFill>
                      <a:schemeClr val="bg1"/>
                    </a:solidFill>
                  </a:tcPr>
                </a:tc>
                <a:tc>
                  <a:txBody>
                    <a:bodyPr/>
                    <a:lstStyle/>
                    <a:p>
                      <a:pPr algn="just" hangingPunct="0">
                        <a:lnSpc>
                          <a:spcPct val="130000"/>
                        </a:lnSpc>
                        <a:spcAft>
                          <a:spcPts val="0"/>
                        </a:spcAft>
                      </a:pPr>
                      <a:r>
                        <a:rPr lang="cs-CZ" sz="1200" dirty="0">
                          <a:solidFill>
                            <a:schemeClr val="tx1"/>
                          </a:solidFill>
                          <a:effectLst/>
                        </a:rPr>
                        <a:t> </a:t>
                      </a:r>
                      <a:endParaRPr lang="cs-CZ" sz="900" dirty="0">
                        <a:solidFill>
                          <a:schemeClr val="tx1"/>
                        </a:solidFill>
                        <a:effectLst/>
                        <a:latin typeface="Arial"/>
                        <a:ea typeface="Times New Roman"/>
                        <a:cs typeface="Times New Roman"/>
                      </a:endParaRPr>
                    </a:p>
                  </a:txBody>
                  <a:tcPr marL="68580" marR="68580" marT="0" marB="0">
                    <a:solidFill>
                      <a:schemeClr val="bg1"/>
                    </a:solidFill>
                  </a:tcPr>
                </a:tc>
                <a:tc>
                  <a:txBody>
                    <a:bodyPr/>
                    <a:lstStyle/>
                    <a:p>
                      <a:pPr algn="just" hangingPunct="0">
                        <a:lnSpc>
                          <a:spcPct val="130000"/>
                        </a:lnSpc>
                        <a:spcAft>
                          <a:spcPts val="0"/>
                        </a:spcAft>
                      </a:pPr>
                      <a:r>
                        <a:rPr lang="cs-CZ" sz="1200" dirty="0">
                          <a:solidFill>
                            <a:schemeClr val="tx1"/>
                          </a:solidFill>
                          <a:effectLst/>
                        </a:rPr>
                        <a:t>    Cizí zdroje</a:t>
                      </a:r>
                      <a:endParaRPr lang="cs-CZ" sz="900" dirty="0">
                        <a:solidFill>
                          <a:schemeClr val="tx1"/>
                        </a:solidFill>
                        <a:effectLst/>
                        <a:latin typeface="Arial"/>
                        <a:ea typeface="Times New Roman"/>
                        <a:cs typeface="Times New Roman"/>
                      </a:endParaRPr>
                    </a:p>
                  </a:txBody>
                  <a:tcPr marL="68580" marR="68580" marT="0" marB="0">
                    <a:solidFill>
                      <a:schemeClr val="bg1"/>
                    </a:solidFill>
                  </a:tcPr>
                </a:tc>
                <a:extLst>
                  <a:ext uri="{0D108BD9-81ED-4DB2-BD59-A6C34878D82A}">
                    <a16:rowId xmlns:a16="http://schemas.microsoft.com/office/drawing/2014/main" val="10000"/>
                  </a:ext>
                </a:extLst>
              </a:tr>
              <a:tr h="0">
                <a:tc>
                  <a:txBody>
                    <a:bodyPr/>
                    <a:lstStyle/>
                    <a:p>
                      <a:pPr algn="just" hangingPunct="0">
                        <a:lnSpc>
                          <a:spcPct val="130000"/>
                        </a:lnSpc>
                        <a:spcAft>
                          <a:spcPts val="0"/>
                        </a:spcAft>
                      </a:pPr>
                      <a:r>
                        <a:rPr lang="cs-CZ" sz="1200" dirty="0">
                          <a:solidFill>
                            <a:schemeClr val="tx1"/>
                          </a:solidFill>
                          <a:effectLst/>
                        </a:rPr>
                        <a:t>                     Míra zadluženosti</a:t>
                      </a:r>
                      <a:endParaRPr lang="cs-CZ" sz="900" dirty="0">
                        <a:solidFill>
                          <a:schemeClr val="tx1"/>
                        </a:solidFill>
                        <a:effectLst/>
                        <a:latin typeface="Arial"/>
                        <a:ea typeface="Times New Roman"/>
                        <a:cs typeface="Times New Roman"/>
                      </a:endParaRPr>
                    </a:p>
                  </a:txBody>
                  <a:tcPr marL="68580" marR="68580" marT="0" marB="0">
                    <a:solidFill>
                      <a:schemeClr val="bg1"/>
                    </a:solidFill>
                  </a:tcPr>
                </a:tc>
                <a:tc>
                  <a:txBody>
                    <a:bodyPr/>
                    <a:lstStyle/>
                    <a:p>
                      <a:pPr algn="just" hangingPunct="0">
                        <a:lnSpc>
                          <a:spcPct val="130000"/>
                        </a:lnSpc>
                        <a:spcAft>
                          <a:spcPts val="0"/>
                        </a:spcAft>
                      </a:pPr>
                      <a:r>
                        <a:rPr lang="cs-CZ" sz="1200" dirty="0">
                          <a:solidFill>
                            <a:schemeClr val="tx1"/>
                          </a:solidFill>
                          <a:effectLst/>
                        </a:rPr>
                        <a:t>=</a:t>
                      </a:r>
                      <a:endParaRPr lang="cs-CZ" sz="900" dirty="0">
                        <a:solidFill>
                          <a:schemeClr val="tx1"/>
                        </a:solidFill>
                        <a:effectLst/>
                        <a:latin typeface="Arial"/>
                        <a:ea typeface="Times New Roman"/>
                        <a:cs typeface="Times New Roman"/>
                      </a:endParaRPr>
                    </a:p>
                  </a:txBody>
                  <a:tcPr marL="68580" marR="68580" marT="0" marB="0">
                    <a:solidFill>
                      <a:schemeClr val="bg1"/>
                    </a:solidFill>
                  </a:tcPr>
                </a:tc>
                <a:tc>
                  <a:txBody>
                    <a:bodyPr/>
                    <a:lstStyle/>
                    <a:p>
                      <a:pPr algn="just" hangingPunct="0">
                        <a:lnSpc>
                          <a:spcPct val="130000"/>
                        </a:lnSpc>
                        <a:spcAft>
                          <a:spcPts val="0"/>
                        </a:spcAft>
                      </a:pPr>
                      <a:r>
                        <a:rPr lang="cs-CZ" sz="1200" dirty="0">
                          <a:solidFill>
                            <a:schemeClr val="tx1"/>
                          </a:solidFill>
                          <a:effectLst/>
                        </a:rPr>
                        <a:t>--------------------</a:t>
                      </a:r>
                      <a:endParaRPr lang="cs-CZ" sz="900" dirty="0">
                        <a:solidFill>
                          <a:schemeClr val="tx1"/>
                        </a:solidFill>
                        <a:effectLst/>
                        <a:latin typeface="Arial"/>
                        <a:ea typeface="Times New Roman"/>
                        <a:cs typeface="Times New Roman"/>
                      </a:endParaRPr>
                    </a:p>
                  </a:txBody>
                  <a:tcPr marL="68580" marR="68580" marT="0" marB="0">
                    <a:solidFill>
                      <a:schemeClr val="bg1"/>
                    </a:solidFill>
                  </a:tcPr>
                </a:tc>
                <a:extLst>
                  <a:ext uri="{0D108BD9-81ED-4DB2-BD59-A6C34878D82A}">
                    <a16:rowId xmlns:a16="http://schemas.microsoft.com/office/drawing/2014/main" val="10001"/>
                  </a:ext>
                </a:extLst>
              </a:tr>
              <a:tr h="0">
                <a:tc>
                  <a:txBody>
                    <a:bodyPr/>
                    <a:lstStyle/>
                    <a:p>
                      <a:pPr algn="just" hangingPunct="0">
                        <a:lnSpc>
                          <a:spcPct val="130000"/>
                        </a:lnSpc>
                        <a:spcAft>
                          <a:spcPts val="0"/>
                        </a:spcAft>
                      </a:pPr>
                      <a:r>
                        <a:rPr lang="cs-CZ" sz="1200" dirty="0">
                          <a:solidFill>
                            <a:schemeClr val="tx1"/>
                          </a:solidFill>
                          <a:effectLst/>
                        </a:rPr>
                        <a:t> </a:t>
                      </a:r>
                      <a:endParaRPr lang="cs-CZ" sz="900" dirty="0">
                        <a:solidFill>
                          <a:schemeClr val="tx1"/>
                        </a:solidFill>
                        <a:effectLst/>
                        <a:latin typeface="Arial"/>
                        <a:ea typeface="Times New Roman"/>
                        <a:cs typeface="Times New Roman"/>
                      </a:endParaRPr>
                    </a:p>
                  </a:txBody>
                  <a:tcPr marL="68580" marR="68580" marT="0" marB="0">
                    <a:solidFill>
                      <a:schemeClr val="bg1"/>
                    </a:solidFill>
                  </a:tcPr>
                </a:tc>
                <a:tc>
                  <a:txBody>
                    <a:bodyPr/>
                    <a:lstStyle/>
                    <a:p>
                      <a:pPr algn="just" hangingPunct="0">
                        <a:lnSpc>
                          <a:spcPct val="130000"/>
                        </a:lnSpc>
                        <a:spcAft>
                          <a:spcPts val="0"/>
                        </a:spcAft>
                      </a:pPr>
                      <a:r>
                        <a:rPr lang="cs-CZ" sz="1200">
                          <a:solidFill>
                            <a:schemeClr val="tx1"/>
                          </a:solidFill>
                          <a:effectLst/>
                        </a:rPr>
                        <a:t> </a:t>
                      </a:r>
                      <a:endParaRPr lang="cs-CZ" sz="900">
                        <a:solidFill>
                          <a:schemeClr val="tx1"/>
                        </a:solidFill>
                        <a:effectLst/>
                        <a:latin typeface="Arial"/>
                        <a:ea typeface="Times New Roman"/>
                        <a:cs typeface="Times New Roman"/>
                      </a:endParaRPr>
                    </a:p>
                  </a:txBody>
                  <a:tcPr marL="68580" marR="68580" marT="0" marB="0">
                    <a:solidFill>
                      <a:schemeClr val="bg1"/>
                    </a:solidFill>
                  </a:tcPr>
                </a:tc>
                <a:tc>
                  <a:txBody>
                    <a:bodyPr/>
                    <a:lstStyle/>
                    <a:p>
                      <a:pPr algn="just" hangingPunct="0">
                        <a:lnSpc>
                          <a:spcPct val="130000"/>
                        </a:lnSpc>
                        <a:spcAft>
                          <a:spcPts val="0"/>
                        </a:spcAft>
                      </a:pPr>
                      <a:r>
                        <a:rPr lang="cs-CZ" sz="1200" dirty="0">
                          <a:solidFill>
                            <a:schemeClr val="tx1"/>
                          </a:solidFill>
                          <a:effectLst/>
                        </a:rPr>
                        <a:t>  Vlastní kapitál</a:t>
                      </a:r>
                      <a:endParaRPr lang="cs-CZ" sz="900" dirty="0">
                        <a:solidFill>
                          <a:schemeClr val="tx1"/>
                        </a:solidFill>
                        <a:effectLst/>
                        <a:latin typeface="Arial"/>
                        <a:ea typeface="Times New Roman"/>
                        <a:cs typeface="Times New Roman"/>
                      </a:endParaRPr>
                    </a:p>
                  </a:txBody>
                  <a:tcPr marL="68580" marR="68580" marT="0" marB="0">
                    <a:solidFill>
                      <a:schemeClr val="bg1"/>
                    </a:solidFill>
                  </a:tcPr>
                </a:tc>
                <a:extLst>
                  <a:ext uri="{0D108BD9-81ED-4DB2-BD59-A6C34878D82A}">
                    <a16:rowId xmlns:a16="http://schemas.microsoft.com/office/drawing/2014/main" val="10002"/>
                  </a:ext>
                </a:extLst>
              </a:tr>
            </a:tbl>
          </a:graphicData>
        </a:graphic>
      </p:graphicFrame>
      <p:graphicFrame>
        <p:nvGraphicFramePr>
          <p:cNvPr id="7" name="Tabulka 6">
            <a:extLst>
              <a:ext uri="{FF2B5EF4-FFF2-40B4-BE49-F238E27FC236}">
                <a16:creationId xmlns:a16="http://schemas.microsoft.com/office/drawing/2014/main" id="{4929D417-4EFC-48FA-A248-00D02703A189}"/>
              </a:ext>
            </a:extLst>
          </p:cNvPr>
          <p:cNvGraphicFramePr>
            <a:graphicFrameLocks noGrp="1"/>
          </p:cNvGraphicFramePr>
          <p:nvPr>
            <p:extLst>
              <p:ext uri="{D42A27DB-BD31-4B8C-83A1-F6EECF244321}">
                <p14:modId xmlns:p14="http://schemas.microsoft.com/office/powerpoint/2010/main" val="1434911789"/>
              </p:ext>
            </p:extLst>
          </p:nvPr>
        </p:nvGraphicFramePr>
        <p:xfrm>
          <a:off x="2490852" y="3553326"/>
          <a:ext cx="4191372" cy="639129"/>
        </p:xfrm>
        <a:graphic>
          <a:graphicData uri="http://schemas.openxmlformats.org/drawingml/2006/table">
            <a:tbl>
              <a:tblPr firstRow="1" firstCol="1" lastRow="1" lastCol="1" bandRow="1" bandCol="1">
                <a:tableStyleId>{5C22544A-7EE6-4342-B048-85BDC9FD1C3A}</a:tableStyleId>
              </a:tblPr>
              <a:tblGrid>
                <a:gridCol w="2441211">
                  <a:extLst>
                    <a:ext uri="{9D8B030D-6E8A-4147-A177-3AD203B41FA5}">
                      <a16:colId xmlns:a16="http://schemas.microsoft.com/office/drawing/2014/main" val="20000"/>
                    </a:ext>
                  </a:extLst>
                </a:gridCol>
                <a:gridCol w="264402">
                  <a:extLst>
                    <a:ext uri="{9D8B030D-6E8A-4147-A177-3AD203B41FA5}">
                      <a16:colId xmlns:a16="http://schemas.microsoft.com/office/drawing/2014/main" val="20001"/>
                    </a:ext>
                  </a:extLst>
                </a:gridCol>
                <a:gridCol w="1485759">
                  <a:extLst>
                    <a:ext uri="{9D8B030D-6E8A-4147-A177-3AD203B41FA5}">
                      <a16:colId xmlns:a16="http://schemas.microsoft.com/office/drawing/2014/main" val="20002"/>
                    </a:ext>
                  </a:extLst>
                </a:gridCol>
              </a:tblGrid>
              <a:tr h="0">
                <a:tc>
                  <a:txBody>
                    <a:bodyPr/>
                    <a:lstStyle/>
                    <a:p>
                      <a:pPr algn="just" hangingPunct="0">
                        <a:lnSpc>
                          <a:spcPct val="130000"/>
                        </a:lnSpc>
                        <a:spcAft>
                          <a:spcPts val="0"/>
                        </a:spcAft>
                      </a:pPr>
                      <a:r>
                        <a:rPr lang="cs-CZ" sz="1200" dirty="0">
                          <a:solidFill>
                            <a:schemeClr val="tx1"/>
                          </a:solidFill>
                          <a:effectLst/>
                        </a:rPr>
                        <a:t> </a:t>
                      </a:r>
                      <a:endParaRPr lang="cs-CZ" sz="900" dirty="0">
                        <a:solidFill>
                          <a:schemeClr val="tx1"/>
                        </a:solidFill>
                        <a:effectLst/>
                        <a:latin typeface="Arial"/>
                        <a:ea typeface="Times New Roman"/>
                        <a:cs typeface="Times New Roman"/>
                      </a:endParaRPr>
                    </a:p>
                  </a:txBody>
                  <a:tcPr marL="68580" marR="68580" marT="0" marB="0">
                    <a:solidFill>
                      <a:schemeClr val="bg1"/>
                    </a:solidFill>
                  </a:tcPr>
                </a:tc>
                <a:tc>
                  <a:txBody>
                    <a:bodyPr/>
                    <a:lstStyle/>
                    <a:p>
                      <a:pPr algn="just" hangingPunct="0">
                        <a:lnSpc>
                          <a:spcPct val="130000"/>
                        </a:lnSpc>
                        <a:spcAft>
                          <a:spcPts val="0"/>
                        </a:spcAft>
                      </a:pPr>
                      <a:r>
                        <a:rPr lang="cs-CZ" sz="1200" dirty="0">
                          <a:solidFill>
                            <a:schemeClr val="tx1"/>
                          </a:solidFill>
                          <a:effectLst/>
                        </a:rPr>
                        <a:t> </a:t>
                      </a:r>
                      <a:endParaRPr lang="cs-CZ" sz="900" dirty="0">
                        <a:solidFill>
                          <a:schemeClr val="tx1"/>
                        </a:solidFill>
                        <a:effectLst/>
                        <a:latin typeface="Arial"/>
                        <a:ea typeface="Times New Roman"/>
                        <a:cs typeface="Times New Roman"/>
                      </a:endParaRPr>
                    </a:p>
                  </a:txBody>
                  <a:tcPr marL="68580" marR="68580" marT="0" marB="0">
                    <a:solidFill>
                      <a:schemeClr val="bg1"/>
                    </a:solidFill>
                  </a:tcPr>
                </a:tc>
                <a:tc>
                  <a:txBody>
                    <a:bodyPr/>
                    <a:lstStyle/>
                    <a:p>
                      <a:pPr algn="just" hangingPunct="0">
                        <a:lnSpc>
                          <a:spcPct val="130000"/>
                        </a:lnSpc>
                        <a:spcAft>
                          <a:spcPts val="0"/>
                        </a:spcAft>
                      </a:pPr>
                      <a:r>
                        <a:rPr lang="cs-CZ" sz="1200">
                          <a:solidFill>
                            <a:schemeClr val="tx1"/>
                          </a:solidFill>
                          <a:effectLst/>
                        </a:rPr>
                        <a:t>    Cizí zdroje</a:t>
                      </a:r>
                      <a:endParaRPr lang="cs-CZ" sz="900">
                        <a:solidFill>
                          <a:schemeClr val="tx1"/>
                        </a:solidFill>
                        <a:effectLst/>
                        <a:latin typeface="Arial"/>
                        <a:ea typeface="Times New Roman"/>
                        <a:cs typeface="Times New Roman"/>
                      </a:endParaRPr>
                    </a:p>
                  </a:txBody>
                  <a:tcPr marL="68580" marR="68580" marT="0" marB="0">
                    <a:solidFill>
                      <a:schemeClr val="bg1"/>
                    </a:solidFill>
                  </a:tcPr>
                </a:tc>
                <a:extLst>
                  <a:ext uri="{0D108BD9-81ED-4DB2-BD59-A6C34878D82A}">
                    <a16:rowId xmlns:a16="http://schemas.microsoft.com/office/drawing/2014/main" val="10000"/>
                  </a:ext>
                </a:extLst>
              </a:tr>
              <a:tr h="0">
                <a:tc>
                  <a:txBody>
                    <a:bodyPr/>
                    <a:lstStyle/>
                    <a:p>
                      <a:pPr algn="just" hangingPunct="0">
                        <a:lnSpc>
                          <a:spcPct val="130000"/>
                        </a:lnSpc>
                        <a:spcAft>
                          <a:spcPts val="0"/>
                        </a:spcAft>
                      </a:pPr>
                      <a:r>
                        <a:rPr lang="cs-CZ" sz="1200" dirty="0">
                          <a:solidFill>
                            <a:schemeClr val="tx1"/>
                          </a:solidFill>
                          <a:effectLst/>
                        </a:rPr>
                        <a:t>                 Celková zadluženost</a:t>
                      </a:r>
                      <a:endParaRPr lang="cs-CZ" sz="900" dirty="0">
                        <a:solidFill>
                          <a:schemeClr val="tx1"/>
                        </a:solidFill>
                        <a:effectLst/>
                        <a:latin typeface="Arial"/>
                        <a:ea typeface="Times New Roman"/>
                        <a:cs typeface="Times New Roman"/>
                      </a:endParaRPr>
                    </a:p>
                  </a:txBody>
                  <a:tcPr marL="68580" marR="68580" marT="0" marB="0">
                    <a:solidFill>
                      <a:schemeClr val="bg1"/>
                    </a:solidFill>
                  </a:tcPr>
                </a:tc>
                <a:tc>
                  <a:txBody>
                    <a:bodyPr/>
                    <a:lstStyle/>
                    <a:p>
                      <a:pPr algn="just" hangingPunct="0">
                        <a:lnSpc>
                          <a:spcPct val="130000"/>
                        </a:lnSpc>
                        <a:spcAft>
                          <a:spcPts val="0"/>
                        </a:spcAft>
                      </a:pPr>
                      <a:r>
                        <a:rPr lang="cs-CZ" sz="1200">
                          <a:solidFill>
                            <a:schemeClr val="tx1"/>
                          </a:solidFill>
                          <a:effectLst/>
                        </a:rPr>
                        <a:t>=</a:t>
                      </a:r>
                      <a:endParaRPr lang="cs-CZ" sz="900">
                        <a:solidFill>
                          <a:schemeClr val="tx1"/>
                        </a:solidFill>
                        <a:effectLst/>
                        <a:latin typeface="Arial"/>
                        <a:ea typeface="Times New Roman"/>
                        <a:cs typeface="Times New Roman"/>
                      </a:endParaRPr>
                    </a:p>
                  </a:txBody>
                  <a:tcPr marL="68580" marR="68580" marT="0" marB="0">
                    <a:solidFill>
                      <a:schemeClr val="bg1"/>
                    </a:solidFill>
                  </a:tcPr>
                </a:tc>
                <a:tc>
                  <a:txBody>
                    <a:bodyPr/>
                    <a:lstStyle/>
                    <a:p>
                      <a:pPr algn="just" hangingPunct="0">
                        <a:lnSpc>
                          <a:spcPct val="130000"/>
                        </a:lnSpc>
                        <a:spcAft>
                          <a:spcPts val="0"/>
                        </a:spcAft>
                      </a:pPr>
                      <a:r>
                        <a:rPr lang="cs-CZ" sz="1200" dirty="0">
                          <a:solidFill>
                            <a:schemeClr val="tx1"/>
                          </a:solidFill>
                          <a:effectLst/>
                        </a:rPr>
                        <a:t>--------------------</a:t>
                      </a:r>
                      <a:endParaRPr lang="cs-CZ" sz="900" dirty="0">
                        <a:solidFill>
                          <a:schemeClr val="tx1"/>
                        </a:solidFill>
                        <a:effectLst/>
                        <a:latin typeface="Arial"/>
                        <a:ea typeface="Times New Roman"/>
                        <a:cs typeface="Times New Roman"/>
                      </a:endParaRPr>
                    </a:p>
                  </a:txBody>
                  <a:tcPr marL="68580" marR="68580" marT="0" marB="0">
                    <a:solidFill>
                      <a:schemeClr val="bg1"/>
                    </a:solidFill>
                  </a:tcPr>
                </a:tc>
                <a:extLst>
                  <a:ext uri="{0D108BD9-81ED-4DB2-BD59-A6C34878D82A}">
                    <a16:rowId xmlns:a16="http://schemas.microsoft.com/office/drawing/2014/main" val="10001"/>
                  </a:ext>
                </a:extLst>
              </a:tr>
              <a:tr h="0">
                <a:tc>
                  <a:txBody>
                    <a:bodyPr/>
                    <a:lstStyle/>
                    <a:p>
                      <a:pPr algn="just" hangingPunct="0">
                        <a:lnSpc>
                          <a:spcPct val="130000"/>
                        </a:lnSpc>
                        <a:spcAft>
                          <a:spcPts val="0"/>
                        </a:spcAft>
                      </a:pPr>
                      <a:r>
                        <a:rPr lang="cs-CZ" sz="1200" dirty="0">
                          <a:solidFill>
                            <a:schemeClr val="tx1"/>
                          </a:solidFill>
                          <a:effectLst/>
                        </a:rPr>
                        <a:t> </a:t>
                      </a:r>
                      <a:endParaRPr lang="cs-CZ" sz="900" dirty="0">
                        <a:solidFill>
                          <a:schemeClr val="tx1"/>
                        </a:solidFill>
                        <a:effectLst/>
                        <a:latin typeface="Arial"/>
                        <a:ea typeface="Times New Roman"/>
                        <a:cs typeface="Times New Roman"/>
                      </a:endParaRPr>
                    </a:p>
                  </a:txBody>
                  <a:tcPr marL="68580" marR="68580" marT="0" marB="0">
                    <a:solidFill>
                      <a:schemeClr val="bg1"/>
                    </a:solidFill>
                  </a:tcPr>
                </a:tc>
                <a:tc>
                  <a:txBody>
                    <a:bodyPr/>
                    <a:lstStyle/>
                    <a:p>
                      <a:pPr algn="just" hangingPunct="0">
                        <a:lnSpc>
                          <a:spcPct val="130000"/>
                        </a:lnSpc>
                        <a:spcAft>
                          <a:spcPts val="0"/>
                        </a:spcAft>
                      </a:pPr>
                      <a:r>
                        <a:rPr lang="cs-CZ" sz="1200" dirty="0">
                          <a:solidFill>
                            <a:schemeClr val="tx1"/>
                          </a:solidFill>
                          <a:effectLst/>
                        </a:rPr>
                        <a:t> </a:t>
                      </a:r>
                      <a:endParaRPr lang="cs-CZ" sz="900" dirty="0">
                        <a:solidFill>
                          <a:schemeClr val="tx1"/>
                        </a:solidFill>
                        <a:effectLst/>
                        <a:latin typeface="Arial"/>
                        <a:ea typeface="Times New Roman"/>
                        <a:cs typeface="Times New Roman"/>
                      </a:endParaRPr>
                    </a:p>
                  </a:txBody>
                  <a:tcPr marL="68580" marR="68580" marT="0" marB="0">
                    <a:solidFill>
                      <a:schemeClr val="bg1"/>
                    </a:solidFill>
                  </a:tcPr>
                </a:tc>
                <a:tc>
                  <a:txBody>
                    <a:bodyPr/>
                    <a:lstStyle/>
                    <a:p>
                      <a:pPr algn="just" hangingPunct="0">
                        <a:lnSpc>
                          <a:spcPct val="130000"/>
                        </a:lnSpc>
                        <a:spcAft>
                          <a:spcPts val="0"/>
                        </a:spcAft>
                      </a:pPr>
                      <a:r>
                        <a:rPr lang="cs-CZ" sz="1200" dirty="0">
                          <a:solidFill>
                            <a:schemeClr val="tx1"/>
                          </a:solidFill>
                          <a:effectLst/>
                        </a:rPr>
                        <a:t>  Aktiva celkem</a:t>
                      </a:r>
                      <a:endParaRPr lang="cs-CZ" sz="900" dirty="0">
                        <a:solidFill>
                          <a:schemeClr val="tx1"/>
                        </a:solidFill>
                        <a:effectLst/>
                        <a:latin typeface="Arial"/>
                        <a:ea typeface="Times New Roman"/>
                        <a:cs typeface="Times New Roman"/>
                      </a:endParaRPr>
                    </a:p>
                  </a:txBody>
                  <a:tcPr marL="68580" marR="68580" marT="0" marB="0">
                    <a:solidFill>
                      <a:schemeClr val="bg1"/>
                    </a:solidFill>
                  </a:tcPr>
                </a:tc>
                <a:extLst>
                  <a:ext uri="{0D108BD9-81ED-4DB2-BD59-A6C34878D82A}">
                    <a16:rowId xmlns:a16="http://schemas.microsoft.com/office/drawing/2014/main" val="10002"/>
                  </a:ext>
                </a:extLst>
              </a:tr>
            </a:tbl>
          </a:graphicData>
        </a:graphic>
      </p:graphicFrame>
      <p:pic>
        <p:nvPicPr>
          <p:cNvPr id="8" name="Obrázek 7">
            <a:extLst>
              <a:ext uri="{FF2B5EF4-FFF2-40B4-BE49-F238E27FC236}">
                <a16:creationId xmlns:a16="http://schemas.microsoft.com/office/drawing/2014/main" id="{DC4DDA3A-5944-485C-A79E-D75B3F4C7F5A}"/>
              </a:ext>
            </a:extLst>
          </p:cNvPr>
          <p:cNvPicPr>
            <a:picLocks noChangeAspect="1"/>
          </p:cNvPicPr>
          <p:nvPr/>
        </p:nvPicPr>
        <p:blipFill>
          <a:blip r:embed="rId2"/>
          <a:stretch>
            <a:fillRect/>
          </a:stretch>
        </p:blipFill>
        <p:spPr>
          <a:xfrm>
            <a:off x="3388340" y="5013394"/>
            <a:ext cx="5762512" cy="818606"/>
          </a:xfrm>
          <a:prstGeom prst="rect">
            <a:avLst/>
          </a:prstGeom>
        </p:spPr>
      </p:pic>
    </p:spTree>
    <p:extLst>
      <p:ext uri="{BB962C8B-B14F-4D97-AF65-F5344CB8AC3E}">
        <p14:creationId xmlns:p14="http://schemas.microsoft.com/office/powerpoint/2010/main" val="2165781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14</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altLang="cs-CZ" dirty="0"/>
              <a:t>Některé další finanční ukazatele</a:t>
            </a:r>
            <a:endParaRPr lang="cs-CZ" dirty="0"/>
          </a:p>
        </p:txBody>
      </p:sp>
      <p:sp>
        <p:nvSpPr>
          <p:cNvPr id="5" name="Zástupný symbol pro obsah 4"/>
          <p:cNvSpPr>
            <a:spLocks noGrp="1"/>
          </p:cNvSpPr>
          <p:nvPr>
            <p:ph idx="1"/>
          </p:nvPr>
        </p:nvSpPr>
        <p:spPr/>
        <p:txBody>
          <a:bodyPr/>
          <a:lstStyle/>
          <a:p>
            <a:r>
              <a:rPr lang="cs-CZ" altLang="cs-CZ" sz="2000" b="1" dirty="0">
                <a:cs typeface="Times New Roman" panose="02020603050405020304" pitchFamily="18" charset="0"/>
              </a:rPr>
              <a:t>ROE</a:t>
            </a:r>
          </a:p>
          <a:p>
            <a:pPr lvl="1"/>
            <a:r>
              <a:rPr lang="cs-CZ" altLang="cs-CZ" b="1" dirty="0"/>
              <a:t>Return on </a:t>
            </a:r>
            <a:r>
              <a:rPr lang="cs-CZ" altLang="cs-CZ" b="1" dirty="0" err="1"/>
              <a:t>Equity</a:t>
            </a:r>
            <a:r>
              <a:rPr lang="cs-CZ" altLang="cs-CZ" dirty="0"/>
              <a:t> = rentabilita vlastního kapitálu</a:t>
            </a:r>
          </a:p>
          <a:p>
            <a:pPr lvl="1"/>
            <a:r>
              <a:rPr lang="cs-CZ" altLang="cs-CZ" dirty="0">
                <a:cs typeface="Times New Roman" panose="02020603050405020304" pitchFamily="18" charset="0"/>
              </a:rPr>
              <a:t>ROE = EAT/vlastní kapitál</a:t>
            </a:r>
          </a:p>
          <a:p>
            <a:pPr lvl="1"/>
            <a:r>
              <a:rPr lang="cs-CZ" dirty="0"/>
              <a:t>označuje kolik čistého zisku připadá na jednu korunu investovaného kapitálu. </a:t>
            </a:r>
          </a:p>
          <a:p>
            <a:endParaRPr lang="cs-CZ" altLang="cs-CZ" sz="2000" b="1" dirty="0">
              <a:cs typeface="Times New Roman" panose="02020603050405020304" pitchFamily="18" charset="0"/>
            </a:endParaRPr>
          </a:p>
          <a:p>
            <a:r>
              <a:rPr lang="cs-CZ" altLang="cs-CZ" sz="2000" b="1" dirty="0">
                <a:cs typeface="Times New Roman" panose="02020603050405020304" pitchFamily="18" charset="0"/>
              </a:rPr>
              <a:t>ROA</a:t>
            </a:r>
          </a:p>
          <a:p>
            <a:pPr lvl="1"/>
            <a:r>
              <a:rPr lang="cs-CZ" altLang="cs-CZ" b="1" dirty="0">
                <a:cs typeface="Times New Roman" panose="02020603050405020304" pitchFamily="18" charset="0"/>
              </a:rPr>
              <a:t>Return on </a:t>
            </a:r>
            <a:r>
              <a:rPr lang="cs-CZ" altLang="cs-CZ" b="1" dirty="0" err="1">
                <a:cs typeface="Times New Roman" panose="02020603050405020304" pitchFamily="18" charset="0"/>
              </a:rPr>
              <a:t>Assets</a:t>
            </a:r>
            <a:r>
              <a:rPr lang="cs-CZ" altLang="cs-CZ" b="1" dirty="0">
                <a:cs typeface="Times New Roman" panose="02020603050405020304" pitchFamily="18" charset="0"/>
              </a:rPr>
              <a:t> </a:t>
            </a:r>
            <a:r>
              <a:rPr lang="cs-CZ" altLang="cs-CZ" dirty="0">
                <a:cs typeface="Times New Roman" panose="02020603050405020304" pitchFamily="18" charset="0"/>
              </a:rPr>
              <a:t>= rentabilita aktiv</a:t>
            </a:r>
          </a:p>
          <a:p>
            <a:pPr lvl="1"/>
            <a:r>
              <a:rPr lang="cs-CZ" altLang="cs-CZ" dirty="0">
                <a:cs typeface="Times New Roman" panose="02020603050405020304" pitchFamily="18" charset="0"/>
              </a:rPr>
              <a:t>ROA = EBIT/aktiva</a:t>
            </a:r>
          </a:p>
          <a:p>
            <a:pPr lvl="1"/>
            <a:r>
              <a:rPr lang="cs-CZ" dirty="0"/>
              <a:t>označuje </a:t>
            </a:r>
            <a:r>
              <a:rPr lang="cs-CZ" b="1" dirty="0"/>
              <a:t>produkční sílu</a:t>
            </a:r>
            <a:r>
              <a:rPr lang="cs-CZ" dirty="0"/>
              <a:t> a poměřuje </a:t>
            </a:r>
            <a:r>
              <a:rPr lang="cs-CZ" dirty="0">
                <a:hlinkClick r:id="rId2" tooltip="EAT (Earnings after Taxes) - Čistý zisk"/>
              </a:rPr>
              <a:t>zisk</a:t>
            </a:r>
            <a:r>
              <a:rPr lang="cs-CZ" dirty="0"/>
              <a:t> s celkovými </a:t>
            </a:r>
            <a:r>
              <a:rPr lang="cs-CZ" b="1" dirty="0">
                <a:hlinkClick r:id="rId3" tooltip="Aktiva, majetek (Assets)"/>
              </a:rPr>
              <a:t>aktivy</a:t>
            </a:r>
            <a:r>
              <a:rPr lang="cs-CZ" dirty="0"/>
              <a:t> investovanými do </a:t>
            </a:r>
            <a:r>
              <a:rPr lang="cs-CZ" dirty="0">
                <a:hlinkClick r:id="rId4" tooltip="Podnikání (Entrepreneurship)"/>
              </a:rPr>
              <a:t>podnikání</a:t>
            </a:r>
            <a:r>
              <a:rPr lang="cs-CZ" dirty="0"/>
              <a:t> bez ohledu na způsob financování. Důležité je tedy to, zda podnik dokáže efektivně využít svoji majetkovou bázi.</a:t>
            </a:r>
            <a:endParaRPr lang="cs-CZ" altLang="cs-CZ" dirty="0">
              <a:cs typeface="Times New Roman" panose="02020603050405020304" pitchFamily="18" charset="0"/>
            </a:endParaRPr>
          </a:p>
          <a:p>
            <a:pPr marL="0" indent="0">
              <a:buNone/>
            </a:pPr>
            <a:endParaRPr lang="cs-CZ" sz="1800" b="1" dirty="0"/>
          </a:p>
        </p:txBody>
      </p:sp>
    </p:spTree>
    <p:extLst>
      <p:ext uri="{BB962C8B-B14F-4D97-AF65-F5344CB8AC3E}">
        <p14:creationId xmlns:p14="http://schemas.microsoft.com/office/powerpoint/2010/main" val="2246537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p>
        </p:txBody>
      </p:sp>
      <p:sp>
        <p:nvSpPr>
          <p:cNvPr id="3" name="Zástupný symbol pro obsah 2"/>
          <p:cNvSpPr>
            <a:spLocks noGrp="1"/>
          </p:cNvSpPr>
          <p:nvPr>
            <p:ph idx="1"/>
          </p:nvPr>
        </p:nvSpPr>
        <p:spPr/>
        <p:txBody>
          <a:bodyPr/>
          <a:lstStyle/>
          <a:p>
            <a:pPr marL="0" indent="0">
              <a:spcBef>
                <a:spcPct val="0"/>
              </a:spcBef>
              <a:buClrTx/>
              <a:buNone/>
            </a:pPr>
            <a:r>
              <a:rPr lang="cs-CZ" altLang="cs-CZ" sz="1800" dirty="0">
                <a:cs typeface="Times New Roman" panose="02020603050405020304" pitchFamily="18" charset="0"/>
              </a:rPr>
              <a:t>Na základě rozvahy společností spočítejte:</a:t>
            </a:r>
          </a:p>
          <a:p>
            <a:pPr marL="0" indent="0">
              <a:spcBef>
                <a:spcPct val="0"/>
              </a:spcBef>
              <a:buClrTx/>
              <a:buNone/>
            </a:pPr>
            <a:r>
              <a:rPr lang="cs-CZ" altLang="cs-CZ" sz="1800" dirty="0">
                <a:cs typeface="Times New Roman" panose="02020603050405020304" pitchFamily="18" charset="0"/>
              </a:rPr>
              <a:t>1. NWC</a:t>
            </a:r>
          </a:p>
          <a:p>
            <a:pPr marL="0" indent="0">
              <a:spcBef>
                <a:spcPct val="0"/>
              </a:spcBef>
              <a:buClrTx/>
              <a:buNone/>
            </a:pPr>
            <a:r>
              <a:rPr lang="cs-CZ" altLang="cs-CZ" sz="1800" dirty="0">
                <a:cs typeface="Times New Roman" panose="02020603050405020304" pitchFamily="18" charset="0"/>
              </a:rPr>
              <a:t>2. Finanční páku</a:t>
            </a:r>
          </a:p>
          <a:p>
            <a:pPr marL="0" indent="0">
              <a:spcBef>
                <a:spcPct val="0"/>
              </a:spcBef>
              <a:buClrTx/>
              <a:buNone/>
            </a:pPr>
            <a:r>
              <a:rPr lang="cs-CZ" altLang="cs-CZ" sz="1800" dirty="0">
                <a:cs typeface="Times New Roman" panose="02020603050405020304" pitchFamily="18" charset="0"/>
              </a:rPr>
              <a:t>3. Celkovou zadluženost</a:t>
            </a:r>
          </a:p>
          <a:p>
            <a:pPr marL="0" indent="0">
              <a:spcBef>
                <a:spcPct val="0"/>
              </a:spcBef>
              <a:buClrTx/>
              <a:buNone/>
            </a:pPr>
            <a:r>
              <a:rPr lang="cs-CZ" altLang="cs-CZ" sz="1800" dirty="0">
                <a:cs typeface="Times New Roman" panose="02020603050405020304" pitchFamily="18" charset="0"/>
              </a:rPr>
              <a:t>4. Provozní páku a určete, zda se jedná o společnost kapitálově lehkou a kapitálově těžkou.</a:t>
            </a:r>
          </a:p>
          <a:p>
            <a:pPr marL="0" indent="0">
              <a:spcBef>
                <a:spcPct val="0"/>
              </a:spcBef>
              <a:buClrTx/>
              <a:buNone/>
            </a:pPr>
            <a:r>
              <a:rPr lang="cs-CZ" altLang="cs-CZ" sz="1800" dirty="0"/>
              <a:t>5. ROE, ROA</a:t>
            </a:r>
          </a:p>
          <a:p>
            <a:pPr marL="0" indent="0">
              <a:spcBef>
                <a:spcPct val="0"/>
              </a:spcBef>
              <a:buClrTx/>
              <a:buNone/>
            </a:pPr>
            <a:r>
              <a:rPr lang="cs-CZ" altLang="cs-CZ" sz="1800" dirty="0">
                <a:cs typeface="Times New Roman" panose="02020603050405020304" pitchFamily="18" charset="0"/>
              </a:rPr>
              <a:t>6. Zlaté pravidlo financování</a:t>
            </a:r>
          </a:p>
          <a:p>
            <a:pPr marL="0" indent="0">
              <a:spcBef>
                <a:spcPct val="0"/>
              </a:spcBef>
              <a:buClrTx/>
              <a:buNone/>
            </a:pPr>
            <a:r>
              <a:rPr lang="cs-CZ" altLang="cs-CZ" sz="1800" dirty="0">
                <a:cs typeface="Times New Roman" panose="02020603050405020304" pitchFamily="18" charset="0"/>
              </a:rPr>
              <a:t>7. Jakou strategii podnik využívá?</a:t>
            </a:r>
          </a:p>
          <a:p>
            <a:pPr marL="0" lvl="2">
              <a:spcBef>
                <a:spcPct val="0"/>
              </a:spcBef>
              <a:buClrTx/>
            </a:pPr>
            <a:endParaRPr lang="cs-CZ" altLang="cs-CZ" sz="1800" dirty="0">
              <a:latin typeface="Times New Roman" panose="02020603050405020304" pitchFamily="18" charset="0"/>
              <a:cs typeface="Times New Roman" panose="02020603050405020304" pitchFamily="18" charset="0"/>
            </a:endParaRPr>
          </a:p>
          <a:p>
            <a:endParaRPr 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Tree>
    <p:extLst>
      <p:ext uri="{BB962C8B-B14F-4D97-AF65-F5344CB8AC3E}">
        <p14:creationId xmlns:p14="http://schemas.microsoft.com/office/powerpoint/2010/main" val="3399386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Náklady na cizí a vlastní kapitál</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pPr>
                  <a:defRPr/>
                </a:pPr>
                <a:r>
                  <a:rPr lang="cs-CZ" sz="2000" dirty="0"/>
                  <a:t>Náklady na cizí kapitál</a:t>
                </a:r>
              </a:p>
              <a:p>
                <a:pPr>
                  <a:buFont typeface="Wingdings" panose="05000000000000000000" pitchFamily="2" charset="2"/>
                  <a:buNone/>
                  <a:defRPr/>
                </a:pPr>
                <a:endParaRPr lang="cs-CZ" sz="2000" dirty="0"/>
              </a:p>
              <a:p>
                <a:pPr lvl="1">
                  <a:buNone/>
                  <a:defRPr/>
                </a:pPr>
                <a:r>
                  <a:rPr lang="cs-CZ" sz="1800" b="1" dirty="0" err="1"/>
                  <a:t>n</a:t>
                </a:r>
                <a:r>
                  <a:rPr lang="cs-CZ" sz="1800" b="1" baseline="-25000" dirty="0" err="1"/>
                  <a:t>ck</a:t>
                </a:r>
                <a:r>
                  <a:rPr lang="cs-CZ" sz="1800" b="1" dirty="0"/>
                  <a:t> =  ( 1 – t ) * </a:t>
                </a:r>
                <a14:m>
                  <m:oMath xmlns:m="http://schemas.openxmlformats.org/officeDocument/2006/math">
                    <m:sSub>
                      <m:sSubPr>
                        <m:ctrlPr>
                          <a:rPr lang="cs-CZ" sz="1800" b="1" i="1">
                            <a:latin typeface="Cambria Math" panose="02040503050406030204" pitchFamily="18" charset="0"/>
                          </a:rPr>
                        </m:ctrlPr>
                      </m:sSubPr>
                      <m:e>
                        <m:r>
                          <a:rPr lang="cs-CZ" sz="1800" b="1" i="1">
                            <a:latin typeface="Cambria Math"/>
                          </a:rPr>
                          <m:t>𝒓</m:t>
                        </m:r>
                      </m:e>
                      <m:sub>
                        <m:r>
                          <a:rPr lang="cs-CZ" sz="1800" b="1" i="1">
                            <a:latin typeface="Cambria Math"/>
                          </a:rPr>
                          <m:t>𝒅</m:t>
                        </m:r>
                      </m:sub>
                    </m:sSub>
                  </m:oMath>
                </a14:m>
                <a:endParaRPr lang="cs-CZ" sz="1800" b="1" dirty="0"/>
              </a:p>
              <a:p>
                <a:pPr lvl="1">
                  <a:buFont typeface="Wingdings" panose="05000000000000000000" pitchFamily="2" charset="2"/>
                  <a:buNone/>
                  <a:defRPr/>
                </a:pPr>
                <a:endParaRPr lang="cs-CZ" sz="1800" b="1" dirty="0"/>
              </a:p>
              <a:p>
                <a:pPr lvl="1">
                  <a:defRPr/>
                </a:pPr>
                <a:r>
                  <a:rPr lang="cs-CZ" sz="1800" dirty="0" err="1"/>
                  <a:t>n</a:t>
                </a:r>
                <a:r>
                  <a:rPr lang="cs-CZ" sz="1800" baseline="-25000" dirty="0" err="1"/>
                  <a:t>ck</a:t>
                </a:r>
                <a:r>
                  <a:rPr lang="cs-CZ" sz="1800" dirty="0"/>
                  <a:t> … náklady na cizí kapitál</a:t>
                </a:r>
              </a:p>
              <a:p>
                <a:pPr lvl="1">
                  <a:defRPr/>
                </a:pPr>
                <a:r>
                  <a:rPr lang="cs-CZ" sz="1800" dirty="0"/>
                  <a:t>t … daňová sazba</a:t>
                </a:r>
              </a:p>
              <a:p>
                <a:pPr lvl="1">
                  <a:defRPr/>
                </a:pPr>
                <a14:m>
                  <m:oMath xmlns:m="http://schemas.openxmlformats.org/officeDocument/2006/math">
                    <m:sSub>
                      <m:sSubPr>
                        <m:ctrlPr>
                          <a:rPr lang="cs-CZ" sz="1800" b="1" i="1">
                            <a:latin typeface="Cambria Math" panose="02040503050406030204" pitchFamily="18" charset="0"/>
                          </a:rPr>
                        </m:ctrlPr>
                      </m:sSubPr>
                      <m:e>
                        <m:r>
                          <a:rPr lang="cs-CZ" sz="1800" b="1" i="1">
                            <a:latin typeface="Cambria Math"/>
                          </a:rPr>
                          <m:t>𝒓</m:t>
                        </m:r>
                      </m:e>
                      <m:sub>
                        <m:r>
                          <a:rPr lang="cs-CZ" sz="1800" b="1" i="1">
                            <a:latin typeface="Cambria Math"/>
                          </a:rPr>
                          <m:t>𝒅</m:t>
                        </m:r>
                      </m:sub>
                    </m:sSub>
                  </m:oMath>
                </a14:m>
                <a:r>
                  <a:rPr lang="cs-CZ" sz="1800" dirty="0"/>
                  <a:t> … úroková míra </a:t>
                </a:r>
              </a:p>
              <a:p>
                <a:pPr lvl="1">
                  <a:defRPr/>
                </a:pPr>
                <a:endParaRPr lang="cs-CZ" sz="1800" b="1" dirty="0"/>
              </a:p>
              <a:p>
                <a:pPr>
                  <a:defRPr/>
                </a:pPr>
                <a:r>
                  <a:rPr lang="cs-CZ" sz="2000" dirty="0"/>
                  <a:t>Náklady na vlastní kapitál </a:t>
                </a:r>
              </a:p>
              <a:p>
                <a:pPr>
                  <a:defRPr/>
                </a:pPr>
                <a:endParaRPr lang="cs-CZ" sz="2000" dirty="0"/>
              </a:p>
              <a:p>
                <a:pPr>
                  <a:buFont typeface="Wingdings" panose="05000000000000000000" pitchFamily="2" charset="2"/>
                  <a:buNone/>
                  <a:defRPr/>
                </a:pPr>
                <a:r>
                  <a:rPr lang="cs-CZ" sz="2000" dirty="0"/>
                  <a:t>	</a:t>
                </a:r>
                <a:r>
                  <a:rPr lang="cs-CZ" sz="2000" dirty="0" err="1"/>
                  <a:t>n</a:t>
                </a:r>
                <a:r>
                  <a:rPr lang="cs-CZ" sz="2000" baseline="-25000" dirty="0" err="1"/>
                  <a:t>vk</a:t>
                </a:r>
                <a:r>
                  <a:rPr lang="cs-CZ" sz="2000" baseline="-25000" dirty="0"/>
                  <a:t> </a:t>
                </a:r>
                <a:r>
                  <a:rPr lang="cs-CZ" sz="2000" dirty="0"/>
                  <a:t> =  (dividenda/tržní cena akcie)  +  míra růstu dividend</a:t>
                </a:r>
              </a:p>
              <a:p>
                <a:pPr marL="0" lvl="2">
                  <a:spcBef>
                    <a:spcPct val="0"/>
                  </a:spcBef>
                  <a:buClrTx/>
                </a:pPr>
                <a:endParaRPr lang="cs-CZ" altLang="cs-CZ" sz="1800" dirty="0">
                  <a:latin typeface="Times New Roman" panose="02020603050405020304" pitchFamily="18" charset="0"/>
                  <a:cs typeface="Times New Roman" panose="02020603050405020304" pitchFamily="18" charset="0"/>
                </a:endParaRPr>
              </a:p>
              <a:p>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a:blip r:embed="rId2"/>
                <a:stretch>
                  <a:fillRect l="-680"/>
                </a:stretch>
              </a:blipFill>
            </p:spPr>
            <p:txBody>
              <a:bodyPr/>
              <a:lstStyle/>
              <a:p>
                <a:r>
                  <a:rPr lang="cs-CZ">
                    <a:noFill/>
                  </a:rPr>
                  <a:t> </a:t>
                </a:r>
              </a:p>
            </p:txBody>
          </p:sp>
        </mc:Fallback>
      </mc:AlternateContent>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2856423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Průměrné náklady kapitálu </a:t>
            </a:r>
            <a:br>
              <a:rPr lang="cs-CZ" altLang="cs-CZ" dirty="0"/>
            </a:br>
            <a:r>
              <a:rPr lang="cs-CZ" dirty="0"/>
              <a:t>(</a:t>
            </a:r>
            <a:r>
              <a:rPr lang="cs-CZ" dirty="0" err="1"/>
              <a:t>Weighted</a:t>
            </a:r>
            <a:r>
              <a:rPr lang="cs-CZ" dirty="0"/>
              <a:t> </a:t>
            </a:r>
            <a:r>
              <a:rPr lang="cs-CZ" dirty="0" err="1"/>
              <a:t>Average</a:t>
            </a:r>
            <a:r>
              <a:rPr lang="cs-CZ" dirty="0"/>
              <a:t> </a:t>
            </a:r>
            <a:r>
              <a:rPr lang="cs-CZ" dirty="0" err="1"/>
              <a:t>Cost</a:t>
            </a:r>
            <a:r>
              <a:rPr lang="cs-CZ" dirty="0"/>
              <a:t> </a:t>
            </a:r>
            <a:r>
              <a:rPr lang="cs-CZ" dirty="0" err="1"/>
              <a:t>of</a:t>
            </a:r>
            <a:r>
              <a:rPr lang="cs-CZ" dirty="0"/>
              <a:t> </a:t>
            </a:r>
            <a:r>
              <a:rPr lang="cs-CZ" dirty="0" err="1"/>
              <a:t>Capital</a:t>
            </a:r>
            <a:r>
              <a:rPr lang="cs-CZ" dirty="0"/>
              <a:t> – WACC)</a:t>
            </a:r>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endParaRPr lang="cs-CZ" altLang="cs-CZ" sz="2000" dirty="0"/>
              </a:p>
              <a:p>
                <a:endParaRPr lang="cs-CZ" altLang="cs-CZ" sz="2000" dirty="0"/>
              </a:p>
              <a:p>
                <a:endParaRPr lang="cs-CZ" altLang="cs-CZ" sz="2000" dirty="0"/>
              </a:p>
              <a:p>
                <a:endParaRPr lang="cs-CZ" altLang="cs-CZ" sz="2000" dirty="0"/>
              </a:p>
              <a:p>
                <a14:m>
                  <m:oMath xmlns:m="http://schemas.openxmlformats.org/officeDocument/2006/math">
                    <m:sSub>
                      <m:sSubPr>
                        <m:ctrlPr>
                          <a:rPr lang="cs-CZ" sz="2000" i="1">
                            <a:latin typeface="Cambria Math" panose="02040503050406030204" pitchFamily="18" charset="0"/>
                          </a:rPr>
                        </m:ctrlPr>
                      </m:sSubPr>
                      <m:e>
                        <m:r>
                          <a:rPr lang="cs-CZ" sz="2000" i="1">
                            <a:latin typeface="Cambria Math"/>
                          </a:rPr>
                          <m:t>𝑟</m:t>
                        </m:r>
                      </m:e>
                      <m:sub>
                        <m:r>
                          <a:rPr lang="cs-CZ" sz="2000" i="1">
                            <a:latin typeface="Cambria Math"/>
                          </a:rPr>
                          <m:t>𝑑</m:t>
                        </m:r>
                      </m:sub>
                    </m:sSub>
                  </m:oMath>
                </a14:m>
                <a:r>
                  <a:rPr lang="cs-CZ" sz="2000" dirty="0"/>
                  <a:t> jsou náklady na cizí kapitál (úrok)</a:t>
                </a:r>
              </a:p>
              <a:p>
                <a:r>
                  <a:rPr lang="cs-CZ" sz="2000" dirty="0"/>
                  <a:t>t je </a:t>
                </a:r>
                <a:r>
                  <a:rPr lang="cs-CZ" sz="2000" dirty="0">
                    <a:hlinkClick r:id="rId2" tooltip="Sazba daně z příjmů (Income Tax Rate)"/>
                  </a:rPr>
                  <a:t>sazba daně z příjmů právnických osob</a:t>
                </a:r>
                <a:endParaRPr lang="cs-CZ" sz="2000" dirty="0"/>
              </a:p>
              <a:p>
                <a:r>
                  <a:rPr lang="cs-CZ" sz="2000" dirty="0"/>
                  <a:t>D (Debet) je </a:t>
                </a:r>
                <a:r>
                  <a:rPr lang="cs-CZ" sz="2000" dirty="0">
                    <a:hlinkClick r:id="rId3" tooltip="Cizí kapitál, cizí zdroje, závazky (Liabilities, Liability)"/>
                  </a:rPr>
                  <a:t>cizí kapitál</a:t>
                </a:r>
                <a:r>
                  <a:rPr lang="cs-CZ" sz="2000" dirty="0"/>
                  <a:t> (dluhy)</a:t>
                </a:r>
              </a:p>
              <a:p>
                <a:r>
                  <a:rPr lang="cs-CZ" sz="2000" dirty="0"/>
                  <a:t>C je celkový dlouhodobě investovaný kapitál</a:t>
                </a:r>
              </a:p>
              <a:p>
                <a14:m>
                  <m:oMath xmlns:m="http://schemas.openxmlformats.org/officeDocument/2006/math">
                    <m:sSub>
                      <m:sSubPr>
                        <m:ctrlPr>
                          <a:rPr lang="cs-CZ" sz="2000" i="1">
                            <a:latin typeface="Cambria Math" panose="02040503050406030204" pitchFamily="18" charset="0"/>
                          </a:rPr>
                        </m:ctrlPr>
                      </m:sSubPr>
                      <m:e>
                        <m:r>
                          <a:rPr lang="cs-CZ" sz="2000" i="1">
                            <a:latin typeface="Cambria Math"/>
                          </a:rPr>
                          <m:t>𝑟</m:t>
                        </m:r>
                      </m:e>
                      <m:sub>
                        <m:r>
                          <a:rPr lang="cs-CZ" sz="2000" i="1">
                            <a:latin typeface="Cambria Math"/>
                          </a:rPr>
                          <m:t>𝑒</m:t>
                        </m:r>
                      </m:sub>
                    </m:sSub>
                  </m:oMath>
                </a14:m>
                <a:r>
                  <a:rPr lang="cs-CZ" sz="2000" dirty="0"/>
                  <a:t> jsou náklady na vlastní (akciový) kapitál (očekávaná výnosnost vlastního kapitálu)</a:t>
                </a:r>
              </a:p>
              <a:p>
                <a:r>
                  <a:rPr lang="cs-CZ" sz="2000" dirty="0"/>
                  <a:t>E (</a:t>
                </a:r>
                <a:r>
                  <a:rPr lang="cs-CZ" sz="2000" dirty="0" err="1"/>
                  <a:t>Equity</a:t>
                </a:r>
                <a:r>
                  <a:rPr lang="cs-CZ" sz="2000" dirty="0"/>
                  <a:t>) je </a:t>
                </a:r>
                <a:r>
                  <a:rPr lang="cs-CZ" sz="2000" dirty="0">
                    <a:hlinkClick r:id="rId4" tooltip="Vlastní kapitál (Equity)"/>
                  </a:rPr>
                  <a:t>vlastní kapitál</a:t>
                </a:r>
                <a:endParaRPr lang="cs-CZ" sz="2000"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a:blip r:embed="rId5"/>
                <a:stretch>
                  <a:fillRect l="-680" b="-12813"/>
                </a:stretch>
              </a:blipFill>
            </p:spPr>
            <p:txBody>
              <a:bodyPr/>
              <a:lstStyle/>
              <a:p>
                <a:r>
                  <a:rPr lang="cs-CZ">
                    <a:noFill/>
                  </a:rPr>
                  <a:t> </a:t>
                </a:r>
              </a:p>
            </p:txBody>
          </p:sp>
        </mc:Fallback>
      </mc:AlternateContent>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pic>
        <p:nvPicPr>
          <p:cNvPr id="6" name="Picture 2" descr="wacc">
            <a:extLst>
              <a:ext uri="{FF2B5EF4-FFF2-40B4-BE49-F238E27FC236}">
                <a16:creationId xmlns:a16="http://schemas.microsoft.com/office/drawing/2014/main" id="{AE33CBD8-025F-4A89-BE1A-BC6D7C40BEE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63029" y="2239461"/>
            <a:ext cx="5868982" cy="811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5809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Příklady</a:t>
            </a:r>
          </a:p>
        </p:txBody>
      </p:sp>
      <p:sp>
        <p:nvSpPr>
          <p:cNvPr id="3" name="Zástupný symbol pro obsah 2"/>
          <p:cNvSpPr>
            <a:spLocks noGrp="1"/>
          </p:cNvSpPr>
          <p:nvPr>
            <p:ph idx="1"/>
          </p:nvPr>
        </p:nvSpPr>
        <p:spPr/>
        <p:txBody>
          <a:bodyPr/>
          <a:lstStyle/>
          <a:p>
            <a:pPr marL="457200" indent="-457200" algn="just">
              <a:buFont typeface="+mj-lt"/>
              <a:buAutoNum type="arabicPeriod"/>
              <a:defRPr/>
            </a:pPr>
            <a:r>
              <a:rPr lang="cs-CZ" sz="1800" dirty="0"/>
              <a:t>Obchodní společnost si vypůjčí 2 mil. Kč. Úroková míra je 7,5 %, daňová sazba je 19 %. Vypočítejte náklady cizího kapitálu, které na firmu dopadnou při využití tzv. úrokového daňového štítu. (6 %)</a:t>
            </a:r>
          </a:p>
          <a:p>
            <a:pPr marL="457200" indent="-457200" algn="just">
              <a:buFont typeface="+mj-lt"/>
              <a:buAutoNum type="arabicPeriod"/>
              <a:defRPr/>
            </a:pPr>
            <a:r>
              <a:rPr lang="cs-CZ" sz="1800" dirty="0"/>
              <a:t>Obchodní společnost si vypůjčí 2 mil. Kč, které na konci účetního období vynesou 2,2 mil. Kč. Úroková míra je 12 %, daňová sazba 19%. Vypočítejte náklady cizího kapitálu, které na firmu dopadnou při využití tzv. úrokového daňového štítu. (9,72 %)</a:t>
            </a:r>
          </a:p>
          <a:p>
            <a:pPr marL="457200" indent="-457200" algn="just">
              <a:buFont typeface="+mj-lt"/>
              <a:buAutoNum type="arabicPeriod"/>
              <a:defRPr/>
            </a:pPr>
            <a:r>
              <a:rPr lang="cs-CZ" sz="1800" dirty="0"/>
              <a:t>Obchodní společnost si vypůjčí 1 mil. Kč. Úroková míra je 8,5%, aktuální daňová sazba je 19%. Vypočítejte náklady cizího kapitálu, které na firmu opravdu dopadnou při využití úrokového daňového štítu, a kolik ušetří společnost na daních? (skutečný náklad na úvěr je 6,9%, společnost na daních ušetří 1,6%, tj. 16 000,- Kč)</a:t>
            </a:r>
          </a:p>
          <a:p>
            <a:pPr marL="0" lvl="2">
              <a:spcBef>
                <a:spcPct val="0"/>
              </a:spcBef>
              <a:buClrTx/>
            </a:pPr>
            <a:endParaRPr lang="cs-CZ" altLang="cs-CZ" sz="1800" dirty="0">
              <a:latin typeface="Times New Roman" panose="02020603050405020304" pitchFamily="18" charset="0"/>
              <a:cs typeface="Times New Roman" panose="02020603050405020304" pitchFamily="18" charset="0"/>
            </a:endParaRPr>
          </a:p>
          <a:p>
            <a:endParaRPr 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627740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Příklady</a:t>
            </a:r>
          </a:p>
        </p:txBody>
      </p:sp>
      <p:sp>
        <p:nvSpPr>
          <p:cNvPr id="3" name="Zástupný symbol pro obsah 2"/>
          <p:cNvSpPr>
            <a:spLocks noGrp="1"/>
          </p:cNvSpPr>
          <p:nvPr>
            <p:ph idx="1"/>
          </p:nvPr>
        </p:nvSpPr>
        <p:spPr/>
        <p:txBody>
          <a:bodyPr/>
          <a:lstStyle/>
          <a:p>
            <a:pPr marL="514350" indent="-514350">
              <a:buFont typeface="Trebuchet MS" panose="020B0603020202020204" pitchFamily="34" charset="0"/>
              <a:buAutoNum type="arabicPeriod" startAt="4"/>
            </a:pPr>
            <a:r>
              <a:rPr lang="cs-CZ" altLang="cs-CZ" sz="1800" dirty="0"/>
              <a:t>Celkový kapitál firmy je 150 mil. Kč. Zadlužení této firmy 50%, úroková míra  8%, aktuální daňová sazba 19%. Tržní cena akcie je 450 Kč, dividenda na akcii činí 52 Kč, počítá se s růstem dividend o 2% ročně. Vypočítejte náklady cizího kapitálu, náklady vlastního kapitálu a WACC tohoto podniku. (náklady cizího kapitálu 6,48% = 4 860 000,- Kč, náklady vlastního kapitálu 13,55% = 10 162 500,- Kč, WACC 10% = 15 000 000,- Kč)</a:t>
            </a:r>
          </a:p>
          <a:p>
            <a:pPr marL="514350" indent="-514350">
              <a:buFont typeface="Trebuchet MS" panose="020B0603020202020204" pitchFamily="34" charset="0"/>
              <a:buAutoNum type="arabicPeriod" startAt="4"/>
            </a:pPr>
            <a:endParaRPr lang="cs-CZ" altLang="cs-CZ" sz="1800" dirty="0"/>
          </a:p>
          <a:p>
            <a:pPr marL="514350" indent="-514350">
              <a:buFont typeface="Trebuchet MS" panose="020B0603020202020204" pitchFamily="34" charset="0"/>
              <a:buAutoNum type="arabicPeriod" startAt="4"/>
            </a:pPr>
            <a:r>
              <a:rPr lang="cs-CZ" altLang="cs-CZ" sz="1800" dirty="0"/>
              <a:t>Celkový kapitál firmy je 250 mil. Kč. Zadlužení 40%, úroková míra 8%, aktuální daňová sazba 19%, tržní cena akcie 1250,- Kč, dividenda na akcii 130 Kč, počítá se s růstem dividend o 2% ročně. Vypočítejte náklady cizího kapitálu, náklady vlastního kapitálu a WACC tohoto podniku. (Náklady cizího kapitálu 6,48% = 6 480 000 Kč, náklady vlastního kapitálu 12,4% = 18 600 000 Kč, WACC 10,032% = 25 080 000 Kč)</a:t>
            </a:r>
          </a:p>
          <a:p>
            <a:pPr marL="0" lvl="2">
              <a:spcBef>
                <a:spcPct val="0"/>
              </a:spcBef>
              <a:buClrTx/>
            </a:pPr>
            <a:endParaRPr lang="cs-CZ" altLang="cs-CZ" sz="1800" dirty="0">
              <a:latin typeface="Times New Roman" panose="02020603050405020304" pitchFamily="18" charset="0"/>
              <a:cs typeface="Times New Roman" panose="02020603050405020304" pitchFamily="18" charset="0"/>
            </a:endParaRPr>
          </a:p>
          <a:p>
            <a:endParaRPr 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3672047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EEF1D8A-8E98-4571-BA0F-4E91CA5BB6B7}"/>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F67A9F03-E4F1-4571-B4E9-D13C92A9416B}"/>
              </a:ext>
            </a:extLst>
          </p:cNvPr>
          <p:cNvSpPr>
            <a:spLocks noGrp="1"/>
          </p:cNvSpPr>
          <p:nvPr>
            <p:ph type="title"/>
          </p:nvPr>
        </p:nvSpPr>
        <p:spPr/>
        <p:txBody>
          <a:bodyPr/>
          <a:lstStyle/>
          <a:p>
            <a:r>
              <a:rPr lang="cs-CZ" altLang="cs-CZ" dirty="0"/>
              <a:t>Co je dnes na programu</a:t>
            </a:r>
            <a:endParaRPr lang="cs-CZ" dirty="0"/>
          </a:p>
        </p:txBody>
      </p:sp>
      <p:sp>
        <p:nvSpPr>
          <p:cNvPr id="5" name="Zástupný obsah 4">
            <a:extLst>
              <a:ext uri="{FF2B5EF4-FFF2-40B4-BE49-F238E27FC236}">
                <a16:creationId xmlns:a16="http://schemas.microsoft.com/office/drawing/2014/main" id="{3DCB7438-EEB4-4D0B-8745-596E9279BF21}"/>
              </a:ext>
            </a:extLst>
          </p:cNvPr>
          <p:cNvSpPr>
            <a:spLocks noGrp="1"/>
          </p:cNvSpPr>
          <p:nvPr>
            <p:ph idx="1"/>
          </p:nvPr>
        </p:nvSpPr>
        <p:spPr/>
        <p:txBody>
          <a:bodyPr/>
          <a:lstStyle/>
          <a:p>
            <a:r>
              <a:rPr lang="cs-CZ" altLang="cs-CZ" sz="2400" dirty="0">
                <a:sym typeface="Wingdings" panose="05000000000000000000" pitchFamily="2" charset="2"/>
              </a:rPr>
              <a:t>Úvod do podnikových financí a jejich cíle</a:t>
            </a:r>
          </a:p>
          <a:p>
            <a:r>
              <a:rPr lang="cs-CZ" altLang="cs-CZ" sz="2400" dirty="0">
                <a:sym typeface="Wingdings" panose="05000000000000000000" pitchFamily="2" charset="2"/>
              </a:rPr>
              <a:t>Finanční řízení</a:t>
            </a:r>
          </a:p>
          <a:p>
            <a:r>
              <a:rPr lang="cs-CZ" altLang="cs-CZ" sz="2400" dirty="0">
                <a:sym typeface="Wingdings" panose="05000000000000000000" pitchFamily="2" charset="2"/>
              </a:rPr>
              <a:t>Majetková a finanční struktura podniku</a:t>
            </a:r>
          </a:p>
          <a:p>
            <a:r>
              <a:rPr lang="cs-CZ" altLang="cs-CZ" sz="2400" dirty="0">
                <a:sym typeface="Wingdings" panose="05000000000000000000" pitchFamily="2" charset="2"/>
              </a:rPr>
              <a:t>Optimalizace finanční struktury</a:t>
            </a:r>
          </a:p>
          <a:p>
            <a:r>
              <a:rPr lang="cs-CZ" altLang="cs-CZ" sz="2400" dirty="0">
                <a:sym typeface="Wingdings" panose="05000000000000000000" pitchFamily="2" charset="2"/>
              </a:rPr>
              <a:t>Strategie financování</a:t>
            </a:r>
          </a:p>
          <a:p>
            <a:r>
              <a:rPr lang="cs-CZ" altLang="cs-CZ" sz="2400" dirty="0">
                <a:sym typeface="Wingdings" panose="05000000000000000000" pitchFamily="2" charset="2"/>
              </a:rPr>
              <a:t>Finanční ukazatele</a:t>
            </a:r>
          </a:p>
          <a:p>
            <a:r>
              <a:rPr lang="cs-CZ" altLang="cs-CZ" sz="2400" dirty="0">
                <a:sym typeface="Wingdings" panose="05000000000000000000" pitchFamily="2" charset="2"/>
              </a:rPr>
              <a:t>Náklady na cizí, vlastní a celkový kapitál</a:t>
            </a:r>
          </a:p>
          <a:p>
            <a:r>
              <a:rPr lang="cs-CZ" altLang="cs-CZ" sz="2400" dirty="0">
                <a:sym typeface="Wingdings" panose="05000000000000000000" pitchFamily="2" charset="2"/>
              </a:rPr>
              <a:t>Hodnocení efektivnosti investic</a:t>
            </a:r>
          </a:p>
        </p:txBody>
      </p:sp>
    </p:spTree>
    <p:extLst>
      <p:ext uri="{BB962C8B-B14F-4D97-AF65-F5344CB8AC3E}">
        <p14:creationId xmlns:p14="http://schemas.microsoft.com/office/powerpoint/2010/main" val="35406021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Příklady</a:t>
            </a:r>
          </a:p>
        </p:txBody>
      </p:sp>
      <p:sp>
        <p:nvSpPr>
          <p:cNvPr id="3" name="Zástupný symbol pro obsah 2"/>
          <p:cNvSpPr>
            <a:spLocks noGrp="1"/>
          </p:cNvSpPr>
          <p:nvPr>
            <p:ph idx="1"/>
          </p:nvPr>
        </p:nvSpPr>
        <p:spPr/>
        <p:txBody>
          <a:bodyPr/>
          <a:lstStyle/>
          <a:p>
            <a:pPr marL="514350" indent="-514350" algn="just">
              <a:buFont typeface="Trebuchet MS" panose="020B0603020202020204" pitchFamily="34" charset="0"/>
              <a:buAutoNum type="arabicPeriod" startAt="6"/>
            </a:pPr>
            <a:r>
              <a:rPr lang="cs-CZ" altLang="cs-CZ" sz="1800" dirty="0"/>
              <a:t>Celkový kapitál firmy je oceněn na 42 mil. Kč, dluh činí 14 mil. Kč, úroková míra je 10 %, daňová sazba je 19 %. Dividenda na akcii v tržní ceně 100 Kč činí 8 Kč, počítá se s růstem dividend 2 % ročně. Vypočítejte WACC</a:t>
            </a:r>
          </a:p>
          <a:p>
            <a:pPr marL="766350" lvl="1" indent="-514350" algn="just">
              <a:lnSpc>
                <a:spcPct val="150000"/>
              </a:lnSpc>
              <a:buFont typeface="Trebuchet MS" panose="020B0603020202020204" pitchFamily="34" charset="0"/>
              <a:buAutoNum type="alphaLcParenR"/>
            </a:pPr>
            <a:r>
              <a:rPr lang="cs-CZ" altLang="cs-CZ" dirty="0"/>
              <a:t>pro zadané hodnoty </a:t>
            </a:r>
            <a:r>
              <a:rPr lang="cs-CZ" altLang="cs-CZ" b="1" dirty="0"/>
              <a:t>(9,3 %)</a:t>
            </a:r>
          </a:p>
          <a:p>
            <a:pPr marL="766350" lvl="1" indent="-514350" algn="just">
              <a:lnSpc>
                <a:spcPct val="150000"/>
              </a:lnSpc>
              <a:buFont typeface="Trebuchet MS" panose="020B0603020202020204" pitchFamily="34" charset="0"/>
              <a:buAutoNum type="alphaLcParenR"/>
            </a:pPr>
            <a:r>
              <a:rPr lang="cs-CZ" altLang="cs-CZ" dirty="0"/>
              <a:t>při zvýšení dluhu na 50 % celkového kapitálu </a:t>
            </a:r>
            <a:r>
              <a:rPr lang="cs-CZ" altLang="cs-CZ" b="1" dirty="0"/>
              <a:t>(9,05 %)</a:t>
            </a:r>
          </a:p>
          <a:p>
            <a:pPr marL="766350" lvl="1" indent="-514350" algn="just">
              <a:lnSpc>
                <a:spcPct val="150000"/>
              </a:lnSpc>
              <a:buFont typeface="Trebuchet MS" panose="020B0603020202020204" pitchFamily="34" charset="0"/>
              <a:buAutoNum type="alphaLcParenR"/>
            </a:pPr>
            <a:r>
              <a:rPr lang="cs-CZ" altLang="cs-CZ" dirty="0"/>
              <a:t>pro zadluženost 60 %, při níž se zvýší úroková míra i požadovaná míra dividend o 2 % </a:t>
            </a:r>
            <a:r>
              <a:rPr lang="cs-CZ" altLang="cs-CZ" b="1" dirty="0"/>
              <a:t>(10,632 %)</a:t>
            </a:r>
          </a:p>
          <a:p>
            <a:pPr marL="0" lvl="2">
              <a:spcBef>
                <a:spcPct val="0"/>
              </a:spcBef>
              <a:buClrTx/>
            </a:pPr>
            <a:endParaRPr lang="cs-CZ" altLang="cs-CZ" sz="1800" dirty="0">
              <a:latin typeface="Times New Roman" panose="02020603050405020304" pitchFamily="18" charset="0"/>
              <a:cs typeface="Times New Roman" panose="02020603050405020304" pitchFamily="18" charset="0"/>
            </a:endParaRPr>
          </a:p>
          <a:p>
            <a:endParaRPr 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10456454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Příklady</a:t>
            </a:r>
          </a:p>
        </p:txBody>
      </p:sp>
      <p:sp>
        <p:nvSpPr>
          <p:cNvPr id="3" name="Zástupný symbol pro obsah 2"/>
          <p:cNvSpPr>
            <a:spLocks noGrp="1"/>
          </p:cNvSpPr>
          <p:nvPr>
            <p:ph idx="1"/>
          </p:nvPr>
        </p:nvSpPr>
        <p:spPr/>
        <p:txBody>
          <a:bodyPr/>
          <a:lstStyle/>
          <a:p>
            <a:pPr marL="514350" indent="-514350">
              <a:buFont typeface="Trebuchet MS" panose="020B0603020202020204" pitchFamily="34" charset="0"/>
              <a:buAutoNum type="arabicPeriod" startAt="7"/>
            </a:pPr>
            <a:r>
              <a:rPr lang="cs-CZ" altLang="cs-CZ" sz="1800" dirty="0"/>
              <a:t>Celkový kapitál firmy je 50 mil. Kč. Zadlužení této firmy je 20 mil. Kč, úroková míra  8%, aktuální daňová sazba 19%. Tržní cena akcie je 100 Kč, dividenda na akcii činí 6 Kč, počítá se s růstem dividend o 1,5% ročně. </a:t>
            </a:r>
          </a:p>
          <a:p>
            <a:pPr marL="0" indent="0">
              <a:buNone/>
            </a:pPr>
            <a:r>
              <a:rPr lang="cs-CZ" altLang="cs-CZ" sz="1800" dirty="0"/>
              <a:t>	Vypočítejte WACC</a:t>
            </a:r>
          </a:p>
          <a:p>
            <a:pPr marL="400050" lvl="1" indent="0">
              <a:lnSpc>
                <a:spcPct val="150000"/>
              </a:lnSpc>
              <a:buNone/>
            </a:pPr>
            <a:r>
              <a:rPr lang="cs-CZ" altLang="cs-CZ" sz="1800" dirty="0"/>
              <a:t>	a) pro zadané hodnoty, (7,1%)</a:t>
            </a:r>
          </a:p>
          <a:p>
            <a:pPr marL="400050" lvl="1" indent="0">
              <a:lnSpc>
                <a:spcPct val="150000"/>
              </a:lnSpc>
              <a:buNone/>
            </a:pPr>
            <a:r>
              <a:rPr lang="cs-CZ" altLang="cs-CZ" sz="1800" dirty="0"/>
              <a:t>	b) při zvýšení dluhu na 50% celkového kapitálu, (6,99%)</a:t>
            </a:r>
          </a:p>
          <a:p>
            <a:pPr marL="400050" lvl="1" indent="0">
              <a:lnSpc>
                <a:spcPct val="150000"/>
              </a:lnSpc>
              <a:buNone/>
            </a:pPr>
            <a:r>
              <a:rPr lang="cs-CZ" altLang="cs-CZ" sz="1800" dirty="0"/>
              <a:t>	c) pro zadluženost 60%, při níž se zvýší úroková míra i růst dividend o 	2% (8,66%).</a:t>
            </a:r>
          </a:p>
          <a:p>
            <a:endParaRPr 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val="290156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Hodnocení efektivnosti investic</a:t>
            </a:r>
          </a:p>
        </p:txBody>
      </p:sp>
      <p:sp>
        <p:nvSpPr>
          <p:cNvPr id="3" name="Zástupný symbol pro obsah 2"/>
          <p:cNvSpPr>
            <a:spLocks noGrp="1"/>
          </p:cNvSpPr>
          <p:nvPr>
            <p:ph idx="1"/>
          </p:nvPr>
        </p:nvSpPr>
        <p:spPr/>
        <p:txBody>
          <a:bodyPr/>
          <a:lstStyle/>
          <a:p>
            <a:r>
              <a:rPr lang="cs-CZ" dirty="0"/>
              <a:t>Posuzování celkové efektivnosti investičních projektů</a:t>
            </a:r>
          </a:p>
          <a:p>
            <a:pPr lvl="1"/>
            <a:r>
              <a:rPr lang="cs-CZ" dirty="0"/>
              <a:t>Podle faktoru času můžeme dělit na:</a:t>
            </a:r>
          </a:p>
          <a:p>
            <a:pPr marL="1028700" lvl="1">
              <a:buFont typeface="Arial" panose="020B0604020202020204" pitchFamily="34" charset="0"/>
              <a:buChar char="•"/>
            </a:pPr>
            <a:r>
              <a:rPr lang="cs-CZ" dirty="0"/>
              <a:t>Statické metody </a:t>
            </a:r>
          </a:p>
          <a:p>
            <a:pPr marL="1085850" lvl="1" indent="-342900">
              <a:buFontTx/>
              <a:buChar char="-"/>
            </a:pPr>
            <a:r>
              <a:rPr lang="cs-CZ" dirty="0"/>
              <a:t>Doba návratnosti (</a:t>
            </a:r>
            <a:r>
              <a:rPr lang="cs-CZ" dirty="0" err="1"/>
              <a:t>Pay</a:t>
            </a:r>
            <a:r>
              <a:rPr lang="cs-CZ" dirty="0"/>
              <a:t> </a:t>
            </a:r>
            <a:r>
              <a:rPr lang="cs-CZ" dirty="0" err="1"/>
              <a:t>Back</a:t>
            </a:r>
            <a:r>
              <a:rPr lang="cs-CZ" dirty="0"/>
              <a:t>, PB)</a:t>
            </a:r>
          </a:p>
          <a:p>
            <a:pPr marL="1085850" lvl="1" indent="-342900">
              <a:buFontTx/>
              <a:buChar char="-"/>
            </a:pPr>
            <a:r>
              <a:rPr lang="cs-CZ" dirty="0"/>
              <a:t>Průměrná výnosnost investice (</a:t>
            </a:r>
            <a:r>
              <a:rPr lang="cs-CZ" dirty="0" err="1"/>
              <a:t>Average</a:t>
            </a:r>
            <a:r>
              <a:rPr lang="cs-CZ" dirty="0"/>
              <a:t> </a:t>
            </a:r>
            <a:r>
              <a:rPr lang="cs-CZ" dirty="0" err="1"/>
              <a:t>Rate</a:t>
            </a:r>
            <a:r>
              <a:rPr lang="cs-CZ" dirty="0"/>
              <a:t> </a:t>
            </a:r>
            <a:r>
              <a:rPr lang="cs-CZ" dirty="0" err="1"/>
              <a:t>of</a:t>
            </a:r>
            <a:r>
              <a:rPr lang="cs-CZ" dirty="0"/>
              <a:t> Return, ARR)</a:t>
            </a:r>
          </a:p>
          <a:p>
            <a:pPr marL="1028700" lvl="1">
              <a:buFont typeface="Arial" panose="020B0604020202020204" pitchFamily="34" charset="0"/>
              <a:buChar char="•"/>
            </a:pPr>
            <a:endParaRPr lang="cs-CZ" dirty="0"/>
          </a:p>
          <a:p>
            <a:pPr marL="1028700" lvl="1">
              <a:buFont typeface="Arial" panose="020B0604020202020204" pitchFamily="34" charset="0"/>
              <a:buChar char="•"/>
            </a:pPr>
            <a:r>
              <a:rPr lang="cs-CZ" dirty="0"/>
              <a:t>Dynamické metody (NPV, IRR)</a:t>
            </a:r>
          </a:p>
          <a:p>
            <a:pPr marL="1085850" lvl="1" indent="-342900">
              <a:buFontTx/>
              <a:buChar char="-"/>
            </a:pPr>
            <a:r>
              <a:rPr lang="cs-CZ" dirty="0"/>
              <a:t>Čistá současná hodnota (Net </a:t>
            </a:r>
            <a:r>
              <a:rPr lang="cs-CZ" dirty="0" err="1"/>
              <a:t>Present</a:t>
            </a:r>
            <a:r>
              <a:rPr lang="cs-CZ" dirty="0"/>
              <a:t> </a:t>
            </a:r>
            <a:r>
              <a:rPr lang="cs-CZ" dirty="0" err="1"/>
              <a:t>Value</a:t>
            </a:r>
            <a:r>
              <a:rPr lang="cs-CZ" dirty="0"/>
              <a:t>, NPV)</a:t>
            </a:r>
          </a:p>
          <a:p>
            <a:pPr marL="1085850" lvl="1" indent="-342900">
              <a:buFontTx/>
              <a:buChar char="-"/>
            </a:pPr>
            <a:r>
              <a:rPr lang="cs-CZ" dirty="0"/>
              <a:t>Vnitřní výnosové procento (</a:t>
            </a:r>
            <a:r>
              <a:rPr lang="cs-CZ" dirty="0" err="1"/>
              <a:t>Internal</a:t>
            </a:r>
            <a:r>
              <a:rPr lang="cs-CZ" dirty="0"/>
              <a:t> </a:t>
            </a:r>
            <a:r>
              <a:rPr lang="cs-CZ" dirty="0" err="1"/>
              <a:t>Rate</a:t>
            </a:r>
            <a:r>
              <a:rPr lang="cs-CZ" dirty="0"/>
              <a:t> </a:t>
            </a:r>
            <a:r>
              <a:rPr lang="cs-CZ" dirty="0" err="1"/>
              <a:t>of</a:t>
            </a:r>
            <a:r>
              <a:rPr lang="cs-CZ" dirty="0"/>
              <a:t> Return, IRR)</a:t>
            </a:r>
          </a:p>
          <a:p>
            <a:endParaRPr 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9215478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Doba návratnosti (</a:t>
            </a:r>
            <a:r>
              <a:rPr lang="cs-CZ" altLang="cs-CZ" dirty="0" err="1"/>
              <a:t>Pay</a:t>
            </a:r>
            <a:r>
              <a:rPr lang="cs-CZ" altLang="cs-CZ" dirty="0"/>
              <a:t> </a:t>
            </a:r>
            <a:r>
              <a:rPr lang="cs-CZ" altLang="cs-CZ" dirty="0" err="1"/>
              <a:t>Back</a:t>
            </a:r>
            <a:r>
              <a:rPr lang="cs-CZ" altLang="cs-CZ" dirty="0"/>
              <a:t>)</a:t>
            </a:r>
            <a:endParaRPr lang="cs-CZ" dirty="0"/>
          </a:p>
        </p:txBody>
      </p:sp>
      <p:sp>
        <p:nvSpPr>
          <p:cNvPr id="3" name="Zástupný symbol pro obsah 2"/>
          <p:cNvSpPr>
            <a:spLocks noGrp="1"/>
          </p:cNvSpPr>
          <p:nvPr>
            <p:ph idx="1"/>
          </p:nvPr>
        </p:nvSpPr>
        <p:spPr/>
        <p:txBody>
          <a:bodyPr/>
          <a:lstStyle/>
          <a:p>
            <a:pPr marL="72000" indent="0">
              <a:buNone/>
            </a:pPr>
            <a:r>
              <a:rPr lang="cs-CZ" sz="2000" dirty="0"/>
              <a:t>      </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pic>
        <p:nvPicPr>
          <p:cNvPr id="6" name="Picture 2">
            <a:extLst>
              <a:ext uri="{FF2B5EF4-FFF2-40B4-BE49-F238E27FC236}">
                <a16:creationId xmlns:a16="http://schemas.microsoft.com/office/drawing/2014/main" id="{3A301EE9-F421-4FDC-BB57-7E53F1219B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7014" y="1940877"/>
            <a:ext cx="9419146" cy="1646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a:extLst>
              <a:ext uri="{FF2B5EF4-FFF2-40B4-BE49-F238E27FC236}">
                <a16:creationId xmlns:a16="http://schemas.microsoft.com/office/drawing/2014/main" id="{3CB1A458-9723-47C4-97AD-CC4A5407AE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1932" y="3525202"/>
            <a:ext cx="9332607" cy="1859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27035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p:txBody>
          <a:bodyPr/>
          <a:lstStyle/>
          <a:p>
            <a:r>
              <a:rPr lang="cs-CZ" altLang="cs-CZ" dirty="0"/>
              <a:t>Čistá současná hodnota (NPV)</a:t>
            </a:r>
          </a:p>
        </p:txBody>
      </p:sp>
      <p:sp>
        <p:nvSpPr>
          <p:cNvPr id="33795" name="Zástupný symbol pro obsah 2"/>
          <p:cNvSpPr>
            <a:spLocks noGrp="1"/>
          </p:cNvSpPr>
          <p:nvPr>
            <p:ph idx="1"/>
          </p:nvPr>
        </p:nvSpPr>
        <p:spPr>
          <a:xfrm>
            <a:off x="1992313" y="1773239"/>
            <a:ext cx="8204200" cy="4357687"/>
          </a:xfrm>
        </p:spPr>
        <p:txBody>
          <a:bodyPr/>
          <a:lstStyle/>
          <a:p>
            <a:pPr marL="0" indent="0">
              <a:buNone/>
            </a:pPr>
            <a:endParaRPr lang="cs-CZ" altLang="cs-CZ" dirty="0"/>
          </a:p>
          <a:p>
            <a:endParaRPr lang="cs-CZ" altLang="cs-CZ" dirty="0"/>
          </a:p>
          <a:p>
            <a:endParaRPr lang="cs-CZ" altLang="cs-CZ" dirty="0"/>
          </a:p>
          <a:p>
            <a:endParaRPr lang="cs-CZ" altLang="cs-CZ" dirty="0"/>
          </a:p>
          <a:p>
            <a:endParaRPr lang="cs-CZ" altLang="cs-CZ" dirty="0"/>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030022B1-F08D-4ED0-9664-D4D59BB77916}" type="slidenum">
              <a:rPr lang="cs-CZ" altLang="cs-CZ" sz="1000">
                <a:solidFill>
                  <a:srgbClr val="7D1E1E"/>
                </a:solidFill>
                <a:latin typeface="Trebuchet MS" panose="020B0603020202020204" pitchFamily="34" charset="0"/>
              </a:rPr>
              <a:pPr eaLnBrk="1" hangingPunct="1"/>
              <a:t>24</a:t>
            </a:fld>
            <a:endParaRPr lang="cs-CZ" altLang="cs-CZ" sz="1000">
              <a:solidFill>
                <a:srgbClr val="7D1E1E"/>
              </a:solidFill>
              <a:latin typeface="Trebuchet MS" panose="020B0603020202020204" pitchFamily="34" charset="0"/>
            </a:endParaRPr>
          </a:p>
        </p:txBody>
      </p:sp>
      <p:pic>
        <p:nvPicPr>
          <p:cNvPr id="3379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5453" y="3456147"/>
            <a:ext cx="267335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8"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32800" y="4663124"/>
            <a:ext cx="807820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9"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6800" y="2052320"/>
            <a:ext cx="8204200" cy="1287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19247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Příklady - NPV</a:t>
            </a:r>
            <a:endParaRPr lang="cs-CZ" dirty="0"/>
          </a:p>
        </p:txBody>
      </p:sp>
      <p:sp>
        <p:nvSpPr>
          <p:cNvPr id="3" name="Zástupný symbol pro obsah 2"/>
          <p:cNvSpPr>
            <a:spLocks noGrp="1"/>
          </p:cNvSpPr>
          <p:nvPr>
            <p:ph idx="1"/>
          </p:nvPr>
        </p:nvSpPr>
        <p:spPr/>
        <p:txBody>
          <a:bodyPr/>
          <a:lstStyle/>
          <a:p>
            <a:pPr marL="457200" indent="-457200" algn="just">
              <a:buFont typeface="+mj-lt"/>
              <a:buAutoNum type="arabicPeriod" startAt="8"/>
            </a:pPr>
            <a:r>
              <a:rPr lang="cs-CZ" altLang="cs-CZ" sz="2000" dirty="0"/>
              <a:t>Mějme investiční projekt s nímž je spojen jednorázový výdaj ve výši 19 244 000 Kč. S projektem jsou také v následujících pěti letech spojeny příjmy, konkrétně:</a:t>
            </a:r>
          </a:p>
          <a:p>
            <a:pPr marL="914400" lvl="1" indent="-514350" algn="just"/>
            <a:r>
              <a:rPr lang="cs-CZ" altLang="cs-CZ" sz="1800" dirty="0"/>
              <a:t>1. rok:	6 032 000 Kč</a:t>
            </a:r>
          </a:p>
          <a:p>
            <a:pPr marL="914400" lvl="1" indent="-514350" algn="just"/>
            <a:r>
              <a:rPr lang="cs-CZ" altLang="cs-CZ" sz="1800" dirty="0"/>
              <a:t>2. rok:	6 032 000 Kč</a:t>
            </a:r>
          </a:p>
          <a:p>
            <a:pPr marL="914400" lvl="1" indent="-514350" algn="just"/>
            <a:r>
              <a:rPr lang="cs-CZ" altLang="cs-CZ" sz="1800" dirty="0"/>
              <a:t>3. rok:	6 412 000 Kč</a:t>
            </a:r>
          </a:p>
          <a:p>
            <a:pPr marL="914400" lvl="1" indent="-514350" algn="just"/>
            <a:r>
              <a:rPr lang="cs-CZ" altLang="cs-CZ" sz="1800" dirty="0"/>
              <a:t>4. rok:	6 412 000 Kč</a:t>
            </a:r>
          </a:p>
          <a:p>
            <a:pPr marL="914400" lvl="1" indent="-514350" algn="just"/>
            <a:r>
              <a:rPr lang="cs-CZ" altLang="cs-CZ" sz="1800" dirty="0"/>
              <a:t>5. rok 	5 576 000 Kč</a:t>
            </a:r>
          </a:p>
          <a:p>
            <a:pPr marL="914400" lvl="1" indent="-514350" algn="just">
              <a:buNone/>
            </a:pPr>
            <a:r>
              <a:rPr lang="cs-CZ" altLang="cs-CZ" sz="1800" dirty="0"/>
              <a:t>Diskontní míra je 10 %.</a:t>
            </a:r>
          </a:p>
          <a:p>
            <a:pPr marL="514350" indent="-514350" algn="just">
              <a:buNone/>
            </a:pPr>
            <a:r>
              <a:rPr lang="cs-CZ" altLang="cs-CZ" sz="2000" b="1" dirty="0"/>
              <a:t>ÚKOL:</a:t>
            </a:r>
          </a:p>
          <a:p>
            <a:pPr marL="514350" indent="-514350" algn="just">
              <a:buNone/>
            </a:pPr>
            <a:r>
              <a:rPr lang="cs-CZ" altLang="cs-CZ" sz="2000" dirty="0"/>
              <a:t>Na základě kritéria NPV rozhodněte zda je investice pro podnik výhodná</a:t>
            </a:r>
          </a:p>
          <a:p>
            <a:pPr marL="514350" indent="-514350" algn="just">
              <a:buNone/>
            </a:pPr>
            <a:r>
              <a:rPr lang="cs-CZ" altLang="cs-CZ" sz="2000" dirty="0"/>
              <a:t>a proč. (suma diskontovaných příjmů je rovna 23 128 000 Kč, NPV</a:t>
            </a:r>
          </a:p>
          <a:p>
            <a:pPr marL="514350" indent="-514350" algn="just">
              <a:buNone/>
            </a:pPr>
            <a:r>
              <a:rPr lang="cs-CZ" altLang="cs-CZ" sz="2000" dirty="0"/>
              <a:t>potom činí 3 879 000 Kč)</a:t>
            </a:r>
          </a:p>
          <a:p>
            <a:endParaRPr 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Tree>
    <p:extLst>
      <p:ext uri="{BB962C8B-B14F-4D97-AF65-F5344CB8AC3E}">
        <p14:creationId xmlns:p14="http://schemas.microsoft.com/office/powerpoint/2010/main" val="29635910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Příklady - NPV</a:t>
            </a:r>
            <a:endParaRPr lang="cs-CZ" dirty="0"/>
          </a:p>
        </p:txBody>
      </p:sp>
      <p:sp>
        <p:nvSpPr>
          <p:cNvPr id="3" name="Zástupný symbol pro obsah 2"/>
          <p:cNvSpPr>
            <a:spLocks noGrp="1"/>
          </p:cNvSpPr>
          <p:nvPr>
            <p:ph idx="1"/>
          </p:nvPr>
        </p:nvSpPr>
        <p:spPr/>
        <p:txBody>
          <a:bodyPr/>
          <a:lstStyle/>
          <a:p>
            <a:pPr marL="586350" indent="-514350">
              <a:buFont typeface="+mj-lt"/>
              <a:buAutoNum type="arabicPeriod" startAt="9"/>
            </a:pPr>
            <a:r>
              <a:rPr lang="cs-CZ" sz="2000" dirty="0"/>
              <a:t>      </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pic>
        <p:nvPicPr>
          <p:cNvPr id="7" name="Picture 2">
            <a:extLst>
              <a:ext uri="{FF2B5EF4-FFF2-40B4-BE49-F238E27FC236}">
                <a16:creationId xmlns:a16="http://schemas.microsoft.com/office/drawing/2014/main" id="{F63E5D04-4D8E-4E4A-ACBC-EC0565DC54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9594" y="1773555"/>
            <a:ext cx="9063747" cy="1802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25904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Zástupný symbol pro obsah 2"/>
          <p:cNvSpPr>
            <a:spLocks noGrp="1"/>
          </p:cNvSpPr>
          <p:nvPr>
            <p:ph idx="1"/>
          </p:nvPr>
        </p:nvSpPr>
        <p:spPr>
          <a:xfrm>
            <a:off x="2159252" y="2247403"/>
            <a:ext cx="7921625" cy="1439863"/>
          </a:xfrm>
        </p:spPr>
        <p:txBody>
          <a:bodyPr/>
          <a:lstStyle/>
          <a:p>
            <a:pPr>
              <a:buFont typeface="Wingdings" panose="05000000000000000000" pitchFamily="2" charset="2"/>
              <a:buNone/>
            </a:pPr>
            <a:r>
              <a:rPr lang="cs-CZ" altLang="cs-CZ" sz="2400" dirty="0"/>
              <a:t>Na příště si prosím nastudujte kapitolu 8 – Mezinárodní</a:t>
            </a:r>
          </a:p>
          <a:p>
            <a:pPr>
              <a:buFont typeface="Wingdings" panose="05000000000000000000" pitchFamily="2" charset="2"/>
              <a:buNone/>
            </a:pPr>
            <a:r>
              <a:rPr lang="cs-CZ" altLang="cs-CZ" sz="2400" dirty="0"/>
              <a:t>finance.</a:t>
            </a:r>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0D7EFCD6-DE90-4EE3-991F-E35967FB0A26}" type="slidenum">
              <a:rPr lang="cs-CZ" altLang="cs-CZ" sz="1000">
                <a:solidFill>
                  <a:srgbClr val="7D1E1E"/>
                </a:solidFill>
                <a:latin typeface="Trebuchet MS" panose="020B0603020202020204" pitchFamily="34" charset="0"/>
              </a:rPr>
              <a:pPr eaLnBrk="1" hangingPunct="1"/>
              <a:t>27</a:t>
            </a:fld>
            <a:endParaRPr lang="cs-CZ" altLang="cs-CZ" sz="1000">
              <a:solidFill>
                <a:srgbClr val="7D1E1E"/>
              </a:solidFill>
              <a:latin typeface="Trebuchet MS" panose="020B0603020202020204" pitchFamily="34" charset="0"/>
            </a:endParaRPr>
          </a:p>
        </p:txBody>
      </p:sp>
    </p:spTree>
    <p:extLst>
      <p:ext uri="{BB962C8B-B14F-4D97-AF65-F5344CB8AC3E}">
        <p14:creationId xmlns:p14="http://schemas.microsoft.com/office/powerpoint/2010/main" val="1261589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EEF1D8A-8E98-4571-BA0F-4E91CA5BB6B7}"/>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F67A9F03-E4F1-4571-B4E9-D13C92A9416B}"/>
              </a:ext>
            </a:extLst>
          </p:cNvPr>
          <p:cNvSpPr>
            <a:spLocks noGrp="1"/>
          </p:cNvSpPr>
          <p:nvPr>
            <p:ph type="title"/>
          </p:nvPr>
        </p:nvSpPr>
        <p:spPr/>
        <p:txBody>
          <a:bodyPr/>
          <a:lstStyle/>
          <a:p>
            <a:r>
              <a:rPr lang="cs-CZ" altLang="cs-CZ" dirty="0"/>
              <a:t>Úvod</a:t>
            </a:r>
            <a:endParaRPr lang="cs-CZ" dirty="0"/>
          </a:p>
        </p:txBody>
      </p:sp>
      <p:sp>
        <p:nvSpPr>
          <p:cNvPr id="5" name="Zástupný obsah 4">
            <a:extLst>
              <a:ext uri="{FF2B5EF4-FFF2-40B4-BE49-F238E27FC236}">
                <a16:creationId xmlns:a16="http://schemas.microsoft.com/office/drawing/2014/main" id="{3DCB7438-EEB4-4D0B-8745-596E9279BF21}"/>
              </a:ext>
            </a:extLst>
          </p:cNvPr>
          <p:cNvSpPr>
            <a:spLocks noGrp="1"/>
          </p:cNvSpPr>
          <p:nvPr>
            <p:ph idx="1"/>
          </p:nvPr>
        </p:nvSpPr>
        <p:spPr/>
        <p:txBody>
          <a:bodyPr/>
          <a:lstStyle/>
          <a:p>
            <a:r>
              <a:rPr lang="cs-CZ" altLang="cs-CZ" sz="2400" dirty="0">
                <a:cs typeface="Times New Roman" panose="02020603050405020304" pitchFamily="18" charset="0"/>
              </a:rPr>
              <a:t>Podnikové finance – zobrazují pohyby peněžních prostředků, podnikového kapitálu a finančních zdrojů.</a:t>
            </a:r>
          </a:p>
          <a:p>
            <a:r>
              <a:rPr lang="cs-CZ" altLang="cs-CZ" sz="2400" dirty="0"/>
              <a:t>Cíl podnikových financí: </a:t>
            </a:r>
            <a:r>
              <a:rPr lang="cs-CZ" altLang="cs-CZ" sz="2400" b="1" dirty="0"/>
              <a:t>maximalizace zisku</a:t>
            </a:r>
          </a:p>
          <a:p>
            <a:r>
              <a:rPr lang="cs-CZ" altLang="cs-CZ" sz="2400" dirty="0"/>
              <a:t>V současnosti jsou cíle spíše následující:</a:t>
            </a:r>
          </a:p>
          <a:p>
            <a:pPr lvl="1"/>
            <a:r>
              <a:rPr lang="cs-CZ" altLang="cs-CZ" sz="2400" dirty="0"/>
              <a:t>Maximalizace tržní hodnoty podniku</a:t>
            </a:r>
          </a:p>
          <a:p>
            <a:pPr lvl="1"/>
            <a:r>
              <a:rPr lang="cs-CZ" altLang="cs-CZ" sz="2400" dirty="0"/>
              <a:t>Platební schopnost (likvidita)</a:t>
            </a:r>
          </a:p>
          <a:p>
            <a:pPr lvl="1"/>
            <a:r>
              <a:rPr lang="cs-CZ" altLang="cs-CZ" sz="2400" dirty="0"/>
              <a:t>Rentabilita podniku</a:t>
            </a:r>
          </a:p>
          <a:p>
            <a:pPr lvl="1"/>
            <a:r>
              <a:rPr lang="cs-CZ" altLang="cs-CZ" sz="2400" dirty="0"/>
              <a:t>Finanční rovnováha</a:t>
            </a:r>
          </a:p>
          <a:p>
            <a:endParaRPr lang="cs-CZ" altLang="cs-CZ" sz="2400" dirty="0">
              <a:sym typeface="Wingdings" panose="05000000000000000000" pitchFamily="2" charset="2"/>
            </a:endParaRPr>
          </a:p>
        </p:txBody>
      </p:sp>
    </p:spTree>
    <p:extLst>
      <p:ext uri="{BB962C8B-B14F-4D97-AF65-F5344CB8AC3E}">
        <p14:creationId xmlns:p14="http://schemas.microsoft.com/office/powerpoint/2010/main" val="1408703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Modelová rozvaha podniku</a:t>
            </a:r>
            <a:endParaRPr lang="cs-CZ" dirty="0"/>
          </a:p>
        </p:txBody>
      </p:sp>
      <p:sp>
        <p:nvSpPr>
          <p:cNvPr id="3" name="Zástupný symbol pro obsah 2"/>
          <p:cNvSpPr>
            <a:spLocks noGrp="1"/>
          </p:cNvSpPr>
          <p:nvPr>
            <p:ph idx="1"/>
          </p:nvPr>
        </p:nvSpPr>
        <p:spPr/>
        <p:txBody>
          <a:bodyPr/>
          <a:lstStyle/>
          <a:p>
            <a:pPr lvl="1">
              <a:lnSpc>
                <a:spcPct val="150000"/>
              </a:lnSpc>
            </a:pPr>
            <a:r>
              <a:rPr lang="cs-CZ" altLang="cs-CZ" sz="2800" dirty="0">
                <a:cs typeface="Times New Roman" panose="02020603050405020304" pitchFamily="18" charset="0"/>
              </a:rPr>
              <a:t>Podnikový majetek</a:t>
            </a:r>
          </a:p>
          <a:p>
            <a:pPr lvl="1">
              <a:lnSpc>
                <a:spcPct val="150000"/>
              </a:lnSpc>
            </a:pPr>
            <a:r>
              <a:rPr lang="cs-CZ" altLang="cs-CZ" sz="2800" dirty="0">
                <a:cs typeface="Times New Roman" panose="02020603050405020304" pitchFamily="18" charset="0"/>
              </a:rPr>
              <a:t>Podnikový kapitál	            	zní to podobně?</a:t>
            </a:r>
          </a:p>
          <a:p>
            <a:pPr lvl="1">
              <a:lnSpc>
                <a:spcPct val="150000"/>
              </a:lnSpc>
            </a:pPr>
            <a:r>
              <a:rPr lang="cs-CZ" altLang="cs-CZ" sz="2800" dirty="0">
                <a:cs typeface="Times New Roman" panose="02020603050405020304" pitchFamily="18" charset="0"/>
              </a:rPr>
              <a:t>Kapitál 				→	v čem je rozdíl?</a:t>
            </a:r>
          </a:p>
          <a:p>
            <a:pPr lvl="1">
              <a:lnSpc>
                <a:spcPct val="150000"/>
              </a:lnSpc>
            </a:pPr>
            <a:r>
              <a:rPr lang="cs-CZ" altLang="cs-CZ" sz="2800" dirty="0">
                <a:cs typeface="Times New Roman" panose="02020603050405020304" pitchFamily="18" charset="0"/>
              </a:rPr>
              <a:t>Peněžní prostředky 		ukážeme si na rozvaze</a:t>
            </a:r>
          </a:p>
          <a:p>
            <a:pPr lvl="1">
              <a:lnSpc>
                <a:spcPct val="150000"/>
              </a:lnSpc>
            </a:pPr>
            <a:r>
              <a:rPr lang="cs-CZ" altLang="cs-CZ" sz="2800" dirty="0">
                <a:cs typeface="Times New Roman" panose="02020603050405020304" pitchFamily="18" charset="0"/>
              </a:rPr>
              <a:t>Finanční zdroje  	                  	</a:t>
            </a:r>
            <a:endParaRPr lang="cs-CZ" altLang="cs-CZ" sz="2800" dirty="0">
              <a:latin typeface="Times New Roman" panose="02020603050405020304" pitchFamily="18" charset="0"/>
              <a:cs typeface="Times New Roman" panose="02020603050405020304" pitchFamily="18" charset="0"/>
            </a:endParaRP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useBgFill="1">
        <p:nvSpPr>
          <p:cNvPr id="6" name="Pravá složená závorka 5"/>
          <p:cNvSpPr>
            <a:spLocks/>
          </p:cNvSpPr>
          <p:nvPr/>
        </p:nvSpPr>
        <p:spPr bwMode="auto">
          <a:xfrm>
            <a:off x="4613275" y="2072640"/>
            <a:ext cx="433388" cy="2651760"/>
          </a:xfrm>
          <a:prstGeom prst="rightBrace">
            <a:avLst>
              <a:gd name="adj1" fmla="val 8303"/>
              <a:gd name="adj2" fmla="val 50000"/>
            </a:avLst>
          </a:prstGeom>
          <a:ln w="41275" algn="ctr">
            <a:solidFill>
              <a:schemeClr val="tx1"/>
            </a:solidFill>
            <a:round/>
            <a:headEnd/>
            <a:tailEnd/>
          </a:ln>
        </p:spPr>
        <p:txBody>
          <a:bodyPr/>
          <a:lstStyle>
            <a:lvl1pPr eaLnBrk="0" hangingPunct="0">
              <a:spcBef>
                <a:spcPct val="20000"/>
              </a:spcBef>
              <a:buClr>
                <a:srgbClr val="7D1E1E"/>
              </a:buClr>
              <a:buFont typeface="Wingdings" panose="05000000000000000000" pitchFamily="2" charset="2"/>
              <a:buChar char="n"/>
              <a:defRPr sz="2800">
                <a:solidFill>
                  <a:schemeClr val="tx1"/>
                </a:solidFill>
                <a:latin typeface="Trebuchet MS" panose="020B0603020202020204" pitchFamily="34" charset="0"/>
              </a:defRPr>
            </a:lvl1pPr>
            <a:lvl2pPr marL="742950" indent="-285750" eaLnBrk="0" hangingPunct="0">
              <a:spcBef>
                <a:spcPct val="20000"/>
              </a:spcBef>
              <a:buClr>
                <a:srgbClr val="7D1E1E"/>
              </a:buClr>
              <a:buFont typeface="Wingdings" panose="05000000000000000000" pitchFamily="2" charset="2"/>
              <a:buChar char="n"/>
              <a:defRPr sz="2600">
                <a:solidFill>
                  <a:schemeClr val="tx1"/>
                </a:solidFill>
                <a:latin typeface="Trebuchet MS" panose="020B0603020202020204" pitchFamily="34" charset="0"/>
              </a:defRPr>
            </a:lvl2pPr>
            <a:lvl3pPr marL="1143000" indent="-228600" eaLnBrk="0" hangingPunct="0">
              <a:spcBef>
                <a:spcPct val="20000"/>
              </a:spcBef>
              <a:buClr>
                <a:srgbClr val="7D1E1E"/>
              </a:buClr>
              <a:buFont typeface="Wingdings" panose="05000000000000000000" pitchFamily="2" charset="2"/>
              <a:buChar char="n"/>
              <a:defRPr sz="2300">
                <a:solidFill>
                  <a:schemeClr val="tx1"/>
                </a:solidFill>
                <a:latin typeface="Trebuchet MS" panose="020B0603020202020204" pitchFamily="34" charset="0"/>
              </a:defRPr>
            </a:lvl3pPr>
            <a:lvl4pPr marL="1600200" indent="-228600" eaLnBrk="0" hangingPunct="0">
              <a:spcBef>
                <a:spcPct val="20000"/>
              </a:spcBef>
              <a:buClr>
                <a:srgbClr val="7D1E1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eaLnBrk="0" hangingPunct="0">
              <a:spcBef>
                <a:spcPct val="20000"/>
              </a:spcBef>
              <a:buClr>
                <a:srgbClr val="7D1E1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Trebuchet MS" panose="020B0603020202020204" pitchFamily="34" charset="0"/>
              </a:defRPr>
            </a:lvl9pPr>
          </a:lstStyle>
          <a:p>
            <a:pPr algn="r" eaLnBrk="1" hangingPunct="1">
              <a:spcBef>
                <a:spcPct val="0"/>
              </a:spcBef>
              <a:buClrTx/>
              <a:buFontTx/>
              <a:buNone/>
            </a:pPr>
            <a:endParaRPr lang="cs-CZ" altLang="cs-CZ" sz="1600">
              <a:latin typeface="Arial" panose="020B0604020202020204" pitchFamily="34" charset="0"/>
            </a:endParaRPr>
          </a:p>
        </p:txBody>
      </p:sp>
    </p:spTree>
    <p:extLst>
      <p:ext uri="{BB962C8B-B14F-4D97-AF65-F5344CB8AC3E}">
        <p14:creationId xmlns:p14="http://schemas.microsoft.com/office/powerpoint/2010/main" val="2251078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Některé pojmy</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graphicFrame>
        <p:nvGraphicFramePr>
          <p:cNvPr id="7" name="Tabulka 6">
            <a:extLst>
              <a:ext uri="{FF2B5EF4-FFF2-40B4-BE49-F238E27FC236}">
                <a16:creationId xmlns:a16="http://schemas.microsoft.com/office/drawing/2014/main" id="{B67DFADA-E135-443E-B353-66710095262D}"/>
              </a:ext>
            </a:extLst>
          </p:cNvPr>
          <p:cNvGraphicFramePr>
            <a:graphicFrameLocks noGrp="1"/>
          </p:cNvGraphicFramePr>
          <p:nvPr>
            <p:extLst>
              <p:ext uri="{D42A27DB-BD31-4B8C-83A1-F6EECF244321}">
                <p14:modId xmlns:p14="http://schemas.microsoft.com/office/powerpoint/2010/main" val="1202573366"/>
              </p:ext>
            </p:extLst>
          </p:nvPr>
        </p:nvGraphicFramePr>
        <p:xfrm>
          <a:off x="1351281" y="1320800"/>
          <a:ext cx="9377680" cy="5283192"/>
        </p:xfrm>
        <a:graphic>
          <a:graphicData uri="http://schemas.openxmlformats.org/drawingml/2006/table">
            <a:tbl>
              <a:tblPr firstRow="1" firstCol="1" bandRow="1"/>
              <a:tblGrid>
                <a:gridCol w="478577">
                  <a:extLst>
                    <a:ext uri="{9D8B030D-6E8A-4147-A177-3AD203B41FA5}">
                      <a16:colId xmlns:a16="http://schemas.microsoft.com/office/drawing/2014/main" val="20000"/>
                    </a:ext>
                  </a:extLst>
                </a:gridCol>
                <a:gridCol w="3924532">
                  <a:extLst>
                    <a:ext uri="{9D8B030D-6E8A-4147-A177-3AD203B41FA5}">
                      <a16:colId xmlns:a16="http://schemas.microsoft.com/office/drawing/2014/main" val="20001"/>
                    </a:ext>
                  </a:extLst>
                </a:gridCol>
                <a:gridCol w="599874">
                  <a:extLst>
                    <a:ext uri="{9D8B030D-6E8A-4147-A177-3AD203B41FA5}">
                      <a16:colId xmlns:a16="http://schemas.microsoft.com/office/drawing/2014/main" val="20002"/>
                    </a:ext>
                  </a:extLst>
                </a:gridCol>
                <a:gridCol w="4374697">
                  <a:extLst>
                    <a:ext uri="{9D8B030D-6E8A-4147-A177-3AD203B41FA5}">
                      <a16:colId xmlns:a16="http://schemas.microsoft.com/office/drawing/2014/main" val="20003"/>
                    </a:ext>
                  </a:extLst>
                </a:gridCol>
              </a:tblGrid>
              <a:tr h="258538">
                <a:tc>
                  <a:txBody>
                    <a:bodyPr/>
                    <a:lstStyle/>
                    <a:p>
                      <a:pPr algn="ctr">
                        <a:lnSpc>
                          <a:spcPct val="115000"/>
                        </a:lnSpc>
                        <a:spcAft>
                          <a:spcPts val="0"/>
                        </a:spcAft>
                      </a:pPr>
                      <a:r>
                        <a:rPr lang="cs-CZ" sz="1100" b="1" dirty="0">
                          <a:effectLst/>
                          <a:latin typeface="Calibri"/>
                          <a:ea typeface="Calibri"/>
                          <a:cs typeface="Times New Roman"/>
                        </a:rPr>
                        <a:t> </a:t>
                      </a:r>
                      <a:endParaRPr lang="cs-CZ" sz="1100" dirty="0">
                        <a:effectLst/>
                        <a:latin typeface="Calibri"/>
                        <a:ea typeface="Calibri"/>
                        <a:cs typeface="Times New Roman"/>
                      </a:endParaRPr>
                    </a:p>
                  </a:txBody>
                  <a:tcPr marL="66535" marR="6653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cs-CZ" sz="1100" b="1">
                          <a:effectLst/>
                          <a:latin typeface="Calibri"/>
                          <a:ea typeface="Calibri"/>
                          <a:cs typeface="Times New Roman"/>
                        </a:rPr>
                        <a:t>AKTIVA</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cs-CZ" sz="1100" b="1">
                          <a:effectLst/>
                          <a:latin typeface="Calibri"/>
                          <a:ea typeface="Calibri"/>
                          <a:cs typeface="Times New Roman"/>
                        </a:rPr>
                        <a:t> </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cs-CZ" sz="1100" b="1">
                          <a:effectLst/>
                          <a:latin typeface="Calibri"/>
                          <a:ea typeface="Calibri"/>
                          <a:cs typeface="Times New Roman"/>
                        </a:rPr>
                        <a:t>PASIVA</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0"/>
                  </a:ext>
                </a:extLst>
              </a:tr>
              <a:tr h="258538">
                <a:tc>
                  <a:txBody>
                    <a:bodyPr/>
                    <a:lstStyle/>
                    <a:p>
                      <a:pPr>
                        <a:lnSpc>
                          <a:spcPct val="115000"/>
                        </a:lnSpc>
                        <a:spcAft>
                          <a:spcPts val="0"/>
                        </a:spcAft>
                      </a:pPr>
                      <a:r>
                        <a:rPr lang="cs-CZ" sz="1100">
                          <a:effectLst/>
                          <a:latin typeface="Calibri"/>
                          <a:ea typeface="Calibri"/>
                          <a:cs typeface="Times New Roman"/>
                        </a:rPr>
                        <a:t>A.</a:t>
                      </a:r>
                    </a:p>
                  </a:txBody>
                  <a:tcPr marL="66535" marR="6653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a:effectLst/>
                          <a:latin typeface="Calibri"/>
                          <a:ea typeface="Calibri"/>
                          <a:cs typeface="Times New Roman"/>
                        </a:rPr>
                        <a:t>Pohledávky za upsaný vlastní kapitál</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a:effectLst/>
                          <a:latin typeface="Calibri"/>
                          <a:ea typeface="Calibri"/>
                          <a:cs typeface="Times New Roman"/>
                        </a:rPr>
                        <a:t> </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a:effectLst/>
                          <a:latin typeface="Calibri"/>
                          <a:ea typeface="Calibri"/>
                          <a:cs typeface="Times New Roman"/>
                        </a:rPr>
                        <a:t> </a:t>
                      </a:r>
                    </a:p>
                  </a:txBody>
                  <a:tcPr marL="66535" marR="6653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58538">
                <a:tc>
                  <a:txBody>
                    <a:bodyPr/>
                    <a:lstStyle/>
                    <a:p>
                      <a:pPr>
                        <a:lnSpc>
                          <a:spcPct val="115000"/>
                        </a:lnSpc>
                        <a:spcAft>
                          <a:spcPts val="0"/>
                        </a:spcAft>
                      </a:pPr>
                      <a:r>
                        <a:rPr lang="cs-CZ" sz="1100">
                          <a:effectLst/>
                          <a:latin typeface="Calibri"/>
                          <a:ea typeface="Calibri"/>
                          <a:cs typeface="Times New Roman"/>
                        </a:rPr>
                        <a:t>B.</a:t>
                      </a:r>
                    </a:p>
                  </a:txBody>
                  <a:tcPr marL="66535" marR="6653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dirty="0">
                          <a:effectLst/>
                          <a:latin typeface="Calibri"/>
                          <a:ea typeface="Calibri"/>
                          <a:cs typeface="Times New Roman"/>
                        </a:rPr>
                        <a:t>DLOUHODOBÝ MAJETEK</a:t>
                      </a:r>
                      <a:endParaRPr lang="cs-CZ" sz="1100" dirty="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cs-CZ" sz="1100">
                          <a:effectLst/>
                          <a:latin typeface="Calibri"/>
                          <a:ea typeface="Calibri"/>
                          <a:cs typeface="Times New Roman"/>
                        </a:rPr>
                        <a:t>A.</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dirty="0">
                          <a:effectLst/>
                          <a:latin typeface="Calibri"/>
                          <a:ea typeface="Calibri"/>
                          <a:cs typeface="Times New Roman"/>
                        </a:rPr>
                        <a:t>VLASTNÍ KAPITÁL</a:t>
                      </a:r>
                      <a:endParaRPr lang="cs-CZ" sz="1100" dirty="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258538">
                <a:tc>
                  <a:txBody>
                    <a:bodyPr/>
                    <a:lstStyle/>
                    <a:p>
                      <a:pPr>
                        <a:lnSpc>
                          <a:spcPct val="115000"/>
                        </a:lnSpc>
                        <a:spcAft>
                          <a:spcPts val="0"/>
                        </a:spcAft>
                      </a:pPr>
                      <a:r>
                        <a:rPr lang="cs-CZ" sz="1100">
                          <a:effectLst/>
                          <a:latin typeface="Calibri"/>
                          <a:ea typeface="Calibri"/>
                          <a:cs typeface="Times New Roman"/>
                        </a:rPr>
                        <a:t>I.</a:t>
                      </a:r>
                    </a:p>
                  </a:txBody>
                  <a:tcPr marL="66535" marR="6653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dirty="0">
                          <a:effectLst/>
                          <a:latin typeface="Calibri"/>
                          <a:ea typeface="Calibri"/>
                          <a:cs typeface="Times New Roman"/>
                        </a:rPr>
                        <a:t>Dlouhodobý nehmotný majetek</a:t>
                      </a:r>
                      <a:endParaRPr lang="cs-CZ" sz="1100" dirty="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a:effectLst/>
                          <a:latin typeface="Calibri"/>
                          <a:ea typeface="Calibri"/>
                          <a:cs typeface="Times New Roman"/>
                        </a:rPr>
                        <a:t>I.</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a:effectLst/>
                          <a:latin typeface="Calibri"/>
                          <a:ea typeface="Calibri"/>
                          <a:cs typeface="Times New Roman"/>
                        </a:rPr>
                        <a:t>Základní kapitál</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58538">
                <a:tc>
                  <a:txBody>
                    <a:bodyPr/>
                    <a:lstStyle/>
                    <a:p>
                      <a:pPr>
                        <a:lnSpc>
                          <a:spcPct val="115000"/>
                        </a:lnSpc>
                        <a:spcAft>
                          <a:spcPts val="0"/>
                        </a:spcAft>
                      </a:pPr>
                      <a:r>
                        <a:rPr lang="cs-CZ" sz="1100">
                          <a:effectLst/>
                          <a:latin typeface="Calibri"/>
                          <a:ea typeface="Calibri"/>
                          <a:cs typeface="Times New Roman"/>
                        </a:rPr>
                        <a:t>II.</a:t>
                      </a:r>
                    </a:p>
                  </a:txBody>
                  <a:tcPr marL="66535" marR="6653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a:effectLst/>
                          <a:latin typeface="Calibri"/>
                          <a:ea typeface="Calibri"/>
                          <a:cs typeface="Times New Roman"/>
                        </a:rPr>
                        <a:t>Dlouhodobý hmotný majetek</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a:effectLst/>
                          <a:latin typeface="Calibri"/>
                          <a:ea typeface="Calibri"/>
                          <a:cs typeface="Times New Roman"/>
                        </a:rPr>
                        <a:t>II.</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a:effectLst/>
                          <a:latin typeface="Calibri"/>
                          <a:ea typeface="Calibri"/>
                          <a:cs typeface="Times New Roman"/>
                        </a:rPr>
                        <a:t>Ážio a kapitálové fondy</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58538">
                <a:tc>
                  <a:txBody>
                    <a:bodyPr/>
                    <a:lstStyle/>
                    <a:p>
                      <a:pPr>
                        <a:lnSpc>
                          <a:spcPct val="115000"/>
                        </a:lnSpc>
                        <a:spcAft>
                          <a:spcPts val="0"/>
                        </a:spcAft>
                      </a:pPr>
                      <a:r>
                        <a:rPr lang="cs-CZ" sz="1100">
                          <a:effectLst/>
                          <a:latin typeface="Calibri"/>
                          <a:ea typeface="Calibri"/>
                          <a:cs typeface="Times New Roman"/>
                        </a:rPr>
                        <a:t>III.</a:t>
                      </a:r>
                    </a:p>
                  </a:txBody>
                  <a:tcPr marL="66535" marR="6653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a:effectLst/>
                          <a:latin typeface="Calibri"/>
                          <a:ea typeface="Calibri"/>
                          <a:cs typeface="Times New Roman"/>
                        </a:rPr>
                        <a:t>Dlouhodobý finanční majetek</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a:effectLst/>
                          <a:latin typeface="Calibri"/>
                          <a:ea typeface="Calibri"/>
                          <a:cs typeface="Times New Roman"/>
                        </a:rPr>
                        <a:t>III.</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a:effectLst/>
                          <a:latin typeface="Calibri"/>
                          <a:ea typeface="Calibri"/>
                          <a:cs typeface="Times New Roman"/>
                        </a:rPr>
                        <a:t>Fondy ze zisku</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58538">
                <a:tc>
                  <a:txBody>
                    <a:bodyPr/>
                    <a:lstStyle/>
                    <a:p>
                      <a:pPr>
                        <a:lnSpc>
                          <a:spcPct val="115000"/>
                        </a:lnSpc>
                        <a:spcAft>
                          <a:spcPts val="0"/>
                        </a:spcAft>
                      </a:pPr>
                      <a:r>
                        <a:rPr lang="cs-CZ" sz="1100">
                          <a:effectLst/>
                          <a:latin typeface="Calibri"/>
                          <a:ea typeface="Calibri"/>
                          <a:cs typeface="Times New Roman"/>
                        </a:rPr>
                        <a:t> </a:t>
                      </a:r>
                    </a:p>
                  </a:txBody>
                  <a:tcPr marL="66535" marR="6653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a:effectLst/>
                          <a:latin typeface="Calibri"/>
                          <a:ea typeface="Calibri"/>
                          <a:cs typeface="Times New Roman"/>
                        </a:rPr>
                        <a:t> </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a:effectLst/>
                          <a:latin typeface="Calibri"/>
                          <a:ea typeface="Calibri"/>
                          <a:cs typeface="Times New Roman"/>
                        </a:rPr>
                        <a:t>IV.</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a:effectLst/>
                          <a:latin typeface="Calibri"/>
                          <a:ea typeface="Calibri"/>
                          <a:cs typeface="Times New Roman"/>
                        </a:rPr>
                        <a:t>Výsledek hospodaření minulých let</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21747">
                <a:tc>
                  <a:txBody>
                    <a:bodyPr/>
                    <a:lstStyle/>
                    <a:p>
                      <a:pPr>
                        <a:lnSpc>
                          <a:spcPct val="115000"/>
                        </a:lnSpc>
                        <a:spcAft>
                          <a:spcPts val="0"/>
                        </a:spcAft>
                      </a:pPr>
                      <a:r>
                        <a:rPr lang="cs-CZ" sz="1100">
                          <a:effectLst/>
                          <a:latin typeface="Calibri"/>
                          <a:ea typeface="Calibri"/>
                          <a:cs typeface="Times New Roman"/>
                        </a:rPr>
                        <a:t> </a:t>
                      </a:r>
                    </a:p>
                  </a:txBody>
                  <a:tcPr marL="66535" marR="6653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a:effectLst/>
                          <a:latin typeface="Calibri"/>
                          <a:ea typeface="Calibri"/>
                          <a:cs typeface="Times New Roman"/>
                        </a:rPr>
                        <a:t> </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dirty="0">
                          <a:effectLst/>
                          <a:latin typeface="Calibri"/>
                          <a:ea typeface="Calibri"/>
                          <a:cs typeface="Times New Roman"/>
                        </a:rPr>
                        <a:t>V.</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dirty="0">
                          <a:effectLst/>
                          <a:latin typeface="Calibri"/>
                          <a:ea typeface="Calibri"/>
                          <a:cs typeface="Times New Roman"/>
                        </a:rPr>
                        <a:t>Výsledek hospodaření běžného účetního období</a:t>
                      </a:r>
                      <a:endParaRPr lang="cs-CZ" sz="1100" dirty="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07761">
                <a:tc>
                  <a:txBody>
                    <a:bodyPr/>
                    <a:lstStyle/>
                    <a:p>
                      <a:pPr>
                        <a:lnSpc>
                          <a:spcPct val="115000"/>
                        </a:lnSpc>
                        <a:spcAft>
                          <a:spcPts val="0"/>
                        </a:spcAft>
                      </a:pPr>
                      <a:r>
                        <a:rPr lang="cs-CZ" sz="1100">
                          <a:effectLst/>
                          <a:latin typeface="Calibri"/>
                          <a:ea typeface="Calibri"/>
                          <a:cs typeface="Times New Roman"/>
                        </a:rPr>
                        <a:t> </a:t>
                      </a:r>
                    </a:p>
                  </a:txBody>
                  <a:tcPr marL="66535" marR="6653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a:effectLst/>
                          <a:latin typeface="Calibri"/>
                          <a:ea typeface="Calibri"/>
                          <a:cs typeface="Times New Roman"/>
                        </a:rPr>
                        <a:t> </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a:effectLst/>
                          <a:latin typeface="Calibri"/>
                          <a:ea typeface="Calibri"/>
                          <a:cs typeface="Times New Roman"/>
                        </a:rPr>
                        <a:t>VI.</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a:effectLst/>
                          <a:latin typeface="Calibri"/>
                          <a:ea typeface="Calibri"/>
                          <a:cs typeface="Times New Roman"/>
                        </a:rPr>
                        <a:t>Rozhodnuto o zálohové výplatě podílu na zisku</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58538">
                <a:tc>
                  <a:txBody>
                    <a:bodyPr/>
                    <a:lstStyle/>
                    <a:p>
                      <a:pPr>
                        <a:lnSpc>
                          <a:spcPct val="115000"/>
                        </a:lnSpc>
                        <a:spcAft>
                          <a:spcPts val="0"/>
                        </a:spcAft>
                      </a:pPr>
                      <a:r>
                        <a:rPr lang="cs-CZ" sz="1100">
                          <a:effectLst/>
                          <a:latin typeface="Calibri"/>
                          <a:ea typeface="Calibri"/>
                          <a:cs typeface="Times New Roman"/>
                        </a:rPr>
                        <a:t>C.</a:t>
                      </a:r>
                    </a:p>
                  </a:txBody>
                  <a:tcPr marL="66535" marR="6653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dirty="0">
                          <a:effectLst/>
                          <a:latin typeface="Calibri"/>
                          <a:ea typeface="Calibri"/>
                          <a:cs typeface="Times New Roman"/>
                        </a:rPr>
                        <a:t>OBĚŽNÁ AKTIVA</a:t>
                      </a:r>
                      <a:endParaRPr lang="cs-CZ" sz="1100" dirty="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cs-CZ" sz="1100">
                          <a:effectLst/>
                          <a:latin typeface="Calibri"/>
                          <a:ea typeface="Calibri"/>
                          <a:cs typeface="Times New Roman"/>
                        </a:rPr>
                        <a:t>B + C</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dirty="0">
                          <a:effectLst/>
                          <a:latin typeface="Calibri"/>
                          <a:ea typeface="Calibri"/>
                          <a:cs typeface="Times New Roman"/>
                        </a:rPr>
                        <a:t>CIZÍ ZDROJE</a:t>
                      </a:r>
                      <a:endParaRPr lang="cs-CZ" sz="1100" dirty="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9"/>
                  </a:ext>
                </a:extLst>
              </a:tr>
              <a:tr h="258538">
                <a:tc>
                  <a:txBody>
                    <a:bodyPr/>
                    <a:lstStyle/>
                    <a:p>
                      <a:pPr>
                        <a:lnSpc>
                          <a:spcPct val="115000"/>
                        </a:lnSpc>
                        <a:spcAft>
                          <a:spcPts val="0"/>
                        </a:spcAft>
                      </a:pPr>
                      <a:r>
                        <a:rPr lang="cs-CZ" sz="1100">
                          <a:effectLst/>
                          <a:latin typeface="Calibri"/>
                          <a:ea typeface="Calibri"/>
                          <a:cs typeface="Times New Roman"/>
                        </a:rPr>
                        <a:t>I.</a:t>
                      </a:r>
                    </a:p>
                  </a:txBody>
                  <a:tcPr marL="66535" marR="6653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a:effectLst/>
                          <a:latin typeface="Calibri"/>
                          <a:ea typeface="Calibri"/>
                          <a:cs typeface="Times New Roman"/>
                        </a:rPr>
                        <a:t>Zásoby</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a:effectLst/>
                          <a:latin typeface="Calibri"/>
                          <a:ea typeface="Calibri"/>
                          <a:cs typeface="Times New Roman"/>
                        </a:rPr>
                        <a:t>B</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a:effectLst/>
                          <a:latin typeface="Calibri"/>
                          <a:ea typeface="Calibri"/>
                          <a:cs typeface="Times New Roman"/>
                        </a:rPr>
                        <a:t>Rezervy</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58538">
                <a:tc>
                  <a:txBody>
                    <a:bodyPr/>
                    <a:lstStyle/>
                    <a:p>
                      <a:pPr>
                        <a:lnSpc>
                          <a:spcPct val="115000"/>
                        </a:lnSpc>
                        <a:spcAft>
                          <a:spcPts val="0"/>
                        </a:spcAft>
                      </a:pPr>
                      <a:r>
                        <a:rPr lang="cs-CZ" sz="1100">
                          <a:effectLst/>
                          <a:latin typeface="Calibri"/>
                          <a:ea typeface="Calibri"/>
                          <a:cs typeface="Times New Roman"/>
                        </a:rPr>
                        <a:t>II.</a:t>
                      </a:r>
                    </a:p>
                  </a:txBody>
                  <a:tcPr marL="66535" marR="6653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a:effectLst/>
                          <a:latin typeface="Calibri"/>
                          <a:ea typeface="Calibri"/>
                          <a:cs typeface="Times New Roman"/>
                        </a:rPr>
                        <a:t>Pohledávky</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a:effectLst/>
                          <a:latin typeface="Calibri"/>
                          <a:ea typeface="Calibri"/>
                          <a:cs typeface="Times New Roman"/>
                        </a:rPr>
                        <a:t>C</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a:effectLst/>
                          <a:latin typeface="Calibri"/>
                          <a:ea typeface="Calibri"/>
                          <a:cs typeface="Times New Roman"/>
                        </a:rPr>
                        <a:t>Závazky</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58538">
                <a:tc>
                  <a:txBody>
                    <a:bodyPr/>
                    <a:lstStyle/>
                    <a:p>
                      <a:pPr>
                        <a:lnSpc>
                          <a:spcPct val="115000"/>
                        </a:lnSpc>
                        <a:spcAft>
                          <a:spcPts val="0"/>
                        </a:spcAft>
                      </a:pPr>
                      <a:r>
                        <a:rPr lang="cs-CZ" sz="1100">
                          <a:effectLst/>
                          <a:latin typeface="Calibri"/>
                          <a:ea typeface="Calibri"/>
                          <a:cs typeface="Times New Roman"/>
                        </a:rPr>
                        <a:t> </a:t>
                      </a:r>
                    </a:p>
                  </a:txBody>
                  <a:tcPr marL="66535" marR="6653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i="1">
                          <a:effectLst/>
                          <a:latin typeface="Calibri"/>
                          <a:ea typeface="Calibri"/>
                          <a:cs typeface="Times New Roman"/>
                        </a:rPr>
                        <a:t>Dlouhodobé pohledávky</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a:effectLst/>
                          <a:latin typeface="Calibri"/>
                          <a:ea typeface="Calibri"/>
                          <a:cs typeface="Times New Roman"/>
                        </a:rPr>
                        <a:t>I.</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a:effectLst/>
                          <a:latin typeface="Calibri"/>
                          <a:ea typeface="Calibri"/>
                          <a:cs typeface="Times New Roman"/>
                        </a:rPr>
                        <a:t>Dlouhodobé závazky</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58538">
                <a:tc>
                  <a:txBody>
                    <a:bodyPr/>
                    <a:lstStyle/>
                    <a:p>
                      <a:pPr>
                        <a:lnSpc>
                          <a:spcPct val="115000"/>
                        </a:lnSpc>
                        <a:spcAft>
                          <a:spcPts val="0"/>
                        </a:spcAft>
                      </a:pPr>
                      <a:r>
                        <a:rPr lang="cs-CZ" sz="1100">
                          <a:effectLst/>
                          <a:latin typeface="Calibri"/>
                          <a:ea typeface="Calibri"/>
                          <a:cs typeface="Times New Roman"/>
                        </a:rPr>
                        <a:t> </a:t>
                      </a:r>
                    </a:p>
                  </a:txBody>
                  <a:tcPr marL="66535" marR="6653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i="1">
                          <a:effectLst/>
                          <a:latin typeface="Calibri"/>
                          <a:ea typeface="Calibri"/>
                          <a:cs typeface="Times New Roman"/>
                        </a:rPr>
                        <a:t>Krátkodobé pohledávky</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a:effectLst/>
                          <a:latin typeface="Calibri"/>
                          <a:ea typeface="Calibri"/>
                          <a:cs typeface="Times New Roman"/>
                        </a:rPr>
                        <a:t> </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i="1">
                          <a:effectLst/>
                          <a:latin typeface="Calibri"/>
                          <a:ea typeface="Calibri"/>
                          <a:cs typeface="Times New Roman"/>
                        </a:rPr>
                        <a:t>Závazky k úvěrovým institucím</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58538">
                <a:tc>
                  <a:txBody>
                    <a:bodyPr/>
                    <a:lstStyle/>
                    <a:p>
                      <a:pPr>
                        <a:lnSpc>
                          <a:spcPct val="115000"/>
                        </a:lnSpc>
                        <a:spcAft>
                          <a:spcPts val="0"/>
                        </a:spcAft>
                      </a:pPr>
                      <a:r>
                        <a:rPr lang="cs-CZ" sz="1100">
                          <a:effectLst/>
                          <a:latin typeface="Calibri"/>
                          <a:ea typeface="Calibri"/>
                          <a:cs typeface="Times New Roman"/>
                        </a:rPr>
                        <a:t>III.</a:t>
                      </a:r>
                    </a:p>
                  </a:txBody>
                  <a:tcPr marL="66535" marR="6653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a:effectLst/>
                          <a:latin typeface="Calibri"/>
                          <a:ea typeface="Calibri"/>
                          <a:cs typeface="Times New Roman"/>
                        </a:rPr>
                        <a:t>Krátkodobý finanční majetek</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a:effectLst/>
                          <a:latin typeface="Calibri"/>
                          <a:ea typeface="Calibri"/>
                          <a:cs typeface="Times New Roman"/>
                        </a:rPr>
                        <a:t> </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i="1">
                          <a:effectLst/>
                          <a:latin typeface="Calibri"/>
                          <a:ea typeface="Calibri"/>
                          <a:cs typeface="Times New Roman"/>
                        </a:rPr>
                        <a:t>Závazky z obchodních vztahů</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58538">
                <a:tc>
                  <a:txBody>
                    <a:bodyPr/>
                    <a:lstStyle/>
                    <a:p>
                      <a:pPr>
                        <a:lnSpc>
                          <a:spcPct val="115000"/>
                        </a:lnSpc>
                        <a:spcAft>
                          <a:spcPts val="0"/>
                        </a:spcAft>
                      </a:pPr>
                      <a:r>
                        <a:rPr lang="cs-CZ" sz="1100">
                          <a:effectLst/>
                          <a:latin typeface="Calibri"/>
                          <a:ea typeface="Calibri"/>
                          <a:cs typeface="Times New Roman"/>
                        </a:rPr>
                        <a:t>IV.</a:t>
                      </a:r>
                    </a:p>
                  </a:txBody>
                  <a:tcPr marL="66535" marR="6653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a:effectLst/>
                          <a:latin typeface="Calibri"/>
                          <a:ea typeface="Calibri"/>
                          <a:cs typeface="Times New Roman"/>
                        </a:rPr>
                        <a:t>Peněžní prostředky</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a:effectLst/>
                          <a:latin typeface="Calibri"/>
                          <a:ea typeface="Calibri"/>
                          <a:cs typeface="Times New Roman"/>
                        </a:rPr>
                        <a:t>II.</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a:effectLst/>
                          <a:latin typeface="Calibri"/>
                          <a:ea typeface="Calibri"/>
                          <a:cs typeface="Times New Roman"/>
                        </a:rPr>
                        <a:t>Krátkodobé závazky</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58538">
                <a:tc>
                  <a:txBody>
                    <a:bodyPr/>
                    <a:lstStyle/>
                    <a:p>
                      <a:pPr>
                        <a:lnSpc>
                          <a:spcPct val="115000"/>
                        </a:lnSpc>
                        <a:spcAft>
                          <a:spcPts val="0"/>
                        </a:spcAft>
                      </a:pPr>
                      <a:r>
                        <a:rPr lang="cs-CZ" sz="1100">
                          <a:effectLst/>
                          <a:latin typeface="Calibri"/>
                          <a:ea typeface="Calibri"/>
                          <a:cs typeface="Times New Roman"/>
                        </a:rPr>
                        <a:t> </a:t>
                      </a:r>
                    </a:p>
                  </a:txBody>
                  <a:tcPr marL="66535" marR="6653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i="1">
                          <a:effectLst/>
                          <a:latin typeface="Calibri"/>
                          <a:ea typeface="Calibri"/>
                          <a:cs typeface="Times New Roman"/>
                        </a:rPr>
                        <a:t>Peněžní prostředky v pokladně</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a:effectLst/>
                          <a:latin typeface="Calibri"/>
                          <a:ea typeface="Calibri"/>
                          <a:cs typeface="Times New Roman"/>
                        </a:rPr>
                        <a:t> </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i="1">
                          <a:effectLst/>
                          <a:latin typeface="Calibri"/>
                          <a:ea typeface="Calibri"/>
                          <a:cs typeface="Times New Roman"/>
                        </a:rPr>
                        <a:t>Závazky k úvěrovým institucím</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58538">
                <a:tc>
                  <a:txBody>
                    <a:bodyPr/>
                    <a:lstStyle/>
                    <a:p>
                      <a:pPr>
                        <a:lnSpc>
                          <a:spcPct val="115000"/>
                        </a:lnSpc>
                        <a:spcAft>
                          <a:spcPts val="0"/>
                        </a:spcAft>
                      </a:pPr>
                      <a:r>
                        <a:rPr lang="cs-CZ" sz="1100">
                          <a:effectLst/>
                          <a:latin typeface="Calibri"/>
                          <a:ea typeface="Calibri"/>
                          <a:cs typeface="Times New Roman"/>
                        </a:rPr>
                        <a:t> </a:t>
                      </a:r>
                    </a:p>
                  </a:txBody>
                  <a:tcPr marL="66535" marR="6653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i="1">
                          <a:effectLst/>
                          <a:latin typeface="Calibri"/>
                          <a:ea typeface="Calibri"/>
                          <a:cs typeface="Times New Roman"/>
                        </a:rPr>
                        <a:t>Peněžní prostředky na účtech</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a:effectLst/>
                          <a:latin typeface="Calibri"/>
                          <a:ea typeface="Calibri"/>
                          <a:cs typeface="Times New Roman"/>
                        </a:rPr>
                        <a:t> </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i="1">
                          <a:effectLst/>
                          <a:latin typeface="Calibri"/>
                          <a:ea typeface="Calibri"/>
                          <a:cs typeface="Times New Roman"/>
                        </a:rPr>
                        <a:t>Závazky z obchodních vztahů</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58538">
                <a:tc>
                  <a:txBody>
                    <a:bodyPr/>
                    <a:lstStyle/>
                    <a:p>
                      <a:pPr>
                        <a:lnSpc>
                          <a:spcPct val="115000"/>
                        </a:lnSpc>
                        <a:spcAft>
                          <a:spcPts val="0"/>
                        </a:spcAft>
                      </a:pPr>
                      <a:r>
                        <a:rPr lang="cs-CZ" sz="1100">
                          <a:effectLst/>
                          <a:latin typeface="Calibri"/>
                          <a:ea typeface="Calibri"/>
                          <a:cs typeface="Times New Roman"/>
                        </a:rPr>
                        <a:t>D</a:t>
                      </a:r>
                    </a:p>
                  </a:txBody>
                  <a:tcPr marL="66535" marR="6653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a:effectLst/>
                          <a:latin typeface="Calibri"/>
                          <a:ea typeface="Calibri"/>
                          <a:cs typeface="Times New Roman"/>
                        </a:rPr>
                        <a:t>Časové rozlišení aktiv</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a:effectLst/>
                          <a:latin typeface="Calibri"/>
                          <a:ea typeface="Calibri"/>
                          <a:cs typeface="Times New Roman"/>
                        </a:rPr>
                        <a:t>D</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a:effectLst/>
                          <a:latin typeface="Calibri"/>
                          <a:ea typeface="Calibri"/>
                          <a:cs typeface="Times New Roman"/>
                        </a:rPr>
                        <a:t>Časové rozlišení pasiv</a:t>
                      </a:r>
                      <a:endParaRPr lang="cs-CZ" sz="110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58538">
                <a:tc>
                  <a:txBody>
                    <a:bodyPr/>
                    <a:lstStyle/>
                    <a:p>
                      <a:pPr>
                        <a:lnSpc>
                          <a:spcPct val="115000"/>
                        </a:lnSpc>
                        <a:spcAft>
                          <a:spcPts val="0"/>
                        </a:spcAft>
                      </a:pPr>
                      <a:r>
                        <a:rPr lang="cs-CZ" sz="1100">
                          <a:effectLst/>
                          <a:latin typeface="Calibri"/>
                          <a:ea typeface="Calibri"/>
                          <a:cs typeface="Times New Roman"/>
                        </a:rPr>
                        <a:t> </a:t>
                      </a:r>
                    </a:p>
                  </a:txBody>
                  <a:tcPr marL="66535" marR="6653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100" b="1" dirty="0">
                          <a:effectLst/>
                          <a:latin typeface="Calibri"/>
                          <a:ea typeface="Calibri"/>
                          <a:cs typeface="Times New Roman"/>
                        </a:rPr>
                        <a:t>AKTIVA CELKEM</a:t>
                      </a:r>
                      <a:endParaRPr lang="cs-CZ" sz="1100" dirty="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cs-CZ" sz="1100" dirty="0">
                          <a:effectLst/>
                          <a:latin typeface="Calibri"/>
                          <a:ea typeface="Calibri"/>
                          <a:cs typeface="Times New Roman"/>
                        </a:rPr>
                        <a:t> =</a:t>
                      </a:r>
                    </a:p>
                  </a:txBody>
                  <a:tcPr marL="66535" marR="66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cs-CZ" sz="1100" b="1" dirty="0">
                          <a:effectLst/>
                          <a:latin typeface="Calibri"/>
                          <a:ea typeface="Calibri"/>
                          <a:cs typeface="Times New Roman"/>
                        </a:rPr>
                        <a:t>PASIVA CELKEM</a:t>
                      </a:r>
                      <a:endParaRPr lang="cs-CZ" sz="1100" dirty="0">
                        <a:effectLst/>
                        <a:latin typeface="Calibri"/>
                        <a:ea typeface="Calibri"/>
                        <a:cs typeface="Times New Roman"/>
                      </a:endParaRPr>
                    </a:p>
                  </a:txBody>
                  <a:tcPr marL="66535" marR="6653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9"/>
                  </a:ext>
                </a:extLst>
              </a:tr>
            </a:tbl>
          </a:graphicData>
        </a:graphic>
      </p:graphicFrame>
    </p:spTree>
    <p:extLst>
      <p:ext uri="{BB962C8B-B14F-4D97-AF65-F5344CB8AC3E}">
        <p14:creationId xmlns:p14="http://schemas.microsoft.com/office/powerpoint/2010/main" val="2018345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Finanční řízení</a:t>
            </a:r>
            <a:endParaRPr lang="cs-CZ" dirty="0"/>
          </a:p>
        </p:txBody>
      </p:sp>
      <p:sp>
        <p:nvSpPr>
          <p:cNvPr id="3" name="Zástupný symbol pro obsah 2"/>
          <p:cNvSpPr>
            <a:spLocks noGrp="1"/>
          </p:cNvSpPr>
          <p:nvPr>
            <p:ph idx="1"/>
          </p:nvPr>
        </p:nvSpPr>
        <p:spPr/>
        <p:txBody>
          <a:bodyPr/>
          <a:lstStyle/>
          <a:p>
            <a:r>
              <a:rPr lang="cs-CZ" altLang="cs-CZ" sz="2400" dirty="0">
                <a:sym typeface="Wingdings" panose="05000000000000000000" pitchFamily="2" charset="2"/>
              </a:rPr>
              <a:t>Viz skripta – je to tam poměrně stručně a srozumitelně vysvětleno </a:t>
            </a:r>
          </a:p>
          <a:p>
            <a:endParaRPr lang="cs-CZ" altLang="cs-CZ" sz="2400" dirty="0">
              <a:sym typeface="Wingdings" panose="05000000000000000000" pitchFamily="2" charset="2"/>
            </a:endParaRPr>
          </a:p>
          <a:p>
            <a:r>
              <a:rPr lang="cs-CZ" altLang="cs-CZ" sz="2400" dirty="0">
                <a:sym typeface="Wingdings" panose="05000000000000000000" pitchFamily="2" charset="2"/>
              </a:rPr>
              <a:t>Jen pár poznámek k jeho principům</a:t>
            </a:r>
          </a:p>
          <a:p>
            <a:pPr lvl="1">
              <a:lnSpc>
                <a:spcPct val="150000"/>
              </a:lnSpc>
            </a:pPr>
            <a:r>
              <a:rPr lang="cs-CZ" altLang="cs-CZ" sz="2400" dirty="0">
                <a:sym typeface="Wingdings" panose="05000000000000000000" pitchFamily="2" charset="2"/>
              </a:rPr>
              <a:t>Princip CF (princip peněžních toků)</a:t>
            </a:r>
          </a:p>
          <a:p>
            <a:pPr lvl="2">
              <a:lnSpc>
                <a:spcPct val="150000"/>
              </a:lnSpc>
            </a:pPr>
            <a:r>
              <a:rPr lang="cs-CZ" altLang="cs-CZ" sz="2400" dirty="0">
                <a:sym typeface="Wingdings" panose="05000000000000000000" pitchFamily="2" charset="2"/>
              </a:rPr>
              <a:t>- náklady a výnosy vs. příjmy a výdaje</a:t>
            </a:r>
          </a:p>
          <a:p>
            <a:pPr lvl="1">
              <a:lnSpc>
                <a:spcPct val="150000"/>
              </a:lnSpc>
            </a:pPr>
            <a:r>
              <a:rPr lang="cs-CZ" altLang="cs-CZ" sz="2400" dirty="0">
                <a:sym typeface="Wingdings" panose="05000000000000000000" pitchFamily="2" charset="2"/>
              </a:rPr>
              <a:t>Princip NPV + respektování faktoru času</a:t>
            </a:r>
          </a:p>
          <a:p>
            <a:pPr lvl="1">
              <a:lnSpc>
                <a:spcPct val="150000"/>
              </a:lnSpc>
            </a:pPr>
            <a:r>
              <a:rPr lang="cs-CZ" altLang="cs-CZ" sz="2400" dirty="0">
                <a:sym typeface="Wingdings" panose="05000000000000000000" pitchFamily="2" charset="2"/>
              </a:rPr>
              <a:t>Optimalizace finanční struktury – viz dále</a:t>
            </a:r>
          </a:p>
          <a:p>
            <a:pPr lvl="1">
              <a:lnSpc>
                <a:spcPct val="150000"/>
              </a:lnSpc>
            </a:pPr>
            <a:endParaRPr lang="cs-CZ" altLang="cs-CZ" sz="2800" dirty="0">
              <a:latin typeface="Times New Roman" panose="02020603050405020304" pitchFamily="18" charset="0"/>
              <a:cs typeface="Times New Roman" panose="02020603050405020304" pitchFamily="18" charset="0"/>
            </a:endParaRP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Tree>
    <p:extLst>
      <p:ext uri="{BB962C8B-B14F-4D97-AF65-F5344CB8AC3E}">
        <p14:creationId xmlns:p14="http://schemas.microsoft.com/office/powerpoint/2010/main" val="3270197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Vztah majetkové a finanční struktury podniku</a:t>
            </a:r>
            <a:endParaRPr lang="cs-CZ" dirty="0"/>
          </a:p>
        </p:txBody>
      </p:sp>
      <p:sp>
        <p:nvSpPr>
          <p:cNvPr id="3" name="Zástupný symbol pro obsah 2"/>
          <p:cNvSpPr>
            <a:spLocks noGrp="1"/>
          </p:cNvSpPr>
          <p:nvPr>
            <p:ph idx="1"/>
          </p:nvPr>
        </p:nvSpPr>
        <p:spPr/>
        <p:txBody>
          <a:bodyPr/>
          <a:lstStyle/>
          <a:p>
            <a:r>
              <a:rPr lang="cs-CZ" altLang="cs-CZ" sz="2000" dirty="0">
                <a:cs typeface="Times New Roman" panose="02020603050405020304" pitchFamily="18" charset="0"/>
              </a:rPr>
              <a:t>Několik (doporučených) pravidel</a:t>
            </a:r>
          </a:p>
          <a:p>
            <a:pPr lvl="1"/>
            <a:r>
              <a:rPr lang="cs-CZ" altLang="cs-CZ" b="1" dirty="0">
                <a:cs typeface="Times New Roman" panose="02020603050405020304" pitchFamily="18" charset="0"/>
              </a:rPr>
              <a:t>Zlaté pravidlo financování</a:t>
            </a:r>
          </a:p>
          <a:p>
            <a:pPr lvl="2"/>
            <a:r>
              <a:rPr lang="cs-CZ" altLang="cs-CZ" sz="2000" dirty="0">
                <a:cs typeface="Times New Roman" panose="02020603050405020304" pitchFamily="18" charset="0"/>
              </a:rPr>
              <a:t>doba, po kterou je kapitál vázán v majetku a doba, po níž je tento kapitál k dispozici, by měly být shodné</a:t>
            </a:r>
            <a:endParaRPr lang="cs-CZ" altLang="cs-CZ" sz="2000" b="1" u="sng" dirty="0">
              <a:cs typeface="Times New Roman" panose="02020603050405020304" pitchFamily="18" charset="0"/>
            </a:endParaRPr>
          </a:p>
          <a:p>
            <a:pPr lvl="1"/>
            <a:endParaRPr lang="cs-CZ" altLang="cs-CZ" b="1" dirty="0">
              <a:cs typeface="Times New Roman" panose="02020603050405020304" pitchFamily="18" charset="0"/>
            </a:endParaRPr>
          </a:p>
          <a:p>
            <a:pPr lvl="1"/>
            <a:r>
              <a:rPr lang="cs-CZ" altLang="cs-CZ" b="1" dirty="0">
                <a:cs typeface="Times New Roman" panose="02020603050405020304" pitchFamily="18" charset="0"/>
              </a:rPr>
              <a:t>Pravidlo vyrovnání rizika</a:t>
            </a:r>
          </a:p>
          <a:p>
            <a:pPr lvl="2"/>
            <a:r>
              <a:rPr lang="cs-CZ" altLang="cs-CZ" sz="2000" b="1" dirty="0">
                <a:cs typeface="Times New Roman" panose="02020603050405020304" pitchFamily="18" charset="0"/>
              </a:rPr>
              <a:t>- </a:t>
            </a:r>
            <a:r>
              <a:rPr lang="cs-CZ" altLang="cs-CZ" sz="2000" dirty="0">
                <a:cs typeface="Times New Roman" panose="02020603050405020304" pitchFamily="18" charset="0"/>
              </a:rPr>
              <a:t>poměr vlastního a cizího kapitálu (1:1)</a:t>
            </a:r>
          </a:p>
          <a:p>
            <a:pPr lvl="2"/>
            <a:r>
              <a:rPr lang="cs-CZ" altLang="cs-CZ" sz="2000" dirty="0">
                <a:cs typeface="Times New Roman" panose="02020603050405020304" pitchFamily="18" charset="0"/>
              </a:rPr>
              <a:t>- důsledky vyššího zastoupení vlastního (cizího) kapitálu</a:t>
            </a:r>
          </a:p>
          <a:p>
            <a:pPr lvl="1"/>
            <a:endParaRPr lang="cs-CZ" altLang="cs-CZ" b="1" dirty="0">
              <a:cs typeface="Times New Roman" panose="02020603050405020304" pitchFamily="18" charset="0"/>
            </a:endParaRPr>
          </a:p>
          <a:p>
            <a:pPr lvl="1"/>
            <a:r>
              <a:rPr lang="cs-CZ" altLang="cs-CZ" b="1" dirty="0">
                <a:cs typeface="Times New Roman" panose="02020603050405020304" pitchFamily="18" charset="0"/>
              </a:rPr>
              <a:t>Pari pravidlo</a:t>
            </a:r>
          </a:p>
          <a:p>
            <a:pPr lvl="2"/>
            <a:r>
              <a:rPr lang="cs-CZ" altLang="cs-CZ" sz="2000" dirty="0">
                <a:cs typeface="Times New Roman" panose="02020603050405020304" pitchFamily="18" charset="0"/>
              </a:rPr>
              <a:t>- </a:t>
            </a:r>
            <a:r>
              <a:rPr lang="cs-CZ" sz="2000" dirty="0">
                <a:cs typeface="Times New Roman" panose="02020603050405020304" pitchFamily="18" charset="0"/>
              </a:rPr>
              <a:t>vlastní kapitál by měl být nanejvýš roven stálým aktivům, a to jen tehdy, když podnik nevyužívá dlouhodobý cizí kapitál</a:t>
            </a:r>
            <a:endParaRPr lang="cs-CZ" altLang="cs-CZ" sz="2000" dirty="0">
              <a:cs typeface="Times New Roman" panose="02020603050405020304" pitchFamily="18" charset="0"/>
            </a:endParaRPr>
          </a:p>
          <a:p>
            <a:pPr lvl="1"/>
            <a:endParaRPr lang="cs-CZ" altLang="cs-CZ" b="1" dirty="0">
              <a:cs typeface="Times New Roman" panose="02020603050405020304" pitchFamily="18" charset="0"/>
            </a:endParaRPr>
          </a:p>
          <a:p>
            <a:pPr lvl="1"/>
            <a:r>
              <a:rPr lang="cs-CZ" altLang="cs-CZ" b="1" dirty="0">
                <a:cs typeface="Times New Roman" panose="02020603050405020304" pitchFamily="18" charset="0"/>
              </a:rPr>
              <a:t>Růstové pravidlo</a:t>
            </a:r>
          </a:p>
          <a:p>
            <a:pPr lvl="2"/>
            <a:r>
              <a:rPr lang="cs-CZ" sz="2000" dirty="0">
                <a:cs typeface="Times New Roman" panose="02020603050405020304" pitchFamily="18" charset="0"/>
              </a:rPr>
              <a:t>- v podniku nemá být tempo růstu investic vyšší než tempo růstu tržeb. </a:t>
            </a:r>
            <a:endParaRPr lang="cs-CZ" altLang="cs-CZ" sz="2000" dirty="0">
              <a:cs typeface="Times New Roman" panose="02020603050405020304" pitchFamily="18" charset="0"/>
            </a:endParaRPr>
          </a:p>
          <a:p>
            <a:pPr lvl="1">
              <a:lnSpc>
                <a:spcPct val="150000"/>
              </a:lnSpc>
            </a:pPr>
            <a:endParaRPr lang="cs-CZ" altLang="cs-CZ" sz="2800" dirty="0">
              <a:latin typeface="Times New Roman" panose="02020603050405020304" pitchFamily="18" charset="0"/>
              <a:cs typeface="Times New Roman" panose="02020603050405020304" pitchFamily="18" charset="0"/>
            </a:endParaRP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Tree>
    <p:extLst>
      <p:ext uri="{BB962C8B-B14F-4D97-AF65-F5344CB8AC3E}">
        <p14:creationId xmlns:p14="http://schemas.microsoft.com/office/powerpoint/2010/main" val="3491430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Několik základních faktů (doporučení)</a:t>
            </a:r>
            <a:endParaRPr lang="cs-CZ" dirty="0"/>
          </a:p>
        </p:txBody>
      </p:sp>
      <p:sp>
        <p:nvSpPr>
          <p:cNvPr id="3" name="Zástupný symbol pro obsah 2"/>
          <p:cNvSpPr>
            <a:spLocks noGrp="1"/>
          </p:cNvSpPr>
          <p:nvPr>
            <p:ph idx="1"/>
          </p:nvPr>
        </p:nvSpPr>
        <p:spPr/>
        <p:txBody>
          <a:bodyPr/>
          <a:lstStyle/>
          <a:p>
            <a:pPr algn="just"/>
            <a:r>
              <a:rPr lang="cs-CZ" altLang="cs-CZ" sz="1600" dirty="0">
                <a:cs typeface="Times New Roman" panose="02020603050405020304" pitchFamily="18" charset="0"/>
              </a:rPr>
              <a:t>Krátkodobá (oběžná) aktiva financovat krátkodobým kapitálem</a:t>
            </a:r>
          </a:p>
          <a:p>
            <a:pPr algn="just"/>
            <a:r>
              <a:rPr lang="cs-CZ" altLang="cs-CZ" sz="1600" dirty="0">
                <a:cs typeface="Times New Roman" panose="02020603050405020304" pitchFamily="18" charset="0"/>
              </a:rPr>
              <a:t>Dlouhodobá aktiva financovat dlouhodobým kapitálem (vlastním nebo cizím)</a:t>
            </a:r>
          </a:p>
          <a:p>
            <a:pPr algn="just"/>
            <a:r>
              <a:rPr lang="cs-CZ" altLang="cs-CZ" sz="1600" dirty="0">
                <a:cs typeface="Times New Roman" panose="02020603050405020304" pitchFamily="18" charset="0"/>
              </a:rPr>
              <a:t>Dlouhodobým kapitálem krýt i část oběžných aktiv, která je v podniku trvale přítomna (tj. čistý pracovní kapitál, viz dále)</a:t>
            </a:r>
          </a:p>
          <a:p>
            <a:pPr algn="just"/>
            <a:r>
              <a:rPr lang="cs-CZ" altLang="cs-CZ" sz="1600" dirty="0">
                <a:cs typeface="Times New Roman" panose="02020603050405020304" pitchFamily="18" charset="0"/>
              </a:rPr>
              <a:t>Dlouhodobá aktiva typická pro hlavní činnost podniku financovat vlastním kapitálem, zbytek dlouhodobých aktiv financovat cizími zdroji (v případě problémů je lze odprodat a přitom dále pokračovat v činnosti)</a:t>
            </a:r>
          </a:p>
          <a:p>
            <a:pPr algn="just"/>
            <a:r>
              <a:rPr lang="cs-CZ" altLang="cs-CZ" sz="1600" dirty="0">
                <a:cs typeface="Times New Roman" panose="02020603050405020304" pitchFamily="18" charset="0"/>
              </a:rPr>
              <a:t>Vyšší podíl dlouhodobého kapitálu, než odpovídá dlouhodobým aktivům, snižuje celkovou efektivnost činnosti podniku (dlouhodobý kapitál je dražší)</a:t>
            </a:r>
          </a:p>
          <a:p>
            <a:pPr algn="just"/>
            <a:r>
              <a:rPr lang="cs-CZ" altLang="cs-CZ" sz="1600" dirty="0">
                <a:cs typeface="Times New Roman" panose="02020603050405020304" pitchFamily="18" charset="0"/>
              </a:rPr>
              <a:t>Nižší podíl dlouhodobého kapitálu (tj. používání krátkodobého kapitálu i na krytí dlouhodobého majetku) je značně riskantní, protože může vyvolat trvalé platební potíže podniku</a:t>
            </a:r>
          </a:p>
          <a:p>
            <a:pPr algn="just"/>
            <a:r>
              <a:rPr lang="cs-CZ" altLang="cs-CZ" sz="1600" dirty="0">
                <a:cs typeface="Times New Roman" panose="02020603050405020304" pitchFamily="18" charset="0"/>
              </a:rPr>
              <a:t>Oběžný majetek by měl být podstatně vyšší, než krátkodobý cizí kapitál → zajištění chodu podniku i v případě problémů</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3273354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Optimalizace finanční struktury podniku</a:t>
            </a:r>
            <a:endParaRPr lang="cs-CZ" dirty="0"/>
          </a:p>
        </p:txBody>
      </p:sp>
      <p:sp>
        <p:nvSpPr>
          <p:cNvPr id="3" name="Zástupný symbol pro obsah 2"/>
          <p:cNvSpPr>
            <a:spLocks noGrp="1"/>
          </p:cNvSpPr>
          <p:nvPr>
            <p:ph idx="1"/>
          </p:nvPr>
        </p:nvSpPr>
        <p:spPr/>
        <p:txBody>
          <a:bodyPr/>
          <a:lstStyle/>
          <a:p>
            <a:r>
              <a:rPr lang="cs-CZ" altLang="cs-CZ" sz="1800" dirty="0">
                <a:cs typeface="Times New Roman" panose="02020603050405020304" pitchFamily="18" charset="0"/>
              </a:rPr>
              <a:t>V podstatě existují v podniku pouze 2 způsoby financování:</a:t>
            </a:r>
          </a:p>
          <a:p>
            <a:pPr lvl="1">
              <a:lnSpc>
                <a:spcPct val="150000"/>
              </a:lnSpc>
            </a:pPr>
            <a:r>
              <a:rPr lang="cs-CZ" altLang="cs-CZ" sz="1800" dirty="0">
                <a:cs typeface="Times New Roman" panose="02020603050405020304" pitchFamily="18" charset="0"/>
              </a:rPr>
              <a:t>Vlastním kapitálem</a:t>
            </a:r>
          </a:p>
          <a:p>
            <a:pPr lvl="1">
              <a:lnSpc>
                <a:spcPct val="150000"/>
              </a:lnSpc>
            </a:pPr>
            <a:r>
              <a:rPr lang="cs-CZ" altLang="cs-CZ" sz="1800" dirty="0">
                <a:cs typeface="Times New Roman" panose="02020603050405020304" pitchFamily="18" charset="0"/>
              </a:rPr>
              <a:t>Cizími zdroji</a:t>
            </a:r>
          </a:p>
          <a:p>
            <a:r>
              <a:rPr lang="cs-CZ" altLang="cs-CZ" sz="1800" dirty="0">
                <a:cs typeface="Times New Roman" panose="02020603050405020304" pitchFamily="18" charset="0"/>
              </a:rPr>
              <a:t>Oba druhy kapitálu firmu něco stojí:</a:t>
            </a:r>
          </a:p>
          <a:p>
            <a:pPr lvl="1">
              <a:lnSpc>
                <a:spcPct val="150000"/>
              </a:lnSpc>
            </a:pPr>
            <a:r>
              <a:rPr lang="cs-CZ" altLang="cs-CZ" sz="1800" dirty="0">
                <a:cs typeface="Times New Roman" panose="02020603050405020304" pitchFamily="18" charset="0"/>
              </a:rPr>
              <a:t>Vlastní kapitál – musí vyplácet dividendy</a:t>
            </a:r>
          </a:p>
          <a:p>
            <a:pPr lvl="1">
              <a:lnSpc>
                <a:spcPct val="150000"/>
              </a:lnSpc>
            </a:pPr>
            <a:r>
              <a:rPr lang="cs-CZ" altLang="cs-CZ" sz="1800" dirty="0">
                <a:cs typeface="Times New Roman" panose="02020603050405020304" pitchFamily="18" charset="0"/>
              </a:rPr>
              <a:t>Cizí zdroje – musí platit úroky (úvěry) nebo vyplácet kupony (dluhopisy)</a:t>
            </a:r>
          </a:p>
          <a:p>
            <a:r>
              <a:rPr lang="cs-CZ" altLang="cs-CZ" sz="1800" dirty="0">
                <a:cs typeface="Times New Roman" panose="02020603050405020304" pitchFamily="18" charset="0"/>
              </a:rPr>
              <a:t>Podnik přirozeně usiluje o co nejnižší průměrné náklady na kapitál → hledá takový poměr mezi VK a CZ, kdy budou náklady na kapitál nejnižší</a:t>
            </a:r>
          </a:p>
          <a:p>
            <a:r>
              <a:rPr lang="cs-CZ" altLang="cs-CZ" sz="1800" dirty="0">
                <a:cs typeface="Times New Roman" panose="02020603050405020304" pitchFamily="18" charset="0"/>
              </a:rPr>
              <a:t>Financování prostřednictvím VK je nejdražší → tedy je vhodné financovat i prostřednictvím CZ, které jsou levnější</a:t>
            </a:r>
          </a:p>
          <a:p>
            <a:r>
              <a:rPr lang="cs-CZ" altLang="cs-CZ" sz="1800" dirty="0">
                <a:cs typeface="Times New Roman" panose="02020603050405020304" pitchFamily="18" charset="0"/>
              </a:rPr>
              <a:t>Cizí kapitál je levnější neboť nese menší riziko (akcionáři jsou při likvidaci podniku poslední v pořadí při vyrovnávání nároků na úhradu)</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904384763"/>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CZ.potx" id="{AE58135E-4D61-4028-838C-EC4BFDF857E0}" vid="{3EB0DBB9-0B57-400A-AD77-0800E0296781}"/>
    </a:ext>
  </a:extLst>
</a:theme>
</file>

<file path=ppt/theme/theme2.xml><?xml version="1.0" encoding="utf-8"?>
<a:theme xmlns:a="http://schemas.openxmlformats.org/drawingml/2006/main" name="1_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CZ.potx" id="{AE58135E-4D61-4028-838C-EC4BFDF857E0}" vid="{3EB0DBB9-0B57-400A-AD77-0800E0296781}"/>
    </a:ext>
  </a:ext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prezentace-econ-cz</Template>
  <TotalTime>28</TotalTime>
  <Words>3313</Words>
  <Application>Microsoft Office PowerPoint</Application>
  <PresentationFormat>Širokoúhlá obrazovka</PresentationFormat>
  <Paragraphs>379</Paragraphs>
  <Slides>27</Slides>
  <Notes>8</Notes>
  <HiddenSlides>0</HiddenSlides>
  <MMClips>0</MMClips>
  <ScaleCrop>false</ScaleCrop>
  <HeadingPairs>
    <vt:vector size="6" baseType="variant">
      <vt:variant>
        <vt:lpstr>Použitá písma</vt:lpstr>
      </vt:variant>
      <vt:variant>
        <vt:i4>7</vt:i4>
      </vt:variant>
      <vt:variant>
        <vt:lpstr>Motiv</vt:lpstr>
      </vt:variant>
      <vt:variant>
        <vt:i4>2</vt:i4>
      </vt:variant>
      <vt:variant>
        <vt:lpstr>Nadpisy snímků</vt:lpstr>
      </vt:variant>
      <vt:variant>
        <vt:i4>27</vt:i4>
      </vt:variant>
    </vt:vector>
  </HeadingPairs>
  <TitlesOfParts>
    <vt:vector size="36" baseType="lpstr">
      <vt:lpstr>Arial</vt:lpstr>
      <vt:lpstr>Calibri</vt:lpstr>
      <vt:lpstr>Cambria Math</vt:lpstr>
      <vt:lpstr>Tahoma</vt:lpstr>
      <vt:lpstr>Times New Roman</vt:lpstr>
      <vt:lpstr>Trebuchet MS</vt:lpstr>
      <vt:lpstr>Wingdings</vt:lpstr>
      <vt:lpstr>Prezentace_MU_CZ</vt:lpstr>
      <vt:lpstr>1_Prezentace_MU_CZ</vt:lpstr>
      <vt:lpstr>PODNIKOVÉ FINANCE </vt:lpstr>
      <vt:lpstr>Co je dnes na programu</vt:lpstr>
      <vt:lpstr>Úvod</vt:lpstr>
      <vt:lpstr>Modelová rozvaha podniku</vt:lpstr>
      <vt:lpstr>Některé pojmy</vt:lpstr>
      <vt:lpstr>Finanční řízení</vt:lpstr>
      <vt:lpstr>Vztah majetkové a finanční struktury podniku</vt:lpstr>
      <vt:lpstr>Několik základních faktů (doporučení)</vt:lpstr>
      <vt:lpstr>Optimalizace finanční struktury podniku</vt:lpstr>
      <vt:lpstr>Strategie financování</vt:lpstr>
      <vt:lpstr>Strategie financování</vt:lpstr>
      <vt:lpstr>Základní finanční ukazatele (I)</vt:lpstr>
      <vt:lpstr>Základní finanční ukazatele (II)</vt:lpstr>
      <vt:lpstr>Některé další finanční ukazatele</vt:lpstr>
      <vt:lpstr>Příklad</vt:lpstr>
      <vt:lpstr>Náklady na cizí a vlastní kapitál</vt:lpstr>
      <vt:lpstr>Průměrné náklady kapitálu  (Weighted Average Cost of Capital – WACC)</vt:lpstr>
      <vt:lpstr>Příklady</vt:lpstr>
      <vt:lpstr>Příklady</vt:lpstr>
      <vt:lpstr>Příklady</vt:lpstr>
      <vt:lpstr>Příklady</vt:lpstr>
      <vt:lpstr>Hodnocení efektivnosti investic</vt:lpstr>
      <vt:lpstr>Doba návratnosti (Pay Back)</vt:lpstr>
      <vt:lpstr>Čistá současná hodnota (NPV)</vt:lpstr>
      <vt:lpstr>Příklady - NPV</vt:lpstr>
      <vt:lpstr>Příklady - NPV</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Admin</dc:creator>
  <cp:lastModifiedBy>Martina Sponerová</cp:lastModifiedBy>
  <cp:revision>5</cp:revision>
  <cp:lastPrinted>1601-01-01T00:00:00Z</cp:lastPrinted>
  <dcterms:created xsi:type="dcterms:W3CDTF">2019-10-20T17:16:57Z</dcterms:created>
  <dcterms:modified xsi:type="dcterms:W3CDTF">2020-11-23T18:04:06Z</dcterms:modified>
</cp:coreProperties>
</file>