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3"/>
  </p:notesMasterIdLst>
  <p:handoutMasterIdLst>
    <p:handoutMasterId r:id="rId34"/>
  </p:handoutMasterIdLst>
  <p:sldIdLst>
    <p:sldId id="256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4" r:id="rId18"/>
    <p:sldId id="343" r:id="rId19"/>
    <p:sldId id="345" r:id="rId20"/>
    <p:sldId id="346" r:id="rId21"/>
    <p:sldId id="347" r:id="rId22"/>
    <p:sldId id="348" r:id="rId23"/>
    <p:sldId id="349" r:id="rId24"/>
    <p:sldId id="350" r:id="rId25"/>
    <p:sldId id="351" r:id="rId26"/>
    <p:sldId id="352" r:id="rId27"/>
    <p:sldId id="353" r:id="rId28"/>
    <p:sldId id="354" r:id="rId29"/>
    <p:sldId id="355" r:id="rId30"/>
    <p:sldId id="356" r:id="rId31"/>
    <p:sldId id="357" r:id="rId3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3" d="100"/>
          <a:sy n="63" d="100"/>
        </p:scale>
        <p:origin x="776" y="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Cenov%C3%A1_hladina" TargetMode="External"/><Relationship Id="rId2" Type="http://schemas.openxmlformats.org/officeDocument/2006/relationships/hyperlink" Target="http://cs.wikipedia.org/w/index.php?title=Z%C3%A1kon_jedin%C3%A9_ceny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Inflac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Spojen%C3%A9_kr%C3%A1lovstv%C3%AD" TargetMode="External"/><Relationship Id="rId3" Type="http://schemas.openxmlformats.org/officeDocument/2006/relationships/hyperlink" Target="https://cs.wikipedia.org/wiki/%C3%9A%C4%8Detnictv%C3%AD" TargetMode="External"/><Relationship Id="rId7" Type="http://schemas.openxmlformats.org/officeDocument/2006/relationships/hyperlink" Target="https://cs.wikipedia.org/wiki/Japonsko" TargetMode="External"/><Relationship Id="rId2" Type="http://schemas.openxmlformats.org/officeDocument/2006/relationships/hyperlink" Target="https://cs.wikipedia.org/wiki/M%C4%9Bn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Evropsk%C3%A1_m%C4%9Bnov%C3%A1_unie" TargetMode="External"/><Relationship Id="rId5" Type="http://schemas.openxmlformats.org/officeDocument/2006/relationships/hyperlink" Target="https://cs.wikipedia.org/wiki/Spojen%C3%A9_st%C3%A1ty_americk%C3%A9" TargetMode="External"/><Relationship Id="rId4" Type="http://schemas.openxmlformats.org/officeDocument/2006/relationships/hyperlink" Target="https://cs.wikipedia.org/wiki/Mezin%C3%A1rodn%C3%AD_m%C4%9Bnov%C3%BD_fond" TargetMode="External"/><Relationship Id="rId9" Type="http://schemas.openxmlformats.org/officeDocument/2006/relationships/hyperlink" Target="https://cs.wikipedia.org/wiki/%C4%8C%C3%ADna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407835-F81D-479E-BC76-9FC18468D6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Martina Sponerová</a:t>
            </a:r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74D0B9-0477-47D2-BB97-22A5A069A7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C58648-ACFE-426C-A517-328ECD990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Arial" panose="020B0604020202020204" pitchFamily="34" charset="0"/>
              </a:rPr>
              <a:t>MEZINÁRODNÍ FINANCE</a:t>
            </a:r>
            <a:br>
              <a:rPr lang="cs-CZ" altLang="cs-CZ" dirty="0">
                <a:latin typeface="Arial" panose="020B060402020202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43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Jednotlivé položky platební bilance (IV)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>
                <a:cs typeface="Times New Roman" panose="02020603050405020304" pitchFamily="18" charset="0"/>
              </a:rPr>
              <a:t>Změna devizových rezerv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Úzce souvisí s intervencí CB na devizových trzích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Nákup a prodej deviz za účelem ovlivnění devizové nabídky a poptávky a tedy i devizového kurzu 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Snížení devizových rezerv</a:t>
            </a:r>
          </a:p>
          <a:p>
            <a:pPr lvl="2"/>
            <a:r>
              <a:rPr lang="cs-CZ" altLang="cs-CZ" sz="1600" dirty="0">
                <a:cs typeface="Times New Roman" panose="02020603050405020304" pitchFamily="18" charset="0"/>
              </a:rPr>
              <a:t>CB se zbavuje zásoby deviz → růst nabídky deviz → vliv na kreditní stranu PB</a:t>
            </a:r>
          </a:p>
          <a:p>
            <a:pPr lvl="2"/>
            <a:r>
              <a:rPr lang="cs-CZ" altLang="cs-CZ" sz="1600" dirty="0">
                <a:cs typeface="Times New Roman" panose="02020603050405020304" pitchFamily="18" charset="0"/>
              </a:rPr>
              <a:t>Prodává devizy výměnou za CZK → posílení CZK → implikace pro reálnou ekonomiku?</a:t>
            </a:r>
          </a:p>
          <a:p>
            <a:pPr lvl="2"/>
            <a:r>
              <a:rPr lang="cs-CZ" altLang="cs-CZ" sz="1600" dirty="0">
                <a:cs typeface="Times New Roman" panose="02020603050405020304" pitchFamily="18" charset="0"/>
              </a:rPr>
              <a:t>Nastává, když je zbytek bilance v deficitu – „více se přivezlo než vyvezlo“</a:t>
            </a:r>
          </a:p>
          <a:p>
            <a:pPr lvl="3"/>
            <a:r>
              <a:rPr lang="cs-CZ" altLang="cs-CZ" sz="1600" dirty="0">
                <a:cs typeface="Times New Roman" panose="02020603050405020304" pitchFamily="18" charset="0"/>
              </a:rPr>
              <a:t>→ Ze země odteklo více deviz než do ní přiteklo – je tedy logické, že chybějící devizy se musí někde vzít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Zvýšení devizových rezerv</a:t>
            </a:r>
          </a:p>
          <a:p>
            <a:pPr lvl="2"/>
            <a:r>
              <a:rPr lang="cs-CZ" altLang="cs-CZ" sz="1600" dirty="0">
                <a:cs typeface="Times New Roman" panose="02020603050405020304" pitchFamily="18" charset="0"/>
              </a:rPr>
              <a:t>CB nakupuje devizy → růst poptávky po devizách → vliv na debetní stranu PB</a:t>
            </a:r>
          </a:p>
          <a:p>
            <a:pPr lvl="2"/>
            <a:r>
              <a:rPr lang="cs-CZ" altLang="cs-CZ" sz="1600" dirty="0">
                <a:cs typeface="Times New Roman" panose="02020603050405020304" pitchFamily="18" charset="0"/>
              </a:rPr>
              <a:t>Nakupuje devizy výměnou za CZK → oslabení CZK → implikace pro reálnou ekonomiku?</a:t>
            </a:r>
          </a:p>
          <a:p>
            <a:pPr lvl="2"/>
            <a:r>
              <a:rPr lang="cs-CZ" altLang="cs-CZ" sz="1600" dirty="0">
                <a:cs typeface="Times New Roman" panose="02020603050405020304" pitchFamily="18" charset="0"/>
              </a:rPr>
              <a:t>Nastává, když je zbytek bilance v přebytku – „více se vyvezlo než přivezlo“</a:t>
            </a:r>
          </a:p>
          <a:p>
            <a:pPr lvl="3"/>
            <a:r>
              <a:rPr lang="cs-CZ" altLang="cs-CZ" sz="1600" dirty="0">
                <a:cs typeface="Times New Roman" panose="02020603050405020304" pitchFamily="18" charset="0"/>
              </a:rPr>
              <a:t>→ Do země přiteklo více deviz než z ní odteklo – co dělají subjekty s přebytkem deviz? → prodají je CB (odliv deviz z trhu)</a:t>
            </a:r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16776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Vertikální struktura platební bilance (I)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>
                <a:cs typeface="Times New Roman" panose="02020603050405020304" pitchFamily="18" charset="0"/>
              </a:rPr>
              <a:t>kreditní operace (příliv deviz do ekonomiky) → zvýšení nabídky deviz</a:t>
            </a:r>
          </a:p>
          <a:p>
            <a:pPr lvl="1" algn="just"/>
            <a:r>
              <a:rPr lang="cs-CZ" altLang="cs-CZ" sz="1800" dirty="0">
                <a:cs typeface="Times New Roman" panose="02020603050405020304" pitchFamily="18" charset="0"/>
              </a:rPr>
              <a:t>Typické kreditní položky: </a:t>
            </a:r>
          </a:p>
          <a:p>
            <a:pPr lvl="2" algn="just"/>
            <a:r>
              <a:rPr lang="cs-CZ" altLang="cs-CZ" dirty="0">
                <a:cs typeface="Times New Roman" panose="02020603050405020304" pitchFamily="18" charset="0"/>
              </a:rPr>
              <a:t>Platby od devizových cizozemců</a:t>
            </a:r>
          </a:p>
          <a:p>
            <a:pPr lvl="2" algn="just"/>
            <a:r>
              <a:rPr lang="cs-CZ" altLang="cs-CZ" dirty="0">
                <a:cs typeface="Times New Roman" panose="02020603050405020304" pitchFamily="18" charset="0"/>
              </a:rPr>
              <a:t>Půjčky, které si české podniky berou v zahraničí</a:t>
            </a:r>
          </a:p>
          <a:p>
            <a:pPr algn="just"/>
            <a:r>
              <a:rPr lang="cs-CZ" altLang="cs-CZ" sz="2000" dirty="0">
                <a:cs typeface="Times New Roman" panose="02020603050405020304" pitchFamily="18" charset="0"/>
              </a:rPr>
              <a:t>debetní operace (odliv deviz z ekonomiky) → zvýšení poptávky po devizách</a:t>
            </a:r>
          </a:p>
          <a:p>
            <a:pPr lvl="1" algn="just"/>
            <a:r>
              <a:rPr lang="cs-CZ" altLang="cs-CZ" sz="1800" dirty="0">
                <a:cs typeface="Times New Roman" panose="02020603050405020304" pitchFamily="18" charset="0"/>
              </a:rPr>
              <a:t>Typické debetní položky: </a:t>
            </a:r>
          </a:p>
          <a:p>
            <a:pPr lvl="2" algn="just"/>
            <a:r>
              <a:rPr lang="cs-CZ" altLang="cs-CZ" dirty="0">
                <a:cs typeface="Times New Roman" panose="02020603050405020304" pitchFamily="18" charset="0"/>
              </a:rPr>
              <a:t>Platby devizovým cizozemcům</a:t>
            </a:r>
          </a:p>
          <a:p>
            <a:pPr lvl="2" algn="just"/>
            <a:r>
              <a:rPr lang="cs-CZ" altLang="cs-CZ" dirty="0">
                <a:cs typeface="Times New Roman" panose="02020603050405020304" pitchFamily="18" charset="0"/>
              </a:rPr>
              <a:t>Pobyt českých turistů v zahraničí</a:t>
            </a:r>
          </a:p>
          <a:p>
            <a:pPr lvl="2" algn="just"/>
            <a:r>
              <a:rPr lang="cs-CZ" altLang="cs-CZ" dirty="0">
                <a:cs typeface="Times New Roman" panose="02020603050405020304" pitchFamily="18" charset="0"/>
              </a:rPr>
              <a:t>Splátky úvěrů</a:t>
            </a:r>
          </a:p>
          <a:p>
            <a:pPr lvl="1" algn="just"/>
            <a:endParaRPr lang="cs-CZ" alt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000" dirty="0"/>
          </a:p>
          <a:p>
            <a:pPr algn="just"/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386809"/>
              </p:ext>
            </p:extLst>
          </p:nvPr>
        </p:nvGraphicFramePr>
        <p:xfrm>
          <a:off x="5781291" y="3735817"/>
          <a:ext cx="4813074" cy="2096183"/>
        </p:xfrm>
        <a:graphic>
          <a:graphicData uri="http://schemas.openxmlformats.org/drawingml/2006/table">
            <a:tbl>
              <a:tblPr/>
              <a:tblGrid>
                <a:gridCol w="2407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5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9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kredit (+)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(nabídka)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debet (-)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(poptávka)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2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export zboží</a:t>
                      </a: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import zboží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2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export služeb</a:t>
                      </a: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import služeb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2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import důchodů</a:t>
                      </a: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export důchodů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2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import transferů</a:t>
                      </a: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export transferů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2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import kapitálu</a:t>
                      </a: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export kapitálu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2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snížení devizových rezerv</a:t>
                      </a: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zvýšení devizových rezerv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444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Vertikální struktura platební bilance (II)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1938"/>
            <a:ext cx="10753200" cy="4390062"/>
          </a:xfrm>
        </p:spPr>
        <p:txBody>
          <a:bodyPr/>
          <a:lstStyle/>
          <a:p>
            <a:pPr algn="just"/>
            <a:r>
              <a:rPr lang="cs-CZ" altLang="cs-CZ" sz="1600" dirty="0">
                <a:cs typeface="Times New Roman" panose="02020603050405020304" pitchFamily="18" charset="0"/>
              </a:rPr>
              <a:t>Vertikální pohled na platební bilanci pracuje s principem podvojného účetnictví – každá operace se musí ve stejné výši zaúčtovat na obě strany, tzn., že každá kreditní položka nachází v bilanci svůj obraz v položce debetní.</a:t>
            </a:r>
          </a:p>
          <a:p>
            <a:pPr algn="just"/>
            <a:r>
              <a:rPr lang="cs-CZ" altLang="cs-CZ" sz="1600" dirty="0">
                <a:cs typeface="Times New Roman" panose="02020603050405020304" pitchFamily="18" charset="0"/>
              </a:rPr>
              <a:t>Např. dovoz zahraničního zboží na obchodní úvěr</a:t>
            </a:r>
          </a:p>
          <a:p>
            <a:pPr lvl="1" algn="just"/>
            <a:r>
              <a:rPr lang="cs-CZ" altLang="cs-CZ" sz="1600" dirty="0">
                <a:cs typeface="Times New Roman" panose="02020603050405020304" pitchFamily="18" charset="0"/>
              </a:rPr>
              <a:t>Import zboží – utrácení deviz – debet</a:t>
            </a:r>
          </a:p>
          <a:p>
            <a:pPr lvl="1" algn="just"/>
            <a:r>
              <a:rPr lang="cs-CZ" altLang="cs-CZ" sz="1600" dirty="0">
                <a:cs typeface="Times New Roman" panose="02020603050405020304" pitchFamily="18" charset="0"/>
              </a:rPr>
              <a:t>Ale je to na úvěr → import kapitálu → kredit</a:t>
            </a:r>
          </a:p>
          <a:p>
            <a:pPr lvl="1" algn="just"/>
            <a:endParaRPr lang="cs-CZ" altLang="cs-CZ" sz="1600" dirty="0"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>
                <a:cs typeface="Times New Roman" panose="02020603050405020304" pitchFamily="18" charset="0"/>
              </a:rPr>
              <a:t>Analogicky: vývoz domácího zboží na obchodní úvěr</a:t>
            </a:r>
          </a:p>
          <a:p>
            <a:pPr lvl="1" algn="just"/>
            <a:r>
              <a:rPr lang="cs-CZ" altLang="cs-CZ" sz="1600" dirty="0">
                <a:cs typeface="Times New Roman" panose="02020603050405020304" pitchFamily="18" charset="0"/>
              </a:rPr>
              <a:t>Export zboží – příliv deviz → kredit</a:t>
            </a:r>
          </a:p>
          <a:p>
            <a:pPr lvl="1" algn="just"/>
            <a:r>
              <a:rPr lang="cs-CZ" altLang="cs-CZ" sz="1600" dirty="0">
                <a:cs typeface="Times New Roman" panose="02020603050405020304" pitchFamily="18" charset="0"/>
              </a:rPr>
              <a:t>Ale je to na úvěr → export kapitálu → debet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>
              <a:cs typeface="Times New Roman" panose="02020603050405020304" pitchFamily="18" charset="0"/>
            </a:endParaRPr>
          </a:p>
          <a:p>
            <a:pPr algn="just"/>
            <a:r>
              <a:rPr lang="cs-CZ" altLang="cs-CZ" sz="1600" dirty="0">
                <a:cs typeface="Times New Roman" panose="02020603050405020304" pitchFamily="18" charset="0"/>
              </a:rPr>
              <a:t>Obecně:</a:t>
            </a:r>
          </a:p>
          <a:p>
            <a:pPr lvl="1" algn="just"/>
            <a:r>
              <a:rPr lang="cs-CZ" altLang="cs-CZ" sz="1600" dirty="0">
                <a:cs typeface="Times New Roman" panose="02020603050405020304" pitchFamily="18" charset="0"/>
              </a:rPr>
              <a:t>Přijaté reálné zdroje (dovoz zboží a služeb), poskytnuté platby, poskytnuté převedené peníze (kapitál), zvýšení investic v zahraničí a zvýšení aktiv se účtuje jako DEBET</a:t>
            </a:r>
          </a:p>
          <a:p>
            <a:pPr lvl="1" algn="just"/>
            <a:r>
              <a:rPr lang="cs-CZ" altLang="cs-CZ" sz="1600" dirty="0">
                <a:cs typeface="Times New Roman" panose="02020603050405020304" pitchFamily="18" charset="0"/>
              </a:rPr>
              <a:t>Poskytnuté reálné zdroje (vývoz zboží a služeb), přijaté platby, přijaté převedené peníze (kapitál), zvýšení investic v tuzemsku a snížení aktiv se účtuje jako KREDIT</a:t>
            </a:r>
          </a:p>
          <a:p>
            <a:pPr lvl="1" algn="just"/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/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22062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54978"/>
            <a:ext cx="10753200" cy="624254"/>
          </a:xfrm>
        </p:spPr>
        <p:txBody>
          <a:bodyPr/>
          <a:lstStyle/>
          <a:p>
            <a:r>
              <a:rPr lang="cs-CZ" altLang="cs-CZ" dirty="0"/>
              <a:t>Příklad – platební bilance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02323"/>
            <a:ext cx="10753200" cy="482967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cs-CZ" altLang="cs-CZ" sz="1400" dirty="0"/>
              <a:t>Česká firma </a:t>
            </a:r>
            <a:r>
              <a:rPr lang="cs-CZ" altLang="cs-CZ" sz="1400" dirty="0" err="1"/>
              <a:t>Debustrol</a:t>
            </a:r>
            <a:r>
              <a:rPr lang="cs-CZ" altLang="cs-CZ" sz="1400" dirty="0"/>
              <a:t>, a.s. realizovala </a:t>
            </a:r>
          </a:p>
          <a:p>
            <a:pPr algn="just"/>
            <a:r>
              <a:rPr lang="cs-CZ" altLang="cs-CZ" sz="1400" dirty="0"/>
              <a:t>vývoz zboží v celkové hodnotě 2 500 000 USD, přičemž 300 000 USD bylo inkasováno promptně a na zbylých 2 200 000 USD byl poskytnut krátkodobý obchodní úvěr. Promptně inkasovanou částku 300 000 USD firma vyměnila u jedné z našich komerčních bank za české koruny. Tato banka USD dále prodala ČNB, čímž došlo ke zvýšení devizových rezerv o uvedených 300 000 USD. </a:t>
            </a:r>
          </a:p>
          <a:p>
            <a:pPr algn="just"/>
            <a:r>
              <a:rPr lang="cs-CZ" altLang="cs-CZ" sz="1400" dirty="0"/>
              <a:t>Firma zaplatila výdaje ve výši 25 000 USD spojené se služebním pobytem svého vedoucího pracovníka na Bahamách ze svých prostředků uložených ve švýcarské obchodní bance. </a:t>
            </a:r>
          </a:p>
          <a:p>
            <a:pPr algn="just"/>
            <a:r>
              <a:rPr lang="cs-CZ" altLang="cs-CZ" sz="1400" dirty="0"/>
              <a:t>Během roku firma inkasovala dividendy ve výši 40 000 USD ze své investice v zahraničí a tyto prostředky uložila na své švýcarské konto. </a:t>
            </a:r>
          </a:p>
          <a:p>
            <a:pPr algn="just"/>
            <a:r>
              <a:rPr lang="cs-CZ" altLang="cs-CZ" sz="1400" dirty="0"/>
              <a:t>Naše firma dále během roku zaslala 50 000 USD humanitární pomoci obětem války v </a:t>
            </a:r>
            <a:r>
              <a:rPr lang="cs-CZ" altLang="cs-CZ" sz="1400" dirty="0" err="1"/>
              <a:t>Afgánistánu</a:t>
            </a:r>
            <a:r>
              <a:rPr lang="cs-CZ" altLang="cs-CZ" sz="1400" dirty="0"/>
              <a:t>. USD pro tyto operace firma nakoupila opět u některé z českých komerčních bank, která je získala u ČNB směnou za české koruny. </a:t>
            </a:r>
          </a:p>
          <a:p>
            <a:pPr algn="just"/>
            <a:r>
              <a:rPr lang="cs-CZ" altLang="cs-CZ" sz="1400" dirty="0"/>
              <a:t>převedla 2 000 000 USD jako počáteční kapitálový vklad na vznik své zahraniční pobočky na Ukrajině. USD pro tyto operace firma nakoupila opět u některé z českých komerčních bank, která je získala u ČNB směnou za české koruny. </a:t>
            </a:r>
          </a:p>
          <a:p>
            <a:pPr algn="just"/>
            <a:r>
              <a:rPr lang="cs-CZ" altLang="cs-CZ" sz="1400" dirty="0"/>
              <a:t>Firma v daném roce rovněž investovala 200 000 USD do nákupu obligací firmy VW, které uhradila ze svého účtu ve Švýcarsku. </a:t>
            </a:r>
          </a:p>
          <a:p>
            <a:pPr algn="just"/>
            <a:endParaRPr lang="cs-CZ" altLang="cs-CZ" sz="1400" dirty="0"/>
          </a:p>
          <a:p>
            <a:pPr algn="just"/>
            <a:r>
              <a:rPr lang="cs-CZ" altLang="cs-CZ" sz="1100" dirty="0"/>
              <a:t>Pozn. všechny uvedené transakce jsou zachyceny na principu podvojného účetnictví v naší ukázkové platební bilanci.</a:t>
            </a:r>
          </a:p>
          <a:p>
            <a:pPr algn="just"/>
            <a:endParaRPr lang="cs-CZ" altLang="cs-CZ" sz="1400" dirty="0"/>
          </a:p>
          <a:p>
            <a:endParaRPr lang="cs-CZ" altLang="cs-CZ" sz="1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82430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Příklad – platební bilance - řešení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4954318"/>
              </p:ext>
            </p:extLst>
          </p:nvPr>
        </p:nvGraphicFramePr>
        <p:xfrm>
          <a:off x="720725" y="1692275"/>
          <a:ext cx="8396898" cy="4119439"/>
        </p:xfrm>
        <a:graphic>
          <a:graphicData uri="http://schemas.openxmlformats.org/drawingml/2006/table">
            <a:tbl>
              <a:tblPr/>
              <a:tblGrid>
                <a:gridCol w="280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4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4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48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44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kredit (+)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debet (-)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saldo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bilance zboží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2 500 000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bilance služeb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25 000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+ 2 475 000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bilance výnosů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40 000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bilance transferů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50 000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+ 2 465 000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přímé investice 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2 000 000   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4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portfoliové investice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200 000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+ 265 000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89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krátkodobé investice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200 000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25 000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2 200 000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40 000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- 1 750 000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89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devizové rezervy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50 000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2 000 000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300 000</a:t>
                      </a: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49" marR="44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932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Měnový (směnný) kurz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Co to je?</a:t>
            </a:r>
          </a:p>
          <a:p>
            <a:r>
              <a:rPr lang="cs-CZ" altLang="cs-CZ" sz="1800" dirty="0"/>
              <a:t>Hned na úvod jedna malá komplikace:</a:t>
            </a:r>
          </a:p>
          <a:p>
            <a:pPr lvl="1"/>
            <a:r>
              <a:rPr lang="cs-CZ" altLang="cs-CZ" sz="1800" dirty="0"/>
              <a:t>Přímý kurzový záznam (též přímá kotace)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1800" dirty="0"/>
              <a:t>				VS.</a:t>
            </a:r>
          </a:p>
          <a:p>
            <a:pPr lvl="1"/>
            <a:r>
              <a:rPr lang="cs-CZ" altLang="cs-CZ" sz="1800" dirty="0"/>
              <a:t>Nepřímý kurzovní záznam (též nepřímá kotace)</a:t>
            </a:r>
          </a:p>
          <a:p>
            <a:pPr lvl="1"/>
            <a:r>
              <a:rPr lang="cs-CZ" altLang="cs-CZ" sz="1800" dirty="0"/>
              <a:t>Co je co?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2"/>
            <a:r>
              <a:rPr lang="cs-CZ" altLang="cs-CZ" sz="1800" b="1" dirty="0"/>
              <a:t>1 USD = 22,220 CZK</a:t>
            </a:r>
          </a:p>
          <a:p>
            <a:pPr lvl="2"/>
            <a:r>
              <a:rPr lang="cs-CZ" altLang="cs-CZ" sz="1800" b="1" dirty="0"/>
              <a:t>1 CZK = 0,045 USD</a:t>
            </a:r>
          </a:p>
          <a:p>
            <a:pPr lvl="2"/>
            <a:endParaRPr lang="cs-CZ" altLang="cs-CZ" sz="1800" dirty="0"/>
          </a:p>
          <a:p>
            <a:pPr lvl="2"/>
            <a:r>
              <a:rPr lang="cs-CZ" altLang="cs-CZ" sz="1800" dirty="0"/>
              <a:t>Pozn. co je pro jednu zemi nepřímá kotace, to je pro partnera přímá kotace a naopak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98338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Pojmy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altLang="cs-CZ" dirty="0" err="1">
                <a:cs typeface="Times New Roman" panose="02020603050405020304" pitchFamily="18" charset="0"/>
              </a:rPr>
              <a:t>Apreciace</a:t>
            </a:r>
            <a:r>
              <a:rPr lang="cs-CZ" altLang="cs-CZ" dirty="0">
                <a:cs typeface="Times New Roman" panose="02020603050405020304" pitchFamily="18" charset="0"/>
              </a:rPr>
              <a:t>, depreciace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dirty="0">
                <a:cs typeface="Times New Roman" panose="02020603050405020304" pitchFamily="18" charset="0"/>
              </a:rPr>
              <a:t>		          VS.</a:t>
            </a:r>
          </a:p>
          <a:p>
            <a:pPr lvl="1"/>
            <a:r>
              <a:rPr lang="cs-CZ" altLang="cs-CZ" dirty="0">
                <a:cs typeface="Times New Roman" panose="02020603050405020304" pitchFamily="18" charset="0"/>
              </a:rPr>
              <a:t>Revalvace, devalvace</a:t>
            </a:r>
          </a:p>
          <a:p>
            <a:pPr lvl="1"/>
            <a:endParaRPr lang="cs-CZ" altLang="cs-CZ" dirty="0">
              <a:cs typeface="Times New Roman" panose="02020603050405020304" pitchFamily="18" charset="0"/>
            </a:endParaRPr>
          </a:p>
          <a:p>
            <a:pPr lvl="1"/>
            <a:r>
              <a:rPr lang="cs-CZ" altLang="cs-CZ" dirty="0">
                <a:cs typeface="Times New Roman" panose="02020603050405020304" pitchFamily="18" charset="0"/>
              </a:rPr>
              <a:t>V obou případech se jedná o posilování či oslabování měny, tak v čem je rozdíl??</a:t>
            </a:r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64121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Co ovlivňuje měnový kurz (I)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cs-CZ" sz="2000" b="1" dirty="0">
                <a:cs typeface="Times New Roman" pitchFamily="18" charset="0"/>
              </a:rPr>
              <a:t>Vývoj platební bilance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cs-CZ" sz="2000" dirty="0">
              <a:cs typeface="Times New Roman" pitchFamily="18" charset="0"/>
            </a:endParaRPr>
          </a:p>
          <a:p>
            <a:pPr marL="857250" lvl="1" indent="-457200">
              <a:defRPr/>
            </a:pPr>
            <a:r>
              <a:rPr lang="cs-CZ" dirty="0">
                <a:cs typeface="Times New Roman" pitchFamily="18" charset="0"/>
              </a:rPr>
              <a:t>Aktivní saldo některého z účtů (</a:t>
            </a:r>
            <a:r>
              <a:rPr lang="en-US" dirty="0">
                <a:cs typeface="Times New Roman" pitchFamily="18" charset="0"/>
              </a:rPr>
              <a:t>“</a:t>
            </a:r>
            <a:r>
              <a:rPr lang="cs-CZ" dirty="0">
                <a:cs typeface="Times New Roman" pitchFamily="18" charset="0"/>
              </a:rPr>
              <a:t>více se vyvezlo než přivezlo</a:t>
            </a:r>
            <a:r>
              <a:rPr lang="en-US" dirty="0">
                <a:cs typeface="Times New Roman" pitchFamily="18" charset="0"/>
              </a:rPr>
              <a:t>”</a:t>
            </a:r>
            <a:r>
              <a:rPr lang="cs-CZ" dirty="0">
                <a:cs typeface="Times New Roman" pitchFamily="18" charset="0"/>
              </a:rPr>
              <a:t>) → zvýšení nabídky deviz → </a:t>
            </a:r>
            <a:r>
              <a:rPr lang="cs-CZ" dirty="0" err="1">
                <a:cs typeface="Times New Roman" pitchFamily="18" charset="0"/>
              </a:rPr>
              <a:t>apreciace</a:t>
            </a:r>
            <a:r>
              <a:rPr lang="cs-CZ" dirty="0">
                <a:cs typeface="Times New Roman" pitchFamily="18" charset="0"/>
              </a:rPr>
              <a:t> (posílení) domácí měny</a:t>
            </a:r>
          </a:p>
          <a:p>
            <a:pPr marL="857250" lvl="1" indent="-457200">
              <a:defRPr/>
            </a:pPr>
            <a:r>
              <a:rPr lang="cs-CZ" dirty="0">
                <a:cs typeface="Times New Roman" pitchFamily="18" charset="0"/>
              </a:rPr>
              <a:t>Pasivní saldo některého z účtů (</a:t>
            </a:r>
            <a:r>
              <a:rPr lang="en-US" dirty="0">
                <a:cs typeface="Times New Roman" pitchFamily="18" charset="0"/>
              </a:rPr>
              <a:t>“</a:t>
            </a:r>
            <a:r>
              <a:rPr lang="cs-CZ" dirty="0">
                <a:cs typeface="Times New Roman" pitchFamily="18" charset="0"/>
              </a:rPr>
              <a:t>více se přivezlo než vyvezlo</a:t>
            </a:r>
            <a:r>
              <a:rPr lang="en-US" dirty="0">
                <a:cs typeface="Times New Roman" pitchFamily="18" charset="0"/>
              </a:rPr>
              <a:t>”</a:t>
            </a:r>
            <a:r>
              <a:rPr lang="cs-CZ" dirty="0">
                <a:cs typeface="Times New Roman" pitchFamily="18" charset="0"/>
              </a:rPr>
              <a:t>) → zvýšení poptávky po devizách → depreciace (oslabení) domácí měny</a:t>
            </a:r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52737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Grafy – </a:t>
            </a:r>
            <a:r>
              <a:rPr lang="cs-CZ" altLang="cs-CZ" dirty="0" err="1"/>
              <a:t>apreciace</a:t>
            </a:r>
            <a:r>
              <a:rPr lang="cs-CZ" altLang="cs-CZ" dirty="0"/>
              <a:t> a depreciace</a:t>
            </a:r>
            <a:endParaRPr lang="cs-CZ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1681" y="1258011"/>
            <a:ext cx="4807242" cy="5478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0" rev="1620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0020327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Co ovlivňuje měnový kurz (II)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354892"/>
          </a:xfrm>
        </p:spPr>
        <p:txBody>
          <a:bodyPr/>
          <a:lstStyle/>
          <a:p>
            <a:pPr>
              <a:buFont typeface="+mj-lt"/>
              <a:buAutoNum type="arabicPeriod" startAt="2"/>
              <a:defRPr/>
            </a:pPr>
            <a:r>
              <a:rPr lang="cs-CZ" sz="2000" b="1" dirty="0">
                <a:cs typeface="Times New Roman" pitchFamily="18" charset="0"/>
              </a:rPr>
              <a:t>   Parita kupní síly (PPP)</a:t>
            </a:r>
          </a:p>
          <a:p>
            <a:pPr marL="857250" lvl="1" indent="-457200" algn="just">
              <a:defRPr/>
            </a:pPr>
            <a:r>
              <a:rPr lang="cs-CZ" sz="1400" dirty="0">
                <a:cs typeface="Times New Roman" pitchFamily="18" charset="0"/>
              </a:rPr>
              <a:t>vychází ze </a:t>
            </a:r>
            <a:r>
              <a:rPr lang="cs-CZ" sz="1400" dirty="0">
                <a:cs typeface="Times New Roman" pitchFamily="18" charset="0"/>
                <a:hlinkClick r:id="rId2" tooltip="Zákon jediné ceny (stránka neexistuje)"/>
              </a:rPr>
              <a:t>zákona jediné ceny</a:t>
            </a:r>
            <a:r>
              <a:rPr lang="cs-CZ" sz="1400" dirty="0">
                <a:cs typeface="Times New Roman" pitchFamily="18" charset="0"/>
              </a:rPr>
              <a:t>, který říká, že cena zboží po přepočtení na stejnou měnu musí být stejná. </a:t>
            </a:r>
            <a:r>
              <a:rPr lang="cs-CZ" sz="1400" dirty="0"/>
              <a:t>Protože však existují překážky mezinárodního obchodu (je nutno hradit dopravní náklady; některé statky – zejména služby – jsou neobchodovatelné), měnové ceny si neodpovídají.</a:t>
            </a:r>
            <a:endParaRPr lang="cs-CZ" sz="1400" dirty="0">
              <a:cs typeface="Times New Roman" pitchFamily="18" charset="0"/>
            </a:endParaRPr>
          </a:p>
          <a:p>
            <a:pPr marL="857250" lvl="1" indent="-457200">
              <a:defRPr/>
            </a:pPr>
            <a:r>
              <a:rPr lang="cs-CZ" sz="1400" b="1" dirty="0">
                <a:cs typeface="Times New Roman" pitchFamily="18" charset="0"/>
              </a:rPr>
              <a:t>DVĚ VERZE</a:t>
            </a:r>
          </a:p>
          <a:p>
            <a:pPr marL="857250" lvl="1" indent="-457200">
              <a:defRPr/>
            </a:pPr>
            <a:r>
              <a:rPr lang="cs-CZ" sz="1400" b="1" dirty="0">
                <a:cs typeface="Times New Roman" pitchFamily="18" charset="0"/>
              </a:rPr>
              <a:t>Absolutní - </a:t>
            </a:r>
            <a:r>
              <a:rPr lang="cs-CZ" sz="1400" dirty="0"/>
              <a:t>nominální měnový kurz je vyjádřen jako poměr </a:t>
            </a:r>
            <a:r>
              <a:rPr lang="cs-CZ" sz="1400" dirty="0">
                <a:hlinkClick r:id="rId3"/>
              </a:rPr>
              <a:t>cenových hladin</a:t>
            </a:r>
            <a:endParaRPr lang="cs-CZ" sz="1400" dirty="0"/>
          </a:p>
          <a:p>
            <a:pPr marL="400050" lvl="1" indent="0">
              <a:buNone/>
              <a:defRPr/>
            </a:pPr>
            <a:r>
              <a:rPr lang="cs-CZ" sz="1400" b="1" dirty="0">
                <a:cs typeface="Times New Roman" pitchFamily="18" charset="0"/>
              </a:rPr>
              <a:t>	nominální kurz = cenová hladina doma/cenová hladina v zahraničí</a:t>
            </a:r>
          </a:p>
          <a:p>
            <a:pPr marL="1257300" lvl="2" indent="-457200">
              <a:defRPr/>
            </a:pPr>
            <a:r>
              <a:rPr lang="cs-CZ" sz="1400" dirty="0">
                <a:cs typeface="Times New Roman" pitchFamily="18" charset="0"/>
              </a:rPr>
              <a:t> Např. 	</a:t>
            </a:r>
            <a:r>
              <a:rPr lang="cs-CZ" sz="1400" dirty="0" err="1">
                <a:cs typeface="Times New Roman" pitchFamily="18" charset="0"/>
              </a:rPr>
              <a:t>nom</a:t>
            </a:r>
            <a:r>
              <a:rPr lang="cs-CZ" sz="1400" dirty="0">
                <a:cs typeface="Times New Roman" pitchFamily="18" charset="0"/>
              </a:rPr>
              <a:t>. kurz CZK/PLN = 7</a:t>
            </a:r>
          </a:p>
          <a:p>
            <a:pPr marL="857250" lvl="1" indent="-457200">
              <a:defRPr/>
            </a:pPr>
            <a:r>
              <a:rPr lang="cs-CZ" sz="1400" b="1" dirty="0">
                <a:cs typeface="Times New Roman" pitchFamily="18" charset="0"/>
              </a:rPr>
              <a:t>Relativní - </a:t>
            </a:r>
            <a:r>
              <a:rPr lang="cs-CZ" sz="1400" dirty="0"/>
              <a:t>procentní změna měnového kurzu odpovídá rozdílu změn cenových hladin (tzn. rozdílu </a:t>
            </a:r>
            <a:r>
              <a:rPr lang="cs-CZ" sz="1400" dirty="0">
                <a:hlinkClick r:id="rId4" tooltip="Inflace"/>
              </a:rPr>
              <a:t>měr inflací</a:t>
            </a:r>
            <a:r>
              <a:rPr lang="cs-CZ" sz="1400" dirty="0"/>
              <a:t>)</a:t>
            </a:r>
            <a:endParaRPr lang="cs-CZ" sz="1400" b="1" dirty="0"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cs-CZ" sz="1400" b="1" dirty="0">
                <a:cs typeface="Times New Roman" pitchFamily="18" charset="0"/>
              </a:rPr>
              <a:t>	</a:t>
            </a:r>
            <a:r>
              <a:rPr lang="el-GR" sz="1400" b="1" dirty="0">
                <a:cs typeface="Times New Roman" pitchFamily="18" charset="0"/>
              </a:rPr>
              <a:t>Δ</a:t>
            </a:r>
            <a:r>
              <a:rPr lang="cs-CZ" sz="1400" b="1" dirty="0">
                <a:cs typeface="Times New Roman" pitchFamily="18" charset="0"/>
              </a:rPr>
              <a:t> nominálního kurzu = </a:t>
            </a:r>
            <a:r>
              <a:rPr lang="el-GR" sz="1400" b="1" dirty="0">
                <a:cs typeface="Times New Roman" pitchFamily="18" charset="0"/>
              </a:rPr>
              <a:t>Δᴨ</a:t>
            </a:r>
            <a:r>
              <a:rPr lang="cs-CZ" sz="1400" b="1" dirty="0">
                <a:cs typeface="Times New Roman" pitchFamily="18" charset="0"/>
              </a:rPr>
              <a:t>CZK - </a:t>
            </a:r>
            <a:r>
              <a:rPr lang="el-GR" sz="1400" b="1" dirty="0">
                <a:cs typeface="Times New Roman" pitchFamily="18" charset="0"/>
              </a:rPr>
              <a:t>Δᴨ</a:t>
            </a:r>
            <a:r>
              <a:rPr lang="cs-CZ" sz="1400" b="1" dirty="0">
                <a:cs typeface="Times New Roman" pitchFamily="18" charset="0"/>
              </a:rPr>
              <a:t>PLN</a:t>
            </a:r>
          </a:p>
          <a:p>
            <a:pPr marL="1028700" lvl="2" indent="-457200">
              <a:defRPr/>
            </a:pPr>
            <a:r>
              <a:rPr lang="cs-CZ" sz="1400" dirty="0">
                <a:cs typeface="Times New Roman" pitchFamily="18" charset="0"/>
              </a:rPr>
              <a:t>	Pokud </a:t>
            </a:r>
            <a:r>
              <a:rPr lang="el-GR" sz="1400" dirty="0">
                <a:cs typeface="Times New Roman" pitchFamily="18" charset="0"/>
              </a:rPr>
              <a:t>ᴨ</a:t>
            </a:r>
            <a:r>
              <a:rPr lang="cs-CZ" sz="1400" dirty="0">
                <a:cs typeface="Times New Roman" pitchFamily="18" charset="0"/>
              </a:rPr>
              <a:t>PLN vzroste o 5% a </a:t>
            </a:r>
            <a:r>
              <a:rPr lang="el-GR" sz="1400" dirty="0">
                <a:cs typeface="Times New Roman" pitchFamily="18" charset="0"/>
              </a:rPr>
              <a:t>ᴨ</a:t>
            </a:r>
            <a:r>
              <a:rPr lang="cs-CZ" sz="1400" dirty="0">
                <a:cs typeface="Times New Roman" pitchFamily="18" charset="0"/>
              </a:rPr>
              <a:t>CZK pouze o 2%, potom se nominální kurz sníží o 3% (</a:t>
            </a:r>
            <a:r>
              <a:rPr lang="en-US" sz="1400" dirty="0">
                <a:cs typeface="Times New Roman" pitchFamily="18" charset="0"/>
              </a:rPr>
              <a:t>“</a:t>
            </a:r>
            <a:r>
              <a:rPr lang="cs-CZ" sz="1400" dirty="0">
                <a:cs typeface="Times New Roman" pitchFamily="18" charset="0"/>
              </a:rPr>
              <a:t>snížení kurzu“ znamená </a:t>
            </a:r>
            <a:r>
              <a:rPr lang="cs-CZ" sz="1400" dirty="0" err="1">
                <a:cs typeface="Times New Roman" pitchFamily="18" charset="0"/>
              </a:rPr>
              <a:t>apreciaci</a:t>
            </a:r>
            <a:r>
              <a:rPr lang="cs-CZ" sz="1400" dirty="0">
                <a:cs typeface="Times New Roman" pitchFamily="18" charset="0"/>
              </a:rPr>
              <a:t> (posílení)</a:t>
            </a:r>
            <a:r>
              <a:rPr lang="en-US" sz="1400" dirty="0">
                <a:cs typeface="Times New Roman" pitchFamily="18" charset="0"/>
              </a:rPr>
              <a:t> C</a:t>
            </a:r>
            <a:r>
              <a:rPr lang="cs-CZ" sz="1400" dirty="0">
                <a:cs typeface="Times New Roman" pitchFamily="18" charset="0"/>
              </a:rPr>
              <a:t>ZK - např. 7 CZK/PLN → 6 CZK/PLN)</a:t>
            </a:r>
          </a:p>
          <a:p>
            <a:pPr marL="1028700" lvl="2" indent="-457200">
              <a:defRPr/>
            </a:pPr>
            <a:r>
              <a:rPr lang="cs-CZ" sz="1400" dirty="0">
                <a:cs typeface="Times New Roman" pitchFamily="18" charset="0"/>
              </a:rPr>
              <a:t>	Proč? </a:t>
            </a:r>
          </a:p>
          <a:p>
            <a:pPr marL="1028700" lvl="2" indent="-457200">
              <a:defRPr/>
            </a:pPr>
            <a:r>
              <a:rPr lang="cs-CZ" sz="1400" dirty="0">
                <a:cs typeface="Times New Roman" pitchFamily="18" charset="0"/>
              </a:rPr>
              <a:t>	</a:t>
            </a:r>
            <a:r>
              <a:rPr lang="el-GR" sz="1400" dirty="0">
                <a:cs typeface="Times New Roman" pitchFamily="18" charset="0"/>
              </a:rPr>
              <a:t>ᴨ</a:t>
            </a:r>
            <a:r>
              <a:rPr lang="cs-CZ" sz="1400" dirty="0">
                <a:cs typeface="Times New Roman" pitchFamily="18" charset="0"/>
              </a:rPr>
              <a:t>CZK roste pomaleji než </a:t>
            </a:r>
            <a:r>
              <a:rPr lang="el-GR" sz="1400" dirty="0">
                <a:cs typeface="Times New Roman" pitchFamily="18" charset="0"/>
              </a:rPr>
              <a:t>ᴨ</a:t>
            </a:r>
            <a:r>
              <a:rPr lang="cs-CZ" sz="1400" dirty="0">
                <a:cs typeface="Times New Roman" pitchFamily="18" charset="0"/>
              </a:rPr>
              <a:t>PLN → české zboží levnější → pokles poptávky po zlotém → zhodnocení koruny (znehodnocení zlotého)</a:t>
            </a:r>
          </a:p>
          <a:p>
            <a:pPr marL="400050" lvl="1" indent="0">
              <a:buNone/>
              <a:defRPr/>
            </a:pPr>
            <a:r>
              <a:rPr lang="cs-CZ" sz="1400" dirty="0">
                <a:cs typeface="Times New Roman" pitchFamily="18" charset="0"/>
              </a:rPr>
              <a:t>Toto je ve skriptech zmíněný INFLAČNÍ DIFERENCIÁL (rozdíl změn cenových hladin)</a:t>
            </a:r>
          </a:p>
          <a:p>
            <a:endParaRPr lang="cs-CZ" sz="1400" dirty="0"/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4361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Co je dnes na programu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>
                <a:sym typeface="Wingdings" panose="05000000000000000000" pitchFamily="2" charset="2"/>
              </a:rPr>
              <a:t>Mezinárodní finance – úvod</a:t>
            </a:r>
          </a:p>
          <a:p>
            <a:r>
              <a:rPr lang="cs-CZ" altLang="cs-CZ" sz="2000" dirty="0">
                <a:sym typeface="Wingdings" panose="05000000000000000000" pitchFamily="2" charset="2"/>
              </a:rPr>
              <a:t>Platební bilance</a:t>
            </a:r>
          </a:p>
          <a:p>
            <a:pPr lvl="1"/>
            <a:r>
              <a:rPr lang="cs-CZ" altLang="cs-CZ" sz="1800" dirty="0">
                <a:sym typeface="Wingdings" panose="05000000000000000000" pitchFamily="2" charset="2"/>
              </a:rPr>
              <a:t>Horizontální struktura</a:t>
            </a:r>
          </a:p>
          <a:p>
            <a:pPr lvl="1"/>
            <a:r>
              <a:rPr lang="cs-CZ" altLang="cs-CZ" sz="1800" dirty="0">
                <a:sym typeface="Wingdings" panose="05000000000000000000" pitchFamily="2" charset="2"/>
              </a:rPr>
              <a:t>Vertikální struktura</a:t>
            </a:r>
          </a:p>
          <a:p>
            <a:pPr lvl="1"/>
            <a:r>
              <a:rPr lang="cs-CZ" altLang="cs-CZ" sz="1800" dirty="0">
                <a:sym typeface="Wingdings" panose="05000000000000000000" pitchFamily="2" charset="2"/>
              </a:rPr>
              <a:t>Charakteristika jednotlivých složek platební bilance</a:t>
            </a:r>
          </a:p>
          <a:p>
            <a:r>
              <a:rPr lang="cs-CZ" altLang="cs-CZ" sz="2000" dirty="0">
                <a:sym typeface="Wingdings" panose="05000000000000000000" pitchFamily="2" charset="2"/>
              </a:rPr>
              <a:t>Měnový kurz</a:t>
            </a:r>
          </a:p>
          <a:p>
            <a:r>
              <a:rPr lang="cs-CZ" altLang="cs-CZ" sz="2000" dirty="0">
                <a:sym typeface="Wingdings" panose="05000000000000000000" pitchFamily="2" charset="2"/>
              </a:rPr>
              <a:t>Determinanty měnového kurzu</a:t>
            </a:r>
          </a:p>
          <a:p>
            <a:r>
              <a:rPr lang="cs-CZ" altLang="cs-CZ" sz="2000" dirty="0">
                <a:sym typeface="Wingdings" panose="05000000000000000000" pitchFamily="2" charset="2"/>
              </a:rPr>
              <a:t>Systémy měnového kurzu</a:t>
            </a:r>
          </a:p>
          <a:p>
            <a:r>
              <a:rPr lang="cs-CZ" altLang="cs-CZ" sz="2000" dirty="0">
                <a:sym typeface="Wingdings" panose="05000000000000000000" pitchFamily="2" charset="2"/>
              </a:rPr>
              <a:t>Pár příkladů</a:t>
            </a:r>
          </a:p>
        </p:txBody>
      </p:sp>
    </p:spTree>
    <p:extLst>
      <p:ext uri="{BB962C8B-B14F-4D97-AF65-F5344CB8AC3E}">
        <p14:creationId xmlns:p14="http://schemas.microsoft.com/office/powerpoint/2010/main" val="3540602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Co ovlivňuje měnový kurz (III)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rebuchet MS" panose="020B0603020202020204" pitchFamily="34" charset="0"/>
              <a:buAutoNum type="arabicPeriod" startAt="3"/>
            </a:pPr>
            <a:r>
              <a:rPr lang="cs-CZ" altLang="cs-CZ" sz="2000" b="1" dirty="0">
                <a:cs typeface="Times New Roman" panose="02020603050405020304" pitchFamily="18" charset="0"/>
              </a:rPr>
              <a:t>   Úrokový diferenciál</a:t>
            </a:r>
          </a:p>
          <a:p>
            <a:r>
              <a:rPr lang="cs-CZ" altLang="cs-CZ" sz="1600" dirty="0">
                <a:cs typeface="Times New Roman" panose="02020603050405020304" pitchFamily="18" charset="0"/>
              </a:rPr>
              <a:t>vztahuje se k finančnímu účtu platební bilance (vývoz a dovoz kapitálu)</a:t>
            </a:r>
          </a:p>
          <a:p>
            <a:r>
              <a:rPr lang="cs-CZ" altLang="cs-CZ" sz="1600" dirty="0">
                <a:cs typeface="Times New Roman" panose="02020603050405020304" pitchFamily="18" charset="0"/>
              </a:rPr>
              <a:t>Na čem závisí dovoz kapitálu (nákup domácích aktiv devizovými cizozemci, poskytování půjček domácím subjektům,…)</a:t>
            </a:r>
          </a:p>
          <a:p>
            <a:r>
              <a:rPr lang="cs-CZ" altLang="cs-CZ" sz="1600" dirty="0">
                <a:cs typeface="Times New Roman" panose="02020603050405020304" pitchFamily="18" charset="0"/>
              </a:rPr>
              <a:t>A naopak na čem závisí ochota domácích subjektů investovat v zahraničí a poskytovat půjčky cizím subjektům?</a:t>
            </a:r>
          </a:p>
          <a:p>
            <a:pPr marL="457200" lvl="1" indent="0">
              <a:buNone/>
            </a:pPr>
            <a:r>
              <a:rPr lang="cs-CZ" altLang="cs-CZ" sz="1600" b="1" dirty="0">
                <a:cs typeface="Times New Roman" panose="02020603050405020304" pitchFamily="18" charset="0"/>
              </a:rPr>
              <a:t>na úrokovém diferenciálu </a:t>
            </a:r>
          </a:p>
          <a:p>
            <a:pPr marL="457200" lvl="1" indent="0">
              <a:buNone/>
            </a:pPr>
            <a:r>
              <a:rPr lang="cs-CZ" altLang="cs-CZ" sz="1600" b="1" dirty="0">
                <a:cs typeface="Times New Roman" panose="02020603050405020304" pitchFamily="18" charset="0"/>
              </a:rPr>
              <a:t>= rozdíl mezi úrokovou mírou v domácí zemi a v zahraničí</a:t>
            </a:r>
          </a:p>
          <a:p>
            <a:pPr marL="457200" lvl="1" indent="0">
              <a:buNone/>
            </a:pPr>
            <a:endParaRPr lang="cs-CZ" altLang="cs-CZ" sz="1600" b="1" dirty="0">
              <a:cs typeface="Times New Roman" panose="02020603050405020304" pitchFamily="18" charset="0"/>
            </a:endParaRPr>
          </a:p>
          <a:p>
            <a:r>
              <a:rPr lang="cs-CZ" altLang="cs-CZ" sz="1600" dirty="0">
                <a:cs typeface="Times New Roman" panose="02020603050405020304" pitchFamily="18" charset="0"/>
              </a:rPr>
              <a:t>Krátkodobě: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Vyšší úroková míra </a:t>
            </a:r>
            <a:r>
              <a:rPr lang="en-US" altLang="cs-CZ" sz="1600" dirty="0">
                <a:cs typeface="Times New Roman" panose="02020603050405020304" pitchFamily="18" charset="0"/>
              </a:rPr>
              <a:t>“</a:t>
            </a:r>
            <a:r>
              <a:rPr lang="en-US" altLang="cs-CZ" sz="1600" dirty="0" err="1">
                <a:cs typeface="Times New Roman" panose="02020603050405020304" pitchFamily="18" charset="0"/>
              </a:rPr>
              <a:t>doma</a:t>
            </a:r>
            <a:r>
              <a:rPr lang="en-US" altLang="cs-CZ" sz="1600" dirty="0">
                <a:cs typeface="Times New Roman" panose="02020603050405020304" pitchFamily="18" charset="0"/>
              </a:rPr>
              <a:t>” ne</a:t>
            </a:r>
            <a:r>
              <a:rPr lang="cs-CZ" altLang="cs-CZ" sz="1600" dirty="0">
                <a:cs typeface="Times New Roman" panose="02020603050405020304" pitchFamily="18" charset="0"/>
              </a:rPr>
              <a:t>ž v zahraničí → kladný úrokový diferenciál → příliv zahraničního kapitálu → růst poptávky po CZK, růst nabídky např. EUR → zhodnocování CZK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Naopak nižší úroková míra </a:t>
            </a:r>
            <a:r>
              <a:rPr lang="en-US" altLang="cs-CZ" sz="1600" dirty="0">
                <a:cs typeface="Times New Roman" panose="02020603050405020304" pitchFamily="18" charset="0"/>
              </a:rPr>
              <a:t>“</a:t>
            </a:r>
            <a:r>
              <a:rPr lang="en-US" altLang="cs-CZ" sz="1600" dirty="0" err="1">
                <a:cs typeface="Times New Roman" panose="02020603050405020304" pitchFamily="18" charset="0"/>
              </a:rPr>
              <a:t>doma</a:t>
            </a:r>
            <a:r>
              <a:rPr lang="en-US" altLang="cs-CZ" sz="1600" dirty="0">
                <a:cs typeface="Times New Roman" panose="02020603050405020304" pitchFamily="18" charset="0"/>
              </a:rPr>
              <a:t>” ne</a:t>
            </a:r>
            <a:r>
              <a:rPr lang="cs-CZ" altLang="cs-CZ" sz="1600" dirty="0">
                <a:cs typeface="Times New Roman" panose="02020603050405020304" pitchFamily="18" charset="0"/>
              </a:rPr>
              <a:t>ž v zahraničí → záporný úrokový diferenciál → odliv zahraničního kapitálu → pokles poptávky po CZK, prodej méně výnosných českých aktiv (růst nabídky CZK), růst poptávky po např. EUR → znehodnocování CZK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19240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Co ovlivňuje měnový kurz (IV)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600" dirty="0">
                <a:cs typeface="Times New Roman" panose="02020603050405020304" pitchFamily="18" charset="0"/>
              </a:rPr>
              <a:t>Dlouhodobě: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Změny nominálních úrokových měr jsou doprovázeny změnou cenové hladiny (↑i ↑</a:t>
            </a:r>
            <a:r>
              <a:rPr lang="el-GR" altLang="cs-CZ" sz="1600" dirty="0">
                <a:cs typeface="Times New Roman" panose="02020603050405020304" pitchFamily="18" charset="0"/>
              </a:rPr>
              <a:t>ᴨ</a:t>
            </a:r>
            <a:r>
              <a:rPr lang="cs-CZ" altLang="cs-CZ" sz="1600" dirty="0">
                <a:cs typeface="Times New Roman" panose="02020603050405020304" pitchFamily="18" charset="0"/>
              </a:rPr>
              <a:t>, ↓i ↓</a:t>
            </a:r>
            <a:r>
              <a:rPr lang="el-GR" altLang="cs-CZ" sz="1600" dirty="0">
                <a:cs typeface="Times New Roman" panose="02020603050405020304" pitchFamily="18" charset="0"/>
              </a:rPr>
              <a:t>ᴨ</a:t>
            </a:r>
            <a:r>
              <a:rPr lang="cs-CZ" altLang="cs-CZ" sz="1600" dirty="0"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Již víme, že ↑</a:t>
            </a:r>
            <a:r>
              <a:rPr lang="el-GR" altLang="cs-CZ" sz="1600" dirty="0">
                <a:cs typeface="Times New Roman" panose="02020603050405020304" pitchFamily="18" charset="0"/>
              </a:rPr>
              <a:t>ᴨ</a:t>
            </a:r>
            <a:r>
              <a:rPr lang="cs-CZ" altLang="cs-CZ" sz="1600" dirty="0">
                <a:cs typeface="Times New Roman" panose="02020603050405020304" pitchFamily="18" charset="0"/>
              </a:rPr>
              <a:t> znamená oslabení měny a ↓</a:t>
            </a:r>
            <a:r>
              <a:rPr lang="el-GR" altLang="cs-CZ" sz="1600" dirty="0">
                <a:cs typeface="Times New Roman" panose="02020603050405020304" pitchFamily="18" charset="0"/>
              </a:rPr>
              <a:t>ᴨ</a:t>
            </a:r>
            <a:r>
              <a:rPr lang="cs-CZ" altLang="cs-CZ" sz="1600" dirty="0">
                <a:cs typeface="Times New Roman" panose="02020603050405020304" pitchFamily="18" charset="0"/>
              </a:rPr>
              <a:t> posílení měny (viz inflační diferenciál)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V dlouhodobém období investoři zahrnují do svého rozhodování inflační očekávání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Země s vysokými </a:t>
            </a:r>
            <a:r>
              <a:rPr lang="cs-CZ" altLang="cs-CZ" sz="1600" dirty="0" err="1">
                <a:cs typeface="Times New Roman" panose="02020603050405020304" pitchFamily="18" charset="0"/>
              </a:rPr>
              <a:t>nom</a:t>
            </a:r>
            <a:r>
              <a:rPr lang="cs-CZ" altLang="cs-CZ" sz="1600" dirty="0">
                <a:cs typeface="Times New Roman" panose="02020603050405020304" pitchFamily="18" charset="0"/>
              </a:rPr>
              <a:t>. úrokovými sazbami mají vyšší cenovou hladinu → tlaky na oslabení měny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Země s nízkými </a:t>
            </a:r>
            <a:r>
              <a:rPr lang="cs-CZ" altLang="cs-CZ" sz="1600" dirty="0" err="1">
                <a:cs typeface="Times New Roman" panose="02020603050405020304" pitchFamily="18" charset="0"/>
              </a:rPr>
              <a:t>nom</a:t>
            </a:r>
            <a:r>
              <a:rPr lang="cs-CZ" altLang="cs-CZ" sz="1600" dirty="0">
                <a:cs typeface="Times New Roman" panose="02020603050405020304" pitchFamily="18" charset="0"/>
              </a:rPr>
              <a:t>. úrokovými sazbami mají nižší cenovou hladinu → tlaky na posílení měny</a:t>
            </a:r>
          </a:p>
          <a:p>
            <a:pPr>
              <a:buFont typeface="Trebuchet MS" panose="020B0603020202020204" pitchFamily="34" charset="0"/>
              <a:buAutoNum type="arabicPeriod" startAt="4"/>
            </a:pPr>
            <a:r>
              <a:rPr lang="cs-CZ" altLang="cs-CZ" sz="1800" dirty="0">
                <a:cs typeface="Times New Roman" panose="02020603050405020304" pitchFamily="18" charset="0"/>
              </a:rPr>
              <a:t>Rozdílná úroveň zdanění</a:t>
            </a:r>
          </a:p>
          <a:p>
            <a:pPr>
              <a:buFont typeface="Trebuchet MS" panose="020B0603020202020204" pitchFamily="34" charset="0"/>
              <a:buAutoNum type="arabicPeriod" startAt="4"/>
            </a:pPr>
            <a:r>
              <a:rPr lang="cs-CZ" altLang="cs-CZ" sz="1800" dirty="0">
                <a:cs typeface="Times New Roman" panose="02020603050405020304" pitchFamily="18" charset="0"/>
              </a:rPr>
              <a:t>Politická a ekonomická rizika</a:t>
            </a:r>
          </a:p>
          <a:p>
            <a:pPr>
              <a:buFont typeface="Trebuchet MS" panose="020B0603020202020204" pitchFamily="34" charset="0"/>
              <a:buAutoNum type="arabicPeriod" startAt="4"/>
            </a:pPr>
            <a:r>
              <a:rPr lang="cs-CZ" altLang="cs-CZ" sz="1800" dirty="0">
                <a:cs typeface="Times New Roman" panose="02020603050405020304" pitchFamily="18" charset="0"/>
              </a:rPr>
              <a:t>Transakční náklady</a:t>
            </a:r>
          </a:p>
          <a:p>
            <a:pPr>
              <a:buFont typeface="Trebuchet MS" panose="020B0603020202020204" pitchFamily="34" charset="0"/>
              <a:buAutoNum type="arabicPeriod" startAt="4"/>
            </a:pPr>
            <a:endParaRPr lang="cs-CZ" altLang="cs-CZ" sz="1800" dirty="0"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cs-CZ" altLang="cs-CZ" sz="1800" dirty="0">
                <a:cs typeface="Times New Roman" panose="02020603050405020304" pitchFamily="18" charset="0"/>
              </a:rPr>
              <a:t>Pozn. Jestliže se salda jednotlivých účtů PB nerovnají (jeden účet má aktivní saldo, druhý pasivní), potom dochází ke změně devizových rezerv, což má vliv na měnový kurz.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lvl="1"/>
            <a:endParaRPr lang="cs-CZ" altLang="cs-CZ" sz="1600" dirty="0"/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57717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Systémy měnového kurzu (I)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400" dirty="0">
                <a:cs typeface="Times New Roman" panose="02020603050405020304" pitchFamily="18" charset="0"/>
              </a:rPr>
              <a:t>ve skriptech rozepsáno podrobněji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3 základní druhy (pro potřeby tohoto semináře více než dostačující):</a:t>
            </a:r>
          </a:p>
          <a:p>
            <a:endParaRPr lang="cs-CZ" altLang="cs-CZ" sz="1400" dirty="0">
              <a:cs typeface="Times New Roman" panose="02020603050405020304" pitchFamily="18" charset="0"/>
            </a:endParaRPr>
          </a:p>
          <a:p>
            <a:pPr>
              <a:buFont typeface="Trebuchet MS" panose="020B0603020202020204" pitchFamily="34" charset="0"/>
              <a:buAutoNum type="arabicPeriod"/>
            </a:pPr>
            <a:r>
              <a:rPr lang="cs-CZ" altLang="cs-CZ" sz="1800" b="1" dirty="0">
                <a:cs typeface="Times New Roman" panose="02020603050405020304" pitchFamily="18" charset="0"/>
              </a:rPr>
              <a:t>   Systém fixního (pevného) kurzu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= pevně stanovený nominální měnový kurz vůči jiné měně či koši cizích měn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je stanoven ústřední kurz a povolená pásma oscilace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jestliže hrozí vychýlení kurzu z oscilačních pásem, potom CB intervenuje na devizových trzích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Ústřední kurz se může měnit – záleží na vývoji platební bilance</a:t>
            </a:r>
          </a:p>
          <a:p>
            <a:r>
              <a:rPr lang="cs-CZ" altLang="cs-CZ" sz="1400" dirty="0">
                <a:cs typeface="Times New Roman" panose="02020603050405020304" pitchFamily="18" charset="0"/>
              </a:rPr>
              <a:t>Výhoda</a:t>
            </a:r>
          </a:p>
          <a:p>
            <a:pPr lvl="1"/>
            <a:r>
              <a:rPr lang="cs-CZ" altLang="cs-CZ" sz="1400" dirty="0">
                <a:cs typeface="Times New Roman" panose="02020603050405020304" pitchFamily="18" charset="0"/>
              </a:rPr>
              <a:t>Snížení kurzového rizika – odstranění překážek mezinárodního obchodu a investic</a:t>
            </a:r>
          </a:p>
          <a:p>
            <a:r>
              <a:rPr lang="cs-CZ" altLang="cs-CZ" sz="1400" dirty="0">
                <a:cs typeface="Times New Roman" panose="02020603050405020304" pitchFamily="18" charset="0"/>
                <a:sym typeface="Wingdings" panose="05000000000000000000" pitchFamily="2" charset="2"/>
              </a:rPr>
              <a:t>Nevýhody</a:t>
            </a:r>
          </a:p>
          <a:p>
            <a:pPr lvl="1"/>
            <a:r>
              <a:rPr lang="cs-CZ" altLang="cs-CZ" sz="1400" dirty="0">
                <a:cs typeface="Times New Roman" panose="02020603050405020304" pitchFamily="18" charset="0"/>
              </a:rPr>
              <a:t>dochází ke ztrátě autonomní měnové politiky, protože centrální banka musí svými devizovými intervencemi kurz neustále udržovat na oficiálně stanovené úrovni.</a:t>
            </a:r>
          </a:p>
          <a:p>
            <a:pPr lvl="1"/>
            <a:r>
              <a:rPr lang="cs-CZ" altLang="cs-CZ" sz="1400" dirty="0">
                <a:cs typeface="Times New Roman" panose="02020603050405020304" pitchFamily="18" charset="0"/>
              </a:rPr>
              <a:t>Náročné na rozsah devizových intervencí (CB nemá nekonečně mnoho deviz)</a:t>
            </a:r>
          </a:p>
          <a:p>
            <a:pPr lvl="1"/>
            <a:r>
              <a:rPr lang="cs-CZ" altLang="cs-CZ" sz="1400" dirty="0">
                <a:cs typeface="Times New Roman" panose="02020603050405020304" pitchFamily="18" charset="0"/>
              </a:rPr>
              <a:t>Snižuje se tak prostor pro manévrování – CB nemůže razantně měnit peněžní zásobu a úrokové sazby (již víme, že tímto by se měnil měnový kurz) → CB nemůže reagovat na hospodářský cyklus</a:t>
            </a:r>
          </a:p>
          <a:p>
            <a:pPr lvl="1"/>
            <a:endParaRPr lang="cs-CZ" alt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603630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Systémy měnového kurzu (II)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rebuchet MS" panose="020B0603020202020204" pitchFamily="34" charset="0"/>
              <a:buAutoNum type="arabicPeriod" startAt="2"/>
            </a:pPr>
            <a:r>
              <a:rPr lang="cs-CZ" altLang="cs-CZ" sz="2000" b="1" dirty="0">
                <a:cs typeface="Times New Roman" panose="02020603050405020304" pitchFamily="18" charset="0"/>
              </a:rPr>
              <a:t>   Volně pohyblivý kurz (čistý </a:t>
            </a:r>
            <a:r>
              <a:rPr lang="cs-CZ" altLang="cs-CZ" sz="2000" b="1" dirty="0" err="1">
                <a:cs typeface="Times New Roman" panose="02020603050405020304" pitchFamily="18" charset="0"/>
              </a:rPr>
              <a:t>floating</a:t>
            </a:r>
            <a:r>
              <a:rPr lang="cs-CZ" altLang="cs-CZ" sz="2000" b="1" dirty="0"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600" dirty="0">
                <a:cs typeface="Times New Roman" panose="02020603050405020304" pitchFamily="18" charset="0"/>
              </a:rPr>
              <a:t>Alternativa k fixnímu kurzu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Kritika fixu: přenos inflace mezi zeměmi a omezení nezávislosti měnové politiky CB</a:t>
            </a:r>
          </a:p>
          <a:p>
            <a:r>
              <a:rPr lang="cs-CZ" altLang="cs-CZ" sz="1600" dirty="0">
                <a:cs typeface="Times New Roman" panose="02020603050405020304" pitchFamily="18" charset="0"/>
              </a:rPr>
              <a:t>CB neprovádějí žádné devizové intervence – kurz je určován čistě trhem a operacemi soukromých subjektů</a:t>
            </a:r>
          </a:p>
          <a:p>
            <a:r>
              <a:rPr lang="cs-CZ" altLang="cs-CZ" sz="1600" dirty="0">
                <a:cs typeface="Times New Roman" panose="02020603050405020304" pitchFamily="18" charset="0"/>
              </a:rPr>
              <a:t>Kurz reaguje na změny D a S na devizovém trhu, na vývoj inflace a úrokových sazeb</a:t>
            </a:r>
          </a:p>
          <a:p>
            <a:r>
              <a:rPr lang="cs-CZ" altLang="cs-CZ" sz="1600" dirty="0">
                <a:cs typeface="Times New Roman" panose="02020603050405020304" pitchFamily="18" charset="0"/>
              </a:rPr>
              <a:t>Tento model se ukázal jako nevhodný, protože: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Neomezený pohyb devizových kurzů světových měn destabilizoval světovou ekonomiku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Nerovnováha účtů platebních bilancí se ještě více prohloubila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Omezit inflaci se také nepovedlo – depreciace měn vedla ke zdražení importů (docházelo k tzv. importované inflaci)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CB se snažily situaci stabilizovat devizovými intervencemi v obrovském rozsahu – další cíl v podobě snížení potřeby devizových rezerv tedy také selhal</a:t>
            </a:r>
          </a:p>
          <a:p>
            <a:pPr lvl="1"/>
            <a:r>
              <a:rPr lang="cs-CZ" altLang="cs-CZ" sz="1600" dirty="0">
                <a:cs typeface="Times New Roman" panose="02020603050405020304" pitchFamily="18" charset="0"/>
              </a:rPr>
              <a:t>Je náchylný k pohybům spekulativního kapitálu v obrovském množství</a:t>
            </a:r>
          </a:p>
          <a:p>
            <a:r>
              <a:rPr lang="cs-CZ" altLang="cs-CZ" sz="1600" dirty="0">
                <a:cs typeface="Times New Roman" panose="02020603050405020304" pitchFamily="18" charset="0"/>
              </a:rPr>
              <a:t>Velká výhoda: nezávislost měnové politiky CB (zejména volba míry inflace nezávisle na jejím vývoji v zahraničí) </a:t>
            </a:r>
          </a:p>
          <a:p>
            <a:pPr lvl="1"/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883823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Systémy měnového kurzu (III)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Trebuchet MS" panose="020B0603020202020204" pitchFamily="34" charset="0"/>
              <a:buAutoNum type="arabicPeriod" startAt="3"/>
            </a:pPr>
            <a:r>
              <a:rPr lang="cs-CZ" altLang="cs-CZ" sz="2000" b="1" dirty="0">
                <a:cs typeface="Times New Roman" panose="02020603050405020304" pitchFamily="18" charset="0"/>
              </a:rPr>
              <a:t>   Systém kurzů s řízenou pohyblivostí (řízený </a:t>
            </a:r>
            <a:r>
              <a:rPr lang="cs-CZ" altLang="cs-CZ" sz="2000" b="1" dirty="0" err="1">
                <a:cs typeface="Times New Roman" panose="02020603050405020304" pitchFamily="18" charset="0"/>
              </a:rPr>
              <a:t>floating</a:t>
            </a:r>
            <a:r>
              <a:rPr lang="cs-CZ" altLang="cs-CZ" sz="2000" b="1" dirty="0">
                <a:cs typeface="Times New Roman" panose="02020603050405020304" pitchFamily="18" charset="0"/>
              </a:rPr>
              <a:t>)</a:t>
            </a:r>
          </a:p>
          <a:p>
            <a:pPr algn="just"/>
            <a:endParaRPr lang="cs-CZ" altLang="cs-CZ" sz="1800" dirty="0">
              <a:cs typeface="Times New Roman" panose="02020603050405020304" pitchFamily="18" charset="0"/>
            </a:endParaRPr>
          </a:p>
          <a:p>
            <a:pPr algn="just"/>
            <a:r>
              <a:rPr lang="cs-CZ" altLang="cs-CZ" sz="1800" dirty="0">
                <a:cs typeface="Times New Roman" panose="02020603050405020304" pitchFamily="18" charset="0"/>
              </a:rPr>
              <a:t>CB banka si vyhrazuje právo zasáhnout do vývoje kurzu devizovými intervencemi, jestliže hrozí destabilizace ekonomiky pohybem spekulativního kapitálu</a:t>
            </a:r>
          </a:p>
          <a:p>
            <a:pPr algn="just"/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914940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92480"/>
            <a:ext cx="10753200" cy="5039520"/>
          </a:xfrm>
        </p:spPr>
        <p:txBody>
          <a:bodyPr/>
          <a:lstStyle/>
          <a:p>
            <a:pPr algn="just"/>
            <a:r>
              <a:rPr lang="cs-CZ" altLang="cs-CZ" sz="1600" u="sng" dirty="0">
                <a:cs typeface="Times New Roman" panose="02020603050405020304" pitchFamily="18" charset="0"/>
              </a:rPr>
              <a:t>Problém (nebo spíše zajímavost </a:t>
            </a:r>
            <a:r>
              <a:rPr lang="cs-CZ" altLang="cs-CZ" sz="1600" u="sng" dirty="0">
                <a:cs typeface="Times New Roman" panose="02020603050405020304" pitchFamily="18" charset="0"/>
                <a:sym typeface="Wingdings" panose="05000000000000000000" pitchFamily="2" charset="2"/>
              </a:rPr>
              <a:t>)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600" dirty="0">
                <a:cs typeface="Times New Roman" panose="02020603050405020304" pitchFamily="18" charset="0"/>
                <a:sym typeface="Wingdings" panose="05000000000000000000" pitchFamily="2" charset="2"/>
              </a:rPr>
              <a:t>Jak poznat, kdy se jedná o fix a kdy o řízený </a:t>
            </a:r>
            <a:r>
              <a:rPr lang="cs-CZ" altLang="cs-CZ" sz="1600" dirty="0" err="1">
                <a:cs typeface="Times New Roman" panose="02020603050405020304" pitchFamily="18" charset="0"/>
                <a:sym typeface="Wingdings" panose="05000000000000000000" pitchFamily="2" charset="2"/>
              </a:rPr>
              <a:t>floating</a:t>
            </a:r>
            <a:r>
              <a:rPr lang="cs-CZ" altLang="cs-CZ" sz="1600" dirty="0">
                <a:cs typeface="Times New Roman" panose="02020603050405020304" pitchFamily="18" charset="0"/>
                <a:sym typeface="Wingdings" panose="05000000000000000000" pitchFamily="2" charset="2"/>
              </a:rPr>
              <a:t>?? </a:t>
            </a:r>
            <a:r>
              <a:rPr lang="cs-CZ" altLang="cs-CZ" sz="1600" b="1" dirty="0">
                <a:cs typeface="Times New Roman" panose="02020603050405020304" pitchFamily="18" charset="0"/>
                <a:sym typeface="Wingdings" panose="05000000000000000000" pitchFamily="2" charset="2"/>
              </a:rPr>
              <a:t>APLIKACE NA ČR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600" dirty="0">
                <a:cs typeface="Times New Roman" panose="02020603050405020304" pitchFamily="18" charset="0"/>
                <a:sym typeface="Wingdings" panose="05000000000000000000" pitchFamily="2" charset="2"/>
              </a:rPr>
              <a:t>ČNB uvádí, že praktikuje řízený </a:t>
            </a:r>
            <a:r>
              <a:rPr lang="cs-CZ" altLang="cs-CZ" sz="1600" dirty="0" err="1">
                <a:cs typeface="Times New Roman" panose="02020603050405020304" pitchFamily="18" charset="0"/>
                <a:sym typeface="Wingdings" panose="05000000000000000000" pitchFamily="2" charset="2"/>
              </a:rPr>
              <a:t>floating</a:t>
            </a:r>
            <a:r>
              <a:rPr lang="cs-CZ" altLang="cs-CZ" sz="1600" dirty="0">
                <a:cs typeface="Times New Roman" panose="02020603050405020304" pitchFamily="18" charset="0"/>
                <a:sym typeface="Wingdings" panose="05000000000000000000" pitchFamily="2" charset="2"/>
              </a:rPr>
              <a:t> (do roku 1996 se praktikoval fix) – k výraznějším intervencím došlo za posledních 18 let cca dvakrát (včetně těch současných)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600" dirty="0">
                <a:cs typeface="Times New Roman" panose="02020603050405020304" pitchFamily="18" charset="0"/>
                <a:sym typeface="Wingdings" panose="05000000000000000000" pitchFamily="2" charset="2"/>
              </a:rPr>
              <a:t>Skutečnost je však taková, že za poslední rok žádný příliv nebo odliv spekulativního kapitálu nehrozil (tedy dle výše uvedené definice se o řízený </a:t>
            </a:r>
            <a:r>
              <a:rPr lang="cs-CZ" altLang="cs-CZ" sz="1600" dirty="0" err="1">
                <a:cs typeface="Times New Roman" panose="02020603050405020304" pitchFamily="18" charset="0"/>
                <a:sym typeface="Wingdings" panose="05000000000000000000" pitchFamily="2" charset="2"/>
              </a:rPr>
              <a:t>floating</a:t>
            </a:r>
            <a:r>
              <a:rPr lang="cs-CZ" altLang="cs-CZ" sz="1600" dirty="0">
                <a:cs typeface="Times New Roman" panose="02020603050405020304" pitchFamily="18" charset="0"/>
                <a:sym typeface="Wingdings" panose="05000000000000000000" pitchFamily="2" charset="2"/>
              </a:rPr>
              <a:t> nejedná)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600" dirty="0">
                <a:cs typeface="Times New Roman" panose="02020603050405020304" pitchFamily="18" charset="0"/>
                <a:sym typeface="Wingdings" panose="05000000000000000000" pitchFamily="2" charset="2"/>
              </a:rPr>
              <a:t>Sama ČNB si řízený </a:t>
            </a:r>
            <a:r>
              <a:rPr lang="cs-CZ" altLang="cs-CZ" sz="1600" dirty="0" err="1">
                <a:cs typeface="Times New Roman" panose="02020603050405020304" pitchFamily="18" charset="0"/>
                <a:sym typeface="Wingdings" panose="05000000000000000000" pitchFamily="2" charset="2"/>
              </a:rPr>
              <a:t>floating</a:t>
            </a:r>
            <a:r>
              <a:rPr lang="cs-CZ" altLang="cs-CZ" sz="1600" dirty="0">
                <a:cs typeface="Times New Roman" panose="02020603050405020304" pitchFamily="18" charset="0"/>
                <a:sym typeface="Wingdings" panose="05000000000000000000" pitchFamily="2" charset="2"/>
              </a:rPr>
              <a:t> definuje následovně:</a:t>
            </a:r>
          </a:p>
          <a:p>
            <a:pPr lvl="2" algn="just">
              <a:lnSpc>
                <a:spcPct val="150000"/>
              </a:lnSpc>
            </a:pPr>
            <a:r>
              <a:rPr lang="cs-CZ" altLang="cs-CZ" sz="1600" i="1" dirty="0">
                <a:cs typeface="Times New Roman" panose="02020603050405020304" pitchFamily="18" charset="0"/>
              </a:rPr>
              <a:t>kurz je plovoucí, ale centrální banka může přistoupit k intervencím, aby zabránila jeho extrémním výkyvům</a:t>
            </a:r>
            <a:r>
              <a:rPr lang="cs-CZ" altLang="cs-CZ" sz="1600" dirty="0">
                <a:cs typeface="Times New Roman" panose="02020603050405020304" pitchFamily="18" charset="0"/>
              </a:rPr>
              <a:t>.</a:t>
            </a:r>
          </a:p>
          <a:p>
            <a:pPr lvl="2" algn="just">
              <a:lnSpc>
                <a:spcPct val="150000"/>
              </a:lnSpc>
            </a:pPr>
            <a:r>
              <a:rPr lang="cs-CZ" altLang="cs-CZ" sz="1600" dirty="0">
                <a:cs typeface="Times New Roman" panose="02020603050405020304" pitchFamily="18" charset="0"/>
              </a:rPr>
              <a:t>A opět: žádný extrémní výkyv kurzu nehrozil – naopak koruna dlouhodobě odrážela svou skutečnou hodnotu, která se tvořila na devizovém trhu</a:t>
            </a:r>
          </a:p>
          <a:p>
            <a:pPr lvl="2" algn="just">
              <a:lnSpc>
                <a:spcPct val="150000"/>
              </a:lnSpc>
            </a:pPr>
            <a:r>
              <a:rPr lang="cs-CZ" altLang="cs-CZ" sz="1600" dirty="0">
                <a:cs typeface="Times New Roman" panose="02020603050405020304" pitchFamily="18" charset="0"/>
              </a:rPr>
              <a:t>Skutečný motiv: ČNB se z důvodu vyčerpání či nepoužitelnosti svých ostatních nástrojů rozhodla měnového kurzu využít k zapůsobení na reálnou ekonomiku – zda toto rozhodnutí bylo oprávněné či ne, efektivní či ne, to nechám na každém z vás… </a:t>
            </a:r>
            <a:r>
              <a:rPr lang="cs-CZ" altLang="cs-CZ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altLang="cs-CZ" sz="1600" dirty="0"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cs-CZ" altLang="cs-CZ" sz="1600" dirty="0">
                <a:cs typeface="Times New Roman" panose="02020603050405020304" pitchFamily="18" charset="0"/>
              </a:rPr>
              <a:t>Tedy ČNB tvrdí, že provozuje řízený </a:t>
            </a:r>
            <a:r>
              <a:rPr lang="cs-CZ" altLang="cs-CZ" sz="1600" dirty="0" err="1">
                <a:cs typeface="Times New Roman" panose="02020603050405020304" pitchFamily="18" charset="0"/>
              </a:rPr>
              <a:t>floating</a:t>
            </a:r>
            <a:r>
              <a:rPr lang="cs-CZ" altLang="cs-CZ" sz="1600" dirty="0">
                <a:cs typeface="Times New Roman" panose="02020603050405020304" pitchFamily="18" charset="0"/>
              </a:rPr>
              <a:t>, skutečnost však je taková, že to co provádí, neodpovídá jeho definici – naopak kurz koruny se pohyboval v poměrně úzkém oscilačním pásmu typickém pro fix</a:t>
            </a:r>
          </a:p>
          <a:p>
            <a:pPr marL="0" indent="0">
              <a:buNone/>
            </a:pPr>
            <a:endParaRPr lang="cs-CZ" altLang="cs-CZ" sz="1600" dirty="0"/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615894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Cross</a:t>
            </a:r>
            <a:r>
              <a:rPr lang="cs-CZ" altLang="cs-CZ" dirty="0"/>
              <a:t> </a:t>
            </a:r>
            <a:r>
              <a:rPr lang="cs-CZ" altLang="cs-CZ" dirty="0" err="1"/>
              <a:t>rates</a:t>
            </a:r>
            <a:r>
              <a:rPr lang="cs-CZ" altLang="cs-CZ" dirty="0"/>
              <a:t> + jednoduchý příklad 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b="1" dirty="0" err="1"/>
              <a:t>Cross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rates</a:t>
            </a:r>
            <a:r>
              <a:rPr lang="cs-CZ" altLang="cs-CZ" sz="1800" b="1" dirty="0"/>
              <a:t> </a:t>
            </a:r>
            <a:r>
              <a:rPr lang="cs-CZ" altLang="cs-CZ" sz="1800" dirty="0"/>
              <a:t>(křížové směnné kurzy)</a:t>
            </a:r>
          </a:p>
          <a:p>
            <a:r>
              <a:rPr lang="cs-CZ" altLang="cs-CZ" sz="1800" dirty="0"/>
              <a:t>= vyjádření kurzu jedné měny v jednotkách jiné měny v prostoru třetí země (tedy země, kde se platí jinou měnou).</a:t>
            </a:r>
          </a:p>
          <a:p>
            <a:endParaRPr lang="cs-CZ" altLang="cs-CZ" sz="1800" dirty="0"/>
          </a:p>
          <a:p>
            <a:r>
              <a:rPr lang="cs-CZ" altLang="cs-CZ" sz="1800" dirty="0"/>
              <a:t>Mějme kurzy dvou měn vyjádřené přímou kotací v CZK:</a:t>
            </a:r>
          </a:p>
          <a:p>
            <a:pPr lvl="1"/>
            <a:r>
              <a:rPr lang="cs-CZ" altLang="cs-CZ" sz="1600" dirty="0"/>
              <a:t>CZK/EUR = 25,935</a:t>
            </a:r>
          </a:p>
          <a:p>
            <a:pPr lvl="1"/>
            <a:r>
              <a:rPr lang="cs-CZ" altLang="cs-CZ" sz="1600" dirty="0"/>
              <a:t>CZK/USD = 22,857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lvl="1"/>
            <a:r>
              <a:rPr lang="cs-CZ" altLang="cs-CZ" sz="1600" dirty="0"/>
              <a:t>USD/EUR = ?</a:t>
            </a:r>
          </a:p>
          <a:p>
            <a:pPr lvl="1"/>
            <a:endParaRPr lang="cs-CZ" altLang="cs-CZ" sz="1600" dirty="0"/>
          </a:p>
          <a:p>
            <a:pPr lvl="1"/>
            <a:r>
              <a:rPr lang="cs-CZ" altLang="cs-CZ" sz="1600" dirty="0"/>
              <a:t>Výpočet:	 </a:t>
            </a:r>
            <a:r>
              <a:rPr lang="en-US" altLang="cs-CZ" sz="1600" dirty="0"/>
              <a:t>[</a:t>
            </a:r>
            <a:r>
              <a:rPr lang="cs-CZ" altLang="cs-CZ" sz="1600" dirty="0"/>
              <a:t>CZK/EUR</a:t>
            </a:r>
            <a:r>
              <a:rPr lang="en-US" altLang="cs-CZ" sz="1600" dirty="0"/>
              <a:t>] / [</a:t>
            </a:r>
            <a:r>
              <a:rPr lang="cs-CZ" altLang="cs-CZ" sz="1600" dirty="0"/>
              <a:t>CZK/USD</a:t>
            </a:r>
            <a:r>
              <a:rPr lang="en-US" altLang="cs-CZ" sz="1600" dirty="0"/>
              <a:t>] </a:t>
            </a:r>
            <a:r>
              <a:rPr lang="cs-CZ" altLang="cs-CZ" sz="1600" dirty="0"/>
              <a:t>= 25,935/22,857 = </a:t>
            </a:r>
            <a:r>
              <a:rPr lang="cs-CZ" altLang="cs-CZ" sz="1600" b="1" dirty="0"/>
              <a:t>1,135 USD/EUR </a:t>
            </a:r>
          </a:p>
          <a:p>
            <a:pPr lvl="2"/>
            <a:r>
              <a:rPr lang="cs-CZ" altLang="cs-CZ" sz="1600" b="1" dirty="0"/>
              <a:t>						(přímá kotace)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1600" dirty="0"/>
              <a:t>						NEBO </a:t>
            </a:r>
          </a:p>
          <a:p>
            <a:pPr lvl="1"/>
            <a:r>
              <a:rPr lang="en-US" altLang="cs-CZ" sz="1600" dirty="0"/>
              <a:t>[</a:t>
            </a:r>
            <a:r>
              <a:rPr lang="cs-CZ" altLang="cs-CZ" sz="1600" dirty="0"/>
              <a:t>CZK/USD</a:t>
            </a:r>
            <a:r>
              <a:rPr lang="en-US" altLang="cs-CZ" sz="1600" dirty="0"/>
              <a:t>] </a:t>
            </a:r>
            <a:r>
              <a:rPr lang="cs-CZ" altLang="cs-CZ" sz="1600" dirty="0"/>
              <a:t>/ </a:t>
            </a:r>
            <a:r>
              <a:rPr lang="en-US" altLang="cs-CZ" sz="1600" dirty="0"/>
              <a:t>[</a:t>
            </a:r>
            <a:r>
              <a:rPr lang="cs-CZ" altLang="cs-CZ" sz="1600" dirty="0"/>
              <a:t>CZK/EUR</a:t>
            </a:r>
            <a:r>
              <a:rPr lang="en-US" altLang="cs-CZ" sz="1600" dirty="0"/>
              <a:t>] </a:t>
            </a:r>
            <a:r>
              <a:rPr lang="cs-CZ" altLang="cs-CZ" sz="1600" dirty="0"/>
              <a:t> = 22,857/25,935 = </a:t>
            </a:r>
            <a:r>
              <a:rPr lang="cs-CZ" altLang="cs-CZ" sz="1600" b="1" dirty="0"/>
              <a:t>0,881 EUR/USD </a:t>
            </a:r>
          </a:p>
          <a:p>
            <a:pPr lvl="2"/>
            <a:r>
              <a:rPr lang="cs-CZ" altLang="cs-CZ" sz="1600" b="1" dirty="0"/>
              <a:t>				           (nepřímá kotace)</a:t>
            </a:r>
          </a:p>
          <a:p>
            <a:endParaRPr lang="cs-CZ" altLang="cs-CZ" sz="20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79255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Cross</a:t>
            </a:r>
            <a:r>
              <a:rPr lang="cs-CZ" altLang="cs-CZ" dirty="0"/>
              <a:t> </a:t>
            </a:r>
            <a:r>
              <a:rPr lang="cs-CZ" altLang="cs-CZ" dirty="0" err="1"/>
              <a:t>rates</a:t>
            </a:r>
            <a:r>
              <a:rPr lang="cs-CZ" altLang="cs-CZ" dirty="0"/>
              <a:t> – pokračování příkladu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400" dirty="0"/>
              <a:t>Pokud je na trhu přímo kotován kurz měny (v našem případě EUR/USD), měl by být přibližně shodný s křížovým kurzem. Pokud by tomu tak nebylo, bylo by možné provádět třístrannou arbitráž.</a:t>
            </a:r>
          </a:p>
          <a:p>
            <a:pPr algn="just"/>
            <a:r>
              <a:rPr lang="cs-CZ" altLang="cs-CZ" sz="1400" dirty="0"/>
              <a:t>Předpokládejme, že např. banka </a:t>
            </a:r>
            <a:r>
              <a:rPr lang="cs-CZ" altLang="cs-CZ" sz="1400" dirty="0" err="1"/>
              <a:t>Septicflesh</a:t>
            </a:r>
            <a:r>
              <a:rPr lang="cs-CZ" altLang="cs-CZ" sz="1400" dirty="0"/>
              <a:t>, a.s. na trhu kotuje kurz USD/EUR 1,2. Potom by bylo možné provádět následující </a:t>
            </a:r>
            <a:r>
              <a:rPr lang="cs-CZ" altLang="cs-CZ" sz="1400" dirty="0" err="1"/>
              <a:t>triangulární</a:t>
            </a:r>
            <a:r>
              <a:rPr lang="cs-CZ" altLang="cs-CZ" sz="1400" dirty="0"/>
              <a:t> arbitráž (nebudeme počítat s žádnými náklady jako jsou poplatky apod.) dle následujícího principu:</a:t>
            </a:r>
          </a:p>
          <a:p>
            <a:pPr algn="just"/>
            <a:endParaRPr lang="cs-CZ" altLang="cs-CZ" sz="1400" dirty="0"/>
          </a:p>
          <a:p>
            <a:pPr algn="just">
              <a:buFont typeface="Wingdings" panose="05000000000000000000" pitchFamily="2" charset="2"/>
              <a:buNone/>
            </a:pPr>
            <a:endParaRPr lang="cs-CZ" altLang="cs-CZ" sz="1400" dirty="0"/>
          </a:p>
          <a:p>
            <a:pPr algn="just"/>
            <a:endParaRPr lang="cs-CZ" altLang="cs-CZ" sz="1400" dirty="0"/>
          </a:p>
          <a:p>
            <a:pPr algn="just"/>
            <a:endParaRPr lang="cs-CZ" altLang="cs-CZ" sz="1400" dirty="0"/>
          </a:p>
          <a:p>
            <a:pPr algn="just"/>
            <a:endParaRPr lang="cs-CZ" altLang="cs-CZ" sz="1400" dirty="0"/>
          </a:p>
          <a:p>
            <a:pPr algn="just"/>
            <a:endParaRPr lang="cs-CZ" altLang="cs-CZ" sz="1400" dirty="0"/>
          </a:p>
          <a:p>
            <a:endParaRPr lang="cs-CZ" altLang="cs-CZ" sz="1400" dirty="0"/>
          </a:p>
          <a:p>
            <a:endParaRPr lang="cs-CZ" altLang="cs-CZ" sz="1400" dirty="0"/>
          </a:p>
          <a:p>
            <a:r>
              <a:rPr lang="cs-CZ" altLang="cs-CZ" sz="1400" dirty="0"/>
              <a:t>Z tabulky je jasné, že při daném kurzu USD/EUR = 1,2 by bylo možné uvedenými transakcemi dosahovat bezrizikového zisku.</a:t>
            </a:r>
          </a:p>
          <a:p>
            <a:endParaRPr lang="cs-CZ" altLang="cs-CZ" sz="1400" dirty="0"/>
          </a:p>
          <a:p>
            <a:endParaRPr lang="cs-CZ" altLang="cs-CZ" sz="1400" dirty="0"/>
          </a:p>
          <a:p>
            <a:endParaRPr lang="cs-CZ" altLang="cs-CZ" sz="1400" dirty="0">
              <a:sym typeface="Wingdings" panose="05000000000000000000" pitchFamily="2" charset="2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356" y="3121147"/>
            <a:ext cx="2376488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345357"/>
              </p:ext>
            </p:extLst>
          </p:nvPr>
        </p:nvGraphicFramePr>
        <p:xfrm>
          <a:off x="1789470" y="4290799"/>
          <a:ext cx="8614260" cy="1036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2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28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28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28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8319"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Druh</a:t>
                      </a:r>
                      <a:r>
                        <a:rPr lang="cs-CZ" sz="1400" baseline="0" dirty="0"/>
                        <a:t> transakce</a:t>
                      </a:r>
                      <a:endParaRPr lang="cs-CZ" sz="1400" dirty="0"/>
                    </a:p>
                  </a:txBody>
                  <a:tcPr marL="91433" marR="91433" marT="45734" marB="45734"/>
                </a:tc>
                <a:tc>
                  <a:txBody>
                    <a:bodyPr/>
                    <a:lstStyle/>
                    <a:p>
                      <a:pPr algn="l"/>
                      <a:endParaRPr lang="cs-CZ" sz="1400" dirty="0"/>
                    </a:p>
                  </a:txBody>
                  <a:tcPr marL="91433" marR="91433" marT="45734" marB="45734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Směna CZK na EUR</a:t>
                      </a:r>
                    </a:p>
                  </a:txBody>
                  <a:tcPr marL="91433" marR="91433" marT="45734" marB="45734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Směna EUR na USD</a:t>
                      </a:r>
                    </a:p>
                  </a:txBody>
                  <a:tcPr marL="91433" marR="91433" marT="45734" marB="45734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Směna USD</a:t>
                      </a:r>
                      <a:r>
                        <a:rPr lang="cs-CZ" sz="1400" baseline="0" dirty="0"/>
                        <a:t> na CZK</a:t>
                      </a:r>
                      <a:endParaRPr lang="cs-CZ" sz="1400" dirty="0"/>
                    </a:p>
                  </a:txBody>
                  <a:tcPr marL="91433" marR="91433" marT="45734" marB="4573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319"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Výše kapitálu</a:t>
                      </a:r>
                    </a:p>
                  </a:txBody>
                  <a:tcPr marL="91433" marR="91433" marT="45734" marB="45734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1 000 Kč</a:t>
                      </a:r>
                    </a:p>
                  </a:txBody>
                  <a:tcPr marL="91433" marR="91433" marT="45734" marB="45734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1000/27,03 = </a:t>
                      </a:r>
                    </a:p>
                    <a:p>
                      <a:pPr algn="l"/>
                      <a:r>
                        <a:rPr lang="cs-CZ" sz="1400" dirty="0"/>
                        <a:t>37 EUR</a:t>
                      </a:r>
                    </a:p>
                  </a:txBody>
                  <a:tcPr marL="91433" marR="91433" marT="45734" marB="45734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37*1,2 = </a:t>
                      </a:r>
                    </a:p>
                    <a:p>
                      <a:pPr algn="l"/>
                      <a:r>
                        <a:rPr lang="cs-CZ" sz="1400" dirty="0"/>
                        <a:t>44,4 USD</a:t>
                      </a:r>
                    </a:p>
                  </a:txBody>
                  <a:tcPr marL="91433" marR="91433" marT="45734" marB="45734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44,4* 25,28 = 1122,4 Kč</a:t>
                      </a:r>
                    </a:p>
                  </a:txBody>
                  <a:tcPr marL="91433" marR="91433" marT="45734" marB="4573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94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Cross</a:t>
            </a:r>
            <a:r>
              <a:rPr lang="cs-CZ" dirty="0"/>
              <a:t> </a:t>
            </a:r>
            <a:r>
              <a:rPr lang="cs-CZ" dirty="0" err="1"/>
              <a:t>rates</a:t>
            </a:r>
            <a:r>
              <a:rPr lang="cs-CZ" dirty="0"/>
              <a:t> – příklady k procvičení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dirty="0"/>
              <a:t>Mějme následující směnné kurzy</a:t>
            </a:r>
          </a:p>
          <a:p>
            <a:endParaRPr lang="cs-CZ" sz="2400" dirty="0"/>
          </a:p>
          <a:p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sz="2400" dirty="0"/>
              <a:t>Vypočítejte křížové směnné kurzy</a:t>
            </a:r>
          </a:p>
          <a:p>
            <a:endParaRPr lang="cs-CZ" sz="2400" dirty="0"/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445678"/>
              </p:ext>
            </p:extLst>
          </p:nvPr>
        </p:nvGraphicFramePr>
        <p:xfrm>
          <a:off x="1112631" y="2242041"/>
          <a:ext cx="1925514" cy="1683283"/>
        </p:xfrm>
        <a:graphic>
          <a:graphicData uri="http://schemas.openxmlformats.org/drawingml/2006/table">
            <a:tbl>
              <a:tblPr firstRow="1" firstCol="1" bandRow="1"/>
              <a:tblGrid>
                <a:gridCol w="1003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1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0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CZK/EUR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25,935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CZK/USD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22,857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CZK/GBP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29,791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CZK/JPY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0,2006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CZK/CAD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17,325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CZK/CHF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22,721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0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CZK/XDR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31,726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715143"/>
              </p:ext>
            </p:extLst>
          </p:nvPr>
        </p:nvGraphicFramePr>
        <p:xfrm>
          <a:off x="1112631" y="4445750"/>
          <a:ext cx="7868016" cy="2138112"/>
        </p:xfrm>
        <a:graphic>
          <a:graphicData uri="http://schemas.openxmlformats.org/drawingml/2006/table">
            <a:tbl>
              <a:tblPr firstRow="1" firstCol="1" bandRow="1"/>
              <a:tblGrid>
                <a:gridCol w="983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3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3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39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39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39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39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USD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GBP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JPY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CAD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XDR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EUR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USD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GBP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JPY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CAD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CHF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XDR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4115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Košový měnový kurz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Vyjádření ústředního devizového kurzu měny vůči koši měn.</a:t>
            </a:r>
          </a:p>
          <a:p>
            <a:r>
              <a:rPr lang="cs-CZ" sz="1800" dirty="0"/>
              <a:t>Příkladem jednotka SDR – </a:t>
            </a:r>
            <a:r>
              <a:rPr lang="cs-CZ" sz="1800" dirty="0" err="1"/>
              <a:t>Special</a:t>
            </a:r>
            <a:r>
              <a:rPr lang="cs-CZ" sz="1800" dirty="0"/>
              <a:t> </a:t>
            </a:r>
            <a:r>
              <a:rPr lang="cs-CZ" sz="1800" dirty="0" err="1"/>
              <a:t>Drawing</a:t>
            </a:r>
            <a:r>
              <a:rPr lang="cs-CZ" sz="1800" dirty="0"/>
              <a:t> </a:t>
            </a:r>
            <a:r>
              <a:rPr lang="cs-CZ" sz="1800" dirty="0" err="1"/>
              <a:t>Rights</a:t>
            </a:r>
            <a:r>
              <a:rPr lang="cs-CZ" sz="1800" dirty="0"/>
              <a:t> – nadnárodní měnová jednotka Mezinárodního měnového fondu.</a:t>
            </a:r>
          </a:p>
          <a:p>
            <a:r>
              <a:rPr lang="cs-CZ" sz="1800" dirty="0"/>
              <a:t>Obecné stanovení košových měnových kurzů: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800" dirty="0"/>
              <a:t>Stanoví se měny v daném koši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800" dirty="0"/>
              <a:t>Stanoví se váhy jednotlivých měn v koši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800" dirty="0"/>
              <a:t>Stanoví se vedoucí měna v koši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800" dirty="0"/>
              <a:t>Stanoví se směnné kurzy vůči této měně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800" dirty="0"/>
              <a:t>Vypočítá se hodnota koše ve vedoucí měně koše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800" dirty="0"/>
              <a:t>Propočte se na ostatní měny</a:t>
            </a:r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03079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Úvod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2400" dirty="0"/>
              <a:t>Mezinárodní finance – co to je?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>
              <a:defRPr/>
            </a:pPr>
            <a:r>
              <a:rPr lang="cs-CZ" altLang="cs-CZ" sz="2400" dirty="0"/>
              <a:t>Devizoví tuzemci</a:t>
            </a:r>
          </a:p>
          <a:p>
            <a:pPr>
              <a:defRPr/>
            </a:pPr>
            <a:r>
              <a:rPr lang="cs-CZ" altLang="cs-CZ" sz="2400" dirty="0"/>
              <a:t>Devizoví cizozemci</a:t>
            </a:r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678824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Zvláštní práva čerpání (</a:t>
            </a:r>
            <a:r>
              <a:rPr lang="cs-CZ" sz="3200" dirty="0" err="1"/>
              <a:t>Special</a:t>
            </a:r>
            <a:r>
              <a:rPr lang="cs-CZ" sz="3200" dirty="0"/>
              <a:t> </a:t>
            </a:r>
            <a:r>
              <a:rPr lang="cs-CZ" sz="3200" dirty="0" err="1"/>
              <a:t>Drawing</a:t>
            </a:r>
            <a:r>
              <a:rPr lang="cs-CZ" sz="3200" dirty="0"/>
              <a:t> </a:t>
            </a:r>
            <a:r>
              <a:rPr lang="cs-CZ" sz="3200" dirty="0" err="1"/>
              <a:t>Rights</a:t>
            </a:r>
            <a:r>
              <a:rPr lang="cs-CZ" sz="3200" dirty="0"/>
              <a:t>, SDR)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jednotnou </a:t>
            </a:r>
            <a:r>
              <a:rPr lang="cs-CZ" sz="1800" dirty="0">
                <a:hlinkClick r:id="rId2" tooltip="Měna"/>
              </a:rPr>
              <a:t>měnovou</a:t>
            </a:r>
            <a:r>
              <a:rPr lang="cs-CZ" sz="1800" dirty="0"/>
              <a:t> a </a:t>
            </a:r>
            <a:r>
              <a:rPr lang="cs-CZ" sz="1800" dirty="0">
                <a:hlinkClick r:id="rId3" tooltip="Účetnictví"/>
              </a:rPr>
              <a:t>účetní</a:t>
            </a:r>
            <a:r>
              <a:rPr lang="cs-CZ" sz="1800" dirty="0"/>
              <a:t> </a:t>
            </a:r>
          </a:p>
          <a:p>
            <a:r>
              <a:rPr lang="cs-CZ" sz="1800" dirty="0"/>
              <a:t>jednotkou užívanou v rámci </a:t>
            </a:r>
            <a:r>
              <a:rPr lang="cs-CZ" sz="1800" dirty="0">
                <a:hlinkClick r:id="rId4" tooltip="Mezinárodní měnový fond"/>
              </a:rPr>
              <a:t>Mezinárodního měnového fondu</a:t>
            </a:r>
            <a:r>
              <a:rPr lang="cs-CZ" sz="1800" dirty="0"/>
              <a:t> a při některých složitějších transakcích i v soukromém sektoru. </a:t>
            </a:r>
          </a:p>
          <a:p>
            <a:r>
              <a:rPr lang="cs-CZ" sz="1800" dirty="0"/>
              <a:t>SDR tvoří hlavní rezervní aktivum MMF a odvozují se od průměrné hodnoty měn </a:t>
            </a:r>
            <a:r>
              <a:rPr lang="cs-CZ" sz="1800" dirty="0">
                <a:hlinkClick r:id="rId5" tooltip="Spojené státy americké"/>
              </a:rPr>
              <a:t>USA</a:t>
            </a:r>
            <a:r>
              <a:rPr lang="cs-CZ" sz="1800" dirty="0"/>
              <a:t>, </a:t>
            </a:r>
            <a:r>
              <a:rPr lang="cs-CZ" sz="1800" dirty="0">
                <a:hlinkClick r:id="rId6" tooltip="Evropská měnová unie"/>
              </a:rPr>
              <a:t>Evropské měnové unie</a:t>
            </a:r>
            <a:r>
              <a:rPr lang="cs-CZ" sz="1800" dirty="0"/>
              <a:t>, </a:t>
            </a:r>
            <a:r>
              <a:rPr lang="cs-CZ" sz="1800" dirty="0">
                <a:hlinkClick r:id="rId7" tooltip="Japonsko"/>
              </a:rPr>
              <a:t>Japonska</a:t>
            </a:r>
            <a:r>
              <a:rPr lang="cs-CZ" sz="1800" dirty="0"/>
              <a:t>, </a:t>
            </a:r>
            <a:r>
              <a:rPr lang="cs-CZ" sz="1800" dirty="0">
                <a:hlinkClick r:id="rId8" tooltip="Spojené království"/>
              </a:rPr>
              <a:t>Velké Británie</a:t>
            </a:r>
            <a:r>
              <a:rPr lang="cs-CZ" sz="1800" dirty="0"/>
              <a:t> a </a:t>
            </a:r>
            <a:r>
              <a:rPr lang="cs-CZ" sz="1800" dirty="0">
                <a:hlinkClick r:id="rId9" tooltip="Čína"/>
              </a:rPr>
              <a:t>Číny</a:t>
            </a:r>
            <a:r>
              <a:rPr lang="cs-CZ" sz="1800" dirty="0"/>
              <a:t> – zemí nejvíce zapojených do globálního obchodního systému. </a:t>
            </a:r>
          </a:p>
          <a:p>
            <a:r>
              <a:rPr lang="cs-CZ" sz="1800" dirty="0"/>
              <a:t>MMF přiděluje SDR svým členům na základě výše jejich členských kvót.</a:t>
            </a:r>
          </a:p>
          <a:p>
            <a:r>
              <a:rPr lang="cs-CZ" sz="1800" dirty="0"/>
              <a:t>Kód měny </a:t>
            </a:r>
            <a:r>
              <a:rPr lang="cs-CZ" sz="1800" b="1" dirty="0"/>
              <a:t>XDR</a:t>
            </a:r>
          </a:p>
          <a:p>
            <a:r>
              <a:rPr lang="cs-CZ" sz="1800" dirty="0"/>
              <a:t>Každý člen MMF přispívá do společné pokladny určitým obnosem.</a:t>
            </a:r>
          </a:p>
          <a:p>
            <a:r>
              <a:rPr lang="cs-CZ" sz="1800" dirty="0"/>
              <a:t>Členské kvóty tvoří základ celkového finančního obnosu, ze kterého MMF poskytuje půjčky jednotlivým zemím, a určují výši půjček pro jednotlivé země. </a:t>
            </a:r>
          </a:p>
          <a:p>
            <a:endParaRPr lang="cs-CZ" altLang="cs-CZ" sz="1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031137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0"/>
              </a:spcBef>
              <a:buClrTx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Berte prosím na vědomí, že k dnešní látce se vztahuje i kapitola 9 – </a:t>
            </a:r>
            <a:r>
              <a:rPr lang="cs-CZ" altLang="cs-CZ" sz="2000" b="1" dirty="0">
                <a:latin typeface="Arial" panose="020B0604020202020204" pitchFamily="34" charset="0"/>
              </a:rPr>
              <a:t>Mezinárodní měnový systém</a:t>
            </a:r>
            <a:r>
              <a:rPr lang="cs-CZ" altLang="cs-CZ" sz="2000" dirty="0">
                <a:latin typeface="Arial" panose="020B0604020202020204" pitchFamily="34" charset="0"/>
              </a:rPr>
              <a:t>. Ta je určena k samostudiu. Podívejte se zejména na:</a:t>
            </a:r>
          </a:p>
          <a:p>
            <a:pPr algn="just">
              <a:spcBef>
                <a:spcPct val="0"/>
              </a:spcBef>
              <a:buClrTx/>
              <a:buNone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000" dirty="0" err="1">
                <a:latin typeface="Arial" panose="020B0604020202020204" pitchFamily="34" charset="0"/>
              </a:rPr>
              <a:t>Bretton-woodský</a:t>
            </a:r>
            <a:r>
              <a:rPr lang="cs-CZ" altLang="cs-CZ" sz="2000" dirty="0">
                <a:latin typeface="Arial" panose="020B0604020202020204" pitchFamily="34" charset="0"/>
              </a:rPr>
              <a:t> systém</a:t>
            </a:r>
          </a:p>
          <a:p>
            <a:pPr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Arial" panose="020B0604020202020204" pitchFamily="34" charset="0"/>
              </a:rPr>
              <a:t>BIS</a:t>
            </a:r>
          </a:p>
          <a:p>
            <a:pPr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Arial" panose="020B0604020202020204" pitchFamily="34" charset="0"/>
              </a:rPr>
              <a:t>MMF</a:t>
            </a:r>
          </a:p>
          <a:p>
            <a:pPr algn="just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Arial" panose="020B0604020202020204" pitchFamily="34" charset="0"/>
              </a:rPr>
              <a:t>Podkapitola 9.4</a:t>
            </a:r>
          </a:p>
          <a:p>
            <a:pPr algn="just"/>
            <a:endParaRPr lang="cs-CZ" altLang="cs-CZ" sz="2000" dirty="0">
              <a:sym typeface="Wingdings" panose="05000000000000000000" pitchFamily="2" charset="2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956400" y="5328763"/>
            <a:ext cx="8280400" cy="50323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400" kern="0"/>
              <a:t>Napříště si nastudujte ekonomické indikátory – kapitola 10.</a:t>
            </a:r>
            <a:endParaRPr lang="cs-CZ" alt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1382393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Platební bilance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b="1" dirty="0"/>
              <a:t>Devizová (prostá) platební bilance</a:t>
            </a:r>
          </a:p>
          <a:p>
            <a:pPr lvl="2" algn="just">
              <a:lnSpc>
                <a:spcPct val="150000"/>
              </a:lnSpc>
            </a:pPr>
            <a:r>
              <a:rPr lang="cs-CZ" altLang="cs-CZ" sz="1800" dirty="0"/>
              <a:t>„Systematický přehled devizových inkas a úhrad, které byly uskutečněny mezi devizovými tuzemci a devizovými cizozemci za určité zvolené období (zpravidla jeden rok).</a:t>
            </a:r>
          </a:p>
          <a:p>
            <a:pPr lvl="2" algn="just"/>
            <a:endParaRPr lang="cs-CZ" altLang="cs-CZ" sz="1800" dirty="0"/>
          </a:p>
          <a:p>
            <a:pPr lvl="1" algn="just"/>
            <a:r>
              <a:rPr lang="cs-CZ" altLang="cs-CZ" sz="1800" dirty="0"/>
              <a:t>Výhrady</a:t>
            </a:r>
          </a:p>
          <a:p>
            <a:pPr lvl="1" algn="just"/>
            <a:endParaRPr lang="cs-CZ" altLang="cs-CZ" sz="1800" dirty="0"/>
          </a:p>
          <a:p>
            <a:pPr marL="1257300" lvl="2" indent="-342900" algn="just">
              <a:buFont typeface="+mj-lt"/>
              <a:buAutoNum type="arabicPeriod"/>
            </a:pPr>
            <a:r>
              <a:rPr lang="cs-CZ" altLang="cs-CZ" sz="1800" dirty="0"/>
              <a:t>Inkasa a úhrady neprobíhají pouze v devizách.</a:t>
            </a:r>
          </a:p>
          <a:p>
            <a:pPr marL="1257300" lvl="2" indent="-342900" algn="just">
              <a:buFont typeface="+mj-lt"/>
              <a:buAutoNum type="arabicPeriod"/>
            </a:pPr>
            <a:r>
              <a:rPr lang="cs-CZ" altLang="cs-CZ" sz="1800" dirty="0"/>
              <a:t>Nerespektuje možnost využití obchodního úvěru.</a:t>
            </a:r>
          </a:p>
          <a:p>
            <a:pPr marL="1257300" lvl="2" indent="-342900" algn="just">
              <a:buFont typeface="+mj-lt"/>
              <a:buAutoNum type="arabicPeriod"/>
            </a:pPr>
            <a:r>
              <a:rPr lang="cs-CZ" altLang="cs-CZ" sz="1800" dirty="0"/>
              <a:t>Nejsou zaznamenány hmotné toky (dary, barterové obchody, reálné investice).</a:t>
            </a:r>
          </a:p>
          <a:p>
            <a:pPr lvl="2" algn="just"/>
            <a:endParaRPr lang="cs-CZ" altLang="cs-CZ" sz="1800" dirty="0"/>
          </a:p>
          <a:p>
            <a:pPr algn="just"/>
            <a:r>
              <a:rPr lang="cs-CZ" altLang="cs-CZ" sz="1800" b="1" dirty="0"/>
              <a:t>Platební bilance (širší pojetí)</a:t>
            </a:r>
          </a:p>
          <a:p>
            <a:pPr lvl="2" algn="just">
              <a:lnSpc>
                <a:spcPct val="150000"/>
              </a:lnSpc>
            </a:pPr>
            <a:r>
              <a:rPr lang="cs-CZ" altLang="cs-CZ" sz="1800" dirty="0"/>
              <a:t>„Systematický statistický záznam všech ekonomických transakcí, které byly uskutečněny mezi devizovými tuzemci a cizozemci za určité zvolené období (zpravidla jeden rok).</a:t>
            </a:r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14688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Platební bilance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400" dirty="0"/>
              <a:t>Zásada podvojného účetnictví</a:t>
            </a:r>
          </a:p>
          <a:p>
            <a:pPr lvl="1" algn="just"/>
            <a:r>
              <a:rPr lang="cs-CZ" altLang="cs-CZ" dirty="0"/>
              <a:t>Každá transakce má dvě strany</a:t>
            </a:r>
          </a:p>
          <a:p>
            <a:pPr lvl="2" algn="just">
              <a:lnSpc>
                <a:spcPct val="150000"/>
              </a:lnSpc>
            </a:pPr>
            <a:r>
              <a:rPr lang="cs-CZ" altLang="cs-CZ" sz="1600" dirty="0"/>
              <a:t>Export zboží (služeb)</a:t>
            </a:r>
          </a:p>
          <a:p>
            <a:pPr lvl="3" algn="just">
              <a:lnSpc>
                <a:spcPct val="150000"/>
              </a:lnSpc>
            </a:pPr>
            <a:r>
              <a:rPr lang="cs-CZ" altLang="cs-CZ" sz="1400" dirty="0"/>
              <a:t>na jedné straně úbytek zboží (vyjádřeno částkou peněz)</a:t>
            </a:r>
          </a:p>
          <a:p>
            <a:pPr lvl="3" algn="just">
              <a:lnSpc>
                <a:spcPct val="150000"/>
              </a:lnSpc>
            </a:pPr>
            <a:r>
              <a:rPr lang="cs-CZ" altLang="cs-CZ" sz="1400" dirty="0"/>
              <a:t>na straně druhé příjem platby za zboží</a:t>
            </a:r>
          </a:p>
          <a:p>
            <a:pPr lvl="3" algn="just">
              <a:lnSpc>
                <a:spcPct val="150000"/>
              </a:lnSpc>
            </a:pPr>
            <a:r>
              <a:rPr lang="cs-CZ" altLang="cs-CZ" sz="1400" dirty="0"/>
              <a:t>Ve výsledku se obě strany účtu ,,vynulují</a:t>
            </a:r>
            <a:r>
              <a:rPr lang="en-US" altLang="cs-CZ" sz="1400" dirty="0"/>
              <a:t>” </a:t>
            </a:r>
          </a:p>
          <a:p>
            <a:pPr lvl="2" algn="just">
              <a:lnSpc>
                <a:spcPct val="150000"/>
              </a:lnSpc>
            </a:pPr>
            <a:r>
              <a:rPr lang="en-US" altLang="cs-CZ" sz="1600" dirty="0"/>
              <a:t>Import </a:t>
            </a:r>
            <a:r>
              <a:rPr lang="cs-CZ" altLang="cs-CZ" sz="1600" dirty="0"/>
              <a:t>zboží (služeb)</a:t>
            </a:r>
          </a:p>
          <a:p>
            <a:pPr lvl="3" algn="just">
              <a:lnSpc>
                <a:spcPct val="150000"/>
              </a:lnSpc>
            </a:pPr>
            <a:r>
              <a:rPr lang="cs-CZ" altLang="cs-CZ" sz="1400" dirty="0"/>
              <a:t>na jedné straně nárůst zboží (vyjádřeno částkou peněz)</a:t>
            </a:r>
          </a:p>
          <a:p>
            <a:pPr lvl="3" algn="just">
              <a:lnSpc>
                <a:spcPct val="150000"/>
              </a:lnSpc>
            </a:pPr>
            <a:r>
              <a:rPr lang="cs-CZ" altLang="cs-CZ" sz="1400" dirty="0"/>
              <a:t>na straně druhé odešlá platba za zboží</a:t>
            </a:r>
          </a:p>
          <a:p>
            <a:pPr lvl="3" algn="just">
              <a:lnSpc>
                <a:spcPct val="150000"/>
              </a:lnSpc>
            </a:pPr>
            <a:r>
              <a:rPr lang="cs-CZ" altLang="cs-CZ" sz="1400" dirty="0"/>
              <a:t>Ve výsledku se obě strany účtu ,,vynulují</a:t>
            </a:r>
            <a:r>
              <a:rPr lang="en-US" altLang="cs-CZ" sz="1400" dirty="0"/>
              <a:t>” </a:t>
            </a:r>
            <a:endParaRPr lang="cs-CZ" altLang="cs-CZ" sz="1400" dirty="0"/>
          </a:p>
          <a:p>
            <a:pPr lvl="1" algn="just"/>
            <a:endParaRPr lang="cs-CZ" altLang="cs-CZ" sz="1600" dirty="0"/>
          </a:p>
          <a:p>
            <a:pPr lvl="1" algn="just"/>
            <a:r>
              <a:rPr lang="cs-CZ" altLang="cs-CZ" dirty="0"/>
              <a:t>Důsledkem tohoto principu je skutečnost, že platební bilance musí být vyrovnaná, nebo-</a:t>
            </a:r>
            <a:r>
              <a:rPr lang="cs-CZ" altLang="cs-CZ" dirty="0" err="1"/>
              <a:t>li</a:t>
            </a:r>
            <a:r>
              <a:rPr lang="cs-CZ" altLang="cs-CZ" dirty="0"/>
              <a:t> celkový zůstatek (tzv. saldo) platební bilance musí být roven nule.</a:t>
            </a:r>
            <a:endParaRPr lang="en-US" altLang="cs-CZ" dirty="0"/>
          </a:p>
          <a:p>
            <a:pPr lvl="3" algn="just"/>
            <a:endParaRPr lang="cs-CZ" altLang="cs-CZ" sz="1400" dirty="0"/>
          </a:p>
          <a:p>
            <a:endParaRPr lang="cs-CZ" sz="3200" dirty="0"/>
          </a:p>
          <a:p>
            <a:endParaRPr lang="cs-CZ" alt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48960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Horizontální struktura platební bilance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01262"/>
            <a:ext cx="10753200" cy="4926738"/>
          </a:xfrm>
        </p:spPr>
        <p:txBody>
          <a:bodyPr/>
          <a:lstStyle/>
          <a:p>
            <a:r>
              <a:rPr lang="cs-CZ" sz="1400" dirty="0"/>
              <a:t>I</a:t>
            </a:r>
            <a:r>
              <a:rPr lang="cs-CZ" sz="1400" b="1" dirty="0"/>
              <a:t>. BĚŽNÝ ÚČET (</a:t>
            </a:r>
            <a:r>
              <a:rPr lang="cs-CZ" sz="1400" b="1" dirty="0" err="1"/>
              <a:t>Current</a:t>
            </a:r>
            <a:r>
              <a:rPr lang="cs-CZ" sz="1400" b="1" dirty="0"/>
              <a:t> </a:t>
            </a:r>
            <a:r>
              <a:rPr lang="cs-CZ" sz="1400" b="1" dirty="0" err="1"/>
              <a:t>Account</a:t>
            </a:r>
            <a:r>
              <a:rPr lang="cs-CZ" sz="1400" b="1" dirty="0"/>
              <a:t>)</a:t>
            </a:r>
          </a:p>
          <a:p>
            <a:pPr marL="342900" indent="-342900">
              <a:buFontTx/>
              <a:buChar char="-"/>
            </a:pPr>
            <a:r>
              <a:rPr lang="cs-CZ" sz="1400" dirty="0"/>
              <a:t>Obchodní bilance (</a:t>
            </a:r>
            <a:r>
              <a:rPr lang="cs-CZ" sz="1400" dirty="0" err="1"/>
              <a:t>Trade</a:t>
            </a:r>
            <a:r>
              <a:rPr lang="cs-CZ" sz="1400" dirty="0"/>
              <a:t> balance)</a:t>
            </a:r>
          </a:p>
          <a:p>
            <a:pPr marL="800100" lvl="1" indent="-342900">
              <a:buFontTx/>
              <a:buChar char="-"/>
            </a:pPr>
            <a:r>
              <a:rPr lang="cs-CZ" sz="1400" dirty="0"/>
              <a:t>Vývoz a dovoz zboží</a:t>
            </a:r>
          </a:p>
          <a:p>
            <a:pPr marL="342900" indent="-342900">
              <a:buFontTx/>
              <a:buChar char="-"/>
            </a:pPr>
            <a:r>
              <a:rPr lang="cs-CZ" sz="1400" dirty="0"/>
              <a:t>Bilance služeb (</a:t>
            </a:r>
            <a:r>
              <a:rPr lang="cs-CZ" sz="1400" dirty="0" err="1"/>
              <a:t>Services</a:t>
            </a:r>
            <a:r>
              <a:rPr lang="cs-CZ" sz="1400" dirty="0"/>
              <a:t>)</a:t>
            </a:r>
          </a:p>
          <a:p>
            <a:pPr marL="800100" lvl="1" indent="-342900">
              <a:buFontTx/>
              <a:buChar char="-"/>
            </a:pPr>
            <a:r>
              <a:rPr lang="cs-CZ" sz="1400" dirty="0"/>
              <a:t>Doprava (</a:t>
            </a:r>
            <a:r>
              <a:rPr lang="cs-CZ" sz="1400" dirty="0" err="1"/>
              <a:t>Shipment</a:t>
            </a:r>
            <a:r>
              <a:rPr lang="cs-CZ" sz="1400" dirty="0"/>
              <a:t>)</a:t>
            </a:r>
          </a:p>
          <a:p>
            <a:pPr marL="800100" lvl="1" indent="-342900">
              <a:buFontTx/>
              <a:buChar char="-"/>
            </a:pPr>
            <a:r>
              <a:rPr lang="cs-CZ" sz="1400" dirty="0"/>
              <a:t>Cestovní ruch (</a:t>
            </a:r>
            <a:r>
              <a:rPr lang="cs-CZ" sz="1400" dirty="0" err="1"/>
              <a:t>Travel</a:t>
            </a:r>
            <a:r>
              <a:rPr lang="cs-CZ" sz="1400" dirty="0"/>
              <a:t>)</a:t>
            </a:r>
          </a:p>
          <a:p>
            <a:pPr marL="800100" lvl="1" indent="-342900">
              <a:buFontTx/>
              <a:buChar char="-"/>
            </a:pPr>
            <a:r>
              <a:rPr lang="cs-CZ" sz="1400" dirty="0"/>
              <a:t>Ostatní služby (</a:t>
            </a:r>
            <a:r>
              <a:rPr lang="cs-CZ" sz="1400" dirty="0" err="1"/>
              <a:t>Other</a:t>
            </a:r>
            <a:r>
              <a:rPr lang="cs-CZ" sz="1400" dirty="0"/>
              <a:t> </a:t>
            </a:r>
            <a:r>
              <a:rPr lang="cs-CZ" sz="1400" dirty="0" err="1"/>
              <a:t>services</a:t>
            </a:r>
            <a:r>
              <a:rPr lang="cs-CZ" sz="1400" dirty="0"/>
              <a:t>)</a:t>
            </a:r>
          </a:p>
          <a:p>
            <a:pPr marL="342900" indent="-342900">
              <a:buFontTx/>
              <a:buChar char="-"/>
            </a:pPr>
            <a:r>
              <a:rPr lang="cs-CZ" sz="1400" dirty="0"/>
              <a:t>Bilance výnosů (</a:t>
            </a:r>
            <a:r>
              <a:rPr lang="cs-CZ" sz="1400" dirty="0" err="1"/>
              <a:t>Income</a:t>
            </a:r>
            <a:r>
              <a:rPr lang="cs-CZ" sz="1400" dirty="0"/>
              <a:t>)</a:t>
            </a:r>
          </a:p>
          <a:p>
            <a:pPr marL="342900" indent="-342900">
              <a:buFontTx/>
              <a:buChar char="-"/>
            </a:pPr>
            <a:r>
              <a:rPr lang="cs-CZ" sz="1400" dirty="0"/>
              <a:t>Běžné (jednostranné) převody (</a:t>
            </a:r>
            <a:r>
              <a:rPr lang="cs-CZ" sz="1400" dirty="0" err="1"/>
              <a:t>Transfers</a:t>
            </a:r>
            <a:r>
              <a:rPr lang="cs-CZ" sz="1400" dirty="0"/>
              <a:t>)</a:t>
            </a:r>
          </a:p>
          <a:p>
            <a:r>
              <a:rPr lang="cs-CZ" sz="1400" b="1" dirty="0"/>
              <a:t>II. KAPITÁLOVÝ ÚČET (</a:t>
            </a:r>
            <a:r>
              <a:rPr lang="cs-CZ" sz="1400" b="1" dirty="0" err="1"/>
              <a:t>Capital</a:t>
            </a:r>
            <a:r>
              <a:rPr lang="cs-CZ" sz="1400" b="1" dirty="0"/>
              <a:t> </a:t>
            </a:r>
            <a:r>
              <a:rPr lang="cs-CZ" sz="1400" b="1" dirty="0" err="1"/>
              <a:t>Account</a:t>
            </a:r>
            <a:r>
              <a:rPr lang="cs-CZ" sz="1400" b="1" dirty="0"/>
              <a:t>)</a:t>
            </a:r>
          </a:p>
          <a:p>
            <a:r>
              <a:rPr lang="cs-CZ" sz="1400" b="1" dirty="0"/>
              <a:t>III. FINANČNÍ ÚČET (</a:t>
            </a:r>
            <a:r>
              <a:rPr lang="cs-CZ" sz="1400" b="1" dirty="0" err="1"/>
              <a:t>Financial</a:t>
            </a:r>
            <a:r>
              <a:rPr lang="cs-CZ" sz="1400" b="1" dirty="0"/>
              <a:t> </a:t>
            </a:r>
            <a:r>
              <a:rPr lang="cs-CZ" sz="1400" b="1" dirty="0" err="1"/>
              <a:t>Account</a:t>
            </a:r>
            <a:r>
              <a:rPr lang="cs-CZ" sz="1400" b="1" dirty="0"/>
              <a:t>)</a:t>
            </a:r>
          </a:p>
          <a:p>
            <a:pPr marL="742950" lvl="1" indent="-285750">
              <a:buFontTx/>
              <a:buChar char="-"/>
            </a:pPr>
            <a:r>
              <a:rPr lang="cs-CZ" sz="1400" dirty="0"/>
              <a:t>Přímé investice</a:t>
            </a:r>
          </a:p>
          <a:p>
            <a:pPr marL="742950" lvl="1" indent="-285750">
              <a:buFontTx/>
              <a:buChar char="-"/>
            </a:pPr>
            <a:r>
              <a:rPr lang="cs-CZ" sz="1400" dirty="0"/>
              <a:t>Portfoliové investice</a:t>
            </a:r>
          </a:p>
          <a:p>
            <a:pPr marL="742950" lvl="1" indent="-285750">
              <a:buFontTx/>
              <a:buChar char="-"/>
            </a:pPr>
            <a:r>
              <a:rPr lang="cs-CZ" sz="1400" dirty="0"/>
              <a:t>Finanční deriváty</a:t>
            </a:r>
          </a:p>
          <a:p>
            <a:pPr marL="742950" lvl="1" indent="-285750">
              <a:buFontTx/>
              <a:buChar char="-"/>
            </a:pPr>
            <a:r>
              <a:rPr lang="cs-CZ" sz="1400" dirty="0"/>
              <a:t>Ostatní investice</a:t>
            </a:r>
          </a:p>
          <a:p>
            <a:r>
              <a:rPr lang="cs-CZ" sz="1400" b="1" dirty="0"/>
              <a:t>IV. CHYBY A OPOMENUTÍ (</a:t>
            </a:r>
            <a:r>
              <a:rPr lang="cs-CZ" sz="1400" b="1" dirty="0" err="1"/>
              <a:t>Errors</a:t>
            </a:r>
            <a:r>
              <a:rPr lang="cs-CZ" sz="1400" b="1" dirty="0"/>
              <a:t> and </a:t>
            </a:r>
            <a:r>
              <a:rPr lang="cs-CZ" sz="1400" b="1" dirty="0" err="1"/>
              <a:t>Ommissions</a:t>
            </a:r>
            <a:r>
              <a:rPr lang="cs-CZ" sz="1400" b="1" dirty="0"/>
              <a:t>)</a:t>
            </a:r>
          </a:p>
          <a:p>
            <a:r>
              <a:rPr lang="cs-CZ" sz="1400" b="1" dirty="0"/>
              <a:t>V. ZMĚNA DEVIZOVÝCH REZERV (</a:t>
            </a:r>
            <a:r>
              <a:rPr lang="cs-CZ" sz="1400" b="1" dirty="0" err="1"/>
              <a:t>Total</a:t>
            </a:r>
            <a:r>
              <a:rPr lang="cs-CZ" sz="1400" b="1" dirty="0"/>
              <a:t> </a:t>
            </a:r>
            <a:r>
              <a:rPr lang="cs-CZ" sz="1400" b="1" dirty="0" err="1"/>
              <a:t>Change</a:t>
            </a:r>
            <a:r>
              <a:rPr lang="cs-CZ" sz="1400" b="1" dirty="0"/>
              <a:t> in </a:t>
            </a:r>
            <a:r>
              <a:rPr lang="cs-CZ" sz="1400" b="1" dirty="0" err="1"/>
              <a:t>Reserves</a:t>
            </a:r>
            <a:r>
              <a:rPr lang="cs-CZ" sz="1400" b="1" dirty="0"/>
              <a:t>)</a:t>
            </a:r>
          </a:p>
          <a:p>
            <a:endParaRPr lang="cs-CZ" altLang="cs-CZ" sz="18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87973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Jednotlivé položky platební bilance (I)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Běžný účet</a:t>
            </a:r>
          </a:p>
          <a:p>
            <a:pPr lvl="1"/>
            <a:r>
              <a:rPr lang="cs-CZ" altLang="cs-CZ" sz="1800" dirty="0"/>
              <a:t>Obchodní bilance (bilance vývozu a dovozu zboží)</a:t>
            </a:r>
          </a:p>
          <a:p>
            <a:pPr lvl="2"/>
            <a:r>
              <a:rPr lang="cs-CZ" altLang="cs-CZ" dirty="0"/>
              <a:t>Přebytek vs. Deficit</a:t>
            </a:r>
          </a:p>
          <a:p>
            <a:pPr lvl="2"/>
            <a:endParaRPr lang="cs-CZ" altLang="cs-CZ" dirty="0"/>
          </a:p>
          <a:p>
            <a:pPr lvl="1"/>
            <a:r>
              <a:rPr lang="cs-CZ" altLang="cs-CZ" sz="1800" dirty="0"/>
              <a:t>Bilance služeb</a:t>
            </a:r>
          </a:p>
          <a:p>
            <a:pPr lvl="2"/>
            <a:r>
              <a:rPr lang="cs-CZ" altLang="cs-CZ" dirty="0"/>
              <a:t>Mezinárodní doprava, zahraniční cestovní ruch, diplomatické, obchodní a vojenské zastoupení,...</a:t>
            </a:r>
          </a:p>
          <a:p>
            <a:pPr lvl="2"/>
            <a:r>
              <a:rPr lang="cs-CZ" altLang="cs-CZ" dirty="0"/>
              <a:t>Tato složka je tradičně významná v turistických „rájích“</a:t>
            </a:r>
          </a:p>
          <a:p>
            <a:pPr lvl="2"/>
            <a:endParaRPr lang="cs-CZ" altLang="cs-CZ" dirty="0"/>
          </a:p>
          <a:p>
            <a:pPr lvl="1"/>
            <a:r>
              <a:rPr lang="cs-CZ" altLang="cs-CZ" sz="1800" dirty="0"/>
              <a:t>Bilance výnosů</a:t>
            </a:r>
          </a:p>
          <a:p>
            <a:pPr lvl="2"/>
            <a:r>
              <a:rPr lang="cs-CZ" altLang="cs-CZ" dirty="0"/>
              <a:t>Platby a výnosy z kapitálových investic (POZOR – pohyb kapitálu je registrován na finančním účtu – viz dále)</a:t>
            </a:r>
          </a:p>
          <a:p>
            <a:pPr lvl="2"/>
            <a:r>
              <a:rPr lang="cs-CZ" altLang="cs-CZ" dirty="0"/>
              <a:t>Kreditní položky: výnosy z finančních aktiv a investování v zahraničí, příjmy rezidentů ze zaměstnání v cizině (zisky, úroky, dividendy, renty)</a:t>
            </a:r>
          </a:p>
          <a:p>
            <a:pPr lvl="2"/>
            <a:r>
              <a:rPr lang="cs-CZ" altLang="cs-CZ" dirty="0"/>
              <a:t>Debetní položky: úroky placené domácími podniky do zahraničí z úvěrů od zahraničních bank, příjmy nerezidentů zaměstnaných v domácí ekonomice</a:t>
            </a:r>
          </a:p>
          <a:p>
            <a:pPr lvl="2"/>
            <a:endParaRPr lang="cs-CZ" altLang="cs-CZ" dirty="0"/>
          </a:p>
          <a:p>
            <a:pPr lvl="1"/>
            <a:r>
              <a:rPr lang="cs-CZ" altLang="cs-CZ" sz="1800" dirty="0"/>
              <a:t>Transfery neboli jednostranné platby</a:t>
            </a:r>
          </a:p>
          <a:p>
            <a:pPr lvl="2"/>
            <a:r>
              <a:rPr lang="cs-CZ" altLang="cs-CZ" dirty="0"/>
              <a:t>hospodářská pomoc, dary a příspěvky nadnárodním institucím, alimenty, zahraniční penze…</a:t>
            </a:r>
          </a:p>
          <a:p>
            <a:pPr lvl="2"/>
            <a:endParaRPr lang="cs-CZ" altLang="cs-CZ" dirty="0"/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30084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Jednotlivé položky platební bilance (II)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Kapitálový účet</a:t>
            </a:r>
          </a:p>
          <a:p>
            <a:pPr lvl="1"/>
            <a:r>
              <a:rPr lang="cs-CZ" altLang="cs-CZ" sz="1800" dirty="0"/>
              <a:t>Kapitálové transfery (součástí běžného účtu byly transfery nekapitálové)</a:t>
            </a:r>
          </a:p>
          <a:p>
            <a:pPr lvl="1"/>
            <a:endParaRPr lang="cs-CZ" altLang="cs-CZ" sz="1800" dirty="0"/>
          </a:p>
          <a:p>
            <a:pPr lvl="2"/>
            <a:r>
              <a:rPr lang="cs-CZ" altLang="cs-CZ" dirty="0"/>
              <a:t>Čerpání zdrojů EU, převody majetku migrujícího obyvatelstva, promíjení dluhů</a:t>
            </a:r>
          </a:p>
          <a:p>
            <a:pPr lvl="2"/>
            <a:r>
              <a:rPr lang="cs-CZ" altLang="cs-CZ" dirty="0"/>
              <a:t>Zjednodušeně řečeno: patří sem všechny transfery, které se „nehodí“ do bilance běžných převodů </a:t>
            </a:r>
            <a:r>
              <a:rPr lang="cs-CZ" altLang="cs-CZ" dirty="0">
                <a:sym typeface="Wingdings" panose="05000000000000000000" pitchFamily="2" charset="2"/>
              </a:rPr>
              <a:t></a:t>
            </a:r>
          </a:p>
          <a:p>
            <a:pPr lvl="2"/>
            <a:r>
              <a:rPr lang="cs-CZ" altLang="cs-CZ" dirty="0">
                <a:sym typeface="Wingdings" panose="05000000000000000000" pitchFamily="2" charset="2"/>
              </a:rPr>
              <a:t>Převody nevýrobních nefinančních hmotných aktiv (podzemní bohatství) a nehmotných práv – patenty, autorská práva,…</a:t>
            </a:r>
          </a:p>
          <a:p>
            <a:r>
              <a:rPr lang="cs-CZ" altLang="cs-CZ" sz="2000" b="1" dirty="0">
                <a:sym typeface="Wingdings" panose="05000000000000000000" pitchFamily="2" charset="2"/>
              </a:rPr>
              <a:t>Finanční účet</a:t>
            </a:r>
          </a:p>
          <a:p>
            <a:pPr lvl="1"/>
            <a:r>
              <a:rPr lang="cs-CZ" altLang="cs-CZ" sz="1800" dirty="0">
                <a:sym typeface="Wingdings" panose="05000000000000000000" pitchFamily="2" charset="2"/>
              </a:rPr>
              <a:t>Ostatní kapitálové transakce - investiční toky</a:t>
            </a:r>
          </a:p>
          <a:p>
            <a:pPr lvl="1"/>
            <a:endParaRPr lang="cs-CZ" altLang="cs-CZ" sz="1800" dirty="0">
              <a:sym typeface="Wingdings" panose="05000000000000000000" pitchFamily="2" charset="2"/>
            </a:endParaRPr>
          </a:p>
          <a:p>
            <a:pPr lvl="2"/>
            <a:r>
              <a:rPr lang="cs-CZ" altLang="cs-CZ" dirty="0">
                <a:sym typeface="Wingdings" panose="05000000000000000000" pitchFamily="2" charset="2"/>
              </a:rPr>
              <a:t>Přímé investice (minimálně 10% kontrola zahraničního podniku) – nákup akcií, reálné investování</a:t>
            </a:r>
          </a:p>
          <a:p>
            <a:pPr lvl="2"/>
            <a:r>
              <a:rPr lang="cs-CZ" altLang="cs-CZ" dirty="0">
                <a:sym typeface="Wingdings" panose="05000000000000000000" pitchFamily="2" charset="2"/>
              </a:rPr>
              <a:t>Portfoliové investice (nepřímé investice) – prodej (kreditní položka) nebo nákup (debetní položka) akcií nebo jiných majetkových CP a účastí, pokud není splněna 10% podmínka kontroly podniku + nákup a prodej dluhopisů</a:t>
            </a:r>
          </a:p>
          <a:p>
            <a:pPr lvl="2"/>
            <a:r>
              <a:rPr lang="cs-CZ" altLang="cs-CZ" dirty="0">
                <a:sym typeface="Wingdings" panose="05000000000000000000" pitchFamily="2" charset="2"/>
              </a:rPr>
              <a:t>Finanční deriváty</a:t>
            </a:r>
          </a:p>
          <a:p>
            <a:pPr lvl="2"/>
            <a:r>
              <a:rPr lang="cs-CZ" altLang="cs-CZ" dirty="0">
                <a:sym typeface="Wingdings" panose="05000000000000000000" pitchFamily="2" charset="2"/>
              </a:rPr>
              <a:t>Ostatní – dlouhodobé a krátkodobé poskytnuté a přijaté úvěry (podniky, obchodní banky, vlády, CB)</a:t>
            </a:r>
          </a:p>
          <a:p>
            <a:pPr lvl="1"/>
            <a:endParaRPr lang="cs-CZ" altLang="cs-CZ" sz="1800" dirty="0"/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58419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F1D8A-8E98-4571-BA0F-4E91CA5BB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A9F03-E4F1-4571-B4E9-D13C92A9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Jednotlivé položky platební bilance (III)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CB7438-EEB4-4D0B-8745-596E9279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>
                <a:cs typeface="Times New Roman" panose="02020603050405020304" pitchFamily="18" charset="0"/>
              </a:rPr>
              <a:t>Chyby a opomenutí</a:t>
            </a:r>
          </a:p>
          <a:p>
            <a:pPr algn="just"/>
            <a:endParaRPr lang="cs-CZ" altLang="cs-CZ" sz="2000" b="1" dirty="0"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sz="1800" dirty="0">
                <a:cs typeface="Times New Roman" panose="02020603050405020304" pitchFamily="18" charset="0"/>
              </a:rPr>
              <a:t>Vznikají z důvodu nezaúčtování některých mezinárodních transakcí – např. z důvodu nedostatku dat</a:t>
            </a:r>
          </a:p>
          <a:p>
            <a:pPr lvl="1" algn="just"/>
            <a:endParaRPr lang="cs-CZ" altLang="cs-CZ" sz="1800" dirty="0"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sz="1800" dirty="0">
                <a:cs typeface="Times New Roman" panose="02020603050405020304" pitchFamily="18" charset="0"/>
              </a:rPr>
              <a:t>Tato položka dále odráží často rozdílnou metodiku používanou v různých zemích při statistickém zjišťování položek PB – výše položky se tak může lišit na debetní a kreditní straně účtu</a:t>
            </a:r>
          </a:p>
          <a:p>
            <a:pPr lvl="1" algn="just"/>
            <a:endParaRPr lang="cs-CZ" altLang="cs-CZ" sz="1800" dirty="0"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sz="1800" dirty="0">
                <a:cs typeface="Times New Roman" panose="02020603050405020304" pitchFamily="18" charset="0"/>
              </a:rPr>
              <a:t>Devizové intervence a chyby a opomenutí patří k tzv. vyrovnávacím položkám platební bilance – zajišťují, aby se kreditní strana rovnala debetní, tedy aby byla PB vyrovnaná.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1800" dirty="0"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None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25044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59</TotalTime>
  <Words>3338</Words>
  <Application>Microsoft Office PowerPoint</Application>
  <PresentationFormat>Širokoúhlá obrazovka</PresentationFormat>
  <Paragraphs>491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Arial</vt:lpstr>
      <vt:lpstr>Calibri</vt:lpstr>
      <vt:lpstr>Tahoma</vt:lpstr>
      <vt:lpstr>Times New Roman</vt:lpstr>
      <vt:lpstr>Trebuchet MS</vt:lpstr>
      <vt:lpstr>Wingdings</vt:lpstr>
      <vt:lpstr>Prezentace_MU_CZ</vt:lpstr>
      <vt:lpstr>MEZINÁRODNÍ FINANCE </vt:lpstr>
      <vt:lpstr>Co je dnes na programu</vt:lpstr>
      <vt:lpstr>Úvod</vt:lpstr>
      <vt:lpstr>Platební bilance</vt:lpstr>
      <vt:lpstr>Platební bilance</vt:lpstr>
      <vt:lpstr>Horizontální struktura platební bilance</vt:lpstr>
      <vt:lpstr>Jednotlivé položky platební bilance (I)</vt:lpstr>
      <vt:lpstr>Jednotlivé položky platební bilance (II)</vt:lpstr>
      <vt:lpstr>Jednotlivé položky platební bilance (III)</vt:lpstr>
      <vt:lpstr>Jednotlivé položky platební bilance (IV)</vt:lpstr>
      <vt:lpstr>Vertikální struktura platební bilance (I)</vt:lpstr>
      <vt:lpstr>Vertikální struktura platební bilance (II)</vt:lpstr>
      <vt:lpstr>Příklad – platební bilance</vt:lpstr>
      <vt:lpstr>Příklad – platební bilance - řešení</vt:lpstr>
      <vt:lpstr>Měnový (směnný) kurz</vt:lpstr>
      <vt:lpstr>Pojmy</vt:lpstr>
      <vt:lpstr>Co ovlivňuje měnový kurz (I)</vt:lpstr>
      <vt:lpstr>Grafy – apreciace a depreciace</vt:lpstr>
      <vt:lpstr>Co ovlivňuje měnový kurz (II)</vt:lpstr>
      <vt:lpstr>Co ovlivňuje měnový kurz (III)</vt:lpstr>
      <vt:lpstr>Co ovlivňuje měnový kurz (IV)</vt:lpstr>
      <vt:lpstr>Systémy měnového kurzu (I)</vt:lpstr>
      <vt:lpstr>Systémy měnového kurzu (II)</vt:lpstr>
      <vt:lpstr>Systémy měnového kurzu (III)</vt:lpstr>
      <vt:lpstr>Prezentace aplikace PowerPoint</vt:lpstr>
      <vt:lpstr>Cross rates + jednoduchý příklad </vt:lpstr>
      <vt:lpstr>Cross rates – pokračování příkladu</vt:lpstr>
      <vt:lpstr>Cross rates – příklady k procvičení</vt:lpstr>
      <vt:lpstr>Košový měnový kurz</vt:lpstr>
      <vt:lpstr>Zvláštní práva čerpání (Special Drawing Rights, SDR)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Admin</cp:lastModifiedBy>
  <cp:revision>9</cp:revision>
  <cp:lastPrinted>1601-01-01T00:00:00Z</cp:lastPrinted>
  <dcterms:created xsi:type="dcterms:W3CDTF">2019-10-20T17:16:57Z</dcterms:created>
  <dcterms:modified xsi:type="dcterms:W3CDTF">2019-11-11T19:34:00Z</dcterms:modified>
</cp:coreProperties>
</file>