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315" r:id="rId4"/>
    <p:sldId id="316" r:id="rId5"/>
    <p:sldId id="317" r:id="rId6"/>
    <p:sldId id="318" r:id="rId7"/>
    <p:sldId id="319" r:id="rId8"/>
    <p:sldId id="320" r:id="rId9"/>
    <p:sldId id="325" r:id="rId10"/>
    <p:sldId id="326" r:id="rId11"/>
    <p:sldId id="327" r:id="rId12"/>
    <p:sldId id="329" r:id="rId13"/>
    <p:sldId id="338" r:id="rId14"/>
    <p:sldId id="330" r:id="rId15"/>
    <p:sldId id="336" r:id="rId16"/>
    <p:sldId id="331" r:id="rId17"/>
    <p:sldId id="333" r:id="rId18"/>
    <p:sldId id="332" r:id="rId19"/>
    <p:sldId id="334" r:id="rId20"/>
    <p:sldId id="335" r:id="rId21"/>
    <p:sldId id="339" r:id="rId22"/>
    <p:sldId id="340" r:id="rId23"/>
    <p:sldId id="341" r:id="rId24"/>
    <p:sldId id="342" r:id="rId25"/>
    <p:sldId id="343" r:id="rId26"/>
    <p:sldId id="344" r:id="rId27"/>
    <p:sldId id="345" r:id="rId28"/>
    <p:sldId id="346" r:id="rId29"/>
    <p:sldId id="347" r:id="rId30"/>
    <p:sldId id="348" r:id="rId31"/>
    <p:sldId id="349" r:id="rId32"/>
    <p:sldId id="350" r:id="rId33"/>
    <p:sldId id="352" r:id="rId34"/>
    <p:sldId id="351" r:id="rId3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006E"/>
    <a:srgbClr val="4BC8FF"/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33" autoAdjust="0"/>
    <p:restoredTop sz="81323" autoAdjust="0"/>
  </p:normalViewPr>
  <p:slideViewPr>
    <p:cSldViewPr snapToGrid="0">
      <p:cViewPr varScale="1">
        <p:scale>
          <a:sx n="94" d="100"/>
          <a:sy n="94" d="100"/>
        </p:scale>
        <p:origin x="1296" y="7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11366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301040F-63D7-41E1-A608-D5E74BFB1296}" type="slidenum">
              <a:rPr lang="cs-CZ" altLang="cs-CZ" smtClean="0"/>
              <a:pPr eaLnBrk="1" hangingPunct="1">
                <a:spcBef>
                  <a:spcPct val="0"/>
                </a:spcBef>
              </a:pPr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00907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 err="1" smtClean="0"/>
              <a:t>Teaser</a:t>
            </a:r>
            <a:r>
              <a:rPr lang="cs-CZ" dirty="0" smtClean="0"/>
              <a:t> – Upoutávka</a:t>
            </a:r>
            <a:r>
              <a:rPr lang="cs-CZ" baseline="0" dirty="0" smtClean="0"/>
              <a:t> – odkaz na PR článek</a:t>
            </a: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40315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70FCB98-B318-4595-9B5B-57AABF54492F}" type="slidenum">
              <a:rPr lang="cs-CZ" altLang="cs-CZ" smtClean="0"/>
              <a:pPr eaLnBrk="1" hangingPunct="1">
                <a:spcBef>
                  <a:spcPct val="0"/>
                </a:spcBef>
              </a:pPr>
              <a:t>4</a:t>
            </a:fld>
            <a:endParaRPr lang="cs-CZ" altLang="cs-CZ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27730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BEFB32C-A110-46FC-B51A-B23FBEDC3CB1}" type="slidenum">
              <a:rPr lang="cs-CZ" altLang="cs-CZ" smtClean="0"/>
              <a:pPr eaLnBrk="1" hangingPunct="1">
                <a:spcBef>
                  <a:spcPct val="0"/>
                </a:spcBef>
              </a:pPr>
              <a:t>5</a:t>
            </a:fld>
            <a:endParaRPr lang="cs-CZ" altLang="cs-CZ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87395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43DE3FA-82E9-4613-8D94-AC0D67955422}" type="slidenum">
              <a:rPr lang="cs-CZ" altLang="cs-CZ" smtClean="0"/>
              <a:pPr eaLnBrk="1" hangingPunct="1">
                <a:spcBef>
                  <a:spcPct val="0"/>
                </a:spcBef>
              </a:pPr>
              <a:t>6</a:t>
            </a:fld>
            <a:endParaRPr lang="cs-CZ" altLang="cs-CZ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39759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CBB9D17-5B5F-4EC4-BFBD-D215EB1DE587}" type="slidenum">
              <a:rPr lang="cs-CZ" altLang="cs-CZ" smtClean="0"/>
              <a:pPr eaLnBrk="1" hangingPunct="1">
                <a:spcBef>
                  <a:spcPct val="0"/>
                </a:spcBef>
              </a:pPr>
              <a:t>7</a:t>
            </a:fld>
            <a:endParaRPr lang="cs-CZ" altLang="cs-CZ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/>
              <a:t>Nadšeně přijmou či uvítají reklamní sdělení</a:t>
            </a:r>
          </a:p>
        </p:txBody>
      </p:sp>
    </p:spTree>
    <p:extLst>
      <p:ext uri="{BB962C8B-B14F-4D97-AF65-F5344CB8AC3E}">
        <p14:creationId xmlns:p14="http://schemas.microsoft.com/office/powerpoint/2010/main" val="119288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F8F3D34-EDA8-4CE3-B4FA-A7A3B4409026}" type="slidenum">
              <a:rPr lang="cs-CZ" altLang="cs-CZ" smtClean="0"/>
              <a:pPr eaLnBrk="1" hangingPunct="1">
                <a:spcBef>
                  <a:spcPct val="0"/>
                </a:spcBef>
              </a:pPr>
              <a:t>8</a:t>
            </a:fld>
            <a:endParaRPr lang="cs-CZ" altLang="cs-CZ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/>
              <a:t>relevantní – případný, zapojení, pověst</a:t>
            </a:r>
          </a:p>
        </p:txBody>
      </p:sp>
    </p:spTree>
    <p:extLst>
      <p:ext uri="{BB962C8B-B14F-4D97-AF65-F5344CB8AC3E}">
        <p14:creationId xmlns:p14="http://schemas.microsoft.com/office/powerpoint/2010/main" val="3295783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3433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l-PL" sz="1200" b="1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Proč se mi zobrazuje tento příspěvek?</a:t>
            </a:r>
          </a:p>
          <a:p>
            <a:endParaRPr kumimoji="1" lang="cs-CZ" sz="1200" b="0" i="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r>
              <a:rPr kumimoji="1" lang="cs-C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U sponzorovaných příspěvků </a:t>
            </a:r>
            <a:r>
              <a:rPr kumimoji="1" lang="cs-CZ" sz="1200" b="1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uživatel uvidí</a:t>
            </a:r>
            <a:r>
              <a:rPr kumimoji="1" lang="cs-C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 nejen, </a:t>
            </a:r>
            <a:r>
              <a:rPr kumimoji="1" lang="cs-CZ" sz="1200" b="1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zda byl přidán pomocí svého e-mailu nebo telefonního čísla do daného </a:t>
            </a:r>
            <a:r>
              <a:rPr kumimoji="1" lang="cs-CZ" sz="1200" b="1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custom</a:t>
            </a:r>
            <a:r>
              <a:rPr kumimoji="1" lang="cs-CZ" sz="1200" b="1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audience</a:t>
            </a:r>
            <a:r>
              <a:rPr kumimoji="1" lang="cs-C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, ale nově také, </a:t>
            </a:r>
            <a:r>
              <a:rPr kumimoji="1" lang="cs-CZ" sz="1200" b="1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kdy se tomu tak stalo a zda jeho data nahrála daná firma nebo jiný marketingový partner či agentura</a:t>
            </a:r>
            <a:r>
              <a:rPr kumimoji="1" lang="cs-C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52658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38951F72-0BD6-42B2-926A-CF1F5646EECB}" type="slidenum">
              <a:rPr lang="cs-CZ" altLang="cs-CZ" smtClean="0"/>
              <a:pPr/>
              <a:t>20</a:t>
            </a:fld>
            <a:endParaRPr lang="cs-CZ" altLang="cs-CZ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41476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9B9B08F-DEFC-41F5-A90C-7ED8ADA130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1624" cy="10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3FD241E-C136-47D8-959E-BB3B67B34C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47E0891-B72B-451F-A5CC-18CC27B9DF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F60899B-36F3-4125-A4D2-BF77A443E5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426" y="6050485"/>
            <a:ext cx="883410" cy="5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ECON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F35F32C-C513-46D5-A31A-1C8F92EC97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35" y="2019299"/>
            <a:ext cx="4199887" cy="2841099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F7D96717-61A6-4CA4-8435-E0D536EBA6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599CB6BE-5475-43A1-B06C-8E7566E44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BBE111-875E-4BCE-83A2-33CD868D1DF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2677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A2D5337-C607-4767-9675-2A7AE5CC3A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20782" cy="10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E00E847-80B3-4CCA-A625-6785A7EF08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F1866C0-9E4A-449F-8756-70AFEADAD4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DEA7DE3-FBF5-48DB-AE89-99F65F9D8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A3A2FD6-9C9B-4458-A2AA-D1DD17E7E2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6FCA30E9-0899-4BB2-A33A-8E8587324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E8261C5-758A-4D2F-9F56-BFDCAE9A46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F243F96-CFB0-4597-BBC0-87FD04D98E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glBSWLLKUcI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youtube.com/watch?feature=player_embedded&amp;v=C7q7WFMuxsg" TargetMode="External"/><Relationship Id="rId4" Type="http://schemas.openxmlformats.org/officeDocument/2006/relationships/hyperlink" Target="http://www.youtube.com/watch?v=2lXh2n0aPyw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nl.austria.info/-viewonline2/12031/81/36455/hEikD15g/3va5oSBXSC/1" TargetMode="Externa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press.austria.info/cz/" TargetMode="Externa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8712B72-3835-46BD-A1F7-7482C609A8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568ED03-DE89-42F2-A362-AB421877DB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50EE41F-F04B-4F61-AA6E-C0F1BFF5A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Sociální média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DED28B3-7AC7-4386-AB59-4D817A12FA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1061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7617125" y="692150"/>
            <a:ext cx="3856074" cy="513985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cs-CZ" dirty="0" smtClean="0"/>
              <a:t>Najděte klíčové platformy komunikace.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cs-CZ" dirty="0" smtClean="0"/>
              <a:t>Identifikujte silné </a:t>
            </a:r>
            <a:r>
              <a:rPr lang="cs-CZ" dirty="0" err="1" smtClean="0"/>
              <a:t>influencery</a:t>
            </a:r>
            <a:r>
              <a:rPr lang="cs-CZ" dirty="0" smtClean="0"/>
              <a:t> na každé ze sociálních sítí.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cs-CZ" dirty="0" smtClean="0"/>
              <a:t>Všímejte si i nepřímých zmínek o vašem </a:t>
            </a:r>
            <a:r>
              <a:rPr lang="cs-CZ" dirty="0" err="1" smtClean="0"/>
              <a:t>brandu</a:t>
            </a:r>
            <a:r>
              <a:rPr lang="cs-CZ" dirty="0" smtClean="0"/>
              <a:t>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cs-CZ" dirty="0" err="1" smtClean="0"/>
              <a:t>Be</a:t>
            </a:r>
            <a:r>
              <a:rPr lang="cs-CZ" dirty="0" smtClean="0"/>
              <a:t> </a:t>
            </a:r>
            <a:r>
              <a:rPr lang="cs-CZ" dirty="0" err="1" smtClean="0"/>
              <a:t>customer-focused</a:t>
            </a:r>
            <a:r>
              <a:rPr lang="cs-CZ" dirty="0" smtClean="0"/>
              <a:t>, not </a:t>
            </a:r>
            <a:r>
              <a:rPr lang="cs-CZ" dirty="0" err="1" smtClean="0"/>
              <a:t>channel-focued</a:t>
            </a:r>
            <a:r>
              <a:rPr lang="cs-CZ" dirty="0" smtClean="0"/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cs-CZ" dirty="0" smtClean="0"/>
              <a:t>Pozor na automatizaci analýz – zapojení lidského prvku.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cs-CZ" dirty="0" smtClean="0"/>
              <a:t>Sentiment </a:t>
            </a:r>
            <a:r>
              <a:rPr lang="cs-CZ" dirty="0" err="1" smtClean="0"/>
              <a:t>analysis</a:t>
            </a:r>
            <a:r>
              <a:rPr lang="cs-CZ" dirty="0" smtClean="0"/>
              <a:t> – </a:t>
            </a:r>
            <a:r>
              <a:rPr lang="cs-CZ" dirty="0" err="1" smtClean="0"/>
              <a:t>sarkasumus</a:t>
            </a:r>
            <a:r>
              <a:rPr lang="cs-CZ" dirty="0" smtClean="0"/>
              <a:t>?!?</a:t>
            </a:r>
            <a:endParaRPr lang="cs-CZ" dirty="0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288"/>
            <a:ext cx="7451430" cy="533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06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dirty="0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s-CZ" dirty="0" smtClean="0"/>
              <a:t>Klíčové platformy komunikace ?</a:t>
            </a:r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Listening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cs-CZ" dirty="0"/>
              <a:t>Identifikujte silné </a:t>
            </a:r>
            <a:r>
              <a:rPr lang="cs-CZ" dirty="0" err="1" smtClean="0"/>
              <a:t>influencery</a:t>
            </a:r>
            <a:endParaRPr lang="cs-CZ" dirty="0"/>
          </a:p>
          <a:p>
            <a:endParaRPr lang="cs-CZ" dirty="0"/>
          </a:p>
        </p:txBody>
      </p:sp>
      <p:pic>
        <p:nvPicPr>
          <p:cNvPr id="16" name="Zástupný symbol pro obsah 1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196" y="3745290"/>
            <a:ext cx="1362432" cy="797069"/>
          </a:xfrm>
          <a:prstGeom prst="rect">
            <a:avLst/>
          </a:prstGeom>
        </p:spPr>
      </p:pic>
      <p:sp>
        <p:nvSpPr>
          <p:cNvPr id="8" name="Zástupný symbol pro obsah 7"/>
          <p:cNvSpPr>
            <a:spLocks noGrp="1"/>
          </p:cNvSpPr>
          <p:nvPr>
            <p:ph idx="28"/>
          </p:nvPr>
        </p:nvSpPr>
        <p:spPr>
          <a:xfrm>
            <a:off x="6278101" y="4720736"/>
            <a:ext cx="2388720" cy="1416618"/>
          </a:xfrm>
        </p:spPr>
        <p:txBody>
          <a:bodyPr/>
          <a:lstStyle/>
          <a:p>
            <a:pPr marL="72000" indent="0">
              <a:lnSpc>
                <a:spcPct val="100000"/>
              </a:lnSpc>
              <a:buNone/>
            </a:pPr>
            <a:r>
              <a:rPr lang="cs-CZ" sz="1400" dirty="0"/>
              <a:t>Zakladatel a hlavní postava projektu </a:t>
            </a:r>
            <a:r>
              <a:rPr lang="cs-CZ" sz="1400" dirty="0" err="1"/>
              <a:t>Trail</a:t>
            </a:r>
            <a:r>
              <a:rPr lang="cs-CZ" sz="1400" dirty="0"/>
              <a:t> </a:t>
            </a:r>
            <a:r>
              <a:rPr lang="cs-CZ" sz="1400" dirty="0" err="1"/>
              <a:t>Busters</a:t>
            </a:r>
            <a:r>
              <a:rPr lang="cs-CZ" sz="1400" dirty="0"/>
              <a:t>. Profesionální fotograf, tvůrce videí a autor reportáží zaměřující se na biky a </a:t>
            </a:r>
            <a:r>
              <a:rPr lang="cs-CZ" sz="1400" dirty="0" err="1"/>
              <a:t>outdoorová</a:t>
            </a:r>
            <a:r>
              <a:rPr lang="cs-CZ" sz="1400" dirty="0"/>
              <a:t> dobrodružství.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264" y="2088002"/>
            <a:ext cx="1298725" cy="129872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780" y="3341264"/>
            <a:ext cx="1725764" cy="171809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119" y="4673940"/>
            <a:ext cx="1524788" cy="102394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8212" y="2207556"/>
            <a:ext cx="1063576" cy="862821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1419" y="4720736"/>
            <a:ext cx="2016936" cy="97714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5006" y="3409012"/>
            <a:ext cx="1318832" cy="791299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9"/>
          <a:srcRect l="57674" t="8907" r="9327" b="42568"/>
          <a:stretch/>
        </p:blipFill>
        <p:spPr>
          <a:xfrm>
            <a:off x="6332302" y="1803245"/>
            <a:ext cx="5057952" cy="209180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01277" y="4207121"/>
            <a:ext cx="2670001" cy="1543594"/>
          </a:xfrm>
          <a:prstGeom prst="rect">
            <a:avLst/>
          </a:prstGeom>
        </p:spPr>
      </p:pic>
      <p:sp>
        <p:nvSpPr>
          <p:cNvPr id="20" name="Obdélník 19"/>
          <p:cNvSpPr/>
          <p:nvPr/>
        </p:nvSpPr>
        <p:spPr>
          <a:xfrm>
            <a:off x="6449391" y="4292774"/>
            <a:ext cx="18321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1400" b="1" i="1" dirty="0">
                <a:solidFill>
                  <a:srgbClr val="2D577B"/>
                </a:solidFill>
                <a:latin typeface="inherit"/>
              </a:rPr>
              <a:t>Petr Slavík</a:t>
            </a:r>
            <a:endParaRPr lang="cs-CZ" sz="1400" b="1" i="1" dirty="0">
              <a:solidFill>
                <a:srgbClr val="2D577B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564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540000" y="924252"/>
            <a:ext cx="4222936" cy="442412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cs-CZ" sz="2000" dirty="0" smtClean="0"/>
              <a:t>Zapojit aktéry v destinaci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cs-CZ" sz="2000" dirty="0" smtClean="0"/>
              <a:t>Vkládat tlačítka s odkazem na strategické pozice.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cs-CZ" sz="2000" dirty="0" smtClean="0"/>
              <a:t>Vhodný způsob komunikace (chytrý humor, </a:t>
            </a:r>
            <a:r>
              <a:rPr lang="cs-CZ" sz="2000" dirty="0" err="1" smtClean="0"/>
              <a:t>behind</a:t>
            </a:r>
            <a:r>
              <a:rPr lang="cs-CZ" sz="2000" dirty="0" smtClean="0"/>
              <a:t> </a:t>
            </a:r>
            <a:r>
              <a:rPr lang="cs-CZ" sz="2000" dirty="0" err="1" smtClean="0"/>
              <a:t>the</a:t>
            </a:r>
            <a:r>
              <a:rPr lang="cs-CZ" sz="2000" dirty="0" smtClean="0"/>
              <a:t> </a:t>
            </a:r>
            <a:r>
              <a:rPr lang="cs-CZ" sz="2000" dirty="0" err="1" smtClean="0"/>
              <a:t>scenes</a:t>
            </a:r>
            <a:r>
              <a:rPr lang="cs-CZ" sz="2000" dirty="0" smtClean="0"/>
              <a:t>).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cs-CZ" sz="2000" dirty="0" smtClean="0"/>
              <a:t>Nepřehnat to s četností příspěvků.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cs-CZ" sz="2000" dirty="0" smtClean="0"/>
              <a:t>Nevyhýbat se negativním postům.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cs-CZ" sz="2000" dirty="0" smtClean="0"/>
              <a:t>Užitečnost příspěvků.</a:t>
            </a:r>
            <a:endParaRPr lang="cs-CZ" sz="200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r="11612"/>
          <a:stretch/>
        </p:blipFill>
        <p:spPr>
          <a:xfrm>
            <a:off x="5123806" y="0"/>
            <a:ext cx="6763394" cy="566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0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>
            <a:off x="738997" y="360901"/>
            <a:ext cx="8229600" cy="1143000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cs-CZ" dirty="0">
                <a:latin typeface="Arial"/>
                <a:ea typeface="Arial"/>
                <a:cs typeface="Arial"/>
                <a:sym typeface="Arial"/>
              </a:rPr>
              <a:t>Jak často</a:t>
            </a:r>
          </a:p>
        </p:txBody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738997" y="1503901"/>
            <a:ext cx="9966384" cy="3001200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/>
          <a:p>
            <a:pPr marL="457200" indent="-228600"/>
            <a:r>
              <a:rPr lang="cs-CZ" dirty="0"/>
              <a:t>publikovat min. 1x denně </a:t>
            </a:r>
          </a:p>
          <a:p>
            <a:pPr marL="0" indent="0">
              <a:buNone/>
            </a:pPr>
            <a:endParaRPr dirty="0"/>
          </a:p>
          <a:p>
            <a:pPr marL="457200" indent="-228600"/>
            <a:r>
              <a:rPr lang="cs-CZ" dirty="0"/>
              <a:t>FB omezuje dosah příspěvků </a:t>
            </a:r>
          </a:p>
          <a:p>
            <a:pPr marL="0" indent="457200">
              <a:buNone/>
            </a:pPr>
            <a:r>
              <a:rPr lang="cs-CZ" sz="24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→ </a:t>
            </a:r>
            <a:r>
              <a:rPr lang="cs-CZ" dirty="0"/>
              <a:t>OPAKOVAT min. 3x v kratším čas. intervalu</a:t>
            </a:r>
          </a:p>
          <a:p>
            <a:pPr marL="0" indent="457200" algn="ctr">
              <a:buNone/>
            </a:pPr>
            <a:endParaRPr dirty="0"/>
          </a:p>
          <a:p>
            <a:pPr marL="0" indent="457200">
              <a:buNone/>
            </a:pPr>
            <a:r>
              <a:rPr lang="cs-CZ" dirty="0"/>
              <a:t>ale NEPŘEHLTIT!</a:t>
            </a:r>
          </a:p>
        </p:txBody>
      </p:sp>
      <p:pic>
        <p:nvPicPr>
          <p:cNvPr id="186" name="Shape 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6997" y="4227480"/>
            <a:ext cx="4925700" cy="258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1093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712014" y="593684"/>
            <a:ext cx="3761185" cy="523831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000" dirty="0" err="1"/>
              <a:t>Respektujte</a:t>
            </a:r>
            <a:r>
              <a:rPr lang="en-US" sz="2000" dirty="0"/>
              <a:t> </a:t>
            </a:r>
            <a:r>
              <a:rPr lang="en-US" sz="2000" dirty="0" err="1"/>
              <a:t>pravidla</a:t>
            </a:r>
            <a:r>
              <a:rPr lang="en-US" sz="2000" dirty="0"/>
              <a:t> </a:t>
            </a:r>
            <a:r>
              <a:rPr lang="en-US" sz="2000" dirty="0" err="1"/>
              <a:t>každého</a:t>
            </a:r>
            <a:r>
              <a:rPr lang="en-US" sz="2000" dirty="0"/>
              <a:t> </a:t>
            </a:r>
            <a:r>
              <a:rPr lang="en-US" sz="2000" dirty="0" err="1"/>
              <a:t>kanálu</a:t>
            </a:r>
            <a:r>
              <a:rPr lang="en-US" sz="2000" dirty="0"/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000" dirty="0" err="1"/>
              <a:t>Mějte</a:t>
            </a:r>
            <a:r>
              <a:rPr lang="en-US" sz="2000" dirty="0"/>
              <a:t> </a:t>
            </a:r>
            <a:r>
              <a:rPr lang="en-US" sz="2000" dirty="0" err="1"/>
              <a:t>publikační</a:t>
            </a:r>
            <a:r>
              <a:rPr lang="en-US" sz="2000" dirty="0"/>
              <a:t> </a:t>
            </a:r>
            <a:r>
              <a:rPr lang="en-US" sz="2000" dirty="0" err="1"/>
              <a:t>strategii</a:t>
            </a:r>
            <a:r>
              <a:rPr lang="en-US" sz="2000" dirty="0"/>
              <a:t>, ne </a:t>
            </a:r>
            <a:r>
              <a:rPr lang="en-US" sz="2000" dirty="0" err="1"/>
              <a:t>strategii</a:t>
            </a:r>
            <a:r>
              <a:rPr lang="en-US" sz="2000" dirty="0"/>
              <a:t> </a:t>
            </a:r>
            <a:r>
              <a:rPr lang="en-US" sz="2000" dirty="0" err="1"/>
              <a:t>kanálu</a:t>
            </a:r>
            <a:r>
              <a:rPr lang="en-US" sz="2000" dirty="0" smtClean="0"/>
              <a:t>.</a:t>
            </a:r>
            <a:endParaRPr lang="cs-CZ" sz="2000" dirty="0" smtClean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000" dirty="0" smtClean="0"/>
              <a:t>Make </a:t>
            </a:r>
            <a:r>
              <a:rPr lang="en-US" sz="2000" dirty="0"/>
              <a:t>every social </a:t>
            </a:r>
            <a:r>
              <a:rPr lang="en-US" sz="2000" dirty="0" smtClean="0"/>
              <a:t>CTA</a:t>
            </a:r>
            <a:r>
              <a:rPr lang="cs-CZ" sz="2000" dirty="0" smtClean="0"/>
              <a:t> (call to </a:t>
            </a:r>
            <a:r>
              <a:rPr lang="cs-CZ" sz="2000" dirty="0" err="1" smtClean="0"/>
              <a:t>action</a:t>
            </a:r>
            <a:r>
              <a:rPr lang="cs-CZ" sz="2000" dirty="0" smtClean="0"/>
              <a:t>)</a:t>
            </a:r>
            <a:r>
              <a:rPr lang="en-US" sz="2000" dirty="0" smtClean="0"/>
              <a:t> </a:t>
            </a:r>
            <a:r>
              <a:rPr lang="en-US" sz="2000" dirty="0"/>
              <a:t>mobile friendly. </a:t>
            </a:r>
            <a:r>
              <a:rPr lang="en-US" sz="2000" dirty="0" smtClean="0"/>
              <a:t> </a:t>
            </a:r>
            <a:endParaRPr lang="cs-CZ" sz="2000" dirty="0" smtClean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pl-PL" sz="2000" dirty="0"/>
              <a:t>Publikujte také během </a:t>
            </a:r>
            <a:r>
              <a:rPr lang="pl-PL" sz="2000" dirty="0" smtClean="0"/>
              <a:t>večera (v noci) </a:t>
            </a:r>
            <a:r>
              <a:rPr lang="pl-PL" sz="2000" dirty="0"/>
              <a:t>a víkendů</a:t>
            </a:r>
            <a:r>
              <a:rPr lang="pl-PL" sz="2000" dirty="0" smtClean="0"/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000" dirty="0" smtClean="0"/>
              <a:t>Test</a:t>
            </a:r>
            <a:r>
              <a:rPr lang="cs-CZ" sz="2000" dirty="0" err="1" smtClean="0"/>
              <a:t>ujte</a:t>
            </a:r>
            <a:r>
              <a:rPr lang="cs-CZ" sz="2000" dirty="0" smtClean="0"/>
              <a:t> nápady na nové marketingové kampaně.</a:t>
            </a:r>
            <a:r>
              <a:rPr lang="en-US" sz="2000" dirty="0" smtClean="0"/>
              <a:t> </a:t>
            </a:r>
            <a:endParaRPr lang="cs-CZ" sz="2000" dirty="0" smtClean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cs-CZ" sz="2000" dirty="0"/>
              <a:t>Use </a:t>
            </a:r>
            <a:r>
              <a:rPr lang="cs-CZ" sz="2000" dirty="0" err="1"/>
              <a:t>tracking</a:t>
            </a:r>
            <a:r>
              <a:rPr lang="cs-CZ" sz="2000" dirty="0"/>
              <a:t> </a:t>
            </a:r>
            <a:r>
              <a:rPr lang="cs-CZ" sz="2000" dirty="0" err="1"/>
              <a:t>URLs</a:t>
            </a:r>
            <a:r>
              <a:rPr lang="cs-CZ" sz="2000" dirty="0"/>
              <a:t>. </a:t>
            </a:r>
            <a:endParaRPr lang="cs-CZ" sz="160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3684"/>
            <a:ext cx="7075515" cy="523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73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9"/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r>
              <a:rPr lang="cs-CZ" dirty="0" smtClean="0"/>
              <a:t>CO?</a:t>
            </a:r>
          </a:p>
          <a:p>
            <a:r>
              <a:rPr lang="cs-CZ" sz="2000" dirty="0" smtClean="0"/>
              <a:t>Pravidlo 60/30/10</a:t>
            </a:r>
            <a:endParaRPr lang="cs-CZ" sz="200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a kdy publikovat?</a:t>
            </a:r>
            <a:endParaRPr lang="cs-CZ" dirty="0"/>
          </a:p>
        </p:txBody>
      </p:sp>
      <p:sp>
        <p:nvSpPr>
          <p:cNvPr id="11" name="Zástupný symbol pro obsah 10"/>
          <p:cNvSpPr>
            <a:spLocks noGrp="1"/>
          </p:cNvSpPr>
          <p:nvPr>
            <p:ph idx="28"/>
          </p:nvPr>
        </p:nvSpPr>
        <p:spPr>
          <a:xfrm>
            <a:off x="4315128" y="1573429"/>
            <a:ext cx="7071739" cy="4140000"/>
          </a:xfrm>
        </p:spPr>
        <p:txBody>
          <a:bodyPr/>
          <a:lstStyle/>
          <a:p>
            <a:pPr marL="0" lvl="0" indent="0">
              <a:buNone/>
            </a:pPr>
            <a:r>
              <a:rPr lang="cs-CZ" sz="2800" dirty="0" smtClean="0"/>
              <a:t>KDY?</a:t>
            </a:r>
          </a:p>
          <a:p>
            <a:pPr marL="0" lvl="0" indent="0">
              <a:buNone/>
            </a:pPr>
            <a:r>
              <a:rPr lang="cs-CZ" dirty="0" smtClean="0"/>
              <a:t>V </a:t>
            </a:r>
            <a:r>
              <a:rPr lang="cs-CZ" dirty="0"/>
              <a:t>závislosti na:</a:t>
            </a:r>
          </a:p>
          <a:p>
            <a:pPr marL="457200" lvl="0" indent="-228600"/>
            <a:r>
              <a:rPr lang="cs-CZ" dirty="0" smtClean="0"/>
              <a:t>času</a:t>
            </a:r>
            <a:endParaRPr lang="cs-CZ" dirty="0"/>
          </a:p>
          <a:p>
            <a:pPr marL="1371600" lvl="2" indent="-228600"/>
            <a:r>
              <a:rPr lang="cs-CZ" dirty="0"/>
              <a:t>ráno (+- 8:00)</a:t>
            </a:r>
          </a:p>
          <a:p>
            <a:pPr marL="1371600" lvl="2" indent="-228600"/>
            <a:r>
              <a:rPr lang="cs-CZ" b="1" u="sng" dirty="0"/>
              <a:t>po obědě (12 - 13:00)</a:t>
            </a:r>
          </a:p>
          <a:p>
            <a:pPr marL="1371600" lvl="2" indent="-228600"/>
            <a:r>
              <a:rPr lang="cs-CZ" b="1" u="sng" dirty="0"/>
              <a:t>odpoledne (+- 16:00)</a:t>
            </a:r>
          </a:p>
          <a:p>
            <a:pPr marL="1371600" lvl="2" indent="-228600"/>
            <a:r>
              <a:rPr lang="cs-CZ" b="1" u="sng" dirty="0"/>
              <a:t>večer (20 - 21:00)</a:t>
            </a:r>
          </a:p>
          <a:p>
            <a:pPr marL="457200" lvl="0" indent="-228600"/>
            <a:r>
              <a:rPr lang="cs-CZ" dirty="0"/>
              <a:t>d</a:t>
            </a:r>
            <a:r>
              <a:rPr lang="cs-CZ" dirty="0" smtClean="0"/>
              <a:t>nech </a:t>
            </a:r>
            <a:r>
              <a:rPr lang="cs-CZ" dirty="0"/>
              <a:t>v týdnu</a:t>
            </a:r>
          </a:p>
          <a:p>
            <a:pPr marL="1371600" lvl="2" indent="-228600"/>
            <a:r>
              <a:rPr lang="cs-CZ" dirty="0"/>
              <a:t>Ne, Po, Út, St = zajímavé články, novinky z regionu, fotky,...</a:t>
            </a:r>
          </a:p>
          <a:p>
            <a:pPr marL="1371600" lvl="2" indent="-228600"/>
            <a:r>
              <a:rPr lang="cs-CZ" dirty="0"/>
              <a:t>Čt, Pá, So = tipy na výlety a zajímavé události, ...</a:t>
            </a:r>
          </a:p>
          <a:p>
            <a:pPr marL="457200" lvl="0" indent="-228600"/>
            <a:r>
              <a:rPr lang="cs-CZ" dirty="0" smtClean="0"/>
              <a:t>roční </a:t>
            </a:r>
            <a:r>
              <a:rPr lang="cs-CZ" dirty="0"/>
              <a:t>období</a:t>
            </a:r>
          </a:p>
          <a:p>
            <a:pPr marL="457200" lvl="0" indent="-228600"/>
            <a:r>
              <a:rPr lang="cs-CZ" dirty="0" smtClean="0"/>
              <a:t>počasí</a:t>
            </a:r>
            <a:endParaRPr lang="cs-CZ" dirty="0"/>
          </a:p>
          <a:p>
            <a:pPr marL="457200" lvl="0" indent="-228600"/>
            <a:r>
              <a:rPr lang="cs-CZ" dirty="0"/>
              <a:t>a dalších: </a:t>
            </a:r>
            <a:r>
              <a:rPr lang="cs-CZ" dirty="0" smtClean="0"/>
              <a:t>blížící </a:t>
            </a:r>
            <a:r>
              <a:rPr lang="cs-CZ" dirty="0"/>
              <a:t>se víkendy, státní svátky, prázdniny</a:t>
            </a:r>
          </a:p>
          <a:p>
            <a:endParaRPr lang="cs-CZ" dirty="0"/>
          </a:p>
        </p:txBody>
      </p:sp>
      <p:pic>
        <p:nvPicPr>
          <p:cNvPr id="7" name="Shape 170"/>
          <p:cNvPicPr preferRelativeResize="0"/>
          <p:nvPr/>
        </p:nvPicPr>
        <p:blipFill rotWithShape="1">
          <a:blip r:embed="rId2">
            <a:alphaModFix/>
          </a:blip>
          <a:srcRect l="21166" t="26182"/>
          <a:stretch/>
        </p:blipFill>
        <p:spPr>
          <a:xfrm>
            <a:off x="720000" y="2538849"/>
            <a:ext cx="2996500" cy="2805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ovéPole 1"/>
          <p:cNvSpPr txBox="1"/>
          <p:nvPr/>
        </p:nvSpPr>
        <p:spPr>
          <a:xfrm>
            <a:off x="540000" y="5521983"/>
            <a:ext cx="3408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/>
              <a:t>30 % </a:t>
            </a:r>
            <a:r>
              <a:rPr lang="cs-CZ" sz="1200" dirty="0" err="1" smtClean="0"/>
              <a:t>Owned</a:t>
            </a:r>
            <a:r>
              <a:rPr lang="cs-CZ" sz="1200" dirty="0" smtClean="0"/>
              <a:t>/ 60 % </a:t>
            </a:r>
            <a:r>
              <a:rPr lang="cs-CZ" sz="1200" dirty="0" err="1" smtClean="0"/>
              <a:t>Curated</a:t>
            </a:r>
            <a:r>
              <a:rPr lang="cs-CZ" sz="1200" dirty="0" smtClean="0"/>
              <a:t>/10 % </a:t>
            </a:r>
            <a:r>
              <a:rPr lang="cs-CZ" sz="1200" dirty="0" err="1"/>
              <a:t>Promotional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715734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414000" y="507698"/>
            <a:ext cx="3722340" cy="534029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000" dirty="0"/>
              <a:t>Set your advertising goals first. </a:t>
            </a:r>
            <a:endParaRPr lang="cs-CZ" sz="2000" dirty="0" smtClean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cs-CZ" sz="2000" dirty="0" err="1"/>
              <a:t>Get</a:t>
            </a:r>
            <a:r>
              <a:rPr lang="cs-CZ" sz="2000" dirty="0"/>
              <a:t> </a:t>
            </a:r>
            <a:r>
              <a:rPr lang="cs-CZ" sz="2000" dirty="0" err="1"/>
              <a:t>smarter</a:t>
            </a:r>
            <a:r>
              <a:rPr lang="cs-CZ" sz="2000" dirty="0"/>
              <a:t> </a:t>
            </a:r>
            <a:r>
              <a:rPr lang="cs-CZ" sz="2000" dirty="0" err="1"/>
              <a:t>about</a:t>
            </a:r>
            <a:r>
              <a:rPr lang="cs-CZ" sz="2000" dirty="0"/>
              <a:t> </a:t>
            </a:r>
            <a:r>
              <a:rPr lang="cs-CZ" sz="2000" dirty="0" err="1" smtClean="0"/>
              <a:t>targeting</a:t>
            </a:r>
            <a:endParaRPr lang="cs-CZ" sz="2000" dirty="0" smtClean="0"/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sz="1800" dirty="0" smtClean="0"/>
              <a:t>Facebook </a:t>
            </a:r>
            <a:r>
              <a:rPr lang="en-US" sz="1800" dirty="0"/>
              <a:t>Custom Audiences, </a:t>
            </a:r>
            <a:r>
              <a:rPr lang="en-US" sz="1800" dirty="0" smtClean="0"/>
              <a:t>Google Customer Match, or Twitter Tailored Audiences </a:t>
            </a:r>
            <a:r>
              <a:rPr lang="cs-CZ" sz="1100" dirty="0" smtClean="0"/>
              <a:t>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000" dirty="0" smtClean="0"/>
              <a:t>Test to improve targeting and performance </a:t>
            </a:r>
            <a:endParaRPr lang="cs-CZ" sz="2000" dirty="0" smtClean="0"/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sz="1800" dirty="0"/>
              <a:t>A/B testing to improve their results </a:t>
            </a:r>
            <a:endParaRPr lang="cs-CZ" sz="1800" dirty="0" smtClean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000" dirty="0"/>
              <a:t>Agree on the right KPIs and </a:t>
            </a:r>
            <a:r>
              <a:rPr lang="en-US" sz="2000" dirty="0" smtClean="0"/>
              <a:t>metrics</a:t>
            </a:r>
            <a:r>
              <a:rPr lang="cs-CZ" sz="2000" dirty="0" smtClean="0"/>
              <a:t> (na jaké měřitelné cíle míříme)</a:t>
            </a:r>
            <a:r>
              <a:rPr lang="en-US" sz="2000" dirty="0" smtClean="0"/>
              <a:t> </a:t>
            </a:r>
            <a:endParaRPr lang="cs-CZ" sz="160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340" y="120770"/>
            <a:ext cx="7749660" cy="571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09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l="50013" t="9539" b="4748"/>
          <a:stretch/>
        </p:blipFill>
        <p:spPr>
          <a:xfrm>
            <a:off x="0" y="0"/>
            <a:ext cx="12192000" cy="587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9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l="50048" t="9341" b="5397"/>
          <a:stretch/>
        </p:blipFill>
        <p:spPr>
          <a:xfrm>
            <a:off x="166685" y="138566"/>
            <a:ext cx="11859830" cy="569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34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l="50016" t="9664" b="3459"/>
          <a:stretch/>
        </p:blipFill>
        <p:spPr>
          <a:xfrm>
            <a:off x="167377" y="44763"/>
            <a:ext cx="11935483" cy="583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70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56FC597-67AC-4F2D-ACAF-2683742D5B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09EA854-B146-4638-B53B-C1F2232A75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33581A4-854B-4E2C-B5A5-3E51D883E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6D55DF1-EEB9-4149-BEA6-AB7FE3851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134870B-312B-45AF-A1C6-B20E315D2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56596" cy="6896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571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98741" y="381511"/>
            <a:ext cx="7158037" cy="883890"/>
          </a:xfrm>
        </p:spPr>
        <p:txBody>
          <a:bodyPr/>
          <a:lstStyle/>
          <a:p>
            <a:pPr eaLnBrk="1" hangingPunct="1"/>
            <a:r>
              <a:rPr lang="cs-CZ" altLang="cs-CZ" dirty="0"/>
              <a:t>Virální marketing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741" y="1124745"/>
            <a:ext cx="9789676" cy="4611687"/>
          </a:xfrm>
        </p:spPr>
        <p:txBody>
          <a:bodyPr/>
          <a:lstStyle/>
          <a:p>
            <a:pPr>
              <a:defRPr/>
            </a:pPr>
            <a:r>
              <a:rPr lang="cs-CZ" sz="1800" dirty="0"/>
              <a:t>Příklady </a:t>
            </a:r>
          </a:p>
          <a:p>
            <a:pPr lvl="1" eaLnBrk="1" hangingPunct="1">
              <a:defRPr/>
            </a:pPr>
            <a:r>
              <a:rPr lang="cs-CZ" altLang="cs-CZ" sz="1600" dirty="0">
                <a:hlinkClick r:id="rId3"/>
              </a:rPr>
              <a:t>http://www.youtube.com/watch?v=glBSWLLKUcI</a:t>
            </a:r>
            <a:r>
              <a:rPr lang="cs-CZ" altLang="cs-CZ" sz="1600" dirty="0"/>
              <a:t> </a:t>
            </a:r>
          </a:p>
          <a:p>
            <a:pPr lvl="1" eaLnBrk="1" hangingPunct="1">
              <a:defRPr/>
            </a:pPr>
            <a:r>
              <a:rPr lang="cs-CZ" altLang="cs-CZ" sz="1600" dirty="0">
                <a:hlinkClick r:id="rId4"/>
              </a:rPr>
              <a:t>http://www.youtube.com/watch?v=2lXh2n0aPyw</a:t>
            </a:r>
            <a:endParaRPr lang="cs-CZ" altLang="cs-CZ" sz="1600" dirty="0"/>
          </a:p>
          <a:p>
            <a:pPr lvl="1" eaLnBrk="1" hangingPunct="1">
              <a:defRPr/>
            </a:pPr>
            <a:r>
              <a:rPr lang="cs-CZ" altLang="cs-CZ" sz="1600" dirty="0">
                <a:hlinkClick r:id="rId5"/>
              </a:rPr>
              <a:t>http://www.youtube.com/watch?feature=player_embedded&amp;v=C7q7WFMuxsg</a:t>
            </a:r>
            <a:r>
              <a:rPr lang="cs-CZ" altLang="cs-CZ" sz="1600" dirty="0"/>
              <a:t> </a:t>
            </a:r>
          </a:p>
          <a:p>
            <a:pPr>
              <a:defRPr/>
            </a:pPr>
            <a:r>
              <a:rPr lang="cs-CZ" sz="1800" dirty="0" smtClean="0"/>
              <a:t>Výzkumníci </a:t>
            </a:r>
            <a:r>
              <a:rPr lang="cs-CZ" sz="1800" dirty="0"/>
              <a:t>došli k závěru, že video, aby bylo úspěšné, musí naplňovat dvě skupiny znaků. </a:t>
            </a:r>
          </a:p>
          <a:p>
            <a:pPr lvl="1">
              <a:defRPr/>
            </a:pPr>
            <a:r>
              <a:rPr lang="cs-CZ" sz="1400" dirty="0"/>
              <a:t>musí v uživatelích vyvolávat silnou emocionální reakci (radost, pohrdání, překvapení, vztek). </a:t>
            </a:r>
          </a:p>
          <a:p>
            <a:pPr lvl="1">
              <a:defRPr/>
            </a:pPr>
            <a:r>
              <a:rPr lang="cs-CZ" sz="1400" dirty="0"/>
              <a:t>poskytnutí motivace video sdílet. Motivací v tomto smyslu může být třeba vášeň sdílená s přáteli, možnost sebevyjádření či snaha o vyprovokování reakcí od ostatních.</a:t>
            </a:r>
          </a:p>
          <a:p>
            <a:pPr>
              <a:defRPr/>
            </a:pPr>
            <a:r>
              <a:rPr lang="cs-CZ" sz="1800" dirty="0"/>
              <a:t>Pokud jde o vyvolání emoce, stačí vyvolat emoci jedinou, ale zato dostatečně silnou (zpravidla velmi silnou). V případě motivace je video tím úspěšnější, čím více pohnutek ke sdílení dokáže u uživatelů oslovit.</a:t>
            </a:r>
          </a:p>
          <a:p>
            <a:pPr>
              <a:defRPr/>
            </a:pPr>
            <a:r>
              <a:rPr lang="cs-CZ" sz="1800" dirty="0"/>
              <a:t>Pár dalších postřehů:</a:t>
            </a:r>
          </a:p>
          <a:p>
            <a:pPr lvl="1">
              <a:defRPr/>
            </a:pPr>
            <a:r>
              <a:rPr lang="cs-CZ" sz="1400" dirty="0"/>
              <a:t>ta nejúspěšnější videa sázela na vřelost, štěstí, úžas a hrdost</a:t>
            </a:r>
          </a:p>
          <a:p>
            <a:pPr lvl="1">
              <a:defRPr/>
            </a:pPr>
            <a:r>
              <a:rPr lang="cs-CZ" sz="1400" dirty="0"/>
              <a:t>obsahovala motivaci v podobě silné emoce, kterou uživatel chce zprostředkovat i přátelům, nebo v podobě narážky na aktuální dění</a:t>
            </a:r>
          </a:p>
          <a:p>
            <a:pPr lvl="1">
              <a:defRPr/>
            </a:pPr>
            <a:r>
              <a:rPr lang="cs-CZ" sz="1400" dirty="0"/>
              <a:t>pokud chcete být se svým </a:t>
            </a:r>
            <a:r>
              <a:rPr lang="cs-CZ" sz="1400" dirty="0" err="1"/>
              <a:t>virálem</a:t>
            </a:r>
            <a:r>
              <a:rPr lang="cs-CZ" sz="1400" dirty="0"/>
              <a:t> úspěšní, měl by být buď velmi, velmi vtipný, nebo by neměl stavět primárně na humoru</a:t>
            </a:r>
          </a:p>
          <a:p>
            <a:pPr marL="449262" lvl="1" indent="0">
              <a:buNone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8705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Destinační marketing</a:t>
            </a:r>
            <a:endParaRPr lang="cs-CZ" dirty="0"/>
          </a:p>
        </p:txBody>
      </p:sp>
      <p:sp>
        <p:nvSpPr>
          <p:cNvPr id="7" name="Podnadpis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Shrnutí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255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1998" indent="0">
              <a:buNone/>
            </a:pPr>
            <a:r>
              <a:rPr lang="cs-CZ" dirty="0"/>
              <a:t>Charakteristika</a:t>
            </a:r>
          </a:p>
          <a:p>
            <a:pPr marL="71998" indent="0">
              <a:lnSpc>
                <a:spcPct val="120000"/>
              </a:lnSpc>
              <a:buNone/>
            </a:pPr>
            <a:r>
              <a:rPr lang="cs-CZ" sz="2400" dirty="0"/>
              <a:t>Češi si organizují cestu sami, tráví svoji dovolenou </a:t>
            </a:r>
            <a:r>
              <a:rPr lang="cs-CZ" sz="2400" b="1" dirty="0"/>
              <a:t>s rodinou nebo s přáteli</a:t>
            </a:r>
            <a:r>
              <a:rPr lang="cs-CZ" sz="2400" dirty="0"/>
              <a:t> a hlavní motivací k letnímu pobytu v Rakousku </a:t>
            </a:r>
            <a:r>
              <a:rPr lang="cs-CZ" sz="2400" b="1" dirty="0"/>
              <a:t>je aktivní pobyt (kolo a turistika). </a:t>
            </a:r>
            <a:r>
              <a:rPr lang="cs-CZ" sz="2400" dirty="0"/>
              <a:t>Touží po dobrodružství, hledají výzvy. Spoléhají se na vlastní vybavení. Velmi důležitá je možnost volby – </a:t>
            </a:r>
            <a:r>
              <a:rPr lang="cs-CZ" sz="2400" b="1" dirty="0"/>
              <a:t>kombinace různých aktivit</a:t>
            </a:r>
            <a:r>
              <a:rPr lang="cs-CZ" sz="2400" dirty="0"/>
              <a:t>. Rádi vyzkouší </a:t>
            </a:r>
            <a:r>
              <a:rPr lang="cs-CZ" sz="2400" b="1" dirty="0"/>
              <a:t>trendy sporty</a:t>
            </a:r>
            <a:r>
              <a:rPr lang="cs-CZ" sz="2400" dirty="0"/>
              <a:t>. Rakousko je vnímáno a oceňováno díky </a:t>
            </a:r>
            <a:r>
              <a:rPr lang="cs-CZ" sz="2400" b="1" dirty="0"/>
              <a:t>kvalitní infrastruktuře a dobré dostupnosti</a:t>
            </a:r>
            <a:r>
              <a:rPr lang="cs-CZ" sz="2400" dirty="0"/>
              <a:t>. Proto je oblíbeným cílem </a:t>
            </a:r>
            <a:r>
              <a:rPr lang="cs-CZ" sz="2400" b="1" dirty="0"/>
              <a:t>krátkodobých dovolených - spontánních výletů do měst či prodloužených víkendů v Alpách.</a:t>
            </a:r>
            <a:r>
              <a:rPr lang="cs-CZ" sz="2400" dirty="0"/>
              <a:t> </a:t>
            </a:r>
          </a:p>
          <a:p>
            <a:pPr marL="71998" indent="0">
              <a:lnSpc>
                <a:spcPct val="120000"/>
              </a:lnSpc>
              <a:buNone/>
            </a:pPr>
            <a:r>
              <a:rPr lang="cs-CZ" sz="2400" dirty="0"/>
              <a:t>Inspiraci hledají </a:t>
            </a:r>
            <a:r>
              <a:rPr lang="cs-CZ" sz="2400" b="1" dirty="0"/>
              <a:t>jak v </a:t>
            </a:r>
            <a:r>
              <a:rPr lang="cs-CZ" sz="2400" b="1" dirty="0" err="1"/>
              <a:t>offlinových</a:t>
            </a:r>
            <a:r>
              <a:rPr lang="cs-CZ" sz="2400" b="1" dirty="0"/>
              <a:t> mediích, tak i </a:t>
            </a:r>
            <a:r>
              <a:rPr lang="cs-CZ" sz="2400" b="1" dirty="0" err="1"/>
              <a:t>onlinu</a:t>
            </a:r>
            <a:r>
              <a:rPr lang="cs-CZ" sz="2400" dirty="0"/>
              <a:t>. 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Trh Česká republika</a:t>
            </a:r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Komunikační mix (</a:t>
            </a:r>
            <a:r>
              <a:rPr lang="cs-CZ" dirty="0" err="1"/>
              <a:t>Austria</a:t>
            </a:r>
            <a:r>
              <a:rPr lang="cs-CZ" dirty="0"/>
              <a:t> </a:t>
            </a:r>
            <a:r>
              <a:rPr lang="cs-CZ" dirty="0" err="1"/>
              <a:t>Werbung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56499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1600"/>
              </a:spcAft>
            </a:pPr>
            <a:r>
              <a:rPr lang="cs-CZ" dirty="0" err="1"/>
              <a:t>cross</a:t>
            </a:r>
            <a:r>
              <a:rPr lang="cs-CZ" dirty="0"/>
              <a:t>-marketing – digitální média, </a:t>
            </a:r>
            <a:r>
              <a:rPr lang="cs-CZ" dirty="0" err="1"/>
              <a:t>content</a:t>
            </a:r>
            <a:r>
              <a:rPr lang="cs-CZ" dirty="0"/>
              <a:t> </a:t>
            </a:r>
            <a:r>
              <a:rPr lang="cs-CZ" dirty="0" err="1"/>
              <a:t>cooperation</a:t>
            </a:r>
            <a:r>
              <a:rPr lang="cs-CZ" dirty="0"/>
              <a:t>, </a:t>
            </a:r>
          </a:p>
          <a:p>
            <a:pPr>
              <a:lnSpc>
                <a:spcPct val="100000"/>
              </a:lnSpc>
              <a:spcAft>
                <a:spcPts val="1600"/>
              </a:spcAft>
            </a:pPr>
            <a:r>
              <a:rPr lang="cs-CZ" dirty="0"/>
              <a:t>SMART mailing, </a:t>
            </a:r>
          </a:p>
          <a:p>
            <a:pPr>
              <a:lnSpc>
                <a:spcPct val="100000"/>
              </a:lnSpc>
              <a:spcAft>
                <a:spcPts val="1600"/>
              </a:spcAft>
            </a:pPr>
            <a:r>
              <a:rPr lang="cs-CZ" dirty="0"/>
              <a:t>kampaně v sociálních médiích, </a:t>
            </a:r>
          </a:p>
          <a:p>
            <a:pPr>
              <a:lnSpc>
                <a:spcPct val="100000"/>
              </a:lnSpc>
              <a:spcAft>
                <a:spcPts val="1600"/>
              </a:spcAft>
            </a:pPr>
            <a:r>
              <a:rPr lang="cs-CZ" dirty="0" err="1"/>
              <a:t>print</a:t>
            </a:r>
            <a:r>
              <a:rPr lang="cs-CZ" dirty="0"/>
              <a:t> (tematicky </a:t>
            </a:r>
            <a:r>
              <a:rPr lang="cs-CZ" dirty="0" smtClean="0"/>
              <a:t>orientovaná</a:t>
            </a:r>
            <a:r>
              <a:rPr lang="cs-CZ" dirty="0"/>
              <a:t>), </a:t>
            </a:r>
          </a:p>
          <a:p>
            <a:pPr>
              <a:lnSpc>
                <a:spcPct val="100000"/>
              </a:lnSpc>
              <a:spcAft>
                <a:spcPts val="1600"/>
              </a:spcAft>
            </a:pPr>
            <a:r>
              <a:rPr lang="cs-CZ" dirty="0"/>
              <a:t>B2C aktivit a přítomnost na největším veletrhu cyklistiky na trhu, Pružně rezervovatelné doplňky </a:t>
            </a:r>
            <a:r>
              <a:rPr lang="cs-CZ" dirty="0" err="1"/>
              <a:t>Cinema</a:t>
            </a:r>
            <a:r>
              <a:rPr lang="cs-CZ" dirty="0"/>
              <a:t>, </a:t>
            </a:r>
            <a:r>
              <a:rPr lang="cs-CZ" dirty="0" err="1"/>
              <a:t>Radio</a:t>
            </a:r>
            <a:r>
              <a:rPr lang="cs-CZ" dirty="0"/>
              <a:t>, TV reportáže a kampaň </a:t>
            </a:r>
            <a:r>
              <a:rPr lang="cs-CZ" dirty="0" err="1"/>
              <a:t>Out-of-Home</a:t>
            </a:r>
            <a:r>
              <a:rPr lang="cs-CZ" dirty="0"/>
              <a:t> umožňují individuálně posílit zacílení na předmětné cílové skupiny.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Trh Česká republika</a:t>
            </a:r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Komunikační mix (</a:t>
            </a:r>
            <a:r>
              <a:rPr lang="cs-CZ" dirty="0" err="1"/>
              <a:t>Austria</a:t>
            </a:r>
            <a:r>
              <a:rPr lang="cs-CZ" dirty="0"/>
              <a:t> </a:t>
            </a:r>
            <a:r>
              <a:rPr lang="cs-CZ" dirty="0" err="1"/>
              <a:t>Werbung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81770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1998" indent="0">
              <a:lnSpc>
                <a:spcPct val="100000"/>
              </a:lnSpc>
              <a:spcAft>
                <a:spcPts val="1600"/>
              </a:spcAft>
              <a:buNone/>
            </a:pPr>
            <a:r>
              <a:rPr lang="cs-CZ" dirty="0"/>
              <a:t>Cílová skupina:</a:t>
            </a:r>
          </a:p>
          <a:p>
            <a:pPr marL="71998" indent="0">
              <a:lnSpc>
                <a:spcPct val="100000"/>
              </a:lnSpc>
              <a:spcAft>
                <a:spcPts val="1600"/>
              </a:spcAft>
              <a:buNone/>
            </a:pPr>
            <a:r>
              <a:rPr lang="cs-CZ" dirty="0"/>
              <a:t>"</a:t>
            </a:r>
            <a:r>
              <a:rPr lang="cs-CZ" dirty="0" err="1"/>
              <a:t>Liberal</a:t>
            </a:r>
            <a:r>
              <a:rPr lang="cs-CZ" dirty="0"/>
              <a:t> </a:t>
            </a:r>
            <a:r>
              <a:rPr lang="cs-CZ" dirty="0" err="1"/>
              <a:t>Upper</a:t>
            </a:r>
            <a:r>
              <a:rPr lang="cs-CZ" dirty="0"/>
              <a:t> </a:t>
            </a:r>
            <a:r>
              <a:rPr lang="cs-CZ" dirty="0" err="1"/>
              <a:t>Class</a:t>
            </a:r>
            <a:r>
              <a:rPr lang="cs-CZ" dirty="0"/>
              <a:t>", 25-50 let, aktivní a sportovní páry bez dětí, rodiny s děti, vysokoškolské vzdělání, vyšší příjem domácností, zkušení cestovatelé.</a:t>
            </a:r>
          </a:p>
          <a:p>
            <a:pPr marL="71998" indent="0">
              <a:lnSpc>
                <a:spcPct val="100000"/>
              </a:lnSpc>
              <a:spcAft>
                <a:spcPts val="1600"/>
              </a:spcAft>
              <a:buNone/>
            </a:pPr>
            <a:r>
              <a:rPr lang="cs-CZ" dirty="0"/>
              <a:t>Oblast použití: v celé České republice se zaměřením na velká města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Trh Česká republika</a:t>
            </a:r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Komunikační mix (</a:t>
            </a:r>
            <a:r>
              <a:rPr lang="cs-CZ" dirty="0" err="1"/>
              <a:t>Austria</a:t>
            </a:r>
            <a:r>
              <a:rPr lang="cs-CZ" dirty="0"/>
              <a:t> </a:t>
            </a:r>
            <a:r>
              <a:rPr lang="cs-CZ" dirty="0" err="1"/>
              <a:t>Werbung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83725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Trh Česká republika</a:t>
            </a:r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Komunikační mix (</a:t>
            </a:r>
            <a:r>
              <a:rPr lang="cs-CZ" dirty="0" err="1"/>
              <a:t>Austria</a:t>
            </a:r>
            <a:r>
              <a:rPr lang="cs-CZ" dirty="0"/>
              <a:t> </a:t>
            </a:r>
            <a:r>
              <a:rPr lang="cs-CZ" dirty="0" err="1"/>
              <a:t>Werbung</a:t>
            </a:r>
            <a:r>
              <a:rPr lang="cs-CZ" dirty="0"/>
              <a:t>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03" y="1661715"/>
            <a:ext cx="9313035" cy="522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4023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1998" indent="0">
              <a:lnSpc>
                <a:spcPct val="100000"/>
              </a:lnSpc>
              <a:spcAft>
                <a:spcPts val="1600"/>
              </a:spcAft>
              <a:buNone/>
            </a:pPr>
            <a:r>
              <a:rPr lang="cs-CZ" sz="3733" dirty="0"/>
              <a:t>Základ</a:t>
            </a:r>
          </a:p>
          <a:p>
            <a:pPr marL="71998" indent="0">
              <a:lnSpc>
                <a:spcPct val="100000"/>
              </a:lnSpc>
              <a:spcAft>
                <a:spcPts val="1600"/>
              </a:spcAft>
              <a:buNone/>
            </a:pPr>
            <a:r>
              <a:rPr lang="cs-CZ" dirty="0"/>
              <a:t>Detailní prezentace na austria.info/</a:t>
            </a:r>
            <a:r>
              <a:rPr lang="cs-CZ" dirty="0" err="1"/>
              <a:t>cz</a:t>
            </a:r>
            <a:r>
              <a:rPr lang="cs-CZ" dirty="0"/>
              <a:t>: úvodní článek a případně 5 tipů, další odkazy, události, nabídka ubytování, recept a video</a:t>
            </a:r>
          </a:p>
          <a:p>
            <a:pPr>
              <a:lnSpc>
                <a:spcPct val="100000"/>
              </a:lnSpc>
              <a:spcAft>
                <a:spcPts val="1600"/>
              </a:spcAft>
            </a:pPr>
            <a:r>
              <a:rPr lang="cs-CZ" dirty="0">
                <a:hlinkClick r:id="rId2"/>
              </a:rPr>
              <a:t>ÖW-B2C </a:t>
            </a:r>
            <a:r>
              <a:rPr lang="cs-CZ" dirty="0" err="1">
                <a:hlinkClick r:id="rId2"/>
              </a:rPr>
              <a:t>Newsletter</a:t>
            </a:r>
            <a:r>
              <a:rPr lang="cs-CZ" dirty="0"/>
              <a:t>: 1 </a:t>
            </a:r>
            <a:r>
              <a:rPr lang="cs-CZ" dirty="0" err="1"/>
              <a:t>teaser</a:t>
            </a:r>
            <a:r>
              <a:rPr lang="cs-CZ" dirty="0"/>
              <a:t> v bulletinu B2C</a:t>
            </a:r>
          </a:p>
          <a:p>
            <a:pPr>
              <a:lnSpc>
                <a:spcPct val="100000"/>
              </a:lnSpc>
              <a:spcAft>
                <a:spcPts val="1600"/>
              </a:spcAft>
            </a:pPr>
            <a:r>
              <a:rPr lang="cs-CZ" dirty="0"/>
              <a:t>Integrace sociálních médií ÖW: Integrace na </a:t>
            </a:r>
            <a:r>
              <a:rPr lang="cs-CZ" dirty="0" err="1"/>
              <a:t>Facebooku</a:t>
            </a:r>
            <a:r>
              <a:rPr lang="cs-CZ" dirty="0"/>
              <a:t>: 3 příspěvky editované ÖW s využitím obsahu partnerů (asi 50 000 fanoušků </a:t>
            </a:r>
            <a:r>
              <a:rPr lang="cs-CZ" dirty="0" err="1"/>
              <a:t>Facebooku</a:t>
            </a:r>
            <a:r>
              <a:rPr lang="cs-CZ" dirty="0"/>
              <a:t>)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Trh Česká republika</a:t>
            </a:r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Komunikační mix (</a:t>
            </a:r>
            <a:r>
              <a:rPr lang="cs-CZ" dirty="0" err="1"/>
              <a:t>Austria</a:t>
            </a:r>
            <a:r>
              <a:rPr lang="cs-CZ" dirty="0"/>
              <a:t> </a:t>
            </a:r>
            <a:r>
              <a:rPr lang="cs-CZ" dirty="0" err="1"/>
              <a:t>Werbung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440416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1998" indent="0">
              <a:lnSpc>
                <a:spcPct val="100000"/>
              </a:lnSpc>
              <a:spcAft>
                <a:spcPts val="1600"/>
              </a:spcAft>
              <a:buNone/>
            </a:pPr>
            <a:r>
              <a:rPr lang="cs-CZ" sz="3733" dirty="0"/>
              <a:t>Aktivní léto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cs-CZ" sz="2400" dirty="0"/>
              <a:t>Online </a:t>
            </a:r>
            <a:r>
              <a:rPr lang="cs-CZ" sz="2400" dirty="0" err="1"/>
              <a:t>content</a:t>
            </a:r>
            <a:r>
              <a:rPr lang="cs-CZ" sz="2400" dirty="0"/>
              <a:t> spolupráce s Czech </a:t>
            </a:r>
            <a:r>
              <a:rPr lang="cs-CZ" sz="2400" dirty="0" err="1"/>
              <a:t>News</a:t>
            </a:r>
            <a:r>
              <a:rPr lang="cs-CZ" sz="2400" dirty="0"/>
              <a:t> Center (více než 7 mil. čtenářů). </a:t>
            </a:r>
          </a:p>
          <a:p>
            <a:pPr lvl="1">
              <a:spcAft>
                <a:spcPts val="800"/>
              </a:spcAft>
            </a:pPr>
            <a:r>
              <a:rPr lang="cs-CZ" sz="1867" dirty="0" err="1"/>
              <a:t>Inteaktivní</a:t>
            </a:r>
            <a:r>
              <a:rPr lang="cs-CZ" sz="1867" dirty="0"/>
              <a:t> animace „Sommer in </a:t>
            </a:r>
            <a:r>
              <a:rPr lang="cs-CZ" sz="1867" dirty="0" err="1"/>
              <a:t>Österreich</a:t>
            </a:r>
            <a:r>
              <a:rPr lang="cs-CZ" sz="1867" dirty="0"/>
              <a:t>“ (displejová reklama)</a:t>
            </a:r>
          </a:p>
          <a:p>
            <a:pPr lvl="1">
              <a:spcAft>
                <a:spcPts val="800"/>
              </a:spcAft>
            </a:pPr>
            <a:r>
              <a:rPr lang="cs-CZ" sz="1867" dirty="0"/>
              <a:t>1 </a:t>
            </a:r>
            <a:r>
              <a:rPr lang="cs-CZ" sz="1867" dirty="0" err="1"/>
              <a:t>teaser</a:t>
            </a:r>
            <a:r>
              <a:rPr lang="cs-CZ" sz="1867" dirty="0"/>
              <a:t> na partnera k jeho vlastnímu PR článku (zpracování redakcí ÖW)</a:t>
            </a:r>
          </a:p>
          <a:p>
            <a:pPr lvl="1">
              <a:spcAft>
                <a:spcPts val="800"/>
              </a:spcAft>
            </a:pPr>
            <a:r>
              <a:rPr lang="cs-CZ" sz="1867" dirty="0" err="1"/>
              <a:t>iDvertorial</a:t>
            </a:r>
            <a:r>
              <a:rPr lang="cs-CZ" sz="1867" dirty="0"/>
              <a:t> (online </a:t>
            </a:r>
            <a:r>
              <a:rPr lang="cs-CZ" sz="1867" dirty="0" err="1"/>
              <a:t>advertorial</a:t>
            </a:r>
            <a:r>
              <a:rPr lang="cs-CZ" sz="1867" dirty="0"/>
              <a:t>)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cs-CZ" sz="2400" dirty="0" err="1"/>
              <a:t>Print</a:t>
            </a:r>
            <a:r>
              <a:rPr lang="cs-CZ" sz="2400" dirty="0"/>
              <a:t>: mediální spolupráce v podobě jednostránkové inzerce na jednoho partnera v dané cílové skupině "Ona Dnes" (463 000 čtenářů) "</a:t>
            </a:r>
            <a:r>
              <a:rPr lang="cs-CZ" sz="2400" dirty="0" err="1"/>
              <a:t>Forbes</a:t>
            </a:r>
            <a:r>
              <a:rPr lang="cs-CZ" sz="2400" dirty="0"/>
              <a:t>„ (122 000 čtenářů) nebo "Žena a život" (317 000 čtenářů)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SMART email: 1 </a:t>
            </a:r>
            <a:r>
              <a:rPr lang="cs-CZ" sz="2400" dirty="0" err="1"/>
              <a:t>teaser</a:t>
            </a:r>
            <a:r>
              <a:rPr lang="cs-CZ" sz="2400" dirty="0"/>
              <a:t> na partnera (foto, text a odkazy v HTML), cílení na rodiny se zájmem o cestování (na 300 000 kvalifikovaných adres třetích stran)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endParaRPr lang="cs-CZ" sz="24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Trh Česká republika</a:t>
            </a:r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Komunikační mix (</a:t>
            </a:r>
            <a:r>
              <a:rPr lang="cs-CZ" dirty="0" err="1"/>
              <a:t>Austria</a:t>
            </a:r>
            <a:r>
              <a:rPr lang="cs-CZ" dirty="0"/>
              <a:t> </a:t>
            </a:r>
            <a:r>
              <a:rPr lang="cs-CZ" dirty="0" err="1"/>
              <a:t>Werbung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952714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1998" indent="0">
              <a:lnSpc>
                <a:spcPct val="100000"/>
              </a:lnSpc>
              <a:spcAft>
                <a:spcPts val="1600"/>
              </a:spcAft>
              <a:buNone/>
            </a:pPr>
            <a:r>
              <a:rPr lang="cs-CZ" sz="3733" dirty="0"/>
              <a:t>Aktivní léto</a:t>
            </a:r>
          </a:p>
          <a:p>
            <a:r>
              <a:rPr lang="cs-CZ" sz="2133" dirty="0"/>
              <a:t>Aplikace CPC na cílený obsah na austria.info/</a:t>
            </a:r>
            <a:r>
              <a:rPr lang="cs-CZ" sz="2133" dirty="0" err="1"/>
              <a:t>cz</a:t>
            </a:r>
            <a:r>
              <a:rPr lang="cs-CZ" sz="2133" dirty="0"/>
              <a:t> - </a:t>
            </a:r>
            <a:r>
              <a:rPr lang="en-US" sz="2133" dirty="0"/>
              <a:t>Facebook Ads, Native Ads </a:t>
            </a:r>
            <a:r>
              <a:rPr lang="cs-CZ" sz="2133" dirty="0"/>
              <a:t>a</a:t>
            </a:r>
            <a:r>
              <a:rPr lang="en-US" sz="2133" dirty="0"/>
              <a:t> Google Ads</a:t>
            </a:r>
            <a:r>
              <a:rPr lang="cs-CZ" sz="2133" dirty="0"/>
              <a:t> a Seznam.cz (S-klik) – SEA </a:t>
            </a:r>
          </a:p>
          <a:p>
            <a:pPr lvl="1"/>
            <a:r>
              <a:rPr lang="cs-CZ" sz="1467" dirty="0"/>
              <a:t>minimálně 5 000 kliknutí</a:t>
            </a:r>
          </a:p>
          <a:p>
            <a:r>
              <a:rPr lang="cs-CZ" sz="2133" dirty="0"/>
              <a:t>Integrace do ÖW-</a:t>
            </a:r>
            <a:r>
              <a:rPr lang="cs-CZ" sz="2133" dirty="0" err="1"/>
              <a:t>Press</a:t>
            </a:r>
            <a:r>
              <a:rPr lang="cs-CZ" sz="2133" dirty="0"/>
              <a:t>-Newsletter: Tisková zpráva ve formě článku, tiskové zprávy a fotografie na </a:t>
            </a:r>
            <a:r>
              <a:rPr lang="cs-CZ" sz="2133" dirty="0">
                <a:hlinkClick r:id="rId2"/>
              </a:rPr>
              <a:t>press.austria.info/</a:t>
            </a:r>
            <a:r>
              <a:rPr lang="cs-CZ" sz="2133" dirty="0" err="1">
                <a:hlinkClick r:id="rId2"/>
              </a:rPr>
              <a:t>cz</a:t>
            </a:r>
            <a:r>
              <a:rPr lang="cs-CZ" sz="2133" dirty="0">
                <a:hlinkClick r:id="rId2"/>
              </a:rPr>
              <a:t> </a:t>
            </a:r>
            <a:r>
              <a:rPr lang="cs-CZ" sz="2133" dirty="0"/>
              <a:t>ke stažení</a:t>
            </a:r>
          </a:p>
          <a:p>
            <a:r>
              <a:rPr lang="cs-CZ" sz="2133" dirty="0"/>
              <a:t>Event marketing – zaměřeno na cyklistiku, kombinace online a </a:t>
            </a:r>
            <a:r>
              <a:rPr lang="cs-CZ" sz="2133" dirty="0" err="1"/>
              <a:t>offline</a:t>
            </a:r>
            <a:r>
              <a:rPr lang="cs-CZ" sz="2133" dirty="0"/>
              <a:t> inspirace. Vytvoření Bike station na cyklostezce podél Vltavy v Praze 4. Dřevěné odpočívadlo se zdrojem pitné vody a přístupem k internetu. Představení virtuální knihy návštěv + tiskové materiály.</a:t>
            </a:r>
          </a:p>
          <a:p>
            <a:endParaRPr lang="cs-CZ" dirty="0"/>
          </a:p>
          <a:p>
            <a:pPr>
              <a:lnSpc>
                <a:spcPct val="100000"/>
              </a:lnSpc>
              <a:spcAft>
                <a:spcPts val="800"/>
              </a:spcAft>
            </a:pPr>
            <a:endParaRPr lang="cs-CZ" sz="24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Trh Česká republika</a:t>
            </a:r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Komunikační mix (</a:t>
            </a:r>
            <a:r>
              <a:rPr lang="cs-CZ" dirty="0" err="1"/>
              <a:t>Austria</a:t>
            </a:r>
            <a:r>
              <a:rPr lang="cs-CZ" dirty="0"/>
              <a:t> </a:t>
            </a:r>
            <a:r>
              <a:rPr lang="cs-CZ" dirty="0" err="1"/>
              <a:t>Werbung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382611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1998" indent="0">
              <a:lnSpc>
                <a:spcPct val="100000"/>
              </a:lnSpc>
              <a:spcAft>
                <a:spcPts val="1600"/>
              </a:spcAft>
              <a:buNone/>
            </a:pPr>
            <a:r>
              <a:rPr lang="cs-CZ" sz="3733" dirty="0" err="1"/>
              <a:t>Add-ons</a:t>
            </a:r>
            <a:endParaRPr lang="cs-CZ" sz="3733" dirty="0"/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cs-CZ" sz="2400" dirty="0"/>
              <a:t>Rádio: klasická spotová kampaň po dobu 7 pracovních dnů, </a:t>
            </a:r>
            <a:r>
              <a:rPr lang="cs-CZ" sz="2400" b="1" dirty="0"/>
              <a:t>soukromá rozhlasová síť </a:t>
            </a:r>
            <a:r>
              <a:rPr lang="cs-CZ" sz="2400" dirty="0"/>
              <a:t>(Praha, Brno, Jižní Čechy, dle domluvy)</a:t>
            </a:r>
            <a:endParaRPr lang="cs-CZ" sz="1867" dirty="0"/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cs-CZ" sz="2400" dirty="0" err="1"/>
              <a:t>Out-of-Home</a:t>
            </a:r>
            <a:r>
              <a:rPr lang="cs-CZ" sz="2400" dirty="0"/>
              <a:t> </a:t>
            </a:r>
            <a:r>
              <a:rPr lang="cs-CZ" sz="2400" dirty="0" err="1"/>
              <a:t>Cinema</a:t>
            </a:r>
            <a:r>
              <a:rPr lang="cs-CZ" sz="2400" dirty="0"/>
              <a:t>: </a:t>
            </a:r>
            <a:r>
              <a:rPr lang="cs-CZ" sz="2400" b="1" dirty="0"/>
              <a:t>20 sekundové spoty </a:t>
            </a:r>
            <a:r>
              <a:rPr lang="cs-CZ" sz="2400" dirty="0"/>
              <a:t>po dobu 2 týdnů na 21 plazmových televizních obrazovkách ve </a:t>
            </a:r>
            <a:r>
              <a:rPr lang="cs-CZ" sz="2400" b="1" dirty="0"/>
              <a:t>14 vybraných kinech řetězce  </a:t>
            </a:r>
            <a:r>
              <a:rPr lang="cs-CZ" sz="2400" b="1" dirty="0" err="1"/>
              <a:t>Cinema</a:t>
            </a:r>
            <a:r>
              <a:rPr lang="cs-CZ" sz="2400" b="1" dirty="0"/>
              <a:t> City</a:t>
            </a:r>
            <a:r>
              <a:rPr lang="cs-CZ" sz="2400" dirty="0"/>
              <a:t> ve velkých městech </a:t>
            </a:r>
            <a:r>
              <a:rPr lang="cs-CZ" sz="2400" b="1" dirty="0"/>
              <a:t>Praha, Brno, Plzeň, Liberec, Ústí nad Labem, Pardubice a Ostravě</a:t>
            </a:r>
            <a:r>
              <a:rPr lang="cs-CZ" sz="2400" dirty="0"/>
              <a:t>, (pohyblivý obraz nebo statický) garantovaný rozsah: 125 000 diváků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cs-CZ" sz="2400" dirty="0"/>
              <a:t>Metro: kampaň v pražském metru po dobu 4 týdnů (integrace ÖW loga), </a:t>
            </a:r>
            <a:r>
              <a:rPr lang="cs-CZ" sz="2400" b="1" dirty="0"/>
              <a:t>digitální panely </a:t>
            </a:r>
            <a:r>
              <a:rPr lang="cs-CZ" sz="2400" dirty="0"/>
              <a:t>(32palcové) v hlavním tunelu, Stanice Národní třída - 1 ze 6 pozic v nekonečné smyčce (</a:t>
            </a:r>
            <a:r>
              <a:rPr lang="cs-CZ" sz="2400" b="1" dirty="0"/>
              <a:t>10 sek. video </a:t>
            </a:r>
            <a:r>
              <a:rPr lang="cs-CZ" sz="2400" dirty="0"/>
              <a:t>nebo statický obrázek)</a:t>
            </a:r>
          </a:p>
          <a:p>
            <a:pPr>
              <a:lnSpc>
                <a:spcPct val="100000"/>
              </a:lnSpc>
            </a:pPr>
            <a:endParaRPr lang="cs-CZ" sz="1867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cs-CZ" dirty="0"/>
              <a:t>Trh Česká republika</a:t>
            </a:r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Komunikační mix (</a:t>
            </a:r>
            <a:r>
              <a:rPr lang="cs-CZ" dirty="0" err="1"/>
              <a:t>Austria</a:t>
            </a:r>
            <a:r>
              <a:rPr lang="cs-CZ" dirty="0"/>
              <a:t> </a:t>
            </a:r>
            <a:r>
              <a:rPr lang="cs-CZ" dirty="0" err="1"/>
              <a:t>Werbung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12742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Krize komunikace</a:t>
            </a:r>
          </a:p>
        </p:txBody>
      </p:sp>
      <p:sp>
        <p:nvSpPr>
          <p:cNvPr id="6451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923087" cy="687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4781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Seminární práce</a:t>
            </a:r>
            <a:endParaRPr lang="cs-CZ" dirty="0"/>
          </a:p>
        </p:txBody>
      </p:sp>
      <p:sp>
        <p:nvSpPr>
          <p:cNvPr id="8" name="Podnadpis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65238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Projekt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První konzultace příští týden ve středu/event. i v pondělí (dobrovolné)</a:t>
            </a:r>
          </a:p>
          <a:p>
            <a:r>
              <a:rPr lang="cs-CZ" dirty="0" smtClean="0"/>
              <a:t>Následně budou probíhat v pondělí a ve středu, každý tým jednou za týden (povinně), účastní se celý tým.</a:t>
            </a:r>
          </a:p>
          <a:p>
            <a:r>
              <a:rPr lang="cs-CZ" dirty="0" smtClean="0"/>
              <a:t>Přihlašuje se v </a:t>
            </a:r>
            <a:r>
              <a:rPr lang="cs-CZ" dirty="0" err="1" smtClean="0"/>
              <a:t>Isu</a:t>
            </a:r>
            <a:r>
              <a:rPr lang="cs-CZ" dirty="0" smtClean="0"/>
              <a:t> na konkrétní čas (1/2 konzultační okno)</a:t>
            </a:r>
          </a:p>
          <a:p>
            <a:r>
              <a:rPr lang="cs-CZ" dirty="0" smtClean="0"/>
              <a:t>Třeba plnit průběžně dohodnuté úkoly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77802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Projekt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Obecná část</a:t>
            </a:r>
          </a:p>
          <a:p>
            <a:pPr lvl="1"/>
            <a:r>
              <a:rPr lang="cs-CZ" dirty="0" smtClean="0"/>
              <a:t>Identifikace nejvýznamnějších trendů, na které reaguje navržený produktový mix (přehled v odrážkách a uvedení v jakém směru na produkty působí)</a:t>
            </a:r>
          </a:p>
          <a:p>
            <a:pPr lvl="1"/>
            <a:r>
              <a:rPr lang="cs-CZ" dirty="0" smtClean="0"/>
              <a:t>Cílové skupiny</a:t>
            </a:r>
          </a:p>
          <a:p>
            <a:pPr lvl="2"/>
            <a:r>
              <a:rPr lang="cs-CZ" dirty="0" smtClean="0"/>
              <a:t>Analýza poptávky – data ČSÚ (za JMK – snaha očistit o vlivy jiných oblastí kraje)</a:t>
            </a:r>
          </a:p>
          <a:p>
            <a:pPr lvl="2"/>
            <a:r>
              <a:rPr lang="cs-CZ" dirty="0" smtClean="0"/>
              <a:t>Analýza poptávky – demografické charakteristiky  a důvody a aktivity</a:t>
            </a:r>
          </a:p>
          <a:p>
            <a:pPr lvl="2"/>
            <a:r>
              <a:rPr lang="cs-CZ" dirty="0" smtClean="0"/>
              <a:t>Analýza poptávky – </a:t>
            </a:r>
            <a:r>
              <a:rPr lang="cs-CZ" dirty="0" err="1" smtClean="0"/>
              <a:t>psychografické</a:t>
            </a:r>
            <a:r>
              <a:rPr lang="cs-CZ" dirty="0" smtClean="0"/>
              <a:t> profily</a:t>
            </a:r>
          </a:p>
          <a:p>
            <a:pPr lvl="1"/>
            <a:r>
              <a:rPr lang="cs-CZ" dirty="0" smtClean="0"/>
              <a:t>Produktový mix – marketingová témata/event. majákové produkty; </a:t>
            </a:r>
            <a:r>
              <a:rPr lang="cs-CZ" dirty="0" err="1" smtClean="0"/>
              <a:t>indentifikovat</a:t>
            </a:r>
            <a:r>
              <a:rPr lang="cs-CZ" dirty="0" smtClean="0"/>
              <a:t> USP </a:t>
            </a:r>
            <a:r>
              <a:rPr lang="cs-CZ" smtClean="0"/>
              <a:t>každého produktu</a:t>
            </a:r>
            <a:endParaRPr lang="cs-CZ" dirty="0" smtClean="0"/>
          </a:p>
          <a:p>
            <a:pPr lvl="1"/>
            <a:r>
              <a:rPr lang="cs-CZ" dirty="0" smtClean="0"/>
              <a:t>Matice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05616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/>
          </p:nvPr>
        </p:nvGraphicFramePr>
        <p:xfrm>
          <a:off x="720725" y="1692275"/>
          <a:ext cx="10752140" cy="4924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8035">
                  <a:extLst>
                    <a:ext uri="{9D8B030D-6E8A-4147-A177-3AD203B41FA5}">
                      <a16:colId xmlns:a16="http://schemas.microsoft.com/office/drawing/2014/main" val="2827178226"/>
                    </a:ext>
                  </a:extLst>
                </a:gridCol>
                <a:gridCol w="2688035">
                  <a:extLst>
                    <a:ext uri="{9D8B030D-6E8A-4147-A177-3AD203B41FA5}">
                      <a16:colId xmlns:a16="http://schemas.microsoft.com/office/drawing/2014/main" val="3489914122"/>
                    </a:ext>
                  </a:extLst>
                </a:gridCol>
                <a:gridCol w="2688035">
                  <a:extLst>
                    <a:ext uri="{9D8B030D-6E8A-4147-A177-3AD203B41FA5}">
                      <a16:colId xmlns:a16="http://schemas.microsoft.com/office/drawing/2014/main" val="2405691680"/>
                    </a:ext>
                  </a:extLst>
                </a:gridCol>
                <a:gridCol w="2688035">
                  <a:extLst>
                    <a:ext uri="{9D8B030D-6E8A-4147-A177-3AD203B41FA5}">
                      <a16:colId xmlns:a16="http://schemas.microsoft.com/office/drawing/2014/main" val="40616275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Cílová</a:t>
                      </a:r>
                      <a:r>
                        <a:rPr lang="cs-CZ" baseline="0" dirty="0"/>
                        <a:t> skupina 1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Cílová skupina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Cílová skupina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372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Problémy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Nejistota a starosti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Přetížení a oslabení organismu</a:t>
                      </a:r>
                      <a:r>
                        <a:rPr lang="cs-CZ" baseline="0" dirty="0"/>
                        <a:t>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Ztráta smyslu života a nuda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81822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Hlavní potřeby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Stálost, jistota a pravost (tradice)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Zastavit se a zhluboka se nadechnout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Štěstí, zážitky, mít význam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00519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Zájmy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 Příroda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 Kultura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 </a:t>
                      </a:r>
                      <a:r>
                        <a:rPr lang="cs-CZ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Regionalita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 Gastronomie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 Tradice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 Zvyky, tradice, obyčeje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 Nabít baterky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 Regenerace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 Spiritualita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 Změna životního stylu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 Pohyb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 Zpomalení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 Rozšířit si obzory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 Výjimečné, neobvyklé zážitky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 Dosažení výkonu/cíle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 Vzrušení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2193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Produkty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 Podzim vína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 Zahradní léto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 Míle požitku v </a:t>
                      </a:r>
                      <a:r>
                        <a:rPr lang="cs-CZ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Wienerwaldu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 Hostina ve </a:t>
                      </a:r>
                      <a:r>
                        <a:rPr lang="cs-CZ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Weinviertelu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 Zůstaňte zdraví v Dolním Rakousku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 Bezčasí ve </a:t>
                      </a:r>
                      <a:r>
                        <a:rPr lang="cs-CZ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Waldviertelu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 Léto na horách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 Ochutnávka sjezdového lyžování v Dolním Rakousku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 Na cestě do vídeňských Alp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 Dunajská cyklostezka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_ </a:t>
                      </a:r>
                      <a:r>
                        <a:rPr lang="cs-CZ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Wild</a:t>
                      </a:r>
                      <a:r>
                        <a:rPr lang="cs-CZ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Wonder</a:t>
                      </a:r>
                      <a:r>
                        <a:rPr lang="cs-CZ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Card</a:t>
                      </a:r>
                      <a:r>
                        <a:rPr lang="cs-CZ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cs-CZ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Mostviertel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950402"/>
                  </a:ext>
                </a:extLst>
              </a:tr>
            </a:tbl>
          </a:graphicData>
        </a:graphic>
      </p:graphicFrame>
      <p:sp>
        <p:nvSpPr>
          <p:cNvPr id="3" name="Zástupný symbol pro tex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Cílové skupiny</a:t>
            </a:r>
          </a:p>
        </p:txBody>
      </p:sp>
    </p:spTree>
    <p:extLst>
      <p:ext uri="{BB962C8B-B14F-4D97-AF65-F5344CB8AC3E}">
        <p14:creationId xmlns:p14="http://schemas.microsoft.com/office/powerpoint/2010/main" val="28248559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9542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4" descr="woman with laptop.jpg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0"/>
            <a:ext cx="6770688" cy="550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8272464" y="0"/>
            <a:ext cx="2395537" cy="5786438"/>
          </a:xfrm>
          <a:prstGeom prst="rect">
            <a:avLst/>
          </a:prstGeom>
          <a:solidFill>
            <a:srgbClr val="7677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0" y="5429250"/>
            <a:ext cx="9144000" cy="1428750"/>
          </a:xfrm>
          <a:prstGeom prst="rect">
            <a:avLst/>
          </a:prstGeom>
          <a:solidFill>
            <a:srgbClr val="F8F2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65541" name="Rectangle 2"/>
          <p:cNvSpPr>
            <a:spLocks noChangeArrowheads="1"/>
          </p:cNvSpPr>
          <p:nvPr/>
        </p:nvSpPr>
        <p:spPr bwMode="auto">
          <a:xfrm>
            <a:off x="1774825" y="5719764"/>
            <a:ext cx="8713788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>
            <a:spAutoFit/>
          </a:bodyPr>
          <a:lstStyle>
            <a:lvl1pPr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/>
              <a:t>“The problem is not the [online] medium, the problem is the message, and the fact that it is not trusted, not wanted, and not needed”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cs-CZ" sz="1800"/>
              <a:t>						Eric Clemons</a:t>
            </a:r>
            <a:endParaRPr lang="nl-BE" altLang="cs-CZ" sz="1800"/>
          </a:p>
        </p:txBody>
      </p:sp>
      <p:sp>
        <p:nvSpPr>
          <p:cNvPr id="65542" name="TextBox 12"/>
          <p:cNvSpPr txBox="1">
            <a:spLocks noChangeArrowheads="1"/>
          </p:cNvSpPr>
          <p:nvPr/>
        </p:nvSpPr>
        <p:spPr bwMode="auto">
          <a:xfrm>
            <a:off x="8404225" y="785813"/>
            <a:ext cx="2109788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>
            <a:spAutoFit/>
          </a:bodyPr>
          <a:lstStyle>
            <a:lvl1pPr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BE" altLang="cs-CZ" sz="1600">
                <a:solidFill>
                  <a:schemeClr val="bg1"/>
                </a:solidFill>
              </a:rPr>
              <a:t>“Informed” consumers are much less reliant on advertising for product information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BE" altLang="cs-CZ" sz="1600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BE" altLang="cs-CZ" sz="1600" u="sng">
              <a:solidFill>
                <a:schemeClr val="bg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BE" altLang="cs-CZ" sz="1600">
                <a:solidFill>
                  <a:schemeClr val="bg1"/>
                </a:solidFill>
              </a:rPr>
              <a:t>Out of 20 media company blogs are “least trusted” sources of information.  Consumer product ratings/reviews are the second most trusted source.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BE" altLang="cs-CZ" sz="1600">
                <a:solidFill>
                  <a:schemeClr val="bg1"/>
                </a:solidFill>
              </a:rPr>
              <a:t>(Forrester, Q2-2008</a:t>
            </a:r>
          </a:p>
        </p:txBody>
      </p:sp>
      <p:sp>
        <p:nvSpPr>
          <p:cNvPr id="65543" name="TextBox 4"/>
          <p:cNvSpPr txBox="1">
            <a:spLocks noChangeArrowheads="1"/>
          </p:cNvSpPr>
          <p:nvPr/>
        </p:nvSpPr>
        <p:spPr bwMode="auto">
          <a:xfrm>
            <a:off x="8931276" y="152401"/>
            <a:ext cx="16494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>
            <a:spAutoFit/>
          </a:bodyPr>
          <a:lstStyle>
            <a:lvl1pPr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BE" altLang="cs-CZ" sz="1200">
                <a:solidFill>
                  <a:schemeClr val="bg1"/>
                </a:solidFill>
              </a:rPr>
              <a:t>FUTURE</a:t>
            </a:r>
            <a:r>
              <a:rPr lang="nl-BE" altLang="cs-CZ" sz="1200">
                <a:solidFill>
                  <a:srgbClr val="ECEF00"/>
                </a:solidFill>
              </a:rPr>
              <a:t>LAB</a:t>
            </a:r>
          </a:p>
        </p:txBody>
      </p:sp>
    </p:spTree>
    <p:extLst>
      <p:ext uri="{BB962C8B-B14F-4D97-AF65-F5344CB8AC3E}">
        <p14:creationId xmlns:p14="http://schemas.microsoft.com/office/powerpoint/2010/main" val="3078337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6" descr="train chicago (c) adambooth.jpg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1750"/>
            <a:ext cx="9144000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139951" y="0"/>
            <a:ext cx="3165475" cy="6858000"/>
          </a:xfrm>
          <a:prstGeom prst="rect">
            <a:avLst/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66564" name="TextBox 4"/>
          <p:cNvSpPr txBox="1">
            <a:spLocks noChangeArrowheads="1"/>
          </p:cNvSpPr>
          <p:nvPr/>
        </p:nvSpPr>
        <p:spPr bwMode="auto">
          <a:xfrm>
            <a:off x="2336801" y="1004889"/>
            <a:ext cx="2792413" cy="355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>
            <a:spAutoFit/>
          </a:bodyPr>
          <a:lstStyle>
            <a:lvl1pPr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nl-BE" altLang="cs-CZ" sz="1800" u="sng">
                <a:solidFill>
                  <a:srgbClr val="F8F200"/>
                </a:solidFill>
              </a:rPr>
              <a:t>The Core Issue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nl-BE" altLang="cs-CZ" sz="1800" u="sng">
              <a:solidFill>
                <a:schemeClr val="bg2"/>
              </a:solidFill>
            </a:endParaRP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nl-BE" altLang="cs-CZ" sz="2400">
                <a:solidFill>
                  <a:schemeClr val="bg1"/>
                </a:solidFill>
              </a:rPr>
              <a:t>People who live near train lines adjust to the noise.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nl-BE" altLang="cs-CZ" sz="2400">
                <a:solidFill>
                  <a:schemeClr val="bg1"/>
                </a:solidFill>
              </a:rPr>
              <a:t>  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nl-BE" altLang="cs-CZ" sz="2400">
                <a:solidFill>
                  <a:schemeClr val="bg1"/>
                </a:solidFill>
              </a:rPr>
              <a:t>They do the same with advertising.</a:t>
            </a:r>
          </a:p>
        </p:txBody>
      </p:sp>
      <p:sp>
        <p:nvSpPr>
          <p:cNvPr id="66565" name="TextBox 4"/>
          <p:cNvSpPr txBox="1">
            <a:spLocks noChangeArrowheads="1"/>
          </p:cNvSpPr>
          <p:nvPr/>
        </p:nvSpPr>
        <p:spPr bwMode="auto">
          <a:xfrm rot="-5400000">
            <a:off x="1033464" y="501651"/>
            <a:ext cx="1195387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7" rIns="91435" bIns="45717">
            <a:spAutoFit/>
          </a:bodyPr>
          <a:lstStyle>
            <a:lvl1pPr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BE" altLang="cs-CZ" sz="800"/>
              <a:t>Image: (c) Adambooth</a:t>
            </a:r>
          </a:p>
        </p:txBody>
      </p:sp>
      <p:sp>
        <p:nvSpPr>
          <p:cNvPr id="66566" name="TextBox 4"/>
          <p:cNvSpPr txBox="1">
            <a:spLocks noChangeArrowheads="1"/>
          </p:cNvSpPr>
          <p:nvPr/>
        </p:nvSpPr>
        <p:spPr bwMode="auto">
          <a:xfrm>
            <a:off x="2908301" y="6429376"/>
            <a:ext cx="16494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>
            <a:spAutoFit/>
          </a:bodyPr>
          <a:lstStyle>
            <a:lvl1pPr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BE" altLang="cs-CZ" sz="1200">
                <a:solidFill>
                  <a:schemeClr val="bg1"/>
                </a:solidFill>
              </a:rPr>
              <a:t>FUTURE</a:t>
            </a:r>
            <a:r>
              <a:rPr lang="nl-BE" altLang="cs-CZ" sz="1200">
                <a:solidFill>
                  <a:srgbClr val="ECEF00"/>
                </a:solidFill>
              </a:rPr>
              <a:t>LAB</a:t>
            </a:r>
          </a:p>
        </p:txBody>
      </p:sp>
    </p:spTree>
    <p:extLst>
      <p:ext uri="{BB962C8B-B14F-4D97-AF65-F5344CB8AC3E}">
        <p14:creationId xmlns:p14="http://schemas.microsoft.com/office/powerpoint/2010/main" val="1707902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Boy with Megafone.jpg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0" y="5143500"/>
            <a:ext cx="9144000" cy="1214438"/>
          </a:xfrm>
          <a:prstGeom prst="rect">
            <a:avLst/>
          </a:prstGeom>
          <a:solidFill>
            <a:srgbClr val="0000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67588" name="TextBox 1"/>
          <p:cNvSpPr txBox="1">
            <a:spLocks noChangeArrowheads="1"/>
          </p:cNvSpPr>
          <p:nvPr/>
        </p:nvSpPr>
        <p:spPr bwMode="auto">
          <a:xfrm>
            <a:off x="2276475" y="5357813"/>
            <a:ext cx="83693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>
            <a:spAutoFit/>
          </a:bodyPr>
          <a:lstStyle>
            <a:lvl1pPr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BE" altLang="cs-CZ" sz="2400">
                <a:solidFill>
                  <a:srgbClr val="F8F200"/>
                </a:solidFill>
              </a:rPr>
              <a:t>BRANDS HAVE TO</a:t>
            </a:r>
            <a:r>
              <a:rPr lang="nl-BE" altLang="cs-CZ" sz="2400">
                <a:solidFill>
                  <a:schemeClr val="bg2"/>
                </a:solidFill>
              </a:rPr>
              <a:t> </a:t>
            </a:r>
            <a:r>
              <a:rPr lang="nl-BE" altLang="cs-CZ" sz="4400">
                <a:solidFill>
                  <a:srgbClr val="F8F200"/>
                </a:solidFill>
              </a:rPr>
              <a:t>STOP BEING NOISE</a:t>
            </a:r>
            <a:endParaRPr lang="nl-BE" altLang="cs-CZ" sz="3600">
              <a:solidFill>
                <a:srgbClr val="F8F200"/>
              </a:solidFill>
            </a:endParaRPr>
          </a:p>
        </p:txBody>
      </p:sp>
      <p:sp>
        <p:nvSpPr>
          <p:cNvPr id="67589" name="Rectangle 8"/>
          <p:cNvSpPr>
            <a:spLocks noChangeArrowheads="1"/>
          </p:cNvSpPr>
          <p:nvPr/>
        </p:nvSpPr>
        <p:spPr bwMode="auto">
          <a:xfrm>
            <a:off x="2308226" y="5462588"/>
            <a:ext cx="2047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7" rIns="91435" bIns="45717">
            <a:spAutoFit/>
          </a:bodyPr>
          <a:lstStyle>
            <a:lvl1pPr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BE" altLang="cs-CZ" sz="1400">
                <a:solidFill>
                  <a:schemeClr val="bg1"/>
                </a:solidFill>
              </a:rPr>
              <a:t>Also in the digital space</a:t>
            </a:r>
          </a:p>
        </p:txBody>
      </p:sp>
      <p:sp>
        <p:nvSpPr>
          <p:cNvPr id="67590" name="TextBox 4"/>
          <p:cNvSpPr txBox="1">
            <a:spLocks noChangeArrowheads="1"/>
          </p:cNvSpPr>
          <p:nvPr/>
        </p:nvSpPr>
        <p:spPr bwMode="auto">
          <a:xfrm>
            <a:off x="1611313" y="214314"/>
            <a:ext cx="16494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>
            <a:spAutoFit/>
          </a:bodyPr>
          <a:lstStyle>
            <a:lvl1pPr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BE" altLang="cs-CZ" sz="1200">
                <a:solidFill>
                  <a:schemeClr val="bg1"/>
                </a:solidFill>
              </a:rPr>
              <a:t>FUTURE</a:t>
            </a:r>
            <a:r>
              <a:rPr lang="nl-BE" altLang="cs-CZ" sz="1200">
                <a:solidFill>
                  <a:srgbClr val="ECEF00"/>
                </a:solidFill>
              </a:rPr>
              <a:t>LAB</a:t>
            </a:r>
          </a:p>
        </p:txBody>
      </p:sp>
    </p:spTree>
    <p:extLst>
      <p:ext uri="{BB962C8B-B14F-4D97-AF65-F5344CB8AC3E}">
        <p14:creationId xmlns:p14="http://schemas.microsoft.com/office/powerpoint/2010/main" val="406446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9" descr="woman embrace (c) Vasilyr.jpg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0" y="5000625"/>
            <a:ext cx="9144000" cy="1428750"/>
          </a:xfrm>
          <a:prstGeom prst="rect">
            <a:avLst/>
          </a:prstGeom>
          <a:solidFill>
            <a:srgbClr val="000000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68612" name="TextBox 4"/>
          <p:cNvSpPr txBox="1">
            <a:spLocks noChangeArrowheads="1"/>
          </p:cNvSpPr>
          <p:nvPr/>
        </p:nvSpPr>
        <p:spPr bwMode="auto">
          <a:xfrm>
            <a:off x="1876425" y="5497514"/>
            <a:ext cx="85725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>
            <a:spAutoFit/>
          </a:bodyPr>
          <a:lstStyle>
            <a:lvl1pPr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nl-BE" altLang="cs-CZ">
                <a:solidFill>
                  <a:srgbClr val="F8F200"/>
                </a:solidFill>
              </a:rPr>
              <a:t>Getting consumers to embrace the message</a:t>
            </a:r>
          </a:p>
        </p:txBody>
      </p:sp>
      <p:sp>
        <p:nvSpPr>
          <p:cNvPr id="68613" name="TextBox 4"/>
          <p:cNvSpPr txBox="1">
            <a:spLocks noChangeArrowheads="1"/>
          </p:cNvSpPr>
          <p:nvPr/>
        </p:nvSpPr>
        <p:spPr bwMode="auto">
          <a:xfrm>
            <a:off x="9415463" y="214314"/>
            <a:ext cx="12303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>
            <a:spAutoFit/>
          </a:bodyPr>
          <a:lstStyle>
            <a:lvl1pPr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BE" altLang="cs-CZ" sz="1200">
                <a:solidFill>
                  <a:schemeClr val="bg1"/>
                </a:solidFill>
              </a:rPr>
              <a:t>FUTURE</a:t>
            </a:r>
            <a:r>
              <a:rPr lang="nl-BE" altLang="cs-CZ" sz="1200">
                <a:solidFill>
                  <a:srgbClr val="ECEF00"/>
                </a:solidFill>
              </a:rPr>
              <a:t>LAB</a:t>
            </a:r>
          </a:p>
        </p:txBody>
      </p:sp>
      <p:sp>
        <p:nvSpPr>
          <p:cNvPr id="68614" name="TextBox 8"/>
          <p:cNvSpPr txBox="1">
            <a:spLocks noChangeArrowheads="1"/>
          </p:cNvSpPr>
          <p:nvPr/>
        </p:nvSpPr>
        <p:spPr bwMode="auto">
          <a:xfrm>
            <a:off x="1876425" y="5214938"/>
            <a:ext cx="2089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7" rIns="91435" bIns="45717">
            <a:spAutoFit/>
          </a:bodyPr>
          <a:lstStyle>
            <a:lvl1pPr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BE" altLang="cs-CZ" sz="1800">
                <a:solidFill>
                  <a:schemeClr val="bg1"/>
                </a:solidFill>
              </a:rPr>
              <a:t>Imagine instead …</a:t>
            </a:r>
          </a:p>
        </p:txBody>
      </p:sp>
    </p:spTree>
    <p:extLst>
      <p:ext uri="{BB962C8B-B14F-4D97-AF65-F5344CB8AC3E}">
        <p14:creationId xmlns:p14="http://schemas.microsoft.com/office/powerpoint/2010/main" val="2750364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294438" y="0"/>
            <a:ext cx="4373562" cy="6858000"/>
          </a:xfrm>
          <a:prstGeom prst="rect">
            <a:avLst/>
          </a:prstGeom>
          <a:solidFill>
            <a:srgbClr val="262626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69635" name="TextBox 1"/>
          <p:cNvSpPr txBox="1">
            <a:spLocks noChangeArrowheads="1"/>
          </p:cNvSpPr>
          <p:nvPr/>
        </p:nvSpPr>
        <p:spPr bwMode="auto">
          <a:xfrm>
            <a:off x="6294438" y="2143125"/>
            <a:ext cx="4373562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>
            <a:spAutoFit/>
          </a:bodyPr>
          <a:lstStyle>
            <a:lvl1pPr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BE" altLang="cs-CZ" sz="2800">
                <a:solidFill>
                  <a:schemeClr val="bg1"/>
                </a:solidFill>
              </a:rPr>
              <a:t>Relevance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BE" altLang="cs-CZ" sz="280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BE" altLang="cs-CZ" sz="2800">
                <a:solidFill>
                  <a:schemeClr val="bg1"/>
                </a:solidFill>
              </a:rPr>
              <a:t>Engagement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BE" altLang="cs-CZ" sz="2800">
              <a:solidFill>
                <a:schemeClr val="bg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BE" altLang="cs-CZ" sz="2800">
                <a:solidFill>
                  <a:schemeClr val="bg1"/>
                </a:solidFill>
              </a:rPr>
              <a:t>Reputation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nl-BE" altLang="cs-CZ" sz="2800">
              <a:solidFill>
                <a:schemeClr val="bg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104064" y="2781300"/>
            <a:ext cx="29289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7104064" y="3716339"/>
            <a:ext cx="29289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2403475" y="1722438"/>
            <a:ext cx="3098800" cy="3357562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35" tIns="45717" rIns="91435" bIns="45717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1800">
              <a:solidFill>
                <a:schemeClr val="lt1"/>
              </a:solidFill>
              <a:latin typeface="+mn-lt"/>
            </a:endParaRPr>
          </a:p>
        </p:txBody>
      </p:sp>
      <p:grpSp>
        <p:nvGrpSpPr>
          <p:cNvPr id="69639" name="Group 30"/>
          <p:cNvGrpSpPr>
            <a:grpSpLocks/>
          </p:cNvGrpSpPr>
          <p:nvPr/>
        </p:nvGrpSpPr>
        <p:grpSpPr bwMode="auto">
          <a:xfrm>
            <a:off x="2217739" y="1428750"/>
            <a:ext cx="3482975" cy="3937000"/>
            <a:chOff x="2964712" y="1349830"/>
            <a:chExt cx="3774238" cy="3936558"/>
          </a:xfrm>
        </p:grpSpPr>
        <p:grpSp>
          <p:nvGrpSpPr>
            <p:cNvPr id="69643" name="Group 6"/>
            <p:cNvGrpSpPr>
              <a:grpSpLocks/>
            </p:cNvGrpSpPr>
            <p:nvPr/>
          </p:nvGrpSpPr>
          <p:grpSpPr bwMode="auto">
            <a:xfrm>
              <a:off x="2964712" y="1349830"/>
              <a:ext cx="3774238" cy="3936558"/>
              <a:chOff x="2947779" y="1098597"/>
              <a:chExt cx="3774238" cy="3936558"/>
            </a:xfrm>
          </p:grpSpPr>
          <p:sp>
            <p:nvSpPr>
              <p:cNvPr id="20" name="Circular Arrow 3"/>
              <p:cNvSpPr/>
              <p:nvPr/>
            </p:nvSpPr>
            <p:spPr>
              <a:xfrm rot="14400000">
                <a:off x="2866620" y="1179757"/>
                <a:ext cx="3936558" cy="3774238"/>
              </a:xfrm>
              <a:prstGeom prst="circularArrow">
                <a:avLst>
                  <a:gd name="adj1" fmla="val 10689"/>
                  <a:gd name="adj2" fmla="val 1142319"/>
                  <a:gd name="adj3" fmla="val 20610478"/>
                  <a:gd name="adj4" fmla="val 1132637"/>
                  <a:gd name="adj5" fmla="val 9476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l-BE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524240" y="2643182"/>
                <a:ext cx="2714644" cy="2000264"/>
              </a:xfrm>
              <a:prstGeom prst="rect">
                <a:avLst/>
              </a:prstGeom>
              <a:noFill/>
            </p:spPr>
            <p:txBody>
              <a:bodyPr spcFirstLastPara="1" wrap="none">
                <a:prstTxWarp prst="textArchDown">
                  <a:avLst>
                    <a:gd name="adj" fmla="val 79626"/>
                  </a:avLst>
                </a:prstTxWarp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0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C u s t o m e r  J o u r n e y</a:t>
                </a:r>
              </a:p>
            </p:txBody>
          </p:sp>
        </p:grpSp>
        <p:grpSp>
          <p:nvGrpSpPr>
            <p:cNvPr id="69644" name="Oval 10"/>
            <p:cNvGrpSpPr>
              <a:grpSpLocks/>
            </p:cNvGrpSpPr>
            <p:nvPr/>
          </p:nvGrpSpPr>
          <p:grpSpPr bwMode="auto">
            <a:xfrm>
              <a:off x="4317698" y="2109558"/>
              <a:ext cx="1048512" cy="1048512"/>
              <a:chOff x="2103120" y="2188464"/>
              <a:chExt cx="1048512" cy="1048512"/>
            </a:xfrm>
          </p:grpSpPr>
          <p:pic>
            <p:nvPicPr>
              <p:cNvPr id="69657" name="Oval 10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3120" y="2188464"/>
                <a:ext cx="1048512" cy="1048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9658" name="Text Box 13"/>
              <p:cNvSpPr txBox="1">
                <a:spLocks noChangeArrowheads="1"/>
              </p:cNvSpPr>
              <p:nvPr/>
            </p:nvSpPr>
            <p:spPr bwMode="auto">
              <a:xfrm>
                <a:off x="2302922" y="2358026"/>
                <a:ext cx="656686" cy="6566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35" tIns="45717" rIns="91435" bIns="45717" anchor="ctr"/>
              <a:lstStyle>
                <a:lvl1pPr eaLnBrk="0" hangingPunct="0">
                  <a:buClr>
                    <a:schemeClr val="accent1"/>
                  </a:buClr>
                  <a:buSzPct val="7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buClr>
                    <a:schemeClr val="hlink"/>
                  </a:buClr>
                  <a:buSzPct val="65000"/>
                  <a:buFont typeface="Wingdings" pitchFamily="2" charset="2"/>
                  <a:buChar char="¡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buClr>
                    <a:schemeClr val="accent1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buClr>
                    <a:schemeClr val="hlink"/>
                  </a:buClr>
                  <a:buSzPct val="75000"/>
                  <a:buFont typeface="Wingdings" pitchFamily="2" charset="2"/>
                  <a:buChar char="¡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buClr>
                    <a:schemeClr val="accent1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9645" name="TextBox 11"/>
            <p:cNvSpPr txBox="1">
              <a:spLocks noChangeArrowheads="1"/>
            </p:cNvSpPr>
            <p:nvPr/>
          </p:nvSpPr>
          <p:spPr bwMode="auto">
            <a:xfrm>
              <a:off x="4452732" y="2500638"/>
              <a:ext cx="846365" cy="244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5" tIns="45717" rIns="91435" bIns="45717">
              <a:spAutoFit/>
            </a:bodyPr>
            <a:lstStyle>
              <a:lvl1pPr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buClr>
                  <a:schemeClr val="hlink"/>
                </a:buClr>
                <a:buSzPct val="65000"/>
                <a:buFont typeface="Wingdings" pitchFamily="2" charset="2"/>
                <a:buChar char="¡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buClr>
                  <a:schemeClr val="hlink"/>
                </a:buClr>
                <a:buSzPct val="75000"/>
                <a:buFont typeface="Wingdings" pitchFamily="2" charset="2"/>
                <a:buChar char="¡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nl-BE" altLang="cs-CZ" sz="1000"/>
                <a:t>Relevance</a:t>
              </a:r>
            </a:p>
          </p:txBody>
        </p:sp>
        <p:grpSp>
          <p:nvGrpSpPr>
            <p:cNvPr id="69646" name="Oval 12"/>
            <p:cNvGrpSpPr>
              <a:grpSpLocks/>
            </p:cNvGrpSpPr>
            <p:nvPr/>
          </p:nvGrpSpPr>
          <p:grpSpPr bwMode="auto">
            <a:xfrm>
              <a:off x="5037026" y="3176358"/>
              <a:ext cx="1042416" cy="1054608"/>
              <a:chOff x="2822448" y="3255264"/>
              <a:chExt cx="1042416" cy="1054608"/>
            </a:xfrm>
          </p:grpSpPr>
          <p:pic>
            <p:nvPicPr>
              <p:cNvPr id="69655" name="Oval 12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2448" y="3255264"/>
                <a:ext cx="1042416" cy="10546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9656" name="Text Box 17"/>
              <p:cNvSpPr txBox="1">
                <a:spLocks noChangeArrowheads="1"/>
              </p:cNvSpPr>
              <p:nvPr/>
            </p:nvSpPr>
            <p:spPr bwMode="auto">
              <a:xfrm>
                <a:off x="3017302" y="3429596"/>
                <a:ext cx="656686" cy="6566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35" tIns="45717" rIns="91435" bIns="45717" anchor="ctr"/>
              <a:lstStyle>
                <a:lvl1pPr eaLnBrk="0" hangingPunct="0">
                  <a:buClr>
                    <a:schemeClr val="accent1"/>
                  </a:buClr>
                  <a:buSzPct val="7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buClr>
                    <a:schemeClr val="hlink"/>
                  </a:buClr>
                  <a:buSzPct val="65000"/>
                  <a:buFont typeface="Wingdings" pitchFamily="2" charset="2"/>
                  <a:buChar char="¡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buClr>
                    <a:schemeClr val="accent1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buClr>
                    <a:schemeClr val="hlink"/>
                  </a:buClr>
                  <a:buSzPct val="75000"/>
                  <a:buFont typeface="Wingdings" pitchFamily="2" charset="2"/>
                  <a:buChar char="¡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buClr>
                    <a:schemeClr val="accent1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9647" name="TextBox 13"/>
            <p:cNvSpPr txBox="1">
              <a:spLocks noChangeArrowheads="1"/>
            </p:cNvSpPr>
            <p:nvPr/>
          </p:nvSpPr>
          <p:spPr bwMode="auto">
            <a:xfrm>
              <a:off x="5118470" y="3572080"/>
              <a:ext cx="973664" cy="244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5" tIns="45717" rIns="91435" bIns="45717">
              <a:spAutoFit/>
            </a:bodyPr>
            <a:lstStyle>
              <a:lvl1pPr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buClr>
                  <a:schemeClr val="hlink"/>
                </a:buClr>
                <a:buSzPct val="65000"/>
                <a:buFont typeface="Wingdings" pitchFamily="2" charset="2"/>
                <a:buChar char="¡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buClr>
                  <a:schemeClr val="hlink"/>
                </a:buClr>
                <a:buSzPct val="75000"/>
                <a:buFont typeface="Wingdings" pitchFamily="2" charset="2"/>
                <a:buChar char="¡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nl-BE" altLang="cs-CZ" sz="1000"/>
                <a:t>Engagement</a:t>
              </a:r>
            </a:p>
          </p:txBody>
        </p:sp>
        <p:grpSp>
          <p:nvGrpSpPr>
            <p:cNvPr id="69648" name="Oval 14"/>
            <p:cNvGrpSpPr>
              <a:grpSpLocks/>
            </p:cNvGrpSpPr>
            <p:nvPr/>
          </p:nvGrpSpPr>
          <p:grpSpPr bwMode="auto">
            <a:xfrm>
              <a:off x="3677618" y="3176358"/>
              <a:ext cx="1042416" cy="1054608"/>
              <a:chOff x="1463040" y="3255264"/>
              <a:chExt cx="1042416" cy="1054608"/>
            </a:xfrm>
          </p:grpSpPr>
          <p:pic>
            <p:nvPicPr>
              <p:cNvPr id="69653" name="Oval 14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63040" y="3255264"/>
                <a:ext cx="1042416" cy="10546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9654" name="Text Box 21"/>
              <p:cNvSpPr txBox="1">
                <a:spLocks noChangeArrowheads="1"/>
              </p:cNvSpPr>
              <p:nvPr/>
            </p:nvSpPr>
            <p:spPr bwMode="auto">
              <a:xfrm>
                <a:off x="1659980" y="3429596"/>
                <a:ext cx="656686" cy="6566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35" tIns="45717" rIns="91435" bIns="45717" anchor="ctr"/>
              <a:lstStyle>
                <a:lvl1pPr eaLnBrk="0" hangingPunct="0">
                  <a:buClr>
                    <a:schemeClr val="accent1"/>
                  </a:buClr>
                  <a:buSzPct val="70000"/>
                  <a:buFont typeface="Wingdings" pitchFamily="2" charset="2"/>
                  <a:buChar char="n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buClr>
                    <a:schemeClr val="hlink"/>
                  </a:buClr>
                  <a:buSzPct val="65000"/>
                  <a:buFont typeface="Wingdings" pitchFamily="2" charset="2"/>
                  <a:buChar char="¡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buClr>
                    <a:schemeClr val="accent1"/>
                  </a:buClr>
                  <a:buSzPct val="70000"/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buClr>
                    <a:schemeClr val="hlink"/>
                  </a:buClr>
                  <a:buSzPct val="75000"/>
                  <a:buFont typeface="Wingdings" pitchFamily="2" charset="2"/>
                  <a:buChar char="¡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buClr>
                    <a:schemeClr val="accent1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70000"/>
                  <a:buFont typeface="Wingdings" pitchFamily="2" charset="2"/>
                  <a:buChar char="n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cs-CZ" altLang="cs-CZ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9649" name="TextBox 15"/>
            <p:cNvSpPr txBox="1">
              <a:spLocks noChangeArrowheads="1"/>
            </p:cNvSpPr>
            <p:nvPr/>
          </p:nvSpPr>
          <p:spPr bwMode="auto">
            <a:xfrm>
              <a:off x="3795595" y="3572080"/>
              <a:ext cx="860127" cy="244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5" tIns="45717" rIns="91435" bIns="45717">
              <a:spAutoFit/>
            </a:bodyPr>
            <a:lstStyle>
              <a:lvl1pPr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buClr>
                  <a:schemeClr val="hlink"/>
                </a:buClr>
                <a:buSzPct val="65000"/>
                <a:buFont typeface="Wingdings" pitchFamily="2" charset="2"/>
                <a:buChar char="¡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buClr>
                  <a:schemeClr val="hlink"/>
                </a:buClr>
                <a:buSzPct val="75000"/>
                <a:buFont typeface="Wingdings" pitchFamily="2" charset="2"/>
                <a:buChar char="¡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nl-BE" altLang="cs-CZ" sz="1000"/>
                <a:t>Reputation</a:t>
              </a:r>
            </a:p>
          </p:txBody>
        </p:sp>
        <p:sp>
          <p:nvSpPr>
            <p:cNvPr id="17" name="Left-Right Arrow 16"/>
            <p:cNvSpPr>
              <a:spLocks noChangeArrowheads="1"/>
            </p:cNvSpPr>
            <p:nvPr/>
          </p:nvSpPr>
          <p:spPr bwMode="auto">
            <a:xfrm rot="18000000" flipH="1">
              <a:off x="4405273" y="3044789"/>
              <a:ext cx="242861" cy="192668"/>
            </a:xfrm>
            <a:prstGeom prst="leftRightArrow">
              <a:avLst>
                <a:gd name="adj1" fmla="val 35398"/>
                <a:gd name="adj2" fmla="val 49999"/>
              </a:avLst>
            </a:prstGeom>
            <a:solidFill>
              <a:srgbClr val="565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lIns="91435" tIns="45717" rIns="91435" bIns="45717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sz="1800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18" name="Left-Right Arrow 17"/>
            <p:cNvSpPr>
              <a:spLocks noChangeArrowheads="1"/>
            </p:cNvSpPr>
            <p:nvPr/>
          </p:nvSpPr>
          <p:spPr bwMode="auto">
            <a:xfrm rot="3600000">
              <a:off x="5115737" y="3036853"/>
              <a:ext cx="242860" cy="192668"/>
            </a:xfrm>
            <a:prstGeom prst="leftRightArrow">
              <a:avLst>
                <a:gd name="adj1" fmla="val 35398"/>
                <a:gd name="adj2" fmla="val 49999"/>
              </a:avLst>
            </a:prstGeom>
            <a:solidFill>
              <a:srgbClr val="565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lIns="91435" tIns="45717" rIns="91435" bIns="45717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sz="1800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19" name="Left-Right Arrow 18"/>
            <p:cNvSpPr>
              <a:spLocks noChangeArrowheads="1"/>
            </p:cNvSpPr>
            <p:nvPr/>
          </p:nvSpPr>
          <p:spPr bwMode="auto">
            <a:xfrm flipH="1">
              <a:off x="4760658" y="3592716"/>
              <a:ext cx="242555" cy="193653"/>
            </a:xfrm>
            <a:prstGeom prst="leftRightArrow">
              <a:avLst>
                <a:gd name="adj1" fmla="val 35398"/>
                <a:gd name="adj2" fmla="val 49999"/>
              </a:avLst>
            </a:prstGeom>
            <a:solidFill>
              <a:srgbClr val="565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7" rIns="91435" bIns="45717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l-BE" sz="1800">
                <a:solidFill>
                  <a:schemeClr val="lt1"/>
                </a:solidFill>
                <a:latin typeface="+mn-lt"/>
              </a:endParaRPr>
            </a:p>
          </p:txBody>
        </p:sp>
      </p:grpSp>
      <p:sp>
        <p:nvSpPr>
          <p:cNvPr id="69640" name="TextBox 21"/>
          <p:cNvSpPr txBox="1">
            <a:spLocks noChangeArrowheads="1"/>
          </p:cNvSpPr>
          <p:nvPr/>
        </p:nvSpPr>
        <p:spPr bwMode="auto">
          <a:xfrm>
            <a:off x="3838575" y="321468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7" rIns="91435" bIns="45717">
            <a:spAutoFit/>
          </a:bodyPr>
          <a:lstStyle>
            <a:lvl1pPr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BE" altLang="cs-CZ" sz="1800">
                <a:solidFill>
                  <a:srgbClr val="565800"/>
                </a:solidFill>
              </a:rPr>
              <a:t>€</a:t>
            </a:r>
          </a:p>
        </p:txBody>
      </p:sp>
      <p:sp>
        <p:nvSpPr>
          <p:cNvPr id="69641" name="TextBox 4"/>
          <p:cNvSpPr txBox="1">
            <a:spLocks noChangeArrowheads="1"/>
          </p:cNvSpPr>
          <p:nvPr/>
        </p:nvSpPr>
        <p:spPr bwMode="auto">
          <a:xfrm>
            <a:off x="6294438" y="6215064"/>
            <a:ext cx="43735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7" rIns="91435" bIns="45717">
            <a:spAutoFit/>
          </a:bodyPr>
          <a:lstStyle>
            <a:lvl1pPr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BE" altLang="cs-CZ" sz="1200">
                <a:solidFill>
                  <a:schemeClr val="bg1"/>
                </a:solidFill>
              </a:rPr>
              <a:t>FUTURE</a:t>
            </a:r>
            <a:r>
              <a:rPr lang="nl-BE" altLang="cs-CZ" sz="1200">
                <a:solidFill>
                  <a:srgbClr val="ECEF00"/>
                </a:solidFill>
              </a:rPr>
              <a:t>LAB</a:t>
            </a:r>
          </a:p>
        </p:txBody>
      </p:sp>
      <p:sp>
        <p:nvSpPr>
          <p:cNvPr id="69642" name="TextBox 23"/>
          <p:cNvSpPr txBox="1">
            <a:spLocks noChangeArrowheads="1"/>
          </p:cNvSpPr>
          <p:nvPr/>
        </p:nvSpPr>
        <p:spPr bwMode="auto">
          <a:xfrm>
            <a:off x="2535238" y="5786438"/>
            <a:ext cx="3130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7" rIns="91435" bIns="45717">
            <a:spAutoFit/>
          </a:bodyPr>
          <a:lstStyle>
            <a:lvl1pPr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Clr>
                <a:schemeClr val="hlink"/>
              </a:buClr>
              <a:buSzPct val="65000"/>
              <a:buFont typeface="Wingdings" pitchFamily="2" charset="2"/>
              <a:buChar char="¡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lr>
                <a:schemeClr val="hlink"/>
              </a:buClr>
              <a:buSzPct val="75000"/>
              <a:buFont typeface="Wingdings" pitchFamily="2" charset="2"/>
              <a:buChar char="¡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nl-BE" altLang="cs-CZ" sz="1800">
                <a:solidFill>
                  <a:schemeClr val="tx2"/>
                </a:solidFill>
              </a:rPr>
              <a:t>AN OPEN SOURCE MODEL</a:t>
            </a:r>
          </a:p>
        </p:txBody>
      </p:sp>
    </p:spTree>
    <p:extLst>
      <p:ext uri="{BB962C8B-B14F-4D97-AF65-F5344CB8AC3E}">
        <p14:creationId xmlns:p14="http://schemas.microsoft.com/office/powerpoint/2010/main" val="25170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0000" y="548680"/>
            <a:ext cx="10753200" cy="811882"/>
          </a:xfrm>
        </p:spPr>
        <p:txBody>
          <a:bodyPr/>
          <a:lstStyle/>
          <a:p>
            <a:r>
              <a:rPr lang="cs-CZ" dirty="0"/>
              <a:t>Jeden cíl. </a:t>
            </a:r>
            <a:r>
              <a:rPr lang="cs-CZ" dirty="0" smtClean="0"/>
              <a:t>5 způsobů jak </a:t>
            </a:r>
            <a:r>
              <a:rPr lang="cs-CZ" dirty="0"/>
              <a:t>ho dosáhnout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Listening</a:t>
            </a:r>
            <a:r>
              <a:rPr lang="cs-CZ" dirty="0" smtClean="0"/>
              <a:t> and </a:t>
            </a:r>
            <a:r>
              <a:rPr lang="cs-CZ" dirty="0" err="1" smtClean="0"/>
              <a:t>Analytics</a:t>
            </a:r>
            <a:endParaRPr lang="cs-CZ" dirty="0" smtClean="0"/>
          </a:p>
          <a:p>
            <a:r>
              <a:rPr lang="cs-CZ" dirty="0" err="1" smtClean="0"/>
              <a:t>Engaging</a:t>
            </a:r>
            <a:r>
              <a:rPr lang="cs-CZ" dirty="0" smtClean="0"/>
              <a:t> </a:t>
            </a:r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Community</a:t>
            </a:r>
            <a:endParaRPr lang="cs-CZ" dirty="0" smtClean="0"/>
          </a:p>
          <a:p>
            <a:r>
              <a:rPr lang="cs-CZ" dirty="0" err="1" smtClean="0"/>
              <a:t>Publishing</a:t>
            </a:r>
            <a:r>
              <a:rPr lang="cs-CZ" dirty="0" smtClean="0"/>
              <a:t> and </a:t>
            </a:r>
            <a:r>
              <a:rPr lang="cs-CZ" dirty="0" err="1" smtClean="0"/>
              <a:t>Creating</a:t>
            </a:r>
            <a:r>
              <a:rPr lang="cs-CZ" dirty="0" smtClean="0"/>
              <a:t> </a:t>
            </a:r>
            <a:r>
              <a:rPr lang="cs-CZ" dirty="0" err="1" smtClean="0"/>
              <a:t>Content</a:t>
            </a:r>
            <a:endParaRPr lang="cs-CZ" dirty="0" smtClean="0"/>
          </a:p>
          <a:p>
            <a:r>
              <a:rPr lang="cs-CZ" dirty="0" err="1" smtClean="0"/>
              <a:t>Advertising</a:t>
            </a:r>
            <a:endParaRPr lang="cs-CZ" dirty="0" smtClean="0"/>
          </a:p>
          <a:p>
            <a:r>
              <a:rPr lang="cs-CZ" dirty="0" err="1" smtClean="0"/>
              <a:t>Measuring</a:t>
            </a:r>
            <a:r>
              <a:rPr lang="cs-CZ" dirty="0" smtClean="0"/>
              <a:t> </a:t>
            </a:r>
            <a:r>
              <a:rPr lang="cs-CZ" dirty="0" err="1" smtClean="0"/>
              <a:t>Social</a:t>
            </a:r>
            <a:r>
              <a:rPr lang="cs-CZ" dirty="0" smtClean="0"/>
              <a:t> </a:t>
            </a:r>
            <a:r>
              <a:rPr lang="cs-CZ" dirty="0" err="1" smtClean="0"/>
              <a:t>Success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4022378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-ECON-CZ.potx" id="{2FB425E7-8394-4445-9AA5-3B8E353C2636}" vid="{E3188526-8D3F-4459-BCF6-31BA2224D7DC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Prezentace-ECON-CZ</Template>
  <TotalTime>356</TotalTime>
  <Words>1737</Words>
  <Application>Microsoft Office PowerPoint</Application>
  <PresentationFormat>Širokoúhlá obrazovka</PresentationFormat>
  <Paragraphs>259</Paragraphs>
  <Slides>34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42" baseType="lpstr">
      <vt:lpstr>Arial</vt:lpstr>
      <vt:lpstr>Calibri</vt:lpstr>
      <vt:lpstr>Comic Sans MS</vt:lpstr>
      <vt:lpstr>inherit</vt:lpstr>
      <vt:lpstr>Tahoma</vt:lpstr>
      <vt:lpstr>Times New Roman</vt:lpstr>
      <vt:lpstr>Wingdings</vt:lpstr>
      <vt:lpstr>Prezentace_MU_CZ</vt:lpstr>
      <vt:lpstr>Sociální média</vt:lpstr>
      <vt:lpstr>Prezentace aplikace PowerPoint</vt:lpstr>
      <vt:lpstr>Krize komunikace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Jeden cíl. 5 způsobů jak ho dosáhnout</vt:lpstr>
      <vt:lpstr>Prezentace aplikace PowerPoint</vt:lpstr>
      <vt:lpstr>Listening</vt:lpstr>
      <vt:lpstr>Prezentace aplikace PowerPoint</vt:lpstr>
      <vt:lpstr>Jak často</vt:lpstr>
      <vt:lpstr>Prezentace aplikace PowerPoint</vt:lpstr>
      <vt:lpstr>Co a kdy publikovat?</vt:lpstr>
      <vt:lpstr>Prezentace aplikace PowerPoint</vt:lpstr>
      <vt:lpstr>Prezentace aplikace PowerPoint</vt:lpstr>
      <vt:lpstr>Prezentace aplikace PowerPoint</vt:lpstr>
      <vt:lpstr>Prezentace aplikace PowerPoint</vt:lpstr>
      <vt:lpstr>Virální marketing</vt:lpstr>
      <vt:lpstr>Destinační marketing</vt:lpstr>
      <vt:lpstr>Komunikační mix (Austria Werbung)</vt:lpstr>
      <vt:lpstr>Komunikační mix (Austria Werbung)</vt:lpstr>
      <vt:lpstr>Komunikační mix (Austria Werbung)</vt:lpstr>
      <vt:lpstr>Komunikační mix (Austria Werbung)</vt:lpstr>
      <vt:lpstr>Komunikační mix (Austria Werbung)</vt:lpstr>
      <vt:lpstr>Komunikační mix (Austria Werbung)</vt:lpstr>
      <vt:lpstr>Komunikační mix (Austria Werbung)</vt:lpstr>
      <vt:lpstr>Komunikační mix (Austria Werbung)</vt:lpstr>
      <vt:lpstr>Seminární práce</vt:lpstr>
      <vt:lpstr>Projekt</vt:lpstr>
      <vt:lpstr>Projekt</vt:lpstr>
      <vt:lpstr>Cílové skupiny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Sociální média</dc:title>
  <dc:creator>Martin Šauer</dc:creator>
  <cp:lastModifiedBy>Martin Šauer</cp:lastModifiedBy>
  <cp:revision>22</cp:revision>
  <cp:lastPrinted>1601-01-01T00:00:00Z</cp:lastPrinted>
  <dcterms:created xsi:type="dcterms:W3CDTF">2018-10-31T06:58:46Z</dcterms:created>
  <dcterms:modified xsi:type="dcterms:W3CDTF">2020-11-18T08:53:59Z</dcterms:modified>
</cp:coreProperties>
</file>