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50"/>
  </p:notesMasterIdLst>
  <p:handoutMasterIdLst>
    <p:handoutMasterId r:id="rId51"/>
  </p:handoutMasterIdLst>
  <p:sldIdLst>
    <p:sldId id="314" r:id="rId2"/>
    <p:sldId id="257" r:id="rId3"/>
    <p:sldId id="267" r:id="rId4"/>
    <p:sldId id="266" r:id="rId5"/>
    <p:sldId id="261" r:id="rId6"/>
    <p:sldId id="262" r:id="rId7"/>
    <p:sldId id="265" r:id="rId8"/>
    <p:sldId id="268" r:id="rId9"/>
    <p:sldId id="269" r:id="rId10"/>
    <p:sldId id="270" r:id="rId11"/>
    <p:sldId id="271" r:id="rId12"/>
    <p:sldId id="272" r:id="rId13"/>
    <p:sldId id="273" r:id="rId14"/>
    <p:sldId id="313" r:id="rId15"/>
    <p:sldId id="276" r:id="rId16"/>
    <p:sldId id="277" r:id="rId17"/>
    <p:sldId id="282" r:id="rId18"/>
    <p:sldId id="283" r:id="rId19"/>
    <p:sldId id="284" r:id="rId20"/>
    <p:sldId id="285" r:id="rId21"/>
    <p:sldId id="286" r:id="rId22"/>
    <p:sldId id="288" r:id="rId23"/>
    <p:sldId id="287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15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0">
          <p15:clr>
            <a:srgbClr val="A4A3A4"/>
          </p15:clr>
        </p15:guide>
        <p15:guide id="2" orient="horz" pos="954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2896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8" autoAdjust="0"/>
  </p:normalViewPr>
  <p:slideViewPr>
    <p:cSldViewPr snapToGrid="0">
      <p:cViewPr varScale="1">
        <p:scale>
          <a:sx n="152" d="100"/>
          <a:sy n="152" d="100"/>
        </p:scale>
        <p:origin x="426" y="138"/>
      </p:cViewPr>
      <p:guideLst>
        <p:guide orient="horz" pos="840"/>
        <p:guide orient="horz" pos="954"/>
        <p:guide orient="horz" pos="536"/>
        <p:guide orient="horz" pos="2896"/>
        <p:guide orient="horz" pos="2958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76AD6DA-211C-48CC-B63B-9AE9E9ED5DB1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617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152B77-F630-4FB5-BBB8-44E2319425E1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683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C0652D-627F-4E02-978A-7BD34114193B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039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DC0123A-6093-4B0F-B739-3876790042EC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923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11B4EA6-20CB-4C6D-A244-7675BA073BB9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903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Další možností</a:t>
            </a:r>
            <a:r>
              <a:rPr lang="cs-CZ" baseline="0" dirty="0"/>
              <a:t> jak budovat představu o destinaci a jak vhodně působit na cílovou skupinu je přes </a:t>
            </a:r>
            <a:r>
              <a:rPr lang="cs-CZ" baseline="0" dirty="0" err="1"/>
              <a:t>ambasodorské</a:t>
            </a:r>
            <a:r>
              <a:rPr lang="cs-CZ" baseline="0" dirty="0"/>
              <a:t> programy. Například v minulosti takto Jižní Tyrolsko spolupracovalo s Kateřinou Neumanovou.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7616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Využití</a:t>
            </a:r>
            <a:r>
              <a:rPr lang="cs-CZ" baseline="0" dirty="0"/>
              <a:t> známé osobnosti vidíme i v případě </a:t>
            </a:r>
            <a:r>
              <a:rPr lang="cs-CZ" baseline="0" dirty="0" err="1"/>
              <a:t>Manachesteru</a:t>
            </a:r>
            <a:r>
              <a:rPr lang="cs-CZ" baseline="0" dirty="0"/>
              <a:t> - </a:t>
            </a:r>
            <a:r>
              <a:rPr lang="cs-CZ" dirty="0"/>
              <a:t>Annie</a:t>
            </a:r>
            <a:r>
              <a:rPr lang="cs-CZ" baseline="0" dirty="0"/>
              <a:t> </a:t>
            </a:r>
            <a:r>
              <a:rPr lang="cs-CZ" baseline="0" dirty="0" err="1"/>
              <a:t>Lennoxs</a:t>
            </a:r>
            <a:r>
              <a:rPr lang="cs-CZ" baseline="0" dirty="0"/>
              <a:t> jako expert, který doporučuje oblíbená místa v destinaci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5629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Další pěkný projekt:</a:t>
            </a:r>
            <a:r>
              <a:rPr lang="cs-CZ" baseline="0" dirty="0"/>
              <a:t> </a:t>
            </a:r>
            <a:r>
              <a:rPr lang="cs-CZ" dirty="0"/>
              <a:t>Ukázka,</a:t>
            </a:r>
            <a:r>
              <a:rPr lang="cs-CZ" baseline="0" dirty="0"/>
              <a:t> kde se povedlo zapojit do komunikace „experta“, který přináší osobní příběh. Výborně zpracovaný </a:t>
            </a:r>
            <a:r>
              <a:rPr lang="cs-CZ" baseline="0" dirty="0" err="1"/>
              <a:t>storytelling</a:t>
            </a:r>
            <a:r>
              <a:rPr lang="cs-CZ" baseline="0" dirty="0"/>
              <a:t>, grafika (obrázky, videa, topografie), propojení s nabídkou autopůjčoven, cestovních kanceláří a konečně i poměrně přímý drive ke call to </a:t>
            </a:r>
            <a:r>
              <a:rPr lang="cs-CZ" baseline="0" dirty="0" err="1"/>
              <a:t>action</a:t>
            </a:r>
            <a:r>
              <a:rPr lang="cs-CZ" baseline="0" dirty="0"/>
              <a:t> – rezervace, </a:t>
            </a:r>
            <a:r>
              <a:rPr lang="cs-CZ" baseline="0" dirty="0" err="1"/>
              <a:t>newsletter</a:t>
            </a:r>
            <a:r>
              <a:rPr lang="cs-CZ" baseline="0" dirty="0"/>
              <a:t>, ….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01765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Online pohlcuje </a:t>
            </a:r>
            <a:r>
              <a:rPr lang="cs-CZ" dirty="0" err="1"/>
              <a:t>offline</a:t>
            </a:r>
            <a:r>
              <a:rPr lang="cs-CZ" dirty="0"/>
              <a:t>. Přesto, zásadní</a:t>
            </a:r>
            <a:r>
              <a:rPr lang="cs-CZ" baseline="0" dirty="0"/>
              <a:t> role DMO je v působení v místě pobytu návštěvníků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7156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10500"/>
            <a:ext cx="1148718" cy="77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85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8" y="539034"/>
            <a:ext cx="3915001" cy="2403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2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539034"/>
            <a:ext cx="3915001" cy="2403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7527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2489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3815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69" y="4537864"/>
            <a:ext cx="662558" cy="4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807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52" y="1514475"/>
            <a:ext cx="3149915" cy="2130824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792876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56" y="1825717"/>
            <a:ext cx="5755117" cy="1492067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1070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335391"/>
            <a:ext cx="7928999" cy="7278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1666716"/>
            <a:ext cx="7915931" cy="272738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5404311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50900"/>
            <a:ext cx="8091487" cy="4826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8" y="1514475"/>
            <a:ext cx="38786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186796"/>
            <a:ext cx="3874282" cy="24078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8" y="1514475"/>
            <a:ext cx="38779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2" y="2204050"/>
            <a:ext cx="3878113" cy="2393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4117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10500"/>
            <a:ext cx="1140587" cy="7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3911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96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972001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967886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67703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98754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1271306"/>
            <a:ext cx="3913810" cy="292253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50268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764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0" y="1269002"/>
            <a:ext cx="2483644" cy="167303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999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0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3310702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269002"/>
            <a:ext cx="2483644" cy="167303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1" y="1269002"/>
            <a:ext cx="2483644" cy="167303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06804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60" y="519112"/>
            <a:ext cx="390074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519113"/>
            <a:ext cx="3913810" cy="367472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2198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0" y="519112"/>
            <a:ext cx="806490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2" y="4544631"/>
            <a:ext cx="644064" cy="4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978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113392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664" r:id="rId16"/>
    <p:sldLayoutId id="2147483665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wYjAJr5sU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germany.travel/cz/ms/rajzujeme/rajzujeme.html" TargetMode="Externa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brno.idnes.cz/koktejly-v-baru-ktery-neexistuje-dqr-/brno-zpravy.aspx?c=A160224_2227886_brno-zpravy_tr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backchannel.com/instagram-is-ruining-vacation-701086a67440#.1hb0z2bw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nightwalk.withgoogle.com/e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cOTMWqwUXPU&amp;list=PL9piTIvKJnJNvhf_KbIN1q22JH9VESLN8&amp;index=1?utm_source=google-BP-hub&amp;utm_medium=hc&amp;utm_campaign=getstarted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Komunikační aktivity II.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Výsledek obrázku pro vyhledávací a obsahová síť ad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49" y="-15441"/>
            <a:ext cx="6103702" cy="49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Výsledek obrázku pro vyhledávací a obsahová síť adwo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33" y="-7144"/>
            <a:ext cx="2628175" cy="165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6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1898" y="72629"/>
            <a:ext cx="5368528" cy="662918"/>
          </a:xfrm>
        </p:spPr>
        <p:txBody>
          <a:bodyPr/>
          <a:lstStyle/>
          <a:p>
            <a:r>
              <a:rPr lang="cs-CZ" dirty="0" err="1"/>
              <a:t>Remarketing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94" y="789552"/>
            <a:ext cx="52863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Direct mail</a:t>
            </a:r>
          </a:p>
        </p:txBody>
      </p:sp>
      <p:sp>
        <p:nvSpPr>
          <p:cNvPr id="54275" name="Rectangle 4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100">
                <a:solidFill>
                  <a:schemeClr val="accent1"/>
                </a:solidFill>
              </a:rPr>
              <a:t>Cílem je oslovit co největší počet přesně definovaných členů vybraných cílových skupin</a:t>
            </a:r>
          </a:p>
          <a:p>
            <a:pPr eaLnBrk="1" hangingPunct="1"/>
            <a:r>
              <a:rPr lang="cs-CZ" altLang="cs-CZ" sz="2100"/>
              <a:t>Využívá se na propagaci destinace jako celku (nabídka nejrůznějších služeb)</a:t>
            </a:r>
          </a:p>
          <a:p>
            <a:pPr eaLnBrk="1" hangingPunct="1"/>
            <a:r>
              <a:rPr lang="cs-CZ" altLang="cs-CZ" sz="2100">
                <a:solidFill>
                  <a:schemeClr val="accent1"/>
                </a:solidFill>
              </a:rPr>
              <a:t>Nevýhodou direct mailu je obtížná aktualizace mailing listu</a:t>
            </a:r>
          </a:p>
          <a:p>
            <a:pPr eaLnBrk="1" hangingPunct="1"/>
            <a:r>
              <a:rPr lang="cs-CZ" altLang="cs-CZ" sz="2100"/>
              <a:t>Direct mail je třeba dobře načasovat</a:t>
            </a:r>
          </a:p>
        </p:txBody>
      </p:sp>
    </p:spTree>
    <p:extLst>
      <p:ext uri="{BB962C8B-B14F-4D97-AF65-F5344CB8AC3E}">
        <p14:creationId xmlns:p14="http://schemas.microsoft.com/office/powerpoint/2010/main" val="24625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195487"/>
            <a:ext cx="6506602" cy="486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385646" y="1815666"/>
            <a:ext cx="5994666" cy="8640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TextovéPole 4"/>
          <p:cNvSpPr txBox="1"/>
          <p:nvPr/>
        </p:nvSpPr>
        <p:spPr>
          <a:xfrm>
            <a:off x="2171316" y="897564"/>
            <a:ext cx="41379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Marketing a „chytré“ telefony</a:t>
            </a:r>
          </a:p>
          <a:p>
            <a:pPr algn="ctr"/>
            <a:r>
              <a:rPr lang="cs-CZ" sz="1800" dirty="0"/>
              <a:t>Case study: </a:t>
            </a:r>
            <a:r>
              <a:rPr lang="cs-CZ" sz="1800" dirty="0" err="1"/>
              <a:t>Austria</a:t>
            </a:r>
            <a:r>
              <a:rPr lang="cs-CZ" sz="1800" dirty="0"/>
              <a:t> </a:t>
            </a:r>
            <a:r>
              <a:rPr lang="cs-CZ" sz="1800" dirty="0" err="1"/>
              <a:t>Werbung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795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Mobilní telefon a Seznam.cz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pic>
        <p:nvPicPr>
          <p:cNvPr id="1026" name="Picture 2" descr="https://www.m-journal.cz/files/2018%20Petr/leden%202018/zzr_n_ad_mobil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11" y="1704138"/>
            <a:ext cx="4365089" cy="28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-journal.cz/files/2018%20Petr/leden%202018/zzr_n_ad_mobile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364"/>
            <a:ext cx="4683266" cy="28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28" y="195487"/>
            <a:ext cx="6465215" cy="486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8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Copywriting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8" y="1008993"/>
            <a:ext cx="8082321" cy="404923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Při psaní textů musíte mít jasno nejen v záludnostech českého pravopisu, ale i v počtech. Některé copy útvary si totiž žádají nejen kreativní, ale i exaktní přístup – a vy byste se jako jejich tvůrce měli vejít do </a:t>
            </a:r>
            <a:r>
              <a:rPr lang="cs-CZ" b="1" dirty="0"/>
              <a:t>doporučeného počtu znaků a slov</a:t>
            </a:r>
            <a:r>
              <a:rPr lang="cs-CZ" dirty="0"/>
              <a:t>. 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90 znaků</a:t>
            </a:r>
            <a:r>
              <a:rPr lang="cs-CZ" dirty="0"/>
              <a:t> je podle </a:t>
            </a:r>
            <a:r>
              <a:rPr lang="cs-CZ" dirty="0" err="1"/>
              <a:t>Facebooku</a:t>
            </a:r>
            <a:r>
              <a:rPr lang="cs-CZ" dirty="0"/>
              <a:t> maximum pro délku “horního” textu u placeného příspěvku. Pokud tohle pravidlo dodržíte, </a:t>
            </a:r>
            <a:r>
              <a:rPr lang="cs-CZ" dirty="0" err="1"/>
              <a:t>Facebook</a:t>
            </a:r>
            <a:r>
              <a:rPr lang="cs-CZ" dirty="0"/>
              <a:t> slibuje, že se text zobrazí celý i na zařízeních s menším displejem (čti: na mobilech).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16 slov</a:t>
            </a:r>
            <a:r>
              <a:rPr lang="cs-CZ" dirty="0"/>
              <a:t> je hranice, za kterou byste neměli jít při tvorbě alternativního textu u obrázku. Důvod je prostý – Google bere v potaz právě jen prvních 16 slov, sedmnácté a další už ignoruje. 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55 znaků</a:t>
            </a:r>
            <a:r>
              <a:rPr lang="cs-CZ" dirty="0"/>
              <a:t> je délka </a:t>
            </a:r>
            <a:r>
              <a:rPr lang="cs-CZ" dirty="0" err="1"/>
              <a:t>Title</a:t>
            </a:r>
            <a:r>
              <a:rPr lang="cs-CZ" dirty="0"/>
              <a:t>, se kterou byste v drtivé většině případů neměli narazit ani u Google, ani u Seznamu. S delším </a:t>
            </a:r>
            <a:r>
              <a:rPr lang="cs-CZ" dirty="0" err="1"/>
              <a:t>Titlem</a:t>
            </a:r>
            <a:r>
              <a:rPr lang="cs-CZ" dirty="0"/>
              <a:t> naopak riskujete (zejména u Seznamu), že váš skvělý text usekne a zbytek nahradí třemi tečkami. Zkrátka proto, že se mu do sloupce s výsledky vyhledávání nevejde. </a:t>
            </a:r>
            <a:endParaRPr lang="cs-CZ" dirty="0" smtClean="0"/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Mimochodem, kvantitativní omezení a doporučení platí i pro předměty e-mailů, titulky článků nebo počet odrážek v textu.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98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69" y="339329"/>
            <a:ext cx="5986463" cy="44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2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Publicita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idx="1"/>
          </p:nvPr>
        </p:nvSpPr>
        <p:spPr>
          <a:xfrm>
            <a:off x="614034" y="1147730"/>
            <a:ext cx="7915931" cy="3246369"/>
          </a:xfrm>
        </p:spPr>
        <p:txBody>
          <a:bodyPr>
            <a:normAutofit fontScale="92500" lnSpcReduction="10000"/>
          </a:bodyPr>
          <a:lstStyle/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600" dirty="0"/>
              <a:t>Je bezplatná zmínka o destinaci v tisku, veřejném projevu, </a:t>
            </a:r>
            <a:r>
              <a:rPr lang="cs-CZ" altLang="cs-CZ" sz="1600" dirty="0" smtClean="0"/>
              <a:t>rozhlase a dalších médiích.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600" dirty="0" smtClean="0"/>
              <a:t>Má </a:t>
            </a:r>
            <a:r>
              <a:rPr lang="cs-CZ" altLang="cs-CZ" sz="1600" dirty="0"/>
              <a:t>obvykle podpůrnou roli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600" dirty="0"/>
              <a:t>Zahrnuje pravidelné články v tisku, relace v televizi, speciální akce, návštěvy známých osobností, osobní rozhovory a projevy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None/>
            </a:pPr>
            <a:endParaRPr lang="cs-CZ" altLang="cs-CZ" sz="2400" dirty="0" smtClean="0">
              <a:solidFill>
                <a:schemeClr val="accent1"/>
              </a:solidFill>
            </a:endParaRPr>
          </a:p>
          <a:p>
            <a:pPr eaLnBrk="1" hangingPunct="1">
              <a:spcAft>
                <a:spcPts val="600"/>
              </a:spcAft>
              <a:buFont typeface="Wingdings" pitchFamily="2" charset="2"/>
              <a:buNone/>
            </a:pPr>
            <a:r>
              <a:rPr lang="cs-CZ" altLang="cs-CZ" sz="2400" dirty="0" smtClean="0">
                <a:solidFill>
                  <a:schemeClr val="accent1"/>
                </a:solidFill>
              </a:rPr>
              <a:t>Aktivity</a:t>
            </a:r>
            <a:endParaRPr lang="cs-CZ" altLang="cs-CZ" sz="2400" dirty="0">
              <a:solidFill>
                <a:schemeClr val="accent1"/>
              </a:solidFill>
            </a:endParaRP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600" dirty="0"/>
              <a:t>Ve spolupráci vydavateli tiskovin přímo vytvářet články, zprávy atd.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600" dirty="0"/>
              <a:t>Zasílat médiím informace o plánovaných akcích (například vinobraní, atd.)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600" dirty="0"/>
              <a:t>Budovat vazby s novináři (pozvat novináře k návštěvě destinace, připravit pro ně prohlídku, upozornit na zajímavosti)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600" dirty="0"/>
              <a:t>Pro novináře připravovat tiskové mapy s fotografiemi</a:t>
            </a:r>
          </a:p>
          <a:p>
            <a:pPr eaLnBrk="1" hangingPunct="1"/>
            <a:endParaRPr lang="cs-CZ" altLang="cs-CZ" sz="1350" dirty="0"/>
          </a:p>
        </p:txBody>
      </p:sp>
    </p:spTree>
    <p:extLst>
      <p:ext uri="{BB962C8B-B14F-4D97-AF65-F5344CB8AC3E}">
        <p14:creationId xmlns:p14="http://schemas.microsoft.com/office/powerpoint/2010/main" val="33835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8083" y="310824"/>
            <a:ext cx="5829300" cy="120700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9021" b="5154"/>
          <a:stretch/>
        </p:blipFill>
        <p:spPr>
          <a:xfrm>
            <a:off x="1236421" y="21164"/>
            <a:ext cx="6764579" cy="464451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871700" y="465516"/>
            <a:ext cx="2052228" cy="4488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Obdélník 5"/>
          <p:cNvSpPr/>
          <p:nvPr/>
        </p:nvSpPr>
        <p:spPr>
          <a:xfrm>
            <a:off x="5706126" y="3597864"/>
            <a:ext cx="1458162" cy="97210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" name="Obdélník 6"/>
          <p:cNvSpPr/>
          <p:nvPr/>
        </p:nvSpPr>
        <p:spPr>
          <a:xfrm>
            <a:off x="1979712" y="3543858"/>
            <a:ext cx="1242138" cy="4488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040" y="399881"/>
            <a:ext cx="5836518" cy="466921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313230" y="99101"/>
            <a:ext cx="214469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cs-CZ" sz="1800" dirty="0"/>
              <a:t>Servis pro novináře</a:t>
            </a:r>
          </a:p>
        </p:txBody>
      </p:sp>
    </p:spTree>
    <p:extLst>
      <p:ext uri="{BB962C8B-B14F-4D97-AF65-F5344CB8AC3E}">
        <p14:creationId xmlns:p14="http://schemas.microsoft.com/office/powerpoint/2010/main" val="29420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On-line aktivity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SEO</a:t>
            </a:r>
          </a:p>
          <a:p>
            <a:r>
              <a:rPr lang="cs-CZ" altLang="cs-CZ" dirty="0" err="1" smtClean="0"/>
              <a:t>Bannerová</a:t>
            </a:r>
            <a:r>
              <a:rPr lang="cs-CZ" altLang="cs-CZ" dirty="0" smtClean="0"/>
              <a:t> </a:t>
            </a:r>
            <a:r>
              <a:rPr lang="cs-CZ" altLang="cs-CZ" dirty="0" smtClean="0"/>
              <a:t>reklama</a:t>
            </a:r>
          </a:p>
          <a:p>
            <a:r>
              <a:rPr lang="cs-CZ" altLang="cs-CZ" dirty="0" smtClean="0"/>
              <a:t>PPC</a:t>
            </a:r>
            <a:endParaRPr lang="cs-CZ" altLang="cs-CZ" dirty="0" smtClean="0"/>
          </a:p>
          <a:p>
            <a:r>
              <a:rPr lang="cs-CZ" altLang="cs-CZ" dirty="0" smtClean="0"/>
              <a:t>Direct mail</a:t>
            </a:r>
          </a:p>
          <a:p>
            <a:r>
              <a:rPr lang="cs-CZ" altLang="cs-CZ" dirty="0" smtClean="0"/>
              <a:t>Mobilní telefony</a:t>
            </a:r>
          </a:p>
          <a:p>
            <a:r>
              <a:rPr lang="cs-CZ" altLang="cs-CZ" dirty="0" smtClean="0"/>
              <a:t>Publicita</a:t>
            </a:r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Poskytování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Ambasadorský program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11266" name="Picture 2" descr="Výsledek obrázku pro suedtirol touris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42" y="2345021"/>
            <a:ext cx="22860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ýsledek obrázku pro kateřina neumann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14" y="2179840"/>
            <a:ext cx="3028207" cy="15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5122" name="Picture 2" descr="http://www.travel-trust.de/wp-content/uploads/2013/09/manchester-reiseexperten-tourism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45" y="643055"/>
            <a:ext cx="4802206" cy="39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6D413-989E-44BB-8D98-2797296E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F219E4-2061-4421-95B4-F744C3817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187A58-A76B-46E1-940A-C000DA318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33442"/>
            <a:ext cx="6858000" cy="38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Bloggeři</a:t>
            </a:r>
            <a:r>
              <a:rPr lang="cs-CZ" dirty="0"/>
              <a:t> a novináři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 b="4605"/>
          <a:stretch/>
        </p:blipFill>
        <p:spPr bwMode="auto">
          <a:xfrm>
            <a:off x="1121748" y="1424409"/>
            <a:ext cx="6858000" cy="326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6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0E5C0-EBB5-4E55-AB9B-5B7F94D5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78DDF9-E2BA-477F-8164-6C3845F9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054F06-1EA6-41EC-A82D-F938EE86D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99" y="66122"/>
            <a:ext cx="6875502" cy="4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65740-FB71-4BC3-AC70-5C4E9765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C6244A-8E0E-4B39-A277-B847FC5E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7BDC2A-AF2D-4266-9F0B-5F38235A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65620"/>
            <a:ext cx="6699853" cy="46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98F83-AFCF-4A29-895C-4D28D85D1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E5C60D-750F-4482-9B07-D64ECAE8B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60CBE8-2CC3-4B33-B374-15CCC917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92" cy="43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EB260-3A87-4592-8C69-21B9E5BF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52F435-8A21-4C5E-9327-36C83E42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85719F-4239-4A04-A9C6-95F8FE7CB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00" y="213779"/>
            <a:ext cx="6852601" cy="42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C5706-4260-4C12-8EAB-ACF20D77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20E490-305A-4AA4-AE7C-3285CBA50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377D00-D763-4071-A191-1A196B2B0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3486"/>
            <a:ext cx="6858000" cy="41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22567-516B-498C-96B4-3CE197AFA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D8E835-C038-43CB-B4F9-9CEBED251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16FEF3-1ECE-4CCE-AF88-9FABD15D0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168" y="0"/>
            <a:ext cx="5571665" cy="469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867" y="340027"/>
            <a:ext cx="5368528" cy="662918"/>
          </a:xfrm>
        </p:spPr>
        <p:txBody>
          <a:bodyPr/>
          <a:lstStyle/>
          <a:p>
            <a:r>
              <a:rPr lang="cs-CZ" dirty="0"/>
              <a:t>SEO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867" y="1002945"/>
            <a:ext cx="7892247" cy="30861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Předpoklady úspěšného SEO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endParaRPr lang="cs-CZ" sz="600" dirty="0"/>
          </a:p>
          <a:p>
            <a:pPr>
              <a:spcAft>
                <a:spcPts val="1200"/>
              </a:spcAft>
            </a:pPr>
            <a:r>
              <a:rPr lang="cs-CZ" sz="1200" b="1" dirty="0"/>
              <a:t>Porozumět svým zákazníkům</a:t>
            </a:r>
            <a:r>
              <a:rPr lang="en-US" sz="1200" dirty="0"/>
              <a:t>: </a:t>
            </a:r>
            <a:r>
              <a:rPr lang="cs-CZ" sz="1200" dirty="0"/>
              <a:t>pochopit jak a proč používají vyhledávání, jaké fráze zadávají v různých stádiích rozhodovacího procesu a v různých obdobích sezóny a tomu přizpůsobovat obsah, názvy stránek, titulky, URL vzhledem ke klíčovým slovům.</a:t>
            </a:r>
          </a:p>
          <a:p>
            <a:pPr>
              <a:spcAft>
                <a:spcPts val="1200"/>
              </a:spcAft>
            </a:pPr>
            <a:r>
              <a:rPr lang="cs-CZ" sz="1200" b="1" dirty="0"/>
              <a:t>Porozumět vyhledávačům</a:t>
            </a:r>
            <a:r>
              <a:rPr lang="en-US" sz="1200" dirty="0"/>
              <a:t>: </a:t>
            </a:r>
            <a:r>
              <a:rPr lang="cs-CZ" sz="1200" dirty="0"/>
              <a:t>pochopit algoritmy, které rozhodují o výsledku vyhledávání.</a:t>
            </a:r>
          </a:p>
          <a:p>
            <a:pPr>
              <a:spcAft>
                <a:spcPts val="1200"/>
              </a:spcAft>
            </a:pPr>
            <a:r>
              <a:rPr lang="cs-CZ" sz="1200" b="1" dirty="0"/>
              <a:t>Optimalizovat web po technické stránce</a:t>
            </a:r>
            <a:r>
              <a:rPr lang="en-US" sz="1200" b="1" dirty="0"/>
              <a:t>: </a:t>
            </a:r>
            <a:r>
              <a:rPr lang="en-US" sz="1200" dirty="0" err="1"/>
              <a:t>za</a:t>
            </a:r>
            <a:r>
              <a:rPr lang="cs-CZ" sz="1200" dirty="0"/>
              <a:t>jistit, aby byly jednotlivé stránky webu z hlediska kódu a struktury </a:t>
            </a:r>
            <a:r>
              <a:rPr lang="cs-CZ" sz="1200" dirty="0" err="1"/>
              <a:t>indexovatelné</a:t>
            </a:r>
            <a:r>
              <a:rPr lang="cs-CZ" sz="1200" dirty="0"/>
              <a:t> a tedy přístupné.</a:t>
            </a:r>
          </a:p>
          <a:p>
            <a:pPr>
              <a:spcAft>
                <a:spcPts val="1200"/>
              </a:spcAft>
            </a:pPr>
            <a:r>
              <a:rPr lang="cs-CZ" sz="1200" b="1" dirty="0"/>
              <a:t>Budovat si reputaci, důvěryhodnost a autoritu: </a:t>
            </a:r>
            <a:r>
              <a:rPr lang="en-US" sz="1200" dirty="0"/>
              <a:t> </a:t>
            </a:r>
            <a:r>
              <a:rPr lang="cs-CZ" sz="1200" dirty="0"/>
              <a:t>prostřednictvím </a:t>
            </a:r>
            <a:r>
              <a:rPr lang="cs-CZ" sz="1200" dirty="0" err="1"/>
              <a:t>off-page</a:t>
            </a:r>
            <a:r>
              <a:rPr lang="cs-CZ" sz="1200" dirty="0"/>
              <a:t> strategií – např. získáváním zpětných odkazů na web z jiných webů.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5842" name="Picture 2" descr="https://upload.wikimedia.org/wikipedia/commons/thumb/6/69/PageRank-hi-res.png/1280px-PageRank-hi-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67" y="3431596"/>
            <a:ext cx="2198395" cy="158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4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47906-5F1D-463B-A673-9FEB7747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999276-D3D7-422D-8F6E-5797EA593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E722E3-667B-41D7-BBD8-37EF3310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66408"/>
            <a:ext cx="6858000" cy="40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B3ADB-33AA-43A6-98BE-C68AFD96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F55CD-AB01-4508-896C-BF874F52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02E1A8-B286-4126-93E0-B4C704C85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70" y="207723"/>
            <a:ext cx="5340449" cy="49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CB199-5A16-4286-BE81-BA7B56CC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3AC0F0-C8E8-41C3-A24C-8AA9F81C7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31967D-1988-4504-B45E-C1CFBC57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27" y="270799"/>
            <a:ext cx="6994878" cy="43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FB4AA-3AA1-49A1-B58A-468F3330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838B87-AD8E-44C6-A96D-A88D2C1B5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8B1794-BE74-4E3B-816F-87AD2F1A7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95" y="0"/>
            <a:ext cx="53034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7E1B6-4A7E-4687-9E77-74620BD1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7B1645-4990-4E84-B7B6-262ED8B23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DEE7E7-DB2E-429A-955E-4AA1C712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11" y="92677"/>
            <a:ext cx="5764578" cy="46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7" name="Obrázek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9928" r="50316" b="3821"/>
          <a:stretch/>
        </p:blipFill>
        <p:spPr>
          <a:xfrm>
            <a:off x="0" y="203489"/>
            <a:ext cx="9149937" cy="44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7350" y="363474"/>
            <a:ext cx="5829300" cy="539262"/>
          </a:xfrm>
        </p:spPr>
        <p:txBody>
          <a:bodyPr/>
          <a:lstStyle/>
          <a:p>
            <a:r>
              <a:rPr lang="cs-CZ" dirty="0"/>
              <a:t>Publicita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8839" r="2016" b="4036"/>
          <a:stretch/>
        </p:blipFill>
        <p:spPr>
          <a:xfrm>
            <a:off x="1277634" y="951570"/>
            <a:ext cx="5238582" cy="37264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88024" y="2347911"/>
            <a:ext cx="2538282" cy="286232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1800" dirty="0"/>
              <a:t>Jejich menu je vyrobené jako časopis, který obsahuje i fotografie personálu Baru v oněch dvaceti podnicích. Tři tisíce kusů si hosté můžou odnést domů.</a:t>
            </a:r>
          </a:p>
          <a:p>
            <a:r>
              <a:rPr lang="cs-CZ" sz="1800" dirty="0"/>
              <a:t>Zdroj: </a:t>
            </a:r>
            <a:r>
              <a:rPr lang="cs-CZ" sz="1800" dirty="0">
                <a:hlinkClick r:id="rId3"/>
              </a:rPr>
              <a:t>http://brno.idnes.cz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marketing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06" y="1167594"/>
            <a:ext cx="5302505" cy="393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7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1528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89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57350" y="357504"/>
            <a:ext cx="5829300" cy="3144453"/>
          </a:xfrm>
        </p:spPr>
        <p:txBody>
          <a:bodyPr/>
          <a:lstStyle/>
          <a:p>
            <a:r>
              <a:rPr lang="cs-CZ" sz="1600" dirty="0"/>
              <a:t>sebeprezentace na sociálních sítích</a:t>
            </a:r>
          </a:p>
          <a:p>
            <a:r>
              <a:rPr lang="cs-CZ" sz="1600" dirty="0"/>
              <a:t>Autoportréty jako zdůraznění - a zároveň utváření - vlastní identity</a:t>
            </a:r>
          </a:p>
          <a:p>
            <a:r>
              <a:rPr lang="cs-CZ" sz="1600" dirty="0"/>
              <a:t>Přizpůsobení své identity tomu, co se </a:t>
            </a:r>
            <a:r>
              <a:rPr lang="cs-CZ" sz="1600" dirty="0" smtClean="0"/>
              <a:t>očekává</a:t>
            </a:r>
            <a:endParaRPr lang="cs-CZ" sz="1600" dirty="0"/>
          </a:p>
          <a:p>
            <a:r>
              <a:rPr lang="cs-CZ" sz="1600" dirty="0"/>
              <a:t>na sociálních sítích se očekává zajímavost, nenucenost a „užívání si života“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28" y="2568178"/>
            <a:ext cx="7144" cy="71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15669" r="26357" b="25574"/>
          <a:stretch/>
        </p:blipFill>
        <p:spPr>
          <a:xfrm>
            <a:off x="0" y="2716877"/>
            <a:ext cx="3564396" cy="227514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69924" y="2716877"/>
            <a:ext cx="4160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„Nadechla jsem se a pozvedla jsem iPhone k obloze. Po třiceti sekundách ořezávání a </a:t>
            </a:r>
            <a:r>
              <a:rPr lang="cs-CZ" sz="1200" dirty="0" err="1"/>
              <a:t>tagování</a:t>
            </a:r>
            <a:r>
              <a:rPr lang="cs-CZ" sz="1200" dirty="0"/>
              <a:t> jsem nahrála na </a:t>
            </a:r>
            <a:r>
              <a:rPr lang="cs-CZ" sz="1200" dirty="0" err="1"/>
              <a:t>Instagram</a:t>
            </a:r>
            <a:r>
              <a:rPr lang="cs-CZ" sz="1200" dirty="0"/>
              <a:t> momentku z dovolené,“ </a:t>
            </a:r>
            <a:r>
              <a:rPr lang="cs-CZ" sz="1200" dirty="0">
                <a:hlinkClick r:id="rId4"/>
              </a:rPr>
              <a:t>píše</a:t>
            </a:r>
            <a:r>
              <a:rPr lang="cs-CZ" sz="1200" dirty="0"/>
              <a:t> redaktorka a spisovatelka Mary </a:t>
            </a:r>
            <a:r>
              <a:rPr lang="cs-CZ" sz="1200" dirty="0" err="1"/>
              <a:t>Pilnová</a:t>
            </a:r>
            <a:endParaRPr lang="cs-CZ" sz="1200" dirty="0"/>
          </a:p>
          <a:p>
            <a:r>
              <a:rPr lang="cs-CZ" sz="1200" dirty="0"/>
              <a:t>Vypadá to jako nádherný cestovatelský moment. Ale to je lež,“ přiznává se </a:t>
            </a:r>
            <a:r>
              <a:rPr lang="cs-CZ" sz="1200" dirty="0" err="1"/>
              <a:t>Pilonová</a:t>
            </a:r>
            <a:r>
              <a:rPr lang="cs-CZ" sz="1200" dirty="0"/>
              <a:t>. „Neukázala jsem ty davy lidí, které kolem mne bojovaly o tutéž dokonalou fotku na </a:t>
            </a:r>
            <a:r>
              <a:rPr lang="cs-CZ" sz="1200" dirty="0" err="1"/>
              <a:t>Instagram</a:t>
            </a:r>
            <a:r>
              <a:rPr lang="cs-CZ" sz="1200" dirty="0"/>
              <a:t>. Vypadalo to, že se celé to místo proměnilo v jeden velký fotoateliér.“</a:t>
            </a:r>
          </a:p>
          <a:p>
            <a:r>
              <a:rPr lang="cs-CZ" sz="1050" dirty="0"/>
              <a:t>Zdroj: http://technet.idnes.cz</a:t>
            </a:r>
            <a:r>
              <a:rPr lang="cs-CZ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48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673" y="89803"/>
            <a:ext cx="2494861" cy="554906"/>
          </a:xfrm>
        </p:spPr>
        <p:txBody>
          <a:bodyPr/>
          <a:lstStyle/>
          <a:p>
            <a:r>
              <a:rPr lang="cs-CZ" dirty="0"/>
              <a:t>SEO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673" y="1335932"/>
            <a:ext cx="3785396" cy="3807568"/>
          </a:xfrm>
        </p:spPr>
        <p:txBody>
          <a:bodyPr>
            <a:normAutofit/>
          </a:bodyPr>
          <a:lstStyle/>
          <a:p>
            <a:r>
              <a:rPr lang="cs-CZ" sz="1500" dirty="0"/>
              <a:t>Optimalizace webu pro vyhledávače</a:t>
            </a:r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r>
              <a:rPr lang="cs-CZ" sz="1400" dirty="0" smtClean="0"/>
              <a:t>Problémy/chyby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Optimalizace již hotového webu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Opomenutí netechnických aspektů SEO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Chápání SEO jako časově ohraničené akce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Upřednostnění potřeb prodejce před potřebami zákazníka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Texty přebrané od výrobce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Podceňování negativního PR ve vyhledávačích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Volba špatných cílů optimalizace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Vyhledávače jako jediný zdroj návštěvnosti</a:t>
            </a:r>
          </a:p>
          <a:p>
            <a:endParaRPr lang="cs-CZ" sz="15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06" y="0"/>
            <a:ext cx="382591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ong tail of trust | Online marketing, Internet marketing strategy,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2" y="2869324"/>
            <a:ext cx="4002743" cy="223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4" y="655076"/>
            <a:ext cx="3860494" cy="22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60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Jak se neustálé fotografování okolí podepíše na našem vnímání reality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2" y="-102394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bs.twimg.com/media/CtOKr_OXEAExpM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11" y="636275"/>
            <a:ext cx="5600700" cy="37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0540" y="4566829"/>
            <a:ext cx="793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Fotka ukazuje, jak se všichni obrátili ke kandidátce zády, aby si vyfotili </a:t>
            </a:r>
            <a:r>
              <a:rPr lang="cs-CZ" sz="1800" dirty="0" err="1"/>
              <a:t>selfie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098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On-</a:t>
            </a:r>
            <a:r>
              <a:rPr lang="cs-CZ" dirty="0" err="1"/>
              <a:t>site</a:t>
            </a:r>
            <a:r>
              <a:rPr lang="cs-CZ" dirty="0"/>
              <a:t> aktivity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4568"/>
          <a:stretch/>
        </p:blipFill>
        <p:spPr bwMode="auto">
          <a:xfrm>
            <a:off x="1143000" y="1416131"/>
            <a:ext cx="6858001" cy="32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8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9349C-D6A2-4982-AC80-5B89A1F0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1C4FFA-A578-4E71-9AC8-02A079324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94412C-AA9E-4845-9A30-C0853550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42560"/>
            <a:ext cx="6858000" cy="38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0E0E9-5F43-4A10-87DD-986221E07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B09C72-F388-4F36-88F2-9CDB6A870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44E3B9-D3DE-4E81-9474-909E44D24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42560"/>
            <a:ext cx="6858000" cy="38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7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A2C36-7DD9-427E-9DEE-B5648477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EDA50A-954E-4E0D-A3F7-5E872ECB8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E625F0-E363-4E3E-9A81-C3AA06A5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49799"/>
            <a:ext cx="6858000" cy="384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5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7471"/>
            <a:ext cx="6858000" cy="49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On-</a:t>
            </a:r>
            <a:r>
              <a:rPr lang="cs-CZ" dirty="0" err="1"/>
              <a:t>site</a:t>
            </a:r>
            <a:r>
              <a:rPr lang="cs-CZ" dirty="0"/>
              <a:t> aktivity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2050" name="Picture 2" descr="http://www.travel-trust.de/wp-content/uploads/2015/11/digitale-erlebnisse-im-tourismu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73" y="1427422"/>
            <a:ext cx="4146770" cy="33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474274" y="4617187"/>
            <a:ext cx="22525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Pramen: http://www.travel-trust.de/erlebnisse-im-tourismus/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21043" y="1514104"/>
            <a:ext cx="234051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Průvodce destinací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Organizátor akcí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Tvorba produktů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b="6825"/>
          <a:stretch/>
        </p:blipFill>
        <p:spPr bwMode="auto">
          <a:xfrm>
            <a:off x="1143000" y="1427421"/>
            <a:ext cx="6858000" cy="317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59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F4933B-AE69-4FE7-AD4D-3CC8C146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D4280B-8EFB-42A0-BFE1-0113633EB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FFD6E-F6D4-45EE-9554-9D3E0B72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28082"/>
            <a:ext cx="6858000" cy="38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CbMZak2UYAI6qeB.jpg">
            <a:extLst>
              <a:ext uri="{FF2B5EF4-FFF2-40B4-BE49-F238E27FC236}">
                <a16:creationId xmlns:a16="http://schemas.microsoft.com/office/drawing/2014/main" id="{62854565-4080-49D8-B3B0-0064C3EBB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r="-2" b="-2"/>
          <a:stretch/>
        </p:blipFill>
        <p:spPr bwMode="auto">
          <a:xfrm>
            <a:off x="1499625" y="480060"/>
            <a:ext cx="2696737" cy="41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99EFD63-78B1-4E74-BB22-F18736BB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49" y="356680"/>
            <a:ext cx="2981017" cy="617171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2625" dirty="0" err="1"/>
              <a:t>Cross-selling</a:t>
            </a:r>
            <a:endParaRPr lang="cs-CZ" sz="2625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607877-2E2F-4B52-9B88-63A44C3E7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0" y="1335882"/>
            <a:ext cx="3615852" cy="3479006"/>
          </a:xfrm>
        </p:spPr>
        <p:txBody>
          <a:bodyPr>
            <a:normAutofit/>
          </a:bodyPr>
          <a:lstStyle/>
          <a:p>
            <a:r>
              <a:rPr lang="cs-CZ" sz="1600" dirty="0"/>
              <a:t>se označují aktivity, jejichž účelem je navýšit celkovou objednávku zákazníka doporučením souvisejícího zboží.</a:t>
            </a:r>
          </a:p>
          <a:p>
            <a:r>
              <a:rPr lang="cs-CZ" sz="1600" dirty="0"/>
              <a:t>Neplést s up-</a:t>
            </a:r>
            <a:r>
              <a:rPr lang="cs-CZ" sz="1600" dirty="0" err="1"/>
              <a:t>sellingem</a:t>
            </a:r>
            <a:r>
              <a:rPr lang="cs-CZ" sz="1600" dirty="0"/>
              <a:t>, snahou prodat vyšší model výrobku či pokročilejší verzi produktu.</a:t>
            </a:r>
          </a:p>
          <a:p>
            <a:pPr marL="0" indent="0">
              <a:buNone/>
            </a:pPr>
            <a:endParaRPr lang="cs-CZ" sz="1200" dirty="0"/>
          </a:p>
          <a:p>
            <a:r>
              <a:rPr lang="cs-CZ" dirty="0"/>
              <a:t>V případě destinací může jít o:</a:t>
            </a:r>
          </a:p>
          <a:p>
            <a:pPr lvl="1"/>
            <a:r>
              <a:rPr lang="cs-CZ" dirty="0"/>
              <a:t>Nabídku průvodcovských služeb k ubytování</a:t>
            </a:r>
          </a:p>
          <a:p>
            <a:pPr lvl="1"/>
            <a:r>
              <a:rPr lang="cs-CZ" dirty="0"/>
              <a:t>Wellness služeb ke skipasu</a:t>
            </a:r>
          </a:p>
          <a:p>
            <a:pPr lvl="1"/>
            <a:r>
              <a:rPr lang="cs-CZ" dirty="0"/>
              <a:t>Regionálních produktů (Valašský </a:t>
            </a:r>
            <a:r>
              <a:rPr lang="cs-CZ" dirty="0" err="1"/>
              <a:t>frgál</a:t>
            </a:r>
            <a:r>
              <a:rPr lang="cs-CZ" dirty="0"/>
              <a:t>) k ubytování</a:t>
            </a:r>
          </a:p>
          <a:p>
            <a:pPr lvl="1"/>
            <a:r>
              <a:rPr lang="cs-CZ" dirty="0" smtClean="0"/>
              <a:t>apod</a:t>
            </a:r>
            <a:r>
              <a:rPr lang="cs-CZ" dirty="0"/>
              <a:t>. 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2480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124"/>
            <a:ext cx="9144000" cy="4757412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99546" y="126124"/>
            <a:ext cx="7928999" cy="727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 smtClean="0"/>
              <a:t>Bannerová</a:t>
            </a:r>
            <a:r>
              <a:rPr lang="cs-CZ" kern="0" dirty="0" smtClean="0"/>
              <a:t> reklama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1127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03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9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94" y="266701"/>
            <a:ext cx="6423422" cy="461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7694" y="141480"/>
            <a:ext cx="5368528" cy="558757"/>
          </a:xfrm>
        </p:spPr>
        <p:txBody>
          <a:bodyPr/>
          <a:lstStyle/>
          <a:p>
            <a:r>
              <a:rPr lang="cs-CZ" dirty="0"/>
              <a:t>SEM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6924" y="4582649"/>
            <a:ext cx="478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Get Started with Google Ads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7092" r="51145" b="4200"/>
          <a:stretch/>
        </p:blipFill>
        <p:spPr>
          <a:xfrm>
            <a:off x="187226" y="639439"/>
            <a:ext cx="8876616" cy="4022083"/>
          </a:xfrm>
          <a:prstGeom prst="rect">
            <a:avLst/>
          </a:prstGeom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0" b="4242"/>
          <a:stretch/>
        </p:blipFill>
        <p:spPr bwMode="auto">
          <a:xfrm>
            <a:off x="1308746" y="700237"/>
            <a:ext cx="6189267" cy="432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6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7771" y="753565"/>
            <a:ext cx="1754814" cy="446893"/>
          </a:xfrm>
        </p:spPr>
        <p:txBody>
          <a:bodyPr/>
          <a:lstStyle/>
          <a:p>
            <a:r>
              <a:rPr lang="cs-CZ" dirty="0"/>
              <a:t>PPC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7771" y="1413753"/>
            <a:ext cx="3714170" cy="364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350" i="1" dirty="0"/>
              <a:t>Díky kvalitní správě PPC kampaní můžete dnes zobrazovat své inzeráty na těch nejkvalitnějších reklamních plochách a přesto platit o 30 - 70 % méně než vaše konkurence </a:t>
            </a:r>
          </a:p>
          <a:p>
            <a:pPr marL="0" indent="0">
              <a:buNone/>
            </a:pPr>
            <a:endParaRPr lang="cs-CZ" sz="1350" i="1" dirty="0" smtClean="0"/>
          </a:p>
          <a:p>
            <a:pPr marL="0" indent="0">
              <a:buNone/>
            </a:pPr>
            <a:r>
              <a:rPr lang="cs-CZ" sz="1350" i="1" dirty="0" smtClean="0"/>
              <a:t>Chyby</a:t>
            </a:r>
            <a:r>
              <a:rPr lang="cs-CZ" sz="1350" i="1" dirty="0"/>
              <a:t>:</a:t>
            </a:r>
          </a:p>
          <a:p>
            <a:r>
              <a:rPr lang="cs-CZ" sz="1350" b="1" dirty="0"/>
              <a:t>Spuštění PPC reklamy na nekvalitní web </a:t>
            </a:r>
          </a:p>
          <a:p>
            <a:r>
              <a:rPr lang="cs-CZ" sz="1350" b="1" dirty="0"/>
              <a:t>Nesprávně zvolený a nastavený systém měření návštěvnosti </a:t>
            </a:r>
          </a:p>
          <a:p>
            <a:r>
              <a:rPr lang="cs-CZ" sz="1350" b="1" dirty="0"/>
              <a:t>Sledování nesprávných parametrů výkonu kampaní </a:t>
            </a:r>
          </a:p>
          <a:p>
            <a:r>
              <a:rPr lang="cs-CZ" sz="1350" b="1" dirty="0"/>
              <a:t>Požadavek první pozice vašeho inzerátu </a:t>
            </a:r>
          </a:p>
          <a:p>
            <a:r>
              <a:rPr lang="cs-CZ" sz="1350" b="1" dirty="0"/>
              <a:t>Nevyužití dat z PPC reklamy pro rozvoj webu </a:t>
            </a:r>
            <a:endParaRPr lang="cs-CZ" sz="135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4306"/>
            <a:ext cx="38862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062019" y="4793996"/>
            <a:ext cx="96853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75" dirty="0"/>
              <a:t>Autor: Martin Kalina </a:t>
            </a:r>
          </a:p>
        </p:txBody>
      </p:sp>
    </p:spTree>
    <p:extLst>
      <p:ext uri="{BB962C8B-B14F-4D97-AF65-F5344CB8AC3E}">
        <p14:creationId xmlns:p14="http://schemas.microsoft.com/office/powerpoint/2010/main" val="32504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ESF_MUNI</Template>
  <TotalTime>194</TotalTime>
  <Words>744</Words>
  <Application>Microsoft Office PowerPoint</Application>
  <PresentationFormat>Předvádění na obrazovce (16:9)</PresentationFormat>
  <Paragraphs>122</Paragraphs>
  <Slides>48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2" baseType="lpstr">
      <vt:lpstr>Arial</vt:lpstr>
      <vt:lpstr>Tahoma</vt:lpstr>
      <vt:lpstr>Wingdings</vt:lpstr>
      <vt:lpstr>Prezentace_MU_CZ</vt:lpstr>
      <vt:lpstr>Komunikační aktivity II.</vt:lpstr>
      <vt:lpstr>On-line aktivity</vt:lpstr>
      <vt:lpstr>SEO</vt:lpstr>
      <vt:lpstr>SEO</vt:lpstr>
      <vt:lpstr>Prezentace aplikace PowerPoint</vt:lpstr>
      <vt:lpstr>Prezentace aplikace PowerPoint</vt:lpstr>
      <vt:lpstr>Prezentace aplikace PowerPoint</vt:lpstr>
      <vt:lpstr>SEM</vt:lpstr>
      <vt:lpstr>PPC</vt:lpstr>
      <vt:lpstr>Prezentace aplikace PowerPoint</vt:lpstr>
      <vt:lpstr>Remarketing</vt:lpstr>
      <vt:lpstr>Direct mail</vt:lpstr>
      <vt:lpstr>Prezentace aplikace PowerPoint</vt:lpstr>
      <vt:lpstr>Mobilní telefon a Seznam.cz</vt:lpstr>
      <vt:lpstr>Prezentace aplikace PowerPoint</vt:lpstr>
      <vt:lpstr>Copywriting </vt:lpstr>
      <vt:lpstr>Prezentace aplikace PowerPoint</vt:lpstr>
      <vt:lpstr>Publicita</vt:lpstr>
      <vt:lpstr>Prezentace aplikace PowerPoint</vt:lpstr>
      <vt:lpstr>Poskytování informací</vt:lpstr>
      <vt:lpstr>Prezentace aplikace PowerPoint</vt:lpstr>
      <vt:lpstr>Prezentace aplikace PowerPoint</vt:lpstr>
      <vt:lpstr>Bloggeři a novináři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Publicita</vt:lpstr>
      <vt:lpstr>Vnitřní marketing</vt:lpstr>
      <vt:lpstr>Prezentace aplikace PowerPoint</vt:lpstr>
      <vt:lpstr>Prezentace aplikace PowerPoint</vt:lpstr>
      <vt:lpstr>Prezentace aplikace PowerPoint</vt:lpstr>
      <vt:lpstr>On-site aktivity</vt:lpstr>
      <vt:lpstr>Prezentace aplikace PowerPoint</vt:lpstr>
      <vt:lpstr>Prezentace aplikace PowerPoint</vt:lpstr>
      <vt:lpstr>Prezentace aplikace PowerPoint</vt:lpstr>
      <vt:lpstr>Prezentace aplikace PowerPoint</vt:lpstr>
      <vt:lpstr>On-site aktivity </vt:lpstr>
      <vt:lpstr>Prezentace aplikace PowerPoint</vt:lpstr>
      <vt:lpstr>Cross-selling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Komunikační aktivity II.</dc:title>
  <dc:creator>Martin Šauer</dc:creator>
  <cp:lastModifiedBy>Martin Šauer</cp:lastModifiedBy>
  <cp:revision>16</cp:revision>
  <cp:lastPrinted>1601-01-01T00:00:00Z</cp:lastPrinted>
  <dcterms:created xsi:type="dcterms:W3CDTF">2018-10-24T07:19:51Z</dcterms:created>
  <dcterms:modified xsi:type="dcterms:W3CDTF">2020-11-16T12:41:07Z</dcterms:modified>
</cp:coreProperties>
</file>