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326" r:id="rId3"/>
    <p:sldId id="327" r:id="rId4"/>
    <p:sldId id="331" r:id="rId5"/>
    <p:sldId id="328" r:id="rId6"/>
    <p:sldId id="330" r:id="rId7"/>
    <p:sldId id="332" r:id="rId8"/>
    <p:sldId id="329" r:id="rId9"/>
    <p:sldId id="315" r:id="rId10"/>
    <p:sldId id="321" r:id="rId11"/>
    <p:sldId id="339" r:id="rId12"/>
    <p:sldId id="337" r:id="rId13"/>
    <p:sldId id="340" r:id="rId14"/>
    <p:sldId id="334" r:id="rId15"/>
    <p:sldId id="335" r:id="rId16"/>
    <p:sldId id="336" r:id="rId17"/>
    <p:sldId id="338" r:id="rId18"/>
    <p:sldId id="341" r:id="rId19"/>
    <p:sldId id="342" r:id="rId20"/>
    <p:sldId id="319" r:id="rId21"/>
    <p:sldId id="320" r:id="rId22"/>
    <p:sldId id="333" r:id="rId23"/>
    <p:sldId id="345" r:id="rId24"/>
    <p:sldId id="344" r:id="rId25"/>
    <p:sldId id="343" r:id="rId26"/>
    <p:sldId id="346" r:id="rId27"/>
    <p:sldId id="347" r:id="rId28"/>
    <p:sldId id="316" r:id="rId29"/>
    <p:sldId id="318" r:id="rId30"/>
    <p:sldId id="324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660"/>
  </p:normalViewPr>
  <p:slideViewPr>
    <p:cSldViewPr snapToGrid="0">
      <p:cViewPr>
        <p:scale>
          <a:sx n="100" d="100"/>
          <a:sy n="100" d="100"/>
        </p:scale>
        <p:origin x="15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414AB-EA87-4A78-9C9A-31EC15CAFF43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326242B9-C2D5-4698-967D-B55288CBDEB9}">
      <dgm:prSet phldrT="[Text]"/>
      <dgm:spPr/>
      <dgm:t>
        <a:bodyPr/>
        <a:lstStyle/>
        <a:p>
          <a:r>
            <a:rPr lang="cs-CZ" dirty="0"/>
            <a:t>Téma</a:t>
          </a:r>
        </a:p>
      </dgm:t>
    </dgm:pt>
    <dgm:pt modelId="{35A7AB5D-3DA4-4101-BF30-988A5DCADA3E}" type="parTrans" cxnId="{C55ECFF2-98F3-4341-8FC3-22601805C12A}">
      <dgm:prSet/>
      <dgm:spPr/>
      <dgm:t>
        <a:bodyPr/>
        <a:lstStyle/>
        <a:p>
          <a:endParaRPr lang="cs-CZ"/>
        </a:p>
      </dgm:t>
    </dgm:pt>
    <dgm:pt modelId="{36CE7A2E-6447-49C9-BD63-0C7A20B60CF6}" type="sibTrans" cxnId="{C55ECFF2-98F3-4341-8FC3-22601805C12A}">
      <dgm:prSet/>
      <dgm:spPr/>
      <dgm:t>
        <a:bodyPr/>
        <a:lstStyle/>
        <a:p>
          <a:endParaRPr lang="cs-CZ"/>
        </a:p>
      </dgm:t>
    </dgm:pt>
    <dgm:pt modelId="{9B90E937-F274-4DBF-8504-19823FABB7C3}">
      <dgm:prSet phldrT="[Text]" phldr="1"/>
      <dgm:spPr/>
      <dgm:t>
        <a:bodyPr/>
        <a:lstStyle/>
        <a:p>
          <a:endParaRPr lang="cs-CZ"/>
        </a:p>
      </dgm:t>
    </dgm:pt>
    <dgm:pt modelId="{33CF9D98-CFA4-4D94-85CE-63649FF55624}" type="parTrans" cxnId="{CE8DE4A3-FCC3-40D8-99C8-965BFF9C7833}">
      <dgm:prSet/>
      <dgm:spPr/>
      <dgm:t>
        <a:bodyPr/>
        <a:lstStyle/>
        <a:p>
          <a:endParaRPr lang="cs-CZ"/>
        </a:p>
      </dgm:t>
    </dgm:pt>
    <dgm:pt modelId="{12AE799C-DA62-4AB8-BCC9-B0F1EEDE67AD}" type="sibTrans" cxnId="{CE8DE4A3-FCC3-40D8-99C8-965BFF9C7833}">
      <dgm:prSet/>
      <dgm:spPr/>
      <dgm:t>
        <a:bodyPr/>
        <a:lstStyle/>
        <a:p>
          <a:endParaRPr lang="cs-CZ"/>
        </a:p>
      </dgm:t>
    </dgm:pt>
    <dgm:pt modelId="{78DB77DB-160C-4099-A67A-074A5ABDF8DF}">
      <dgm:prSet phldrT="[Text]"/>
      <dgm:spPr/>
      <dgm:t>
        <a:bodyPr/>
        <a:lstStyle/>
        <a:p>
          <a:r>
            <a:rPr lang="cs-CZ" dirty="0"/>
            <a:t>Program</a:t>
          </a:r>
        </a:p>
      </dgm:t>
    </dgm:pt>
    <dgm:pt modelId="{3468A750-02BF-47FF-BF17-5D09C2ED4947}" type="parTrans" cxnId="{5F74B361-B8A9-41FE-BCF1-67D27A9555A6}">
      <dgm:prSet/>
      <dgm:spPr/>
      <dgm:t>
        <a:bodyPr/>
        <a:lstStyle/>
        <a:p>
          <a:endParaRPr lang="cs-CZ"/>
        </a:p>
      </dgm:t>
    </dgm:pt>
    <dgm:pt modelId="{767DBADF-C1DC-402A-AB66-D18AAA9E0E87}" type="sibTrans" cxnId="{5F74B361-B8A9-41FE-BCF1-67D27A9555A6}">
      <dgm:prSet/>
      <dgm:spPr/>
      <dgm:t>
        <a:bodyPr/>
        <a:lstStyle/>
        <a:p>
          <a:endParaRPr lang="cs-CZ"/>
        </a:p>
      </dgm:t>
    </dgm:pt>
    <dgm:pt modelId="{1E698B1D-71B1-4B57-AEC3-9F9CD9FEE65C}">
      <dgm:prSet phldrT="[Text]" phldr="1"/>
      <dgm:spPr/>
      <dgm:t>
        <a:bodyPr/>
        <a:lstStyle/>
        <a:p>
          <a:endParaRPr lang="cs-CZ"/>
        </a:p>
      </dgm:t>
    </dgm:pt>
    <dgm:pt modelId="{7C08E0AA-4BC2-47E1-A060-A40DE899F473}" type="parTrans" cxnId="{5018B70D-EA12-449A-A7DE-E1CDA431A83B}">
      <dgm:prSet/>
      <dgm:spPr/>
      <dgm:t>
        <a:bodyPr/>
        <a:lstStyle/>
        <a:p>
          <a:endParaRPr lang="cs-CZ"/>
        </a:p>
      </dgm:t>
    </dgm:pt>
    <dgm:pt modelId="{7B7A6FB2-8DFB-42AE-B2C7-439837171364}" type="sibTrans" cxnId="{5018B70D-EA12-449A-A7DE-E1CDA431A83B}">
      <dgm:prSet/>
      <dgm:spPr/>
      <dgm:t>
        <a:bodyPr/>
        <a:lstStyle/>
        <a:p>
          <a:endParaRPr lang="cs-CZ"/>
        </a:p>
      </dgm:t>
    </dgm:pt>
    <dgm:pt modelId="{3725D2CA-43EB-49D8-9800-29C5F3F55B7A}">
      <dgm:prSet phldrT="[Text]"/>
      <dgm:spPr/>
      <dgm:t>
        <a:bodyPr/>
        <a:lstStyle/>
        <a:p>
          <a:r>
            <a:rPr lang="cs-CZ" dirty="0" err="1"/>
            <a:t>Package</a:t>
          </a:r>
          <a:endParaRPr lang="cs-CZ" dirty="0"/>
        </a:p>
      </dgm:t>
    </dgm:pt>
    <dgm:pt modelId="{461A2B9E-1446-447E-8E1B-116F47561AE4}" type="parTrans" cxnId="{8E886BC1-5733-46CA-931C-2D4D3A907AB5}">
      <dgm:prSet/>
      <dgm:spPr/>
      <dgm:t>
        <a:bodyPr/>
        <a:lstStyle/>
        <a:p>
          <a:endParaRPr lang="cs-CZ"/>
        </a:p>
      </dgm:t>
    </dgm:pt>
    <dgm:pt modelId="{371306DF-D3CF-4A42-83D0-32F23BB0D7B6}" type="sibTrans" cxnId="{8E886BC1-5733-46CA-931C-2D4D3A907AB5}">
      <dgm:prSet/>
      <dgm:spPr/>
      <dgm:t>
        <a:bodyPr/>
        <a:lstStyle/>
        <a:p>
          <a:endParaRPr lang="cs-CZ"/>
        </a:p>
      </dgm:t>
    </dgm:pt>
    <dgm:pt modelId="{06B72313-448C-4EFF-B1DF-B93E14E8394D}">
      <dgm:prSet phldrT="[Text]" phldr="1"/>
      <dgm:spPr/>
      <dgm:t>
        <a:bodyPr/>
        <a:lstStyle/>
        <a:p>
          <a:endParaRPr lang="cs-CZ"/>
        </a:p>
      </dgm:t>
    </dgm:pt>
    <dgm:pt modelId="{79117C3E-7D4D-4AD8-A7FB-FB9CACBFDDC3}" type="parTrans" cxnId="{9D37F736-345D-49A8-9DFD-CB52C2507A85}">
      <dgm:prSet/>
      <dgm:spPr/>
      <dgm:t>
        <a:bodyPr/>
        <a:lstStyle/>
        <a:p>
          <a:endParaRPr lang="cs-CZ"/>
        </a:p>
      </dgm:t>
    </dgm:pt>
    <dgm:pt modelId="{6B3D7009-F6F8-4814-AF79-1E5E65767DA0}" type="sibTrans" cxnId="{9D37F736-345D-49A8-9DFD-CB52C2507A85}">
      <dgm:prSet/>
      <dgm:spPr/>
      <dgm:t>
        <a:bodyPr/>
        <a:lstStyle/>
        <a:p>
          <a:endParaRPr lang="cs-CZ"/>
        </a:p>
      </dgm:t>
    </dgm:pt>
    <dgm:pt modelId="{9AD017B1-7D9A-4712-96A6-03960A4C9275}" type="pres">
      <dgm:prSet presAssocID="{8A8414AB-EA87-4A78-9C9A-31EC15CAFF43}" presName="rootnode" presStyleCnt="0">
        <dgm:presLayoutVars>
          <dgm:chMax/>
          <dgm:chPref/>
          <dgm:dir/>
          <dgm:animLvl val="lvl"/>
        </dgm:presLayoutVars>
      </dgm:prSet>
      <dgm:spPr/>
    </dgm:pt>
    <dgm:pt modelId="{BDB36AAF-A030-426F-937B-3AA6DCCE6529}" type="pres">
      <dgm:prSet presAssocID="{326242B9-C2D5-4698-967D-B55288CBDEB9}" presName="composite" presStyleCnt="0"/>
      <dgm:spPr/>
    </dgm:pt>
    <dgm:pt modelId="{FBE325CD-82C8-4F9A-B3B9-2E2D9AEE2550}" type="pres">
      <dgm:prSet presAssocID="{326242B9-C2D5-4698-967D-B55288CBDEB9}" presName="bentUpArrow1" presStyleLbl="alignImgPlace1" presStyleIdx="0" presStyleCnt="2"/>
      <dgm:spPr/>
    </dgm:pt>
    <dgm:pt modelId="{7FA14FCB-A9C9-4FDF-A815-D2A3AB1B4F83}" type="pres">
      <dgm:prSet presAssocID="{326242B9-C2D5-4698-967D-B55288CBDEB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F715BCD1-E161-47A8-8948-32F07ECE1079}" type="pres">
      <dgm:prSet presAssocID="{326242B9-C2D5-4698-967D-B55288CBDEB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7DD866F-8533-4C72-8E5E-31ED9A71854A}" type="pres">
      <dgm:prSet presAssocID="{36CE7A2E-6447-49C9-BD63-0C7A20B60CF6}" presName="sibTrans" presStyleCnt="0"/>
      <dgm:spPr/>
    </dgm:pt>
    <dgm:pt modelId="{5935C66A-F0E1-4535-9DCB-2BCB63106DE1}" type="pres">
      <dgm:prSet presAssocID="{78DB77DB-160C-4099-A67A-074A5ABDF8DF}" presName="composite" presStyleCnt="0"/>
      <dgm:spPr/>
    </dgm:pt>
    <dgm:pt modelId="{C9A32D70-E21A-4476-9EDA-B4F779FF7E8B}" type="pres">
      <dgm:prSet presAssocID="{78DB77DB-160C-4099-A67A-074A5ABDF8DF}" presName="bentUpArrow1" presStyleLbl="alignImgPlace1" presStyleIdx="1" presStyleCnt="2"/>
      <dgm:spPr/>
    </dgm:pt>
    <dgm:pt modelId="{89772979-7D85-413D-A109-83E761FB46D3}" type="pres">
      <dgm:prSet presAssocID="{78DB77DB-160C-4099-A67A-074A5ABDF8D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54BC73BC-DAC8-4DF9-AFC6-B2466AC4BB6C}" type="pres">
      <dgm:prSet presAssocID="{78DB77DB-160C-4099-A67A-074A5ABDF8DF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A76D929-6475-4F01-BDF1-3BCE70C528A2}" type="pres">
      <dgm:prSet presAssocID="{767DBADF-C1DC-402A-AB66-D18AAA9E0E87}" presName="sibTrans" presStyleCnt="0"/>
      <dgm:spPr/>
    </dgm:pt>
    <dgm:pt modelId="{211C2C51-1F8A-4CE5-89D8-808A5048B5CD}" type="pres">
      <dgm:prSet presAssocID="{3725D2CA-43EB-49D8-9800-29C5F3F55B7A}" presName="composite" presStyleCnt="0"/>
      <dgm:spPr/>
    </dgm:pt>
    <dgm:pt modelId="{0082EF0F-9F53-4F64-870B-FB4AED8879C0}" type="pres">
      <dgm:prSet presAssocID="{3725D2CA-43EB-49D8-9800-29C5F3F55B7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FE2515EB-A3D7-481B-B6F4-17AE76E0C058}" type="pres">
      <dgm:prSet presAssocID="{3725D2CA-43EB-49D8-9800-29C5F3F55B7A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018B70D-EA12-449A-A7DE-E1CDA431A83B}" srcId="{78DB77DB-160C-4099-A67A-074A5ABDF8DF}" destId="{1E698B1D-71B1-4B57-AEC3-9F9CD9FEE65C}" srcOrd="0" destOrd="0" parTransId="{7C08E0AA-4BC2-47E1-A060-A40DE899F473}" sibTransId="{7B7A6FB2-8DFB-42AE-B2C7-439837171364}"/>
    <dgm:cxn modelId="{57CFC820-06A2-47C6-812A-20B8C584F34F}" type="presOf" srcId="{326242B9-C2D5-4698-967D-B55288CBDEB9}" destId="{7FA14FCB-A9C9-4FDF-A815-D2A3AB1B4F83}" srcOrd="0" destOrd="0" presId="urn:microsoft.com/office/officeart/2005/8/layout/StepDownProcess"/>
    <dgm:cxn modelId="{9D37F736-345D-49A8-9DFD-CB52C2507A85}" srcId="{3725D2CA-43EB-49D8-9800-29C5F3F55B7A}" destId="{06B72313-448C-4EFF-B1DF-B93E14E8394D}" srcOrd="0" destOrd="0" parTransId="{79117C3E-7D4D-4AD8-A7FB-FB9CACBFDDC3}" sibTransId="{6B3D7009-F6F8-4814-AF79-1E5E65767DA0}"/>
    <dgm:cxn modelId="{FE72B63F-82B6-45EB-A59A-1B53FECF3F35}" type="presOf" srcId="{3725D2CA-43EB-49D8-9800-29C5F3F55B7A}" destId="{0082EF0F-9F53-4F64-870B-FB4AED8879C0}" srcOrd="0" destOrd="0" presId="urn:microsoft.com/office/officeart/2005/8/layout/StepDownProcess"/>
    <dgm:cxn modelId="{4953B041-D92E-4DB6-9F7F-79B0BEB66B5A}" type="presOf" srcId="{78DB77DB-160C-4099-A67A-074A5ABDF8DF}" destId="{89772979-7D85-413D-A109-83E761FB46D3}" srcOrd="0" destOrd="0" presId="urn:microsoft.com/office/officeart/2005/8/layout/StepDownProcess"/>
    <dgm:cxn modelId="{5F74B361-B8A9-41FE-BCF1-67D27A9555A6}" srcId="{8A8414AB-EA87-4A78-9C9A-31EC15CAFF43}" destId="{78DB77DB-160C-4099-A67A-074A5ABDF8DF}" srcOrd="1" destOrd="0" parTransId="{3468A750-02BF-47FF-BF17-5D09C2ED4947}" sibTransId="{767DBADF-C1DC-402A-AB66-D18AAA9E0E87}"/>
    <dgm:cxn modelId="{E6BAA554-C705-42D7-AC81-D91AA1370F25}" type="presOf" srcId="{9B90E937-F274-4DBF-8504-19823FABB7C3}" destId="{F715BCD1-E161-47A8-8948-32F07ECE1079}" srcOrd="0" destOrd="0" presId="urn:microsoft.com/office/officeart/2005/8/layout/StepDownProcess"/>
    <dgm:cxn modelId="{361615A0-332A-4DD9-B856-B7F27C45B7C6}" type="presOf" srcId="{06B72313-448C-4EFF-B1DF-B93E14E8394D}" destId="{FE2515EB-A3D7-481B-B6F4-17AE76E0C058}" srcOrd="0" destOrd="0" presId="urn:microsoft.com/office/officeart/2005/8/layout/StepDownProcess"/>
    <dgm:cxn modelId="{FCFBD9A2-B681-40C4-A10F-7F3DB73A51B6}" type="presOf" srcId="{1E698B1D-71B1-4B57-AEC3-9F9CD9FEE65C}" destId="{54BC73BC-DAC8-4DF9-AFC6-B2466AC4BB6C}" srcOrd="0" destOrd="0" presId="urn:microsoft.com/office/officeart/2005/8/layout/StepDownProcess"/>
    <dgm:cxn modelId="{CE8DE4A3-FCC3-40D8-99C8-965BFF9C7833}" srcId="{326242B9-C2D5-4698-967D-B55288CBDEB9}" destId="{9B90E937-F274-4DBF-8504-19823FABB7C3}" srcOrd="0" destOrd="0" parTransId="{33CF9D98-CFA4-4D94-85CE-63649FF55624}" sibTransId="{12AE799C-DA62-4AB8-BCC9-B0F1EEDE67AD}"/>
    <dgm:cxn modelId="{8E886BC1-5733-46CA-931C-2D4D3A907AB5}" srcId="{8A8414AB-EA87-4A78-9C9A-31EC15CAFF43}" destId="{3725D2CA-43EB-49D8-9800-29C5F3F55B7A}" srcOrd="2" destOrd="0" parTransId="{461A2B9E-1446-447E-8E1B-116F47561AE4}" sibTransId="{371306DF-D3CF-4A42-83D0-32F23BB0D7B6}"/>
    <dgm:cxn modelId="{1E2D00C2-4CB1-4E9F-A325-F67974BD2F46}" type="presOf" srcId="{8A8414AB-EA87-4A78-9C9A-31EC15CAFF43}" destId="{9AD017B1-7D9A-4712-96A6-03960A4C9275}" srcOrd="0" destOrd="0" presId="urn:microsoft.com/office/officeart/2005/8/layout/StepDownProcess"/>
    <dgm:cxn modelId="{C55ECFF2-98F3-4341-8FC3-22601805C12A}" srcId="{8A8414AB-EA87-4A78-9C9A-31EC15CAFF43}" destId="{326242B9-C2D5-4698-967D-B55288CBDEB9}" srcOrd="0" destOrd="0" parTransId="{35A7AB5D-3DA4-4101-BF30-988A5DCADA3E}" sibTransId="{36CE7A2E-6447-49C9-BD63-0C7A20B60CF6}"/>
    <dgm:cxn modelId="{781BCABC-7E94-441C-90F8-15030F99E462}" type="presParOf" srcId="{9AD017B1-7D9A-4712-96A6-03960A4C9275}" destId="{BDB36AAF-A030-426F-937B-3AA6DCCE6529}" srcOrd="0" destOrd="0" presId="urn:microsoft.com/office/officeart/2005/8/layout/StepDownProcess"/>
    <dgm:cxn modelId="{991525FC-45D9-48FB-B633-701D1773839D}" type="presParOf" srcId="{BDB36AAF-A030-426F-937B-3AA6DCCE6529}" destId="{FBE325CD-82C8-4F9A-B3B9-2E2D9AEE2550}" srcOrd="0" destOrd="0" presId="urn:microsoft.com/office/officeart/2005/8/layout/StepDownProcess"/>
    <dgm:cxn modelId="{B0E1F853-FCB4-43CB-83EE-55D320A18CD1}" type="presParOf" srcId="{BDB36AAF-A030-426F-937B-3AA6DCCE6529}" destId="{7FA14FCB-A9C9-4FDF-A815-D2A3AB1B4F83}" srcOrd="1" destOrd="0" presId="urn:microsoft.com/office/officeart/2005/8/layout/StepDownProcess"/>
    <dgm:cxn modelId="{C76E8F58-96F9-42CD-90FB-3A494F61D858}" type="presParOf" srcId="{BDB36AAF-A030-426F-937B-3AA6DCCE6529}" destId="{F715BCD1-E161-47A8-8948-32F07ECE1079}" srcOrd="2" destOrd="0" presId="urn:microsoft.com/office/officeart/2005/8/layout/StepDownProcess"/>
    <dgm:cxn modelId="{FAE34EA8-FD4D-4731-B018-F6E0E343623F}" type="presParOf" srcId="{9AD017B1-7D9A-4712-96A6-03960A4C9275}" destId="{07DD866F-8533-4C72-8E5E-31ED9A71854A}" srcOrd="1" destOrd="0" presId="urn:microsoft.com/office/officeart/2005/8/layout/StepDownProcess"/>
    <dgm:cxn modelId="{36696CD1-AB30-4466-AEE7-81AE4520416D}" type="presParOf" srcId="{9AD017B1-7D9A-4712-96A6-03960A4C9275}" destId="{5935C66A-F0E1-4535-9DCB-2BCB63106DE1}" srcOrd="2" destOrd="0" presId="urn:microsoft.com/office/officeart/2005/8/layout/StepDownProcess"/>
    <dgm:cxn modelId="{45A27523-758A-490E-AB1C-1ED64CE8CEB1}" type="presParOf" srcId="{5935C66A-F0E1-4535-9DCB-2BCB63106DE1}" destId="{C9A32D70-E21A-4476-9EDA-B4F779FF7E8B}" srcOrd="0" destOrd="0" presId="urn:microsoft.com/office/officeart/2005/8/layout/StepDownProcess"/>
    <dgm:cxn modelId="{BE94F932-BF98-4228-8A02-3ABA9DC16741}" type="presParOf" srcId="{5935C66A-F0E1-4535-9DCB-2BCB63106DE1}" destId="{89772979-7D85-413D-A109-83E761FB46D3}" srcOrd="1" destOrd="0" presId="urn:microsoft.com/office/officeart/2005/8/layout/StepDownProcess"/>
    <dgm:cxn modelId="{862BF91A-7362-458E-8880-8BE7C8512250}" type="presParOf" srcId="{5935C66A-F0E1-4535-9DCB-2BCB63106DE1}" destId="{54BC73BC-DAC8-4DF9-AFC6-B2466AC4BB6C}" srcOrd="2" destOrd="0" presId="urn:microsoft.com/office/officeart/2005/8/layout/StepDownProcess"/>
    <dgm:cxn modelId="{12C55428-A062-42F5-82AD-4BD15CB76968}" type="presParOf" srcId="{9AD017B1-7D9A-4712-96A6-03960A4C9275}" destId="{2A76D929-6475-4F01-BDF1-3BCE70C528A2}" srcOrd="3" destOrd="0" presId="urn:microsoft.com/office/officeart/2005/8/layout/StepDownProcess"/>
    <dgm:cxn modelId="{1BA620FE-43A8-4B96-9561-76AB8BAD3739}" type="presParOf" srcId="{9AD017B1-7D9A-4712-96A6-03960A4C9275}" destId="{211C2C51-1F8A-4CE5-89D8-808A5048B5CD}" srcOrd="4" destOrd="0" presId="urn:microsoft.com/office/officeart/2005/8/layout/StepDownProcess"/>
    <dgm:cxn modelId="{C07A1FE9-DB66-4C6E-A081-86A2F493FC8A}" type="presParOf" srcId="{211C2C51-1F8A-4CE5-89D8-808A5048B5CD}" destId="{0082EF0F-9F53-4F64-870B-FB4AED8879C0}" srcOrd="0" destOrd="0" presId="urn:microsoft.com/office/officeart/2005/8/layout/StepDownProcess"/>
    <dgm:cxn modelId="{AAD4181F-6719-4ECF-9E6E-927ADAFE43E0}" type="presParOf" srcId="{211C2C51-1F8A-4CE5-89D8-808A5048B5CD}" destId="{FE2515EB-A3D7-481B-B6F4-17AE76E0C05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325CD-82C8-4F9A-B3B9-2E2D9AEE2550}">
      <dsp:nvSpPr>
        <dsp:cNvPr id="0" name=""/>
        <dsp:cNvSpPr/>
      </dsp:nvSpPr>
      <dsp:spPr>
        <a:xfrm rot="5400000">
          <a:off x="778141" y="1036031"/>
          <a:ext cx="916280" cy="10431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14FCB-A9C9-4FDF-A815-D2A3AB1B4F83}">
      <dsp:nvSpPr>
        <dsp:cNvPr id="0" name=""/>
        <dsp:cNvSpPr/>
      </dsp:nvSpPr>
      <dsp:spPr>
        <a:xfrm>
          <a:off x="535382" y="20316"/>
          <a:ext cx="1542477" cy="1079684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Téma</a:t>
          </a:r>
        </a:p>
      </dsp:txBody>
      <dsp:txXfrm>
        <a:off x="588097" y="73031"/>
        <a:ext cx="1437047" cy="974254"/>
      </dsp:txXfrm>
    </dsp:sp>
    <dsp:sp modelId="{F715BCD1-E161-47A8-8948-32F07ECE1079}">
      <dsp:nvSpPr>
        <dsp:cNvPr id="0" name=""/>
        <dsp:cNvSpPr/>
      </dsp:nvSpPr>
      <dsp:spPr>
        <a:xfrm>
          <a:off x="2077860" y="123288"/>
          <a:ext cx="1121851" cy="872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000" kern="1200"/>
        </a:p>
      </dsp:txBody>
      <dsp:txXfrm>
        <a:off x="2077860" y="123288"/>
        <a:ext cx="1121851" cy="872648"/>
      </dsp:txXfrm>
    </dsp:sp>
    <dsp:sp modelId="{C9A32D70-E21A-4476-9EDA-B4F779FF7E8B}">
      <dsp:nvSpPr>
        <dsp:cNvPr id="0" name=""/>
        <dsp:cNvSpPr/>
      </dsp:nvSpPr>
      <dsp:spPr>
        <a:xfrm rot="5400000">
          <a:off x="2057019" y="2248873"/>
          <a:ext cx="916280" cy="10431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13913381"/>
            <a:satOff val="-51548"/>
            <a:lumOff val="7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2979-7D85-413D-A109-83E761FB46D3}">
      <dsp:nvSpPr>
        <dsp:cNvPr id="0" name=""/>
        <dsp:cNvSpPr/>
      </dsp:nvSpPr>
      <dsp:spPr>
        <a:xfrm>
          <a:off x="1814260" y="1233157"/>
          <a:ext cx="1542477" cy="1079684"/>
        </a:xfrm>
        <a:prstGeom prst="roundRect">
          <a:avLst>
            <a:gd name="adj" fmla="val 16670"/>
          </a:avLst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Program</a:t>
          </a:r>
        </a:p>
      </dsp:txBody>
      <dsp:txXfrm>
        <a:off x="1866975" y="1285872"/>
        <a:ext cx="1437047" cy="974254"/>
      </dsp:txXfrm>
    </dsp:sp>
    <dsp:sp modelId="{54BC73BC-DAC8-4DF9-AFC6-B2466AC4BB6C}">
      <dsp:nvSpPr>
        <dsp:cNvPr id="0" name=""/>
        <dsp:cNvSpPr/>
      </dsp:nvSpPr>
      <dsp:spPr>
        <a:xfrm>
          <a:off x="3356738" y="1336130"/>
          <a:ext cx="1121851" cy="872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000" kern="1200"/>
        </a:p>
      </dsp:txBody>
      <dsp:txXfrm>
        <a:off x="3356738" y="1336130"/>
        <a:ext cx="1121851" cy="872648"/>
      </dsp:txXfrm>
    </dsp:sp>
    <dsp:sp modelId="{0082EF0F-9F53-4F64-870B-FB4AED8879C0}">
      <dsp:nvSpPr>
        <dsp:cNvPr id="0" name=""/>
        <dsp:cNvSpPr/>
      </dsp:nvSpPr>
      <dsp:spPr>
        <a:xfrm>
          <a:off x="3093138" y="2445999"/>
          <a:ext cx="1542477" cy="1079684"/>
        </a:xfrm>
        <a:prstGeom prst="roundRect">
          <a:avLst>
            <a:gd name="adj" fmla="val 16670"/>
          </a:avLst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Package</a:t>
          </a:r>
          <a:endParaRPr lang="cs-CZ" sz="2500" kern="1200" dirty="0"/>
        </a:p>
      </dsp:txBody>
      <dsp:txXfrm>
        <a:off x="3145853" y="2498714"/>
        <a:ext cx="1437047" cy="974254"/>
      </dsp:txXfrm>
    </dsp:sp>
    <dsp:sp modelId="{FE2515EB-A3D7-481B-B6F4-17AE76E0C058}">
      <dsp:nvSpPr>
        <dsp:cNvPr id="0" name=""/>
        <dsp:cNvSpPr/>
      </dsp:nvSpPr>
      <dsp:spPr>
        <a:xfrm>
          <a:off x="4635616" y="2548972"/>
          <a:ext cx="1121851" cy="872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200" kern="1200"/>
        </a:p>
      </dsp:txBody>
      <dsp:txXfrm>
        <a:off x="4635616" y="2548972"/>
        <a:ext cx="1121851" cy="872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2F059-E767-4C83-8D63-FB8B4E0647E3}" type="datetimeFigureOut">
              <a:rPr lang="cs-CZ" smtClean="0"/>
              <a:t>11.10.2020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471FF-50F1-446B-BE94-FAD9FD2AFA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0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palmami lemovaných jezerních jezer až po šumivé ledovce, od středověkých vesnic po rušná města - Grand Tour ve Švýcarsku skrývá neuvěřitelné množství památek. Koncentrace atrakcí je na celém světě bezkonkurenční. Objevte Švýcarsko svým vlastním tempem na výletě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471FF-50F1-446B-BE94-FAD9FD2AFA0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23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Žasněte nad východem slunce nad Matterhornem alespoň jednou v životě. Nenechte si ujít putování vinicemi vinařských vesnic </a:t>
            </a:r>
            <a:r>
              <a:rPr lang="cs-CZ" dirty="0" err="1"/>
              <a:t>Lavaux</a:t>
            </a:r>
            <a:r>
              <a:rPr lang="cs-CZ" dirty="0"/>
              <a:t>. Nebo dobývání dlážděné Tremoly na jižní straně Gotthardského průsmyku. Grand Tour ve Švýcarsku je nádherným prázdninovým a řidičským zážitkem - a soustředěním všeho švýcarského: tento 1600 kilometrový silniční výlet zahrnuje čtyři jazykové regiony, vede přes pět alpských průsmyků na 12 míst světového dědictví UNESCO a podél 22 nádherných jezer. </a:t>
            </a:r>
            <a:r>
              <a:rPr lang="cs-CZ" dirty="0" err="1"/>
              <a:t>MySw</a:t>
            </a:r>
            <a:r>
              <a:rPr lang="cs-CZ" dirty="0"/>
              <a:t> </a:t>
            </a:r>
            <a:r>
              <a:rPr lang="cs-CZ" dirty="0" err="1"/>
              <a:t>Switzerland</a:t>
            </a:r>
            <a:r>
              <a:rPr lang="cs-CZ" dirty="0"/>
              <a:t> s potěšením představí výběr vrcholů z 10 fascinujících etap. Bavte se objevováním!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471FF-50F1-446B-BE94-FAD9FD2AFA0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6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Raffaele </a:t>
            </a:r>
            <a:r>
              <a:rPr lang="cs-CZ" dirty="0" err="1"/>
              <a:t>Peduzzi</a:t>
            </a:r>
            <a:r>
              <a:rPr lang="cs-CZ" dirty="0"/>
              <a:t>, mikrobiolog ve Val </a:t>
            </a:r>
            <a:r>
              <a:rPr lang="cs-CZ" dirty="0" err="1"/>
              <a:t>Piora</a:t>
            </a:r>
            <a:r>
              <a:rPr lang="cs-CZ" dirty="0"/>
              <a:t>, Ticino „</a:t>
            </a:r>
            <a:r>
              <a:rPr lang="cs-CZ" dirty="0" err="1"/>
              <a:t>Lago</a:t>
            </a:r>
            <a:r>
              <a:rPr lang="cs-CZ" dirty="0"/>
              <a:t> </a:t>
            </a:r>
            <a:r>
              <a:rPr lang="cs-CZ" dirty="0" err="1"/>
              <a:t>Cadagno</a:t>
            </a:r>
            <a:r>
              <a:rPr lang="cs-CZ" dirty="0"/>
              <a:t> má tajemství, které přitahuje vědce z celého světa: jeho střední vodní sloupec je jasně růžový! Turisté a chodci ocení zejména idylické prostředí horského jezera. 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471FF-50F1-446B-BE94-FAD9FD2AFA0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64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471FF-50F1-446B-BE94-FAD9FD2AFA0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22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0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208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292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8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44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7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5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32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9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23A82B0-9D81-4192-B7D9-7B4FBAFB046C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9833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randtour.myswitzerland.com/en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myswitzerland.com/en/experiences/experience-tour/grand-tour-of-switzerland/grand-tour-packages/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switzerland.com/en/grand-tour-of-switzerland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B441C-3478-4051-91F7-EADC8BCF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produktu cestovního ruchu</a:t>
            </a:r>
            <a:br>
              <a:rPr lang="cs-CZ" dirty="0"/>
            </a:br>
            <a:r>
              <a:rPr lang="cs-CZ" dirty="0"/>
              <a:t>pohledem destinace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C0E8CE-82E1-4C1E-AB75-012A03C2D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Case: Grand Tour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Switzerland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807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22176" r="50471" b="8379"/>
          <a:stretch/>
        </p:blipFill>
        <p:spPr>
          <a:xfrm>
            <a:off x="47456" y="1460761"/>
            <a:ext cx="12144544" cy="47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317BA-4DFD-4342-A4DD-7F9EC0D1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2C2B5F-472B-4909-8EAE-EA3CE41B0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CC51D5-9CC3-416E-A63D-B7FEA365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45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1C800-AB08-42EF-8410-D38262F88DE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Servis poskytovaný tvůrcem produktu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Zaštítěné oficiální značkou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FC353E-2A0F-466E-8DA5-24BB6291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Reason</a:t>
            </a:r>
            <a:r>
              <a:rPr lang="cs-CZ" sz="3200" dirty="0"/>
              <a:t> to </a:t>
            </a:r>
            <a:r>
              <a:rPr lang="cs-CZ" sz="3200" dirty="0" err="1"/>
              <a:t>Believe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C7AF1F-D667-4A9C-8847-B503BF10D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550" y="92317"/>
            <a:ext cx="3933418" cy="6673366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770650-A77E-403A-A713-C951675AD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43" y="364342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0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6D618A-8FC7-4013-AC8C-B1287AB1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897251"/>
            <a:ext cx="10753200" cy="1063498"/>
          </a:xfrm>
        </p:spPr>
        <p:txBody>
          <a:bodyPr/>
          <a:lstStyle/>
          <a:p>
            <a:pPr marL="72000" indent="0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</a:rPr>
              <a:t>III. Definování zážitku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0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23336D7-0D12-4BA7-8E90-7D879C5E0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ADFE16-81B4-4A29-9594-264754533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44" y="0"/>
            <a:ext cx="11899311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8DCB5F6-88BF-4D55-8FF2-3CFE451765EC}"/>
              </a:ext>
            </a:extLst>
          </p:cNvPr>
          <p:cNvSpPr/>
          <p:nvPr/>
        </p:nvSpPr>
        <p:spPr bwMode="auto">
          <a:xfrm>
            <a:off x="1243584" y="3718560"/>
            <a:ext cx="3669792" cy="98755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BA81AA-DECD-467D-AA0F-893C5D6949A9}"/>
              </a:ext>
            </a:extLst>
          </p:cNvPr>
          <p:cNvSpPr txBox="1"/>
          <p:nvPr/>
        </p:nvSpPr>
        <p:spPr>
          <a:xfrm>
            <a:off x="6754368" y="207264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139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945009D-F0D6-4753-908C-28414FCE5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281F1B-CC22-4870-B1EF-22EAB78CF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9" y="0"/>
            <a:ext cx="10329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92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57C2618-44D3-4292-AD3D-04FD5AA89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96D96F-22AE-4041-8293-2737D8AB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0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94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F9E3C-AF16-4874-B762-3EDE8A8F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FFD7EC-187B-44B2-93C7-958FC4FB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A5EADC-042F-4372-A818-7F1A625C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59676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8AE9EE-5F5E-48E9-AE86-62F5F4DB9232}"/>
              </a:ext>
            </a:extLst>
          </p:cNvPr>
          <p:cNvSpPr txBox="1"/>
          <p:nvPr/>
        </p:nvSpPr>
        <p:spPr>
          <a:xfrm>
            <a:off x="1257300" y="3886200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Storytelling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65D46A5-B14C-4D47-A701-BDE6E0095AD0}"/>
              </a:ext>
            </a:extLst>
          </p:cNvPr>
          <p:cNvSpPr/>
          <p:nvPr/>
        </p:nvSpPr>
        <p:spPr bwMode="auto">
          <a:xfrm rot="20044495">
            <a:off x="4176465" y="3119964"/>
            <a:ext cx="1863379" cy="685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6D618A-8FC7-4013-AC8C-B1287AB1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897251"/>
            <a:ext cx="10753200" cy="1063498"/>
          </a:xfrm>
        </p:spPr>
        <p:txBody>
          <a:bodyPr/>
          <a:lstStyle/>
          <a:p>
            <a:pPr marL="72000" indent="0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</a:rPr>
              <a:t>IV. Obsah produktu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5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D9C018E-DD19-46BB-833B-54EFF38B2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r>
              <a:rPr lang="cs-CZ" dirty="0"/>
              <a:t>Detaily na:</a:t>
            </a:r>
          </a:p>
          <a:p>
            <a:pPr marL="72000" indent="0">
              <a:buNone/>
            </a:pPr>
            <a:endParaRPr lang="cs-CZ" dirty="0">
              <a:hlinkClick r:id="rId2"/>
            </a:endParaRPr>
          </a:p>
          <a:p>
            <a:pPr marL="72000" indent="0" algn="ctr">
              <a:buNone/>
            </a:pPr>
            <a:r>
              <a:rPr lang="cs-CZ" dirty="0">
                <a:hlinkClick r:id="rId2"/>
              </a:rPr>
              <a:t>https://grandtour.myswitzerland.com/en/</a:t>
            </a:r>
            <a:r>
              <a:rPr lang="cs-CZ" dirty="0"/>
              <a:t> </a:t>
            </a:r>
          </a:p>
          <a:p>
            <a:pPr marL="72000" indent="0" algn="ctr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6B2E61-FE43-4949-B204-F684CA505B8F}"/>
              </a:ext>
            </a:extLst>
          </p:cNvPr>
          <p:cNvSpPr txBox="1"/>
          <p:nvPr/>
        </p:nvSpPr>
        <p:spPr>
          <a:xfrm>
            <a:off x="359464" y="4814655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Umění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AB08C37-E77C-40C5-B6E7-9905D5FCFB55}"/>
              </a:ext>
            </a:extLst>
          </p:cNvPr>
          <p:cNvSpPr txBox="1"/>
          <p:nvPr/>
        </p:nvSpPr>
        <p:spPr>
          <a:xfrm>
            <a:off x="5438775" y="4453306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Historická města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F26314E-F181-4B97-B267-7E2F46CC67B9}"/>
              </a:ext>
            </a:extLst>
          </p:cNvPr>
          <p:cNvSpPr txBox="1"/>
          <p:nvPr/>
        </p:nvSpPr>
        <p:spPr>
          <a:xfrm>
            <a:off x="1276350" y="2890185"/>
            <a:ext cx="167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/>
              <a:t>Památky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A2F8259-6D74-462D-A5EA-C8B7E807AE08}"/>
              </a:ext>
            </a:extLst>
          </p:cNvPr>
          <p:cNvSpPr txBox="1"/>
          <p:nvPr/>
        </p:nvSpPr>
        <p:spPr>
          <a:xfrm>
            <a:off x="4500734" y="3064588"/>
            <a:ext cx="3059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Architektura a design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FFDEF0-5A1A-4DC0-BABB-012C31E1A682}"/>
              </a:ext>
            </a:extLst>
          </p:cNvPr>
          <p:cNvSpPr txBox="1"/>
          <p:nvPr/>
        </p:nvSpPr>
        <p:spPr>
          <a:xfrm>
            <a:off x="8914448" y="2853201"/>
            <a:ext cx="153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Ubytování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F422A0-5ED5-45A0-B0EA-CDCE5B14843C}"/>
              </a:ext>
            </a:extLst>
          </p:cNvPr>
          <p:cNvSpPr txBox="1"/>
          <p:nvPr/>
        </p:nvSpPr>
        <p:spPr>
          <a:xfrm>
            <a:off x="722497" y="5691724"/>
            <a:ext cx="300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/>
              <a:t>Vodní plochy a řeky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AC05B1-2E29-4843-99E7-D8BD3FC83EFF}"/>
              </a:ext>
            </a:extLst>
          </p:cNvPr>
          <p:cNvSpPr txBox="1"/>
          <p:nvPr/>
        </p:nvSpPr>
        <p:spPr>
          <a:xfrm>
            <a:off x="4258610" y="6029586"/>
            <a:ext cx="300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/>
              <a:t>Příroda a parky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A55A05B-5AFE-4736-A9C4-ADF0FF1B3C18}"/>
              </a:ext>
            </a:extLst>
          </p:cNvPr>
          <p:cNvSpPr txBox="1"/>
          <p:nvPr/>
        </p:nvSpPr>
        <p:spPr>
          <a:xfrm>
            <a:off x="8146834" y="5139502"/>
            <a:ext cx="300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/>
              <a:t>Výhledy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93A136F-6E15-4E4C-B2B3-FD6C52F37E25}"/>
              </a:ext>
            </a:extLst>
          </p:cNvPr>
          <p:cNvSpPr txBox="1"/>
          <p:nvPr/>
        </p:nvSpPr>
        <p:spPr>
          <a:xfrm>
            <a:off x="9412719" y="4487390"/>
            <a:ext cx="1979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 err="1"/>
              <a:t>Highlights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CCD01B1-4330-4D5D-B684-3C8A205E5F2F}"/>
              </a:ext>
            </a:extLst>
          </p:cNvPr>
          <p:cNvSpPr txBox="1"/>
          <p:nvPr/>
        </p:nvSpPr>
        <p:spPr>
          <a:xfrm>
            <a:off x="883807" y="3977091"/>
            <a:ext cx="300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/>
              <a:t>Muzea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49CA30-700E-4009-9291-1BE76113CF50}"/>
              </a:ext>
            </a:extLst>
          </p:cNvPr>
          <p:cNvSpPr txBox="1"/>
          <p:nvPr/>
        </p:nvSpPr>
        <p:spPr>
          <a:xfrm>
            <a:off x="2899672" y="3688292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Horské túry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8035901-C12A-461F-BBD6-4CBD856697B4}"/>
              </a:ext>
            </a:extLst>
          </p:cNvPr>
          <p:cNvSpPr txBox="1"/>
          <p:nvPr/>
        </p:nvSpPr>
        <p:spPr>
          <a:xfrm>
            <a:off x="4541680" y="5207241"/>
            <a:ext cx="1801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 err="1"/>
              <a:t>Fotospoty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253DBBF-308A-4B85-9573-D24D0CFD2624}"/>
              </a:ext>
            </a:extLst>
          </p:cNvPr>
          <p:cNvSpPr txBox="1"/>
          <p:nvPr/>
        </p:nvSpPr>
        <p:spPr>
          <a:xfrm>
            <a:off x="7480437" y="3835278"/>
            <a:ext cx="2201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/>
              <a:t>Gastronomie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AD084AD-2B42-4206-A04A-DE474AD7A6E7}"/>
              </a:ext>
            </a:extLst>
          </p:cNvPr>
          <p:cNvSpPr txBox="1"/>
          <p:nvPr/>
        </p:nvSpPr>
        <p:spPr>
          <a:xfrm>
            <a:off x="2388757" y="4605050"/>
            <a:ext cx="2428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 err="1"/>
              <a:t>Action</a:t>
            </a:r>
            <a:r>
              <a:rPr lang="cs-CZ" dirty="0"/>
              <a:t> and </a:t>
            </a:r>
            <a:r>
              <a:rPr lang="cs-CZ" dirty="0" err="1"/>
              <a:t>fun</a:t>
            </a:r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BAF0F32-D072-4427-8228-50BF26467E32}"/>
              </a:ext>
            </a:extLst>
          </p:cNvPr>
          <p:cNvSpPr txBox="1"/>
          <p:nvPr/>
        </p:nvSpPr>
        <p:spPr>
          <a:xfrm>
            <a:off x="7624247" y="6042640"/>
            <a:ext cx="31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Inovace a technologie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56BA678-41CB-44E8-B9B7-4A4929857403}"/>
              </a:ext>
            </a:extLst>
          </p:cNvPr>
          <p:cNvSpPr txBox="1"/>
          <p:nvPr/>
        </p:nvSpPr>
        <p:spPr>
          <a:xfrm>
            <a:off x="5398850" y="3726528"/>
            <a:ext cx="114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Tradice</a:t>
            </a:r>
          </a:p>
        </p:txBody>
      </p:sp>
    </p:spTree>
    <p:extLst>
      <p:ext uri="{BB962C8B-B14F-4D97-AF65-F5344CB8AC3E}">
        <p14:creationId xmlns:p14="http://schemas.microsoft.com/office/powerpoint/2010/main" val="352106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B998F-9226-47C6-8687-A7AF6A8A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1233BB-1678-4F29-9AD2-4B6DC2C96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/>
              <a:t>Struktura produktu v destinaci</a:t>
            </a:r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90D0D8A-975A-4650-9864-EF1980C8A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099608"/>
              </p:ext>
            </p:extLst>
          </p:nvPr>
        </p:nvGraphicFramePr>
        <p:xfrm>
          <a:off x="819150" y="2676525"/>
          <a:ext cx="6292850" cy="354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Skupina 6">
            <a:extLst>
              <a:ext uri="{FF2B5EF4-FFF2-40B4-BE49-F238E27FC236}">
                <a16:creationId xmlns:a16="http://schemas.microsoft.com/office/drawing/2014/main" id="{54D458C5-259A-45E4-848D-7EA0949DB7AA}"/>
              </a:ext>
            </a:extLst>
          </p:cNvPr>
          <p:cNvGrpSpPr/>
          <p:nvPr/>
        </p:nvGrpSpPr>
        <p:grpSpPr>
          <a:xfrm>
            <a:off x="5191127" y="2908875"/>
            <a:ext cx="5572123" cy="647700"/>
            <a:chOff x="5191127" y="2908875"/>
            <a:chExt cx="5572123" cy="647700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CF97C3C1-42A2-4BAF-AA45-C835E4C74D33}"/>
                </a:ext>
              </a:extLst>
            </p:cNvPr>
            <p:cNvSpPr txBox="1"/>
            <p:nvPr/>
          </p:nvSpPr>
          <p:spPr>
            <a:xfrm>
              <a:off x="6962775" y="2940338"/>
              <a:ext cx="3800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chemeClr val="tx2"/>
                  </a:solidFill>
                  <a:latin typeface="+mj-lt"/>
                </a:rPr>
                <a:t>Majákový produkt</a:t>
              </a:r>
            </a:p>
          </p:txBody>
        </p:sp>
        <p:sp>
          <p:nvSpPr>
            <p:cNvPr id="6" name="Šipka: doprava 5">
              <a:extLst>
                <a:ext uri="{FF2B5EF4-FFF2-40B4-BE49-F238E27FC236}">
                  <a16:creationId xmlns:a16="http://schemas.microsoft.com/office/drawing/2014/main" id="{250E717D-E71D-4C90-B4A6-B8EC33262AF0}"/>
                </a:ext>
              </a:extLst>
            </p:cNvPr>
            <p:cNvSpPr/>
            <p:nvPr/>
          </p:nvSpPr>
          <p:spPr bwMode="auto">
            <a:xfrm rot="10800000">
              <a:off x="5191127" y="2908875"/>
              <a:ext cx="1000125" cy="6477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D125B1BE-0E05-4200-A53B-7C17A5B24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925" y="3887717"/>
            <a:ext cx="2657195" cy="17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5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6DE2B-22FF-47B7-A7C0-1201005D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2A20F1-6A4C-4D22-A711-C3A221FFB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450491-011B-4F4B-BD03-F1D7BEE45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6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7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D75A4-E072-4E8C-A441-DCED1BAD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C5C6EC-FD6C-4D4E-8811-A124B85CC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A5F788-9FEC-4B21-AC0A-A09969975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45" y="0"/>
            <a:ext cx="881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57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6D618A-8FC7-4013-AC8C-B1287AB1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897251"/>
            <a:ext cx="10753200" cy="1063498"/>
          </a:xfrm>
        </p:spPr>
        <p:txBody>
          <a:bodyPr/>
          <a:lstStyle/>
          <a:p>
            <a:pPr marL="72000" indent="0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</a:rPr>
              <a:t>V. Marketingová spolupráce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65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A6F1F-B2C6-4664-9A6A-2216EB220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D3402B-0158-499B-A475-0F5BA4FDA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46CF4D-1DD0-4500-AFBB-80B4338E2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6473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BB4320-D4B0-49CB-8C09-808572A22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17"/>
          <a:stretch/>
        </p:blipFill>
        <p:spPr>
          <a:xfrm>
            <a:off x="10364736" y="666002"/>
            <a:ext cx="1894860" cy="45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9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6D618A-8FC7-4013-AC8C-B1287AB1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897251"/>
            <a:ext cx="10753200" cy="1063498"/>
          </a:xfrm>
        </p:spPr>
        <p:txBody>
          <a:bodyPr/>
          <a:lstStyle/>
          <a:p>
            <a:pPr marL="72000" indent="0">
              <a:buNone/>
            </a:pPr>
            <a:r>
              <a:rPr lang="cs-CZ" sz="4000" b="1" dirty="0" err="1">
                <a:solidFill>
                  <a:schemeClr val="tx2"/>
                </a:solidFill>
                <a:latin typeface="+mj-lt"/>
              </a:rPr>
              <a:t>Packages</a:t>
            </a:r>
            <a:endParaRPr lang="cs-CZ" sz="4000" b="1" dirty="0">
              <a:solidFill>
                <a:schemeClr val="tx2"/>
              </a:solidFill>
              <a:latin typeface="+mj-lt"/>
            </a:endParaRP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49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B72F213-E84D-4ECF-BA92-AFB877975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>
            <a:hlinkClick r:id="rId2"/>
            <a:extLst>
              <a:ext uri="{FF2B5EF4-FFF2-40B4-BE49-F238E27FC236}">
                <a16:creationId xmlns:a16="http://schemas.microsoft.com/office/drawing/2014/main" id="{F8D013F6-D8F5-4F18-9EA8-36C16C39E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7" t="13194" b="7500"/>
          <a:stretch/>
        </p:blipFill>
        <p:spPr>
          <a:xfrm>
            <a:off x="171449" y="542687"/>
            <a:ext cx="9534525" cy="54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4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35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4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0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12F40-74B6-45F4-B172-D401E1A6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5FCDE-B99B-4B9C-9E34-05DC6F5ED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dirty="0"/>
              <a:t>Formulovat </a:t>
            </a:r>
            <a:r>
              <a:rPr lang="cs-CZ" dirty="0" err="1"/>
              <a:t>brand</a:t>
            </a:r>
            <a:r>
              <a:rPr lang="cs-CZ" dirty="0"/>
              <a:t> a marketingový </a:t>
            </a:r>
            <a:r>
              <a:rPr lang="cs-CZ" dirty="0" err="1"/>
              <a:t>claim</a:t>
            </a:r>
            <a:endParaRPr lang="cs-CZ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dirty="0"/>
              <a:t>Charakteristika produktu dle cílové skupiny (USP a </a:t>
            </a:r>
            <a:r>
              <a:rPr lang="cs-CZ" dirty="0" err="1"/>
              <a:t>Reason</a:t>
            </a:r>
            <a:r>
              <a:rPr lang="cs-CZ" dirty="0"/>
              <a:t> to </a:t>
            </a:r>
            <a:r>
              <a:rPr lang="cs-CZ" dirty="0" err="1"/>
              <a:t>Believe</a:t>
            </a:r>
            <a:r>
              <a:rPr lang="cs-CZ" dirty="0"/>
              <a:t> - RTB)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dirty="0"/>
              <a:t>Definovat zážitek z produktu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dirty="0"/>
              <a:t>Obsah produktu</a:t>
            </a:r>
          </a:p>
          <a:p>
            <a:pPr lvl="1"/>
            <a:r>
              <a:rPr lang="cs-CZ" dirty="0"/>
              <a:t>Turistické atraktivity/itinerář </a:t>
            </a:r>
          </a:p>
          <a:p>
            <a:pPr lvl="1"/>
            <a:r>
              <a:rPr lang="cs-CZ" dirty="0"/>
              <a:t>Zapojené služby</a:t>
            </a:r>
          </a:p>
          <a:p>
            <a:pPr lvl="1"/>
            <a:r>
              <a:rPr lang="cs-CZ" dirty="0"/>
              <a:t>Akce</a:t>
            </a:r>
          </a:p>
          <a:p>
            <a:pPr lvl="1"/>
            <a:r>
              <a:rPr lang="cs-CZ" dirty="0"/>
              <a:t>Benefity</a:t>
            </a:r>
          </a:p>
          <a:p>
            <a:pPr lvl="1"/>
            <a:r>
              <a:rPr lang="cs-CZ" dirty="0"/>
              <a:t>Suvenýry a retail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dirty="0"/>
              <a:t>Marketingová spolupráce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0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hlinkClick r:id="rId2"/>
              </a:rPr>
              <a:t>https://www.myswitzerland.com/en/grand-tour-of-switzerland.html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3675" y="2773428"/>
            <a:ext cx="10753200" cy="1897724"/>
          </a:xfrm>
        </p:spPr>
        <p:txBody>
          <a:bodyPr numCol="3"/>
          <a:lstStyle/>
          <a:p>
            <a:r>
              <a:rPr lang="cs-CZ" sz="2400" dirty="0"/>
              <a:t>Trasa – etapy</a:t>
            </a:r>
          </a:p>
          <a:p>
            <a:r>
              <a:rPr lang="cs-CZ" sz="2400" dirty="0"/>
              <a:t>Typy služeb</a:t>
            </a:r>
          </a:p>
          <a:p>
            <a:r>
              <a:rPr lang="cs-CZ" sz="2400" dirty="0"/>
              <a:t>Typy turistických cílů</a:t>
            </a:r>
          </a:p>
          <a:p>
            <a:r>
              <a:rPr lang="cs-CZ" sz="2400" dirty="0"/>
              <a:t>Akce</a:t>
            </a:r>
          </a:p>
          <a:p>
            <a:r>
              <a:rPr lang="cs-CZ" sz="2400" dirty="0"/>
              <a:t>Benefity</a:t>
            </a:r>
          </a:p>
          <a:p>
            <a:r>
              <a:rPr lang="cs-CZ" sz="2400" dirty="0"/>
              <a:t>Suvenýry</a:t>
            </a:r>
          </a:p>
          <a:p>
            <a:r>
              <a:rPr lang="cs-CZ" sz="2400" dirty="0"/>
              <a:t>Spolupráce s komerční sférou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71231D-79C6-4896-BD34-F28734975FE8}"/>
              </a:ext>
            </a:extLst>
          </p:cNvPr>
          <p:cNvSpPr txBox="1"/>
          <p:nvPr/>
        </p:nvSpPr>
        <p:spPr>
          <a:xfrm>
            <a:off x="633675" y="2066925"/>
            <a:ext cx="19641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Vyhledejte:</a:t>
            </a:r>
          </a:p>
          <a:p>
            <a:endParaRPr lang="cs-CZ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3C53E2-F849-426F-8D8D-7FB3AE7C3FB6}"/>
              </a:ext>
            </a:extLst>
          </p:cNvPr>
          <p:cNvSpPr txBox="1"/>
          <p:nvPr/>
        </p:nvSpPr>
        <p:spPr>
          <a:xfrm>
            <a:off x="633675" y="5619750"/>
            <a:ext cx="9264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 jaké trendy produkt reaguje? Jaké trendy se v produktu odráží?</a:t>
            </a:r>
          </a:p>
          <a:p>
            <a:r>
              <a:rPr lang="cs-CZ" dirty="0"/>
              <a:t>Nápady na další majákové produkty (jakákoliv destinace)</a:t>
            </a:r>
          </a:p>
        </p:txBody>
      </p:sp>
    </p:spTree>
    <p:extLst>
      <p:ext uri="{BB962C8B-B14F-4D97-AF65-F5344CB8AC3E}">
        <p14:creationId xmlns:p14="http://schemas.microsoft.com/office/powerpoint/2010/main" val="162920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6D618A-8FC7-4013-AC8C-B1287AB1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897251"/>
            <a:ext cx="10753200" cy="1063498"/>
          </a:xfrm>
        </p:spPr>
        <p:txBody>
          <a:bodyPr/>
          <a:lstStyle/>
          <a:p>
            <a:pPr marL="929250" indent="-857250">
              <a:buFont typeface="+mj-lt"/>
              <a:buAutoNum type="romanUcPeriod"/>
            </a:pPr>
            <a:r>
              <a:rPr lang="cs-CZ" sz="4000" b="1" dirty="0">
                <a:solidFill>
                  <a:schemeClr val="tx2"/>
                </a:solidFill>
                <a:latin typeface="+mj-lt"/>
              </a:rPr>
              <a:t>Brand a marketingový </a:t>
            </a:r>
            <a:r>
              <a:rPr lang="cs-CZ" sz="4000" b="1" dirty="0" err="1">
                <a:solidFill>
                  <a:schemeClr val="tx2"/>
                </a:solidFill>
                <a:latin typeface="+mj-lt"/>
              </a:rPr>
              <a:t>claim</a:t>
            </a:r>
            <a:endParaRPr lang="cs-CZ" sz="4000" b="1" dirty="0">
              <a:solidFill>
                <a:schemeClr val="tx2"/>
              </a:solidFill>
              <a:latin typeface="+mj-lt"/>
            </a:endParaRP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6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ora, příroda, tráva, pole&#10;&#10;Popis byl vytvořen automaticky">
            <a:extLst>
              <a:ext uri="{FF2B5EF4-FFF2-40B4-BE49-F238E27FC236}">
                <a16:creationId xmlns:a16="http://schemas.microsoft.com/office/drawing/2014/main" id="{874B8EFA-B59F-4B5F-9205-27A6A6B3C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1" b="6542"/>
          <a:stretch/>
        </p:blipFill>
        <p:spPr>
          <a:xfrm>
            <a:off x="720000" y="692150"/>
            <a:ext cx="10753200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30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AE3916C-F295-4BB6-AB7A-A4D43EB90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2560320"/>
            <a:ext cx="4596912" cy="1524000"/>
          </a:xfrm>
        </p:spPr>
        <p:txBody>
          <a:bodyPr/>
          <a:lstStyle/>
          <a:p>
            <a:pPr marL="72000" indent="0" algn="ctr">
              <a:spcBef>
                <a:spcPts val="1200"/>
              </a:spcBef>
              <a:buNone/>
            </a:pPr>
            <a:r>
              <a:rPr lang="cs-CZ" b="1" dirty="0" err="1">
                <a:solidFill>
                  <a:schemeClr val="tx2"/>
                </a:solidFill>
              </a:rPr>
              <a:t>Claim</a:t>
            </a:r>
            <a:endParaRPr lang="cs-CZ" b="1" dirty="0">
              <a:solidFill>
                <a:schemeClr val="tx2"/>
              </a:solidFill>
            </a:endParaRPr>
          </a:p>
          <a:p>
            <a:pPr marL="7200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dirty="0" err="1"/>
              <a:t>Discover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No. 1 </a:t>
            </a:r>
            <a:r>
              <a:rPr lang="cs-CZ" dirty="0" err="1"/>
              <a:t>road</a:t>
            </a:r>
            <a:r>
              <a:rPr lang="cs-CZ" dirty="0"/>
              <a:t> </a:t>
            </a:r>
            <a:r>
              <a:rPr lang="cs-CZ" dirty="0" err="1"/>
              <a:t>trip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Alps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8A0716-0ECA-4AFC-B6D5-F06F8820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10" y="121920"/>
            <a:ext cx="517559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D85251A-5717-40AA-8E42-11B10451EAB2}"/>
              </a:ext>
            </a:extLst>
          </p:cNvPr>
          <p:cNvSpPr/>
          <p:nvPr/>
        </p:nvSpPr>
        <p:spPr bwMode="auto">
          <a:xfrm>
            <a:off x="2157984" y="4462272"/>
            <a:ext cx="2584704" cy="304800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1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6D618A-8FC7-4013-AC8C-B1287AB1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897251"/>
            <a:ext cx="10753200" cy="1063498"/>
          </a:xfrm>
        </p:spPr>
        <p:txBody>
          <a:bodyPr/>
          <a:lstStyle/>
          <a:p>
            <a:pPr marL="72000" indent="0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</a:rPr>
              <a:t>II. Charakteristika produktu</a:t>
            </a:r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6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387B7-6496-43C3-A1B0-78A2EFA4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C16C56-4ED1-4FA7-A908-A024745F6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 LT"/>
              </a:rPr>
              <a:t>From palm-lined lakeshores to sparkling glaciers, from medieval villages to buzzing cities – </a:t>
            </a:r>
            <a:r>
              <a:rPr lang="en-US" b="0" i="0" dirty="0">
                <a:solidFill>
                  <a:schemeClr val="tx2"/>
                </a:solidFill>
                <a:effectLst/>
                <a:latin typeface="Helvetica Neue LT"/>
              </a:rPr>
              <a:t>the Grand Tour of Switzerland packs in an incredible number of sights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 LT"/>
              </a:rPr>
              <a:t>. The concentration of attractions is unrivalled worldwide. Discover Switzerland </a:t>
            </a:r>
            <a:r>
              <a:rPr lang="en-US" b="0" i="0" dirty="0">
                <a:solidFill>
                  <a:schemeClr val="tx2"/>
                </a:solidFill>
                <a:effectLst/>
                <a:latin typeface="Helvetica Neue LT"/>
              </a:rPr>
              <a:t>at your own pace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 LT"/>
              </a:rPr>
              <a:t>on a road trip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799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0333" cy="6858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54599" y="3991769"/>
            <a:ext cx="306010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Jádro produktu</a:t>
            </a:r>
          </a:p>
        </p:txBody>
      </p:sp>
    </p:spTree>
    <p:extLst>
      <p:ext uri="{BB962C8B-B14F-4D97-AF65-F5344CB8AC3E}">
        <p14:creationId xmlns:p14="http://schemas.microsoft.com/office/powerpoint/2010/main" val="299183185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422</Words>
  <Application>Microsoft Office PowerPoint</Application>
  <PresentationFormat>Širokoúhlá obrazovka</PresentationFormat>
  <Paragraphs>72</Paragraphs>
  <Slides>30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Helvetica Neue LT</vt:lpstr>
      <vt:lpstr>Tahoma</vt:lpstr>
      <vt:lpstr>Wingdings</vt:lpstr>
      <vt:lpstr>Prezentace_MU_CZ</vt:lpstr>
      <vt:lpstr>Tvorba produktu cestovního ruchu pohledem destinace</vt:lpstr>
      <vt:lpstr>Opakování</vt:lpstr>
      <vt:lpstr>Opakování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USP</vt:lpstr>
      <vt:lpstr>Prezentace aplikace PowerPoint</vt:lpstr>
      <vt:lpstr>Reason to Believe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https://www.myswitzerland.com/en/grand-tour-of-switzerland.html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Tvorba produktu cestovního ruchu pohledem destinace</dc:title>
  <dc:creator>Martin Šauer</dc:creator>
  <cp:lastModifiedBy>Martin Šauer</cp:lastModifiedBy>
  <cp:revision>8</cp:revision>
  <dcterms:created xsi:type="dcterms:W3CDTF">2020-10-11T15:39:19Z</dcterms:created>
  <dcterms:modified xsi:type="dcterms:W3CDTF">2020-10-11T18:39:53Z</dcterms:modified>
</cp:coreProperties>
</file>