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7ADD7-968F-4299-9C0D-E7C574FD2EE4}" type="doc">
      <dgm:prSet loTypeId="urn:microsoft.com/office/officeart/2005/8/layout/chevron1" loCatId="process" qsTypeId="urn:microsoft.com/office/officeart/2005/8/quickstyle/simple1" qsCatId="simple" csTypeId="urn:microsoft.com/office/officeart/2005/8/colors/accent1_2" csCatId="accent1" phldr="1"/>
      <dgm:spPr/>
    </dgm:pt>
    <dgm:pt modelId="{2CA38402-A9DD-41E3-BDE0-5E6F9ECAB974}">
      <dgm:prSet phldrT="[Text]"/>
      <dgm:spPr/>
      <dgm:t>
        <a:bodyPr/>
        <a:lstStyle/>
        <a:p>
          <a:r>
            <a:rPr lang="cs-CZ"/>
            <a:t>Informace o návštěvnících</a:t>
          </a:r>
        </a:p>
      </dgm:t>
    </dgm:pt>
    <dgm:pt modelId="{72D6EFFD-1AEB-4339-BBF4-F0479EA61936}" type="parTrans" cxnId="{A21D45AC-23E5-497C-9EE1-B2B11E1D2560}">
      <dgm:prSet/>
      <dgm:spPr/>
      <dgm:t>
        <a:bodyPr/>
        <a:lstStyle/>
        <a:p>
          <a:endParaRPr lang="cs-CZ"/>
        </a:p>
      </dgm:t>
    </dgm:pt>
    <dgm:pt modelId="{62CEF038-DBE6-462B-B7AD-2222B15B37DB}" type="sibTrans" cxnId="{A21D45AC-23E5-497C-9EE1-B2B11E1D2560}">
      <dgm:prSet/>
      <dgm:spPr/>
      <dgm:t>
        <a:bodyPr/>
        <a:lstStyle/>
        <a:p>
          <a:endParaRPr lang="cs-CZ"/>
        </a:p>
      </dgm:t>
    </dgm:pt>
    <dgm:pt modelId="{E8415D2A-3717-4DAB-B0DB-C0B5FA0D1AF2}">
      <dgm:prSet phldrT="[Text]"/>
      <dgm:spPr/>
      <dgm:t>
        <a:bodyPr/>
        <a:lstStyle/>
        <a:p>
          <a:r>
            <a:rPr lang="cs-CZ"/>
            <a:t>Profil návštěvníka</a:t>
          </a:r>
        </a:p>
      </dgm:t>
    </dgm:pt>
    <dgm:pt modelId="{1A36FD29-7053-4ACF-96FA-AFAD42000FA0}" type="parTrans" cxnId="{F0939CC8-DE46-4545-B696-6A456F05CAEB}">
      <dgm:prSet/>
      <dgm:spPr/>
      <dgm:t>
        <a:bodyPr/>
        <a:lstStyle/>
        <a:p>
          <a:endParaRPr lang="cs-CZ"/>
        </a:p>
      </dgm:t>
    </dgm:pt>
    <dgm:pt modelId="{FC182E8A-8F79-4ADA-8A1A-397D34F090F2}" type="sibTrans" cxnId="{F0939CC8-DE46-4545-B696-6A456F05CAEB}">
      <dgm:prSet/>
      <dgm:spPr/>
      <dgm:t>
        <a:bodyPr/>
        <a:lstStyle/>
        <a:p>
          <a:endParaRPr lang="cs-CZ"/>
        </a:p>
      </dgm:t>
    </dgm:pt>
    <dgm:pt modelId="{85BAFA23-646A-4215-BD1E-70AEB89BDD55}">
      <dgm:prSet phldrT="[Text]"/>
      <dgm:spPr/>
      <dgm:t>
        <a:bodyPr/>
        <a:lstStyle/>
        <a:p>
          <a:r>
            <a:rPr lang="cs-CZ"/>
            <a:t>Targeting</a:t>
          </a:r>
        </a:p>
      </dgm:t>
    </dgm:pt>
    <dgm:pt modelId="{C0EBF0B0-D62D-4E12-966D-62B45B7C4DE7}" type="parTrans" cxnId="{36030E2E-3EED-4CE4-8322-948129429DA6}">
      <dgm:prSet/>
      <dgm:spPr/>
      <dgm:t>
        <a:bodyPr/>
        <a:lstStyle/>
        <a:p>
          <a:endParaRPr lang="cs-CZ"/>
        </a:p>
      </dgm:t>
    </dgm:pt>
    <dgm:pt modelId="{E8FADDA9-4C22-41F1-9AB0-37A755E2F538}" type="sibTrans" cxnId="{36030E2E-3EED-4CE4-8322-948129429DA6}">
      <dgm:prSet/>
      <dgm:spPr/>
      <dgm:t>
        <a:bodyPr/>
        <a:lstStyle/>
        <a:p>
          <a:endParaRPr lang="cs-CZ"/>
        </a:p>
      </dgm:t>
    </dgm:pt>
    <dgm:pt modelId="{984D20FF-BDF3-4002-9B7B-6B869C73A102}">
      <dgm:prSet/>
      <dgm:spPr/>
      <dgm:t>
        <a:bodyPr/>
        <a:lstStyle/>
        <a:p>
          <a:r>
            <a:rPr lang="cs-CZ" dirty="0"/>
            <a:t>Volba segmentačních kritérií</a:t>
          </a:r>
        </a:p>
      </dgm:t>
    </dgm:pt>
    <dgm:pt modelId="{4CFDA5D7-F08F-4386-BEBA-FF6E8F6899D2}" type="parTrans" cxnId="{550249AF-7240-40F5-8294-CE20B79C901B}">
      <dgm:prSet/>
      <dgm:spPr/>
      <dgm:t>
        <a:bodyPr/>
        <a:lstStyle/>
        <a:p>
          <a:endParaRPr lang="cs-CZ"/>
        </a:p>
      </dgm:t>
    </dgm:pt>
    <dgm:pt modelId="{09E30AAE-838C-4962-9AE4-5A9A243A2702}" type="sibTrans" cxnId="{550249AF-7240-40F5-8294-CE20B79C901B}">
      <dgm:prSet/>
      <dgm:spPr/>
      <dgm:t>
        <a:bodyPr/>
        <a:lstStyle/>
        <a:p>
          <a:endParaRPr lang="cs-CZ"/>
        </a:p>
      </dgm:t>
    </dgm:pt>
    <dgm:pt modelId="{37FE5BEE-4D94-4FD5-91B1-45F941F587C9}" type="pres">
      <dgm:prSet presAssocID="{D847ADD7-968F-4299-9C0D-E7C574FD2EE4}" presName="Name0" presStyleCnt="0">
        <dgm:presLayoutVars>
          <dgm:dir/>
          <dgm:animLvl val="lvl"/>
          <dgm:resizeHandles val="exact"/>
        </dgm:presLayoutVars>
      </dgm:prSet>
      <dgm:spPr/>
    </dgm:pt>
    <dgm:pt modelId="{968E99FC-F15E-48EB-9454-05119ADFAE0B}" type="pres">
      <dgm:prSet presAssocID="{2CA38402-A9DD-41E3-BDE0-5E6F9ECAB974}" presName="parTxOnly" presStyleLbl="node1" presStyleIdx="0" presStyleCnt="4">
        <dgm:presLayoutVars>
          <dgm:chMax val="0"/>
          <dgm:chPref val="0"/>
          <dgm:bulletEnabled val="1"/>
        </dgm:presLayoutVars>
      </dgm:prSet>
      <dgm:spPr/>
      <dgm:t>
        <a:bodyPr/>
        <a:lstStyle/>
        <a:p>
          <a:endParaRPr lang="cs-CZ"/>
        </a:p>
      </dgm:t>
    </dgm:pt>
    <dgm:pt modelId="{2B08CA63-87A9-4318-A43B-4DAE3C499F21}" type="pres">
      <dgm:prSet presAssocID="{62CEF038-DBE6-462B-B7AD-2222B15B37DB}" presName="parTxOnlySpace" presStyleCnt="0"/>
      <dgm:spPr/>
    </dgm:pt>
    <dgm:pt modelId="{35E7E7FE-E764-495B-842A-95857BAC7585}" type="pres">
      <dgm:prSet presAssocID="{984D20FF-BDF3-4002-9B7B-6B869C73A102}" presName="parTxOnly" presStyleLbl="node1" presStyleIdx="1" presStyleCnt="4">
        <dgm:presLayoutVars>
          <dgm:chMax val="0"/>
          <dgm:chPref val="0"/>
          <dgm:bulletEnabled val="1"/>
        </dgm:presLayoutVars>
      </dgm:prSet>
      <dgm:spPr/>
      <dgm:t>
        <a:bodyPr/>
        <a:lstStyle/>
        <a:p>
          <a:endParaRPr lang="cs-CZ"/>
        </a:p>
      </dgm:t>
    </dgm:pt>
    <dgm:pt modelId="{6EF5268F-A497-4F27-8ACF-3C10759DCF1D}" type="pres">
      <dgm:prSet presAssocID="{09E30AAE-838C-4962-9AE4-5A9A243A2702}" presName="parTxOnlySpace" presStyleCnt="0"/>
      <dgm:spPr/>
    </dgm:pt>
    <dgm:pt modelId="{D722D2F9-FF2E-4627-AADA-0E6EA72653C2}" type="pres">
      <dgm:prSet presAssocID="{E8415D2A-3717-4DAB-B0DB-C0B5FA0D1AF2}" presName="parTxOnly" presStyleLbl="node1" presStyleIdx="2" presStyleCnt="4">
        <dgm:presLayoutVars>
          <dgm:chMax val="0"/>
          <dgm:chPref val="0"/>
          <dgm:bulletEnabled val="1"/>
        </dgm:presLayoutVars>
      </dgm:prSet>
      <dgm:spPr/>
      <dgm:t>
        <a:bodyPr/>
        <a:lstStyle/>
        <a:p>
          <a:endParaRPr lang="cs-CZ"/>
        </a:p>
      </dgm:t>
    </dgm:pt>
    <dgm:pt modelId="{973EC418-D4BF-43EF-BCED-7B04E47CBBE7}" type="pres">
      <dgm:prSet presAssocID="{FC182E8A-8F79-4ADA-8A1A-397D34F090F2}" presName="parTxOnlySpace" presStyleCnt="0"/>
      <dgm:spPr/>
    </dgm:pt>
    <dgm:pt modelId="{5CF6DE5B-ACB4-471D-9217-B4F3541A5DD4}" type="pres">
      <dgm:prSet presAssocID="{85BAFA23-646A-4215-BD1E-70AEB89BDD55}" presName="parTxOnly" presStyleLbl="node1" presStyleIdx="3" presStyleCnt="4">
        <dgm:presLayoutVars>
          <dgm:chMax val="0"/>
          <dgm:chPref val="0"/>
          <dgm:bulletEnabled val="1"/>
        </dgm:presLayoutVars>
      </dgm:prSet>
      <dgm:spPr/>
      <dgm:t>
        <a:bodyPr/>
        <a:lstStyle/>
        <a:p>
          <a:endParaRPr lang="cs-CZ"/>
        </a:p>
      </dgm:t>
    </dgm:pt>
  </dgm:ptLst>
  <dgm:cxnLst>
    <dgm:cxn modelId="{36030E2E-3EED-4CE4-8322-948129429DA6}" srcId="{D847ADD7-968F-4299-9C0D-E7C574FD2EE4}" destId="{85BAFA23-646A-4215-BD1E-70AEB89BDD55}" srcOrd="3" destOrd="0" parTransId="{C0EBF0B0-D62D-4E12-966D-62B45B7C4DE7}" sibTransId="{E8FADDA9-4C22-41F1-9AB0-37A755E2F538}"/>
    <dgm:cxn modelId="{78B3609F-1505-433B-9008-81C5593775EA}" type="presOf" srcId="{D847ADD7-968F-4299-9C0D-E7C574FD2EE4}" destId="{37FE5BEE-4D94-4FD5-91B1-45F941F587C9}" srcOrd="0" destOrd="0" presId="urn:microsoft.com/office/officeart/2005/8/layout/chevron1"/>
    <dgm:cxn modelId="{99FC816B-D907-40A2-91BA-F4E8EA7311D1}" type="presOf" srcId="{E8415D2A-3717-4DAB-B0DB-C0B5FA0D1AF2}" destId="{D722D2F9-FF2E-4627-AADA-0E6EA72653C2}" srcOrd="0" destOrd="0" presId="urn:microsoft.com/office/officeart/2005/8/layout/chevron1"/>
    <dgm:cxn modelId="{F0939CC8-DE46-4545-B696-6A456F05CAEB}" srcId="{D847ADD7-968F-4299-9C0D-E7C574FD2EE4}" destId="{E8415D2A-3717-4DAB-B0DB-C0B5FA0D1AF2}" srcOrd="2" destOrd="0" parTransId="{1A36FD29-7053-4ACF-96FA-AFAD42000FA0}" sibTransId="{FC182E8A-8F79-4ADA-8A1A-397D34F090F2}"/>
    <dgm:cxn modelId="{A21D45AC-23E5-497C-9EE1-B2B11E1D2560}" srcId="{D847ADD7-968F-4299-9C0D-E7C574FD2EE4}" destId="{2CA38402-A9DD-41E3-BDE0-5E6F9ECAB974}" srcOrd="0" destOrd="0" parTransId="{72D6EFFD-1AEB-4339-BBF4-F0479EA61936}" sibTransId="{62CEF038-DBE6-462B-B7AD-2222B15B37DB}"/>
    <dgm:cxn modelId="{550249AF-7240-40F5-8294-CE20B79C901B}" srcId="{D847ADD7-968F-4299-9C0D-E7C574FD2EE4}" destId="{984D20FF-BDF3-4002-9B7B-6B869C73A102}" srcOrd="1" destOrd="0" parTransId="{4CFDA5D7-F08F-4386-BEBA-FF6E8F6899D2}" sibTransId="{09E30AAE-838C-4962-9AE4-5A9A243A2702}"/>
    <dgm:cxn modelId="{C1B9F9B3-606C-4ACE-B326-A73127F163A9}" type="presOf" srcId="{984D20FF-BDF3-4002-9B7B-6B869C73A102}" destId="{35E7E7FE-E764-495B-842A-95857BAC7585}" srcOrd="0" destOrd="0" presId="urn:microsoft.com/office/officeart/2005/8/layout/chevron1"/>
    <dgm:cxn modelId="{66828C67-2B5F-403A-92B1-EE456075CAA9}" type="presOf" srcId="{2CA38402-A9DD-41E3-BDE0-5E6F9ECAB974}" destId="{968E99FC-F15E-48EB-9454-05119ADFAE0B}" srcOrd="0" destOrd="0" presId="urn:microsoft.com/office/officeart/2005/8/layout/chevron1"/>
    <dgm:cxn modelId="{11EDA029-43FA-493D-8314-3595B00EA086}" type="presOf" srcId="{85BAFA23-646A-4215-BD1E-70AEB89BDD55}" destId="{5CF6DE5B-ACB4-471D-9217-B4F3541A5DD4}" srcOrd="0" destOrd="0" presId="urn:microsoft.com/office/officeart/2005/8/layout/chevron1"/>
    <dgm:cxn modelId="{1E39AFB4-8ACE-4837-A585-588AC53DDA58}" type="presParOf" srcId="{37FE5BEE-4D94-4FD5-91B1-45F941F587C9}" destId="{968E99FC-F15E-48EB-9454-05119ADFAE0B}" srcOrd="0" destOrd="0" presId="urn:microsoft.com/office/officeart/2005/8/layout/chevron1"/>
    <dgm:cxn modelId="{CC389F92-E48C-437B-A24B-126FA71A0755}" type="presParOf" srcId="{37FE5BEE-4D94-4FD5-91B1-45F941F587C9}" destId="{2B08CA63-87A9-4318-A43B-4DAE3C499F21}" srcOrd="1" destOrd="0" presId="urn:microsoft.com/office/officeart/2005/8/layout/chevron1"/>
    <dgm:cxn modelId="{AA97F098-96FF-4CE8-9416-382D1E0307E7}" type="presParOf" srcId="{37FE5BEE-4D94-4FD5-91B1-45F941F587C9}" destId="{35E7E7FE-E764-495B-842A-95857BAC7585}" srcOrd="2" destOrd="0" presId="urn:microsoft.com/office/officeart/2005/8/layout/chevron1"/>
    <dgm:cxn modelId="{EBEAAD80-7A2F-4533-AF73-B3C517A2392D}" type="presParOf" srcId="{37FE5BEE-4D94-4FD5-91B1-45F941F587C9}" destId="{6EF5268F-A497-4F27-8ACF-3C10759DCF1D}" srcOrd="3" destOrd="0" presId="urn:microsoft.com/office/officeart/2005/8/layout/chevron1"/>
    <dgm:cxn modelId="{BE7D0961-1996-4B92-9456-03DE6EEA6A4C}" type="presParOf" srcId="{37FE5BEE-4D94-4FD5-91B1-45F941F587C9}" destId="{D722D2F9-FF2E-4627-AADA-0E6EA72653C2}" srcOrd="4" destOrd="0" presId="urn:microsoft.com/office/officeart/2005/8/layout/chevron1"/>
    <dgm:cxn modelId="{3B5BC55E-DB4C-4B24-A1EC-A62294E61439}" type="presParOf" srcId="{37FE5BEE-4D94-4FD5-91B1-45F941F587C9}" destId="{973EC418-D4BF-43EF-BCED-7B04E47CBBE7}" srcOrd="5" destOrd="0" presId="urn:microsoft.com/office/officeart/2005/8/layout/chevron1"/>
    <dgm:cxn modelId="{D8BF7193-D7B9-443C-B3A5-8D4D2821AFD1}" type="presParOf" srcId="{37FE5BEE-4D94-4FD5-91B1-45F941F587C9}" destId="{5CF6DE5B-ACB4-471D-9217-B4F3541A5D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7ADD7-968F-4299-9C0D-E7C574FD2EE4}" type="doc">
      <dgm:prSet loTypeId="urn:microsoft.com/office/officeart/2005/8/layout/chevron1" loCatId="process" qsTypeId="urn:microsoft.com/office/officeart/2005/8/quickstyle/simple1" qsCatId="simple" csTypeId="urn:microsoft.com/office/officeart/2005/8/colors/accent1_2" csCatId="accent1" phldr="1"/>
      <dgm:spPr/>
    </dgm:pt>
    <dgm:pt modelId="{2CA38402-A9DD-41E3-BDE0-5E6F9ECAB974}">
      <dgm:prSet phldrT="[Text]"/>
      <dgm:spPr/>
      <dgm:t>
        <a:bodyPr/>
        <a:lstStyle/>
        <a:p>
          <a:r>
            <a:rPr lang="cs-CZ"/>
            <a:t>Informace o návštěvnících</a:t>
          </a:r>
        </a:p>
      </dgm:t>
    </dgm:pt>
    <dgm:pt modelId="{72D6EFFD-1AEB-4339-BBF4-F0479EA61936}" type="parTrans" cxnId="{A21D45AC-23E5-497C-9EE1-B2B11E1D2560}">
      <dgm:prSet/>
      <dgm:spPr/>
      <dgm:t>
        <a:bodyPr/>
        <a:lstStyle/>
        <a:p>
          <a:endParaRPr lang="cs-CZ"/>
        </a:p>
      </dgm:t>
    </dgm:pt>
    <dgm:pt modelId="{62CEF038-DBE6-462B-B7AD-2222B15B37DB}" type="sibTrans" cxnId="{A21D45AC-23E5-497C-9EE1-B2B11E1D2560}">
      <dgm:prSet/>
      <dgm:spPr/>
      <dgm:t>
        <a:bodyPr/>
        <a:lstStyle/>
        <a:p>
          <a:endParaRPr lang="cs-CZ"/>
        </a:p>
      </dgm:t>
    </dgm:pt>
    <dgm:pt modelId="{E8415D2A-3717-4DAB-B0DB-C0B5FA0D1AF2}">
      <dgm:prSet phldrT="[Text]"/>
      <dgm:spPr/>
      <dgm:t>
        <a:bodyPr/>
        <a:lstStyle/>
        <a:p>
          <a:r>
            <a:rPr lang="cs-CZ"/>
            <a:t>Profil návštěvníka</a:t>
          </a:r>
        </a:p>
      </dgm:t>
    </dgm:pt>
    <dgm:pt modelId="{1A36FD29-7053-4ACF-96FA-AFAD42000FA0}" type="parTrans" cxnId="{F0939CC8-DE46-4545-B696-6A456F05CAEB}">
      <dgm:prSet/>
      <dgm:spPr/>
      <dgm:t>
        <a:bodyPr/>
        <a:lstStyle/>
        <a:p>
          <a:endParaRPr lang="cs-CZ"/>
        </a:p>
      </dgm:t>
    </dgm:pt>
    <dgm:pt modelId="{FC182E8A-8F79-4ADA-8A1A-397D34F090F2}" type="sibTrans" cxnId="{F0939CC8-DE46-4545-B696-6A456F05CAEB}">
      <dgm:prSet/>
      <dgm:spPr/>
      <dgm:t>
        <a:bodyPr/>
        <a:lstStyle/>
        <a:p>
          <a:endParaRPr lang="cs-CZ"/>
        </a:p>
      </dgm:t>
    </dgm:pt>
    <dgm:pt modelId="{85BAFA23-646A-4215-BD1E-70AEB89BDD55}">
      <dgm:prSet phldrT="[Text]"/>
      <dgm:spPr/>
      <dgm:t>
        <a:bodyPr/>
        <a:lstStyle/>
        <a:p>
          <a:r>
            <a:rPr lang="cs-CZ"/>
            <a:t>Targeting</a:t>
          </a:r>
        </a:p>
      </dgm:t>
    </dgm:pt>
    <dgm:pt modelId="{C0EBF0B0-D62D-4E12-966D-62B45B7C4DE7}" type="parTrans" cxnId="{36030E2E-3EED-4CE4-8322-948129429DA6}">
      <dgm:prSet/>
      <dgm:spPr/>
      <dgm:t>
        <a:bodyPr/>
        <a:lstStyle/>
        <a:p>
          <a:endParaRPr lang="cs-CZ"/>
        </a:p>
      </dgm:t>
    </dgm:pt>
    <dgm:pt modelId="{E8FADDA9-4C22-41F1-9AB0-37A755E2F538}" type="sibTrans" cxnId="{36030E2E-3EED-4CE4-8322-948129429DA6}">
      <dgm:prSet/>
      <dgm:spPr/>
      <dgm:t>
        <a:bodyPr/>
        <a:lstStyle/>
        <a:p>
          <a:endParaRPr lang="cs-CZ"/>
        </a:p>
      </dgm:t>
    </dgm:pt>
    <dgm:pt modelId="{984D20FF-BDF3-4002-9B7B-6B869C73A102}">
      <dgm:prSet/>
      <dgm:spPr/>
      <dgm:t>
        <a:bodyPr/>
        <a:lstStyle/>
        <a:p>
          <a:r>
            <a:rPr lang="cs-CZ" dirty="0"/>
            <a:t>Volba segmentačních kritérií</a:t>
          </a:r>
        </a:p>
      </dgm:t>
    </dgm:pt>
    <dgm:pt modelId="{4CFDA5D7-F08F-4386-BEBA-FF6E8F6899D2}" type="parTrans" cxnId="{550249AF-7240-40F5-8294-CE20B79C901B}">
      <dgm:prSet/>
      <dgm:spPr/>
      <dgm:t>
        <a:bodyPr/>
        <a:lstStyle/>
        <a:p>
          <a:endParaRPr lang="cs-CZ"/>
        </a:p>
      </dgm:t>
    </dgm:pt>
    <dgm:pt modelId="{09E30AAE-838C-4962-9AE4-5A9A243A2702}" type="sibTrans" cxnId="{550249AF-7240-40F5-8294-CE20B79C901B}">
      <dgm:prSet/>
      <dgm:spPr/>
      <dgm:t>
        <a:bodyPr/>
        <a:lstStyle/>
        <a:p>
          <a:endParaRPr lang="cs-CZ"/>
        </a:p>
      </dgm:t>
    </dgm:pt>
    <dgm:pt modelId="{37FE5BEE-4D94-4FD5-91B1-45F941F587C9}" type="pres">
      <dgm:prSet presAssocID="{D847ADD7-968F-4299-9C0D-E7C574FD2EE4}" presName="Name0" presStyleCnt="0">
        <dgm:presLayoutVars>
          <dgm:dir/>
          <dgm:animLvl val="lvl"/>
          <dgm:resizeHandles val="exact"/>
        </dgm:presLayoutVars>
      </dgm:prSet>
      <dgm:spPr/>
    </dgm:pt>
    <dgm:pt modelId="{968E99FC-F15E-48EB-9454-05119ADFAE0B}" type="pres">
      <dgm:prSet presAssocID="{2CA38402-A9DD-41E3-BDE0-5E6F9ECAB974}" presName="parTxOnly" presStyleLbl="node1" presStyleIdx="0" presStyleCnt="4">
        <dgm:presLayoutVars>
          <dgm:chMax val="0"/>
          <dgm:chPref val="0"/>
          <dgm:bulletEnabled val="1"/>
        </dgm:presLayoutVars>
      </dgm:prSet>
      <dgm:spPr/>
      <dgm:t>
        <a:bodyPr/>
        <a:lstStyle/>
        <a:p>
          <a:endParaRPr lang="cs-CZ"/>
        </a:p>
      </dgm:t>
    </dgm:pt>
    <dgm:pt modelId="{2B08CA63-87A9-4318-A43B-4DAE3C499F21}" type="pres">
      <dgm:prSet presAssocID="{62CEF038-DBE6-462B-B7AD-2222B15B37DB}" presName="parTxOnlySpace" presStyleCnt="0"/>
      <dgm:spPr/>
    </dgm:pt>
    <dgm:pt modelId="{35E7E7FE-E764-495B-842A-95857BAC7585}" type="pres">
      <dgm:prSet presAssocID="{984D20FF-BDF3-4002-9B7B-6B869C73A102}" presName="parTxOnly" presStyleLbl="node1" presStyleIdx="1" presStyleCnt="4">
        <dgm:presLayoutVars>
          <dgm:chMax val="0"/>
          <dgm:chPref val="0"/>
          <dgm:bulletEnabled val="1"/>
        </dgm:presLayoutVars>
      </dgm:prSet>
      <dgm:spPr/>
      <dgm:t>
        <a:bodyPr/>
        <a:lstStyle/>
        <a:p>
          <a:endParaRPr lang="cs-CZ"/>
        </a:p>
      </dgm:t>
    </dgm:pt>
    <dgm:pt modelId="{6EF5268F-A497-4F27-8ACF-3C10759DCF1D}" type="pres">
      <dgm:prSet presAssocID="{09E30AAE-838C-4962-9AE4-5A9A243A2702}" presName="parTxOnlySpace" presStyleCnt="0"/>
      <dgm:spPr/>
    </dgm:pt>
    <dgm:pt modelId="{D722D2F9-FF2E-4627-AADA-0E6EA72653C2}" type="pres">
      <dgm:prSet presAssocID="{E8415D2A-3717-4DAB-B0DB-C0B5FA0D1AF2}" presName="parTxOnly" presStyleLbl="node1" presStyleIdx="2" presStyleCnt="4">
        <dgm:presLayoutVars>
          <dgm:chMax val="0"/>
          <dgm:chPref val="0"/>
          <dgm:bulletEnabled val="1"/>
        </dgm:presLayoutVars>
      </dgm:prSet>
      <dgm:spPr/>
      <dgm:t>
        <a:bodyPr/>
        <a:lstStyle/>
        <a:p>
          <a:endParaRPr lang="cs-CZ"/>
        </a:p>
      </dgm:t>
    </dgm:pt>
    <dgm:pt modelId="{973EC418-D4BF-43EF-BCED-7B04E47CBBE7}" type="pres">
      <dgm:prSet presAssocID="{FC182E8A-8F79-4ADA-8A1A-397D34F090F2}" presName="parTxOnlySpace" presStyleCnt="0"/>
      <dgm:spPr/>
    </dgm:pt>
    <dgm:pt modelId="{5CF6DE5B-ACB4-471D-9217-B4F3541A5DD4}" type="pres">
      <dgm:prSet presAssocID="{85BAFA23-646A-4215-BD1E-70AEB89BDD55}" presName="parTxOnly" presStyleLbl="node1" presStyleIdx="3" presStyleCnt="4">
        <dgm:presLayoutVars>
          <dgm:chMax val="0"/>
          <dgm:chPref val="0"/>
          <dgm:bulletEnabled val="1"/>
        </dgm:presLayoutVars>
      </dgm:prSet>
      <dgm:spPr/>
      <dgm:t>
        <a:bodyPr/>
        <a:lstStyle/>
        <a:p>
          <a:endParaRPr lang="cs-CZ"/>
        </a:p>
      </dgm:t>
    </dgm:pt>
  </dgm:ptLst>
  <dgm:cxnLst>
    <dgm:cxn modelId="{36030E2E-3EED-4CE4-8322-948129429DA6}" srcId="{D847ADD7-968F-4299-9C0D-E7C574FD2EE4}" destId="{85BAFA23-646A-4215-BD1E-70AEB89BDD55}" srcOrd="3" destOrd="0" parTransId="{C0EBF0B0-D62D-4E12-966D-62B45B7C4DE7}" sibTransId="{E8FADDA9-4C22-41F1-9AB0-37A755E2F538}"/>
    <dgm:cxn modelId="{78B3609F-1505-433B-9008-81C5593775EA}" type="presOf" srcId="{D847ADD7-968F-4299-9C0D-E7C574FD2EE4}" destId="{37FE5BEE-4D94-4FD5-91B1-45F941F587C9}" srcOrd="0" destOrd="0" presId="urn:microsoft.com/office/officeart/2005/8/layout/chevron1"/>
    <dgm:cxn modelId="{99FC816B-D907-40A2-91BA-F4E8EA7311D1}" type="presOf" srcId="{E8415D2A-3717-4DAB-B0DB-C0B5FA0D1AF2}" destId="{D722D2F9-FF2E-4627-AADA-0E6EA72653C2}" srcOrd="0" destOrd="0" presId="urn:microsoft.com/office/officeart/2005/8/layout/chevron1"/>
    <dgm:cxn modelId="{F0939CC8-DE46-4545-B696-6A456F05CAEB}" srcId="{D847ADD7-968F-4299-9C0D-E7C574FD2EE4}" destId="{E8415D2A-3717-4DAB-B0DB-C0B5FA0D1AF2}" srcOrd="2" destOrd="0" parTransId="{1A36FD29-7053-4ACF-96FA-AFAD42000FA0}" sibTransId="{FC182E8A-8F79-4ADA-8A1A-397D34F090F2}"/>
    <dgm:cxn modelId="{A21D45AC-23E5-497C-9EE1-B2B11E1D2560}" srcId="{D847ADD7-968F-4299-9C0D-E7C574FD2EE4}" destId="{2CA38402-A9DD-41E3-BDE0-5E6F9ECAB974}" srcOrd="0" destOrd="0" parTransId="{72D6EFFD-1AEB-4339-BBF4-F0479EA61936}" sibTransId="{62CEF038-DBE6-462B-B7AD-2222B15B37DB}"/>
    <dgm:cxn modelId="{550249AF-7240-40F5-8294-CE20B79C901B}" srcId="{D847ADD7-968F-4299-9C0D-E7C574FD2EE4}" destId="{984D20FF-BDF3-4002-9B7B-6B869C73A102}" srcOrd="1" destOrd="0" parTransId="{4CFDA5D7-F08F-4386-BEBA-FF6E8F6899D2}" sibTransId="{09E30AAE-838C-4962-9AE4-5A9A243A2702}"/>
    <dgm:cxn modelId="{C1B9F9B3-606C-4ACE-B326-A73127F163A9}" type="presOf" srcId="{984D20FF-BDF3-4002-9B7B-6B869C73A102}" destId="{35E7E7FE-E764-495B-842A-95857BAC7585}" srcOrd="0" destOrd="0" presId="urn:microsoft.com/office/officeart/2005/8/layout/chevron1"/>
    <dgm:cxn modelId="{66828C67-2B5F-403A-92B1-EE456075CAA9}" type="presOf" srcId="{2CA38402-A9DD-41E3-BDE0-5E6F9ECAB974}" destId="{968E99FC-F15E-48EB-9454-05119ADFAE0B}" srcOrd="0" destOrd="0" presId="urn:microsoft.com/office/officeart/2005/8/layout/chevron1"/>
    <dgm:cxn modelId="{11EDA029-43FA-493D-8314-3595B00EA086}" type="presOf" srcId="{85BAFA23-646A-4215-BD1E-70AEB89BDD55}" destId="{5CF6DE5B-ACB4-471D-9217-B4F3541A5DD4}" srcOrd="0" destOrd="0" presId="urn:microsoft.com/office/officeart/2005/8/layout/chevron1"/>
    <dgm:cxn modelId="{1E39AFB4-8ACE-4837-A585-588AC53DDA58}" type="presParOf" srcId="{37FE5BEE-4D94-4FD5-91B1-45F941F587C9}" destId="{968E99FC-F15E-48EB-9454-05119ADFAE0B}" srcOrd="0" destOrd="0" presId="urn:microsoft.com/office/officeart/2005/8/layout/chevron1"/>
    <dgm:cxn modelId="{CC389F92-E48C-437B-A24B-126FA71A0755}" type="presParOf" srcId="{37FE5BEE-4D94-4FD5-91B1-45F941F587C9}" destId="{2B08CA63-87A9-4318-A43B-4DAE3C499F21}" srcOrd="1" destOrd="0" presId="urn:microsoft.com/office/officeart/2005/8/layout/chevron1"/>
    <dgm:cxn modelId="{AA97F098-96FF-4CE8-9416-382D1E0307E7}" type="presParOf" srcId="{37FE5BEE-4D94-4FD5-91B1-45F941F587C9}" destId="{35E7E7FE-E764-495B-842A-95857BAC7585}" srcOrd="2" destOrd="0" presId="urn:microsoft.com/office/officeart/2005/8/layout/chevron1"/>
    <dgm:cxn modelId="{EBEAAD80-7A2F-4533-AF73-B3C517A2392D}" type="presParOf" srcId="{37FE5BEE-4D94-4FD5-91B1-45F941F587C9}" destId="{6EF5268F-A497-4F27-8ACF-3C10759DCF1D}" srcOrd="3" destOrd="0" presId="urn:microsoft.com/office/officeart/2005/8/layout/chevron1"/>
    <dgm:cxn modelId="{BE7D0961-1996-4B92-9456-03DE6EEA6A4C}" type="presParOf" srcId="{37FE5BEE-4D94-4FD5-91B1-45F941F587C9}" destId="{D722D2F9-FF2E-4627-AADA-0E6EA72653C2}" srcOrd="4" destOrd="0" presId="urn:microsoft.com/office/officeart/2005/8/layout/chevron1"/>
    <dgm:cxn modelId="{3B5BC55E-DB4C-4B24-A1EC-A62294E61439}" type="presParOf" srcId="{37FE5BEE-4D94-4FD5-91B1-45F941F587C9}" destId="{973EC418-D4BF-43EF-BCED-7B04E47CBBE7}" srcOrd="5" destOrd="0" presId="urn:microsoft.com/office/officeart/2005/8/layout/chevron1"/>
    <dgm:cxn modelId="{D8BF7193-D7B9-443C-B3A5-8D4D2821AFD1}" type="presParOf" srcId="{37FE5BEE-4D94-4FD5-91B1-45F941F587C9}" destId="{5CF6DE5B-ACB4-471D-9217-B4F3541A5DD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E99FC-F15E-48EB-9454-05119ADFAE0B}">
      <dsp:nvSpPr>
        <dsp:cNvPr id="0" name=""/>
        <dsp:cNvSpPr/>
      </dsp:nvSpPr>
      <dsp:spPr>
        <a:xfrm>
          <a:off x="3553"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a:t>Informace o návštěvnících</a:t>
          </a:r>
        </a:p>
      </dsp:txBody>
      <dsp:txXfrm>
        <a:off x="417292" y="162325"/>
        <a:ext cx="1241216" cy="827477"/>
      </dsp:txXfrm>
    </dsp:sp>
    <dsp:sp modelId="{35E7E7FE-E764-495B-842A-95857BAC7585}">
      <dsp:nvSpPr>
        <dsp:cNvPr id="0" name=""/>
        <dsp:cNvSpPr/>
      </dsp:nvSpPr>
      <dsp:spPr>
        <a:xfrm>
          <a:off x="1865378"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dirty="0"/>
            <a:t>Volba segmentačních kritérií</a:t>
          </a:r>
        </a:p>
      </dsp:txBody>
      <dsp:txXfrm>
        <a:off x="2279117" y="162325"/>
        <a:ext cx="1241216" cy="827477"/>
      </dsp:txXfrm>
    </dsp:sp>
    <dsp:sp modelId="{D722D2F9-FF2E-4627-AADA-0E6EA72653C2}">
      <dsp:nvSpPr>
        <dsp:cNvPr id="0" name=""/>
        <dsp:cNvSpPr/>
      </dsp:nvSpPr>
      <dsp:spPr>
        <a:xfrm>
          <a:off x="3727202"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a:t>Profil návštěvníka</a:t>
          </a:r>
        </a:p>
      </dsp:txBody>
      <dsp:txXfrm>
        <a:off x="4140941" y="162325"/>
        <a:ext cx="1241216" cy="827477"/>
      </dsp:txXfrm>
    </dsp:sp>
    <dsp:sp modelId="{5CF6DE5B-ACB4-471D-9217-B4F3541A5DD4}">
      <dsp:nvSpPr>
        <dsp:cNvPr id="0" name=""/>
        <dsp:cNvSpPr/>
      </dsp:nvSpPr>
      <dsp:spPr>
        <a:xfrm>
          <a:off x="5589027"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a:t>Targeting</a:t>
          </a:r>
        </a:p>
      </dsp:txBody>
      <dsp:txXfrm>
        <a:off x="6002766" y="162325"/>
        <a:ext cx="1241216" cy="827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E99FC-F15E-48EB-9454-05119ADFAE0B}">
      <dsp:nvSpPr>
        <dsp:cNvPr id="0" name=""/>
        <dsp:cNvSpPr/>
      </dsp:nvSpPr>
      <dsp:spPr>
        <a:xfrm>
          <a:off x="3553"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a:t>Informace o návštěvnících</a:t>
          </a:r>
        </a:p>
      </dsp:txBody>
      <dsp:txXfrm>
        <a:off x="417292" y="162325"/>
        <a:ext cx="1241216" cy="827477"/>
      </dsp:txXfrm>
    </dsp:sp>
    <dsp:sp modelId="{35E7E7FE-E764-495B-842A-95857BAC7585}">
      <dsp:nvSpPr>
        <dsp:cNvPr id="0" name=""/>
        <dsp:cNvSpPr/>
      </dsp:nvSpPr>
      <dsp:spPr>
        <a:xfrm>
          <a:off x="1865378"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dirty="0"/>
            <a:t>Volba segmentačních kritérií</a:t>
          </a:r>
        </a:p>
      </dsp:txBody>
      <dsp:txXfrm>
        <a:off x="2279117" y="162325"/>
        <a:ext cx="1241216" cy="827477"/>
      </dsp:txXfrm>
    </dsp:sp>
    <dsp:sp modelId="{D722D2F9-FF2E-4627-AADA-0E6EA72653C2}">
      <dsp:nvSpPr>
        <dsp:cNvPr id="0" name=""/>
        <dsp:cNvSpPr/>
      </dsp:nvSpPr>
      <dsp:spPr>
        <a:xfrm>
          <a:off x="3727202"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a:t>Profil návštěvníka</a:t>
          </a:r>
        </a:p>
      </dsp:txBody>
      <dsp:txXfrm>
        <a:off x="4140941" y="162325"/>
        <a:ext cx="1241216" cy="827477"/>
      </dsp:txXfrm>
    </dsp:sp>
    <dsp:sp modelId="{5CF6DE5B-ACB4-471D-9217-B4F3541A5DD4}">
      <dsp:nvSpPr>
        <dsp:cNvPr id="0" name=""/>
        <dsp:cNvSpPr/>
      </dsp:nvSpPr>
      <dsp:spPr>
        <a:xfrm>
          <a:off x="5589027" y="162325"/>
          <a:ext cx="2068693" cy="82747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cs-CZ" sz="1300" kern="1200"/>
            <a:t>Targeting</a:t>
          </a:r>
        </a:p>
      </dsp:txBody>
      <dsp:txXfrm>
        <a:off x="6002766" y="162325"/>
        <a:ext cx="1241216" cy="8274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C89A7-282F-4281-ACC1-EA55B6C678D0}" type="datetimeFigureOut">
              <a:rPr lang="cs-CZ" smtClean="0"/>
              <a:t>21.10.2020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BE52A-9A43-4A38-98E5-389EEA5B47CE}" type="slidenum">
              <a:rPr lang="cs-CZ" smtClean="0"/>
              <a:t>‹#›</a:t>
            </a:fld>
            <a:endParaRPr lang="cs-CZ"/>
          </a:p>
        </p:txBody>
      </p:sp>
    </p:spTree>
    <p:extLst>
      <p:ext uri="{BB962C8B-B14F-4D97-AF65-F5344CB8AC3E}">
        <p14:creationId xmlns:p14="http://schemas.microsoft.com/office/powerpoint/2010/main" val="23874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361B76-9C9D-42EA-AFD8-0839D67CEB4C}" type="slidenum">
              <a:rPr lang="cs-CZ" altLang="cs-CZ" smtClean="0"/>
              <a:pPr/>
              <a:t>2</a:t>
            </a:fld>
            <a:endParaRPr lang="cs-CZ" altLang="cs-CZ" smtClean="0"/>
          </a:p>
        </p:txBody>
      </p:sp>
      <p:sp>
        <p:nvSpPr>
          <p:cNvPr id="99331" name="Rectangle 2"/>
          <p:cNvSpPr>
            <a:spLocks noGrp="1" noRot="1" noChangeAspect="1" noChangeArrowheads="1" noTextEdit="1"/>
          </p:cNvSpPr>
          <p:nvPr>
            <p:ph type="sldImg"/>
          </p:nvPr>
        </p:nvSpPr>
        <p:spPr>
          <a:xfrm>
            <a:off x="188913" y="728663"/>
            <a:ext cx="6477000" cy="3643312"/>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65708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99FAAD-7BDB-4E77-BB36-ACC39F5527FD}" type="slidenum">
              <a:rPr lang="cs-CZ" altLang="cs-CZ" smtClean="0"/>
              <a:pPr/>
              <a:t>15</a:t>
            </a:fld>
            <a:endParaRPr lang="cs-CZ" altLang="cs-CZ" smtClean="0"/>
          </a:p>
        </p:txBody>
      </p:sp>
      <p:sp>
        <p:nvSpPr>
          <p:cNvPr id="110595" name="Rectangle 2"/>
          <p:cNvSpPr>
            <a:spLocks noGrp="1" noRot="1" noChangeAspect="1" noChangeArrowheads="1" noTextEdit="1"/>
          </p:cNvSpPr>
          <p:nvPr>
            <p:ph type="sldImg"/>
          </p:nvPr>
        </p:nvSpPr>
        <p:spPr>
          <a:xfrm>
            <a:off x="188913" y="728663"/>
            <a:ext cx="6477000" cy="3643312"/>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15898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obrázek snímku 1"/>
          <p:cNvSpPr>
            <a:spLocks noGrp="1" noRot="1" noChangeAspect="1" noTextEdit="1"/>
          </p:cNvSpPr>
          <p:nvPr>
            <p:ph type="sldImg"/>
          </p:nvPr>
        </p:nvSpPr>
        <p:spPr>
          <a:xfrm>
            <a:off x="188913" y="728663"/>
            <a:ext cx="6477000" cy="3643312"/>
          </a:xfrm>
          <a:ln/>
        </p:spPr>
      </p:sp>
      <p:sp>
        <p:nvSpPr>
          <p:cNvPr id="1116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p>
        </p:txBody>
      </p:sp>
      <p:sp>
        <p:nvSpPr>
          <p:cNvPr id="1116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8944A2-6258-4DDA-96F9-138B3E368FEC}" type="slidenum">
              <a:rPr lang="cs-CZ" altLang="cs-CZ" smtClean="0"/>
              <a:pPr/>
              <a:t>16</a:t>
            </a:fld>
            <a:endParaRPr lang="cs-CZ" altLang="cs-CZ" smtClean="0"/>
          </a:p>
        </p:txBody>
      </p:sp>
    </p:spTree>
    <p:extLst>
      <p:ext uri="{BB962C8B-B14F-4D97-AF65-F5344CB8AC3E}">
        <p14:creationId xmlns:p14="http://schemas.microsoft.com/office/powerpoint/2010/main" val="72623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3B9C08-D1EA-4342-A371-95958BAEB315}" type="slidenum">
              <a:rPr lang="cs-CZ" altLang="cs-CZ" smtClean="0"/>
              <a:pPr/>
              <a:t>17</a:t>
            </a:fld>
            <a:endParaRPr lang="cs-CZ" altLang="cs-CZ" smtClean="0"/>
          </a:p>
        </p:txBody>
      </p:sp>
      <p:sp>
        <p:nvSpPr>
          <p:cNvPr id="112643" name="Rectangle 2"/>
          <p:cNvSpPr>
            <a:spLocks noGrp="1" noRot="1" noChangeAspect="1" noChangeArrowheads="1" noTextEdit="1"/>
          </p:cNvSpPr>
          <p:nvPr>
            <p:ph type="sldImg"/>
          </p:nvPr>
        </p:nvSpPr>
        <p:spPr>
          <a:xfrm>
            <a:off x="188913" y="728663"/>
            <a:ext cx="6477000" cy="3643312"/>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3736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91737C-55D8-45D5-9B0F-88C679EF3767}" type="slidenum">
              <a:rPr lang="cs-CZ" altLang="cs-CZ" smtClean="0"/>
              <a:pPr/>
              <a:t>18</a:t>
            </a:fld>
            <a:endParaRPr lang="cs-CZ" altLang="cs-CZ" smtClean="0"/>
          </a:p>
        </p:txBody>
      </p:sp>
      <p:sp>
        <p:nvSpPr>
          <p:cNvPr id="114691" name="Rectangle 2"/>
          <p:cNvSpPr>
            <a:spLocks noGrp="1" noRot="1" noChangeAspect="1" noChangeArrowheads="1" noTextEdit="1"/>
          </p:cNvSpPr>
          <p:nvPr>
            <p:ph type="sldImg"/>
          </p:nvPr>
        </p:nvSpPr>
        <p:spPr>
          <a:xfrm>
            <a:off x="188913" y="728663"/>
            <a:ext cx="6477000" cy="3643312"/>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592190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590EAA5-433E-48D9-A15D-5448ADC6C424}" type="slidenum">
              <a:rPr lang="cs-CZ" altLang="cs-CZ" smtClean="0"/>
              <a:pPr/>
              <a:t>19</a:t>
            </a:fld>
            <a:endParaRPr lang="cs-CZ" altLang="cs-CZ" smtClean="0"/>
          </a:p>
        </p:txBody>
      </p:sp>
      <p:sp>
        <p:nvSpPr>
          <p:cNvPr id="115715" name="Rectangle 2"/>
          <p:cNvSpPr>
            <a:spLocks noGrp="1" noRot="1" noChangeAspect="1" noChangeArrowheads="1" noTextEdit="1"/>
          </p:cNvSpPr>
          <p:nvPr>
            <p:ph type="sldImg"/>
          </p:nvPr>
        </p:nvSpPr>
        <p:spPr>
          <a:xfrm>
            <a:off x="188913" y="728663"/>
            <a:ext cx="6477000" cy="3643312"/>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9122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9235D0-5C79-4240-BC2E-48AED7BA9629}" type="slidenum">
              <a:rPr lang="cs-CZ" altLang="cs-CZ" smtClean="0"/>
              <a:pPr/>
              <a:t>20</a:t>
            </a:fld>
            <a:endParaRPr lang="cs-CZ" altLang="cs-CZ" smtClean="0"/>
          </a:p>
        </p:txBody>
      </p:sp>
      <p:sp>
        <p:nvSpPr>
          <p:cNvPr id="116739" name="Rectangle 2"/>
          <p:cNvSpPr>
            <a:spLocks noGrp="1" noRot="1" noChangeAspect="1" noChangeArrowheads="1" noTextEdit="1"/>
          </p:cNvSpPr>
          <p:nvPr>
            <p:ph type="sldImg"/>
          </p:nvPr>
        </p:nvSpPr>
        <p:spPr>
          <a:xfrm>
            <a:off x="188913" y="728663"/>
            <a:ext cx="6477000" cy="3643312"/>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900629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FB2EBD-00B3-40AC-AD6F-DB98BA88869A}" type="slidenum">
              <a:rPr lang="cs-CZ" altLang="cs-CZ" smtClean="0"/>
              <a:pPr/>
              <a:t>21</a:t>
            </a:fld>
            <a:endParaRPr lang="cs-CZ" altLang="cs-CZ" smtClean="0"/>
          </a:p>
        </p:txBody>
      </p:sp>
      <p:sp>
        <p:nvSpPr>
          <p:cNvPr id="117763" name="Rectangle 2"/>
          <p:cNvSpPr>
            <a:spLocks noGrp="1" noRot="1" noChangeAspect="1" noChangeArrowheads="1" noTextEdit="1"/>
          </p:cNvSpPr>
          <p:nvPr>
            <p:ph type="sldImg"/>
          </p:nvPr>
        </p:nvSpPr>
        <p:spPr>
          <a:xfrm>
            <a:off x="188913" y="728663"/>
            <a:ext cx="6477000" cy="3643312"/>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911801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26A719-1AC1-44B3-B00A-08AEA60DFFE7}" type="slidenum">
              <a:rPr lang="cs-CZ" altLang="cs-CZ" smtClean="0"/>
              <a:pPr/>
              <a:t>22</a:t>
            </a:fld>
            <a:endParaRPr lang="cs-CZ" altLang="cs-CZ" smtClean="0"/>
          </a:p>
        </p:txBody>
      </p:sp>
      <p:sp>
        <p:nvSpPr>
          <p:cNvPr id="118787" name="Rectangle 2"/>
          <p:cNvSpPr>
            <a:spLocks noGrp="1" noRot="1" noChangeAspect="1" noChangeArrowheads="1" noTextEdit="1"/>
          </p:cNvSpPr>
          <p:nvPr>
            <p:ph type="sldImg"/>
          </p:nvPr>
        </p:nvSpPr>
        <p:spPr>
          <a:xfrm>
            <a:off x="188913" y="728663"/>
            <a:ext cx="6477000" cy="3643312"/>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88885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6B8FEF-B5E5-4ADF-B077-6E006289F062}" type="slidenum">
              <a:rPr lang="cs-CZ" altLang="cs-CZ" smtClean="0"/>
              <a:pPr/>
              <a:t>23</a:t>
            </a:fld>
            <a:endParaRPr lang="cs-CZ" altLang="cs-CZ" smtClean="0"/>
          </a:p>
        </p:txBody>
      </p:sp>
      <p:sp>
        <p:nvSpPr>
          <p:cNvPr id="119811" name="Rectangle 2"/>
          <p:cNvSpPr>
            <a:spLocks noGrp="1" noRot="1" noChangeAspect="1" noChangeArrowheads="1" noTextEdit="1"/>
          </p:cNvSpPr>
          <p:nvPr>
            <p:ph type="sldImg"/>
          </p:nvPr>
        </p:nvSpPr>
        <p:spPr>
          <a:xfrm>
            <a:off x="188913" y="728663"/>
            <a:ext cx="6477000" cy="3643312"/>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38679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C72A8F-B80D-43B4-90CB-F7F6E7C6C9DF}" type="slidenum">
              <a:rPr lang="cs-CZ" altLang="cs-CZ" smtClean="0"/>
              <a:pPr/>
              <a:t>31</a:t>
            </a:fld>
            <a:endParaRPr lang="cs-CZ" altLang="cs-CZ" smtClean="0"/>
          </a:p>
        </p:txBody>
      </p:sp>
      <p:sp>
        <p:nvSpPr>
          <p:cNvPr id="120835" name="Rectangle 2"/>
          <p:cNvSpPr>
            <a:spLocks noGrp="1" noRot="1" noChangeAspect="1" noChangeArrowheads="1" noTextEdit="1"/>
          </p:cNvSpPr>
          <p:nvPr>
            <p:ph type="sldImg"/>
          </p:nvPr>
        </p:nvSpPr>
        <p:spPr>
          <a:xfrm>
            <a:off x="188913" y="728663"/>
            <a:ext cx="6477000" cy="3643312"/>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54403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E584E8-ED11-4BEE-9CDC-5A775C171A0C}" type="slidenum">
              <a:rPr lang="cs-CZ" altLang="cs-CZ" smtClean="0"/>
              <a:pPr/>
              <a:t>3</a:t>
            </a:fld>
            <a:endParaRPr lang="cs-CZ" altLang="cs-CZ" smtClean="0"/>
          </a:p>
        </p:txBody>
      </p:sp>
      <p:sp>
        <p:nvSpPr>
          <p:cNvPr id="100355" name="Rectangle 2"/>
          <p:cNvSpPr>
            <a:spLocks noGrp="1" noRot="1" noChangeAspect="1" noChangeArrowheads="1" noTextEdit="1"/>
          </p:cNvSpPr>
          <p:nvPr>
            <p:ph type="sldImg"/>
          </p:nvPr>
        </p:nvSpPr>
        <p:spPr>
          <a:xfrm>
            <a:off x="188913" y="728663"/>
            <a:ext cx="6477000" cy="3643312"/>
          </a:xfrm>
          <a:ln/>
        </p:spPr>
      </p:sp>
      <p:sp>
        <p:nvSpPr>
          <p:cNvPr id="100356" name="Rectangle 3"/>
          <p:cNvSpPr>
            <a:spLocks noGrp="1" noChangeArrowheads="1"/>
          </p:cNvSpPr>
          <p:nvPr>
            <p:ph type="body" idx="1"/>
          </p:nvPr>
        </p:nvSpPr>
        <p:spPr>
          <a:xfrm>
            <a:off x="914400" y="4614863"/>
            <a:ext cx="5026025" cy="437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704481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76D95CB2-68B7-49B4-A403-4121B01CA1C1}" type="slidenum">
              <a:rPr lang="cs-CZ" smtClean="0"/>
              <a:pPr>
                <a:defRPr/>
              </a:pPr>
              <a:t>37</a:t>
            </a:fld>
            <a:endParaRPr lang="cs-CZ"/>
          </a:p>
        </p:txBody>
      </p:sp>
    </p:spTree>
    <p:extLst>
      <p:ext uri="{BB962C8B-B14F-4D97-AF65-F5344CB8AC3E}">
        <p14:creationId xmlns:p14="http://schemas.microsoft.com/office/powerpoint/2010/main" val="231375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57CC34-FCE0-47BD-9B60-3958B7C364BD}" type="slidenum">
              <a:rPr lang="cs-CZ" altLang="cs-CZ" smtClean="0"/>
              <a:pPr/>
              <a:t>4</a:t>
            </a:fld>
            <a:endParaRPr lang="cs-CZ" altLang="cs-CZ" smtClean="0"/>
          </a:p>
        </p:txBody>
      </p:sp>
      <p:sp>
        <p:nvSpPr>
          <p:cNvPr id="101379" name="Rectangle 2"/>
          <p:cNvSpPr>
            <a:spLocks noGrp="1" noRot="1" noChangeAspect="1" noChangeArrowheads="1" noTextEdit="1"/>
          </p:cNvSpPr>
          <p:nvPr>
            <p:ph type="sldImg"/>
          </p:nvPr>
        </p:nvSpPr>
        <p:spPr>
          <a:xfrm>
            <a:off x="188913" y="728663"/>
            <a:ext cx="6477000" cy="3643312"/>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66628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61C993-AC1D-48F0-859A-F810C786D89F}" type="slidenum">
              <a:rPr lang="cs-CZ" altLang="cs-CZ" smtClean="0"/>
              <a:pPr/>
              <a:t>6</a:t>
            </a:fld>
            <a:endParaRPr lang="cs-CZ" altLang="cs-CZ" smtClean="0"/>
          </a:p>
        </p:txBody>
      </p:sp>
      <p:sp>
        <p:nvSpPr>
          <p:cNvPr id="106499" name="Rectangle 2"/>
          <p:cNvSpPr>
            <a:spLocks noGrp="1" noRot="1" noChangeAspect="1" noChangeArrowheads="1" noTextEdit="1"/>
          </p:cNvSpPr>
          <p:nvPr>
            <p:ph type="sldImg"/>
          </p:nvPr>
        </p:nvSpPr>
        <p:spPr>
          <a:xfrm>
            <a:off x="188913" y="728663"/>
            <a:ext cx="6477000" cy="3643312"/>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75958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99FAAD-7BDB-4E77-BB36-ACC39F5527FD}" type="slidenum">
              <a:rPr lang="cs-CZ" altLang="cs-CZ" smtClean="0"/>
              <a:pPr/>
              <a:t>8</a:t>
            </a:fld>
            <a:endParaRPr lang="cs-CZ" altLang="cs-CZ" smtClean="0"/>
          </a:p>
        </p:txBody>
      </p:sp>
      <p:sp>
        <p:nvSpPr>
          <p:cNvPr id="110595" name="Rectangle 2"/>
          <p:cNvSpPr>
            <a:spLocks noGrp="1" noRot="1" noChangeAspect="1" noChangeArrowheads="1" noTextEdit="1"/>
          </p:cNvSpPr>
          <p:nvPr>
            <p:ph type="sldImg"/>
          </p:nvPr>
        </p:nvSpPr>
        <p:spPr>
          <a:xfrm>
            <a:off x="188913" y="728663"/>
            <a:ext cx="6477000" cy="3643312"/>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91783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50134C-38D0-401F-A11B-5CBF1076D771}" type="slidenum">
              <a:rPr lang="cs-CZ" altLang="cs-CZ" smtClean="0"/>
              <a:pPr/>
              <a:t>10</a:t>
            </a:fld>
            <a:endParaRPr lang="cs-CZ" altLang="cs-CZ" smtClean="0"/>
          </a:p>
        </p:txBody>
      </p:sp>
      <p:sp>
        <p:nvSpPr>
          <p:cNvPr id="103427" name="Rectangle 2"/>
          <p:cNvSpPr>
            <a:spLocks noGrp="1" noRot="1" noChangeAspect="1" noChangeArrowheads="1" noTextEdit="1"/>
          </p:cNvSpPr>
          <p:nvPr>
            <p:ph type="sldImg"/>
          </p:nvPr>
        </p:nvSpPr>
        <p:spPr>
          <a:xfrm>
            <a:off x="188913" y="728663"/>
            <a:ext cx="6477000" cy="3643312"/>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79008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1D17A8-872B-45E3-9E9B-70D2F43057D6}" type="slidenum">
              <a:rPr lang="cs-CZ" altLang="cs-CZ" smtClean="0"/>
              <a:pPr/>
              <a:t>11</a:t>
            </a:fld>
            <a:endParaRPr lang="cs-CZ" altLang="cs-CZ" smtClean="0"/>
          </a:p>
        </p:txBody>
      </p:sp>
      <p:sp>
        <p:nvSpPr>
          <p:cNvPr id="104451" name="Rectangle 2"/>
          <p:cNvSpPr>
            <a:spLocks noGrp="1" noRot="1" noChangeAspect="1" noChangeArrowheads="1" noTextEdit="1"/>
          </p:cNvSpPr>
          <p:nvPr>
            <p:ph type="sldImg"/>
          </p:nvPr>
        </p:nvSpPr>
        <p:spPr>
          <a:xfrm>
            <a:off x="188913" y="728663"/>
            <a:ext cx="6477000" cy="3643312"/>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690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4549E1-DBAA-42C2-A473-74556CB6BC47}" type="slidenum">
              <a:rPr lang="cs-CZ" altLang="cs-CZ" smtClean="0"/>
              <a:pPr/>
              <a:t>13</a:t>
            </a:fld>
            <a:endParaRPr lang="cs-CZ" altLang="cs-CZ" smtClean="0"/>
          </a:p>
        </p:txBody>
      </p:sp>
      <p:sp>
        <p:nvSpPr>
          <p:cNvPr id="107523" name="Rectangle 2"/>
          <p:cNvSpPr>
            <a:spLocks noGrp="1" noRot="1" noChangeAspect="1" noChangeArrowheads="1" noTextEdit="1"/>
          </p:cNvSpPr>
          <p:nvPr>
            <p:ph type="sldImg"/>
          </p:nvPr>
        </p:nvSpPr>
        <p:spPr>
          <a:xfrm>
            <a:off x="188913" y="728663"/>
            <a:ext cx="6477000" cy="3643312"/>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336652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3C38BF-C1C6-41AF-935F-73194715E60F}" type="slidenum">
              <a:rPr lang="cs-CZ" altLang="cs-CZ" smtClean="0"/>
              <a:pPr/>
              <a:t>14</a:t>
            </a:fld>
            <a:endParaRPr lang="cs-CZ" altLang="cs-CZ" smtClean="0"/>
          </a:p>
        </p:txBody>
      </p:sp>
      <p:sp>
        <p:nvSpPr>
          <p:cNvPr id="108547" name="Rectangle 2"/>
          <p:cNvSpPr>
            <a:spLocks noGrp="1" noRot="1" noChangeAspect="1" noChangeArrowheads="1" noTextEdit="1"/>
          </p:cNvSpPr>
          <p:nvPr>
            <p:ph type="sldImg"/>
          </p:nvPr>
        </p:nvSpPr>
        <p:spPr>
          <a:xfrm>
            <a:off x="188913" y="728663"/>
            <a:ext cx="6477000" cy="3643312"/>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1525724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BFF5F4E0-6D43-4BCC-8741-1AE2C943B45B}"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611488261"/>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smtClean="0"/>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smtClean="0"/>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smtClean="0"/>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46787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pic>
        <p:nvPicPr>
          <p:cNvPr id="5" name="Obrázek 4">
            <a:extLst>
              <a:ext uri="{FF2B5EF4-FFF2-40B4-BE49-F238E27FC236}">
                <a16:creationId xmlns:a16="http://schemas.microsoft.com/office/drawing/2014/main" id="{A47E0891-B72B-451F-A5CC-18CC27B9D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54945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endParaRPr lang="cs-CZ"/>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BFF5F4E0-6D43-4BCC-8741-1AE2C943B45B}" type="slidenum">
              <a:rPr lang="cs-CZ" smtClean="0"/>
              <a:t>‹#›</a:t>
            </a:fld>
            <a:endParaRPr lang="cs-CZ"/>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smtClean="0"/>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46532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endParaRPr lang="cs-CZ"/>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BFF5F4E0-6D43-4BCC-8741-1AE2C943B45B}" type="slidenum">
              <a:rPr lang="cs-CZ" smtClean="0"/>
              <a:t>‹#›</a:t>
            </a:fld>
            <a:endParaRPr lang="cs-CZ"/>
          </a:p>
        </p:txBody>
      </p:sp>
    </p:spTree>
    <p:extLst>
      <p:ext uri="{BB962C8B-B14F-4D97-AF65-F5344CB8AC3E}">
        <p14:creationId xmlns:p14="http://schemas.microsoft.com/office/powerpoint/2010/main" val="265305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endParaRPr lang="cs-CZ"/>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BFF5F4E0-6D43-4BCC-8741-1AE2C943B45B}" type="slidenum">
              <a:rPr lang="cs-CZ" smtClean="0"/>
              <a:t>‹#›</a:t>
            </a:fld>
            <a:endParaRPr lang="cs-CZ"/>
          </a:p>
        </p:txBody>
      </p:sp>
    </p:spTree>
    <p:extLst>
      <p:ext uri="{BB962C8B-B14F-4D97-AF65-F5344CB8AC3E}">
        <p14:creationId xmlns:p14="http://schemas.microsoft.com/office/powerpoint/2010/main" val="21854041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55D202-315D-4D22-803D-0FA11ED45E1B}" type="datetimeFigureOut">
              <a:rPr lang="cs-CZ" smtClean="0"/>
              <a:t>21.10.2020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FF5F4E0-6D43-4BCC-8741-1AE2C943B45B}" type="slidenum">
              <a:rPr lang="cs-CZ" smtClean="0"/>
              <a:t>‹#›</a:t>
            </a:fld>
            <a:endParaRPr lang="cs-CZ"/>
          </a:p>
        </p:txBody>
      </p:sp>
    </p:spTree>
    <p:extLst>
      <p:ext uri="{BB962C8B-B14F-4D97-AF65-F5344CB8AC3E}">
        <p14:creationId xmlns:p14="http://schemas.microsoft.com/office/powerpoint/2010/main" val="3328592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8B55D202-315D-4D22-803D-0FA11ED45E1B}" type="datetimeFigureOut">
              <a:rPr lang="cs-CZ" smtClean="0"/>
              <a:t>21.10.2020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FF5F4E0-6D43-4BCC-8741-1AE2C943B45B}" type="slidenum">
              <a:rPr lang="cs-CZ" smtClean="0"/>
              <a:t>‹#›</a:t>
            </a:fld>
            <a:endParaRPr lang="cs-CZ"/>
          </a:p>
        </p:txBody>
      </p:sp>
    </p:spTree>
    <p:extLst>
      <p:ext uri="{BB962C8B-B14F-4D97-AF65-F5344CB8AC3E}">
        <p14:creationId xmlns:p14="http://schemas.microsoft.com/office/powerpoint/2010/main" val="185608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875437317"/>
      </p:ext>
    </p:extLst>
  </p:cSld>
  <p:clrMapOvr>
    <a:masterClrMapping/>
  </p:clrMapOvr>
  <p:extLst mod="1">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BFF5F4E0-6D43-4BCC-8741-1AE2C943B45B}" type="slidenum">
              <a:rPr lang="cs-CZ" smtClean="0"/>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84848570"/>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4" name="Zástupný symbol pro zápatí 3"/>
          <p:cNvSpPr>
            <a:spLocks noGrp="1"/>
          </p:cNvSpPr>
          <p:nvPr>
            <p:ph type="ftr" sz="quarter" idx="10"/>
          </p:nvPr>
        </p:nvSpPr>
        <p:spPr/>
        <p:txBody>
          <a:bodyPr/>
          <a:lstStyle>
            <a:lvl1pPr>
              <a:defRPr sz="1200"/>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a:p>
        </p:txBody>
      </p:sp>
      <p:pic>
        <p:nvPicPr>
          <p:cNvPr id="8" name="Obrázek 7">
            <a:extLst>
              <a:ext uri="{FF2B5EF4-FFF2-40B4-BE49-F238E27FC236}">
                <a16:creationId xmlns:a16="http://schemas.microsoft.com/office/drawing/2014/main" id="{BF1866C0-9E4A-449F-8756-70AFEADAD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81424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087010509"/>
      </p:ext>
    </p:extLst>
  </p:cSld>
  <p:clrMapOvr>
    <a:masterClrMapping/>
  </p:clrMapOvr>
  <p:extLst mod="1">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smtClean="0"/>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574128676"/>
      </p:ext>
    </p:extLst>
  </p:cSld>
  <p:clrMapOvr>
    <a:masterClrMapping/>
  </p:clrMapOvr>
  <p:extLst mod="1">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smtClean="0"/>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smtClean="0"/>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smtClean="0"/>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smtClean="0"/>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874480686"/>
      </p:ext>
    </p:extLst>
  </p:cSld>
  <p:clrMapOvr>
    <a:masterClrMapping/>
  </p:clrMapOvr>
  <p:extLst mod="1">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smtClean="0"/>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494501162"/>
      </p:ext>
    </p:extLst>
  </p:cSld>
  <p:clrMapOvr>
    <a:masterClrMapping/>
  </p:clrMapOvr>
  <p:extLst mod="1">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BFF5F4E0-6D43-4BCC-8741-1AE2C943B45B}" type="slidenum">
              <a:rPr lang="cs-CZ" smtClean="0"/>
              <a:t>‹#›</a:t>
            </a:fld>
            <a:endParaRPr lang="cs-CZ"/>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574369794"/>
      </p:ext>
    </p:extLst>
  </p:cSld>
  <p:clrMapOvr>
    <a:masterClrMapping/>
  </p:clrMapOvr>
  <p:extLst mod="1">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BFF5F4E0-6D43-4BCC-8741-1AE2C943B45B}" type="slidenum">
              <a:rPr lang="cs-CZ" smtClean="0"/>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3030812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ode-knacker.de/trendgruppen.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irozhlas.cz/zpravy-domov/ceska-spolecnost-vyzkum-tridy-kalkulacka_1909171000_zl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www.caci.co.uk/acorn2009/CACI.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experian.co.uk/assets/business-strategies/brochures/mosaic-uk-2009-brochure-jun10.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ode-knacker.de/trendgruppen.htm"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7084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z="3200" dirty="0"/>
              <a:t>Kritéria segmentace</a:t>
            </a:r>
          </a:p>
        </p:txBody>
      </p:sp>
      <p:sp>
        <p:nvSpPr>
          <p:cNvPr id="7171" name="Rectangle 3"/>
          <p:cNvSpPr>
            <a:spLocks noGrp="1" noChangeArrowheads="1"/>
          </p:cNvSpPr>
          <p:nvPr>
            <p:ph idx="1"/>
          </p:nvPr>
        </p:nvSpPr>
        <p:spPr/>
        <p:txBody>
          <a:bodyPr>
            <a:normAutofit fontScale="92500" lnSpcReduction="20000"/>
          </a:bodyPr>
          <a:lstStyle/>
          <a:p>
            <a:pPr eaLnBrk="1" hangingPunct="1"/>
            <a:r>
              <a:rPr lang="en-US" altLang="cs-CZ" sz="2400" dirty="0" err="1" smtClean="0"/>
              <a:t>geografick</a:t>
            </a:r>
            <a:r>
              <a:rPr lang="cs-CZ" altLang="cs-CZ" sz="2400" dirty="0" smtClean="0"/>
              <a:t>á</a:t>
            </a:r>
            <a:endParaRPr lang="en-US" altLang="cs-CZ" sz="2400" dirty="0"/>
          </a:p>
          <a:p>
            <a:pPr eaLnBrk="1" hangingPunct="1"/>
            <a:r>
              <a:rPr lang="en-US" altLang="cs-CZ" sz="2400" dirty="0" err="1" smtClean="0"/>
              <a:t>demografick</a:t>
            </a:r>
            <a:r>
              <a:rPr lang="cs-CZ" altLang="cs-CZ" sz="2400" dirty="0" smtClean="0"/>
              <a:t>á</a:t>
            </a:r>
            <a:endParaRPr lang="en-US" altLang="cs-CZ" sz="2400" dirty="0"/>
          </a:p>
          <a:p>
            <a:pPr eaLnBrk="1" hangingPunct="1"/>
            <a:r>
              <a:rPr lang="en-US" altLang="cs-CZ" sz="2400" dirty="0" err="1"/>
              <a:t>účel</a:t>
            </a:r>
            <a:r>
              <a:rPr lang="en-US" altLang="cs-CZ" sz="2400" dirty="0"/>
              <a:t> </a:t>
            </a:r>
            <a:r>
              <a:rPr lang="en-US" altLang="cs-CZ" sz="2400" dirty="0" err="1"/>
              <a:t>cesty</a:t>
            </a:r>
            <a:endParaRPr lang="en-US" altLang="cs-CZ" sz="2400" dirty="0"/>
          </a:p>
          <a:p>
            <a:pPr eaLnBrk="1" hangingPunct="1"/>
            <a:r>
              <a:rPr lang="en-US" altLang="cs-CZ" sz="2400" dirty="0" err="1" smtClean="0"/>
              <a:t>sociálně-ekonomick</a:t>
            </a:r>
            <a:r>
              <a:rPr lang="cs-CZ" altLang="cs-CZ" sz="2400" dirty="0" smtClean="0"/>
              <a:t>á</a:t>
            </a:r>
            <a:endParaRPr lang="en-US" altLang="cs-CZ" sz="2400" dirty="0"/>
          </a:p>
          <a:p>
            <a:pPr eaLnBrk="1" hangingPunct="1"/>
            <a:r>
              <a:rPr lang="en-US" altLang="cs-CZ" sz="2400" dirty="0" err="1"/>
              <a:t>chování</a:t>
            </a:r>
            <a:r>
              <a:rPr lang="en-US" altLang="cs-CZ" sz="2400" dirty="0"/>
              <a:t> se </a:t>
            </a:r>
            <a:r>
              <a:rPr lang="en-US" altLang="cs-CZ" sz="2400" dirty="0" err="1"/>
              <a:t>segmentu</a:t>
            </a:r>
            <a:endParaRPr lang="cs-CZ" altLang="cs-CZ" sz="2400" dirty="0"/>
          </a:p>
          <a:p>
            <a:pPr eaLnBrk="1" hangingPunct="1"/>
            <a:r>
              <a:rPr lang="cs-CZ" altLang="cs-CZ" sz="2400" dirty="0" err="1" smtClean="0"/>
              <a:t>psychografická</a:t>
            </a:r>
            <a:endParaRPr lang="cs-CZ" altLang="cs-CZ" sz="2400" dirty="0"/>
          </a:p>
          <a:p>
            <a:pPr eaLnBrk="1" hangingPunct="1"/>
            <a:r>
              <a:rPr lang="cs-CZ" altLang="cs-CZ" sz="2400" dirty="0"/>
              <a:t>segmentace ve vztahu k výrobkům</a:t>
            </a:r>
            <a:endParaRPr lang="en-US" altLang="cs-CZ" sz="2400" dirty="0"/>
          </a:p>
          <a:p>
            <a:pPr eaLnBrk="1" hangingPunct="1"/>
            <a:r>
              <a:rPr lang="en-US" altLang="cs-CZ" sz="2400" dirty="0" err="1"/>
              <a:t>životního</a:t>
            </a:r>
            <a:r>
              <a:rPr lang="en-US" altLang="cs-CZ" sz="2400" dirty="0"/>
              <a:t> </a:t>
            </a:r>
            <a:r>
              <a:rPr lang="en-US" altLang="cs-CZ" sz="2400" dirty="0" err="1"/>
              <a:t>stylu</a:t>
            </a:r>
            <a:endParaRPr lang="cs-CZ" altLang="cs-CZ" sz="2400" dirty="0"/>
          </a:p>
          <a:p>
            <a:pPr eaLnBrk="1" hangingPunct="1"/>
            <a:r>
              <a:rPr lang="cs-CZ" altLang="cs-CZ" sz="2400" dirty="0"/>
              <a:t>distribuční cesty</a:t>
            </a:r>
          </a:p>
        </p:txBody>
      </p:sp>
    </p:spTree>
    <p:extLst>
      <p:ext uri="{BB962C8B-B14F-4D97-AF65-F5344CB8AC3E}">
        <p14:creationId xmlns:p14="http://schemas.microsoft.com/office/powerpoint/2010/main" val="1299357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z="3200" b="1" dirty="0"/>
              <a:t>Geografická segmentace</a:t>
            </a:r>
          </a:p>
        </p:txBody>
      </p:sp>
      <p:sp>
        <p:nvSpPr>
          <p:cNvPr id="8195" name="Rectangle 3"/>
          <p:cNvSpPr>
            <a:spLocks noGrp="1" noChangeArrowheads="1"/>
          </p:cNvSpPr>
          <p:nvPr>
            <p:ph idx="1"/>
          </p:nvPr>
        </p:nvSpPr>
        <p:spPr>
          <a:xfrm>
            <a:off x="677334" y="1628800"/>
            <a:ext cx="4122522" cy="4392488"/>
          </a:xfrm>
        </p:spPr>
        <p:txBody>
          <a:bodyPr/>
          <a:lstStyle/>
          <a:p>
            <a:pPr eaLnBrk="1" hangingPunct="1">
              <a:buFont typeface="Wingdings" pitchFamily="2" charset="2"/>
              <a:buNone/>
            </a:pPr>
            <a:endParaRPr lang="cs-CZ" altLang="cs-CZ" dirty="0" smtClean="0"/>
          </a:p>
          <a:p>
            <a:pPr eaLnBrk="1" hangingPunct="1"/>
            <a:r>
              <a:rPr lang="cs-CZ" altLang="cs-CZ" sz="2800" dirty="0" smtClean="0"/>
              <a:t>uvažujeme místo původu návštěvníka</a:t>
            </a:r>
          </a:p>
          <a:p>
            <a:pPr eaLnBrk="1" hangingPunct="1"/>
            <a:r>
              <a:rPr lang="cs-CZ" altLang="cs-CZ" sz="2800" dirty="0" smtClean="0"/>
              <a:t>výhodou je snadná použitelnost</a:t>
            </a:r>
          </a:p>
          <a:p>
            <a:pPr eaLnBrk="1" hangingPunct="1"/>
            <a:r>
              <a:rPr lang="cs-CZ" altLang="cs-CZ" sz="2800" dirty="0"/>
              <a:t>t</a:t>
            </a:r>
            <a:r>
              <a:rPr lang="cs-CZ" altLang="cs-CZ" sz="2800" dirty="0" smtClean="0"/>
              <a:t>radiční segmentační kritérium</a:t>
            </a:r>
          </a:p>
          <a:p>
            <a:pPr marL="0" indent="0" eaLnBrk="1" hangingPunct="1">
              <a:buNone/>
            </a:pPr>
            <a:endParaRPr lang="cs-CZ" altLang="cs-CZ" sz="2800" dirty="0" smtClean="0"/>
          </a:p>
          <a:p>
            <a:pPr eaLnBrk="1" hangingPunct="1">
              <a:buFont typeface="Wingdings" pitchFamily="2" charset="2"/>
              <a:buNone/>
            </a:pPr>
            <a:endParaRPr lang="cs-CZ" altLang="cs-CZ"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88113" y="0"/>
            <a:ext cx="5703887" cy="6858000"/>
          </a:xfrm>
          <a:prstGeom prst="rect">
            <a:avLst/>
          </a:prstGeom>
          <a:noFill/>
        </p:spPr>
      </p:pic>
    </p:spTree>
    <p:extLst>
      <p:ext uri="{BB962C8B-B14F-4D97-AF65-F5344CB8AC3E}">
        <p14:creationId xmlns:p14="http://schemas.microsoft.com/office/powerpoint/2010/main" val="2017390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1384" y="707518"/>
            <a:ext cx="10782180" cy="647700"/>
          </a:xfrm>
        </p:spPr>
        <p:txBody>
          <a:bodyPr/>
          <a:lstStyle/>
          <a:p>
            <a:r>
              <a:rPr lang="cs-CZ" sz="3200" dirty="0"/>
              <a:t>Geografická segmentace a prostorová struktura destinací</a:t>
            </a:r>
          </a:p>
        </p:txBody>
      </p:sp>
      <p:graphicFrame>
        <p:nvGraphicFramePr>
          <p:cNvPr id="4" name="Zástupný symbol pro obsah 3"/>
          <p:cNvGraphicFramePr>
            <a:graphicFrameLocks noGrp="1"/>
          </p:cNvGraphicFramePr>
          <p:nvPr>
            <p:ph idx="1"/>
            <p:extLst/>
          </p:nvPr>
        </p:nvGraphicFramePr>
        <p:xfrm>
          <a:off x="3911540" y="1926717"/>
          <a:ext cx="4784847" cy="4223766"/>
        </p:xfrm>
        <a:graphic>
          <a:graphicData uri="http://schemas.openxmlformats.org/drawingml/2006/table">
            <a:tbl>
              <a:tblPr firstRow="1" firstCol="1" bandRow="1"/>
              <a:tblGrid>
                <a:gridCol w="1036858">
                  <a:extLst>
                    <a:ext uri="{9D8B030D-6E8A-4147-A177-3AD203B41FA5}">
                      <a16:colId xmlns:a16="http://schemas.microsoft.com/office/drawing/2014/main" val="20000"/>
                    </a:ext>
                  </a:extLst>
                </a:gridCol>
                <a:gridCol w="709991">
                  <a:extLst>
                    <a:ext uri="{9D8B030D-6E8A-4147-A177-3AD203B41FA5}">
                      <a16:colId xmlns:a16="http://schemas.microsoft.com/office/drawing/2014/main" val="20001"/>
                    </a:ext>
                  </a:extLst>
                </a:gridCol>
                <a:gridCol w="1203947">
                  <a:extLst>
                    <a:ext uri="{9D8B030D-6E8A-4147-A177-3AD203B41FA5}">
                      <a16:colId xmlns:a16="http://schemas.microsoft.com/office/drawing/2014/main" val="20002"/>
                    </a:ext>
                  </a:extLst>
                </a:gridCol>
                <a:gridCol w="726869">
                  <a:extLst>
                    <a:ext uri="{9D8B030D-6E8A-4147-A177-3AD203B41FA5}">
                      <a16:colId xmlns:a16="http://schemas.microsoft.com/office/drawing/2014/main" val="20003"/>
                    </a:ext>
                  </a:extLst>
                </a:gridCol>
                <a:gridCol w="1107182">
                  <a:extLst>
                    <a:ext uri="{9D8B030D-6E8A-4147-A177-3AD203B41FA5}">
                      <a16:colId xmlns:a16="http://schemas.microsoft.com/office/drawing/2014/main" val="20004"/>
                    </a:ext>
                  </a:extLst>
                </a:gridCol>
              </a:tblGrid>
              <a:tr h="186331">
                <a:tc>
                  <a:txBody>
                    <a:bodyPr/>
                    <a:lstStyle/>
                    <a:p>
                      <a:pPr algn="ctr">
                        <a:lnSpc>
                          <a:spcPct val="115000"/>
                        </a:lnSpc>
                        <a:spcBef>
                          <a:spcPts val="600"/>
                        </a:spcBef>
                        <a:spcAft>
                          <a:spcPts val="0"/>
                        </a:spcAft>
                      </a:pPr>
                      <a:r>
                        <a:rPr lang="cs-CZ" sz="1100" b="1" dirty="0">
                          <a:solidFill>
                            <a:schemeClr val="bg1"/>
                          </a:solidFill>
                          <a:effectLst/>
                          <a:latin typeface="Calibri"/>
                          <a:ea typeface="Calibri"/>
                          <a:cs typeface="Times New Roman"/>
                        </a:rPr>
                        <a:t>Národní úroveň</a:t>
                      </a:r>
                      <a:endParaRPr lang="cs-CZ" sz="1000" dirty="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99594"/>
                    </a:solidFill>
                  </a:tcPr>
                </a:tc>
                <a:tc>
                  <a:txBody>
                    <a:bodyPr/>
                    <a:lstStyle/>
                    <a:p>
                      <a:pPr algn="ctr">
                        <a:lnSpc>
                          <a:spcPct val="115000"/>
                        </a:lnSpc>
                        <a:spcBef>
                          <a:spcPts val="600"/>
                        </a:spcBef>
                        <a:spcAft>
                          <a:spcPts val="0"/>
                        </a:spcAft>
                      </a:pPr>
                      <a:r>
                        <a:rPr lang="cs-CZ" sz="1100" b="1">
                          <a:solidFill>
                            <a:schemeClr val="bg1"/>
                          </a:solidFill>
                          <a:effectLst/>
                          <a:latin typeface="Calibri"/>
                          <a:ea typeface="Calibri"/>
                          <a:cs typeface="Times New Roman"/>
                        </a:rPr>
                        <a:t> </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ctr">
                        <a:lnSpc>
                          <a:spcPct val="115000"/>
                        </a:lnSpc>
                        <a:spcBef>
                          <a:spcPts val="600"/>
                        </a:spcBef>
                        <a:spcAft>
                          <a:spcPts val="0"/>
                        </a:spcAft>
                      </a:pPr>
                      <a:r>
                        <a:rPr lang="cs-CZ" sz="1100" b="1">
                          <a:solidFill>
                            <a:schemeClr val="bg1"/>
                          </a:solidFill>
                          <a:effectLst/>
                          <a:latin typeface="Calibri"/>
                          <a:ea typeface="Calibri"/>
                          <a:cs typeface="Times New Roman"/>
                        </a:rPr>
                        <a:t>Regionální úroveň</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6E3BC"/>
                    </a:solidFill>
                  </a:tcPr>
                </a:tc>
                <a:tc>
                  <a:txBody>
                    <a:bodyPr/>
                    <a:lstStyle/>
                    <a:p>
                      <a:pPr algn="ctr">
                        <a:lnSpc>
                          <a:spcPct val="115000"/>
                        </a:lnSpc>
                        <a:spcBef>
                          <a:spcPts val="600"/>
                        </a:spcBef>
                        <a:spcAft>
                          <a:spcPts val="0"/>
                        </a:spcAft>
                      </a:pPr>
                      <a:r>
                        <a:rPr lang="cs-CZ" sz="1100" b="1">
                          <a:solidFill>
                            <a:schemeClr val="bg1"/>
                          </a:solidFill>
                          <a:effectLst/>
                          <a:latin typeface="Calibri"/>
                          <a:ea typeface="Calibri"/>
                          <a:cs typeface="Times New Roman"/>
                        </a:rPr>
                        <a:t> </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ctr">
                        <a:lnSpc>
                          <a:spcPct val="115000"/>
                        </a:lnSpc>
                        <a:spcBef>
                          <a:spcPts val="600"/>
                        </a:spcBef>
                        <a:spcAft>
                          <a:spcPts val="0"/>
                        </a:spcAft>
                      </a:pPr>
                      <a:r>
                        <a:rPr lang="cs-CZ" sz="1100" b="1">
                          <a:solidFill>
                            <a:schemeClr val="bg1"/>
                          </a:solidFill>
                          <a:effectLst/>
                          <a:latin typeface="Calibri"/>
                          <a:ea typeface="Calibri"/>
                          <a:cs typeface="Times New Roman"/>
                        </a:rPr>
                        <a:t>Lokální úroveň</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0"/>
                  </a:ext>
                </a:extLst>
              </a:tr>
              <a:tr h="170803">
                <a:tc>
                  <a:txBody>
                    <a:bodyPr/>
                    <a:lstStyle/>
                    <a:p>
                      <a:pPr algn="just">
                        <a:lnSpc>
                          <a:spcPct val="115000"/>
                        </a:lnSpc>
                        <a:spcBef>
                          <a:spcPts val="600"/>
                        </a:spcBef>
                        <a:spcAft>
                          <a:spcPts val="0"/>
                        </a:spcAft>
                      </a:pPr>
                      <a:r>
                        <a:rPr lang="cs-CZ" sz="700" dirty="0">
                          <a:solidFill>
                            <a:schemeClr val="bg1"/>
                          </a:solidFill>
                          <a:effectLst/>
                          <a:latin typeface="Calibri"/>
                          <a:ea typeface="Calibri"/>
                          <a:cs typeface="Times New Roman"/>
                        </a:rPr>
                        <a:t> </a:t>
                      </a:r>
                      <a:endParaRPr lang="cs-CZ" sz="1000" dirty="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1"/>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b="1">
                          <a:solidFill>
                            <a:schemeClr val="bg1"/>
                          </a:solidFill>
                          <a:effectLst/>
                          <a:latin typeface="Calibri"/>
                          <a:ea typeface="Calibri"/>
                          <a:cs typeface="Times New Roman"/>
                        </a:rPr>
                        <a:t>Praha</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marL="0" marR="0" lvl="0" indent="0" algn="just" defTabSz="1219170" rtl="0" eaLnBrk="1" fontAlgn="auto" latinLnBrk="0" hangingPunct="1">
                        <a:lnSpc>
                          <a:spcPct val="115000"/>
                        </a:lnSpc>
                        <a:spcBef>
                          <a:spcPts val="600"/>
                        </a:spcBef>
                        <a:spcAft>
                          <a:spcPts val="0"/>
                        </a:spcAft>
                        <a:buClrTx/>
                        <a:buSzTx/>
                        <a:buFontTx/>
                        <a:buNone/>
                        <a:tabLst/>
                        <a:defRPr/>
                      </a:pPr>
                      <a:r>
                        <a:rPr lang="cs-CZ" sz="1000" dirty="0">
                          <a:solidFill>
                            <a:schemeClr val="bg1"/>
                          </a:solidFill>
                          <a:effectLst/>
                          <a:latin typeface="Calibri"/>
                          <a:ea typeface="Calibri"/>
                          <a:cs typeface="Times New Roman"/>
                        </a:rPr>
                        <a:t> </a:t>
                      </a:r>
                      <a:r>
                        <a:rPr lang="cs-CZ" sz="1000" b="1" dirty="0" smtClean="0">
                          <a:solidFill>
                            <a:schemeClr val="bg1"/>
                          </a:solidFill>
                          <a:effectLst/>
                          <a:latin typeface="Calibri"/>
                          <a:ea typeface="Calibri"/>
                          <a:cs typeface="Times New Roman"/>
                        </a:rPr>
                        <a:t>Praha</a:t>
                      </a:r>
                      <a:endParaRPr lang="cs-CZ" sz="1000" dirty="0" smtClean="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2"/>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Česká republika</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b="1" dirty="0">
                          <a:solidFill>
                            <a:schemeClr val="bg1"/>
                          </a:solidFill>
                          <a:effectLst/>
                          <a:latin typeface="Calibri"/>
                          <a:ea typeface="Calibri"/>
                          <a:cs typeface="Times New Roman"/>
                        </a:rPr>
                        <a:t>Severní Morava</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marL="0" marR="0" lvl="0" indent="0" algn="just" defTabSz="1219170" rtl="0" eaLnBrk="1" fontAlgn="auto" latinLnBrk="0" hangingPunct="1">
                        <a:lnSpc>
                          <a:spcPct val="115000"/>
                        </a:lnSpc>
                        <a:spcBef>
                          <a:spcPts val="600"/>
                        </a:spcBef>
                        <a:spcAft>
                          <a:spcPts val="0"/>
                        </a:spcAft>
                        <a:buClrTx/>
                        <a:buSzTx/>
                        <a:buFontTx/>
                        <a:buNone/>
                        <a:tabLst/>
                        <a:defRPr/>
                      </a:pPr>
                      <a:r>
                        <a:rPr lang="cs-CZ" sz="1000" b="0" dirty="0" smtClean="0">
                          <a:solidFill>
                            <a:schemeClr val="bg1"/>
                          </a:solidFill>
                          <a:effectLst/>
                          <a:latin typeface="Calibri"/>
                          <a:ea typeface="Calibri"/>
                          <a:cs typeface="Times New Roman"/>
                        </a:rPr>
                        <a:t>Severní Morava</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3"/>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b="1">
                          <a:solidFill>
                            <a:schemeClr val="bg1"/>
                          </a:solidFill>
                          <a:effectLst/>
                          <a:latin typeface="Calibri"/>
                          <a:ea typeface="Calibri"/>
                          <a:cs typeface="Times New Roman"/>
                        </a:rPr>
                        <a:t>Východní Čechy</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endParaRPr lang="cs-CZ" sz="1000" b="0" dirty="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4"/>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b="1">
                          <a:solidFill>
                            <a:schemeClr val="bg1"/>
                          </a:solidFill>
                          <a:effectLst/>
                          <a:latin typeface="Calibri"/>
                          <a:ea typeface="Calibri"/>
                          <a:cs typeface="Times New Roman"/>
                        </a:rPr>
                        <a:t>Střední Čechy</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5"/>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6"/>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Německo</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Německo</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7"/>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8"/>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UK</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09"/>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0"/>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Polsko</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Polsko</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endParaRPr lang="cs-CZ" sz="1000" dirty="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Polsko</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1"/>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2"/>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Rusko + Ukrajina</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Rusko + Ukrajina</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3"/>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4"/>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USA</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5"/>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6"/>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Japonsko</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7"/>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8"/>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Slovensko</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b="1">
                          <a:solidFill>
                            <a:schemeClr val="bg1"/>
                          </a:solidFill>
                          <a:effectLst/>
                          <a:latin typeface="Calibri"/>
                          <a:ea typeface="Calibri"/>
                          <a:cs typeface="Times New Roman"/>
                        </a:rPr>
                        <a:t>Slovensko</a:t>
                      </a: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endParaRPr lang="cs-CZ" sz="100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b="1" dirty="0">
                          <a:solidFill>
                            <a:schemeClr val="bg1"/>
                          </a:solidFill>
                          <a:effectLst/>
                          <a:latin typeface="Calibri"/>
                          <a:ea typeface="Calibri"/>
                          <a:cs typeface="Times New Roman"/>
                        </a:rPr>
                        <a:t>Slovensko</a:t>
                      </a:r>
                      <a:endParaRPr lang="cs-CZ" sz="1000" dirty="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19"/>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20"/>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Skandinávie</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21"/>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22"/>
                  </a:ext>
                </a:extLst>
              </a:tr>
              <a:tr h="170803">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Rakousko</a:t>
                      </a:r>
                    </a:p>
                  </a:txBody>
                  <a:tcPr marL="60760" marR="60760" marT="0" marB="0">
                    <a:lnL>
                      <a:noFill/>
                    </a:lnL>
                    <a:lnR>
                      <a:noFill/>
                    </a:lnR>
                    <a:lnT>
                      <a:noFill/>
                    </a:lnT>
                    <a:lnB>
                      <a:noFill/>
                    </a:lnB>
                    <a:solidFill>
                      <a:srgbClr val="D99594"/>
                    </a:solidFill>
                  </a:tcPr>
                </a:tc>
                <a:tc>
                  <a:txBody>
                    <a:bodyPr/>
                    <a:lstStyle/>
                    <a:p>
                      <a:pPr algn="just">
                        <a:lnSpc>
                          <a:spcPct val="115000"/>
                        </a:lnSpc>
                        <a:spcBef>
                          <a:spcPts val="600"/>
                        </a:spcBef>
                        <a:spcAft>
                          <a:spcPts val="0"/>
                        </a:spcAft>
                      </a:pPr>
                      <a:endParaRPr lang="cs-CZ" sz="1000" dirty="0">
                        <a:solidFill>
                          <a:schemeClr val="bg1"/>
                        </a:solidFill>
                        <a:effectLst/>
                        <a:latin typeface="Calibri"/>
                        <a:ea typeface="Calibri"/>
                        <a:cs typeface="Times New Roman"/>
                      </a:endParaRP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b="1" dirty="0">
                          <a:solidFill>
                            <a:schemeClr val="bg1"/>
                          </a:solidFill>
                          <a:effectLst/>
                          <a:latin typeface="Calibri"/>
                          <a:ea typeface="Calibri"/>
                          <a:cs typeface="Times New Roman"/>
                        </a:rPr>
                        <a:t>Rakousko</a:t>
                      </a:r>
                      <a:endParaRPr lang="cs-CZ" sz="1000" dirty="0">
                        <a:solidFill>
                          <a:schemeClr val="bg1"/>
                        </a:solidFill>
                        <a:effectLst/>
                        <a:latin typeface="Calibri"/>
                        <a:ea typeface="Calibri"/>
                        <a:cs typeface="Times New Roman"/>
                      </a:endParaRPr>
                    </a:p>
                  </a:txBody>
                  <a:tcPr marL="60760" marR="60760" marT="0" marB="0">
                    <a:lnL>
                      <a:noFill/>
                    </a:lnL>
                    <a:lnR>
                      <a:noFill/>
                    </a:lnR>
                    <a:lnT>
                      <a:noFill/>
                    </a:lnT>
                    <a:lnB>
                      <a:noFill/>
                    </a:lnB>
                    <a:solidFill>
                      <a:srgbClr val="D6E3BC"/>
                    </a:solidFill>
                  </a:tcPr>
                </a:tc>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tcPr>
                </a:tc>
                <a:tc>
                  <a:txBody>
                    <a:bodyPr/>
                    <a:lstStyle/>
                    <a:p>
                      <a:pPr algn="just">
                        <a:lnSpc>
                          <a:spcPct val="115000"/>
                        </a:lnSpc>
                        <a:spcBef>
                          <a:spcPts val="600"/>
                        </a:spcBef>
                        <a:spcAft>
                          <a:spcPts val="0"/>
                        </a:spcAft>
                      </a:pPr>
                      <a:r>
                        <a:rPr lang="cs-CZ" sz="1000" dirty="0">
                          <a:solidFill>
                            <a:schemeClr val="bg1"/>
                          </a:solidFill>
                          <a:effectLst/>
                          <a:latin typeface="Calibri"/>
                          <a:ea typeface="Calibri"/>
                          <a:cs typeface="Times New Roman"/>
                        </a:rPr>
                        <a:t> </a:t>
                      </a:r>
                    </a:p>
                  </a:txBody>
                  <a:tcPr marL="60760" marR="60760" marT="0" marB="0">
                    <a:lnL>
                      <a:noFill/>
                    </a:lnL>
                    <a:lnR>
                      <a:noFill/>
                    </a:lnR>
                    <a:lnT>
                      <a:noFill/>
                    </a:lnT>
                    <a:lnB>
                      <a:noFill/>
                    </a:lnB>
                    <a:solidFill>
                      <a:srgbClr val="FBD4B4"/>
                    </a:solidFill>
                  </a:tcPr>
                </a:tc>
                <a:extLst>
                  <a:ext uri="{0D108BD9-81ED-4DB2-BD59-A6C34878D82A}">
                    <a16:rowId xmlns:a16="http://schemas.microsoft.com/office/drawing/2014/main" val="10023"/>
                  </a:ext>
                </a:extLst>
              </a:tr>
            </a:tbl>
          </a:graphicData>
        </a:graphic>
      </p:graphicFrame>
      <p:cxnSp>
        <p:nvCxnSpPr>
          <p:cNvPr id="5" name="Přímá spojnice se šipkou 4"/>
          <p:cNvCxnSpPr/>
          <p:nvPr/>
        </p:nvCxnSpPr>
        <p:spPr>
          <a:xfrm>
            <a:off x="4943872" y="2564904"/>
            <a:ext cx="6762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a:off x="4943872" y="3284984"/>
            <a:ext cx="73342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a:off x="6888087" y="2564904"/>
            <a:ext cx="73342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4943871" y="3933056"/>
            <a:ext cx="73342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4943872" y="4293096"/>
            <a:ext cx="73342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972445" y="5302324"/>
            <a:ext cx="6762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4972445" y="6021288"/>
            <a:ext cx="6762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a:off x="6888087" y="5301208"/>
            <a:ext cx="73342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6888087" y="3945276"/>
            <a:ext cx="73342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ové pole 14415"/>
          <p:cNvSpPr txBox="1">
            <a:spLocks noChangeArrowheads="1"/>
          </p:cNvSpPr>
          <p:nvPr/>
        </p:nvSpPr>
        <p:spPr bwMode="auto">
          <a:xfrm>
            <a:off x="3435350" y="6354041"/>
            <a:ext cx="5505450" cy="4953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r>
              <a:rPr lang="cs-CZ" sz="1100" b="1" dirty="0">
                <a:solidFill>
                  <a:srgbClr val="000000"/>
                </a:solidFill>
                <a:latin typeface="Calibri"/>
                <a:ea typeface="Calibri"/>
                <a:cs typeface="Arial"/>
              </a:rPr>
              <a:t>Praha</a:t>
            </a:r>
            <a:r>
              <a:rPr lang="cs-CZ" sz="1100" dirty="0">
                <a:solidFill>
                  <a:srgbClr val="000000"/>
                </a:solidFill>
                <a:latin typeface="Calibri"/>
                <a:ea typeface="Calibri"/>
                <a:cs typeface="Arial"/>
              </a:rPr>
              <a:t> </a:t>
            </a:r>
            <a:r>
              <a:rPr lang="cs-CZ" sz="1100" dirty="0" smtClean="0">
                <a:solidFill>
                  <a:srgbClr val="000000"/>
                </a:solidFill>
                <a:latin typeface="Calibri"/>
                <a:ea typeface="Calibri"/>
                <a:cs typeface="Arial"/>
              </a:rPr>
              <a:t>–     vyšší </a:t>
            </a:r>
            <a:r>
              <a:rPr lang="cs-CZ" sz="1100" dirty="0">
                <a:solidFill>
                  <a:srgbClr val="000000"/>
                </a:solidFill>
                <a:latin typeface="Calibri"/>
                <a:ea typeface="Calibri"/>
                <a:cs typeface="Arial"/>
              </a:rPr>
              <a:t>míra nezávislosti komunikace na vyšší prostorové úrovni destinace</a:t>
            </a:r>
          </a:p>
          <a:p>
            <a:pPr algn="just"/>
            <a:r>
              <a:rPr lang="cs-CZ" sz="1100" dirty="0">
                <a:solidFill>
                  <a:schemeClr val="bg1"/>
                </a:solidFill>
                <a:latin typeface="Calibri"/>
                <a:ea typeface="Calibri"/>
                <a:cs typeface="Arial"/>
              </a:rPr>
              <a:t>                        </a:t>
            </a:r>
            <a:r>
              <a:rPr lang="cs-CZ" sz="1100" dirty="0">
                <a:solidFill>
                  <a:srgbClr val="000000"/>
                </a:solidFill>
                <a:latin typeface="Calibri"/>
                <a:ea typeface="Calibri"/>
                <a:cs typeface="Arial"/>
              </a:rPr>
              <a:t>  užší spolupráce s vyšší prostorovou úrovní destinace</a:t>
            </a:r>
          </a:p>
        </p:txBody>
      </p:sp>
      <p:cxnSp>
        <p:nvCxnSpPr>
          <p:cNvPr id="21" name="Přímá spojnice se šipkou 20"/>
          <p:cNvCxnSpPr/>
          <p:nvPr/>
        </p:nvCxnSpPr>
        <p:spPr>
          <a:xfrm>
            <a:off x="3503713" y="6669360"/>
            <a:ext cx="733425" cy="0"/>
          </a:xfrm>
          <a:prstGeom prst="straightConnector1">
            <a:avLst/>
          </a:prstGeom>
          <a:ln>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184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endParaRPr lang="cs-CZ" altLang="cs-CZ" smtClean="0"/>
          </a:p>
        </p:txBody>
      </p:sp>
      <p:pic>
        <p:nvPicPr>
          <p:cNvPr id="1126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79650" y="0"/>
            <a:ext cx="7704138" cy="6819900"/>
          </a:xfrm>
          <a:noFill/>
        </p:spPr>
      </p:pic>
      <p:sp>
        <p:nvSpPr>
          <p:cNvPr id="2" name="Obdélník 1"/>
          <p:cNvSpPr/>
          <p:nvPr/>
        </p:nvSpPr>
        <p:spPr bwMode="auto">
          <a:xfrm>
            <a:off x="2639616" y="2852936"/>
            <a:ext cx="1584176" cy="2592288"/>
          </a:xfrm>
          <a:prstGeom prst="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cs-CZ">
              <a:solidFill>
                <a:schemeClr val="tx1"/>
              </a:solidFill>
              <a:latin typeface="Arial" charset="0"/>
            </a:endParaRPr>
          </a:p>
        </p:txBody>
      </p:sp>
    </p:spTree>
    <p:extLst>
      <p:ext uri="{BB962C8B-B14F-4D97-AF65-F5344CB8AC3E}">
        <p14:creationId xmlns:p14="http://schemas.microsoft.com/office/powerpoint/2010/main" val="1889872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z="3200" b="1"/>
              <a:t>Demografická segmentace</a:t>
            </a:r>
          </a:p>
        </p:txBody>
      </p:sp>
      <p:sp>
        <p:nvSpPr>
          <p:cNvPr id="12291" name="Rectangle 3"/>
          <p:cNvSpPr>
            <a:spLocks noGrp="1" noChangeArrowheads="1"/>
          </p:cNvSpPr>
          <p:nvPr>
            <p:ph idx="1"/>
          </p:nvPr>
        </p:nvSpPr>
        <p:spPr>
          <a:xfrm>
            <a:off x="407368" y="2422380"/>
            <a:ext cx="3906498" cy="4340554"/>
          </a:xfrm>
        </p:spPr>
        <p:txBody>
          <a:bodyPr>
            <a:normAutofit lnSpcReduction="10000"/>
          </a:bodyPr>
          <a:lstStyle/>
          <a:p>
            <a:pPr eaLnBrk="1" hangingPunct="1"/>
            <a:r>
              <a:rPr lang="cs-CZ" altLang="cs-CZ" sz="2400" dirty="0" smtClean="0"/>
              <a:t>Členění trhu podle věku, pohlaví, velikosti rodiny a její struktury, národnosti, atd.</a:t>
            </a:r>
          </a:p>
          <a:p>
            <a:pPr eaLnBrk="1" hangingPunct="1"/>
            <a:r>
              <a:rPr lang="cs-CZ" altLang="cs-CZ" sz="2400" dirty="0" smtClean="0"/>
              <a:t>Na kombinaci demografických údajů jsou založeny i jiné proměnné, např. životní cyklus rodiny</a:t>
            </a:r>
          </a:p>
        </p:txBody>
      </p:sp>
      <p:grpSp>
        <p:nvGrpSpPr>
          <p:cNvPr id="4" name="Group 59"/>
          <p:cNvGrpSpPr>
            <a:grpSpLocks/>
          </p:cNvGrpSpPr>
          <p:nvPr/>
        </p:nvGrpSpPr>
        <p:grpSpPr bwMode="auto">
          <a:xfrm>
            <a:off x="4727848" y="1896857"/>
            <a:ext cx="7239000" cy="4800600"/>
            <a:chOff x="-2" y="-2"/>
            <a:chExt cx="3860" cy="3118"/>
          </a:xfrm>
        </p:grpSpPr>
        <p:grpSp>
          <p:nvGrpSpPr>
            <p:cNvPr id="5" name="Group 57"/>
            <p:cNvGrpSpPr>
              <a:grpSpLocks/>
            </p:cNvGrpSpPr>
            <p:nvPr/>
          </p:nvGrpSpPr>
          <p:grpSpPr bwMode="auto">
            <a:xfrm>
              <a:off x="0" y="0"/>
              <a:ext cx="3856" cy="3114"/>
              <a:chOff x="0" y="0"/>
              <a:chExt cx="3856" cy="3114"/>
            </a:xfrm>
          </p:grpSpPr>
          <p:grpSp>
            <p:nvGrpSpPr>
              <p:cNvPr id="7" name="Group 22"/>
              <p:cNvGrpSpPr>
                <a:grpSpLocks/>
              </p:cNvGrpSpPr>
              <p:nvPr/>
            </p:nvGrpSpPr>
            <p:grpSpPr bwMode="auto">
              <a:xfrm>
                <a:off x="0" y="0"/>
                <a:ext cx="1425" cy="346"/>
                <a:chOff x="0" y="0"/>
                <a:chExt cx="1425" cy="346"/>
              </a:xfrm>
            </p:grpSpPr>
            <p:sp>
              <p:nvSpPr>
                <p:cNvPr id="59" name="Rectangle 3"/>
                <p:cNvSpPr>
                  <a:spLocks noChangeArrowheads="1"/>
                </p:cNvSpPr>
                <p:nvPr/>
              </p:nvSpPr>
              <p:spPr bwMode="auto">
                <a:xfrm>
                  <a:off x="43" y="0"/>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b="1">
                      <a:cs typeface="Times New Roman" pitchFamily="18" charset="0"/>
                    </a:rPr>
                    <a:t>Mládenecká fáze</a:t>
                  </a:r>
                  <a:endParaRPr lang="cs-CZ" altLang="cs-CZ" sz="1600">
                    <a:cs typeface="Times New Roman" pitchFamily="18" charset="0"/>
                  </a:endParaRPr>
                </a:p>
                <a:p>
                  <a:pPr algn="just"/>
                  <a:endParaRPr lang="cs-CZ" altLang="cs-CZ" sz="1600"/>
                </a:p>
              </p:txBody>
            </p:sp>
            <p:sp>
              <p:nvSpPr>
                <p:cNvPr id="60" name="Rectangle 21"/>
                <p:cNvSpPr>
                  <a:spLocks noChangeArrowheads="1"/>
                </p:cNvSpPr>
                <p:nvPr/>
              </p:nvSpPr>
              <p:spPr bwMode="auto">
                <a:xfrm>
                  <a:off x="0" y="0"/>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8" name="Group 24"/>
              <p:cNvGrpSpPr>
                <a:grpSpLocks/>
              </p:cNvGrpSpPr>
              <p:nvPr/>
            </p:nvGrpSpPr>
            <p:grpSpPr bwMode="auto">
              <a:xfrm>
                <a:off x="1425" y="0"/>
                <a:ext cx="2431" cy="346"/>
                <a:chOff x="1425" y="0"/>
                <a:chExt cx="2431" cy="346"/>
              </a:xfrm>
            </p:grpSpPr>
            <p:sp>
              <p:nvSpPr>
                <p:cNvPr id="57" name="Rectangle 4"/>
                <p:cNvSpPr>
                  <a:spLocks noChangeArrowheads="1"/>
                </p:cNvSpPr>
                <p:nvPr/>
              </p:nvSpPr>
              <p:spPr bwMode="auto">
                <a:xfrm>
                  <a:off x="1468" y="0"/>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Mladí svobodní lidé ne</a:t>
                  </a:r>
                  <a:r>
                    <a:rPr lang="cs-CZ" altLang="cs-CZ" sz="1600"/>
                    <a:t>ž</a:t>
                  </a:r>
                  <a:r>
                    <a:rPr lang="cs-CZ" altLang="cs-CZ" sz="1600">
                      <a:cs typeface="Times New Roman" pitchFamily="18" charset="0"/>
                    </a:rPr>
                    <a:t>ijící s rodi</a:t>
                  </a:r>
                  <a:r>
                    <a:rPr lang="cs-CZ" altLang="cs-CZ" sz="1600"/>
                    <a:t>č</a:t>
                  </a:r>
                  <a:r>
                    <a:rPr lang="cs-CZ" altLang="cs-CZ" sz="1600">
                      <a:cs typeface="Times New Roman" pitchFamily="18" charset="0"/>
                    </a:rPr>
                    <a:t>i</a:t>
                  </a:r>
                  <a:endParaRPr lang="cs-CZ" altLang="cs-CZ" sz="1600"/>
                </a:p>
              </p:txBody>
            </p:sp>
            <p:sp>
              <p:nvSpPr>
                <p:cNvPr id="58" name="Rectangle 23"/>
                <p:cNvSpPr>
                  <a:spLocks noChangeArrowheads="1"/>
                </p:cNvSpPr>
                <p:nvPr/>
              </p:nvSpPr>
              <p:spPr bwMode="auto">
                <a:xfrm>
                  <a:off x="1425" y="0"/>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9" name="Group 26"/>
              <p:cNvGrpSpPr>
                <a:grpSpLocks/>
              </p:cNvGrpSpPr>
              <p:nvPr/>
            </p:nvGrpSpPr>
            <p:grpSpPr bwMode="auto">
              <a:xfrm>
                <a:off x="0" y="346"/>
                <a:ext cx="1425" cy="346"/>
                <a:chOff x="0" y="346"/>
                <a:chExt cx="1425" cy="346"/>
              </a:xfrm>
            </p:grpSpPr>
            <p:sp>
              <p:nvSpPr>
                <p:cNvPr id="55" name="Rectangle 5"/>
                <p:cNvSpPr>
                  <a:spLocks noChangeArrowheads="1"/>
                </p:cNvSpPr>
                <p:nvPr/>
              </p:nvSpPr>
              <p:spPr bwMode="auto">
                <a:xfrm>
                  <a:off x="43" y="346"/>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b="1">
                      <a:cs typeface="Times New Roman" pitchFamily="18" charset="0"/>
                    </a:rPr>
                    <a:t>Bezd</a:t>
                  </a:r>
                  <a:r>
                    <a:rPr lang="cs-CZ" altLang="cs-CZ" sz="1600" b="1"/>
                    <a:t>ě</a:t>
                  </a:r>
                  <a:r>
                    <a:rPr lang="cs-CZ" altLang="cs-CZ" sz="1600" b="1">
                      <a:cs typeface="Times New Roman" pitchFamily="18" charset="0"/>
                    </a:rPr>
                    <a:t>tní novoman</a:t>
                  </a:r>
                  <a:r>
                    <a:rPr lang="cs-CZ" altLang="cs-CZ" sz="1600" b="1"/>
                    <a:t>ž</a:t>
                  </a:r>
                  <a:r>
                    <a:rPr lang="cs-CZ" altLang="cs-CZ" sz="1600" b="1">
                      <a:cs typeface="Times New Roman" pitchFamily="18" charset="0"/>
                    </a:rPr>
                    <a:t>elé</a:t>
                  </a:r>
                  <a:endParaRPr lang="cs-CZ" altLang="cs-CZ" sz="1600">
                    <a:cs typeface="Times New Roman" pitchFamily="18" charset="0"/>
                  </a:endParaRPr>
                </a:p>
                <a:p>
                  <a:pPr algn="just"/>
                  <a:endParaRPr lang="cs-CZ" altLang="cs-CZ" sz="1600"/>
                </a:p>
              </p:txBody>
            </p:sp>
            <p:sp>
              <p:nvSpPr>
                <p:cNvPr id="56" name="Rectangle 25"/>
                <p:cNvSpPr>
                  <a:spLocks noChangeArrowheads="1"/>
                </p:cNvSpPr>
                <p:nvPr/>
              </p:nvSpPr>
              <p:spPr bwMode="auto">
                <a:xfrm>
                  <a:off x="0" y="346"/>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0" name="Group 28"/>
              <p:cNvGrpSpPr>
                <a:grpSpLocks/>
              </p:cNvGrpSpPr>
              <p:nvPr/>
            </p:nvGrpSpPr>
            <p:grpSpPr bwMode="auto">
              <a:xfrm>
                <a:off x="1425" y="346"/>
                <a:ext cx="2431" cy="346"/>
                <a:chOff x="1425" y="346"/>
                <a:chExt cx="2431" cy="346"/>
              </a:xfrm>
            </p:grpSpPr>
            <p:sp>
              <p:nvSpPr>
                <p:cNvPr id="53" name="Rectangle 6"/>
                <p:cNvSpPr>
                  <a:spLocks noChangeArrowheads="1"/>
                </p:cNvSpPr>
                <p:nvPr/>
              </p:nvSpPr>
              <p:spPr bwMode="auto">
                <a:xfrm>
                  <a:off x="1468" y="346"/>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 </a:t>
                  </a:r>
                </a:p>
                <a:p>
                  <a:pPr algn="just"/>
                  <a:endParaRPr lang="cs-CZ" altLang="cs-CZ" sz="1600"/>
                </a:p>
              </p:txBody>
            </p:sp>
            <p:sp>
              <p:nvSpPr>
                <p:cNvPr id="54" name="Rectangle 27"/>
                <p:cNvSpPr>
                  <a:spLocks noChangeArrowheads="1"/>
                </p:cNvSpPr>
                <p:nvPr/>
              </p:nvSpPr>
              <p:spPr bwMode="auto">
                <a:xfrm>
                  <a:off x="1425" y="346"/>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1" name="Group 30"/>
              <p:cNvGrpSpPr>
                <a:grpSpLocks/>
              </p:cNvGrpSpPr>
              <p:nvPr/>
            </p:nvGrpSpPr>
            <p:grpSpPr bwMode="auto">
              <a:xfrm>
                <a:off x="0" y="692"/>
                <a:ext cx="1425" cy="346"/>
                <a:chOff x="0" y="692"/>
                <a:chExt cx="1425" cy="346"/>
              </a:xfrm>
            </p:grpSpPr>
            <p:sp>
              <p:nvSpPr>
                <p:cNvPr id="51" name="Rectangle 7"/>
                <p:cNvSpPr>
                  <a:spLocks noChangeArrowheads="1"/>
                </p:cNvSpPr>
                <p:nvPr/>
              </p:nvSpPr>
              <p:spPr bwMode="auto">
                <a:xfrm>
                  <a:off x="43" y="692"/>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b="1">
                      <a:cs typeface="Times New Roman" pitchFamily="18" charset="0"/>
                    </a:rPr>
                    <a:t>Plné hnízdo I</a:t>
                  </a:r>
                  <a:endParaRPr lang="cs-CZ" altLang="cs-CZ" sz="1600">
                    <a:cs typeface="Times New Roman" pitchFamily="18" charset="0"/>
                  </a:endParaRPr>
                </a:p>
                <a:p>
                  <a:pPr algn="just"/>
                  <a:endParaRPr lang="cs-CZ" altLang="cs-CZ" sz="1600"/>
                </a:p>
              </p:txBody>
            </p:sp>
            <p:sp>
              <p:nvSpPr>
                <p:cNvPr id="52" name="Rectangle 29"/>
                <p:cNvSpPr>
                  <a:spLocks noChangeArrowheads="1"/>
                </p:cNvSpPr>
                <p:nvPr/>
              </p:nvSpPr>
              <p:spPr bwMode="auto">
                <a:xfrm>
                  <a:off x="0" y="692"/>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2" name="Group 32"/>
              <p:cNvGrpSpPr>
                <a:grpSpLocks/>
              </p:cNvGrpSpPr>
              <p:nvPr/>
            </p:nvGrpSpPr>
            <p:grpSpPr bwMode="auto">
              <a:xfrm>
                <a:off x="1425" y="692"/>
                <a:ext cx="2431" cy="346"/>
                <a:chOff x="1425" y="692"/>
                <a:chExt cx="2431" cy="346"/>
              </a:xfrm>
            </p:grpSpPr>
            <p:sp>
              <p:nvSpPr>
                <p:cNvPr id="49" name="Rectangle 8"/>
                <p:cNvSpPr>
                  <a:spLocks noChangeArrowheads="1"/>
                </p:cNvSpPr>
                <p:nvPr/>
              </p:nvSpPr>
              <p:spPr bwMode="auto">
                <a:xfrm>
                  <a:off x="1468" y="692"/>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Rodina s nejstarším dít</a:t>
                  </a:r>
                  <a:r>
                    <a:rPr lang="cs-CZ" altLang="cs-CZ" sz="1600"/>
                    <a:t>ě</a:t>
                  </a:r>
                  <a:r>
                    <a:rPr lang="cs-CZ" altLang="cs-CZ" sz="1600">
                      <a:cs typeface="Times New Roman" pitchFamily="18" charset="0"/>
                    </a:rPr>
                    <a:t>tem do </a:t>
                  </a:r>
                  <a:r>
                    <a:rPr lang="en-US" altLang="cs-CZ" sz="1600">
                      <a:cs typeface="Times New Roman" pitchFamily="18" charset="0"/>
                    </a:rPr>
                    <a:t>6</a:t>
                  </a:r>
                  <a:r>
                    <a:rPr lang="cs-CZ" altLang="cs-CZ" sz="1600">
                      <a:cs typeface="Times New Roman" pitchFamily="18" charset="0"/>
                    </a:rPr>
                    <a:t> let</a:t>
                  </a:r>
                </a:p>
                <a:p>
                  <a:pPr algn="just"/>
                  <a:endParaRPr lang="cs-CZ" altLang="cs-CZ" sz="1600"/>
                </a:p>
              </p:txBody>
            </p:sp>
            <p:sp>
              <p:nvSpPr>
                <p:cNvPr id="50" name="Rectangle 31"/>
                <p:cNvSpPr>
                  <a:spLocks noChangeArrowheads="1"/>
                </p:cNvSpPr>
                <p:nvPr/>
              </p:nvSpPr>
              <p:spPr bwMode="auto">
                <a:xfrm>
                  <a:off x="1425" y="692"/>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3" name="Group 34"/>
              <p:cNvGrpSpPr>
                <a:grpSpLocks/>
              </p:cNvGrpSpPr>
              <p:nvPr/>
            </p:nvGrpSpPr>
            <p:grpSpPr bwMode="auto">
              <a:xfrm>
                <a:off x="0" y="1038"/>
                <a:ext cx="1425" cy="346"/>
                <a:chOff x="0" y="1038"/>
                <a:chExt cx="1425" cy="346"/>
              </a:xfrm>
            </p:grpSpPr>
            <p:sp>
              <p:nvSpPr>
                <p:cNvPr id="47" name="Rectangle 9"/>
                <p:cNvSpPr>
                  <a:spLocks noChangeArrowheads="1"/>
                </p:cNvSpPr>
                <p:nvPr/>
              </p:nvSpPr>
              <p:spPr bwMode="auto">
                <a:xfrm>
                  <a:off x="43" y="1038"/>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b="1">
                      <a:cs typeface="Times New Roman" pitchFamily="18" charset="0"/>
                    </a:rPr>
                    <a:t>Plné hnízdo II</a:t>
                  </a:r>
                  <a:endParaRPr lang="cs-CZ" altLang="cs-CZ" sz="1600">
                    <a:cs typeface="Times New Roman" pitchFamily="18" charset="0"/>
                  </a:endParaRPr>
                </a:p>
                <a:p>
                  <a:pPr algn="just"/>
                  <a:endParaRPr lang="cs-CZ" altLang="cs-CZ" sz="1600"/>
                </a:p>
              </p:txBody>
            </p:sp>
            <p:sp>
              <p:nvSpPr>
                <p:cNvPr id="48" name="Rectangle 33"/>
                <p:cNvSpPr>
                  <a:spLocks noChangeArrowheads="1"/>
                </p:cNvSpPr>
                <p:nvPr/>
              </p:nvSpPr>
              <p:spPr bwMode="auto">
                <a:xfrm>
                  <a:off x="0" y="1038"/>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4" name="Group 36"/>
              <p:cNvGrpSpPr>
                <a:grpSpLocks/>
              </p:cNvGrpSpPr>
              <p:nvPr/>
            </p:nvGrpSpPr>
            <p:grpSpPr bwMode="auto">
              <a:xfrm>
                <a:off x="1425" y="1038"/>
                <a:ext cx="2431" cy="346"/>
                <a:chOff x="1425" y="1038"/>
                <a:chExt cx="2431" cy="346"/>
              </a:xfrm>
            </p:grpSpPr>
            <p:sp>
              <p:nvSpPr>
                <p:cNvPr id="45" name="Rectangle 10"/>
                <p:cNvSpPr>
                  <a:spLocks noChangeArrowheads="1"/>
                </p:cNvSpPr>
                <p:nvPr/>
              </p:nvSpPr>
              <p:spPr bwMode="auto">
                <a:xfrm>
                  <a:off x="1468" y="1038"/>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Rodina s nejmladším dít</a:t>
                  </a:r>
                  <a:r>
                    <a:rPr lang="cs-CZ" altLang="cs-CZ" sz="1600"/>
                    <a:t>ě</a:t>
                  </a:r>
                  <a:r>
                    <a:rPr lang="cs-CZ" altLang="cs-CZ" sz="1600">
                      <a:cs typeface="Times New Roman" pitchFamily="18" charset="0"/>
                    </a:rPr>
                    <a:t>tem nad </a:t>
                  </a:r>
                  <a:r>
                    <a:rPr lang="en-US" altLang="cs-CZ" sz="1600">
                      <a:cs typeface="Times New Roman" pitchFamily="18" charset="0"/>
                    </a:rPr>
                    <a:t>6</a:t>
                  </a:r>
                  <a:r>
                    <a:rPr lang="cs-CZ" altLang="cs-CZ" sz="1600">
                      <a:cs typeface="Times New Roman" pitchFamily="18" charset="0"/>
                    </a:rPr>
                    <a:t> let</a:t>
                  </a:r>
                </a:p>
                <a:p>
                  <a:pPr algn="just"/>
                  <a:endParaRPr lang="cs-CZ" altLang="cs-CZ" sz="1600"/>
                </a:p>
              </p:txBody>
            </p:sp>
            <p:sp>
              <p:nvSpPr>
                <p:cNvPr id="46" name="Rectangle 35"/>
                <p:cNvSpPr>
                  <a:spLocks noChangeArrowheads="1"/>
                </p:cNvSpPr>
                <p:nvPr/>
              </p:nvSpPr>
              <p:spPr bwMode="auto">
                <a:xfrm>
                  <a:off x="1425" y="1038"/>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5" name="Group 38"/>
              <p:cNvGrpSpPr>
                <a:grpSpLocks/>
              </p:cNvGrpSpPr>
              <p:nvPr/>
            </p:nvGrpSpPr>
            <p:grpSpPr bwMode="auto">
              <a:xfrm>
                <a:off x="0" y="1384"/>
                <a:ext cx="1425" cy="346"/>
                <a:chOff x="0" y="1384"/>
                <a:chExt cx="1425" cy="346"/>
              </a:xfrm>
            </p:grpSpPr>
            <p:sp>
              <p:nvSpPr>
                <p:cNvPr id="43" name="Rectangle 11"/>
                <p:cNvSpPr>
                  <a:spLocks noChangeArrowheads="1"/>
                </p:cNvSpPr>
                <p:nvPr/>
              </p:nvSpPr>
              <p:spPr bwMode="auto">
                <a:xfrm>
                  <a:off x="43" y="1384"/>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b="1">
                      <a:cs typeface="Times New Roman" pitchFamily="18" charset="0"/>
                    </a:rPr>
                    <a:t>Plné hnízdo III</a:t>
                  </a:r>
                  <a:endParaRPr lang="cs-CZ" altLang="cs-CZ" sz="1600">
                    <a:cs typeface="Times New Roman" pitchFamily="18" charset="0"/>
                  </a:endParaRPr>
                </a:p>
                <a:p>
                  <a:pPr algn="just"/>
                  <a:endParaRPr lang="cs-CZ" altLang="cs-CZ" sz="1600"/>
                </a:p>
              </p:txBody>
            </p:sp>
            <p:sp>
              <p:nvSpPr>
                <p:cNvPr id="44" name="Rectangle 37"/>
                <p:cNvSpPr>
                  <a:spLocks noChangeArrowheads="1"/>
                </p:cNvSpPr>
                <p:nvPr/>
              </p:nvSpPr>
              <p:spPr bwMode="auto">
                <a:xfrm>
                  <a:off x="0" y="1384"/>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6" name="Group 40"/>
              <p:cNvGrpSpPr>
                <a:grpSpLocks/>
              </p:cNvGrpSpPr>
              <p:nvPr/>
            </p:nvGrpSpPr>
            <p:grpSpPr bwMode="auto">
              <a:xfrm>
                <a:off x="1425" y="1384"/>
                <a:ext cx="2431" cy="346"/>
                <a:chOff x="1425" y="1384"/>
                <a:chExt cx="2431" cy="346"/>
              </a:xfrm>
            </p:grpSpPr>
            <p:sp>
              <p:nvSpPr>
                <p:cNvPr id="41" name="Rectangle 12"/>
                <p:cNvSpPr>
                  <a:spLocks noChangeArrowheads="1"/>
                </p:cNvSpPr>
                <p:nvPr/>
              </p:nvSpPr>
              <p:spPr bwMode="auto">
                <a:xfrm>
                  <a:off x="1468" y="1384"/>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Starší manželé s d</a:t>
                  </a:r>
                  <a:r>
                    <a:rPr lang="cs-CZ" altLang="cs-CZ" sz="1600"/>
                    <a:t>ě</a:t>
                  </a:r>
                  <a:r>
                    <a:rPr lang="cs-CZ" altLang="cs-CZ" sz="1600">
                      <a:cs typeface="Times New Roman" pitchFamily="18" charset="0"/>
                    </a:rPr>
                    <a:t>tmi, které jsou na nich závislé</a:t>
                  </a:r>
                </a:p>
                <a:p>
                  <a:pPr algn="just"/>
                  <a:endParaRPr lang="cs-CZ" altLang="cs-CZ" sz="1600"/>
                </a:p>
              </p:txBody>
            </p:sp>
            <p:sp>
              <p:nvSpPr>
                <p:cNvPr id="42" name="Rectangle 39"/>
                <p:cNvSpPr>
                  <a:spLocks noChangeArrowheads="1"/>
                </p:cNvSpPr>
                <p:nvPr/>
              </p:nvSpPr>
              <p:spPr bwMode="auto">
                <a:xfrm>
                  <a:off x="1425" y="1384"/>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7" name="Group 42"/>
              <p:cNvGrpSpPr>
                <a:grpSpLocks/>
              </p:cNvGrpSpPr>
              <p:nvPr/>
            </p:nvGrpSpPr>
            <p:grpSpPr bwMode="auto">
              <a:xfrm>
                <a:off x="0" y="1730"/>
                <a:ext cx="1425" cy="346"/>
                <a:chOff x="0" y="1730"/>
                <a:chExt cx="1425" cy="346"/>
              </a:xfrm>
            </p:grpSpPr>
            <p:sp>
              <p:nvSpPr>
                <p:cNvPr id="39" name="Rectangle 13"/>
                <p:cNvSpPr>
                  <a:spLocks noChangeArrowheads="1"/>
                </p:cNvSpPr>
                <p:nvPr/>
              </p:nvSpPr>
              <p:spPr bwMode="auto">
                <a:xfrm>
                  <a:off x="43" y="1730"/>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b="1">
                      <a:cs typeface="Times New Roman" pitchFamily="18" charset="0"/>
                    </a:rPr>
                    <a:t>Prázdné hnízdo I</a:t>
                  </a:r>
                  <a:endParaRPr lang="cs-CZ" altLang="cs-CZ" sz="1600">
                    <a:cs typeface="Times New Roman" pitchFamily="18" charset="0"/>
                  </a:endParaRPr>
                </a:p>
                <a:p>
                  <a:pPr algn="just"/>
                  <a:endParaRPr lang="cs-CZ" altLang="cs-CZ" sz="1600"/>
                </a:p>
              </p:txBody>
            </p:sp>
            <p:sp>
              <p:nvSpPr>
                <p:cNvPr id="40" name="Rectangle 41"/>
                <p:cNvSpPr>
                  <a:spLocks noChangeArrowheads="1"/>
                </p:cNvSpPr>
                <p:nvPr/>
              </p:nvSpPr>
              <p:spPr bwMode="auto">
                <a:xfrm>
                  <a:off x="0" y="1730"/>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8" name="Group 44"/>
              <p:cNvGrpSpPr>
                <a:grpSpLocks/>
              </p:cNvGrpSpPr>
              <p:nvPr/>
            </p:nvGrpSpPr>
            <p:grpSpPr bwMode="auto">
              <a:xfrm>
                <a:off x="1425" y="1730"/>
                <a:ext cx="2431" cy="346"/>
                <a:chOff x="1425" y="1730"/>
                <a:chExt cx="2431" cy="346"/>
              </a:xfrm>
            </p:grpSpPr>
            <p:sp>
              <p:nvSpPr>
                <p:cNvPr id="37" name="Rectangle 14"/>
                <p:cNvSpPr>
                  <a:spLocks noChangeArrowheads="1"/>
                </p:cNvSpPr>
                <p:nvPr/>
              </p:nvSpPr>
              <p:spPr bwMode="auto">
                <a:xfrm>
                  <a:off x="1468" y="1730"/>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D</a:t>
                  </a:r>
                  <a:r>
                    <a:rPr lang="cs-CZ" altLang="cs-CZ" sz="1600"/>
                    <a:t>ě</a:t>
                  </a:r>
                  <a:r>
                    <a:rPr lang="cs-CZ" altLang="cs-CZ" sz="1600">
                      <a:cs typeface="Times New Roman" pitchFamily="18" charset="0"/>
                    </a:rPr>
                    <a:t>ti jsou mimo domov, hlava rodiny stále pracuje</a:t>
                  </a:r>
                </a:p>
                <a:p>
                  <a:pPr algn="just"/>
                  <a:endParaRPr lang="cs-CZ" altLang="cs-CZ" sz="1600"/>
                </a:p>
              </p:txBody>
            </p:sp>
            <p:sp>
              <p:nvSpPr>
                <p:cNvPr id="38" name="Rectangle 43"/>
                <p:cNvSpPr>
                  <a:spLocks noChangeArrowheads="1"/>
                </p:cNvSpPr>
                <p:nvPr/>
              </p:nvSpPr>
              <p:spPr bwMode="auto">
                <a:xfrm>
                  <a:off x="1425" y="1730"/>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9" name="Group 46"/>
              <p:cNvGrpSpPr>
                <a:grpSpLocks/>
              </p:cNvGrpSpPr>
              <p:nvPr/>
            </p:nvGrpSpPr>
            <p:grpSpPr bwMode="auto">
              <a:xfrm>
                <a:off x="0" y="2076"/>
                <a:ext cx="1425" cy="346"/>
                <a:chOff x="0" y="2076"/>
                <a:chExt cx="1425" cy="346"/>
              </a:xfrm>
            </p:grpSpPr>
            <p:sp>
              <p:nvSpPr>
                <p:cNvPr id="35" name="Rectangle 15"/>
                <p:cNvSpPr>
                  <a:spLocks noChangeArrowheads="1"/>
                </p:cNvSpPr>
                <p:nvPr/>
              </p:nvSpPr>
              <p:spPr bwMode="auto">
                <a:xfrm>
                  <a:off x="43" y="2076"/>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b="1" dirty="0">
                      <a:cs typeface="Times New Roman" pitchFamily="18" charset="0"/>
                    </a:rPr>
                    <a:t>Prázdné hnízdo II</a:t>
                  </a:r>
                  <a:endParaRPr lang="cs-CZ" altLang="cs-CZ" sz="1600" dirty="0">
                    <a:cs typeface="Times New Roman" pitchFamily="18" charset="0"/>
                  </a:endParaRPr>
                </a:p>
                <a:p>
                  <a:pPr algn="just"/>
                  <a:endParaRPr lang="cs-CZ" altLang="cs-CZ" sz="1600" dirty="0"/>
                </a:p>
              </p:txBody>
            </p:sp>
            <p:sp>
              <p:nvSpPr>
                <p:cNvPr id="36" name="Rectangle 45"/>
                <p:cNvSpPr>
                  <a:spLocks noChangeArrowheads="1"/>
                </p:cNvSpPr>
                <p:nvPr/>
              </p:nvSpPr>
              <p:spPr bwMode="auto">
                <a:xfrm>
                  <a:off x="0" y="2076"/>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0" name="Group 48"/>
              <p:cNvGrpSpPr>
                <a:grpSpLocks/>
              </p:cNvGrpSpPr>
              <p:nvPr/>
            </p:nvGrpSpPr>
            <p:grpSpPr bwMode="auto">
              <a:xfrm>
                <a:off x="1425" y="2076"/>
                <a:ext cx="2431" cy="346"/>
                <a:chOff x="1425" y="2076"/>
                <a:chExt cx="2431" cy="346"/>
              </a:xfrm>
            </p:grpSpPr>
            <p:sp>
              <p:nvSpPr>
                <p:cNvPr id="33" name="Rectangle 16"/>
                <p:cNvSpPr>
                  <a:spLocks noChangeArrowheads="1"/>
                </p:cNvSpPr>
                <p:nvPr/>
              </p:nvSpPr>
              <p:spPr bwMode="auto">
                <a:xfrm>
                  <a:off x="1468" y="2076"/>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Hlava rodiny je v d</a:t>
                  </a:r>
                  <a:r>
                    <a:rPr lang="cs-CZ" altLang="cs-CZ" sz="1600"/>
                    <a:t>ů</a:t>
                  </a:r>
                  <a:r>
                    <a:rPr lang="cs-CZ" altLang="cs-CZ" sz="1600">
                      <a:cs typeface="Times New Roman" pitchFamily="18" charset="0"/>
                    </a:rPr>
                    <a:t>chodu</a:t>
                  </a:r>
                </a:p>
                <a:p>
                  <a:pPr algn="just"/>
                  <a:endParaRPr lang="cs-CZ" altLang="cs-CZ" sz="1600"/>
                </a:p>
              </p:txBody>
            </p:sp>
            <p:sp>
              <p:nvSpPr>
                <p:cNvPr id="34" name="Rectangle 47"/>
                <p:cNvSpPr>
                  <a:spLocks noChangeArrowheads="1"/>
                </p:cNvSpPr>
                <p:nvPr/>
              </p:nvSpPr>
              <p:spPr bwMode="auto">
                <a:xfrm>
                  <a:off x="1425" y="2076"/>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 name="Group 50"/>
              <p:cNvGrpSpPr>
                <a:grpSpLocks/>
              </p:cNvGrpSpPr>
              <p:nvPr/>
            </p:nvGrpSpPr>
            <p:grpSpPr bwMode="auto">
              <a:xfrm>
                <a:off x="0" y="2422"/>
                <a:ext cx="1425" cy="346"/>
                <a:chOff x="0" y="2422"/>
                <a:chExt cx="1425" cy="346"/>
              </a:xfrm>
            </p:grpSpPr>
            <p:sp>
              <p:nvSpPr>
                <p:cNvPr id="31" name="Rectangle 17"/>
                <p:cNvSpPr>
                  <a:spLocks noChangeArrowheads="1"/>
                </p:cNvSpPr>
                <p:nvPr/>
              </p:nvSpPr>
              <p:spPr bwMode="auto">
                <a:xfrm>
                  <a:off x="43" y="2422"/>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1600" b="1">
                      <a:cs typeface="Times New Roman" pitchFamily="18" charset="0"/>
                    </a:rPr>
                    <a:t>Pracující osam</a:t>
                  </a:r>
                  <a:r>
                    <a:rPr lang="cs-CZ" altLang="cs-CZ" sz="1600" b="1"/>
                    <a:t>ě</a:t>
                  </a:r>
                  <a:r>
                    <a:rPr lang="cs-CZ" altLang="cs-CZ" sz="1600" b="1">
                      <a:cs typeface="Times New Roman" pitchFamily="18" charset="0"/>
                    </a:rPr>
                    <a:t>lá vdova</a:t>
                  </a:r>
                  <a:endParaRPr lang="cs-CZ" altLang="cs-CZ" sz="1600">
                    <a:cs typeface="Times New Roman" pitchFamily="18" charset="0"/>
                  </a:endParaRPr>
                </a:p>
                <a:p>
                  <a:pPr algn="just"/>
                  <a:endParaRPr lang="cs-CZ" altLang="cs-CZ" sz="1600"/>
                </a:p>
              </p:txBody>
            </p:sp>
            <p:sp>
              <p:nvSpPr>
                <p:cNvPr id="32" name="Rectangle 49"/>
                <p:cNvSpPr>
                  <a:spLocks noChangeArrowheads="1"/>
                </p:cNvSpPr>
                <p:nvPr/>
              </p:nvSpPr>
              <p:spPr bwMode="auto">
                <a:xfrm>
                  <a:off x="0" y="2422"/>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2" name="Group 52"/>
              <p:cNvGrpSpPr>
                <a:grpSpLocks/>
              </p:cNvGrpSpPr>
              <p:nvPr/>
            </p:nvGrpSpPr>
            <p:grpSpPr bwMode="auto">
              <a:xfrm>
                <a:off x="1425" y="2422"/>
                <a:ext cx="2431" cy="346"/>
                <a:chOff x="1425" y="2422"/>
                <a:chExt cx="2431" cy="346"/>
              </a:xfrm>
            </p:grpSpPr>
            <p:sp>
              <p:nvSpPr>
                <p:cNvPr id="29" name="Rectangle 18"/>
                <p:cNvSpPr>
                  <a:spLocks noChangeArrowheads="1"/>
                </p:cNvSpPr>
                <p:nvPr/>
              </p:nvSpPr>
              <p:spPr bwMode="auto">
                <a:xfrm>
                  <a:off x="1468" y="2422"/>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resp. osam</a:t>
                  </a:r>
                  <a:r>
                    <a:rPr lang="cs-CZ" altLang="cs-CZ" sz="1600"/>
                    <a:t>ě</a:t>
                  </a:r>
                  <a:r>
                    <a:rPr lang="cs-CZ" altLang="cs-CZ" sz="1600">
                      <a:cs typeface="Times New Roman" pitchFamily="18" charset="0"/>
                    </a:rPr>
                    <a:t>lý vdovec</a:t>
                  </a:r>
                </a:p>
                <a:p>
                  <a:pPr algn="just"/>
                  <a:endParaRPr lang="cs-CZ" altLang="cs-CZ" sz="1600"/>
                </a:p>
              </p:txBody>
            </p:sp>
            <p:sp>
              <p:nvSpPr>
                <p:cNvPr id="30" name="Rectangle 51"/>
                <p:cNvSpPr>
                  <a:spLocks noChangeArrowheads="1"/>
                </p:cNvSpPr>
                <p:nvPr/>
              </p:nvSpPr>
              <p:spPr bwMode="auto">
                <a:xfrm>
                  <a:off x="1425" y="2422"/>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3" name="Group 54"/>
              <p:cNvGrpSpPr>
                <a:grpSpLocks/>
              </p:cNvGrpSpPr>
              <p:nvPr/>
            </p:nvGrpSpPr>
            <p:grpSpPr bwMode="auto">
              <a:xfrm>
                <a:off x="0" y="2768"/>
                <a:ext cx="1425" cy="346"/>
                <a:chOff x="0" y="2768"/>
                <a:chExt cx="1425" cy="346"/>
              </a:xfrm>
            </p:grpSpPr>
            <p:sp>
              <p:nvSpPr>
                <p:cNvPr id="27" name="Rectangle 19"/>
                <p:cNvSpPr>
                  <a:spLocks noChangeArrowheads="1"/>
                </p:cNvSpPr>
                <p:nvPr/>
              </p:nvSpPr>
              <p:spPr bwMode="auto">
                <a:xfrm>
                  <a:off x="43" y="2768"/>
                  <a:ext cx="13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1600" b="1">
                      <a:cs typeface="Times New Roman" pitchFamily="18" charset="0"/>
                    </a:rPr>
                    <a:t>Osam</a:t>
                  </a:r>
                  <a:r>
                    <a:rPr lang="cs-CZ" altLang="cs-CZ" sz="1600" b="1"/>
                    <a:t>ě</a:t>
                  </a:r>
                  <a:r>
                    <a:rPr lang="cs-CZ" altLang="cs-CZ" sz="1600" b="1">
                      <a:cs typeface="Times New Roman" pitchFamily="18" charset="0"/>
                    </a:rPr>
                    <a:t>lá vdova v d</a:t>
                  </a:r>
                  <a:r>
                    <a:rPr lang="cs-CZ" altLang="cs-CZ" sz="1600" b="1"/>
                    <a:t>ů</a:t>
                  </a:r>
                  <a:r>
                    <a:rPr lang="cs-CZ" altLang="cs-CZ" sz="1600" b="1">
                      <a:cs typeface="Times New Roman" pitchFamily="18" charset="0"/>
                    </a:rPr>
                    <a:t>chodu</a:t>
                  </a:r>
                </a:p>
                <a:p>
                  <a:pPr algn="just"/>
                  <a:endParaRPr lang="cs-CZ" altLang="cs-CZ" sz="1600" b="1"/>
                </a:p>
              </p:txBody>
            </p:sp>
            <p:sp>
              <p:nvSpPr>
                <p:cNvPr id="28" name="Rectangle 53"/>
                <p:cNvSpPr>
                  <a:spLocks noChangeArrowheads="1"/>
                </p:cNvSpPr>
                <p:nvPr/>
              </p:nvSpPr>
              <p:spPr bwMode="auto">
                <a:xfrm>
                  <a:off x="0" y="2768"/>
                  <a:ext cx="1425"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4" name="Group 56"/>
              <p:cNvGrpSpPr>
                <a:grpSpLocks/>
              </p:cNvGrpSpPr>
              <p:nvPr/>
            </p:nvGrpSpPr>
            <p:grpSpPr bwMode="auto">
              <a:xfrm>
                <a:off x="1425" y="2768"/>
                <a:ext cx="2431" cy="346"/>
                <a:chOff x="1425" y="2768"/>
                <a:chExt cx="2431" cy="346"/>
              </a:xfrm>
            </p:grpSpPr>
            <p:sp>
              <p:nvSpPr>
                <p:cNvPr id="25" name="Rectangle 20"/>
                <p:cNvSpPr>
                  <a:spLocks noChangeArrowheads="1"/>
                </p:cNvSpPr>
                <p:nvPr/>
              </p:nvSpPr>
              <p:spPr bwMode="auto">
                <a:xfrm>
                  <a:off x="1468" y="2768"/>
                  <a:ext cx="234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600">
                      <a:cs typeface="Times New Roman" pitchFamily="18" charset="0"/>
                    </a:rPr>
                    <a:t>resp. osam</a:t>
                  </a:r>
                  <a:r>
                    <a:rPr lang="cs-CZ" altLang="cs-CZ" sz="1600"/>
                    <a:t>ě</a:t>
                  </a:r>
                  <a:r>
                    <a:rPr lang="cs-CZ" altLang="cs-CZ" sz="1600">
                      <a:cs typeface="Times New Roman" pitchFamily="18" charset="0"/>
                    </a:rPr>
                    <a:t>lý vdovec</a:t>
                  </a:r>
                </a:p>
                <a:p>
                  <a:pPr algn="just"/>
                  <a:endParaRPr lang="cs-CZ" altLang="cs-CZ" sz="1600"/>
                </a:p>
              </p:txBody>
            </p:sp>
            <p:sp>
              <p:nvSpPr>
                <p:cNvPr id="26" name="Rectangle 55"/>
                <p:cNvSpPr>
                  <a:spLocks noChangeArrowheads="1"/>
                </p:cNvSpPr>
                <p:nvPr/>
              </p:nvSpPr>
              <p:spPr bwMode="auto">
                <a:xfrm>
                  <a:off x="1425" y="2768"/>
                  <a:ext cx="2431"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sp>
          <p:nvSpPr>
            <p:cNvPr id="6" name="Rectangle 58"/>
            <p:cNvSpPr>
              <a:spLocks noChangeArrowheads="1"/>
            </p:cNvSpPr>
            <p:nvPr/>
          </p:nvSpPr>
          <p:spPr bwMode="auto">
            <a:xfrm>
              <a:off x="-2" y="-2"/>
              <a:ext cx="3860" cy="3118"/>
            </a:xfrm>
            <a:prstGeom prst="rect">
              <a:avLst/>
            </a:prstGeom>
            <a:noFill/>
            <a:ln w="63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sp>
        <p:nvSpPr>
          <p:cNvPr id="61" name="Rectangle 2"/>
          <p:cNvSpPr txBox="1">
            <a:spLocks noChangeArrowheads="1"/>
          </p:cNvSpPr>
          <p:nvPr/>
        </p:nvSpPr>
        <p:spPr>
          <a:xfrm>
            <a:off x="7933977" y="153878"/>
            <a:ext cx="3906466" cy="132080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cs-CZ" altLang="cs-CZ" sz="2800" b="1" smtClean="0">
                <a:solidFill>
                  <a:schemeClr val="tx1"/>
                </a:solidFill>
              </a:rPr>
              <a:t>Fáze životního cyklu rodiny podle Wellse a Gubara</a:t>
            </a:r>
            <a:endParaRPr lang="cs-CZ" altLang="cs-CZ" sz="2800" b="1" dirty="0">
              <a:solidFill>
                <a:schemeClr val="tx1"/>
              </a:solidFill>
            </a:endParaRPr>
          </a:p>
        </p:txBody>
      </p:sp>
    </p:spTree>
    <p:extLst>
      <p:ext uri="{BB962C8B-B14F-4D97-AF65-F5344CB8AC3E}">
        <p14:creationId xmlns:p14="http://schemas.microsoft.com/office/powerpoint/2010/main" val="226772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pic>
        <p:nvPicPr>
          <p:cNvPr id="1433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3389" y="260351"/>
            <a:ext cx="8713787" cy="6196013"/>
          </a:xfrm>
          <a:noFill/>
        </p:spPr>
      </p:pic>
      <p:sp>
        <p:nvSpPr>
          <p:cNvPr id="14340" name="TextovéPole 1"/>
          <p:cNvSpPr txBox="1">
            <a:spLocks noChangeArrowheads="1"/>
          </p:cNvSpPr>
          <p:nvPr/>
        </p:nvSpPr>
        <p:spPr bwMode="auto">
          <a:xfrm>
            <a:off x="2111375" y="6381750"/>
            <a:ext cx="720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dirty="0">
                <a:hlinkClick r:id="rId4"/>
              </a:rPr>
              <a:t>http://www.code-knacker.de/trendgruppen.htm</a:t>
            </a:r>
            <a:endParaRPr lang="cs-CZ" altLang="cs-CZ" dirty="0"/>
          </a:p>
        </p:txBody>
      </p:sp>
    </p:spTree>
    <p:extLst>
      <p:ext uri="{BB962C8B-B14F-4D97-AF65-F5344CB8AC3E}">
        <p14:creationId xmlns:p14="http://schemas.microsoft.com/office/powerpoint/2010/main" val="1003620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smtClean="0"/>
              <a:t>Yuppies</a:t>
            </a:r>
          </a:p>
        </p:txBody>
      </p:sp>
      <p:pic>
        <p:nvPicPr>
          <p:cNvPr id="15363" name="Picture 2" descr="http://www.details.com/images/details/features/1206/detailsfeature2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2651126"/>
            <a:ext cx="2862262"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francisanderson.files.wordpress.com/2007/11/060601-yuppiehandbook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4" y="1628775"/>
            <a:ext cx="3455987"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89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sz="3200" b="1"/>
              <a:t>Socioekonomická segmentace</a:t>
            </a:r>
          </a:p>
        </p:txBody>
      </p:sp>
      <p:sp>
        <p:nvSpPr>
          <p:cNvPr id="16387" name="Rectangle 3"/>
          <p:cNvSpPr>
            <a:spLocks noGrp="1" noChangeArrowheads="1"/>
          </p:cNvSpPr>
          <p:nvPr>
            <p:ph idx="1"/>
          </p:nvPr>
        </p:nvSpPr>
        <p:spPr>
          <a:xfrm>
            <a:off x="679450" y="1928490"/>
            <a:ext cx="10601125" cy="766308"/>
          </a:xfrm>
        </p:spPr>
        <p:txBody>
          <a:bodyPr>
            <a:normAutofit fontScale="47500" lnSpcReduction="20000"/>
          </a:bodyPr>
          <a:lstStyle/>
          <a:p>
            <a:pPr eaLnBrk="1" hangingPunct="1"/>
            <a:r>
              <a:rPr lang="cs-CZ" altLang="cs-CZ" dirty="0" smtClean="0"/>
              <a:t>zahrnuje charakteristiky jako jsou příjmy, povolání, vzdělání a společenská třída</a:t>
            </a:r>
          </a:p>
          <a:p>
            <a:r>
              <a:rPr lang="cs-CZ" dirty="0">
                <a:hlinkClick r:id="rId3"/>
              </a:rPr>
              <a:t>https://</a:t>
            </a:r>
            <a:r>
              <a:rPr lang="cs-CZ" dirty="0" smtClean="0">
                <a:hlinkClick r:id="rId3"/>
              </a:rPr>
              <a:t>www.irozhlas.cz/zpravy-domov/ceska-spolecnost-vyzkum-tridy-kalkulacka_1909171000_zlo</a:t>
            </a:r>
            <a:r>
              <a:rPr lang="cs-CZ" dirty="0" smtClean="0"/>
              <a:t> (společenské třídy v ČR)</a:t>
            </a:r>
            <a:endParaRPr lang="cs-CZ" altLang="cs-CZ" dirty="0" smtClean="0"/>
          </a:p>
        </p:txBody>
      </p:sp>
      <p:grpSp>
        <p:nvGrpSpPr>
          <p:cNvPr id="5" name="Group 137"/>
          <p:cNvGrpSpPr>
            <a:grpSpLocks/>
          </p:cNvGrpSpPr>
          <p:nvPr/>
        </p:nvGrpSpPr>
        <p:grpSpPr bwMode="auto">
          <a:xfrm>
            <a:off x="1503176" y="3068960"/>
            <a:ext cx="9134729" cy="7315278"/>
            <a:chOff x="0" y="0"/>
            <a:chExt cx="3941" cy="6706"/>
          </a:xfrm>
        </p:grpSpPr>
        <p:grpSp>
          <p:nvGrpSpPr>
            <p:cNvPr id="7" name="Group 48"/>
            <p:cNvGrpSpPr>
              <a:grpSpLocks/>
            </p:cNvGrpSpPr>
            <p:nvPr/>
          </p:nvGrpSpPr>
          <p:grpSpPr bwMode="auto">
            <a:xfrm>
              <a:off x="0" y="0"/>
              <a:ext cx="546" cy="519"/>
              <a:chOff x="0" y="0"/>
              <a:chExt cx="546" cy="519"/>
            </a:xfrm>
          </p:grpSpPr>
          <p:sp>
            <p:nvSpPr>
              <p:cNvPr id="140" name="Rectangle 2"/>
              <p:cNvSpPr>
                <a:spLocks noChangeArrowheads="1"/>
              </p:cNvSpPr>
              <p:nvPr/>
            </p:nvSpPr>
            <p:spPr bwMode="auto">
              <a:xfrm>
                <a:off x="43" y="0"/>
                <a:ext cx="46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b="1">
                    <a:cs typeface="Times New Roman" pitchFamily="18" charset="0"/>
                  </a:rPr>
                  <a:t>Spole</a:t>
                </a:r>
                <a:r>
                  <a:rPr lang="cs-CZ" altLang="cs-CZ" sz="1100" b="1"/>
                  <a:t>č</a:t>
                </a:r>
                <a:r>
                  <a:rPr lang="cs-CZ" altLang="cs-CZ" sz="1100" b="1">
                    <a:cs typeface="Times New Roman" pitchFamily="18" charset="0"/>
                  </a:rPr>
                  <a:t>enský stupe</a:t>
                </a:r>
                <a:r>
                  <a:rPr lang="cs-CZ" altLang="cs-CZ" sz="1100" b="1"/>
                  <a:t>ň</a:t>
                </a:r>
                <a:endParaRPr lang="cs-CZ" altLang="cs-CZ" sz="1100"/>
              </a:p>
            </p:txBody>
          </p:sp>
          <p:sp>
            <p:nvSpPr>
              <p:cNvPr id="141" name="Rectangle 47"/>
              <p:cNvSpPr>
                <a:spLocks noChangeArrowheads="1"/>
              </p:cNvSpPr>
              <p:nvPr/>
            </p:nvSpPr>
            <p:spPr bwMode="auto">
              <a:xfrm>
                <a:off x="0" y="0"/>
                <a:ext cx="546" cy="51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8" name="Group 50"/>
            <p:cNvGrpSpPr>
              <a:grpSpLocks/>
            </p:cNvGrpSpPr>
            <p:nvPr/>
          </p:nvGrpSpPr>
          <p:grpSpPr bwMode="auto">
            <a:xfrm>
              <a:off x="546" y="0"/>
              <a:ext cx="734" cy="519"/>
              <a:chOff x="546" y="0"/>
              <a:chExt cx="734" cy="519"/>
            </a:xfrm>
          </p:grpSpPr>
          <p:sp>
            <p:nvSpPr>
              <p:cNvPr id="138" name="Rectangle 3"/>
              <p:cNvSpPr>
                <a:spLocks noChangeArrowheads="1"/>
              </p:cNvSpPr>
              <p:nvPr/>
            </p:nvSpPr>
            <p:spPr bwMode="auto">
              <a:xfrm>
                <a:off x="589" y="0"/>
                <a:ext cx="64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b="1" dirty="0">
                    <a:cs typeface="Times New Roman" pitchFamily="18" charset="0"/>
                  </a:rPr>
                  <a:t>Spole</a:t>
                </a:r>
                <a:r>
                  <a:rPr lang="cs-CZ" altLang="cs-CZ" sz="1100" b="1" dirty="0"/>
                  <a:t>č</a:t>
                </a:r>
                <a:r>
                  <a:rPr lang="cs-CZ" altLang="cs-CZ" sz="1100" b="1" dirty="0">
                    <a:cs typeface="Times New Roman" pitchFamily="18" charset="0"/>
                  </a:rPr>
                  <a:t>enské postavení</a:t>
                </a:r>
                <a:endParaRPr lang="cs-CZ" altLang="cs-CZ" sz="1100" dirty="0">
                  <a:cs typeface="Times New Roman" pitchFamily="18" charset="0"/>
                </a:endParaRPr>
              </a:p>
              <a:p>
                <a:pPr algn="ctr"/>
                <a:endParaRPr lang="cs-CZ" altLang="cs-CZ" sz="1100" dirty="0"/>
              </a:p>
            </p:txBody>
          </p:sp>
          <p:sp>
            <p:nvSpPr>
              <p:cNvPr id="139" name="Rectangle 49"/>
              <p:cNvSpPr>
                <a:spLocks noChangeArrowheads="1"/>
              </p:cNvSpPr>
              <p:nvPr/>
            </p:nvSpPr>
            <p:spPr bwMode="auto">
              <a:xfrm>
                <a:off x="546" y="0"/>
                <a:ext cx="734" cy="51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9" name="Group 52"/>
            <p:cNvGrpSpPr>
              <a:grpSpLocks/>
            </p:cNvGrpSpPr>
            <p:nvPr/>
          </p:nvGrpSpPr>
          <p:grpSpPr bwMode="auto">
            <a:xfrm>
              <a:off x="1280" y="0"/>
              <a:ext cx="1958" cy="519"/>
              <a:chOff x="1280" y="0"/>
              <a:chExt cx="1958" cy="519"/>
            </a:xfrm>
          </p:grpSpPr>
          <p:sp>
            <p:nvSpPr>
              <p:cNvPr id="136" name="Rectangle 4"/>
              <p:cNvSpPr>
                <a:spLocks noChangeArrowheads="1"/>
              </p:cNvSpPr>
              <p:nvPr/>
            </p:nvSpPr>
            <p:spPr bwMode="auto">
              <a:xfrm>
                <a:off x="1323" y="0"/>
                <a:ext cx="1872"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b="1" dirty="0">
                    <a:cs typeface="Times New Roman" pitchFamily="18" charset="0"/>
                  </a:rPr>
                  <a:t>Povolání hlavy domácnosti</a:t>
                </a:r>
                <a:endParaRPr lang="cs-CZ" altLang="cs-CZ" sz="1100" dirty="0">
                  <a:cs typeface="Times New Roman" pitchFamily="18" charset="0"/>
                </a:endParaRPr>
              </a:p>
              <a:p>
                <a:pPr algn="ctr"/>
                <a:endParaRPr lang="cs-CZ" altLang="cs-CZ" sz="1100" dirty="0"/>
              </a:p>
            </p:txBody>
          </p:sp>
          <p:sp>
            <p:nvSpPr>
              <p:cNvPr id="137" name="Rectangle 51"/>
              <p:cNvSpPr>
                <a:spLocks noChangeArrowheads="1"/>
              </p:cNvSpPr>
              <p:nvPr/>
            </p:nvSpPr>
            <p:spPr bwMode="auto">
              <a:xfrm>
                <a:off x="1280" y="0"/>
                <a:ext cx="1958" cy="51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0" name="Group 54"/>
            <p:cNvGrpSpPr>
              <a:grpSpLocks/>
            </p:cNvGrpSpPr>
            <p:nvPr/>
          </p:nvGrpSpPr>
          <p:grpSpPr bwMode="auto">
            <a:xfrm>
              <a:off x="3238" y="0"/>
              <a:ext cx="703" cy="519"/>
              <a:chOff x="3238" y="0"/>
              <a:chExt cx="703" cy="519"/>
            </a:xfrm>
          </p:grpSpPr>
          <p:sp>
            <p:nvSpPr>
              <p:cNvPr id="134" name="Rectangle 5"/>
              <p:cNvSpPr>
                <a:spLocks noChangeArrowheads="1"/>
              </p:cNvSpPr>
              <p:nvPr/>
            </p:nvSpPr>
            <p:spPr bwMode="auto">
              <a:xfrm>
                <a:off x="3281" y="0"/>
                <a:ext cx="617"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b="1">
                    <a:cs typeface="Times New Roman" pitchFamily="18" charset="0"/>
                  </a:rPr>
                  <a:t>P</a:t>
                </a:r>
                <a:r>
                  <a:rPr lang="cs-CZ" altLang="cs-CZ" sz="1100" b="1"/>
                  <a:t>ř</a:t>
                </a:r>
                <a:r>
                  <a:rPr lang="cs-CZ" altLang="cs-CZ" sz="1100" b="1">
                    <a:cs typeface="Times New Roman" pitchFamily="18" charset="0"/>
                  </a:rPr>
                  <a:t>ibli</a:t>
                </a:r>
                <a:r>
                  <a:rPr lang="cs-CZ" altLang="cs-CZ" sz="1100" b="1"/>
                  <a:t>ž</a:t>
                </a:r>
                <a:r>
                  <a:rPr lang="cs-CZ" altLang="cs-CZ" sz="1100" b="1">
                    <a:cs typeface="Times New Roman" pitchFamily="18" charset="0"/>
                  </a:rPr>
                  <a:t>ný podíl rodin (%)</a:t>
                </a:r>
              </a:p>
              <a:p>
                <a:pPr algn="ctr"/>
                <a:endParaRPr lang="cs-CZ" altLang="cs-CZ" sz="1100" b="1"/>
              </a:p>
            </p:txBody>
          </p:sp>
          <p:sp>
            <p:nvSpPr>
              <p:cNvPr id="135" name="Rectangle 53"/>
              <p:cNvSpPr>
                <a:spLocks noChangeArrowheads="1"/>
              </p:cNvSpPr>
              <p:nvPr/>
            </p:nvSpPr>
            <p:spPr bwMode="auto">
              <a:xfrm>
                <a:off x="3238" y="0"/>
                <a:ext cx="703" cy="519"/>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1" name="Group 56"/>
            <p:cNvGrpSpPr>
              <a:grpSpLocks/>
            </p:cNvGrpSpPr>
            <p:nvPr/>
          </p:nvGrpSpPr>
          <p:grpSpPr bwMode="auto">
            <a:xfrm>
              <a:off x="0" y="519"/>
              <a:ext cx="546" cy="423"/>
              <a:chOff x="0" y="519"/>
              <a:chExt cx="546" cy="423"/>
            </a:xfrm>
          </p:grpSpPr>
          <p:sp>
            <p:nvSpPr>
              <p:cNvPr id="132" name="Rectangle 6"/>
              <p:cNvSpPr>
                <a:spLocks noChangeArrowheads="1"/>
              </p:cNvSpPr>
              <p:nvPr/>
            </p:nvSpPr>
            <p:spPr bwMode="auto">
              <a:xfrm>
                <a:off x="43" y="519"/>
                <a:ext cx="46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A</a:t>
                </a:r>
              </a:p>
              <a:p>
                <a:pPr algn="ctr"/>
                <a:endParaRPr lang="cs-CZ" altLang="cs-CZ" sz="1100"/>
              </a:p>
            </p:txBody>
          </p:sp>
          <p:sp>
            <p:nvSpPr>
              <p:cNvPr id="133" name="Rectangle 55"/>
              <p:cNvSpPr>
                <a:spLocks noChangeArrowheads="1"/>
              </p:cNvSpPr>
              <p:nvPr/>
            </p:nvSpPr>
            <p:spPr bwMode="auto">
              <a:xfrm>
                <a:off x="0" y="519"/>
                <a:ext cx="546"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2" name="Group 58"/>
            <p:cNvGrpSpPr>
              <a:grpSpLocks/>
            </p:cNvGrpSpPr>
            <p:nvPr/>
          </p:nvGrpSpPr>
          <p:grpSpPr bwMode="auto">
            <a:xfrm>
              <a:off x="546" y="519"/>
              <a:ext cx="734" cy="423"/>
              <a:chOff x="546" y="519"/>
              <a:chExt cx="734" cy="423"/>
            </a:xfrm>
          </p:grpSpPr>
          <p:sp>
            <p:nvSpPr>
              <p:cNvPr id="130" name="Rectangle 7"/>
              <p:cNvSpPr>
                <a:spLocks noChangeArrowheads="1"/>
              </p:cNvSpPr>
              <p:nvPr/>
            </p:nvSpPr>
            <p:spPr bwMode="auto">
              <a:xfrm>
                <a:off x="589" y="519"/>
                <a:ext cx="64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Vyšší st</a:t>
                </a:r>
                <a:r>
                  <a:rPr lang="cs-CZ" altLang="cs-CZ" sz="1100"/>
                  <a:t>ř</a:t>
                </a:r>
                <a:r>
                  <a:rPr lang="cs-CZ" altLang="cs-CZ" sz="1100">
                    <a:cs typeface="Times New Roman" pitchFamily="18" charset="0"/>
                  </a:rPr>
                  <a:t>ední t</a:t>
                </a:r>
                <a:r>
                  <a:rPr lang="cs-CZ" altLang="cs-CZ" sz="1100"/>
                  <a:t>ř</a:t>
                </a:r>
                <a:r>
                  <a:rPr lang="cs-CZ" altLang="cs-CZ" sz="1100">
                    <a:cs typeface="Times New Roman" pitchFamily="18" charset="0"/>
                  </a:rPr>
                  <a:t>ída</a:t>
                </a:r>
                <a:endParaRPr lang="cs-CZ" altLang="cs-CZ" sz="1100"/>
              </a:p>
            </p:txBody>
          </p:sp>
          <p:sp>
            <p:nvSpPr>
              <p:cNvPr id="131" name="Rectangle 57"/>
              <p:cNvSpPr>
                <a:spLocks noChangeArrowheads="1"/>
              </p:cNvSpPr>
              <p:nvPr/>
            </p:nvSpPr>
            <p:spPr bwMode="auto">
              <a:xfrm>
                <a:off x="546" y="519"/>
                <a:ext cx="734"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3" name="Group 60"/>
            <p:cNvGrpSpPr>
              <a:grpSpLocks/>
            </p:cNvGrpSpPr>
            <p:nvPr/>
          </p:nvGrpSpPr>
          <p:grpSpPr bwMode="auto">
            <a:xfrm>
              <a:off x="1280" y="519"/>
              <a:ext cx="1958" cy="423"/>
              <a:chOff x="1280" y="519"/>
              <a:chExt cx="1958" cy="423"/>
            </a:xfrm>
          </p:grpSpPr>
          <p:sp>
            <p:nvSpPr>
              <p:cNvPr id="128" name="Rectangle 8"/>
              <p:cNvSpPr>
                <a:spLocks noChangeArrowheads="1"/>
              </p:cNvSpPr>
              <p:nvPr/>
            </p:nvSpPr>
            <p:spPr bwMode="auto">
              <a:xfrm>
                <a:off x="1323" y="519"/>
                <a:ext cx="187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100">
                    <a:cs typeface="Times New Roman" pitchFamily="18" charset="0"/>
                  </a:rPr>
                  <a:t>Vyšší mana</a:t>
                </a:r>
                <a:r>
                  <a:rPr lang="cs-CZ" altLang="cs-CZ" sz="1100"/>
                  <a:t>ž</a:t>
                </a:r>
                <a:r>
                  <a:rPr lang="cs-CZ" altLang="cs-CZ" sz="1100">
                    <a:cs typeface="Times New Roman" pitchFamily="18" charset="0"/>
                  </a:rPr>
                  <a:t>erské, administrativní nebo odborné s akademickým vzd</a:t>
                </a:r>
                <a:r>
                  <a:rPr lang="cs-CZ" altLang="cs-CZ" sz="1100"/>
                  <a:t>ě</a:t>
                </a:r>
                <a:r>
                  <a:rPr lang="cs-CZ" altLang="cs-CZ" sz="1100">
                    <a:cs typeface="Times New Roman" pitchFamily="18" charset="0"/>
                  </a:rPr>
                  <a:t>láním</a:t>
                </a:r>
                <a:endParaRPr lang="cs-CZ" altLang="cs-CZ" sz="1100"/>
              </a:p>
            </p:txBody>
          </p:sp>
          <p:sp>
            <p:nvSpPr>
              <p:cNvPr id="129" name="Rectangle 59"/>
              <p:cNvSpPr>
                <a:spLocks noChangeArrowheads="1"/>
              </p:cNvSpPr>
              <p:nvPr/>
            </p:nvSpPr>
            <p:spPr bwMode="auto">
              <a:xfrm>
                <a:off x="1280" y="519"/>
                <a:ext cx="1958"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4" name="Group 62"/>
            <p:cNvGrpSpPr>
              <a:grpSpLocks/>
            </p:cNvGrpSpPr>
            <p:nvPr/>
          </p:nvGrpSpPr>
          <p:grpSpPr bwMode="auto">
            <a:xfrm>
              <a:off x="3238" y="519"/>
              <a:ext cx="703" cy="423"/>
              <a:chOff x="3238" y="519"/>
              <a:chExt cx="703" cy="423"/>
            </a:xfrm>
          </p:grpSpPr>
          <p:sp>
            <p:nvSpPr>
              <p:cNvPr id="126" name="Rectangle 9"/>
              <p:cNvSpPr>
                <a:spLocks noChangeArrowheads="1"/>
              </p:cNvSpPr>
              <p:nvPr/>
            </p:nvSpPr>
            <p:spPr bwMode="auto">
              <a:xfrm>
                <a:off x="3281" y="519"/>
                <a:ext cx="61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3</a:t>
                </a:r>
                <a:endParaRPr lang="cs-CZ" altLang="cs-CZ" sz="1100"/>
              </a:p>
            </p:txBody>
          </p:sp>
          <p:sp>
            <p:nvSpPr>
              <p:cNvPr id="127" name="Rectangle 61"/>
              <p:cNvSpPr>
                <a:spLocks noChangeArrowheads="1"/>
              </p:cNvSpPr>
              <p:nvPr/>
            </p:nvSpPr>
            <p:spPr bwMode="auto">
              <a:xfrm>
                <a:off x="3238" y="519"/>
                <a:ext cx="703"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5" name="Group 64"/>
            <p:cNvGrpSpPr>
              <a:grpSpLocks/>
            </p:cNvGrpSpPr>
            <p:nvPr/>
          </p:nvGrpSpPr>
          <p:grpSpPr bwMode="auto">
            <a:xfrm>
              <a:off x="0" y="942"/>
              <a:ext cx="546" cy="423"/>
              <a:chOff x="0" y="942"/>
              <a:chExt cx="546" cy="423"/>
            </a:xfrm>
          </p:grpSpPr>
          <p:sp>
            <p:nvSpPr>
              <p:cNvPr id="124" name="Rectangle 10"/>
              <p:cNvSpPr>
                <a:spLocks noChangeArrowheads="1"/>
              </p:cNvSpPr>
              <p:nvPr/>
            </p:nvSpPr>
            <p:spPr bwMode="auto">
              <a:xfrm>
                <a:off x="43" y="942"/>
                <a:ext cx="46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B</a:t>
                </a:r>
              </a:p>
              <a:p>
                <a:pPr algn="ctr"/>
                <a:endParaRPr lang="cs-CZ" altLang="cs-CZ" sz="1100"/>
              </a:p>
            </p:txBody>
          </p:sp>
          <p:sp>
            <p:nvSpPr>
              <p:cNvPr id="125" name="Rectangle 63"/>
              <p:cNvSpPr>
                <a:spLocks noChangeArrowheads="1"/>
              </p:cNvSpPr>
              <p:nvPr/>
            </p:nvSpPr>
            <p:spPr bwMode="auto">
              <a:xfrm>
                <a:off x="0" y="942"/>
                <a:ext cx="546"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6" name="Group 66"/>
            <p:cNvGrpSpPr>
              <a:grpSpLocks/>
            </p:cNvGrpSpPr>
            <p:nvPr/>
          </p:nvGrpSpPr>
          <p:grpSpPr bwMode="auto">
            <a:xfrm>
              <a:off x="546" y="942"/>
              <a:ext cx="734" cy="423"/>
              <a:chOff x="546" y="942"/>
              <a:chExt cx="734" cy="423"/>
            </a:xfrm>
          </p:grpSpPr>
          <p:sp>
            <p:nvSpPr>
              <p:cNvPr id="122" name="Rectangle 11"/>
              <p:cNvSpPr>
                <a:spLocks noChangeArrowheads="1"/>
              </p:cNvSpPr>
              <p:nvPr/>
            </p:nvSpPr>
            <p:spPr bwMode="auto">
              <a:xfrm>
                <a:off x="589" y="942"/>
                <a:ext cx="64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St</a:t>
                </a:r>
                <a:r>
                  <a:rPr lang="cs-CZ" altLang="cs-CZ" sz="1100"/>
                  <a:t>ř</a:t>
                </a:r>
                <a:r>
                  <a:rPr lang="cs-CZ" altLang="cs-CZ" sz="1100">
                    <a:cs typeface="Times New Roman" pitchFamily="18" charset="0"/>
                  </a:rPr>
                  <a:t>ední t</a:t>
                </a:r>
                <a:r>
                  <a:rPr lang="cs-CZ" altLang="cs-CZ" sz="1100"/>
                  <a:t>ř</a:t>
                </a:r>
                <a:r>
                  <a:rPr lang="cs-CZ" altLang="cs-CZ" sz="1100">
                    <a:cs typeface="Times New Roman" pitchFamily="18" charset="0"/>
                  </a:rPr>
                  <a:t>ída</a:t>
                </a:r>
                <a:endParaRPr lang="cs-CZ" altLang="cs-CZ" sz="1100"/>
              </a:p>
            </p:txBody>
          </p:sp>
          <p:sp>
            <p:nvSpPr>
              <p:cNvPr id="123" name="Rectangle 65"/>
              <p:cNvSpPr>
                <a:spLocks noChangeArrowheads="1"/>
              </p:cNvSpPr>
              <p:nvPr/>
            </p:nvSpPr>
            <p:spPr bwMode="auto">
              <a:xfrm>
                <a:off x="546" y="942"/>
                <a:ext cx="734"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7" name="Group 68"/>
            <p:cNvGrpSpPr>
              <a:grpSpLocks/>
            </p:cNvGrpSpPr>
            <p:nvPr/>
          </p:nvGrpSpPr>
          <p:grpSpPr bwMode="auto">
            <a:xfrm>
              <a:off x="1280" y="942"/>
              <a:ext cx="1958" cy="423"/>
              <a:chOff x="1280" y="942"/>
              <a:chExt cx="1958" cy="423"/>
            </a:xfrm>
          </p:grpSpPr>
          <p:sp>
            <p:nvSpPr>
              <p:cNvPr id="120" name="Rectangle 12"/>
              <p:cNvSpPr>
                <a:spLocks noChangeArrowheads="1"/>
              </p:cNvSpPr>
              <p:nvPr/>
            </p:nvSpPr>
            <p:spPr bwMode="auto">
              <a:xfrm>
                <a:off x="1323" y="942"/>
                <a:ext cx="187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100">
                    <a:cs typeface="Times New Roman" pitchFamily="18" charset="0"/>
                  </a:rPr>
                  <a:t>St</a:t>
                </a:r>
                <a:r>
                  <a:rPr lang="cs-CZ" altLang="cs-CZ" sz="1100"/>
                  <a:t>ř</a:t>
                </a:r>
                <a:r>
                  <a:rPr lang="cs-CZ" altLang="cs-CZ" sz="1100">
                    <a:cs typeface="Times New Roman" pitchFamily="18" charset="0"/>
                  </a:rPr>
                  <a:t>ední mana</a:t>
                </a:r>
                <a:r>
                  <a:rPr lang="cs-CZ" altLang="cs-CZ" sz="1100"/>
                  <a:t>ž</a:t>
                </a:r>
                <a:r>
                  <a:rPr lang="cs-CZ" altLang="cs-CZ" sz="1100">
                    <a:cs typeface="Times New Roman" pitchFamily="18" charset="0"/>
                  </a:rPr>
                  <a:t>erské, administrativní nebo odborné</a:t>
                </a:r>
                <a:endParaRPr lang="cs-CZ" altLang="cs-CZ" sz="1100"/>
              </a:p>
            </p:txBody>
          </p:sp>
          <p:sp>
            <p:nvSpPr>
              <p:cNvPr id="121" name="Rectangle 67"/>
              <p:cNvSpPr>
                <a:spLocks noChangeArrowheads="1"/>
              </p:cNvSpPr>
              <p:nvPr/>
            </p:nvSpPr>
            <p:spPr bwMode="auto">
              <a:xfrm>
                <a:off x="1280" y="942"/>
                <a:ext cx="1958"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8" name="Group 70"/>
            <p:cNvGrpSpPr>
              <a:grpSpLocks/>
            </p:cNvGrpSpPr>
            <p:nvPr/>
          </p:nvGrpSpPr>
          <p:grpSpPr bwMode="auto">
            <a:xfrm>
              <a:off x="3238" y="942"/>
              <a:ext cx="703" cy="423"/>
              <a:chOff x="3238" y="942"/>
              <a:chExt cx="703" cy="423"/>
            </a:xfrm>
          </p:grpSpPr>
          <p:sp>
            <p:nvSpPr>
              <p:cNvPr id="118" name="Rectangle 13"/>
              <p:cNvSpPr>
                <a:spLocks noChangeArrowheads="1"/>
              </p:cNvSpPr>
              <p:nvPr/>
            </p:nvSpPr>
            <p:spPr bwMode="auto">
              <a:xfrm>
                <a:off x="3281" y="942"/>
                <a:ext cx="61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10</a:t>
                </a:r>
                <a:endParaRPr lang="cs-CZ" altLang="cs-CZ" sz="1100"/>
              </a:p>
            </p:txBody>
          </p:sp>
          <p:sp>
            <p:nvSpPr>
              <p:cNvPr id="119" name="Rectangle 69"/>
              <p:cNvSpPr>
                <a:spLocks noChangeArrowheads="1"/>
              </p:cNvSpPr>
              <p:nvPr/>
            </p:nvSpPr>
            <p:spPr bwMode="auto">
              <a:xfrm>
                <a:off x="3238" y="942"/>
                <a:ext cx="703"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19" name="Group 72"/>
            <p:cNvGrpSpPr>
              <a:grpSpLocks/>
            </p:cNvGrpSpPr>
            <p:nvPr/>
          </p:nvGrpSpPr>
          <p:grpSpPr bwMode="auto">
            <a:xfrm>
              <a:off x="0" y="1365"/>
              <a:ext cx="546" cy="423"/>
              <a:chOff x="0" y="1365"/>
              <a:chExt cx="546" cy="423"/>
            </a:xfrm>
          </p:grpSpPr>
          <p:sp>
            <p:nvSpPr>
              <p:cNvPr id="116" name="Rectangle 14"/>
              <p:cNvSpPr>
                <a:spLocks noChangeArrowheads="1"/>
              </p:cNvSpPr>
              <p:nvPr/>
            </p:nvSpPr>
            <p:spPr bwMode="auto">
              <a:xfrm>
                <a:off x="43" y="1365"/>
                <a:ext cx="46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C1</a:t>
                </a:r>
              </a:p>
              <a:p>
                <a:pPr algn="ctr"/>
                <a:endParaRPr lang="cs-CZ" altLang="cs-CZ" sz="1100"/>
              </a:p>
            </p:txBody>
          </p:sp>
          <p:sp>
            <p:nvSpPr>
              <p:cNvPr id="117" name="Rectangle 71"/>
              <p:cNvSpPr>
                <a:spLocks noChangeArrowheads="1"/>
              </p:cNvSpPr>
              <p:nvPr/>
            </p:nvSpPr>
            <p:spPr bwMode="auto">
              <a:xfrm>
                <a:off x="0" y="1365"/>
                <a:ext cx="546"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0" name="Group 74"/>
            <p:cNvGrpSpPr>
              <a:grpSpLocks/>
            </p:cNvGrpSpPr>
            <p:nvPr/>
          </p:nvGrpSpPr>
          <p:grpSpPr bwMode="auto">
            <a:xfrm>
              <a:off x="546" y="1365"/>
              <a:ext cx="734" cy="423"/>
              <a:chOff x="546" y="1365"/>
              <a:chExt cx="734" cy="423"/>
            </a:xfrm>
          </p:grpSpPr>
          <p:sp>
            <p:nvSpPr>
              <p:cNvPr id="114" name="Rectangle 15"/>
              <p:cNvSpPr>
                <a:spLocks noChangeArrowheads="1"/>
              </p:cNvSpPr>
              <p:nvPr/>
            </p:nvSpPr>
            <p:spPr bwMode="auto">
              <a:xfrm>
                <a:off x="589" y="1365"/>
                <a:ext cx="64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Ni</a:t>
                </a:r>
                <a:r>
                  <a:rPr lang="cs-CZ" altLang="cs-CZ" sz="1100"/>
                  <a:t>ž</a:t>
                </a:r>
                <a:r>
                  <a:rPr lang="cs-CZ" altLang="cs-CZ" sz="1100">
                    <a:cs typeface="Times New Roman" pitchFamily="18" charset="0"/>
                  </a:rPr>
                  <a:t>ší st</a:t>
                </a:r>
                <a:r>
                  <a:rPr lang="cs-CZ" altLang="cs-CZ" sz="1100"/>
                  <a:t>ř</a:t>
                </a:r>
                <a:r>
                  <a:rPr lang="cs-CZ" altLang="cs-CZ" sz="1100">
                    <a:cs typeface="Times New Roman" pitchFamily="18" charset="0"/>
                  </a:rPr>
                  <a:t>ední t</a:t>
                </a:r>
                <a:r>
                  <a:rPr lang="cs-CZ" altLang="cs-CZ" sz="1100"/>
                  <a:t>ř</a:t>
                </a:r>
                <a:r>
                  <a:rPr lang="cs-CZ" altLang="cs-CZ" sz="1100">
                    <a:cs typeface="Times New Roman" pitchFamily="18" charset="0"/>
                  </a:rPr>
                  <a:t>ída</a:t>
                </a:r>
                <a:endParaRPr lang="cs-CZ" altLang="cs-CZ" sz="1100"/>
              </a:p>
            </p:txBody>
          </p:sp>
          <p:sp>
            <p:nvSpPr>
              <p:cNvPr id="115" name="Rectangle 73"/>
              <p:cNvSpPr>
                <a:spLocks noChangeArrowheads="1"/>
              </p:cNvSpPr>
              <p:nvPr/>
            </p:nvSpPr>
            <p:spPr bwMode="auto">
              <a:xfrm>
                <a:off x="546" y="1365"/>
                <a:ext cx="734"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 name="Group 76"/>
            <p:cNvGrpSpPr>
              <a:grpSpLocks/>
            </p:cNvGrpSpPr>
            <p:nvPr/>
          </p:nvGrpSpPr>
          <p:grpSpPr bwMode="auto">
            <a:xfrm>
              <a:off x="1280" y="1365"/>
              <a:ext cx="1958" cy="423"/>
              <a:chOff x="1280" y="1365"/>
              <a:chExt cx="1958" cy="423"/>
            </a:xfrm>
          </p:grpSpPr>
          <p:sp>
            <p:nvSpPr>
              <p:cNvPr id="112" name="Rectangle 16"/>
              <p:cNvSpPr>
                <a:spLocks noChangeArrowheads="1"/>
              </p:cNvSpPr>
              <p:nvPr/>
            </p:nvSpPr>
            <p:spPr bwMode="auto">
              <a:xfrm>
                <a:off x="1323" y="1365"/>
                <a:ext cx="187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100">
                    <a:cs typeface="Times New Roman" pitchFamily="18" charset="0"/>
                  </a:rPr>
                  <a:t>Mistrovské nebo úřednické, ni</a:t>
                </a:r>
                <a:r>
                  <a:rPr lang="cs-CZ" altLang="cs-CZ" sz="1100"/>
                  <a:t>ž</a:t>
                </a:r>
                <a:r>
                  <a:rPr lang="cs-CZ" altLang="cs-CZ" sz="1100">
                    <a:cs typeface="Times New Roman" pitchFamily="18" charset="0"/>
                  </a:rPr>
                  <a:t>ší mana</a:t>
                </a:r>
                <a:r>
                  <a:rPr lang="cs-CZ" altLang="cs-CZ" sz="1100"/>
                  <a:t>ž</a:t>
                </a:r>
                <a:r>
                  <a:rPr lang="cs-CZ" altLang="cs-CZ" sz="1100">
                    <a:cs typeface="Times New Roman" pitchFamily="18" charset="0"/>
                  </a:rPr>
                  <a:t>erské, administrativní nebo odborné</a:t>
                </a:r>
                <a:endParaRPr lang="cs-CZ" altLang="cs-CZ" sz="1100"/>
              </a:p>
            </p:txBody>
          </p:sp>
          <p:sp>
            <p:nvSpPr>
              <p:cNvPr id="113" name="Rectangle 75"/>
              <p:cNvSpPr>
                <a:spLocks noChangeArrowheads="1"/>
              </p:cNvSpPr>
              <p:nvPr/>
            </p:nvSpPr>
            <p:spPr bwMode="auto">
              <a:xfrm>
                <a:off x="1280" y="1365"/>
                <a:ext cx="1958"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2" name="Group 78"/>
            <p:cNvGrpSpPr>
              <a:grpSpLocks/>
            </p:cNvGrpSpPr>
            <p:nvPr/>
          </p:nvGrpSpPr>
          <p:grpSpPr bwMode="auto">
            <a:xfrm>
              <a:off x="3238" y="1365"/>
              <a:ext cx="703" cy="423"/>
              <a:chOff x="3238" y="1365"/>
              <a:chExt cx="703" cy="423"/>
            </a:xfrm>
          </p:grpSpPr>
          <p:sp>
            <p:nvSpPr>
              <p:cNvPr id="110" name="Rectangle 17"/>
              <p:cNvSpPr>
                <a:spLocks noChangeArrowheads="1"/>
              </p:cNvSpPr>
              <p:nvPr/>
            </p:nvSpPr>
            <p:spPr bwMode="auto">
              <a:xfrm>
                <a:off x="3281" y="1365"/>
                <a:ext cx="61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24</a:t>
                </a:r>
                <a:endParaRPr lang="cs-CZ" altLang="cs-CZ" sz="1100"/>
              </a:p>
            </p:txBody>
          </p:sp>
          <p:sp>
            <p:nvSpPr>
              <p:cNvPr id="111" name="Rectangle 77"/>
              <p:cNvSpPr>
                <a:spLocks noChangeArrowheads="1"/>
              </p:cNvSpPr>
              <p:nvPr/>
            </p:nvSpPr>
            <p:spPr bwMode="auto">
              <a:xfrm>
                <a:off x="3238" y="1365"/>
                <a:ext cx="703"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3" name="Group 80"/>
            <p:cNvGrpSpPr>
              <a:grpSpLocks/>
            </p:cNvGrpSpPr>
            <p:nvPr/>
          </p:nvGrpSpPr>
          <p:grpSpPr bwMode="auto">
            <a:xfrm>
              <a:off x="0" y="1788"/>
              <a:ext cx="546" cy="423"/>
              <a:chOff x="0" y="1788"/>
              <a:chExt cx="546" cy="423"/>
            </a:xfrm>
          </p:grpSpPr>
          <p:sp>
            <p:nvSpPr>
              <p:cNvPr id="108" name="Rectangle 18"/>
              <p:cNvSpPr>
                <a:spLocks noChangeArrowheads="1"/>
              </p:cNvSpPr>
              <p:nvPr/>
            </p:nvSpPr>
            <p:spPr bwMode="auto">
              <a:xfrm>
                <a:off x="43" y="1788"/>
                <a:ext cx="460"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C2</a:t>
                </a:r>
              </a:p>
              <a:p>
                <a:pPr algn="ctr"/>
                <a:endParaRPr lang="cs-CZ" altLang="cs-CZ" sz="1100"/>
              </a:p>
            </p:txBody>
          </p:sp>
          <p:sp>
            <p:nvSpPr>
              <p:cNvPr id="109" name="Rectangle 79"/>
              <p:cNvSpPr>
                <a:spLocks noChangeArrowheads="1"/>
              </p:cNvSpPr>
              <p:nvPr/>
            </p:nvSpPr>
            <p:spPr bwMode="auto">
              <a:xfrm>
                <a:off x="0" y="1788"/>
                <a:ext cx="546"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4" name="Group 82"/>
            <p:cNvGrpSpPr>
              <a:grpSpLocks/>
            </p:cNvGrpSpPr>
            <p:nvPr/>
          </p:nvGrpSpPr>
          <p:grpSpPr bwMode="auto">
            <a:xfrm>
              <a:off x="546" y="1788"/>
              <a:ext cx="734" cy="423"/>
              <a:chOff x="546" y="1788"/>
              <a:chExt cx="734" cy="423"/>
            </a:xfrm>
          </p:grpSpPr>
          <p:sp>
            <p:nvSpPr>
              <p:cNvPr id="106" name="Rectangle 19"/>
              <p:cNvSpPr>
                <a:spLocks noChangeArrowheads="1"/>
              </p:cNvSpPr>
              <p:nvPr/>
            </p:nvSpPr>
            <p:spPr bwMode="auto">
              <a:xfrm>
                <a:off x="589" y="1788"/>
                <a:ext cx="64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Kvalifikovaná pracující t</a:t>
                </a:r>
                <a:r>
                  <a:rPr lang="cs-CZ" altLang="cs-CZ" sz="1100"/>
                  <a:t>ř</a:t>
                </a:r>
                <a:r>
                  <a:rPr lang="cs-CZ" altLang="cs-CZ" sz="1100">
                    <a:cs typeface="Times New Roman" pitchFamily="18" charset="0"/>
                  </a:rPr>
                  <a:t>ída</a:t>
                </a:r>
              </a:p>
              <a:p>
                <a:pPr algn="ctr"/>
                <a:endParaRPr lang="cs-CZ" altLang="cs-CZ" sz="1100"/>
              </a:p>
            </p:txBody>
          </p:sp>
          <p:sp>
            <p:nvSpPr>
              <p:cNvPr id="107" name="Rectangle 81"/>
              <p:cNvSpPr>
                <a:spLocks noChangeArrowheads="1"/>
              </p:cNvSpPr>
              <p:nvPr/>
            </p:nvSpPr>
            <p:spPr bwMode="auto">
              <a:xfrm>
                <a:off x="546" y="1788"/>
                <a:ext cx="734"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5" name="Group 84"/>
            <p:cNvGrpSpPr>
              <a:grpSpLocks/>
            </p:cNvGrpSpPr>
            <p:nvPr/>
          </p:nvGrpSpPr>
          <p:grpSpPr bwMode="auto">
            <a:xfrm>
              <a:off x="1280" y="1788"/>
              <a:ext cx="1958" cy="423"/>
              <a:chOff x="1280" y="1788"/>
              <a:chExt cx="1958" cy="423"/>
            </a:xfrm>
          </p:grpSpPr>
          <p:sp>
            <p:nvSpPr>
              <p:cNvPr id="104" name="Rectangle 20"/>
              <p:cNvSpPr>
                <a:spLocks noChangeArrowheads="1"/>
              </p:cNvSpPr>
              <p:nvPr/>
            </p:nvSpPr>
            <p:spPr bwMode="auto">
              <a:xfrm>
                <a:off x="1323" y="1788"/>
                <a:ext cx="187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100">
                    <a:cs typeface="Times New Roman" pitchFamily="18" charset="0"/>
                  </a:rPr>
                  <a:t>Kvalifikovaní d</a:t>
                </a:r>
                <a:r>
                  <a:rPr lang="cs-CZ" altLang="cs-CZ" sz="1100"/>
                  <a:t>ě</a:t>
                </a:r>
                <a:r>
                  <a:rPr lang="cs-CZ" altLang="cs-CZ" sz="1100">
                    <a:cs typeface="Times New Roman" pitchFamily="18" charset="0"/>
                  </a:rPr>
                  <a:t>lníci</a:t>
                </a:r>
                <a:endParaRPr lang="cs-CZ" altLang="cs-CZ" sz="1100"/>
              </a:p>
            </p:txBody>
          </p:sp>
          <p:sp>
            <p:nvSpPr>
              <p:cNvPr id="105" name="Rectangle 83"/>
              <p:cNvSpPr>
                <a:spLocks noChangeArrowheads="1"/>
              </p:cNvSpPr>
              <p:nvPr/>
            </p:nvSpPr>
            <p:spPr bwMode="auto">
              <a:xfrm>
                <a:off x="1280" y="1788"/>
                <a:ext cx="1958"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6" name="Group 86"/>
            <p:cNvGrpSpPr>
              <a:grpSpLocks/>
            </p:cNvGrpSpPr>
            <p:nvPr/>
          </p:nvGrpSpPr>
          <p:grpSpPr bwMode="auto">
            <a:xfrm>
              <a:off x="3238" y="1788"/>
              <a:ext cx="703" cy="423"/>
              <a:chOff x="3238" y="1788"/>
              <a:chExt cx="703" cy="423"/>
            </a:xfrm>
          </p:grpSpPr>
          <p:sp>
            <p:nvSpPr>
              <p:cNvPr id="102" name="Rectangle 21"/>
              <p:cNvSpPr>
                <a:spLocks noChangeArrowheads="1"/>
              </p:cNvSpPr>
              <p:nvPr/>
            </p:nvSpPr>
            <p:spPr bwMode="auto">
              <a:xfrm>
                <a:off x="3281" y="1788"/>
                <a:ext cx="61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30</a:t>
                </a:r>
                <a:endParaRPr lang="cs-CZ" altLang="cs-CZ" sz="1100"/>
              </a:p>
            </p:txBody>
          </p:sp>
          <p:sp>
            <p:nvSpPr>
              <p:cNvPr id="103" name="Rectangle 85"/>
              <p:cNvSpPr>
                <a:spLocks noChangeArrowheads="1"/>
              </p:cNvSpPr>
              <p:nvPr/>
            </p:nvSpPr>
            <p:spPr bwMode="auto">
              <a:xfrm>
                <a:off x="3238" y="1788"/>
                <a:ext cx="703"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7" name="Group 88"/>
            <p:cNvGrpSpPr>
              <a:grpSpLocks/>
            </p:cNvGrpSpPr>
            <p:nvPr/>
          </p:nvGrpSpPr>
          <p:grpSpPr bwMode="auto">
            <a:xfrm>
              <a:off x="0" y="2211"/>
              <a:ext cx="546" cy="327"/>
              <a:chOff x="0" y="2211"/>
              <a:chExt cx="546" cy="327"/>
            </a:xfrm>
          </p:grpSpPr>
          <p:sp>
            <p:nvSpPr>
              <p:cNvPr id="100" name="Rectangle 22"/>
              <p:cNvSpPr>
                <a:spLocks noChangeArrowheads="1"/>
              </p:cNvSpPr>
              <p:nvPr/>
            </p:nvSpPr>
            <p:spPr bwMode="auto">
              <a:xfrm>
                <a:off x="43" y="2211"/>
                <a:ext cx="4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D</a:t>
                </a:r>
              </a:p>
              <a:p>
                <a:pPr algn="ctr"/>
                <a:endParaRPr lang="cs-CZ" altLang="cs-CZ" sz="1100"/>
              </a:p>
            </p:txBody>
          </p:sp>
          <p:sp>
            <p:nvSpPr>
              <p:cNvPr id="101" name="Rectangle 87"/>
              <p:cNvSpPr>
                <a:spLocks noChangeArrowheads="1"/>
              </p:cNvSpPr>
              <p:nvPr/>
            </p:nvSpPr>
            <p:spPr bwMode="auto">
              <a:xfrm>
                <a:off x="0" y="2211"/>
                <a:ext cx="546"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8" name="Group 90"/>
            <p:cNvGrpSpPr>
              <a:grpSpLocks/>
            </p:cNvGrpSpPr>
            <p:nvPr/>
          </p:nvGrpSpPr>
          <p:grpSpPr bwMode="auto">
            <a:xfrm>
              <a:off x="546" y="2211"/>
              <a:ext cx="734" cy="327"/>
              <a:chOff x="546" y="2211"/>
              <a:chExt cx="734" cy="327"/>
            </a:xfrm>
          </p:grpSpPr>
          <p:sp>
            <p:nvSpPr>
              <p:cNvPr id="98" name="Rectangle 23"/>
              <p:cNvSpPr>
                <a:spLocks noChangeArrowheads="1"/>
              </p:cNvSpPr>
              <p:nvPr/>
            </p:nvSpPr>
            <p:spPr bwMode="auto">
              <a:xfrm>
                <a:off x="589" y="2211"/>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Pracující t</a:t>
                </a:r>
                <a:r>
                  <a:rPr lang="cs-CZ" altLang="cs-CZ" sz="1100"/>
                  <a:t>ř</a:t>
                </a:r>
                <a:r>
                  <a:rPr lang="cs-CZ" altLang="cs-CZ" sz="1100">
                    <a:cs typeface="Times New Roman" pitchFamily="18" charset="0"/>
                  </a:rPr>
                  <a:t>ída</a:t>
                </a:r>
              </a:p>
              <a:p>
                <a:pPr algn="ctr"/>
                <a:endParaRPr lang="cs-CZ" altLang="cs-CZ" sz="1100"/>
              </a:p>
            </p:txBody>
          </p:sp>
          <p:sp>
            <p:nvSpPr>
              <p:cNvPr id="99" name="Rectangle 89"/>
              <p:cNvSpPr>
                <a:spLocks noChangeArrowheads="1"/>
              </p:cNvSpPr>
              <p:nvPr/>
            </p:nvSpPr>
            <p:spPr bwMode="auto">
              <a:xfrm>
                <a:off x="546" y="2211"/>
                <a:ext cx="734"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9" name="Group 92"/>
            <p:cNvGrpSpPr>
              <a:grpSpLocks/>
            </p:cNvGrpSpPr>
            <p:nvPr/>
          </p:nvGrpSpPr>
          <p:grpSpPr bwMode="auto">
            <a:xfrm>
              <a:off x="1280" y="2211"/>
              <a:ext cx="1958" cy="327"/>
              <a:chOff x="1280" y="2211"/>
              <a:chExt cx="1958" cy="327"/>
            </a:xfrm>
          </p:grpSpPr>
          <p:sp>
            <p:nvSpPr>
              <p:cNvPr id="96" name="Rectangle 24"/>
              <p:cNvSpPr>
                <a:spLocks noChangeArrowheads="1"/>
              </p:cNvSpPr>
              <p:nvPr/>
            </p:nvSpPr>
            <p:spPr bwMode="auto">
              <a:xfrm>
                <a:off x="1323" y="2211"/>
                <a:ext cx="18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100"/>
                  <a:t>Č</a:t>
                </a:r>
                <a:r>
                  <a:rPr lang="cs-CZ" altLang="cs-CZ" sz="1100">
                    <a:cs typeface="Times New Roman" pitchFamily="18" charset="0"/>
                  </a:rPr>
                  <a:t>áste</a:t>
                </a:r>
                <a:r>
                  <a:rPr lang="cs-CZ" altLang="cs-CZ" sz="1100"/>
                  <a:t>č</a:t>
                </a:r>
                <a:r>
                  <a:rPr lang="cs-CZ" altLang="cs-CZ" sz="1100">
                    <a:cs typeface="Times New Roman" pitchFamily="18" charset="0"/>
                  </a:rPr>
                  <a:t>n</a:t>
                </a:r>
                <a:r>
                  <a:rPr lang="cs-CZ" altLang="cs-CZ" sz="1100"/>
                  <a:t>ě</a:t>
                </a:r>
                <a:r>
                  <a:rPr lang="cs-CZ" altLang="cs-CZ" sz="1100">
                    <a:cs typeface="Times New Roman" pitchFamily="18" charset="0"/>
                  </a:rPr>
                  <a:t> kvalifikovaní a nekvalifikovaní d</a:t>
                </a:r>
                <a:r>
                  <a:rPr lang="cs-CZ" altLang="cs-CZ" sz="1100"/>
                  <a:t>ě</a:t>
                </a:r>
                <a:r>
                  <a:rPr lang="cs-CZ" altLang="cs-CZ" sz="1100">
                    <a:cs typeface="Times New Roman" pitchFamily="18" charset="0"/>
                  </a:rPr>
                  <a:t>lníci</a:t>
                </a:r>
                <a:endParaRPr lang="cs-CZ" altLang="cs-CZ" sz="1100"/>
              </a:p>
            </p:txBody>
          </p:sp>
          <p:sp>
            <p:nvSpPr>
              <p:cNvPr id="97" name="Rectangle 91"/>
              <p:cNvSpPr>
                <a:spLocks noChangeArrowheads="1"/>
              </p:cNvSpPr>
              <p:nvPr/>
            </p:nvSpPr>
            <p:spPr bwMode="auto">
              <a:xfrm>
                <a:off x="1280" y="2211"/>
                <a:ext cx="1958"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30" name="Group 94"/>
            <p:cNvGrpSpPr>
              <a:grpSpLocks/>
            </p:cNvGrpSpPr>
            <p:nvPr/>
          </p:nvGrpSpPr>
          <p:grpSpPr bwMode="auto">
            <a:xfrm>
              <a:off x="3238" y="2211"/>
              <a:ext cx="703" cy="327"/>
              <a:chOff x="3238" y="2211"/>
              <a:chExt cx="703" cy="327"/>
            </a:xfrm>
          </p:grpSpPr>
          <p:sp>
            <p:nvSpPr>
              <p:cNvPr id="94" name="Rectangle 25"/>
              <p:cNvSpPr>
                <a:spLocks noChangeArrowheads="1"/>
              </p:cNvSpPr>
              <p:nvPr/>
            </p:nvSpPr>
            <p:spPr bwMode="auto">
              <a:xfrm>
                <a:off x="3281" y="2211"/>
                <a:ext cx="61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25</a:t>
                </a:r>
                <a:endParaRPr lang="cs-CZ" altLang="cs-CZ" sz="1100"/>
              </a:p>
            </p:txBody>
          </p:sp>
          <p:sp>
            <p:nvSpPr>
              <p:cNvPr id="95" name="Rectangle 93"/>
              <p:cNvSpPr>
                <a:spLocks noChangeArrowheads="1"/>
              </p:cNvSpPr>
              <p:nvPr/>
            </p:nvSpPr>
            <p:spPr bwMode="auto">
              <a:xfrm>
                <a:off x="3238" y="2211"/>
                <a:ext cx="703"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31" name="Group 96"/>
            <p:cNvGrpSpPr>
              <a:grpSpLocks/>
            </p:cNvGrpSpPr>
            <p:nvPr/>
          </p:nvGrpSpPr>
          <p:grpSpPr bwMode="auto">
            <a:xfrm>
              <a:off x="0" y="2538"/>
              <a:ext cx="546" cy="615"/>
              <a:chOff x="0" y="2538"/>
              <a:chExt cx="546" cy="615"/>
            </a:xfrm>
          </p:grpSpPr>
          <p:sp>
            <p:nvSpPr>
              <p:cNvPr id="92" name="Rectangle 26"/>
              <p:cNvSpPr>
                <a:spLocks noChangeArrowheads="1"/>
              </p:cNvSpPr>
              <p:nvPr/>
            </p:nvSpPr>
            <p:spPr bwMode="auto">
              <a:xfrm>
                <a:off x="43" y="2538"/>
                <a:ext cx="460"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E</a:t>
                </a:r>
              </a:p>
              <a:p>
                <a:pPr algn="ctr"/>
                <a:endParaRPr lang="cs-CZ" altLang="cs-CZ" sz="1100"/>
              </a:p>
            </p:txBody>
          </p:sp>
          <p:sp>
            <p:nvSpPr>
              <p:cNvPr id="93" name="Rectangle 95"/>
              <p:cNvSpPr>
                <a:spLocks noChangeArrowheads="1"/>
              </p:cNvSpPr>
              <p:nvPr/>
            </p:nvSpPr>
            <p:spPr bwMode="auto">
              <a:xfrm>
                <a:off x="0" y="2538"/>
                <a:ext cx="546" cy="61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32" name="Group 98"/>
            <p:cNvGrpSpPr>
              <a:grpSpLocks/>
            </p:cNvGrpSpPr>
            <p:nvPr/>
          </p:nvGrpSpPr>
          <p:grpSpPr bwMode="auto">
            <a:xfrm>
              <a:off x="546" y="2538"/>
              <a:ext cx="734" cy="615"/>
              <a:chOff x="546" y="2538"/>
              <a:chExt cx="734" cy="615"/>
            </a:xfrm>
          </p:grpSpPr>
          <p:sp>
            <p:nvSpPr>
              <p:cNvPr id="90" name="Rectangle 27"/>
              <p:cNvSpPr>
                <a:spLocks noChangeArrowheads="1"/>
              </p:cNvSpPr>
              <p:nvPr/>
            </p:nvSpPr>
            <p:spPr bwMode="auto">
              <a:xfrm>
                <a:off x="589" y="2538"/>
                <a:ext cx="64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Lidé na nejni</a:t>
                </a:r>
                <a:r>
                  <a:rPr lang="cs-CZ" altLang="cs-CZ" sz="1100"/>
                  <a:t>ž</a:t>
                </a:r>
                <a:r>
                  <a:rPr lang="cs-CZ" altLang="cs-CZ" sz="1100">
                    <a:cs typeface="Times New Roman" pitchFamily="18" charset="0"/>
                  </a:rPr>
                  <a:t>ší existen</a:t>
                </a:r>
                <a:r>
                  <a:rPr lang="cs-CZ" altLang="cs-CZ" sz="1100"/>
                  <a:t>č</a:t>
                </a:r>
                <a:r>
                  <a:rPr lang="cs-CZ" altLang="cs-CZ" sz="1100">
                    <a:cs typeface="Times New Roman" pitchFamily="18" charset="0"/>
                  </a:rPr>
                  <a:t>ní úrovni</a:t>
                </a:r>
                <a:endParaRPr lang="cs-CZ" altLang="cs-CZ" sz="1100"/>
              </a:p>
            </p:txBody>
          </p:sp>
          <p:sp>
            <p:nvSpPr>
              <p:cNvPr id="91" name="Rectangle 97"/>
              <p:cNvSpPr>
                <a:spLocks noChangeArrowheads="1"/>
              </p:cNvSpPr>
              <p:nvPr/>
            </p:nvSpPr>
            <p:spPr bwMode="auto">
              <a:xfrm>
                <a:off x="546" y="2538"/>
                <a:ext cx="734" cy="61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33" name="Group 100"/>
            <p:cNvGrpSpPr>
              <a:grpSpLocks/>
            </p:cNvGrpSpPr>
            <p:nvPr/>
          </p:nvGrpSpPr>
          <p:grpSpPr bwMode="auto">
            <a:xfrm>
              <a:off x="1280" y="2538"/>
              <a:ext cx="1958" cy="615"/>
              <a:chOff x="1280" y="2538"/>
              <a:chExt cx="1958" cy="615"/>
            </a:xfrm>
          </p:grpSpPr>
          <p:sp>
            <p:nvSpPr>
              <p:cNvPr id="88" name="Rectangle 28"/>
              <p:cNvSpPr>
                <a:spLocks noChangeArrowheads="1"/>
              </p:cNvSpPr>
              <p:nvPr/>
            </p:nvSpPr>
            <p:spPr bwMode="auto">
              <a:xfrm>
                <a:off x="1323" y="2538"/>
                <a:ext cx="187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100">
                    <a:cs typeface="Times New Roman" pitchFamily="18" charset="0"/>
                  </a:rPr>
                  <a:t>Státní d</a:t>
                </a:r>
                <a:r>
                  <a:rPr lang="cs-CZ" altLang="cs-CZ" sz="1100"/>
                  <a:t>ů</a:t>
                </a:r>
                <a:r>
                  <a:rPr lang="cs-CZ" altLang="cs-CZ" sz="1100">
                    <a:cs typeface="Times New Roman" pitchFamily="18" charset="0"/>
                  </a:rPr>
                  <a:t>chodci nebo vdovy bez dalších p</a:t>
                </a:r>
                <a:r>
                  <a:rPr lang="cs-CZ" altLang="cs-CZ" sz="1100"/>
                  <a:t>ř</a:t>
                </a:r>
                <a:r>
                  <a:rPr lang="cs-CZ" altLang="cs-CZ" sz="1100">
                    <a:cs typeface="Times New Roman" pitchFamily="18" charset="0"/>
                  </a:rPr>
                  <a:t>íjm</a:t>
                </a:r>
                <a:r>
                  <a:rPr lang="cs-CZ" altLang="cs-CZ" sz="1100"/>
                  <a:t>ů</a:t>
                </a:r>
                <a:r>
                  <a:rPr lang="cs-CZ" altLang="cs-CZ" sz="1100">
                    <a:cs typeface="Times New Roman" pitchFamily="18" charset="0"/>
                  </a:rPr>
                  <a:t>, p</a:t>
                </a:r>
                <a:r>
                  <a:rPr lang="cs-CZ" altLang="cs-CZ" sz="1100"/>
                  <a:t>ř</a:t>
                </a:r>
                <a:r>
                  <a:rPr lang="cs-CZ" altLang="cs-CZ" sz="1100">
                    <a:cs typeface="Times New Roman" pitchFamily="18" charset="0"/>
                  </a:rPr>
                  <a:t>íle</a:t>
                </a:r>
                <a:r>
                  <a:rPr lang="cs-CZ" altLang="cs-CZ" sz="1100"/>
                  <a:t>ž</a:t>
                </a:r>
                <a:r>
                  <a:rPr lang="cs-CZ" altLang="cs-CZ" sz="1100">
                    <a:cs typeface="Times New Roman" pitchFamily="18" charset="0"/>
                  </a:rPr>
                  <a:t>itostní pracovníci nejni</a:t>
                </a:r>
                <a:r>
                  <a:rPr lang="cs-CZ" altLang="cs-CZ" sz="1100"/>
                  <a:t>ž</a:t>
                </a:r>
                <a:r>
                  <a:rPr lang="cs-CZ" altLang="cs-CZ" sz="1100">
                    <a:cs typeface="Times New Roman" pitchFamily="18" charset="0"/>
                  </a:rPr>
                  <a:t>šího stupn</a:t>
                </a:r>
                <a:r>
                  <a:rPr lang="cs-CZ" altLang="cs-CZ" sz="1100"/>
                  <a:t>ě</a:t>
                </a:r>
              </a:p>
            </p:txBody>
          </p:sp>
          <p:sp>
            <p:nvSpPr>
              <p:cNvPr id="89" name="Rectangle 99"/>
              <p:cNvSpPr>
                <a:spLocks noChangeArrowheads="1"/>
              </p:cNvSpPr>
              <p:nvPr/>
            </p:nvSpPr>
            <p:spPr bwMode="auto">
              <a:xfrm>
                <a:off x="1280" y="2538"/>
                <a:ext cx="1958" cy="61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34" name="Group 102"/>
            <p:cNvGrpSpPr>
              <a:grpSpLocks/>
            </p:cNvGrpSpPr>
            <p:nvPr/>
          </p:nvGrpSpPr>
          <p:grpSpPr bwMode="auto">
            <a:xfrm>
              <a:off x="3238" y="2538"/>
              <a:ext cx="703" cy="615"/>
              <a:chOff x="3238" y="2538"/>
              <a:chExt cx="703" cy="615"/>
            </a:xfrm>
          </p:grpSpPr>
          <p:sp>
            <p:nvSpPr>
              <p:cNvPr id="86" name="Rectangle 29"/>
              <p:cNvSpPr>
                <a:spLocks noChangeArrowheads="1"/>
              </p:cNvSpPr>
              <p:nvPr/>
            </p:nvSpPr>
            <p:spPr bwMode="auto">
              <a:xfrm>
                <a:off x="3281" y="2538"/>
                <a:ext cx="617"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100">
                    <a:cs typeface="Times New Roman" pitchFamily="18" charset="0"/>
                  </a:rPr>
                  <a:t>8</a:t>
                </a:r>
                <a:endParaRPr lang="cs-CZ" altLang="cs-CZ" sz="1100"/>
              </a:p>
            </p:txBody>
          </p:sp>
          <p:sp>
            <p:nvSpPr>
              <p:cNvPr id="87" name="Rectangle 101"/>
              <p:cNvSpPr>
                <a:spLocks noChangeArrowheads="1"/>
              </p:cNvSpPr>
              <p:nvPr/>
            </p:nvSpPr>
            <p:spPr bwMode="auto">
              <a:xfrm>
                <a:off x="3238" y="2538"/>
                <a:ext cx="703" cy="61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47" name="Group 128"/>
            <p:cNvGrpSpPr>
              <a:grpSpLocks/>
            </p:cNvGrpSpPr>
            <p:nvPr/>
          </p:nvGrpSpPr>
          <p:grpSpPr bwMode="auto">
            <a:xfrm>
              <a:off x="0" y="6363"/>
              <a:ext cx="275" cy="343"/>
              <a:chOff x="0" y="6363"/>
              <a:chExt cx="275" cy="343"/>
            </a:xfrm>
          </p:grpSpPr>
          <p:sp>
            <p:nvSpPr>
              <p:cNvPr id="60" name="Rectangle 42"/>
              <p:cNvSpPr>
                <a:spLocks noChangeArrowheads="1"/>
              </p:cNvSpPr>
              <p:nvPr/>
            </p:nvSpPr>
            <p:spPr bwMode="auto">
              <a:xfrm>
                <a:off x="0" y="6363"/>
                <a:ext cx="275"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sp>
            <p:nvSpPr>
              <p:cNvPr id="61" name="Rectangle 127"/>
              <p:cNvSpPr>
                <a:spLocks noChangeArrowheads="1"/>
              </p:cNvSpPr>
              <p:nvPr/>
            </p:nvSpPr>
            <p:spPr bwMode="auto">
              <a:xfrm>
                <a:off x="0" y="6363"/>
                <a:ext cx="275"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48" name="Group 130"/>
            <p:cNvGrpSpPr>
              <a:grpSpLocks/>
            </p:cNvGrpSpPr>
            <p:nvPr/>
          </p:nvGrpSpPr>
          <p:grpSpPr bwMode="auto">
            <a:xfrm>
              <a:off x="275" y="6363"/>
              <a:ext cx="271" cy="343"/>
              <a:chOff x="275" y="6363"/>
              <a:chExt cx="271" cy="343"/>
            </a:xfrm>
          </p:grpSpPr>
          <p:sp>
            <p:nvSpPr>
              <p:cNvPr id="58" name="Rectangle 43"/>
              <p:cNvSpPr>
                <a:spLocks noChangeArrowheads="1"/>
              </p:cNvSpPr>
              <p:nvPr/>
            </p:nvSpPr>
            <p:spPr bwMode="auto">
              <a:xfrm>
                <a:off x="275" y="6363"/>
                <a:ext cx="271"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sp>
            <p:nvSpPr>
              <p:cNvPr id="59" name="Rectangle 129"/>
              <p:cNvSpPr>
                <a:spLocks noChangeArrowheads="1"/>
              </p:cNvSpPr>
              <p:nvPr/>
            </p:nvSpPr>
            <p:spPr bwMode="auto">
              <a:xfrm>
                <a:off x="275" y="6363"/>
                <a:ext cx="271"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49" name="Group 132"/>
            <p:cNvGrpSpPr>
              <a:grpSpLocks/>
            </p:cNvGrpSpPr>
            <p:nvPr/>
          </p:nvGrpSpPr>
          <p:grpSpPr bwMode="auto">
            <a:xfrm>
              <a:off x="546" y="6363"/>
              <a:ext cx="734" cy="343"/>
              <a:chOff x="546" y="6363"/>
              <a:chExt cx="734" cy="343"/>
            </a:xfrm>
          </p:grpSpPr>
          <p:sp>
            <p:nvSpPr>
              <p:cNvPr id="56" name="Rectangle 44"/>
              <p:cNvSpPr>
                <a:spLocks noChangeArrowheads="1"/>
              </p:cNvSpPr>
              <p:nvPr/>
            </p:nvSpPr>
            <p:spPr bwMode="auto">
              <a:xfrm>
                <a:off x="546" y="6363"/>
                <a:ext cx="734"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sp>
            <p:nvSpPr>
              <p:cNvPr id="57" name="Rectangle 131"/>
              <p:cNvSpPr>
                <a:spLocks noChangeArrowheads="1"/>
              </p:cNvSpPr>
              <p:nvPr/>
            </p:nvSpPr>
            <p:spPr bwMode="auto">
              <a:xfrm>
                <a:off x="546" y="6363"/>
                <a:ext cx="734"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50" name="Group 134"/>
            <p:cNvGrpSpPr>
              <a:grpSpLocks/>
            </p:cNvGrpSpPr>
            <p:nvPr/>
          </p:nvGrpSpPr>
          <p:grpSpPr bwMode="auto">
            <a:xfrm>
              <a:off x="1280" y="6363"/>
              <a:ext cx="1958" cy="343"/>
              <a:chOff x="1280" y="6363"/>
              <a:chExt cx="1958" cy="343"/>
            </a:xfrm>
          </p:grpSpPr>
          <p:sp>
            <p:nvSpPr>
              <p:cNvPr id="54" name="Rectangle 45"/>
              <p:cNvSpPr>
                <a:spLocks noChangeArrowheads="1"/>
              </p:cNvSpPr>
              <p:nvPr/>
            </p:nvSpPr>
            <p:spPr bwMode="auto">
              <a:xfrm>
                <a:off x="1280" y="6363"/>
                <a:ext cx="195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sp>
            <p:nvSpPr>
              <p:cNvPr id="55" name="Rectangle 133"/>
              <p:cNvSpPr>
                <a:spLocks noChangeArrowheads="1"/>
              </p:cNvSpPr>
              <p:nvPr/>
            </p:nvSpPr>
            <p:spPr bwMode="auto">
              <a:xfrm>
                <a:off x="1280" y="6363"/>
                <a:ext cx="1958"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51" name="Group 136"/>
            <p:cNvGrpSpPr>
              <a:grpSpLocks/>
            </p:cNvGrpSpPr>
            <p:nvPr/>
          </p:nvGrpSpPr>
          <p:grpSpPr bwMode="auto">
            <a:xfrm>
              <a:off x="3238" y="6363"/>
              <a:ext cx="703" cy="343"/>
              <a:chOff x="3238" y="6363"/>
              <a:chExt cx="703" cy="343"/>
            </a:xfrm>
          </p:grpSpPr>
          <p:sp>
            <p:nvSpPr>
              <p:cNvPr id="52" name="Rectangle 46"/>
              <p:cNvSpPr>
                <a:spLocks noChangeArrowheads="1"/>
              </p:cNvSpPr>
              <p:nvPr/>
            </p:nvSpPr>
            <p:spPr bwMode="auto">
              <a:xfrm>
                <a:off x="3238" y="6363"/>
                <a:ext cx="70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sp>
            <p:nvSpPr>
              <p:cNvPr id="53" name="Rectangle 135"/>
              <p:cNvSpPr>
                <a:spLocks noChangeArrowheads="1"/>
              </p:cNvSpPr>
              <p:nvPr/>
            </p:nvSpPr>
            <p:spPr bwMode="auto">
              <a:xfrm>
                <a:off x="3238" y="6363"/>
                <a:ext cx="703"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spTree>
    <p:extLst>
      <p:ext uri="{BB962C8B-B14F-4D97-AF65-F5344CB8AC3E}">
        <p14:creationId xmlns:p14="http://schemas.microsoft.com/office/powerpoint/2010/main" val="1557470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z="3200" b="1"/>
              <a:t>Segmentace podle účelu cesty</a:t>
            </a:r>
          </a:p>
        </p:txBody>
      </p:sp>
      <p:sp>
        <p:nvSpPr>
          <p:cNvPr id="18435" name="Rectangle 3"/>
          <p:cNvSpPr>
            <a:spLocks noGrp="1" noChangeArrowheads="1"/>
          </p:cNvSpPr>
          <p:nvPr>
            <p:ph idx="1"/>
          </p:nvPr>
        </p:nvSpPr>
        <p:spPr>
          <a:xfrm>
            <a:off x="709611" y="1916832"/>
            <a:ext cx="8596668" cy="3880773"/>
          </a:xfrm>
        </p:spPr>
        <p:txBody>
          <a:bodyPr/>
          <a:lstStyle/>
          <a:p>
            <a:pPr eaLnBrk="1" hangingPunct="1">
              <a:buFont typeface="Wingdings" pitchFamily="2" charset="2"/>
              <a:buNone/>
              <a:defRPr/>
            </a:pPr>
            <a:r>
              <a:rPr lang="cs-CZ" altLang="cs-CZ" sz="2800" dirty="0"/>
              <a:t>V praxi je nejčastěji používáno členění trhu na:</a:t>
            </a:r>
          </a:p>
          <a:p>
            <a:pPr eaLnBrk="1" hangingPunct="1">
              <a:defRPr/>
            </a:pPr>
            <a:r>
              <a:rPr lang="cs-CZ" altLang="cs-CZ" sz="2800" dirty="0"/>
              <a:t>trh obchodních cestujících</a:t>
            </a:r>
          </a:p>
          <a:p>
            <a:pPr eaLnBrk="1" hangingPunct="1">
              <a:defRPr/>
            </a:pPr>
            <a:r>
              <a:rPr lang="cs-CZ" altLang="cs-CZ" sz="2800" dirty="0"/>
              <a:t>trh turistů</a:t>
            </a:r>
          </a:p>
          <a:p>
            <a:pPr marL="0" indent="0">
              <a:buNone/>
              <a:defRPr/>
            </a:pPr>
            <a:r>
              <a:rPr lang="cs-CZ" altLang="cs-CZ" sz="2800" dirty="0"/>
              <a:t>Důvod návštěvy</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05" y="4437112"/>
            <a:ext cx="7417196" cy="228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537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z="3200" b="1"/>
              <a:t>Behavioristická segmentace</a:t>
            </a:r>
          </a:p>
        </p:txBody>
      </p:sp>
      <p:sp>
        <p:nvSpPr>
          <p:cNvPr id="19459" name="Rectangle 3"/>
          <p:cNvSpPr>
            <a:spLocks noGrp="1" noChangeArrowheads="1"/>
          </p:cNvSpPr>
          <p:nvPr>
            <p:ph idx="1"/>
          </p:nvPr>
        </p:nvSpPr>
        <p:spPr>
          <a:xfrm>
            <a:off x="677334" y="1484784"/>
            <a:ext cx="8596668" cy="3880773"/>
          </a:xfrm>
        </p:spPr>
        <p:txBody>
          <a:bodyPr/>
          <a:lstStyle/>
          <a:p>
            <a:pPr eaLnBrk="1" hangingPunct="1"/>
            <a:endParaRPr lang="cs-CZ" altLang="cs-CZ" dirty="0" smtClean="0"/>
          </a:p>
          <a:p>
            <a:pPr eaLnBrk="1" hangingPunct="1"/>
            <a:r>
              <a:rPr lang="cs-CZ" altLang="cs-CZ" sz="2800" dirty="0" smtClean="0"/>
              <a:t>Frekvence užití</a:t>
            </a:r>
          </a:p>
          <a:p>
            <a:pPr eaLnBrk="1" hangingPunct="1"/>
            <a:r>
              <a:rPr lang="cs-CZ" altLang="cs-CZ" sz="2800" dirty="0" smtClean="0"/>
              <a:t>Uživatelský status a stupeň používání</a:t>
            </a:r>
          </a:p>
          <a:p>
            <a:pPr eaLnBrk="1" hangingPunct="1"/>
            <a:r>
              <a:rPr lang="cs-CZ" altLang="cs-CZ" sz="2800" dirty="0" smtClean="0"/>
              <a:t>Příležitosti k využití služeb</a:t>
            </a:r>
          </a:p>
          <a:p>
            <a:pPr eaLnBrk="1" hangingPunct="1"/>
            <a:r>
              <a:rPr lang="cs-CZ" altLang="cs-CZ" sz="2800" dirty="0" smtClean="0"/>
              <a:t>Výhody </a:t>
            </a:r>
          </a:p>
          <a:p>
            <a:pPr eaLnBrk="1" hangingPunct="1"/>
            <a:r>
              <a:rPr lang="cs-CZ" altLang="cs-CZ" sz="2800" dirty="0" smtClean="0"/>
              <a:t>Věrnost značce</a:t>
            </a:r>
          </a:p>
        </p:txBody>
      </p:sp>
    </p:spTree>
    <p:extLst>
      <p:ext uri="{BB962C8B-B14F-4D97-AF65-F5344CB8AC3E}">
        <p14:creationId xmlns:p14="http://schemas.microsoft.com/office/powerpoint/2010/main" val="35236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altLang="cs-CZ" dirty="0" smtClean="0"/>
              <a:t>Segmentace trhu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65654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z="3200"/>
              <a:t>Psychografická segmentace</a:t>
            </a:r>
          </a:p>
        </p:txBody>
      </p:sp>
      <p:sp>
        <p:nvSpPr>
          <p:cNvPr id="20483" name="Rectangle 3"/>
          <p:cNvSpPr>
            <a:spLocks noGrp="1" noChangeArrowheads="1"/>
          </p:cNvSpPr>
          <p:nvPr>
            <p:ph idx="1"/>
          </p:nvPr>
        </p:nvSpPr>
        <p:spPr>
          <a:xfrm>
            <a:off x="679451" y="2564904"/>
            <a:ext cx="8596668" cy="3880773"/>
          </a:xfrm>
        </p:spPr>
        <p:txBody>
          <a:bodyPr>
            <a:normAutofit fontScale="92500"/>
          </a:bodyPr>
          <a:lstStyle/>
          <a:p>
            <a:pPr eaLnBrk="1" hangingPunct="1">
              <a:spcBef>
                <a:spcPts val="1200"/>
              </a:spcBef>
            </a:pPr>
            <a:r>
              <a:rPr lang="cs-CZ" altLang="cs-CZ" sz="2800" dirty="0" smtClean="0"/>
              <a:t>Seskupujeme lidi do skupin na základě sdílených názorů a postojů</a:t>
            </a:r>
          </a:p>
          <a:p>
            <a:pPr eaLnBrk="1" hangingPunct="1">
              <a:spcBef>
                <a:spcPts val="1200"/>
              </a:spcBef>
            </a:pPr>
            <a:r>
              <a:rPr lang="cs-CZ" altLang="cs-CZ" sz="2800" dirty="0" smtClean="0"/>
              <a:t>Nejčastějším typem </a:t>
            </a:r>
            <a:r>
              <a:rPr lang="cs-CZ" altLang="cs-CZ" sz="2800" dirty="0" err="1" smtClean="0"/>
              <a:t>psychografické</a:t>
            </a:r>
            <a:r>
              <a:rPr lang="cs-CZ" altLang="cs-CZ" sz="2800" dirty="0" smtClean="0"/>
              <a:t> segmentace je členění trhu podle životních stylů návštěvníků</a:t>
            </a:r>
          </a:p>
          <a:p>
            <a:pPr eaLnBrk="1" hangingPunct="1">
              <a:spcBef>
                <a:spcPts val="1200"/>
              </a:spcBef>
            </a:pPr>
            <a:r>
              <a:rPr lang="cs-CZ" altLang="cs-CZ" sz="2800" dirty="0" smtClean="0"/>
              <a:t>Nevýhodou této segmentace je její nedostatečná univerzálnost (velmi obtížně se aplikují) </a:t>
            </a:r>
          </a:p>
        </p:txBody>
      </p:sp>
    </p:spTree>
    <p:extLst>
      <p:ext uri="{BB962C8B-B14F-4D97-AF65-F5344CB8AC3E}">
        <p14:creationId xmlns:p14="http://schemas.microsoft.com/office/powerpoint/2010/main" val="3305268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1952" y="1007006"/>
            <a:ext cx="10782180" cy="647700"/>
          </a:xfrm>
        </p:spPr>
        <p:txBody>
          <a:bodyPr/>
          <a:lstStyle/>
          <a:p>
            <a:pPr eaLnBrk="1" hangingPunct="1"/>
            <a:r>
              <a:rPr lang="cs-CZ" altLang="cs-CZ" sz="3200" b="1" dirty="0"/>
              <a:t>Graf </a:t>
            </a:r>
            <a:r>
              <a:rPr lang="cs-CZ" altLang="cs-CZ" sz="3200" b="1" dirty="0" err="1"/>
              <a:t>eurostylů</a:t>
            </a:r>
            <a:endParaRPr lang="cs-CZ" altLang="cs-CZ" sz="3200" b="1" dirty="0"/>
          </a:p>
        </p:txBody>
      </p:sp>
      <p:sp>
        <p:nvSpPr>
          <p:cNvPr id="21508" name="Rectangle 3"/>
          <p:cNvSpPr>
            <a:spLocks noGrp="1" noChangeArrowheads="1"/>
          </p:cNvSpPr>
          <p:nvPr>
            <p:ph idx="1"/>
          </p:nvPr>
        </p:nvSpPr>
        <p:spPr>
          <a:xfrm>
            <a:off x="565792" y="1654706"/>
            <a:ext cx="7661275" cy="541176"/>
          </a:xfrm>
        </p:spPr>
        <p:txBody>
          <a:bodyPr>
            <a:normAutofit fontScale="25000" lnSpcReduction="20000"/>
          </a:bodyPr>
          <a:lstStyle/>
          <a:p>
            <a:pPr eaLnBrk="1" hangingPunct="1"/>
            <a:r>
              <a:rPr lang="cs-CZ" altLang="cs-CZ" dirty="0" smtClean="0"/>
              <a:t>První osa: pohyb – setrvačnost</a:t>
            </a:r>
          </a:p>
          <a:p>
            <a:pPr eaLnBrk="1" hangingPunct="1">
              <a:buFont typeface="Wingdings" pitchFamily="2" charset="2"/>
              <a:buNone/>
            </a:pPr>
            <a:endParaRPr lang="cs-CZ" altLang="cs-CZ" dirty="0" smtClean="0"/>
          </a:p>
          <a:p>
            <a:pPr eaLnBrk="1" hangingPunct="1"/>
            <a:endParaRPr lang="cs-CZ" altLang="cs-CZ" dirty="0" smtClean="0"/>
          </a:p>
          <a:p>
            <a:pPr eaLnBrk="1" hangingPunct="1">
              <a:buFont typeface="Wingdings" pitchFamily="2" charset="2"/>
              <a:buNone/>
            </a:pPr>
            <a:endParaRPr lang="cs-CZ" altLang="cs-CZ" dirty="0" smtClean="0"/>
          </a:p>
          <a:p>
            <a:pPr eaLnBrk="1" hangingPunct="1"/>
            <a:r>
              <a:rPr lang="cs-CZ" altLang="cs-CZ" dirty="0" smtClean="0"/>
              <a:t>Druhá osa: zboží - hodnoty</a:t>
            </a:r>
          </a:p>
        </p:txBody>
      </p:sp>
      <p:grpSp>
        <p:nvGrpSpPr>
          <p:cNvPr id="21507" name="Group 23"/>
          <p:cNvGrpSpPr>
            <a:grpSpLocks/>
          </p:cNvGrpSpPr>
          <p:nvPr/>
        </p:nvGrpSpPr>
        <p:grpSpPr bwMode="auto">
          <a:xfrm>
            <a:off x="1199456" y="2199341"/>
            <a:ext cx="7086600" cy="1600200"/>
            <a:chOff x="-2" y="-2"/>
            <a:chExt cx="3604" cy="925"/>
          </a:xfrm>
        </p:grpSpPr>
        <p:grpSp>
          <p:nvGrpSpPr>
            <p:cNvPr id="21520" name="Group 21"/>
            <p:cNvGrpSpPr>
              <a:grpSpLocks/>
            </p:cNvGrpSpPr>
            <p:nvPr/>
          </p:nvGrpSpPr>
          <p:grpSpPr bwMode="auto">
            <a:xfrm>
              <a:off x="0" y="0"/>
              <a:ext cx="3600" cy="921"/>
              <a:chOff x="0" y="0"/>
              <a:chExt cx="3600" cy="921"/>
            </a:xfrm>
          </p:grpSpPr>
          <p:grpSp>
            <p:nvGrpSpPr>
              <p:cNvPr id="21522" name="Group 14"/>
              <p:cNvGrpSpPr>
                <a:grpSpLocks/>
              </p:cNvGrpSpPr>
              <p:nvPr/>
            </p:nvGrpSpPr>
            <p:grpSpPr bwMode="auto">
              <a:xfrm>
                <a:off x="0" y="0"/>
                <a:ext cx="900" cy="921"/>
                <a:chOff x="0" y="0"/>
                <a:chExt cx="900" cy="921"/>
              </a:xfrm>
            </p:grpSpPr>
            <p:sp>
              <p:nvSpPr>
                <p:cNvPr id="21532" name="Rectangle 9"/>
                <p:cNvSpPr>
                  <a:spLocks noChangeArrowheads="1"/>
                </p:cNvSpPr>
                <p:nvPr/>
              </p:nvSpPr>
              <p:spPr bwMode="auto">
                <a:xfrm>
                  <a:off x="28" y="0"/>
                  <a:ext cx="84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1600">
                      <a:latin typeface="Times New Roman" pitchFamily="18" charset="0"/>
                      <a:cs typeface="Times New Roman" pitchFamily="18" charset="0"/>
                    </a:rPr>
                    <a:t> POHYB</a:t>
                  </a:r>
                </a:p>
                <a:p>
                  <a:endParaRPr lang="cs-CZ" altLang="cs-CZ" sz="1600">
                    <a:latin typeface="Times New Roman" pitchFamily="18" charset="0"/>
                  </a:endParaRPr>
                </a:p>
              </p:txBody>
            </p:sp>
            <p:sp>
              <p:nvSpPr>
                <p:cNvPr id="21533" name="Rectangle 13"/>
                <p:cNvSpPr>
                  <a:spLocks noChangeArrowheads="1"/>
                </p:cNvSpPr>
                <p:nvPr/>
              </p:nvSpPr>
              <p:spPr bwMode="auto">
                <a:xfrm>
                  <a:off x="0" y="0"/>
                  <a:ext cx="900"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523" name="Group 16"/>
              <p:cNvGrpSpPr>
                <a:grpSpLocks/>
              </p:cNvGrpSpPr>
              <p:nvPr/>
            </p:nvGrpSpPr>
            <p:grpSpPr bwMode="auto">
              <a:xfrm>
                <a:off x="900" y="0"/>
                <a:ext cx="900" cy="921"/>
                <a:chOff x="900" y="0"/>
                <a:chExt cx="900" cy="921"/>
              </a:xfrm>
            </p:grpSpPr>
            <p:sp>
              <p:nvSpPr>
                <p:cNvPr id="21530" name="Rectangle 10"/>
                <p:cNvSpPr>
                  <a:spLocks noChangeArrowheads="1"/>
                </p:cNvSpPr>
                <p:nvPr/>
              </p:nvSpPr>
              <p:spPr bwMode="auto">
                <a:xfrm>
                  <a:off x="928" y="0"/>
                  <a:ext cx="84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1600">
                      <a:latin typeface="Times New Roman" pitchFamily="18" charset="0"/>
                      <a:cs typeface="Times New Roman" pitchFamily="18" charset="0"/>
                    </a:rPr>
                    <a:t>46 % Evropanů je více či méně otevřeno změnám</a:t>
                  </a:r>
                </a:p>
                <a:p>
                  <a:endParaRPr lang="cs-CZ" altLang="cs-CZ" sz="1600">
                    <a:latin typeface="Times New Roman" pitchFamily="18" charset="0"/>
                  </a:endParaRPr>
                </a:p>
              </p:txBody>
            </p:sp>
            <p:sp>
              <p:nvSpPr>
                <p:cNvPr id="21531" name="Rectangle 15"/>
                <p:cNvSpPr>
                  <a:spLocks noChangeArrowheads="1"/>
                </p:cNvSpPr>
                <p:nvPr/>
              </p:nvSpPr>
              <p:spPr bwMode="auto">
                <a:xfrm>
                  <a:off x="900" y="0"/>
                  <a:ext cx="900"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524" name="Group 18"/>
              <p:cNvGrpSpPr>
                <a:grpSpLocks/>
              </p:cNvGrpSpPr>
              <p:nvPr/>
            </p:nvGrpSpPr>
            <p:grpSpPr bwMode="auto">
              <a:xfrm>
                <a:off x="1800" y="0"/>
                <a:ext cx="900" cy="921"/>
                <a:chOff x="1800" y="0"/>
                <a:chExt cx="900" cy="921"/>
              </a:xfrm>
            </p:grpSpPr>
            <p:sp>
              <p:nvSpPr>
                <p:cNvPr id="21528" name="Rectangle 11"/>
                <p:cNvSpPr>
                  <a:spLocks noChangeArrowheads="1"/>
                </p:cNvSpPr>
                <p:nvPr/>
              </p:nvSpPr>
              <p:spPr bwMode="auto">
                <a:xfrm>
                  <a:off x="1828" y="0"/>
                  <a:ext cx="84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1600">
                      <a:latin typeface="Times New Roman" pitchFamily="18" charset="0"/>
                      <a:cs typeface="Times New Roman" pitchFamily="18" charset="0"/>
                    </a:rPr>
                    <a:t>54 % Evropanů jsou více či méně konzervativní a mají rádi jistotu při stanovování priorit</a:t>
                  </a:r>
                </a:p>
                <a:p>
                  <a:endParaRPr lang="cs-CZ" altLang="cs-CZ" sz="1600">
                    <a:latin typeface="Times New Roman" pitchFamily="18" charset="0"/>
                  </a:endParaRPr>
                </a:p>
              </p:txBody>
            </p:sp>
            <p:sp>
              <p:nvSpPr>
                <p:cNvPr id="21529" name="Rectangle 17"/>
                <p:cNvSpPr>
                  <a:spLocks noChangeArrowheads="1"/>
                </p:cNvSpPr>
                <p:nvPr/>
              </p:nvSpPr>
              <p:spPr bwMode="auto">
                <a:xfrm>
                  <a:off x="1800" y="0"/>
                  <a:ext cx="900"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525" name="Group 20"/>
              <p:cNvGrpSpPr>
                <a:grpSpLocks/>
              </p:cNvGrpSpPr>
              <p:nvPr/>
            </p:nvGrpSpPr>
            <p:grpSpPr bwMode="auto">
              <a:xfrm>
                <a:off x="2700" y="0"/>
                <a:ext cx="900" cy="921"/>
                <a:chOff x="2700" y="0"/>
                <a:chExt cx="900" cy="921"/>
              </a:xfrm>
            </p:grpSpPr>
            <p:sp>
              <p:nvSpPr>
                <p:cNvPr id="21526" name="Rectangle 12"/>
                <p:cNvSpPr>
                  <a:spLocks noChangeArrowheads="1"/>
                </p:cNvSpPr>
                <p:nvPr/>
              </p:nvSpPr>
              <p:spPr bwMode="auto">
                <a:xfrm>
                  <a:off x="2728" y="0"/>
                  <a:ext cx="84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1600">
                      <a:latin typeface="Times New Roman" pitchFamily="18" charset="0"/>
                      <a:cs typeface="Times New Roman" pitchFamily="18" charset="0"/>
                    </a:rPr>
                    <a:t>SETRVAČNOST</a:t>
                  </a:r>
                </a:p>
                <a:p>
                  <a:endParaRPr lang="cs-CZ" altLang="cs-CZ" sz="1600">
                    <a:latin typeface="Times New Roman" pitchFamily="18" charset="0"/>
                  </a:endParaRPr>
                </a:p>
              </p:txBody>
            </p:sp>
            <p:sp>
              <p:nvSpPr>
                <p:cNvPr id="21527" name="Rectangle 19"/>
                <p:cNvSpPr>
                  <a:spLocks noChangeArrowheads="1"/>
                </p:cNvSpPr>
                <p:nvPr/>
              </p:nvSpPr>
              <p:spPr bwMode="auto">
                <a:xfrm>
                  <a:off x="2700" y="0"/>
                  <a:ext cx="900"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sp>
          <p:nvSpPr>
            <p:cNvPr id="21521" name="Rectangle 22"/>
            <p:cNvSpPr>
              <a:spLocks noChangeArrowheads="1"/>
            </p:cNvSpPr>
            <p:nvPr/>
          </p:nvSpPr>
          <p:spPr bwMode="auto">
            <a:xfrm>
              <a:off x="-2" y="-2"/>
              <a:ext cx="3604" cy="925"/>
            </a:xfrm>
            <a:prstGeom prst="rect">
              <a:avLst/>
            </a:prstGeom>
            <a:noFill/>
            <a:ln w="63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509" name="Group 46"/>
          <p:cNvGrpSpPr>
            <a:grpSpLocks/>
          </p:cNvGrpSpPr>
          <p:nvPr/>
        </p:nvGrpSpPr>
        <p:grpSpPr bwMode="auto">
          <a:xfrm>
            <a:off x="1199456" y="4797152"/>
            <a:ext cx="7086600" cy="1981200"/>
            <a:chOff x="0" y="0"/>
            <a:chExt cx="3434" cy="1614"/>
          </a:xfrm>
        </p:grpSpPr>
        <p:sp>
          <p:nvSpPr>
            <p:cNvPr id="21510" name="Rectangle 39"/>
            <p:cNvSpPr>
              <a:spLocks noChangeArrowheads="1"/>
            </p:cNvSpPr>
            <p:nvPr/>
          </p:nvSpPr>
          <p:spPr bwMode="auto">
            <a:xfrm>
              <a:off x="28" y="1268"/>
              <a:ext cx="33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600">
                  <a:latin typeface="Times New Roman" pitchFamily="18" charset="0"/>
                  <a:cs typeface="Times New Roman" pitchFamily="18" charset="0"/>
                </a:rPr>
                <a:t>HODNOTY</a:t>
              </a:r>
            </a:p>
            <a:p>
              <a:pPr algn="ctr"/>
              <a:endParaRPr lang="cs-CZ" altLang="cs-CZ" sz="1600">
                <a:latin typeface="Times New Roman" pitchFamily="18" charset="0"/>
              </a:endParaRPr>
            </a:p>
          </p:txBody>
        </p:sp>
        <p:grpSp>
          <p:nvGrpSpPr>
            <p:cNvPr id="21511" name="Group 41"/>
            <p:cNvGrpSpPr>
              <a:grpSpLocks/>
            </p:cNvGrpSpPr>
            <p:nvPr/>
          </p:nvGrpSpPr>
          <p:grpSpPr bwMode="auto">
            <a:xfrm>
              <a:off x="0" y="0"/>
              <a:ext cx="3434" cy="346"/>
              <a:chOff x="0" y="0"/>
              <a:chExt cx="3434" cy="346"/>
            </a:xfrm>
          </p:grpSpPr>
          <p:sp>
            <p:nvSpPr>
              <p:cNvPr id="21518" name="Rectangle 36"/>
              <p:cNvSpPr>
                <a:spLocks noChangeArrowheads="1"/>
              </p:cNvSpPr>
              <p:nvPr/>
            </p:nvSpPr>
            <p:spPr bwMode="auto">
              <a:xfrm>
                <a:off x="28" y="0"/>
                <a:ext cx="33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600">
                    <a:latin typeface="Times New Roman" pitchFamily="18" charset="0"/>
                    <a:cs typeface="Times New Roman" pitchFamily="18" charset="0"/>
                  </a:rPr>
                  <a:t>ZBOŽÍ</a:t>
                </a:r>
              </a:p>
              <a:p>
                <a:pPr algn="ctr"/>
                <a:endParaRPr lang="cs-CZ" altLang="cs-CZ" sz="1600">
                  <a:latin typeface="Times New Roman" pitchFamily="18" charset="0"/>
                </a:endParaRPr>
              </a:p>
            </p:txBody>
          </p:sp>
          <p:sp>
            <p:nvSpPr>
              <p:cNvPr id="21519" name="Rectangle 40"/>
              <p:cNvSpPr>
                <a:spLocks noChangeArrowheads="1"/>
              </p:cNvSpPr>
              <p:nvPr/>
            </p:nvSpPr>
            <p:spPr bwMode="auto">
              <a:xfrm>
                <a:off x="0" y="0"/>
                <a:ext cx="3434" cy="34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512" name="Group 43"/>
            <p:cNvGrpSpPr>
              <a:grpSpLocks/>
            </p:cNvGrpSpPr>
            <p:nvPr/>
          </p:nvGrpSpPr>
          <p:grpSpPr bwMode="auto">
            <a:xfrm>
              <a:off x="0" y="346"/>
              <a:ext cx="3434" cy="461"/>
              <a:chOff x="0" y="346"/>
              <a:chExt cx="3434" cy="461"/>
            </a:xfrm>
          </p:grpSpPr>
          <p:sp>
            <p:nvSpPr>
              <p:cNvPr id="21516" name="Rectangle 37"/>
              <p:cNvSpPr>
                <a:spLocks noChangeArrowheads="1"/>
              </p:cNvSpPr>
              <p:nvPr/>
            </p:nvSpPr>
            <p:spPr bwMode="auto">
              <a:xfrm>
                <a:off x="28" y="346"/>
                <a:ext cx="337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600" dirty="0">
                    <a:latin typeface="Times New Roman" pitchFamily="18" charset="0"/>
                    <a:cs typeface="Times New Roman" pitchFamily="18" charset="0"/>
                  </a:rPr>
                  <a:t>63 % Evropanů jsou více či méně materialisté;  </a:t>
                </a:r>
              </a:p>
              <a:p>
                <a:pPr algn="ctr"/>
                <a:r>
                  <a:rPr lang="cs-CZ" altLang="cs-CZ" sz="1600" dirty="0">
                    <a:latin typeface="Times New Roman" pitchFamily="18" charset="0"/>
                    <a:cs typeface="Times New Roman" pitchFamily="18" charset="0"/>
                  </a:rPr>
                  <a:t>jsou orientováni na peníze, spotřebu a sílu </a:t>
                </a:r>
              </a:p>
              <a:p>
                <a:pPr algn="ctr"/>
                <a:endParaRPr lang="cs-CZ" altLang="cs-CZ" sz="1600" dirty="0">
                  <a:latin typeface="Times New Roman" pitchFamily="18" charset="0"/>
                </a:endParaRPr>
              </a:p>
            </p:txBody>
          </p:sp>
          <p:sp>
            <p:nvSpPr>
              <p:cNvPr id="21517" name="Rectangle 42"/>
              <p:cNvSpPr>
                <a:spLocks noChangeArrowheads="1"/>
              </p:cNvSpPr>
              <p:nvPr/>
            </p:nvSpPr>
            <p:spPr bwMode="auto">
              <a:xfrm>
                <a:off x="0" y="346"/>
                <a:ext cx="3434"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nvGrpSpPr>
            <p:cNvPr id="21513" name="Group 45"/>
            <p:cNvGrpSpPr>
              <a:grpSpLocks/>
            </p:cNvGrpSpPr>
            <p:nvPr/>
          </p:nvGrpSpPr>
          <p:grpSpPr bwMode="auto">
            <a:xfrm>
              <a:off x="0" y="807"/>
              <a:ext cx="3434" cy="461"/>
              <a:chOff x="0" y="807"/>
              <a:chExt cx="3434" cy="461"/>
            </a:xfrm>
          </p:grpSpPr>
          <p:sp>
            <p:nvSpPr>
              <p:cNvPr id="21514" name="Rectangle 38"/>
              <p:cNvSpPr>
                <a:spLocks noChangeArrowheads="1"/>
              </p:cNvSpPr>
              <p:nvPr/>
            </p:nvSpPr>
            <p:spPr bwMode="auto">
              <a:xfrm>
                <a:off x="28" y="807"/>
                <a:ext cx="337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1600" dirty="0">
                    <a:latin typeface="Times New Roman" pitchFamily="18" charset="0"/>
                    <a:cs typeface="Times New Roman" pitchFamily="18" charset="0"/>
                  </a:rPr>
                  <a:t>37 % Evropanů je více či méně orientováno na vnitřní kulturní hodnoty;  </a:t>
                </a:r>
              </a:p>
              <a:p>
                <a:pPr algn="ctr"/>
                <a:r>
                  <a:rPr lang="cs-CZ" altLang="cs-CZ" sz="1600" dirty="0">
                    <a:latin typeface="Times New Roman" pitchFamily="18" charset="0"/>
                    <a:cs typeface="Times New Roman" pitchFamily="18" charset="0"/>
                  </a:rPr>
                  <a:t>ptají se po smyslu života</a:t>
                </a:r>
              </a:p>
              <a:p>
                <a:pPr algn="ctr"/>
                <a:endParaRPr lang="cs-CZ" altLang="cs-CZ" sz="1600" dirty="0">
                  <a:latin typeface="Times New Roman" pitchFamily="18" charset="0"/>
                </a:endParaRPr>
              </a:p>
            </p:txBody>
          </p:sp>
          <p:sp>
            <p:nvSpPr>
              <p:cNvPr id="21515" name="Rectangle 44"/>
              <p:cNvSpPr>
                <a:spLocks noChangeArrowheads="1"/>
              </p:cNvSpPr>
              <p:nvPr/>
            </p:nvSpPr>
            <p:spPr bwMode="auto">
              <a:xfrm>
                <a:off x="0" y="807"/>
                <a:ext cx="3434" cy="46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grpSp>
      </p:grpSp>
    </p:spTree>
    <p:extLst>
      <p:ext uri="{BB962C8B-B14F-4D97-AF65-F5344CB8AC3E}">
        <p14:creationId xmlns:p14="http://schemas.microsoft.com/office/powerpoint/2010/main" val="4228663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2"/>
          <p:cNvGrpSpPr>
            <a:grpSpLocks/>
          </p:cNvGrpSpPr>
          <p:nvPr/>
        </p:nvGrpSpPr>
        <p:grpSpPr bwMode="auto">
          <a:xfrm>
            <a:off x="1487488" y="116632"/>
            <a:ext cx="9029700" cy="6553200"/>
            <a:chOff x="720" y="1238"/>
            <a:chExt cx="14220" cy="9000"/>
          </a:xfrm>
        </p:grpSpPr>
        <p:grpSp>
          <p:nvGrpSpPr>
            <p:cNvPr id="89" name="Group 3"/>
            <p:cNvGrpSpPr>
              <a:grpSpLocks/>
            </p:cNvGrpSpPr>
            <p:nvPr/>
          </p:nvGrpSpPr>
          <p:grpSpPr bwMode="auto">
            <a:xfrm>
              <a:off x="720" y="1238"/>
              <a:ext cx="14220" cy="9000"/>
              <a:chOff x="1080" y="1418"/>
              <a:chExt cx="14220" cy="9000"/>
            </a:xfrm>
          </p:grpSpPr>
          <p:grpSp>
            <p:nvGrpSpPr>
              <p:cNvPr id="91" name="Group 4"/>
              <p:cNvGrpSpPr>
                <a:grpSpLocks/>
              </p:cNvGrpSpPr>
              <p:nvPr/>
            </p:nvGrpSpPr>
            <p:grpSpPr bwMode="auto">
              <a:xfrm>
                <a:off x="1080" y="1418"/>
                <a:ext cx="14220" cy="9000"/>
                <a:chOff x="720" y="1418"/>
                <a:chExt cx="14220" cy="9000"/>
              </a:xfrm>
            </p:grpSpPr>
            <p:sp>
              <p:nvSpPr>
                <p:cNvPr id="93" name="Rectangle 5"/>
                <p:cNvSpPr>
                  <a:spLocks noChangeArrowheads="1"/>
                </p:cNvSpPr>
                <p:nvPr/>
              </p:nvSpPr>
              <p:spPr bwMode="auto">
                <a:xfrm>
                  <a:off x="900" y="1418"/>
                  <a:ext cx="14040" cy="90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grpSp>
              <p:nvGrpSpPr>
                <p:cNvPr id="94" name="Group 6"/>
                <p:cNvGrpSpPr>
                  <a:grpSpLocks/>
                </p:cNvGrpSpPr>
                <p:nvPr/>
              </p:nvGrpSpPr>
              <p:grpSpPr bwMode="auto">
                <a:xfrm>
                  <a:off x="720" y="1418"/>
                  <a:ext cx="14220" cy="9000"/>
                  <a:chOff x="720" y="1418"/>
                  <a:chExt cx="14220" cy="9000"/>
                </a:xfrm>
              </p:grpSpPr>
              <p:sp>
                <p:nvSpPr>
                  <p:cNvPr id="95" name="Line 7"/>
                  <p:cNvSpPr>
                    <a:spLocks noChangeShapeType="1"/>
                  </p:cNvSpPr>
                  <p:nvPr/>
                </p:nvSpPr>
                <p:spPr bwMode="auto">
                  <a:xfrm>
                    <a:off x="7920" y="2138"/>
                    <a:ext cx="0" cy="75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sz="1800" b="0" i="0" u="none" strike="noStrike" kern="0" cap="none" spc="0" normalizeH="0" baseline="0" noProof="0" smtClean="0">
                      <a:ln>
                        <a:noFill/>
                      </a:ln>
                      <a:solidFill>
                        <a:srgbClr val="292929"/>
                      </a:solidFill>
                      <a:effectLst/>
                      <a:uLnTx/>
                      <a:uFillTx/>
                      <a:latin typeface="Arial" charset="0"/>
                    </a:endParaRPr>
                  </a:p>
                </p:txBody>
              </p:sp>
              <p:sp>
                <p:nvSpPr>
                  <p:cNvPr id="96" name="Line 8"/>
                  <p:cNvSpPr>
                    <a:spLocks noChangeShapeType="1"/>
                  </p:cNvSpPr>
                  <p:nvPr/>
                </p:nvSpPr>
                <p:spPr bwMode="auto">
                  <a:xfrm flipH="1">
                    <a:off x="1800" y="5918"/>
                    <a:ext cx="117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sz="1800" b="0" i="0" u="none" strike="noStrike" kern="0" cap="none" spc="0" normalizeH="0" baseline="0" noProof="0" smtClean="0">
                      <a:ln>
                        <a:noFill/>
                      </a:ln>
                      <a:solidFill>
                        <a:srgbClr val="292929"/>
                      </a:solidFill>
                      <a:effectLst/>
                      <a:uLnTx/>
                      <a:uFillTx/>
                      <a:latin typeface="Arial" charset="0"/>
                    </a:endParaRPr>
                  </a:p>
                </p:txBody>
              </p:sp>
              <p:sp>
                <p:nvSpPr>
                  <p:cNvPr id="97" name="Text Box 9"/>
                  <p:cNvSpPr txBox="1">
                    <a:spLocks noChangeArrowheads="1"/>
                  </p:cNvSpPr>
                  <p:nvPr/>
                </p:nvSpPr>
                <p:spPr bwMode="auto">
                  <a:xfrm>
                    <a:off x="5220" y="1418"/>
                    <a:ext cx="52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Zaměření na finančně vyčíslitelné hodnoty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(63 %)</a:t>
                    </a:r>
                  </a:p>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200" b="0" i="0" u="none" strike="noStrike" kern="0" cap="none" spc="0" normalizeH="0" baseline="0" noProof="0">
                      <a:ln>
                        <a:noFill/>
                      </a:ln>
                      <a:solidFill>
                        <a:srgbClr val="292929"/>
                      </a:solidFill>
                      <a:effectLst/>
                      <a:uLnTx/>
                      <a:uFillTx/>
                      <a:latin typeface="Times New Roman" pitchFamily="18" charset="0"/>
                    </a:endParaRPr>
                  </a:p>
                </p:txBody>
              </p:sp>
              <p:sp>
                <p:nvSpPr>
                  <p:cNvPr id="98" name="Text Box 10"/>
                  <p:cNvSpPr txBox="1">
                    <a:spLocks noChangeArrowheads="1"/>
                  </p:cNvSpPr>
                  <p:nvPr/>
                </p:nvSpPr>
                <p:spPr bwMode="auto">
                  <a:xfrm>
                    <a:off x="5580" y="9698"/>
                    <a:ext cx="45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Zaměření na vnitřní hodnoty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(37 %)</a:t>
                    </a:r>
                  </a:p>
                </p:txBody>
              </p:sp>
              <p:sp>
                <p:nvSpPr>
                  <p:cNvPr id="99" name="Text Box 11"/>
                  <p:cNvSpPr txBox="1">
                    <a:spLocks noChangeArrowheads="1"/>
                  </p:cNvSpPr>
                  <p:nvPr/>
                </p:nvSpPr>
                <p:spPr bwMode="auto">
                  <a:xfrm>
                    <a:off x="720" y="5558"/>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Aktivní typ</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(48 %)</a:t>
                    </a:r>
                    <a:endParaRPr kumimoji="0" lang="cs-CZ" altLang="cs-CZ" sz="1200" b="0" i="0" u="none" strike="noStrike" kern="0" cap="none" spc="0" normalizeH="0" baseline="0" noProof="0">
                      <a:ln>
                        <a:noFill/>
                      </a:ln>
                      <a:solidFill>
                        <a:srgbClr val="292929"/>
                      </a:solidFill>
                      <a:effectLst/>
                      <a:uLnTx/>
                      <a:uFillTx/>
                      <a:latin typeface="Times New Roman" pitchFamily="18" charset="0"/>
                    </a:endParaRPr>
                  </a:p>
                </p:txBody>
              </p:sp>
              <p:sp>
                <p:nvSpPr>
                  <p:cNvPr id="100" name="Rectangle 12"/>
                  <p:cNvSpPr>
                    <a:spLocks noChangeArrowheads="1"/>
                  </p:cNvSpPr>
                  <p:nvPr/>
                </p:nvSpPr>
                <p:spPr bwMode="auto">
                  <a:xfrm>
                    <a:off x="9180" y="6278"/>
                    <a:ext cx="5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200" b="0" i="0" u="none" strike="noStrike" kern="0" cap="none" spc="0" normalizeH="0" baseline="0" noProof="0">
                      <a:ln>
                        <a:noFill/>
                      </a:ln>
                      <a:solidFill>
                        <a:srgbClr val="292929"/>
                      </a:solidFill>
                      <a:effectLst/>
                      <a:uLnTx/>
                      <a:uFillTx/>
                      <a:latin typeface="Times New Roman" pitchFamily="18" charset="0"/>
                    </a:endParaRPr>
                  </a:p>
                </p:txBody>
              </p:sp>
              <p:sp>
                <p:nvSpPr>
                  <p:cNvPr id="101" name="Text Box 13"/>
                  <p:cNvSpPr txBox="1">
                    <a:spLocks noChangeArrowheads="1"/>
                  </p:cNvSpPr>
                  <p:nvPr/>
                </p:nvSpPr>
                <p:spPr bwMode="auto">
                  <a:xfrm>
                    <a:off x="9723" y="6098"/>
                    <a:ext cx="324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Moralisté</a:t>
                    </a:r>
                  </a:p>
                  <a:p>
                    <a:pPr marL="0" marR="0" lvl="0" indent="0" algn="just" defTabSz="914400" eaLnBrk="0" fontAlgn="base" latinLnBrk="0" hangingPunct="0">
                      <a:lnSpc>
                        <a:spcPct val="100000"/>
                      </a:lnSpc>
                      <a:spcBef>
                        <a:spcPct val="0"/>
                      </a:spcBef>
                      <a:spcAft>
                        <a:spcPts val="600"/>
                      </a:spcAft>
                      <a:buClrTx/>
                      <a:buSzTx/>
                      <a:buFontTx/>
                      <a:buNone/>
                      <a:tabLst/>
                      <a:defRPr/>
                    </a:pPr>
                    <a:r>
                      <a:rPr kumimoji="0" lang="cs-CZ" altLang="cs-CZ" sz="1100" b="0" i="0" u="none" strike="noStrike" kern="0" cap="none" spc="0" normalizeH="0" baseline="0" noProof="0">
                        <a:ln>
                          <a:noFill/>
                        </a:ln>
                        <a:solidFill>
                          <a:srgbClr val="292929"/>
                        </a:solidFill>
                        <a:effectLst/>
                        <a:uLnTx/>
                        <a:uFillTx/>
                        <a:latin typeface="Times New Roman" pitchFamily="18" charset="0"/>
                      </a:rPr>
                      <a:t>Klidní, zbožní občané; žijí pro pokojnou budoucnost svých dětí</a:t>
                    </a:r>
                    <a:endParaRPr kumimoji="0" lang="cs-CZ" altLang="cs-CZ" sz="1200" b="0" i="0" u="none" strike="noStrike" kern="0" cap="none" spc="0" normalizeH="0" baseline="0" noProof="0">
                      <a:ln>
                        <a:noFill/>
                      </a:ln>
                      <a:solidFill>
                        <a:srgbClr val="292929"/>
                      </a:solidFill>
                      <a:effectLst/>
                      <a:uLnTx/>
                      <a:uFillTx/>
                      <a:latin typeface="Times New Roman" pitchFamily="18" charset="0"/>
                    </a:endParaRPr>
                  </a:p>
                </p:txBody>
              </p:sp>
              <p:sp>
                <p:nvSpPr>
                  <p:cNvPr id="102" name="Rectangle 14"/>
                  <p:cNvSpPr>
                    <a:spLocks noChangeArrowheads="1"/>
                  </p:cNvSpPr>
                  <p:nvPr/>
                </p:nvSpPr>
                <p:spPr bwMode="auto">
                  <a:xfrm>
                    <a:off x="8100" y="807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03" name="Rectangle 15"/>
                  <p:cNvSpPr>
                    <a:spLocks noChangeArrowheads="1"/>
                  </p:cNvSpPr>
                  <p:nvPr/>
                </p:nvSpPr>
                <p:spPr bwMode="auto">
                  <a:xfrm>
                    <a:off x="12960" y="735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04" name="Rectangle 16"/>
                  <p:cNvSpPr>
                    <a:spLocks noChangeArrowheads="1"/>
                  </p:cNvSpPr>
                  <p:nvPr/>
                </p:nvSpPr>
                <p:spPr bwMode="auto">
                  <a:xfrm>
                    <a:off x="12060" y="861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05" name="Text Box 17"/>
                  <p:cNvSpPr txBox="1">
                    <a:spLocks noChangeArrowheads="1"/>
                  </p:cNvSpPr>
                  <p:nvPr/>
                </p:nvSpPr>
                <p:spPr bwMode="auto">
                  <a:xfrm>
                    <a:off x="12960" y="7898"/>
                    <a:ext cx="180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Spořádaní</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Ultrakonzervativní magnáti; stavící se za  zákon a pořádek</a:t>
                    </a:r>
                  </a:p>
                </p:txBody>
              </p:sp>
              <p:sp>
                <p:nvSpPr>
                  <p:cNvPr id="106" name="Text Box 18"/>
                  <p:cNvSpPr txBox="1">
                    <a:spLocks noChangeArrowheads="1"/>
                  </p:cNvSpPr>
                  <p:nvPr/>
                </p:nvSpPr>
                <p:spPr bwMode="auto">
                  <a:xfrm>
                    <a:off x="12060" y="9158"/>
                    <a:ext cx="28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Puritáni</a:t>
                    </a:r>
                  </a:p>
                  <a:p>
                    <a:pPr marL="0" marR="0" lvl="0" indent="0" defTabSz="914400" eaLnBrk="0" fontAlgn="base" latinLnBrk="0" hangingPunct="0">
                      <a:lnSpc>
                        <a:spcPct val="100000"/>
                      </a:lnSpc>
                      <a:spcBef>
                        <a:spcPct val="0"/>
                      </a:spcBef>
                      <a:spcAft>
                        <a:spcPts val="600"/>
                      </a:spcAft>
                      <a:buClrTx/>
                      <a:buSzTx/>
                      <a:buFontTx/>
                      <a:buNone/>
                      <a:tabLst/>
                      <a:defRPr/>
                    </a:pPr>
                    <a:r>
                      <a:rPr kumimoji="0" lang="cs-CZ" altLang="cs-CZ" sz="1100" b="0" i="0" u="none" strike="noStrike" kern="0" cap="none" spc="0" normalizeH="0" baseline="0" noProof="0">
                        <a:ln>
                          <a:noFill/>
                        </a:ln>
                        <a:solidFill>
                          <a:srgbClr val="292929"/>
                        </a:solidFill>
                        <a:effectLst/>
                        <a:uLnTx/>
                        <a:uFillTx/>
                        <a:latin typeface="Times New Roman" pitchFamily="18" charset="0"/>
                      </a:rPr>
                      <a:t>Ultrarepresivní puritáni; usilují o kontrolu nad společností</a:t>
                    </a:r>
                  </a:p>
                </p:txBody>
              </p:sp>
              <p:sp>
                <p:nvSpPr>
                  <p:cNvPr id="107" name="Text Box 19"/>
                  <p:cNvSpPr txBox="1">
                    <a:spLocks noChangeArrowheads="1"/>
                  </p:cNvSpPr>
                  <p:nvPr/>
                </p:nvSpPr>
                <p:spPr bwMode="auto">
                  <a:xfrm>
                    <a:off x="8640" y="7718"/>
                    <a:ext cx="288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Dobří sousedé</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Organizátoři společnosti; usilují o vůdcovskou roli ve společenských aktivitách</a:t>
                    </a:r>
                  </a:p>
                </p:txBody>
              </p:sp>
              <p:sp>
                <p:nvSpPr>
                  <p:cNvPr id="108" name="Rectangle 20"/>
                  <p:cNvSpPr>
                    <a:spLocks noChangeArrowheads="1"/>
                  </p:cNvSpPr>
                  <p:nvPr/>
                </p:nvSpPr>
                <p:spPr bwMode="auto">
                  <a:xfrm>
                    <a:off x="5760" y="699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09" name="Rectangle 21"/>
                  <p:cNvSpPr>
                    <a:spLocks noChangeArrowheads="1"/>
                  </p:cNvSpPr>
                  <p:nvPr/>
                </p:nvSpPr>
                <p:spPr bwMode="auto">
                  <a:xfrm>
                    <a:off x="3960" y="8438"/>
                    <a:ext cx="720" cy="72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10" name="Rectangle 22"/>
                  <p:cNvSpPr>
                    <a:spLocks noChangeArrowheads="1"/>
                  </p:cNvSpPr>
                  <p:nvPr/>
                </p:nvSpPr>
                <p:spPr bwMode="auto">
                  <a:xfrm>
                    <a:off x="2880" y="6638"/>
                    <a:ext cx="360" cy="36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11" name="Text Box 23"/>
                  <p:cNvSpPr txBox="1">
                    <a:spLocks noChangeArrowheads="1"/>
                  </p:cNvSpPr>
                  <p:nvPr/>
                </p:nvSpPr>
                <p:spPr bwMode="auto">
                  <a:xfrm>
                    <a:off x="5580" y="7538"/>
                    <a:ext cx="198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Dobročinní </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Tolerantní konzervativci středního věku, kteří hledají spořádaný sociální pokrok</a:t>
                    </a:r>
                  </a:p>
                </p:txBody>
              </p:sp>
              <p:sp>
                <p:nvSpPr>
                  <p:cNvPr id="112" name="Text Box 24"/>
                  <p:cNvSpPr txBox="1">
                    <a:spLocks noChangeArrowheads="1"/>
                  </p:cNvSpPr>
                  <p:nvPr/>
                </p:nvSpPr>
                <p:spPr bwMode="auto">
                  <a:xfrm>
                    <a:off x="3240" y="9158"/>
                    <a:ext cx="30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Průkopníci </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Mladí, dobře situovaní, tolerantní intelektuálové, kteří hledají sociální spravedlnost</a:t>
                    </a:r>
                    <a:endParaRPr kumimoji="0" lang="cs-CZ" altLang="cs-CZ" sz="1200" b="0" i="0" u="none" strike="noStrike" kern="0" cap="none" spc="0" normalizeH="0" baseline="0" noProof="0">
                      <a:ln>
                        <a:noFill/>
                      </a:ln>
                      <a:solidFill>
                        <a:srgbClr val="292929"/>
                      </a:solidFill>
                      <a:effectLst/>
                      <a:uLnTx/>
                      <a:uFillTx/>
                      <a:latin typeface="Times New Roman" pitchFamily="18" charset="0"/>
                    </a:endParaRPr>
                  </a:p>
                </p:txBody>
              </p:sp>
              <p:sp>
                <p:nvSpPr>
                  <p:cNvPr id="113" name="Text Box 25"/>
                  <p:cNvSpPr txBox="1">
                    <a:spLocks noChangeArrowheads="1"/>
                  </p:cNvSpPr>
                  <p:nvPr/>
                </p:nvSpPr>
                <p:spPr bwMode="auto">
                  <a:xfrm>
                    <a:off x="2697" y="6998"/>
                    <a:ext cx="252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Protestující</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Intelektuální mladí bojovníci za svobodu, kteří hledají nezávislost</a:t>
                    </a:r>
                  </a:p>
                </p:txBody>
              </p:sp>
              <p:sp>
                <p:nvSpPr>
                  <p:cNvPr id="114" name="Rectangle 26"/>
                  <p:cNvSpPr>
                    <a:spLocks noChangeArrowheads="1"/>
                  </p:cNvSpPr>
                  <p:nvPr/>
                </p:nvSpPr>
                <p:spPr bwMode="auto">
                  <a:xfrm>
                    <a:off x="3600" y="5198"/>
                    <a:ext cx="360" cy="36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15" name="Rectangle 27"/>
                  <p:cNvSpPr>
                    <a:spLocks noChangeArrowheads="1"/>
                  </p:cNvSpPr>
                  <p:nvPr/>
                </p:nvSpPr>
                <p:spPr bwMode="auto">
                  <a:xfrm>
                    <a:off x="6840" y="501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16" name="Rectangle 28"/>
                  <p:cNvSpPr>
                    <a:spLocks noChangeArrowheads="1"/>
                  </p:cNvSpPr>
                  <p:nvPr/>
                </p:nvSpPr>
                <p:spPr bwMode="auto">
                  <a:xfrm>
                    <a:off x="5040" y="303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17" name="Rectangle 29"/>
                  <p:cNvSpPr>
                    <a:spLocks noChangeArrowheads="1"/>
                  </p:cNvSpPr>
                  <p:nvPr/>
                </p:nvSpPr>
                <p:spPr bwMode="auto">
                  <a:xfrm>
                    <a:off x="2880" y="2678"/>
                    <a:ext cx="360" cy="36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18" name="Rectangle 30"/>
                  <p:cNvSpPr>
                    <a:spLocks noChangeArrowheads="1"/>
                  </p:cNvSpPr>
                  <p:nvPr/>
                </p:nvSpPr>
                <p:spPr bwMode="auto">
                  <a:xfrm>
                    <a:off x="8640" y="411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19" name="Rectangle 31"/>
                  <p:cNvSpPr>
                    <a:spLocks noChangeArrowheads="1"/>
                  </p:cNvSpPr>
                  <p:nvPr/>
                </p:nvSpPr>
                <p:spPr bwMode="auto">
                  <a:xfrm>
                    <a:off x="11160" y="519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20" name="Rectangle 32"/>
                  <p:cNvSpPr>
                    <a:spLocks noChangeArrowheads="1"/>
                  </p:cNvSpPr>
                  <p:nvPr/>
                </p:nvSpPr>
                <p:spPr bwMode="auto">
                  <a:xfrm>
                    <a:off x="10260" y="2138"/>
                    <a:ext cx="360" cy="36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21" name="Rectangle 33"/>
                  <p:cNvSpPr>
                    <a:spLocks noChangeArrowheads="1"/>
                  </p:cNvSpPr>
                  <p:nvPr/>
                </p:nvSpPr>
                <p:spPr bwMode="auto">
                  <a:xfrm>
                    <a:off x="12780" y="285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22" name="Rectangle 34"/>
                  <p:cNvSpPr>
                    <a:spLocks noChangeArrowheads="1"/>
                  </p:cNvSpPr>
                  <p:nvPr/>
                </p:nvSpPr>
                <p:spPr bwMode="auto">
                  <a:xfrm>
                    <a:off x="12780" y="3938"/>
                    <a:ext cx="540" cy="5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cs-CZ" altLang="cs-CZ" sz="1800" b="0" i="0" u="none" strike="noStrike" kern="0" cap="none" spc="0" normalizeH="0" baseline="0" noProof="0">
                      <a:ln>
                        <a:noFill/>
                      </a:ln>
                      <a:solidFill>
                        <a:srgbClr val="292929"/>
                      </a:solidFill>
                      <a:effectLst/>
                      <a:uLnTx/>
                      <a:uFillTx/>
                      <a:latin typeface="Arial" charset="0"/>
                    </a:endParaRPr>
                  </a:p>
                </p:txBody>
              </p:sp>
              <p:sp>
                <p:nvSpPr>
                  <p:cNvPr id="123" name="Text Box 35"/>
                  <p:cNvSpPr txBox="1">
                    <a:spLocks noChangeArrowheads="1"/>
                  </p:cNvSpPr>
                  <p:nvPr/>
                </p:nvSpPr>
                <p:spPr bwMode="auto">
                  <a:xfrm>
                    <a:off x="1080" y="2138"/>
                    <a:ext cx="180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Vejtahové </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Požitkářští mladiství ze středních vrstev, kteří hledají blahobyt</a:t>
                    </a:r>
                  </a:p>
                </p:txBody>
              </p:sp>
              <p:sp>
                <p:nvSpPr>
                  <p:cNvPr id="124" name="Text Box 36"/>
                  <p:cNvSpPr txBox="1">
                    <a:spLocks noChangeArrowheads="1"/>
                  </p:cNvSpPr>
                  <p:nvPr/>
                </p:nvSpPr>
                <p:spPr bwMode="auto">
                  <a:xfrm>
                    <a:off x="1440" y="4118"/>
                    <a:ext cx="342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Kariéristé </a:t>
                    </a:r>
                    <a:r>
                      <a:rPr kumimoji="0" lang="cs-CZ" altLang="cs-CZ" sz="1100" b="0" i="0" u="none" strike="noStrike" kern="0" cap="none" spc="0" normalizeH="0" baseline="0" noProof="0">
                        <a:ln>
                          <a:noFill/>
                        </a:ln>
                        <a:solidFill>
                          <a:srgbClr val="292929"/>
                        </a:solidFill>
                        <a:effectLst/>
                        <a:uLnTx/>
                        <a:uFillTx/>
                        <a:latin typeface="Times New Roman" pitchFamily="18" charset="0"/>
                      </a:rPr>
                      <a:t/>
                    </a:r>
                    <a:br>
                      <a:rPr kumimoji="0" lang="cs-CZ" altLang="cs-CZ" sz="1100" b="0"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Zámožní marnotratníci, mladí pardálové; hledají vůdce v bojovné společnosti rekreantů </a:t>
                    </a:r>
                  </a:p>
                </p:txBody>
              </p:sp>
              <p:sp>
                <p:nvSpPr>
                  <p:cNvPr id="125" name="Text Box 37"/>
                  <p:cNvSpPr txBox="1">
                    <a:spLocks noChangeArrowheads="1"/>
                  </p:cNvSpPr>
                  <p:nvPr/>
                </p:nvSpPr>
                <p:spPr bwMode="auto">
                  <a:xfrm>
                    <a:off x="5580" y="2318"/>
                    <a:ext cx="216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Rokeři </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Mladiství dělníci, kteří se cítí být vyloučení </a:t>
                    </a:r>
                    <a:br>
                      <a:rPr kumimoji="0" lang="cs-CZ" altLang="cs-CZ" sz="1100" b="0"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a chtějí se integrovat spekulací</a:t>
                    </a:r>
                  </a:p>
                </p:txBody>
              </p:sp>
              <p:sp>
                <p:nvSpPr>
                  <p:cNvPr id="126" name="Text Box 38"/>
                  <p:cNvSpPr txBox="1">
                    <a:spLocks noChangeArrowheads="1"/>
                  </p:cNvSpPr>
                  <p:nvPr/>
                </p:nvSpPr>
                <p:spPr bwMode="auto">
                  <a:xfrm>
                    <a:off x="4860" y="3938"/>
                    <a:ext cx="216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Bezstarostní </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Tolerantní mladé předměstské páry, které hledají bezpečný život se sportem a volným časem</a:t>
                    </a:r>
                  </a:p>
                </p:txBody>
              </p:sp>
              <p:sp>
                <p:nvSpPr>
                  <p:cNvPr id="127" name="Text Box 39"/>
                  <p:cNvSpPr txBox="1">
                    <a:spLocks noChangeArrowheads="1"/>
                  </p:cNvSpPr>
                  <p:nvPr/>
                </p:nvSpPr>
                <p:spPr bwMode="auto">
                  <a:xfrm>
                    <a:off x="8280" y="1958"/>
                    <a:ext cx="234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Odtržení </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Důchodci, ženy v domácnosti, kteří se vzrůstající komplexností společnosti cítí být odstrčeni, hledají ochranu a péči</a:t>
                    </a:r>
                  </a:p>
                </p:txBody>
              </p:sp>
              <p:sp>
                <p:nvSpPr>
                  <p:cNvPr id="128" name="Text Box 40"/>
                  <p:cNvSpPr txBox="1">
                    <a:spLocks noChangeArrowheads="1"/>
                  </p:cNvSpPr>
                  <p:nvPr/>
                </p:nvSpPr>
                <p:spPr bwMode="auto">
                  <a:xfrm>
                    <a:off x="10620" y="3578"/>
                    <a:ext cx="234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Domůvky</a:t>
                    </a:r>
                    <a:r>
                      <a:rPr kumimoji="0" lang="cs-CZ" altLang="cs-CZ" sz="1100" b="0" i="0" u="none" strike="noStrike" kern="0" cap="none" spc="0" normalizeH="0" baseline="0" noProof="0">
                        <a:ln>
                          <a:noFill/>
                        </a:ln>
                        <a:solidFill>
                          <a:srgbClr val="292929"/>
                        </a:solidFill>
                        <a:effectLst/>
                        <a:uLnTx/>
                        <a:uFillTx/>
                        <a:latin typeface="Times New Roman" pitchFamily="18" charset="0"/>
                      </a:rPr>
                      <a:t> </a:t>
                    </a:r>
                    <a:br>
                      <a:rPr kumimoji="0" lang="cs-CZ" altLang="cs-CZ" sz="1100" b="0"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Vůči cizincům nepřátelští obyvatelé malých měst, kteří hledají pomoc </a:t>
                    </a:r>
                    <a:br>
                      <a:rPr kumimoji="0" lang="cs-CZ" altLang="cs-CZ" sz="1100" b="0"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a ochranu</a:t>
                    </a:r>
                  </a:p>
                </p:txBody>
              </p:sp>
              <p:sp>
                <p:nvSpPr>
                  <p:cNvPr id="129" name="Text Box 41"/>
                  <p:cNvSpPr txBox="1">
                    <a:spLocks noChangeArrowheads="1"/>
                  </p:cNvSpPr>
                  <p:nvPr/>
                </p:nvSpPr>
                <p:spPr bwMode="auto">
                  <a:xfrm>
                    <a:off x="12060" y="1778"/>
                    <a:ext cx="252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Nedůvěřiví</a:t>
                    </a:r>
                    <a:r>
                      <a:rPr kumimoji="0" lang="cs-CZ" altLang="cs-CZ" sz="1100" b="0" i="0" u="none" strike="noStrike" kern="0" cap="none" spc="0" normalizeH="0" baseline="0" noProof="0">
                        <a:ln>
                          <a:noFill/>
                        </a:ln>
                        <a:solidFill>
                          <a:srgbClr val="292929"/>
                        </a:solidFill>
                        <a:effectLst/>
                        <a:uLnTx/>
                        <a:uFillTx/>
                        <a:latin typeface="Times New Roman" pitchFamily="18" charset="0"/>
                      </a:rPr>
                      <a:t> </a:t>
                    </a:r>
                    <a:br>
                      <a:rPr kumimoji="0" lang="cs-CZ" altLang="cs-CZ" sz="1100" b="0"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Frustrovaní městští dělníci, kteří si chtějí zachovat svou identitu</a:t>
                    </a:r>
                  </a:p>
                </p:txBody>
              </p:sp>
              <p:sp>
                <p:nvSpPr>
                  <p:cNvPr id="130" name="Text Box 42"/>
                  <p:cNvSpPr txBox="1">
                    <a:spLocks noChangeArrowheads="1"/>
                  </p:cNvSpPr>
                  <p:nvPr/>
                </p:nvSpPr>
                <p:spPr bwMode="auto">
                  <a:xfrm>
                    <a:off x="12597" y="4478"/>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Opatrní</a:t>
                    </a:r>
                    <a:r>
                      <a:rPr kumimoji="0" lang="cs-CZ" altLang="cs-CZ" sz="1100" b="0" i="0" u="none" strike="noStrike" kern="0" cap="none" spc="0" normalizeH="0" baseline="0" noProof="0">
                        <a:ln>
                          <a:noFill/>
                        </a:ln>
                        <a:solidFill>
                          <a:srgbClr val="292929"/>
                        </a:solidFill>
                        <a:effectLst/>
                        <a:uLnTx/>
                        <a:uFillTx/>
                        <a:latin typeface="Times New Roman" pitchFamily="18" charset="0"/>
                      </a:rPr>
                      <a:t> </a:t>
                    </a:r>
                    <a:br>
                      <a:rPr kumimoji="0" lang="cs-CZ" altLang="cs-CZ" sz="1100" b="0"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Důchodci, kteří se smířili se svým osudem</a:t>
                    </a:r>
                  </a:p>
                </p:txBody>
              </p:sp>
            </p:grpSp>
          </p:grpSp>
          <p:sp>
            <p:nvSpPr>
              <p:cNvPr id="92" name="Text Box 43"/>
              <p:cNvSpPr txBox="1">
                <a:spLocks noChangeArrowheads="1"/>
              </p:cNvSpPr>
              <p:nvPr/>
            </p:nvSpPr>
            <p:spPr bwMode="auto">
              <a:xfrm>
                <a:off x="13500" y="5558"/>
                <a:ext cx="16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Usedlý typ</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cs-CZ" altLang="cs-CZ" sz="1200" b="1" i="0" u="none" strike="noStrike" kern="0" cap="none" spc="0" normalizeH="0" baseline="0" noProof="0">
                    <a:ln>
                      <a:noFill/>
                    </a:ln>
                    <a:solidFill>
                      <a:srgbClr val="292929"/>
                    </a:solidFill>
                    <a:effectLst/>
                    <a:uLnTx/>
                    <a:uFillTx/>
                    <a:latin typeface="Times New Roman" pitchFamily="18" charset="0"/>
                  </a:rPr>
                  <a:t>(54 %)</a:t>
                </a:r>
                <a:endParaRPr kumimoji="0" lang="cs-CZ" altLang="cs-CZ" sz="1200" b="0" i="0" u="none" strike="noStrike" kern="0" cap="none" spc="0" normalizeH="0" baseline="0" noProof="0">
                  <a:ln>
                    <a:noFill/>
                  </a:ln>
                  <a:solidFill>
                    <a:srgbClr val="292929"/>
                  </a:solidFill>
                  <a:effectLst/>
                  <a:uLnTx/>
                  <a:uFillTx/>
                  <a:latin typeface="Times New Roman" pitchFamily="18" charset="0"/>
                </a:endParaRPr>
              </a:p>
            </p:txBody>
          </p:sp>
        </p:grpSp>
        <p:sp>
          <p:nvSpPr>
            <p:cNvPr id="90" name="Text Box 44"/>
            <p:cNvSpPr txBox="1">
              <a:spLocks noChangeArrowheads="1"/>
            </p:cNvSpPr>
            <p:nvPr/>
          </p:nvSpPr>
          <p:spPr bwMode="auto">
            <a:xfrm>
              <a:off x="8280" y="4478"/>
              <a:ext cx="288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cs-CZ" altLang="cs-CZ" sz="1100" b="1" i="0" u="none" strike="noStrike" kern="0" cap="none" spc="0" normalizeH="0" baseline="0" noProof="0">
                  <a:ln>
                    <a:noFill/>
                  </a:ln>
                  <a:solidFill>
                    <a:srgbClr val="292929"/>
                  </a:solidFill>
                  <a:effectLst/>
                  <a:uLnTx/>
                  <a:uFillTx/>
                  <a:latin typeface="Times New Roman" pitchFamily="18" charset="0"/>
                </a:rPr>
                <a:t>Romantikové</a:t>
              </a:r>
              <a:br>
                <a:rPr kumimoji="0" lang="cs-CZ" altLang="cs-CZ" sz="1100" b="1" i="0" u="none" strike="noStrike" kern="0" cap="none" spc="0" normalizeH="0" baseline="0" noProof="0">
                  <a:ln>
                    <a:noFill/>
                  </a:ln>
                  <a:solidFill>
                    <a:srgbClr val="292929"/>
                  </a:solidFill>
                  <a:effectLst/>
                  <a:uLnTx/>
                  <a:uFillTx/>
                  <a:latin typeface="Times New Roman" pitchFamily="18" charset="0"/>
                </a:rPr>
              </a:br>
              <a:r>
                <a:rPr kumimoji="0" lang="cs-CZ" altLang="cs-CZ" sz="1100" b="0" i="0" u="none" strike="noStrike" kern="0" cap="none" spc="0" normalizeH="0" baseline="0" noProof="0">
                  <a:ln>
                    <a:noFill/>
                  </a:ln>
                  <a:solidFill>
                    <a:srgbClr val="292929"/>
                  </a:solidFill>
                  <a:effectLst/>
                  <a:uLnTx/>
                  <a:uFillTx/>
                  <a:latin typeface="Times New Roman" pitchFamily="18" charset="0"/>
                </a:rPr>
                <a:t>Sentimentální mladé dělnické páry, které hledají zpomalený pokrok</a:t>
              </a:r>
            </a:p>
          </p:txBody>
        </p:sp>
      </p:grpSp>
    </p:spTree>
    <p:extLst>
      <p:ext uri="{BB962C8B-B14F-4D97-AF65-F5344CB8AC3E}">
        <p14:creationId xmlns:p14="http://schemas.microsoft.com/office/powerpoint/2010/main" val="790399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1523603" y="118585"/>
            <a:ext cx="9144793" cy="6620830"/>
          </a:xfrm>
          <a:prstGeom prst="rect">
            <a:avLst/>
          </a:prstGeom>
        </p:spPr>
      </p:pic>
    </p:spTree>
    <p:extLst>
      <p:ext uri="{BB962C8B-B14F-4D97-AF65-F5344CB8AC3E}">
        <p14:creationId xmlns:p14="http://schemas.microsoft.com/office/powerpoint/2010/main" val="213622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626581" y="-7976"/>
            <a:ext cx="9565419" cy="6865976"/>
          </a:xfrm>
          <a:prstGeom prst="rect">
            <a:avLst/>
          </a:prstGeom>
        </p:spPr>
      </p:pic>
    </p:spTree>
    <p:extLst>
      <p:ext uri="{BB962C8B-B14F-4D97-AF65-F5344CB8AC3E}">
        <p14:creationId xmlns:p14="http://schemas.microsoft.com/office/powerpoint/2010/main" val="304177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b="1" dirty="0"/>
              <a:t>Institute </a:t>
            </a:r>
            <a:r>
              <a:rPr lang="cs-CZ" b="1" dirty="0" err="1"/>
              <a:t>of</a:t>
            </a:r>
            <a:r>
              <a:rPr lang="cs-CZ" b="1" dirty="0"/>
              <a:t> </a:t>
            </a:r>
            <a:r>
              <a:rPr lang="cs-CZ" b="1" dirty="0" err="1"/>
              <a:t>Tourism</a:t>
            </a:r>
            <a:r>
              <a:rPr lang="cs-CZ" b="1" dirty="0"/>
              <a:t> INCERU</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25</a:t>
            </a:fld>
            <a:endParaRPr lang="cs-CZ" altLang="cs-CZ"/>
          </a:p>
        </p:txBody>
      </p:sp>
      <p:sp>
        <p:nvSpPr>
          <p:cNvPr id="2" name="Nadpis 1"/>
          <p:cNvSpPr>
            <a:spLocks noGrp="1"/>
          </p:cNvSpPr>
          <p:nvPr>
            <p:ph type="title"/>
          </p:nvPr>
        </p:nvSpPr>
        <p:spPr>
          <a:xfrm>
            <a:off x="249047" y="1633643"/>
            <a:ext cx="3985165" cy="647700"/>
          </a:xfrm>
        </p:spPr>
        <p:txBody>
          <a:bodyPr>
            <a:normAutofit fontScale="90000"/>
          </a:bodyPr>
          <a:lstStyle/>
          <a:p>
            <a:r>
              <a:rPr lang="cs-CZ" dirty="0" err="1"/>
              <a:t>Psychografická</a:t>
            </a:r>
            <a:r>
              <a:rPr lang="cs-CZ" dirty="0"/>
              <a:t> segmentace</a:t>
            </a:r>
          </a:p>
        </p:txBody>
      </p:sp>
      <p:sp>
        <p:nvSpPr>
          <p:cNvPr id="7" name="Obdélník 6"/>
          <p:cNvSpPr/>
          <p:nvPr/>
        </p:nvSpPr>
        <p:spPr bwMode="auto">
          <a:xfrm>
            <a:off x="4234212" y="2037065"/>
            <a:ext cx="1306285" cy="817411"/>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none" lIns="121920" tIns="60960" rIns="121920" bIns="60960" numCol="1" rtlCol="0" anchor="t" anchorCtr="0" compatLnSpc="1">
            <a:prstTxWarp prst="textNoShape">
              <a:avLst/>
            </a:prstTxWarp>
          </a:bodyPr>
          <a:lstStyle/>
          <a:p>
            <a:pPr defTabSz="1219170"/>
            <a:endParaRPr lang="cs-CZ" sz="3200">
              <a:solidFill>
                <a:schemeClr val="tx1"/>
              </a:solidFill>
              <a:latin typeface="Tahoma" pitchFamily="34" charset="0"/>
            </a:endParaRPr>
          </a:p>
        </p:txBody>
      </p:sp>
      <p:pic>
        <p:nvPicPr>
          <p:cNvPr id="8" name="Obrázek 7"/>
          <p:cNvPicPr>
            <a:picLocks noChangeAspect="1"/>
          </p:cNvPicPr>
          <p:nvPr/>
        </p:nvPicPr>
        <p:blipFill>
          <a:blip r:embed="rId2"/>
          <a:stretch>
            <a:fillRect/>
          </a:stretch>
        </p:blipFill>
        <p:spPr>
          <a:xfrm>
            <a:off x="4100978" y="188640"/>
            <a:ext cx="8065585" cy="6370932"/>
          </a:xfrm>
          <a:prstGeom prst="rect">
            <a:avLst/>
          </a:prstGeom>
        </p:spPr>
      </p:pic>
    </p:spTree>
    <p:extLst>
      <p:ext uri="{BB962C8B-B14F-4D97-AF65-F5344CB8AC3E}">
        <p14:creationId xmlns:p14="http://schemas.microsoft.com/office/powerpoint/2010/main" val="350773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465599" y="11999"/>
            <a:ext cx="11260801" cy="6834001"/>
          </a:xfrm>
          <a:prstGeom prst="rect">
            <a:avLst/>
          </a:prstGeom>
        </p:spPr>
      </p:pic>
    </p:spTree>
    <p:extLst>
      <p:ext uri="{BB962C8B-B14F-4D97-AF65-F5344CB8AC3E}">
        <p14:creationId xmlns:p14="http://schemas.microsoft.com/office/powerpoint/2010/main" val="3247042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585788" y="215900"/>
            <a:ext cx="3932237" cy="647700"/>
          </a:xfrm>
        </p:spPr>
        <p:txBody>
          <a:bodyPr/>
          <a:lstStyle/>
          <a:p>
            <a:r>
              <a:rPr lang="cs-CZ" dirty="0" err="1"/>
              <a:t>Cultural</a:t>
            </a:r>
            <a:r>
              <a:rPr lang="cs-CZ" dirty="0"/>
              <a:t> </a:t>
            </a:r>
            <a:r>
              <a:rPr lang="cs-CZ" dirty="0" err="1"/>
              <a:t>explorer</a:t>
            </a:r>
            <a:endParaRPr lang="cs-CZ" dirty="0"/>
          </a:p>
        </p:txBody>
      </p:sp>
      <p:sp>
        <p:nvSpPr>
          <p:cNvPr id="10" name="Zástupný symbol pro text 9"/>
          <p:cNvSpPr>
            <a:spLocks noGrp="1"/>
          </p:cNvSpPr>
          <p:nvPr>
            <p:ph type="body" sz="half" idx="2"/>
          </p:nvPr>
        </p:nvSpPr>
        <p:spPr>
          <a:xfrm>
            <a:off x="380207" y="987425"/>
            <a:ext cx="4929188" cy="4667250"/>
          </a:xfrm>
        </p:spPr>
        <p:txBody>
          <a:bodyPr>
            <a:normAutofit/>
          </a:bodyPr>
          <a:lstStyle/>
          <a:p>
            <a:r>
              <a:rPr lang="en-US" dirty="0"/>
              <a:t>In the world of explorers, you are a </a:t>
            </a:r>
            <a:r>
              <a:rPr lang="en-US" b="1" dirty="0"/>
              <a:t>Cultural Explorer</a:t>
            </a:r>
            <a:r>
              <a:rPr lang="en-US" dirty="0"/>
              <a:t>.  You seek constant opportunities to embrace, discover, and immerse yourself in the entire experience of the culture, people and settings of the places you visit.   </a:t>
            </a:r>
            <a:r>
              <a:rPr lang="en-US" dirty="0">
                <a:solidFill>
                  <a:schemeClr val="accent1">
                    <a:lumMod val="75000"/>
                  </a:schemeClr>
                </a:solidFill>
              </a:rPr>
              <a:t>Not content to just visit historic sites and watch from the sidelines, you want to participate in the modern-day culture as well</a:t>
            </a:r>
            <a:r>
              <a:rPr lang="en-US" dirty="0"/>
              <a:t>.  You often attempt to converse with locals, attend local festivals, </a:t>
            </a:r>
            <a:r>
              <a:rPr lang="en-US" dirty="0">
                <a:solidFill>
                  <a:schemeClr val="accent1">
                    <a:lumMod val="75000"/>
                  </a:schemeClr>
                </a:solidFill>
              </a:rPr>
              <a:t>or go off the beaten path to discover how people truly live</a:t>
            </a:r>
            <a:r>
              <a:rPr lang="en-US" dirty="0"/>
              <a:t>. You are:</a:t>
            </a:r>
          </a:p>
          <a:p>
            <a:r>
              <a:rPr lang="en-US" dirty="0"/>
              <a:t>positive</a:t>
            </a:r>
          </a:p>
          <a:p>
            <a:r>
              <a:rPr lang="en-US" dirty="0"/>
              <a:t>open-minded</a:t>
            </a:r>
          </a:p>
          <a:p>
            <a:r>
              <a:rPr lang="en-US" dirty="0"/>
              <a:t>curious</a:t>
            </a:r>
          </a:p>
          <a:p>
            <a:r>
              <a:rPr lang="en-US" dirty="0"/>
              <a:t>risk-taker</a:t>
            </a:r>
          </a:p>
          <a:p>
            <a:r>
              <a:rPr lang="en-US" dirty="0"/>
              <a:t>flexible</a:t>
            </a:r>
          </a:p>
          <a:p>
            <a:r>
              <a:rPr lang="en-US" dirty="0"/>
              <a:t>easy-going</a:t>
            </a:r>
          </a:p>
          <a:p>
            <a:r>
              <a:rPr lang="en-US" dirty="0"/>
              <a:t>energetic</a:t>
            </a:r>
          </a:p>
          <a:p>
            <a:r>
              <a:rPr lang="en-US" dirty="0"/>
              <a:t>creative</a:t>
            </a:r>
          </a:p>
          <a:p>
            <a:endParaRPr lang="cs-CZ" dirty="0"/>
          </a:p>
        </p:txBody>
      </p:sp>
      <p:pic>
        <p:nvPicPr>
          <p:cNvPr id="1026" name="Picture 2" descr="http://quiz.canada.travel/sites/default/files/imagecache/traveller_type_thumbnail_540/ce-culturalexplorer-c130008-226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007" y="0"/>
            <a:ext cx="6045993" cy="4030663"/>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p:cNvSpPr/>
          <p:nvPr/>
        </p:nvSpPr>
        <p:spPr>
          <a:xfrm>
            <a:off x="2476500" y="4156076"/>
            <a:ext cx="38100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alibri" panose="020F0502020204030204"/>
                <a:ea typeface="+mn-ea"/>
                <a:cs typeface="+mn-cs"/>
              </a:rPr>
              <a:t>Most likely to be seen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heritage sites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cultural events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museums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festivals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B&amp;Bs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hostels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sp>
        <p:nvSpPr>
          <p:cNvPr id="16" name="Obdélník 15"/>
          <p:cNvSpPr/>
          <p:nvPr/>
        </p:nvSpPr>
        <p:spPr>
          <a:xfrm>
            <a:off x="6426200" y="4156076"/>
            <a:ext cx="565150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Travel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companion experiences – prefer traveling with like-minded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living history/culture – enjoy ancient history and modern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learning travel – seek to learn everything about a place, time, or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constant exploration – always plan for the next outing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380737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585788" y="215900"/>
            <a:ext cx="3932237" cy="647700"/>
          </a:xfrm>
        </p:spPr>
        <p:txBody>
          <a:bodyPr/>
          <a:lstStyle/>
          <a:p>
            <a:r>
              <a:rPr lang="cs-CZ" dirty="0"/>
              <a:t>Free </a:t>
            </a:r>
            <a:r>
              <a:rPr lang="cs-CZ" dirty="0" err="1"/>
              <a:t>spirit</a:t>
            </a:r>
            <a:endParaRPr lang="cs-CZ" dirty="0"/>
          </a:p>
        </p:txBody>
      </p:sp>
      <p:sp>
        <p:nvSpPr>
          <p:cNvPr id="10" name="Zástupný symbol pro text 9"/>
          <p:cNvSpPr>
            <a:spLocks noGrp="1"/>
          </p:cNvSpPr>
          <p:nvPr>
            <p:ph type="body" sz="half" idx="2"/>
          </p:nvPr>
        </p:nvSpPr>
        <p:spPr>
          <a:xfrm>
            <a:off x="380207" y="987425"/>
            <a:ext cx="4929188" cy="4667250"/>
          </a:xfrm>
        </p:spPr>
        <p:txBody>
          <a:bodyPr>
            <a:normAutofit/>
          </a:bodyPr>
          <a:lstStyle/>
          <a:p>
            <a:r>
              <a:rPr lang="en-US" dirty="0"/>
              <a:t>In the world of explorers, you are a </a:t>
            </a:r>
            <a:r>
              <a:rPr lang="en-US" b="1" dirty="0"/>
              <a:t>Free Spirit</a:t>
            </a:r>
            <a:r>
              <a:rPr lang="en-US" dirty="0"/>
              <a:t>.   Something of a thrill-seeking hedonist, travel satisfies your insatiable </a:t>
            </a:r>
            <a:r>
              <a:rPr lang="en-US" dirty="0">
                <a:solidFill>
                  <a:schemeClr val="accent1">
                    <a:lumMod val="75000"/>
                  </a:schemeClr>
                </a:solidFill>
              </a:rPr>
              <a:t>need for the exciting and the exotic</a:t>
            </a:r>
            <a:r>
              <a:rPr lang="en-US" dirty="0"/>
              <a:t>.   You </a:t>
            </a:r>
            <a:r>
              <a:rPr lang="en-US" dirty="0">
                <a:solidFill>
                  <a:schemeClr val="accent1">
                    <a:lumMod val="75000"/>
                  </a:schemeClr>
                </a:solidFill>
              </a:rPr>
              <a:t>like the best of everything </a:t>
            </a:r>
            <a:r>
              <a:rPr lang="en-US" dirty="0"/>
              <a:t>and want to be surrounded by others who feel the same way.   </a:t>
            </a:r>
            <a:r>
              <a:rPr lang="en-US" dirty="0">
                <a:solidFill>
                  <a:schemeClr val="accent1">
                    <a:lumMod val="75000"/>
                  </a:schemeClr>
                </a:solidFill>
              </a:rPr>
              <a:t>You have a lot of energy </a:t>
            </a:r>
            <a:r>
              <a:rPr lang="en-US" dirty="0"/>
              <a:t>and want to see and do everything.  It all adds to the fun!   Young, or young-at-heart, you travel for the thrill and emotional charge of doing things.   You just can’t stay at home.   Why would you?! You are:</a:t>
            </a:r>
          </a:p>
          <a:p>
            <a:r>
              <a:rPr lang="en-US" dirty="0"/>
              <a:t>open-minded</a:t>
            </a:r>
          </a:p>
          <a:p>
            <a:r>
              <a:rPr lang="en-US" dirty="0"/>
              <a:t>ambitious</a:t>
            </a:r>
          </a:p>
          <a:p>
            <a:r>
              <a:rPr lang="en-US" dirty="0"/>
              <a:t>enthusiastic</a:t>
            </a:r>
          </a:p>
          <a:p>
            <a:r>
              <a:rPr lang="en-US" dirty="0"/>
              <a:t>fun-loving</a:t>
            </a:r>
          </a:p>
          <a:p>
            <a:r>
              <a:rPr lang="en-US" dirty="0"/>
              <a:t>adventurous</a:t>
            </a:r>
          </a:p>
          <a:p>
            <a:r>
              <a:rPr lang="en-US" dirty="0"/>
              <a:t>curious</a:t>
            </a:r>
          </a:p>
          <a:p>
            <a:r>
              <a:rPr lang="en-US" dirty="0"/>
              <a:t>social</a:t>
            </a:r>
          </a:p>
        </p:txBody>
      </p:sp>
      <p:sp>
        <p:nvSpPr>
          <p:cNvPr id="11" name="Obdélník 10"/>
          <p:cNvSpPr/>
          <p:nvPr/>
        </p:nvSpPr>
        <p:spPr>
          <a:xfrm>
            <a:off x="2476500" y="4156076"/>
            <a:ext cx="3810000"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Most likely to be seen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luxury hotel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tourism hot spot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top restaurant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night club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group tour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sp>
        <p:nvSpPr>
          <p:cNvPr id="16" name="Obdélník 15"/>
          <p:cNvSpPr/>
          <p:nvPr/>
        </p:nvSpPr>
        <p:spPr>
          <a:xfrm>
            <a:off x="6426200" y="4156076"/>
            <a:ext cx="56515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Travel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sample travel – like to see and experience a bit of everything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constant exploration – always plan for the next trip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companion experiences – prefer traveling with like-minded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indulgence – seek the best you can afford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pic>
        <p:nvPicPr>
          <p:cNvPr id="2" name="Obrázek 1"/>
          <p:cNvPicPr>
            <a:picLocks noChangeAspect="1"/>
          </p:cNvPicPr>
          <p:nvPr/>
        </p:nvPicPr>
        <p:blipFill>
          <a:blip r:embed="rId2"/>
          <a:stretch>
            <a:fillRect/>
          </a:stretch>
        </p:blipFill>
        <p:spPr>
          <a:xfrm>
            <a:off x="6286500" y="0"/>
            <a:ext cx="5905500" cy="3937000"/>
          </a:xfrm>
          <a:prstGeom prst="rect">
            <a:avLst/>
          </a:prstGeom>
        </p:spPr>
      </p:pic>
    </p:spTree>
    <p:extLst>
      <p:ext uri="{BB962C8B-B14F-4D97-AF65-F5344CB8AC3E}">
        <p14:creationId xmlns:p14="http://schemas.microsoft.com/office/powerpoint/2010/main" val="1367723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585788" y="215900"/>
            <a:ext cx="3932237" cy="647700"/>
          </a:xfrm>
        </p:spPr>
        <p:txBody>
          <a:bodyPr/>
          <a:lstStyle/>
          <a:p>
            <a:r>
              <a:rPr lang="cs-CZ" dirty="0" err="1"/>
              <a:t>Gentle</a:t>
            </a:r>
            <a:r>
              <a:rPr lang="cs-CZ" dirty="0"/>
              <a:t> </a:t>
            </a:r>
            <a:r>
              <a:rPr lang="cs-CZ" dirty="0" err="1"/>
              <a:t>explorer</a:t>
            </a:r>
            <a:endParaRPr lang="cs-CZ" dirty="0"/>
          </a:p>
        </p:txBody>
      </p:sp>
      <p:sp>
        <p:nvSpPr>
          <p:cNvPr id="10" name="Zástupný symbol pro text 9"/>
          <p:cNvSpPr>
            <a:spLocks noGrp="1"/>
          </p:cNvSpPr>
          <p:nvPr>
            <p:ph type="body" sz="half" idx="2"/>
          </p:nvPr>
        </p:nvSpPr>
        <p:spPr>
          <a:xfrm>
            <a:off x="380207" y="987425"/>
            <a:ext cx="4929188" cy="4667250"/>
          </a:xfrm>
        </p:spPr>
        <p:txBody>
          <a:bodyPr>
            <a:normAutofit/>
          </a:bodyPr>
          <a:lstStyle/>
          <a:p>
            <a:r>
              <a:rPr lang="en-US" dirty="0"/>
              <a:t>In the world of explorers, you are a </a:t>
            </a:r>
            <a:r>
              <a:rPr lang="en-US" b="1" dirty="0"/>
              <a:t>Gentle Explorer</a:t>
            </a:r>
            <a:r>
              <a:rPr lang="en-US" dirty="0"/>
              <a:t>.  You </a:t>
            </a:r>
            <a:r>
              <a:rPr lang="en-US" dirty="0">
                <a:solidFill>
                  <a:schemeClr val="accent1">
                    <a:lumMod val="75000"/>
                  </a:schemeClr>
                </a:solidFill>
              </a:rPr>
              <a:t>like returning to past destinations </a:t>
            </a:r>
            <a:r>
              <a:rPr lang="en-US" dirty="0"/>
              <a:t>and enjoy the security of familiar surroundings.   You seek </a:t>
            </a:r>
            <a:r>
              <a:rPr lang="en-US" dirty="0">
                <a:solidFill>
                  <a:schemeClr val="accent1">
                    <a:lumMod val="75000"/>
                  </a:schemeClr>
                </a:solidFill>
              </a:rPr>
              <a:t>the most comfortable places </a:t>
            </a:r>
            <a:r>
              <a:rPr lang="en-US" dirty="0"/>
              <a:t>when you get away and avoid the unknown.   </a:t>
            </a:r>
            <a:r>
              <a:rPr lang="en-US" dirty="0">
                <a:solidFill>
                  <a:schemeClr val="accent1">
                    <a:lumMod val="75000"/>
                  </a:schemeClr>
                </a:solidFill>
              </a:rPr>
              <a:t>Well-organized travel packages and guided tours</a:t>
            </a:r>
            <a:r>
              <a:rPr lang="en-US" dirty="0"/>
              <a:t> that take care of all the details appeal to you - travel should be fun, not extra work!   And if it’s fun, chances are you’ll be back. You are:</a:t>
            </a:r>
          </a:p>
          <a:p>
            <a:r>
              <a:rPr lang="en-US" dirty="0"/>
              <a:t>conservative</a:t>
            </a:r>
          </a:p>
          <a:p>
            <a:r>
              <a:rPr lang="en-US" dirty="0"/>
              <a:t>reliable</a:t>
            </a:r>
          </a:p>
          <a:p>
            <a:r>
              <a:rPr lang="en-US" dirty="0"/>
              <a:t>traditional</a:t>
            </a:r>
          </a:p>
          <a:p>
            <a:r>
              <a:rPr lang="en-US" dirty="0"/>
              <a:t>solitary</a:t>
            </a:r>
          </a:p>
          <a:p>
            <a:r>
              <a:rPr lang="en-US" dirty="0"/>
              <a:t>selective</a:t>
            </a:r>
          </a:p>
          <a:p>
            <a:r>
              <a:rPr lang="en-US" dirty="0"/>
              <a:t>discriminating</a:t>
            </a:r>
          </a:p>
          <a:p>
            <a:r>
              <a:rPr lang="en-US" dirty="0"/>
              <a:t>fun-loving</a:t>
            </a:r>
          </a:p>
        </p:txBody>
      </p:sp>
      <p:sp>
        <p:nvSpPr>
          <p:cNvPr id="11" name="Obdélník 10"/>
          <p:cNvSpPr/>
          <p:nvPr/>
        </p:nvSpPr>
        <p:spPr>
          <a:xfrm>
            <a:off x="2476500" y="4156076"/>
            <a:ext cx="381000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Most likely to be seen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branded hotels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hotel pool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cottage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organized tour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main attractions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golfing/fishing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sp>
        <p:nvSpPr>
          <p:cNvPr id="16" name="Obdélník 15"/>
          <p:cNvSpPr/>
          <p:nvPr/>
        </p:nvSpPr>
        <p:spPr>
          <a:xfrm>
            <a:off x="6426200" y="4156076"/>
            <a:ext cx="56515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Travel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comfort – seek familiar surroundings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package travel – like organized tours that leave decision making to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selective – desire luxury, exclusivity and pampering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structure – prefer pre-planned trips that leave little room for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pic>
        <p:nvPicPr>
          <p:cNvPr id="3074" name="Picture 2" descr="http://quiz.canada.travel/sites/default/files/imagecache/traveller_type_thumbnail_540/ge-gentleexplorer-c120013_177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0"/>
            <a:ext cx="5905500" cy="393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7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79451" y="692696"/>
            <a:ext cx="7158037" cy="1174750"/>
          </a:xfrm>
        </p:spPr>
        <p:txBody>
          <a:bodyPr/>
          <a:lstStyle/>
          <a:p>
            <a:pPr eaLnBrk="1" hangingPunct="1"/>
            <a:r>
              <a:rPr lang="cs-CZ" altLang="cs-CZ" sz="3200" dirty="0"/>
              <a:t>Klíčové prvky marketingu destinace</a:t>
            </a:r>
          </a:p>
        </p:txBody>
      </p:sp>
      <p:sp>
        <p:nvSpPr>
          <p:cNvPr id="4099" name="Rectangle 3"/>
          <p:cNvSpPr>
            <a:spLocks noGrp="1" noChangeArrowheads="1"/>
          </p:cNvSpPr>
          <p:nvPr>
            <p:ph idx="1"/>
          </p:nvPr>
        </p:nvSpPr>
        <p:spPr/>
        <p:txBody>
          <a:bodyPr>
            <a:normAutofit/>
          </a:bodyPr>
          <a:lstStyle/>
          <a:p>
            <a:pPr eaLnBrk="1" hangingPunct="1">
              <a:lnSpc>
                <a:spcPct val="150000"/>
              </a:lnSpc>
            </a:pPr>
            <a:endParaRPr lang="cs-CZ" altLang="cs-CZ" sz="2800" dirty="0" smtClean="0"/>
          </a:p>
          <a:p>
            <a:pPr eaLnBrk="1" hangingPunct="1">
              <a:lnSpc>
                <a:spcPct val="150000"/>
              </a:lnSpc>
            </a:pPr>
            <a:r>
              <a:rPr lang="cs-CZ" altLang="cs-CZ" sz="2800" dirty="0" smtClean="0"/>
              <a:t>Nabídka </a:t>
            </a:r>
            <a:r>
              <a:rPr lang="cs-CZ" altLang="cs-CZ" sz="2800" dirty="0"/>
              <a:t>produktu přesně vymezeným cílovým skupinám (trhům) </a:t>
            </a:r>
            <a:r>
              <a:rPr lang="cs-CZ" altLang="cs-CZ" sz="2800" dirty="0">
                <a:sym typeface="Wingdings" pitchFamily="2" charset="2"/>
              </a:rPr>
              <a:t> </a:t>
            </a:r>
            <a:r>
              <a:rPr lang="cs-CZ" altLang="cs-CZ" sz="2800" dirty="0"/>
              <a:t>cílování (</a:t>
            </a:r>
            <a:r>
              <a:rPr lang="cs-CZ" altLang="cs-CZ" sz="2800" dirty="0" err="1"/>
              <a:t>targeting</a:t>
            </a:r>
            <a:r>
              <a:rPr lang="cs-CZ" altLang="cs-CZ" sz="2800" dirty="0"/>
              <a:t>).</a:t>
            </a:r>
          </a:p>
          <a:p>
            <a:pPr eaLnBrk="1" hangingPunct="1">
              <a:lnSpc>
                <a:spcPct val="150000"/>
              </a:lnSpc>
            </a:pPr>
            <a:r>
              <a:rPr lang="cs-CZ" altLang="cs-CZ" sz="2800" dirty="0"/>
              <a:t>Umístění produktu na trh (</a:t>
            </a:r>
            <a:r>
              <a:rPr lang="cs-CZ" altLang="cs-CZ" sz="2800" dirty="0" err="1"/>
              <a:t>positioning</a:t>
            </a:r>
            <a:r>
              <a:rPr lang="cs-CZ" altLang="cs-CZ" sz="2800" dirty="0"/>
              <a:t>)</a:t>
            </a:r>
          </a:p>
          <a:p>
            <a:pPr eaLnBrk="1" hangingPunct="1">
              <a:lnSpc>
                <a:spcPct val="150000"/>
              </a:lnSpc>
            </a:pPr>
            <a:r>
              <a:rPr lang="cs-CZ" altLang="cs-CZ" sz="2800" dirty="0"/>
              <a:t>Aktivací marketingového mixu</a:t>
            </a:r>
          </a:p>
        </p:txBody>
      </p:sp>
    </p:spTree>
    <p:extLst>
      <p:ext uri="{BB962C8B-B14F-4D97-AF65-F5344CB8AC3E}">
        <p14:creationId xmlns:p14="http://schemas.microsoft.com/office/powerpoint/2010/main" val="1374218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585788" y="215900"/>
            <a:ext cx="3932237" cy="647700"/>
          </a:xfrm>
        </p:spPr>
        <p:txBody>
          <a:bodyPr/>
          <a:lstStyle/>
          <a:p>
            <a:r>
              <a:rPr lang="cs-CZ" dirty="0"/>
              <a:t>No-</a:t>
            </a:r>
            <a:r>
              <a:rPr lang="cs-CZ" dirty="0" err="1"/>
              <a:t>hassle</a:t>
            </a:r>
            <a:r>
              <a:rPr lang="cs-CZ" dirty="0"/>
              <a:t> </a:t>
            </a:r>
            <a:r>
              <a:rPr lang="cs-CZ" dirty="0" err="1"/>
              <a:t>traveller</a:t>
            </a:r>
            <a:endParaRPr lang="cs-CZ" dirty="0"/>
          </a:p>
        </p:txBody>
      </p:sp>
      <p:sp>
        <p:nvSpPr>
          <p:cNvPr id="10" name="Zástupný symbol pro text 9"/>
          <p:cNvSpPr>
            <a:spLocks noGrp="1"/>
          </p:cNvSpPr>
          <p:nvPr>
            <p:ph type="body" sz="half" idx="2"/>
          </p:nvPr>
        </p:nvSpPr>
        <p:spPr>
          <a:xfrm>
            <a:off x="380207" y="987425"/>
            <a:ext cx="4929188" cy="4667250"/>
          </a:xfrm>
        </p:spPr>
        <p:txBody>
          <a:bodyPr>
            <a:normAutofit/>
          </a:bodyPr>
          <a:lstStyle/>
          <a:p>
            <a:r>
              <a:rPr lang="en-US" dirty="0"/>
              <a:t>In the world of explorers, you are a </a:t>
            </a:r>
            <a:r>
              <a:rPr lang="en-US" b="1" dirty="0"/>
              <a:t>No-Hassle </a:t>
            </a:r>
            <a:r>
              <a:rPr lang="en-US" b="1" dirty="0" err="1"/>
              <a:t>Traveller</a:t>
            </a:r>
            <a:r>
              <a:rPr lang="en-US" dirty="0"/>
              <a:t>.   As a bit of an escapist, </a:t>
            </a:r>
            <a:r>
              <a:rPr lang="en-US" dirty="0">
                <a:solidFill>
                  <a:schemeClr val="accent1">
                    <a:lumMod val="75000"/>
                  </a:schemeClr>
                </a:solidFill>
              </a:rPr>
              <a:t>you search for relaxation and simplicity</a:t>
            </a:r>
            <a:r>
              <a:rPr lang="en-US" dirty="0"/>
              <a:t>.   You </a:t>
            </a:r>
            <a:r>
              <a:rPr lang="en-US" dirty="0" err="1"/>
              <a:t>favour</a:t>
            </a:r>
            <a:r>
              <a:rPr lang="en-US" dirty="0"/>
              <a:t> worry-free travel and </a:t>
            </a:r>
            <a:r>
              <a:rPr lang="en-US" dirty="0">
                <a:solidFill>
                  <a:schemeClr val="accent1">
                    <a:lumMod val="75000"/>
                  </a:schemeClr>
                </a:solidFill>
              </a:rPr>
              <a:t>spending time with family and friends</a:t>
            </a:r>
            <a:r>
              <a:rPr lang="en-US" dirty="0"/>
              <a:t>.  Short breaks and getaways are preferred to long-distance travel.  </a:t>
            </a:r>
            <a:r>
              <a:rPr lang="en-US" dirty="0">
                <a:solidFill>
                  <a:schemeClr val="accent5"/>
                </a:solidFill>
              </a:rPr>
              <a:t>Things rarely planned in advance</a:t>
            </a:r>
            <a:r>
              <a:rPr lang="en-US" dirty="0"/>
              <a:t>; when you want to visit family and friends, you just go.  Along the way, you hope to see and expose your travel companions to the beauty of natural scenery and different cultures. You are:</a:t>
            </a:r>
          </a:p>
          <a:p>
            <a:r>
              <a:rPr lang="en-US" dirty="0"/>
              <a:t>flexible</a:t>
            </a:r>
          </a:p>
          <a:p>
            <a:r>
              <a:rPr lang="en-US" dirty="0"/>
              <a:t>rational</a:t>
            </a:r>
          </a:p>
          <a:p>
            <a:r>
              <a:rPr lang="en-US" dirty="0"/>
              <a:t>spiritual</a:t>
            </a:r>
          </a:p>
          <a:p>
            <a:r>
              <a:rPr lang="en-US" dirty="0"/>
              <a:t>careful</a:t>
            </a:r>
          </a:p>
          <a:p>
            <a:r>
              <a:rPr lang="en-US" dirty="0"/>
              <a:t>energetic</a:t>
            </a:r>
          </a:p>
          <a:p>
            <a:r>
              <a:rPr lang="en-US" dirty="0"/>
              <a:t>open-minded</a:t>
            </a:r>
          </a:p>
          <a:p>
            <a:r>
              <a:rPr lang="en-US" dirty="0"/>
              <a:t>discriminating consumer</a:t>
            </a:r>
          </a:p>
        </p:txBody>
      </p:sp>
      <p:sp>
        <p:nvSpPr>
          <p:cNvPr id="11" name="Obdélník 10"/>
          <p:cNvSpPr/>
          <p:nvPr/>
        </p:nvSpPr>
        <p:spPr>
          <a:xfrm>
            <a:off x="3276600" y="4156076"/>
            <a:ext cx="381000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Most likely to be seen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festivals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theatres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museums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group tours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outdoors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sp>
        <p:nvSpPr>
          <p:cNvPr id="16" name="Obdélník 15"/>
          <p:cNvSpPr/>
          <p:nvPr/>
        </p:nvSpPr>
        <p:spPr>
          <a:xfrm>
            <a:off x="6426200" y="4156076"/>
            <a:ext cx="5651500"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Travel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escape – seek a getaway from everyday stresses and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group travel – enjoy socializing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nature – like purity and serenity of open spaces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security – prefer safety of familiar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endParaRPr>
          </a:p>
        </p:txBody>
      </p:sp>
      <p:pic>
        <p:nvPicPr>
          <p:cNvPr id="5122" name="Picture 2" descr="http://quiz.canada.travel/sites/default/files/imagecache/traveller_type_thumbnail_540/nht-nohassletraveller-c130006_010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2" y="0"/>
            <a:ext cx="6076948"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sz="3200"/>
              <a:t>Používání hromadných kritérií</a:t>
            </a:r>
          </a:p>
        </p:txBody>
      </p:sp>
      <p:sp>
        <p:nvSpPr>
          <p:cNvPr id="24579" name="Rectangle 3"/>
          <p:cNvSpPr>
            <a:spLocks noGrp="1" noChangeArrowheads="1"/>
          </p:cNvSpPr>
          <p:nvPr>
            <p:ph idx="1"/>
          </p:nvPr>
        </p:nvSpPr>
        <p:spPr>
          <a:xfrm>
            <a:off x="698163" y="2060848"/>
            <a:ext cx="8596668" cy="4484570"/>
          </a:xfrm>
        </p:spPr>
        <p:txBody>
          <a:bodyPr>
            <a:normAutofit fontScale="92500" lnSpcReduction="10000"/>
          </a:bodyPr>
          <a:lstStyle/>
          <a:p>
            <a:pPr eaLnBrk="1" hangingPunct="1"/>
            <a:r>
              <a:rPr lang="cs-CZ" altLang="cs-CZ" sz="2800" dirty="0"/>
              <a:t>V praxi se neomezujeme pouze na jednu z výše popsaných metod</a:t>
            </a:r>
          </a:p>
          <a:p>
            <a:pPr eaLnBrk="1" hangingPunct="1"/>
            <a:r>
              <a:rPr lang="cs-CZ" altLang="cs-CZ" sz="2800" dirty="0"/>
              <a:t>Používáme několik segmentačních základen</a:t>
            </a:r>
          </a:p>
          <a:p>
            <a:pPr eaLnBrk="1" hangingPunct="1"/>
            <a:r>
              <a:rPr lang="cs-CZ" altLang="cs-CZ" sz="2800" dirty="0"/>
              <a:t>Příkladem </a:t>
            </a:r>
            <a:r>
              <a:rPr lang="cs-CZ" altLang="cs-CZ" sz="2800" dirty="0" err="1"/>
              <a:t>multivariatní</a:t>
            </a:r>
            <a:r>
              <a:rPr lang="cs-CZ" altLang="cs-CZ" sz="2800" dirty="0"/>
              <a:t> segmentace je přístup, který spojuje demografickou a </a:t>
            </a:r>
            <a:r>
              <a:rPr lang="cs-CZ" altLang="cs-CZ" sz="2800" dirty="0" err="1"/>
              <a:t>psychografickou</a:t>
            </a:r>
            <a:r>
              <a:rPr lang="cs-CZ" altLang="cs-CZ" sz="2800" dirty="0"/>
              <a:t> segmentaci</a:t>
            </a:r>
          </a:p>
          <a:p>
            <a:pPr eaLnBrk="1" hangingPunct="1"/>
            <a:r>
              <a:rPr lang="cs-CZ" altLang="cs-CZ" sz="2800" dirty="0"/>
              <a:t>Příklady: </a:t>
            </a:r>
          </a:p>
          <a:p>
            <a:pPr lvl="1" eaLnBrk="1" hangingPunct="1"/>
            <a:r>
              <a:rPr lang="cs-CZ" altLang="cs-CZ" sz="2400" dirty="0"/>
              <a:t>ACORN (britská klasifikace sídlišť) - </a:t>
            </a:r>
            <a:r>
              <a:rPr lang="cs-CZ" altLang="cs-CZ" sz="1800" dirty="0">
                <a:hlinkClick r:id="rId3"/>
              </a:rPr>
              <a:t>http://www.caci.co.uk/acorn2009/CACI.htm</a:t>
            </a:r>
            <a:endParaRPr lang="cs-CZ" altLang="cs-CZ" sz="1800" dirty="0"/>
          </a:p>
          <a:p>
            <a:pPr lvl="1" eaLnBrk="1" hangingPunct="1"/>
            <a:r>
              <a:rPr lang="cs-CZ" altLang="cs-CZ" sz="2400" dirty="0" err="1"/>
              <a:t>Mosaic</a:t>
            </a:r>
            <a:r>
              <a:rPr lang="cs-CZ" altLang="cs-CZ" dirty="0" smtClean="0"/>
              <a:t> - </a:t>
            </a:r>
            <a:r>
              <a:rPr lang="cs-CZ" altLang="cs-CZ" sz="1800" dirty="0">
                <a:hlinkClick r:id="rId4"/>
              </a:rPr>
              <a:t>http://www.experian.co.uk/assets/business-strategies/brochures/mosaic-uk-2009-brochure-jun10.pdf</a:t>
            </a:r>
            <a:endParaRPr lang="cs-CZ" altLang="cs-CZ" sz="1800" dirty="0"/>
          </a:p>
        </p:txBody>
      </p:sp>
    </p:spTree>
    <p:extLst>
      <p:ext uri="{BB962C8B-B14F-4D97-AF65-F5344CB8AC3E}">
        <p14:creationId xmlns:p14="http://schemas.microsoft.com/office/powerpoint/2010/main" val="1885339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191344" y="1187344"/>
            <a:ext cx="10613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cs-CZ" altLang="cs-CZ" b="1" i="1"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Dvou dimenzionální model segmentace Sinus-Meta-</a:t>
            </a:r>
            <a:r>
              <a:rPr kumimoji="0" lang="cs-CZ" altLang="cs-CZ" b="1" i="1" u="none" strike="noStrike" cap="none" normalizeH="0" baseline="0" dirty="0" err="1"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Milieus</a:t>
            </a:r>
            <a:r>
              <a:rPr kumimoji="0" lang="cs-CZ" altLang="cs-CZ" b="1" i="1" u="none" strike="noStrike" cap="none" normalizeH="0" baseline="0" dirty="0" smtClean="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cs-CZ" altLang="cs-CZ" sz="6000" b="0" i="0" u="none" strike="noStrike" cap="none" normalizeH="0" baseline="0" dirty="0" smtClean="0">
              <a:ln>
                <a:noFill/>
              </a:ln>
              <a:solidFill>
                <a:schemeClr val="accent1">
                  <a:lumMod val="75000"/>
                </a:schemeClr>
              </a:solidFill>
              <a:effectLst/>
              <a:latin typeface="Arial" panose="020B0604020202020204" pitchFamily="34" charset="0"/>
            </a:endParaRPr>
          </a:p>
        </p:txBody>
      </p:sp>
      <p:sp>
        <p:nvSpPr>
          <p:cNvPr id="3" name="Zástupný symbol pro obsah 2"/>
          <p:cNvSpPr>
            <a:spLocks noGrp="1"/>
          </p:cNvSpPr>
          <p:nvPr>
            <p:ph idx="1"/>
          </p:nvPr>
        </p:nvSpPr>
        <p:spPr/>
        <p:txBody>
          <a:bodyPr/>
          <a:lstStyle/>
          <a:p>
            <a:endParaRPr lang="cs-CZ"/>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191344" y="2276872"/>
            <a:ext cx="5760720" cy="4246245"/>
          </a:xfrm>
          <a:prstGeom prst="rect">
            <a:avLst/>
          </a:prstGeom>
          <a:noFill/>
          <a:ln>
            <a:noFill/>
          </a:ln>
        </p:spPr>
      </p:pic>
      <p:pic>
        <p:nvPicPr>
          <p:cNvPr id="5" name="Obrázek 4">
            <a:extLst>
              <a:ext uri="{FF2B5EF4-FFF2-40B4-BE49-F238E27FC236}">
                <a16:creationId xmlns:a16="http://schemas.microsoft.com/office/drawing/2014/main" id="{514BB471-103D-4541-898A-F9B8A8CA0EF0}"/>
              </a:ext>
            </a:extLst>
          </p:cNvPr>
          <p:cNvPicPr/>
          <p:nvPr/>
        </p:nvPicPr>
        <p:blipFill rotWithShape="1">
          <a:blip r:embed="rId3"/>
          <a:srcRect t="8437" b="2217"/>
          <a:stretch/>
        </p:blipFill>
        <p:spPr bwMode="auto">
          <a:xfrm>
            <a:off x="6202402" y="2947987"/>
            <a:ext cx="5709920" cy="3429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763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Case study: Výběr cílových trhů</a:t>
            </a:r>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970" y="1556792"/>
            <a:ext cx="6491260" cy="487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47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38731" y="-1387217"/>
            <a:ext cx="5455716" cy="918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919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840" y="-1345377"/>
            <a:ext cx="5083816" cy="910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170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171450"/>
            <a:ext cx="681990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416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3"/>
          <a:stretch>
            <a:fillRect/>
          </a:stretch>
        </p:blipFill>
        <p:spPr>
          <a:xfrm>
            <a:off x="335360" y="0"/>
            <a:ext cx="11260801" cy="6905401"/>
          </a:xfrm>
          <a:prstGeom prst="rect">
            <a:avLst/>
          </a:prstGeom>
        </p:spPr>
      </p:pic>
    </p:spTree>
    <p:extLst>
      <p:ext uri="{BB962C8B-B14F-4D97-AF65-F5344CB8AC3E}">
        <p14:creationId xmlns:p14="http://schemas.microsoft.com/office/powerpoint/2010/main" val="240667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z="3200" dirty="0"/>
              <a:t>Segmentace trhu</a:t>
            </a:r>
          </a:p>
        </p:txBody>
      </p:sp>
      <p:sp>
        <p:nvSpPr>
          <p:cNvPr id="5123" name="Rectangle 3"/>
          <p:cNvSpPr>
            <a:spLocks noGrp="1" noChangeArrowheads="1"/>
          </p:cNvSpPr>
          <p:nvPr>
            <p:ph idx="1"/>
          </p:nvPr>
        </p:nvSpPr>
        <p:spPr>
          <a:xfrm>
            <a:off x="679451" y="1916832"/>
            <a:ext cx="10673133" cy="4752527"/>
          </a:xfrm>
        </p:spPr>
        <p:txBody>
          <a:bodyPr>
            <a:normAutofit fontScale="92500" lnSpcReduction="20000"/>
          </a:bodyPr>
          <a:lstStyle/>
          <a:p>
            <a:pPr>
              <a:lnSpc>
                <a:spcPct val="90000"/>
              </a:lnSpc>
            </a:pPr>
            <a:r>
              <a:rPr lang="cs-CZ" altLang="cs-CZ" sz="2800" dirty="0" smtClean="0">
                <a:latin typeface="Trebuchet MS" panose="020B0603020202020204" pitchFamily="34" charset="0"/>
              </a:rPr>
              <a:t>Rozdělení </a:t>
            </a:r>
            <a:r>
              <a:rPr lang="cs-CZ" altLang="cs-CZ" sz="2800" dirty="0">
                <a:latin typeface="Trebuchet MS" panose="020B0603020202020204" pitchFamily="34" charset="0"/>
              </a:rPr>
              <a:t>trhu na homogenní skupiny lidí - segmenty, které mají relativně stejné potřeby a požadavky.</a:t>
            </a:r>
          </a:p>
          <a:p>
            <a:pPr>
              <a:lnSpc>
                <a:spcPct val="90000"/>
              </a:lnSpc>
            </a:pPr>
            <a:endParaRPr lang="cs-CZ" altLang="cs-CZ" sz="2100" b="1" dirty="0">
              <a:latin typeface="Trebuchet MS" panose="020B0603020202020204" pitchFamily="34" charset="0"/>
            </a:endParaRPr>
          </a:p>
          <a:p>
            <a:pPr>
              <a:lnSpc>
                <a:spcPct val="90000"/>
              </a:lnSpc>
            </a:pPr>
            <a:r>
              <a:rPr lang="cs-CZ" altLang="cs-CZ" sz="3000" dirty="0">
                <a:latin typeface="Trebuchet MS" panose="020B0603020202020204" pitchFamily="34" charset="0"/>
              </a:rPr>
              <a:t>Účelem segmentace je zefektivnit marketingové aktivity destinace</a:t>
            </a:r>
          </a:p>
          <a:p>
            <a:pPr marL="0" indent="0">
              <a:lnSpc>
                <a:spcPct val="90000"/>
              </a:lnSpc>
              <a:buNone/>
            </a:pPr>
            <a:endParaRPr lang="cs-CZ" altLang="cs-CZ" sz="2100" b="1" dirty="0">
              <a:latin typeface="Trebuchet MS" panose="020B0603020202020204" pitchFamily="34" charset="0"/>
            </a:endParaRPr>
          </a:p>
          <a:p>
            <a:pPr marL="0" indent="0">
              <a:lnSpc>
                <a:spcPct val="90000"/>
              </a:lnSpc>
              <a:buNone/>
            </a:pPr>
            <a:r>
              <a:rPr lang="cs-CZ" altLang="cs-CZ" sz="2100" b="1" dirty="0">
                <a:latin typeface="Trebuchet MS" panose="020B0603020202020204" pitchFamily="34" charset="0"/>
              </a:rPr>
              <a:t>Předpoklady segmentace:</a:t>
            </a:r>
          </a:p>
          <a:p>
            <a:pPr eaLnBrk="1" hangingPunct="1">
              <a:lnSpc>
                <a:spcPct val="130000"/>
              </a:lnSpc>
            </a:pPr>
            <a:r>
              <a:rPr lang="cs-CZ" altLang="cs-CZ" sz="2100" dirty="0">
                <a:latin typeface="Trebuchet MS" panose="020B0603020202020204" pitchFamily="34" charset="0"/>
              </a:rPr>
              <a:t>Jednotlivé segmenty by měly být </a:t>
            </a:r>
            <a:r>
              <a:rPr lang="cs-CZ" altLang="cs-CZ" sz="2100" dirty="0">
                <a:solidFill>
                  <a:schemeClr val="accent1"/>
                </a:solidFill>
                <a:latin typeface="Trebuchet MS" panose="020B0603020202020204" pitchFamily="34" charset="0"/>
              </a:rPr>
              <a:t>vzájemně odlišitelné </a:t>
            </a:r>
            <a:r>
              <a:rPr lang="cs-CZ" altLang="cs-CZ" sz="2100" dirty="0">
                <a:latin typeface="Trebuchet MS" panose="020B0603020202020204" pitchFamily="34" charset="0"/>
              </a:rPr>
              <a:t>(charakter chování, preferencemi, postoji – oslovujeme je odlišnou kombinací marketingového mixu)</a:t>
            </a:r>
          </a:p>
          <a:p>
            <a:pPr eaLnBrk="1" hangingPunct="1">
              <a:lnSpc>
                <a:spcPct val="130000"/>
              </a:lnSpc>
            </a:pPr>
            <a:r>
              <a:rPr lang="cs-CZ" altLang="cs-CZ" sz="2100" dirty="0">
                <a:latin typeface="Trebuchet MS" panose="020B0603020202020204" pitchFamily="34" charset="0"/>
              </a:rPr>
              <a:t>Definovaný segment musí být </a:t>
            </a:r>
            <a:r>
              <a:rPr lang="cs-CZ" altLang="cs-CZ" sz="2100" dirty="0">
                <a:solidFill>
                  <a:schemeClr val="accent1"/>
                </a:solidFill>
                <a:latin typeface="Trebuchet MS" panose="020B0603020202020204" pitchFamily="34" charset="0"/>
              </a:rPr>
              <a:t>měřitelný</a:t>
            </a:r>
            <a:r>
              <a:rPr lang="cs-CZ" altLang="cs-CZ" sz="2100" dirty="0">
                <a:latin typeface="Trebuchet MS" panose="020B0603020202020204" pitchFamily="34" charset="0"/>
              </a:rPr>
              <a:t> – dostupnost dat</a:t>
            </a:r>
          </a:p>
          <a:p>
            <a:pPr eaLnBrk="1" hangingPunct="1">
              <a:lnSpc>
                <a:spcPct val="130000"/>
              </a:lnSpc>
            </a:pPr>
            <a:r>
              <a:rPr lang="cs-CZ" altLang="cs-CZ" sz="2100" dirty="0">
                <a:latin typeface="Trebuchet MS" panose="020B0603020202020204" pitchFamily="34" charset="0"/>
              </a:rPr>
              <a:t>Kromě velikosti segmentu musíme hodnotit jeho </a:t>
            </a:r>
            <a:r>
              <a:rPr lang="cs-CZ" altLang="cs-CZ" sz="2100" dirty="0">
                <a:solidFill>
                  <a:schemeClr val="accent1"/>
                </a:solidFill>
                <a:latin typeface="Trebuchet MS" panose="020B0603020202020204" pitchFamily="34" charset="0"/>
              </a:rPr>
              <a:t>ekonomickou hodnotu </a:t>
            </a:r>
            <a:r>
              <a:rPr lang="cs-CZ" altLang="cs-CZ" sz="2100" dirty="0">
                <a:latin typeface="Trebuchet MS" panose="020B0603020202020204" pitchFamily="34" charset="0"/>
              </a:rPr>
              <a:t>(průměrné výdaje os./den)</a:t>
            </a:r>
          </a:p>
          <a:p>
            <a:pPr eaLnBrk="1" hangingPunct="1">
              <a:lnSpc>
                <a:spcPct val="130000"/>
              </a:lnSpc>
            </a:pPr>
            <a:r>
              <a:rPr lang="cs-CZ" altLang="cs-CZ" sz="2100" dirty="0">
                <a:latin typeface="Trebuchet MS" panose="020B0603020202020204" pitchFamily="34" charset="0"/>
              </a:rPr>
              <a:t>Musíme mít k dispozici </a:t>
            </a:r>
            <a:r>
              <a:rPr lang="cs-CZ" altLang="cs-CZ" sz="2100" dirty="0">
                <a:solidFill>
                  <a:schemeClr val="accent1"/>
                </a:solidFill>
                <a:latin typeface="Trebuchet MS" panose="020B0603020202020204" pitchFamily="34" charset="0"/>
              </a:rPr>
              <a:t>vhodné nástroje </a:t>
            </a:r>
            <a:r>
              <a:rPr lang="cs-CZ" altLang="cs-CZ" sz="2100" dirty="0">
                <a:latin typeface="Trebuchet MS" panose="020B0603020202020204" pitchFamily="34" charset="0"/>
              </a:rPr>
              <a:t>k oslovení segmentu</a:t>
            </a:r>
          </a:p>
          <a:p>
            <a:pPr eaLnBrk="1" hangingPunct="1">
              <a:lnSpc>
                <a:spcPct val="130000"/>
              </a:lnSpc>
            </a:pPr>
            <a:r>
              <a:rPr lang="cs-CZ" altLang="cs-CZ" sz="2100" dirty="0">
                <a:latin typeface="Trebuchet MS" panose="020B0603020202020204" pitchFamily="34" charset="0"/>
              </a:rPr>
              <a:t>Definovaný segment musí </a:t>
            </a:r>
            <a:r>
              <a:rPr lang="cs-CZ" altLang="cs-CZ" sz="2100" dirty="0">
                <a:solidFill>
                  <a:schemeClr val="accent1"/>
                </a:solidFill>
                <a:latin typeface="Trebuchet MS" panose="020B0603020202020204" pitchFamily="34" charset="0"/>
              </a:rPr>
              <a:t>být dlouhodobě udržitelný </a:t>
            </a:r>
            <a:r>
              <a:rPr lang="cs-CZ" altLang="cs-CZ" sz="2100" dirty="0">
                <a:latin typeface="Trebuchet MS" panose="020B0603020202020204" pitchFamily="34" charset="0"/>
              </a:rPr>
              <a:t>– dostatečné zdroje vs. nutná síla marketingových aktivit; konkurenční prostředí</a:t>
            </a:r>
          </a:p>
          <a:p>
            <a:pPr eaLnBrk="1" hangingPunct="1">
              <a:lnSpc>
                <a:spcPct val="90000"/>
              </a:lnSpc>
            </a:pPr>
            <a:endParaRPr lang="cs-CZ" altLang="cs-CZ" sz="2100" b="1" dirty="0">
              <a:latin typeface="Arial Narrow" pitchFamily="34" charset="0"/>
            </a:endParaRPr>
          </a:p>
        </p:txBody>
      </p:sp>
    </p:spTree>
    <p:extLst>
      <p:ext uri="{BB962C8B-B14F-4D97-AF65-F5344CB8AC3E}">
        <p14:creationId xmlns:p14="http://schemas.microsoft.com/office/powerpoint/2010/main" val="3158604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Přístupy k segmentaci</a:t>
            </a:r>
            <a:endParaRPr lang="cs-CZ" dirty="0"/>
          </a:p>
        </p:txBody>
      </p:sp>
      <p:sp>
        <p:nvSpPr>
          <p:cNvPr id="3" name="Zástupný symbol pro obsah 2"/>
          <p:cNvSpPr>
            <a:spLocks noGrp="1"/>
          </p:cNvSpPr>
          <p:nvPr>
            <p:ph idx="1"/>
          </p:nvPr>
        </p:nvSpPr>
        <p:spPr>
          <a:xfrm>
            <a:off x="679451" y="2420888"/>
            <a:ext cx="10776428" cy="4114800"/>
          </a:xfrm>
        </p:spPr>
        <p:txBody>
          <a:bodyPr>
            <a:normAutofit/>
          </a:bodyPr>
          <a:lstStyle/>
          <a:p>
            <a:r>
              <a:rPr lang="cs-CZ" sz="2800" dirty="0" smtClean="0"/>
              <a:t>a priori – sledujeme chování návštěvníků (co dělají v destinaci)</a:t>
            </a:r>
          </a:p>
          <a:p>
            <a:pPr lvl="1"/>
            <a:r>
              <a:rPr lang="cs-CZ" sz="2400" dirty="0" smtClean="0"/>
              <a:t>Na základě pozorování, zkušeností a vlastního úsudku</a:t>
            </a:r>
          </a:p>
          <a:p>
            <a:endParaRPr lang="cs-CZ" sz="2800" dirty="0" smtClean="0"/>
          </a:p>
          <a:p>
            <a:r>
              <a:rPr lang="cs-CZ" sz="2800" dirty="0" smtClean="0"/>
              <a:t>post hoc – sledujeme charakter osob (kdo jsou)</a:t>
            </a:r>
          </a:p>
          <a:p>
            <a:pPr lvl="1"/>
            <a:r>
              <a:rPr lang="cs-CZ" sz="2400" dirty="0" smtClean="0"/>
              <a:t>Empiricky zjištěné </a:t>
            </a:r>
            <a:r>
              <a:rPr lang="cs-CZ" sz="2400" dirty="0" err="1" smtClean="0"/>
              <a:t>info</a:t>
            </a:r>
            <a:r>
              <a:rPr lang="cs-CZ" sz="2400" dirty="0" smtClean="0"/>
              <a:t> z terénních šetření + statistické metody (shluková analýza)</a:t>
            </a:r>
            <a:endParaRPr lang="cs-CZ" sz="2400" dirty="0"/>
          </a:p>
        </p:txBody>
      </p:sp>
    </p:spTree>
    <p:extLst>
      <p:ext uri="{BB962C8B-B14F-4D97-AF65-F5344CB8AC3E}">
        <p14:creationId xmlns:p14="http://schemas.microsoft.com/office/powerpoint/2010/main" val="111317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cs-CZ" altLang="cs-CZ" smtClean="0"/>
          </a:p>
        </p:txBody>
      </p:sp>
      <p:sp>
        <p:nvSpPr>
          <p:cNvPr id="10243" name="Rectangle 3"/>
          <p:cNvSpPr>
            <a:spLocks noGrp="1" noChangeArrowheads="1"/>
          </p:cNvSpPr>
          <p:nvPr>
            <p:ph idx="1"/>
          </p:nvPr>
        </p:nvSpPr>
        <p:spPr/>
        <p:txBody>
          <a:bodyPr/>
          <a:lstStyle/>
          <a:p>
            <a:pPr eaLnBrk="1" hangingPunct="1"/>
            <a:endParaRPr lang="cs-CZ" altLang="cs-CZ"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52664"/>
            <a:ext cx="6840760" cy="67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160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 segmentace trhu</a:t>
            </a:r>
            <a:endParaRPr lang="cs-CZ" dirty="0"/>
          </a:p>
        </p:txBody>
      </p:sp>
      <p:graphicFrame>
        <p:nvGraphicFramePr>
          <p:cNvPr id="4" name="Zástupný symbol pro obsah 3"/>
          <p:cNvGraphicFramePr>
            <a:graphicFrameLocks noGrp="1"/>
          </p:cNvGraphicFramePr>
          <p:nvPr>
            <p:ph idx="1"/>
            <p:extLst/>
          </p:nvPr>
        </p:nvGraphicFramePr>
        <p:xfrm>
          <a:off x="669587" y="1809031"/>
          <a:ext cx="7661275"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a:off x="698595" y="3212976"/>
            <a:ext cx="5058626" cy="3231654"/>
          </a:xfrm>
          <a:prstGeom prst="rect">
            <a:avLst/>
          </a:prstGeom>
          <a:noFill/>
        </p:spPr>
        <p:txBody>
          <a:bodyPr wrap="square" rtlCol="0">
            <a:spAutoFit/>
          </a:bodyPr>
          <a:lstStyle/>
          <a:p>
            <a:pPr marL="285750" indent="-285750">
              <a:buFont typeface="Arial" panose="020B0604020202020204" pitchFamily="34" charset="0"/>
              <a:buChar char="•"/>
            </a:pPr>
            <a:r>
              <a:rPr lang="cs-CZ" sz="2000" dirty="0">
                <a:solidFill>
                  <a:schemeClr val="accent1"/>
                </a:solidFill>
              </a:rPr>
              <a:t>Analýza poptávky </a:t>
            </a:r>
            <a:r>
              <a:rPr lang="cs-CZ" sz="2000" dirty="0"/>
              <a:t>(sekundární a primární data)</a:t>
            </a:r>
          </a:p>
          <a:p>
            <a:pPr marL="285750" indent="-285750">
              <a:buFont typeface="Arial" panose="020B0604020202020204" pitchFamily="34" charset="0"/>
              <a:buChar char="•"/>
            </a:pPr>
            <a:r>
              <a:rPr lang="cs-CZ" sz="2000" dirty="0">
                <a:solidFill>
                  <a:schemeClr val="accent1"/>
                </a:solidFill>
              </a:rPr>
              <a:t>Rozhodnutí o šíři a hloubce segmentace </a:t>
            </a:r>
            <a:r>
              <a:rPr lang="cs-CZ" sz="2000" dirty="0"/>
              <a:t>– různá úroveň podrobnosti segmentace – počet segmentačních kritérií</a:t>
            </a:r>
          </a:p>
          <a:p>
            <a:pPr marL="285750" indent="-285750">
              <a:buFont typeface="Arial" panose="020B0604020202020204" pitchFamily="34" charset="0"/>
              <a:buChar char="•"/>
            </a:pPr>
            <a:r>
              <a:rPr lang="cs-CZ" sz="2000" dirty="0">
                <a:solidFill>
                  <a:schemeClr val="accent1"/>
                </a:solidFill>
              </a:rPr>
              <a:t>Syntéza</a:t>
            </a:r>
            <a:r>
              <a:rPr lang="cs-CZ" sz="2000" dirty="0"/>
              <a:t> – profil návštěvníka – persony</a:t>
            </a:r>
          </a:p>
          <a:p>
            <a:pPr marL="285750" indent="-285750">
              <a:buFont typeface="Arial" panose="020B0604020202020204" pitchFamily="34" charset="0"/>
              <a:buChar char="•"/>
            </a:pPr>
            <a:r>
              <a:rPr lang="cs-CZ" sz="2000" dirty="0" err="1">
                <a:solidFill>
                  <a:schemeClr val="accent1"/>
                </a:solidFill>
              </a:rPr>
              <a:t>Targeting</a:t>
            </a:r>
            <a:r>
              <a:rPr lang="cs-CZ" sz="2000" dirty="0"/>
              <a:t> – výběr cílových segmentů – pravidlo 80/20 – </a:t>
            </a:r>
            <a:r>
              <a:rPr lang="cs-CZ" sz="2000" i="1" dirty="0"/>
              <a:t>„ne všem málo, ale málu všechno“</a:t>
            </a:r>
          </a:p>
          <a:p>
            <a:pPr marL="1200150" lvl="2" indent="-285750">
              <a:buFont typeface="Arial" panose="020B0604020202020204" pitchFamily="34" charset="0"/>
              <a:buChar char="•"/>
            </a:pPr>
            <a:endParaRPr lang="cs-CZ" dirty="0"/>
          </a:p>
        </p:txBody>
      </p:sp>
      <p:sp>
        <p:nvSpPr>
          <p:cNvPr id="3" name="TextovéPole 2"/>
          <p:cNvSpPr txBox="1"/>
          <p:nvPr/>
        </p:nvSpPr>
        <p:spPr>
          <a:xfrm>
            <a:off x="6338113" y="3212976"/>
            <a:ext cx="4430508" cy="2616101"/>
          </a:xfrm>
          <a:prstGeom prst="rect">
            <a:avLst/>
          </a:prstGeom>
          <a:noFill/>
        </p:spPr>
        <p:txBody>
          <a:bodyPr wrap="none" rtlCol="0">
            <a:spAutoFit/>
          </a:bodyPr>
          <a:lstStyle/>
          <a:p>
            <a:pPr lvl="1"/>
            <a:r>
              <a:rPr lang="cs-CZ" sz="2000" dirty="0"/>
              <a:t>Metody výběru:</a:t>
            </a:r>
          </a:p>
          <a:p>
            <a:pPr marL="1200150" lvl="2" indent="-285750">
              <a:buFont typeface="Arial" panose="020B0604020202020204" pitchFamily="34" charset="0"/>
              <a:buChar char="•"/>
            </a:pPr>
            <a:r>
              <a:rPr lang="cs-CZ" sz="2000" dirty="0"/>
              <a:t>Intuitivní výběr</a:t>
            </a:r>
          </a:p>
          <a:p>
            <a:pPr marL="1200150" lvl="2" indent="-285750">
              <a:buFont typeface="Arial" panose="020B0604020202020204" pitchFamily="34" charset="0"/>
              <a:buChar char="•"/>
            </a:pPr>
            <a:r>
              <a:rPr lang="cs-CZ" sz="2000" dirty="0" err="1"/>
              <a:t>Delphi</a:t>
            </a:r>
            <a:r>
              <a:rPr lang="cs-CZ" sz="2000" dirty="0"/>
              <a:t> metoda</a:t>
            </a:r>
          </a:p>
          <a:p>
            <a:pPr marL="1200150" lvl="2" indent="-285750">
              <a:buFont typeface="Arial" panose="020B0604020202020204" pitchFamily="34" charset="0"/>
              <a:buChar char="•"/>
            </a:pPr>
            <a:r>
              <a:rPr lang="cs-CZ" sz="2000" dirty="0"/>
              <a:t>Tržní hodnota</a:t>
            </a:r>
          </a:p>
          <a:p>
            <a:pPr marL="1200150" lvl="2" indent="-285750">
              <a:buFont typeface="Arial" panose="020B0604020202020204" pitchFamily="34" charset="0"/>
              <a:buChar char="•"/>
            </a:pPr>
            <a:r>
              <a:rPr lang="cs-CZ" sz="2000" dirty="0"/>
              <a:t>Portfoliová analýza</a:t>
            </a:r>
          </a:p>
          <a:p>
            <a:pPr marL="1200150" lvl="2" indent="-285750">
              <a:buFont typeface="Arial" panose="020B0604020202020204" pitchFamily="34" charset="0"/>
              <a:buChar char="•"/>
            </a:pPr>
            <a:r>
              <a:rPr lang="cs-CZ" sz="2000" dirty="0"/>
              <a:t>Bodovací metoda</a:t>
            </a:r>
          </a:p>
          <a:p>
            <a:pPr marL="1200150" lvl="2" indent="-285750">
              <a:buFont typeface="Arial" panose="020B0604020202020204" pitchFamily="34" charset="0"/>
              <a:buChar char="•"/>
            </a:pPr>
            <a:r>
              <a:rPr lang="cs-CZ" sz="2000" dirty="0"/>
              <a:t>Ekonometrické modelování</a:t>
            </a:r>
          </a:p>
          <a:p>
            <a:endParaRPr lang="cs-CZ" dirty="0"/>
          </a:p>
        </p:txBody>
      </p:sp>
    </p:spTree>
    <p:extLst>
      <p:ext uri="{BB962C8B-B14F-4D97-AF65-F5344CB8AC3E}">
        <p14:creationId xmlns:p14="http://schemas.microsoft.com/office/powerpoint/2010/main" val="78013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pic>
        <p:nvPicPr>
          <p:cNvPr id="1433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3389" y="260351"/>
            <a:ext cx="8713787" cy="6196013"/>
          </a:xfrm>
          <a:noFill/>
        </p:spPr>
      </p:pic>
      <p:sp>
        <p:nvSpPr>
          <p:cNvPr id="14340" name="TextovéPole 1"/>
          <p:cNvSpPr txBox="1">
            <a:spLocks noChangeArrowheads="1"/>
          </p:cNvSpPr>
          <p:nvPr/>
        </p:nvSpPr>
        <p:spPr bwMode="auto">
          <a:xfrm>
            <a:off x="2111375" y="6381750"/>
            <a:ext cx="720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a:hlinkClick r:id="rId4"/>
              </a:rPr>
              <a:t>http://www.code-knacker.de/trendgruppen.htm</a:t>
            </a:r>
            <a:endParaRPr lang="cs-CZ" altLang="cs-CZ"/>
          </a:p>
        </p:txBody>
      </p:sp>
    </p:spTree>
    <p:extLst>
      <p:ext uri="{BB962C8B-B14F-4D97-AF65-F5344CB8AC3E}">
        <p14:creationId xmlns:p14="http://schemas.microsoft.com/office/powerpoint/2010/main" val="100544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Proces segmentace trhu</a:t>
            </a:r>
            <a:endParaRPr lang="cs-CZ" dirty="0"/>
          </a:p>
        </p:txBody>
      </p:sp>
      <p:graphicFrame>
        <p:nvGraphicFramePr>
          <p:cNvPr id="4" name="Zástupný symbol pro obsah 3"/>
          <p:cNvGraphicFramePr>
            <a:graphicFrameLocks noGrp="1"/>
          </p:cNvGraphicFramePr>
          <p:nvPr>
            <p:ph idx="1"/>
            <p:extLst/>
          </p:nvPr>
        </p:nvGraphicFramePr>
        <p:xfrm>
          <a:off x="669587" y="1809031"/>
          <a:ext cx="7661275"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a:off x="698595" y="3212976"/>
            <a:ext cx="5058626" cy="3231654"/>
          </a:xfrm>
          <a:prstGeom prst="rect">
            <a:avLst/>
          </a:prstGeom>
          <a:noFill/>
        </p:spPr>
        <p:txBody>
          <a:bodyPr wrap="square" rtlCol="0">
            <a:spAutoFit/>
          </a:bodyPr>
          <a:lstStyle/>
          <a:p>
            <a:pPr marL="285750" indent="-285750">
              <a:buFont typeface="Arial" panose="020B0604020202020204" pitchFamily="34" charset="0"/>
              <a:buChar char="•"/>
            </a:pPr>
            <a:r>
              <a:rPr lang="cs-CZ" sz="2000" dirty="0">
                <a:solidFill>
                  <a:schemeClr val="accent1"/>
                </a:solidFill>
              </a:rPr>
              <a:t>Analýza poptávky </a:t>
            </a:r>
            <a:r>
              <a:rPr lang="cs-CZ" sz="2000" dirty="0"/>
              <a:t>(sekundární a primární data)</a:t>
            </a:r>
          </a:p>
          <a:p>
            <a:pPr marL="285750" indent="-285750">
              <a:buFont typeface="Arial" panose="020B0604020202020204" pitchFamily="34" charset="0"/>
              <a:buChar char="•"/>
            </a:pPr>
            <a:r>
              <a:rPr lang="cs-CZ" sz="2000" dirty="0">
                <a:solidFill>
                  <a:schemeClr val="accent1"/>
                </a:solidFill>
              </a:rPr>
              <a:t>Rozhodnutí o šíři a hloubce segmentace </a:t>
            </a:r>
            <a:r>
              <a:rPr lang="cs-CZ" sz="2000" dirty="0"/>
              <a:t>– různá úroveň podrobnosti segmentace – počet segmentačních kritérií</a:t>
            </a:r>
          </a:p>
          <a:p>
            <a:pPr marL="285750" indent="-285750">
              <a:buFont typeface="Arial" panose="020B0604020202020204" pitchFamily="34" charset="0"/>
              <a:buChar char="•"/>
            </a:pPr>
            <a:r>
              <a:rPr lang="cs-CZ" sz="2000" dirty="0">
                <a:solidFill>
                  <a:schemeClr val="accent1"/>
                </a:solidFill>
              </a:rPr>
              <a:t>Syntéza</a:t>
            </a:r>
            <a:r>
              <a:rPr lang="cs-CZ" sz="2000" dirty="0"/>
              <a:t> – profil návštěvníka – persony</a:t>
            </a:r>
          </a:p>
          <a:p>
            <a:pPr marL="285750" indent="-285750">
              <a:buFont typeface="Arial" panose="020B0604020202020204" pitchFamily="34" charset="0"/>
              <a:buChar char="•"/>
            </a:pPr>
            <a:r>
              <a:rPr lang="cs-CZ" sz="2000" dirty="0" err="1">
                <a:solidFill>
                  <a:schemeClr val="accent1"/>
                </a:solidFill>
              </a:rPr>
              <a:t>Targeting</a:t>
            </a:r>
            <a:r>
              <a:rPr lang="cs-CZ" sz="2000" dirty="0"/>
              <a:t> – výběr cílových segmentů – pravidlo 80/20 – </a:t>
            </a:r>
            <a:r>
              <a:rPr lang="cs-CZ" sz="2000" i="1" dirty="0"/>
              <a:t>„ne všem málo, ale málu všechno“</a:t>
            </a:r>
          </a:p>
          <a:p>
            <a:pPr marL="1200150" lvl="2" indent="-285750">
              <a:buFont typeface="Arial" panose="020B0604020202020204" pitchFamily="34" charset="0"/>
              <a:buChar char="•"/>
            </a:pPr>
            <a:endParaRPr lang="cs-CZ" dirty="0"/>
          </a:p>
        </p:txBody>
      </p:sp>
      <p:sp>
        <p:nvSpPr>
          <p:cNvPr id="3" name="TextovéPole 2"/>
          <p:cNvSpPr txBox="1"/>
          <p:nvPr/>
        </p:nvSpPr>
        <p:spPr>
          <a:xfrm>
            <a:off x="6338113" y="3212976"/>
            <a:ext cx="4430508" cy="2616101"/>
          </a:xfrm>
          <a:prstGeom prst="rect">
            <a:avLst/>
          </a:prstGeom>
          <a:noFill/>
        </p:spPr>
        <p:txBody>
          <a:bodyPr wrap="none" rtlCol="0">
            <a:spAutoFit/>
          </a:bodyPr>
          <a:lstStyle/>
          <a:p>
            <a:pPr lvl="1"/>
            <a:r>
              <a:rPr lang="cs-CZ" sz="2000" dirty="0"/>
              <a:t>Metody výběru:</a:t>
            </a:r>
          </a:p>
          <a:p>
            <a:pPr marL="1200150" lvl="2" indent="-285750">
              <a:buFont typeface="Arial" panose="020B0604020202020204" pitchFamily="34" charset="0"/>
              <a:buChar char="•"/>
            </a:pPr>
            <a:r>
              <a:rPr lang="cs-CZ" sz="2000" dirty="0"/>
              <a:t>Intuitivní výběr</a:t>
            </a:r>
          </a:p>
          <a:p>
            <a:pPr marL="1200150" lvl="2" indent="-285750">
              <a:buFont typeface="Arial" panose="020B0604020202020204" pitchFamily="34" charset="0"/>
              <a:buChar char="•"/>
            </a:pPr>
            <a:r>
              <a:rPr lang="cs-CZ" sz="2000" dirty="0" err="1"/>
              <a:t>Delphi</a:t>
            </a:r>
            <a:r>
              <a:rPr lang="cs-CZ" sz="2000" dirty="0"/>
              <a:t> metoda</a:t>
            </a:r>
          </a:p>
          <a:p>
            <a:pPr marL="1200150" lvl="2" indent="-285750">
              <a:buFont typeface="Arial" panose="020B0604020202020204" pitchFamily="34" charset="0"/>
              <a:buChar char="•"/>
            </a:pPr>
            <a:r>
              <a:rPr lang="cs-CZ" sz="2000" dirty="0"/>
              <a:t>Tržní hodnota</a:t>
            </a:r>
          </a:p>
          <a:p>
            <a:pPr marL="1200150" lvl="2" indent="-285750">
              <a:buFont typeface="Arial" panose="020B0604020202020204" pitchFamily="34" charset="0"/>
              <a:buChar char="•"/>
            </a:pPr>
            <a:r>
              <a:rPr lang="cs-CZ" sz="2000" dirty="0"/>
              <a:t>Portfoliová analýza</a:t>
            </a:r>
          </a:p>
          <a:p>
            <a:pPr marL="1200150" lvl="2" indent="-285750">
              <a:buFont typeface="Arial" panose="020B0604020202020204" pitchFamily="34" charset="0"/>
              <a:buChar char="•"/>
            </a:pPr>
            <a:r>
              <a:rPr lang="cs-CZ" sz="2000" dirty="0"/>
              <a:t>Bodovací metoda</a:t>
            </a:r>
          </a:p>
          <a:p>
            <a:pPr marL="1200150" lvl="2" indent="-285750">
              <a:buFont typeface="Arial" panose="020B0604020202020204" pitchFamily="34" charset="0"/>
              <a:buChar char="•"/>
            </a:pPr>
            <a:r>
              <a:rPr lang="cs-CZ" sz="2000" dirty="0"/>
              <a:t>Ekonometrické modelování</a:t>
            </a:r>
          </a:p>
          <a:p>
            <a:endParaRPr lang="cs-CZ" dirty="0"/>
          </a:p>
        </p:txBody>
      </p:sp>
    </p:spTree>
    <p:extLst>
      <p:ext uri="{BB962C8B-B14F-4D97-AF65-F5344CB8AC3E}">
        <p14:creationId xmlns:p14="http://schemas.microsoft.com/office/powerpoint/2010/main" val="195676654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2" id="{4510A592-3228-4492-B397-7B108D9B63E1}" vid="{9C7BEE8C-42AF-4CBF-BC35-794671BB2289}"/>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ESF_MUNI</Template>
  <TotalTime>0</TotalTime>
  <Words>1189</Words>
  <Application>Microsoft Office PowerPoint</Application>
  <PresentationFormat>Širokoúhlá obrazovka</PresentationFormat>
  <Paragraphs>414</Paragraphs>
  <Slides>37</Slides>
  <Notes>20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37</vt:i4>
      </vt:variant>
    </vt:vector>
  </HeadingPairs>
  <TitlesOfParts>
    <vt:vector size="46" baseType="lpstr">
      <vt:lpstr>Arial</vt:lpstr>
      <vt:lpstr>Arial Narrow</vt:lpstr>
      <vt:lpstr>Calibri</vt:lpstr>
      <vt:lpstr>Helvetica</vt:lpstr>
      <vt:lpstr>Tahoma</vt:lpstr>
      <vt:lpstr>Times New Roman</vt:lpstr>
      <vt:lpstr>Trebuchet MS</vt:lpstr>
      <vt:lpstr>Wingdings</vt:lpstr>
      <vt:lpstr>Prezentace_MU_CZ</vt:lpstr>
      <vt:lpstr>Prezentace aplikace PowerPoint</vt:lpstr>
      <vt:lpstr>Segmentace trhu</vt:lpstr>
      <vt:lpstr>Klíčové prvky marketingu destinace</vt:lpstr>
      <vt:lpstr>Segmentace trhu</vt:lpstr>
      <vt:lpstr>Přístupy k segmentaci</vt:lpstr>
      <vt:lpstr>Prezentace aplikace PowerPoint</vt:lpstr>
      <vt:lpstr>Proces segmentace trhu</vt:lpstr>
      <vt:lpstr>Prezentace aplikace PowerPoint</vt:lpstr>
      <vt:lpstr>Proces segmentace trhu</vt:lpstr>
      <vt:lpstr>Kritéria segmentace</vt:lpstr>
      <vt:lpstr>Geografická segmentace</vt:lpstr>
      <vt:lpstr>Geografická segmentace a prostorová struktura destinací</vt:lpstr>
      <vt:lpstr>Prezentace aplikace PowerPoint</vt:lpstr>
      <vt:lpstr>Demografická segmentace</vt:lpstr>
      <vt:lpstr>Prezentace aplikace PowerPoint</vt:lpstr>
      <vt:lpstr>Yuppies</vt:lpstr>
      <vt:lpstr>Socioekonomická segmentace</vt:lpstr>
      <vt:lpstr>Segmentace podle účelu cesty</vt:lpstr>
      <vt:lpstr>Behavioristická segmentace</vt:lpstr>
      <vt:lpstr>Psychografická segmentace</vt:lpstr>
      <vt:lpstr>Graf eurostylů</vt:lpstr>
      <vt:lpstr>Prezentace aplikace PowerPoint</vt:lpstr>
      <vt:lpstr>Prezentace aplikace PowerPoint</vt:lpstr>
      <vt:lpstr>Prezentace aplikace PowerPoint</vt:lpstr>
      <vt:lpstr>Psychografická segmentace</vt:lpstr>
      <vt:lpstr>Prezentace aplikace PowerPoint</vt:lpstr>
      <vt:lpstr>Cultural explorer</vt:lpstr>
      <vt:lpstr>Free spirit</vt:lpstr>
      <vt:lpstr>Gentle explorer</vt:lpstr>
      <vt:lpstr>No-hassle traveller</vt:lpstr>
      <vt:lpstr>Používání hromadných kritérií</vt:lpstr>
      <vt:lpstr>Dvou dimenzionální model segmentace Sinus-Meta-Milieus®</vt:lpstr>
      <vt:lpstr>Case study: Výběr cílových trhů</vt:lpstr>
      <vt:lpstr>Prezentace aplikace PowerPoint</vt:lpstr>
      <vt:lpstr>Prezentace aplikace PowerPoint</vt:lpstr>
      <vt:lpstr>Prezentace aplikace PowerPoint</vt:lpstr>
      <vt:lpstr>Prezentace aplikace PowerPoint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Šauer</dc:creator>
  <cp:lastModifiedBy>Martin Šauer</cp:lastModifiedBy>
  <cp:revision>1</cp:revision>
  <dcterms:created xsi:type="dcterms:W3CDTF">2020-10-21T07:06:06Z</dcterms:created>
  <dcterms:modified xsi:type="dcterms:W3CDTF">2020-10-21T07:06:43Z</dcterms:modified>
</cp:coreProperties>
</file>