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7" r:id="rId1"/>
  </p:sldMasterIdLst>
  <p:notesMasterIdLst>
    <p:notesMasterId r:id="rId47"/>
  </p:notesMasterIdLst>
  <p:handoutMasterIdLst>
    <p:handoutMasterId r:id="rId48"/>
  </p:handoutMasterIdLst>
  <p:sldIdLst>
    <p:sldId id="340" r:id="rId2"/>
    <p:sldId id="368" r:id="rId3"/>
    <p:sldId id="369" r:id="rId4"/>
    <p:sldId id="370" r:id="rId5"/>
    <p:sldId id="371" r:id="rId6"/>
    <p:sldId id="352" r:id="rId7"/>
    <p:sldId id="341" r:id="rId8"/>
    <p:sldId id="342" r:id="rId9"/>
    <p:sldId id="298" r:id="rId10"/>
    <p:sldId id="372" r:id="rId11"/>
    <p:sldId id="302" r:id="rId12"/>
    <p:sldId id="299" r:id="rId13"/>
    <p:sldId id="263" r:id="rId14"/>
    <p:sldId id="363" r:id="rId15"/>
    <p:sldId id="309" r:id="rId16"/>
    <p:sldId id="373" r:id="rId17"/>
    <p:sldId id="343" r:id="rId18"/>
    <p:sldId id="362" r:id="rId19"/>
    <p:sldId id="344" r:id="rId20"/>
    <p:sldId id="359" r:id="rId21"/>
    <p:sldId id="360" r:id="rId22"/>
    <p:sldId id="366" r:id="rId23"/>
    <p:sldId id="347" r:id="rId24"/>
    <p:sldId id="348" r:id="rId25"/>
    <p:sldId id="308" r:id="rId26"/>
    <p:sldId id="364" r:id="rId27"/>
    <p:sldId id="365" r:id="rId28"/>
    <p:sldId id="376" r:id="rId29"/>
    <p:sldId id="357" r:id="rId30"/>
    <p:sldId id="310" r:id="rId31"/>
    <p:sldId id="311" r:id="rId32"/>
    <p:sldId id="265" r:id="rId33"/>
    <p:sldId id="375" r:id="rId34"/>
    <p:sldId id="383" r:id="rId35"/>
    <p:sldId id="377" r:id="rId36"/>
    <p:sldId id="353" r:id="rId37"/>
    <p:sldId id="354" r:id="rId38"/>
    <p:sldId id="355" r:id="rId39"/>
    <p:sldId id="356" r:id="rId40"/>
    <p:sldId id="367" r:id="rId41"/>
    <p:sldId id="349" r:id="rId42"/>
    <p:sldId id="351" r:id="rId43"/>
    <p:sldId id="380" r:id="rId44"/>
    <p:sldId id="379" r:id="rId45"/>
    <p:sldId id="374" r:id="rId46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93" autoAdjust="0"/>
  </p:normalViewPr>
  <p:slideViewPr>
    <p:cSldViewPr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EE231-6918-445B-B5EF-D12D021DE923}" type="doc">
      <dgm:prSet loTypeId="urn:microsoft.com/office/officeart/2005/8/layout/pyramid1" loCatId="pyramid" qsTypeId="urn:microsoft.com/office/officeart/2005/8/quickstyle/simple1" qsCatId="simple" csTypeId="urn:microsoft.com/office/officeart/2005/8/colors/accent3_2" csCatId="accent3" phldr="1"/>
      <dgm:spPr/>
    </dgm:pt>
    <dgm:pt modelId="{DF857C8B-CFD8-4F47-A18B-EE86190E5957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endParaRPr lang="cs-CZ" sz="1200" b="1" dirty="0"/>
        </a:p>
        <a:p>
          <a:pPr algn="ctr"/>
          <a:endParaRPr lang="cs-CZ" sz="1200" b="1" dirty="0"/>
        </a:p>
        <a:p>
          <a:pPr algn="ctr"/>
          <a:endParaRPr lang="cs-CZ" sz="1050" b="1" dirty="0">
            <a:solidFill>
              <a:schemeClr val="tx1"/>
            </a:solidFill>
          </a:endParaRPr>
        </a:p>
        <a:p>
          <a:pPr algn="ctr"/>
          <a:r>
            <a:rPr lang="cs-CZ" sz="1050" b="1" dirty="0">
              <a:solidFill>
                <a:schemeClr val="tx1"/>
              </a:solidFill>
            </a:rPr>
            <a:t>DNA destinace:</a:t>
          </a:r>
        </a:p>
        <a:p>
          <a:pPr algn="ctr"/>
          <a:r>
            <a:rPr lang="cs-CZ" sz="1050" dirty="0">
              <a:solidFill>
                <a:schemeClr val="tx1"/>
              </a:solidFill>
            </a:rPr>
            <a:t>"Jaká je podstata a</a:t>
          </a:r>
        </a:p>
        <a:p>
          <a:pPr algn="ctr"/>
          <a:r>
            <a:rPr lang="cs-CZ" sz="1050" dirty="0">
              <a:solidFill>
                <a:schemeClr val="tx1"/>
              </a:solidFill>
            </a:rPr>
            <a:t> </a:t>
          </a:r>
          <a:r>
            <a:rPr lang="cs-CZ" sz="1050" dirty="0" err="1">
              <a:solidFill>
                <a:schemeClr val="tx1"/>
              </a:solidFill>
            </a:rPr>
            <a:t>genuis</a:t>
          </a:r>
          <a:r>
            <a:rPr lang="cs-CZ" sz="1050" dirty="0">
              <a:solidFill>
                <a:schemeClr val="tx1"/>
              </a:solidFill>
            </a:rPr>
            <a:t> loci destinace?"</a:t>
          </a:r>
        </a:p>
      </dgm:t>
    </dgm:pt>
    <dgm:pt modelId="{F65A981F-43E2-4CE3-89E0-0DE1E1211D4C}" type="parTrans" cxnId="{E521FB40-3803-451F-9D4F-5A108DB4FDC1}">
      <dgm:prSet/>
      <dgm:spPr/>
      <dgm:t>
        <a:bodyPr/>
        <a:lstStyle/>
        <a:p>
          <a:pPr algn="ctr"/>
          <a:endParaRPr lang="cs-CZ"/>
        </a:p>
      </dgm:t>
    </dgm:pt>
    <dgm:pt modelId="{43320325-CE72-46AB-916B-8C14838704CC}" type="sibTrans" cxnId="{E521FB40-3803-451F-9D4F-5A108DB4FDC1}">
      <dgm:prSet/>
      <dgm:spPr/>
      <dgm:t>
        <a:bodyPr/>
        <a:lstStyle/>
        <a:p>
          <a:pPr algn="ctr"/>
          <a:endParaRPr lang="cs-CZ"/>
        </a:p>
      </dgm:t>
    </dgm:pt>
    <dgm:pt modelId="{DC42BE79-137D-42FC-8854-C3B4825FD035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cs-CZ" sz="1050" b="1" dirty="0">
              <a:solidFill>
                <a:schemeClr val="tx1"/>
              </a:solidFill>
            </a:rPr>
            <a:t>Souhrn </a:t>
          </a:r>
          <a:r>
            <a:rPr lang="cs-CZ" sz="1050" b="1" dirty="0" smtClean="0">
              <a:solidFill>
                <a:schemeClr val="tx1"/>
              </a:solidFill>
            </a:rPr>
            <a:t>nejsilnějších </a:t>
          </a:r>
          <a:r>
            <a:rPr lang="cs-CZ" sz="1050" b="1" dirty="0">
              <a:solidFill>
                <a:schemeClr val="tx1"/>
              </a:solidFill>
            </a:rPr>
            <a:t>konkurenčních výhod destinace:</a:t>
          </a:r>
        </a:p>
        <a:p>
          <a:pPr algn="ctr"/>
          <a:r>
            <a:rPr lang="cs-CZ" sz="1050" dirty="0">
              <a:solidFill>
                <a:schemeClr val="tx1"/>
              </a:solidFill>
            </a:rPr>
            <a:t>"Co činí destinaci jedinečnou?"</a:t>
          </a:r>
        </a:p>
      </dgm:t>
    </dgm:pt>
    <dgm:pt modelId="{A048B4F4-3B81-49C9-AD90-0773B0597232}" type="parTrans" cxnId="{A49C8B45-3095-4A73-BB23-C477C467D8C0}">
      <dgm:prSet/>
      <dgm:spPr/>
      <dgm:t>
        <a:bodyPr/>
        <a:lstStyle/>
        <a:p>
          <a:pPr algn="ctr"/>
          <a:endParaRPr lang="cs-CZ"/>
        </a:p>
      </dgm:t>
    </dgm:pt>
    <dgm:pt modelId="{1D9AA22D-92BC-4336-B025-16B2858DB82C}" type="sibTrans" cxnId="{A49C8B45-3095-4A73-BB23-C477C467D8C0}">
      <dgm:prSet/>
      <dgm:spPr/>
      <dgm:t>
        <a:bodyPr/>
        <a:lstStyle/>
        <a:p>
          <a:pPr algn="ctr"/>
          <a:endParaRPr lang="cs-CZ"/>
        </a:p>
      </dgm:t>
    </dgm:pt>
    <dgm:pt modelId="{36E4D159-368E-4A23-B2F8-11AC6027E54F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cs-CZ" sz="1100" b="1" dirty="0">
              <a:solidFill>
                <a:schemeClr val="tx1"/>
              </a:solidFill>
            </a:rPr>
            <a:t>Jaký je hlavní klad destinace:</a:t>
          </a:r>
        </a:p>
        <a:p>
          <a:pPr algn="ctr"/>
          <a:r>
            <a:rPr lang="cs-CZ" sz="1100" dirty="0">
              <a:solidFill>
                <a:schemeClr val="tx1"/>
              </a:solidFill>
            </a:rPr>
            <a:t>"Co by chtěl návštěvník vidět a dělat"?</a:t>
          </a:r>
        </a:p>
      </dgm:t>
    </dgm:pt>
    <dgm:pt modelId="{FA7DD91D-5054-4CC0-BDE7-E9AF5F7499CA}" type="parTrans" cxnId="{3A7A7BD0-6020-4573-AFAF-3F49D7FB2E59}">
      <dgm:prSet/>
      <dgm:spPr/>
      <dgm:t>
        <a:bodyPr/>
        <a:lstStyle/>
        <a:p>
          <a:pPr algn="ctr"/>
          <a:endParaRPr lang="cs-CZ"/>
        </a:p>
      </dgm:t>
    </dgm:pt>
    <dgm:pt modelId="{BC5C58E5-EBF9-4450-968A-FEF766649B75}" type="sibTrans" cxnId="{3A7A7BD0-6020-4573-AFAF-3F49D7FB2E59}">
      <dgm:prSet/>
      <dgm:spPr/>
      <dgm:t>
        <a:bodyPr/>
        <a:lstStyle/>
        <a:p>
          <a:pPr algn="ctr"/>
          <a:endParaRPr lang="cs-CZ"/>
        </a:p>
      </dgm:t>
    </dgm:pt>
    <dgm:pt modelId="{F6A8EE37-491B-4606-854F-A7553804F122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cs-CZ" sz="1050" b="1" dirty="0">
              <a:solidFill>
                <a:schemeClr val="tx1"/>
              </a:solidFill>
            </a:rPr>
            <a:t>Stručný souhrn hlavních charakterových znaků destinace:</a:t>
          </a:r>
        </a:p>
        <a:p>
          <a:pPr algn="ctr"/>
          <a:r>
            <a:rPr lang="cs-CZ" sz="1050" dirty="0">
              <a:solidFill>
                <a:schemeClr val="tx1"/>
              </a:solidFill>
            </a:rPr>
            <a:t>"Jak by měla </a:t>
          </a:r>
          <a:r>
            <a:rPr lang="cs-CZ" sz="1050" dirty="0" smtClean="0">
              <a:solidFill>
                <a:schemeClr val="tx1"/>
              </a:solidFill>
            </a:rPr>
            <a:t>destinaci </a:t>
          </a:r>
          <a:r>
            <a:rPr lang="cs-CZ" sz="1050" dirty="0">
              <a:solidFill>
                <a:schemeClr val="tx1"/>
              </a:solidFill>
            </a:rPr>
            <a:t>popsat její </a:t>
          </a:r>
          <a:r>
            <a:rPr lang="cs-CZ" sz="1050" dirty="0" smtClean="0">
              <a:solidFill>
                <a:schemeClr val="tx1"/>
              </a:solidFill>
            </a:rPr>
            <a:t>nejdůležitější cílová </a:t>
          </a:r>
          <a:r>
            <a:rPr lang="cs-CZ" sz="1050" dirty="0">
              <a:solidFill>
                <a:schemeClr val="tx1"/>
              </a:solidFill>
            </a:rPr>
            <a:t>skupina?"</a:t>
          </a:r>
        </a:p>
      </dgm:t>
    </dgm:pt>
    <dgm:pt modelId="{FB34ABC9-A4C9-4F68-BF08-263A158361F4}" type="parTrans" cxnId="{CA58DFED-1C77-41E8-8CE1-B4BE234DBBC2}">
      <dgm:prSet/>
      <dgm:spPr/>
      <dgm:t>
        <a:bodyPr/>
        <a:lstStyle/>
        <a:p>
          <a:pPr algn="ctr"/>
          <a:endParaRPr lang="cs-CZ"/>
        </a:p>
      </dgm:t>
    </dgm:pt>
    <dgm:pt modelId="{13458779-56AC-4A88-8F3F-41297FD05055}" type="sibTrans" cxnId="{CA58DFED-1C77-41E8-8CE1-B4BE234DBBC2}">
      <dgm:prSet/>
      <dgm:spPr/>
      <dgm:t>
        <a:bodyPr/>
        <a:lstStyle/>
        <a:p>
          <a:pPr algn="ctr"/>
          <a:endParaRPr lang="cs-CZ"/>
        </a:p>
      </dgm:t>
    </dgm:pt>
    <dgm:pt modelId="{26E7FFFF-E158-4A66-84FD-691A4279D6EE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  <a:effectLst>
          <a:outerShdw blurRad="50800" dist="50800" dir="5400000" algn="ctr" rotWithShape="0">
            <a:schemeClr val="tx1"/>
          </a:outerShdw>
        </a:effectLst>
      </dgm:spPr>
      <dgm:t>
        <a:bodyPr/>
        <a:lstStyle/>
        <a:p>
          <a:pPr algn="ctr"/>
          <a:r>
            <a:rPr lang="cs-CZ" sz="1100" b="1" dirty="0">
              <a:solidFill>
                <a:schemeClr val="tx1"/>
              </a:solidFill>
            </a:rPr>
            <a:t>Návštěvníkovy pocity z  návštěvy destinace:</a:t>
          </a:r>
          <a:r>
            <a:rPr lang="cs-CZ" sz="1100" dirty="0">
              <a:solidFill>
                <a:schemeClr val="tx1"/>
              </a:solidFill>
            </a:rPr>
            <a:t> "Jak se zde </a:t>
          </a:r>
          <a:r>
            <a:rPr lang="cs-CZ" sz="1100" dirty="0" smtClean="0">
              <a:solidFill>
                <a:schemeClr val="tx1"/>
              </a:solidFill>
            </a:rPr>
            <a:t>návštěvníci cítí?"</a:t>
          </a:r>
          <a:endParaRPr lang="cs-CZ" sz="1100" dirty="0">
            <a:solidFill>
              <a:schemeClr val="tx1"/>
            </a:solidFill>
          </a:endParaRPr>
        </a:p>
      </dgm:t>
    </dgm:pt>
    <dgm:pt modelId="{B829DEED-02F1-4D3C-B367-3F67E30CC000}" type="parTrans" cxnId="{BCFCBD9D-5352-47A8-9E15-BB7D220351B3}">
      <dgm:prSet/>
      <dgm:spPr/>
      <dgm:t>
        <a:bodyPr/>
        <a:lstStyle/>
        <a:p>
          <a:pPr algn="ctr"/>
          <a:endParaRPr lang="cs-CZ"/>
        </a:p>
      </dgm:t>
    </dgm:pt>
    <dgm:pt modelId="{964547FD-5047-4741-993B-2911BCF5548A}" type="sibTrans" cxnId="{BCFCBD9D-5352-47A8-9E15-BB7D220351B3}">
      <dgm:prSet/>
      <dgm:spPr/>
      <dgm:t>
        <a:bodyPr/>
        <a:lstStyle/>
        <a:p>
          <a:pPr algn="ctr"/>
          <a:endParaRPr lang="cs-CZ"/>
        </a:p>
      </dgm:t>
    </dgm:pt>
    <dgm:pt modelId="{667D364A-5877-42A1-BD68-835D1FDA16FA}" type="pres">
      <dgm:prSet presAssocID="{4C2EE231-6918-445B-B5EF-D12D021DE923}" presName="Name0" presStyleCnt="0">
        <dgm:presLayoutVars>
          <dgm:dir/>
          <dgm:animLvl val="lvl"/>
          <dgm:resizeHandles val="exact"/>
        </dgm:presLayoutVars>
      </dgm:prSet>
      <dgm:spPr/>
    </dgm:pt>
    <dgm:pt modelId="{696A526D-3F61-4D5B-8555-FF33E3E07E50}" type="pres">
      <dgm:prSet presAssocID="{DF857C8B-CFD8-4F47-A18B-EE86190E5957}" presName="Name8" presStyleCnt="0"/>
      <dgm:spPr/>
    </dgm:pt>
    <dgm:pt modelId="{B5DA1102-C2F8-4A48-BD6A-F7FB33B1A187}" type="pres">
      <dgm:prSet presAssocID="{DF857C8B-CFD8-4F47-A18B-EE86190E5957}" presName="level" presStyleLbl="node1" presStyleIdx="0" presStyleCnt="5" custScaleY="16475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5C0A0E1-9A02-4090-AF4D-3912D15253C9}" type="pres">
      <dgm:prSet presAssocID="{DF857C8B-CFD8-4F47-A18B-EE86190E595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81DE901-B374-4FDC-85B2-E54E0D3C9B0F}" type="pres">
      <dgm:prSet presAssocID="{DC42BE79-137D-42FC-8854-C3B4825FD035}" presName="Name8" presStyleCnt="0"/>
      <dgm:spPr/>
    </dgm:pt>
    <dgm:pt modelId="{B60B2E31-D277-49D4-86AF-E5C51E2D2FB1}" type="pres">
      <dgm:prSet presAssocID="{DC42BE79-137D-42FC-8854-C3B4825FD035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C5D2A7B-F7BF-4E21-8CFB-AC87AA0E8022}" type="pres">
      <dgm:prSet presAssocID="{DC42BE79-137D-42FC-8854-C3B4825FD03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0A0D09B-CFCF-4460-83B5-CB9CF233F86E}" type="pres">
      <dgm:prSet presAssocID="{F6A8EE37-491B-4606-854F-A7553804F122}" presName="Name8" presStyleCnt="0"/>
      <dgm:spPr/>
    </dgm:pt>
    <dgm:pt modelId="{C3DC8239-1B8C-4963-AF0A-D1E8831C97B4}" type="pres">
      <dgm:prSet presAssocID="{F6A8EE37-491B-4606-854F-A7553804F122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8BCBF71-33D3-4B45-A682-3C1549A50B22}" type="pres">
      <dgm:prSet presAssocID="{F6A8EE37-491B-4606-854F-A7553804F12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E0383DD-35C9-44B5-895D-7212196D9219}" type="pres">
      <dgm:prSet presAssocID="{26E7FFFF-E158-4A66-84FD-691A4279D6EE}" presName="Name8" presStyleCnt="0"/>
      <dgm:spPr/>
    </dgm:pt>
    <dgm:pt modelId="{B9FDBC5B-CD68-492C-9F93-F7280AF2452B}" type="pres">
      <dgm:prSet presAssocID="{26E7FFFF-E158-4A66-84FD-691A4279D6EE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94430BE-3B95-43A1-B023-C9A08BA4E931}" type="pres">
      <dgm:prSet presAssocID="{26E7FFFF-E158-4A66-84FD-691A4279D6E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73CE65F-4C3B-4B14-BF21-13D36F726726}" type="pres">
      <dgm:prSet presAssocID="{36E4D159-368E-4A23-B2F8-11AC6027E54F}" presName="Name8" presStyleCnt="0"/>
      <dgm:spPr/>
    </dgm:pt>
    <dgm:pt modelId="{9EBD8372-AB2F-4F10-B1E7-192A1BC3E71D}" type="pres">
      <dgm:prSet presAssocID="{36E4D159-368E-4A23-B2F8-11AC6027E54F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4FB91FE-10EF-49A0-9965-4C3CF1E7DB27}" type="pres">
      <dgm:prSet presAssocID="{36E4D159-368E-4A23-B2F8-11AC6027E54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1C16C86-2E1E-4099-87D4-5029B66C85D6}" type="presOf" srcId="{36E4D159-368E-4A23-B2F8-11AC6027E54F}" destId="{A4FB91FE-10EF-49A0-9965-4C3CF1E7DB27}" srcOrd="1" destOrd="0" presId="urn:microsoft.com/office/officeart/2005/8/layout/pyramid1"/>
    <dgm:cxn modelId="{A49C8B45-3095-4A73-BB23-C477C467D8C0}" srcId="{4C2EE231-6918-445B-B5EF-D12D021DE923}" destId="{DC42BE79-137D-42FC-8854-C3B4825FD035}" srcOrd="1" destOrd="0" parTransId="{A048B4F4-3B81-49C9-AD90-0773B0597232}" sibTransId="{1D9AA22D-92BC-4336-B025-16B2858DB82C}"/>
    <dgm:cxn modelId="{EA4A3B17-0E97-463D-B1F5-D20A54177B2E}" type="presOf" srcId="{DC42BE79-137D-42FC-8854-C3B4825FD035}" destId="{EC5D2A7B-F7BF-4E21-8CFB-AC87AA0E8022}" srcOrd="1" destOrd="0" presId="urn:microsoft.com/office/officeart/2005/8/layout/pyramid1"/>
    <dgm:cxn modelId="{DAF4FA47-D77F-4452-9CE5-0112DF04FF56}" type="presOf" srcId="{DF857C8B-CFD8-4F47-A18B-EE86190E5957}" destId="{B5DA1102-C2F8-4A48-BD6A-F7FB33B1A187}" srcOrd="0" destOrd="0" presId="urn:microsoft.com/office/officeart/2005/8/layout/pyramid1"/>
    <dgm:cxn modelId="{0499679A-236F-4F3C-B671-A413081536B8}" type="presOf" srcId="{F6A8EE37-491B-4606-854F-A7553804F122}" destId="{C3DC8239-1B8C-4963-AF0A-D1E8831C97B4}" srcOrd="0" destOrd="0" presId="urn:microsoft.com/office/officeart/2005/8/layout/pyramid1"/>
    <dgm:cxn modelId="{E521FB40-3803-451F-9D4F-5A108DB4FDC1}" srcId="{4C2EE231-6918-445B-B5EF-D12D021DE923}" destId="{DF857C8B-CFD8-4F47-A18B-EE86190E5957}" srcOrd="0" destOrd="0" parTransId="{F65A981F-43E2-4CE3-89E0-0DE1E1211D4C}" sibTransId="{43320325-CE72-46AB-916B-8C14838704CC}"/>
    <dgm:cxn modelId="{BCFCBD9D-5352-47A8-9E15-BB7D220351B3}" srcId="{4C2EE231-6918-445B-B5EF-D12D021DE923}" destId="{26E7FFFF-E158-4A66-84FD-691A4279D6EE}" srcOrd="3" destOrd="0" parTransId="{B829DEED-02F1-4D3C-B367-3F67E30CC000}" sibTransId="{964547FD-5047-4741-993B-2911BCF5548A}"/>
    <dgm:cxn modelId="{A50CB510-0730-42FB-800E-1F936E34CB06}" type="presOf" srcId="{F6A8EE37-491B-4606-854F-A7553804F122}" destId="{08BCBF71-33D3-4B45-A682-3C1549A50B22}" srcOrd="1" destOrd="0" presId="urn:microsoft.com/office/officeart/2005/8/layout/pyramid1"/>
    <dgm:cxn modelId="{C5882E1B-B61C-429A-BF4A-A7D693B8AA62}" type="presOf" srcId="{DC42BE79-137D-42FC-8854-C3B4825FD035}" destId="{B60B2E31-D277-49D4-86AF-E5C51E2D2FB1}" srcOrd="0" destOrd="0" presId="urn:microsoft.com/office/officeart/2005/8/layout/pyramid1"/>
    <dgm:cxn modelId="{12587CC5-B7FA-4C20-9E19-8496A25FD5C2}" type="presOf" srcId="{4C2EE231-6918-445B-B5EF-D12D021DE923}" destId="{667D364A-5877-42A1-BD68-835D1FDA16FA}" srcOrd="0" destOrd="0" presId="urn:microsoft.com/office/officeart/2005/8/layout/pyramid1"/>
    <dgm:cxn modelId="{3A7A7BD0-6020-4573-AFAF-3F49D7FB2E59}" srcId="{4C2EE231-6918-445B-B5EF-D12D021DE923}" destId="{36E4D159-368E-4A23-B2F8-11AC6027E54F}" srcOrd="4" destOrd="0" parTransId="{FA7DD91D-5054-4CC0-BDE7-E9AF5F7499CA}" sibTransId="{BC5C58E5-EBF9-4450-968A-FEF766649B75}"/>
    <dgm:cxn modelId="{4D81B56A-C29B-4EA9-A7C8-9673B118CF99}" type="presOf" srcId="{26E7FFFF-E158-4A66-84FD-691A4279D6EE}" destId="{B9FDBC5B-CD68-492C-9F93-F7280AF2452B}" srcOrd="0" destOrd="0" presId="urn:microsoft.com/office/officeart/2005/8/layout/pyramid1"/>
    <dgm:cxn modelId="{CA58DFED-1C77-41E8-8CE1-B4BE234DBBC2}" srcId="{4C2EE231-6918-445B-B5EF-D12D021DE923}" destId="{F6A8EE37-491B-4606-854F-A7553804F122}" srcOrd="2" destOrd="0" parTransId="{FB34ABC9-A4C9-4F68-BF08-263A158361F4}" sibTransId="{13458779-56AC-4A88-8F3F-41297FD05055}"/>
    <dgm:cxn modelId="{34B72D6E-8105-467A-B301-B52A4220A885}" type="presOf" srcId="{DF857C8B-CFD8-4F47-A18B-EE86190E5957}" destId="{D5C0A0E1-9A02-4090-AF4D-3912D15253C9}" srcOrd="1" destOrd="0" presId="urn:microsoft.com/office/officeart/2005/8/layout/pyramid1"/>
    <dgm:cxn modelId="{43493C3D-3EB9-4F82-9C0F-D091F8B6DB17}" type="presOf" srcId="{26E7FFFF-E158-4A66-84FD-691A4279D6EE}" destId="{D94430BE-3B95-43A1-B023-C9A08BA4E931}" srcOrd="1" destOrd="0" presId="urn:microsoft.com/office/officeart/2005/8/layout/pyramid1"/>
    <dgm:cxn modelId="{BC9B9E51-FED2-4C77-AB9D-953CEF12FC51}" type="presOf" srcId="{36E4D159-368E-4A23-B2F8-11AC6027E54F}" destId="{9EBD8372-AB2F-4F10-B1E7-192A1BC3E71D}" srcOrd="0" destOrd="0" presId="urn:microsoft.com/office/officeart/2005/8/layout/pyramid1"/>
    <dgm:cxn modelId="{6D9E18B6-49D2-4C86-9B33-F0670664FFBA}" type="presParOf" srcId="{667D364A-5877-42A1-BD68-835D1FDA16FA}" destId="{696A526D-3F61-4D5B-8555-FF33E3E07E50}" srcOrd="0" destOrd="0" presId="urn:microsoft.com/office/officeart/2005/8/layout/pyramid1"/>
    <dgm:cxn modelId="{61C8803E-B257-450D-BC72-014175247080}" type="presParOf" srcId="{696A526D-3F61-4D5B-8555-FF33E3E07E50}" destId="{B5DA1102-C2F8-4A48-BD6A-F7FB33B1A187}" srcOrd="0" destOrd="0" presId="urn:microsoft.com/office/officeart/2005/8/layout/pyramid1"/>
    <dgm:cxn modelId="{C8DCA880-8361-4105-9407-9A5023D59391}" type="presParOf" srcId="{696A526D-3F61-4D5B-8555-FF33E3E07E50}" destId="{D5C0A0E1-9A02-4090-AF4D-3912D15253C9}" srcOrd="1" destOrd="0" presId="urn:microsoft.com/office/officeart/2005/8/layout/pyramid1"/>
    <dgm:cxn modelId="{D7B43655-699F-476C-A53A-625775244E51}" type="presParOf" srcId="{667D364A-5877-42A1-BD68-835D1FDA16FA}" destId="{581DE901-B374-4FDC-85B2-E54E0D3C9B0F}" srcOrd="1" destOrd="0" presId="urn:microsoft.com/office/officeart/2005/8/layout/pyramid1"/>
    <dgm:cxn modelId="{8D622E35-B8ED-47E3-97DD-4EA84BFA36A7}" type="presParOf" srcId="{581DE901-B374-4FDC-85B2-E54E0D3C9B0F}" destId="{B60B2E31-D277-49D4-86AF-E5C51E2D2FB1}" srcOrd="0" destOrd="0" presId="urn:microsoft.com/office/officeart/2005/8/layout/pyramid1"/>
    <dgm:cxn modelId="{4238129A-D28B-4790-AA42-970A00D6EA90}" type="presParOf" srcId="{581DE901-B374-4FDC-85B2-E54E0D3C9B0F}" destId="{EC5D2A7B-F7BF-4E21-8CFB-AC87AA0E8022}" srcOrd="1" destOrd="0" presId="urn:microsoft.com/office/officeart/2005/8/layout/pyramid1"/>
    <dgm:cxn modelId="{561B0F53-4601-4E6D-A478-10291844BFA7}" type="presParOf" srcId="{667D364A-5877-42A1-BD68-835D1FDA16FA}" destId="{50A0D09B-CFCF-4460-83B5-CB9CF233F86E}" srcOrd="2" destOrd="0" presId="urn:microsoft.com/office/officeart/2005/8/layout/pyramid1"/>
    <dgm:cxn modelId="{3D152021-640F-414F-AF17-CB5E72721BED}" type="presParOf" srcId="{50A0D09B-CFCF-4460-83B5-CB9CF233F86E}" destId="{C3DC8239-1B8C-4963-AF0A-D1E8831C97B4}" srcOrd="0" destOrd="0" presId="urn:microsoft.com/office/officeart/2005/8/layout/pyramid1"/>
    <dgm:cxn modelId="{8D7D836D-2433-4186-B15C-C700851D442F}" type="presParOf" srcId="{50A0D09B-CFCF-4460-83B5-CB9CF233F86E}" destId="{08BCBF71-33D3-4B45-A682-3C1549A50B22}" srcOrd="1" destOrd="0" presId="urn:microsoft.com/office/officeart/2005/8/layout/pyramid1"/>
    <dgm:cxn modelId="{036B36E2-840C-4884-980C-226A2D4794CB}" type="presParOf" srcId="{667D364A-5877-42A1-BD68-835D1FDA16FA}" destId="{EE0383DD-35C9-44B5-895D-7212196D9219}" srcOrd="3" destOrd="0" presId="urn:microsoft.com/office/officeart/2005/8/layout/pyramid1"/>
    <dgm:cxn modelId="{5597DF79-CDB8-49B2-9F83-A5A592CD9DBF}" type="presParOf" srcId="{EE0383DD-35C9-44B5-895D-7212196D9219}" destId="{B9FDBC5B-CD68-492C-9F93-F7280AF2452B}" srcOrd="0" destOrd="0" presId="urn:microsoft.com/office/officeart/2005/8/layout/pyramid1"/>
    <dgm:cxn modelId="{BEAE1F23-96BA-4D9F-9964-D0797087EAF2}" type="presParOf" srcId="{EE0383DD-35C9-44B5-895D-7212196D9219}" destId="{D94430BE-3B95-43A1-B023-C9A08BA4E931}" srcOrd="1" destOrd="0" presId="urn:microsoft.com/office/officeart/2005/8/layout/pyramid1"/>
    <dgm:cxn modelId="{90AFC9F7-5065-4789-B5BE-D0F04DD387C5}" type="presParOf" srcId="{667D364A-5877-42A1-BD68-835D1FDA16FA}" destId="{273CE65F-4C3B-4B14-BF21-13D36F726726}" srcOrd="4" destOrd="0" presId="urn:microsoft.com/office/officeart/2005/8/layout/pyramid1"/>
    <dgm:cxn modelId="{364FAD98-144C-4BC3-ABAB-B6A66F67846D}" type="presParOf" srcId="{273CE65F-4C3B-4B14-BF21-13D36F726726}" destId="{9EBD8372-AB2F-4F10-B1E7-192A1BC3E71D}" srcOrd="0" destOrd="0" presId="urn:microsoft.com/office/officeart/2005/8/layout/pyramid1"/>
    <dgm:cxn modelId="{3C634592-DF2C-4D2A-B80C-503FB5D2F62F}" type="presParOf" srcId="{273CE65F-4C3B-4B14-BF21-13D36F726726}" destId="{A4FB91FE-10EF-49A0-9965-4C3CF1E7DB2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2EE231-6918-445B-B5EF-D12D021DE923}" type="doc">
      <dgm:prSet loTypeId="urn:microsoft.com/office/officeart/2005/8/layout/pyramid1" loCatId="pyramid" qsTypeId="urn:microsoft.com/office/officeart/2005/8/quickstyle/simple1" qsCatId="simple" csTypeId="urn:microsoft.com/office/officeart/2005/8/colors/accent3_2" csCatId="accent3" phldr="1"/>
      <dgm:spPr/>
    </dgm:pt>
    <dgm:pt modelId="{DF857C8B-CFD8-4F47-A18B-EE86190E5957}">
      <dgm:prSet phldrT="[Text]" custT="1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cs-CZ" sz="800" b="1" dirty="0"/>
        </a:p>
        <a:p>
          <a:endParaRPr lang="cs-CZ" sz="800" b="1" dirty="0">
            <a:solidFill>
              <a:schemeClr val="tx1"/>
            </a:solidFill>
          </a:endParaRPr>
        </a:p>
        <a:p>
          <a:endParaRPr lang="cs-CZ" sz="800" b="0" dirty="0">
            <a:solidFill>
              <a:schemeClr val="tx1"/>
            </a:solidFill>
          </a:endParaRPr>
        </a:p>
        <a:p>
          <a:endParaRPr lang="cs-CZ" sz="800" b="0" dirty="0">
            <a:solidFill>
              <a:schemeClr val="tx1"/>
            </a:solidFill>
          </a:endParaRPr>
        </a:p>
        <a:p>
          <a:r>
            <a:rPr lang="cs-CZ" sz="700" b="0" dirty="0">
              <a:solidFill>
                <a:schemeClr val="tx1"/>
              </a:solidFill>
            </a:rPr>
            <a:t>místo = </a:t>
          </a:r>
          <a:r>
            <a:rPr lang="cs-CZ" sz="700" b="1" dirty="0">
              <a:solidFill>
                <a:schemeClr val="tx1"/>
              </a:solidFill>
            </a:rPr>
            <a:t>drsná příroda</a:t>
          </a:r>
        </a:p>
        <a:p>
          <a:r>
            <a:rPr lang="cs-CZ" sz="700" b="0" dirty="0">
              <a:solidFill>
                <a:schemeClr val="tx1"/>
              </a:solidFill>
            </a:rPr>
            <a:t>vztah k návštěvníkům = </a:t>
          </a:r>
          <a:r>
            <a:rPr lang="cs-CZ" sz="700" b="1" dirty="0">
              <a:solidFill>
                <a:schemeClr val="tx1"/>
              </a:solidFill>
            </a:rPr>
            <a:t>citový</a:t>
          </a:r>
        </a:p>
        <a:p>
          <a:r>
            <a:rPr lang="cs-CZ" sz="700" b="0" dirty="0">
              <a:solidFill>
                <a:schemeClr val="tx1"/>
              </a:solidFill>
            </a:rPr>
            <a:t>přínos pro návštěvníka = </a:t>
          </a:r>
          <a:r>
            <a:rPr lang="cs-CZ" sz="700" b="1" dirty="0">
              <a:solidFill>
                <a:schemeClr val="tx1"/>
              </a:solidFill>
            </a:rPr>
            <a:t>osvobození</a:t>
          </a:r>
          <a:endParaRPr lang="cs-CZ" sz="700" b="0" dirty="0">
            <a:solidFill>
              <a:schemeClr val="tx1"/>
            </a:solidFill>
          </a:endParaRPr>
        </a:p>
      </dgm:t>
    </dgm:pt>
    <dgm:pt modelId="{F65A981F-43E2-4CE3-89E0-0DE1E1211D4C}" type="parTrans" cxnId="{E521FB40-3803-451F-9D4F-5A108DB4FDC1}">
      <dgm:prSet/>
      <dgm:spPr/>
      <dgm:t>
        <a:bodyPr/>
        <a:lstStyle/>
        <a:p>
          <a:endParaRPr lang="cs-CZ"/>
        </a:p>
      </dgm:t>
    </dgm:pt>
    <dgm:pt modelId="{43320325-CE72-46AB-916B-8C14838704CC}" type="sibTrans" cxnId="{E521FB40-3803-451F-9D4F-5A108DB4FDC1}">
      <dgm:prSet/>
      <dgm:spPr/>
      <dgm:t>
        <a:bodyPr/>
        <a:lstStyle/>
        <a:p>
          <a:endParaRPr lang="cs-CZ"/>
        </a:p>
      </dgm:t>
    </dgm:pt>
    <dgm:pt modelId="{DC42BE79-137D-42FC-8854-C3B4825FD035}">
      <dgm:prSet phldrT="[Text]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cs-CZ" b="0" dirty="0">
              <a:solidFill>
                <a:schemeClr val="bg1"/>
              </a:solidFill>
            </a:rPr>
            <a:t>"</a:t>
          </a:r>
          <a:r>
            <a:rPr lang="cs-CZ" b="0" dirty="0">
              <a:solidFill>
                <a:schemeClr val="tx1"/>
              </a:solidFill>
            </a:rPr>
            <a:t>Původní krajina s netknutou krásnou přírodou; s množstvím  pokoru vzbuzujících odlišných scenérií zanechávající ve vás trvalý zážitek."</a:t>
          </a:r>
        </a:p>
      </dgm:t>
    </dgm:pt>
    <dgm:pt modelId="{A048B4F4-3B81-49C9-AD90-0773B0597232}" type="parTrans" cxnId="{A49C8B45-3095-4A73-BB23-C477C467D8C0}">
      <dgm:prSet/>
      <dgm:spPr/>
      <dgm:t>
        <a:bodyPr/>
        <a:lstStyle/>
        <a:p>
          <a:endParaRPr lang="cs-CZ"/>
        </a:p>
      </dgm:t>
    </dgm:pt>
    <dgm:pt modelId="{1D9AA22D-92BC-4336-B025-16B2858DB82C}" type="sibTrans" cxnId="{A49C8B45-3095-4A73-BB23-C477C467D8C0}">
      <dgm:prSet/>
      <dgm:spPr/>
      <dgm:t>
        <a:bodyPr/>
        <a:lstStyle/>
        <a:p>
          <a:endParaRPr lang="cs-CZ"/>
        </a:p>
      </dgm:t>
    </dgm:pt>
    <dgm:pt modelId="{36E4D159-368E-4A23-B2F8-11AC6027E54F}">
      <dgm:prSet phldrT="[Text]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cs-CZ" b="0" dirty="0">
              <a:solidFill>
                <a:schemeClr val="tx1"/>
              </a:solidFill>
            </a:rPr>
            <a:t>Divoká příroda (národní parky); dramatická a drsná scenerie; kulturní </a:t>
          </a:r>
          <a:r>
            <a:rPr lang="cs-CZ" b="0" dirty="0">
              <a:solidFill>
                <a:schemeClr val="tx1"/>
              </a:solidFill>
              <a:effectLst/>
            </a:rPr>
            <a:t>rozmanitost; dobrodružství; možnost cestování bez průvodce (což není v subsaharské Africe obvyklé), </a:t>
          </a:r>
          <a:r>
            <a:rPr lang="cs-CZ" b="0" dirty="0" smtClean="0">
              <a:solidFill>
                <a:schemeClr val="tx1"/>
              </a:solidFill>
              <a:effectLst/>
            </a:rPr>
            <a:t>což </a:t>
          </a:r>
          <a:r>
            <a:rPr lang="cs-CZ" b="0" dirty="0">
              <a:solidFill>
                <a:schemeClr val="tx1"/>
              </a:solidFill>
              <a:effectLst/>
            </a:rPr>
            <a:t>otevírá zemi pro nezávislé cestovatele a umožňuje jim objevování země i divokého života v místním slova smyslu.</a:t>
          </a:r>
        </a:p>
      </dgm:t>
    </dgm:pt>
    <dgm:pt modelId="{FA7DD91D-5054-4CC0-BDE7-E9AF5F7499CA}" type="parTrans" cxnId="{3A7A7BD0-6020-4573-AFAF-3F49D7FB2E59}">
      <dgm:prSet/>
      <dgm:spPr/>
      <dgm:t>
        <a:bodyPr/>
        <a:lstStyle/>
        <a:p>
          <a:endParaRPr lang="cs-CZ"/>
        </a:p>
      </dgm:t>
    </dgm:pt>
    <dgm:pt modelId="{BC5C58E5-EBF9-4450-968A-FEF766649B75}" type="sibTrans" cxnId="{3A7A7BD0-6020-4573-AFAF-3F49D7FB2E59}">
      <dgm:prSet/>
      <dgm:spPr/>
      <dgm:t>
        <a:bodyPr/>
        <a:lstStyle/>
        <a:p>
          <a:endParaRPr lang="cs-CZ"/>
        </a:p>
      </dgm:t>
    </dgm:pt>
    <dgm:pt modelId="{F6A8EE37-491B-4606-854F-A7553804F122}">
      <dgm:prSet phldrT="[Text]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cs-CZ" b="0" dirty="0">
              <a:solidFill>
                <a:schemeClr val="tx1"/>
              </a:solidFill>
            </a:rPr>
            <a:t>Drsné, nezkažené, odolné prostředí, jehož krása vzbuzuje pokoru; místo pro osobní svobodu.</a:t>
          </a:r>
        </a:p>
      </dgm:t>
    </dgm:pt>
    <dgm:pt modelId="{FB34ABC9-A4C9-4F68-BF08-263A158361F4}" type="parTrans" cxnId="{CA58DFED-1C77-41E8-8CE1-B4BE234DBBC2}">
      <dgm:prSet/>
      <dgm:spPr/>
      <dgm:t>
        <a:bodyPr/>
        <a:lstStyle/>
        <a:p>
          <a:endParaRPr lang="cs-CZ"/>
        </a:p>
      </dgm:t>
    </dgm:pt>
    <dgm:pt modelId="{13458779-56AC-4A88-8F3F-41297FD05055}" type="sibTrans" cxnId="{CA58DFED-1C77-41E8-8CE1-B4BE234DBBC2}">
      <dgm:prSet/>
      <dgm:spPr/>
      <dgm:t>
        <a:bodyPr/>
        <a:lstStyle/>
        <a:p>
          <a:endParaRPr lang="cs-CZ"/>
        </a:p>
      </dgm:t>
    </dgm:pt>
    <dgm:pt modelId="{26E7FFFF-E158-4A66-84FD-691A4279D6EE}">
      <dgm:prSet phldrT="[Text]"/>
      <dgm:spPr>
        <a:solidFill>
          <a:schemeClr val="accent3">
            <a:lumMod val="40000"/>
            <a:lumOff val="60000"/>
          </a:schemeClr>
        </a:solidFill>
        <a:ln w="1270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cs-CZ" b="0" dirty="0">
              <a:solidFill>
                <a:schemeClr val="tx1"/>
              </a:solidFill>
            </a:rPr>
            <a:t>Pocit svobody, prostoru a osvobození; splynutí s nespoutanou přírodní krásou a prvotním prostředí. Poklidná a vyrovnaná duševní </a:t>
          </a:r>
          <a:r>
            <a:rPr lang="cs-CZ" b="0" dirty="0" err="1" smtClean="0">
              <a:solidFill>
                <a:schemeClr val="tx1"/>
              </a:solidFill>
            </a:rPr>
            <a:t>regenarace</a:t>
          </a:r>
          <a:r>
            <a:rPr lang="cs-CZ" b="0" dirty="0" smtClean="0">
              <a:solidFill>
                <a:schemeClr val="tx1"/>
              </a:solidFill>
            </a:rPr>
            <a:t>  </a:t>
          </a:r>
          <a:r>
            <a:rPr lang="cs-CZ" b="0" dirty="0">
              <a:solidFill>
                <a:schemeClr val="tx1"/>
              </a:solidFill>
            </a:rPr>
            <a:t>ovlivněná rozlehlými rovinatými řídce osídlenými oblastmi.</a:t>
          </a:r>
        </a:p>
      </dgm:t>
    </dgm:pt>
    <dgm:pt modelId="{B829DEED-02F1-4D3C-B367-3F67E30CC000}" type="parTrans" cxnId="{BCFCBD9D-5352-47A8-9E15-BB7D220351B3}">
      <dgm:prSet/>
      <dgm:spPr/>
      <dgm:t>
        <a:bodyPr/>
        <a:lstStyle/>
        <a:p>
          <a:endParaRPr lang="cs-CZ"/>
        </a:p>
      </dgm:t>
    </dgm:pt>
    <dgm:pt modelId="{964547FD-5047-4741-993B-2911BCF5548A}" type="sibTrans" cxnId="{BCFCBD9D-5352-47A8-9E15-BB7D220351B3}">
      <dgm:prSet/>
      <dgm:spPr/>
      <dgm:t>
        <a:bodyPr/>
        <a:lstStyle/>
        <a:p>
          <a:endParaRPr lang="cs-CZ"/>
        </a:p>
      </dgm:t>
    </dgm:pt>
    <dgm:pt modelId="{667D364A-5877-42A1-BD68-835D1FDA16FA}" type="pres">
      <dgm:prSet presAssocID="{4C2EE231-6918-445B-B5EF-D12D021DE923}" presName="Name0" presStyleCnt="0">
        <dgm:presLayoutVars>
          <dgm:dir/>
          <dgm:animLvl val="lvl"/>
          <dgm:resizeHandles val="exact"/>
        </dgm:presLayoutVars>
      </dgm:prSet>
      <dgm:spPr/>
    </dgm:pt>
    <dgm:pt modelId="{696A526D-3F61-4D5B-8555-FF33E3E07E50}" type="pres">
      <dgm:prSet presAssocID="{DF857C8B-CFD8-4F47-A18B-EE86190E5957}" presName="Name8" presStyleCnt="0"/>
      <dgm:spPr/>
    </dgm:pt>
    <dgm:pt modelId="{B5DA1102-C2F8-4A48-BD6A-F7FB33B1A187}" type="pres">
      <dgm:prSet presAssocID="{DF857C8B-CFD8-4F47-A18B-EE86190E5957}" presName="level" presStyleLbl="node1" presStyleIdx="0" presStyleCnt="5" custScaleY="16475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5C0A0E1-9A02-4090-AF4D-3912D15253C9}" type="pres">
      <dgm:prSet presAssocID="{DF857C8B-CFD8-4F47-A18B-EE86190E595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81DE901-B374-4FDC-85B2-E54E0D3C9B0F}" type="pres">
      <dgm:prSet presAssocID="{DC42BE79-137D-42FC-8854-C3B4825FD035}" presName="Name8" presStyleCnt="0"/>
      <dgm:spPr/>
    </dgm:pt>
    <dgm:pt modelId="{B60B2E31-D277-49D4-86AF-E5C51E2D2FB1}" type="pres">
      <dgm:prSet presAssocID="{DC42BE79-137D-42FC-8854-C3B4825FD035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C5D2A7B-F7BF-4E21-8CFB-AC87AA0E8022}" type="pres">
      <dgm:prSet presAssocID="{DC42BE79-137D-42FC-8854-C3B4825FD03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0A0D09B-CFCF-4460-83B5-CB9CF233F86E}" type="pres">
      <dgm:prSet presAssocID="{F6A8EE37-491B-4606-854F-A7553804F122}" presName="Name8" presStyleCnt="0"/>
      <dgm:spPr/>
    </dgm:pt>
    <dgm:pt modelId="{C3DC8239-1B8C-4963-AF0A-D1E8831C97B4}" type="pres">
      <dgm:prSet presAssocID="{F6A8EE37-491B-4606-854F-A7553804F122}" presName="level" presStyleLbl="node1" presStyleIdx="2" presStyleCnt="5" custScaleY="90909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8BCBF71-33D3-4B45-A682-3C1549A50B22}" type="pres">
      <dgm:prSet presAssocID="{F6A8EE37-491B-4606-854F-A7553804F12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E0383DD-35C9-44B5-895D-7212196D9219}" type="pres">
      <dgm:prSet presAssocID="{26E7FFFF-E158-4A66-84FD-691A4279D6EE}" presName="Name8" presStyleCnt="0"/>
      <dgm:spPr/>
    </dgm:pt>
    <dgm:pt modelId="{B9FDBC5B-CD68-492C-9F93-F7280AF2452B}" type="pres">
      <dgm:prSet presAssocID="{26E7FFFF-E158-4A66-84FD-691A4279D6EE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94430BE-3B95-43A1-B023-C9A08BA4E931}" type="pres">
      <dgm:prSet presAssocID="{26E7FFFF-E158-4A66-84FD-691A4279D6E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73CE65F-4C3B-4B14-BF21-13D36F726726}" type="pres">
      <dgm:prSet presAssocID="{36E4D159-368E-4A23-B2F8-11AC6027E54F}" presName="Name8" presStyleCnt="0"/>
      <dgm:spPr/>
    </dgm:pt>
    <dgm:pt modelId="{9EBD8372-AB2F-4F10-B1E7-192A1BC3E71D}" type="pres">
      <dgm:prSet presAssocID="{36E4D159-368E-4A23-B2F8-11AC6027E54F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4FB91FE-10EF-49A0-9965-4C3CF1E7DB27}" type="pres">
      <dgm:prSet presAssocID="{36E4D159-368E-4A23-B2F8-11AC6027E54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6D03ADC-E117-4674-A6EF-5686290A96D1}" type="presOf" srcId="{F6A8EE37-491B-4606-854F-A7553804F122}" destId="{C3DC8239-1B8C-4963-AF0A-D1E8831C97B4}" srcOrd="0" destOrd="0" presId="urn:microsoft.com/office/officeart/2005/8/layout/pyramid1"/>
    <dgm:cxn modelId="{FCA35F33-416C-4DC5-A8F8-AF19788D9AF0}" type="presOf" srcId="{36E4D159-368E-4A23-B2F8-11AC6027E54F}" destId="{A4FB91FE-10EF-49A0-9965-4C3CF1E7DB27}" srcOrd="1" destOrd="0" presId="urn:microsoft.com/office/officeart/2005/8/layout/pyramid1"/>
    <dgm:cxn modelId="{A49C8B45-3095-4A73-BB23-C477C467D8C0}" srcId="{4C2EE231-6918-445B-B5EF-D12D021DE923}" destId="{DC42BE79-137D-42FC-8854-C3B4825FD035}" srcOrd="1" destOrd="0" parTransId="{A048B4F4-3B81-49C9-AD90-0773B0597232}" sibTransId="{1D9AA22D-92BC-4336-B025-16B2858DB82C}"/>
    <dgm:cxn modelId="{E521FB40-3803-451F-9D4F-5A108DB4FDC1}" srcId="{4C2EE231-6918-445B-B5EF-D12D021DE923}" destId="{DF857C8B-CFD8-4F47-A18B-EE86190E5957}" srcOrd="0" destOrd="0" parTransId="{F65A981F-43E2-4CE3-89E0-0DE1E1211D4C}" sibTransId="{43320325-CE72-46AB-916B-8C14838704CC}"/>
    <dgm:cxn modelId="{BCFCBD9D-5352-47A8-9E15-BB7D220351B3}" srcId="{4C2EE231-6918-445B-B5EF-D12D021DE923}" destId="{26E7FFFF-E158-4A66-84FD-691A4279D6EE}" srcOrd="3" destOrd="0" parTransId="{B829DEED-02F1-4D3C-B367-3F67E30CC000}" sibTransId="{964547FD-5047-4741-993B-2911BCF5548A}"/>
    <dgm:cxn modelId="{FD03DC97-8D4E-4403-A6FC-A5A2C8AB6E5F}" type="presOf" srcId="{36E4D159-368E-4A23-B2F8-11AC6027E54F}" destId="{9EBD8372-AB2F-4F10-B1E7-192A1BC3E71D}" srcOrd="0" destOrd="0" presId="urn:microsoft.com/office/officeart/2005/8/layout/pyramid1"/>
    <dgm:cxn modelId="{73446002-48B9-43D9-AEAB-C6E90EA41610}" type="presOf" srcId="{F6A8EE37-491B-4606-854F-A7553804F122}" destId="{08BCBF71-33D3-4B45-A682-3C1549A50B22}" srcOrd="1" destOrd="0" presId="urn:microsoft.com/office/officeart/2005/8/layout/pyramid1"/>
    <dgm:cxn modelId="{ABF3B283-D58B-4A23-A014-B2F9E578622A}" type="presOf" srcId="{4C2EE231-6918-445B-B5EF-D12D021DE923}" destId="{667D364A-5877-42A1-BD68-835D1FDA16FA}" srcOrd="0" destOrd="0" presId="urn:microsoft.com/office/officeart/2005/8/layout/pyramid1"/>
    <dgm:cxn modelId="{111AA3FD-511F-4D0C-83CC-D5CF67D68A5A}" type="presOf" srcId="{26E7FFFF-E158-4A66-84FD-691A4279D6EE}" destId="{B9FDBC5B-CD68-492C-9F93-F7280AF2452B}" srcOrd="0" destOrd="0" presId="urn:microsoft.com/office/officeart/2005/8/layout/pyramid1"/>
    <dgm:cxn modelId="{D0E5F8F0-AEF8-464F-A389-9E190D30E3BA}" type="presOf" srcId="{DC42BE79-137D-42FC-8854-C3B4825FD035}" destId="{EC5D2A7B-F7BF-4E21-8CFB-AC87AA0E8022}" srcOrd="1" destOrd="0" presId="urn:microsoft.com/office/officeart/2005/8/layout/pyramid1"/>
    <dgm:cxn modelId="{3A7A7BD0-6020-4573-AFAF-3F49D7FB2E59}" srcId="{4C2EE231-6918-445B-B5EF-D12D021DE923}" destId="{36E4D159-368E-4A23-B2F8-11AC6027E54F}" srcOrd="4" destOrd="0" parTransId="{FA7DD91D-5054-4CC0-BDE7-E9AF5F7499CA}" sibTransId="{BC5C58E5-EBF9-4450-968A-FEF766649B75}"/>
    <dgm:cxn modelId="{FFA3651D-3E8B-40E9-BBAA-43FBEB1CFB55}" type="presOf" srcId="{DF857C8B-CFD8-4F47-A18B-EE86190E5957}" destId="{B5DA1102-C2F8-4A48-BD6A-F7FB33B1A187}" srcOrd="0" destOrd="0" presId="urn:microsoft.com/office/officeart/2005/8/layout/pyramid1"/>
    <dgm:cxn modelId="{CA58DFED-1C77-41E8-8CE1-B4BE234DBBC2}" srcId="{4C2EE231-6918-445B-B5EF-D12D021DE923}" destId="{F6A8EE37-491B-4606-854F-A7553804F122}" srcOrd="2" destOrd="0" parTransId="{FB34ABC9-A4C9-4F68-BF08-263A158361F4}" sibTransId="{13458779-56AC-4A88-8F3F-41297FD05055}"/>
    <dgm:cxn modelId="{6AB86960-B193-4F18-B10D-AB358C687885}" type="presOf" srcId="{DC42BE79-137D-42FC-8854-C3B4825FD035}" destId="{B60B2E31-D277-49D4-86AF-E5C51E2D2FB1}" srcOrd="0" destOrd="0" presId="urn:microsoft.com/office/officeart/2005/8/layout/pyramid1"/>
    <dgm:cxn modelId="{3498AF70-93F9-4E23-8475-29E3603AF5B6}" type="presOf" srcId="{DF857C8B-CFD8-4F47-A18B-EE86190E5957}" destId="{D5C0A0E1-9A02-4090-AF4D-3912D15253C9}" srcOrd="1" destOrd="0" presId="urn:microsoft.com/office/officeart/2005/8/layout/pyramid1"/>
    <dgm:cxn modelId="{EEDA9479-67B9-4477-9744-1AC6174DFE9B}" type="presOf" srcId="{26E7FFFF-E158-4A66-84FD-691A4279D6EE}" destId="{D94430BE-3B95-43A1-B023-C9A08BA4E931}" srcOrd="1" destOrd="0" presId="urn:microsoft.com/office/officeart/2005/8/layout/pyramid1"/>
    <dgm:cxn modelId="{3E4EACCD-CF94-49D9-BA69-5D2C42CF616C}" type="presParOf" srcId="{667D364A-5877-42A1-BD68-835D1FDA16FA}" destId="{696A526D-3F61-4D5B-8555-FF33E3E07E50}" srcOrd="0" destOrd="0" presId="urn:microsoft.com/office/officeart/2005/8/layout/pyramid1"/>
    <dgm:cxn modelId="{5CAF6CD6-501D-421E-B494-F861F08410A5}" type="presParOf" srcId="{696A526D-3F61-4D5B-8555-FF33E3E07E50}" destId="{B5DA1102-C2F8-4A48-BD6A-F7FB33B1A187}" srcOrd="0" destOrd="0" presId="urn:microsoft.com/office/officeart/2005/8/layout/pyramid1"/>
    <dgm:cxn modelId="{B9B79604-1377-4B20-8323-B567EA25EC38}" type="presParOf" srcId="{696A526D-3F61-4D5B-8555-FF33E3E07E50}" destId="{D5C0A0E1-9A02-4090-AF4D-3912D15253C9}" srcOrd="1" destOrd="0" presId="urn:microsoft.com/office/officeart/2005/8/layout/pyramid1"/>
    <dgm:cxn modelId="{C2F746D6-856A-402C-86F6-41E37F2F4D49}" type="presParOf" srcId="{667D364A-5877-42A1-BD68-835D1FDA16FA}" destId="{581DE901-B374-4FDC-85B2-E54E0D3C9B0F}" srcOrd="1" destOrd="0" presId="urn:microsoft.com/office/officeart/2005/8/layout/pyramid1"/>
    <dgm:cxn modelId="{B3E744D8-C304-4DF4-8508-81862E3EDC91}" type="presParOf" srcId="{581DE901-B374-4FDC-85B2-E54E0D3C9B0F}" destId="{B60B2E31-D277-49D4-86AF-E5C51E2D2FB1}" srcOrd="0" destOrd="0" presId="urn:microsoft.com/office/officeart/2005/8/layout/pyramid1"/>
    <dgm:cxn modelId="{EBCD641B-E60C-49CE-8A80-6BDD252874F2}" type="presParOf" srcId="{581DE901-B374-4FDC-85B2-E54E0D3C9B0F}" destId="{EC5D2A7B-F7BF-4E21-8CFB-AC87AA0E8022}" srcOrd="1" destOrd="0" presId="urn:microsoft.com/office/officeart/2005/8/layout/pyramid1"/>
    <dgm:cxn modelId="{F8FDE81D-0F02-4CEB-B99D-B17489B243C3}" type="presParOf" srcId="{667D364A-5877-42A1-BD68-835D1FDA16FA}" destId="{50A0D09B-CFCF-4460-83B5-CB9CF233F86E}" srcOrd="2" destOrd="0" presId="urn:microsoft.com/office/officeart/2005/8/layout/pyramid1"/>
    <dgm:cxn modelId="{9A174A12-CF96-44B6-A8A4-DFEAABA0B407}" type="presParOf" srcId="{50A0D09B-CFCF-4460-83B5-CB9CF233F86E}" destId="{C3DC8239-1B8C-4963-AF0A-D1E8831C97B4}" srcOrd="0" destOrd="0" presId="urn:microsoft.com/office/officeart/2005/8/layout/pyramid1"/>
    <dgm:cxn modelId="{B759C35F-AACE-4DD6-B53D-39B34ABA2A2D}" type="presParOf" srcId="{50A0D09B-CFCF-4460-83B5-CB9CF233F86E}" destId="{08BCBF71-33D3-4B45-A682-3C1549A50B22}" srcOrd="1" destOrd="0" presId="urn:microsoft.com/office/officeart/2005/8/layout/pyramid1"/>
    <dgm:cxn modelId="{5816CAFF-681A-4797-84D6-21C6B2040729}" type="presParOf" srcId="{667D364A-5877-42A1-BD68-835D1FDA16FA}" destId="{EE0383DD-35C9-44B5-895D-7212196D9219}" srcOrd="3" destOrd="0" presId="urn:microsoft.com/office/officeart/2005/8/layout/pyramid1"/>
    <dgm:cxn modelId="{D8424A4D-E404-46E0-B451-0A9C33FAFC1C}" type="presParOf" srcId="{EE0383DD-35C9-44B5-895D-7212196D9219}" destId="{B9FDBC5B-CD68-492C-9F93-F7280AF2452B}" srcOrd="0" destOrd="0" presId="urn:microsoft.com/office/officeart/2005/8/layout/pyramid1"/>
    <dgm:cxn modelId="{307A2ADF-F23A-4558-973B-2E23B9308FBA}" type="presParOf" srcId="{EE0383DD-35C9-44B5-895D-7212196D9219}" destId="{D94430BE-3B95-43A1-B023-C9A08BA4E931}" srcOrd="1" destOrd="0" presId="urn:microsoft.com/office/officeart/2005/8/layout/pyramid1"/>
    <dgm:cxn modelId="{B8022A4D-850F-4BD8-AC39-DF1D0F7B7B7B}" type="presParOf" srcId="{667D364A-5877-42A1-BD68-835D1FDA16FA}" destId="{273CE65F-4C3B-4B14-BF21-13D36F726726}" srcOrd="4" destOrd="0" presId="urn:microsoft.com/office/officeart/2005/8/layout/pyramid1"/>
    <dgm:cxn modelId="{70BB0790-5E88-4700-997A-86C088C0251C}" type="presParOf" srcId="{273CE65F-4C3B-4B14-BF21-13D36F726726}" destId="{9EBD8372-AB2F-4F10-B1E7-192A1BC3E71D}" srcOrd="0" destOrd="0" presId="urn:microsoft.com/office/officeart/2005/8/layout/pyramid1"/>
    <dgm:cxn modelId="{81900CB4-9090-4261-AEAB-A5D2FDDD10A8}" type="presParOf" srcId="{273CE65F-4C3B-4B14-BF21-13D36F726726}" destId="{A4FB91FE-10EF-49A0-9965-4C3CF1E7DB2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A1102-C2F8-4A48-BD6A-F7FB33B1A187}">
      <dsp:nvSpPr>
        <dsp:cNvPr id="0" name=""/>
        <dsp:cNvSpPr/>
      </dsp:nvSpPr>
      <dsp:spPr>
        <a:xfrm>
          <a:off x="2134021" y="0"/>
          <a:ext cx="1757932" cy="1309411"/>
        </a:xfrm>
        <a:prstGeom prst="trapezoid">
          <a:avLst>
            <a:gd name="adj" fmla="val 6712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050" b="1" kern="1200" dirty="0">
            <a:solidFill>
              <a:schemeClr val="tx1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50" b="1" kern="1200" dirty="0">
              <a:solidFill>
                <a:schemeClr val="tx1"/>
              </a:solidFill>
            </a:rPr>
            <a:t>DNA destinace: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50" kern="1200" dirty="0">
              <a:solidFill>
                <a:schemeClr val="tx1"/>
              </a:solidFill>
            </a:rPr>
            <a:t>"Jaká je podstata 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50" kern="1200" dirty="0">
              <a:solidFill>
                <a:schemeClr val="tx1"/>
              </a:solidFill>
            </a:rPr>
            <a:t> </a:t>
          </a:r>
          <a:r>
            <a:rPr lang="cs-CZ" sz="1050" kern="1200" dirty="0" err="1">
              <a:solidFill>
                <a:schemeClr val="tx1"/>
              </a:solidFill>
            </a:rPr>
            <a:t>genuis</a:t>
          </a:r>
          <a:r>
            <a:rPr lang="cs-CZ" sz="1050" kern="1200" dirty="0">
              <a:solidFill>
                <a:schemeClr val="tx1"/>
              </a:solidFill>
            </a:rPr>
            <a:t> loci destinace?"</a:t>
          </a:r>
        </a:p>
      </dsp:txBody>
      <dsp:txXfrm>
        <a:off x="2134021" y="0"/>
        <a:ext cx="1757932" cy="1309411"/>
      </dsp:txXfrm>
    </dsp:sp>
    <dsp:sp modelId="{B60B2E31-D277-49D4-86AF-E5C51E2D2FB1}">
      <dsp:nvSpPr>
        <dsp:cNvPr id="0" name=""/>
        <dsp:cNvSpPr/>
      </dsp:nvSpPr>
      <dsp:spPr>
        <a:xfrm>
          <a:off x="1600516" y="1309411"/>
          <a:ext cx="2824942" cy="794772"/>
        </a:xfrm>
        <a:prstGeom prst="trapezoid">
          <a:avLst>
            <a:gd name="adj" fmla="val 6712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50" b="1" kern="1200" dirty="0">
              <a:solidFill>
                <a:schemeClr val="tx1"/>
              </a:solidFill>
            </a:rPr>
            <a:t>Souhrn </a:t>
          </a:r>
          <a:r>
            <a:rPr lang="cs-CZ" sz="1050" b="1" kern="1200" dirty="0" smtClean="0">
              <a:solidFill>
                <a:schemeClr val="tx1"/>
              </a:solidFill>
            </a:rPr>
            <a:t>nejsilnějších </a:t>
          </a:r>
          <a:r>
            <a:rPr lang="cs-CZ" sz="1050" b="1" kern="1200" dirty="0">
              <a:solidFill>
                <a:schemeClr val="tx1"/>
              </a:solidFill>
            </a:rPr>
            <a:t>konkurenčních výhod destinace: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50" kern="1200" dirty="0">
              <a:solidFill>
                <a:schemeClr val="tx1"/>
              </a:solidFill>
            </a:rPr>
            <a:t>"Co činí destinaci jedinečnou?"</a:t>
          </a:r>
        </a:p>
      </dsp:txBody>
      <dsp:txXfrm>
        <a:off x="2094881" y="1309411"/>
        <a:ext cx="1836212" cy="794772"/>
      </dsp:txXfrm>
    </dsp:sp>
    <dsp:sp modelId="{C3DC8239-1B8C-4963-AF0A-D1E8831C97B4}">
      <dsp:nvSpPr>
        <dsp:cNvPr id="0" name=""/>
        <dsp:cNvSpPr/>
      </dsp:nvSpPr>
      <dsp:spPr>
        <a:xfrm>
          <a:off x="1067010" y="2104183"/>
          <a:ext cx="3891953" cy="794772"/>
        </a:xfrm>
        <a:prstGeom prst="trapezoid">
          <a:avLst>
            <a:gd name="adj" fmla="val 6712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50" b="1" kern="1200" dirty="0">
              <a:solidFill>
                <a:schemeClr val="tx1"/>
              </a:solidFill>
            </a:rPr>
            <a:t>Stručný souhrn hlavních charakterových znaků destinace: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50" kern="1200" dirty="0">
              <a:solidFill>
                <a:schemeClr val="tx1"/>
              </a:solidFill>
            </a:rPr>
            <a:t>"Jak by měla </a:t>
          </a:r>
          <a:r>
            <a:rPr lang="cs-CZ" sz="1050" kern="1200" dirty="0" smtClean="0">
              <a:solidFill>
                <a:schemeClr val="tx1"/>
              </a:solidFill>
            </a:rPr>
            <a:t>destinaci </a:t>
          </a:r>
          <a:r>
            <a:rPr lang="cs-CZ" sz="1050" kern="1200" dirty="0">
              <a:solidFill>
                <a:schemeClr val="tx1"/>
              </a:solidFill>
            </a:rPr>
            <a:t>popsat její </a:t>
          </a:r>
          <a:r>
            <a:rPr lang="cs-CZ" sz="1050" kern="1200" dirty="0" smtClean="0">
              <a:solidFill>
                <a:schemeClr val="tx1"/>
              </a:solidFill>
            </a:rPr>
            <a:t>nejdůležitější cílová </a:t>
          </a:r>
          <a:r>
            <a:rPr lang="cs-CZ" sz="1050" kern="1200" dirty="0">
              <a:solidFill>
                <a:schemeClr val="tx1"/>
              </a:solidFill>
            </a:rPr>
            <a:t>skupina?"</a:t>
          </a:r>
        </a:p>
      </dsp:txBody>
      <dsp:txXfrm>
        <a:off x="1748102" y="2104183"/>
        <a:ext cx="2529769" cy="794772"/>
      </dsp:txXfrm>
    </dsp:sp>
    <dsp:sp modelId="{B9FDBC5B-CD68-492C-9F93-F7280AF2452B}">
      <dsp:nvSpPr>
        <dsp:cNvPr id="0" name=""/>
        <dsp:cNvSpPr/>
      </dsp:nvSpPr>
      <dsp:spPr>
        <a:xfrm>
          <a:off x="533505" y="2898955"/>
          <a:ext cx="4958964" cy="794772"/>
        </a:xfrm>
        <a:prstGeom prst="trapezoid">
          <a:avLst>
            <a:gd name="adj" fmla="val 6712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50800" dir="5400000" algn="ctr" rotWithShape="0">
            <a:schemeClr val="tx1"/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b="1" kern="1200" dirty="0">
              <a:solidFill>
                <a:schemeClr val="tx1"/>
              </a:solidFill>
            </a:rPr>
            <a:t>Návštěvníkovy pocity z  návštěvy destinace:</a:t>
          </a:r>
          <a:r>
            <a:rPr lang="cs-CZ" sz="1100" kern="1200" dirty="0">
              <a:solidFill>
                <a:schemeClr val="tx1"/>
              </a:solidFill>
            </a:rPr>
            <a:t> "Jak se zde </a:t>
          </a:r>
          <a:r>
            <a:rPr lang="cs-CZ" sz="1100" kern="1200" dirty="0" smtClean="0">
              <a:solidFill>
                <a:schemeClr val="tx1"/>
              </a:solidFill>
            </a:rPr>
            <a:t>návštěvníci cítí?"</a:t>
          </a:r>
          <a:endParaRPr lang="cs-CZ" sz="1100" kern="1200" dirty="0">
            <a:solidFill>
              <a:schemeClr val="tx1"/>
            </a:solidFill>
          </a:endParaRPr>
        </a:p>
      </dsp:txBody>
      <dsp:txXfrm>
        <a:off x="1401324" y="2898955"/>
        <a:ext cx="3223326" cy="794772"/>
      </dsp:txXfrm>
    </dsp:sp>
    <dsp:sp modelId="{9EBD8372-AB2F-4F10-B1E7-192A1BC3E71D}">
      <dsp:nvSpPr>
        <dsp:cNvPr id="0" name=""/>
        <dsp:cNvSpPr/>
      </dsp:nvSpPr>
      <dsp:spPr>
        <a:xfrm>
          <a:off x="0" y="3693727"/>
          <a:ext cx="6025975" cy="794772"/>
        </a:xfrm>
        <a:prstGeom prst="trapezoid">
          <a:avLst>
            <a:gd name="adj" fmla="val 6712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b="1" kern="1200" dirty="0">
              <a:solidFill>
                <a:schemeClr val="tx1"/>
              </a:solidFill>
            </a:rPr>
            <a:t>Jaký je hlavní klad destinace: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 dirty="0">
              <a:solidFill>
                <a:schemeClr val="tx1"/>
              </a:solidFill>
            </a:rPr>
            <a:t>"Co by chtěl návštěvník vidět a dělat"?</a:t>
          </a:r>
        </a:p>
      </dsp:txBody>
      <dsp:txXfrm>
        <a:off x="1054545" y="3693727"/>
        <a:ext cx="3916883" cy="7947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A1102-C2F8-4A48-BD6A-F7FB33B1A187}">
      <dsp:nvSpPr>
        <dsp:cNvPr id="0" name=""/>
        <dsp:cNvSpPr/>
      </dsp:nvSpPr>
      <dsp:spPr>
        <a:xfrm>
          <a:off x="2037058" y="0"/>
          <a:ext cx="1717082" cy="1174846"/>
        </a:xfrm>
        <a:prstGeom prst="trapezoid">
          <a:avLst>
            <a:gd name="adj" fmla="val 7307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800" b="1" kern="1200" dirty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800" b="1" kern="1200" dirty="0">
            <a:solidFill>
              <a:schemeClr val="tx1"/>
            </a:solidFill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800" b="0" kern="1200" dirty="0">
            <a:solidFill>
              <a:schemeClr val="tx1"/>
            </a:solidFill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800" b="0" kern="1200" dirty="0">
            <a:solidFill>
              <a:schemeClr val="tx1"/>
            </a:solidFill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700" b="0" kern="1200" dirty="0">
              <a:solidFill>
                <a:schemeClr val="tx1"/>
              </a:solidFill>
            </a:rPr>
            <a:t>místo = </a:t>
          </a:r>
          <a:r>
            <a:rPr lang="cs-CZ" sz="700" b="1" kern="1200" dirty="0">
              <a:solidFill>
                <a:schemeClr val="tx1"/>
              </a:solidFill>
            </a:rPr>
            <a:t>drsná příroda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700" b="0" kern="1200" dirty="0">
              <a:solidFill>
                <a:schemeClr val="tx1"/>
              </a:solidFill>
            </a:rPr>
            <a:t>vztah k návštěvníkům = </a:t>
          </a:r>
          <a:r>
            <a:rPr lang="cs-CZ" sz="700" b="1" kern="1200" dirty="0">
              <a:solidFill>
                <a:schemeClr val="tx1"/>
              </a:solidFill>
            </a:rPr>
            <a:t>citový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700" b="0" kern="1200" dirty="0">
              <a:solidFill>
                <a:schemeClr val="tx1"/>
              </a:solidFill>
            </a:rPr>
            <a:t>přínos pro návštěvníka = </a:t>
          </a:r>
          <a:r>
            <a:rPr lang="cs-CZ" sz="700" b="1" kern="1200" dirty="0">
              <a:solidFill>
                <a:schemeClr val="tx1"/>
              </a:solidFill>
            </a:rPr>
            <a:t>osvobození</a:t>
          </a:r>
          <a:endParaRPr lang="cs-CZ" sz="700" b="0" kern="1200" dirty="0">
            <a:solidFill>
              <a:schemeClr val="tx1"/>
            </a:solidFill>
          </a:endParaRPr>
        </a:p>
      </dsp:txBody>
      <dsp:txXfrm>
        <a:off x="2037058" y="0"/>
        <a:ext cx="1717082" cy="1174846"/>
      </dsp:txXfrm>
    </dsp:sp>
    <dsp:sp modelId="{B60B2E31-D277-49D4-86AF-E5C51E2D2FB1}">
      <dsp:nvSpPr>
        <dsp:cNvPr id="0" name=""/>
        <dsp:cNvSpPr/>
      </dsp:nvSpPr>
      <dsp:spPr>
        <a:xfrm>
          <a:off x="1515950" y="1174846"/>
          <a:ext cx="2759298" cy="713095"/>
        </a:xfrm>
        <a:prstGeom prst="trapezoid">
          <a:avLst>
            <a:gd name="adj" fmla="val 7307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0" kern="1200" dirty="0">
              <a:solidFill>
                <a:schemeClr val="bg1"/>
              </a:solidFill>
            </a:rPr>
            <a:t>"</a:t>
          </a:r>
          <a:r>
            <a:rPr lang="cs-CZ" sz="1000" b="0" kern="1200" dirty="0">
              <a:solidFill>
                <a:schemeClr val="tx1"/>
              </a:solidFill>
            </a:rPr>
            <a:t>Původní krajina s netknutou krásnou přírodou; s množstvím  pokoru vzbuzujících odlišných scenérií zanechávající ve vás trvalý zážitek."</a:t>
          </a:r>
        </a:p>
      </dsp:txBody>
      <dsp:txXfrm>
        <a:off x="1998827" y="1174846"/>
        <a:ext cx="1793544" cy="713095"/>
      </dsp:txXfrm>
    </dsp:sp>
    <dsp:sp modelId="{C3DC8239-1B8C-4963-AF0A-D1E8831C97B4}">
      <dsp:nvSpPr>
        <dsp:cNvPr id="0" name=""/>
        <dsp:cNvSpPr/>
      </dsp:nvSpPr>
      <dsp:spPr>
        <a:xfrm>
          <a:off x="1042216" y="1887941"/>
          <a:ext cx="3706767" cy="648267"/>
        </a:xfrm>
        <a:prstGeom prst="trapezoid">
          <a:avLst>
            <a:gd name="adj" fmla="val 7307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0" kern="1200" dirty="0">
              <a:solidFill>
                <a:schemeClr val="tx1"/>
              </a:solidFill>
            </a:rPr>
            <a:t>Drsné, nezkažené, odolné prostředí, jehož krása vzbuzuje pokoru; místo pro osobní svobodu.</a:t>
          </a:r>
        </a:p>
      </dsp:txBody>
      <dsp:txXfrm>
        <a:off x="1690900" y="1887941"/>
        <a:ext cx="2409398" cy="648267"/>
      </dsp:txXfrm>
    </dsp:sp>
    <dsp:sp modelId="{B9FDBC5B-CD68-492C-9F93-F7280AF2452B}">
      <dsp:nvSpPr>
        <dsp:cNvPr id="0" name=""/>
        <dsp:cNvSpPr/>
      </dsp:nvSpPr>
      <dsp:spPr>
        <a:xfrm>
          <a:off x="521108" y="2536209"/>
          <a:ext cx="4748983" cy="713095"/>
        </a:xfrm>
        <a:prstGeom prst="trapezoid">
          <a:avLst>
            <a:gd name="adj" fmla="val 7307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0" kern="1200" dirty="0">
              <a:solidFill>
                <a:schemeClr val="tx1"/>
              </a:solidFill>
            </a:rPr>
            <a:t>Pocit svobody, prostoru a osvobození; splynutí s nespoutanou přírodní krásou a prvotním prostředí. Poklidná a vyrovnaná duševní </a:t>
          </a:r>
          <a:r>
            <a:rPr lang="cs-CZ" sz="1000" b="0" kern="1200" dirty="0" err="1" smtClean="0">
              <a:solidFill>
                <a:schemeClr val="tx1"/>
              </a:solidFill>
            </a:rPr>
            <a:t>regenarace</a:t>
          </a:r>
          <a:r>
            <a:rPr lang="cs-CZ" sz="1000" b="0" kern="1200" dirty="0" smtClean="0">
              <a:solidFill>
                <a:schemeClr val="tx1"/>
              </a:solidFill>
            </a:rPr>
            <a:t>  </a:t>
          </a:r>
          <a:r>
            <a:rPr lang="cs-CZ" sz="1000" b="0" kern="1200" dirty="0">
              <a:solidFill>
                <a:schemeClr val="tx1"/>
              </a:solidFill>
            </a:rPr>
            <a:t>ovlivněná rozlehlými rovinatými řídce osídlenými oblastmi.</a:t>
          </a:r>
        </a:p>
      </dsp:txBody>
      <dsp:txXfrm>
        <a:off x="1352180" y="2536209"/>
        <a:ext cx="3086839" cy="713095"/>
      </dsp:txXfrm>
    </dsp:sp>
    <dsp:sp modelId="{9EBD8372-AB2F-4F10-B1E7-192A1BC3E71D}">
      <dsp:nvSpPr>
        <dsp:cNvPr id="0" name=""/>
        <dsp:cNvSpPr/>
      </dsp:nvSpPr>
      <dsp:spPr>
        <a:xfrm>
          <a:off x="0" y="3249304"/>
          <a:ext cx="5791200" cy="713095"/>
        </a:xfrm>
        <a:prstGeom prst="trapezoid">
          <a:avLst>
            <a:gd name="adj" fmla="val 73077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0" kern="1200" dirty="0">
              <a:solidFill>
                <a:schemeClr val="tx1"/>
              </a:solidFill>
            </a:rPr>
            <a:t>Divoká příroda (národní parky); dramatická a drsná scenerie; kulturní </a:t>
          </a:r>
          <a:r>
            <a:rPr lang="cs-CZ" sz="1000" b="0" kern="1200" dirty="0">
              <a:solidFill>
                <a:schemeClr val="tx1"/>
              </a:solidFill>
              <a:effectLst/>
            </a:rPr>
            <a:t>rozmanitost; dobrodružství; možnost cestování bez průvodce (což není v subsaharské Africe obvyklé), </a:t>
          </a:r>
          <a:r>
            <a:rPr lang="cs-CZ" sz="1000" b="0" kern="1200" dirty="0" smtClean="0">
              <a:solidFill>
                <a:schemeClr val="tx1"/>
              </a:solidFill>
              <a:effectLst/>
            </a:rPr>
            <a:t>což </a:t>
          </a:r>
          <a:r>
            <a:rPr lang="cs-CZ" sz="1000" b="0" kern="1200" dirty="0">
              <a:solidFill>
                <a:schemeClr val="tx1"/>
              </a:solidFill>
              <a:effectLst/>
            </a:rPr>
            <a:t>otevírá zemi pro nezávislé cestovatele a umožňuje jim objevování země i divokého života v místním slova smyslu.</a:t>
          </a:r>
        </a:p>
      </dsp:txBody>
      <dsp:txXfrm>
        <a:off x="1013459" y="3249304"/>
        <a:ext cx="3764280" cy="713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8A93852-9ADC-494A-91A0-4380ED54395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760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6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346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6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D1F4CBB-7573-4C47-8008-15C264A500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8240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7A40079-E671-4919-8985-E250B740D082}" type="slidenum">
              <a:rPr lang="cs-CZ" altLang="cs-CZ" smtClean="0"/>
              <a:pPr/>
              <a:t>1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0AE5C85-95BF-4D10-9AC7-AE4AD8C856E9}" type="slidenum">
              <a:rPr lang="cs-CZ" altLang="cs-CZ" smtClean="0"/>
              <a:pPr/>
              <a:t>15</a:t>
            </a:fld>
            <a:endParaRPr lang="cs-CZ" alt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9B7920F-A957-4768-8A2C-03ED87861EA4}" type="slidenum">
              <a:rPr lang="cs-CZ" altLang="cs-CZ" smtClean="0"/>
              <a:pPr/>
              <a:t>17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553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655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DE8F478-84C3-4ACA-A050-ADD0FF904210}" type="slidenum">
              <a:rPr lang="cs-CZ" altLang="cs-CZ" smtClean="0"/>
              <a:pPr/>
              <a:t>19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706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8B725FF-8C5C-49F1-B472-CAB3B27DA808}" type="slidenum">
              <a:rPr lang="cs-CZ" altLang="cs-CZ" smtClean="0"/>
              <a:pPr/>
              <a:t>23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168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716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D227AD6-07F2-4018-9B4D-3B1A3B42994B}" type="slidenum">
              <a:rPr lang="cs-CZ" altLang="cs-CZ" smtClean="0"/>
              <a:pPr/>
              <a:t>24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8457133-7671-41EE-A823-71F79FBB3BDA}" type="slidenum">
              <a:rPr lang="cs-CZ" altLang="cs-CZ" smtClean="0"/>
              <a:pPr/>
              <a:t>25</a:t>
            </a:fld>
            <a:endParaRPr lang="cs-CZ" alt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6463"/>
            <a:ext cx="5435600" cy="4465637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78DE0E7-EB96-4AED-9280-905F48BB0BED}" type="slidenum">
              <a:rPr lang="cs-CZ" altLang="cs-CZ" smtClean="0"/>
              <a:pPr/>
              <a:t>30</a:t>
            </a:fld>
            <a:endParaRPr lang="cs-CZ" alt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01972AB-CF27-4D3D-8ADC-106D63D69064}" type="slidenum">
              <a:rPr lang="cs-CZ" altLang="cs-CZ" smtClean="0"/>
              <a:pPr/>
              <a:t>31</a:t>
            </a:fld>
            <a:endParaRPr lang="cs-CZ" altLang="cs-CZ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9F7370D-1113-4622-9930-AE825C259C5E}" type="slidenum">
              <a:rPr lang="cs-CZ" altLang="cs-CZ" smtClean="0"/>
              <a:pPr/>
              <a:t>32</a:t>
            </a:fld>
            <a:endParaRPr lang="cs-CZ" alt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2621E16-87A5-48F3-93AD-B89642A2DBA7}" type="slidenum">
              <a:rPr lang="cs-CZ" altLang="cs-CZ" smtClean="0"/>
              <a:pPr/>
              <a:t>6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6463"/>
            <a:ext cx="5435600" cy="4465637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6463"/>
            <a:ext cx="5435600" cy="4465637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6463"/>
            <a:ext cx="5435600" cy="4465637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6463"/>
            <a:ext cx="5435600" cy="4465637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601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860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5B259D9-9AAC-42C5-B59A-DC63A453096B}" type="slidenum">
              <a:rPr lang="cs-CZ" altLang="cs-CZ" smtClean="0"/>
              <a:pPr/>
              <a:t>41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704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870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52978B3-2274-4C48-9D10-2A4510270A67}" type="slidenum">
              <a:rPr lang="cs-CZ" altLang="cs-CZ" smtClean="0"/>
              <a:pPr/>
              <a:t>42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D51620D-9295-4EBC-937E-3CC822CB7593}" type="slidenum">
              <a:rPr lang="cs-CZ" altLang="cs-CZ" smtClean="0"/>
              <a:pPr/>
              <a:t>7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C60B979-A3C9-4C05-B2EA-DCCB281D0D10}" type="slidenum">
              <a:rPr lang="cs-CZ" altLang="cs-CZ" smtClean="0"/>
              <a:pPr/>
              <a:t>8</a:t>
            </a:fld>
            <a:endParaRPr lang="cs-CZ" alt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BBA48F8-8DB8-45C0-8D6D-7EA6D84E6315}" type="slidenum">
              <a:rPr lang="cs-CZ" altLang="cs-CZ" smtClean="0"/>
              <a:pPr/>
              <a:t>9</a:t>
            </a:fld>
            <a:endParaRPr lang="cs-CZ" alt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BBA48F8-8DB8-45C0-8D6D-7EA6D84E6315}" type="slidenum">
              <a:rPr lang="cs-CZ" altLang="cs-CZ" smtClean="0"/>
              <a:pPr/>
              <a:t>10</a:t>
            </a:fld>
            <a:endParaRPr lang="cs-CZ" alt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42735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1671545-F3F4-4586-9183-C5B158D67E16}" type="slidenum">
              <a:rPr lang="cs-CZ" altLang="cs-CZ" smtClean="0"/>
              <a:pPr/>
              <a:t>11</a:t>
            </a:fld>
            <a:endParaRPr lang="cs-CZ" alt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61223F0-BAA6-4D1D-B6F9-DC7D5EE0AC36}" type="slidenum">
              <a:rPr lang="cs-CZ" altLang="cs-CZ" smtClean="0"/>
              <a:pPr/>
              <a:t>12</a:t>
            </a:fld>
            <a:endParaRPr lang="cs-CZ" alt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331187C-2ED4-416F-B9AB-714BFC1934E4}" type="slidenum">
              <a:rPr lang="cs-CZ" altLang="cs-CZ" smtClean="0"/>
              <a:pPr/>
              <a:t>13</a:t>
            </a:fld>
            <a:endParaRPr lang="cs-CZ" alt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823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2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47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66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384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647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CA463-707F-4B15-9078-3877B5913B8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0599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9451" y="2019301"/>
            <a:ext cx="5169259" cy="411056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841" y="2019301"/>
            <a:ext cx="5169259" cy="411056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B337D-FDD4-4247-9C84-C46079D346A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79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9452" y="4406901"/>
            <a:ext cx="10788649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79452" y="2906713"/>
            <a:ext cx="10788649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E94A4-B4B1-4673-B271-A9327A1E5D89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61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DA874-3687-4DF1-8390-0EB4F4C29FE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94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6089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585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095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69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40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774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795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833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58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E92CCE1E-67FF-4AA7-A44F-B0AA426660D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378642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5" r:id="rId18"/>
    <p:sldLayoutId id="2147483956" r:id="rId19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airbnb.cz/?logo=1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Positioning destinace</a:t>
            </a:r>
          </a:p>
        </p:txBody>
      </p:sp>
      <p:sp>
        <p:nvSpPr>
          <p:cNvPr id="3074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smtClean="0">
                <a:latin typeface="Kozuka Gothic Pro EL" pitchFamily="34" charset="-128"/>
                <a:ea typeface="Kozuka Gothic Pro EL" pitchFamily="34" charset="-128"/>
              </a:rPr>
              <a:t>Image destinace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Umisťování destinace na trhu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altLang="cs-CZ" sz="2800" dirty="0"/>
              <a:t>Cílem umisťování produktu je obsazení specifického místa v mysli a vnímání návštěvníků destinace</a:t>
            </a:r>
          </a:p>
          <a:p>
            <a:pPr>
              <a:spcAft>
                <a:spcPts val="1200"/>
              </a:spcAft>
            </a:pPr>
            <a:r>
              <a:rPr lang="cs-CZ" altLang="cs-CZ" sz="2800" dirty="0"/>
              <a:t>Umisťování je založeno </a:t>
            </a:r>
            <a:r>
              <a:rPr lang="cs-CZ" altLang="cs-CZ" sz="2800" dirty="0">
                <a:solidFill>
                  <a:srgbClr val="FF0000"/>
                </a:solidFill>
              </a:rPr>
              <a:t>na specificích nabízeného produktu</a:t>
            </a:r>
            <a:r>
              <a:rPr lang="cs-CZ" altLang="cs-CZ" sz="2800" dirty="0"/>
              <a:t>, zvoleném způsobu komunikace a vytváření celkového image vůči konkurenčním produktům.</a:t>
            </a:r>
          </a:p>
        </p:txBody>
      </p:sp>
    </p:spTree>
    <p:extLst>
      <p:ext uri="{BB962C8B-B14F-4D97-AF65-F5344CB8AC3E}">
        <p14:creationId xmlns:p14="http://schemas.microsoft.com/office/powerpoint/2010/main" val="366199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4 přístupy k umisťování: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cs-CZ" altLang="cs-CZ" sz="3200" dirty="0"/>
              <a:t>Umisťování vzhledem k cílovému trhu (senioři, rodiny s dětmi…..)</a:t>
            </a:r>
          </a:p>
          <a:p>
            <a:pPr eaLnBrk="1" hangingPunct="1"/>
            <a:r>
              <a:rPr lang="cs-CZ" altLang="cs-CZ" sz="3200" dirty="0"/>
              <a:t>Umisťování vzhledem k ceně a kvalitě</a:t>
            </a:r>
          </a:p>
          <a:p>
            <a:pPr eaLnBrk="1" hangingPunct="1"/>
            <a:r>
              <a:rPr lang="cs-CZ" altLang="cs-CZ" sz="3200" dirty="0"/>
              <a:t>Umisťování vzhledem ke třídě produktu (dovolená u moře, poznávací dovolená….)</a:t>
            </a:r>
          </a:p>
          <a:p>
            <a:pPr eaLnBrk="1" hangingPunct="1"/>
            <a:r>
              <a:rPr lang="cs-CZ" altLang="cs-CZ" sz="3200" dirty="0"/>
              <a:t>Umisťování vzhledem ke konkurenci</a:t>
            </a:r>
          </a:p>
          <a:p>
            <a:pPr eaLnBrk="1" hangingPunct="1"/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Proč se zabývat umisťováním destinace?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672064" y="1930399"/>
            <a:ext cx="4110608" cy="4162896"/>
          </a:xfrm>
        </p:spPr>
        <p:txBody>
          <a:bodyPr/>
          <a:lstStyle/>
          <a:p>
            <a:pPr eaLnBrk="1" hangingPunct="1"/>
            <a:r>
              <a:rPr lang="cs-CZ" altLang="cs-CZ" sz="1800" dirty="0">
                <a:solidFill>
                  <a:schemeClr val="accent1"/>
                </a:solidFill>
              </a:rPr>
              <a:t>Lidské vnímání selektuje informace</a:t>
            </a:r>
            <a:r>
              <a:rPr lang="cs-CZ" altLang="cs-CZ" sz="1800" dirty="0"/>
              <a:t> – nutnost jasných, stručných, přesných a jednoduchých sdělení</a:t>
            </a:r>
          </a:p>
          <a:p>
            <a:pPr eaLnBrk="1" hangingPunct="1"/>
            <a:r>
              <a:rPr lang="cs-CZ" altLang="cs-CZ" sz="1800" dirty="0">
                <a:solidFill>
                  <a:schemeClr val="accent1"/>
                </a:solidFill>
              </a:rPr>
              <a:t>Rostoucí konkurence mezi destinacemi</a:t>
            </a:r>
            <a:r>
              <a:rPr lang="cs-CZ" altLang="cs-CZ" sz="1800" dirty="0"/>
              <a:t> – nutnost hledat odchylky a unikáty</a:t>
            </a:r>
          </a:p>
          <a:p>
            <a:pPr eaLnBrk="1" hangingPunct="1"/>
            <a:r>
              <a:rPr lang="cs-CZ" altLang="cs-CZ" sz="1800" dirty="0">
                <a:solidFill>
                  <a:schemeClr val="accent1"/>
                </a:solidFill>
              </a:rPr>
              <a:t>Velký objem prostředků na reklamu</a:t>
            </a:r>
            <a:r>
              <a:rPr lang="cs-CZ" altLang="cs-CZ" sz="1800" dirty="0"/>
              <a:t> – nevhodná forma reklamy může způsobit, že si nezíská pozornost potenciálního návštěvníka</a:t>
            </a:r>
            <a:r>
              <a:rPr lang="cs-CZ" altLang="cs-CZ" sz="2400" dirty="0"/>
              <a:t>.</a:t>
            </a:r>
            <a:endParaRPr lang="cs-CZ" altLang="cs-CZ" sz="2400" dirty="0">
              <a:solidFill>
                <a:schemeClr val="accent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8"/>
          <a:stretch/>
        </p:blipFill>
        <p:spPr bwMode="auto">
          <a:xfrm>
            <a:off x="1271464" y="2042554"/>
            <a:ext cx="4968552" cy="3938587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Image destinace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cs-CZ" altLang="cs-CZ" sz="2800" dirty="0"/>
              <a:t>Jde často o stereotypní, selektivní představu místa, charakterizovanou očekáváním něčeho nového a dosud nepoznaného</a:t>
            </a:r>
          </a:p>
          <a:p>
            <a:pPr eaLnBrk="1" hangingPunct="1"/>
            <a:r>
              <a:rPr lang="cs-CZ" altLang="cs-CZ" sz="2800" dirty="0"/>
              <a:t>Image destinace úzce souvisí s umisťováním, segmentací a </a:t>
            </a:r>
            <a:r>
              <a:rPr lang="cs-CZ" altLang="cs-CZ" sz="2800" dirty="0" err="1"/>
              <a:t>brandingem</a:t>
            </a:r>
            <a:endParaRPr lang="cs-CZ" altLang="cs-CZ" sz="2800" dirty="0"/>
          </a:p>
          <a:p>
            <a:pPr eaLnBrk="1" hangingPunct="1"/>
            <a:r>
              <a:rPr lang="cs-CZ" altLang="cs-CZ" sz="2800" dirty="0"/>
              <a:t>Image destinace je ovlivněno řadou faktorů: hodnotovým pozadím jedince, zkušeností, prostředím, informacemi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97323" y="548462"/>
            <a:ext cx="7158037" cy="909989"/>
          </a:xfrm>
        </p:spPr>
        <p:txBody>
          <a:bodyPr/>
          <a:lstStyle/>
          <a:p>
            <a:r>
              <a:rPr lang="cs-CZ" dirty="0" smtClean="0"/>
              <a:t>Determinanty image</a:t>
            </a:r>
            <a:endParaRPr lang="cs-CZ" dirty="0"/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2204864"/>
            <a:ext cx="8587193" cy="318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772816"/>
            <a:ext cx="8712968" cy="435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4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Image destinace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dirty="0" smtClean="0"/>
              <a:t>Kognitivní složka </a:t>
            </a:r>
          </a:p>
          <a:p>
            <a:pPr eaLnBrk="1" hangingPunct="1"/>
            <a:r>
              <a:rPr lang="cs-CZ" altLang="cs-CZ" dirty="0" smtClean="0"/>
              <a:t>(</a:t>
            </a:r>
            <a:r>
              <a:rPr lang="cs-CZ" altLang="cs-CZ" dirty="0" err="1" smtClean="0"/>
              <a:t>info</a:t>
            </a:r>
            <a:r>
              <a:rPr lang="cs-CZ" altLang="cs-CZ" dirty="0" smtClean="0"/>
              <a:t> a skutečnosti, které jsou pravdivé) </a:t>
            </a:r>
          </a:p>
          <a:p>
            <a:pPr eaLnBrk="1" hangingPunct="1"/>
            <a:r>
              <a:rPr lang="cs-CZ" altLang="cs-CZ" dirty="0" smtClean="0"/>
              <a:t>atributy mající fyzickou povahu</a:t>
            </a:r>
          </a:p>
          <a:p>
            <a:pPr eaLnBrk="1" hangingPunct="1"/>
            <a:r>
              <a:rPr lang="cs-CZ" altLang="cs-CZ" dirty="0" smtClean="0"/>
              <a:t>znalosti o destinaci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dirty="0"/>
              <a:t>Holistická složka </a:t>
            </a:r>
            <a:endParaRPr lang="cs-CZ" altLang="cs-CZ" dirty="0" smtClean="0"/>
          </a:p>
          <a:p>
            <a:r>
              <a:rPr lang="cs-CZ" altLang="cs-CZ" dirty="0" smtClean="0"/>
              <a:t>(</a:t>
            </a:r>
            <a:r>
              <a:rPr lang="cs-CZ" altLang="cs-CZ" dirty="0"/>
              <a:t>psychologická, citová) </a:t>
            </a:r>
            <a:endParaRPr lang="cs-CZ" altLang="cs-CZ" dirty="0" smtClean="0"/>
          </a:p>
          <a:p>
            <a:r>
              <a:rPr lang="cs-CZ" altLang="cs-CZ" dirty="0" smtClean="0"/>
              <a:t> </a:t>
            </a:r>
            <a:r>
              <a:rPr lang="cs-CZ" altLang="cs-CZ" dirty="0"/>
              <a:t>založena na subjektivních pocitech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2" descr="Výsledek obrázku pro jižní mora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80" y="2852936"/>
            <a:ext cx="9144000" cy="377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 image k </a:t>
            </a:r>
            <a:r>
              <a:rPr lang="cs-CZ" dirty="0" err="1" smtClean="0"/>
              <a:t>brandu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65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677334" y="229791"/>
            <a:ext cx="7158037" cy="1412875"/>
          </a:xfrm>
        </p:spPr>
        <p:txBody>
          <a:bodyPr/>
          <a:lstStyle/>
          <a:p>
            <a:r>
              <a:rPr lang="cs-CZ" altLang="cs-CZ" dirty="0" smtClean="0"/>
              <a:t>Proces budování značky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124744"/>
            <a:ext cx="8696325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Proces budování značky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9451" y="1916832"/>
            <a:ext cx="10963282" cy="45365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dirty="0"/>
              <a:t>Brand destinace je postaven na USP (audit nabídky a analýza konkurence)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Brand je vytvářen s ohledem na cílové trhy (znalost asociací a vnímání destinace)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Značka destinace zastřešuje marketingové aktivity destinace (propojuje a vytváří hodnotové východisko)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Do procesu tvorby musí být zapojení místní aktéři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Samotná značka je založena atributech definovaných např. Brand Pyramid či Brand Wheel</a:t>
            </a:r>
          </a:p>
          <a:p>
            <a:pPr>
              <a:lnSpc>
                <a:spcPct val="100000"/>
              </a:lnSpc>
            </a:pPr>
            <a:r>
              <a:rPr lang="cs-CZ" sz="2800" dirty="0"/>
              <a:t>Základní hodnoty značky (kognitivní vs. afektivní)</a:t>
            </a:r>
          </a:p>
          <a:p>
            <a:endParaRPr lang="cs-CZ" sz="3600" dirty="0" smtClean="0"/>
          </a:p>
          <a:p>
            <a:endParaRPr lang="cs-CZ" sz="3600" dirty="0" smtClean="0"/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41114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96" y="1898646"/>
            <a:ext cx="8889140" cy="390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67608" y="3944090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Klidný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63952" y="2564904"/>
            <a:ext cx="12063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Nedotčená divočina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20706" y="5157192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Městský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688288" y="3944090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Odvážný, divoký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" r="2402" b="10809"/>
          <a:stretch/>
        </p:blipFill>
        <p:spPr bwMode="auto">
          <a:xfrm>
            <a:off x="946128" y="-27467"/>
            <a:ext cx="9721080" cy="689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9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Branding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412776"/>
            <a:ext cx="898207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Branding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49" y="2028340"/>
            <a:ext cx="10168888" cy="409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není značkou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800" dirty="0"/>
              <a:t>Logo</a:t>
            </a:r>
          </a:p>
          <a:p>
            <a:r>
              <a:rPr lang="cs-CZ" sz="2800" dirty="0"/>
              <a:t>Slogan</a:t>
            </a:r>
          </a:p>
          <a:p>
            <a:r>
              <a:rPr lang="cs-CZ" sz="2800" dirty="0"/>
              <a:t>Grafický design destinace</a:t>
            </a:r>
          </a:p>
          <a:p>
            <a:endParaRPr lang="cs-CZ" sz="2800" dirty="0"/>
          </a:p>
          <a:p>
            <a:r>
              <a:rPr lang="cs-CZ" sz="2800" dirty="0"/>
              <a:t>… dílčí prvky </a:t>
            </a:r>
            <a:r>
              <a:rPr lang="cs-CZ" sz="2800" dirty="0" err="1"/>
              <a:t>brandingu</a:t>
            </a:r>
            <a:r>
              <a:rPr lang="cs-CZ" sz="2800" dirty="0"/>
              <a:t>, podstatné jsou hodnoty a postoje, které za značkou stojí a jak jsou konzistentní s marketingovými aktivitami destinace.</a:t>
            </a:r>
          </a:p>
        </p:txBody>
      </p:sp>
    </p:spTree>
    <p:extLst>
      <p:ext uri="{BB962C8B-B14F-4D97-AF65-F5344CB8AC3E}">
        <p14:creationId xmlns:p14="http://schemas.microsoft.com/office/powerpoint/2010/main" val="324856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754794"/>
            <a:ext cx="8753475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7144"/>
            <a:ext cx="8351838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3975"/>
            <a:ext cx="7993062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Pětistupňová pyramida značky</a:t>
            </a:r>
            <a:endParaRPr lang="cs-CZ" dirty="0"/>
          </a:p>
        </p:txBody>
      </p:sp>
      <p:cxnSp>
        <p:nvCxnSpPr>
          <p:cNvPr id="11" name="AutoShape 19"/>
          <p:cNvCxnSpPr>
            <a:cxnSpLocks noChangeShapeType="1"/>
          </p:cNvCxnSpPr>
          <p:nvPr/>
        </p:nvCxnSpPr>
        <p:spPr bwMode="auto">
          <a:xfrm flipV="1">
            <a:off x="8328248" y="1556792"/>
            <a:ext cx="0" cy="4611867"/>
          </a:xfrm>
          <a:prstGeom prst="straightConnector1">
            <a:avLst/>
          </a:prstGeom>
          <a:noFill/>
          <a:ln w="76200">
            <a:solidFill>
              <a:schemeClr val="accent3">
                <a:lumMod val="50000"/>
                <a:lumOff val="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Skupina 3"/>
          <p:cNvGrpSpPr/>
          <p:nvPr/>
        </p:nvGrpSpPr>
        <p:grpSpPr>
          <a:xfrm>
            <a:off x="1271464" y="1748812"/>
            <a:ext cx="6741527" cy="4488500"/>
            <a:chOff x="1118964" y="1268760"/>
            <a:chExt cx="6319743" cy="4038600"/>
          </a:xfrm>
        </p:grpSpPr>
        <p:graphicFrame>
          <p:nvGraphicFramePr>
            <p:cNvPr id="19" name="Diagram 18"/>
            <p:cNvGraphicFramePr/>
            <p:nvPr>
              <p:extLst>
                <p:ext uri="{D42A27DB-BD31-4B8C-83A1-F6EECF244321}">
                  <p14:modId xmlns:p14="http://schemas.microsoft.com/office/powerpoint/2010/main" val="1033338426"/>
                </p:ext>
              </p:extLst>
            </p:nvPr>
          </p:nvGraphicFramePr>
          <p:xfrm>
            <a:off x="1747520" y="1268760"/>
            <a:ext cx="5648960" cy="4038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1705292" y="1630998"/>
              <a:ext cx="1087120" cy="500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 b="1" dirty="0">
                  <a:latin typeface="Calibri"/>
                  <a:ea typeface="Calibri"/>
                  <a:cs typeface="Times New Roman"/>
                </a:rPr>
                <a:t>Jádro značky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1118964" y="4745209"/>
              <a:ext cx="1087120" cy="500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 b="1" dirty="0">
                  <a:latin typeface="Calibri"/>
                  <a:ea typeface="Calibri"/>
                  <a:cs typeface="Times New Roman"/>
                </a:rPr>
                <a:t>Racionální vlastnosti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1705292" y="2478723"/>
              <a:ext cx="743585" cy="59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 b="1" dirty="0">
                  <a:latin typeface="Calibri"/>
                  <a:ea typeface="Calibri"/>
                  <a:cs typeface="Times New Roman"/>
                </a:rPr>
                <a:t>Pozice na trhu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1705292" y="3240723"/>
              <a:ext cx="858520" cy="500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 b="1" dirty="0">
                  <a:latin typeface="Calibri"/>
                  <a:ea typeface="Calibri"/>
                  <a:cs typeface="Times New Roman"/>
                </a:rPr>
                <a:t>Charakter značky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1705292" y="3945573"/>
              <a:ext cx="743585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 b="1" dirty="0">
                  <a:latin typeface="Calibri"/>
                  <a:ea typeface="Calibri"/>
                  <a:cs typeface="Times New Roman"/>
                </a:rPr>
                <a:t>Pocitové přínosy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6136322" y="3945573"/>
              <a:ext cx="1302385" cy="552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3">
                  <a:lumMod val="5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cs-CZ" sz="1000">
                  <a:solidFill>
                    <a:srgbClr val="000000"/>
                  </a:solidFill>
                  <a:latin typeface="Calibri"/>
                  <a:ea typeface="Calibri"/>
                  <a:cs typeface="Arial"/>
                </a:rPr>
                <a:t>Analýza</a:t>
              </a: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Arial"/>
                </a:rPr>
                <a:t> </a:t>
              </a:r>
              <a:r>
                <a:rPr lang="cs-CZ" sz="1000">
                  <a:solidFill>
                    <a:srgbClr val="000000"/>
                  </a:solidFill>
                  <a:latin typeface="Calibri"/>
                  <a:ea typeface="Calibri"/>
                  <a:cs typeface="Arial"/>
                </a:rPr>
                <a:t>konkurenceschopnosti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Arial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136322" y="3335973"/>
              <a:ext cx="1302385" cy="4051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3">
                  <a:lumMod val="5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cs-CZ" sz="1100" dirty="0">
                  <a:solidFill>
                    <a:srgbClr val="000000"/>
                  </a:solidFill>
                  <a:latin typeface="Calibri"/>
                  <a:ea typeface="Calibri"/>
                  <a:cs typeface="Arial"/>
                </a:rPr>
                <a:t>Průzkum návštěvnosti</a:t>
              </a:r>
            </a:p>
          </p:txBody>
        </p: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6136322" y="4726623"/>
              <a:ext cx="1302385" cy="3048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3">
                  <a:lumMod val="5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Arial"/>
                </a:rPr>
                <a:t>SWOT Analýza</a:t>
              </a:r>
            </a:p>
          </p:txBody>
        </p:sp>
        <p:cxnSp>
          <p:nvCxnSpPr>
            <p:cNvPr id="15" name="AutoShape 23"/>
            <p:cNvCxnSpPr>
              <a:cxnSpLocks noChangeShapeType="1"/>
            </p:cNvCxnSpPr>
            <p:nvPr/>
          </p:nvCxnSpPr>
          <p:spPr bwMode="auto">
            <a:xfrm flipH="1">
              <a:off x="5874702" y="3474403"/>
              <a:ext cx="26162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24"/>
            <p:cNvCxnSpPr>
              <a:cxnSpLocks noChangeShapeType="1"/>
            </p:cNvCxnSpPr>
            <p:nvPr/>
          </p:nvCxnSpPr>
          <p:spPr bwMode="auto">
            <a:xfrm flipH="1">
              <a:off x="5874702" y="4284028"/>
              <a:ext cx="26098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25"/>
            <p:cNvCxnSpPr>
              <a:cxnSpLocks noChangeShapeType="1"/>
            </p:cNvCxnSpPr>
            <p:nvPr/>
          </p:nvCxnSpPr>
          <p:spPr bwMode="auto">
            <a:xfrm flipH="1">
              <a:off x="5923597" y="4383723"/>
              <a:ext cx="212090" cy="3429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26"/>
            <p:cNvCxnSpPr>
              <a:cxnSpLocks noChangeShapeType="1"/>
            </p:cNvCxnSpPr>
            <p:nvPr/>
          </p:nvCxnSpPr>
          <p:spPr bwMode="auto">
            <a:xfrm flipH="1">
              <a:off x="5874702" y="4931728"/>
              <a:ext cx="26162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3504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392" y="223624"/>
            <a:ext cx="8596668" cy="1320800"/>
          </a:xfrm>
        </p:spPr>
        <p:txBody>
          <a:bodyPr/>
          <a:lstStyle/>
          <a:p>
            <a:r>
              <a:rPr lang="cs-CZ" dirty="0" smtClean="0"/>
              <a:t>Pyramida značky - Namibie</a:t>
            </a:r>
            <a:endParaRPr lang="cs-CZ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68887690"/>
              </p:ext>
            </p:extLst>
          </p:nvPr>
        </p:nvGraphicFramePr>
        <p:xfrm>
          <a:off x="3200400" y="1698848"/>
          <a:ext cx="57912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2999656" y="2073424"/>
            <a:ext cx="1109980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100" b="1" dirty="0">
                <a:latin typeface="Calibri"/>
                <a:ea typeface="Calibri"/>
                <a:cs typeface="Times New Roman"/>
              </a:rPr>
              <a:t>Jádro značky</a:t>
            </a:r>
            <a:endParaRPr lang="cs-CZ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2545038" y="4984355"/>
            <a:ext cx="1109980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100" b="1" dirty="0">
                <a:latin typeface="Calibri"/>
                <a:ea typeface="Calibri"/>
                <a:cs typeface="Times New Roman"/>
              </a:rPr>
              <a:t>Racionální vlastnosti</a:t>
            </a:r>
            <a:endParaRPr lang="cs-CZ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999657" y="2749699"/>
            <a:ext cx="758825" cy="59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100" b="1" dirty="0">
                <a:latin typeface="Calibri"/>
                <a:ea typeface="Calibri"/>
                <a:cs typeface="Times New Roman"/>
              </a:rPr>
              <a:t>Pozice na trhu</a:t>
            </a:r>
            <a:endParaRPr lang="cs-CZ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999656" y="3616474"/>
            <a:ext cx="876300" cy="5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100" b="1" dirty="0">
                <a:latin typeface="Calibri"/>
                <a:ea typeface="Calibri"/>
                <a:cs typeface="Times New Roman"/>
              </a:rPr>
              <a:t>Charakter značky</a:t>
            </a:r>
            <a:endParaRPr lang="cs-CZ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2999657" y="4283225"/>
            <a:ext cx="7588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100" b="1" dirty="0">
                <a:latin typeface="Calibri"/>
                <a:ea typeface="Calibri"/>
                <a:cs typeface="Times New Roman"/>
              </a:rPr>
              <a:t>Pocitové přínosy</a:t>
            </a:r>
            <a:endParaRPr lang="cs-CZ" sz="1100" dirty="0">
              <a:latin typeface="Calibri"/>
              <a:ea typeface="Calibri"/>
              <a:cs typeface="Times New Roman"/>
            </a:endParaRPr>
          </a:p>
        </p:txBody>
      </p:sp>
      <p:cxnSp>
        <p:nvCxnSpPr>
          <p:cNvPr id="10" name="AutoShape 34"/>
          <p:cNvCxnSpPr>
            <a:cxnSpLocks noChangeShapeType="1"/>
          </p:cNvCxnSpPr>
          <p:nvPr/>
        </p:nvCxnSpPr>
        <p:spPr bwMode="auto">
          <a:xfrm flipV="1">
            <a:off x="8790221" y="1844824"/>
            <a:ext cx="0" cy="3829050"/>
          </a:xfrm>
          <a:prstGeom prst="straightConnector1">
            <a:avLst/>
          </a:prstGeom>
          <a:noFill/>
          <a:ln w="76200">
            <a:solidFill>
              <a:schemeClr val="accent3">
                <a:lumMod val="50000"/>
                <a:lumOff val="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340" y="1734303"/>
            <a:ext cx="7648678" cy="509784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747" y="1698848"/>
            <a:ext cx="8805655" cy="495038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3179" y="1707975"/>
            <a:ext cx="8934789" cy="502581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7398" y="1508759"/>
            <a:ext cx="8226349" cy="54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4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8537" t="20159" r="56162" b="7921"/>
          <a:stretch/>
        </p:blipFill>
        <p:spPr>
          <a:xfrm>
            <a:off x="1559496" y="404664"/>
            <a:ext cx="9683552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6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9538" name="Group 2"/>
          <p:cNvGraphicFramePr>
            <a:graphicFrameLocks noGrp="1"/>
          </p:cNvGraphicFramePr>
          <p:nvPr/>
        </p:nvGraphicFramePr>
        <p:xfrm>
          <a:off x="1905000" y="2057401"/>
          <a:ext cx="8458200" cy="4340225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Area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Positioning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Rational Benefit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Emotional benefits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Personality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9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Britain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Traditional heritage and the uncon-ventional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Heritage, landscape, arts and culture, people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 feel stimulated by the enriching, often paradoxical experience of Britain.  At ease among the open friendly culture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Great/solid yet accessible. Cold in appearance yet friendly.  Traditional yet innovative 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8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London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Pageantry and pop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Diverse culture, arts, glamour pageantry, nightlife, music, cosmopolitan, fashion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 feel liberated by the vibrancy of London.  Stimulated by the wealth of heritage and culture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Open-minded. Casual, Unorthodox. Vibrant. Creative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Scotland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Fire and Stone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Rugged,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unspoilt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 wilderness, dramatic scenery, romantic history, heritage/folklore, warm &amp; feisty people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 feel in awe of the elements in Scotland. Embraced and rejuvenated by the warmth of the people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Independent. Warm. Mysterious. Rugged. Feisty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Wales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Nature and legend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Natural, dramatic beauty, poetry and song, legend and mystery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 feel inspired by the lyrical beauty of Wales.  Uplifted by the spirituality of the environment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Honest. Welcoming. Romantic. Down to Earth. Passion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England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Lush, green discovery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Afternoon teas, quaint pubs, cathedrals, rivers, canals, lakes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 feel fulfilled by experiencing the quaint culture.  Relaxed by the harmonious countryside. Soothed by the outdoors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Conservative. Pleasant. Refined. Hearty. Humorous. Approachable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2711450" y="836614"/>
            <a:ext cx="620092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/>
              <a:t>BRAND ARCHITECTURE: BRITAIN (BTA, 1997)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"/>
          <a:stretch/>
        </p:blipFill>
        <p:spPr bwMode="auto">
          <a:xfrm>
            <a:off x="1501828" y="-1"/>
            <a:ext cx="9166172" cy="712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42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1"/>
            <a:ext cx="1657350" cy="664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-19050"/>
            <a:ext cx="1509712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8969375" cy="658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Příklady značek a hesel různých destinací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1165920" y="2286001"/>
            <a:ext cx="24916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/>
              <a:t>Česká republika</a:t>
            </a: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4038600" y="2236787"/>
            <a:ext cx="2514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/>
              <a:t>Land </a:t>
            </a:r>
            <a:r>
              <a:rPr lang="cs-CZ" altLang="cs-CZ" b="1" dirty="0" err="1"/>
              <a:t>of</a:t>
            </a:r>
            <a:r>
              <a:rPr lang="cs-CZ" altLang="cs-CZ" b="1" dirty="0"/>
              <a:t> </a:t>
            </a:r>
            <a:r>
              <a:rPr lang="cs-CZ" altLang="cs-CZ" b="1" dirty="0" err="1"/>
              <a:t>stories</a:t>
            </a:r>
            <a:endParaRPr lang="cs-CZ" altLang="cs-CZ" b="1" dirty="0"/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2057400" y="3048000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/>
              <a:t>Kanada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4038600" y="2990850"/>
            <a:ext cx="289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 err="1" smtClean="0"/>
              <a:t>Keep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exploring</a:t>
            </a:r>
            <a:endParaRPr lang="cs-CZ" altLang="cs-CZ" b="1" dirty="0"/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2286000" y="426720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31754" name="Text Box 11"/>
          <p:cNvSpPr txBox="1">
            <a:spLocks noChangeArrowheads="1"/>
          </p:cNvSpPr>
          <p:nvPr/>
        </p:nvSpPr>
        <p:spPr bwMode="auto">
          <a:xfrm>
            <a:off x="1981200" y="4155430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/>
              <a:t>Malajsie</a:t>
            </a:r>
          </a:p>
        </p:txBody>
      </p:sp>
      <p:sp>
        <p:nvSpPr>
          <p:cNvPr id="31755" name="Text Box 12"/>
          <p:cNvSpPr txBox="1">
            <a:spLocks noChangeArrowheads="1"/>
          </p:cNvSpPr>
          <p:nvPr/>
        </p:nvSpPr>
        <p:spPr bwMode="auto">
          <a:xfrm>
            <a:off x="4114800" y="4024314"/>
            <a:ext cx="2438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 err="1"/>
              <a:t>Malaysia</a:t>
            </a:r>
            <a:r>
              <a:rPr lang="cs-CZ" altLang="cs-CZ" b="1" dirty="0"/>
              <a:t>, </a:t>
            </a:r>
            <a:r>
              <a:rPr lang="cs-CZ" altLang="cs-CZ" b="1" dirty="0" err="1"/>
              <a:t>Truly</a:t>
            </a:r>
            <a:r>
              <a:rPr lang="cs-CZ" altLang="cs-CZ" b="1" dirty="0"/>
              <a:t> </a:t>
            </a:r>
            <a:r>
              <a:rPr lang="cs-CZ" altLang="cs-CZ" b="1" dirty="0" err="1"/>
              <a:t>Asia</a:t>
            </a:r>
            <a:endParaRPr lang="cs-CZ" altLang="cs-CZ" b="1" dirty="0"/>
          </a:p>
        </p:txBody>
      </p:sp>
      <p:pic>
        <p:nvPicPr>
          <p:cNvPr id="31756" name="Picture 13" descr="inside-to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962401"/>
            <a:ext cx="14859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Text Box 14"/>
          <p:cNvSpPr txBox="1">
            <a:spLocks noChangeArrowheads="1"/>
          </p:cNvSpPr>
          <p:nvPr/>
        </p:nvSpPr>
        <p:spPr bwMode="auto">
          <a:xfrm>
            <a:off x="2286000" y="53340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31758" name="Text Box 15"/>
          <p:cNvSpPr txBox="1">
            <a:spLocks noChangeArrowheads="1"/>
          </p:cNvSpPr>
          <p:nvPr/>
        </p:nvSpPr>
        <p:spPr bwMode="auto">
          <a:xfrm>
            <a:off x="1874168" y="5153474"/>
            <a:ext cx="17380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/>
              <a:t>Švýcarsko</a:t>
            </a:r>
          </a:p>
        </p:txBody>
      </p:sp>
      <p:sp>
        <p:nvSpPr>
          <p:cNvPr id="31759" name="Text Box 16"/>
          <p:cNvSpPr txBox="1">
            <a:spLocks noChangeArrowheads="1"/>
          </p:cNvSpPr>
          <p:nvPr/>
        </p:nvSpPr>
        <p:spPr bwMode="auto">
          <a:xfrm>
            <a:off x="4152900" y="5172965"/>
            <a:ext cx="289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 err="1" smtClean="0"/>
              <a:t>Get</a:t>
            </a:r>
            <a:r>
              <a:rPr lang="cs-CZ" altLang="cs-CZ" b="1" dirty="0" smtClean="0"/>
              <a:t> natural</a:t>
            </a:r>
            <a:endParaRPr lang="cs-CZ" altLang="cs-CZ" b="1" dirty="0"/>
          </a:p>
        </p:txBody>
      </p:sp>
      <p:sp>
        <p:nvSpPr>
          <p:cNvPr id="31761" name="Text Box 18"/>
          <p:cNvSpPr txBox="1">
            <a:spLocks noChangeArrowheads="1"/>
          </p:cNvSpPr>
          <p:nvPr/>
        </p:nvSpPr>
        <p:spPr bwMode="auto">
          <a:xfrm>
            <a:off x="1919536" y="6024859"/>
            <a:ext cx="17380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/>
              <a:t>Maďarsko</a:t>
            </a:r>
          </a:p>
        </p:txBody>
      </p:sp>
      <p:sp>
        <p:nvSpPr>
          <p:cNvPr id="31762" name="Text Box 19"/>
          <p:cNvSpPr txBox="1">
            <a:spLocks noChangeArrowheads="1"/>
          </p:cNvSpPr>
          <p:nvPr/>
        </p:nvSpPr>
        <p:spPr bwMode="auto">
          <a:xfrm>
            <a:off x="4066716" y="6054728"/>
            <a:ext cx="31683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 smtClean="0"/>
              <a:t>Hello </a:t>
            </a:r>
            <a:r>
              <a:rPr lang="cs-CZ" altLang="cs-CZ" b="1" dirty="0" err="1" smtClean="0"/>
              <a:t>Hungary</a:t>
            </a:r>
            <a:endParaRPr lang="cs-CZ" altLang="cs-CZ" b="1" dirty="0"/>
          </a:p>
        </p:txBody>
      </p:sp>
      <p:pic>
        <p:nvPicPr>
          <p:cNvPr id="2050" name="Picture 2" descr="czechtourism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2312193"/>
            <a:ext cx="1571625" cy="3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799" y="4914799"/>
            <a:ext cx="977999" cy="9779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3576" y="2810670"/>
            <a:ext cx="1885950" cy="857250"/>
          </a:xfrm>
          <a:prstGeom prst="rect">
            <a:avLst/>
          </a:prstGeom>
        </p:spPr>
      </p:pic>
      <p:pic>
        <p:nvPicPr>
          <p:cNvPr id="1030" name="Picture 6" descr="VÃ½sledek obrÃ¡zku pro hungary tourism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68" y="6119813"/>
            <a:ext cx="2255763" cy="4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9451" y="1051890"/>
            <a:ext cx="7886700" cy="526256"/>
          </a:xfrm>
        </p:spPr>
        <p:txBody>
          <a:bodyPr>
            <a:normAutofit/>
          </a:bodyPr>
          <a:lstStyle/>
          <a:p>
            <a:r>
              <a:rPr lang="cs-CZ" dirty="0" smtClean="0"/>
              <a:t>Vývoj loga a designu MU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wiki.ics.muni.cz/_media/poskytovatel_identit/idpold.png?w=500&amp;tok=2e2f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776744"/>
            <a:ext cx="5478041" cy="477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iki.ics.muni.cz/_media/poskytovatel_identit/idpnew.png?w=500&amp;tok=a5e2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53" y="1785376"/>
            <a:ext cx="4860725" cy="4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28" y="1662086"/>
            <a:ext cx="10919742" cy="51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6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57" y="2017713"/>
            <a:ext cx="5976664" cy="373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0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999" y="-39001"/>
            <a:ext cx="9996001" cy="693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2171700" y="2133600"/>
            <a:ext cx="784860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40000"/>
              </a:spcBef>
              <a:buClr>
                <a:srgbClr val="FF9900"/>
              </a:buClr>
            </a:pPr>
            <a:r>
              <a:rPr lang="en-US" altLang="cs-CZ" sz="2800" i="1" dirty="0"/>
              <a:t>	Warm welcome – smiling, positive body 	poses</a:t>
            </a:r>
          </a:p>
          <a:p>
            <a:pPr>
              <a:spcBef>
                <a:spcPct val="40000"/>
              </a:spcBef>
              <a:buClr>
                <a:srgbClr val="FF9900"/>
              </a:buClr>
            </a:pPr>
            <a:r>
              <a:rPr lang="en-US" altLang="cs-CZ" sz="2800" i="1" dirty="0"/>
              <a:t>	Diversity – beach +, different segments	 	 Amazing Thailand, Incredible India</a:t>
            </a:r>
          </a:p>
          <a:p>
            <a:pPr>
              <a:spcBef>
                <a:spcPct val="40000"/>
              </a:spcBef>
              <a:buClr>
                <a:srgbClr val="FF9900"/>
              </a:buClr>
            </a:pPr>
            <a:r>
              <a:rPr lang="en-US" altLang="cs-CZ" sz="2800" i="1" dirty="0"/>
              <a:t>	</a:t>
            </a:r>
          </a:p>
          <a:p>
            <a:pPr>
              <a:spcBef>
                <a:spcPct val="40000"/>
              </a:spcBef>
              <a:buClr>
                <a:srgbClr val="FF9900"/>
              </a:buClr>
            </a:pPr>
            <a:r>
              <a:rPr lang="en-US" altLang="cs-CZ" sz="2800" i="1" dirty="0"/>
              <a:t> 	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355851" y="765176"/>
            <a:ext cx="6674199" cy="8002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dirty="0"/>
              <a:t>PREVAILING DESTINATION IMAGE THEMES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32772" name="Picture 4" descr="http://www.welovethailand.com/Page%20Disign%20Welove/Amazing-Thai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759325"/>
            <a:ext cx="30178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http://www.holidayiq.com/images/incredibleindia-campaign.jpg.pagespeed.ce.QQt5bZ4Tu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6" y="4295776"/>
            <a:ext cx="4181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2063750" y="1165225"/>
            <a:ext cx="7848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40000"/>
              </a:spcBef>
              <a:buClr>
                <a:srgbClr val="FF9900"/>
              </a:buClr>
            </a:pPr>
            <a:r>
              <a:rPr lang="en-US" altLang="cs-CZ" sz="2000" dirty="0"/>
              <a:t>	</a:t>
            </a:r>
            <a:endParaRPr lang="en-US" altLang="cs-CZ" sz="2800" i="1" dirty="0"/>
          </a:p>
          <a:p>
            <a:pPr>
              <a:spcBef>
                <a:spcPct val="40000"/>
              </a:spcBef>
              <a:buClr>
                <a:srgbClr val="FF9900"/>
              </a:buClr>
            </a:pPr>
            <a:r>
              <a:rPr lang="en-US" altLang="cs-CZ" sz="2800" i="1" dirty="0"/>
              <a:t>	</a:t>
            </a:r>
            <a:r>
              <a:rPr lang="en-US" altLang="cs-CZ" sz="2800" i="1" dirty="0" err="1"/>
              <a:t>Unspoilt</a:t>
            </a:r>
            <a:r>
              <a:rPr lang="en-US" altLang="cs-CZ" sz="2800" i="1" dirty="0"/>
              <a:t>– pristine natural and/or socio-	cultural aspects </a:t>
            </a:r>
            <a:r>
              <a:rPr lang="en-US" altLang="cs-CZ" sz="2800" i="1" dirty="0" err="1"/>
              <a:t>eg</a:t>
            </a:r>
            <a:endParaRPr lang="en-US" altLang="cs-CZ" sz="2800" i="1" dirty="0"/>
          </a:p>
          <a:p>
            <a:pPr>
              <a:spcBef>
                <a:spcPct val="40000"/>
              </a:spcBef>
              <a:buClr>
                <a:srgbClr val="FF9900"/>
              </a:buClr>
            </a:pPr>
            <a:r>
              <a:rPr lang="en-US" altLang="cs-CZ" sz="3600" i="1" dirty="0"/>
              <a:t>	 </a:t>
            </a:r>
            <a:r>
              <a:rPr lang="en-US" altLang="cs-CZ" sz="2800" i="1" dirty="0"/>
              <a:t>	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355851" y="765176"/>
            <a:ext cx="6674199" cy="8002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dirty="0"/>
              <a:t>PREVAILING DESTINATION IMAGE THEMES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33796" name="Picture 2" descr="http://envirohistorynz.files.wordpress.com/2010/03/100-pure-n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2565400"/>
            <a:ext cx="5954712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2251075" y="1562100"/>
            <a:ext cx="7848600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40000"/>
              </a:spcBef>
              <a:buClr>
                <a:srgbClr val="FF9900"/>
              </a:buClr>
            </a:pPr>
            <a:r>
              <a:rPr lang="en-US" altLang="cs-CZ" sz="2000" dirty="0"/>
              <a:t>	</a:t>
            </a:r>
            <a:endParaRPr lang="en-US" altLang="cs-CZ" sz="2800" i="1" dirty="0"/>
          </a:p>
          <a:p>
            <a:pPr>
              <a:spcBef>
                <a:spcPct val="40000"/>
              </a:spcBef>
              <a:buClr>
                <a:srgbClr val="FF9900"/>
              </a:buClr>
            </a:pPr>
            <a:r>
              <a:rPr lang="en-US" altLang="cs-CZ" sz="2800" i="1" dirty="0"/>
              <a:t>	</a:t>
            </a:r>
            <a:r>
              <a:rPr lang="en-US" altLang="cs-CZ" sz="3600" i="1" dirty="0"/>
              <a:t>ESCAPE, SIMPLICITY</a:t>
            </a:r>
          </a:p>
          <a:p>
            <a:pPr>
              <a:spcBef>
                <a:spcPct val="40000"/>
              </a:spcBef>
              <a:buClr>
                <a:srgbClr val="FF9900"/>
              </a:buClr>
            </a:pPr>
            <a:r>
              <a:rPr lang="en-US" altLang="cs-CZ" sz="3600" i="1" dirty="0"/>
              <a:t>	</a:t>
            </a:r>
            <a:r>
              <a:rPr lang="en-US" altLang="cs-CZ" sz="2800" i="1" dirty="0"/>
              <a:t> – often combined </a:t>
            </a:r>
            <a:r>
              <a:rPr lang="en-US" altLang="cs-CZ" sz="2800" i="1" dirty="0" err="1"/>
              <a:t>eg</a:t>
            </a:r>
            <a:r>
              <a:rPr lang="en-US" altLang="cs-CZ" sz="2800" i="1" dirty="0"/>
              <a:t> Ireland – “live a 	different life”;</a:t>
            </a:r>
          </a:p>
          <a:p>
            <a:pPr>
              <a:spcBef>
                <a:spcPct val="40000"/>
              </a:spcBef>
              <a:buClr>
                <a:srgbClr val="FF9900"/>
              </a:buClr>
            </a:pPr>
            <a:r>
              <a:rPr lang="en-US" altLang="cs-CZ" sz="2800" i="1" dirty="0"/>
              <a:t>	 or focused on self-pampering – 	“happiness” </a:t>
            </a:r>
            <a:r>
              <a:rPr lang="en-US" altLang="cs-CZ" sz="2800" i="1" dirty="0" err="1"/>
              <a:t>eg</a:t>
            </a:r>
            <a:r>
              <a:rPr lang="en-US" altLang="cs-CZ" sz="2800" i="1" dirty="0"/>
              <a:t> Dubai	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355851" y="765176"/>
            <a:ext cx="6674199" cy="8002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dirty="0"/>
              <a:t>PREVAILING DESTINATION IMAGE THEMES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2171700" y="1738312"/>
            <a:ext cx="7848600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40000"/>
              </a:spcBef>
              <a:buClr>
                <a:srgbClr val="FF9900"/>
              </a:buClr>
            </a:pPr>
            <a:r>
              <a:rPr lang="en-US" altLang="cs-CZ" sz="2000" dirty="0"/>
              <a:t>	</a:t>
            </a:r>
            <a:endParaRPr lang="en-US" altLang="cs-CZ" sz="2800" i="1" dirty="0"/>
          </a:p>
          <a:p>
            <a:pPr>
              <a:spcBef>
                <a:spcPct val="40000"/>
              </a:spcBef>
              <a:buClr>
                <a:srgbClr val="FF9900"/>
              </a:buClr>
            </a:pPr>
            <a:r>
              <a:rPr lang="en-US" altLang="cs-CZ" sz="2800" i="1" dirty="0"/>
              <a:t>	Old &amp; New, Traditional &amp; Modern – variety</a:t>
            </a:r>
          </a:p>
          <a:p>
            <a:pPr>
              <a:spcBef>
                <a:spcPct val="40000"/>
              </a:spcBef>
              <a:buClr>
                <a:srgbClr val="FF9900"/>
              </a:buClr>
            </a:pPr>
            <a:r>
              <a:rPr lang="en-US" altLang="cs-CZ" sz="2800" i="1" dirty="0"/>
              <a:t>	Culture – </a:t>
            </a:r>
            <a:r>
              <a:rPr lang="en-US" altLang="cs-CZ" sz="3600" i="1" dirty="0"/>
              <a:t>Malaysia: Truly Asia</a:t>
            </a:r>
          </a:p>
          <a:p>
            <a:pPr>
              <a:spcBef>
                <a:spcPct val="40000"/>
              </a:spcBef>
              <a:buClr>
                <a:srgbClr val="FF9900"/>
              </a:buClr>
            </a:pPr>
            <a:r>
              <a:rPr lang="en-US" altLang="cs-CZ" sz="2800" i="1" dirty="0"/>
              <a:t>	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355851" y="765176"/>
            <a:ext cx="6674199" cy="8002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dirty="0"/>
              <a:t>PREVAILING DESTINATION IMAGE THEMES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35844" name="Picture 2" descr="http://4.bp.blogspot.com/-RQaoRpbKPpo/Tns-kxFYVKI/AAAAAAAAAS4/xKjUyZkYDeE/s1600/malaysia+truly+asi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9" y="3860801"/>
            <a:ext cx="14192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http://www.creativeroots.org/wp-content/uploads/2009/06/f_04m_18ce6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4121150"/>
            <a:ext cx="42862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"/>
          <a:stretch/>
        </p:blipFill>
        <p:spPr bwMode="auto">
          <a:xfrm>
            <a:off x="1472450" y="0"/>
            <a:ext cx="9195551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5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Architektura značek</a:t>
            </a:r>
            <a:endParaRPr lang="cs-CZ" dirty="0"/>
          </a:p>
        </p:txBody>
      </p:sp>
      <p:grpSp>
        <p:nvGrpSpPr>
          <p:cNvPr id="3" name="Skupina 2"/>
          <p:cNvGrpSpPr>
            <a:grpSpLocks/>
          </p:cNvGrpSpPr>
          <p:nvPr/>
        </p:nvGrpSpPr>
        <p:grpSpPr bwMode="auto">
          <a:xfrm>
            <a:off x="983432" y="1700808"/>
            <a:ext cx="7200800" cy="4615011"/>
            <a:chOff x="0" y="0"/>
            <a:chExt cx="55721" cy="31813"/>
          </a:xfrm>
        </p:grpSpPr>
        <p:grpSp>
          <p:nvGrpSpPr>
            <p:cNvPr id="4" name="Skupina 3"/>
            <p:cNvGrpSpPr>
              <a:grpSpLocks/>
            </p:cNvGrpSpPr>
            <p:nvPr/>
          </p:nvGrpSpPr>
          <p:grpSpPr bwMode="auto">
            <a:xfrm>
              <a:off x="0" y="0"/>
              <a:ext cx="55626" cy="10763"/>
              <a:chOff x="0" y="0"/>
              <a:chExt cx="55626" cy="10763"/>
            </a:xfrm>
          </p:grpSpPr>
          <p:sp>
            <p:nvSpPr>
              <p:cNvPr id="13" name="Obdélník 12"/>
              <p:cNvSpPr>
                <a:spLocks noChangeArrowheads="1"/>
              </p:cNvSpPr>
              <p:nvPr/>
            </p:nvSpPr>
            <p:spPr bwMode="auto">
              <a:xfrm>
                <a:off x="0" y="5429"/>
                <a:ext cx="12763" cy="5334"/>
              </a:xfrm>
              <a:prstGeom prst="rect">
                <a:avLst/>
              </a:prstGeom>
              <a:solidFill>
                <a:schemeClr val="accent1">
                  <a:lumMod val="100000"/>
                  <a:lumOff val="0"/>
                </a:schemeClr>
              </a:solidFill>
              <a:ln w="25400">
                <a:solidFill>
                  <a:schemeClr val="accent1">
                    <a:lumMod val="50000"/>
                    <a:lumOff val="0"/>
                  </a:schemeClr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b="1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Branded House</a:t>
                </a:r>
                <a:endPara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4" name="Obdélník 13"/>
              <p:cNvSpPr>
                <a:spLocks noChangeArrowheads="1"/>
              </p:cNvSpPr>
              <p:nvPr/>
            </p:nvSpPr>
            <p:spPr bwMode="auto">
              <a:xfrm>
                <a:off x="14287" y="5429"/>
                <a:ext cx="12764" cy="5239"/>
              </a:xfrm>
              <a:prstGeom prst="rect">
                <a:avLst/>
              </a:prstGeom>
              <a:solidFill>
                <a:schemeClr val="accent1">
                  <a:lumMod val="100000"/>
                  <a:lumOff val="0"/>
                </a:schemeClr>
              </a:solidFill>
              <a:ln w="25400">
                <a:solidFill>
                  <a:schemeClr val="accent1">
                    <a:lumMod val="50000"/>
                    <a:lumOff val="0"/>
                  </a:schemeClr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b="1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Master Brand</a:t>
                </a:r>
                <a:endPara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b="1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Sub Brands</a:t>
                </a:r>
                <a:endPara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5" name="Obdélník 14"/>
              <p:cNvSpPr>
                <a:spLocks noChangeArrowheads="1"/>
              </p:cNvSpPr>
              <p:nvPr/>
            </p:nvSpPr>
            <p:spPr bwMode="auto">
              <a:xfrm>
                <a:off x="28575" y="5429"/>
                <a:ext cx="12763" cy="5239"/>
              </a:xfrm>
              <a:prstGeom prst="rect">
                <a:avLst/>
              </a:prstGeom>
              <a:solidFill>
                <a:schemeClr val="accent1">
                  <a:lumMod val="100000"/>
                  <a:lumOff val="0"/>
                </a:schemeClr>
              </a:solidFill>
              <a:ln w="25400">
                <a:solidFill>
                  <a:schemeClr val="accent1">
                    <a:lumMod val="50000"/>
                    <a:lumOff val="0"/>
                  </a:schemeClr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cs-CZ" sz="1100" b="1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Endorsed Brands</a:t>
                </a:r>
                <a:endPara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6" name="Obdélník 15"/>
              <p:cNvSpPr>
                <a:spLocks noChangeArrowheads="1"/>
              </p:cNvSpPr>
              <p:nvPr/>
            </p:nvSpPr>
            <p:spPr bwMode="auto">
              <a:xfrm>
                <a:off x="42862" y="5429"/>
                <a:ext cx="12764" cy="5239"/>
              </a:xfrm>
              <a:prstGeom prst="rect">
                <a:avLst/>
              </a:prstGeom>
              <a:solidFill>
                <a:schemeClr val="accent1">
                  <a:lumMod val="100000"/>
                  <a:lumOff val="0"/>
                </a:schemeClr>
              </a:solidFill>
              <a:ln w="25400">
                <a:solidFill>
                  <a:schemeClr val="accent1">
                    <a:lumMod val="50000"/>
                    <a:lumOff val="0"/>
                  </a:schemeClr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cs-CZ" sz="1100" b="1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House of Brands</a:t>
                </a:r>
                <a:endPara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endParaRPr>
              </a:p>
            </p:txBody>
          </p:sp>
          <p:cxnSp>
            <p:nvCxnSpPr>
              <p:cNvPr id="17" name="Přímá spojnice se šipkou 16"/>
              <p:cNvCxnSpPr>
                <a:cxnSpLocks noChangeShapeType="1"/>
              </p:cNvCxnSpPr>
              <p:nvPr/>
            </p:nvCxnSpPr>
            <p:spPr bwMode="auto">
              <a:xfrm>
                <a:off x="762" y="3429"/>
                <a:ext cx="54102" cy="0"/>
              </a:xfrm>
              <a:prstGeom prst="straightConnector1">
                <a:avLst/>
              </a:prstGeom>
              <a:noFill/>
              <a:ln w="9525">
                <a:solidFill>
                  <a:schemeClr val="accent1">
                    <a:lumMod val="95000"/>
                    <a:lumOff val="0"/>
                  </a:schemeClr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" name="Textové pole 14505"/>
              <p:cNvSpPr txBox="1">
                <a:spLocks noChangeArrowheads="1"/>
              </p:cNvSpPr>
              <p:nvPr/>
            </p:nvSpPr>
            <p:spPr bwMode="auto">
              <a:xfrm>
                <a:off x="21145" y="0"/>
                <a:ext cx="13430" cy="2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b="1">
                    <a:latin typeface="Calibri"/>
                    <a:ea typeface="Calibri"/>
                    <a:cs typeface="Times New Roman"/>
                  </a:rPr>
                  <a:t>Stupeň separace</a:t>
                </a:r>
                <a:endParaRPr lang="cs-CZ" sz="1100"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9" name="Textové pole 14506"/>
              <p:cNvSpPr txBox="1">
                <a:spLocks noChangeArrowheads="1"/>
              </p:cNvSpPr>
              <p:nvPr/>
            </p:nvSpPr>
            <p:spPr bwMode="auto">
              <a:xfrm>
                <a:off x="1714" y="0"/>
                <a:ext cx="13430" cy="2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dirty="0">
                    <a:latin typeface="Calibri"/>
                    <a:ea typeface="Calibri"/>
                    <a:cs typeface="Times New Roman"/>
                  </a:rPr>
                  <a:t>Nejnižší</a:t>
                </a:r>
              </a:p>
            </p:txBody>
          </p:sp>
          <p:sp>
            <p:nvSpPr>
              <p:cNvPr id="20" name="Textové pole 14507"/>
              <p:cNvSpPr txBox="1">
                <a:spLocks noChangeArrowheads="1"/>
              </p:cNvSpPr>
              <p:nvPr/>
            </p:nvSpPr>
            <p:spPr bwMode="auto">
              <a:xfrm>
                <a:off x="40195" y="0"/>
                <a:ext cx="13430" cy="2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r">
                  <a:lnSpc>
                    <a:spcPct val="115000"/>
                  </a:lnSpc>
                  <a:spcBef>
                    <a:spcPts val="600"/>
                  </a:spcBef>
                </a:pPr>
                <a:r>
                  <a:rPr lang="cs-CZ" sz="1100" dirty="0">
                    <a:latin typeface="Calibri"/>
                    <a:ea typeface="Calibri"/>
                    <a:cs typeface="Times New Roman"/>
                  </a:rPr>
                  <a:t>Nejvyšší</a:t>
                </a:r>
                <a:r>
                  <a:rPr lang="cs-CZ" sz="1100" dirty="0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</a:rPr>
                  <a:t> </a:t>
                </a:r>
              </a:p>
            </p:txBody>
          </p:sp>
        </p:grpSp>
        <p:sp>
          <p:nvSpPr>
            <p:cNvPr id="5" name="Obdélník 4"/>
            <p:cNvSpPr>
              <a:spLocks noChangeArrowheads="1"/>
            </p:cNvSpPr>
            <p:nvPr/>
          </p:nvSpPr>
          <p:spPr bwMode="auto">
            <a:xfrm>
              <a:off x="0" y="11906"/>
              <a:ext cx="12763" cy="11144"/>
            </a:xfrm>
            <a:prstGeom prst="rect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Samsung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Elektrotechnika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Těžké strojírenství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Chemický průmysl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6" name="Obdélník 5"/>
            <p:cNvSpPr>
              <a:spLocks noChangeArrowheads="1"/>
            </p:cNvSpPr>
            <p:nvPr/>
          </p:nvSpPr>
          <p:spPr bwMode="auto">
            <a:xfrm>
              <a:off x="14287" y="11906"/>
              <a:ext cx="12764" cy="11144"/>
            </a:xfrm>
            <a:prstGeom prst="rect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Volkswagen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Passat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Golf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Beetle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" name="Obdélník 6"/>
            <p:cNvSpPr>
              <a:spLocks noChangeArrowheads="1"/>
            </p:cNvSpPr>
            <p:nvPr/>
          </p:nvSpPr>
          <p:spPr bwMode="auto">
            <a:xfrm>
              <a:off x="28575" y="11906"/>
              <a:ext cx="12763" cy="11144"/>
            </a:xfrm>
            <a:prstGeom prst="rect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Nestlé – KitKat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Polo by Ralph Lauren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Sony PlayStation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8" name="Obdélník 7"/>
            <p:cNvSpPr>
              <a:spLocks noChangeArrowheads="1"/>
            </p:cNvSpPr>
            <p:nvPr/>
          </p:nvSpPr>
          <p:spPr bwMode="auto">
            <a:xfrm>
              <a:off x="42957" y="11906"/>
              <a:ext cx="12764" cy="11144"/>
            </a:xfrm>
            <a:prstGeom prst="rect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accent1">
                  <a:lumMod val="95000"/>
                  <a:lumOff val="0"/>
                </a:schemeClr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Unilever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Knorr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Hellmanns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Magnum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Dove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9" name="Obdélník 8"/>
            <p:cNvSpPr>
              <a:spLocks noChangeArrowheads="1"/>
            </p:cNvSpPr>
            <p:nvPr/>
          </p:nvSpPr>
          <p:spPr bwMode="auto">
            <a:xfrm>
              <a:off x="0" y="24384"/>
              <a:ext cx="12763" cy="7429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6350">
              <a:solidFill>
                <a:schemeClr val="accent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Praha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Kultura a historie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MICE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0" name="Obdélník 9"/>
            <p:cNvSpPr>
              <a:spLocks noChangeArrowheads="1"/>
            </p:cNvSpPr>
            <p:nvPr/>
          </p:nvSpPr>
          <p:spPr bwMode="auto">
            <a:xfrm>
              <a:off x="14287" y="24384"/>
              <a:ext cx="12764" cy="7429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6350">
              <a:solidFill>
                <a:schemeClr val="accent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Jižní Morava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Moravský kras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Pálava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LVA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 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1" name="Obdélník 10"/>
            <p:cNvSpPr>
              <a:spLocks noChangeArrowheads="1"/>
            </p:cNvSpPr>
            <p:nvPr/>
          </p:nvSpPr>
          <p:spPr bwMode="auto">
            <a:xfrm>
              <a:off x="28670" y="24384"/>
              <a:ext cx="12763" cy="7429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6350">
              <a:solidFill>
                <a:schemeClr val="accent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Jižní Čechy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Šumava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Lipno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Třeboňsko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 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Obdélník 11"/>
            <p:cNvSpPr>
              <a:spLocks noChangeArrowheads="1"/>
            </p:cNvSpPr>
            <p:nvPr/>
          </p:nvSpPr>
          <p:spPr bwMode="auto">
            <a:xfrm>
              <a:off x="42862" y="24384"/>
              <a:ext cx="12764" cy="7429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6350">
              <a:solidFill>
                <a:schemeClr val="accent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cs-CZ" sz="11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Severní Čechy</a:t>
              </a: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Jizerské hory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Bef>
                  <a:spcPts val="600"/>
                </a:spcBef>
              </a:pPr>
              <a:r>
                <a:rPr lang="cs-CZ" sz="900">
                  <a:solidFill>
                    <a:srgbClr val="000000"/>
                  </a:solidFill>
                  <a:latin typeface="Calibri"/>
                  <a:ea typeface="Calibri"/>
                  <a:cs typeface="Times New Roman"/>
                </a:rPr>
                <a:t>Krkonoše</a:t>
              </a:r>
              <a:endParaRPr lang="cs-CZ" sz="1100">
                <a:solidFill>
                  <a:srgbClr val="000000"/>
                </a:solidFill>
                <a:latin typeface="Calibri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239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1114"/>
            <a:ext cx="9148763" cy="653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4139"/>
            <a:ext cx="9144000" cy="657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0"/>
            <a:ext cx="9698920" cy="70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4953"/>
            <a:ext cx="9289032" cy="68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4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Výsledek obrázku pro bayern-kinder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04" y="264233"/>
            <a:ext cx="4320480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ýsledek obrázku pro gesundes-bay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996" y="298513"/>
            <a:ext cx="476250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amilienUrlaub Steier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221089"/>
            <a:ext cx="14097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ýsledek obrázku pro moravské vinařské stez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71" y="4113424"/>
            <a:ext cx="177165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7104112" y="4352734"/>
            <a:ext cx="3096344" cy="18845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08" name="Picture 12" descr="http://www.thepioneer.ch/fileadmin/images/logos/wint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5" y="4581128"/>
            <a:ext cx="64807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Davos Kloste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271" y="4615531"/>
            <a:ext cx="1647825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8" descr="https://www.bestofthealps.com/static/images/logo.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20" name="Picture 24" descr="www.bestofthealps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5" y="5494022"/>
            <a:ext cx="390525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1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1" y="1"/>
            <a:ext cx="9047163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2708921"/>
            <a:ext cx="5431299" cy="407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lh3.googleusercontent.com/-rWLt_NnnVkk/Vdt6P2bxXKI/AAAAAAABy6o/Fi8VTKvRIGs/s912-Ic42/295-gruzie-al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52239"/>
            <a:ext cx="913994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3.googleusercontent.com/-AE02BbBtY-Q/Vdt58-bNKDI/AAAAAAABy4Q/cpVEqk7sqqw/s912-Ic42/169-gruzie-al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89" y="352239"/>
            <a:ext cx="9282211" cy="619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08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099" name="TextovéPole 3"/>
          <p:cNvSpPr txBox="1">
            <a:spLocks noChangeArrowheads="1"/>
          </p:cNvSpPr>
          <p:nvPr/>
        </p:nvSpPr>
        <p:spPr bwMode="auto">
          <a:xfrm>
            <a:off x="5511800" y="5445125"/>
            <a:ext cx="24447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4400"/>
              <a:t>Branding</a:t>
            </a:r>
            <a:endParaRPr lang="cs-CZ" altLang="cs-CZ" sz="3600"/>
          </a:p>
        </p:txBody>
      </p:sp>
      <p:sp>
        <p:nvSpPr>
          <p:cNvPr id="4100" name="TextovéPole 5"/>
          <p:cNvSpPr txBox="1">
            <a:spLocks noChangeArrowheads="1"/>
          </p:cNvSpPr>
          <p:nvPr/>
        </p:nvSpPr>
        <p:spPr bwMode="auto">
          <a:xfrm>
            <a:off x="6527800" y="2205038"/>
            <a:ext cx="2190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200"/>
              <a:t>Positioning</a:t>
            </a:r>
            <a:endParaRPr lang="cs-CZ" altLang="cs-CZ" sz="3600"/>
          </a:p>
        </p:txBody>
      </p:sp>
      <p:sp>
        <p:nvSpPr>
          <p:cNvPr id="4101" name="TextovéPole 6"/>
          <p:cNvSpPr txBox="1">
            <a:spLocks noChangeArrowheads="1"/>
          </p:cNvSpPr>
          <p:nvPr/>
        </p:nvSpPr>
        <p:spPr bwMode="auto">
          <a:xfrm>
            <a:off x="4044950" y="3429001"/>
            <a:ext cx="146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600"/>
              <a:t>Image</a:t>
            </a:r>
          </a:p>
        </p:txBody>
      </p:sp>
      <p:cxnSp>
        <p:nvCxnSpPr>
          <p:cNvPr id="4102" name="Přímá spojnice se šipkou 8"/>
          <p:cNvCxnSpPr>
            <a:cxnSpLocks noChangeShapeType="1"/>
          </p:cNvCxnSpPr>
          <p:nvPr/>
        </p:nvCxnSpPr>
        <p:spPr bwMode="auto">
          <a:xfrm flipH="1">
            <a:off x="5735639" y="3141664"/>
            <a:ext cx="1081087" cy="358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3" name="Přímá spojnice se šipkou 10"/>
          <p:cNvCxnSpPr>
            <a:cxnSpLocks noChangeShapeType="1"/>
          </p:cNvCxnSpPr>
          <p:nvPr/>
        </p:nvCxnSpPr>
        <p:spPr bwMode="auto">
          <a:xfrm>
            <a:off x="5159376" y="4437063"/>
            <a:ext cx="1223963" cy="7921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4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Umisťování destinace na trhu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altLang="cs-CZ" sz="2800" dirty="0"/>
              <a:t>Cílem umisťování produktu je obsazení specifického místa v mysli a vnímání návštěvníků destinace</a:t>
            </a:r>
          </a:p>
          <a:p>
            <a:pPr>
              <a:spcAft>
                <a:spcPts val="1200"/>
              </a:spcAft>
            </a:pPr>
            <a:r>
              <a:rPr lang="cs-CZ" altLang="cs-CZ" sz="2800" dirty="0"/>
              <a:t>Umisťování je založeno na specificích nabízeného produktu, zvoleném způsobu komunikace a vytváření celkového image vůči konkurenčním produktům.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4510A592-3228-4492-B397-7B108D9B63E1}" vid="{9C7BEE8C-42AF-4CBF-BC35-794671BB228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4249</TotalTime>
  <Words>980</Words>
  <Application>Microsoft Office PowerPoint</Application>
  <PresentationFormat>Širokoúhlá obrazovka</PresentationFormat>
  <Paragraphs>217</Paragraphs>
  <Slides>45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2" baseType="lpstr">
      <vt:lpstr>Arial</vt:lpstr>
      <vt:lpstr>Calibri</vt:lpstr>
      <vt:lpstr>Kozuka Gothic Pro EL</vt:lpstr>
      <vt:lpstr>Tahoma</vt:lpstr>
      <vt:lpstr>Times New Roman</vt:lpstr>
      <vt:lpstr>Wingdings</vt:lpstr>
      <vt:lpstr>Prezentace_MU_CZ</vt:lpstr>
      <vt:lpstr>Positioning destinace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Umisťování destinace na trhu</vt:lpstr>
      <vt:lpstr>Umisťování destinace na trhu</vt:lpstr>
      <vt:lpstr>4 přístupy k umisťování:</vt:lpstr>
      <vt:lpstr>Proč se zabývat umisťováním destinace?</vt:lpstr>
      <vt:lpstr>Image destinace</vt:lpstr>
      <vt:lpstr>Determinanty image</vt:lpstr>
      <vt:lpstr>Image destinace</vt:lpstr>
      <vt:lpstr>Od image k brandu</vt:lpstr>
      <vt:lpstr>Proces budování značky</vt:lpstr>
      <vt:lpstr>Proces budování značky</vt:lpstr>
      <vt:lpstr>Prezentace aplikace PowerPoint</vt:lpstr>
      <vt:lpstr>Branding</vt:lpstr>
      <vt:lpstr>Branding</vt:lpstr>
      <vt:lpstr>Co není značkou</vt:lpstr>
      <vt:lpstr>Prezentace aplikace PowerPoint</vt:lpstr>
      <vt:lpstr>Prezentace aplikace PowerPoint</vt:lpstr>
      <vt:lpstr>Prezentace aplikace PowerPoint</vt:lpstr>
      <vt:lpstr>Pětistupňová pyramida značky</vt:lpstr>
      <vt:lpstr>Pyramida značky - Namibie</vt:lpstr>
      <vt:lpstr>Prezentace aplikace PowerPoint</vt:lpstr>
      <vt:lpstr>Prezentace aplikace PowerPoint</vt:lpstr>
      <vt:lpstr>Prezentace aplikace PowerPoint</vt:lpstr>
      <vt:lpstr>Prezentace aplikace PowerPoint</vt:lpstr>
      <vt:lpstr>Příklady značek a hesel různých destinací</vt:lpstr>
      <vt:lpstr>Vývoj loga a designu MU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Architektura značek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ESF -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v cestovním ruchu</dc:title>
  <dc:creator>Martin Šauer</dc:creator>
  <cp:lastModifiedBy>Martin Šauer</cp:lastModifiedBy>
  <cp:revision>100</cp:revision>
  <cp:lastPrinted>2016-10-10T11:48:04Z</cp:lastPrinted>
  <dcterms:created xsi:type="dcterms:W3CDTF">2004-10-05T06:11:29Z</dcterms:created>
  <dcterms:modified xsi:type="dcterms:W3CDTF">2020-11-02T12:46:58Z</dcterms:modified>
</cp:coreProperties>
</file>