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6" r:id="rId6"/>
    <p:sldId id="297" r:id="rId7"/>
    <p:sldId id="298" r:id="rId8"/>
    <p:sldId id="299" r:id="rId9"/>
    <p:sldId id="260" r:id="rId10"/>
    <p:sldId id="300" r:id="rId11"/>
    <p:sldId id="261" r:id="rId12"/>
    <p:sldId id="302" r:id="rId13"/>
    <p:sldId id="309" r:id="rId14"/>
    <p:sldId id="303" r:id="rId15"/>
    <p:sldId id="304" r:id="rId16"/>
    <p:sldId id="305" r:id="rId17"/>
    <p:sldId id="271" r:id="rId18"/>
    <p:sldId id="273"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4610100" cy="3460750"/>
  <p:notesSz cx="4610100" cy="3460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396" y="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5757" y="1072832"/>
            <a:ext cx="3918585" cy="72675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91515" y="1938020"/>
            <a:ext cx="3227070" cy="865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12-Oct-20</a:t>
            </a:fld>
            <a:endParaRPr lang="en-US"/>
          </a:p>
        </p:txBody>
      </p:sp>
      <p:sp>
        <p:nvSpPr>
          <p:cNvPr id="6" name="Holder 6"/>
          <p:cNvSpPr>
            <a:spLocks noGrp="1"/>
          </p:cNvSpPr>
          <p:nvPr>
            <p:ph type="sldNum" sz="quarter" idx="7"/>
          </p:nvPr>
        </p:nvSpPr>
        <p:spPr/>
        <p:txBody>
          <a:bodyPr lIns="0" tIns="0" rIns="0" bIns="0"/>
          <a:lstStyle>
            <a:lvl1pPr>
              <a:defRPr sz="550" b="0" i="0">
                <a:solidFill>
                  <a:srgbClr val="7F7F7F"/>
                </a:solidFill>
                <a:latin typeface="Book Antiqua"/>
                <a:cs typeface="Book Antiqua"/>
              </a:defRPr>
            </a:lvl1pPr>
          </a:lstStyle>
          <a:p>
            <a:pPr marL="25400">
              <a:lnSpc>
                <a:spcPts val="655"/>
              </a:lnSpc>
            </a:pPr>
            <a:fld id="{81D60167-4931-47E6-BA6A-407CBD079E47}" type="slidenum">
              <a:rPr spc="75" dirty="0"/>
              <a:t>‹#›</a:t>
            </a:fld>
            <a:r>
              <a:rPr spc="-60" dirty="0"/>
              <a:t> </a:t>
            </a:r>
            <a:r>
              <a:rPr spc="15" dirty="0"/>
              <a:t>/</a:t>
            </a:r>
            <a:r>
              <a:rPr spc="-55" dirty="0"/>
              <a:t> </a:t>
            </a:r>
            <a:r>
              <a:rPr spc="75" dirty="0"/>
              <a:t>42</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50" b="0" i="0">
                <a:solidFill>
                  <a:srgbClr val="CC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1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12-Oct-20</a:t>
            </a:fld>
            <a:endParaRPr lang="en-US"/>
          </a:p>
        </p:txBody>
      </p:sp>
      <p:sp>
        <p:nvSpPr>
          <p:cNvPr id="6" name="Holder 6"/>
          <p:cNvSpPr>
            <a:spLocks noGrp="1"/>
          </p:cNvSpPr>
          <p:nvPr>
            <p:ph type="sldNum" sz="quarter" idx="7"/>
          </p:nvPr>
        </p:nvSpPr>
        <p:spPr/>
        <p:txBody>
          <a:bodyPr lIns="0" tIns="0" rIns="0" bIns="0"/>
          <a:lstStyle>
            <a:lvl1pPr>
              <a:defRPr sz="550" b="0" i="0">
                <a:solidFill>
                  <a:srgbClr val="7F7F7F"/>
                </a:solidFill>
                <a:latin typeface="Book Antiqua"/>
                <a:cs typeface="Book Antiqua"/>
              </a:defRPr>
            </a:lvl1pPr>
          </a:lstStyle>
          <a:p>
            <a:pPr marL="25400">
              <a:lnSpc>
                <a:spcPts val="655"/>
              </a:lnSpc>
            </a:pPr>
            <a:fld id="{81D60167-4931-47E6-BA6A-407CBD079E47}" type="slidenum">
              <a:rPr spc="75" dirty="0"/>
              <a:t>‹#›</a:t>
            </a:fld>
            <a:r>
              <a:rPr spc="-60" dirty="0"/>
              <a:t> </a:t>
            </a:r>
            <a:r>
              <a:rPr spc="15" dirty="0"/>
              <a:t>/</a:t>
            </a:r>
            <a:r>
              <a:rPr spc="-55" dirty="0"/>
              <a:t> </a:t>
            </a:r>
            <a:r>
              <a:rPr spc="75" dirty="0"/>
              <a:t>42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50" b="0" i="0">
                <a:solidFill>
                  <a:srgbClr val="CC0000"/>
                </a:solidFill>
                <a:latin typeface="Times New Roman"/>
                <a:cs typeface="Times New Roman"/>
              </a:defRPr>
            </a:lvl1pPr>
          </a:lstStyle>
          <a:p>
            <a:endParaRPr/>
          </a:p>
        </p:txBody>
      </p:sp>
      <p:sp>
        <p:nvSpPr>
          <p:cNvPr id="3" name="Holder 3"/>
          <p:cNvSpPr>
            <a:spLocks noGrp="1"/>
          </p:cNvSpPr>
          <p:nvPr>
            <p:ph sz="half" idx="2"/>
          </p:nvPr>
        </p:nvSpPr>
        <p:spPr>
          <a:xfrm>
            <a:off x="230505" y="795972"/>
            <a:ext cx="2005393" cy="228409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374201" y="795972"/>
            <a:ext cx="2005393" cy="228409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12-Oct-20</a:t>
            </a:fld>
            <a:endParaRPr lang="en-US"/>
          </a:p>
        </p:txBody>
      </p:sp>
      <p:sp>
        <p:nvSpPr>
          <p:cNvPr id="7" name="Holder 7"/>
          <p:cNvSpPr>
            <a:spLocks noGrp="1"/>
          </p:cNvSpPr>
          <p:nvPr>
            <p:ph type="sldNum" sz="quarter" idx="7"/>
          </p:nvPr>
        </p:nvSpPr>
        <p:spPr/>
        <p:txBody>
          <a:bodyPr lIns="0" tIns="0" rIns="0" bIns="0"/>
          <a:lstStyle>
            <a:lvl1pPr>
              <a:defRPr sz="550" b="0" i="0">
                <a:solidFill>
                  <a:srgbClr val="7F7F7F"/>
                </a:solidFill>
                <a:latin typeface="Book Antiqua"/>
                <a:cs typeface="Book Antiqua"/>
              </a:defRPr>
            </a:lvl1pPr>
          </a:lstStyle>
          <a:p>
            <a:pPr marL="25400">
              <a:lnSpc>
                <a:spcPts val="655"/>
              </a:lnSpc>
            </a:pPr>
            <a:fld id="{81D60167-4931-47E6-BA6A-407CBD079E47}" type="slidenum">
              <a:rPr spc="75" dirty="0"/>
              <a:t>‹#›</a:t>
            </a:fld>
            <a:r>
              <a:rPr spc="-60" dirty="0"/>
              <a:t> </a:t>
            </a:r>
            <a:r>
              <a:rPr spc="15" dirty="0"/>
              <a:t>/</a:t>
            </a:r>
            <a:r>
              <a:rPr spc="-55" dirty="0"/>
              <a:t> </a:t>
            </a:r>
            <a:r>
              <a:rPr spc="75" dirty="0"/>
              <a:t>42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37655" y="1355915"/>
            <a:ext cx="101599" cy="1016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88455" y="1343215"/>
            <a:ext cx="4383480" cy="114300"/>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521187" y="869975"/>
            <a:ext cx="50749" cy="485940"/>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86854" y="863836"/>
            <a:ext cx="4434840" cy="542925"/>
          </a:xfrm>
          <a:custGeom>
            <a:avLst/>
            <a:gdLst/>
            <a:ahLst/>
            <a:cxnLst/>
            <a:rect l="l" t="t" r="r" b="b"/>
            <a:pathLst>
              <a:path w="4434840" h="542925">
                <a:moveTo>
                  <a:pt x="4434332" y="0"/>
                </a:moveTo>
                <a:lnTo>
                  <a:pt x="0" y="0"/>
                </a:lnTo>
                <a:lnTo>
                  <a:pt x="0" y="492079"/>
                </a:lnTo>
                <a:lnTo>
                  <a:pt x="4008" y="511804"/>
                </a:lnTo>
                <a:lnTo>
                  <a:pt x="14922" y="527956"/>
                </a:lnTo>
                <a:lnTo>
                  <a:pt x="31075" y="538871"/>
                </a:lnTo>
                <a:lnTo>
                  <a:pt x="50800" y="542879"/>
                </a:lnTo>
                <a:lnTo>
                  <a:pt x="4383532" y="542879"/>
                </a:lnTo>
                <a:lnTo>
                  <a:pt x="4403257" y="538871"/>
                </a:lnTo>
                <a:lnTo>
                  <a:pt x="4419410" y="527956"/>
                </a:lnTo>
                <a:lnTo>
                  <a:pt x="4430324" y="511804"/>
                </a:lnTo>
                <a:lnTo>
                  <a:pt x="4434332" y="492079"/>
                </a:lnTo>
                <a:lnTo>
                  <a:pt x="4434332" y="0"/>
                </a:lnTo>
                <a:close/>
              </a:path>
            </a:pathLst>
          </a:custGeom>
          <a:solidFill>
            <a:srgbClr val="FFFFFF"/>
          </a:solidFill>
        </p:spPr>
        <p:txBody>
          <a:bodyPr wrap="square" lIns="0" tIns="0" rIns="0" bIns="0" rtlCol="0"/>
          <a:lstStyle/>
          <a:p>
            <a:endParaRPr/>
          </a:p>
        </p:txBody>
      </p:sp>
      <p:sp>
        <p:nvSpPr>
          <p:cNvPr id="20" name="bk object 20"/>
          <p:cNvSpPr/>
          <p:nvPr/>
        </p:nvSpPr>
        <p:spPr>
          <a:xfrm>
            <a:off x="4521187" y="908074"/>
            <a:ext cx="0" cy="467359"/>
          </a:xfrm>
          <a:custGeom>
            <a:avLst/>
            <a:gdLst/>
            <a:ahLst/>
            <a:cxnLst/>
            <a:rect l="l" t="t" r="r" b="b"/>
            <a:pathLst>
              <a:path h="467359">
                <a:moveTo>
                  <a:pt x="0" y="466891"/>
                </a:moveTo>
                <a:lnTo>
                  <a:pt x="0" y="0"/>
                </a:lnTo>
              </a:path>
            </a:pathLst>
          </a:custGeom>
          <a:ln w="3175">
            <a:solidFill>
              <a:srgbClr val="7F7F7F"/>
            </a:solidFill>
          </a:ln>
        </p:spPr>
        <p:txBody>
          <a:bodyPr wrap="square" lIns="0" tIns="0" rIns="0" bIns="0" rtlCol="0"/>
          <a:lstStyle/>
          <a:p>
            <a:endParaRPr/>
          </a:p>
        </p:txBody>
      </p:sp>
      <p:sp>
        <p:nvSpPr>
          <p:cNvPr id="21" name="bk object 21"/>
          <p:cNvSpPr/>
          <p:nvPr/>
        </p:nvSpPr>
        <p:spPr>
          <a:xfrm>
            <a:off x="4521187" y="895374"/>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22" name="bk object 22"/>
          <p:cNvSpPr/>
          <p:nvPr/>
        </p:nvSpPr>
        <p:spPr>
          <a:xfrm>
            <a:off x="4521187" y="882674"/>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23" name="bk object 23"/>
          <p:cNvSpPr/>
          <p:nvPr/>
        </p:nvSpPr>
        <p:spPr>
          <a:xfrm>
            <a:off x="4521187" y="869974"/>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450" b="0" i="0">
                <a:solidFill>
                  <a:srgbClr val="CC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12-Oct-20</a:t>
            </a:fld>
            <a:endParaRPr lang="en-US"/>
          </a:p>
        </p:txBody>
      </p:sp>
      <p:sp>
        <p:nvSpPr>
          <p:cNvPr id="5" name="Holder 5"/>
          <p:cNvSpPr>
            <a:spLocks noGrp="1"/>
          </p:cNvSpPr>
          <p:nvPr>
            <p:ph type="sldNum" sz="quarter" idx="7"/>
          </p:nvPr>
        </p:nvSpPr>
        <p:spPr/>
        <p:txBody>
          <a:bodyPr lIns="0" tIns="0" rIns="0" bIns="0"/>
          <a:lstStyle>
            <a:lvl1pPr>
              <a:defRPr sz="550" b="0" i="0">
                <a:solidFill>
                  <a:srgbClr val="7F7F7F"/>
                </a:solidFill>
                <a:latin typeface="Book Antiqua"/>
                <a:cs typeface="Book Antiqua"/>
              </a:defRPr>
            </a:lvl1pPr>
          </a:lstStyle>
          <a:p>
            <a:pPr marL="25400">
              <a:lnSpc>
                <a:spcPts val="655"/>
              </a:lnSpc>
            </a:pPr>
            <a:fld id="{81D60167-4931-47E6-BA6A-407CBD079E47}" type="slidenum">
              <a:rPr spc="75" dirty="0"/>
              <a:t>‹#›</a:t>
            </a:fld>
            <a:r>
              <a:rPr spc="-60" dirty="0"/>
              <a:t> </a:t>
            </a:r>
            <a:r>
              <a:rPr spc="15" dirty="0"/>
              <a:t>/</a:t>
            </a:r>
            <a:r>
              <a:rPr spc="-55" dirty="0"/>
              <a:t> </a:t>
            </a:r>
            <a:r>
              <a:rPr spc="75" dirty="0"/>
              <a:t>42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12-Oct-20</a:t>
            </a:fld>
            <a:endParaRPr lang="en-US"/>
          </a:p>
        </p:txBody>
      </p:sp>
      <p:sp>
        <p:nvSpPr>
          <p:cNvPr id="4" name="Holder 4"/>
          <p:cNvSpPr>
            <a:spLocks noGrp="1"/>
          </p:cNvSpPr>
          <p:nvPr>
            <p:ph type="sldNum" sz="quarter" idx="7"/>
          </p:nvPr>
        </p:nvSpPr>
        <p:spPr/>
        <p:txBody>
          <a:bodyPr lIns="0" tIns="0" rIns="0" bIns="0"/>
          <a:lstStyle>
            <a:lvl1pPr>
              <a:defRPr sz="550" b="0" i="0">
                <a:solidFill>
                  <a:srgbClr val="7F7F7F"/>
                </a:solidFill>
                <a:latin typeface="Book Antiqua"/>
                <a:cs typeface="Book Antiqua"/>
              </a:defRPr>
            </a:lvl1pPr>
          </a:lstStyle>
          <a:p>
            <a:pPr marL="25400">
              <a:lnSpc>
                <a:spcPts val="655"/>
              </a:lnSpc>
            </a:pPr>
            <a:fld id="{81D60167-4931-47E6-BA6A-407CBD079E47}" type="slidenum">
              <a:rPr spc="75" dirty="0"/>
              <a:t>‹#›</a:t>
            </a:fld>
            <a:r>
              <a:rPr spc="-60" dirty="0"/>
              <a:t> </a:t>
            </a:r>
            <a:r>
              <a:rPr spc="15" dirty="0"/>
              <a:t>/</a:t>
            </a:r>
            <a:r>
              <a:rPr spc="-55" dirty="0"/>
              <a:t> </a:t>
            </a:r>
            <a:r>
              <a:rPr spc="75" dirty="0"/>
              <a:t>42</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A30000"/>
          </a:solidFill>
        </p:spPr>
        <p:txBody>
          <a:bodyPr wrap="square" lIns="0" tIns="0" rIns="0" bIns="0" rtlCol="0"/>
          <a:lstStyle/>
          <a:p>
            <a:endParaRPr/>
          </a:p>
        </p:txBody>
      </p:sp>
      <p:sp>
        <p:nvSpPr>
          <p:cNvPr id="2" name="Holder 2"/>
          <p:cNvSpPr>
            <a:spLocks noGrp="1"/>
          </p:cNvSpPr>
          <p:nvPr>
            <p:ph type="title"/>
          </p:nvPr>
        </p:nvSpPr>
        <p:spPr>
          <a:xfrm>
            <a:off x="1483423" y="819408"/>
            <a:ext cx="1643252" cy="506094"/>
          </a:xfrm>
          <a:prstGeom prst="rect">
            <a:avLst/>
          </a:prstGeom>
        </p:spPr>
        <p:txBody>
          <a:bodyPr wrap="square" lIns="0" tIns="0" rIns="0" bIns="0">
            <a:spAutoFit/>
          </a:bodyPr>
          <a:lstStyle>
            <a:lvl1pPr>
              <a:defRPr sz="1450" b="0" i="0">
                <a:solidFill>
                  <a:srgbClr val="CC0000"/>
                </a:solidFill>
                <a:latin typeface="Times New Roman"/>
                <a:cs typeface="Times New Roman"/>
              </a:defRPr>
            </a:lvl1pPr>
          </a:lstStyle>
          <a:p>
            <a:endParaRPr/>
          </a:p>
        </p:txBody>
      </p:sp>
      <p:sp>
        <p:nvSpPr>
          <p:cNvPr id="3" name="Holder 3"/>
          <p:cNvSpPr>
            <a:spLocks noGrp="1"/>
          </p:cNvSpPr>
          <p:nvPr>
            <p:ph type="body" idx="1"/>
          </p:nvPr>
        </p:nvSpPr>
        <p:spPr>
          <a:xfrm>
            <a:off x="374548" y="1034453"/>
            <a:ext cx="3861003" cy="1586230"/>
          </a:xfrm>
          <a:prstGeom prst="rect">
            <a:avLst/>
          </a:prstGeom>
        </p:spPr>
        <p:txBody>
          <a:bodyPr wrap="square" lIns="0" tIns="0" rIns="0" bIns="0">
            <a:spAutoFit/>
          </a:bodyPr>
          <a:lstStyle>
            <a:lvl1pPr>
              <a:defRPr sz="11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1567434" y="3218497"/>
            <a:ext cx="1475232" cy="1730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30505" y="3218497"/>
            <a:ext cx="1060323" cy="1730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12-Oct-20</a:t>
            </a:fld>
            <a:endParaRPr lang="en-US"/>
          </a:p>
        </p:txBody>
      </p:sp>
      <p:sp>
        <p:nvSpPr>
          <p:cNvPr id="6" name="Holder 6"/>
          <p:cNvSpPr>
            <a:spLocks noGrp="1"/>
          </p:cNvSpPr>
          <p:nvPr>
            <p:ph type="sldNum" sz="quarter" idx="7"/>
          </p:nvPr>
        </p:nvSpPr>
        <p:spPr>
          <a:xfrm>
            <a:off x="4240923" y="3342641"/>
            <a:ext cx="290829" cy="100329"/>
          </a:xfrm>
          <a:prstGeom prst="rect">
            <a:avLst/>
          </a:prstGeom>
        </p:spPr>
        <p:txBody>
          <a:bodyPr wrap="square" lIns="0" tIns="0" rIns="0" bIns="0">
            <a:spAutoFit/>
          </a:bodyPr>
          <a:lstStyle>
            <a:lvl1pPr>
              <a:defRPr sz="550" b="0" i="0">
                <a:solidFill>
                  <a:srgbClr val="7F7F7F"/>
                </a:solidFill>
                <a:latin typeface="Book Antiqua"/>
                <a:cs typeface="Book Antiqua"/>
              </a:defRPr>
            </a:lvl1pPr>
          </a:lstStyle>
          <a:p>
            <a:pPr marL="25400">
              <a:lnSpc>
                <a:spcPts val="655"/>
              </a:lnSpc>
            </a:pPr>
            <a:fld id="{81D60167-4931-47E6-BA6A-407CBD079E47}" type="slidenum">
              <a:rPr spc="75" dirty="0"/>
              <a:t>‹#›</a:t>
            </a:fld>
            <a:r>
              <a:rPr spc="-60" dirty="0"/>
              <a:t> </a:t>
            </a:r>
            <a:r>
              <a:rPr spc="15" dirty="0"/>
              <a:t>/</a:t>
            </a:r>
            <a:r>
              <a:rPr spc="-55" dirty="0"/>
              <a:t> </a:t>
            </a:r>
            <a:r>
              <a:rPr spc="75" dirty="0"/>
              <a:t>42</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6.png"/><Relationship Id="rId7"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10.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0.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9.png"/><Relationship Id="rId7" Type="http://schemas.openxmlformats.org/officeDocument/2006/relationships/image" Target="../media/image3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52.png"/><Relationship Id="rId5" Type="http://schemas.openxmlformats.org/officeDocument/2006/relationships/image" Target="../media/image11.png"/><Relationship Id="rId10" Type="http://schemas.openxmlformats.org/officeDocument/2006/relationships/image" Target="../media/image45.png"/><Relationship Id="rId4" Type="http://schemas.openxmlformats.org/officeDocument/2006/relationships/image" Target="../media/image50.png"/><Relationship Id="rId9"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10.png"/><Relationship Id="rId10" Type="http://schemas.openxmlformats.org/officeDocument/2006/relationships/image" Target="../media/image59.png"/><Relationship Id="rId4" Type="http://schemas.openxmlformats.org/officeDocument/2006/relationships/image" Target="../media/image56.png"/><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6.png"/><Relationship Id="rId3" Type="http://schemas.openxmlformats.org/officeDocument/2006/relationships/image" Target="../media/image2.png"/><Relationship Id="rId7" Type="http://schemas.openxmlformats.org/officeDocument/2006/relationships/image" Target="../media/image62.png"/><Relationship Id="rId12"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5.png"/><Relationship Id="rId5" Type="http://schemas.openxmlformats.org/officeDocument/2006/relationships/image" Target="../media/image10.png"/><Relationship Id="rId10" Type="http://schemas.openxmlformats.org/officeDocument/2006/relationships/image" Target="../media/image45.png"/><Relationship Id="rId4" Type="http://schemas.openxmlformats.org/officeDocument/2006/relationships/image" Target="../media/image60.png"/><Relationship Id="rId9" Type="http://schemas.openxmlformats.org/officeDocument/2006/relationships/image" Target="../media/image64.png"/><Relationship Id="rId1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70.png"/><Relationship Id="rId4" Type="http://schemas.openxmlformats.org/officeDocument/2006/relationships/image" Target="../media/image2.png"/><Relationship Id="rId9" Type="http://schemas.openxmlformats.org/officeDocument/2006/relationships/image" Target="../media/image52.png"/></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10.png"/><Relationship Id="rId10" Type="http://schemas.openxmlformats.org/officeDocument/2006/relationships/image" Target="../media/image46.png"/><Relationship Id="rId4" Type="http://schemas.openxmlformats.org/officeDocument/2006/relationships/image" Target="../media/image73.png"/><Relationship Id="rId9" Type="http://schemas.openxmlformats.org/officeDocument/2006/relationships/image" Target="../media/image76.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77.png"/><Relationship Id="rId7" Type="http://schemas.openxmlformats.org/officeDocument/2006/relationships/image" Target="../media/image79.png"/><Relationship Id="rId12" Type="http://schemas.openxmlformats.org/officeDocument/2006/relationships/image" Target="../media/image45.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82.png"/><Relationship Id="rId5" Type="http://schemas.openxmlformats.org/officeDocument/2006/relationships/image" Target="../media/image10.png"/><Relationship Id="rId10" Type="http://schemas.openxmlformats.org/officeDocument/2006/relationships/image" Target="../media/image81.png"/><Relationship Id="rId4" Type="http://schemas.openxmlformats.org/officeDocument/2006/relationships/image" Target="../media/image78.png"/><Relationship Id="rId9" Type="http://schemas.openxmlformats.org/officeDocument/2006/relationships/image" Target="../media/image8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11.png"/><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6.png"/><Relationship Id="rId7" Type="http://schemas.openxmlformats.org/officeDocument/2006/relationships/image" Target="../media/image10.png"/><Relationship Id="rId12"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85.png"/><Relationship Id="rId11" Type="http://schemas.openxmlformats.org/officeDocument/2006/relationships/image" Target="../media/image89.png"/><Relationship Id="rId5" Type="http://schemas.openxmlformats.org/officeDocument/2006/relationships/image" Target="../media/image11.png"/><Relationship Id="rId10" Type="http://schemas.openxmlformats.org/officeDocument/2006/relationships/image" Target="../media/image2.png"/><Relationship Id="rId4" Type="http://schemas.openxmlformats.org/officeDocument/2006/relationships/image" Target="../media/image87.png"/><Relationship Id="rId9"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6.png"/><Relationship Id="rId7" Type="http://schemas.openxmlformats.org/officeDocument/2006/relationships/image" Target="../media/image10.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1.png"/><Relationship Id="rId5" Type="http://schemas.openxmlformats.org/officeDocument/2006/relationships/image" Target="../media/image11.png"/><Relationship Id="rId10" Type="http://schemas.openxmlformats.org/officeDocument/2006/relationships/image" Target="../media/image2.png"/><Relationship Id="rId4" Type="http://schemas.openxmlformats.org/officeDocument/2006/relationships/image" Target="../media/image90.png"/><Relationship Id="rId9" Type="http://schemas.openxmlformats.org/officeDocument/2006/relationships/image" Target="../media/image42.png"/></Relationships>
</file>

<file path=ppt/slides/_rels/slide3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66.png"/><Relationship Id="rId7"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71.png"/><Relationship Id="rId5" Type="http://schemas.openxmlformats.org/officeDocument/2006/relationships/image" Target="../media/image10.png"/><Relationship Id="rId10" Type="http://schemas.openxmlformats.org/officeDocument/2006/relationships/image" Target="../media/image94.png"/><Relationship Id="rId4" Type="http://schemas.openxmlformats.org/officeDocument/2006/relationships/image" Target="../media/image92.png"/><Relationship Id="rId9" Type="http://schemas.openxmlformats.org/officeDocument/2006/relationships/image" Target="../media/image45.png"/></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10" Type="http://schemas.openxmlformats.org/officeDocument/2006/relationships/image" Target="../media/image46.png"/><Relationship Id="rId4" Type="http://schemas.openxmlformats.org/officeDocument/2006/relationships/image" Target="../media/image95.png"/><Relationship Id="rId9" Type="http://schemas.openxmlformats.org/officeDocument/2006/relationships/image" Target="../media/image96.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gretl.sourceforge.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5405" rIns="0" bIns="0" rtlCol="0">
            <a:spAutoFit/>
          </a:bodyPr>
          <a:lstStyle/>
          <a:p>
            <a:pPr algn="ctr">
              <a:lnSpc>
                <a:spcPct val="100000"/>
              </a:lnSpc>
              <a:spcBef>
                <a:spcPts val="515"/>
              </a:spcBef>
            </a:pPr>
            <a:r>
              <a:rPr spc="-15" dirty="0"/>
              <a:t>Introduction </a:t>
            </a:r>
            <a:r>
              <a:rPr spc="20" dirty="0"/>
              <a:t>to</a:t>
            </a:r>
            <a:r>
              <a:rPr spc="130" dirty="0"/>
              <a:t> </a:t>
            </a:r>
            <a:r>
              <a:rPr sz="1200" spc="125" dirty="0">
                <a:latin typeface="SimSun"/>
                <a:cs typeface="SimSun"/>
              </a:rPr>
              <a:t>gretl</a:t>
            </a:r>
            <a:endParaRPr sz="1200" dirty="0">
              <a:latin typeface="SimSun"/>
              <a:cs typeface="SimSun"/>
            </a:endParaRPr>
          </a:p>
          <a:p>
            <a:pPr algn="ctr">
              <a:lnSpc>
                <a:spcPct val="100000"/>
              </a:lnSpc>
              <a:spcBef>
                <a:spcPts val="310"/>
              </a:spcBef>
            </a:pPr>
            <a:r>
              <a:rPr sz="1100" spc="-25" dirty="0"/>
              <a:t>Applied</a:t>
            </a:r>
            <a:r>
              <a:rPr sz="1100" spc="75" dirty="0"/>
              <a:t> </a:t>
            </a:r>
            <a:r>
              <a:rPr sz="1100" spc="-15" dirty="0"/>
              <a:t>Economics</a:t>
            </a:r>
            <a:endParaRPr sz="1100" dirty="0"/>
          </a:p>
        </p:txBody>
      </p:sp>
      <p:sp>
        <p:nvSpPr>
          <p:cNvPr id="3" name="object 3"/>
          <p:cNvSpPr txBox="1"/>
          <p:nvPr/>
        </p:nvSpPr>
        <p:spPr>
          <a:xfrm>
            <a:off x="1619249" y="1843765"/>
            <a:ext cx="1425055" cy="241926"/>
          </a:xfrm>
          <a:prstGeom prst="rect">
            <a:avLst/>
          </a:prstGeom>
        </p:spPr>
        <p:txBody>
          <a:bodyPr vert="horz" wrap="square" lIns="0" tIns="11430" rIns="0" bIns="0" rtlCol="0">
            <a:spAutoFit/>
          </a:bodyPr>
          <a:lstStyle/>
          <a:p>
            <a:pPr marL="12700" marR="5080" indent="143510">
              <a:lnSpc>
                <a:spcPct val="112700"/>
              </a:lnSpc>
              <a:spcBef>
                <a:spcPts val="90"/>
              </a:spcBef>
            </a:pPr>
            <a:r>
              <a:rPr lang="en-US" sz="1400" spc="45" dirty="0">
                <a:latin typeface="Sitka Text" panose="02000505000000020004" pitchFamily="2" charset="0"/>
                <a:cs typeface="Palatino Linotype"/>
              </a:rPr>
              <a:t>Dali Laxton</a:t>
            </a:r>
            <a:endParaRPr sz="1400" dirty="0">
              <a:latin typeface="Sitka Text" panose="02000505000000020004" pitchFamily="2" charset="0"/>
              <a:cs typeface="Palatino Linotype"/>
            </a:endParaRPr>
          </a:p>
        </p:txBody>
      </p:sp>
      <p:sp>
        <p:nvSpPr>
          <p:cNvPr id="6" name="TextBox 5">
            <a:extLst>
              <a:ext uri="{FF2B5EF4-FFF2-40B4-BE49-F238E27FC236}">
                <a16:creationId xmlns:a16="http://schemas.microsoft.com/office/drawing/2014/main" id="{6E47E509-1889-46D8-BF9A-EE606E4365A5}"/>
              </a:ext>
            </a:extLst>
          </p:cNvPr>
          <p:cNvSpPr txBox="1"/>
          <p:nvPr/>
        </p:nvSpPr>
        <p:spPr>
          <a:xfrm>
            <a:off x="1629258" y="2456676"/>
            <a:ext cx="1981200" cy="369332"/>
          </a:xfrm>
          <a:prstGeom prst="rect">
            <a:avLst/>
          </a:prstGeom>
          <a:noFill/>
        </p:spPr>
        <p:txBody>
          <a:bodyPr wrap="square" rtlCol="0">
            <a:spAutoFit/>
          </a:bodyPr>
          <a:lstStyle/>
          <a:p>
            <a:r>
              <a:rPr lang="en-US" dirty="0"/>
              <a:t>16.10.2020</a:t>
            </a: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FC52-B627-4488-884E-8036AC5EB1AB}"/>
              </a:ext>
            </a:extLst>
          </p:cNvPr>
          <p:cNvSpPr>
            <a:spLocks noGrp="1"/>
          </p:cNvSpPr>
          <p:nvPr>
            <p:ph type="title"/>
          </p:nvPr>
        </p:nvSpPr>
        <p:spPr>
          <a:xfrm>
            <a:off x="1390650" y="190648"/>
            <a:ext cx="2438400" cy="446276"/>
          </a:xfrm>
        </p:spPr>
        <p:txBody>
          <a:bodyPr/>
          <a:lstStyle/>
          <a:p>
            <a:r>
              <a:rPr lang="en-US" dirty="0"/>
              <a:t>Running commands in the script</a:t>
            </a:r>
          </a:p>
        </p:txBody>
      </p:sp>
      <p:pic>
        <p:nvPicPr>
          <p:cNvPr id="4" name="Picture 3">
            <a:extLst>
              <a:ext uri="{FF2B5EF4-FFF2-40B4-BE49-F238E27FC236}">
                <a16:creationId xmlns:a16="http://schemas.microsoft.com/office/drawing/2014/main" id="{8B721E0F-C24F-4076-B8BD-34BE103C4773}"/>
              </a:ext>
            </a:extLst>
          </p:cNvPr>
          <p:cNvPicPr>
            <a:picLocks noChangeAspect="1"/>
          </p:cNvPicPr>
          <p:nvPr/>
        </p:nvPicPr>
        <p:blipFill>
          <a:blip r:embed="rId2"/>
          <a:stretch>
            <a:fillRect/>
          </a:stretch>
        </p:blipFill>
        <p:spPr>
          <a:xfrm>
            <a:off x="323850" y="1196975"/>
            <a:ext cx="3886200" cy="2239904"/>
          </a:xfrm>
          <a:prstGeom prst="rect">
            <a:avLst/>
          </a:prstGeom>
        </p:spPr>
      </p:pic>
      <p:sp>
        <p:nvSpPr>
          <p:cNvPr id="3" name="Text Placeholder 2">
            <a:extLst>
              <a:ext uri="{FF2B5EF4-FFF2-40B4-BE49-F238E27FC236}">
                <a16:creationId xmlns:a16="http://schemas.microsoft.com/office/drawing/2014/main" id="{FE20BD58-095D-442E-9BDF-E02241611850}"/>
              </a:ext>
            </a:extLst>
          </p:cNvPr>
          <p:cNvSpPr>
            <a:spLocks noGrp="1"/>
          </p:cNvSpPr>
          <p:nvPr>
            <p:ph type="body" idx="1"/>
          </p:nvPr>
        </p:nvSpPr>
        <p:spPr>
          <a:xfrm>
            <a:off x="247650" y="542653"/>
            <a:ext cx="3861003" cy="507831"/>
          </a:xfrm>
        </p:spPr>
        <p:txBody>
          <a:bodyPr/>
          <a:lstStyle/>
          <a:p>
            <a:r>
              <a:rPr lang="en-US" dirty="0"/>
              <a:t>Click CTRL + R or click the button shown below. The window with outputs (or errors) will open. If you save these scripts, it will be saved as .</a:t>
            </a:r>
            <a:r>
              <a:rPr lang="en-US" dirty="0" err="1"/>
              <a:t>inp</a:t>
            </a:r>
            <a:r>
              <a:rPr lang="en-US" dirty="0"/>
              <a:t> file. </a:t>
            </a:r>
          </a:p>
        </p:txBody>
      </p:sp>
      <p:sp>
        <p:nvSpPr>
          <p:cNvPr id="6" name="Oval 5">
            <a:extLst>
              <a:ext uri="{FF2B5EF4-FFF2-40B4-BE49-F238E27FC236}">
                <a16:creationId xmlns:a16="http://schemas.microsoft.com/office/drawing/2014/main" id="{074C3AE5-9CB3-4A83-B282-F3D15011214E}"/>
              </a:ext>
            </a:extLst>
          </p:cNvPr>
          <p:cNvSpPr/>
          <p:nvPr/>
        </p:nvSpPr>
        <p:spPr>
          <a:xfrm>
            <a:off x="1085850" y="1349375"/>
            <a:ext cx="228599" cy="2399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612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70" dirty="0">
                <a:solidFill>
                  <a:srgbClr val="F2F2F2"/>
                </a:solidFill>
                <a:latin typeface="Book Antiqua"/>
                <a:cs typeface="Book Antiqua"/>
              </a:rPr>
              <a:t>What </a:t>
            </a:r>
            <a:r>
              <a:rPr sz="550" spc="20" dirty="0">
                <a:solidFill>
                  <a:srgbClr val="F2F2F2"/>
                </a:solidFill>
                <a:latin typeface="Book Antiqua"/>
                <a:cs typeface="Book Antiqua"/>
              </a:rPr>
              <a:t>is</a:t>
            </a:r>
            <a:r>
              <a:rPr sz="550" spc="30" dirty="0">
                <a:solidFill>
                  <a:srgbClr val="F2F2F2"/>
                </a:solidFill>
                <a:latin typeface="Book Antiqua"/>
                <a:cs typeface="Book Antiqua"/>
              </a:rPr>
              <a:t> </a:t>
            </a:r>
            <a:r>
              <a:rPr sz="500" spc="70" dirty="0">
                <a:solidFill>
                  <a:srgbClr val="F2F2F2"/>
                </a:solidFill>
                <a:latin typeface="SimSun"/>
                <a:cs typeface="SimSun"/>
              </a:rPr>
              <a:t>gretl</a:t>
            </a:r>
            <a:r>
              <a:rPr sz="550" spc="70" dirty="0">
                <a:solidFill>
                  <a:srgbClr val="F2F2F2"/>
                </a:solidFill>
                <a:latin typeface="Book Antiqua"/>
                <a:cs typeface="Book Antiqua"/>
              </a:rPr>
              <a: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95" dirty="0"/>
              <a:t>How </a:t>
            </a:r>
            <a:r>
              <a:rPr spc="-35" dirty="0"/>
              <a:t>do </a:t>
            </a:r>
            <a:r>
              <a:rPr spc="-105" dirty="0"/>
              <a:t>I </a:t>
            </a:r>
            <a:r>
              <a:rPr spc="-80" dirty="0"/>
              <a:t>work </a:t>
            </a:r>
            <a:r>
              <a:rPr spc="-30" dirty="0"/>
              <a:t>with</a:t>
            </a:r>
            <a:r>
              <a:rPr spc="-45" dirty="0"/>
              <a:t> </a:t>
            </a:r>
            <a:r>
              <a:rPr sz="1200" spc="80" dirty="0">
                <a:latin typeface="SimSun"/>
                <a:cs typeface="SimSun"/>
              </a:rPr>
              <a:t>gretl</a:t>
            </a:r>
            <a:r>
              <a:rPr spc="80" dirty="0"/>
              <a:t>?(2/2)</a:t>
            </a:r>
            <a:endParaRPr sz="1200">
              <a:latin typeface="SimSun"/>
              <a:cs typeface="SimSun"/>
            </a:endParaRPr>
          </a:p>
        </p:txBody>
      </p:sp>
      <p:sp>
        <p:nvSpPr>
          <p:cNvPr id="5" name="object 5"/>
          <p:cNvSpPr txBox="1"/>
          <p:nvPr/>
        </p:nvSpPr>
        <p:spPr>
          <a:xfrm>
            <a:off x="309511" y="822413"/>
            <a:ext cx="3989070" cy="192405"/>
          </a:xfrm>
          <a:prstGeom prst="rect">
            <a:avLst/>
          </a:prstGeom>
        </p:spPr>
        <p:txBody>
          <a:bodyPr vert="horz" wrap="square" lIns="0" tIns="11430" rIns="0" bIns="0" rtlCol="0">
            <a:spAutoFit/>
          </a:bodyPr>
          <a:lstStyle/>
          <a:p>
            <a:pPr marL="12700">
              <a:lnSpc>
                <a:spcPct val="100000"/>
              </a:lnSpc>
              <a:spcBef>
                <a:spcPts val="90"/>
              </a:spcBef>
            </a:pPr>
            <a:r>
              <a:rPr sz="1100" spc="-30" dirty="0">
                <a:latin typeface="Times New Roman"/>
                <a:cs typeface="Times New Roman"/>
              </a:rPr>
              <a:t>you know </a:t>
            </a:r>
            <a:r>
              <a:rPr sz="1100" spc="-25" dirty="0">
                <a:latin typeface="Times New Roman"/>
                <a:cs typeface="Times New Roman"/>
              </a:rPr>
              <a:t>your </a:t>
            </a:r>
            <a:r>
              <a:rPr sz="1100" spc="-50" dirty="0">
                <a:latin typeface="Times New Roman"/>
                <a:cs typeface="Times New Roman"/>
              </a:rPr>
              <a:t>way </a:t>
            </a:r>
            <a:r>
              <a:rPr sz="1100" spc="-15" dirty="0">
                <a:latin typeface="Times New Roman"/>
                <a:cs typeface="Times New Roman"/>
              </a:rPr>
              <a:t>using </a:t>
            </a:r>
            <a:r>
              <a:rPr sz="1100" spc="25" dirty="0">
                <a:latin typeface="Times New Roman"/>
                <a:cs typeface="Times New Roman"/>
              </a:rPr>
              <a:t>the </a:t>
            </a:r>
            <a:r>
              <a:rPr sz="950" spc="85" dirty="0">
                <a:latin typeface="SimSun"/>
                <a:cs typeface="SimSun"/>
              </a:rPr>
              <a:t>gui, </a:t>
            </a:r>
            <a:r>
              <a:rPr sz="1100" spc="30" dirty="0">
                <a:latin typeface="Times New Roman"/>
                <a:cs typeface="Times New Roman"/>
              </a:rPr>
              <a:t>but </a:t>
            </a:r>
            <a:r>
              <a:rPr sz="1100" spc="5" dirty="0">
                <a:latin typeface="Times New Roman"/>
                <a:cs typeface="Times New Roman"/>
              </a:rPr>
              <a:t>want </a:t>
            </a:r>
            <a:r>
              <a:rPr sz="1100" spc="35" dirty="0">
                <a:latin typeface="Times New Roman"/>
                <a:cs typeface="Times New Roman"/>
              </a:rPr>
              <a:t>to </a:t>
            </a:r>
            <a:r>
              <a:rPr sz="1100" spc="-30" dirty="0">
                <a:latin typeface="Times New Roman"/>
                <a:cs typeface="Times New Roman"/>
              </a:rPr>
              <a:t>know</a:t>
            </a:r>
            <a:r>
              <a:rPr sz="1100" spc="-125" dirty="0">
                <a:latin typeface="Times New Roman"/>
                <a:cs typeface="Times New Roman"/>
              </a:rPr>
              <a:t> </a:t>
            </a:r>
            <a:r>
              <a:rPr sz="1100" spc="25" dirty="0">
                <a:latin typeface="Times New Roman"/>
                <a:cs typeface="Times New Roman"/>
              </a:rPr>
              <a:t>about </a:t>
            </a:r>
            <a:r>
              <a:rPr sz="1100" spc="5" dirty="0">
                <a:latin typeface="Times New Roman"/>
                <a:cs typeface="Times New Roman"/>
              </a:rPr>
              <a:t>scripts...</a:t>
            </a:r>
            <a:endParaRPr sz="1100">
              <a:latin typeface="Times New Roman"/>
              <a:cs typeface="Times New Roman"/>
            </a:endParaRPr>
          </a:p>
        </p:txBody>
      </p:sp>
      <p:sp>
        <p:nvSpPr>
          <p:cNvPr id="6" name="object 6"/>
          <p:cNvSpPr/>
          <p:nvPr/>
        </p:nvSpPr>
        <p:spPr>
          <a:xfrm>
            <a:off x="226796" y="1276486"/>
            <a:ext cx="114214" cy="114214"/>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48920" y="1264633"/>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1</a:t>
            </a:r>
            <a:endParaRPr sz="550">
              <a:latin typeface="Book Antiqua"/>
              <a:cs typeface="Book Antiqua"/>
            </a:endParaRPr>
          </a:p>
        </p:txBody>
      </p:sp>
      <p:sp>
        <p:nvSpPr>
          <p:cNvPr id="8" name="object 8"/>
          <p:cNvSpPr/>
          <p:nvPr/>
        </p:nvSpPr>
        <p:spPr>
          <a:xfrm>
            <a:off x="226796" y="1658591"/>
            <a:ext cx="114214" cy="114214"/>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248920" y="1646738"/>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2</a:t>
            </a:r>
            <a:endParaRPr sz="550">
              <a:latin typeface="Book Antiqua"/>
              <a:cs typeface="Book Antiqua"/>
            </a:endParaRPr>
          </a:p>
        </p:txBody>
      </p:sp>
      <p:sp>
        <p:nvSpPr>
          <p:cNvPr id="10" name="object 10"/>
          <p:cNvSpPr/>
          <p:nvPr/>
        </p:nvSpPr>
        <p:spPr>
          <a:xfrm>
            <a:off x="226796" y="1868624"/>
            <a:ext cx="114214" cy="114214"/>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248920" y="1856771"/>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3</a:t>
            </a:r>
            <a:endParaRPr sz="550">
              <a:latin typeface="Book Antiqua"/>
              <a:cs typeface="Book Antiqua"/>
            </a:endParaRPr>
          </a:p>
        </p:txBody>
      </p:sp>
      <p:sp>
        <p:nvSpPr>
          <p:cNvPr id="12" name="object 12"/>
          <p:cNvSpPr/>
          <p:nvPr/>
        </p:nvSpPr>
        <p:spPr>
          <a:xfrm>
            <a:off x="226796" y="2250741"/>
            <a:ext cx="114214" cy="114214"/>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248920" y="2238876"/>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4</a:t>
            </a:r>
            <a:endParaRPr sz="550">
              <a:latin typeface="Book Antiqua"/>
              <a:cs typeface="Book Antiqua"/>
            </a:endParaRPr>
          </a:p>
        </p:txBody>
      </p:sp>
      <p:sp>
        <p:nvSpPr>
          <p:cNvPr id="14" name="object 14"/>
          <p:cNvSpPr txBox="1"/>
          <p:nvPr/>
        </p:nvSpPr>
        <p:spPr>
          <a:xfrm>
            <a:off x="402056" y="1194659"/>
            <a:ext cx="4025265" cy="1193800"/>
          </a:xfrm>
          <a:prstGeom prst="rect">
            <a:avLst/>
          </a:prstGeom>
        </p:spPr>
        <p:txBody>
          <a:bodyPr vert="horz" wrap="square" lIns="0" tIns="15875" rIns="0" bIns="0" rtlCol="0">
            <a:spAutoFit/>
          </a:bodyPr>
          <a:lstStyle/>
          <a:p>
            <a:pPr marL="12700" marR="344170">
              <a:lnSpc>
                <a:spcPct val="113999"/>
              </a:lnSpc>
              <a:spcBef>
                <a:spcPts val="125"/>
              </a:spcBef>
            </a:pPr>
            <a:r>
              <a:rPr sz="1100" spc="5" dirty="0">
                <a:latin typeface="Times New Roman"/>
                <a:cs typeface="Times New Roman"/>
              </a:rPr>
              <a:t>actions </a:t>
            </a:r>
            <a:r>
              <a:rPr sz="1100" spc="-30" dirty="0">
                <a:latin typeface="Times New Roman"/>
                <a:cs typeface="Times New Roman"/>
              </a:rPr>
              <a:t>you </a:t>
            </a:r>
            <a:r>
              <a:rPr sz="1100" spc="-5" dirty="0">
                <a:latin typeface="Times New Roman"/>
                <a:cs typeface="Times New Roman"/>
              </a:rPr>
              <a:t>do with </a:t>
            </a:r>
            <a:r>
              <a:rPr sz="1100" spc="25" dirty="0">
                <a:latin typeface="Times New Roman"/>
                <a:cs typeface="Times New Roman"/>
              </a:rPr>
              <a:t>the </a:t>
            </a:r>
            <a:r>
              <a:rPr sz="950" spc="85" dirty="0">
                <a:latin typeface="SimSun"/>
                <a:cs typeface="SimSun"/>
              </a:rPr>
              <a:t>gui </a:t>
            </a:r>
            <a:r>
              <a:rPr sz="1100" spc="-5" dirty="0">
                <a:latin typeface="Times New Roman"/>
                <a:cs typeface="Times New Roman"/>
              </a:rPr>
              <a:t>are </a:t>
            </a:r>
            <a:r>
              <a:rPr sz="1100" spc="5" dirty="0">
                <a:latin typeface="Times New Roman"/>
                <a:cs typeface="Times New Roman"/>
              </a:rPr>
              <a:t>stored as </a:t>
            </a:r>
            <a:r>
              <a:rPr sz="1100" dirty="0">
                <a:latin typeface="Times New Roman"/>
                <a:cs typeface="Times New Roman"/>
              </a:rPr>
              <a:t>script </a:t>
            </a:r>
            <a:r>
              <a:rPr sz="1100" spc="-25" dirty="0">
                <a:latin typeface="Times New Roman"/>
                <a:cs typeface="Times New Roman"/>
              </a:rPr>
              <a:t>in </a:t>
            </a:r>
            <a:r>
              <a:rPr sz="1100" spc="30" dirty="0">
                <a:latin typeface="Times New Roman"/>
                <a:cs typeface="Times New Roman"/>
              </a:rPr>
              <a:t>a </a:t>
            </a:r>
            <a:r>
              <a:rPr sz="1100" spc="60" dirty="0">
                <a:latin typeface="Times New Roman"/>
                <a:cs typeface="Times New Roman"/>
              </a:rPr>
              <a:t>led </a:t>
            </a:r>
            <a:r>
              <a:rPr sz="1100" spc="-15" dirty="0">
                <a:latin typeface="Times New Roman"/>
                <a:cs typeface="Times New Roman"/>
              </a:rPr>
              <a:t>called  </a:t>
            </a:r>
            <a:r>
              <a:rPr sz="950" spc="85" dirty="0">
                <a:latin typeface="SimSun"/>
                <a:cs typeface="SimSun"/>
              </a:rPr>
              <a:t>session.inp</a:t>
            </a:r>
            <a:endParaRPr sz="950">
              <a:latin typeface="SimSun"/>
              <a:cs typeface="SimSun"/>
            </a:endParaRPr>
          </a:p>
          <a:p>
            <a:pPr marL="12700">
              <a:lnSpc>
                <a:spcPct val="100000"/>
              </a:lnSpc>
              <a:spcBef>
                <a:spcPts val="360"/>
              </a:spcBef>
            </a:pPr>
            <a:r>
              <a:rPr sz="950" spc="85" dirty="0">
                <a:latin typeface="SimSun"/>
                <a:cs typeface="SimSun"/>
              </a:rPr>
              <a:t>gretl </a:t>
            </a:r>
            <a:r>
              <a:rPr sz="1100" spc="-10" dirty="0">
                <a:latin typeface="Times New Roman"/>
                <a:cs typeface="Times New Roman"/>
              </a:rPr>
              <a:t>comes </a:t>
            </a:r>
            <a:r>
              <a:rPr sz="1100" spc="-5" dirty="0">
                <a:latin typeface="Times New Roman"/>
                <a:cs typeface="Times New Roman"/>
              </a:rPr>
              <a:t>with </a:t>
            </a:r>
            <a:r>
              <a:rPr sz="1100" spc="-20" dirty="0">
                <a:latin typeface="Times New Roman"/>
                <a:cs typeface="Times New Roman"/>
              </a:rPr>
              <a:t>over </a:t>
            </a:r>
            <a:r>
              <a:rPr sz="1100" spc="-10" dirty="0">
                <a:latin typeface="Times New Roman"/>
                <a:cs typeface="Times New Roman"/>
              </a:rPr>
              <a:t>70 </a:t>
            </a:r>
            <a:r>
              <a:rPr sz="1100" dirty="0">
                <a:latin typeface="Times New Roman"/>
                <a:cs typeface="Times New Roman"/>
              </a:rPr>
              <a:t>practice</a:t>
            </a:r>
            <a:r>
              <a:rPr sz="1100" spc="15" dirty="0">
                <a:latin typeface="Times New Roman"/>
                <a:cs typeface="Times New Roman"/>
              </a:rPr>
              <a:t> </a:t>
            </a:r>
            <a:r>
              <a:rPr sz="1100" dirty="0">
                <a:latin typeface="Times New Roman"/>
                <a:cs typeface="Times New Roman"/>
              </a:rPr>
              <a:t>scripts</a:t>
            </a:r>
            <a:endParaRPr sz="1100">
              <a:latin typeface="Times New Roman"/>
              <a:cs typeface="Times New Roman"/>
            </a:endParaRPr>
          </a:p>
          <a:p>
            <a:pPr marL="12700" marR="5080">
              <a:lnSpc>
                <a:spcPct val="102600"/>
              </a:lnSpc>
              <a:spcBef>
                <a:spcPts val="300"/>
              </a:spcBef>
            </a:pPr>
            <a:r>
              <a:rPr sz="1100" spc="25" dirty="0">
                <a:latin typeface="Times New Roman"/>
                <a:cs typeface="Times New Roman"/>
              </a:rPr>
              <a:t>the </a:t>
            </a:r>
            <a:r>
              <a:rPr sz="1100" dirty="0">
                <a:latin typeface="Times New Roman"/>
                <a:cs typeface="Times New Roman"/>
              </a:rPr>
              <a:t>manual </a:t>
            </a:r>
            <a:r>
              <a:rPr sz="1100" spc="-30" dirty="0">
                <a:latin typeface="Times New Roman"/>
                <a:cs typeface="Times New Roman"/>
              </a:rPr>
              <a:t>gives </a:t>
            </a:r>
            <a:r>
              <a:rPr sz="1100" spc="10" dirty="0">
                <a:latin typeface="Times New Roman"/>
                <a:cs typeface="Times New Roman"/>
              </a:rPr>
              <a:t>good </a:t>
            </a:r>
            <a:r>
              <a:rPr sz="1100" spc="-15" dirty="0">
                <a:latin typeface="Times New Roman"/>
                <a:cs typeface="Times New Roman"/>
              </a:rPr>
              <a:t>advice </a:t>
            </a:r>
            <a:r>
              <a:rPr sz="1100" spc="15" dirty="0">
                <a:latin typeface="Times New Roman"/>
                <a:cs typeface="Times New Roman"/>
              </a:rPr>
              <a:t>and </a:t>
            </a:r>
            <a:r>
              <a:rPr sz="1100" dirty="0">
                <a:latin typeface="Times New Roman"/>
                <a:cs typeface="Times New Roman"/>
              </a:rPr>
              <a:t>devotes </a:t>
            </a:r>
            <a:r>
              <a:rPr sz="1100" spc="-15" dirty="0">
                <a:latin typeface="Times New Roman"/>
                <a:cs typeface="Times New Roman"/>
              </a:rPr>
              <a:t>several </a:t>
            </a:r>
            <a:r>
              <a:rPr sz="1100" spc="10" dirty="0">
                <a:latin typeface="Times New Roman"/>
                <a:cs typeface="Times New Roman"/>
              </a:rPr>
              <a:t>chapters </a:t>
            </a:r>
            <a:r>
              <a:rPr sz="1100" spc="35" dirty="0">
                <a:latin typeface="Times New Roman"/>
                <a:cs typeface="Times New Roman"/>
              </a:rPr>
              <a:t>to </a:t>
            </a:r>
            <a:r>
              <a:rPr sz="1100" spc="-20" dirty="0">
                <a:latin typeface="Times New Roman"/>
                <a:cs typeface="Times New Roman"/>
              </a:rPr>
              <a:t>provide  </a:t>
            </a:r>
            <a:r>
              <a:rPr sz="1100" spc="5" dirty="0">
                <a:latin typeface="Times New Roman"/>
                <a:cs typeface="Times New Roman"/>
              </a:rPr>
              <a:t>good </a:t>
            </a:r>
            <a:r>
              <a:rPr sz="1100" spc="-5" dirty="0">
                <a:latin typeface="Times New Roman"/>
                <a:cs typeface="Times New Roman"/>
              </a:rPr>
              <a:t>programming</a:t>
            </a:r>
            <a:r>
              <a:rPr sz="1100" spc="160" dirty="0">
                <a:latin typeface="Times New Roman"/>
                <a:cs typeface="Times New Roman"/>
              </a:rPr>
              <a:t> </a:t>
            </a:r>
            <a:r>
              <a:rPr sz="1100" spc="-5" dirty="0">
                <a:latin typeface="Times New Roman"/>
                <a:cs typeface="Times New Roman"/>
              </a:rPr>
              <a:t>solutions</a:t>
            </a:r>
            <a:endParaRPr sz="1100">
              <a:latin typeface="Times New Roman"/>
              <a:cs typeface="Times New Roman"/>
            </a:endParaRPr>
          </a:p>
          <a:p>
            <a:pPr marL="12700">
              <a:lnSpc>
                <a:spcPct val="100000"/>
              </a:lnSpc>
              <a:spcBef>
                <a:spcPts val="335"/>
              </a:spcBef>
            </a:pPr>
            <a:r>
              <a:rPr sz="1100" spc="5" dirty="0">
                <a:latin typeface="Times New Roman"/>
                <a:cs typeface="Times New Roman"/>
              </a:rPr>
              <a:t>this </a:t>
            </a:r>
            <a:r>
              <a:rPr sz="1100" spc="-5" dirty="0">
                <a:latin typeface="Times New Roman"/>
                <a:cs typeface="Times New Roman"/>
              </a:rPr>
              <a:t>course </a:t>
            </a:r>
            <a:r>
              <a:rPr sz="1100" spc="-55" dirty="0">
                <a:latin typeface="Times New Roman"/>
                <a:cs typeface="Times New Roman"/>
              </a:rPr>
              <a:t>will </a:t>
            </a:r>
            <a:r>
              <a:rPr sz="1100" spc="-20" dirty="0">
                <a:latin typeface="Times New Roman"/>
                <a:cs typeface="Times New Roman"/>
              </a:rPr>
              <a:t>provide </a:t>
            </a:r>
            <a:r>
              <a:rPr sz="1100" spc="-30" dirty="0">
                <a:latin typeface="Times New Roman"/>
                <a:cs typeface="Times New Roman"/>
              </a:rPr>
              <a:t>you </a:t>
            </a:r>
            <a:r>
              <a:rPr sz="1100" spc="-5" dirty="0">
                <a:latin typeface="Times New Roman"/>
                <a:cs typeface="Times New Roman"/>
              </a:rPr>
              <a:t>with </a:t>
            </a:r>
            <a:r>
              <a:rPr sz="1100" spc="25" dirty="0">
                <a:latin typeface="Times New Roman"/>
                <a:cs typeface="Times New Roman"/>
              </a:rPr>
              <a:t>tested</a:t>
            </a:r>
            <a:r>
              <a:rPr sz="1100" spc="-25" dirty="0">
                <a:latin typeface="Times New Roman"/>
                <a:cs typeface="Times New Roman"/>
              </a:rPr>
              <a:t> </a:t>
            </a:r>
            <a:r>
              <a:rPr sz="1100" dirty="0">
                <a:latin typeface="Times New Roman"/>
                <a:cs typeface="Times New Roman"/>
              </a:rPr>
              <a:t>scripts</a:t>
            </a:r>
            <a:endParaRPr sz="1100">
              <a:latin typeface="Times New Roman"/>
              <a:cs typeface="Times New Roman"/>
            </a:endParaRPr>
          </a:p>
        </p:txBody>
      </p:sp>
      <p:sp>
        <p:nvSpPr>
          <p:cNvPr id="17" name="object 17"/>
          <p:cNvSpPr txBox="1"/>
          <p:nvPr/>
        </p:nvSpPr>
        <p:spPr>
          <a:xfrm>
            <a:off x="4285500" y="3330290"/>
            <a:ext cx="246379" cy="113030"/>
          </a:xfrm>
          <a:prstGeom prst="rect">
            <a:avLst/>
          </a:prstGeom>
        </p:spPr>
        <p:txBody>
          <a:bodyPr vert="horz" wrap="square" lIns="0" tIns="11430" rIns="0" bIns="0" rtlCol="0">
            <a:spAutoFit/>
          </a:bodyPr>
          <a:lstStyle/>
          <a:p>
            <a:pPr marL="25400">
              <a:lnSpc>
                <a:spcPct val="100000"/>
              </a:lnSpc>
              <a:spcBef>
                <a:spcPts val="90"/>
              </a:spcBef>
            </a:pPr>
            <a:r>
              <a:rPr sz="550" spc="75" dirty="0">
                <a:solidFill>
                  <a:srgbClr val="7F7F7F"/>
                </a:solidFill>
                <a:latin typeface="Book Antiqua"/>
                <a:cs typeface="Book Antiqua"/>
              </a:rPr>
              <a:t>4</a:t>
            </a:r>
            <a:r>
              <a:rPr sz="550" spc="-60" dirty="0">
                <a:solidFill>
                  <a:srgbClr val="7F7F7F"/>
                </a:solidFill>
                <a:latin typeface="Book Antiqua"/>
                <a:cs typeface="Book Antiqua"/>
              </a:rPr>
              <a:t> </a:t>
            </a:r>
            <a:r>
              <a:rPr sz="550" spc="15" dirty="0">
                <a:solidFill>
                  <a:srgbClr val="7F7F7F"/>
                </a:solidFill>
                <a:latin typeface="Book Antiqua"/>
                <a:cs typeface="Book Antiqua"/>
              </a:rPr>
              <a:t>/</a:t>
            </a:r>
            <a:r>
              <a:rPr sz="550" spc="-55" dirty="0">
                <a:solidFill>
                  <a:srgbClr val="7F7F7F"/>
                </a:solidFill>
                <a:latin typeface="Book Antiqua"/>
                <a:cs typeface="Book Antiqua"/>
              </a:rPr>
              <a:t> </a:t>
            </a:r>
            <a:r>
              <a:rPr sz="550" spc="75" dirty="0">
                <a:solidFill>
                  <a:srgbClr val="7F7F7F"/>
                </a:solidFill>
                <a:latin typeface="Book Antiqua"/>
                <a:cs typeface="Book Antiqua"/>
              </a:rPr>
              <a:t>42</a:t>
            </a:r>
            <a:endParaRPr sz="550">
              <a:latin typeface="Book Antiqua"/>
              <a:cs typeface="Book Antiqua"/>
            </a:endParaRP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FC52-B627-4488-884E-8036AC5EB1AB}"/>
              </a:ext>
            </a:extLst>
          </p:cNvPr>
          <p:cNvSpPr>
            <a:spLocks noGrp="1"/>
          </p:cNvSpPr>
          <p:nvPr>
            <p:ph type="title"/>
          </p:nvPr>
        </p:nvSpPr>
        <p:spPr>
          <a:xfrm>
            <a:off x="933450" y="130175"/>
            <a:ext cx="2438400" cy="223138"/>
          </a:xfrm>
        </p:spPr>
        <p:txBody>
          <a:bodyPr/>
          <a:lstStyle/>
          <a:p>
            <a:r>
              <a:rPr lang="en-US" dirty="0"/>
              <a:t>Opening datasets</a:t>
            </a:r>
          </a:p>
        </p:txBody>
      </p:sp>
      <p:sp>
        <p:nvSpPr>
          <p:cNvPr id="3" name="Text Placeholder 2">
            <a:extLst>
              <a:ext uri="{FF2B5EF4-FFF2-40B4-BE49-F238E27FC236}">
                <a16:creationId xmlns:a16="http://schemas.microsoft.com/office/drawing/2014/main" id="{FE20BD58-095D-442E-9BDF-E02241611850}"/>
              </a:ext>
            </a:extLst>
          </p:cNvPr>
          <p:cNvSpPr>
            <a:spLocks noGrp="1"/>
          </p:cNvSpPr>
          <p:nvPr>
            <p:ph type="body" idx="1"/>
          </p:nvPr>
        </p:nvSpPr>
        <p:spPr>
          <a:xfrm>
            <a:off x="222148" y="428151"/>
            <a:ext cx="3861003" cy="846386"/>
          </a:xfrm>
        </p:spPr>
        <p:txBody>
          <a:bodyPr/>
          <a:lstStyle/>
          <a:p>
            <a:pPr marL="171450" indent="-171450">
              <a:buFont typeface="Wingdings" panose="05000000000000000000" pitchFamily="2" charset="2"/>
              <a:buChar char="q"/>
            </a:pPr>
            <a:r>
              <a:rPr lang="en-US" dirty="0" err="1"/>
              <a:t>Gretl</a:t>
            </a:r>
            <a:r>
              <a:rPr lang="en-US" dirty="0"/>
              <a:t> comes with inbuilt datasets which you can play with</a:t>
            </a:r>
          </a:p>
          <a:p>
            <a:pPr marL="171450" indent="-171450">
              <a:buFont typeface="Wingdings" panose="05000000000000000000" pitchFamily="2" charset="2"/>
              <a:buChar char="q"/>
            </a:pPr>
            <a:r>
              <a:rPr lang="en-US" dirty="0"/>
              <a:t>Go File -&gt; Open data -&gt; Sample file and this will give you lots of datasets, or alternatively, go to specific data file which you want to access in your computer by choosing User file instead of sample file</a:t>
            </a:r>
          </a:p>
        </p:txBody>
      </p:sp>
      <p:pic>
        <p:nvPicPr>
          <p:cNvPr id="5" name="Picture 4">
            <a:extLst>
              <a:ext uri="{FF2B5EF4-FFF2-40B4-BE49-F238E27FC236}">
                <a16:creationId xmlns:a16="http://schemas.microsoft.com/office/drawing/2014/main" id="{7CA94147-960C-4892-B3B1-5B3393CAF181}"/>
              </a:ext>
            </a:extLst>
          </p:cNvPr>
          <p:cNvPicPr>
            <a:picLocks noChangeAspect="1"/>
          </p:cNvPicPr>
          <p:nvPr/>
        </p:nvPicPr>
        <p:blipFill rotWithShape="1">
          <a:blip r:embed="rId2"/>
          <a:srcRect l="33409" t="43253" r="29726" b="528"/>
          <a:stretch/>
        </p:blipFill>
        <p:spPr>
          <a:xfrm>
            <a:off x="1162050" y="1174498"/>
            <a:ext cx="2667000" cy="2287832"/>
          </a:xfrm>
          <a:prstGeom prst="rect">
            <a:avLst/>
          </a:prstGeom>
        </p:spPr>
      </p:pic>
    </p:spTree>
    <p:extLst>
      <p:ext uri="{BB962C8B-B14F-4D97-AF65-F5344CB8AC3E}">
        <p14:creationId xmlns:p14="http://schemas.microsoft.com/office/powerpoint/2010/main" val="37605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FC52-B627-4488-884E-8036AC5EB1AB}"/>
              </a:ext>
            </a:extLst>
          </p:cNvPr>
          <p:cNvSpPr>
            <a:spLocks noGrp="1"/>
          </p:cNvSpPr>
          <p:nvPr>
            <p:ph type="title"/>
          </p:nvPr>
        </p:nvSpPr>
        <p:spPr>
          <a:xfrm>
            <a:off x="933450" y="130175"/>
            <a:ext cx="2438400" cy="223138"/>
          </a:xfrm>
        </p:spPr>
        <p:txBody>
          <a:bodyPr/>
          <a:lstStyle/>
          <a:p>
            <a:r>
              <a:rPr lang="en-US" dirty="0"/>
              <a:t>Opening datasets</a:t>
            </a:r>
          </a:p>
        </p:txBody>
      </p:sp>
      <p:sp>
        <p:nvSpPr>
          <p:cNvPr id="3" name="Text Placeholder 2">
            <a:extLst>
              <a:ext uri="{FF2B5EF4-FFF2-40B4-BE49-F238E27FC236}">
                <a16:creationId xmlns:a16="http://schemas.microsoft.com/office/drawing/2014/main" id="{FE20BD58-095D-442E-9BDF-E02241611850}"/>
              </a:ext>
            </a:extLst>
          </p:cNvPr>
          <p:cNvSpPr>
            <a:spLocks noGrp="1"/>
          </p:cNvSpPr>
          <p:nvPr>
            <p:ph type="body" idx="1"/>
          </p:nvPr>
        </p:nvSpPr>
        <p:spPr>
          <a:xfrm>
            <a:off x="222148" y="428151"/>
            <a:ext cx="4216502" cy="677108"/>
          </a:xfrm>
        </p:spPr>
        <p:txBody>
          <a:bodyPr/>
          <a:lstStyle/>
          <a:p>
            <a:pPr marL="171450" indent="-171450">
              <a:buFont typeface="Wingdings" panose="05000000000000000000" pitchFamily="2" charset="2"/>
              <a:buChar char="q"/>
            </a:pPr>
            <a:r>
              <a:rPr lang="en-US" dirty="0"/>
              <a:t>If you want to open file which has a different extension, for example excel, when you go to User File, do not forget to set it for excel searching, otherwise nothing will be shown in the window </a:t>
            </a:r>
          </a:p>
        </p:txBody>
      </p:sp>
      <p:pic>
        <p:nvPicPr>
          <p:cNvPr id="4" name="Picture 3">
            <a:extLst>
              <a:ext uri="{FF2B5EF4-FFF2-40B4-BE49-F238E27FC236}">
                <a16:creationId xmlns:a16="http://schemas.microsoft.com/office/drawing/2014/main" id="{46583BB7-0CFC-4E5F-9C5D-2A3D5FB9F2C0}"/>
              </a:ext>
            </a:extLst>
          </p:cNvPr>
          <p:cNvPicPr>
            <a:picLocks noChangeAspect="1"/>
          </p:cNvPicPr>
          <p:nvPr/>
        </p:nvPicPr>
        <p:blipFill rotWithShape="1">
          <a:blip r:embed="rId2"/>
          <a:srcRect l="36777" t="14739" r="7025" b="5923"/>
          <a:stretch/>
        </p:blipFill>
        <p:spPr>
          <a:xfrm>
            <a:off x="539698" y="967635"/>
            <a:ext cx="3594151" cy="2488759"/>
          </a:xfrm>
          <a:prstGeom prst="rect">
            <a:avLst/>
          </a:prstGeom>
        </p:spPr>
      </p:pic>
    </p:spTree>
    <p:extLst>
      <p:ext uri="{BB962C8B-B14F-4D97-AF65-F5344CB8AC3E}">
        <p14:creationId xmlns:p14="http://schemas.microsoft.com/office/powerpoint/2010/main" val="164882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FC52-B627-4488-884E-8036AC5EB1AB}"/>
              </a:ext>
            </a:extLst>
          </p:cNvPr>
          <p:cNvSpPr>
            <a:spLocks noGrp="1"/>
          </p:cNvSpPr>
          <p:nvPr>
            <p:ph type="title"/>
          </p:nvPr>
        </p:nvSpPr>
        <p:spPr>
          <a:xfrm>
            <a:off x="933450" y="130175"/>
            <a:ext cx="2438400" cy="223138"/>
          </a:xfrm>
        </p:spPr>
        <p:txBody>
          <a:bodyPr/>
          <a:lstStyle/>
          <a:p>
            <a:r>
              <a:rPr lang="en-US" dirty="0"/>
              <a:t>Opening datasets</a:t>
            </a:r>
          </a:p>
        </p:txBody>
      </p:sp>
      <p:sp>
        <p:nvSpPr>
          <p:cNvPr id="3" name="Text Placeholder 2">
            <a:extLst>
              <a:ext uri="{FF2B5EF4-FFF2-40B4-BE49-F238E27FC236}">
                <a16:creationId xmlns:a16="http://schemas.microsoft.com/office/drawing/2014/main" id="{FE20BD58-095D-442E-9BDF-E02241611850}"/>
              </a:ext>
            </a:extLst>
          </p:cNvPr>
          <p:cNvSpPr>
            <a:spLocks noGrp="1"/>
          </p:cNvSpPr>
          <p:nvPr>
            <p:ph type="body" idx="1"/>
          </p:nvPr>
        </p:nvSpPr>
        <p:spPr>
          <a:xfrm>
            <a:off x="222148" y="389819"/>
            <a:ext cx="3861003" cy="338554"/>
          </a:xfrm>
        </p:spPr>
        <p:txBody>
          <a:bodyPr/>
          <a:lstStyle/>
          <a:p>
            <a:pPr marL="171450" indent="-171450">
              <a:buFont typeface="Wingdings" panose="05000000000000000000" pitchFamily="2" charset="2"/>
              <a:buChar char="q"/>
            </a:pPr>
            <a:r>
              <a:rPr lang="en-US" dirty="0"/>
              <a:t>For now let’s open a </a:t>
            </a:r>
            <a:r>
              <a:rPr lang="en-US" b="1" dirty="0"/>
              <a:t>Sample file </a:t>
            </a:r>
            <a:r>
              <a:rPr lang="en-US" dirty="0"/>
              <a:t>the very first one offered ‘</a:t>
            </a:r>
            <a:r>
              <a:rPr lang="en-US" dirty="0" err="1"/>
              <a:t>abdata</a:t>
            </a:r>
            <a:r>
              <a:rPr lang="en-US" dirty="0"/>
              <a:t>’ by double-clicking it with a mouse</a:t>
            </a:r>
          </a:p>
        </p:txBody>
      </p:sp>
      <p:pic>
        <p:nvPicPr>
          <p:cNvPr id="4" name="Picture 3">
            <a:extLst>
              <a:ext uri="{FF2B5EF4-FFF2-40B4-BE49-F238E27FC236}">
                <a16:creationId xmlns:a16="http://schemas.microsoft.com/office/drawing/2014/main" id="{5EBC97CC-F205-4F8F-B5D3-E243941F150A}"/>
              </a:ext>
            </a:extLst>
          </p:cNvPr>
          <p:cNvPicPr>
            <a:picLocks noChangeAspect="1"/>
          </p:cNvPicPr>
          <p:nvPr/>
        </p:nvPicPr>
        <p:blipFill>
          <a:blip r:embed="rId2"/>
          <a:stretch>
            <a:fillRect/>
          </a:stretch>
        </p:blipFill>
        <p:spPr>
          <a:xfrm>
            <a:off x="400050" y="776590"/>
            <a:ext cx="3861004" cy="2526594"/>
          </a:xfrm>
          <a:prstGeom prst="rect">
            <a:avLst/>
          </a:prstGeom>
        </p:spPr>
      </p:pic>
    </p:spTree>
    <p:extLst>
      <p:ext uri="{BB962C8B-B14F-4D97-AF65-F5344CB8AC3E}">
        <p14:creationId xmlns:p14="http://schemas.microsoft.com/office/powerpoint/2010/main" val="2812308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146A-04EF-40AF-8D81-263138C3B627}"/>
              </a:ext>
            </a:extLst>
          </p:cNvPr>
          <p:cNvSpPr>
            <a:spLocks noGrp="1"/>
          </p:cNvSpPr>
          <p:nvPr>
            <p:ph type="title"/>
          </p:nvPr>
        </p:nvSpPr>
        <p:spPr>
          <a:xfrm>
            <a:off x="1314450" y="214378"/>
            <a:ext cx="1643252" cy="223138"/>
          </a:xfrm>
        </p:spPr>
        <p:txBody>
          <a:bodyPr/>
          <a:lstStyle/>
          <a:p>
            <a:r>
              <a:rPr lang="en-US" dirty="0"/>
              <a:t>Playing with data</a:t>
            </a:r>
          </a:p>
        </p:txBody>
      </p:sp>
      <p:sp>
        <p:nvSpPr>
          <p:cNvPr id="3" name="Text Placeholder 2">
            <a:extLst>
              <a:ext uri="{FF2B5EF4-FFF2-40B4-BE49-F238E27FC236}">
                <a16:creationId xmlns:a16="http://schemas.microsoft.com/office/drawing/2014/main" id="{D24B0238-19B2-48FE-A365-FE21E3632466}"/>
              </a:ext>
            </a:extLst>
          </p:cNvPr>
          <p:cNvSpPr>
            <a:spLocks noGrp="1"/>
          </p:cNvSpPr>
          <p:nvPr>
            <p:ph type="body" idx="1"/>
          </p:nvPr>
        </p:nvSpPr>
        <p:spPr>
          <a:xfrm>
            <a:off x="326923" y="453440"/>
            <a:ext cx="3883127" cy="338554"/>
          </a:xfrm>
        </p:spPr>
        <p:txBody>
          <a:bodyPr/>
          <a:lstStyle/>
          <a:p>
            <a:r>
              <a:rPr lang="en-US" dirty="0"/>
              <a:t>The following window will pop out. You can now check the values of each variable by double clicking them. You can edit them etc. </a:t>
            </a:r>
          </a:p>
        </p:txBody>
      </p:sp>
      <p:pic>
        <p:nvPicPr>
          <p:cNvPr id="4" name="Picture 3">
            <a:extLst>
              <a:ext uri="{FF2B5EF4-FFF2-40B4-BE49-F238E27FC236}">
                <a16:creationId xmlns:a16="http://schemas.microsoft.com/office/drawing/2014/main" id="{540FD685-C3B6-4E91-969E-147687C44696}"/>
              </a:ext>
            </a:extLst>
          </p:cNvPr>
          <p:cNvPicPr>
            <a:picLocks noChangeAspect="1"/>
          </p:cNvPicPr>
          <p:nvPr/>
        </p:nvPicPr>
        <p:blipFill>
          <a:blip r:embed="rId2"/>
          <a:stretch>
            <a:fillRect/>
          </a:stretch>
        </p:blipFill>
        <p:spPr>
          <a:xfrm>
            <a:off x="131294" y="883020"/>
            <a:ext cx="4002556" cy="2561963"/>
          </a:xfrm>
          <a:prstGeom prst="rect">
            <a:avLst/>
          </a:prstGeom>
        </p:spPr>
      </p:pic>
    </p:spTree>
    <p:extLst>
      <p:ext uri="{BB962C8B-B14F-4D97-AF65-F5344CB8AC3E}">
        <p14:creationId xmlns:p14="http://schemas.microsoft.com/office/powerpoint/2010/main" val="400107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183C-1777-4840-B452-680413561479}"/>
              </a:ext>
            </a:extLst>
          </p:cNvPr>
          <p:cNvSpPr>
            <a:spLocks noGrp="1"/>
          </p:cNvSpPr>
          <p:nvPr>
            <p:ph type="title"/>
          </p:nvPr>
        </p:nvSpPr>
        <p:spPr>
          <a:xfrm>
            <a:off x="1238250" y="206375"/>
            <a:ext cx="2286000" cy="223138"/>
          </a:xfrm>
        </p:spPr>
        <p:txBody>
          <a:bodyPr/>
          <a:lstStyle/>
          <a:p>
            <a:r>
              <a:rPr lang="en-US" dirty="0"/>
              <a:t>Operations on variables</a:t>
            </a:r>
          </a:p>
        </p:txBody>
      </p:sp>
      <p:sp>
        <p:nvSpPr>
          <p:cNvPr id="3" name="Text Placeholder 2">
            <a:extLst>
              <a:ext uri="{FF2B5EF4-FFF2-40B4-BE49-F238E27FC236}">
                <a16:creationId xmlns:a16="http://schemas.microsoft.com/office/drawing/2014/main" id="{51398B84-6E40-413E-A317-455C92012ED8}"/>
              </a:ext>
            </a:extLst>
          </p:cNvPr>
          <p:cNvSpPr>
            <a:spLocks noGrp="1"/>
          </p:cNvSpPr>
          <p:nvPr>
            <p:ph type="body" idx="1"/>
          </p:nvPr>
        </p:nvSpPr>
        <p:spPr>
          <a:xfrm>
            <a:off x="373503" y="451200"/>
            <a:ext cx="3861003" cy="677108"/>
          </a:xfrm>
        </p:spPr>
        <p:txBody>
          <a:bodyPr/>
          <a:lstStyle/>
          <a:p>
            <a:pPr marL="171450" indent="-171450">
              <a:buFont typeface="Wingdings" panose="05000000000000000000" pitchFamily="2" charset="2"/>
              <a:buChar char="q"/>
            </a:pPr>
            <a:r>
              <a:rPr lang="en-US" dirty="0"/>
              <a:t>See summary statistics of variables by highlighting them and clicking Variable -&gt; summary statistics in the upper panel</a:t>
            </a:r>
          </a:p>
          <a:p>
            <a:pPr marL="171450" indent="-171450">
              <a:buFont typeface="Wingdings" panose="05000000000000000000" pitchFamily="2" charset="2"/>
              <a:buChar char="q"/>
            </a:pPr>
            <a:r>
              <a:rPr lang="en-US" dirty="0"/>
              <a:t>Change values of variables by highlighting it and clicking Data -&gt; Edit values</a:t>
            </a:r>
          </a:p>
        </p:txBody>
      </p:sp>
      <p:sp>
        <p:nvSpPr>
          <p:cNvPr id="5" name="object 14">
            <a:extLst>
              <a:ext uri="{FF2B5EF4-FFF2-40B4-BE49-F238E27FC236}">
                <a16:creationId xmlns:a16="http://schemas.microsoft.com/office/drawing/2014/main" id="{D3204CF3-531A-4AB5-B95B-5DE7B39E08BD}"/>
              </a:ext>
            </a:extLst>
          </p:cNvPr>
          <p:cNvSpPr/>
          <p:nvPr/>
        </p:nvSpPr>
        <p:spPr>
          <a:xfrm>
            <a:off x="552451" y="1128307"/>
            <a:ext cx="3276600" cy="227846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0237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7352" y="2101"/>
            <a:ext cx="772160" cy="115570"/>
          </a:xfrm>
          <a:prstGeom prst="rect">
            <a:avLst/>
          </a:prstGeom>
        </p:spPr>
        <p:txBody>
          <a:bodyPr vert="horz" wrap="square" lIns="0" tIns="17145" rIns="0" bIns="0" rtlCol="0">
            <a:spAutoFit/>
          </a:bodyPr>
          <a:lstStyle/>
          <a:p>
            <a:pPr marL="12700">
              <a:lnSpc>
                <a:spcPct val="100000"/>
              </a:lnSpc>
              <a:spcBef>
                <a:spcPts val="135"/>
              </a:spcBef>
            </a:pPr>
            <a:r>
              <a:rPr sz="550" spc="40" dirty="0">
                <a:solidFill>
                  <a:srgbClr val="F2F2F2"/>
                </a:solidFill>
                <a:latin typeface="Book Antiqua"/>
                <a:cs typeface="Book Antiqua"/>
              </a:rPr>
              <a:t>Saving </a:t>
            </a:r>
            <a:r>
              <a:rPr sz="550" spc="45" dirty="0">
                <a:solidFill>
                  <a:srgbClr val="F2F2F2"/>
                </a:solidFill>
                <a:latin typeface="Book Antiqua"/>
                <a:cs typeface="Book Antiqua"/>
              </a:rPr>
              <a:t>as </a:t>
            </a:r>
            <a:r>
              <a:rPr sz="500" spc="65" dirty="0">
                <a:solidFill>
                  <a:srgbClr val="F2F2F2"/>
                </a:solidFill>
                <a:latin typeface="SimSun"/>
                <a:cs typeface="SimSun"/>
              </a:rPr>
              <a:t>gretl</a:t>
            </a:r>
            <a:r>
              <a:rPr sz="500" spc="35" dirty="0">
                <a:solidFill>
                  <a:srgbClr val="F2F2F2"/>
                </a:solidFill>
                <a:latin typeface="SimSun"/>
                <a:cs typeface="SimSun"/>
              </a:rPr>
              <a:t> </a:t>
            </a:r>
            <a:r>
              <a:rPr sz="550" spc="40" dirty="0">
                <a:solidFill>
                  <a:srgbClr val="F2F2F2"/>
                </a:solidFill>
                <a:latin typeface="Book Antiqua"/>
                <a:cs typeface="Book Antiqua"/>
              </a:rPr>
              <a:t>File</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z="1450" spc="-45" dirty="0">
                <a:solidFill>
                  <a:srgbClr val="CC0000"/>
                </a:solidFill>
                <a:latin typeface="Times New Roman"/>
                <a:cs typeface="Times New Roman"/>
              </a:rPr>
              <a:t>Saving </a:t>
            </a:r>
            <a:r>
              <a:rPr sz="1450" spc="-15" dirty="0">
                <a:solidFill>
                  <a:srgbClr val="CC0000"/>
                </a:solidFill>
                <a:latin typeface="Times New Roman"/>
                <a:cs typeface="Times New Roman"/>
              </a:rPr>
              <a:t>as </a:t>
            </a:r>
            <a:r>
              <a:rPr sz="1450" spc="10" dirty="0">
                <a:solidFill>
                  <a:srgbClr val="CC0000"/>
                </a:solidFill>
                <a:latin typeface="Times New Roman"/>
                <a:cs typeface="Times New Roman"/>
              </a:rPr>
              <a:t>a </a:t>
            </a:r>
            <a:r>
              <a:rPr sz="1450" spc="-60" dirty="0">
                <a:solidFill>
                  <a:srgbClr val="CC0000"/>
                </a:solidFill>
                <a:latin typeface="Times New Roman"/>
                <a:cs typeface="Times New Roman"/>
              </a:rPr>
              <a:t>new </a:t>
            </a:r>
            <a:r>
              <a:rPr sz="1200" spc="125" dirty="0">
                <a:solidFill>
                  <a:srgbClr val="CC0000"/>
                </a:solidFill>
                <a:latin typeface="SimSun"/>
                <a:cs typeface="SimSun"/>
              </a:rPr>
              <a:t>gretl</a:t>
            </a:r>
            <a:r>
              <a:rPr sz="1200" spc="-285" dirty="0">
                <a:solidFill>
                  <a:srgbClr val="CC0000"/>
                </a:solidFill>
                <a:latin typeface="SimSun"/>
                <a:cs typeface="SimSun"/>
              </a:rPr>
              <a:t> </a:t>
            </a:r>
            <a:r>
              <a:rPr sz="1450" spc="-55" dirty="0">
                <a:solidFill>
                  <a:srgbClr val="CC0000"/>
                </a:solidFill>
                <a:latin typeface="Times New Roman"/>
                <a:cs typeface="Times New Roman"/>
              </a:rPr>
              <a:t>File</a:t>
            </a:r>
            <a:endParaRPr sz="1450">
              <a:latin typeface="Times New Roman"/>
              <a:cs typeface="Times New Roman"/>
            </a:endParaRPr>
          </a:p>
        </p:txBody>
      </p:sp>
      <p:sp>
        <p:nvSpPr>
          <p:cNvPr id="8" name="object 8"/>
          <p:cNvSpPr/>
          <p:nvPr/>
        </p:nvSpPr>
        <p:spPr>
          <a:xfrm>
            <a:off x="4521187" y="693300"/>
            <a:ext cx="0" cy="100965"/>
          </a:xfrm>
          <a:custGeom>
            <a:avLst/>
            <a:gdLst/>
            <a:ahLst/>
            <a:cxnLst/>
            <a:rect l="l" t="t" r="r" b="b"/>
            <a:pathLst>
              <a:path h="100965">
                <a:moveTo>
                  <a:pt x="0" y="100919"/>
                </a:moveTo>
                <a:lnTo>
                  <a:pt x="0" y="0"/>
                </a:lnTo>
              </a:path>
            </a:pathLst>
          </a:custGeom>
          <a:ln w="3175">
            <a:solidFill>
              <a:srgbClr val="7F7F7F"/>
            </a:solidFill>
          </a:ln>
        </p:spPr>
        <p:txBody>
          <a:bodyPr wrap="square" lIns="0" tIns="0" rIns="0" bIns="0" rtlCol="0"/>
          <a:lstStyle/>
          <a:p>
            <a:endParaRPr/>
          </a:p>
        </p:txBody>
      </p:sp>
      <p:sp>
        <p:nvSpPr>
          <p:cNvPr id="9" name="object 9"/>
          <p:cNvSpPr/>
          <p:nvPr/>
        </p:nvSpPr>
        <p:spPr>
          <a:xfrm>
            <a:off x="4521187" y="680600"/>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10" name="object 10"/>
          <p:cNvSpPr/>
          <p:nvPr/>
        </p:nvSpPr>
        <p:spPr>
          <a:xfrm>
            <a:off x="4521187" y="667900"/>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1" name="object 11"/>
          <p:cNvSpPr/>
          <p:nvPr/>
        </p:nvSpPr>
        <p:spPr>
          <a:xfrm>
            <a:off x="4521187" y="655200"/>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2" name="object 12"/>
          <p:cNvSpPr txBox="1"/>
          <p:nvPr/>
        </p:nvSpPr>
        <p:spPr>
          <a:xfrm>
            <a:off x="88912" y="516871"/>
            <a:ext cx="4446980" cy="519373"/>
          </a:xfrm>
          <a:prstGeom prst="rect">
            <a:avLst/>
          </a:prstGeom>
        </p:spPr>
        <p:txBody>
          <a:bodyPr vert="horz" wrap="square" lIns="0" tIns="11430" rIns="0" bIns="0" rtlCol="0">
            <a:spAutoFit/>
          </a:bodyPr>
          <a:lstStyle/>
          <a:p>
            <a:pPr marL="12700">
              <a:lnSpc>
                <a:spcPct val="100000"/>
              </a:lnSpc>
              <a:spcBef>
                <a:spcPts val="90"/>
              </a:spcBef>
            </a:pPr>
            <a:r>
              <a:rPr lang="en-US" sz="1100" spc="-25" dirty="0">
                <a:latin typeface="Times New Roman"/>
                <a:cs typeface="Times New Roman"/>
              </a:rPr>
              <a:t>You can open any other type of file using </a:t>
            </a:r>
            <a:r>
              <a:rPr lang="en-US" sz="1100" spc="-25" dirty="0" err="1">
                <a:latin typeface="Times New Roman"/>
                <a:cs typeface="Times New Roman"/>
              </a:rPr>
              <a:t>gretl</a:t>
            </a:r>
            <a:r>
              <a:rPr lang="en-US" sz="1100" spc="-25" dirty="0">
                <a:latin typeface="Times New Roman"/>
                <a:cs typeface="Times New Roman"/>
              </a:rPr>
              <a:t> (excel), do some operations on them and then save as a </a:t>
            </a:r>
            <a:r>
              <a:rPr lang="en-US" sz="1100" spc="-25" dirty="0" err="1">
                <a:latin typeface="Times New Roman"/>
                <a:cs typeface="Times New Roman"/>
              </a:rPr>
              <a:t>gretl</a:t>
            </a:r>
            <a:r>
              <a:rPr lang="en-US" sz="1100" spc="-25" dirty="0">
                <a:latin typeface="Times New Roman"/>
                <a:cs typeface="Times New Roman"/>
              </a:rPr>
              <a:t> file (.</a:t>
            </a:r>
            <a:r>
              <a:rPr lang="en-US" sz="1100" spc="-25" dirty="0" err="1">
                <a:latin typeface="Times New Roman"/>
                <a:cs typeface="Times New Roman"/>
              </a:rPr>
              <a:t>gdt</a:t>
            </a:r>
            <a:r>
              <a:rPr lang="en-US" sz="1100" spc="-25" dirty="0">
                <a:latin typeface="Times New Roman"/>
                <a:cs typeface="Times New Roman"/>
              </a:rPr>
              <a:t>) by clicking: </a:t>
            </a:r>
            <a:r>
              <a:rPr sz="1100" spc="-25" dirty="0">
                <a:latin typeface="Times New Roman"/>
                <a:cs typeface="Times New Roman"/>
              </a:rPr>
              <a:t>File </a:t>
            </a:r>
            <a:r>
              <a:rPr lang="en-US" sz="1100" spc="-25" dirty="0">
                <a:latin typeface="Times New Roman"/>
                <a:cs typeface="Times New Roman"/>
              </a:rPr>
              <a:t>-</a:t>
            </a:r>
            <a:r>
              <a:rPr sz="1100" spc="220" dirty="0">
                <a:latin typeface="Times New Roman"/>
                <a:cs typeface="Times New Roman"/>
              </a:rPr>
              <a:t>&gt;</a:t>
            </a:r>
            <a:r>
              <a:rPr sz="1100" spc="-10" dirty="0">
                <a:latin typeface="Times New Roman"/>
                <a:cs typeface="Times New Roman"/>
              </a:rPr>
              <a:t>Save </a:t>
            </a:r>
            <a:r>
              <a:rPr sz="1100" spc="30" dirty="0">
                <a:latin typeface="Times New Roman"/>
                <a:cs typeface="Times New Roman"/>
              </a:rPr>
              <a:t>Data </a:t>
            </a:r>
            <a:r>
              <a:rPr sz="1100" spc="5" dirty="0">
                <a:latin typeface="Times New Roman"/>
                <a:cs typeface="Times New Roman"/>
              </a:rPr>
              <a:t>as </a:t>
            </a:r>
            <a:r>
              <a:rPr lang="en-US" sz="1100" spc="5" dirty="0">
                <a:latin typeface="Times New Roman"/>
                <a:cs typeface="Times New Roman"/>
              </a:rPr>
              <a:t>-</a:t>
            </a:r>
            <a:r>
              <a:rPr sz="1100" spc="220" dirty="0">
                <a:latin typeface="Times New Roman"/>
                <a:cs typeface="Times New Roman"/>
              </a:rPr>
              <a:t>&gt;</a:t>
            </a:r>
            <a:r>
              <a:rPr sz="1100" spc="15" dirty="0">
                <a:latin typeface="Times New Roman"/>
                <a:cs typeface="Times New Roman"/>
              </a:rPr>
              <a:t>Standard</a:t>
            </a:r>
            <a:r>
              <a:rPr sz="1100" spc="-145" dirty="0">
                <a:latin typeface="Times New Roman"/>
                <a:cs typeface="Times New Roman"/>
              </a:rPr>
              <a:t> </a:t>
            </a:r>
            <a:r>
              <a:rPr sz="1100" spc="5" dirty="0">
                <a:latin typeface="Times New Roman"/>
                <a:cs typeface="Times New Roman"/>
              </a:rPr>
              <a:t>format</a:t>
            </a:r>
            <a:endParaRPr sz="1100" dirty="0">
              <a:latin typeface="Times New Roman"/>
              <a:cs typeface="Times New Roman"/>
            </a:endParaRPr>
          </a:p>
        </p:txBody>
      </p:sp>
      <p:sp>
        <p:nvSpPr>
          <p:cNvPr id="13" name="object 13"/>
          <p:cNvSpPr/>
          <p:nvPr/>
        </p:nvSpPr>
        <p:spPr>
          <a:xfrm>
            <a:off x="628650" y="968375"/>
            <a:ext cx="3300177" cy="2332061"/>
          </a:xfrm>
          <a:prstGeom prst="rect">
            <a:avLst/>
          </a:prstGeom>
          <a:blipFill>
            <a:blip r:embed="rId2" cstate="print"/>
            <a:stretch>
              <a:fillRect/>
            </a:stretch>
          </a:blipFill>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18</a:t>
            </a:r>
            <a:r>
              <a:rPr spc="-60" dirty="0"/>
              <a:t> </a:t>
            </a:r>
            <a:r>
              <a:rPr spc="15" dirty="0"/>
              <a:t>/</a:t>
            </a:r>
            <a:r>
              <a:rPr spc="-55" dirty="0"/>
              <a:t> </a:t>
            </a:r>
            <a:r>
              <a:rPr spc="75" dirty="0"/>
              <a:t>42</a:t>
            </a: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5666" y="2101"/>
            <a:ext cx="654050" cy="115570"/>
          </a:xfrm>
          <a:prstGeom prst="rect">
            <a:avLst/>
          </a:prstGeom>
        </p:spPr>
        <p:txBody>
          <a:bodyPr vert="horz" wrap="square" lIns="0" tIns="17145" rIns="0" bIns="0" rtlCol="0">
            <a:spAutoFit/>
          </a:bodyPr>
          <a:lstStyle/>
          <a:p>
            <a:pPr marL="12700">
              <a:lnSpc>
                <a:spcPct val="100000"/>
              </a:lnSpc>
              <a:spcBef>
                <a:spcPts val="135"/>
              </a:spcBef>
            </a:pPr>
            <a:r>
              <a:rPr sz="550" spc="40" dirty="0">
                <a:solidFill>
                  <a:srgbClr val="F2F2F2"/>
                </a:solidFill>
                <a:latin typeface="Book Antiqua"/>
                <a:cs typeface="Book Antiqua"/>
              </a:rPr>
              <a:t>Running </a:t>
            </a:r>
            <a:r>
              <a:rPr sz="550" spc="60" dirty="0">
                <a:solidFill>
                  <a:srgbClr val="F2F2F2"/>
                </a:solidFill>
                <a:latin typeface="Book Antiqua"/>
                <a:cs typeface="Book Antiqua"/>
              </a:rPr>
              <a:t>a</a:t>
            </a:r>
            <a:r>
              <a:rPr sz="550" spc="95" dirty="0">
                <a:solidFill>
                  <a:srgbClr val="F2F2F2"/>
                </a:solidFill>
                <a:latin typeface="Book Antiqua"/>
                <a:cs typeface="Book Antiqua"/>
              </a:rPr>
              <a:t> </a:t>
            </a:r>
            <a:r>
              <a:rPr sz="550" spc="45" dirty="0">
                <a:solidFill>
                  <a:srgbClr val="F2F2F2"/>
                </a:solidFill>
                <a:latin typeface="Book Antiqua"/>
                <a:cs typeface="Book Antiqua"/>
              </a:rPr>
              <a:t>Script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z="1450" spc="-60" dirty="0">
                <a:solidFill>
                  <a:srgbClr val="CC0000"/>
                </a:solidFill>
                <a:latin typeface="Times New Roman"/>
                <a:cs typeface="Times New Roman"/>
              </a:rPr>
              <a:t>Looking </a:t>
            </a:r>
            <a:r>
              <a:rPr sz="1450" spc="50" dirty="0">
                <a:solidFill>
                  <a:srgbClr val="CC0000"/>
                </a:solidFill>
                <a:latin typeface="Times New Roman"/>
                <a:cs typeface="Times New Roman"/>
              </a:rPr>
              <a:t>at </a:t>
            </a:r>
            <a:r>
              <a:rPr sz="1450" spc="10" dirty="0">
                <a:solidFill>
                  <a:srgbClr val="CC0000"/>
                </a:solidFill>
                <a:latin typeface="Times New Roman"/>
                <a:cs typeface="Times New Roman"/>
              </a:rPr>
              <a:t>the </a:t>
            </a:r>
            <a:r>
              <a:rPr sz="1450" spc="-45" dirty="0">
                <a:solidFill>
                  <a:srgbClr val="CC0000"/>
                </a:solidFill>
                <a:latin typeface="Times New Roman"/>
                <a:cs typeface="Times New Roman"/>
              </a:rPr>
              <a:t>Session</a:t>
            </a:r>
            <a:r>
              <a:rPr sz="1450" spc="50" dirty="0">
                <a:solidFill>
                  <a:srgbClr val="CC0000"/>
                </a:solidFill>
                <a:latin typeface="Times New Roman"/>
                <a:cs typeface="Times New Roman"/>
              </a:rPr>
              <a:t> </a:t>
            </a:r>
            <a:r>
              <a:rPr sz="1450" spc="-20" dirty="0">
                <a:solidFill>
                  <a:srgbClr val="CC0000"/>
                </a:solidFill>
                <a:latin typeface="Times New Roman"/>
                <a:cs typeface="Times New Roman"/>
              </a:rPr>
              <a:t>Script</a:t>
            </a:r>
            <a:endParaRPr sz="1450">
              <a:latin typeface="Times New Roman"/>
              <a:cs typeface="Times New Roman"/>
            </a:endParaRPr>
          </a:p>
        </p:txBody>
      </p:sp>
      <p:sp>
        <p:nvSpPr>
          <p:cNvPr id="5" name="object 5"/>
          <p:cNvSpPr/>
          <p:nvPr/>
        </p:nvSpPr>
        <p:spPr>
          <a:xfrm>
            <a:off x="137655" y="796036"/>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783335"/>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655205"/>
            <a:ext cx="50749" cy="14083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649060"/>
            <a:ext cx="4434840" cy="198120"/>
          </a:xfrm>
          <a:custGeom>
            <a:avLst/>
            <a:gdLst/>
            <a:ahLst/>
            <a:cxnLst/>
            <a:rect l="l" t="t" r="r" b="b"/>
            <a:pathLst>
              <a:path w="4434840" h="198119">
                <a:moveTo>
                  <a:pt x="4434332" y="0"/>
                </a:moveTo>
                <a:lnTo>
                  <a:pt x="0" y="0"/>
                </a:lnTo>
                <a:lnTo>
                  <a:pt x="0" y="146975"/>
                </a:lnTo>
                <a:lnTo>
                  <a:pt x="4008" y="166700"/>
                </a:lnTo>
                <a:lnTo>
                  <a:pt x="14922" y="182853"/>
                </a:lnTo>
                <a:lnTo>
                  <a:pt x="31075" y="193767"/>
                </a:lnTo>
                <a:lnTo>
                  <a:pt x="50800" y="197776"/>
                </a:lnTo>
                <a:lnTo>
                  <a:pt x="4383532" y="197776"/>
                </a:lnTo>
                <a:lnTo>
                  <a:pt x="4403257" y="193767"/>
                </a:lnTo>
                <a:lnTo>
                  <a:pt x="4419410" y="182853"/>
                </a:lnTo>
                <a:lnTo>
                  <a:pt x="4430324" y="166700"/>
                </a:lnTo>
                <a:lnTo>
                  <a:pt x="4434332" y="146975"/>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693297"/>
            <a:ext cx="0" cy="121920"/>
          </a:xfrm>
          <a:custGeom>
            <a:avLst/>
            <a:gdLst/>
            <a:ahLst/>
            <a:cxnLst/>
            <a:rect l="l" t="t" r="r" b="b"/>
            <a:pathLst>
              <a:path h="121919">
                <a:moveTo>
                  <a:pt x="0" y="121788"/>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680596"/>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667896"/>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655196"/>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3" name="object 13"/>
          <p:cNvSpPr txBox="1"/>
          <p:nvPr/>
        </p:nvSpPr>
        <p:spPr>
          <a:xfrm>
            <a:off x="124954" y="624090"/>
            <a:ext cx="4237489" cy="180819"/>
          </a:xfrm>
          <a:prstGeom prst="rect">
            <a:avLst/>
          </a:prstGeom>
        </p:spPr>
        <p:txBody>
          <a:bodyPr vert="horz" wrap="square" lIns="0" tIns="11430" rIns="0" bIns="0" rtlCol="0">
            <a:spAutoFit/>
          </a:bodyPr>
          <a:lstStyle/>
          <a:p>
            <a:pPr marL="12700">
              <a:lnSpc>
                <a:spcPct val="100000"/>
              </a:lnSpc>
              <a:spcBef>
                <a:spcPts val="90"/>
              </a:spcBef>
            </a:pPr>
            <a:r>
              <a:rPr sz="1100" spc="-15" dirty="0">
                <a:latin typeface="Times New Roman"/>
                <a:cs typeface="Times New Roman"/>
              </a:rPr>
              <a:t>Tools </a:t>
            </a:r>
            <a:r>
              <a:rPr sz="1100" spc="220" dirty="0">
                <a:latin typeface="Times New Roman"/>
                <a:cs typeface="Times New Roman"/>
              </a:rPr>
              <a:t>&gt; </a:t>
            </a:r>
            <a:r>
              <a:rPr sz="1100" dirty="0">
                <a:latin typeface="Times New Roman"/>
                <a:cs typeface="Times New Roman"/>
              </a:rPr>
              <a:t>Command</a:t>
            </a:r>
            <a:r>
              <a:rPr sz="1100" spc="-30" dirty="0">
                <a:latin typeface="Times New Roman"/>
                <a:cs typeface="Times New Roman"/>
              </a:rPr>
              <a:t> </a:t>
            </a:r>
            <a:r>
              <a:rPr sz="1100" spc="-25" dirty="0">
                <a:latin typeface="Times New Roman"/>
                <a:cs typeface="Times New Roman"/>
              </a:rPr>
              <a:t>log</a:t>
            </a:r>
            <a:r>
              <a:rPr lang="en-US" sz="1100" spc="-25" dirty="0">
                <a:latin typeface="Times New Roman"/>
                <a:cs typeface="Times New Roman"/>
              </a:rPr>
              <a:t> displays the operations that we have done so far</a:t>
            </a:r>
            <a:endParaRPr sz="1100" dirty="0">
              <a:latin typeface="Times New Roman"/>
              <a:cs typeface="Times New Roman"/>
            </a:endParaRPr>
          </a:p>
        </p:txBody>
      </p:sp>
      <p:sp>
        <p:nvSpPr>
          <p:cNvPr id="14" name="object 14"/>
          <p:cNvSpPr/>
          <p:nvPr/>
        </p:nvSpPr>
        <p:spPr>
          <a:xfrm>
            <a:off x="679183" y="948091"/>
            <a:ext cx="3249644" cy="2373212"/>
          </a:xfrm>
          <a:prstGeom prst="rect">
            <a:avLst/>
          </a:prstGeom>
          <a:blipFill>
            <a:blip r:embed="rId5" cstate="print"/>
            <a:stretch>
              <a:fillRect/>
            </a:stretch>
          </a:blipFill>
        </p:spPr>
        <p:txBody>
          <a:bodyPr wrap="square" lIns="0" tIns="0" rIns="0" bIns="0" rtlCol="0"/>
          <a:lstStyle/>
          <a:p>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20</a:t>
            </a:r>
            <a:r>
              <a:rPr spc="-60" dirty="0"/>
              <a:t> </a:t>
            </a:r>
            <a:r>
              <a:rPr spc="15" dirty="0"/>
              <a:t>/</a:t>
            </a:r>
            <a:r>
              <a:rPr spc="-55" dirty="0"/>
              <a:t> </a:t>
            </a:r>
            <a:r>
              <a:rPr spc="75" dirty="0"/>
              <a:t>42</a:t>
            </a: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40" dirty="0">
                <a:solidFill>
                  <a:srgbClr val="F2F2F2"/>
                </a:solidFill>
                <a:latin typeface="Book Antiqua"/>
                <a:cs typeface="Book Antiqua"/>
              </a:rPr>
              <a:t>Running </a:t>
            </a:r>
            <a:r>
              <a:rPr sz="550" spc="60" dirty="0">
                <a:solidFill>
                  <a:srgbClr val="F2F2F2"/>
                </a:solidFill>
                <a:latin typeface="Book Antiqua"/>
                <a:cs typeface="Book Antiqua"/>
              </a:rPr>
              <a:t>a</a:t>
            </a:r>
            <a:r>
              <a:rPr sz="550" spc="85" dirty="0">
                <a:solidFill>
                  <a:srgbClr val="F2F2F2"/>
                </a:solidFill>
                <a:latin typeface="Book Antiqua"/>
                <a:cs typeface="Book Antiqua"/>
              </a:rPr>
              <a:t> </a:t>
            </a:r>
            <a:r>
              <a:rPr sz="550" spc="45" dirty="0">
                <a:solidFill>
                  <a:srgbClr val="F2F2F2"/>
                </a:solidFill>
                <a:latin typeface="Book Antiqua"/>
                <a:cs typeface="Book Antiqua"/>
              </a:rPr>
              <a:t>Script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60" dirty="0"/>
              <a:t>More </a:t>
            </a:r>
            <a:r>
              <a:rPr spc="-35" dirty="0"/>
              <a:t>on</a:t>
            </a:r>
            <a:r>
              <a:rPr spc="-70" dirty="0"/>
              <a:t> </a:t>
            </a:r>
            <a:r>
              <a:rPr spc="-20" dirty="0"/>
              <a:t>scripts</a:t>
            </a:r>
          </a:p>
        </p:txBody>
      </p:sp>
      <p:sp>
        <p:nvSpPr>
          <p:cNvPr id="5" name="object 5"/>
          <p:cNvSpPr/>
          <p:nvPr/>
        </p:nvSpPr>
        <p:spPr>
          <a:xfrm>
            <a:off x="280212" y="981913"/>
            <a:ext cx="65265" cy="6526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80212" y="1191945"/>
            <a:ext cx="65265" cy="6526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80212" y="1574050"/>
            <a:ext cx="65265" cy="6526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80212" y="1956168"/>
            <a:ext cx="65265" cy="6526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80212" y="2338273"/>
            <a:ext cx="65265" cy="6526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280212" y="2720378"/>
            <a:ext cx="65265" cy="65265"/>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402056" y="854710"/>
            <a:ext cx="4050029" cy="1981439"/>
          </a:xfrm>
          <a:prstGeom prst="rect">
            <a:avLst/>
          </a:prstGeom>
        </p:spPr>
        <p:txBody>
          <a:bodyPr vert="horz" wrap="square" lIns="0" tIns="55244" rIns="0" bIns="0" rtlCol="0">
            <a:spAutoFit/>
          </a:bodyPr>
          <a:lstStyle/>
          <a:p>
            <a:pPr marL="12700">
              <a:lnSpc>
                <a:spcPct val="100000"/>
              </a:lnSpc>
              <a:spcBef>
                <a:spcPts val="434"/>
              </a:spcBef>
            </a:pPr>
            <a:r>
              <a:rPr sz="1100" spc="-15" dirty="0">
                <a:latin typeface="Times New Roman"/>
                <a:cs typeface="Times New Roman"/>
              </a:rPr>
              <a:t>using </a:t>
            </a:r>
            <a:r>
              <a:rPr sz="1100" spc="15" dirty="0">
                <a:latin typeface="Times New Roman"/>
                <a:cs typeface="Times New Roman"/>
              </a:rPr>
              <a:t>File/Script </a:t>
            </a:r>
            <a:r>
              <a:rPr lang="en-US" sz="1100" spc="15" dirty="0">
                <a:latin typeface="Times New Roman"/>
                <a:cs typeface="Times New Roman"/>
              </a:rPr>
              <a:t>fi</a:t>
            </a:r>
            <a:r>
              <a:rPr sz="1100" spc="45" dirty="0">
                <a:latin typeface="Times New Roman"/>
                <a:cs typeface="Times New Roman"/>
              </a:rPr>
              <a:t>les/New </a:t>
            </a:r>
            <a:r>
              <a:rPr sz="1100" dirty="0">
                <a:latin typeface="Times New Roman"/>
                <a:cs typeface="Times New Roman"/>
              </a:rPr>
              <a:t>script </a:t>
            </a:r>
            <a:r>
              <a:rPr sz="1100" spc="-30" dirty="0">
                <a:latin typeface="Times New Roman"/>
                <a:cs typeface="Times New Roman"/>
              </a:rPr>
              <a:t>you </a:t>
            </a:r>
            <a:r>
              <a:rPr sz="1100" spc="5" dirty="0">
                <a:latin typeface="Times New Roman"/>
                <a:cs typeface="Times New Roman"/>
              </a:rPr>
              <a:t>open </a:t>
            </a:r>
            <a:r>
              <a:rPr sz="1100" spc="25" dirty="0">
                <a:latin typeface="Times New Roman"/>
                <a:cs typeface="Times New Roman"/>
              </a:rPr>
              <a:t>the </a:t>
            </a:r>
            <a:r>
              <a:rPr sz="1100" spc="5" dirty="0">
                <a:latin typeface="Times New Roman"/>
                <a:cs typeface="Times New Roman"/>
              </a:rPr>
              <a:t>command </a:t>
            </a:r>
            <a:r>
              <a:rPr sz="1100" dirty="0">
                <a:latin typeface="Times New Roman"/>
                <a:cs typeface="Times New Roman"/>
              </a:rPr>
              <a:t>script</a:t>
            </a:r>
            <a:r>
              <a:rPr sz="1100" spc="270" dirty="0">
                <a:latin typeface="Times New Roman"/>
                <a:cs typeface="Times New Roman"/>
              </a:rPr>
              <a:t> </a:t>
            </a:r>
            <a:r>
              <a:rPr sz="1100" spc="-5" dirty="0">
                <a:latin typeface="Times New Roman"/>
                <a:cs typeface="Times New Roman"/>
              </a:rPr>
              <a:t>editor</a:t>
            </a:r>
            <a:endParaRPr sz="1100" dirty="0">
              <a:latin typeface="Times New Roman"/>
              <a:cs typeface="Times New Roman"/>
            </a:endParaRPr>
          </a:p>
          <a:p>
            <a:pPr marL="12700" marR="372745">
              <a:lnSpc>
                <a:spcPct val="102699"/>
              </a:lnSpc>
              <a:spcBef>
                <a:spcPts val="295"/>
              </a:spcBef>
            </a:pPr>
            <a:r>
              <a:rPr sz="1100" spc="-55" dirty="0">
                <a:latin typeface="Times New Roman"/>
                <a:cs typeface="Times New Roman"/>
              </a:rPr>
              <a:t>If </a:t>
            </a:r>
            <a:r>
              <a:rPr sz="1100" spc="-30" dirty="0">
                <a:latin typeface="Times New Roman"/>
                <a:cs typeface="Times New Roman"/>
              </a:rPr>
              <a:t>you </a:t>
            </a:r>
            <a:r>
              <a:rPr sz="1100" spc="-10" dirty="0">
                <a:latin typeface="Times New Roman"/>
                <a:cs typeface="Times New Roman"/>
              </a:rPr>
              <a:t>have </a:t>
            </a:r>
            <a:r>
              <a:rPr sz="1100" spc="30" dirty="0">
                <a:latin typeface="Times New Roman"/>
                <a:cs typeface="Times New Roman"/>
              </a:rPr>
              <a:t>a </a:t>
            </a:r>
            <a:r>
              <a:rPr sz="1100" spc="-30" dirty="0">
                <a:latin typeface="Times New Roman"/>
                <a:cs typeface="Times New Roman"/>
              </a:rPr>
              <a:t>very </a:t>
            </a:r>
            <a:r>
              <a:rPr sz="1100" spc="-15" dirty="0">
                <a:latin typeface="Times New Roman"/>
                <a:cs typeface="Times New Roman"/>
              </a:rPr>
              <a:t>long </a:t>
            </a:r>
            <a:r>
              <a:rPr sz="1100" dirty="0">
                <a:latin typeface="Times New Roman"/>
                <a:cs typeface="Times New Roman"/>
              </a:rPr>
              <a:t>command </a:t>
            </a:r>
            <a:r>
              <a:rPr sz="1100" spc="50" dirty="0">
                <a:latin typeface="Times New Roman"/>
                <a:cs typeface="Times New Roman"/>
              </a:rPr>
              <a:t>that </a:t>
            </a:r>
            <a:r>
              <a:rPr sz="1100" spc="-15" dirty="0">
                <a:latin typeface="Times New Roman"/>
                <a:cs typeface="Times New Roman"/>
              </a:rPr>
              <a:t>exceeds </a:t>
            </a:r>
            <a:r>
              <a:rPr sz="1100" spc="-5" dirty="0">
                <a:latin typeface="Times New Roman"/>
                <a:cs typeface="Times New Roman"/>
              </a:rPr>
              <a:t>one </a:t>
            </a:r>
            <a:r>
              <a:rPr sz="1100" spc="-15" dirty="0">
                <a:latin typeface="Times New Roman"/>
                <a:cs typeface="Times New Roman"/>
              </a:rPr>
              <a:t>line, </a:t>
            </a:r>
            <a:r>
              <a:rPr sz="1100" spc="-5" dirty="0">
                <a:latin typeface="Times New Roman"/>
                <a:cs typeface="Times New Roman"/>
              </a:rPr>
              <a:t>use </a:t>
            </a:r>
            <a:r>
              <a:rPr sz="1100" spc="25" dirty="0">
                <a:latin typeface="Times New Roman"/>
                <a:cs typeface="Times New Roman"/>
              </a:rPr>
              <a:t>the  </a:t>
            </a:r>
            <a:r>
              <a:rPr sz="1100" spc="-5" dirty="0">
                <a:latin typeface="Times New Roman"/>
                <a:cs typeface="Times New Roman"/>
              </a:rPr>
              <a:t>backslash </a:t>
            </a:r>
            <a:r>
              <a:rPr sz="1100" spc="10" dirty="0">
                <a:latin typeface="Trebuchet MS"/>
                <a:cs typeface="Trebuchet MS"/>
              </a:rPr>
              <a:t>(</a:t>
            </a:r>
            <a:r>
              <a:rPr sz="1100" i="1" spc="10" dirty="0">
                <a:latin typeface="Garamond"/>
                <a:cs typeface="Garamond"/>
              </a:rPr>
              <a:t>\</a:t>
            </a:r>
            <a:r>
              <a:rPr sz="1100" spc="10" dirty="0">
                <a:latin typeface="Trebuchet MS"/>
                <a:cs typeface="Trebuchet MS"/>
              </a:rPr>
              <a:t>) </a:t>
            </a:r>
            <a:r>
              <a:rPr sz="1100" spc="5" dirty="0">
                <a:latin typeface="Times New Roman"/>
                <a:cs typeface="Times New Roman"/>
              </a:rPr>
              <a:t>as </a:t>
            </a:r>
            <a:r>
              <a:rPr sz="1100" spc="30" dirty="0">
                <a:latin typeface="Times New Roman"/>
                <a:cs typeface="Times New Roman"/>
              </a:rPr>
              <a:t>a </a:t>
            </a:r>
            <a:r>
              <a:rPr sz="1100" spc="5" dirty="0">
                <a:latin typeface="Times New Roman"/>
                <a:cs typeface="Times New Roman"/>
              </a:rPr>
              <a:t>continuation</a:t>
            </a:r>
            <a:r>
              <a:rPr sz="1100" spc="55" dirty="0">
                <a:latin typeface="Times New Roman"/>
                <a:cs typeface="Times New Roman"/>
              </a:rPr>
              <a:t> </a:t>
            </a:r>
            <a:r>
              <a:rPr sz="1100" spc="5" dirty="0">
                <a:latin typeface="Times New Roman"/>
                <a:cs typeface="Times New Roman"/>
              </a:rPr>
              <a:t>command</a:t>
            </a:r>
            <a:endParaRPr sz="1100" dirty="0">
              <a:latin typeface="Times New Roman"/>
              <a:cs typeface="Times New Roman"/>
            </a:endParaRPr>
          </a:p>
          <a:p>
            <a:pPr marL="12700" marR="477520">
              <a:lnSpc>
                <a:spcPct val="102600"/>
              </a:lnSpc>
              <a:spcBef>
                <a:spcPts val="300"/>
              </a:spcBef>
            </a:pPr>
            <a:r>
              <a:rPr sz="1100" spc="-15" dirty="0">
                <a:latin typeface="Times New Roman"/>
                <a:cs typeface="Times New Roman"/>
              </a:rPr>
              <a:t>using </a:t>
            </a:r>
            <a:r>
              <a:rPr sz="1100" dirty="0">
                <a:latin typeface="Times New Roman"/>
                <a:cs typeface="Times New Roman"/>
              </a:rPr>
              <a:t>scripts </a:t>
            </a:r>
            <a:r>
              <a:rPr sz="1100" spc="25" dirty="0">
                <a:latin typeface="Times New Roman"/>
                <a:cs typeface="Times New Roman"/>
              </a:rPr>
              <a:t>(and the </a:t>
            </a:r>
            <a:r>
              <a:rPr sz="1100" spc="-5" dirty="0">
                <a:latin typeface="Times New Roman"/>
                <a:cs typeface="Times New Roman"/>
              </a:rPr>
              <a:t>console) </a:t>
            </a:r>
            <a:r>
              <a:rPr sz="1100" spc="-10" dirty="0">
                <a:latin typeface="Times New Roman"/>
                <a:cs typeface="Times New Roman"/>
              </a:rPr>
              <a:t>requires </a:t>
            </a:r>
            <a:r>
              <a:rPr sz="1100" spc="-30" dirty="0">
                <a:latin typeface="Times New Roman"/>
                <a:cs typeface="Times New Roman"/>
              </a:rPr>
              <a:t>you </a:t>
            </a:r>
            <a:r>
              <a:rPr sz="1100" spc="35" dirty="0">
                <a:latin typeface="Times New Roman"/>
                <a:cs typeface="Times New Roman"/>
              </a:rPr>
              <a:t>to </a:t>
            </a:r>
            <a:r>
              <a:rPr sz="1100" spc="-5" dirty="0">
                <a:latin typeface="Times New Roman"/>
                <a:cs typeface="Times New Roman"/>
              </a:rPr>
              <a:t>use </a:t>
            </a:r>
            <a:r>
              <a:rPr sz="1100" spc="25" dirty="0">
                <a:latin typeface="Times New Roman"/>
                <a:cs typeface="Times New Roman"/>
              </a:rPr>
              <a:t>the </a:t>
            </a:r>
            <a:r>
              <a:rPr sz="1100" dirty="0">
                <a:latin typeface="Times New Roman"/>
                <a:cs typeface="Times New Roman"/>
              </a:rPr>
              <a:t>correct  language</a:t>
            </a:r>
            <a:r>
              <a:rPr sz="1100" spc="80" dirty="0">
                <a:latin typeface="Times New Roman"/>
                <a:cs typeface="Times New Roman"/>
              </a:rPr>
              <a:t> </a:t>
            </a:r>
            <a:r>
              <a:rPr sz="1100" dirty="0">
                <a:latin typeface="Times New Roman"/>
                <a:cs typeface="Times New Roman"/>
              </a:rPr>
              <a:t>syntax</a:t>
            </a:r>
          </a:p>
          <a:p>
            <a:pPr marL="12700" marR="94615">
              <a:lnSpc>
                <a:spcPct val="102600"/>
              </a:lnSpc>
              <a:spcBef>
                <a:spcPts val="300"/>
              </a:spcBef>
            </a:pPr>
            <a:r>
              <a:rPr sz="950" spc="75" dirty="0">
                <a:latin typeface="SimSun"/>
                <a:cs typeface="SimSun"/>
              </a:rPr>
              <a:t>gretl</a:t>
            </a:r>
            <a:r>
              <a:rPr sz="1100" spc="75" dirty="0">
                <a:latin typeface="Times New Roman"/>
                <a:cs typeface="Times New Roman"/>
              </a:rPr>
              <a:t>'s </a:t>
            </a:r>
            <a:r>
              <a:rPr sz="1100" dirty="0">
                <a:latin typeface="Times New Roman"/>
                <a:cs typeface="Times New Roman"/>
              </a:rPr>
              <a:t>language </a:t>
            </a:r>
            <a:r>
              <a:rPr sz="1100" spc="-35" dirty="0">
                <a:latin typeface="Times New Roman"/>
                <a:cs typeface="Times New Roman"/>
              </a:rPr>
              <a:t>is </a:t>
            </a:r>
            <a:r>
              <a:rPr sz="1100" dirty="0">
                <a:latin typeface="Times New Roman"/>
                <a:cs typeface="Times New Roman"/>
              </a:rPr>
              <a:t>case </a:t>
            </a:r>
            <a:r>
              <a:rPr sz="1100" spc="-15" dirty="0">
                <a:latin typeface="Times New Roman"/>
                <a:cs typeface="Times New Roman"/>
              </a:rPr>
              <a:t>sensitive: </a:t>
            </a:r>
            <a:r>
              <a:rPr sz="950" spc="85" dirty="0">
                <a:latin typeface="SimSun"/>
                <a:cs typeface="SimSun"/>
              </a:rPr>
              <a:t>gretl </a:t>
            </a:r>
            <a:r>
              <a:rPr sz="1100" spc="-10" dirty="0">
                <a:latin typeface="Times New Roman"/>
                <a:cs typeface="Times New Roman"/>
              </a:rPr>
              <a:t>considers </a:t>
            </a:r>
            <a:r>
              <a:rPr sz="1100" spc="-55" dirty="0">
                <a:latin typeface="Times New Roman"/>
                <a:cs typeface="Times New Roman"/>
              </a:rPr>
              <a:t>x </a:t>
            </a:r>
            <a:r>
              <a:rPr sz="1100" spc="35" dirty="0">
                <a:latin typeface="Times New Roman"/>
                <a:cs typeface="Times New Roman"/>
              </a:rPr>
              <a:t>to </a:t>
            </a:r>
            <a:r>
              <a:rPr sz="1100" spc="15" dirty="0">
                <a:latin typeface="Times New Roman"/>
                <a:cs typeface="Times New Roman"/>
              </a:rPr>
              <a:t>be </a:t>
            </a:r>
            <a:r>
              <a:rPr sz="1100" spc="50" dirty="0">
                <a:latin typeface="Times New Roman"/>
                <a:cs typeface="Times New Roman"/>
              </a:rPr>
              <a:t>di</a:t>
            </a:r>
            <a:r>
              <a:rPr lang="en-US" sz="1100" spc="50" dirty="0">
                <a:latin typeface="Times New Roman"/>
                <a:cs typeface="Times New Roman"/>
              </a:rPr>
              <a:t>ff</a:t>
            </a:r>
            <a:r>
              <a:rPr sz="1100" spc="50" dirty="0">
                <a:latin typeface="Times New Roman"/>
                <a:cs typeface="Times New Roman"/>
              </a:rPr>
              <a:t>erent  </a:t>
            </a:r>
            <a:r>
              <a:rPr sz="1100" spc="-10" dirty="0">
                <a:latin typeface="Times New Roman"/>
                <a:cs typeface="Times New Roman"/>
              </a:rPr>
              <a:t>from</a:t>
            </a:r>
            <a:r>
              <a:rPr sz="1100" spc="80" dirty="0">
                <a:latin typeface="Times New Roman"/>
                <a:cs typeface="Times New Roman"/>
              </a:rPr>
              <a:t> </a:t>
            </a:r>
            <a:r>
              <a:rPr sz="1100" spc="-80" dirty="0">
                <a:latin typeface="Times New Roman"/>
                <a:cs typeface="Times New Roman"/>
              </a:rPr>
              <a:t>X</a:t>
            </a:r>
            <a:endParaRPr sz="1100" dirty="0">
              <a:latin typeface="Times New Roman"/>
              <a:cs typeface="Times New Roman"/>
            </a:endParaRPr>
          </a:p>
          <a:p>
            <a:pPr marL="12700" marR="46355">
              <a:lnSpc>
                <a:spcPct val="102600"/>
              </a:lnSpc>
              <a:spcBef>
                <a:spcPts val="300"/>
              </a:spcBef>
            </a:pPr>
            <a:r>
              <a:rPr sz="1100" spc="-30" dirty="0">
                <a:latin typeface="Times New Roman"/>
                <a:cs typeface="Times New Roman"/>
              </a:rPr>
              <a:t>you </a:t>
            </a:r>
            <a:r>
              <a:rPr sz="1100" spc="10" dirty="0">
                <a:latin typeface="Times New Roman"/>
                <a:cs typeface="Times New Roman"/>
              </a:rPr>
              <a:t>can </a:t>
            </a:r>
            <a:r>
              <a:rPr lang="en-US" sz="1100" spc="10" dirty="0">
                <a:latin typeface="Times New Roman"/>
                <a:cs typeface="Times New Roman"/>
              </a:rPr>
              <a:t>find</a:t>
            </a:r>
            <a:r>
              <a:rPr sz="1100" spc="125" dirty="0">
                <a:latin typeface="Times New Roman"/>
                <a:cs typeface="Times New Roman"/>
              </a:rPr>
              <a:t> </a:t>
            </a:r>
            <a:r>
              <a:rPr sz="1100" spc="-25" dirty="0">
                <a:latin typeface="Times New Roman"/>
                <a:cs typeface="Times New Roman"/>
              </a:rPr>
              <a:t>all </a:t>
            </a:r>
            <a:r>
              <a:rPr sz="1100" spc="25" dirty="0">
                <a:latin typeface="Times New Roman"/>
                <a:cs typeface="Times New Roman"/>
              </a:rPr>
              <a:t>the </a:t>
            </a:r>
            <a:r>
              <a:rPr sz="1100" dirty="0">
                <a:latin typeface="Times New Roman"/>
                <a:cs typeface="Times New Roman"/>
              </a:rPr>
              <a:t>commands </a:t>
            </a:r>
            <a:r>
              <a:rPr sz="1100" spc="-25" dirty="0">
                <a:latin typeface="Times New Roman"/>
                <a:cs typeface="Times New Roman"/>
              </a:rPr>
              <a:t>in </a:t>
            </a:r>
            <a:r>
              <a:rPr sz="1100" spc="25" dirty="0">
                <a:latin typeface="Times New Roman"/>
                <a:cs typeface="Times New Roman"/>
              </a:rPr>
              <a:t>the </a:t>
            </a:r>
            <a:r>
              <a:rPr sz="950" spc="85" dirty="0">
                <a:latin typeface="SimSun"/>
                <a:cs typeface="SimSun"/>
              </a:rPr>
              <a:t>gretl </a:t>
            </a:r>
            <a:r>
              <a:rPr sz="1100" spc="5" dirty="0">
                <a:latin typeface="Times New Roman"/>
                <a:cs typeface="Times New Roman"/>
              </a:rPr>
              <a:t>command </a:t>
            </a:r>
            <a:r>
              <a:rPr sz="1100" spc="-10" dirty="0">
                <a:latin typeface="Times New Roman"/>
                <a:cs typeface="Times New Roman"/>
              </a:rPr>
              <a:t>reference </a:t>
            </a:r>
            <a:r>
              <a:rPr lang="en-US" sz="1100" spc="35" dirty="0">
                <a:latin typeface="Times New Roman"/>
                <a:cs typeface="Times New Roman"/>
              </a:rPr>
              <a:t>after clicking Help -&gt; command reference</a:t>
            </a:r>
            <a:endParaRPr sz="1100" dirty="0">
              <a:latin typeface="Times New Roman"/>
              <a:cs typeface="Times New Roman"/>
            </a:endParaRPr>
          </a:p>
          <a:p>
            <a:pPr marL="12700">
              <a:lnSpc>
                <a:spcPct val="100000"/>
              </a:lnSpc>
              <a:spcBef>
                <a:spcPts val="335"/>
              </a:spcBef>
            </a:pPr>
            <a:r>
              <a:rPr sz="1100" spc="55" dirty="0">
                <a:latin typeface="Times New Roman"/>
                <a:cs typeface="Times New Roman"/>
              </a:rPr>
              <a:t>at </a:t>
            </a:r>
            <a:r>
              <a:rPr sz="1100" spc="25" dirty="0">
                <a:latin typeface="Times New Roman"/>
                <a:cs typeface="Times New Roman"/>
              </a:rPr>
              <a:t>the </a:t>
            </a:r>
            <a:r>
              <a:rPr sz="1100" spc="-15" dirty="0">
                <a:latin typeface="Times New Roman"/>
                <a:cs typeface="Times New Roman"/>
              </a:rPr>
              <a:t>console </a:t>
            </a:r>
            <a:r>
              <a:rPr sz="1100" spc="-25" dirty="0">
                <a:latin typeface="Times New Roman"/>
                <a:cs typeface="Times New Roman"/>
              </a:rPr>
              <a:t>window, </a:t>
            </a:r>
            <a:r>
              <a:rPr sz="1100" spc="-30" dirty="0">
                <a:latin typeface="Times New Roman"/>
                <a:cs typeface="Times New Roman"/>
              </a:rPr>
              <a:t>you </a:t>
            </a:r>
            <a:r>
              <a:rPr sz="1100" spc="10" dirty="0">
                <a:latin typeface="Times New Roman"/>
                <a:cs typeface="Times New Roman"/>
              </a:rPr>
              <a:t>can </a:t>
            </a:r>
            <a:r>
              <a:rPr sz="1100" spc="5" dirty="0">
                <a:latin typeface="Times New Roman"/>
                <a:cs typeface="Times New Roman"/>
              </a:rPr>
              <a:t>type</a:t>
            </a:r>
            <a:r>
              <a:rPr sz="1100" spc="45" dirty="0">
                <a:latin typeface="Times New Roman"/>
                <a:cs typeface="Times New Roman"/>
              </a:rPr>
              <a:t> </a:t>
            </a:r>
            <a:r>
              <a:rPr sz="950" spc="85" dirty="0">
                <a:latin typeface="SimSun"/>
                <a:cs typeface="SimSun"/>
              </a:rPr>
              <a:t>help</a:t>
            </a:r>
            <a:endParaRPr sz="950" dirty="0">
              <a:latin typeface="SimSun"/>
              <a:cs typeface="SimSun"/>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23</a:t>
            </a:r>
            <a:r>
              <a:rPr spc="-60" dirty="0"/>
              <a:t> </a:t>
            </a:r>
            <a:r>
              <a:rPr spc="15" dirty="0"/>
              <a:t>/</a:t>
            </a:r>
            <a:r>
              <a:rPr spc="-55" dirty="0"/>
              <a:t> </a:t>
            </a:r>
            <a:r>
              <a:rPr spc="75" dirty="0"/>
              <a:t>42</a:t>
            </a: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608195" cy="354330"/>
          </a:xfrm>
          <a:custGeom>
            <a:avLst/>
            <a:gdLst/>
            <a:ahLst/>
            <a:cxnLst/>
            <a:rect l="l" t="t" r="r" b="b"/>
            <a:pathLst>
              <a:path w="4608195" h="354330">
                <a:moveTo>
                  <a:pt x="0" y="354152"/>
                </a:moveTo>
                <a:lnTo>
                  <a:pt x="4608004" y="354152"/>
                </a:lnTo>
                <a:lnTo>
                  <a:pt x="4608004" y="0"/>
                </a:lnTo>
                <a:lnTo>
                  <a:pt x="0" y="0"/>
                </a:lnTo>
                <a:lnTo>
                  <a:pt x="0" y="354152"/>
                </a:lnTo>
                <a:close/>
              </a:path>
            </a:pathLst>
          </a:custGeom>
          <a:solidFill>
            <a:srgbClr val="F2F2F2"/>
          </a:solidFill>
        </p:spPr>
        <p:txBody>
          <a:bodyPr wrap="square" lIns="0" tIns="0" rIns="0" bIns="0" rtlCol="0"/>
          <a:lstStyle/>
          <a:p>
            <a:endParaRPr/>
          </a:p>
        </p:txBody>
      </p:sp>
      <p:sp>
        <p:nvSpPr>
          <p:cNvPr id="3" name="object 3"/>
          <p:cNvSpPr txBox="1">
            <a:spLocks noGrp="1"/>
          </p:cNvSpPr>
          <p:nvPr>
            <p:ph type="title"/>
          </p:nvPr>
        </p:nvSpPr>
        <p:spPr>
          <a:xfrm>
            <a:off x="95300" y="59778"/>
            <a:ext cx="554990" cy="247015"/>
          </a:xfrm>
          <a:prstGeom prst="rect">
            <a:avLst/>
          </a:prstGeom>
        </p:spPr>
        <p:txBody>
          <a:bodyPr vert="horz" wrap="square" lIns="0" tIns="12700" rIns="0" bIns="0" rtlCol="0">
            <a:spAutoFit/>
          </a:bodyPr>
          <a:lstStyle/>
          <a:p>
            <a:pPr marL="12700">
              <a:lnSpc>
                <a:spcPct val="100000"/>
              </a:lnSpc>
              <a:spcBef>
                <a:spcPts val="100"/>
              </a:spcBef>
            </a:pPr>
            <a:r>
              <a:rPr spc="-30" dirty="0"/>
              <a:t>Outline</a:t>
            </a:r>
          </a:p>
        </p:txBody>
      </p:sp>
      <p:sp>
        <p:nvSpPr>
          <p:cNvPr id="4" name="object 4"/>
          <p:cNvSpPr/>
          <p:nvPr/>
        </p:nvSpPr>
        <p:spPr>
          <a:xfrm>
            <a:off x="88404" y="561759"/>
            <a:ext cx="160096" cy="16009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28866" y="533514"/>
            <a:ext cx="1106805" cy="180819"/>
          </a:xfrm>
          <a:prstGeom prst="rect">
            <a:avLst/>
          </a:prstGeom>
        </p:spPr>
        <p:txBody>
          <a:bodyPr vert="horz" wrap="square" lIns="0" tIns="11430" rIns="0" bIns="0" rtlCol="0">
            <a:spAutoFit/>
          </a:bodyPr>
          <a:lstStyle/>
          <a:p>
            <a:pPr marL="12700">
              <a:lnSpc>
                <a:spcPct val="100000"/>
              </a:lnSpc>
              <a:spcBef>
                <a:spcPts val="90"/>
              </a:spcBef>
            </a:pPr>
            <a:r>
              <a:rPr sz="1050" spc="104" baseline="7936" dirty="0">
                <a:solidFill>
                  <a:srgbClr val="EDEDF2"/>
                </a:solidFill>
                <a:latin typeface="Palatino Linotype"/>
                <a:cs typeface="Palatino Linotype"/>
              </a:rPr>
              <a:t>1 </a:t>
            </a:r>
            <a:r>
              <a:rPr lang="en-US" sz="1050" spc="104" baseline="7936" dirty="0">
                <a:solidFill>
                  <a:srgbClr val="EDEDF2"/>
                </a:solidFill>
                <a:latin typeface="Palatino Linotype"/>
                <a:cs typeface="Palatino Linotype"/>
              </a:rPr>
              <a:t>  </a:t>
            </a:r>
            <a:r>
              <a:rPr sz="1100" spc="25" dirty="0">
                <a:latin typeface="Times New Roman"/>
                <a:cs typeface="Times New Roman"/>
              </a:rPr>
              <a:t>What </a:t>
            </a:r>
            <a:r>
              <a:rPr sz="1100" spc="-35" dirty="0">
                <a:latin typeface="Times New Roman"/>
                <a:cs typeface="Times New Roman"/>
              </a:rPr>
              <a:t>is</a:t>
            </a:r>
            <a:r>
              <a:rPr sz="1100" spc="-30" dirty="0">
                <a:latin typeface="Times New Roman"/>
                <a:cs typeface="Times New Roman"/>
              </a:rPr>
              <a:t> </a:t>
            </a:r>
            <a:r>
              <a:rPr sz="950" spc="75" dirty="0">
                <a:latin typeface="SimSun"/>
                <a:cs typeface="SimSun"/>
              </a:rPr>
              <a:t>gretl</a:t>
            </a:r>
            <a:r>
              <a:rPr sz="1100" spc="75" dirty="0">
                <a:latin typeface="Times New Roman"/>
                <a:cs typeface="Times New Roman"/>
              </a:rPr>
              <a:t>?</a:t>
            </a:r>
            <a:endParaRPr sz="1100" dirty="0">
              <a:latin typeface="Times New Roman"/>
              <a:cs typeface="Times New Roman"/>
            </a:endParaRPr>
          </a:p>
        </p:txBody>
      </p:sp>
      <p:sp>
        <p:nvSpPr>
          <p:cNvPr id="6" name="object 6"/>
          <p:cNvSpPr/>
          <p:nvPr/>
        </p:nvSpPr>
        <p:spPr>
          <a:xfrm>
            <a:off x="88404" y="864070"/>
            <a:ext cx="160096" cy="16009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28866" y="871552"/>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2</a:t>
            </a:r>
            <a:endParaRPr sz="700">
              <a:latin typeface="Palatino Linotype"/>
              <a:cs typeface="Palatino Linotype"/>
            </a:endParaRPr>
          </a:p>
        </p:txBody>
      </p:sp>
      <p:sp>
        <p:nvSpPr>
          <p:cNvPr id="8" name="object 8"/>
          <p:cNvSpPr txBox="1"/>
          <p:nvPr/>
        </p:nvSpPr>
        <p:spPr>
          <a:xfrm>
            <a:off x="294297" y="835837"/>
            <a:ext cx="786130" cy="192405"/>
          </a:xfrm>
          <a:prstGeom prst="rect">
            <a:avLst/>
          </a:prstGeom>
        </p:spPr>
        <p:txBody>
          <a:bodyPr vert="horz" wrap="square" lIns="0" tIns="11430" rIns="0" bIns="0" rtlCol="0">
            <a:spAutoFit/>
          </a:bodyPr>
          <a:lstStyle/>
          <a:p>
            <a:pPr marL="12700">
              <a:lnSpc>
                <a:spcPct val="100000"/>
              </a:lnSpc>
              <a:spcBef>
                <a:spcPts val="90"/>
              </a:spcBef>
            </a:pPr>
            <a:r>
              <a:rPr sz="950" spc="85" dirty="0">
                <a:latin typeface="SimSun"/>
                <a:cs typeface="SimSun"/>
              </a:rPr>
              <a:t>gretl</a:t>
            </a:r>
            <a:r>
              <a:rPr sz="950" spc="-160" dirty="0">
                <a:latin typeface="SimSun"/>
                <a:cs typeface="SimSun"/>
              </a:rPr>
              <a:t> </a:t>
            </a:r>
            <a:r>
              <a:rPr sz="1100" spc="-15" dirty="0">
                <a:latin typeface="Times New Roman"/>
                <a:cs typeface="Times New Roman"/>
              </a:rPr>
              <a:t>Basics</a:t>
            </a:r>
            <a:endParaRPr sz="1100">
              <a:latin typeface="Times New Roman"/>
              <a:cs typeface="Times New Roman"/>
            </a:endParaRPr>
          </a:p>
        </p:txBody>
      </p:sp>
      <p:sp>
        <p:nvSpPr>
          <p:cNvPr id="9" name="object 9"/>
          <p:cNvSpPr/>
          <p:nvPr/>
        </p:nvSpPr>
        <p:spPr>
          <a:xfrm>
            <a:off x="88404" y="1166393"/>
            <a:ext cx="160096" cy="160096"/>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128866" y="1173863"/>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3</a:t>
            </a:r>
            <a:endParaRPr sz="700">
              <a:latin typeface="Palatino Linotype"/>
              <a:cs typeface="Palatino Linotype"/>
            </a:endParaRPr>
          </a:p>
        </p:txBody>
      </p:sp>
      <p:sp>
        <p:nvSpPr>
          <p:cNvPr id="11" name="object 11"/>
          <p:cNvSpPr txBox="1"/>
          <p:nvPr/>
        </p:nvSpPr>
        <p:spPr>
          <a:xfrm>
            <a:off x="294297" y="1138161"/>
            <a:ext cx="907415" cy="192405"/>
          </a:xfrm>
          <a:prstGeom prst="rect">
            <a:avLst/>
          </a:prstGeom>
        </p:spPr>
        <p:txBody>
          <a:bodyPr vert="horz" wrap="square" lIns="0" tIns="11430" rIns="0" bIns="0" rtlCol="0">
            <a:spAutoFit/>
          </a:bodyPr>
          <a:lstStyle/>
          <a:p>
            <a:pPr marL="12700">
              <a:lnSpc>
                <a:spcPct val="100000"/>
              </a:lnSpc>
              <a:spcBef>
                <a:spcPts val="90"/>
              </a:spcBef>
            </a:pPr>
            <a:r>
              <a:rPr sz="1100" spc="-5" dirty="0">
                <a:latin typeface="Times New Roman"/>
                <a:cs typeface="Times New Roman"/>
              </a:rPr>
              <a:t>Importing</a:t>
            </a:r>
            <a:r>
              <a:rPr sz="1100" spc="25" dirty="0">
                <a:latin typeface="Times New Roman"/>
                <a:cs typeface="Times New Roman"/>
              </a:rPr>
              <a:t> </a:t>
            </a:r>
            <a:r>
              <a:rPr sz="1100" spc="30" dirty="0">
                <a:latin typeface="Times New Roman"/>
                <a:cs typeface="Times New Roman"/>
              </a:rPr>
              <a:t>Data</a:t>
            </a:r>
            <a:endParaRPr sz="1100">
              <a:latin typeface="Times New Roman"/>
              <a:cs typeface="Times New Roman"/>
            </a:endParaRPr>
          </a:p>
        </p:txBody>
      </p:sp>
      <p:sp>
        <p:nvSpPr>
          <p:cNvPr id="12" name="object 12"/>
          <p:cNvSpPr/>
          <p:nvPr/>
        </p:nvSpPr>
        <p:spPr>
          <a:xfrm>
            <a:off x="88404" y="1468717"/>
            <a:ext cx="160096" cy="160096"/>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128866" y="1476186"/>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4</a:t>
            </a:r>
            <a:endParaRPr sz="700">
              <a:latin typeface="Palatino Linotype"/>
              <a:cs typeface="Palatino Linotype"/>
            </a:endParaRPr>
          </a:p>
        </p:txBody>
      </p:sp>
      <p:sp>
        <p:nvSpPr>
          <p:cNvPr id="14" name="object 14"/>
          <p:cNvSpPr txBox="1"/>
          <p:nvPr/>
        </p:nvSpPr>
        <p:spPr>
          <a:xfrm>
            <a:off x="294297" y="1440472"/>
            <a:ext cx="1222375" cy="192405"/>
          </a:xfrm>
          <a:prstGeom prst="rect">
            <a:avLst/>
          </a:prstGeom>
        </p:spPr>
        <p:txBody>
          <a:bodyPr vert="horz" wrap="square" lIns="0" tIns="11430" rIns="0" bIns="0" rtlCol="0">
            <a:spAutoFit/>
          </a:bodyPr>
          <a:lstStyle/>
          <a:p>
            <a:pPr marL="12700">
              <a:lnSpc>
                <a:spcPct val="100000"/>
              </a:lnSpc>
              <a:spcBef>
                <a:spcPts val="90"/>
              </a:spcBef>
            </a:pPr>
            <a:r>
              <a:rPr sz="1100" spc="-15" dirty="0">
                <a:latin typeface="Times New Roman"/>
                <a:cs typeface="Times New Roman"/>
              </a:rPr>
              <a:t>Saving </a:t>
            </a:r>
            <a:r>
              <a:rPr sz="1100" spc="5" dirty="0">
                <a:latin typeface="Times New Roman"/>
                <a:cs typeface="Times New Roman"/>
              </a:rPr>
              <a:t>as </a:t>
            </a:r>
            <a:r>
              <a:rPr sz="950" spc="85" dirty="0">
                <a:latin typeface="SimSun"/>
                <a:cs typeface="SimSun"/>
              </a:rPr>
              <a:t>gretl</a:t>
            </a:r>
            <a:r>
              <a:rPr sz="950" spc="-254" dirty="0">
                <a:latin typeface="SimSun"/>
                <a:cs typeface="SimSun"/>
              </a:rPr>
              <a:t> </a:t>
            </a:r>
            <a:r>
              <a:rPr sz="1100" spc="-25" dirty="0">
                <a:latin typeface="Times New Roman"/>
                <a:cs typeface="Times New Roman"/>
              </a:rPr>
              <a:t>File</a:t>
            </a:r>
            <a:endParaRPr sz="1100">
              <a:latin typeface="Times New Roman"/>
              <a:cs typeface="Times New Roman"/>
            </a:endParaRPr>
          </a:p>
        </p:txBody>
      </p:sp>
      <p:sp>
        <p:nvSpPr>
          <p:cNvPr id="15" name="object 15"/>
          <p:cNvSpPr/>
          <p:nvPr/>
        </p:nvSpPr>
        <p:spPr>
          <a:xfrm>
            <a:off x="88404" y="1771027"/>
            <a:ext cx="160096" cy="160096"/>
          </a:xfrm>
          <a:prstGeom prst="rect">
            <a:avLst/>
          </a:prstGeom>
          <a:blipFill>
            <a:blip r:embed="rId2" cstate="print"/>
            <a:stretch>
              <a:fillRect/>
            </a:stretch>
          </a:blipFill>
        </p:spPr>
        <p:txBody>
          <a:bodyPr wrap="square" lIns="0" tIns="0" rIns="0" bIns="0" rtlCol="0"/>
          <a:lstStyle/>
          <a:p>
            <a:endParaRPr/>
          </a:p>
        </p:txBody>
      </p:sp>
      <p:sp>
        <p:nvSpPr>
          <p:cNvPr id="16" name="object 16"/>
          <p:cNvSpPr txBox="1"/>
          <p:nvPr/>
        </p:nvSpPr>
        <p:spPr>
          <a:xfrm>
            <a:off x="128866" y="1778510"/>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5</a:t>
            </a:r>
            <a:endParaRPr sz="700">
              <a:latin typeface="Palatino Linotype"/>
              <a:cs typeface="Palatino Linotype"/>
            </a:endParaRPr>
          </a:p>
        </p:txBody>
      </p:sp>
      <p:sp>
        <p:nvSpPr>
          <p:cNvPr id="17" name="object 17"/>
          <p:cNvSpPr txBox="1"/>
          <p:nvPr/>
        </p:nvSpPr>
        <p:spPr>
          <a:xfrm>
            <a:off x="294297" y="1742795"/>
            <a:ext cx="993775" cy="192405"/>
          </a:xfrm>
          <a:prstGeom prst="rect">
            <a:avLst/>
          </a:prstGeom>
        </p:spPr>
        <p:txBody>
          <a:bodyPr vert="horz" wrap="square" lIns="0" tIns="11430" rIns="0" bIns="0" rtlCol="0">
            <a:spAutoFit/>
          </a:bodyPr>
          <a:lstStyle/>
          <a:p>
            <a:pPr marL="12700">
              <a:lnSpc>
                <a:spcPct val="100000"/>
              </a:lnSpc>
              <a:spcBef>
                <a:spcPts val="90"/>
              </a:spcBef>
            </a:pPr>
            <a:r>
              <a:rPr sz="1100" spc="-10" dirty="0">
                <a:latin typeface="Times New Roman"/>
                <a:cs typeface="Times New Roman"/>
              </a:rPr>
              <a:t>Running </a:t>
            </a:r>
            <a:r>
              <a:rPr sz="1100" spc="30" dirty="0">
                <a:latin typeface="Times New Roman"/>
                <a:cs typeface="Times New Roman"/>
              </a:rPr>
              <a:t>a</a:t>
            </a:r>
            <a:r>
              <a:rPr sz="1100" spc="95" dirty="0">
                <a:latin typeface="Times New Roman"/>
                <a:cs typeface="Times New Roman"/>
              </a:rPr>
              <a:t> </a:t>
            </a:r>
            <a:r>
              <a:rPr sz="1100" spc="5" dirty="0">
                <a:latin typeface="Times New Roman"/>
                <a:cs typeface="Times New Roman"/>
              </a:rPr>
              <a:t>Script</a:t>
            </a:r>
            <a:endParaRPr sz="1100">
              <a:latin typeface="Times New Roman"/>
              <a:cs typeface="Times New Roman"/>
            </a:endParaRPr>
          </a:p>
        </p:txBody>
      </p:sp>
      <p:sp>
        <p:nvSpPr>
          <p:cNvPr id="18" name="object 18"/>
          <p:cNvSpPr/>
          <p:nvPr/>
        </p:nvSpPr>
        <p:spPr>
          <a:xfrm>
            <a:off x="88404" y="2073351"/>
            <a:ext cx="160096" cy="160096"/>
          </a:xfrm>
          <a:prstGeom prst="rect">
            <a:avLst/>
          </a:prstGeom>
          <a:blipFill>
            <a:blip r:embed="rId5" cstate="print"/>
            <a:stretch>
              <a:fillRect/>
            </a:stretch>
          </a:blipFill>
        </p:spPr>
        <p:txBody>
          <a:bodyPr wrap="square" lIns="0" tIns="0" rIns="0" bIns="0" rtlCol="0"/>
          <a:lstStyle/>
          <a:p>
            <a:endParaRPr/>
          </a:p>
        </p:txBody>
      </p:sp>
      <p:sp>
        <p:nvSpPr>
          <p:cNvPr id="19" name="object 19"/>
          <p:cNvSpPr txBox="1"/>
          <p:nvPr/>
        </p:nvSpPr>
        <p:spPr>
          <a:xfrm>
            <a:off x="128866" y="2045119"/>
            <a:ext cx="1010919" cy="180819"/>
          </a:xfrm>
          <a:prstGeom prst="rect">
            <a:avLst/>
          </a:prstGeom>
        </p:spPr>
        <p:txBody>
          <a:bodyPr vert="horz" wrap="square" lIns="0" tIns="11430" rIns="0" bIns="0" rtlCol="0">
            <a:spAutoFit/>
          </a:bodyPr>
          <a:lstStyle/>
          <a:p>
            <a:pPr marL="12700">
              <a:lnSpc>
                <a:spcPct val="100000"/>
              </a:lnSpc>
              <a:spcBef>
                <a:spcPts val="90"/>
              </a:spcBef>
            </a:pPr>
            <a:r>
              <a:rPr sz="1050" spc="104" baseline="7936" dirty="0">
                <a:solidFill>
                  <a:srgbClr val="EDEDF2"/>
                </a:solidFill>
                <a:latin typeface="Palatino Linotype"/>
                <a:cs typeface="Palatino Linotype"/>
              </a:rPr>
              <a:t>6 </a:t>
            </a:r>
            <a:r>
              <a:rPr lang="en-US" sz="1050" spc="104" baseline="7936" dirty="0">
                <a:solidFill>
                  <a:srgbClr val="EDEDF2"/>
                </a:solidFill>
                <a:latin typeface="Palatino Linotype"/>
                <a:cs typeface="Palatino Linotype"/>
              </a:rPr>
              <a:t>   </a:t>
            </a:r>
            <a:r>
              <a:rPr sz="1100" spc="5" dirty="0">
                <a:latin typeface="Times New Roman"/>
                <a:cs typeface="Times New Roman"/>
              </a:rPr>
              <a:t>First</a:t>
            </a:r>
            <a:r>
              <a:rPr sz="1100" spc="-95" dirty="0">
                <a:latin typeface="Times New Roman"/>
                <a:cs typeface="Times New Roman"/>
              </a:rPr>
              <a:t> </a:t>
            </a:r>
            <a:r>
              <a:rPr sz="1100" spc="-20" dirty="0">
                <a:latin typeface="Times New Roman"/>
                <a:cs typeface="Times New Roman"/>
              </a:rPr>
              <a:t>Exercises</a:t>
            </a:r>
            <a:endParaRPr sz="1100" dirty="0">
              <a:latin typeface="Times New Roman"/>
              <a:cs typeface="Times New Roman"/>
            </a:endParaRPr>
          </a:p>
        </p:txBody>
      </p:sp>
      <p:sp>
        <p:nvSpPr>
          <p:cNvPr id="20" name="object 20"/>
          <p:cNvSpPr/>
          <p:nvPr/>
        </p:nvSpPr>
        <p:spPr>
          <a:xfrm>
            <a:off x="88404" y="2375662"/>
            <a:ext cx="160096" cy="160096"/>
          </a:xfrm>
          <a:prstGeom prst="rect">
            <a:avLst/>
          </a:prstGeom>
          <a:blipFill>
            <a:blip r:embed="rId6" cstate="print"/>
            <a:stretch>
              <a:fillRect/>
            </a:stretch>
          </a:blipFill>
        </p:spPr>
        <p:txBody>
          <a:bodyPr wrap="square" lIns="0" tIns="0" rIns="0" bIns="0" rtlCol="0"/>
          <a:lstStyle/>
          <a:p>
            <a:endParaRPr/>
          </a:p>
        </p:txBody>
      </p:sp>
      <p:sp>
        <p:nvSpPr>
          <p:cNvPr id="21" name="object 21"/>
          <p:cNvSpPr txBox="1"/>
          <p:nvPr/>
        </p:nvSpPr>
        <p:spPr>
          <a:xfrm>
            <a:off x="128866" y="2383144"/>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7</a:t>
            </a:r>
            <a:endParaRPr sz="700">
              <a:latin typeface="Palatino Linotype"/>
              <a:cs typeface="Palatino Linotype"/>
            </a:endParaRPr>
          </a:p>
        </p:txBody>
      </p:sp>
      <p:sp>
        <p:nvSpPr>
          <p:cNvPr id="22" name="object 22"/>
          <p:cNvSpPr txBox="1"/>
          <p:nvPr/>
        </p:nvSpPr>
        <p:spPr>
          <a:xfrm>
            <a:off x="294297" y="2347429"/>
            <a:ext cx="1389380" cy="192405"/>
          </a:xfrm>
          <a:prstGeom prst="rect">
            <a:avLst/>
          </a:prstGeom>
        </p:spPr>
        <p:txBody>
          <a:bodyPr vert="horz" wrap="square" lIns="0" tIns="11430" rIns="0" bIns="0" rtlCol="0">
            <a:spAutoFit/>
          </a:bodyPr>
          <a:lstStyle/>
          <a:p>
            <a:pPr marL="12700">
              <a:lnSpc>
                <a:spcPct val="100000"/>
              </a:lnSpc>
              <a:spcBef>
                <a:spcPts val="90"/>
              </a:spcBef>
            </a:pPr>
            <a:r>
              <a:rPr sz="1100" spc="-5" dirty="0">
                <a:latin typeface="Times New Roman"/>
                <a:cs typeface="Times New Roman"/>
              </a:rPr>
              <a:t>Commands on</a:t>
            </a:r>
            <a:r>
              <a:rPr sz="1100" spc="145" dirty="0">
                <a:latin typeface="Times New Roman"/>
                <a:cs typeface="Times New Roman"/>
              </a:rPr>
              <a:t> </a:t>
            </a:r>
            <a:r>
              <a:rPr sz="1100" spc="20" dirty="0">
                <a:latin typeface="Times New Roman"/>
                <a:cs typeface="Times New Roman"/>
              </a:rPr>
              <a:t>Datasets</a:t>
            </a:r>
            <a:endParaRPr sz="1100">
              <a:latin typeface="Times New Roman"/>
              <a:cs typeface="Times New Roman"/>
            </a:endParaRPr>
          </a:p>
        </p:txBody>
      </p:sp>
      <p:sp>
        <p:nvSpPr>
          <p:cNvPr id="23" name="object 23"/>
          <p:cNvSpPr/>
          <p:nvPr/>
        </p:nvSpPr>
        <p:spPr>
          <a:xfrm>
            <a:off x="88404" y="2677985"/>
            <a:ext cx="160096" cy="160096"/>
          </a:xfrm>
          <a:prstGeom prst="rect">
            <a:avLst/>
          </a:prstGeom>
          <a:blipFill>
            <a:blip r:embed="rId7" cstate="print"/>
            <a:stretch>
              <a:fillRect/>
            </a:stretch>
          </a:blipFill>
        </p:spPr>
        <p:txBody>
          <a:bodyPr wrap="square" lIns="0" tIns="0" rIns="0" bIns="0" rtlCol="0"/>
          <a:lstStyle/>
          <a:p>
            <a:endParaRPr/>
          </a:p>
        </p:txBody>
      </p:sp>
      <p:sp>
        <p:nvSpPr>
          <p:cNvPr id="24" name="object 24"/>
          <p:cNvSpPr txBox="1"/>
          <p:nvPr/>
        </p:nvSpPr>
        <p:spPr>
          <a:xfrm>
            <a:off x="128866" y="2685468"/>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8</a:t>
            </a:r>
            <a:endParaRPr sz="700">
              <a:latin typeface="Palatino Linotype"/>
              <a:cs typeface="Palatino Linotype"/>
            </a:endParaRPr>
          </a:p>
        </p:txBody>
      </p:sp>
      <p:sp>
        <p:nvSpPr>
          <p:cNvPr id="25" name="object 25"/>
          <p:cNvSpPr txBox="1"/>
          <p:nvPr/>
        </p:nvSpPr>
        <p:spPr>
          <a:xfrm>
            <a:off x="294297" y="2649753"/>
            <a:ext cx="1403985" cy="192405"/>
          </a:xfrm>
          <a:prstGeom prst="rect">
            <a:avLst/>
          </a:prstGeom>
        </p:spPr>
        <p:txBody>
          <a:bodyPr vert="horz" wrap="square" lIns="0" tIns="11430" rIns="0" bIns="0" rtlCol="0">
            <a:spAutoFit/>
          </a:bodyPr>
          <a:lstStyle/>
          <a:p>
            <a:pPr marL="12700">
              <a:lnSpc>
                <a:spcPct val="100000"/>
              </a:lnSpc>
              <a:spcBef>
                <a:spcPts val="90"/>
              </a:spcBef>
            </a:pPr>
            <a:r>
              <a:rPr sz="1100" spc="-5" dirty="0">
                <a:latin typeface="Times New Roman"/>
                <a:cs typeface="Times New Roman"/>
              </a:rPr>
              <a:t>Commands on</a:t>
            </a:r>
            <a:r>
              <a:rPr sz="1100" spc="150" dirty="0">
                <a:latin typeface="Times New Roman"/>
                <a:cs typeface="Times New Roman"/>
              </a:rPr>
              <a:t> </a:t>
            </a:r>
            <a:r>
              <a:rPr sz="1100" spc="-25" dirty="0">
                <a:latin typeface="Times New Roman"/>
                <a:cs typeface="Times New Roman"/>
              </a:rPr>
              <a:t>Variables</a:t>
            </a:r>
            <a:endParaRPr sz="1100">
              <a:latin typeface="Times New Roman"/>
              <a:cs typeface="Times New Roman"/>
            </a:endParaRPr>
          </a:p>
        </p:txBody>
      </p:sp>
      <p:sp>
        <p:nvSpPr>
          <p:cNvPr id="26" name="object 26"/>
          <p:cNvSpPr/>
          <p:nvPr/>
        </p:nvSpPr>
        <p:spPr>
          <a:xfrm>
            <a:off x="88404" y="2980309"/>
            <a:ext cx="160096" cy="160096"/>
          </a:xfrm>
          <a:prstGeom prst="rect">
            <a:avLst/>
          </a:prstGeom>
          <a:blipFill>
            <a:blip r:embed="rId6" cstate="print"/>
            <a:stretch>
              <a:fillRect/>
            </a:stretch>
          </a:blipFill>
        </p:spPr>
        <p:txBody>
          <a:bodyPr wrap="square" lIns="0" tIns="0" rIns="0" bIns="0" rtlCol="0"/>
          <a:lstStyle/>
          <a:p>
            <a:endParaRPr/>
          </a:p>
        </p:txBody>
      </p:sp>
      <p:sp>
        <p:nvSpPr>
          <p:cNvPr id="27" name="object 27"/>
          <p:cNvSpPr txBox="1"/>
          <p:nvPr/>
        </p:nvSpPr>
        <p:spPr>
          <a:xfrm>
            <a:off x="128866" y="2987779"/>
            <a:ext cx="79375" cy="137160"/>
          </a:xfrm>
          <a:prstGeom prst="rect">
            <a:avLst/>
          </a:prstGeom>
        </p:spPr>
        <p:txBody>
          <a:bodyPr vert="horz" wrap="square" lIns="0" tIns="16510" rIns="0" bIns="0" rtlCol="0">
            <a:spAutoFit/>
          </a:bodyPr>
          <a:lstStyle/>
          <a:p>
            <a:pPr marL="12700">
              <a:lnSpc>
                <a:spcPct val="100000"/>
              </a:lnSpc>
              <a:spcBef>
                <a:spcPts val="130"/>
              </a:spcBef>
            </a:pPr>
            <a:r>
              <a:rPr sz="700" spc="70" dirty="0">
                <a:solidFill>
                  <a:srgbClr val="EDEDF2"/>
                </a:solidFill>
                <a:latin typeface="Palatino Linotype"/>
                <a:cs typeface="Palatino Linotype"/>
              </a:rPr>
              <a:t>9</a:t>
            </a:r>
            <a:endParaRPr sz="700">
              <a:latin typeface="Palatino Linotype"/>
              <a:cs typeface="Palatino Linotype"/>
            </a:endParaRPr>
          </a:p>
        </p:txBody>
      </p:sp>
      <p:sp>
        <p:nvSpPr>
          <p:cNvPr id="28" name="object 28"/>
          <p:cNvSpPr txBox="1"/>
          <p:nvPr/>
        </p:nvSpPr>
        <p:spPr>
          <a:xfrm>
            <a:off x="294297" y="2952076"/>
            <a:ext cx="424815" cy="192405"/>
          </a:xfrm>
          <a:prstGeom prst="rect">
            <a:avLst/>
          </a:prstGeom>
        </p:spPr>
        <p:txBody>
          <a:bodyPr vert="horz" wrap="square" lIns="0" tIns="11430" rIns="0" bIns="0" rtlCol="0">
            <a:spAutoFit/>
          </a:bodyPr>
          <a:lstStyle/>
          <a:p>
            <a:pPr marL="12700">
              <a:lnSpc>
                <a:spcPct val="100000"/>
              </a:lnSpc>
              <a:spcBef>
                <a:spcPts val="90"/>
              </a:spcBef>
            </a:pPr>
            <a:r>
              <a:rPr sz="1100" spc="-10" dirty="0">
                <a:latin typeface="Times New Roman"/>
                <a:cs typeface="Times New Roman"/>
              </a:rPr>
              <a:t>Graphs</a:t>
            </a:r>
            <a:endParaRPr sz="1100">
              <a:latin typeface="Times New Roman"/>
              <a:cs typeface="Times New Roman"/>
            </a:endParaRPr>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45" dirty="0">
                <a:solidFill>
                  <a:srgbClr val="F2F2F2"/>
                </a:solidFill>
                <a:latin typeface="Book Antiqua"/>
                <a:cs typeface="Book Antiqua"/>
              </a:rPr>
              <a:t>First </a:t>
            </a:r>
            <a:r>
              <a:rPr sz="550" spc="40" dirty="0">
                <a:solidFill>
                  <a:srgbClr val="F2F2F2"/>
                </a:solidFill>
                <a:latin typeface="Book Antiqua"/>
                <a:cs typeface="Book Antiqua"/>
              </a:rPr>
              <a:t>Exercises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55" dirty="0"/>
              <a:t>Exercise</a:t>
            </a:r>
            <a:r>
              <a:rPr spc="85" dirty="0"/>
              <a:t> </a:t>
            </a:r>
            <a:r>
              <a:rPr spc="-45" dirty="0"/>
              <a:t>1</a:t>
            </a:r>
          </a:p>
        </p:txBody>
      </p:sp>
      <p:sp>
        <p:nvSpPr>
          <p:cNvPr id="16" name="object 16"/>
          <p:cNvSpPr txBox="1"/>
          <p:nvPr/>
        </p:nvSpPr>
        <p:spPr>
          <a:xfrm>
            <a:off x="248920" y="2400991"/>
            <a:ext cx="114214" cy="101951"/>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6</a:t>
            </a:r>
            <a:endParaRPr sz="550" dirty="0">
              <a:latin typeface="Book Antiqua"/>
              <a:cs typeface="Book Antiqua"/>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24</a:t>
            </a:r>
            <a:r>
              <a:rPr spc="-60" dirty="0"/>
              <a:t> </a:t>
            </a:r>
            <a:r>
              <a:rPr spc="15" dirty="0"/>
              <a:t>/</a:t>
            </a:r>
            <a:r>
              <a:rPr spc="-55" dirty="0"/>
              <a:t> </a:t>
            </a:r>
            <a:r>
              <a:rPr spc="75" dirty="0"/>
              <a:t>42</a:t>
            </a:r>
          </a:p>
        </p:txBody>
      </p:sp>
      <p:sp>
        <p:nvSpPr>
          <p:cNvPr id="19" name="object 19"/>
          <p:cNvSpPr txBox="1"/>
          <p:nvPr/>
        </p:nvSpPr>
        <p:spPr>
          <a:xfrm>
            <a:off x="402056" y="964285"/>
            <a:ext cx="4081145" cy="2177904"/>
          </a:xfrm>
          <a:prstGeom prst="rect">
            <a:avLst/>
          </a:prstGeom>
        </p:spPr>
        <p:txBody>
          <a:bodyPr vert="horz" wrap="square" lIns="0" tIns="6985" rIns="0" bIns="0" rtlCol="0">
            <a:spAutoFit/>
          </a:bodyPr>
          <a:lstStyle/>
          <a:p>
            <a:pPr marL="184150" marR="139700" indent="-171450" algn="just">
              <a:lnSpc>
                <a:spcPct val="102600"/>
              </a:lnSpc>
              <a:spcBef>
                <a:spcPts val="55"/>
              </a:spcBef>
              <a:buFont typeface="Arial" panose="020B0604020202020204" pitchFamily="34" charset="0"/>
              <a:buChar char="•"/>
            </a:pPr>
            <a:r>
              <a:rPr sz="1100" spc="-15" dirty="0">
                <a:latin typeface="Times New Roman"/>
                <a:cs typeface="Times New Roman"/>
              </a:rPr>
              <a:t>Load </a:t>
            </a:r>
            <a:r>
              <a:rPr sz="1100" spc="25" dirty="0">
                <a:latin typeface="Times New Roman"/>
                <a:cs typeface="Times New Roman"/>
              </a:rPr>
              <a:t>the </a:t>
            </a:r>
            <a:r>
              <a:rPr lang="en-US" sz="1100" spc="25" dirty="0">
                <a:latin typeface="Times New Roman"/>
                <a:cs typeface="Times New Roman"/>
              </a:rPr>
              <a:t>fi</a:t>
            </a:r>
            <a:r>
              <a:rPr sz="1100" spc="90" dirty="0">
                <a:latin typeface="Times New Roman"/>
                <a:cs typeface="Times New Roman"/>
              </a:rPr>
              <a:t>le </a:t>
            </a:r>
            <a:r>
              <a:rPr lang="en-US" sz="1100" spc="15" dirty="0" err="1">
                <a:latin typeface="Times New Roman"/>
                <a:cs typeface="Times New Roman"/>
              </a:rPr>
              <a:t>engel</a:t>
            </a:r>
            <a:r>
              <a:rPr sz="1100" spc="15" dirty="0" err="1">
                <a:latin typeface="Times New Roman"/>
                <a:cs typeface="Times New Roman"/>
              </a:rPr>
              <a:t>.gdt</a:t>
            </a:r>
            <a:r>
              <a:rPr sz="1100" spc="15" dirty="0">
                <a:latin typeface="Times New Roman"/>
                <a:cs typeface="Times New Roman"/>
              </a:rPr>
              <a:t>. </a:t>
            </a:r>
            <a:r>
              <a:rPr sz="1100" spc="20" dirty="0">
                <a:latin typeface="Times New Roman"/>
                <a:cs typeface="Times New Roman"/>
              </a:rPr>
              <a:t>The </a:t>
            </a:r>
            <a:r>
              <a:rPr sz="1100" spc="35" dirty="0">
                <a:latin typeface="Times New Roman"/>
                <a:cs typeface="Times New Roman"/>
              </a:rPr>
              <a:t>data </a:t>
            </a:r>
            <a:r>
              <a:rPr sz="1100" spc="20" dirty="0">
                <a:latin typeface="Times New Roman"/>
                <a:cs typeface="Times New Roman"/>
              </a:rPr>
              <a:t>set </a:t>
            </a:r>
            <a:r>
              <a:rPr sz="1100" spc="5" dirty="0">
                <a:latin typeface="Times New Roman"/>
                <a:cs typeface="Times New Roman"/>
              </a:rPr>
              <a:t>contains </a:t>
            </a:r>
            <a:r>
              <a:rPr sz="1100" spc="-15" dirty="0">
                <a:latin typeface="Times New Roman"/>
                <a:cs typeface="Times New Roman"/>
              </a:rPr>
              <a:t>two variables </a:t>
            </a:r>
            <a:r>
              <a:rPr sz="1100" spc="5" dirty="0">
                <a:latin typeface="Times New Roman"/>
                <a:cs typeface="Times New Roman"/>
              </a:rPr>
              <a:t>named </a:t>
            </a:r>
            <a:r>
              <a:rPr lang="en-US" sz="1100" i="1" spc="-55" dirty="0">
                <a:latin typeface="Times New Roman"/>
                <a:cs typeface="Times New Roman"/>
              </a:rPr>
              <a:t>income</a:t>
            </a:r>
            <a:r>
              <a:rPr sz="1100" spc="-55" dirty="0">
                <a:latin typeface="Times New Roman"/>
                <a:cs typeface="Times New Roman"/>
              </a:rPr>
              <a:t>  </a:t>
            </a:r>
            <a:r>
              <a:rPr sz="1100" spc="15" dirty="0">
                <a:latin typeface="Times New Roman"/>
                <a:cs typeface="Times New Roman"/>
              </a:rPr>
              <a:t>and </a:t>
            </a:r>
            <a:r>
              <a:rPr lang="en-US" sz="1100" i="1" spc="-65" dirty="0" err="1">
                <a:latin typeface="Times New Roman"/>
                <a:cs typeface="Times New Roman"/>
              </a:rPr>
              <a:t>foodexp</a:t>
            </a:r>
            <a:r>
              <a:rPr sz="1100" spc="-65" dirty="0">
                <a:latin typeface="Times New Roman"/>
                <a:cs typeface="Times New Roman"/>
              </a:rPr>
              <a:t>. </a:t>
            </a:r>
            <a:r>
              <a:rPr sz="1100" spc="20" dirty="0">
                <a:latin typeface="Times New Roman"/>
                <a:cs typeface="Times New Roman"/>
              </a:rPr>
              <a:t>The </a:t>
            </a:r>
            <a:r>
              <a:rPr sz="1100" spc="-20" dirty="0">
                <a:latin typeface="Times New Roman"/>
                <a:cs typeface="Times New Roman"/>
              </a:rPr>
              <a:t>variable </a:t>
            </a:r>
            <a:r>
              <a:rPr lang="en-US" sz="1100" i="1" spc="-55" dirty="0" err="1">
                <a:latin typeface="Times New Roman"/>
                <a:cs typeface="Times New Roman"/>
              </a:rPr>
              <a:t>foodexp</a:t>
            </a:r>
            <a:r>
              <a:rPr sz="1100" spc="-55" dirty="0">
                <a:latin typeface="Times New Roman"/>
                <a:cs typeface="Times New Roman"/>
              </a:rPr>
              <a:t> </a:t>
            </a:r>
            <a:r>
              <a:rPr sz="1100" spc="-35" dirty="0">
                <a:latin typeface="Times New Roman"/>
                <a:cs typeface="Times New Roman"/>
              </a:rPr>
              <a:t>is </a:t>
            </a:r>
            <a:r>
              <a:rPr lang="en-US" sz="1100" spc="-40" dirty="0">
                <a:latin typeface="Times New Roman"/>
                <a:cs typeface="Times New Roman"/>
              </a:rPr>
              <a:t>annual</a:t>
            </a:r>
            <a:r>
              <a:rPr sz="1100" spc="-40" dirty="0">
                <a:latin typeface="Times New Roman"/>
                <a:cs typeface="Times New Roman"/>
              </a:rPr>
              <a:t> </a:t>
            </a:r>
            <a:r>
              <a:rPr sz="1100" dirty="0">
                <a:latin typeface="Times New Roman"/>
                <a:cs typeface="Times New Roman"/>
              </a:rPr>
              <a:t>expenditures </a:t>
            </a:r>
            <a:r>
              <a:rPr sz="1100" spc="-5" dirty="0">
                <a:latin typeface="Times New Roman"/>
                <a:cs typeface="Times New Roman"/>
              </a:rPr>
              <a:t>on </a:t>
            </a:r>
            <a:r>
              <a:rPr sz="1100" dirty="0">
                <a:latin typeface="Times New Roman"/>
                <a:cs typeface="Times New Roman"/>
              </a:rPr>
              <a:t>food </a:t>
            </a:r>
            <a:r>
              <a:rPr sz="1100" spc="-25" dirty="0">
                <a:latin typeface="Times New Roman"/>
                <a:cs typeface="Times New Roman"/>
              </a:rPr>
              <a:t>in </a:t>
            </a:r>
            <a:r>
              <a:rPr sz="1100" spc="30" dirty="0">
                <a:latin typeface="Times New Roman"/>
                <a:cs typeface="Times New Roman"/>
              </a:rPr>
              <a:t>a </a:t>
            </a:r>
            <a:r>
              <a:rPr sz="1100" spc="-10" dirty="0">
                <a:latin typeface="Times New Roman"/>
                <a:cs typeface="Times New Roman"/>
              </a:rPr>
              <a:t>household  </a:t>
            </a:r>
            <a:r>
              <a:rPr sz="1100" spc="15" dirty="0">
                <a:latin typeface="Times New Roman"/>
                <a:cs typeface="Times New Roman"/>
              </a:rPr>
              <a:t>and </a:t>
            </a:r>
            <a:r>
              <a:rPr lang="en-US" sz="1100" i="1" spc="-55" dirty="0">
                <a:latin typeface="Times New Roman"/>
                <a:cs typeface="Times New Roman"/>
              </a:rPr>
              <a:t>income</a:t>
            </a:r>
            <a:r>
              <a:rPr sz="1100" spc="-55" dirty="0">
                <a:latin typeface="Times New Roman"/>
                <a:cs typeface="Times New Roman"/>
              </a:rPr>
              <a:t> </a:t>
            </a:r>
            <a:r>
              <a:rPr sz="1100" spc="-35" dirty="0">
                <a:latin typeface="Times New Roman"/>
                <a:cs typeface="Times New Roman"/>
              </a:rPr>
              <a:t>is </a:t>
            </a:r>
            <a:r>
              <a:rPr lang="en-US" sz="1100" spc="-40" dirty="0">
                <a:latin typeface="Times New Roman"/>
                <a:cs typeface="Times New Roman"/>
              </a:rPr>
              <a:t>annual</a:t>
            </a:r>
            <a:r>
              <a:rPr sz="1100" spc="-40" dirty="0">
                <a:latin typeface="Times New Roman"/>
                <a:cs typeface="Times New Roman"/>
              </a:rPr>
              <a:t> </a:t>
            </a:r>
            <a:r>
              <a:rPr sz="1100" spc="-15" dirty="0">
                <a:latin typeface="Times New Roman"/>
                <a:cs typeface="Times New Roman"/>
              </a:rPr>
              <a:t>income </a:t>
            </a:r>
            <a:r>
              <a:rPr sz="1100" dirty="0">
                <a:latin typeface="Times New Roman"/>
                <a:cs typeface="Times New Roman"/>
              </a:rPr>
              <a:t>measured </a:t>
            </a:r>
            <a:r>
              <a:rPr sz="1100" spc="-25" dirty="0">
                <a:latin typeface="Times New Roman"/>
                <a:cs typeface="Times New Roman"/>
              </a:rPr>
              <a:t>in </a:t>
            </a:r>
            <a:r>
              <a:rPr sz="1100" spc="-20" dirty="0">
                <a:latin typeface="Trebuchet MS"/>
                <a:cs typeface="Trebuchet MS"/>
              </a:rPr>
              <a:t>$</a:t>
            </a:r>
            <a:r>
              <a:rPr sz="1100" spc="-20" dirty="0">
                <a:latin typeface="Times New Roman"/>
                <a:cs typeface="Times New Roman"/>
              </a:rPr>
              <a:t>100</a:t>
            </a:r>
            <a:r>
              <a:rPr sz="1100" spc="-95" dirty="0">
                <a:latin typeface="Times New Roman"/>
                <a:cs typeface="Times New Roman"/>
              </a:rPr>
              <a:t> </a:t>
            </a:r>
            <a:r>
              <a:rPr sz="1100" dirty="0">
                <a:latin typeface="Times New Roman"/>
                <a:cs typeface="Times New Roman"/>
              </a:rPr>
              <a:t>increments.</a:t>
            </a:r>
          </a:p>
          <a:p>
            <a:pPr marL="184150" indent="-171450" algn="just">
              <a:lnSpc>
                <a:spcPct val="100000"/>
              </a:lnSpc>
              <a:spcBef>
                <a:spcPts val="335"/>
              </a:spcBef>
              <a:buFont typeface="Arial" panose="020B0604020202020204" pitchFamily="34" charset="0"/>
              <a:buChar char="•"/>
            </a:pPr>
            <a:r>
              <a:rPr sz="1100" spc="-25" dirty="0">
                <a:latin typeface="Times New Roman"/>
                <a:cs typeface="Times New Roman"/>
              </a:rPr>
              <a:t>Using </a:t>
            </a:r>
            <a:r>
              <a:rPr sz="1100" spc="-45" dirty="0">
                <a:latin typeface="Times New Roman"/>
                <a:cs typeface="Times New Roman"/>
              </a:rPr>
              <a:t>GUI, </a:t>
            </a:r>
            <a:r>
              <a:rPr lang="en-US" sz="1100" spc="15" dirty="0">
                <a:latin typeface="Times New Roman"/>
                <a:cs typeface="Times New Roman"/>
              </a:rPr>
              <a:t>display</a:t>
            </a:r>
            <a:r>
              <a:rPr sz="1100" spc="15" dirty="0">
                <a:latin typeface="Times New Roman"/>
                <a:cs typeface="Times New Roman"/>
              </a:rPr>
              <a:t> </a:t>
            </a:r>
            <a:r>
              <a:rPr sz="1100" spc="-20" dirty="0">
                <a:latin typeface="Times New Roman"/>
                <a:cs typeface="Times New Roman"/>
              </a:rPr>
              <a:t>logs </a:t>
            </a:r>
            <a:r>
              <a:rPr sz="1100" spc="-25" dirty="0">
                <a:latin typeface="Times New Roman"/>
                <a:cs typeface="Times New Roman"/>
              </a:rPr>
              <a:t>of </a:t>
            </a:r>
            <a:r>
              <a:rPr sz="1100" spc="30" dirty="0">
                <a:latin typeface="Times New Roman"/>
                <a:cs typeface="Times New Roman"/>
              </a:rPr>
              <a:t>both</a:t>
            </a:r>
            <a:r>
              <a:rPr sz="1100" spc="70" dirty="0">
                <a:latin typeface="Times New Roman"/>
                <a:cs typeface="Times New Roman"/>
              </a:rPr>
              <a:t> </a:t>
            </a:r>
            <a:r>
              <a:rPr sz="1100" spc="-15" dirty="0">
                <a:latin typeface="Times New Roman"/>
                <a:cs typeface="Times New Roman"/>
              </a:rPr>
              <a:t>variables.</a:t>
            </a:r>
            <a:endParaRPr sz="1100" dirty="0">
              <a:latin typeface="Times New Roman"/>
              <a:cs typeface="Times New Roman"/>
            </a:endParaRPr>
          </a:p>
          <a:p>
            <a:pPr marL="184150" marR="5080" indent="-171450">
              <a:lnSpc>
                <a:spcPct val="125299"/>
              </a:lnSpc>
              <a:buFont typeface="Arial" panose="020B0604020202020204" pitchFamily="34" charset="0"/>
              <a:buChar char="•"/>
            </a:pPr>
            <a:r>
              <a:rPr sz="1100" spc="-25" dirty="0">
                <a:latin typeface="Times New Roman"/>
                <a:cs typeface="Times New Roman"/>
              </a:rPr>
              <a:t>Using </a:t>
            </a:r>
            <a:r>
              <a:rPr sz="1100" spc="-45" dirty="0">
                <a:latin typeface="Times New Roman"/>
                <a:cs typeface="Times New Roman"/>
              </a:rPr>
              <a:t>GUI, </a:t>
            </a:r>
            <a:r>
              <a:rPr sz="1100" spc="-10" dirty="0">
                <a:latin typeface="Times New Roman"/>
                <a:cs typeface="Times New Roman"/>
              </a:rPr>
              <a:t>summarize </a:t>
            </a:r>
            <a:r>
              <a:rPr lang="en-US" sz="1100" i="1" spc="-55" dirty="0" err="1">
                <a:latin typeface="Times New Roman"/>
                <a:cs typeface="Times New Roman"/>
              </a:rPr>
              <a:t>foodexp</a:t>
            </a:r>
            <a:r>
              <a:rPr sz="1100" spc="-55" dirty="0">
                <a:latin typeface="Times New Roman"/>
                <a:cs typeface="Times New Roman"/>
              </a:rPr>
              <a:t> </a:t>
            </a:r>
            <a:r>
              <a:rPr sz="1100" spc="-30" dirty="0">
                <a:latin typeface="Times New Roman"/>
                <a:cs typeface="Times New Roman"/>
              </a:rPr>
              <a:t>for </a:t>
            </a:r>
            <a:r>
              <a:rPr sz="1100" spc="-10" dirty="0">
                <a:latin typeface="Times New Roman"/>
                <a:cs typeface="Times New Roman"/>
              </a:rPr>
              <a:t>households </a:t>
            </a:r>
            <a:r>
              <a:rPr sz="1100" spc="-5" dirty="0">
                <a:latin typeface="Times New Roman"/>
                <a:cs typeface="Times New Roman"/>
              </a:rPr>
              <a:t>with </a:t>
            </a:r>
            <a:r>
              <a:rPr sz="1100" spc="-15" dirty="0">
                <a:latin typeface="Times New Roman"/>
                <a:cs typeface="Times New Roman"/>
              </a:rPr>
              <a:t>income </a:t>
            </a:r>
            <a:r>
              <a:rPr sz="1100" spc="-25" dirty="0">
                <a:latin typeface="Times New Roman"/>
                <a:cs typeface="Times New Roman"/>
              </a:rPr>
              <a:t>below </a:t>
            </a:r>
            <a:r>
              <a:rPr sz="1100" spc="25" dirty="0">
                <a:latin typeface="Times New Roman"/>
                <a:cs typeface="Times New Roman"/>
              </a:rPr>
              <a:t>the </a:t>
            </a:r>
            <a:r>
              <a:rPr sz="1100" dirty="0">
                <a:latin typeface="Times New Roman"/>
                <a:cs typeface="Times New Roman"/>
              </a:rPr>
              <a:t>median.  </a:t>
            </a:r>
            <a:endParaRPr lang="en-US" sz="1100" dirty="0">
              <a:latin typeface="Times New Roman"/>
              <a:cs typeface="Times New Roman"/>
            </a:endParaRPr>
          </a:p>
          <a:p>
            <a:pPr marL="184150" marR="5080" indent="-171450">
              <a:lnSpc>
                <a:spcPct val="125299"/>
              </a:lnSpc>
              <a:buFont typeface="Arial" panose="020B0604020202020204" pitchFamily="34" charset="0"/>
              <a:buChar char="•"/>
            </a:pPr>
            <a:r>
              <a:rPr sz="1100" spc="-25" dirty="0">
                <a:latin typeface="Times New Roman"/>
                <a:cs typeface="Times New Roman"/>
              </a:rPr>
              <a:t>Using </a:t>
            </a:r>
            <a:r>
              <a:rPr sz="1100" spc="-45" dirty="0">
                <a:latin typeface="Times New Roman"/>
                <a:cs typeface="Times New Roman"/>
              </a:rPr>
              <a:t>GUI, </a:t>
            </a:r>
            <a:r>
              <a:rPr sz="1100" spc="5" dirty="0">
                <a:latin typeface="Times New Roman"/>
                <a:cs typeface="Times New Roman"/>
              </a:rPr>
              <a:t>plot </a:t>
            </a:r>
            <a:r>
              <a:rPr lang="en-US" sz="1100" i="1" spc="-55" dirty="0" err="1">
                <a:latin typeface="Times New Roman"/>
                <a:cs typeface="Times New Roman"/>
              </a:rPr>
              <a:t>foodexp</a:t>
            </a:r>
            <a:r>
              <a:rPr sz="1100" spc="-55" dirty="0">
                <a:latin typeface="Times New Roman"/>
                <a:cs typeface="Times New Roman"/>
              </a:rPr>
              <a:t> </a:t>
            </a:r>
            <a:r>
              <a:rPr sz="1100" spc="10" dirty="0">
                <a:latin typeface="Times New Roman"/>
                <a:cs typeface="Times New Roman"/>
              </a:rPr>
              <a:t>against</a:t>
            </a:r>
            <a:r>
              <a:rPr sz="1100" spc="-160" dirty="0">
                <a:latin typeface="Times New Roman"/>
                <a:cs typeface="Times New Roman"/>
              </a:rPr>
              <a:t> </a:t>
            </a:r>
            <a:r>
              <a:rPr lang="en-US" sz="1100" i="1" spc="-15" dirty="0">
                <a:latin typeface="Times New Roman"/>
                <a:cs typeface="Times New Roman"/>
              </a:rPr>
              <a:t>income</a:t>
            </a:r>
            <a:r>
              <a:rPr sz="1100" spc="-15" dirty="0">
                <a:latin typeface="Times New Roman"/>
                <a:cs typeface="Times New Roman"/>
              </a:rPr>
              <a:t>.</a:t>
            </a:r>
            <a:endParaRPr sz="1100" dirty="0">
              <a:latin typeface="Times New Roman"/>
              <a:cs typeface="Times New Roman"/>
            </a:endParaRPr>
          </a:p>
          <a:p>
            <a:pPr marL="184150" marR="1143635" indent="-171450">
              <a:lnSpc>
                <a:spcPct val="125299"/>
              </a:lnSpc>
              <a:buFont typeface="Arial" panose="020B0604020202020204" pitchFamily="34" charset="0"/>
              <a:buChar char="•"/>
            </a:pPr>
            <a:r>
              <a:rPr sz="1100" spc="-5" dirty="0">
                <a:latin typeface="Times New Roman"/>
                <a:cs typeface="Times New Roman"/>
              </a:rPr>
              <a:t>Write </a:t>
            </a:r>
            <a:r>
              <a:rPr sz="1100" spc="-25" dirty="0">
                <a:latin typeface="Times New Roman"/>
                <a:cs typeface="Times New Roman"/>
              </a:rPr>
              <a:t>all </a:t>
            </a:r>
            <a:r>
              <a:rPr sz="1100" spc="25" dirty="0">
                <a:latin typeface="Times New Roman"/>
                <a:cs typeface="Times New Roman"/>
              </a:rPr>
              <a:t>the </a:t>
            </a:r>
            <a:r>
              <a:rPr sz="1100" dirty="0">
                <a:latin typeface="Times New Roman"/>
                <a:cs typeface="Times New Roman"/>
              </a:rPr>
              <a:t>commands </a:t>
            </a:r>
            <a:r>
              <a:rPr sz="1100" spc="-25" dirty="0">
                <a:latin typeface="Times New Roman"/>
                <a:cs typeface="Times New Roman"/>
              </a:rPr>
              <a:t>in </a:t>
            </a:r>
            <a:r>
              <a:rPr sz="1100" spc="30" dirty="0">
                <a:latin typeface="Times New Roman"/>
                <a:cs typeface="Times New Roman"/>
              </a:rPr>
              <a:t>a </a:t>
            </a:r>
            <a:r>
              <a:rPr sz="1100" dirty="0">
                <a:latin typeface="Times New Roman"/>
                <a:cs typeface="Times New Roman"/>
              </a:rPr>
              <a:t>script</a:t>
            </a:r>
            <a:r>
              <a:rPr lang="en-US" sz="1100" dirty="0">
                <a:latin typeface="Times New Roman"/>
                <a:cs typeface="Times New Roman"/>
              </a:rPr>
              <a:t> fi</a:t>
            </a:r>
            <a:r>
              <a:rPr sz="1100" spc="90" dirty="0">
                <a:latin typeface="Times New Roman"/>
                <a:cs typeface="Times New Roman"/>
              </a:rPr>
              <a:t>le </a:t>
            </a:r>
            <a:r>
              <a:rPr sz="1100" spc="15" dirty="0">
                <a:latin typeface="Times New Roman"/>
                <a:cs typeface="Times New Roman"/>
              </a:rPr>
              <a:t>and </a:t>
            </a:r>
            <a:r>
              <a:rPr sz="1100" spc="-15" dirty="0">
                <a:latin typeface="Times New Roman"/>
                <a:cs typeface="Times New Roman"/>
              </a:rPr>
              <a:t>save</a:t>
            </a:r>
            <a:r>
              <a:rPr lang="en-US" sz="1100" spc="-15" dirty="0">
                <a:latin typeface="Times New Roman"/>
                <a:cs typeface="Times New Roman"/>
              </a:rPr>
              <a:t> </a:t>
            </a:r>
            <a:r>
              <a:rPr sz="1100" spc="20" dirty="0">
                <a:latin typeface="Times New Roman"/>
                <a:cs typeface="Times New Roman"/>
              </a:rPr>
              <a:t>it.</a:t>
            </a:r>
            <a:r>
              <a:rPr lang="en-US" sz="1100" spc="20" dirty="0">
                <a:latin typeface="Times New Roman"/>
                <a:cs typeface="Times New Roman"/>
              </a:rPr>
              <a:t> </a:t>
            </a:r>
            <a:r>
              <a:rPr sz="1100" spc="20" dirty="0">
                <a:latin typeface="Times New Roman"/>
                <a:cs typeface="Times New Roman"/>
              </a:rPr>
              <a:t> </a:t>
            </a:r>
            <a:r>
              <a:rPr sz="1100" spc="5" dirty="0">
                <a:latin typeface="Times New Roman"/>
                <a:cs typeface="Times New Roman"/>
              </a:rPr>
              <a:t>Open </a:t>
            </a:r>
            <a:r>
              <a:rPr sz="1100" spc="25" dirty="0">
                <a:latin typeface="Times New Roman"/>
                <a:cs typeface="Times New Roman"/>
              </a:rPr>
              <a:t>the </a:t>
            </a:r>
            <a:r>
              <a:rPr sz="1100" dirty="0">
                <a:latin typeface="Times New Roman"/>
                <a:cs typeface="Times New Roman"/>
              </a:rPr>
              <a:t>script </a:t>
            </a:r>
            <a:r>
              <a:rPr sz="1100" spc="15" dirty="0">
                <a:latin typeface="Times New Roman"/>
                <a:cs typeface="Times New Roman"/>
              </a:rPr>
              <a:t>and </a:t>
            </a:r>
            <a:r>
              <a:rPr sz="1100" spc="5" dirty="0">
                <a:latin typeface="Times New Roman"/>
                <a:cs typeface="Times New Roman"/>
              </a:rPr>
              <a:t>run </a:t>
            </a:r>
            <a:r>
              <a:rPr sz="1100" spc="25" dirty="0">
                <a:latin typeface="Times New Roman"/>
                <a:cs typeface="Times New Roman"/>
              </a:rPr>
              <a:t>the</a:t>
            </a:r>
            <a:r>
              <a:rPr sz="1100" spc="175" dirty="0">
                <a:latin typeface="Times New Roman"/>
                <a:cs typeface="Times New Roman"/>
              </a:rPr>
              <a:t> </a:t>
            </a:r>
            <a:r>
              <a:rPr sz="1100" spc="5" dirty="0">
                <a:latin typeface="Times New Roman"/>
                <a:cs typeface="Times New Roman"/>
              </a:rPr>
              <a:t>commands.</a:t>
            </a:r>
            <a:endParaRPr sz="1100" dirty="0">
              <a:latin typeface="Times New Roman"/>
              <a:cs typeface="Times New Roman"/>
            </a:endParaRPr>
          </a:p>
          <a:p>
            <a:pPr marL="184150" indent="-171450">
              <a:lnSpc>
                <a:spcPct val="100000"/>
              </a:lnSpc>
              <a:spcBef>
                <a:spcPts val="334"/>
              </a:spcBef>
              <a:buFont typeface="Arial" panose="020B0604020202020204" pitchFamily="34" charset="0"/>
              <a:buChar char="•"/>
            </a:pPr>
            <a:r>
              <a:rPr sz="1100" spc="-10" dirty="0">
                <a:latin typeface="Times New Roman"/>
                <a:cs typeface="Times New Roman"/>
              </a:rPr>
              <a:t>Save </a:t>
            </a:r>
            <a:r>
              <a:rPr sz="1100" spc="25" dirty="0">
                <a:latin typeface="Times New Roman"/>
                <a:cs typeface="Times New Roman"/>
              </a:rPr>
              <a:t>the </a:t>
            </a:r>
            <a:r>
              <a:rPr sz="1100" spc="-20" dirty="0">
                <a:latin typeface="Times New Roman"/>
                <a:cs typeface="Times New Roman"/>
              </a:rPr>
              <a:t>new</a:t>
            </a:r>
            <a:r>
              <a:rPr sz="1100" spc="-30" dirty="0">
                <a:latin typeface="Times New Roman"/>
                <a:cs typeface="Times New Roman"/>
              </a:rPr>
              <a:t> </a:t>
            </a:r>
            <a:r>
              <a:rPr sz="1100" spc="30" dirty="0">
                <a:latin typeface="Times New Roman"/>
                <a:cs typeface="Times New Roman"/>
              </a:rPr>
              <a:t>dataset.</a:t>
            </a:r>
            <a:endParaRPr sz="1100" dirty="0">
              <a:latin typeface="Times New Roman"/>
              <a:cs typeface="Times New Roman"/>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45" dirty="0">
                <a:solidFill>
                  <a:srgbClr val="F2F2F2"/>
                </a:solidFill>
                <a:latin typeface="Book Antiqua"/>
                <a:cs typeface="Book Antiqua"/>
              </a:rPr>
              <a:t>First </a:t>
            </a:r>
            <a:r>
              <a:rPr sz="550" spc="40" dirty="0">
                <a:solidFill>
                  <a:srgbClr val="F2F2F2"/>
                </a:solidFill>
                <a:latin typeface="Book Antiqua"/>
                <a:cs typeface="Book Antiqua"/>
              </a:rPr>
              <a:t>Exercises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55" dirty="0"/>
              <a:t>Exercise</a:t>
            </a:r>
            <a:r>
              <a:rPr spc="85" dirty="0"/>
              <a:t> </a:t>
            </a:r>
            <a:r>
              <a:rPr spc="-45" dirty="0"/>
              <a:t>2</a:t>
            </a:r>
          </a:p>
        </p:txBody>
      </p:sp>
      <p:sp>
        <p:nvSpPr>
          <p:cNvPr id="5" name="object 5"/>
          <p:cNvSpPr txBox="1"/>
          <p:nvPr/>
        </p:nvSpPr>
        <p:spPr>
          <a:xfrm>
            <a:off x="124955" y="686295"/>
            <a:ext cx="4406797" cy="523348"/>
          </a:xfrm>
          <a:prstGeom prst="rect">
            <a:avLst/>
          </a:prstGeom>
        </p:spPr>
        <p:txBody>
          <a:bodyPr vert="horz" wrap="square" lIns="0" tIns="6985" rIns="0" bIns="0" rtlCol="0">
            <a:spAutoFit/>
          </a:bodyPr>
          <a:lstStyle/>
          <a:p>
            <a:pPr marL="12700" marR="5080">
              <a:lnSpc>
                <a:spcPct val="102600"/>
              </a:lnSpc>
              <a:spcBef>
                <a:spcPts val="55"/>
              </a:spcBef>
            </a:pPr>
            <a:r>
              <a:rPr sz="1100" spc="20" dirty="0">
                <a:latin typeface="Times New Roman"/>
                <a:cs typeface="Times New Roman"/>
              </a:rPr>
              <a:t>The </a:t>
            </a:r>
            <a:r>
              <a:rPr lang="en-US" sz="1100" spc="20" dirty="0">
                <a:latin typeface="Times New Roman"/>
                <a:cs typeface="Times New Roman"/>
              </a:rPr>
              <a:t>fi</a:t>
            </a:r>
            <a:r>
              <a:rPr sz="1100" spc="90" dirty="0">
                <a:latin typeface="Times New Roman"/>
                <a:cs typeface="Times New Roman"/>
              </a:rPr>
              <a:t>le </a:t>
            </a:r>
            <a:r>
              <a:rPr sz="1100" spc="-20" dirty="0">
                <a:latin typeface="Times New Roman"/>
                <a:cs typeface="Times New Roman"/>
              </a:rPr>
              <a:t>BWGHT.csv </a:t>
            </a:r>
            <a:r>
              <a:rPr sz="1100" spc="5" dirty="0">
                <a:latin typeface="Times New Roman"/>
                <a:cs typeface="Times New Roman"/>
              </a:rPr>
              <a:t>contains </a:t>
            </a:r>
            <a:r>
              <a:rPr sz="1100" spc="-5" dirty="0">
                <a:latin typeface="Times New Roman"/>
                <a:cs typeface="Times New Roman"/>
              </a:rPr>
              <a:t>information </a:t>
            </a:r>
            <a:r>
              <a:rPr sz="1100" spc="30" dirty="0">
                <a:latin typeface="Times New Roman"/>
                <a:cs typeface="Times New Roman"/>
              </a:rPr>
              <a:t>about </a:t>
            </a:r>
            <a:r>
              <a:rPr sz="1100" spc="15" dirty="0">
                <a:latin typeface="Times New Roman"/>
                <a:cs typeface="Times New Roman"/>
              </a:rPr>
              <a:t>infants' </a:t>
            </a:r>
            <a:r>
              <a:rPr sz="1100" spc="10" dirty="0">
                <a:latin typeface="Times New Roman"/>
                <a:cs typeface="Times New Roman"/>
              </a:rPr>
              <a:t>birth </a:t>
            </a:r>
            <a:r>
              <a:rPr sz="1100" spc="-5" dirty="0">
                <a:latin typeface="Times New Roman"/>
                <a:cs typeface="Times New Roman"/>
              </a:rPr>
              <a:t>weight, </a:t>
            </a:r>
            <a:r>
              <a:rPr sz="1100" spc="-25" dirty="0">
                <a:latin typeface="Times New Roman"/>
                <a:cs typeface="Times New Roman"/>
              </a:rPr>
              <a:t>sex  </a:t>
            </a:r>
            <a:r>
              <a:rPr sz="1100" spc="15" dirty="0">
                <a:latin typeface="Times New Roman"/>
                <a:cs typeface="Times New Roman"/>
              </a:rPr>
              <a:t>and </a:t>
            </a:r>
            <a:r>
              <a:rPr sz="1100" spc="5" dirty="0">
                <a:latin typeface="Times New Roman"/>
                <a:cs typeface="Times New Roman"/>
              </a:rPr>
              <a:t>race, </a:t>
            </a:r>
            <a:r>
              <a:rPr sz="1100" spc="25" dirty="0">
                <a:latin typeface="Times New Roman"/>
                <a:cs typeface="Times New Roman"/>
              </a:rPr>
              <a:t>the </a:t>
            </a:r>
            <a:r>
              <a:rPr sz="1100" spc="-15" dirty="0">
                <a:latin typeface="Times New Roman"/>
                <a:cs typeface="Times New Roman"/>
              </a:rPr>
              <a:t>income </a:t>
            </a:r>
            <a:r>
              <a:rPr sz="1100" spc="-25" dirty="0">
                <a:latin typeface="Times New Roman"/>
                <a:cs typeface="Times New Roman"/>
              </a:rPr>
              <a:t>of </a:t>
            </a:r>
            <a:r>
              <a:rPr sz="1100" spc="5" dirty="0">
                <a:latin typeface="Times New Roman"/>
                <a:cs typeface="Times New Roman"/>
              </a:rPr>
              <a:t>their </a:t>
            </a:r>
            <a:r>
              <a:rPr sz="1100" spc="-20" dirty="0">
                <a:latin typeface="Times New Roman"/>
                <a:cs typeface="Times New Roman"/>
              </a:rPr>
              <a:t>faimilies, </a:t>
            </a:r>
            <a:r>
              <a:rPr sz="1100" spc="5" dirty="0">
                <a:latin typeface="Times New Roman"/>
                <a:cs typeface="Times New Roman"/>
              </a:rPr>
              <a:t>their </a:t>
            </a:r>
            <a:r>
              <a:rPr sz="1100" spc="20" dirty="0">
                <a:latin typeface="Times New Roman"/>
                <a:cs typeface="Times New Roman"/>
              </a:rPr>
              <a:t>parents' </a:t>
            </a:r>
            <a:r>
              <a:rPr sz="1100" spc="5" dirty="0">
                <a:latin typeface="Times New Roman"/>
                <a:cs typeface="Times New Roman"/>
              </a:rPr>
              <a:t>education </a:t>
            </a:r>
            <a:r>
              <a:rPr sz="1100" spc="15" dirty="0">
                <a:latin typeface="Times New Roman"/>
                <a:cs typeface="Times New Roman"/>
              </a:rPr>
              <a:t>and </a:t>
            </a:r>
            <a:r>
              <a:rPr lang="en-US" sz="1100" spc="25" dirty="0">
                <a:latin typeface="Times New Roman"/>
                <a:cs typeface="Times New Roman"/>
              </a:rPr>
              <a:t>the  </a:t>
            </a:r>
            <a:r>
              <a:rPr lang="en-US" sz="1100" spc="5" dirty="0">
                <a:latin typeface="Times New Roman"/>
                <a:cs typeface="Times New Roman"/>
              </a:rPr>
              <a:t>number </a:t>
            </a:r>
            <a:r>
              <a:rPr lang="en-US" sz="1100" spc="-25" dirty="0">
                <a:latin typeface="Times New Roman"/>
                <a:cs typeface="Times New Roman"/>
              </a:rPr>
              <a:t>of </a:t>
            </a:r>
            <a:r>
              <a:rPr lang="en-US" sz="1100" spc="5" dirty="0">
                <a:latin typeface="Times New Roman"/>
                <a:cs typeface="Times New Roman"/>
              </a:rPr>
              <a:t>cigarettes </a:t>
            </a:r>
            <a:r>
              <a:rPr lang="en-US" sz="1100" spc="25" dirty="0">
                <a:latin typeface="Times New Roman"/>
                <a:cs typeface="Times New Roman"/>
              </a:rPr>
              <a:t>the </a:t>
            </a:r>
            <a:r>
              <a:rPr lang="en-US" sz="1100" spc="10" dirty="0">
                <a:latin typeface="Times New Roman"/>
                <a:cs typeface="Times New Roman"/>
              </a:rPr>
              <a:t>mother </a:t>
            </a:r>
            <a:r>
              <a:rPr lang="en-US" sz="1100" spc="-15" dirty="0">
                <a:latin typeface="Times New Roman"/>
                <a:cs typeface="Times New Roman"/>
              </a:rPr>
              <a:t>smoked </a:t>
            </a:r>
            <a:r>
              <a:rPr lang="en-US" sz="1100" spc="10" dirty="0">
                <a:latin typeface="Times New Roman"/>
                <a:cs typeface="Times New Roman"/>
              </a:rPr>
              <a:t>per </a:t>
            </a:r>
            <a:r>
              <a:rPr lang="en-US" sz="1100" spc="-20" dirty="0">
                <a:latin typeface="Times New Roman"/>
                <a:cs typeface="Times New Roman"/>
              </a:rPr>
              <a:t>day </a:t>
            </a:r>
            <a:r>
              <a:rPr lang="en-US" sz="1100" spc="-10" dirty="0">
                <a:latin typeface="Times New Roman"/>
                <a:cs typeface="Times New Roman"/>
              </a:rPr>
              <a:t>during pregnancy</a:t>
            </a:r>
            <a:r>
              <a:rPr lang="en-US" sz="1100" spc="-65" dirty="0">
                <a:latin typeface="Times New Roman"/>
                <a:cs typeface="Times New Roman"/>
              </a:rPr>
              <a:t> </a:t>
            </a:r>
            <a:r>
              <a:rPr sz="1100" spc="50" dirty="0">
                <a:latin typeface="Times New Roman"/>
                <a:cs typeface="Times New Roman"/>
              </a:rPr>
              <a:t>(</a:t>
            </a:r>
            <a:r>
              <a:rPr lang="en-US" sz="1050" spc="50" dirty="0" err="1">
                <a:latin typeface="Garamond"/>
                <a:cs typeface="Garamond"/>
              </a:rPr>
              <a:t>msmoke</a:t>
            </a:r>
            <a:r>
              <a:rPr sz="1100" spc="50" dirty="0">
                <a:latin typeface="Times New Roman"/>
                <a:cs typeface="Times New Roman"/>
              </a:rPr>
              <a:t>).</a:t>
            </a:r>
            <a:endParaRPr sz="1100" dirty="0">
              <a:latin typeface="Times New Roman"/>
              <a:cs typeface="Times New Roman"/>
            </a:endParaRPr>
          </a:p>
        </p:txBody>
      </p:sp>
      <p:sp>
        <p:nvSpPr>
          <p:cNvPr id="6" name="object 6"/>
          <p:cNvSpPr/>
          <p:nvPr/>
        </p:nvSpPr>
        <p:spPr>
          <a:xfrm>
            <a:off x="226796" y="1332684"/>
            <a:ext cx="114214" cy="114214"/>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48920" y="1320831"/>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1</a:t>
            </a:r>
            <a:endParaRPr sz="550">
              <a:latin typeface="Book Antiqua"/>
              <a:cs typeface="Book Antiqua"/>
            </a:endParaRPr>
          </a:p>
        </p:txBody>
      </p:sp>
      <p:sp>
        <p:nvSpPr>
          <p:cNvPr id="8" name="object 8"/>
          <p:cNvSpPr/>
          <p:nvPr/>
        </p:nvSpPr>
        <p:spPr>
          <a:xfrm>
            <a:off x="226796" y="1542716"/>
            <a:ext cx="114214" cy="114214"/>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48920" y="1530863"/>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2</a:t>
            </a:r>
            <a:endParaRPr sz="550">
              <a:latin typeface="Book Antiqua"/>
              <a:cs typeface="Book Antiqua"/>
            </a:endParaRPr>
          </a:p>
        </p:txBody>
      </p:sp>
      <p:sp>
        <p:nvSpPr>
          <p:cNvPr id="10" name="object 10"/>
          <p:cNvSpPr/>
          <p:nvPr/>
        </p:nvSpPr>
        <p:spPr>
          <a:xfrm>
            <a:off x="226796" y="1924821"/>
            <a:ext cx="114214" cy="114214"/>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248920" y="1912968"/>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3</a:t>
            </a:r>
            <a:endParaRPr sz="550">
              <a:latin typeface="Book Antiqua"/>
              <a:cs typeface="Book Antiqua"/>
            </a:endParaRPr>
          </a:p>
        </p:txBody>
      </p:sp>
      <p:sp>
        <p:nvSpPr>
          <p:cNvPr id="12" name="object 12"/>
          <p:cNvSpPr/>
          <p:nvPr/>
        </p:nvSpPr>
        <p:spPr>
          <a:xfrm>
            <a:off x="226796" y="2134854"/>
            <a:ext cx="114214" cy="114214"/>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248920" y="2123001"/>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4</a:t>
            </a:r>
            <a:endParaRPr sz="550">
              <a:latin typeface="Book Antiqua"/>
              <a:cs typeface="Book Antiqua"/>
            </a:endParaRPr>
          </a:p>
        </p:txBody>
      </p:sp>
      <p:sp>
        <p:nvSpPr>
          <p:cNvPr id="14" name="object 14"/>
          <p:cNvSpPr/>
          <p:nvPr/>
        </p:nvSpPr>
        <p:spPr>
          <a:xfrm>
            <a:off x="226796" y="2516984"/>
            <a:ext cx="114214" cy="114214"/>
          </a:xfrm>
          <a:prstGeom prst="rect">
            <a:avLst/>
          </a:prstGeom>
          <a:blipFill>
            <a:blip r:embed="rId3" cstate="print"/>
            <a:stretch>
              <a:fillRect/>
            </a:stretch>
          </a:blipFill>
        </p:spPr>
        <p:txBody>
          <a:bodyPr wrap="square" lIns="0" tIns="0" rIns="0" bIns="0" rtlCol="0"/>
          <a:lstStyle/>
          <a:p>
            <a:endParaRPr/>
          </a:p>
        </p:txBody>
      </p:sp>
      <p:sp>
        <p:nvSpPr>
          <p:cNvPr id="15" name="object 15"/>
          <p:cNvSpPr txBox="1"/>
          <p:nvPr/>
        </p:nvSpPr>
        <p:spPr>
          <a:xfrm>
            <a:off x="248920" y="2505118"/>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5</a:t>
            </a:r>
            <a:endParaRPr sz="550">
              <a:latin typeface="Book Antiqua"/>
              <a:cs typeface="Book Antiqua"/>
            </a:endParaRPr>
          </a:p>
        </p:txBody>
      </p:sp>
      <p:sp>
        <p:nvSpPr>
          <p:cNvPr id="16" name="object 16"/>
          <p:cNvSpPr/>
          <p:nvPr/>
        </p:nvSpPr>
        <p:spPr>
          <a:xfrm>
            <a:off x="226796" y="2727017"/>
            <a:ext cx="114214" cy="114214"/>
          </a:xfrm>
          <a:prstGeom prst="rect">
            <a:avLst/>
          </a:prstGeom>
          <a:blipFill>
            <a:blip r:embed="rId2" cstate="print"/>
            <a:stretch>
              <a:fillRect/>
            </a:stretch>
          </a:blipFill>
        </p:spPr>
        <p:txBody>
          <a:bodyPr wrap="square" lIns="0" tIns="0" rIns="0" bIns="0" rtlCol="0"/>
          <a:lstStyle/>
          <a:p>
            <a:endParaRPr/>
          </a:p>
        </p:txBody>
      </p:sp>
      <p:sp>
        <p:nvSpPr>
          <p:cNvPr id="17" name="object 17"/>
          <p:cNvSpPr txBox="1"/>
          <p:nvPr/>
        </p:nvSpPr>
        <p:spPr>
          <a:xfrm>
            <a:off x="248920" y="2715151"/>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6</a:t>
            </a:r>
            <a:endParaRPr sz="550">
              <a:latin typeface="Book Antiqua"/>
              <a:cs typeface="Book Antiqua"/>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25</a:t>
            </a:r>
            <a:r>
              <a:rPr spc="-60" dirty="0"/>
              <a:t> </a:t>
            </a:r>
            <a:r>
              <a:rPr spc="15" dirty="0"/>
              <a:t>/</a:t>
            </a:r>
            <a:r>
              <a:rPr spc="-55" dirty="0"/>
              <a:t> </a:t>
            </a:r>
            <a:r>
              <a:rPr spc="75" dirty="0"/>
              <a:t>42</a:t>
            </a:r>
          </a:p>
        </p:txBody>
      </p:sp>
      <p:sp>
        <p:nvSpPr>
          <p:cNvPr id="18" name="object 18"/>
          <p:cNvSpPr txBox="1"/>
          <p:nvPr/>
        </p:nvSpPr>
        <p:spPr>
          <a:xfrm>
            <a:off x="402056" y="1234820"/>
            <a:ext cx="4081145" cy="1802130"/>
          </a:xfrm>
          <a:prstGeom prst="rect">
            <a:avLst/>
          </a:prstGeom>
        </p:spPr>
        <p:txBody>
          <a:bodyPr vert="horz" wrap="square" lIns="0" tIns="55244" rIns="0" bIns="0" rtlCol="0">
            <a:spAutoFit/>
          </a:bodyPr>
          <a:lstStyle/>
          <a:p>
            <a:pPr marL="12700">
              <a:lnSpc>
                <a:spcPct val="100000"/>
              </a:lnSpc>
              <a:spcBef>
                <a:spcPts val="434"/>
              </a:spcBef>
            </a:pPr>
            <a:r>
              <a:rPr sz="1100" dirty="0">
                <a:latin typeface="Times New Roman"/>
                <a:cs typeface="Times New Roman"/>
              </a:rPr>
              <a:t>Import </a:t>
            </a:r>
            <a:r>
              <a:rPr sz="1100" spc="-10" dirty="0">
                <a:latin typeface="Times New Roman"/>
                <a:cs typeface="Times New Roman"/>
              </a:rPr>
              <a:t>from </a:t>
            </a:r>
            <a:r>
              <a:rPr sz="1100" dirty="0">
                <a:latin typeface="Times New Roman"/>
                <a:cs typeface="Times New Roman"/>
              </a:rPr>
              <a:t>gretl </a:t>
            </a:r>
            <a:r>
              <a:rPr sz="1100" spc="25" dirty="0">
                <a:latin typeface="Times New Roman"/>
                <a:cs typeface="Times New Roman"/>
              </a:rPr>
              <a:t>the </a:t>
            </a:r>
            <a:r>
              <a:rPr lang="en-US" sz="1100" spc="25" dirty="0">
                <a:latin typeface="Times New Roman"/>
                <a:cs typeface="Times New Roman"/>
              </a:rPr>
              <a:t>fi</a:t>
            </a:r>
            <a:r>
              <a:rPr sz="1100" spc="90" dirty="0">
                <a:latin typeface="Times New Roman"/>
                <a:cs typeface="Times New Roman"/>
              </a:rPr>
              <a:t>le</a:t>
            </a:r>
            <a:r>
              <a:rPr lang="en-US" sz="1100" spc="445" dirty="0">
                <a:latin typeface="Times New Roman"/>
                <a:cs typeface="Times New Roman"/>
              </a:rPr>
              <a:t> </a:t>
            </a:r>
            <a:r>
              <a:rPr sz="1100" spc="-20" dirty="0">
                <a:latin typeface="Times New Roman"/>
                <a:cs typeface="Times New Roman"/>
              </a:rPr>
              <a:t>BW</a:t>
            </a:r>
            <a:r>
              <a:rPr lang="en-US" sz="1100" spc="-20" dirty="0">
                <a:latin typeface="Times New Roman"/>
                <a:cs typeface="Times New Roman"/>
              </a:rPr>
              <a:t>EI</a:t>
            </a:r>
            <a:r>
              <a:rPr sz="1100" spc="-20" dirty="0">
                <a:latin typeface="Times New Roman"/>
                <a:cs typeface="Times New Roman"/>
              </a:rPr>
              <a:t>GHT.</a:t>
            </a:r>
            <a:r>
              <a:rPr lang="en-US" sz="1100" spc="-20" dirty="0">
                <a:latin typeface="Times New Roman"/>
                <a:cs typeface="Times New Roman"/>
              </a:rPr>
              <a:t>xlsx</a:t>
            </a:r>
            <a:endParaRPr sz="1100" dirty="0">
              <a:latin typeface="Times New Roman"/>
              <a:cs typeface="Times New Roman"/>
            </a:endParaRPr>
          </a:p>
          <a:p>
            <a:pPr marL="12700" marR="5080">
              <a:lnSpc>
                <a:spcPct val="102600"/>
              </a:lnSpc>
              <a:spcBef>
                <a:spcPts val="300"/>
              </a:spcBef>
            </a:pPr>
            <a:r>
              <a:rPr sz="1100" spc="5" dirty="0">
                <a:latin typeface="Times New Roman"/>
                <a:cs typeface="Times New Roman"/>
              </a:rPr>
              <a:t>Compute </a:t>
            </a:r>
            <a:r>
              <a:rPr sz="1100" spc="25" dirty="0">
                <a:latin typeface="Times New Roman"/>
                <a:cs typeface="Times New Roman"/>
              </a:rPr>
              <a:t>the </a:t>
            </a:r>
            <a:r>
              <a:rPr sz="1100" spc="-5" dirty="0">
                <a:latin typeface="Times New Roman"/>
                <a:cs typeface="Times New Roman"/>
              </a:rPr>
              <a:t>average </a:t>
            </a:r>
            <a:r>
              <a:rPr sz="1100" spc="10" dirty="0">
                <a:latin typeface="Times New Roman"/>
                <a:cs typeface="Times New Roman"/>
              </a:rPr>
              <a:t>birth </a:t>
            </a:r>
            <a:r>
              <a:rPr sz="1100" spc="-10" dirty="0">
                <a:latin typeface="Times New Roman"/>
                <a:cs typeface="Times New Roman"/>
              </a:rPr>
              <a:t>weight </a:t>
            </a:r>
            <a:r>
              <a:rPr sz="1100" spc="-25" dirty="0">
                <a:latin typeface="Times New Roman"/>
                <a:cs typeface="Times New Roman"/>
              </a:rPr>
              <a:t>for all </a:t>
            </a:r>
            <a:r>
              <a:rPr sz="1100" spc="25" dirty="0">
                <a:latin typeface="Times New Roman"/>
                <a:cs typeface="Times New Roman"/>
              </a:rPr>
              <a:t>the </a:t>
            </a:r>
            <a:r>
              <a:rPr sz="1100" spc="-5" dirty="0">
                <a:latin typeface="Times New Roman"/>
                <a:cs typeface="Times New Roman"/>
              </a:rPr>
              <a:t>babies </a:t>
            </a:r>
            <a:r>
              <a:rPr sz="1100" spc="-25" dirty="0">
                <a:latin typeface="Times New Roman"/>
                <a:cs typeface="Times New Roman"/>
              </a:rPr>
              <a:t>in </a:t>
            </a:r>
            <a:r>
              <a:rPr sz="1100" spc="25" dirty="0">
                <a:latin typeface="Times New Roman"/>
                <a:cs typeface="Times New Roman"/>
              </a:rPr>
              <a:t>the </a:t>
            </a:r>
            <a:r>
              <a:rPr sz="1100" spc="-5" dirty="0">
                <a:latin typeface="Times New Roman"/>
                <a:cs typeface="Times New Roman"/>
              </a:rPr>
              <a:t>sample, </a:t>
            </a:r>
            <a:r>
              <a:rPr sz="1100" spc="15" dirty="0">
                <a:latin typeface="Times New Roman"/>
                <a:cs typeface="Times New Roman"/>
              </a:rPr>
              <a:t>and  </a:t>
            </a:r>
            <a:r>
              <a:rPr sz="1100" spc="-5" dirty="0">
                <a:latin typeface="Times New Roman"/>
                <a:cs typeface="Times New Roman"/>
              </a:rPr>
              <a:t>separately </a:t>
            </a:r>
            <a:r>
              <a:rPr sz="1100" spc="-25" dirty="0">
                <a:latin typeface="Times New Roman"/>
                <a:cs typeface="Times New Roman"/>
              </a:rPr>
              <a:t>for </a:t>
            </a:r>
            <a:r>
              <a:rPr sz="1100" spc="-20" dirty="0">
                <a:latin typeface="Times New Roman"/>
                <a:cs typeface="Times New Roman"/>
              </a:rPr>
              <a:t>boys </a:t>
            </a:r>
            <a:r>
              <a:rPr sz="1100" spc="15" dirty="0">
                <a:latin typeface="Times New Roman"/>
                <a:cs typeface="Times New Roman"/>
              </a:rPr>
              <a:t>and</a:t>
            </a:r>
            <a:r>
              <a:rPr sz="1100" spc="-120" dirty="0">
                <a:latin typeface="Times New Roman"/>
                <a:cs typeface="Times New Roman"/>
              </a:rPr>
              <a:t> </a:t>
            </a:r>
            <a:r>
              <a:rPr sz="1100" spc="-20" dirty="0">
                <a:latin typeface="Times New Roman"/>
                <a:cs typeface="Times New Roman"/>
              </a:rPr>
              <a:t>girls.</a:t>
            </a:r>
            <a:endParaRPr sz="1100" dirty="0">
              <a:latin typeface="Times New Roman"/>
              <a:cs typeface="Times New Roman"/>
            </a:endParaRPr>
          </a:p>
          <a:p>
            <a:pPr marL="12700">
              <a:lnSpc>
                <a:spcPct val="100000"/>
              </a:lnSpc>
              <a:spcBef>
                <a:spcPts val="330"/>
              </a:spcBef>
            </a:pPr>
            <a:r>
              <a:rPr sz="1100" spc="5" dirty="0">
                <a:latin typeface="Times New Roman"/>
                <a:cs typeface="Times New Roman"/>
              </a:rPr>
              <a:t>Compute </a:t>
            </a:r>
            <a:r>
              <a:rPr sz="1100" spc="25" dirty="0">
                <a:latin typeface="Times New Roman"/>
                <a:cs typeface="Times New Roman"/>
              </a:rPr>
              <a:t>the </a:t>
            </a:r>
            <a:r>
              <a:rPr sz="1100" dirty="0">
                <a:latin typeface="Times New Roman"/>
                <a:cs typeface="Times New Roman"/>
              </a:rPr>
              <a:t>proportion </a:t>
            </a:r>
            <a:r>
              <a:rPr sz="1100" spc="-25" dirty="0">
                <a:latin typeface="Times New Roman"/>
                <a:cs typeface="Times New Roman"/>
              </a:rPr>
              <a:t>of </a:t>
            </a:r>
            <a:r>
              <a:rPr sz="1100" spc="10" dirty="0">
                <a:latin typeface="Times New Roman"/>
                <a:cs typeface="Times New Roman"/>
              </a:rPr>
              <a:t>mothers </a:t>
            </a:r>
            <a:r>
              <a:rPr sz="1100" spc="50" dirty="0">
                <a:latin typeface="Times New Roman"/>
                <a:cs typeface="Times New Roman"/>
              </a:rPr>
              <a:t>that </a:t>
            </a:r>
            <a:r>
              <a:rPr sz="1100" spc="-15" dirty="0">
                <a:latin typeface="Times New Roman"/>
                <a:cs typeface="Times New Roman"/>
              </a:rPr>
              <a:t>smoked </a:t>
            </a:r>
            <a:r>
              <a:rPr sz="1100" spc="-10" dirty="0">
                <a:latin typeface="Times New Roman"/>
                <a:cs typeface="Times New Roman"/>
              </a:rPr>
              <a:t>during</a:t>
            </a:r>
            <a:r>
              <a:rPr sz="1100" spc="-145" dirty="0">
                <a:latin typeface="Times New Roman"/>
                <a:cs typeface="Times New Roman"/>
              </a:rPr>
              <a:t> </a:t>
            </a:r>
            <a:r>
              <a:rPr sz="1100" spc="-15" dirty="0">
                <a:latin typeface="Times New Roman"/>
                <a:cs typeface="Times New Roman"/>
              </a:rPr>
              <a:t>pregnancy.</a:t>
            </a:r>
            <a:endParaRPr sz="1100" dirty="0">
              <a:latin typeface="Times New Roman"/>
              <a:cs typeface="Times New Roman"/>
            </a:endParaRPr>
          </a:p>
          <a:p>
            <a:pPr marL="12700" marR="159385">
              <a:lnSpc>
                <a:spcPct val="102600"/>
              </a:lnSpc>
              <a:spcBef>
                <a:spcPts val="300"/>
              </a:spcBef>
            </a:pPr>
            <a:r>
              <a:rPr sz="1100" spc="-15" dirty="0">
                <a:latin typeface="Times New Roman"/>
                <a:cs typeface="Times New Roman"/>
              </a:rPr>
              <a:t>Which </a:t>
            </a:r>
            <a:r>
              <a:rPr sz="1100" spc="-30" dirty="0">
                <a:latin typeface="Times New Roman"/>
                <a:cs typeface="Times New Roman"/>
              </a:rPr>
              <a:t>familiy </a:t>
            </a:r>
            <a:r>
              <a:rPr sz="1100" spc="-20" dirty="0">
                <a:latin typeface="Times New Roman"/>
                <a:cs typeface="Times New Roman"/>
              </a:rPr>
              <a:t>variables </a:t>
            </a:r>
            <a:r>
              <a:rPr sz="1100" spc="-5" dirty="0">
                <a:latin typeface="Times New Roman"/>
                <a:cs typeface="Times New Roman"/>
              </a:rPr>
              <a:t>do </a:t>
            </a:r>
            <a:r>
              <a:rPr sz="1100" spc="-30" dirty="0">
                <a:latin typeface="Times New Roman"/>
                <a:cs typeface="Times New Roman"/>
              </a:rPr>
              <a:t>you </a:t>
            </a:r>
            <a:r>
              <a:rPr sz="1100" spc="5" dirty="0">
                <a:latin typeface="Times New Roman"/>
                <a:cs typeface="Times New Roman"/>
              </a:rPr>
              <a:t>think </a:t>
            </a:r>
            <a:r>
              <a:rPr sz="1100" spc="-5" dirty="0">
                <a:latin typeface="Times New Roman"/>
                <a:cs typeface="Times New Roman"/>
              </a:rPr>
              <a:t>are </a:t>
            </a:r>
            <a:r>
              <a:rPr sz="1100" spc="5" dirty="0">
                <a:latin typeface="Times New Roman"/>
                <a:cs typeface="Times New Roman"/>
              </a:rPr>
              <a:t>related </a:t>
            </a:r>
            <a:r>
              <a:rPr sz="1100" spc="35" dirty="0">
                <a:latin typeface="Times New Roman"/>
                <a:cs typeface="Times New Roman"/>
              </a:rPr>
              <a:t>to </a:t>
            </a:r>
            <a:r>
              <a:rPr sz="1100" dirty="0">
                <a:latin typeface="Times New Roman"/>
                <a:cs typeface="Times New Roman"/>
              </a:rPr>
              <a:t>children's </a:t>
            </a:r>
            <a:r>
              <a:rPr sz="1100" spc="10" dirty="0">
                <a:latin typeface="Times New Roman"/>
                <a:cs typeface="Times New Roman"/>
              </a:rPr>
              <a:t>birth  </a:t>
            </a:r>
            <a:r>
              <a:rPr sz="1100" spc="-10" dirty="0">
                <a:latin typeface="Times New Roman"/>
                <a:cs typeface="Times New Roman"/>
              </a:rPr>
              <a:t>weight? </a:t>
            </a:r>
            <a:r>
              <a:rPr sz="1100" spc="5" dirty="0">
                <a:latin typeface="Times New Roman"/>
                <a:cs typeface="Times New Roman"/>
              </a:rPr>
              <a:t>Compute </a:t>
            </a:r>
            <a:r>
              <a:rPr sz="1100" spc="25" dirty="0">
                <a:latin typeface="Times New Roman"/>
                <a:cs typeface="Times New Roman"/>
              </a:rPr>
              <a:t>the </a:t>
            </a:r>
            <a:r>
              <a:rPr sz="1100" spc="-5" dirty="0">
                <a:latin typeface="Times New Roman"/>
                <a:cs typeface="Times New Roman"/>
              </a:rPr>
              <a:t>correlation </a:t>
            </a:r>
            <a:r>
              <a:rPr sz="1100" dirty="0">
                <a:latin typeface="Times New Roman"/>
                <a:cs typeface="Times New Roman"/>
              </a:rPr>
              <a:t>among </a:t>
            </a:r>
            <a:r>
              <a:rPr sz="1050" spc="40" dirty="0">
                <a:latin typeface="Garamond"/>
                <a:cs typeface="Garamond"/>
              </a:rPr>
              <a:t>bwght </a:t>
            </a:r>
            <a:r>
              <a:rPr sz="1100" spc="15" dirty="0">
                <a:latin typeface="Times New Roman"/>
                <a:cs typeface="Times New Roman"/>
              </a:rPr>
              <a:t>and </a:t>
            </a:r>
            <a:r>
              <a:rPr sz="1100" spc="10" dirty="0">
                <a:latin typeface="Times New Roman"/>
                <a:cs typeface="Times New Roman"/>
              </a:rPr>
              <a:t>those</a:t>
            </a:r>
            <a:r>
              <a:rPr sz="1100" spc="25" dirty="0">
                <a:latin typeface="Times New Roman"/>
                <a:cs typeface="Times New Roman"/>
              </a:rPr>
              <a:t> </a:t>
            </a:r>
            <a:r>
              <a:rPr sz="1100" spc="-15" dirty="0">
                <a:latin typeface="Times New Roman"/>
                <a:cs typeface="Times New Roman"/>
              </a:rPr>
              <a:t>variables.</a:t>
            </a:r>
            <a:endParaRPr sz="1100" dirty="0">
              <a:latin typeface="Times New Roman"/>
              <a:cs typeface="Times New Roman"/>
            </a:endParaRPr>
          </a:p>
          <a:p>
            <a:pPr marL="12700">
              <a:lnSpc>
                <a:spcPct val="100000"/>
              </a:lnSpc>
              <a:spcBef>
                <a:spcPts val="335"/>
              </a:spcBef>
            </a:pPr>
            <a:r>
              <a:rPr sz="1100" spc="-10" dirty="0">
                <a:latin typeface="Times New Roman"/>
                <a:cs typeface="Times New Roman"/>
              </a:rPr>
              <a:t>Save </a:t>
            </a:r>
            <a:r>
              <a:rPr sz="1100" spc="25" dirty="0">
                <a:latin typeface="Times New Roman"/>
                <a:cs typeface="Times New Roman"/>
              </a:rPr>
              <a:t>the </a:t>
            </a:r>
            <a:r>
              <a:rPr sz="1100" spc="-20" dirty="0">
                <a:latin typeface="Times New Roman"/>
                <a:cs typeface="Times New Roman"/>
              </a:rPr>
              <a:t>new </a:t>
            </a:r>
            <a:r>
              <a:rPr sz="1100" spc="20" dirty="0">
                <a:latin typeface="Times New Roman"/>
                <a:cs typeface="Times New Roman"/>
              </a:rPr>
              <a:t>database </a:t>
            </a:r>
            <a:r>
              <a:rPr sz="1100" spc="-25" dirty="0">
                <a:latin typeface="Times New Roman"/>
                <a:cs typeface="Times New Roman"/>
              </a:rPr>
              <a:t>in </a:t>
            </a:r>
            <a:r>
              <a:rPr sz="1100" dirty="0">
                <a:latin typeface="Times New Roman"/>
                <a:cs typeface="Times New Roman"/>
              </a:rPr>
              <a:t>gretl</a:t>
            </a:r>
            <a:r>
              <a:rPr sz="1100" spc="10" dirty="0">
                <a:latin typeface="Times New Roman"/>
                <a:cs typeface="Times New Roman"/>
              </a:rPr>
              <a:t> format.</a:t>
            </a:r>
            <a:endParaRPr sz="1100" dirty="0">
              <a:latin typeface="Times New Roman"/>
              <a:cs typeface="Times New Roman"/>
            </a:endParaRPr>
          </a:p>
          <a:p>
            <a:pPr marL="12700" marR="137795">
              <a:lnSpc>
                <a:spcPct val="102600"/>
              </a:lnSpc>
              <a:spcBef>
                <a:spcPts val="300"/>
              </a:spcBef>
            </a:pPr>
            <a:r>
              <a:rPr sz="1100" spc="-5" dirty="0">
                <a:latin typeface="Times New Roman"/>
                <a:cs typeface="Times New Roman"/>
              </a:rPr>
              <a:t>Write </a:t>
            </a:r>
            <a:r>
              <a:rPr sz="1100" spc="-25" dirty="0">
                <a:latin typeface="Times New Roman"/>
                <a:cs typeface="Times New Roman"/>
              </a:rPr>
              <a:t>down all </a:t>
            </a:r>
            <a:r>
              <a:rPr sz="1100" spc="25" dirty="0">
                <a:latin typeface="Times New Roman"/>
                <a:cs typeface="Times New Roman"/>
              </a:rPr>
              <a:t>the </a:t>
            </a:r>
            <a:r>
              <a:rPr sz="1100" spc="-20" dirty="0">
                <a:latin typeface="Times New Roman"/>
                <a:cs typeface="Times New Roman"/>
              </a:rPr>
              <a:t>previous </a:t>
            </a:r>
            <a:r>
              <a:rPr sz="1100" dirty="0">
                <a:latin typeface="Times New Roman"/>
                <a:cs typeface="Times New Roman"/>
              </a:rPr>
              <a:t>commands </a:t>
            </a:r>
            <a:r>
              <a:rPr sz="1100" spc="-25" dirty="0">
                <a:latin typeface="Times New Roman"/>
                <a:cs typeface="Times New Roman"/>
              </a:rPr>
              <a:t>in </a:t>
            </a:r>
            <a:r>
              <a:rPr sz="1100" spc="30" dirty="0">
                <a:latin typeface="Times New Roman"/>
                <a:cs typeface="Times New Roman"/>
              </a:rPr>
              <a:t>a </a:t>
            </a:r>
            <a:r>
              <a:rPr sz="1100" dirty="0">
                <a:latin typeface="Times New Roman"/>
                <a:cs typeface="Times New Roman"/>
              </a:rPr>
              <a:t>script </a:t>
            </a:r>
            <a:r>
              <a:rPr sz="1100" spc="15" dirty="0">
                <a:latin typeface="Times New Roman"/>
                <a:cs typeface="Times New Roman"/>
              </a:rPr>
              <a:t>and </a:t>
            </a:r>
            <a:r>
              <a:rPr sz="1100" spc="-15" dirty="0">
                <a:latin typeface="Times New Roman"/>
                <a:cs typeface="Times New Roman"/>
              </a:rPr>
              <a:t>save </a:t>
            </a:r>
            <a:r>
              <a:rPr sz="1100" spc="20" dirty="0">
                <a:latin typeface="Times New Roman"/>
                <a:cs typeface="Times New Roman"/>
              </a:rPr>
              <a:t>it. </a:t>
            </a:r>
            <a:r>
              <a:rPr sz="1100" spc="-25" dirty="0">
                <a:latin typeface="Times New Roman"/>
                <a:cs typeface="Times New Roman"/>
              </a:rPr>
              <a:t>Close  your </a:t>
            </a:r>
            <a:r>
              <a:rPr sz="1100" spc="-10" dirty="0">
                <a:latin typeface="Times New Roman"/>
                <a:cs typeface="Times New Roman"/>
              </a:rPr>
              <a:t>session, </a:t>
            </a:r>
            <a:r>
              <a:rPr sz="1100" spc="5" dirty="0">
                <a:latin typeface="Times New Roman"/>
                <a:cs typeface="Times New Roman"/>
              </a:rPr>
              <a:t>open </a:t>
            </a:r>
            <a:r>
              <a:rPr sz="1100" spc="25" dirty="0">
                <a:latin typeface="Times New Roman"/>
                <a:cs typeface="Times New Roman"/>
              </a:rPr>
              <a:t>the </a:t>
            </a:r>
            <a:r>
              <a:rPr sz="1100" dirty="0">
                <a:latin typeface="Times New Roman"/>
                <a:cs typeface="Times New Roman"/>
              </a:rPr>
              <a:t>script </a:t>
            </a:r>
            <a:r>
              <a:rPr sz="1100" spc="15" dirty="0">
                <a:latin typeface="Times New Roman"/>
                <a:cs typeface="Times New Roman"/>
              </a:rPr>
              <a:t>and </a:t>
            </a:r>
            <a:r>
              <a:rPr sz="1100" spc="5" dirty="0">
                <a:latin typeface="Times New Roman"/>
                <a:cs typeface="Times New Roman"/>
              </a:rPr>
              <a:t>run </a:t>
            </a:r>
            <a:r>
              <a:rPr sz="1100" spc="-25" dirty="0">
                <a:latin typeface="Times New Roman"/>
                <a:cs typeface="Times New Roman"/>
              </a:rPr>
              <a:t>all </a:t>
            </a:r>
            <a:r>
              <a:rPr sz="1100" spc="25" dirty="0">
                <a:latin typeface="Times New Roman"/>
                <a:cs typeface="Times New Roman"/>
              </a:rPr>
              <a:t>the </a:t>
            </a:r>
            <a:r>
              <a:rPr sz="1100" dirty="0">
                <a:latin typeface="Times New Roman"/>
                <a:cs typeface="Times New Roman"/>
              </a:rPr>
              <a:t>commands</a:t>
            </a:r>
            <a:r>
              <a:rPr sz="1100" spc="100" dirty="0">
                <a:latin typeface="Times New Roman"/>
                <a:cs typeface="Times New Roman"/>
              </a:rPr>
              <a:t> </a:t>
            </a:r>
            <a:r>
              <a:rPr sz="1100" spc="15" dirty="0">
                <a:latin typeface="Times New Roman"/>
                <a:cs typeface="Times New Roman"/>
              </a:rPr>
              <a:t>together.</a:t>
            </a:r>
            <a:endParaRPr sz="1100" dirty="0">
              <a:latin typeface="Times New Roman"/>
              <a:cs typeface="Times New Roman"/>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89646" y="2101"/>
            <a:ext cx="560070" cy="115570"/>
          </a:xfrm>
          <a:prstGeom prst="rect">
            <a:avLst/>
          </a:prstGeom>
        </p:spPr>
        <p:txBody>
          <a:bodyPr vert="horz" wrap="square" lIns="0" tIns="17145" rIns="0" bIns="0" rtlCol="0">
            <a:spAutoFit/>
          </a:bodyPr>
          <a:lstStyle/>
          <a:p>
            <a:pPr marL="12700">
              <a:lnSpc>
                <a:spcPct val="100000"/>
              </a:lnSpc>
              <a:spcBef>
                <a:spcPts val="135"/>
              </a:spcBef>
            </a:pPr>
            <a:r>
              <a:rPr sz="550" spc="45" dirty="0">
                <a:solidFill>
                  <a:srgbClr val="F2F2F2"/>
                </a:solidFill>
                <a:latin typeface="Book Antiqua"/>
                <a:cs typeface="Book Antiqua"/>
              </a:rPr>
              <a:t>First</a:t>
            </a:r>
            <a:r>
              <a:rPr sz="550" spc="60" dirty="0">
                <a:solidFill>
                  <a:srgbClr val="F2F2F2"/>
                </a:solidFill>
                <a:latin typeface="Book Antiqua"/>
                <a:cs typeface="Book Antiqua"/>
              </a:rPr>
              <a:t> </a:t>
            </a:r>
            <a:r>
              <a:rPr sz="550" spc="40" dirty="0">
                <a:solidFill>
                  <a:srgbClr val="F2F2F2"/>
                </a:solidFill>
                <a:latin typeface="Book Antiqua"/>
                <a:cs typeface="Book Antiqua"/>
              </a:rPr>
              <a:t>Exercises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40" dirty="0"/>
              <a:t>Basic </a:t>
            </a:r>
            <a:r>
              <a:rPr spc="-30" dirty="0"/>
              <a:t>commands </a:t>
            </a:r>
            <a:r>
              <a:rPr spc="-55" dirty="0"/>
              <a:t>for </a:t>
            </a:r>
            <a:r>
              <a:rPr spc="20" dirty="0"/>
              <a:t>data </a:t>
            </a:r>
            <a:r>
              <a:rPr spc="-15" dirty="0"/>
              <a:t>management</a:t>
            </a:r>
            <a:r>
              <a:rPr spc="-80" dirty="0"/>
              <a:t> </a:t>
            </a:r>
            <a:r>
              <a:rPr spc="55" dirty="0"/>
              <a:t>(1/2)</a:t>
            </a:r>
          </a:p>
        </p:txBody>
      </p:sp>
      <p:sp>
        <p:nvSpPr>
          <p:cNvPr id="5" name="object 5"/>
          <p:cNvSpPr/>
          <p:nvPr/>
        </p:nvSpPr>
        <p:spPr>
          <a:xfrm>
            <a:off x="86855" y="1207033"/>
            <a:ext cx="4434331" cy="5060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7655" y="2593594"/>
            <a:ext cx="101599" cy="1016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8455" y="2580894"/>
            <a:ext cx="4383480" cy="1143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521187" y="1080427"/>
            <a:ext cx="50749" cy="151316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6854" y="1251293"/>
            <a:ext cx="4434840" cy="1393190"/>
          </a:xfrm>
          <a:custGeom>
            <a:avLst/>
            <a:gdLst/>
            <a:ahLst/>
            <a:cxnLst/>
            <a:rect l="l" t="t" r="r" b="b"/>
            <a:pathLst>
              <a:path w="4434840" h="1393189">
                <a:moveTo>
                  <a:pt x="4434332" y="0"/>
                </a:moveTo>
                <a:lnTo>
                  <a:pt x="0" y="0"/>
                </a:lnTo>
                <a:lnTo>
                  <a:pt x="0" y="1342301"/>
                </a:lnTo>
                <a:lnTo>
                  <a:pt x="4008" y="1362025"/>
                </a:lnTo>
                <a:lnTo>
                  <a:pt x="14922" y="1378178"/>
                </a:lnTo>
                <a:lnTo>
                  <a:pt x="31075" y="1389092"/>
                </a:lnTo>
                <a:lnTo>
                  <a:pt x="50800" y="1393101"/>
                </a:lnTo>
                <a:lnTo>
                  <a:pt x="4383532" y="1393101"/>
                </a:lnTo>
                <a:lnTo>
                  <a:pt x="4403257" y="1389092"/>
                </a:lnTo>
                <a:lnTo>
                  <a:pt x="4419410" y="1378178"/>
                </a:lnTo>
                <a:lnTo>
                  <a:pt x="4430324" y="1362025"/>
                </a:lnTo>
                <a:lnTo>
                  <a:pt x="4434332" y="1342301"/>
                </a:lnTo>
                <a:lnTo>
                  <a:pt x="4434332" y="0"/>
                </a:lnTo>
                <a:close/>
              </a:path>
            </a:pathLst>
          </a:custGeom>
          <a:solidFill>
            <a:srgbClr val="FFFFFF"/>
          </a:solidFill>
        </p:spPr>
        <p:txBody>
          <a:bodyPr wrap="square" lIns="0" tIns="0" rIns="0" bIns="0" rtlCol="0"/>
          <a:lstStyle/>
          <a:p>
            <a:endParaRPr/>
          </a:p>
        </p:txBody>
      </p:sp>
      <p:sp>
        <p:nvSpPr>
          <p:cNvPr id="10" name="object 10"/>
          <p:cNvSpPr/>
          <p:nvPr/>
        </p:nvSpPr>
        <p:spPr>
          <a:xfrm>
            <a:off x="4521187" y="1118501"/>
            <a:ext cx="0" cy="1494155"/>
          </a:xfrm>
          <a:custGeom>
            <a:avLst/>
            <a:gdLst/>
            <a:ahLst/>
            <a:cxnLst/>
            <a:rect l="l" t="t" r="r" b="b"/>
            <a:pathLst>
              <a:path h="1494155">
                <a:moveTo>
                  <a:pt x="0" y="1494142"/>
                </a:moveTo>
                <a:lnTo>
                  <a:pt x="0" y="0"/>
                </a:lnTo>
              </a:path>
            </a:pathLst>
          </a:custGeom>
          <a:ln w="3175">
            <a:solidFill>
              <a:srgbClr val="7F7F7F"/>
            </a:solidFill>
          </a:ln>
        </p:spPr>
        <p:txBody>
          <a:bodyPr wrap="square" lIns="0" tIns="0" rIns="0" bIns="0" rtlCol="0"/>
          <a:lstStyle/>
          <a:p>
            <a:endParaRPr/>
          </a:p>
        </p:txBody>
      </p:sp>
      <p:sp>
        <p:nvSpPr>
          <p:cNvPr id="11" name="object 11"/>
          <p:cNvSpPr/>
          <p:nvPr/>
        </p:nvSpPr>
        <p:spPr>
          <a:xfrm>
            <a:off x="4521187" y="1105801"/>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2" name="object 12"/>
          <p:cNvSpPr/>
          <p:nvPr/>
        </p:nvSpPr>
        <p:spPr>
          <a:xfrm>
            <a:off x="4521187" y="1093101"/>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3" name="object 13"/>
          <p:cNvSpPr/>
          <p:nvPr/>
        </p:nvSpPr>
        <p:spPr>
          <a:xfrm>
            <a:off x="4521187" y="1080401"/>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4" name="object 14"/>
          <p:cNvSpPr/>
          <p:nvPr/>
        </p:nvSpPr>
        <p:spPr>
          <a:xfrm>
            <a:off x="280212" y="1309941"/>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519974"/>
            <a:ext cx="65265" cy="6526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80212" y="1730006"/>
            <a:ext cx="65265" cy="65265"/>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280212" y="1940039"/>
            <a:ext cx="65265" cy="65265"/>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280212" y="2322144"/>
            <a:ext cx="65265" cy="65265"/>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280212" y="2532176"/>
            <a:ext cx="65265" cy="65265"/>
          </a:xfrm>
          <a:prstGeom prst="rect">
            <a:avLst/>
          </a:prstGeom>
          <a:blipFill>
            <a:blip r:embed="rId6" cstate="print"/>
            <a:stretch>
              <a:fillRect/>
            </a:stretch>
          </a:blipFill>
        </p:spPr>
        <p:txBody>
          <a:bodyPr wrap="square" lIns="0" tIns="0" rIns="0" bIns="0" rtlCol="0"/>
          <a:lstStyle/>
          <a:p>
            <a:endParaRPr/>
          </a:p>
        </p:txBody>
      </p:sp>
      <p:sp>
        <p:nvSpPr>
          <p:cNvPr id="20" name="object 20"/>
          <p:cNvSpPr txBox="1"/>
          <p:nvPr/>
        </p:nvSpPr>
        <p:spPr>
          <a:xfrm>
            <a:off x="124955" y="988123"/>
            <a:ext cx="4395726" cy="1652905"/>
          </a:xfrm>
          <a:prstGeom prst="rect">
            <a:avLst/>
          </a:prstGeom>
        </p:spPr>
        <p:txBody>
          <a:bodyPr vert="horz" wrap="square" lIns="0" tIns="47625" rIns="0" bIns="0" rtlCol="0">
            <a:spAutoFit/>
          </a:bodyPr>
          <a:lstStyle/>
          <a:p>
            <a:pPr marL="12700">
              <a:lnSpc>
                <a:spcPct val="100000"/>
              </a:lnSpc>
              <a:spcBef>
                <a:spcPts val="375"/>
              </a:spcBef>
            </a:pPr>
            <a:r>
              <a:rPr sz="1100" spc="-5" dirty="0">
                <a:solidFill>
                  <a:srgbClr val="4C4C7F"/>
                </a:solidFill>
                <a:latin typeface="Times New Roman"/>
                <a:cs typeface="Times New Roman"/>
              </a:rPr>
              <a:t>Commands on </a:t>
            </a:r>
            <a:r>
              <a:rPr sz="1100" spc="25" dirty="0">
                <a:solidFill>
                  <a:srgbClr val="4C4C7F"/>
                </a:solidFill>
                <a:latin typeface="Times New Roman"/>
                <a:cs typeface="Times New Roman"/>
              </a:rPr>
              <a:t>the </a:t>
            </a:r>
            <a:r>
              <a:rPr sz="1100" dirty="0">
                <a:solidFill>
                  <a:srgbClr val="4C4C7F"/>
                </a:solidFill>
                <a:latin typeface="Times New Roman"/>
                <a:cs typeface="Times New Roman"/>
              </a:rPr>
              <a:t>entire</a:t>
            </a:r>
            <a:r>
              <a:rPr sz="1100" spc="45" dirty="0">
                <a:solidFill>
                  <a:srgbClr val="4C4C7F"/>
                </a:solidFill>
                <a:latin typeface="Times New Roman"/>
                <a:cs typeface="Times New Roman"/>
              </a:rPr>
              <a:t> </a:t>
            </a:r>
            <a:r>
              <a:rPr sz="1100" spc="35" dirty="0">
                <a:solidFill>
                  <a:srgbClr val="4C4C7F"/>
                </a:solidFill>
                <a:latin typeface="Times New Roman"/>
                <a:cs typeface="Times New Roman"/>
              </a:rPr>
              <a:t>data</a:t>
            </a:r>
            <a:endParaRPr sz="1100" dirty="0">
              <a:latin typeface="Times New Roman"/>
              <a:cs typeface="Times New Roman"/>
            </a:endParaRPr>
          </a:p>
          <a:p>
            <a:pPr marL="289560" marR="576580">
              <a:lnSpc>
                <a:spcPts val="1650"/>
              </a:lnSpc>
              <a:spcBef>
                <a:spcPts val="50"/>
              </a:spcBef>
            </a:pPr>
            <a:r>
              <a:rPr sz="950" spc="85" dirty="0">
                <a:latin typeface="SimSun"/>
                <a:cs typeface="SimSun"/>
              </a:rPr>
              <a:t>open: </a:t>
            </a:r>
            <a:r>
              <a:rPr sz="1100" dirty="0">
                <a:latin typeface="Times New Roman"/>
                <a:cs typeface="Times New Roman"/>
              </a:rPr>
              <a:t>opens </a:t>
            </a:r>
            <a:r>
              <a:rPr sz="1100" spc="30" dirty="0">
                <a:latin typeface="Times New Roman"/>
                <a:cs typeface="Times New Roman"/>
              </a:rPr>
              <a:t>a </a:t>
            </a:r>
            <a:r>
              <a:rPr sz="1100" spc="35" dirty="0">
                <a:latin typeface="Times New Roman"/>
                <a:cs typeface="Times New Roman"/>
              </a:rPr>
              <a:t>data </a:t>
            </a:r>
            <a:r>
              <a:rPr lang="en-US" sz="1100" spc="35" dirty="0">
                <a:latin typeface="Times New Roman"/>
                <a:cs typeface="Times New Roman"/>
              </a:rPr>
              <a:t>fi</a:t>
            </a:r>
            <a:r>
              <a:rPr sz="1100" spc="90" dirty="0">
                <a:latin typeface="Times New Roman"/>
                <a:cs typeface="Times New Roman"/>
              </a:rPr>
              <a:t>le </a:t>
            </a:r>
            <a:r>
              <a:rPr sz="1100" spc="-10" dirty="0">
                <a:latin typeface="Times New Roman"/>
                <a:cs typeface="Times New Roman"/>
              </a:rPr>
              <a:t>replacing </a:t>
            </a:r>
            <a:r>
              <a:rPr sz="1100" spc="-5" dirty="0">
                <a:latin typeface="Times New Roman"/>
                <a:cs typeface="Times New Roman"/>
              </a:rPr>
              <a:t>any </a:t>
            </a:r>
            <a:r>
              <a:rPr sz="1100" spc="35" dirty="0">
                <a:latin typeface="Times New Roman"/>
                <a:cs typeface="Times New Roman"/>
              </a:rPr>
              <a:t>data </a:t>
            </a:r>
            <a:r>
              <a:rPr lang="en-US" sz="1100" spc="35" dirty="0">
                <a:latin typeface="Times New Roman"/>
                <a:cs typeface="Times New Roman"/>
              </a:rPr>
              <a:t>fi</a:t>
            </a:r>
            <a:r>
              <a:rPr sz="1100" spc="90" dirty="0">
                <a:latin typeface="Times New Roman"/>
                <a:cs typeface="Times New Roman"/>
              </a:rPr>
              <a:t>le </a:t>
            </a:r>
            <a:r>
              <a:rPr sz="1100" spc="-10" dirty="0">
                <a:latin typeface="Times New Roman"/>
                <a:cs typeface="Times New Roman"/>
              </a:rPr>
              <a:t>already </a:t>
            </a:r>
            <a:r>
              <a:rPr sz="1100" spc="5" dirty="0">
                <a:latin typeface="Times New Roman"/>
                <a:cs typeface="Times New Roman"/>
              </a:rPr>
              <a:t>open  </a:t>
            </a:r>
            <a:r>
              <a:rPr sz="950" spc="85" dirty="0">
                <a:latin typeface="SimSun"/>
                <a:cs typeface="SimSun"/>
              </a:rPr>
              <a:t>smpl: </a:t>
            </a:r>
            <a:r>
              <a:rPr sz="1100" spc="50" dirty="0">
                <a:latin typeface="Times New Roman"/>
                <a:cs typeface="Times New Roman"/>
              </a:rPr>
              <a:t>de</a:t>
            </a:r>
            <a:r>
              <a:rPr lang="en-US" sz="1100" spc="50" dirty="0">
                <a:latin typeface="Times New Roman"/>
                <a:cs typeface="Times New Roman"/>
              </a:rPr>
              <a:t>fi</a:t>
            </a:r>
            <a:r>
              <a:rPr sz="1100" spc="50" dirty="0">
                <a:latin typeface="Times New Roman"/>
                <a:cs typeface="Times New Roman"/>
              </a:rPr>
              <a:t>nes </a:t>
            </a:r>
            <a:r>
              <a:rPr sz="1100" spc="25" dirty="0">
                <a:latin typeface="Times New Roman"/>
                <a:cs typeface="Times New Roman"/>
              </a:rPr>
              <a:t>the </a:t>
            </a:r>
            <a:r>
              <a:rPr sz="1100" spc="-5" dirty="0">
                <a:latin typeface="Times New Roman"/>
                <a:cs typeface="Times New Roman"/>
              </a:rPr>
              <a:t>sample</a:t>
            </a:r>
            <a:r>
              <a:rPr sz="1100" spc="70" dirty="0">
                <a:latin typeface="Times New Roman"/>
                <a:cs typeface="Times New Roman"/>
              </a:rPr>
              <a:t> </a:t>
            </a:r>
            <a:r>
              <a:rPr sz="1100" spc="5" dirty="0">
                <a:latin typeface="Times New Roman"/>
                <a:cs typeface="Times New Roman"/>
              </a:rPr>
              <a:t>range</a:t>
            </a:r>
            <a:endParaRPr sz="1100" dirty="0">
              <a:latin typeface="Times New Roman"/>
              <a:cs typeface="Times New Roman"/>
            </a:endParaRPr>
          </a:p>
          <a:p>
            <a:pPr marL="289560">
              <a:lnSpc>
                <a:spcPct val="100000"/>
              </a:lnSpc>
              <a:spcBef>
                <a:spcPts val="229"/>
              </a:spcBef>
            </a:pPr>
            <a:r>
              <a:rPr sz="950" spc="85" dirty="0">
                <a:latin typeface="SimSun"/>
                <a:cs typeface="SimSun"/>
              </a:rPr>
              <a:t>dataset: </a:t>
            </a:r>
            <a:r>
              <a:rPr sz="1100" spc="25" dirty="0">
                <a:latin typeface="Times New Roman"/>
                <a:cs typeface="Times New Roman"/>
              </a:rPr>
              <a:t>sorts/clears/transposes/adds </a:t>
            </a:r>
            <a:r>
              <a:rPr sz="1100" spc="-5" dirty="0">
                <a:latin typeface="Times New Roman"/>
                <a:cs typeface="Times New Roman"/>
              </a:rPr>
              <a:t>observations </a:t>
            </a:r>
            <a:r>
              <a:rPr sz="1100" spc="15" dirty="0">
                <a:latin typeface="Times New Roman"/>
                <a:cs typeface="Times New Roman"/>
              </a:rPr>
              <a:t>and</a:t>
            </a:r>
            <a:r>
              <a:rPr sz="1100" spc="-95" dirty="0">
                <a:latin typeface="Times New Roman"/>
                <a:cs typeface="Times New Roman"/>
              </a:rPr>
              <a:t> </a:t>
            </a:r>
            <a:r>
              <a:rPr sz="1100" spc="-10" dirty="0">
                <a:latin typeface="Times New Roman"/>
                <a:cs typeface="Times New Roman"/>
              </a:rPr>
              <a:t>more</a:t>
            </a:r>
            <a:endParaRPr sz="1100" dirty="0">
              <a:latin typeface="Times New Roman"/>
              <a:cs typeface="Times New Roman"/>
            </a:endParaRPr>
          </a:p>
          <a:p>
            <a:pPr marL="289560" marR="5080">
              <a:lnSpc>
                <a:spcPct val="102600"/>
              </a:lnSpc>
              <a:spcBef>
                <a:spcPts val="300"/>
              </a:spcBef>
            </a:pPr>
            <a:r>
              <a:rPr sz="950" spc="85" dirty="0">
                <a:latin typeface="SimSun"/>
                <a:cs typeface="SimSun"/>
              </a:rPr>
              <a:t>setobs: </a:t>
            </a:r>
            <a:r>
              <a:rPr sz="1100" spc="-10" dirty="0">
                <a:latin typeface="Times New Roman"/>
                <a:cs typeface="Times New Roman"/>
              </a:rPr>
              <a:t>declares </a:t>
            </a:r>
            <a:r>
              <a:rPr sz="1100" spc="25" dirty="0">
                <a:latin typeface="Times New Roman"/>
                <a:cs typeface="Times New Roman"/>
              </a:rPr>
              <a:t>the </a:t>
            </a:r>
            <a:r>
              <a:rPr sz="1100" spc="15" dirty="0">
                <a:latin typeface="Times New Roman"/>
                <a:cs typeface="Times New Roman"/>
              </a:rPr>
              <a:t>structure </a:t>
            </a:r>
            <a:r>
              <a:rPr sz="1100" spc="-25" dirty="0">
                <a:latin typeface="Times New Roman"/>
                <a:cs typeface="Times New Roman"/>
              </a:rPr>
              <a:t>of </a:t>
            </a:r>
            <a:r>
              <a:rPr sz="1100" spc="25" dirty="0">
                <a:latin typeface="Times New Roman"/>
                <a:cs typeface="Times New Roman"/>
              </a:rPr>
              <a:t>the </a:t>
            </a:r>
            <a:r>
              <a:rPr sz="1100" spc="35" dirty="0">
                <a:latin typeface="Times New Roman"/>
                <a:cs typeface="Times New Roman"/>
              </a:rPr>
              <a:t>data </a:t>
            </a:r>
            <a:r>
              <a:rPr sz="1100" dirty="0">
                <a:latin typeface="Times New Roman"/>
                <a:cs typeface="Times New Roman"/>
              </a:rPr>
              <a:t>(cross-section, </a:t>
            </a:r>
            <a:r>
              <a:rPr sz="1100" spc="-5" dirty="0">
                <a:latin typeface="Times New Roman"/>
                <a:cs typeface="Times New Roman"/>
              </a:rPr>
              <a:t>time-series,  </a:t>
            </a:r>
            <a:r>
              <a:rPr sz="1100" spc="5" dirty="0">
                <a:latin typeface="Times New Roman"/>
                <a:cs typeface="Times New Roman"/>
              </a:rPr>
              <a:t>panel)</a:t>
            </a:r>
            <a:endParaRPr sz="1100" dirty="0">
              <a:latin typeface="Times New Roman"/>
              <a:cs typeface="Times New Roman"/>
            </a:endParaRPr>
          </a:p>
          <a:p>
            <a:pPr marL="289560" marR="425450">
              <a:lnSpc>
                <a:spcPct val="125299"/>
              </a:lnSpc>
            </a:pPr>
            <a:r>
              <a:rPr sz="950" spc="85" dirty="0">
                <a:latin typeface="SimSun"/>
                <a:cs typeface="SimSun"/>
              </a:rPr>
              <a:t>append: </a:t>
            </a:r>
            <a:r>
              <a:rPr sz="1100" spc="5" dirty="0">
                <a:latin typeface="Times New Roman"/>
                <a:cs typeface="Times New Roman"/>
              </a:rPr>
              <a:t>appends </a:t>
            </a:r>
            <a:r>
              <a:rPr sz="1100" spc="25" dirty="0">
                <a:latin typeface="Times New Roman"/>
                <a:cs typeface="Times New Roman"/>
              </a:rPr>
              <a:t>the </a:t>
            </a:r>
            <a:r>
              <a:rPr sz="1100" spc="20" dirty="0">
                <a:latin typeface="Times New Roman"/>
                <a:cs typeface="Times New Roman"/>
              </a:rPr>
              <a:t>content </a:t>
            </a:r>
            <a:r>
              <a:rPr sz="1100" spc="-25" dirty="0">
                <a:latin typeface="Times New Roman"/>
                <a:cs typeface="Times New Roman"/>
              </a:rPr>
              <a:t>of </a:t>
            </a:r>
            <a:r>
              <a:rPr sz="1100" spc="30" dirty="0">
                <a:latin typeface="Times New Roman"/>
                <a:cs typeface="Times New Roman"/>
              </a:rPr>
              <a:t>a </a:t>
            </a:r>
            <a:r>
              <a:rPr sz="1100" spc="35" dirty="0">
                <a:latin typeface="Times New Roman"/>
                <a:cs typeface="Times New Roman"/>
              </a:rPr>
              <a:t>data to </a:t>
            </a:r>
            <a:r>
              <a:rPr sz="1100" spc="25" dirty="0">
                <a:latin typeface="Times New Roman"/>
                <a:cs typeface="Times New Roman"/>
              </a:rPr>
              <a:t>the </a:t>
            </a:r>
            <a:r>
              <a:rPr sz="1100" spc="10" dirty="0">
                <a:latin typeface="Times New Roman"/>
                <a:cs typeface="Times New Roman"/>
              </a:rPr>
              <a:t>current </a:t>
            </a:r>
            <a:r>
              <a:rPr sz="1100" spc="30" dirty="0">
                <a:latin typeface="Times New Roman"/>
                <a:cs typeface="Times New Roman"/>
              </a:rPr>
              <a:t>dataset  </a:t>
            </a:r>
            <a:r>
              <a:rPr sz="950" spc="85" dirty="0">
                <a:latin typeface="SimSun"/>
                <a:cs typeface="SimSun"/>
              </a:rPr>
              <a:t>store: </a:t>
            </a:r>
            <a:r>
              <a:rPr sz="1100" spc="-15" dirty="0">
                <a:latin typeface="Times New Roman"/>
                <a:cs typeface="Times New Roman"/>
              </a:rPr>
              <a:t>saves </a:t>
            </a:r>
            <a:r>
              <a:rPr sz="1100" spc="25" dirty="0">
                <a:latin typeface="Times New Roman"/>
                <a:cs typeface="Times New Roman"/>
              </a:rPr>
              <a:t>the </a:t>
            </a:r>
            <a:r>
              <a:rPr sz="1100" spc="35" dirty="0">
                <a:latin typeface="Times New Roman"/>
                <a:cs typeface="Times New Roman"/>
              </a:rPr>
              <a:t>data </a:t>
            </a:r>
            <a:r>
              <a:rPr sz="1100" spc="5" dirty="0">
                <a:latin typeface="Times New Roman"/>
                <a:cs typeface="Times New Roman"/>
              </a:rPr>
              <a:t>into </a:t>
            </a:r>
            <a:r>
              <a:rPr sz="1100" spc="30" dirty="0">
                <a:latin typeface="Times New Roman"/>
                <a:cs typeface="Times New Roman"/>
              </a:rPr>
              <a:t>a</a:t>
            </a:r>
            <a:r>
              <a:rPr sz="1100" spc="65" dirty="0">
                <a:latin typeface="Times New Roman"/>
                <a:cs typeface="Times New Roman"/>
              </a:rPr>
              <a:t> </a:t>
            </a:r>
            <a:r>
              <a:rPr lang="en-US" sz="1100" spc="65" dirty="0">
                <a:latin typeface="Times New Roman"/>
                <a:cs typeface="Times New Roman"/>
              </a:rPr>
              <a:t>fi</a:t>
            </a:r>
            <a:r>
              <a:rPr sz="1100" spc="90" dirty="0">
                <a:latin typeface="Times New Roman"/>
                <a:cs typeface="Times New Roman"/>
              </a:rPr>
              <a:t>le</a:t>
            </a:r>
            <a:endParaRPr sz="1100" dirty="0">
              <a:latin typeface="Times New Roman"/>
              <a:cs typeface="Times New Roman"/>
            </a:endParaRP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26</a:t>
            </a:r>
            <a:r>
              <a:rPr spc="-60" dirty="0"/>
              <a:t> </a:t>
            </a:r>
            <a:r>
              <a:rPr spc="15" dirty="0"/>
              <a:t>/</a:t>
            </a:r>
            <a:r>
              <a:rPr spc="-55" dirty="0"/>
              <a:t> </a:t>
            </a:r>
            <a:r>
              <a:rPr spc="75" dirty="0"/>
              <a:t>42</a:t>
            </a: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89646" y="2101"/>
            <a:ext cx="560070" cy="115570"/>
          </a:xfrm>
          <a:prstGeom prst="rect">
            <a:avLst/>
          </a:prstGeom>
        </p:spPr>
        <p:txBody>
          <a:bodyPr vert="horz" wrap="square" lIns="0" tIns="17145" rIns="0" bIns="0" rtlCol="0">
            <a:spAutoFit/>
          </a:bodyPr>
          <a:lstStyle/>
          <a:p>
            <a:pPr marL="12700">
              <a:lnSpc>
                <a:spcPct val="100000"/>
              </a:lnSpc>
              <a:spcBef>
                <a:spcPts val="135"/>
              </a:spcBef>
            </a:pPr>
            <a:r>
              <a:rPr sz="550" spc="45" dirty="0">
                <a:solidFill>
                  <a:srgbClr val="F2F2F2"/>
                </a:solidFill>
                <a:latin typeface="Book Antiqua"/>
                <a:cs typeface="Book Antiqua"/>
              </a:rPr>
              <a:t>First</a:t>
            </a:r>
            <a:r>
              <a:rPr sz="550" spc="60" dirty="0">
                <a:solidFill>
                  <a:srgbClr val="F2F2F2"/>
                </a:solidFill>
                <a:latin typeface="Book Antiqua"/>
                <a:cs typeface="Book Antiqua"/>
              </a:rPr>
              <a:t> </a:t>
            </a:r>
            <a:r>
              <a:rPr sz="550" spc="40" dirty="0">
                <a:solidFill>
                  <a:srgbClr val="F2F2F2"/>
                </a:solidFill>
                <a:latin typeface="Book Antiqua"/>
                <a:cs typeface="Book Antiqua"/>
              </a:rPr>
              <a:t>Exercises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40" dirty="0"/>
              <a:t>Basic </a:t>
            </a:r>
            <a:r>
              <a:rPr spc="-30" dirty="0"/>
              <a:t>commands </a:t>
            </a:r>
            <a:r>
              <a:rPr spc="-55" dirty="0"/>
              <a:t>for </a:t>
            </a:r>
            <a:r>
              <a:rPr spc="20" dirty="0"/>
              <a:t>data </a:t>
            </a:r>
            <a:r>
              <a:rPr spc="-15" dirty="0"/>
              <a:t>management</a:t>
            </a:r>
            <a:r>
              <a:rPr spc="-80" dirty="0"/>
              <a:t> </a:t>
            </a:r>
            <a:r>
              <a:rPr spc="55" dirty="0"/>
              <a:t>(2/2)</a:t>
            </a:r>
          </a:p>
        </p:txBody>
      </p:sp>
      <p:sp>
        <p:nvSpPr>
          <p:cNvPr id="5" name="object 5"/>
          <p:cNvSpPr/>
          <p:nvPr/>
        </p:nvSpPr>
        <p:spPr>
          <a:xfrm>
            <a:off x="86855" y="1263561"/>
            <a:ext cx="4434331" cy="5060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7655" y="2508821"/>
            <a:ext cx="101599" cy="1016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8455" y="2496121"/>
            <a:ext cx="4383480" cy="1143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521187" y="1136954"/>
            <a:ext cx="50749" cy="137186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6854" y="1307821"/>
            <a:ext cx="4434840" cy="1252220"/>
          </a:xfrm>
          <a:custGeom>
            <a:avLst/>
            <a:gdLst/>
            <a:ahLst/>
            <a:cxnLst/>
            <a:rect l="l" t="t" r="r" b="b"/>
            <a:pathLst>
              <a:path w="4434840" h="1252220">
                <a:moveTo>
                  <a:pt x="4434332" y="0"/>
                </a:moveTo>
                <a:lnTo>
                  <a:pt x="0" y="0"/>
                </a:lnTo>
                <a:lnTo>
                  <a:pt x="0" y="1200999"/>
                </a:lnTo>
                <a:lnTo>
                  <a:pt x="4008" y="1220724"/>
                </a:lnTo>
                <a:lnTo>
                  <a:pt x="14922" y="1236877"/>
                </a:lnTo>
                <a:lnTo>
                  <a:pt x="31075" y="1247791"/>
                </a:lnTo>
                <a:lnTo>
                  <a:pt x="50800" y="1251800"/>
                </a:lnTo>
                <a:lnTo>
                  <a:pt x="4383532" y="1251800"/>
                </a:lnTo>
                <a:lnTo>
                  <a:pt x="4403257" y="1247791"/>
                </a:lnTo>
                <a:lnTo>
                  <a:pt x="4419410" y="1236877"/>
                </a:lnTo>
                <a:lnTo>
                  <a:pt x="4430324" y="1220724"/>
                </a:lnTo>
                <a:lnTo>
                  <a:pt x="4434332" y="1200999"/>
                </a:lnTo>
                <a:lnTo>
                  <a:pt x="4434332" y="0"/>
                </a:lnTo>
                <a:close/>
              </a:path>
            </a:pathLst>
          </a:custGeom>
          <a:solidFill>
            <a:srgbClr val="FFFFFF"/>
          </a:solidFill>
        </p:spPr>
        <p:txBody>
          <a:bodyPr wrap="square" lIns="0" tIns="0" rIns="0" bIns="0" rtlCol="0"/>
          <a:lstStyle/>
          <a:p>
            <a:endParaRPr/>
          </a:p>
        </p:txBody>
      </p:sp>
      <p:sp>
        <p:nvSpPr>
          <p:cNvPr id="10" name="object 10"/>
          <p:cNvSpPr/>
          <p:nvPr/>
        </p:nvSpPr>
        <p:spPr>
          <a:xfrm>
            <a:off x="4521187" y="1175029"/>
            <a:ext cx="0" cy="1353185"/>
          </a:xfrm>
          <a:custGeom>
            <a:avLst/>
            <a:gdLst/>
            <a:ahLst/>
            <a:cxnLst/>
            <a:rect l="l" t="t" r="r" b="b"/>
            <a:pathLst>
              <a:path h="1353185">
                <a:moveTo>
                  <a:pt x="0" y="1352841"/>
                </a:moveTo>
                <a:lnTo>
                  <a:pt x="0" y="0"/>
                </a:lnTo>
              </a:path>
            </a:pathLst>
          </a:custGeom>
          <a:ln w="3175">
            <a:solidFill>
              <a:srgbClr val="7F7F7F"/>
            </a:solidFill>
          </a:ln>
        </p:spPr>
        <p:txBody>
          <a:bodyPr wrap="square" lIns="0" tIns="0" rIns="0" bIns="0" rtlCol="0"/>
          <a:lstStyle/>
          <a:p>
            <a:endParaRPr/>
          </a:p>
        </p:txBody>
      </p:sp>
      <p:sp>
        <p:nvSpPr>
          <p:cNvPr id="11" name="object 11"/>
          <p:cNvSpPr/>
          <p:nvPr/>
        </p:nvSpPr>
        <p:spPr>
          <a:xfrm>
            <a:off x="4521187" y="1162329"/>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12" name="object 12"/>
          <p:cNvSpPr/>
          <p:nvPr/>
        </p:nvSpPr>
        <p:spPr>
          <a:xfrm>
            <a:off x="4521187" y="1149629"/>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3" name="object 13"/>
          <p:cNvSpPr/>
          <p:nvPr/>
        </p:nvSpPr>
        <p:spPr>
          <a:xfrm>
            <a:off x="4521187" y="1136929"/>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4" name="object 14"/>
          <p:cNvSpPr/>
          <p:nvPr/>
        </p:nvSpPr>
        <p:spPr>
          <a:xfrm>
            <a:off x="280212" y="1366456"/>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576489"/>
            <a:ext cx="65265" cy="65265"/>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280212" y="1786521"/>
            <a:ext cx="65265" cy="65265"/>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280212" y="1996554"/>
            <a:ext cx="65265" cy="65265"/>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280212" y="2206587"/>
            <a:ext cx="65265" cy="65265"/>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280212" y="2416619"/>
            <a:ext cx="65265" cy="65265"/>
          </a:xfrm>
          <a:prstGeom prst="rect">
            <a:avLst/>
          </a:prstGeom>
          <a:blipFill>
            <a:blip r:embed="rId8" cstate="print"/>
            <a:stretch>
              <a:fillRect/>
            </a:stretch>
          </a:blipFill>
        </p:spPr>
        <p:txBody>
          <a:bodyPr wrap="square" lIns="0" tIns="0" rIns="0" bIns="0" rtlCol="0"/>
          <a:lstStyle/>
          <a:p>
            <a:endParaRPr/>
          </a:p>
        </p:txBody>
      </p:sp>
      <p:sp>
        <p:nvSpPr>
          <p:cNvPr id="20" name="object 20"/>
          <p:cNvSpPr txBox="1"/>
          <p:nvPr/>
        </p:nvSpPr>
        <p:spPr>
          <a:xfrm>
            <a:off x="124955" y="1044638"/>
            <a:ext cx="3110230" cy="1480820"/>
          </a:xfrm>
          <a:prstGeom prst="rect">
            <a:avLst/>
          </a:prstGeom>
        </p:spPr>
        <p:txBody>
          <a:bodyPr vert="horz" wrap="square" lIns="0" tIns="8890" rIns="0" bIns="0" rtlCol="0">
            <a:spAutoFit/>
          </a:bodyPr>
          <a:lstStyle/>
          <a:p>
            <a:pPr marL="289560" marR="1129665" indent="-277495">
              <a:lnSpc>
                <a:spcPct val="123000"/>
              </a:lnSpc>
              <a:spcBef>
                <a:spcPts val="70"/>
              </a:spcBef>
            </a:pPr>
            <a:r>
              <a:rPr sz="1100" spc="-15" dirty="0">
                <a:solidFill>
                  <a:srgbClr val="4C4C7F"/>
                </a:solidFill>
                <a:latin typeface="Times New Roman"/>
                <a:cs typeface="Times New Roman"/>
              </a:rPr>
              <a:t>Basic </a:t>
            </a:r>
            <a:r>
              <a:rPr sz="1100" dirty="0">
                <a:solidFill>
                  <a:srgbClr val="4C4C7F"/>
                </a:solidFill>
                <a:latin typeface="Times New Roman"/>
                <a:cs typeface="Times New Roman"/>
              </a:rPr>
              <a:t>commands </a:t>
            </a:r>
            <a:r>
              <a:rPr sz="1100" spc="-5" dirty="0">
                <a:solidFill>
                  <a:srgbClr val="4C4C7F"/>
                </a:solidFill>
                <a:latin typeface="Times New Roman"/>
                <a:cs typeface="Times New Roman"/>
              </a:rPr>
              <a:t>on </a:t>
            </a:r>
            <a:r>
              <a:rPr sz="1100" spc="-15" dirty="0">
                <a:solidFill>
                  <a:srgbClr val="4C4C7F"/>
                </a:solidFill>
                <a:latin typeface="Times New Roman"/>
                <a:cs typeface="Times New Roman"/>
              </a:rPr>
              <a:t>variables  </a:t>
            </a:r>
            <a:r>
              <a:rPr sz="950" spc="85" dirty="0">
                <a:latin typeface="SimSun"/>
                <a:cs typeface="SimSun"/>
              </a:rPr>
              <a:t>genr: </a:t>
            </a:r>
            <a:r>
              <a:rPr sz="1100" spc="10" dirty="0">
                <a:latin typeface="Times New Roman"/>
                <a:cs typeface="Times New Roman"/>
              </a:rPr>
              <a:t>creates </a:t>
            </a:r>
            <a:r>
              <a:rPr sz="1100" spc="30" dirty="0">
                <a:latin typeface="Times New Roman"/>
                <a:cs typeface="Times New Roman"/>
              </a:rPr>
              <a:t>a </a:t>
            </a:r>
            <a:r>
              <a:rPr sz="1100" spc="-20" dirty="0">
                <a:latin typeface="Times New Roman"/>
                <a:cs typeface="Times New Roman"/>
              </a:rPr>
              <a:t>new </a:t>
            </a:r>
            <a:r>
              <a:rPr sz="1100" spc="-15" dirty="0">
                <a:latin typeface="Times New Roman"/>
                <a:cs typeface="Times New Roman"/>
              </a:rPr>
              <a:t>variable  </a:t>
            </a:r>
            <a:r>
              <a:rPr sz="950" spc="85" dirty="0">
                <a:latin typeface="SimSun"/>
                <a:cs typeface="SimSun"/>
              </a:rPr>
              <a:t>delete: </a:t>
            </a:r>
            <a:r>
              <a:rPr sz="1100" spc="-15" dirty="0">
                <a:latin typeface="Times New Roman"/>
                <a:cs typeface="Times New Roman"/>
              </a:rPr>
              <a:t>removes</a:t>
            </a:r>
            <a:r>
              <a:rPr sz="1100" spc="-20" dirty="0">
                <a:latin typeface="Times New Roman"/>
                <a:cs typeface="Times New Roman"/>
              </a:rPr>
              <a:t> </a:t>
            </a:r>
            <a:r>
              <a:rPr sz="1100" spc="-15" dirty="0">
                <a:latin typeface="Times New Roman"/>
                <a:cs typeface="Times New Roman"/>
              </a:rPr>
              <a:t>variables</a:t>
            </a:r>
            <a:endParaRPr sz="1100">
              <a:latin typeface="Times New Roman"/>
              <a:cs typeface="Times New Roman"/>
            </a:endParaRPr>
          </a:p>
          <a:p>
            <a:pPr marL="289560" marR="616585">
              <a:lnSpc>
                <a:spcPct val="125299"/>
              </a:lnSpc>
            </a:pPr>
            <a:r>
              <a:rPr sz="950" spc="85" dirty="0">
                <a:latin typeface="SimSun"/>
                <a:cs typeface="SimSun"/>
              </a:rPr>
              <a:t>setinfo: </a:t>
            </a:r>
            <a:r>
              <a:rPr sz="1100" spc="10" dirty="0">
                <a:latin typeface="Times New Roman"/>
                <a:cs typeface="Times New Roman"/>
              </a:rPr>
              <a:t>sets </a:t>
            </a:r>
            <a:r>
              <a:rPr sz="1100" spc="20" dirty="0">
                <a:latin typeface="Times New Roman"/>
                <a:cs typeface="Times New Roman"/>
              </a:rPr>
              <a:t>attributes </a:t>
            </a:r>
            <a:r>
              <a:rPr sz="1100" spc="-25" dirty="0">
                <a:latin typeface="Times New Roman"/>
                <a:cs typeface="Times New Roman"/>
              </a:rPr>
              <a:t>of </a:t>
            </a:r>
            <a:r>
              <a:rPr sz="1100" spc="30" dirty="0">
                <a:latin typeface="Times New Roman"/>
                <a:cs typeface="Times New Roman"/>
              </a:rPr>
              <a:t>a </a:t>
            </a:r>
            <a:r>
              <a:rPr sz="1100" spc="-15" dirty="0">
                <a:latin typeface="Times New Roman"/>
                <a:cs typeface="Times New Roman"/>
              </a:rPr>
              <a:t>variable  </a:t>
            </a:r>
            <a:r>
              <a:rPr sz="950" spc="85" dirty="0">
                <a:latin typeface="SimSun"/>
                <a:cs typeface="SimSun"/>
              </a:rPr>
              <a:t>rename: </a:t>
            </a:r>
            <a:r>
              <a:rPr sz="1100" dirty="0">
                <a:latin typeface="Times New Roman"/>
                <a:cs typeface="Times New Roman"/>
              </a:rPr>
              <a:t>renames </a:t>
            </a:r>
            <a:r>
              <a:rPr sz="1100" spc="30" dirty="0">
                <a:latin typeface="Times New Roman"/>
                <a:cs typeface="Times New Roman"/>
              </a:rPr>
              <a:t>a</a:t>
            </a:r>
            <a:r>
              <a:rPr sz="1100" spc="75" dirty="0">
                <a:latin typeface="Times New Roman"/>
                <a:cs typeface="Times New Roman"/>
              </a:rPr>
              <a:t> </a:t>
            </a:r>
            <a:r>
              <a:rPr sz="1100" spc="-15" dirty="0">
                <a:latin typeface="Times New Roman"/>
                <a:cs typeface="Times New Roman"/>
              </a:rPr>
              <a:t>variable</a:t>
            </a:r>
            <a:endParaRPr sz="1100">
              <a:latin typeface="Times New Roman"/>
              <a:cs typeface="Times New Roman"/>
            </a:endParaRPr>
          </a:p>
          <a:p>
            <a:pPr marL="289560" marR="5080">
              <a:lnSpc>
                <a:spcPct val="125299"/>
              </a:lnSpc>
            </a:pPr>
            <a:r>
              <a:rPr sz="950" spc="85" dirty="0">
                <a:latin typeface="SimSun"/>
                <a:cs typeface="SimSun"/>
              </a:rPr>
              <a:t>summary: </a:t>
            </a:r>
            <a:r>
              <a:rPr sz="1100" spc="-25" dirty="0">
                <a:latin typeface="Times New Roman"/>
                <a:cs typeface="Times New Roman"/>
              </a:rPr>
              <a:t>shows </a:t>
            </a:r>
            <a:r>
              <a:rPr sz="1100" spc="-10" dirty="0">
                <a:latin typeface="Times New Roman"/>
                <a:cs typeface="Times New Roman"/>
              </a:rPr>
              <a:t>summary </a:t>
            </a:r>
            <a:r>
              <a:rPr sz="1100" spc="10" dirty="0">
                <a:latin typeface="Times New Roman"/>
                <a:cs typeface="Times New Roman"/>
              </a:rPr>
              <a:t>statistics </a:t>
            </a:r>
            <a:r>
              <a:rPr sz="1100" spc="-30" dirty="0">
                <a:latin typeface="Times New Roman"/>
                <a:cs typeface="Times New Roman"/>
              </a:rPr>
              <a:t>for </a:t>
            </a:r>
            <a:r>
              <a:rPr sz="1100" spc="-15" dirty="0">
                <a:latin typeface="Times New Roman"/>
                <a:cs typeface="Times New Roman"/>
              </a:rPr>
              <a:t>variables  </a:t>
            </a:r>
            <a:r>
              <a:rPr sz="950" spc="85" dirty="0">
                <a:latin typeface="SimSun"/>
                <a:cs typeface="SimSun"/>
              </a:rPr>
              <a:t>print: </a:t>
            </a:r>
            <a:r>
              <a:rPr sz="1100" spc="-10" dirty="0">
                <a:latin typeface="Times New Roman"/>
                <a:cs typeface="Times New Roman"/>
              </a:rPr>
              <a:t>lists </a:t>
            </a:r>
            <a:r>
              <a:rPr sz="1100" spc="25" dirty="0">
                <a:latin typeface="Times New Roman"/>
                <a:cs typeface="Times New Roman"/>
              </a:rPr>
              <a:t>the </a:t>
            </a:r>
            <a:r>
              <a:rPr sz="1100" spc="-15" dirty="0">
                <a:latin typeface="Times New Roman"/>
                <a:cs typeface="Times New Roman"/>
              </a:rPr>
              <a:t>values </a:t>
            </a:r>
            <a:r>
              <a:rPr sz="1100" spc="-25" dirty="0">
                <a:latin typeface="Times New Roman"/>
                <a:cs typeface="Times New Roman"/>
              </a:rPr>
              <a:t>of</a:t>
            </a:r>
            <a:r>
              <a:rPr sz="1100" spc="-10" dirty="0">
                <a:latin typeface="Times New Roman"/>
                <a:cs typeface="Times New Roman"/>
              </a:rPr>
              <a:t> </a:t>
            </a:r>
            <a:r>
              <a:rPr sz="1100" spc="-15" dirty="0">
                <a:latin typeface="Times New Roman"/>
                <a:cs typeface="Times New Roman"/>
              </a:rPr>
              <a:t>variables</a:t>
            </a:r>
            <a:endParaRPr sz="1100">
              <a:latin typeface="Times New Roman"/>
              <a:cs typeface="Times New Roman"/>
            </a:endParaRP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27</a:t>
            </a:r>
            <a:r>
              <a:rPr spc="-60" dirty="0"/>
              <a:t> </a:t>
            </a:r>
            <a:r>
              <a:rPr spc="15" dirty="0"/>
              <a:t>/</a:t>
            </a:r>
            <a:r>
              <a:rPr spc="-55" dirty="0"/>
              <a:t> </a:t>
            </a:r>
            <a:r>
              <a:rPr spc="75" dirty="0"/>
              <a:t>42</a:t>
            </a: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p:nvPr/>
        </p:nvSpPr>
        <p:spPr>
          <a:xfrm>
            <a:off x="0" y="140106"/>
            <a:ext cx="4608195" cy="532197"/>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z="1450" spc="-25" dirty="0">
                <a:solidFill>
                  <a:srgbClr val="CC0000"/>
                </a:solidFill>
                <a:latin typeface="Times New Roman"/>
                <a:cs typeface="Times New Roman"/>
              </a:rPr>
              <a:t>open </a:t>
            </a:r>
            <a:r>
              <a:rPr sz="1300" spc="70" dirty="0">
                <a:solidFill>
                  <a:srgbClr val="CC0000"/>
                </a:solidFill>
                <a:latin typeface="Times New Roman"/>
                <a:cs typeface="Times New Roman"/>
              </a:rPr>
              <a:t>dataname </a:t>
            </a:r>
            <a:r>
              <a:rPr sz="1400" i="1" dirty="0">
                <a:solidFill>
                  <a:srgbClr val="CC0000"/>
                </a:solidFill>
                <a:latin typeface="Garamond"/>
                <a:cs typeface="Garamond"/>
              </a:rPr>
              <a:t>−−</a:t>
            </a:r>
            <a:r>
              <a:rPr sz="1450" dirty="0">
                <a:solidFill>
                  <a:srgbClr val="CC0000"/>
                </a:solidFill>
                <a:latin typeface="Times New Roman"/>
                <a:cs typeface="Times New Roman"/>
              </a:rPr>
              <a:t>www </a:t>
            </a:r>
            <a:r>
              <a:rPr sz="1400" i="1" spc="75" dirty="0">
                <a:solidFill>
                  <a:srgbClr val="CC0000"/>
                </a:solidFill>
                <a:latin typeface="Garamond"/>
                <a:cs typeface="Garamond"/>
              </a:rPr>
              <a:t>−−</a:t>
            </a:r>
            <a:r>
              <a:rPr sz="1450" spc="75" dirty="0">
                <a:solidFill>
                  <a:srgbClr val="CC0000"/>
                </a:solidFill>
                <a:latin typeface="Times New Roman"/>
                <a:cs typeface="Times New Roman"/>
              </a:rPr>
              <a:t>sheet=</a:t>
            </a:r>
            <a:r>
              <a:rPr sz="1450" spc="60" dirty="0">
                <a:solidFill>
                  <a:srgbClr val="CC0000"/>
                </a:solidFill>
                <a:latin typeface="Times New Roman"/>
                <a:cs typeface="Times New Roman"/>
              </a:rPr>
              <a:t> </a:t>
            </a:r>
            <a:r>
              <a:rPr lang="en-US" sz="1450" spc="60" dirty="0">
                <a:solidFill>
                  <a:srgbClr val="CC0000"/>
                </a:solidFill>
                <a:latin typeface="Times New Roman"/>
                <a:cs typeface="Times New Roman"/>
              </a:rPr>
              <a:t>"</a:t>
            </a:r>
            <a:r>
              <a:rPr sz="1300" spc="60" dirty="0">
                <a:solidFill>
                  <a:srgbClr val="CC0000"/>
                </a:solidFill>
                <a:latin typeface="Times New Roman"/>
                <a:cs typeface="Times New Roman"/>
              </a:rPr>
              <a:t>name</a:t>
            </a:r>
            <a:r>
              <a:rPr lang="en-US" sz="1300" spc="60" dirty="0">
                <a:solidFill>
                  <a:srgbClr val="CC0000"/>
                </a:solidFill>
                <a:latin typeface="Times New Roman"/>
                <a:cs typeface="Times New Roman"/>
              </a:rPr>
              <a:t>"</a:t>
            </a:r>
            <a:r>
              <a:rPr sz="1450" spc="150" dirty="0">
                <a:solidFill>
                  <a:srgbClr val="CC0000"/>
                </a:solidFill>
                <a:latin typeface="Times New Roman"/>
                <a:cs typeface="Times New Roman"/>
              </a:rPr>
              <a:t> </a:t>
            </a:r>
            <a:endParaRPr sz="1450" dirty="0">
              <a:latin typeface="Times New Roman"/>
              <a:cs typeface="Times New Roman"/>
            </a:endParaRPr>
          </a:p>
          <a:p>
            <a:pPr marL="107950">
              <a:lnSpc>
                <a:spcPct val="100000"/>
              </a:lnSpc>
              <a:spcBef>
                <a:spcPts val="55"/>
              </a:spcBef>
            </a:pPr>
            <a:r>
              <a:rPr sz="1400" i="1" spc="120" dirty="0">
                <a:solidFill>
                  <a:srgbClr val="CC0000"/>
                </a:solidFill>
                <a:latin typeface="Garamond"/>
                <a:cs typeface="Garamond"/>
              </a:rPr>
              <a:t>−−</a:t>
            </a:r>
            <a:r>
              <a:rPr sz="1450" spc="120" dirty="0" err="1">
                <a:solidFill>
                  <a:srgbClr val="CC0000"/>
                </a:solidFill>
                <a:latin typeface="Times New Roman"/>
                <a:cs typeface="Times New Roman"/>
              </a:rPr>
              <a:t>colo</a:t>
            </a:r>
            <a:r>
              <a:rPr lang="en-US" sz="1450" spc="120" dirty="0" err="1">
                <a:solidFill>
                  <a:srgbClr val="CC0000"/>
                </a:solidFill>
                <a:latin typeface="Times New Roman"/>
                <a:cs typeface="Times New Roman"/>
              </a:rPr>
              <a:t>ff</a:t>
            </a:r>
            <a:r>
              <a:rPr sz="1450" spc="95" dirty="0" err="1">
                <a:solidFill>
                  <a:srgbClr val="CC0000"/>
                </a:solidFill>
                <a:latin typeface="Times New Roman"/>
                <a:cs typeface="Times New Roman"/>
              </a:rPr>
              <a:t>set</a:t>
            </a:r>
            <a:r>
              <a:rPr sz="1450" spc="95" dirty="0">
                <a:solidFill>
                  <a:srgbClr val="CC0000"/>
                </a:solidFill>
                <a:latin typeface="Times New Roman"/>
                <a:cs typeface="Times New Roman"/>
              </a:rPr>
              <a:t>=# </a:t>
            </a:r>
            <a:r>
              <a:rPr sz="1400" i="1" spc="45" dirty="0">
                <a:solidFill>
                  <a:srgbClr val="CC0000"/>
                </a:solidFill>
                <a:latin typeface="Garamond"/>
                <a:cs typeface="Garamond"/>
              </a:rPr>
              <a:t>−−</a:t>
            </a:r>
            <a:r>
              <a:rPr sz="1450" spc="45" dirty="0" err="1">
                <a:solidFill>
                  <a:srgbClr val="CC0000"/>
                </a:solidFill>
                <a:latin typeface="Times New Roman"/>
                <a:cs typeface="Times New Roman"/>
              </a:rPr>
              <a:t>rowo</a:t>
            </a:r>
            <a:r>
              <a:rPr lang="en-US" sz="1450" spc="15" dirty="0" err="1">
                <a:solidFill>
                  <a:srgbClr val="CC0000"/>
                </a:solidFill>
                <a:latin typeface="Times New Roman"/>
                <a:cs typeface="Times New Roman"/>
              </a:rPr>
              <a:t>ff</a:t>
            </a:r>
            <a:r>
              <a:rPr sz="1450" spc="155" dirty="0" err="1">
                <a:solidFill>
                  <a:srgbClr val="CC0000"/>
                </a:solidFill>
                <a:latin typeface="Times New Roman"/>
                <a:cs typeface="Times New Roman"/>
              </a:rPr>
              <a:t>set</a:t>
            </a:r>
            <a:r>
              <a:rPr sz="1450" spc="155" dirty="0">
                <a:solidFill>
                  <a:srgbClr val="CC0000"/>
                </a:solidFill>
                <a:latin typeface="Times New Roman"/>
                <a:cs typeface="Times New Roman"/>
              </a:rPr>
              <a:t>=#</a:t>
            </a:r>
            <a:endParaRPr sz="1450" dirty="0">
              <a:latin typeface="Times New Roman"/>
              <a:cs typeface="Times New Roman"/>
            </a:endParaRPr>
          </a:p>
        </p:txBody>
      </p:sp>
      <p:sp>
        <p:nvSpPr>
          <p:cNvPr id="5" name="object 5"/>
          <p:cNvSpPr/>
          <p:nvPr/>
        </p:nvSpPr>
        <p:spPr>
          <a:xfrm>
            <a:off x="137655" y="2228596"/>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2215895"/>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941438"/>
            <a:ext cx="50749" cy="128715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935278"/>
            <a:ext cx="4434840" cy="1344295"/>
          </a:xfrm>
          <a:custGeom>
            <a:avLst/>
            <a:gdLst/>
            <a:ahLst/>
            <a:cxnLst/>
            <a:rect l="l" t="t" r="r" b="b"/>
            <a:pathLst>
              <a:path w="4434840" h="1344295">
                <a:moveTo>
                  <a:pt x="4434332" y="0"/>
                </a:moveTo>
                <a:lnTo>
                  <a:pt x="0" y="0"/>
                </a:lnTo>
                <a:lnTo>
                  <a:pt x="0" y="1293317"/>
                </a:lnTo>
                <a:lnTo>
                  <a:pt x="4008" y="1313041"/>
                </a:lnTo>
                <a:lnTo>
                  <a:pt x="14922" y="1329194"/>
                </a:lnTo>
                <a:lnTo>
                  <a:pt x="31075" y="1340109"/>
                </a:lnTo>
                <a:lnTo>
                  <a:pt x="50800" y="1344117"/>
                </a:lnTo>
                <a:lnTo>
                  <a:pt x="4383532" y="1344117"/>
                </a:lnTo>
                <a:lnTo>
                  <a:pt x="4403257" y="1340109"/>
                </a:lnTo>
                <a:lnTo>
                  <a:pt x="4419410" y="1329194"/>
                </a:lnTo>
                <a:lnTo>
                  <a:pt x="4430324" y="1313041"/>
                </a:lnTo>
                <a:lnTo>
                  <a:pt x="4434332" y="1293317"/>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979520"/>
            <a:ext cx="0" cy="1268730"/>
          </a:xfrm>
          <a:custGeom>
            <a:avLst/>
            <a:gdLst/>
            <a:ahLst/>
            <a:cxnLst/>
            <a:rect l="l" t="t" r="r" b="b"/>
            <a:pathLst>
              <a:path h="1268730">
                <a:moveTo>
                  <a:pt x="0" y="1268125"/>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966825"/>
            <a:ext cx="0" cy="12700"/>
          </a:xfrm>
          <a:custGeom>
            <a:avLst/>
            <a:gdLst/>
            <a:ahLst/>
            <a:cxnLst/>
            <a:rect l="l" t="t" r="r" b="b"/>
            <a:pathLst>
              <a:path h="12700">
                <a:moveTo>
                  <a:pt x="0" y="12694"/>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954125"/>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941425"/>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993927"/>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203960"/>
            <a:ext cx="65265" cy="6526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80212" y="1413992"/>
            <a:ext cx="65265" cy="65265"/>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80212" y="1796097"/>
            <a:ext cx="65265" cy="65265"/>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86855" y="2776537"/>
            <a:ext cx="4434331" cy="50609"/>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137655" y="3153194"/>
            <a:ext cx="101599" cy="101600"/>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188455" y="3140494"/>
            <a:ext cx="4383480" cy="114300"/>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4521187" y="2475560"/>
            <a:ext cx="50749" cy="677633"/>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86854" y="2820816"/>
            <a:ext cx="4434840" cy="383540"/>
          </a:xfrm>
          <a:custGeom>
            <a:avLst/>
            <a:gdLst/>
            <a:ahLst/>
            <a:cxnLst/>
            <a:rect l="l" t="t" r="r" b="b"/>
            <a:pathLst>
              <a:path w="4434840" h="383539">
                <a:moveTo>
                  <a:pt x="4434332" y="0"/>
                </a:moveTo>
                <a:lnTo>
                  <a:pt x="0" y="0"/>
                </a:lnTo>
                <a:lnTo>
                  <a:pt x="0" y="332378"/>
                </a:lnTo>
                <a:lnTo>
                  <a:pt x="4008" y="352102"/>
                </a:lnTo>
                <a:lnTo>
                  <a:pt x="14922" y="368255"/>
                </a:lnTo>
                <a:lnTo>
                  <a:pt x="31075" y="379169"/>
                </a:lnTo>
                <a:lnTo>
                  <a:pt x="50800" y="383178"/>
                </a:lnTo>
                <a:lnTo>
                  <a:pt x="4383532" y="383178"/>
                </a:lnTo>
                <a:lnTo>
                  <a:pt x="4403257" y="379169"/>
                </a:lnTo>
                <a:lnTo>
                  <a:pt x="4419410" y="368255"/>
                </a:lnTo>
                <a:lnTo>
                  <a:pt x="4430324" y="352102"/>
                </a:lnTo>
                <a:lnTo>
                  <a:pt x="4434332" y="332378"/>
                </a:lnTo>
                <a:lnTo>
                  <a:pt x="4434332" y="0"/>
                </a:lnTo>
                <a:close/>
              </a:path>
            </a:pathLst>
          </a:custGeom>
          <a:solidFill>
            <a:srgbClr val="FFFFFF"/>
          </a:solidFill>
        </p:spPr>
        <p:txBody>
          <a:bodyPr wrap="square" lIns="0" tIns="0" rIns="0" bIns="0" rtlCol="0"/>
          <a:lstStyle/>
          <a:p>
            <a:endParaRPr/>
          </a:p>
        </p:txBody>
      </p:sp>
      <p:sp>
        <p:nvSpPr>
          <p:cNvPr id="22" name="object 22"/>
          <p:cNvSpPr/>
          <p:nvPr/>
        </p:nvSpPr>
        <p:spPr>
          <a:xfrm>
            <a:off x="4521187" y="2513650"/>
            <a:ext cx="0" cy="659130"/>
          </a:xfrm>
          <a:custGeom>
            <a:avLst/>
            <a:gdLst/>
            <a:ahLst/>
            <a:cxnLst/>
            <a:rect l="l" t="t" r="r" b="b"/>
            <a:pathLst>
              <a:path h="659130">
                <a:moveTo>
                  <a:pt x="0" y="658593"/>
                </a:moveTo>
                <a:lnTo>
                  <a:pt x="0" y="0"/>
                </a:lnTo>
              </a:path>
            </a:pathLst>
          </a:custGeom>
          <a:ln w="3175">
            <a:solidFill>
              <a:srgbClr val="7F7F7F"/>
            </a:solidFill>
          </a:ln>
        </p:spPr>
        <p:txBody>
          <a:bodyPr wrap="square" lIns="0" tIns="0" rIns="0" bIns="0" rtlCol="0"/>
          <a:lstStyle/>
          <a:p>
            <a:endParaRPr/>
          </a:p>
        </p:txBody>
      </p:sp>
      <p:sp>
        <p:nvSpPr>
          <p:cNvPr id="23" name="object 23"/>
          <p:cNvSpPr/>
          <p:nvPr/>
        </p:nvSpPr>
        <p:spPr>
          <a:xfrm>
            <a:off x="4521187" y="2500950"/>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24" name="object 24"/>
          <p:cNvSpPr/>
          <p:nvPr/>
        </p:nvSpPr>
        <p:spPr>
          <a:xfrm>
            <a:off x="4521187" y="2488248"/>
            <a:ext cx="0" cy="12700"/>
          </a:xfrm>
          <a:custGeom>
            <a:avLst/>
            <a:gdLst/>
            <a:ahLst/>
            <a:cxnLst/>
            <a:rect l="l" t="t" r="r" b="b"/>
            <a:pathLst>
              <a:path h="12700">
                <a:moveTo>
                  <a:pt x="0" y="12701"/>
                </a:moveTo>
                <a:lnTo>
                  <a:pt x="0" y="0"/>
                </a:lnTo>
              </a:path>
            </a:pathLst>
          </a:custGeom>
          <a:ln w="3175">
            <a:solidFill>
              <a:srgbClr val="CECECE"/>
            </a:solidFill>
          </a:ln>
        </p:spPr>
        <p:txBody>
          <a:bodyPr wrap="square" lIns="0" tIns="0" rIns="0" bIns="0" rtlCol="0"/>
          <a:lstStyle/>
          <a:p>
            <a:endParaRPr/>
          </a:p>
        </p:txBody>
      </p:sp>
      <p:sp>
        <p:nvSpPr>
          <p:cNvPr id="25" name="object 25"/>
          <p:cNvSpPr/>
          <p:nvPr/>
        </p:nvSpPr>
        <p:spPr>
          <a:xfrm>
            <a:off x="4521187" y="2475548"/>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26" name="object 26"/>
          <p:cNvSpPr/>
          <p:nvPr/>
        </p:nvSpPr>
        <p:spPr>
          <a:xfrm>
            <a:off x="280212" y="2881744"/>
            <a:ext cx="65265" cy="65265"/>
          </a:xfrm>
          <a:prstGeom prst="rect">
            <a:avLst/>
          </a:prstGeom>
          <a:blipFill>
            <a:blip r:embed="rId10" cstate="print"/>
            <a:stretch>
              <a:fillRect/>
            </a:stretch>
          </a:blipFill>
        </p:spPr>
        <p:txBody>
          <a:bodyPr wrap="square" lIns="0" tIns="0" rIns="0" bIns="0" rtlCol="0"/>
          <a:lstStyle/>
          <a:p>
            <a:endParaRPr/>
          </a:p>
        </p:txBody>
      </p:sp>
      <p:sp>
        <p:nvSpPr>
          <p:cNvPr id="27" name="object 27"/>
          <p:cNvSpPr/>
          <p:nvPr/>
        </p:nvSpPr>
        <p:spPr>
          <a:xfrm>
            <a:off x="280212" y="3091776"/>
            <a:ext cx="65265" cy="65265"/>
          </a:xfrm>
          <a:prstGeom prst="rect">
            <a:avLst/>
          </a:prstGeom>
          <a:blipFill>
            <a:blip r:embed="rId11" cstate="print"/>
            <a:stretch>
              <a:fillRect/>
            </a:stretch>
          </a:blipFill>
        </p:spPr>
        <p:txBody>
          <a:bodyPr wrap="square" lIns="0" tIns="0" rIns="0" bIns="0" rtlCol="0"/>
          <a:lstStyle/>
          <a:p>
            <a:endParaRPr/>
          </a:p>
        </p:txBody>
      </p:sp>
      <p:sp>
        <p:nvSpPr>
          <p:cNvPr id="28" name="object 28"/>
          <p:cNvSpPr txBox="1"/>
          <p:nvPr/>
        </p:nvSpPr>
        <p:spPr>
          <a:xfrm>
            <a:off x="124955" y="866724"/>
            <a:ext cx="4290695" cy="2333625"/>
          </a:xfrm>
          <a:prstGeom prst="rect">
            <a:avLst/>
          </a:prstGeom>
        </p:spPr>
        <p:txBody>
          <a:bodyPr vert="horz" wrap="square" lIns="0" tIns="55244" rIns="0" bIns="0" rtlCol="0">
            <a:spAutoFit/>
          </a:bodyPr>
          <a:lstStyle/>
          <a:p>
            <a:pPr marL="289560">
              <a:lnSpc>
                <a:spcPct val="100000"/>
              </a:lnSpc>
              <a:spcBef>
                <a:spcPts val="434"/>
              </a:spcBef>
            </a:pPr>
            <a:r>
              <a:rPr sz="1100" dirty="0">
                <a:latin typeface="Times New Roman"/>
                <a:cs typeface="Times New Roman"/>
              </a:rPr>
              <a:t>opens</a:t>
            </a:r>
            <a:r>
              <a:rPr sz="1100" spc="85" dirty="0">
                <a:latin typeface="Times New Roman"/>
                <a:cs typeface="Times New Roman"/>
              </a:rPr>
              <a:t> </a:t>
            </a:r>
            <a:r>
              <a:rPr sz="1100" spc="30" dirty="0">
                <a:latin typeface="Times New Roman"/>
                <a:cs typeface="Times New Roman"/>
              </a:rPr>
              <a:t>a</a:t>
            </a:r>
            <a:r>
              <a:rPr sz="1100" spc="85" dirty="0">
                <a:latin typeface="Times New Roman"/>
                <a:cs typeface="Times New Roman"/>
              </a:rPr>
              <a:t> </a:t>
            </a:r>
            <a:r>
              <a:rPr sz="1100" spc="30" dirty="0">
                <a:latin typeface="Times New Roman"/>
                <a:cs typeface="Times New Roman"/>
              </a:rPr>
              <a:t>dataset</a:t>
            </a:r>
            <a:r>
              <a:rPr sz="1100" spc="85" dirty="0">
                <a:latin typeface="Times New Roman"/>
                <a:cs typeface="Times New Roman"/>
              </a:rPr>
              <a:t> </a:t>
            </a:r>
            <a:r>
              <a:rPr sz="1100" spc="-10" dirty="0">
                <a:latin typeface="Times New Roman"/>
                <a:cs typeface="Times New Roman"/>
              </a:rPr>
              <a:t>replacing</a:t>
            </a:r>
            <a:r>
              <a:rPr sz="1100" spc="85" dirty="0">
                <a:latin typeface="Times New Roman"/>
                <a:cs typeface="Times New Roman"/>
              </a:rPr>
              <a:t> </a:t>
            </a:r>
            <a:r>
              <a:rPr sz="1100" spc="-5" dirty="0">
                <a:latin typeface="Times New Roman"/>
                <a:cs typeface="Times New Roman"/>
              </a:rPr>
              <a:t>any</a:t>
            </a:r>
            <a:r>
              <a:rPr sz="1100" spc="85" dirty="0">
                <a:latin typeface="Times New Roman"/>
                <a:cs typeface="Times New Roman"/>
              </a:rPr>
              <a:t> </a:t>
            </a:r>
            <a:r>
              <a:rPr sz="1100" spc="-10" dirty="0">
                <a:latin typeface="Times New Roman"/>
                <a:cs typeface="Times New Roman"/>
              </a:rPr>
              <a:t>already</a:t>
            </a:r>
            <a:r>
              <a:rPr sz="1100" spc="85" dirty="0">
                <a:latin typeface="Times New Roman"/>
                <a:cs typeface="Times New Roman"/>
              </a:rPr>
              <a:t> </a:t>
            </a:r>
            <a:r>
              <a:rPr sz="1100" spc="-5" dirty="0">
                <a:latin typeface="Times New Roman"/>
                <a:cs typeface="Times New Roman"/>
              </a:rPr>
              <a:t>loaded</a:t>
            </a:r>
            <a:r>
              <a:rPr sz="1100" spc="85" dirty="0">
                <a:latin typeface="Times New Roman"/>
                <a:cs typeface="Times New Roman"/>
              </a:rPr>
              <a:t> </a:t>
            </a:r>
            <a:r>
              <a:rPr sz="1100" spc="35" dirty="0">
                <a:latin typeface="Times New Roman"/>
                <a:cs typeface="Times New Roman"/>
              </a:rPr>
              <a:t>data</a:t>
            </a:r>
            <a:endParaRPr sz="1100" dirty="0">
              <a:latin typeface="Times New Roman"/>
              <a:cs typeface="Times New Roman"/>
            </a:endParaRPr>
          </a:p>
          <a:p>
            <a:pPr marL="289560">
              <a:lnSpc>
                <a:spcPct val="100000"/>
              </a:lnSpc>
              <a:spcBef>
                <a:spcPts val="334"/>
              </a:spcBef>
            </a:pPr>
            <a:r>
              <a:rPr sz="1100" i="1" spc="10" dirty="0">
                <a:latin typeface="Garamond"/>
                <a:cs typeface="Garamond"/>
              </a:rPr>
              <a:t>−−</a:t>
            </a:r>
            <a:r>
              <a:rPr sz="1100" spc="10" dirty="0">
                <a:latin typeface="Times New Roman"/>
                <a:cs typeface="Times New Roman"/>
              </a:rPr>
              <a:t>www </a:t>
            </a:r>
            <a:r>
              <a:rPr sz="1100" dirty="0">
                <a:latin typeface="Times New Roman"/>
                <a:cs typeface="Times New Roman"/>
              </a:rPr>
              <a:t>opens </a:t>
            </a:r>
            <a:r>
              <a:rPr sz="1100" spc="20" dirty="0">
                <a:latin typeface="Times New Roman"/>
                <a:cs typeface="Times New Roman"/>
              </a:rPr>
              <a:t>database </a:t>
            </a:r>
            <a:r>
              <a:rPr sz="1100" spc="-25" dirty="0">
                <a:latin typeface="Times New Roman"/>
                <a:cs typeface="Times New Roman"/>
              </a:rPr>
              <a:t>in </a:t>
            </a:r>
            <a:r>
              <a:rPr sz="950" spc="85" dirty="0">
                <a:latin typeface="SimSun"/>
                <a:cs typeface="SimSun"/>
              </a:rPr>
              <a:t>gretl</a:t>
            </a:r>
            <a:r>
              <a:rPr sz="950" spc="-310" dirty="0">
                <a:latin typeface="SimSun"/>
                <a:cs typeface="SimSun"/>
              </a:rPr>
              <a:t> </a:t>
            </a:r>
            <a:r>
              <a:rPr sz="1100" spc="-15" dirty="0">
                <a:latin typeface="Times New Roman"/>
                <a:cs typeface="Times New Roman"/>
              </a:rPr>
              <a:t>server</a:t>
            </a:r>
            <a:endParaRPr sz="1100" dirty="0">
              <a:latin typeface="Times New Roman"/>
              <a:cs typeface="Times New Roman"/>
            </a:endParaRPr>
          </a:p>
          <a:p>
            <a:pPr marL="289560" marR="5080">
              <a:lnSpc>
                <a:spcPct val="102600"/>
              </a:lnSpc>
              <a:spcBef>
                <a:spcPts val="295"/>
              </a:spcBef>
            </a:pPr>
            <a:r>
              <a:rPr sz="1100" spc="-5" dirty="0">
                <a:latin typeface="Times New Roman"/>
                <a:cs typeface="Times New Roman"/>
              </a:rPr>
              <a:t>with </a:t>
            </a:r>
            <a:r>
              <a:rPr sz="1100" spc="5" dirty="0">
                <a:latin typeface="Times New Roman"/>
                <a:cs typeface="Times New Roman"/>
              </a:rPr>
              <a:t>spreadsheets, </a:t>
            </a:r>
            <a:r>
              <a:rPr sz="1100" spc="15" dirty="0">
                <a:latin typeface="Times New Roman"/>
                <a:cs typeface="Times New Roman"/>
              </a:rPr>
              <a:t>it </a:t>
            </a:r>
            <a:r>
              <a:rPr sz="1100" spc="-5" dirty="0">
                <a:latin typeface="Times New Roman"/>
                <a:cs typeface="Times New Roman"/>
              </a:rPr>
              <a:t>selects </a:t>
            </a:r>
            <a:r>
              <a:rPr sz="1100" spc="25" dirty="0">
                <a:latin typeface="Times New Roman"/>
                <a:cs typeface="Times New Roman"/>
              </a:rPr>
              <a:t>the </a:t>
            </a:r>
            <a:r>
              <a:rPr sz="1100" spc="-10" dirty="0">
                <a:latin typeface="Times New Roman"/>
                <a:cs typeface="Times New Roman"/>
              </a:rPr>
              <a:t>worksheet, </a:t>
            </a:r>
            <a:r>
              <a:rPr sz="1100" spc="15" dirty="0">
                <a:latin typeface="Times New Roman"/>
                <a:cs typeface="Times New Roman"/>
              </a:rPr>
              <a:t>and </a:t>
            </a:r>
            <a:r>
              <a:rPr sz="1100" spc="25" dirty="0">
                <a:latin typeface="Times New Roman"/>
                <a:cs typeface="Times New Roman"/>
              </a:rPr>
              <a:t>the </a:t>
            </a:r>
            <a:r>
              <a:rPr lang="en-US" sz="1100" spc="25" dirty="0">
                <a:latin typeface="Times New Roman"/>
                <a:cs typeface="Times New Roman"/>
              </a:rPr>
              <a:t>fi</a:t>
            </a:r>
            <a:r>
              <a:rPr sz="1100" spc="100" dirty="0">
                <a:latin typeface="Times New Roman"/>
                <a:cs typeface="Times New Roman"/>
              </a:rPr>
              <a:t>rst </a:t>
            </a:r>
            <a:r>
              <a:rPr sz="1100" spc="-10" dirty="0">
                <a:latin typeface="Times New Roman"/>
                <a:cs typeface="Times New Roman"/>
              </a:rPr>
              <a:t>column </a:t>
            </a:r>
            <a:r>
              <a:rPr sz="1100" spc="15" dirty="0">
                <a:latin typeface="Times New Roman"/>
                <a:cs typeface="Times New Roman"/>
              </a:rPr>
              <a:t>and  </a:t>
            </a:r>
            <a:r>
              <a:rPr sz="1100" spc="-35" dirty="0">
                <a:latin typeface="Times New Roman"/>
                <a:cs typeface="Times New Roman"/>
              </a:rPr>
              <a:t>row</a:t>
            </a:r>
            <a:endParaRPr sz="1100" dirty="0">
              <a:latin typeface="Times New Roman"/>
              <a:cs typeface="Times New Roman"/>
            </a:endParaRPr>
          </a:p>
          <a:p>
            <a:pPr marL="289560" marR="41275">
              <a:lnSpc>
                <a:spcPct val="102600"/>
              </a:lnSpc>
              <a:spcBef>
                <a:spcPts val="300"/>
              </a:spcBef>
            </a:pPr>
            <a:r>
              <a:rPr sz="1100" spc="25" dirty="0">
                <a:latin typeface="Times New Roman"/>
                <a:cs typeface="Times New Roman"/>
              </a:rPr>
              <a:t>the </a:t>
            </a:r>
            <a:r>
              <a:rPr lang="en-US" sz="1100" spc="25" dirty="0">
                <a:latin typeface="Times New Roman"/>
                <a:cs typeface="Times New Roman"/>
              </a:rPr>
              <a:t>fi</a:t>
            </a:r>
            <a:r>
              <a:rPr sz="1100" spc="100" dirty="0">
                <a:latin typeface="Times New Roman"/>
                <a:cs typeface="Times New Roman"/>
              </a:rPr>
              <a:t>rst </a:t>
            </a:r>
            <a:r>
              <a:rPr sz="1100" spc="-35" dirty="0">
                <a:latin typeface="Times New Roman"/>
                <a:cs typeface="Times New Roman"/>
              </a:rPr>
              <a:t>row </a:t>
            </a:r>
            <a:r>
              <a:rPr sz="1100" spc="20" dirty="0">
                <a:latin typeface="Times New Roman"/>
                <a:cs typeface="Times New Roman"/>
              </a:rPr>
              <a:t>must </a:t>
            </a:r>
            <a:r>
              <a:rPr sz="1100" spc="5" dirty="0">
                <a:latin typeface="Times New Roman"/>
                <a:cs typeface="Times New Roman"/>
              </a:rPr>
              <a:t>contain </a:t>
            </a:r>
            <a:r>
              <a:rPr sz="1100" spc="-25" dirty="0">
                <a:latin typeface="Times New Roman"/>
                <a:cs typeface="Times New Roman"/>
              </a:rPr>
              <a:t>valid </a:t>
            </a:r>
            <a:r>
              <a:rPr sz="1100" spc="-20" dirty="0">
                <a:latin typeface="Times New Roman"/>
                <a:cs typeface="Times New Roman"/>
              </a:rPr>
              <a:t>variable </a:t>
            </a:r>
            <a:r>
              <a:rPr sz="1100" spc="5" dirty="0">
                <a:latin typeface="Times New Roman"/>
                <a:cs typeface="Times New Roman"/>
              </a:rPr>
              <a:t>names. </a:t>
            </a:r>
            <a:r>
              <a:rPr sz="1100" spc="-35" dirty="0">
                <a:latin typeface="Times New Roman"/>
                <a:cs typeface="Times New Roman"/>
              </a:rPr>
              <a:t>In </a:t>
            </a:r>
            <a:r>
              <a:rPr sz="1100" spc="25" dirty="0">
                <a:latin typeface="Times New Roman"/>
                <a:cs typeface="Times New Roman"/>
              </a:rPr>
              <a:t>the </a:t>
            </a:r>
            <a:r>
              <a:rPr sz="1100" dirty="0">
                <a:latin typeface="Times New Roman"/>
                <a:cs typeface="Times New Roman"/>
              </a:rPr>
              <a:t>case </a:t>
            </a:r>
            <a:r>
              <a:rPr sz="1100" spc="-25" dirty="0">
                <a:latin typeface="Times New Roman"/>
                <a:cs typeface="Times New Roman"/>
              </a:rPr>
              <a:t>of </a:t>
            </a:r>
            <a:r>
              <a:rPr sz="1100" spc="15" dirty="0">
                <a:latin typeface="Times New Roman"/>
                <a:cs typeface="Times New Roman"/>
              </a:rPr>
              <a:t>an  </a:t>
            </a:r>
            <a:r>
              <a:rPr sz="1100" spc="-50" dirty="0">
                <a:latin typeface="Times New Roman"/>
                <a:cs typeface="Times New Roman"/>
              </a:rPr>
              <a:t>ASCII </a:t>
            </a:r>
            <a:r>
              <a:rPr sz="1100" spc="-25" dirty="0">
                <a:latin typeface="Times New Roman"/>
                <a:cs typeface="Times New Roman"/>
              </a:rPr>
              <a:t>or </a:t>
            </a:r>
            <a:r>
              <a:rPr sz="1100" spc="-45" dirty="0">
                <a:latin typeface="Times New Roman"/>
                <a:cs typeface="Times New Roman"/>
              </a:rPr>
              <a:t>CSV </a:t>
            </a:r>
            <a:r>
              <a:rPr sz="1100" spc="5" dirty="0">
                <a:latin typeface="Times New Roman"/>
                <a:cs typeface="Times New Roman"/>
              </a:rPr>
              <a:t>import, </a:t>
            </a:r>
            <a:r>
              <a:rPr sz="1100" spc="-45" dirty="0">
                <a:latin typeface="Times New Roman"/>
                <a:cs typeface="Times New Roman"/>
              </a:rPr>
              <a:t>if </a:t>
            </a:r>
            <a:r>
              <a:rPr sz="1100" spc="25" dirty="0">
                <a:latin typeface="Times New Roman"/>
                <a:cs typeface="Times New Roman"/>
              </a:rPr>
              <a:t>the </a:t>
            </a:r>
            <a:r>
              <a:rPr lang="en-US" sz="1100" spc="25" dirty="0">
                <a:latin typeface="Times New Roman"/>
                <a:cs typeface="Times New Roman"/>
              </a:rPr>
              <a:t>fi</a:t>
            </a:r>
            <a:r>
              <a:rPr sz="1100" spc="90" dirty="0">
                <a:latin typeface="Times New Roman"/>
                <a:cs typeface="Times New Roman"/>
              </a:rPr>
              <a:t>le </a:t>
            </a:r>
            <a:r>
              <a:rPr sz="1100" spc="5" dirty="0">
                <a:latin typeface="Times New Roman"/>
                <a:cs typeface="Times New Roman"/>
              </a:rPr>
              <a:t>contains </a:t>
            </a:r>
            <a:r>
              <a:rPr sz="1100" spc="-5" dirty="0">
                <a:latin typeface="Times New Roman"/>
                <a:cs typeface="Times New Roman"/>
              </a:rPr>
              <a:t>no </a:t>
            </a:r>
            <a:r>
              <a:rPr sz="1100" spc="-35" dirty="0">
                <a:latin typeface="Times New Roman"/>
                <a:cs typeface="Times New Roman"/>
              </a:rPr>
              <a:t>row </a:t>
            </a:r>
            <a:r>
              <a:rPr sz="1100" spc="-5" dirty="0">
                <a:latin typeface="Times New Roman"/>
                <a:cs typeface="Times New Roman"/>
              </a:rPr>
              <a:t>with </a:t>
            </a:r>
            <a:r>
              <a:rPr sz="1100" spc="-15" dirty="0">
                <a:latin typeface="Times New Roman"/>
                <a:cs typeface="Times New Roman"/>
              </a:rPr>
              <a:t>variable </a:t>
            </a:r>
            <a:r>
              <a:rPr sz="1100" dirty="0">
                <a:latin typeface="Times New Roman"/>
                <a:cs typeface="Times New Roman"/>
              </a:rPr>
              <a:t>names  </a:t>
            </a:r>
            <a:r>
              <a:rPr sz="1100" spc="25" dirty="0">
                <a:latin typeface="Times New Roman"/>
                <a:cs typeface="Times New Roman"/>
              </a:rPr>
              <a:t>the </a:t>
            </a:r>
            <a:r>
              <a:rPr sz="1100" spc="-5" dirty="0">
                <a:latin typeface="Times New Roman"/>
                <a:cs typeface="Times New Roman"/>
              </a:rPr>
              <a:t>program </a:t>
            </a:r>
            <a:r>
              <a:rPr sz="1100" spc="-55" dirty="0">
                <a:latin typeface="Times New Roman"/>
                <a:cs typeface="Times New Roman"/>
              </a:rPr>
              <a:t>will </a:t>
            </a:r>
            <a:r>
              <a:rPr sz="1100" dirty="0">
                <a:latin typeface="Times New Roman"/>
                <a:cs typeface="Times New Roman"/>
              </a:rPr>
              <a:t>automatically </a:t>
            </a:r>
            <a:r>
              <a:rPr sz="1100" spc="15" dirty="0">
                <a:latin typeface="Times New Roman"/>
                <a:cs typeface="Times New Roman"/>
              </a:rPr>
              <a:t>add </a:t>
            </a:r>
            <a:r>
              <a:rPr sz="1100" spc="5" dirty="0">
                <a:latin typeface="Times New Roman"/>
                <a:cs typeface="Times New Roman"/>
              </a:rPr>
              <a:t>names, </a:t>
            </a:r>
            <a:r>
              <a:rPr sz="1100" spc="-15" dirty="0">
                <a:latin typeface="Times New Roman"/>
                <a:cs typeface="Times New Roman"/>
              </a:rPr>
              <a:t>v1, </a:t>
            </a:r>
            <a:r>
              <a:rPr sz="1100" spc="-35" dirty="0">
                <a:latin typeface="Times New Roman"/>
                <a:cs typeface="Times New Roman"/>
              </a:rPr>
              <a:t>v2 </a:t>
            </a:r>
            <a:r>
              <a:rPr sz="1100" spc="15" dirty="0">
                <a:latin typeface="Times New Roman"/>
                <a:cs typeface="Times New Roman"/>
              </a:rPr>
              <a:t>and </a:t>
            </a:r>
            <a:r>
              <a:rPr sz="1100" spc="-15" dirty="0">
                <a:latin typeface="Times New Roman"/>
                <a:cs typeface="Times New Roman"/>
              </a:rPr>
              <a:t>so</a:t>
            </a:r>
            <a:r>
              <a:rPr sz="1100" spc="210" dirty="0">
                <a:latin typeface="Times New Roman"/>
                <a:cs typeface="Times New Roman"/>
              </a:rPr>
              <a:t> </a:t>
            </a:r>
            <a:r>
              <a:rPr sz="1100" spc="5" dirty="0">
                <a:latin typeface="Times New Roman"/>
                <a:cs typeface="Times New Roman"/>
              </a:rPr>
              <a:t>on.</a:t>
            </a:r>
            <a:endParaRPr sz="1100" dirty="0">
              <a:latin typeface="Times New Roman"/>
              <a:cs typeface="Times New Roman"/>
            </a:endParaRPr>
          </a:p>
          <a:p>
            <a:pPr>
              <a:lnSpc>
                <a:spcPct val="100000"/>
              </a:lnSpc>
            </a:pPr>
            <a:endParaRPr sz="1350" dirty="0">
              <a:latin typeface="Times New Roman"/>
              <a:cs typeface="Times New Roman"/>
            </a:endParaRPr>
          </a:p>
          <a:p>
            <a:pPr marL="12700">
              <a:lnSpc>
                <a:spcPct val="100000"/>
              </a:lnSpc>
            </a:pPr>
            <a:r>
              <a:rPr sz="1100" spc="5" dirty="0">
                <a:solidFill>
                  <a:srgbClr val="007F00"/>
                </a:solidFill>
                <a:latin typeface="Times New Roman"/>
                <a:cs typeface="Times New Roman"/>
              </a:rPr>
              <a:t>open </a:t>
            </a:r>
            <a:r>
              <a:rPr sz="1100" spc="25" dirty="0">
                <a:solidFill>
                  <a:srgbClr val="007F00"/>
                </a:solidFill>
                <a:latin typeface="Times New Roman"/>
                <a:cs typeface="Times New Roman"/>
              </a:rPr>
              <a:t>C:\there\mydata.xls </a:t>
            </a:r>
            <a:r>
              <a:rPr sz="1100" i="1" spc="50" dirty="0">
                <a:solidFill>
                  <a:srgbClr val="007F00"/>
                </a:solidFill>
                <a:latin typeface="Garamond"/>
                <a:cs typeface="Garamond"/>
              </a:rPr>
              <a:t>−−</a:t>
            </a:r>
            <a:r>
              <a:rPr sz="1100" spc="50" dirty="0">
                <a:solidFill>
                  <a:srgbClr val="007F00"/>
                </a:solidFill>
                <a:latin typeface="Times New Roman"/>
                <a:cs typeface="Times New Roman"/>
              </a:rPr>
              <a:t>sheet= </a:t>
            </a:r>
            <a:r>
              <a:rPr sz="1100" spc="35" dirty="0">
                <a:solidFill>
                  <a:srgbClr val="007F00"/>
                </a:solidFill>
                <a:latin typeface="Times New Roman"/>
                <a:cs typeface="Times New Roman"/>
              </a:rPr>
              <a:t>mysheet </a:t>
            </a:r>
            <a:r>
              <a:rPr sz="1100" i="1" spc="75" dirty="0">
                <a:solidFill>
                  <a:srgbClr val="007F00"/>
                </a:solidFill>
                <a:latin typeface="Garamond"/>
                <a:cs typeface="Garamond"/>
              </a:rPr>
              <a:t>−−</a:t>
            </a:r>
            <a:r>
              <a:rPr sz="1100" spc="75" dirty="0">
                <a:solidFill>
                  <a:srgbClr val="007F00"/>
                </a:solidFill>
                <a:latin typeface="Times New Roman"/>
                <a:cs typeface="Times New Roman"/>
              </a:rPr>
              <a:t>colo</a:t>
            </a:r>
            <a:r>
              <a:rPr sz="1100" spc="-45" dirty="0">
                <a:solidFill>
                  <a:srgbClr val="007F00"/>
                </a:solidFill>
                <a:latin typeface="Times New Roman"/>
                <a:cs typeface="Times New Roman"/>
              </a:rPr>
              <a:t> </a:t>
            </a:r>
            <a:r>
              <a:rPr sz="1100" spc="55" dirty="0">
                <a:solidFill>
                  <a:srgbClr val="007F00"/>
                </a:solidFill>
                <a:latin typeface="Times New Roman"/>
                <a:cs typeface="Times New Roman"/>
              </a:rPr>
              <a:t>set=3</a:t>
            </a:r>
            <a:endParaRPr sz="1100" dirty="0">
              <a:latin typeface="Times New Roman"/>
              <a:cs typeface="Times New Roman"/>
            </a:endParaRPr>
          </a:p>
          <a:p>
            <a:pPr marL="12700">
              <a:lnSpc>
                <a:spcPct val="100000"/>
              </a:lnSpc>
              <a:spcBef>
                <a:spcPts val="35"/>
              </a:spcBef>
            </a:pPr>
            <a:r>
              <a:rPr sz="1100" i="1" spc="30" dirty="0">
                <a:solidFill>
                  <a:srgbClr val="007F00"/>
                </a:solidFill>
                <a:latin typeface="Garamond"/>
                <a:cs typeface="Garamond"/>
              </a:rPr>
              <a:t>−−</a:t>
            </a:r>
            <a:r>
              <a:rPr sz="1100" spc="30" dirty="0">
                <a:solidFill>
                  <a:srgbClr val="007F00"/>
                </a:solidFill>
                <a:latin typeface="Times New Roman"/>
                <a:cs typeface="Times New Roman"/>
              </a:rPr>
              <a:t>rowo</a:t>
            </a:r>
            <a:r>
              <a:rPr sz="1100" spc="50" dirty="0">
                <a:solidFill>
                  <a:srgbClr val="007F00"/>
                </a:solidFill>
                <a:latin typeface="Times New Roman"/>
                <a:cs typeface="Times New Roman"/>
              </a:rPr>
              <a:t> </a:t>
            </a:r>
            <a:r>
              <a:rPr sz="1100" spc="90" dirty="0">
                <a:solidFill>
                  <a:srgbClr val="007F00"/>
                </a:solidFill>
                <a:latin typeface="Times New Roman"/>
                <a:cs typeface="Times New Roman"/>
              </a:rPr>
              <a:t>set=2</a:t>
            </a:r>
            <a:endParaRPr sz="1100" dirty="0">
              <a:latin typeface="Times New Roman"/>
              <a:cs typeface="Times New Roman"/>
            </a:endParaRPr>
          </a:p>
          <a:p>
            <a:pPr marL="289560" marR="954405">
              <a:lnSpc>
                <a:spcPts val="1650"/>
              </a:lnSpc>
              <a:spcBef>
                <a:spcPts val="75"/>
              </a:spcBef>
            </a:pPr>
            <a:r>
              <a:rPr sz="1100" dirty="0">
                <a:latin typeface="Times New Roman"/>
                <a:cs typeface="Times New Roman"/>
              </a:rPr>
              <a:t>opens </a:t>
            </a:r>
            <a:r>
              <a:rPr sz="1100" spc="-10" dirty="0">
                <a:latin typeface="Times New Roman"/>
                <a:cs typeface="Times New Roman"/>
              </a:rPr>
              <a:t>worksheet </a:t>
            </a:r>
            <a:r>
              <a:rPr sz="1100" dirty="0">
                <a:latin typeface="Times New Roman"/>
                <a:cs typeface="Times New Roman"/>
              </a:rPr>
              <a:t>mysheet </a:t>
            </a:r>
            <a:r>
              <a:rPr sz="1100" spc="-10" dirty="0">
                <a:latin typeface="Times New Roman"/>
                <a:cs typeface="Times New Roman"/>
              </a:rPr>
              <a:t>from </a:t>
            </a:r>
            <a:r>
              <a:rPr sz="1100" spc="25" dirty="0">
                <a:latin typeface="Times New Roman"/>
                <a:cs typeface="Times New Roman"/>
              </a:rPr>
              <a:t>C:\there\mydata.xls  </a:t>
            </a:r>
            <a:r>
              <a:rPr sz="1100" dirty="0">
                <a:latin typeface="Times New Roman"/>
                <a:cs typeface="Times New Roman"/>
              </a:rPr>
              <a:t>reads </a:t>
            </a:r>
            <a:r>
              <a:rPr sz="1100" spc="25" dirty="0">
                <a:latin typeface="Times New Roman"/>
                <a:cs typeface="Times New Roman"/>
              </a:rPr>
              <a:t>the </a:t>
            </a:r>
            <a:r>
              <a:rPr sz="1100" spc="35" dirty="0">
                <a:latin typeface="Times New Roman"/>
                <a:cs typeface="Times New Roman"/>
              </a:rPr>
              <a:t>data </a:t>
            </a:r>
            <a:r>
              <a:rPr sz="1100" spc="-10" dirty="0">
                <a:latin typeface="Times New Roman"/>
                <a:cs typeface="Times New Roman"/>
              </a:rPr>
              <a:t>from </a:t>
            </a:r>
            <a:r>
              <a:rPr sz="1100" spc="25" dirty="0">
                <a:latin typeface="Times New Roman"/>
                <a:cs typeface="Times New Roman"/>
              </a:rPr>
              <a:t>the </a:t>
            </a:r>
            <a:r>
              <a:rPr sz="1100" spc="5" dirty="0">
                <a:latin typeface="Times New Roman"/>
                <a:cs typeface="Times New Roman"/>
              </a:rPr>
              <a:t>fourth </a:t>
            </a:r>
            <a:r>
              <a:rPr sz="1100" spc="-10" dirty="0">
                <a:latin typeface="Times New Roman"/>
                <a:cs typeface="Times New Roman"/>
              </a:rPr>
              <a:t>column </a:t>
            </a:r>
            <a:r>
              <a:rPr sz="1100" spc="15" dirty="0">
                <a:latin typeface="Times New Roman"/>
                <a:cs typeface="Times New Roman"/>
              </a:rPr>
              <a:t>and </a:t>
            </a:r>
            <a:r>
              <a:rPr sz="1100" spc="10" dirty="0">
                <a:latin typeface="Times New Roman"/>
                <a:cs typeface="Times New Roman"/>
              </a:rPr>
              <a:t>third</a:t>
            </a:r>
            <a:r>
              <a:rPr sz="1100" spc="-110" dirty="0">
                <a:latin typeface="Times New Roman"/>
                <a:cs typeface="Times New Roman"/>
              </a:rPr>
              <a:t> </a:t>
            </a:r>
            <a:r>
              <a:rPr sz="1100" spc="-35" dirty="0">
                <a:latin typeface="Times New Roman"/>
                <a:cs typeface="Times New Roman"/>
              </a:rPr>
              <a:t>row</a:t>
            </a:r>
            <a:endParaRPr sz="1100" dirty="0">
              <a:latin typeface="Times New Roman"/>
              <a:cs typeface="Times New Roman"/>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28</a:t>
            </a:r>
            <a:r>
              <a:rPr spc="-60" dirty="0"/>
              <a:t> </a:t>
            </a:r>
            <a:r>
              <a:rPr spc="15" dirty="0"/>
              <a:t>/</a:t>
            </a:r>
            <a:r>
              <a:rPr spc="-55" dirty="0"/>
              <a:t> </a:t>
            </a:r>
            <a:r>
              <a:rPr spc="75" dirty="0"/>
              <a:t>42</a:t>
            </a: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582295"/>
          </a:xfrm>
          <a:prstGeom prst="rect">
            <a:avLst/>
          </a:prstGeom>
          <a:solidFill>
            <a:srgbClr val="F2F2F2"/>
          </a:solidFill>
        </p:spPr>
        <p:txBody>
          <a:bodyPr vert="horz" wrap="square" lIns="0" tIns="65405" rIns="0" bIns="0" rtlCol="0">
            <a:spAutoFit/>
          </a:bodyPr>
          <a:lstStyle/>
          <a:p>
            <a:pPr marL="107950" marR="119380">
              <a:lnSpc>
                <a:spcPct val="103099"/>
              </a:lnSpc>
              <a:spcBef>
                <a:spcPts val="515"/>
              </a:spcBef>
            </a:pPr>
            <a:r>
              <a:rPr spc="-45" dirty="0"/>
              <a:t>smpl </a:t>
            </a:r>
            <a:r>
              <a:rPr spc="114" dirty="0"/>
              <a:t>(#</a:t>
            </a:r>
            <a:r>
              <a:rPr sz="1300" spc="114" dirty="0"/>
              <a:t>start </a:t>
            </a:r>
            <a:r>
              <a:rPr spc="135" dirty="0"/>
              <a:t>#</a:t>
            </a:r>
            <a:r>
              <a:rPr sz="1300" spc="135" dirty="0"/>
              <a:t>end </a:t>
            </a:r>
            <a:r>
              <a:rPr spc="85" dirty="0"/>
              <a:t>| </a:t>
            </a:r>
            <a:r>
              <a:rPr sz="1300" spc="35" dirty="0"/>
              <a:t>condition </a:t>
            </a:r>
            <a:r>
              <a:rPr sz="1400" i="1" spc="30" dirty="0">
                <a:latin typeface="Garamond"/>
                <a:cs typeface="Garamond"/>
              </a:rPr>
              <a:t>−−</a:t>
            </a:r>
            <a:r>
              <a:rPr spc="30" dirty="0"/>
              <a:t>restrict </a:t>
            </a:r>
            <a:r>
              <a:rPr spc="85" dirty="0"/>
              <a:t>| </a:t>
            </a:r>
            <a:r>
              <a:rPr spc="409" dirty="0"/>
              <a:t># </a:t>
            </a:r>
            <a:r>
              <a:rPr sz="1400" i="1" spc="25" dirty="0">
                <a:latin typeface="Garamond"/>
                <a:cs typeface="Garamond"/>
              </a:rPr>
              <a:t>−−</a:t>
            </a:r>
            <a:r>
              <a:rPr spc="25" dirty="0"/>
              <a:t>random </a:t>
            </a:r>
            <a:r>
              <a:rPr spc="85" dirty="0"/>
              <a:t>|  </a:t>
            </a:r>
            <a:r>
              <a:rPr spc="-40" dirty="0"/>
              <a:t>full) </a:t>
            </a:r>
            <a:r>
              <a:rPr sz="1400" i="1" spc="15" dirty="0">
                <a:latin typeface="Garamond"/>
                <a:cs typeface="Garamond"/>
              </a:rPr>
              <a:t>−−</a:t>
            </a:r>
            <a:r>
              <a:rPr spc="15" dirty="0"/>
              <a:t>replace</a:t>
            </a:r>
            <a:r>
              <a:rPr spc="-105" dirty="0"/>
              <a:t> </a:t>
            </a:r>
            <a:r>
              <a:rPr sz="1400" i="1" spc="15" dirty="0">
                <a:latin typeface="Garamond"/>
                <a:cs typeface="Garamond"/>
              </a:rPr>
              <a:t>−−</a:t>
            </a:r>
            <a:r>
              <a:rPr spc="15" dirty="0"/>
              <a:t>balanced</a:t>
            </a:r>
            <a:endParaRPr sz="1400">
              <a:latin typeface="Garamond"/>
              <a:cs typeface="Garamond"/>
            </a:endParaRPr>
          </a:p>
        </p:txBody>
      </p:sp>
      <p:sp>
        <p:nvSpPr>
          <p:cNvPr id="5" name="object 5"/>
          <p:cNvSpPr/>
          <p:nvPr/>
        </p:nvSpPr>
        <p:spPr>
          <a:xfrm>
            <a:off x="137655" y="2094052"/>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2081352"/>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978966"/>
            <a:ext cx="50749" cy="111508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972816"/>
            <a:ext cx="4434840" cy="1172210"/>
          </a:xfrm>
          <a:custGeom>
            <a:avLst/>
            <a:gdLst/>
            <a:ahLst/>
            <a:cxnLst/>
            <a:rect l="l" t="t" r="r" b="b"/>
            <a:pathLst>
              <a:path w="4434840" h="1172210">
                <a:moveTo>
                  <a:pt x="4434332" y="0"/>
                </a:moveTo>
                <a:lnTo>
                  <a:pt x="0" y="0"/>
                </a:lnTo>
                <a:lnTo>
                  <a:pt x="0" y="1121236"/>
                </a:lnTo>
                <a:lnTo>
                  <a:pt x="4008" y="1140960"/>
                </a:lnTo>
                <a:lnTo>
                  <a:pt x="14922" y="1157113"/>
                </a:lnTo>
                <a:lnTo>
                  <a:pt x="31075" y="1168027"/>
                </a:lnTo>
                <a:lnTo>
                  <a:pt x="50800" y="1172036"/>
                </a:lnTo>
                <a:lnTo>
                  <a:pt x="4383532" y="1172036"/>
                </a:lnTo>
                <a:lnTo>
                  <a:pt x="4403257" y="1168027"/>
                </a:lnTo>
                <a:lnTo>
                  <a:pt x="4419410" y="1157113"/>
                </a:lnTo>
                <a:lnTo>
                  <a:pt x="4430324" y="1140960"/>
                </a:lnTo>
                <a:lnTo>
                  <a:pt x="4434332" y="1121236"/>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017054"/>
            <a:ext cx="0" cy="1096645"/>
          </a:xfrm>
          <a:custGeom>
            <a:avLst/>
            <a:gdLst/>
            <a:ahLst/>
            <a:cxnLst/>
            <a:rect l="l" t="t" r="r" b="b"/>
            <a:pathLst>
              <a:path h="1096645">
                <a:moveTo>
                  <a:pt x="0" y="1096047"/>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004354"/>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991654"/>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978954"/>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031456"/>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413560"/>
            <a:ext cx="65265" cy="6526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80212" y="1623593"/>
            <a:ext cx="65265" cy="65265"/>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80212" y="1833626"/>
            <a:ext cx="65265" cy="65265"/>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137655" y="3096895"/>
            <a:ext cx="101599" cy="101600"/>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86855" y="2485567"/>
            <a:ext cx="4434331" cy="50609"/>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188455" y="3084194"/>
            <a:ext cx="4383480" cy="114300"/>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4521187" y="2341016"/>
            <a:ext cx="50749" cy="755878"/>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86854" y="2529849"/>
            <a:ext cx="4434840" cy="617855"/>
          </a:xfrm>
          <a:custGeom>
            <a:avLst/>
            <a:gdLst/>
            <a:ahLst/>
            <a:cxnLst/>
            <a:rect l="l" t="t" r="r" b="b"/>
            <a:pathLst>
              <a:path w="4434840" h="617855">
                <a:moveTo>
                  <a:pt x="4434332" y="0"/>
                </a:moveTo>
                <a:lnTo>
                  <a:pt x="0" y="0"/>
                </a:lnTo>
                <a:lnTo>
                  <a:pt x="0" y="567046"/>
                </a:lnTo>
                <a:lnTo>
                  <a:pt x="4008" y="586770"/>
                </a:lnTo>
                <a:lnTo>
                  <a:pt x="14922" y="602923"/>
                </a:lnTo>
                <a:lnTo>
                  <a:pt x="31075" y="613837"/>
                </a:lnTo>
                <a:lnTo>
                  <a:pt x="50800" y="617846"/>
                </a:lnTo>
                <a:lnTo>
                  <a:pt x="4383532" y="617846"/>
                </a:lnTo>
                <a:lnTo>
                  <a:pt x="4403257" y="613837"/>
                </a:lnTo>
                <a:lnTo>
                  <a:pt x="4419410" y="602923"/>
                </a:lnTo>
                <a:lnTo>
                  <a:pt x="4430324" y="586770"/>
                </a:lnTo>
                <a:lnTo>
                  <a:pt x="4434332" y="567046"/>
                </a:lnTo>
                <a:lnTo>
                  <a:pt x="4434332" y="0"/>
                </a:lnTo>
                <a:close/>
              </a:path>
            </a:pathLst>
          </a:custGeom>
          <a:solidFill>
            <a:srgbClr val="FFFFFF"/>
          </a:solidFill>
        </p:spPr>
        <p:txBody>
          <a:bodyPr wrap="square" lIns="0" tIns="0" rIns="0" bIns="0" rtlCol="0"/>
          <a:lstStyle/>
          <a:p>
            <a:endParaRPr/>
          </a:p>
        </p:txBody>
      </p:sp>
      <p:sp>
        <p:nvSpPr>
          <p:cNvPr id="22" name="object 22"/>
          <p:cNvSpPr/>
          <p:nvPr/>
        </p:nvSpPr>
        <p:spPr>
          <a:xfrm>
            <a:off x="4521187" y="2379108"/>
            <a:ext cx="0" cy="737235"/>
          </a:xfrm>
          <a:custGeom>
            <a:avLst/>
            <a:gdLst/>
            <a:ahLst/>
            <a:cxnLst/>
            <a:rect l="l" t="t" r="r" b="b"/>
            <a:pathLst>
              <a:path h="737235">
                <a:moveTo>
                  <a:pt x="0" y="736835"/>
                </a:moveTo>
                <a:lnTo>
                  <a:pt x="0" y="0"/>
                </a:lnTo>
              </a:path>
            </a:pathLst>
          </a:custGeom>
          <a:ln w="3175">
            <a:solidFill>
              <a:srgbClr val="7F7F7F"/>
            </a:solidFill>
          </a:ln>
        </p:spPr>
        <p:txBody>
          <a:bodyPr wrap="square" lIns="0" tIns="0" rIns="0" bIns="0" rtlCol="0"/>
          <a:lstStyle/>
          <a:p>
            <a:endParaRPr/>
          </a:p>
        </p:txBody>
      </p:sp>
      <p:sp>
        <p:nvSpPr>
          <p:cNvPr id="23" name="object 23"/>
          <p:cNvSpPr/>
          <p:nvPr/>
        </p:nvSpPr>
        <p:spPr>
          <a:xfrm>
            <a:off x="4521187" y="2366408"/>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24" name="object 24"/>
          <p:cNvSpPr/>
          <p:nvPr/>
        </p:nvSpPr>
        <p:spPr>
          <a:xfrm>
            <a:off x="4521187" y="2353708"/>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25" name="object 25"/>
          <p:cNvSpPr/>
          <p:nvPr/>
        </p:nvSpPr>
        <p:spPr>
          <a:xfrm>
            <a:off x="4521187" y="2341008"/>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26" name="object 26"/>
          <p:cNvSpPr/>
          <p:nvPr/>
        </p:nvSpPr>
        <p:spPr>
          <a:xfrm>
            <a:off x="280212" y="2588475"/>
            <a:ext cx="65265" cy="65265"/>
          </a:xfrm>
          <a:prstGeom prst="rect">
            <a:avLst/>
          </a:prstGeom>
          <a:blipFill>
            <a:blip r:embed="rId8" cstate="print"/>
            <a:stretch>
              <a:fillRect/>
            </a:stretch>
          </a:blipFill>
        </p:spPr>
        <p:txBody>
          <a:bodyPr wrap="square" lIns="0" tIns="0" rIns="0" bIns="0" rtlCol="0"/>
          <a:lstStyle/>
          <a:p>
            <a:endParaRPr/>
          </a:p>
        </p:txBody>
      </p:sp>
      <p:sp>
        <p:nvSpPr>
          <p:cNvPr id="27" name="object 27"/>
          <p:cNvSpPr/>
          <p:nvPr/>
        </p:nvSpPr>
        <p:spPr>
          <a:xfrm>
            <a:off x="280212" y="2798508"/>
            <a:ext cx="65265" cy="65265"/>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280212" y="3008541"/>
            <a:ext cx="65265" cy="65265"/>
          </a:xfrm>
          <a:prstGeom prst="rect">
            <a:avLst/>
          </a:prstGeom>
          <a:blipFill>
            <a:blip r:embed="rId8" cstate="print"/>
            <a:stretch>
              <a:fillRect/>
            </a:stretch>
          </a:blipFill>
        </p:spPr>
        <p:txBody>
          <a:bodyPr wrap="square" lIns="0" tIns="0" rIns="0" bIns="0" rtlCol="0"/>
          <a:lstStyle/>
          <a:p>
            <a:endParaRPr/>
          </a:p>
        </p:txBody>
      </p:sp>
      <p:sp>
        <p:nvSpPr>
          <p:cNvPr id="29" name="object 29"/>
          <p:cNvSpPr txBox="1"/>
          <p:nvPr/>
        </p:nvSpPr>
        <p:spPr>
          <a:xfrm>
            <a:off x="124955" y="947864"/>
            <a:ext cx="4310380" cy="2169160"/>
          </a:xfrm>
          <a:prstGeom prst="rect">
            <a:avLst/>
          </a:prstGeom>
        </p:spPr>
        <p:txBody>
          <a:bodyPr vert="horz" wrap="square" lIns="0" tIns="6985" rIns="0" bIns="0" rtlCol="0">
            <a:spAutoFit/>
          </a:bodyPr>
          <a:lstStyle/>
          <a:p>
            <a:pPr marL="289560" marR="5080">
              <a:lnSpc>
                <a:spcPct val="102600"/>
              </a:lnSpc>
              <a:spcBef>
                <a:spcPts val="55"/>
              </a:spcBef>
            </a:pPr>
            <a:r>
              <a:rPr sz="1050" spc="25" dirty="0">
                <a:latin typeface="Garamond"/>
                <a:cs typeface="Garamond"/>
              </a:rPr>
              <a:t>condition </a:t>
            </a:r>
            <a:r>
              <a:rPr sz="1100" i="1" spc="25" dirty="0">
                <a:latin typeface="Garamond"/>
                <a:cs typeface="Garamond"/>
              </a:rPr>
              <a:t>−−</a:t>
            </a:r>
            <a:r>
              <a:rPr sz="1100" spc="25" dirty="0">
                <a:latin typeface="Times New Roman"/>
                <a:cs typeface="Times New Roman"/>
              </a:rPr>
              <a:t>restrict: </a:t>
            </a:r>
            <a:r>
              <a:rPr sz="1100" spc="5" dirty="0">
                <a:latin typeface="Times New Roman"/>
                <a:cs typeface="Times New Roman"/>
              </a:rPr>
              <a:t>restricts </a:t>
            </a:r>
            <a:r>
              <a:rPr sz="1100" spc="25" dirty="0">
                <a:latin typeface="Times New Roman"/>
                <a:cs typeface="Times New Roman"/>
              </a:rPr>
              <a:t>the </a:t>
            </a:r>
            <a:r>
              <a:rPr sz="1100" spc="-5" dirty="0">
                <a:latin typeface="Times New Roman"/>
                <a:cs typeface="Times New Roman"/>
              </a:rPr>
              <a:t>sample </a:t>
            </a:r>
            <a:r>
              <a:rPr sz="1100" spc="35" dirty="0">
                <a:latin typeface="Times New Roman"/>
                <a:cs typeface="Times New Roman"/>
              </a:rPr>
              <a:t>to </a:t>
            </a:r>
            <a:r>
              <a:rPr sz="1100" spc="-5" dirty="0">
                <a:latin typeface="Times New Roman"/>
                <a:cs typeface="Times New Roman"/>
              </a:rPr>
              <a:t>observations </a:t>
            </a:r>
            <a:r>
              <a:rPr sz="1100" spc="50" dirty="0">
                <a:latin typeface="Times New Roman"/>
                <a:cs typeface="Times New Roman"/>
              </a:rPr>
              <a:t>that </a:t>
            </a:r>
            <a:r>
              <a:rPr sz="1100" spc="-10" dirty="0">
                <a:latin typeface="Times New Roman"/>
                <a:cs typeface="Times New Roman"/>
              </a:rPr>
              <a:t>satisfy  </a:t>
            </a:r>
            <a:r>
              <a:rPr sz="1100" spc="25" dirty="0">
                <a:latin typeface="Times New Roman"/>
                <a:cs typeface="Times New Roman"/>
              </a:rPr>
              <a:t>the</a:t>
            </a:r>
            <a:r>
              <a:rPr sz="1100" spc="80" dirty="0">
                <a:latin typeface="Times New Roman"/>
                <a:cs typeface="Times New Roman"/>
              </a:rPr>
              <a:t> </a:t>
            </a:r>
            <a:r>
              <a:rPr sz="1050" spc="25" dirty="0">
                <a:latin typeface="Garamond"/>
                <a:cs typeface="Garamond"/>
              </a:rPr>
              <a:t>condition</a:t>
            </a:r>
            <a:endParaRPr sz="1050" dirty="0">
              <a:latin typeface="Garamond"/>
              <a:cs typeface="Garamond"/>
            </a:endParaRPr>
          </a:p>
          <a:p>
            <a:pPr marL="289560" marR="1325880">
              <a:lnSpc>
                <a:spcPct val="125299"/>
              </a:lnSpc>
            </a:pPr>
            <a:r>
              <a:rPr sz="1100" spc="350" dirty="0">
                <a:latin typeface="Times New Roman"/>
                <a:cs typeface="Times New Roman"/>
              </a:rPr>
              <a:t># </a:t>
            </a:r>
            <a:r>
              <a:rPr sz="1100" i="1" spc="25" dirty="0">
                <a:latin typeface="Garamond"/>
                <a:cs typeface="Garamond"/>
              </a:rPr>
              <a:t>−−</a:t>
            </a:r>
            <a:r>
              <a:rPr sz="1100" spc="25" dirty="0">
                <a:latin typeface="Times New Roman"/>
                <a:cs typeface="Times New Roman"/>
              </a:rPr>
              <a:t>random: </a:t>
            </a:r>
            <a:r>
              <a:rPr sz="1100" spc="350" dirty="0">
                <a:latin typeface="Times New Roman"/>
                <a:cs typeface="Times New Roman"/>
              </a:rPr>
              <a:t># </a:t>
            </a:r>
            <a:r>
              <a:rPr sz="1100" spc="-5" dirty="0">
                <a:latin typeface="Times New Roman"/>
                <a:cs typeface="Times New Roman"/>
              </a:rPr>
              <a:t>cases are </a:t>
            </a:r>
            <a:r>
              <a:rPr sz="1100" spc="-10" dirty="0">
                <a:latin typeface="Times New Roman"/>
                <a:cs typeface="Times New Roman"/>
              </a:rPr>
              <a:t>ramdomly</a:t>
            </a:r>
            <a:r>
              <a:rPr sz="1100" spc="-105" dirty="0">
                <a:latin typeface="Times New Roman"/>
                <a:cs typeface="Times New Roman"/>
              </a:rPr>
              <a:t> </a:t>
            </a:r>
            <a:r>
              <a:rPr sz="1100" dirty="0">
                <a:latin typeface="Times New Roman"/>
                <a:cs typeface="Times New Roman"/>
              </a:rPr>
              <a:t>selected  </a:t>
            </a:r>
            <a:r>
              <a:rPr sz="1100" spc="-30" dirty="0">
                <a:latin typeface="Times New Roman"/>
                <a:cs typeface="Times New Roman"/>
              </a:rPr>
              <a:t>full: </a:t>
            </a:r>
            <a:r>
              <a:rPr sz="1100" dirty="0">
                <a:latin typeface="Times New Roman"/>
                <a:cs typeface="Times New Roman"/>
              </a:rPr>
              <a:t>restores </a:t>
            </a:r>
            <a:r>
              <a:rPr sz="1100" spc="25" dirty="0">
                <a:latin typeface="Times New Roman"/>
                <a:cs typeface="Times New Roman"/>
              </a:rPr>
              <a:t>the </a:t>
            </a:r>
            <a:r>
              <a:rPr sz="1100" spc="-35" dirty="0">
                <a:latin typeface="Times New Roman"/>
                <a:cs typeface="Times New Roman"/>
              </a:rPr>
              <a:t>full </a:t>
            </a:r>
            <a:r>
              <a:rPr sz="1100" spc="35" dirty="0">
                <a:latin typeface="Times New Roman"/>
                <a:cs typeface="Times New Roman"/>
              </a:rPr>
              <a:t>data</a:t>
            </a:r>
            <a:r>
              <a:rPr sz="1100" spc="90" dirty="0">
                <a:latin typeface="Times New Roman"/>
                <a:cs typeface="Times New Roman"/>
              </a:rPr>
              <a:t> </a:t>
            </a:r>
            <a:r>
              <a:rPr sz="1100" spc="5" dirty="0">
                <a:latin typeface="Times New Roman"/>
                <a:cs typeface="Times New Roman"/>
              </a:rPr>
              <a:t>range</a:t>
            </a:r>
            <a:endParaRPr sz="1100" dirty="0">
              <a:latin typeface="Times New Roman"/>
              <a:cs typeface="Times New Roman"/>
            </a:endParaRPr>
          </a:p>
          <a:p>
            <a:pPr marL="289560" marR="32384">
              <a:lnSpc>
                <a:spcPct val="102699"/>
              </a:lnSpc>
              <a:spcBef>
                <a:spcPts val="300"/>
              </a:spcBef>
            </a:pPr>
            <a:r>
              <a:rPr sz="1100" spc="-5" dirty="0">
                <a:latin typeface="Times New Roman"/>
                <a:cs typeface="Times New Roman"/>
              </a:rPr>
              <a:t>sample </a:t>
            </a:r>
            <a:r>
              <a:rPr sz="1100" dirty="0">
                <a:latin typeface="Times New Roman"/>
                <a:cs typeface="Times New Roman"/>
              </a:rPr>
              <a:t>restrictions </a:t>
            </a:r>
            <a:r>
              <a:rPr sz="1100" spc="-5" dirty="0">
                <a:latin typeface="Times New Roman"/>
                <a:cs typeface="Times New Roman"/>
              </a:rPr>
              <a:t>are </a:t>
            </a:r>
            <a:r>
              <a:rPr sz="1100" spc="-40" dirty="0">
                <a:latin typeface="Times New Roman"/>
                <a:cs typeface="Times New Roman"/>
              </a:rPr>
              <a:t>by </a:t>
            </a:r>
            <a:r>
              <a:rPr sz="1100" spc="5" dirty="0">
                <a:latin typeface="Times New Roman"/>
                <a:cs typeface="Times New Roman"/>
              </a:rPr>
              <a:t>default </a:t>
            </a:r>
            <a:r>
              <a:rPr sz="1100" spc="-5" dirty="0">
                <a:latin typeface="Times New Roman"/>
                <a:cs typeface="Times New Roman"/>
              </a:rPr>
              <a:t>cumulative: </a:t>
            </a:r>
            <a:r>
              <a:rPr sz="1100" i="1" spc="20" dirty="0">
                <a:latin typeface="Garamond"/>
                <a:cs typeface="Garamond"/>
              </a:rPr>
              <a:t>−−</a:t>
            </a:r>
            <a:r>
              <a:rPr sz="1100" spc="20" dirty="0">
                <a:latin typeface="Times New Roman"/>
                <a:cs typeface="Times New Roman"/>
              </a:rPr>
              <a:t>replace </a:t>
            </a:r>
            <a:r>
              <a:rPr sz="1100" spc="15" dirty="0">
                <a:latin typeface="Times New Roman"/>
                <a:cs typeface="Times New Roman"/>
              </a:rPr>
              <a:t>turns </a:t>
            </a:r>
            <a:r>
              <a:rPr sz="1100" spc="229" dirty="0">
                <a:latin typeface="Times New Roman"/>
                <a:cs typeface="Times New Roman"/>
              </a:rPr>
              <a:t>o</a:t>
            </a:r>
            <a:r>
              <a:rPr lang="en-US" sz="1100" spc="229" dirty="0">
                <a:latin typeface="Times New Roman"/>
                <a:cs typeface="Times New Roman"/>
              </a:rPr>
              <a:t>ff</a:t>
            </a:r>
            <a:r>
              <a:rPr sz="1100" spc="229" dirty="0">
                <a:latin typeface="Times New Roman"/>
                <a:cs typeface="Times New Roman"/>
              </a:rPr>
              <a:t> </a:t>
            </a:r>
            <a:r>
              <a:rPr sz="1100" spc="-25" dirty="0">
                <a:latin typeface="Times New Roman"/>
                <a:cs typeface="Times New Roman"/>
              </a:rPr>
              <a:t>all  </a:t>
            </a:r>
            <a:r>
              <a:rPr sz="1100" spc="-20" dirty="0">
                <a:latin typeface="Times New Roman"/>
                <a:cs typeface="Times New Roman"/>
              </a:rPr>
              <a:t>previous</a:t>
            </a:r>
            <a:r>
              <a:rPr sz="1100" spc="80" dirty="0">
                <a:latin typeface="Times New Roman"/>
                <a:cs typeface="Times New Roman"/>
              </a:rPr>
              <a:t> </a:t>
            </a:r>
            <a:r>
              <a:rPr sz="1100" dirty="0">
                <a:latin typeface="Times New Roman"/>
                <a:cs typeface="Times New Roman"/>
              </a:rPr>
              <a:t>restrictions</a:t>
            </a:r>
          </a:p>
          <a:p>
            <a:pPr>
              <a:lnSpc>
                <a:spcPct val="100000"/>
              </a:lnSpc>
            </a:pPr>
            <a:endParaRPr sz="1350" dirty="0">
              <a:latin typeface="Times New Roman"/>
              <a:cs typeface="Times New Roman"/>
            </a:endParaRPr>
          </a:p>
          <a:p>
            <a:pPr marL="12700">
              <a:lnSpc>
                <a:spcPct val="100000"/>
              </a:lnSpc>
            </a:pPr>
            <a:r>
              <a:rPr sz="1100" spc="-15" dirty="0">
                <a:solidFill>
                  <a:srgbClr val="007F00"/>
                </a:solidFill>
                <a:latin typeface="Times New Roman"/>
                <a:cs typeface="Times New Roman"/>
              </a:rPr>
              <a:t>Examples </a:t>
            </a:r>
            <a:r>
              <a:rPr sz="1100" spc="-5" dirty="0">
                <a:solidFill>
                  <a:srgbClr val="007F00"/>
                </a:solidFill>
                <a:latin typeface="Times New Roman"/>
                <a:cs typeface="Times New Roman"/>
              </a:rPr>
              <a:t>(using</a:t>
            </a:r>
            <a:r>
              <a:rPr sz="1100" spc="-75" dirty="0">
                <a:solidFill>
                  <a:srgbClr val="007F00"/>
                </a:solidFill>
                <a:latin typeface="Times New Roman"/>
                <a:cs typeface="Times New Roman"/>
              </a:rPr>
              <a:t> </a:t>
            </a:r>
            <a:r>
              <a:rPr sz="1100" spc="-15" dirty="0">
                <a:solidFill>
                  <a:srgbClr val="007F00"/>
                </a:solidFill>
                <a:latin typeface="Times New Roman"/>
                <a:cs typeface="Times New Roman"/>
              </a:rPr>
              <a:t>Example2.xls)</a:t>
            </a:r>
            <a:endParaRPr sz="1100" dirty="0">
              <a:latin typeface="Times New Roman"/>
              <a:cs typeface="Times New Roman"/>
            </a:endParaRPr>
          </a:p>
          <a:p>
            <a:pPr marL="289560">
              <a:lnSpc>
                <a:spcPct val="100000"/>
              </a:lnSpc>
              <a:spcBef>
                <a:spcPts val="395"/>
              </a:spcBef>
            </a:pPr>
            <a:r>
              <a:rPr sz="1100" spc="-15" dirty="0">
                <a:latin typeface="Times New Roman"/>
                <a:cs typeface="Times New Roman"/>
              </a:rPr>
              <a:t>smpl </a:t>
            </a:r>
            <a:r>
              <a:rPr sz="1050" spc="20" dirty="0">
                <a:latin typeface="Garamond"/>
                <a:cs typeface="Garamond"/>
              </a:rPr>
              <a:t>YEAR</a:t>
            </a:r>
            <a:r>
              <a:rPr sz="1100" spc="20" dirty="0">
                <a:latin typeface="Times New Roman"/>
                <a:cs typeface="Times New Roman"/>
              </a:rPr>
              <a:t>!=1976</a:t>
            </a:r>
            <a:r>
              <a:rPr sz="1100" spc="-80" dirty="0">
                <a:latin typeface="Times New Roman"/>
                <a:cs typeface="Times New Roman"/>
              </a:rPr>
              <a:t> </a:t>
            </a:r>
            <a:r>
              <a:rPr sz="1100" i="1" spc="30" dirty="0">
                <a:latin typeface="Garamond"/>
                <a:cs typeface="Garamond"/>
              </a:rPr>
              <a:t>−−</a:t>
            </a:r>
            <a:r>
              <a:rPr sz="1100" spc="30" dirty="0">
                <a:latin typeface="Times New Roman"/>
                <a:cs typeface="Times New Roman"/>
              </a:rPr>
              <a:t>restrict</a:t>
            </a:r>
            <a:endParaRPr sz="1100" dirty="0">
              <a:latin typeface="Times New Roman"/>
              <a:cs typeface="Times New Roman"/>
            </a:endParaRPr>
          </a:p>
          <a:p>
            <a:pPr marL="289560" marR="1821180">
              <a:lnSpc>
                <a:spcPct val="125299"/>
              </a:lnSpc>
            </a:pPr>
            <a:r>
              <a:rPr sz="1100" spc="-15" dirty="0">
                <a:latin typeface="Times New Roman"/>
                <a:cs typeface="Times New Roman"/>
              </a:rPr>
              <a:t>smpl </a:t>
            </a:r>
            <a:r>
              <a:rPr sz="1050" spc="40" dirty="0">
                <a:latin typeface="Garamond"/>
                <a:cs typeface="Garamond"/>
              </a:rPr>
              <a:t>EMP </a:t>
            </a:r>
            <a:r>
              <a:rPr sz="1100" spc="220" dirty="0">
                <a:latin typeface="Times New Roman"/>
                <a:cs typeface="Times New Roman"/>
              </a:rPr>
              <a:t>&gt; </a:t>
            </a:r>
            <a:r>
              <a:rPr sz="1100" spc="-10" dirty="0">
                <a:latin typeface="Times New Roman"/>
                <a:cs typeface="Times New Roman"/>
              </a:rPr>
              <a:t>3 </a:t>
            </a:r>
            <a:r>
              <a:rPr sz="1100" i="1" spc="30" dirty="0">
                <a:latin typeface="Garamond"/>
                <a:cs typeface="Garamond"/>
              </a:rPr>
              <a:t>−−</a:t>
            </a:r>
            <a:r>
              <a:rPr sz="1100" spc="30" dirty="0">
                <a:latin typeface="Times New Roman"/>
                <a:cs typeface="Times New Roman"/>
              </a:rPr>
              <a:t>restrict </a:t>
            </a:r>
            <a:r>
              <a:rPr sz="1100" i="1" spc="20" dirty="0">
                <a:latin typeface="Garamond"/>
                <a:cs typeface="Garamond"/>
              </a:rPr>
              <a:t>−−</a:t>
            </a:r>
            <a:r>
              <a:rPr sz="1100" spc="20" dirty="0">
                <a:latin typeface="Times New Roman"/>
                <a:cs typeface="Times New Roman"/>
              </a:rPr>
              <a:t>replace  </a:t>
            </a:r>
            <a:r>
              <a:rPr sz="1100" spc="-15" dirty="0">
                <a:latin typeface="Times New Roman"/>
                <a:cs typeface="Times New Roman"/>
              </a:rPr>
              <a:t>smpl </a:t>
            </a:r>
            <a:r>
              <a:rPr sz="1100" spc="-10" dirty="0">
                <a:latin typeface="Times New Roman"/>
                <a:cs typeface="Times New Roman"/>
              </a:rPr>
              <a:t>50</a:t>
            </a:r>
            <a:r>
              <a:rPr sz="1100" spc="-80" dirty="0">
                <a:latin typeface="Times New Roman"/>
                <a:cs typeface="Times New Roman"/>
              </a:rPr>
              <a:t> </a:t>
            </a:r>
            <a:r>
              <a:rPr sz="1100" i="1" spc="30" dirty="0">
                <a:latin typeface="Garamond"/>
                <a:cs typeface="Garamond"/>
              </a:rPr>
              <a:t>−−</a:t>
            </a:r>
            <a:r>
              <a:rPr sz="1100" spc="30" dirty="0">
                <a:latin typeface="Times New Roman"/>
                <a:cs typeface="Times New Roman"/>
              </a:rPr>
              <a:t>random</a:t>
            </a:r>
            <a:endParaRPr sz="1100" dirty="0">
              <a:latin typeface="Times New Roman"/>
              <a:cs typeface="Times New Roman"/>
            </a:endParaRPr>
          </a:p>
        </p:txBody>
      </p:sp>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29</a:t>
            </a:r>
            <a:r>
              <a:rPr spc="-60" dirty="0"/>
              <a:t> </a:t>
            </a:r>
            <a:r>
              <a:rPr spc="15" dirty="0"/>
              <a:t>/</a:t>
            </a:r>
            <a:r>
              <a:rPr spc="-55" dirty="0"/>
              <a:t> </a:t>
            </a:r>
            <a:r>
              <a:rPr spc="75" dirty="0"/>
              <a:t>42</a:t>
            </a:r>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582295"/>
          </a:xfrm>
          <a:prstGeom prst="rect">
            <a:avLst/>
          </a:prstGeom>
          <a:solidFill>
            <a:srgbClr val="F2F2F2"/>
          </a:solidFill>
        </p:spPr>
        <p:txBody>
          <a:bodyPr vert="horz" wrap="square" lIns="0" tIns="65405" rIns="0" bIns="0" rtlCol="0">
            <a:spAutoFit/>
          </a:bodyPr>
          <a:lstStyle/>
          <a:p>
            <a:pPr marL="107950" marR="223520">
              <a:lnSpc>
                <a:spcPct val="103099"/>
              </a:lnSpc>
              <a:spcBef>
                <a:spcPts val="515"/>
              </a:spcBef>
            </a:pPr>
            <a:r>
              <a:rPr spc="15" dirty="0"/>
              <a:t>dataset </a:t>
            </a:r>
            <a:r>
              <a:rPr spc="-15" dirty="0"/>
              <a:t>(addobs </a:t>
            </a:r>
            <a:r>
              <a:rPr spc="409" dirty="0"/>
              <a:t># </a:t>
            </a:r>
            <a:r>
              <a:rPr spc="85" dirty="0"/>
              <a:t>| </a:t>
            </a:r>
            <a:r>
              <a:rPr spc="-10" dirty="0"/>
              <a:t>transpose </a:t>
            </a:r>
            <a:r>
              <a:rPr spc="85" dirty="0"/>
              <a:t>| </a:t>
            </a:r>
            <a:r>
              <a:rPr spc="-35" dirty="0"/>
              <a:t>sortby </a:t>
            </a:r>
            <a:r>
              <a:rPr sz="1300" spc="40" dirty="0"/>
              <a:t>varname </a:t>
            </a:r>
            <a:r>
              <a:rPr spc="85" dirty="0"/>
              <a:t>| </a:t>
            </a:r>
            <a:r>
              <a:rPr spc="-35" dirty="0"/>
              <a:t>resample  </a:t>
            </a:r>
            <a:r>
              <a:rPr spc="409" dirty="0"/>
              <a:t>#</a:t>
            </a:r>
            <a:r>
              <a:rPr spc="90" dirty="0"/>
              <a:t> </a:t>
            </a:r>
            <a:r>
              <a:rPr spc="85" dirty="0"/>
              <a:t>| </a:t>
            </a:r>
            <a:r>
              <a:rPr spc="-25" dirty="0"/>
              <a:t>clear)</a:t>
            </a:r>
            <a:endParaRPr sz="1300"/>
          </a:p>
        </p:txBody>
      </p:sp>
      <p:sp>
        <p:nvSpPr>
          <p:cNvPr id="5" name="object 5"/>
          <p:cNvSpPr/>
          <p:nvPr/>
        </p:nvSpPr>
        <p:spPr>
          <a:xfrm>
            <a:off x="137655" y="2353208"/>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2340508"/>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882942"/>
            <a:ext cx="50749" cy="147026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876795"/>
            <a:ext cx="4434840" cy="1527810"/>
          </a:xfrm>
          <a:custGeom>
            <a:avLst/>
            <a:gdLst/>
            <a:ahLst/>
            <a:cxnLst/>
            <a:rect l="l" t="t" r="r" b="b"/>
            <a:pathLst>
              <a:path w="4434840" h="1527810">
                <a:moveTo>
                  <a:pt x="4434332" y="0"/>
                </a:moveTo>
                <a:lnTo>
                  <a:pt x="0" y="0"/>
                </a:lnTo>
                <a:lnTo>
                  <a:pt x="0" y="1476413"/>
                </a:lnTo>
                <a:lnTo>
                  <a:pt x="4008" y="1496137"/>
                </a:lnTo>
                <a:lnTo>
                  <a:pt x="14922" y="1512290"/>
                </a:lnTo>
                <a:lnTo>
                  <a:pt x="31075" y="1523204"/>
                </a:lnTo>
                <a:lnTo>
                  <a:pt x="50800" y="1527213"/>
                </a:lnTo>
                <a:lnTo>
                  <a:pt x="4383532" y="1527213"/>
                </a:lnTo>
                <a:lnTo>
                  <a:pt x="4403257" y="1523204"/>
                </a:lnTo>
                <a:lnTo>
                  <a:pt x="4419410" y="1512290"/>
                </a:lnTo>
                <a:lnTo>
                  <a:pt x="4430324" y="1496137"/>
                </a:lnTo>
                <a:lnTo>
                  <a:pt x="4434332" y="1476413"/>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921029"/>
            <a:ext cx="0" cy="1451610"/>
          </a:xfrm>
          <a:custGeom>
            <a:avLst/>
            <a:gdLst/>
            <a:ahLst/>
            <a:cxnLst/>
            <a:rect l="l" t="t" r="r" b="b"/>
            <a:pathLst>
              <a:path h="1451610">
                <a:moveTo>
                  <a:pt x="0" y="1451228"/>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908329"/>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895629"/>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882929"/>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935431"/>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145463"/>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355496"/>
            <a:ext cx="65265" cy="6526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80212" y="1737601"/>
            <a:ext cx="65265" cy="65265"/>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280212" y="2291778"/>
            <a:ext cx="65265" cy="65265"/>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86855" y="2696768"/>
            <a:ext cx="4434331" cy="50609"/>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137655" y="3281159"/>
            <a:ext cx="101599" cy="101600"/>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188455" y="3268459"/>
            <a:ext cx="4383480" cy="114300"/>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4521187" y="2562212"/>
            <a:ext cx="50749" cy="718947"/>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86854" y="2741046"/>
            <a:ext cx="4434840" cy="591185"/>
          </a:xfrm>
          <a:custGeom>
            <a:avLst/>
            <a:gdLst/>
            <a:ahLst/>
            <a:cxnLst/>
            <a:rect l="l" t="t" r="r" b="b"/>
            <a:pathLst>
              <a:path w="4434840" h="591185">
                <a:moveTo>
                  <a:pt x="4434332" y="0"/>
                </a:moveTo>
                <a:lnTo>
                  <a:pt x="0" y="0"/>
                </a:lnTo>
                <a:lnTo>
                  <a:pt x="0" y="540113"/>
                </a:lnTo>
                <a:lnTo>
                  <a:pt x="4008" y="559837"/>
                </a:lnTo>
                <a:lnTo>
                  <a:pt x="14922" y="575990"/>
                </a:lnTo>
                <a:lnTo>
                  <a:pt x="31075" y="586905"/>
                </a:lnTo>
                <a:lnTo>
                  <a:pt x="50800" y="590913"/>
                </a:lnTo>
                <a:lnTo>
                  <a:pt x="4383532" y="590913"/>
                </a:lnTo>
                <a:lnTo>
                  <a:pt x="4403257" y="586905"/>
                </a:lnTo>
                <a:lnTo>
                  <a:pt x="4419410" y="575990"/>
                </a:lnTo>
                <a:lnTo>
                  <a:pt x="4430324" y="559837"/>
                </a:lnTo>
                <a:lnTo>
                  <a:pt x="4434332" y="540113"/>
                </a:lnTo>
                <a:lnTo>
                  <a:pt x="4434332" y="0"/>
                </a:lnTo>
                <a:close/>
              </a:path>
            </a:pathLst>
          </a:custGeom>
          <a:solidFill>
            <a:srgbClr val="FFFFFF"/>
          </a:solidFill>
        </p:spPr>
        <p:txBody>
          <a:bodyPr wrap="square" lIns="0" tIns="0" rIns="0" bIns="0" rtlCol="0"/>
          <a:lstStyle/>
          <a:p>
            <a:endParaRPr/>
          </a:p>
        </p:txBody>
      </p:sp>
      <p:sp>
        <p:nvSpPr>
          <p:cNvPr id="23" name="object 23"/>
          <p:cNvSpPr/>
          <p:nvPr/>
        </p:nvSpPr>
        <p:spPr>
          <a:xfrm>
            <a:off x="4521187" y="2600300"/>
            <a:ext cx="0" cy="700405"/>
          </a:xfrm>
          <a:custGeom>
            <a:avLst/>
            <a:gdLst/>
            <a:ahLst/>
            <a:cxnLst/>
            <a:rect l="l" t="t" r="r" b="b"/>
            <a:pathLst>
              <a:path h="700404">
                <a:moveTo>
                  <a:pt x="0" y="699908"/>
                </a:moveTo>
                <a:lnTo>
                  <a:pt x="0" y="0"/>
                </a:lnTo>
              </a:path>
            </a:pathLst>
          </a:custGeom>
          <a:ln w="3175">
            <a:solidFill>
              <a:srgbClr val="7F7F7F"/>
            </a:solidFill>
          </a:ln>
        </p:spPr>
        <p:txBody>
          <a:bodyPr wrap="square" lIns="0" tIns="0" rIns="0" bIns="0" rtlCol="0"/>
          <a:lstStyle/>
          <a:p>
            <a:endParaRPr/>
          </a:p>
        </p:txBody>
      </p:sp>
      <p:sp>
        <p:nvSpPr>
          <p:cNvPr id="24" name="object 24"/>
          <p:cNvSpPr/>
          <p:nvPr/>
        </p:nvSpPr>
        <p:spPr>
          <a:xfrm>
            <a:off x="4521187" y="2587600"/>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25" name="object 25"/>
          <p:cNvSpPr/>
          <p:nvPr/>
        </p:nvSpPr>
        <p:spPr>
          <a:xfrm>
            <a:off x="4521187" y="2574900"/>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26" name="object 26"/>
          <p:cNvSpPr/>
          <p:nvPr/>
        </p:nvSpPr>
        <p:spPr>
          <a:xfrm>
            <a:off x="4521187" y="2562200"/>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27" name="object 27"/>
          <p:cNvSpPr/>
          <p:nvPr/>
        </p:nvSpPr>
        <p:spPr>
          <a:xfrm>
            <a:off x="280212" y="2799676"/>
            <a:ext cx="65265" cy="65265"/>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280212" y="3009709"/>
            <a:ext cx="65265" cy="65265"/>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280212" y="3219742"/>
            <a:ext cx="65265" cy="65265"/>
          </a:xfrm>
          <a:prstGeom prst="rect">
            <a:avLst/>
          </a:prstGeom>
          <a:blipFill>
            <a:blip r:embed="rId11" cstate="print"/>
            <a:stretch>
              <a:fillRect/>
            </a:stretch>
          </a:blipFill>
        </p:spPr>
        <p:txBody>
          <a:bodyPr wrap="square" lIns="0" tIns="0" rIns="0" bIns="0" rtlCol="0"/>
          <a:lstStyle/>
          <a:p>
            <a:endParaRPr/>
          </a:p>
        </p:txBody>
      </p:sp>
      <p:sp>
        <p:nvSpPr>
          <p:cNvPr id="30" name="object 30"/>
          <p:cNvSpPr txBox="1"/>
          <p:nvPr/>
        </p:nvSpPr>
        <p:spPr>
          <a:xfrm>
            <a:off x="124955" y="808227"/>
            <a:ext cx="4224020" cy="2520315"/>
          </a:xfrm>
          <a:prstGeom prst="rect">
            <a:avLst/>
          </a:prstGeom>
        </p:spPr>
        <p:txBody>
          <a:bodyPr vert="horz" wrap="square" lIns="0" tIns="12700" rIns="0" bIns="0" rtlCol="0">
            <a:spAutoFit/>
          </a:bodyPr>
          <a:lstStyle/>
          <a:p>
            <a:pPr marL="289560" marR="1446530">
              <a:lnSpc>
                <a:spcPct val="125299"/>
              </a:lnSpc>
              <a:spcBef>
                <a:spcPts val="100"/>
              </a:spcBef>
            </a:pPr>
            <a:r>
              <a:rPr sz="1100" dirty="0">
                <a:latin typeface="Garamond" panose="02020404030301010803" pitchFamily="18" charset="0"/>
                <a:cs typeface="Times New Roman"/>
              </a:rPr>
              <a:t>addobs</a:t>
            </a:r>
            <a:r>
              <a:rPr sz="1100" dirty="0">
                <a:latin typeface="Times New Roman"/>
                <a:cs typeface="Times New Roman"/>
              </a:rPr>
              <a:t>: </a:t>
            </a:r>
            <a:r>
              <a:rPr sz="1100" spc="5" dirty="0">
                <a:latin typeface="Times New Roman"/>
                <a:cs typeface="Times New Roman"/>
              </a:rPr>
              <a:t>adds </a:t>
            </a:r>
            <a:r>
              <a:rPr sz="1100" spc="10" dirty="0">
                <a:latin typeface="Times New Roman"/>
                <a:cs typeface="Times New Roman"/>
              </a:rPr>
              <a:t>extra </a:t>
            </a:r>
            <a:r>
              <a:rPr sz="1100" spc="-5" dirty="0">
                <a:latin typeface="Times New Roman"/>
                <a:cs typeface="Times New Roman"/>
              </a:rPr>
              <a:t>observations </a:t>
            </a:r>
            <a:r>
              <a:rPr sz="1100" spc="55" dirty="0">
                <a:latin typeface="Times New Roman"/>
                <a:cs typeface="Times New Roman"/>
              </a:rPr>
              <a:t>at </a:t>
            </a:r>
            <a:r>
              <a:rPr sz="1100" spc="25" dirty="0">
                <a:latin typeface="Times New Roman"/>
                <a:cs typeface="Times New Roman"/>
              </a:rPr>
              <a:t>the </a:t>
            </a:r>
            <a:r>
              <a:rPr sz="1100" dirty="0">
                <a:latin typeface="Times New Roman"/>
                <a:cs typeface="Times New Roman"/>
              </a:rPr>
              <a:t>end  </a:t>
            </a:r>
            <a:r>
              <a:rPr sz="1100" spc="10" dirty="0">
                <a:latin typeface="Garamond" panose="02020404030301010803" pitchFamily="18" charset="0"/>
                <a:cs typeface="Times New Roman"/>
              </a:rPr>
              <a:t>transpose</a:t>
            </a:r>
            <a:r>
              <a:rPr sz="1100" spc="10" dirty="0">
                <a:latin typeface="Times New Roman"/>
                <a:cs typeface="Times New Roman"/>
              </a:rPr>
              <a:t>: transposes current </a:t>
            </a:r>
            <a:r>
              <a:rPr sz="1100" spc="35" dirty="0">
                <a:latin typeface="Times New Roman"/>
                <a:cs typeface="Times New Roman"/>
              </a:rPr>
              <a:t>data</a:t>
            </a:r>
            <a:r>
              <a:rPr sz="1100" spc="125" dirty="0">
                <a:latin typeface="Times New Roman"/>
                <a:cs typeface="Times New Roman"/>
              </a:rPr>
              <a:t> </a:t>
            </a:r>
            <a:r>
              <a:rPr sz="1100" spc="20" dirty="0">
                <a:latin typeface="Times New Roman"/>
                <a:cs typeface="Times New Roman"/>
              </a:rPr>
              <a:t>set.</a:t>
            </a:r>
            <a:endParaRPr sz="1100" dirty="0">
              <a:latin typeface="Times New Roman"/>
              <a:cs typeface="Times New Roman"/>
            </a:endParaRPr>
          </a:p>
          <a:p>
            <a:pPr marL="289560" marR="55880">
              <a:lnSpc>
                <a:spcPct val="102600"/>
              </a:lnSpc>
              <a:spcBef>
                <a:spcPts val="300"/>
              </a:spcBef>
            </a:pPr>
            <a:r>
              <a:rPr sz="1100" spc="-10" dirty="0">
                <a:latin typeface="Garamond" panose="02020404030301010803" pitchFamily="18" charset="0"/>
                <a:cs typeface="Times New Roman"/>
              </a:rPr>
              <a:t>sortby</a:t>
            </a:r>
            <a:r>
              <a:rPr sz="1100" spc="-10" dirty="0">
                <a:latin typeface="Times New Roman"/>
                <a:cs typeface="Times New Roman"/>
              </a:rPr>
              <a:t>: </a:t>
            </a:r>
            <a:r>
              <a:rPr sz="1100" spc="5" dirty="0">
                <a:latin typeface="Times New Roman"/>
                <a:cs typeface="Times New Roman"/>
              </a:rPr>
              <a:t>sorts </a:t>
            </a:r>
            <a:r>
              <a:rPr sz="1100" spc="35" dirty="0">
                <a:latin typeface="Times New Roman"/>
                <a:cs typeface="Times New Roman"/>
              </a:rPr>
              <a:t>data </a:t>
            </a:r>
            <a:r>
              <a:rPr sz="1100" spc="-45" dirty="0">
                <a:latin typeface="Times New Roman"/>
                <a:cs typeface="Times New Roman"/>
              </a:rPr>
              <a:t>by </a:t>
            </a:r>
            <a:r>
              <a:rPr sz="1100" spc="-5" dirty="0">
                <a:latin typeface="Times New Roman"/>
                <a:cs typeface="Times New Roman"/>
              </a:rPr>
              <a:t>varname </a:t>
            </a:r>
            <a:r>
              <a:rPr sz="1100" dirty="0">
                <a:latin typeface="Times New Roman"/>
                <a:cs typeface="Times New Roman"/>
              </a:rPr>
              <a:t>(dsortby: </a:t>
            </a:r>
            <a:r>
              <a:rPr sz="1100" spc="-10" dirty="0">
                <a:latin typeface="Times New Roman"/>
                <a:cs typeface="Times New Roman"/>
              </a:rPr>
              <a:t>descending </a:t>
            </a:r>
            <a:r>
              <a:rPr sz="1100" dirty="0">
                <a:latin typeface="Times New Roman"/>
                <a:cs typeface="Times New Roman"/>
              </a:rPr>
              <a:t>order) </a:t>
            </a:r>
            <a:r>
              <a:rPr sz="1100" spc="40" dirty="0">
                <a:latin typeface="Times New Roman"/>
                <a:cs typeface="Times New Roman"/>
              </a:rPr>
              <a:t>(a </a:t>
            </a:r>
            <a:r>
              <a:rPr sz="1100" spc="-10" dirty="0">
                <a:latin typeface="Times New Roman"/>
                <a:cs typeface="Times New Roman"/>
              </a:rPr>
              <a:t>list </a:t>
            </a:r>
            <a:r>
              <a:rPr sz="1100" spc="-25" dirty="0">
                <a:latin typeface="Times New Roman"/>
                <a:cs typeface="Times New Roman"/>
              </a:rPr>
              <a:t>of  </a:t>
            </a:r>
            <a:r>
              <a:rPr sz="1100" spc="-15" dirty="0">
                <a:latin typeface="Times New Roman"/>
                <a:cs typeface="Times New Roman"/>
              </a:rPr>
              <a:t>variables </a:t>
            </a:r>
            <a:r>
              <a:rPr sz="1100" spc="10" dirty="0">
                <a:latin typeface="Times New Roman"/>
                <a:cs typeface="Times New Roman"/>
              </a:rPr>
              <a:t>can be </a:t>
            </a:r>
            <a:r>
              <a:rPr sz="1100" spc="-15" dirty="0">
                <a:latin typeface="Times New Roman"/>
                <a:cs typeface="Times New Roman"/>
              </a:rPr>
              <a:t>provided; available </a:t>
            </a:r>
            <a:r>
              <a:rPr sz="1100" spc="-30" dirty="0">
                <a:latin typeface="Times New Roman"/>
                <a:cs typeface="Times New Roman"/>
              </a:rPr>
              <a:t>only for </a:t>
            </a:r>
            <a:r>
              <a:rPr sz="1100" spc="15" dirty="0">
                <a:latin typeface="Times New Roman"/>
                <a:cs typeface="Times New Roman"/>
              </a:rPr>
              <a:t>undated</a:t>
            </a:r>
            <a:r>
              <a:rPr sz="1100" spc="285" dirty="0">
                <a:latin typeface="Times New Roman"/>
                <a:cs typeface="Times New Roman"/>
              </a:rPr>
              <a:t> </a:t>
            </a:r>
            <a:r>
              <a:rPr sz="1100" spc="35" dirty="0">
                <a:latin typeface="Times New Roman"/>
                <a:cs typeface="Times New Roman"/>
              </a:rPr>
              <a:t>data).</a:t>
            </a:r>
            <a:endParaRPr sz="1100" dirty="0">
              <a:latin typeface="Times New Roman"/>
              <a:cs typeface="Times New Roman"/>
            </a:endParaRPr>
          </a:p>
          <a:p>
            <a:pPr marL="289560">
              <a:lnSpc>
                <a:spcPct val="100000"/>
              </a:lnSpc>
              <a:spcBef>
                <a:spcPts val="334"/>
              </a:spcBef>
            </a:pPr>
            <a:r>
              <a:rPr sz="1100" spc="-5" dirty="0">
                <a:latin typeface="Garamond" panose="02020404030301010803" pitchFamily="18" charset="0"/>
                <a:cs typeface="Times New Roman"/>
              </a:rPr>
              <a:t>resample</a:t>
            </a:r>
            <a:r>
              <a:rPr sz="1100" spc="-5" dirty="0">
                <a:latin typeface="Times New Roman"/>
                <a:cs typeface="Times New Roman"/>
              </a:rPr>
              <a:t>: </a:t>
            </a:r>
            <a:r>
              <a:rPr sz="1100" spc="5" dirty="0">
                <a:latin typeface="Times New Roman"/>
                <a:cs typeface="Times New Roman"/>
              </a:rPr>
              <a:t>random </a:t>
            </a:r>
            <a:r>
              <a:rPr sz="1100" spc="-15" dirty="0">
                <a:latin typeface="Times New Roman"/>
                <a:cs typeface="Times New Roman"/>
              </a:rPr>
              <a:t>sampling </a:t>
            </a:r>
            <a:r>
              <a:rPr sz="1100" spc="10" dirty="0">
                <a:latin typeface="Times New Roman"/>
                <a:cs typeface="Times New Roman"/>
              </a:rPr>
              <a:t>(Constructs </a:t>
            </a:r>
            <a:r>
              <a:rPr sz="1100" spc="30" dirty="0">
                <a:latin typeface="Times New Roman"/>
                <a:cs typeface="Times New Roman"/>
              </a:rPr>
              <a:t>a </a:t>
            </a:r>
            <a:r>
              <a:rPr sz="1100" spc="-20" dirty="0">
                <a:latin typeface="Times New Roman"/>
                <a:cs typeface="Times New Roman"/>
              </a:rPr>
              <a:t>new </a:t>
            </a:r>
            <a:r>
              <a:rPr sz="1100" spc="30" dirty="0">
                <a:latin typeface="Times New Roman"/>
                <a:cs typeface="Times New Roman"/>
              </a:rPr>
              <a:t>dataset </a:t>
            </a:r>
            <a:r>
              <a:rPr sz="1100" spc="-45" dirty="0">
                <a:latin typeface="Times New Roman"/>
                <a:cs typeface="Times New Roman"/>
              </a:rPr>
              <a:t>by</a:t>
            </a:r>
            <a:r>
              <a:rPr sz="1100" spc="10" dirty="0">
                <a:latin typeface="Times New Roman"/>
                <a:cs typeface="Times New Roman"/>
              </a:rPr>
              <a:t> </a:t>
            </a:r>
            <a:r>
              <a:rPr sz="1100" spc="5" dirty="0">
                <a:latin typeface="Times New Roman"/>
                <a:cs typeface="Times New Roman"/>
              </a:rPr>
              <a:t>random</a:t>
            </a:r>
            <a:endParaRPr sz="1100" dirty="0">
              <a:latin typeface="Times New Roman"/>
              <a:cs typeface="Times New Roman"/>
            </a:endParaRPr>
          </a:p>
          <a:p>
            <a:pPr marL="289560" marR="5080">
              <a:lnSpc>
                <a:spcPct val="102699"/>
              </a:lnSpc>
            </a:pPr>
            <a:r>
              <a:rPr sz="1100" spc="-10" dirty="0">
                <a:latin typeface="Times New Roman"/>
                <a:cs typeface="Times New Roman"/>
              </a:rPr>
              <a:t>sampling, </a:t>
            </a:r>
            <a:r>
              <a:rPr sz="1100" spc="-5" dirty="0">
                <a:latin typeface="Times New Roman"/>
                <a:cs typeface="Times New Roman"/>
              </a:rPr>
              <a:t>with </a:t>
            </a:r>
            <a:r>
              <a:rPr sz="1100" spc="5" dirty="0">
                <a:latin typeface="Times New Roman"/>
                <a:cs typeface="Times New Roman"/>
              </a:rPr>
              <a:t>replacement, </a:t>
            </a:r>
            <a:r>
              <a:rPr sz="1100" spc="-25" dirty="0">
                <a:latin typeface="Times New Roman"/>
                <a:cs typeface="Times New Roman"/>
              </a:rPr>
              <a:t>of </a:t>
            </a:r>
            <a:r>
              <a:rPr sz="1100" spc="25" dirty="0">
                <a:latin typeface="Times New Roman"/>
                <a:cs typeface="Times New Roman"/>
              </a:rPr>
              <a:t>the </a:t>
            </a:r>
            <a:r>
              <a:rPr sz="1100" spc="-30" dirty="0">
                <a:latin typeface="Times New Roman"/>
                <a:cs typeface="Times New Roman"/>
              </a:rPr>
              <a:t>rows </a:t>
            </a:r>
            <a:r>
              <a:rPr sz="1100" spc="-25" dirty="0">
                <a:latin typeface="Times New Roman"/>
                <a:cs typeface="Times New Roman"/>
              </a:rPr>
              <a:t>of </a:t>
            </a:r>
            <a:r>
              <a:rPr sz="1100" spc="25" dirty="0">
                <a:latin typeface="Times New Roman"/>
                <a:cs typeface="Times New Roman"/>
              </a:rPr>
              <a:t>the </a:t>
            </a:r>
            <a:r>
              <a:rPr sz="1100" spc="10" dirty="0">
                <a:latin typeface="Times New Roman"/>
                <a:cs typeface="Times New Roman"/>
              </a:rPr>
              <a:t>current </a:t>
            </a:r>
            <a:r>
              <a:rPr sz="1100" spc="30" dirty="0">
                <a:latin typeface="Times New Roman"/>
                <a:cs typeface="Times New Roman"/>
              </a:rPr>
              <a:t>dataset. </a:t>
            </a:r>
            <a:r>
              <a:rPr sz="1100" spc="20" dirty="0">
                <a:latin typeface="Times New Roman"/>
                <a:cs typeface="Times New Roman"/>
              </a:rPr>
              <a:t>The  </a:t>
            </a:r>
            <a:r>
              <a:rPr sz="1100" spc="-20" dirty="0">
                <a:latin typeface="Times New Roman"/>
                <a:cs typeface="Times New Roman"/>
              </a:rPr>
              <a:t>original </a:t>
            </a:r>
            <a:r>
              <a:rPr sz="1100" spc="30" dirty="0">
                <a:latin typeface="Times New Roman"/>
                <a:cs typeface="Times New Roman"/>
              </a:rPr>
              <a:t>dataset </a:t>
            </a:r>
            <a:r>
              <a:rPr sz="1100" spc="10" dirty="0">
                <a:latin typeface="Times New Roman"/>
                <a:cs typeface="Times New Roman"/>
              </a:rPr>
              <a:t>can be </a:t>
            </a:r>
            <a:r>
              <a:rPr sz="1100" spc="-5" dirty="0">
                <a:latin typeface="Times New Roman"/>
                <a:cs typeface="Times New Roman"/>
              </a:rPr>
              <a:t>retrieved </a:t>
            </a:r>
            <a:r>
              <a:rPr sz="1100" spc="-25" dirty="0">
                <a:latin typeface="Times New Roman"/>
                <a:cs typeface="Times New Roman"/>
              </a:rPr>
              <a:t>via </a:t>
            </a:r>
            <a:r>
              <a:rPr sz="1100" spc="25" dirty="0">
                <a:latin typeface="Times New Roman"/>
                <a:cs typeface="Times New Roman"/>
              </a:rPr>
              <a:t>the </a:t>
            </a:r>
            <a:r>
              <a:rPr sz="1100" spc="5" dirty="0">
                <a:latin typeface="Times New Roman"/>
                <a:cs typeface="Times New Roman"/>
              </a:rPr>
              <a:t>command </a:t>
            </a:r>
            <a:r>
              <a:rPr sz="1100" spc="-15" dirty="0">
                <a:latin typeface="Times New Roman"/>
                <a:cs typeface="Times New Roman"/>
              </a:rPr>
              <a:t>smpl</a:t>
            </a:r>
            <a:r>
              <a:rPr sz="1100" spc="-60" dirty="0">
                <a:latin typeface="Times New Roman"/>
                <a:cs typeface="Times New Roman"/>
              </a:rPr>
              <a:t> </a:t>
            </a:r>
            <a:r>
              <a:rPr sz="1100" spc="-10" dirty="0">
                <a:latin typeface="Times New Roman"/>
                <a:cs typeface="Times New Roman"/>
              </a:rPr>
              <a:t>full).</a:t>
            </a:r>
            <a:endParaRPr sz="1100" dirty="0">
              <a:latin typeface="Times New Roman"/>
              <a:cs typeface="Times New Roman"/>
            </a:endParaRPr>
          </a:p>
          <a:p>
            <a:pPr marL="289560">
              <a:lnSpc>
                <a:spcPct val="100000"/>
              </a:lnSpc>
              <a:spcBef>
                <a:spcPts val="330"/>
              </a:spcBef>
            </a:pPr>
            <a:r>
              <a:rPr sz="1100" spc="-15" dirty="0">
                <a:latin typeface="Garamond" panose="02020404030301010803" pitchFamily="18" charset="0"/>
                <a:cs typeface="Times New Roman"/>
              </a:rPr>
              <a:t>clear</a:t>
            </a:r>
            <a:r>
              <a:rPr sz="1100" spc="-15" dirty="0">
                <a:latin typeface="Times New Roman"/>
                <a:cs typeface="Times New Roman"/>
              </a:rPr>
              <a:t>: clears </a:t>
            </a:r>
            <a:r>
              <a:rPr sz="1100" spc="25" dirty="0">
                <a:latin typeface="Times New Roman"/>
                <a:cs typeface="Times New Roman"/>
              </a:rPr>
              <a:t>out </a:t>
            </a:r>
            <a:r>
              <a:rPr sz="1100" spc="10" dirty="0">
                <a:latin typeface="Times New Roman"/>
                <a:cs typeface="Times New Roman"/>
              </a:rPr>
              <a:t>current</a:t>
            </a:r>
            <a:r>
              <a:rPr sz="1100" spc="-60" dirty="0">
                <a:latin typeface="Times New Roman"/>
                <a:cs typeface="Times New Roman"/>
              </a:rPr>
              <a:t> </a:t>
            </a:r>
            <a:r>
              <a:rPr sz="1100" spc="35" dirty="0">
                <a:latin typeface="Times New Roman"/>
                <a:cs typeface="Times New Roman"/>
              </a:rPr>
              <a:t>data</a:t>
            </a:r>
            <a:endParaRPr sz="1100" dirty="0">
              <a:latin typeface="Times New Roman"/>
              <a:cs typeface="Times New Roman"/>
            </a:endParaRPr>
          </a:p>
          <a:p>
            <a:pPr>
              <a:lnSpc>
                <a:spcPct val="100000"/>
              </a:lnSpc>
              <a:spcBef>
                <a:spcPts val="45"/>
              </a:spcBef>
            </a:pPr>
            <a:endParaRPr sz="850" dirty="0">
              <a:latin typeface="Times New Roman"/>
              <a:cs typeface="Times New Roman"/>
            </a:endParaRPr>
          </a:p>
          <a:p>
            <a:pPr marL="12700">
              <a:lnSpc>
                <a:spcPct val="100000"/>
              </a:lnSpc>
            </a:pPr>
            <a:r>
              <a:rPr sz="1100" spc="-15" dirty="0">
                <a:solidFill>
                  <a:srgbClr val="007F00"/>
                </a:solidFill>
                <a:latin typeface="Times New Roman"/>
                <a:cs typeface="Times New Roman"/>
              </a:rPr>
              <a:t>Examples</a:t>
            </a:r>
            <a:endParaRPr sz="1100" dirty="0">
              <a:latin typeface="Times New Roman"/>
              <a:cs typeface="Times New Roman"/>
            </a:endParaRPr>
          </a:p>
          <a:p>
            <a:pPr marL="289560" marR="2711450">
              <a:lnSpc>
                <a:spcPct val="125299"/>
              </a:lnSpc>
              <a:spcBef>
                <a:spcPts val="5"/>
              </a:spcBef>
            </a:pPr>
            <a:r>
              <a:rPr sz="1100" spc="30" dirty="0">
                <a:latin typeface="Times New Roman"/>
                <a:cs typeface="Times New Roman"/>
              </a:rPr>
              <a:t>dataset </a:t>
            </a:r>
            <a:r>
              <a:rPr sz="1100" spc="-10" dirty="0">
                <a:latin typeface="Times New Roman"/>
                <a:cs typeface="Times New Roman"/>
              </a:rPr>
              <a:t>sortby </a:t>
            </a:r>
            <a:r>
              <a:rPr sz="1100" spc="5" dirty="0">
                <a:latin typeface="Times New Roman"/>
                <a:cs typeface="Times New Roman"/>
              </a:rPr>
              <a:t>EMP  </a:t>
            </a:r>
            <a:r>
              <a:rPr sz="1100" spc="30" dirty="0">
                <a:latin typeface="Times New Roman"/>
                <a:cs typeface="Times New Roman"/>
              </a:rPr>
              <a:t>dataset </a:t>
            </a:r>
            <a:r>
              <a:rPr sz="1100" spc="-5" dirty="0">
                <a:latin typeface="Times New Roman"/>
                <a:cs typeface="Times New Roman"/>
              </a:rPr>
              <a:t>resample </a:t>
            </a:r>
            <a:r>
              <a:rPr sz="1100" spc="-10" dirty="0">
                <a:latin typeface="Times New Roman"/>
                <a:cs typeface="Times New Roman"/>
              </a:rPr>
              <a:t>500  </a:t>
            </a:r>
            <a:r>
              <a:rPr sz="1100" spc="30" dirty="0">
                <a:latin typeface="Times New Roman"/>
                <a:cs typeface="Times New Roman"/>
              </a:rPr>
              <a:t>dataset</a:t>
            </a:r>
            <a:r>
              <a:rPr sz="1100" spc="75" dirty="0">
                <a:latin typeface="Times New Roman"/>
                <a:cs typeface="Times New Roman"/>
              </a:rPr>
              <a:t> </a:t>
            </a:r>
            <a:r>
              <a:rPr sz="1100" spc="-15" dirty="0">
                <a:latin typeface="Times New Roman"/>
                <a:cs typeface="Times New Roman"/>
              </a:rPr>
              <a:t>clear</a:t>
            </a:r>
            <a:endParaRPr sz="1100" dirty="0">
              <a:latin typeface="Times New Roman"/>
              <a:cs typeface="Times New Roman"/>
            </a:endParaRP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30</a:t>
            </a:r>
            <a:r>
              <a:rPr spc="-60" dirty="0"/>
              <a:t> </a:t>
            </a:r>
            <a:r>
              <a:rPr spc="15" dirty="0"/>
              <a:t>/</a:t>
            </a:r>
            <a:r>
              <a:rPr spc="-55" dirty="0"/>
              <a:t> </a:t>
            </a:r>
            <a:r>
              <a:rPr spc="75" dirty="0"/>
              <a:t>42</a:t>
            </a:r>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p:nvPr/>
        </p:nvSpPr>
        <p:spPr>
          <a:xfrm>
            <a:off x="0" y="140106"/>
            <a:ext cx="4608195" cy="582295"/>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z="1450" spc="-15" dirty="0">
                <a:solidFill>
                  <a:srgbClr val="CC0000"/>
                </a:solidFill>
                <a:latin typeface="Times New Roman"/>
                <a:cs typeface="Times New Roman"/>
              </a:rPr>
              <a:t>setobs </a:t>
            </a:r>
            <a:r>
              <a:rPr sz="1450" spc="100" dirty="0">
                <a:solidFill>
                  <a:srgbClr val="CC0000"/>
                </a:solidFill>
                <a:latin typeface="Times New Roman"/>
                <a:cs typeface="Times New Roman"/>
              </a:rPr>
              <a:t>#</a:t>
            </a:r>
            <a:r>
              <a:rPr sz="1300" spc="100" dirty="0">
                <a:solidFill>
                  <a:srgbClr val="CC0000"/>
                </a:solidFill>
                <a:latin typeface="Times New Roman"/>
                <a:cs typeface="Times New Roman"/>
              </a:rPr>
              <a:t>freq </a:t>
            </a:r>
            <a:r>
              <a:rPr sz="1450" spc="125" dirty="0">
                <a:solidFill>
                  <a:srgbClr val="CC0000"/>
                </a:solidFill>
                <a:latin typeface="Times New Roman"/>
                <a:cs typeface="Times New Roman"/>
              </a:rPr>
              <a:t>#</a:t>
            </a:r>
            <a:r>
              <a:rPr sz="1300" spc="125" dirty="0">
                <a:solidFill>
                  <a:srgbClr val="CC0000"/>
                </a:solidFill>
                <a:latin typeface="Times New Roman"/>
                <a:cs typeface="Times New Roman"/>
              </a:rPr>
              <a:t>start </a:t>
            </a:r>
            <a:r>
              <a:rPr sz="1450" dirty="0">
                <a:solidFill>
                  <a:srgbClr val="CC0000"/>
                </a:solidFill>
                <a:latin typeface="Times New Roman"/>
                <a:cs typeface="Times New Roman"/>
              </a:rPr>
              <a:t>(</a:t>
            </a:r>
            <a:r>
              <a:rPr sz="1400" i="1" dirty="0">
                <a:solidFill>
                  <a:srgbClr val="CC0000"/>
                </a:solidFill>
                <a:latin typeface="Garamond"/>
                <a:cs typeface="Garamond"/>
              </a:rPr>
              <a:t>−−</a:t>
            </a:r>
            <a:r>
              <a:rPr sz="1450" dirty="0">
                <a:solidFill>
                  <a:srgbClr val="CC0000"/>
                </a:solidFill>
                <a:latin typeface="Times New Roman"/>
                <a:cs typeface="Times New Roman"/>
              </a:rPr>
              <a:t>cross-section </a:t>
            </a:r>
            <a:r>
              <a:rPr sz="1450" spc="85" dirty="0">
                <a:solidFill>
                  <a:srgbClr val="CC0000"/>
                </a:solidFill>
                <a:latin typeface="Times New Roman"/>
                <a:cs typeface="Times New Roman"/>
              </a:rPr>
              <a:t>| </a:t>
            </a:r>
            <a:r>
              <a:rPr sz="1400" i="1" dirty="0">
                <a:solidFill>
                  <a:srgbClr val="CC0000"/>
                </a:solidFill>
                <a:latin typeface="Garamond"/>
                <a:cs typeface="Garamond"/>
              </a:rPr>
              <a:t>−−</a:t>
            </a:r>
            <a:r>
              <a:rPr sz="1450" dirty="0">
                <a:solidFill>
                  <a:srgbClr val="CC0000"/>
                </a:solidFill>
                <a:latin typeface="Times New Roman"/>
                <a:cs typeface="Times New Roman"/>
              </a:rPr>
              <a:t>time-series</a:t>
            </a:r>
            <a:r>
              <a:rPr sz="1450" spc="-20" dirty="0">
                <a:solidFill>
                  <a:srgbClr val="CC0000"/>
                </a:solidFill>
                <a:latin typeface="Times New Roman"/>
                <a:cs typeface="Times New Roman"/>
              </a:rPr>
              <a:t> </a:t>
            </a:r>
            <a:r>
              <a:rPr sz="1450" spc="85" dirty="0">
                <a:solidFill>
                  <a:srgbClr val="CC0000"/>
                </a:solidFill>
                <a:latin typeface="Times New Roman"/>
                <a:cs typeface="Times New Roman"/>
              </a:rPr>
              <a:t>|</a:t>
            </a:r>
            <a:endParaRPr sz="1450">
              <a:latin typeface="Times New Roman"/>
              <a:cs typeface="Times New Roman"/>
            </a:endParaRPr>
          </a:p>
          <a:p>
            <a:pPr marL="107950">
              <a:lnSpc>
                <a:spcPct val="100000"/>
              </a:lnSpc>
              <a:spcBef>
                <a:spcPts val="55"/>
              </a:spcBef>
            </a:pPr>
            <a:r>
              <a:rPr sz="1400" i="1" spc="-10" dirty="0">
                <a:solidFill>
                  <a:srgbClr val="CC0000"/>
                </a:solidFill>
                <a:latin typeface="Garamond"/>
                <a:cs typeface="Garamond"/>
              </a:rPr>
              <a:t>−−</a:t>
            </a:r>
            <a:r>
              <a:rPr sz="1450" spc="-10" dirty="0">
                <a:solidFill>
                  <a:srgbClr val="CC0000"/>
                </a:solidFill>
                <a:latin typeface="Times New Roman"/>
                <a:cs typeface="Times New Roman"/>
              </a:rPr>
              <a:t>stacked-cross-section </a:t>
            </a:r>
            <a:r>
              <a:rPr sz="1450" spc="85" dirty="0">
                <a:solidFill>
                  <a:srgbClr val="CC0000"/>
                </a:solidFill>
                <a:latin typeface="Times New Roman"/>
                <a:cs typeface="Times New Roman"/>
              </a:rPr>
              <a:t>|</a:t>
            </a:r>
            <a:r>
              <a:rPr sz="1450" spc="190" dirty="0">
                <a:solidFill>
                  <a:srgbClr val="CC0000"/>
                </a:solidFill>
                <a:latin typeface="Times New Roman"/>
                <a:cs typeface="Times New Roman"/>
              </a:rPr>
              <a:t> </a:t>
            </a:r>
            <a:r>
              <a:rPr sz="1400" i="1" spc="-5" dirty="0">
                <a:solidFill>
                  <a:srgbClr val="CC0000"/>
                </a:solidFill>
                <a:latin typeface="Garamond"/>
                <a:cs typeface="Garamond"/>
              </a:rPr>
              <a:t>−−</a:t>
            </a:r>
            <a:r>
              <a:rPr sz="1450" spc="-5" dirty="0">
                <a:solidFill>
                  <a:srgbClr val="CC0000"/>
                </a:solidFill>
                <a:latin typeface="Times New Roman"/>
                <a:cs typeface="Times New Roman"/>
              </a:rPr>
              <a:t>stacked-time-series)</a:t>
            </a:r>
            <a:endParaRPr sz="1450">
              <a:latin typeface="Times New Roman"/>
              <a:cs typeface="Times New Roman"/>
            </a:endParaRPr>
          </a:p>
        </p:txBody>
      </p:sp>
      <p:sp>
        <p:nvSpPr>
          <p:cNvPr id="5" name="object 5"/>
          <p:cNvSpPr/>
          <p:nvPr/>
        </p:nvSpPr>
        <p:spPr>
          <a:xfrm>
            <a:off x="137655" y="2520924"/>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2508224"/>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1362964"/>
            <a:ext cx="50749" cy="115796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1356809"/>
            <a:ext cx="4434840" cy="1215390"/>
          </a:xfrm>
          <a:custGeom>
            <a:avLst/>
            <a:gdLst/>
            <a:ahLst/>
            <a:cxnLst/>
            <a:rect l="l" t="t" r="r" b="b"/>
            <a:pathLst>
              <a:path w="4434840" h="1215389">
                <a:moveTo>
                  <a:pt x="4434332" y="0"/>
                </a:moveTo>
                <a:lnTo>
                  <a:pt x="0" y="0"/>
                </a:lnTo>
                <a:lnTo>
                  <a:pt x="0" y="1164115"/>
                </a:lnTo>
                <a:lnTo>
                  <a:pt x="4008" y="1183839"/>
                </a:lnTo>
                <a:lnTo>
                  <a:pt x="14922" y="1199992"/>
                </a:lnTo>
                <a:lnTo>
                  <a:pt x="31075" y="1210906"/>
                </a:lnTo>
                <a:lnTo>
                  <a:pt x="50800" y="1214915"/>
                </a:lnTo>
                <a:lnTo>
                  <a:pt x="4383532" y="1214915"/>
                </a:lnTo>
                <a:lnTo>
                  <a:pt x="4403257" y="1210906"/>
                </a:lnTo>
                <a:lnTo>
                  <a:pt x="4419410" y="1199992"/>
                </a:lnTo>
                <a:lnTo>
                  <a:pt x="4430324" y="1183839"/>
                </a:lnTo>
                <a:lnTo>
                  <a:pt x="4434332" y="1164115"/>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401046"/>
            <a:ext cx="0" cy="1139190"/>
          </a:xfrm>
          <a:custGeom>
            <a:avLst/>
            <a:gdLst/>
            <a:ahLst/>
            <a:cxnLst/>
            <a:rect l="l" t="t" r="r" b="b"/>
            <a:pathLst>
              <a:path h="1139189">
                <a:moveTo>
                  <a:pt x="0" y="1138928"/>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388346"/>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1375646"/>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1362946"/>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415440"/>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625472"/>
            <a:ext cx="65265" cy="6526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80212" y="2007578"/>
            <a:ext cx="65265" cy="6526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80212" y="2217610"/>
            <a:ext cx="65265" cy="65265"/>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280212" y="2427643"/>
            <a:ext cx="65265" cy="65265"/>
          </a:xfrm>
          <a:prstGeom prst="rect">
            <a:avLst/>
          </a:prstGeom>
          <a:blipFill>
            <a:blip r:embed="rId6" cstate="print"/>
            <a:stretch>
              <a:fillRect/>
            </a:stretch>
          </a:blipFill>
        </p:spPr>
        <p:txBody>
          <a:bodyPr wrap="square" lIns="0" tIns="0" rIns="0" bIns="0" rtlCol="0"/>
          <a:lstStyle/>
          <a:p>
            <a:endParaRPr/>
          </a:p>
        </p:txBody>
      </p:sp>
      <p:sp>
        <p:nvSpPr>
          <p:cNvPr id="18" name="object 18"/>
          <p:cNvSpPr txBox="1"/>
          <p:nvPr/>
        </p:nvSpPr>
        <p:spPr>
          <a:xfrm>
            <a:off x="402056" y="1288237"/>
            <a:ext cx="4027170" cy="1247775"/>
          </a:xfrm>
          <a:prstGeom prst="rect">
            <a:avLst/>
          </a:prstGeom>
        </p:spPr>
        <p:txBody>
          <a:bodyPr vert="horz" wrap="square" lIns="0" tIns="55244" rIns="0" bIns="0" rtlCol="0">
            <a:spAutoFit/>
          </a:bodyPr>
          <a:lstStyle/>
          <a:p>
            <a:pPr marL="12700">
              <a:lnSpc>
                <a:spcPct val="100000"/>
              </a:lnSpc>
              <a:spcBef>
                <a:spcPts val="434"/>
              </a:spcBef>
            </a:pPr>
            <a:r>
              <a:rPr sz="1100" spc="90" dirty="0">
                <a:latin typeface="Times New Roman"/>
                <a:cs typeface="Times New Roman"/>
              </a:rPr>
              <a:t>#</a:t>
            </a:r>
            <a:r>
              <a:rPr sz="1050" spc="90" dirty="0">
                <a:latin typeface="Garamond"/>
                <a:cs typeface="Garamond"/>
              </a:rPr>
              <a:t>freq </a:t>
            </a:r>
            <a:r>
              <a:rPr sz="1100" dirty="0">
                <a:latin typeface="Times New Roman"/>
                <a:cs typeface="Times New Roman"/>
              </a:rPr>
              <a:t>represents </a:t>
            </a:r>
            <a:r>
              <a:rPr sz="1100" spc="-10" dirty="0">
                <a:latin typeface="Times New Roman"/>
                <a:cs typeface="Times New Roman"/>
              </a:rPr>
              <a:t>frequency </a:t>
            </a:r>
            <a:r>
              <a:rPr sz="1100" spc="-25" dirty="0">
                <a:latin typeface="Times New Roman"/>
                <a:cs typeface="Times New Roman"/>
              </a:rPr>
              <a:t>in </a:t>
            </a:r>
            <a:r>
              <a:rPr sz="1100" spc="-10" dirty="0">
                <a:latin typeface="Times New Roman"/>
                <a:cs typeface="Times New Roman"/>
              </a:rPr>
              <a:t>time-series</a:t>
            </a:r>
            <a:r>
              <a:rPr sz="1100" spc="130" dirty="0">
                <a:latin typeface="Times New Roman"/>
                <a:cs typeface="Times New Roman"/>
              </a:rPr>
              <a:t> </a:t>
            </a:r>
            <a:r>
              <a:rPr sz="1100" spc="35" dirty="0">
                <a:latin typeface="Times New Roman"/>
                <a:cs typeface="Times New Roman"/>
              </a:rPr>
              <a:t>data</a:t>
            </a:r>
            <a:endParaRPr sz="1100">
              <a:latin typeface="Times New Roman"/>
              <a:cs typeface="Times New Roman"/>
            </a:endParaRPr>
          </a:p>
          <a:p>
            <a:pPr marL="12700" marR="5080">
              <a:lnSpc>
                <a:spcPct val="102600"/>
              </a:lnSpc>
              <a:spcBef>
                <a:spcPts val="300"/>
              </a:spcBef>
            </a:pPr>
            <a:r>
              <a:rPr sz="1100" spc="-25" dirty="0">
                <a:latin typeface="Times New Roman"/>
                <a:cs typeface="Times New Roman"/>
              </a:rPr>
              <a:t>in </a:t>
            </a:r>
            <a:r>
              <a:rPr sz="1100" dirty="0">
                <a:latin typeface="Times New Roman"/>
                <a:cs typeface="Times New Roman"/>
              </a:rPr>
              <a:t>panel, </a:t>
            </a:r>
            <a:r>
              <a:rPr sz="1100" spc="90" dirty="0">
                <a:latin typeface="Times New Roman"/>
                <a:cs typeface="Times New Roman"/>
              </a:rPr>
              <a:t>#</a:t>
            </a:r>
            <a:r>
              <a:rPr sz="1050" spc="90" dirty="0">
                <a:latin typeface="Garamond"/>
                <a:cs typeface="Garamond"/>
              </a:rPr>
              <a:t>freq </a:t>
            </a:r>
            <a:r>
              <a:rPr sz="1100" spc="-35" dirty="0">
                <a:latin typeface="Times New Roman"/>
                <a:cs typeface="Times New Roman"/>
              </a:rPr>
              <a:t>is </a:t>
            </a:r>
            <a:r>
              <a:rPr sz="1100" spc="5" dirty="0">
                <a:latin typeface="Times New Roman"/>
                <a:cs typeface="Times New Roman"/>
              </a:rPr>
              <a:t>units </a:t>
            </a:r>
            <a:r>
              <a:rPr sz="1100" spc="-25" dirty="0">
                <a:latin typeface="Times New Roman"/>
                <a:cs typeface="Times New Roman"/>
              </a:rPr>
              <a:t>in </a:t>
            </a:r>
            <a:r>
              <a:rPr sz="1100" spc="5" dirty="0">
                <a:latin typeface="Times New Roman"/>
                <a:cs typeface="Times New Roman"/>
              </a:rPr>
              <a:t>stacked </a:t>
            </a:r>
            <a:r>
              <a:rPr sz="1100" spc="-5" dirty="0">
                <a:latin typeface="Times New Roman"/>
                <a:cs typeface="Times New Roman"/>
              </a:rPr>
              <a:t>cross-sections </a:t>
            </a:r>
            <a:r>
              <a:rPr sz="1100" spc="-25" dirty="0">
                <a:latin typeface="Times New Roman"/>
                <a:cs typeface="Times New Roman"/>
              </a:rPr>
              <a:t>or </a:t>
            </a:r>
            <a:r>
              <a:rPr sz="1100" spc="-5" dirty="0">
                <a:latin typeface="Times New Roman"/>
                <a:cs typeface="Times New Roman"/>
              </a:rPr>
              <a:t>periods </a:t>
            </a:r>
            <a:r>
              <a:rPr sz="1100" spc="-25" dirty="0">
                <a:latin typeface="Times New Roman"/>
                <a:cs typeface="Times New Roman"/>
              </a:rPr>
              <a:t>in </a:t>
            </a:r>
            <a:r>
              <a:rPr sz="1100" spc="5" dirty="0">
                <a:latin typeface="Times New Roman"/>
                <a:cs typeface="Times New Roman"/>
              </a:rPr>
              <a:t>stacked </a:t>
            </a:r>
            <a:r>
              <a:rPr sz="1100" spc="285" dirty="0">
                <a:latin typeface="Times New Roman"/>
                <a:cs typeface="Times New Roman"/>
              </a:rPr>
              <a:t> </a:t>
            </a:r>
            <a:r>
              <a:rPr sz="1100" spc="5" dirty="0">
                <a:latin typeface="Times New Roman"/>
                <a:cs typeface="Times New Roman"/>
              </a:rPr>
              <a:t>time</a:t>
            </a:r>
            <a:r>
              <a:rPr sz="1100" spc="80" dirty="0">
                <a:latin typeface="Times New Roman"/>
                <a:cs typeface="Times New Roman"/>
              </a:rPr>
              <a:t> </a:t>
            </a:r>
            <a:r>
              <a:rPr sz="1100" spc="-15" dirty="0">
                <a:latin typeface="Times New Roman"/>
                <a:cs typeface="Times New Roman"/>
              </a:rPr>
              <a:t>series</a:t>
            </a:r>
            <a:endParaRPr sz="1100">
              <a:latin typeface="Times New Roman"/>
              <a:cs typeface="Times New Roman"/>
            </a:endParaRPr>
          </a:p>
          <a:p>
            <a:pPr marL="12700">
              <a:lnSpc>
                <a:spcPct val="100000"/>
              </a:lnSpc>
              <a:spcBef>
                <a:spcPts val="330"/>
              </a:spcBef>
            </a:pPr>
            <a:r>
              <a:rPr sz="1100" spc="-30" dirty="0">
                <a:latin typeface="Times New Roman"/>
                <a:cs typeface="Times New Roman"/>
              </a:rPr>
              <a:t>for </a:t>
            </a:r>
            <a:r>
              <a:rPr sz="1100" spc="-5" dirty="0">
                <a:latin typeface="Times New Roman"/>
                <a:cs typeface="Times New Roman"/>
              </a:rPr>
              <a:t>cross-sections,</a:t>
            </a:r>
            <a:r>
              <a:rPr sz="1100" spc="-50" dirty="0">
                <a:latin typeface="Times New Roman"/>
                <a:cs typeface="Times New Roman"/>
              </a:rPr>
              <a:t> </a:t>
            </a:r>
            <a:r>
              <a:rPr sz="1100" spc="90" dirty="0">
                <a:latin typeface="Times New Roman"/>
                <a:cs typeface="Times New Roman"/>
              </a:rPr>
              <a:t>#</a:t>
            </a:r>
            <a:r>
              <a:rPr sz="1050" spc="90" dirty="0">
                <a:latin typeface="Garamond"/>
                <a:cs typeface="Garamond"/>
              </a:rPr>
              <a:t>freq</a:t>
            </a:r>
            <a:r>
              <a:rPr sz="1100" spc="90" dirty="0">
                <a:latin typeface="Times New Roman"/>
                <a:cs typeface="Times New Roman"/>
              </a:rPr>
              <a:t>=1</a:t>
            </a:r>
            <a:endParaRPr sz="1100">
              <a:latin typeface="Times New Roman"/>
              <a:cs typeface="Times New Roman"/>
            </a:endParaRPr>
          </a:p>
          <a:p>
            <a:pPr marL="12700" marR="1660525">
              <a:lnSpc>
                <a:spcPct val="125299"/>
              </a:lnSpc>
            </a:pPr>
            <a:r>
              <a:rPr sz="1100" spc="90" dirty="0">
                <a:latin typeface="Times New Roman"/>
                <a:cs typeface="Times New Roman"/>
              </a:rPr>
              <a:t>#start=1 </a:t>
            </a:r>
            <a:r>
              <a:rPr sz="1100" spc="-25" dirty="0">
                <a:latin typeface="Times New Roman"/>
                <a:cs typeface="Times New Roman"/>
              </a:rPr>
              <a:t>for </a:t>
            </a:r>
            <a:r>
              <a:rPr sz="1100" spc="-5" dirty="0">
                <a:latin typeface="Times New Roman"/>
                <a:cs typeface="Times New Roman"/>
              </a:rPr>
              <a:t>panels </a:t>
            </a:r>
            <a:r>
              <a:rPr sz="1100" spc="15" dirty="0">
                <a:latin typeface="Times New Roman"/>
                <a:cs typeface="Times New Roman"/>
              </a:rPr>
              <a:t>and </a:t>
            </a:r>
            <a:r>
              <a:rPr sz="1100" spc="-5" dirty="0">
                <a:latin typeface="Times New Roman"/>
                <a:cs typeface="Times New Roman"/>
              </a:rPr>
              <a:t>cross-sections  </a:t>
            </a:r>
            <a:r>
              <a:rPr sz="1100" spc="-25" dirty="0">
                <a:latin typeface="Times New Roman"/>
                <a:cs typeface="Times New Roman"/>
              </a:rPr>
              <a:t>in </a:t>
            </a:r>
            <a:r>
              <a:rPr sz="1100" spc="5" dirty="0">
                <a:latin typeface="Times New Roman"/>
                <a:cs typeface="Times New Roman"/>
              </a:rPr>
              <a:t>time </a:t>
            </a:r>
            <a:r>
              <a:rPr sz="1100" spc="-10" dirty="0">
                <a:latin typeface="Times New Roman"/>
                <a:cs typeface="Times New Roman"/>
              </a:rPr>
              <a:t>series, </a:t>
            </a:r>
            <a:r>
              <a:rPr sz="1100" spc="85" dirty="0">
                <a:latin typeface="Times New Roman"/>
                <a:cs typeface="Times New Roman"/>
              </a:rPr>
              <a:t>#start </a:t>
            </a:r>
            <a:r>
              <a:rPr sz="1100" spc="-35" dirty="0">
                <a:latin typeface="Times New Roman"/>
                <a:cs typeface="Times New Roman"/>
              </a:rPr>
              <a:t>is </a:t>
            </a:r>
            <a:r>
              <a:rPr sz="1100" spc="25" dirty="0">
                <a:latin typeface="Times New Roman"/>
                <a:cs typeface="Times New Roman"/>
              </a:rPr>
              <a:t>the </a:t>
            </a:r>
            <a:r>
              <a:rPr sz="1100" spc="10" dirty="0">
                <a:latin typeface="Times New Roman"/>
                <a:cs typeface="Times New Roman"/>
              </a:rPr>
              <a:t>starting</a:t>
            </a:r>
            <a:r>
              <a:rPr sz="1100" spc="60" dirty="0">
                <a:latin typeface="Times New Roman"/>
                <a:cs typeface="Times New Roman"/>
              </a:rPr>
              <a:t> </a:t>
            </a:r>
            <a:r>
              <a:rPr sz="1100" spc="25" dirty="0">
                <a:latin typeface="Times New Roman"/>
                <a:cs typeface="Times New Roman"/>
              </a:rPr>
              <a:t>date</a:t>
            </a:r>
            <a:endParaRPr sz="1100">
              <a:latin typeface="Times New Roman"/>
              <a:cs typeface="Times New Roman"/>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31</a:t>
            </a:r>
            <a:r>
              <a:rPr spc="-60" dirty="0"/>
              <a:t> </a:t>
            </a:r>
            <a:r>
              <a:rPr spc="15" dirty="0"/>
              <a:t>/</a:t>
            </a:r>
            <a:r>
              <a:rPr spc="-55" dirty="0"/>
              <a:t> </a:t>
            </a:r>
            <a:r>
              <a:rPr spc="75" dirty="0"/>
              <a:t>42</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15" dirty="0"/>
              <a:t>setobs </a:t>
            </a:r>
            <a:r>
              <a:rPr sz="1300" spc="35" dirty="0"/>
              <a:t>unitvar timevar</a:t>
            </a:r>
            <a:r>
              <a:rPr sz="1300" spc="320" dirty="0"/>
              <a:t> </a:t>
            </a:r>
            <a:r>
              <a:rPr sz="1400" i="1" dirty="0">
                <a:latin typeface="Garamond"/>
                <a:cs typeface="Garamond"/>
              </a:rPr>
              <a:t>−−</a:t>
            </a:r>
            <a:r>
              <a:rPr dirty="0"/>
              <a:t>panel-vars</a:t>
            </a:r>
            <a:endParaRPr sz="1400">
              <a:latin typeface="Garamond"/>
              <a:cs typeface="Garamond"/>
            </a:endParaRPr>
          </a:p>
        </p:txBody>
      </p:sp>
      <p:sp>
        <p:nvSpPr>
          <p:cNvPr id="5" name="object 5"/>
          <p:cNvSpPr/>
          <p:nvPr/>
        </p:nvSpPr>
        <p:spPr>
          <a:xfrm>
            <a:off x="137655" y="1502879"/>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1490179"/>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1152004"/>
            <a:ext cx="50749" cy="35087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1145869"/>
            <a:ext cx="4434840" cy="408305"/>
          </a:xfrm>
          <a:custGeom>
            <a:avLst/>
            <a:gdLst/>
            <a:ahLst/>
            <a:cxnLst/>
            <a:rect l="l" t="t" r="r" b="b"/>
            <a:pathLst>
              <a:path w="4434840" h="408305">
                <a:moveTo>
                  <a:pt x="4434332" y="0"/>
                </a:moveTo>
                <a:lnTo>
                  <a:pt x="0" y="0"/>
                </a:lnTo>
                <a:lnTo>
                  <a:pt x="0" y="357010"/>
                </a:lnTo>
                <a:lnTo>
                  <a:pt x="4008" y="376735"/>
                </a:lnTo>
                <a:lnTo>
                  <a:pt x="14922" y="392888"/>
                </a:lnTo>
                <a:lnTo>
                  <a:pt x="31075" y="403802"/>
                </a:lnTo>
                <a:lnTo>
                  <a:pt x="50800" y="407811"/>
                </a:lnTo>
                <a:lnTo>
                  <a:pt x="4383532" y="407811"/>
                </a:lnTo>
                <a:lnTo>
                  <a:pt x="4403257" y="403802"/>
                </a:lnTo>
                <a:lnTo>
                  <a:pt x="4419410" y="392888"/>
                </a:lnTo>
                <a:lnTo>
                  <a:pt x="4430324" y="376735"/>
                </a:lnTo>
                <a:lnTo>
                  <a:pt x="4434332" y="357010"/>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190105"/>
            <a:ext cx="0" cy="332105"/>
          </a:xfrm>
          <a:custGeom>
            <a:avLst/>
            <a:gdLst/>
            <a:ahLst/>
            <a:cxnLst/>
            <a:rect l="l" t="t" r="r" b="b"/>
            <a:pathLst>
              <a:path h="332105">
                <a:moveTo>
                  <a:pt x="0" y="331824"/>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177405"/>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1164705"/>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1152005"/>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204493"/>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414526"/>
            <a:ext cx="65265" cy="6526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86855" y="1884400"/>
            <a:ext cx="4434331" cy="50609"/>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137655" y="2495727"/>
            <a:ext cx="101599" cy="101600"/>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188455" y="2483027"/>
            <a:ext cx="4383480" cy="114300"/>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4521187" y="1749844"/>
            <a:ext cx="50749" cy="745883"/>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86854" y="1928681"/>
            <a:ext cx="4434840" cy="617855"/>
          </a:xfrm>
          <a:custGeom>
            <a:avLst/>
            <a:gdLst/>
            <a:ahLst/>
            <a:cxnLst/>
            <a:rect l="l" t="t" r="r" b="b"/>
            <a:pathLst>
              <a:path w="4434840" h="617855">
                <a:moveTo>
                  <a:pt x="4434332" y="0"/>
                </a:moveTo>
                <a:lnTo>
                  <a:pt x="0" y="0"/>
                </a:lnTo>
                <a:lnTo>
                  <a:pt x="0" y="567046"/>
                </a:lnTo>
                <a:lnTo>
                  <a:pt x="4008" y="586770"/>
                </a:lnTo>
                <a:lnTo>
                  <a:pt x="14922" y="602923"/>
                </a:lnTo>
                <a:lnTo>
                  <a:pt x="31075" y="613837"/>
                </a:lnTo>
                <a:lnTo>
                  <a:pt x="50800" y="617846"/>
                </a:lnTo>
                <a:lnTo>
                  <a:pt x="4383532" y="617846"/>
                </a:lnTo>
                <a:lnTo>
                  <a:pt x="4403257" y="613837"/>
                </a:lnTo>
                <a:lnTo>
                  <a:pt x="4419410" y="602923"/>
                </a:lnTo>
                <a:lnTo>
                  <a:pt x="4430324" y="586770"/>
                </a:lnTo>
                <a:lnTo>
                  <a:pt x="4434332" y="567046"/>
                </a:lnTo>
                <a:lnTo>
                  <a:pt x="4434332" y="0"/>
                </a:lnTo>
                <a:close/>
              </a:path>
            </a:pathLst>
          </a:custGeom>
          <a:solidFill>
            <a:srgbClr val="FFFFFF"/>
          </a:solidFill>
        </p:spPr>
        <p:txBody>
          <a:bodyPr wrap="square" lIns="0" tIns="0" rIns="0" bIns="0" rtlCol="0"/>
          <a:lstStyle/>
          <a:p>
            <a:endParaRPr/>
          </a:p>
        </p:txBody>
      </p:sp>
      <p:sp>
        <p:nvSpPr>
          <p:cNvPr id="20" name="object 20"/>
          <p:cNvSpPr/>
          <p:nvPr/>
        </p:nvSpPr>
        <p:spPr>
          <a:xfrm>
            <a:off x="4521187" y="1787936"/>
            <a:ext cx="0" cy="727075"/>
          </a:xfrm>
          <a:custGeom>
            <a:avLst/>
            <a:gdLst/>
            <a:ahLst/>
            <a:cxnLst/>
            <a:rect l="l" t="t" r="r" b="b"/>
            <a:pathLst>
              <a:path h="727075">
                <a:moveTo>
                  <a:pt x="0" y="726841"/>
                </a:moveTo>
                <a:lnTo>
                  <a:pt x="0" y="0"/>
                </a:lnTo>
              </a:path>
            </a:pathLst>
          </a:custGeom>
          <a:ln w="3175">
            <a:solidFill>
              <a:srgbClr val="7F7F7F"/>
            </a:solidFill>
          </a:ln>
        </p:spPr>
        <p:txBody>
          <a:bodyPr wrap="square" lIns="0" tIns="0" rIns="0" bIns="0" rtlCol="0"/>
          <a:lstStyle/>
          <a:p>
            <a:endParaRPr/>
          </a:p>
        </p:txBody>
      </p:sp>
      <p:sp>
        <p:nvSpPr>
          <p:cNvPr id="21" name="object 21"/>
          <p:cNvSpPr/>
          <p:nvPr/>
        </p:nvSpPr>
        <p:spPr>
          <a:xfrm>
            <a:off x="4521187" y="1775236"/>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22" name="object 22"/>
          <p:cNvSpPr/>
          <p:nvPr/>
        </p:nvSpPr>
        <p:spPr>
          <a:xfrm>
            <a:off x="4521187" y="1762536"/>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23" name="object 23"/>
          <p:cNvSpPr/>
          <p:nvPr/>
        </p:nvSpPr>
        <p:spPr>
          <a:xfrm>
            <a:off x="4521187" y="1749836"/>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24" name="object 24"/>
          <p:cNvSpPr/>
          <p:nvPr/>
        </p:nvSpPr>
        <p:spPr>
          <a:xfrm>
            <a:off x="280212" y="1987308"/>
            <a:ext cx="65265" cy="65265"/>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280212" y="2197341"/>
            <a:ext cx="65265" cy="65265"/>
          </a:xfrm>
          <a:prstGeom prst="rect">
            <a:avLst/>
          </a:prstGeom>
          <a:blipFill>
            <a:blip r:embed="rId9" cstate="print"/>
            <a:stretch>
              <a:fillRect/>
            </a:stretch>
          </a:blipFill>
        </p:spPr>
        <p:txBody>
          <a:bodyPr wrap="square" lIns="0" tIns="0" rIns="0" bIns="0" rtlCol="0"/>
          <a:lstStyle/>
          <a:p>
            <a:endParaRPr/>
          </a:p>
        </p:txBody>
      </p:sp>
      <p:sp>
        <p:nvSpPr>
          <p:cNvPr id="26" name="object 26"/>
          <p:cNvSpPr/>
          <p:nvPr/>
        </p:nvSpPr>
        <p:spPr>
          <a:xfrm>
            <a:off x="280212" y="2407373"/>
            <a:ext cx="65265" cy="65265"/>
          </a:xfrm>
          <a:prstGeom prst="rect">
            <a:avLst/>
          </a:prstGeom>
          <a:blipFill>
            <a:blip r:embed="rId10" cstate="print"/>
            <a:stretch>
              <a:fillRect/>
            </a:stretch>
          </a:blipFill>
        </p:spPr>
        <p:txBody>
          <a:bodyPr wrap="square" lIns="0" tIns="0" rIns="0" bIns="0" rtlCol="0"/>
          <a:lstStyle/>
          <a:p>
            <a:endParaRPr/>
          </a:p>
        </p:txBody>
      </p:sp>
      <p:sp>
        <p:nvSpPr>
          <p:cNvPr id="27" name="object 27"/>
          <p:cNvSpPr txBox="1"/>
          <p:nvPr/>
        </p:nvSpPr>
        <p:spPr>
          <a:xfrm>
            <a:off x="124955" y="1077290"/>
            <a:ext cx="3959860" cy="1438910"/>
          </a:xfrm>
          <a:prstGeom prst="rect">
            <a:avLst/>
          </a:prstGeom>
        </p:spPr>
        <p:txBody>
          <a:bodyPr vert="horz" wrap="square" lIns="0" tIns="55244" rIns="0" bIns="0" rtlCol="0">
            <a:spAutoFit/>
          </a:bodyPr>
          <a:lstStyle/>
          <a:p>
            <a:pPr marL="289560">
              <a:lnSpc>
                <a:spcPct val="100000"/>
              </a:lnSpc>
              <a:spcBef>
                <a:spcPts val="434"/>
              </a:spcBef>
            </a:pPr>
            <a:r>
              <a:rPr sz="1100" spc="-10" dirty="0">
                <a:latin typeface="Times New Roman"/>
                <a:cs typeface="Times New Roman"/>
              </a:rPr>
              <a:t>imposes </a:t>
            </a:r>
            <a:r>
              <a:rPr sz="1100" spc="30" dirty="0">
                <a:latin typeface="Times New Roman"/>
                <a:cs typeface="Times New Roman"/>
              </a:rPr>
              <a:t>a </a:t>
            </a:r>
            <a:r>
              <a:rPr sz="1100" spc="-5" dirty="0">
                <a:latin typeface="Times New Roman"/>
                <a:cs typeface="Times New Roman"/>
              </a:rPr>
              <a:t>panel</a:t>
            </a:r>
            <a:r>
              <a:rPr sz="1100" spc="-35" dirty="0">
                <a:latin typeface="Times New Roman"/>
                <a:cs typeface="Times New Roman"/>
              </a:rPr>
              <a:t> </a:t>
            </a:r>
            <a:r>
              <a:rPr sz="1100" spc="10" dirty="0">
                <a:latin typeface="Times New Roman"/>
                <a:cs typeface="Times New Roman"/>
              </a:rPr>
              <a:t>interpretation</a:t>
            </a:r>
            <a:endParaRPr sz="1100">
              <a:latin typeface="Times New Roman"/>
              <a:cs typeface="Times New Roman"/>
            </a:endParaRPr>
          </a:p>
          <a:p>
            <a:pPr marL="289560">
              <a:lnSpc>
                <a:spcPct val="100000"/>
              </a:lnSpc>
              <a:spcBef>
                <a:spcPts val="334"/>
              </a:spcBef>
            </a:pPr>
            <a:r>
              <a:rPr sz="1100" dirty="0">
                <a:latin typeface="Times New Roman"/>
                <a:cs typeface="Times New Roman"/>
              </a:rPr>
              <a:t>sorts </a:t>
            </a:r>
            <a:r>
              <a:rPr sz="1100" spc="35" dirty="0">
                <a:latin typeface="Times New Roman"/>
                <a:cs typeface="Times New Roman"/>
              </a:rPr>
              <a:t>data </a:t>
            </a:r>
            <a:r>
              <a:rPr sz="1100" spc="5" dirty="0">
                <a:latin typeface="Times New Roman"/>
                <a:cs typeface="Times New Roman"/>
              </a:rPr>
              <a:t>as stacked time </a:t>
            </a:r>
            <a:r>
              <a:rPr sz="1100" spc="-10" dirty="0">
                <a:latin typeface="Times New Roman"/>
                <a:cs typeface="Times New Roman"/>
              </a:rPr>
              <a:t>series, </a:t>
            </a:r>
            <a:r>
              <a:rPr sz="1100" spc="-40" dirty="0">
                <a:latin typeface="Times New Roman"/>
                <a:cs typeface="Times New Roman"/>
              </a:rPr>
              <a:t>by </a:t>
            </a:r>
            <a:r>
              <a:rPr sz="1100" spc="-5" dirty="0">
                <a:latin typeface="Times New Roman"/>
                <a:cs typeface="Times New Roman"/>
              </a:rPr>
              <a:t>ascending </a:t>
            </a:r>
            <a:r>
              <a:rPr sz="1100" spc="-15" dirty="0">
                <a:latin typeface="Times New Roman"/>
                <a:cs typeface="Times New Roman"/>
              </a:rPr>
              <a:t>values </a:t>
            </a:r>
            <a:r>
              <a:rPr sz="1100" spc="-25" dirty="0">
                <a:latin typeface="Times New Roman"/>
                <a:cs typeface="Times New Roman"/>
              </a:rPr>
              <a:t>of</a:t>
            </a:r>
            <a:r>
              <a:rPr sz="1100" spc="125" dirty="0">
                <a:latin typeface="Times New Roman"/>
                <a:cs typeface="Times New Roman"/>
              </a:rPr>
              <a:t> </a:t>
            </a:r>
            <a:r>
              <a:rPr sz="1050" spc="35" dirty="0">
                <a:latin typeface="Garamond"/>
                <a:cs typeface="Garamond"/>
              </a:rPr>
              <a:t>unitvar</a:t>
            </a:r>
            <a:endParaRPr sz="1050">
              <a:latin typeface="Garamond"/>
              <a:cs typeface="Garamond"/>
            </a:endParaRPr>
          </a:p>
          <a:p>
            <a:pPr>
              <a:lnSpc>
                <a:spcPct val="100000"/>
              </a:lnSpc>
              <a:spcBef>
                <a:spcPts val="35"/>
              </a:spcBef>
            </a:pPr>
            <a:endParaRPr sz="1300">
              <a:latin typeface="Times New Roman"/>
              <a:cs typeface="Times New Roman"/>
            </a:endParaRPr>
          </a:p>
          <a:p>
            <a:pPr marL="12700">
              <a:lnSpc>
                <a:spcPct val="100000"/>
              </a:lnSpc>
            </a:pPr>
            <a:r>
              <a:rPr sz="1100" spc="-15" dirty="0">
                <a:solidFill>
                  <a:srgbClr val="007F00"/>
                </a:solidFill>
                <a:latin typeface="Times New Roman"/>
                <a:cs typeface="Times New Roman"/>
              </a:rPr>
              <a:t>Examples</a:t>
            </a:r>
            <a:endParaRPr sz="1100">
              <a:latin typeface="Times New Roman"/>
              <a:cs typeface="Times New Roman"/>
            </a:endParaRPr>
          </a:p>
          <a:p>
            <a:pPr marL="289560">
              <a:lnSpc>
                <a:spcPct val="100000"/>
              </a:lnSpc>
              <a:spcBef>
                <a:spcPts val="340"/>
              </a:spcBef>
            </a:pPr>
            <a:r>
              <a:rPr sz="1100" spc="5" dirty="0">
                <a:latin typeface="Times New Roman"/>
                <a:cs typeface="Times New Roman"/>
              </a:rPr>
              <a:t>setobs </a:t>
            </a:r>
            <a:r>
              <a:rPr sz="1100" spc="-10" dirty="0">
                <a:latin typeface="Times New Roman"/>
                <a:cs typeface="Times New Roman"/>
              </a:rPr>
              <a:t>1 1 </a:t>
            </a:r>
            <a:r>
              <a:rPr sz="1100" i="1" spc="10" dirty="0">
                <a:latin typeface="Garamond"/>
                <a:cs typeface="Garamond"/>
              </a:rPr>
              <a:t>−−</a:t>
            </a:r>
            <a:r>
              <a:rPr sz="1100" spc="10" dirty="0">
                <a:latin typeface="Times New Roman"/>
                <a:cs typeface="Times New Roman"/>
              </a:rPr>
              <a:t>cross-section</a:t>
            </a:r>
            <a:endParaRPr sz="1100">
              <a:latin typeface="Times New Roman"/>
              <a:cs typeface="Times New Roman"/>
            </a:endParaRPr>
          </a:p>
          <a:p>
            <a:pPr marL="289560" marR="1563370">
              <a:lnSpc>
                <a:spcPct val="125299"/>
              </a:lnSpc>
            </a:pPr>
            <a:r>
              <a:rPr sz="1100" spc="5" dirty="0">
                <a:latin typeface="Times New Roman"/>
                <a:cs typeface="Times New Roman"/>
              </a:rPr>
              <a:t>setobs </a:t>
            </a:r>
            <a:r>
              <a:rPr sz="1100" spc="-10" dirty="0">
                <a:latin typeface="Times New Roman"/>
                <a:cs typeface="Times New Roman"/>
              </a:rPr>
              <a:t>20 1:1 </a:t>
            </a:r>
            <a:r>
              <a:rPr sz="1100" i="1" spc="5" dirty="0">
                <a:latin typeface="Garamond"/>
                <a:cs typeface="Garamond"/>
              </a:rPr>
              <a:t>−−</a:t>
            </a:r>
            <a:r>
              <a:rPr sz="1100" spc="5" dirty="0">
                <a:latin typeface="Times New Roman"/>
                <a:cs typeface="Times New Roman"/>
              </a:rPr>
              <a:t>stacked-time-series  setobs </a:t>
            </a:r>
            <a:r>
              <a:rPr sz="1050" spc="40" dirty="0">
                <a:latin typeface="Garamond"/>
                <a:cs typeface="Garamond"/>
              </a:rPr>
              <a:t>unit </a:t>
            </a:r>
            <a:r>
              <a:rPr sz="1050" spc="35" dirty="0">
                <a:latin typeface="Garamond"/>
                <a:cs typeface="Garamond"/>
              </a:rPr>
              <a:t>year</a:t>
            </a:r>
            <a:r>
              <a:rPr sz="1050" spc="215" dirty="0">
                <a:latin typeface="Garamond"/>
                <a:cs typeface="Garamond"/>
              </a:rPr>
              <a:t> </a:t>
            </a:r>
            <a:r>
              <a:rPr sz="1100" i="1" spc="10" dirty="0">
                <a:latin typeface="Garamond"/>
                <a:cs typeface="Garamond"/>
              </a:rPr>
              <a:t>−−</a:t>
            </a:r>
            <a:r>
              <a:rPr sz="1100" spc="10" dirty="0">
                <a:latin typeface="Times New Roman"/>
                <a:cs typeface="Times New Roman"/>
              </a:rPr>
              <a:t>panel-vars</a:t>
            </a:r>
            <a:endParaRPr sz="1100">
              <a:latin typeface="Times New Roman"/>
              <a:cs typeface="Times New Roman"/>
            </a:endParaRP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32</a:t>
            </a:r>
            <a:r>
              <a:rPr spc="-60" dirty="0"/>
              <a:t> </a:t>
            </a:r>
            <a:r>
              <a:rPr spc="15" dirty="0"/>
              <a:t>/</a:t>
            </a:r>
            <a:r>
              <a:rPr spc="-55" dirty="0"/>
              <a:t> </a:t>
            </a:r>
            <a:r>
              <a:rPr spc="75" dirty="0"/>
              <a:t>42</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15" dirty="0"/>
              <a:t>append </a:t>
            </a:r>
            <a:r>
              <a:rPr sz="1300" spc="60" dirty="0"/>
              <a:t>newdata</a:t>
            </a:r>
            <a:r>
              <a:rPr sz="1300" spc="229" dirty="0"/>
              <a:t> </a:t>
            </a:r>
            <a:r>
              <a:rPr sz="1400" i="1" dirty="0">
                <a:latin typeface="Garamond"/>
                <a:cs typeface="Garamond"/>
              </a:rPr>
              <a:t>−−</a:t>
            </a:r>
            <a:r>
              <a:rPr dirty="0"/>
              <a:t>time-series</a:t>
            </a:r>
            <a:endParaRPr sz="1400">
              <a:latin typeface="Garamond"/>
              <a:cs typeface="Garamond"/>
            </a:endParaRPr>
          </a:p>
        </p:txBody>
      </p:sp>
      <p:sp>
        <p:nvSpPr>
          <p:cNvPr id="5" name="object 5"/>
          <p:cNvSpPr/>
          <p:nvPr/>
        </p:nvSpPr>
        <p:spPr>
          <a:xfrm>
            <a:off x="137655" y="1446263"/>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1433563"/>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675335"/>
            <a:ext cx="50749" cy="77092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669182"/>
            <a:ext cx="4434840" cy="828040"/>
          </a:xfrm>
          <a:custGeom>
            <a:avLst/>
            <a:gdLst/>
            <a:ahLst/>
            <a:cxnLst/>
            <a:rect l="l" t="t" r="r" b="b"/>
            <a:pathLst>
              <a:path w="4434840" h="828040">
                <a:moveTo>
                  <a:pt x="4434332" y="0"/>
                </a:moveTo>
                <a:lnTo>
                  <a:pt x="0" y="0"/>
                </a:lnTo>
                <a:lnTo>
                  <a:pt x="0" y="777081"/>
                </a:lnTo>
                <a:lnTo>
                  <a:pt x="4008" y="796805"/>
                </a:lnTo>
                <a:lnTo>
                  <a:pt x="14922" y="812958"/>
                </a:lnTo>
                <a:lnTo>
                  <a:pt x="31075" y="823873"/>
                </a:lnTo>
                <a:lnTo>
                  <a:pt x="50800" y="827881"/>
                </a:lnTo>
                <a:lnTo>
                  <a:pt x="4383532" y="827881"/>
                </a:lnTo>
                <a:lnTo>
                  <a:pt x="4403257" y="823873"/>
                </a:lnTo>
                <a:lnTo>
                  <a:pt x="4419410" y="812958"/>
                </a:lnTo>
                <a:lnTo>
                  <a:pt x="4430324" y="796805"/>
                </a:lnTo>
                <a:lnTo>
                  <a:pt x="4434332" y="777081"/>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713418"/>
            <a:ext cx="0" cy="752475"/>
          </a:xfrm>
          <a:custGeom>
            <a:avLst/>
            <a:gdLst/>
            <a:ahLst/>
            <a:cxnLst/>
            <a:rect l="l" t="t" r="r" b="b"/>
            <a:pathLst>
              <a:path h="752475">
                <a:moveTo>
                  <a:pt x="0" y="751894"/>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700718"/>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688018"/>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675318"/>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727811"/>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937844"/>
            <a:ext cx="65265" cy="6526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80212" y="1147876"/>
            <a:ext cx="65265" cy="65265"/>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80212" y="1357909"/>
            <a:ext cx="65265" cy="65265"/>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86855" y="1807159"/>
            <a:ext cx="4434331" cy="50609"/>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137655" y="2428481"/>
            <a:ext cx="101599" cy="101600"/>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188455" y="2415781"/>
            <a:ext cx="4383480" cy="114300"/>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4521187" y="1685467"/>
            <a:ext cx="50749" cy="743013"/>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86854" y="1851439"/>
            <a:ext cx="4434840" cy="628015"/>
          </a:xfrm>
          <a:custGeom>
            <a:avLst/>
            <a:gdLst/>
            <a:ahLst/>
            <a:cxnLst/>
            <a:rect l="l" t="t" r="r" b="b"/>
            <a:pathLst>
              <a:path w="4434840" h="628014">
                <a:moveTo>
                  <a:pt x="4434332" y="0"/>
                </a:moveTo>
                <a:lnTo>
                  <a:pt x="0" y="0"/>
                </a:lnTo>
                <a:lnTo>
                  <a:pt x="0" y="577042"/>
                </a:lnTo>
                <a:lnTo>
                  <a:pt x="4008" y="596767"/>
                </a:lnTo>
                <a:lnTo>
                  <a:pt x="14922" y="612919"/>
                </a:lnTo>
                <a:lnTo>
                  <a:pt x="31075" y="623834"/>
                </a:lnTo>
                <a:lnTo>
                  <a:pt x="50800" y="627842"/>
                </a:lnTo>
                <a:lnTo>
                  <a:pt x="4383532" y="627842"/>
                </a:lnTo>
                <a:lnTo>
                  <a:pt x="4403257" y="623834"/>
                </a:lnTo>
                <a:lnTo>
                  <a:pt x="4419410" y="612919"/>
                </a:lnTo>
                <a:lnTo>
                  <a:pt x="4430324" y="596767"/>
                </a:lnTo>
                <a:lnTo>
                  <a:pt x="4434332" y="577042"/>
                </a:lnTo>
                <a:lnTo>
                  <a:pt x="4434332" y="0"/>
                </a:lnTo>
                <a:close/>
              </a:path>
            </a:pathLst>
          </a:custGeom>
          <a:solidFill>
            <a:srgbClr val="FFFFFF"/>
          </a:solidFill>
        </p:spPr>
        <p:txBody>
          <a:bodyPr wrap="square" lIns="0" tIns="0" rIns="0" bIns="0" rtlCol="0"/>
          <a:lstStyle/>
          <a:p>
            <a:endParaRPr/>
          </a:p>
        </p:txBody>
      </p:sp>
      <p:sp>
        <p:nvSpPr>
          <p:cNvPr id="22" name="object 22"/>
          <p:cNvSpPr/>
          <p:nvPr/>
        </p:nvSpPr>
        <p:spPr>
          <a:xfrm>
            <a:off x="4521187" y="1723557"/>
            <a:ext cx="0" cy="724535"/>
          </a:xfrm>
          <a:custGeom>
            <a:avLst/>
            <a:gdLst/>
            <a:ahLst/>
            <a:cxnLst/>
            <a:rect l="l" t="t" r="r" b="b"/>
            <a:pathLst>
              <a:path h="724535">
                <a:moveTo>
                  <a:pt x="0" y="723973"/>
                </a:moveTo>
                <a:lnTo>
                  <a:pt x="0" y="0"/>
                </a:lnTo>
              </a:path>
            </a:pathLst>
          </a:custGeom>
          <a:ln w="3175">
            <a:solidFill>
              <a:srgbClr val="7F7F7F"/>
            </a:solidFill>
          </a:ln>
        </p:spPr>
        <p:txBody>
          <a:bodyPr wrap="square" lIns="0" tIns="0" rIns="0" bIns="0" rtlCol="0"/>
          <a:lstStyle/>
          <a:p>
            <a:endParaRPr/>
          </a:p>
        </p:txBody>
      </p:sp>
      <p:sp>
        <p:nvSpPr>
          <p:cNvPr id="23" name="object 23"/>
          <p:cNvSpPr/>
          <p:nvPr/>
        </p:nvSpPr>
        <p:spPr>
          <a:xfrm>
            <a:off x="4521187" y="1710857"/>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24" name="object 24"/>
          <p:cNvSpPr/>
          <p:nvPr/>
        </p:nvSpPr>
        <p:spPr>
          <a:xfrm>
            <a:off x="4521187" y="1698157"/>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25" name="object 25"/>
          <p:cNvSpPr/>
          <p:nvPr/>
        </p:nvSpPr>
        <p:spPr>
          <a:xfrm>
            <a:off x="4521187" y="1685457"/>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26" name="object 26"/>
          <p:cNvSpPr/>
          <p:nvPr/>
        </p:nvSpPr>
        <p:spPr>
          <a:xfrm>
            <a:off x="280212" y="1912366"/>
            <a:ext cx="65265" cy="65265"/>
          </a:xfrm>
          <a:prstGeom prst="rect">
            <a:avLst/>
          </a:prstGeom>
          <a:blipFill>
            <a:blip r:embed="rId9" cstate="print"/>
            <a:stretch>
              <a:fillRect/>
            </a:stretch>
          </a:blipFill>
        </p:spPr>
        <p:txBody>
          <a:bodyPr wrap="square" lIns="0" tIns="0" rIns="0" bIns="0" rtlCol="0"/>
          <a:lstStyle/>
          <a:p>
            <a:endParaRPr/>
          </a:p>
        </p:txBody>
      </p:sp>
      <p:sp>
        <p:nvSpPr>
          <p:cNvPr id="27" name="object 27"/>
          <p:cNvSpPr/>
          <p:nvPr/>
        </p:nvSpPr>
        <p:spPr>
          <a:xfrm>
            <a:off x="280212" y="2122398"/>
            <a:ext cx="65265" cy="65265"/>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280212" y="2332431"/>
            <a:ext cx="65265" cy="65265"/>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86855" y="2794279"/>
            <a:ext cx="4434331" cy="50609"/>
          </a:xfrm>
          <a:prstGeom prst="rect">
            <a:avLst/>
          </a:prstGeom>
          <a:blipFill>
            <a:blip r:embed="rId11" cstate="print"/>
            <a:stretch>
              <a:fillRect/>
            </a:stretch>
          </a:blipFill>
        </p:spPr>
        <p:txBody>
          <a:bodyPr wrap="square" lIns="0" tIns="0" rIns="0" bIns="0" rtlCol="0"/>
          <a:lstStyle/>
          <a:p>
            <a:endParaRPr/>
          </a:p>
        </p:txBody>
      </p:sp>
      <p:sp>
        <p:nvSpPr>
          <p:cNvPr id="30" name="object 30"/>
          <p:cNvSpPr/>
          <p:nvPr/>
        </p:nvSpPr>
        <p:spPr>
          <a:xfrm>
            <a:off x="137655" y="3205569"/>
            <a:ext cx="101599" cy="101600"/>
          </a:xfrm>
          <a:prstGeom prst="rect">
            <a:avLst/>
          </a:prstGeom>
          <a:blipFill>
            <a:blip r:embed="rId12" cstate="print"/>
            <a:stretch>
              <a:fillRect/>
            </a:stretch>
          </a:blipFill>
        </p:spPr>
        <p:txBody>
          <a:bodyPr wrap="square" lIns="0" tIns="0" rIns="0" bIns="0" rtlCol="0"/>
          <a:lstStyle/>
          <a:p>
            <a:endParaRPr/>
          </a:p>
        </p:txBody>
      </p:sp>
      <p:sp>
        <p:nvSpPr>
          <p:cNvPr id="31" name="object 31"/>
          <p:cNvSpPr/>
          <p:nvPr/>
        </p:nvSpPr>
        <p:spPr>
          <a:xfrm>
            <a:off x="188455" y="3192868"/>
            <a:ext cx="4383480" cy="114300"/>
          </a:xfrm>
          <a:prstGeom prst="rect">
            <a:avLst/>
          </a:prstGeom>
          <a:blipFill>
            <a:blip r:embed="rId13" cstate="print"/>
            <a:stretch>
              <a:fillRect/>
            </a:stretch>
          </a:blipFill>
        </p:spPr>
        <p:txBody>
          <a:bodyPr wrap="square" lIns="0" tIns="0" rIns="0" bIns="0" rtlCol="0"/>
          <a:lstStyle/>
          <a:p>
            <a:endParaRPr/>
          </a:p>
        </p:txBody>
      </p:sp>
      <p:sp>
        <p:nvSpPr>
          <p:cNvPr id="32" name="object 32"/>
          <p:cNvSpPr/>
          <p:nvPr/>
        </p:nvSpPr>
        <p:spPr>
          <a:xfrm>
            <a:off x="4521187" y="2667673"/>
            <a:ext cx="50749" cy="537895"/>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86854" y="2838561"/>
            <a:ext cx="4434840" cy="417830"/>
          </a:xfrm>
          <a:custGeom>
            <a:avLst/>
            <a:gdLst/>
            <a:ahLst/>
            <a:cxnLst/>
            <a:rect l="l" t="t" r="r" b="b"/>
            <a:pathLst>
              <a:path w="4434840" h="417829">
                <a:moveTo>
                  <a:pt x="4434332" y="0"/>
                </a:moveTo>
                <a:lnTo>
                  <a:pt x="0" y="0"/>
                </a:lnTo>
                <a:lnTo>
                  <a:pt x="0" y="367007"/>
                </a:lnTo>
                <a:lnTo>
                  <a:pt x="4008" y="386731"/>
                </a:lnTo>
                <a:lnTo>
                  <a:pt x="14922" y="402884"/>
                </a:lnTo>
                <a:lnTo>
                  <a:pt x="31075" y="413799"/>
                </a:lnTo>
                <a:lnTo>
                  <a:pt x="50800" y="417807"/>
                </a:lnTo>
                <a:lnTo>
                  <a:pt x="4383532" y="417807"/>
                </a:lnTo>
                <a:lnTo>
                  <a:pt x="4403257" y="413799"/>
                </a:lnTo>
                <a:lnTo>
                  <a:pt x="4419410" y="402884"/>
                </a:lnTo>
                <a:lnTo>
                  <a:pt x="4430324" y="386731"/>
                </a:lnTo>
                <a:lnTo>
                  <a:pt x="4434332" y="367007"/>
                </a:lnTo>
                <a:lnTo>
                  <a:pt x="4434332" y="0"/>
                </a:lnTo>
                <a:close/>
              </a:path>
            </a:pathLst>
          </a:custGeom>
          <a:solidFill>
            <a:srgbClr val="FFFFFF"/>
          </a:solidFill>
        </p:spPr>
        <p:txBody>
          <a:bodyPr wrap="square" lIns="0" tIns="0" rIns="0" bIns="0" rtlCol="0"/>
          <a:lstStyle/>
          <a:p>
            <a:endParaRPr/>
          </a:p>
        </p:txBody>
      </p:sp>
      <p:sp>
        <p:nvSpPr>
          <p:cNvPr id="34" name="object 34"/>
          <p:cNvSpPr/>
          <p:nvPr/>
        </p:nvSpPr>
        <p:spPr>
          <a:xfrm>
            <a:off x="4521187" y="2705771"/>
            <a:ext cx="0" cy="519430"/>
          </a:xfrm>
          <a:custGeom>
            <a:avLst/>
            <a:gdLst/>
            <a:ahLst/>
            <a:cxnLst/>
            <a:rect l="l" t="t" r="r" b="b"/>
            <a:pathLst>
              <a:path h="519430">
                <a:moveTo>
                  <a:pt x="0" y="518846"/>
                </a:moveTo>
                <a:lnTo>
                  <a:pt x="0" y="0"/>
                </a:lnTo>
              </a:path>
            </a:pathLst>
          </a:custGeom>
          <a:ln w="3175">
            <a:solidFill>
              <a:srgbClr val="7F7F7F"/>
            </a:solidFill>
          </a:ln>
        </p:spPr>
        <p:txBody>
          <a:bodyPr wrap="square" lIns="0" tIns="0" rIns="0" bIns="0" rtlCol="0"/>
          <a:lstStyle/>
          <a:p>
            <a:endParaRPr/>
          </a:p>
        </p:txBody>
      </p:sp>
      <p:sp>
        <p:nvSpPr>
          <p:cNvPr id="35" name="object 35"/>
          <p:cNvSpPr/>
          <p:nvPr/>
        </p:nvSpPr>
        <p:spPr>
          <a:xfrm>
            <a:off x="4521187" y="2693071"/>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36" name="object 36"/>
          <p:cNvSpPr/>
          <p:nvPr/>
        </p:nvSpPr>
        <p:spPr>
          <a:xfrm>
            <a:off x="4521187" y="2680371"/>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37" name="object 37"/>
          <p:cNvSpPr/>
          <p:nvPr/>
        </p:nvSpPr>
        <p:spPr>
          <a:xfrm>
            <a:off x="4521187" y="2667671"/>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38" name="object 38"/>
          <p:cNvSpPr/>
          <p:nvPr/>
        </p:nvSpPr>
        <p:spPr>
          <a:xfrm>
            <a:off x="280200" y="2899486"/>
            <a:ext cx="65265" cy="65265"/>
          </a:xfrm>
          <a:prstGeom prst="rect">
            <a:avLst/>
          </a:prstGeom>
          <a:blipFill>
            <a:blip r:embed="rId10" cstate="print"/>
            <a:stretch>
              <a:fillRect/>
            </a:stretch>
          </a:blipFill>
        </p:spPr>
        <p:txBody>
          <a:bodyPr wrap="square" lIns="0" tIns="0" rIns="0" bIns="0" rtlCol="0"/>
          <a:lstStyle/>
          <a:p>
            <a:endParaRPr/>
          </a:p>
        </p:txBody>
      </p:sp>
      <p:sp>
        <p:nvSpPr>
          <p:cNvPr id="39" name="object 39"/>
          <p:cNvSpPr/>
          <p:nvPr/>
        </p:nvSpPr>
        <p:spPr>
          <a:xfrm>
            <a:off x="280200" y="3109518"/>
            <a:ext cx="65265" cy="65265"/>
          </a:xfrm>
          <a:prstGeom prst="rect">
            <a:avLst/>
          </a:prstGeom>
          <a:blipFill>
            <a:blip r:embed="rId10" cstate="print"/>
            <a:stretch>
              <a:fillRect/>
            </a:stretch>
          </a:blipFill>
        </p:spPr>
        <p:txBody>
          <a:bodyPr wrap="square" lIns="0" tIns="0" rIns="0" bIns="0" rtlCol="0"/>
          <a:lstStyle/>
          <a:p>
            <a:endParaRPr/>
          </a:p>
        </p:txBody>
      </p:sp>
      <p:sp>
        <p:nvSpPr>
          <p:cNvPr id="40" name="object 40"/>
          <p:cNvSpPr txBox="1"/>
          <p:nvPr/>
        </p:nvSpPr>
        <p:spPr>
          <a:xfrm>
            <a:off x="124955" y="600608"/>
            <a:ext cx="4032250" cy="2670218"/>
          </a:xfrm>
          <a:prstGeom prst="rect">
            <a:avLst/>
          </a:prstGeom>
        </p:spPr>
        <p:txBody>
          <a:bodyPr vert="horz" wrap="square" lIns="0" tIns="12700" rIns="0" bIns="0" rtlCol="0">
            <a:spAutoFit/>
          </a:bodyPr>
          <a:lstStyle/>
          <a:p>
            <a:pPr marL="289560" marR="5080">
              <a:lnSpc>
                <a:spcPct val="125299"/>
              </a:lnSpc>
              <a:spcBef>
                <a:spcPts val="100"/>
              </a:spcBef>
            </a:pPr>
            <a:r>
              <a:rPr sz="1100" dirty="0">
                <a:latin typeface="Times New Roman"/>
                <a:cs typeface="Times New Roman"/>
              </a:rPr>
              <a:t>opens </a:t>
            </a:r>
            <a:r>
              <a:rPr sz="1100" spc="30" dirty="0">
                <a:latin typeface="Times New Roman"/>
                <a:cs typeface="Times New Roman"/>
              </a:rPr>
              <a:t>a </a:t>
            </a:r>
            <a:r>
              <a:rPr sz="1100" spc="35" dirty="0">
                <a:latin typeface="Times New Roman"/>
                <a:cs typeface="Times New Roman"/>
              </a:rPr>
              <a:t>data </a:t>
            </a:r>
            <a:r>
              <a:rPr lang="en-US" sz="1100" spc="35" dirty="0">
                <a:latin typeface="Times New Roman"/>
                <a:cs typeface="Times New Roman"/>
              </a:rPr>
              <a:t>fi</a:t>
            </a:r>
            <a:r>
              <a:rPr sz="1100" spc="90" dirty="0">
                <a:latin typeface="Times New Roman"/>
                <a:cs typeface="Times New Roman"/>
              </a:rPr>
              <a:t>le </a:t>
            </a:r>
            <a:r>
              <a:rPr sz="1100" spc="15" dirty="0">
                <a:latin typeface="Times New Roman"/>
                <a:cs typeface="Times New Roman"/>
              </a:rPr>
              <a:t>and </a:t>
            </a:r>
            <a:r>
              <a:rPr sz="1100" spc="10" dirty="0">
                <a:latin typeface="Times New Roman"/>
                <a:cs typeface="Times New Roman"/>
              </a:rPr>
              <a:t>appends </a:t>
            </a:r>
            <a:r>
              <a:rPr sz="1100" spc="25" dirty="0">
                <a:latin typeface="Times New Roman"/>
                <a:cs typeface="Times New Roman"/>
              </a:rPr>
              <a:t>the </a:t>
            </a:r>
            <a:r>
              <a:rPr sz="1100" spc="20" dirty="0">
                <a:latin typeface="Times New Roman"/>
                <a:cs typeface="Times New Roman"/>
              </a:rPr>
              <a:t>content </a:t>
            </a:r>
            <a:r>
              <a:rPr sz="1100" spc="35" dirty="0">
                <a:latin typeface="Times New Roman"/>
                <a:cs typeface="Times New Roman"/>
              </a:rPr>
              <a:t>to </a:t>
            </a:r>
            <a:r>
              <a:rPr sz="1100" spc="25" dirty="0">
                <a:latin typeface="Times New Roman"/>
                <a:cs typeface="Times New Roman"/>
              </a:rPr>
              <a:t>the </a:t>
            </a:r>
            <a:r>
              <a:rPr sz="1100" spc="10" dirty="0">
                <a:latin typeface="Times New Roman"/>
                <a:cs typeface="Times New Roman"/>
              </a:rPr>
              <a:t>current </a:t>
            </a:r>
            <a:r>
              <a:rPr sz="1100" spc="30" dirty="0">
                <a:latin typeface="Times New Roman"/>
                <a:cs typeface="Times New Roman"/>
              </a:rPr>
              <a:t>dataset  </a:t>
            </a:r>
            <a:r>
              <a:rPr sz="1100" spc="5" dirty="0">
                <a:latin typeface="Times New Roman"/>
                <a:cs typeface="Times New Roman"/>
              </a:rPr>
              <a:t>First </a:t>
            </a:r>
            <a:r>
              <a:rPr sz="1100" dirty="0">
                <a:latin typeface="Times New Roman"/>
                <a:cs typeface="Times New Roman"/>
              </a:rPr>
              <a:t>case: additional </a:t>
            </a:r>
            <a:r>
              <a:rPr sz="1100" spc="-5" dirty="0">
                <a:latin typeface="Times New Roman"/>
                <a:cs typeface="Times New Roman"/>
              </a:rPr>
              <a:t>observations </a:t>
            </a:r>
            <a:r>
              <a:rPr sz="1100" spc="-30" dirty="0">
                <a:latin typeface="Times New Roman"/>
                <a:cs typeface="Times New Roman"/>
              </a:rPr>
              <a:t>for </a:t>
            </a:r>
            <a:r>
              <a:rPr sz="1100" spc="-15" dirty="0">
                <a:latin typeface="Times New Roman"/>
                <a:cs typeface="Times New Roman"/>
              </a:rPr>
              <a:t>existing</a:t>
            </a:r>
            <a:r>
              <a:rPr sz="1100" spc="140" dirty="0">
                <a:latin typeface="Times New Roman"/>
                <a:cs typeface="Times New Roman"/>
              </a:rPr>
              <a:t> </a:t>
            </a:r>
            <a:r>
              <a:rPr sz="1100" spc="-15" dirty="0">
                <a:latin typeface="Times New Roman"/>
                <a:cs typeface="Times New Roman"/>
              </a:rPr>
              <a:t>variables</a:t>
            </a:r>
            <a:endParaRPr sz="1100" dirty="0">
              <a:latin typeface="Times New Roman"/>
              <a:cs typeface="Times New Roman"/>
            </a:endParaRPr>
          </a:p>
          <a:p>
            <a:pPr marL="289560" marR="601345">
              <a:lnSpc>
                <a:spcPct val="125299"/>
              </a:lnSpc>
            </a:pPr>
            <a:r>
              <a:rPr sz="1100" spc="-5" dirty="0">
                <a:latin typeface="Times New Roman"/>
                <a:cs typeface="Times New Roman"/>
              </a:rPr>
              <a:t>Second </a:t>
            </a:r>
            <a:r>
              <a:rPr sz="1100" dirty="0">
                <a:latin typeface="Times New Roman"/>
                <a:cs typeface="Times New Roman"/>
              </a:rPr>
              <a:t>case: </a:t>
            </a:r>
            <a:r>
              <a:rPr sz="1100" spc="-20" dirty="0">
                <a:latin typeface="Times New Roman"/>
                <a:cs typeface="Times New Roman"/>
              </a:rPr>
              <a:t>new </a:t>
            </a:r>
            <a:r>
              <a:rPr sz="1100" spc="-15" dirty="0">
                <a:latin typeface="Times New Roman"/>
                <a:cs typeface="Times New Roman"/>
              </a:rPr>
              <a:t>variables </a:t>
            </a:r>
            <a:r>
              <a:rPr sz="1100" spc="30" dirty="0">
                <a:latin typeface="Times New Roman"/>
                <a:cs typeface="Times New Roman"/>
              </a:rPr>
              <a:t>(best </a:t>
            </a:r>
            <a:r>
              <a:rPr sz="1100" spc="-45" dirty="0">
                <a:latin typeface="Times New Roman"/>
                <a:cs typeface="Times New Roman"/>
              </a:rPr>
              <a:t>if </a:t>
            </a:r>
            <a:r>
              <a:rPr sz="1100" spc="350" dirty="0">
                <a:latin typeface="Times New Roman"/>
                <a:cs typeface="Times New Roman"/>
              </a:rPr>
              <a:t>#</a:t>
            </a:r>
            <a:r>
              <a:rPr sz="1100" spc="-5" dirty="0">
                <a:latin typeface="Times New Roman"/>
                <a:cs typeface="Times New Roman"/>
              </a:rPr>
              <a:t>obs </a:t>
            </a:r>
            <a:r>
              <a:rPr sz="1100" spc="5" dirty="0">
                <a:latin typeface="Times New Roman"/>
                <a:cs typeface="Times New Roman"/>
              </a:rPr>
              <a:t>compatible)  Third </a:t>
            </a:r>
            <a:r>
              <a:rPr sz="1100" dirty="0">
                <a:latin typeface="Times New Roman"/>
                <a:cs typeface="Times New Roman"/>
              </a:rPr>
              <a:t>case: </a:t>
            </a:r>
            <a:r>
              <a:rPr sz="1100" spc="5" dirty="0">
                <a:latin typeface="Times New Roman"/>
                <a:cs typeface="Times New Roman"/>
              </a:rPr>
              <a:t>appends </a:t>
            </a:r>
            <a:r>
              <a:rPr sz="1100" spc="30" dirty="0">
                <a:latin typeface="Times New Roman"/>
                <a:cs typeface="Times New Roman"/>
              </a:rPr>
              <a:t>a </a:t>
            </a:r>
            <a:r>
              <a:rPr sz="1100" spc="5" dirty="0">
                <a:latin typeface="Times New Roman"/>
                <a:cs typeface="Times New Roman"/>
              </a:rPr>
              <a:t>time </a:t>
            </a:r>
            <a:r>
              <a:rPr sz="1100" spc="-15" dirty="0">
                <a:latin typeface="Times New Roman"/>
                <a:cs typeface="Times New Roman"/>
              </a:rPr>
              <a:t>series </a:t>
            </a:r>
            <a:r>
              <a:rPr sz="1100" spc="-25" dirty="0">
                <a:latin typeface="Times New Roman"/>
                <a:cs typeface="Times New Roman"/>
              </a:rPr>
              <a:t>in </a:t>
            </a:r>
            <a:r>
              <a:rPr sz="1100" spc="30" dirty="0">
                <a:latin typeface="Times New Roman"/>
                <a:cs typeface="Times New Roman"/>
              </a:rPr>
              <a:t>a</a:t>
            </a:r>
            <a:r>
              <a:rPr sz="1100" dirty="0">
                <a:latin typeface="Times New Roman"/>
                <a:cs typeface="Times New Roman"/>
              </a:rPr>
              <a:t> </a:t>
            </a:r>
            <a:r>
              <a:rPr sz="1100" spc="-5" dirty="0">
                <a:latin typeface="Times New Roman"/>
                <a:cs typeface="Times New Roman"/>
              </a:rPr>
              <a:t>panel</a:t>
            </a:r>
            <a:endParaRPr sz="1100" dirty="0">
              <a:latin typeface="Times New Roman"/>
              <a:cs typeface="Times New Roman"/>
            </a:endParaRPr>
          </a:p>
          <a:p>
            <a:pPr>
              <a:lnSpc>
                <a:spcPct val="100000"/>
              </a:lnSpc>
              <a:spcBef>
                <a:spcPts val="55"/>
              </a:spcBef>
            </a:pPr>
            <a:endParaRPr sz="1200" dirty="0">
              <a:latin typeface="Times New Roman"/>
              <a:cs typeface="Times New Roman"/>
            </a:endParaRPr>
          </a:p>
          <a:p>
            <a:pPr marL="12700">
              <a:lnSpc>
                <a:spcPct val="100000"/>
              </a:lnSpc>
            </a:pPr>
            <a:r>
              <a:rPr sz="1100" spc="5" dirty="0">
                <a:solidFill>
                  <a:srgbClr val="007F00"/>
                </a:solidFill>
                <a:latin typeface="Times New Roman"/>
                <a:cs typeface="Times New Roman"/>
              </a:rPr>
              <a:t>First</a:t>
            </a:r>
            <a:r>
              <a:rPr sz="1100" spc="80" dirty="0">
                <a:solidFill>
                  <a:srgbClr val="007F00"/>
                </a:solidFill>
                <a:latin typeface="Times New Roman"/>
                <a:cs typeface="Times New Roman"/>
              </a:rPr>
              <a:t> </a:t>
            </a:r>
            <a:r>
              <a:rPr sz="1100" spc="-10" dirty="0">
                <a:solidFill>
                  <a:srgbClr val="007F00"/>
                </a:solidFill>
                <a:latin typeface="Times New Roman"/>
                <a:cs typeface="Times New Roman"/>
              </a:rPr>
              <a:t>Case</a:t>
            </a:r>
            <a:endParaRPr sz="1100" dirty="0">
              <a:latin typeface="Times New Roman"/>
              <a:cs typeface="Times New Roman"/>
            </a:endParaRPr>
          </a:p>
          <a:p>
            <a:pPr marL="289560" marR="666750">
              <a:lnSpc>
                <a:spcPts val="1650"/>
              </a:lnSpc>
              <a:spcBef>
                <a:spcPts val="70"/>
              </a:spcBef>
            </a:pPr>
            <a:r>
              <a:rPr sz="1100" spc="5" dirty="0">
                <a:latin typeface="Times New Roman"/>
                <a:cs typeface="Times New Roman"/>
              </a:rPr>
              <a:t>open </a:t>
            </a:r>
            <a:r>
              <a:rPr sz="1100" spc="15" dirty="0">
                <a:latin typeface="Times New Roman"/>
                <a:cs typeface="Times New Roman"/>
              </a:rPr>
              <a:t>C:\there\Example2.xls </a:t>
            </a:r>
            <a:r>
              <a:rPr sz="1100" i="1" spc="70" dirty="0">
                <a:latin typeface="Garamond"/>
                <a:cs typeface="Garamond"/>
              </a:rPr>
              <a:t>−−</a:t>
            </a:r>
            <a:r>
              <a:rPr sz="1100" spc="70" dirty="0">
                <a:latin typeface="Times New Roman"/>
                <a:cs typeface="Times New Roman"/>
              </a:rPr>
              <a:t>sheet= </a:t>
            </a:r>
            <a:r>
              <a:rPr lang="en-US" sz="1100" spc="70" dirty="0">
                <a:latin typeface="Times New Roman"/>
                <a:cs typeface="Times New Roman"/>
              </a:rPr>
              <a:t>fi</a:t>
            </a:r>
            <a:r>
              <a:rPr sz="1100" spc="55" dirty="0">
                <a:latin typeface="Times New Roman"/>
                <a:cs typeface="Times New Roman"/>
              </a:rPr>
              <a:t>rst100  </a:t>
            </a:r>
            <a:r>
              <a:rPr sz="1100" spc="10" dirty="0">
                <a:latin typeface="Times New Roman"/>
                <a:cs typeface="Times New Roman"/>
              </a:rPr>
              <a:t>append </a:t>
            </a:r>
            <a:r>
              <a:rPr sz="1100" spc="15" dirty="0">
                <a:latin typeface="Times New Roman"/>
                <a:cs typeface="Times New Roman"/>
              </a:rPr>
              <a:t>C:\there\Example2.xls </a:t>
            </a:r>
            <a:r>
              <a:rPr sz="1100" i="1" spc="55" dirty="0">
                <a:latin typeface="Garamond"/>
                <a:cs typeface="Garamond"/>
              </a:rPr>
              <a:t>−−</a:t>
            </a:r>
            <a:r>
              <a:rPr sz="1100" spc="55" dirty="0">
                <a:latin typeface="Times New Roman"/>
                <a:cs typeface="Times New Roman"/>
              </a:rPr>
              <a:t>sheet=</a:t>
            </a:r>
            <a:r>
              <a:rPr sz="1100" spc="125" dirty="0">
                <a:latin typeface="Times New Roman"/>
                <a:cs typeface="Times New Roman"/>
              </a:rPr>
              <a:t> </a:t>
            </a:r>
            <a:r>
              <a:rPr sz="1100" spc="20" dirty="0">
                <a:latin typeface="Times New Roman"/>
                <a:cs typeface="Times New Roman"/>
              </a:rPr>
              <a:t>moreunits </a:t>
            </a:r>
            <a:endParaRPr sz="1100" dirty="0">
              <a:latin typeface="Times New Roman"/>
              <a:cs typeface="Times New Roman"/>
            </a:endParaRPr>
          </a:p>
          <a:p>
            <a:pPr marL="289560">
              <a:lnSpc>
                <a:spcPct val="100000"/>
              </a:lnSpc>
              <a:spcBef>
                <a:spcPts val="229"/>
              </a:spcBef>
            </a:pPr>
            <a:r>
              <a:rPr sz="1100" spc="5" dirty="0">
                <a:latin typeface="Times New Roman"/>
                <a:cs typeface="Times New Roman"/>
              </a:rPr>
              <a:t>appends </a:t>
            </a:r>
            <a:r>
              <a:rPr sz="1100" spc="-10" dirty="0">
                <a:latin typeface="Times New Roman"/>
                <a:cs typeface="Times New Roman"/>
              </a:rPr>
              <a:t>worksheet </a:t>
            </a:r>
            <a:r>
              <a:rPr sz="1050" spc="30" dirty="0">
                <a:latin typeface="Garamond"/>
                <a:cs typeface="Garamond"/>
              </a:rPr>
              <a:t>moreunits </a:t>
            </a:r>
            <a:r>
              <a:rPr sz="1100" spc="-10" dirty="0">
                <a:latin typeface="Times New Roman"/>
                <a:cs typeface="Times New Roman"/>
              </a:rPr>
              <a:t>from</a:t>
            </a:r>
            <a:r>
              <a:rPr sz="1100" spc="-165" dirty="0">
                <a:latin typeface="Times New Roman"/>
                <a:cs typeface="Times New Roman"/>
              </a:rPr>
              <a:t> </a:t>
            </a:r>
            <a:r>
              <a:rPr sz="1100" spc="15" dirty="0">
                <a:latin typeface="Times New Roman"/>
                <a:cs typeface="Times New Roman"/>
              </a:rPr>
              <a:t>C:\there\Example2.xls</a:t>
            </a:r>
            <a:endParaRPr sz="1100" dirty="0">
              <a:latin typeface="Times New Roman"/>
              <a:cs typeface="Times New Roman"/>
            </a:endParaRPr>
          </a:p>
          <a:p>
            <a:pPr>
              <a:lnSpc>
                <a:spcPct val="100000"/>
              </a:lnSpc>
              <a:spcBef>
                <a:spcPts val="35"/>
              </a:spcBef>
            </a:pPr>
            <a:endParaRPr sz="1300" dirty="0">
              <a:latin typeface="Times New Roman"/>
              <a:cs typeface="Times New Roman"/>
            </a:endParaRPr>
          </a:p>
          <a:p>
            <a:pPr marL="12700">
              <a:lnSpc>
                <a:spcPct val="100000"/>
              </a:lnSpc>
            </a:pPr>
            <a:r>
              <a:rPr sz="1100" spc="-5" dirty="0">
                <a:solidFill>
                  <a:srgbClr val="007F00"/>
                </a:solidFill>
                <a:latin typeface="Times New Roman"/>
                <a:cs typeface="Times New Roman"/>
              </a:rPr>
              <a:t>Second</a:t>
            </a:r>
            <a:r>
              <a:rPr sz="1100" spc="80" dirty="0">
                <a:solidFill>
                  <a:srgbClr val="007F00"/>
                </a:solidFill>
                <a:latin typeface="Times New Roman"/>
                <a:cs typeface="Times New Roman"/>
              </a:rPr>
              <a:t> </a:t>
            </a:r>
            <a:r>
              <a:rPr sz="1100" spc="-10" dirty="0">
                <a:solidFill>
                  <a:srgbClr val="007F00"/>
                </a:solidFill>
                <a:latin typeface="Times New Roman"/>
                <a:cs typeface="Times New Roman"/>
              </a:rPr>
              <a:t>Case</a:t>
            </a:r>
            <a:endParaRPr sz="1100" dirty="0">
              <a:latin typeface="Times New Roman"/>
              <a:cs typeface="Times New Roman"/>
            </a:endParaRPr>
          </a:p>
          <a:p>
            <a:pPr marL="289560" marR="610235">
              <a:lnSpc>
                <a:spcPts val="1650"/>
              </a:lnSpc>
              <a:spcBef>
                <a:spcPts val="75"/>
              </a:spcBef>
            </a:pPr>
            <a:r>
              <a:rPr sz="1100" spc="10" dirty="0">
                <a:latin typeface="Times New Roman"/>
                <a:cs typeface="Times New Roman"/>
              </a:rPr>
              <a:t>append </a:t>
            </a:r>
            <a:r>
              <a:rPr sz="1100" spc="15" dirty="0">
                <a:latin typeface="Times New Roman"/>
                <a:cs typeface="Times New Roman"/>
              </a:rPr>
              <a:t>C:\there\Example2.xls </a:t>
            </a:r>
            <a:r>
              <a:rPr sz="1100" i="1" spc="55" dirty="0">
                <a:latin typeface="Garamond"/>
                <a:cs typeface="Garamond"/>
              </a:rPr>
              <a:t>−−</a:t>
            </a:r>
            <a:r>
              <a:rPr sz="1100" spc="55" dirty="0">
                <a:latin typeface="Times New Roman"/>
                <a:cs typeface="Times New Roman"/>
              </a:rPr>
              <a:t>sheet= </a:t>
            </a:r>
            <a:r>
              <a:rPr sz="1100" spc="20" dirty="0">
                <a:latin typeface="Times New Roman"/>
                <a:cs typeface="Times New Roman"/>
              </a:rPr>
              <a:t>wages  </a:t>
            </a:r>
            <a:r>
              <a:rPr sz="1100" spc="10" dirty="0">
                <a:latin typeface="Times New Roman"/>
                <a:cs typeface="Times New Roman"/>
              </a:rPr>
              <a:t>appends </a:t>
            </a:r>
            <a:r>
              <a:rPr sz="1100" spc="-10" dirty="0">
                <a:latin typeface="Times New Roman"/>
                <a:cs typeface="Times New Roman"/>
              </a:rPr>
              <a:t>worksheet </a:t>
            </a:r>
            <a:r>
              <a:rPr sz="1050" spc="45" dirty="0">
                <a:latin typeface="Garamond"/>
                <a:cs typeface="Garamond"/>
              </a:rPr>
              <a:t>wages </a:t>
            </a:r>
            <a:r>
              <a:rPr sz="1100" spc="-10" dirty="0">
                <a:latin typeface="Times New Roman"/>
                <a:cs typeface="Times New Roman"/>
              </a:rPr>
              <a:t>from</a:t>
            </a:r>
            <a:r>
              <a:rPr sz="1100" spc="10" dirty="0">
                <a:latin typeface="Times New Roman"/>
                <a:cs typeface="Times New Roman"/>
              </a:rPr>
              <a:t> </a:t>
            </a:r>
            <a:r>
              <a:rPr sz="1100" spc="15" dirty="0">
                <a:latin typeface="Times New Roman"/>
                <a:cs typeface="Times New Roman"/>
              </a:rPr>
              <a:t>C:\there\Example2.xls</a:t>
            </a:r>
            <a:endParaRPr sz="1100" dirty="0">
              <a:latin typeface="Times New Roman"/>
              <a:cs typeface="Times New Roman"/>
            </a:endParaRPr>
          </a:p>
        </p:txBody>
      </p:sp>
      <p:sp>
        <p:nvSpPr>
          <p:cNvPr id="41" name="object 41"/>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33</a:t>
            </a:r>
            <a:r>
              <a:rPr spc="-60" dirty="0"/>
              <a:t> </a:t>
            </a:r>
            <a:r>
              <a:rPr spc="15" dirty="0"/>
              <a:t>/</a:t>
            </a:r>
            <a:r>
              <a:rPr spc="-55" dirty="0"/>
              <a:t> </a:t>
            </a:r>
            <a:r>
              <a:rPr spc="75" dirty="0"/>
              <a:t>42</a:t>
            </a: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70" dirty="0">
                <a:solidFill>
                  <a:srgbClr val="F2F2F2"/>
                </a:solidFill>
                <a:latin typeface="Book Antiqua"/>
                <a:cs typeface="Book Antiqua"/>
              </a:rPr>
              <a:t>What </a:t>
            </a:r>
            <a:r>
              <a:rPr sz="550" spc="20" dirty="0">
                <a:solidFill>
                  <a:srgbClr val="F2F2F2"/>
                </a:solidFill>
                <a:latin typeface="Book Antiqua"/>
                <a:cs typeface="Book Antiqua"/>
              </a:rPr>
              <a:t>is</a:t>
            </a:r>
            <a:r>
              <a:rPr sz="550" spc="30" dirty="0">
                <a:solidFill>
                  <a:srgbClr val="F2F2F2"/>
                </a:solidFill>
                <a:latin typeface="Book Antiqua"/>
                <a:cs typeface="Book Antiqua"/>
              </a:rPr>
              <a:t> </a:t>
            </a:r>
            <a:r>
              <a:rPr sz="500" spc="70" dirty="0">
                <a:solidFill>
                  <a:srgbClr val="F2F2F2"/>
                </a:solidFill>
                <a:latin typeface="SimSun"/>
                <a:cs typeface="SimSun"/>
              </a:rPr>
              <a:t>gretl</a:t>
            </a:r>
            <a:r>
              <a:rPr sz="550" spc="70" dirty="0">
                <a:solidFill>
                  <a:srgbClr val="F2F2F2"/>
                </a:solidFill>
                <a:latin typeface="Book Antiqua"/>
                <a:cs typeface="Book Antiqua"/>
              </a:rPr>
              <a: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dirty="0"/>
              <a:t>What </a:t>
            </a:r>
            <a:r>
              <a:rPr spc="-60" dirty="0"/>
              <a:t>is</a:t>
            </a:r>
            <a:r>
              <a:rPr spc="175" dirty="0"/>
              <a:t> </a:t>
            </a:r>
            <a:r>
              <a:rPr sz="1200" spc="105" dirty="0">
                <a:latin typeface="SimSun"/>
                <a:cs typeface="SimSun"/>
              </a:rPr>
              <a:t>gretl</a:t>
            </a:r>
            <a:r>
              <a:rPr spc="105" dirty="0"/>
              <a:t>?</a:t>
            </a:r>
            <a:endParaRPr sz="1200">
              <a:latin typeface="SimSun"/>
              <a:cs typeface="SimSun"/>
            </a:endParaRPr>
          </a:p>
        </p:txBody>
      </p:sp>
      <p:sp>
        <p:nvSpPr>
          <p:cNvPr id="5" name="object 5"/>
          <p:cNvSpPr/>
          <p:nvPr/>
        </p:nvSpPr>
        <p:spPr>
          <a:xfrm>
            <a:off x="280212" y="1118031"/>
            <a:ext cx="65265" cy="6526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80212" y="1500149"/>
            <a:ext cx="65265" cy="6526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80212" y="1710182"/>
            <a:ext cx="65265" cy="6526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134450" y="1797367"/>
            <a:ext cx="38100" cy="0"/>
          </a:xfrm>
          <a:custGeom>
            <a:avLst/>
            <a:gdLst/>
            <a:ahLst/>
            <a:cxnLst/>
            <a:rect l="l" t="t" r="r" b="b"/>
            <a:pathLst>
              <a:path w="38100">
                <a:moveTo>
                  <a:pt x="0" y="0"/>
                </a:moveTo>
                <a:lnTo>
                  <a:pt x="37731" y="0"/>
                </a:lnTo>
              </a:path>
            </a:pathLst>
          </a:custGeom>
          <a:ln w="5537">
            <a:solidFill>
              <a:srgbClr val="000000"/>
            </a:solidFill>
          </a:ln>
        </p:spPr>
        <p:txBody>
          <a:bodyPr wrap="square" lIns="0" tIns="0" rIns="0" bIns="0" rtlCol="0"/>
          <a:lstStyle/>
          <a:p>
            <a:endParaRPr/>
          </a:p>
        </p:txBody>
      </p:sp>
      <p:sp>
        <p:nvSpPr>
          <p:cNvPr id="9" name="object 9"/>
          <p:cNvSpPr/>
          <p:nvPr/>
        </p:nvSpPr>
        <p:spPr>
          <a:xfrm>
            <a:off x="280212" y="1920201"/>
            <a:ext cx="65265" cy="6526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280212" y="2130234"/>
            <a:ext cx="65265" cy="65265"/>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280212" y="2340267"/>
            <a:ext cx="65265" cy="65265"/>
          </a:xfrm>
          <a:prstGeom prst="rect">
            <a:avLst/>
          </a:prstGeom>
          <a:blipFill>
            <a:blip r:embed="rId3" cstate="print"/>
            <a:stretch>
              <a:fillRect/>
            </a:stretch>
          </a:blipFill>
        </p:spPr>
        <p:txBody>
          <a:bodyPr wrap="square" lIns="0" tIns="0" rIns="0" bIns="0" rtlCol="0"/>
          <a:lstStyle/>
          <a:p>
            <a:endParaRPr/>
          </a:p>
        </p:txBody>
      </p:sp>
      <p:sp>
        <p:nvSpPr>
          <p:cNvPr id="12" name="object 12"/>
          <p:cNvSpPr txBox="1">
            <a:spLocks noGrp="1"/>
          </p:cNvSpPr>
          <p:nvPr>
            <p:ph type="body" idx="1"/>
          </p:nvPr>
        </p:nvSpPr>
        <p:spPr>
          <a:prstGeom prst="rect">
            <a:avLst/>
          </a:prstGeom>
        </p:spPr>
        <p:txBody>
          <a:bodyPr vert="horz" wrap="square" lIns="0" tIns="11430" rIns="0" bIns="0" rtlCol="0">
            <a:spAutoFit/>
          </a:bodyPr>
          <a:lstStyle/>
          <a:p>
            <a:pPr marL="40005">
              <a:lnSpc>
                <a:spcPct val="100000"/>
              </a:lnSpc>
              <a:spcBef>
                <a:spcPts val="90"/>
              </a:spcBef>
            </a:pPr>
            <a:r>
              <a:rPr sz="950" spc="85" dirty="0">
                <a:latin typeface="SimSun"/>
                <a:cs typeface="SimSun"/>
              </a:rPr>
              <a:t>gretl </a:t>
            </a:r>
            <a:r>
              <a:rPr spc="-35" dirty="0"/>
              <a:t>is </a:t>
            </a:r>
            <a:r>
              <a:rPr spc="15" dirty="0"/>
              <a:t>an </a:t>
            </a:r>
            <a:r>
              <a:rPr spc="-5" dirty="0"/>
              <a:t>acronym </a:t>
            </a:r>
            <a:r>
              <a:rPr spc="-40" dirty="0"/>
              <a:t>for</a:t>
            </a:r>
            <a:r>
              <a:rPr lang="en-US" spc="-40" dirty="0"/>
              <a:t> </a:t>
            </a:r>
            <a:r>
              <a:rPr spc="-40" dirty="0"/>
              <a:t>G</a:t>
            </a:r>
            <a:r>
              <a:rPr spc="-10" dirty="0"/>
              <a:t>nu</a:t>
            </a:r>
            <a:r>
              <a:rPr lang="en-US" spc="-10" dirty="0"/>
              <a:t> </a:t>
            </a:r>
            <a:r>
              <a:rPr spc="-10" dirty="0"/>
              <a:t>R</a:t>
            </a:r>
            <a:r>
              <a:rPr spc="-15" dirty="0"/>
              <a:t>egression</a:t>
            </a:r>
            <a:r>
              <a:rPr lang="en-US" spc="-15" dirty="0"/>
              <a:t> </a:t>
            </a:r>
            <a:r>
              <a:rPr spc="-15" dirty="0"/>
              <a:t>E</a:t>
            </a:r>
            <a:r>
              <a:rPr dirty="0"/>
              <a:t>conometrics</a:t>
            </a:r>
            <a:r>
              <a:rPr spc="10" dirty="0"/>
              <a:t> </a:t>
            </a:r>
            <a:r>
              <a:rPr spc="15" dirty="0"/>
              <a:t>and</a:t>
            </a:r>
            <a:endParaRPr sz="950" dirty="0">
              <a:latin typeface="SimSun"/>
              <a:cs typeface="SimSun"/>
            </a:endParaRPr>
          </a:p>
          <a:p>
            <a:pPr marL="40005">
              <a:lnSpc>
                <a:spcPct val="100000"/>
              </a:lnSpc>
              <a:spcBef>
                <a:spcPts val="35"/>
              </a:spcBef>
            </a:pPr>
            <a:r>
              <a:rPr u="sng" spc="-280" dirty="0">
                <a:uFill>
                  <a:solidFill>
                    <a:srgbClr val="000000"/>
                  </a:solidFill>
                </a:uFill>
              </a:rPr>
              <a:t> </a:t>
            </a:r>
            <a:r>
              <a:rPr u="sng" spc="-15" dirty="0">
                <a:uFill>
                  <a:solidFill>
                    <a:srgbClr val="000000"/>
                  </a:solidFill>
                </a:uFill>
              </a:rPr>
              <a:t>T</a:t>
            </a:r>
            <a:r>
              <a:rPr spc="-15" dirty="0"/>
              <a:t>ime-series</a:t>
            </a:r>
            <a:r>
              <a:rPr lang="en-US" spc="-15" dirty="0"/>
              <a:t> </a:t>
            </a:r>
            <a:r>
              <a:rPr spc="-15" dirty="0"/>
              <a:t>L</a:t>
            </a:r>
            <a:r>
              <a:rPr spc="-25" dirty="0"/>
              <a:t>ibrary</a:t>
            </a:r>
          </a:p>
          <a:p>
            <a:pPr marL="40005">
              <a:lnSpc>
                <a:spcPct val="100000"/>
              </a:lnSpc>
              <a:spcBef>
                <a:spcPts val="335"/>
              </a:spcBef>
            </a:pPr>
            <a:r>
              <a:rPr spc="15" dirty="0"/>
              <a:t>it </a:t>
            </a:r>
            <a:r>
              <a:rPr spc="-35" dirty="0"/>
              <a:t>is </a:t>
            </a:r>
            <a:r>
              <a:rPr spc="-15" dirty="0"/>
              <a:t>free </a:t>
            </a:r>
            <a:r>
              <a:rPr spc="-5" dirty="0"/>
              <a:t>econometrics</a:t>
            </a:r>
            <a:r>
              <a:rPr spc="-125" dirty="0"/>
              <a:t> </a:t>
            </a:r>
            <a:r>
              <a:rPr spc="-15" dirty="0"/>
              <a:t>software</a:t>
            </a:r>
          </a:p>
          <a:p>
            <a:pPr marL="40005">
              <a:lnSpc>
                <a:spcPct val="100000"/>
              </a:lnSpc>
              <a:spcBef>
                <a:spcPts val="334"/>
              </a:spcBef>
            </a:pPr>
            <a:r>
              <a:rPr spc="15" dirty="0"/>
              <a:t>it </a:t>
            </a:r>
            <a:r>
              <a:rPr spc="5" dirty="0"/>
              <a:t>has </a:t>
            </a:r>
            <a:r>
              <a:rPr spc="15" dirty="0"/>
              <a:t>an </a:t>
            </a:r>
            <a:r>
              <a:rPr spc="-25" dirty="0"/>
              <a:t>easy</a:t>
            </a:r>
            <a:r>
              <a:rPr lang="en-US" spc="-25" dirty="0"/>
              <a:t> </a:t>
            </a:r>
            <a:r>
              <a:rPr spc="-25" dirty="0"/>
              <a:t>G</a:t>
            </a:r>
            <a:r>
              <a:rPr spc="-10" dirty="0"/>
              <a:t>raphical</a:t>
            </a:r>
            <a:r>
              <a:rPr lang="en-US" spc="-10" dirty="0"/>
              <a:t> </a:t>
            </a:r>
            <a:r>
              <a:rPr spc="-10" dirty="0"/>
              <a:t>U</a:t>
            </a:r>
            <a:r>
              <a:rPr spc="-25" dirty="0"/>
              <a:t>ser</a:t>
            </a:r>
            <a:r>
              <a:rPr lang="en-US" spc="-25" dirty="0"/>
              <a:t> </a:t>
            </a:r>
            <a:r>
              <a:rPr spc="-25" dirty="0"/>
              <a:t>I</a:t>
            </a:r>
            <a:r>
              <a:rPr spc="5" dirty="0"/>
              <a:t>nterface</a:t>
            </a:r>
            <a:r>
              <a:rPr spc="-145" dirty="0"/>
              <a:t> </a:t>
            </a:r>
            <a:r>
              <a:rPr lang="en-US" spc="-145" dirty="0"/>
              <a:t> </a:t>
            </a:r>
            <a:r>
              <a:rPr spc="70" dirty="0"/>
              <a:t>(</a:t>
            </a:r>
            <a:r>
              <a:rPr sz="950" spc="70" dirty="0">
                <a:latin typeface="SimSun"/>
                <a:cs typeface="SimSun"/>
              </a:rPr>
              <a:t>gui</a:t>
            </a:r>
            <a:r>
              <a:rPr spc="70" dirty="0"/>
              <a:t>)</a:t>
            </a:r>
            <a:endParaRPr sz="950" dirty="0">
              <a:latin typeface="SimSun"/>
              <a:cs typeface="SimSun"/>
            </a:endParaRPr>
          </a:p>
          <a:p>
            <a:pPr marL="40005" marR="170815">
              <a:lnSpc>
                <a:spcPct val="125299"/>
              </a:lnSpc>
            </a:pPr>
            <a:r>
              <a:rPr spc="15" dirty="0"/>
              <a:t>it </a:t>
            </a:r>
            <a:r>
              <a:rPr dirty="0"/>
              <a:t>runs least-squares, </a:t>
            </a:r>
            <a:r>
              <a:rPr spc="-15" dirty="0"/>
              <a:t>maximum-likelihood, </a:t>
            </a:r>
            <a:r>
              <a:rPr spc="-5" dirty="0"/>
              <a:t>systems </a:t>
            </a:r>
            <a:r>
              <a:rPr spc="10" dirty="0"/>
              <a:t>estimators...  </a:t>
            </a:r>
            <a:r>
              <a:rPr spc="15" dirty="0"/>
              <a:t>it </a:t>
            </a:r>
            <a:r>
              <a:rPr spc="20" dirty="0"/>
              <a:t>outputs </a:t>
            </a:r>
            <a:r>
              <a:rPr dirty="0"/>
              <a:t>results </a:t>
            </a:r>
            <a:r>
              <a:rPr spc="35" dirty="0"/>
              <a:t>to </a:t>
            </a:r>
            <a:r>
              <a:rPr spc="-15" dirty="0"/>
              <a:t>several</a:t>
            </a:r>
            <a:r>
              <a:rPr spc="75" dirty="0"/>
              <a:t> </a:t>
            </a:r>
            <a:r>
              <a:rPr spc="5" dirty="0"/>
              <a:t>formats</a:t>
            </a:r>
          </a:p>
          <a:p>
            <a:pPr marL="40005" marR="5080">
              <a:lnSpc>
                <a:spcPct val="102600"/>
              </a:lnSpc>
              <a:spcBef>
                <a:spcPts val="295"/>
              </a:spcBef>
            </a:pPr>
            <a:r>
              <a:rPr spc="-30" dirty="0"/>
              <a:t>very </a:t>
            </a:r>
            <a:r>
              <a:rPr spc="15" dirty="0"/>
              <a:t>important </a:t>
            </a:r>
            <a:r>
              <a:rPr spc="-25" dirty="0"/>
              <a:t>for </a:t>
            </a:r>
            <a:r>
              <a:rPr spc="-5" dirty="0"/>
              <a:t>us </a:t>
            </a:r>
            <a:r>
              <a:rPr spc="-25" dirty="0"/>
              <a:t>in </a:t>
            </a:r>
            <a:r>
              <a:rPr spc="5" dirty="0"/>
              <a:t>this </a:t>
            </a:r>
            <a:r>
              <a:rPr spc="-5" dirty="0"/>
              <a:t>course: </a:t>
            </a:r>
            <a:r>
              <a:rPr spc="15" dirty="0"/>
              <a:t>it </a:t>
            </a:r>
            <a:r>
              <a:rPr spc="10" dirty="0"/>
              <a:t>admits </a:t>
            </a:r>
            <a:r>
              <a:rPr dirty="0"/>
              <a:t>scripts (sequence </a:t>
            </a:r>
            <a:r>
              <a:rPr spc="-25" dirty="0"/>
              <a:t>of  </a:t>
            </a:r>
            <a:r>
              <a:rPr dirty="0"/>
              <a:t>commands </a:t>
            </a:r>
            <a:r>
              <a:rPr spc="-10" dirty="0"/>
              <a:t>saved </a:t>
            </a:r>
            <a:r>
              <a:rPr spc="-25" dirty="0"/>
              <a:t>in </a:t>
            </a:r>
            <a:r>
              <a:rPr spc="30" dirty="0"/>
              <a:t>a</a:t>
            </a:r>
            <a:r>
              <a:rPr spc="155" dirty="0"/>
              <a:t> </a:t>
            </a:r>
            <a:r>
              <a:rPr lang="en-US" spc="155" dirty="0"/>
              <a:t>fi</a:t>
            </a:r>
            <a:r>
              <a:rPr spc="75" dirty="0"/>
              <a:t>le)</a:t>
            </a:r>
          </a:p>
        </p:txBody>
      </p:sp>
      <p:sp>
        <p:nvSpPr>
          <p:cNvPr id="13" name="object 13"/>
          <p:cNvSpPr txBox="1"/>
          <p:nvPr/>
        </p:nvSpPr>
        <p:spPr>
          <a:xfrm>
            <a:off x="4285500" y="3330290"/>
            <a:ext cx="246379" cy="113030"/>
          </a:xfrm>
          <a:prstGeom prst="rect">
            <a:avLst/>
          </a:prstGeom>
        </p:spPr>
        <p:txBody>
          <a:bodyPr vert="horz" wrap="square" lIns="0" tIns="11430" rIns="0" bIns="0" rtlCol="0">
            <a:spAutoFit/>
          </a:bodyPr>
          <a:lstStyle/>
          <a:p>
            <a:pPr marL="25400">
              <a:lnSpc>
                <a:spcPct val="100000"/>
              </a:lnSpc>
              <a:spcBef>
                <a:spcPts val="90"/>
              </a:spcBef>
            </a:pPr>
            <a:r>
              <a:rPr sz="550" spc="75" dirty="0">
                <a:solidFill>
                  <a:srgbClr val="7F7F7F"/>
                </a:solidFill>
                <a:latin typeface="Book Antiqua"/>
                <a:cs typeface="Book Antiqua"/>
              </a:rPr>
              <a:t>1</a:t>
            </a:r>
            <a:r>
              <a:rPr sz="550" spc="-60" dirty="0">
                <a:solidFill>
                  <a:srgbClr val="7F7F7F"/>
                </a:solidFill>
                <a:latin typeface="Book Antiqua"/>
                <a:cs typeface="Book Antiqua"/>
              </a:rPr>
              <a:t> </a:t>
            </a:r>
            <a:r>
              <a:rPr sz="550" spc="15" dirty="0">
                <a:solidFill>
                  <a:srgbClr val="7F7F7F"/>
                </a:solidFill>
                <a:latin typeface="Book Antiqua"/>
                <a:cs typeface="Book Antiqua"/>
              </a:rPr>
              <a:t>/</a:t>
            </a:r>
            <a:r>
              <a:rPr sz="550" spc="-55" dirty="0">
                <a:solidFill>
                  <a:srgbClr val="7F7F7F"/>
                </a:solidFill>
                <a:latin typeface="Book Antiqua"/>
                <a:cs typeface="Book Antiqua"/>
              </a:rPr>
              <a:t> </a:t>
            </a:r>
            <a:r>
              <a:rPr sz="550" spc="75" dirty="0">
                <a:solidFill>
                  <a:srgbClr val="7F7F7F"/>
                </a:solidFill>
                <a:latin typeface="Book Antiqua"/>
                <a:cs typeface="Book Antiqua"/>
              </a:rPr>
              <a:t>42</a:t>
            </a:r>
            <a:endParaRPr sz="550">
              <a:latin typeface="Book Antiqua"/>
              <a:cs typeface="Book Antiqua"/>
            </a:endParaRPr>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15" dirty="0"/>
              <a:t>append</a:t>
            </a:r>
          </a:p>
        </p:txBody>
      </p:sp>
      <p:sp>
        <p:nvSpPr>
          <p:cNvPr id="5" name="object 5"/>
          <p:cNvSpPr/>
          <p:nvPr/>
        </p:nvSpPr>
        <p:spPr>
          <a:xfrm>
            <a:off x="86855" y="1292377"/>
            <a:ext cx="4434331" cy="5060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7655" y="2465578"/>
            <a:ext cx="101599" cy="1016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8455" y="2452877"/>
            <a:ext cx="4383480" cy="1143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521187" y="1165771"/>
            <a:ext cx="50749" cy="129980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6854" y="1336645"/>
            <a:ext cx="4434840" cy="1179830"/>
          </a:xfrm>
          <a:custGeom>
            <a:avLst/>
            <a:gdLst/>
            <a:ahLst/>
            <a:cxnLst/>
            <a:rect l="l" t="t" r="r" b="b"/>
            <a:pathLst>
              <a:path w="4434840" h="1179830">
                <a:moveTo>
                  <a:pt x="4434332" y="0"/>
                </a:moveTo>
                <a:lnTo>
                  <a:pt x="0" y="0"/>
                </a:lnTo>
                <a:lnTo>
                  <a:pt x="0" y="1128932"/>
                </a:lnTo>
                <a:lnTo>
                  <a:pt x="4008" y="1148656"/>
                </a:lnTo>
                <a:lnTo>
                  <a:pt x="14922" y="1164809"/>
                </a:lnTo>
                <a:lnTo>
                  <a:pt x="31075" y="1175724"/>
                </a:lnTo>
                <a:lnTo>
                  <a:pt x="50800" y="1179732"/>
                </a:lnTo>
                <a:lnTo>
                  <a:pt x="4383532" y="1179732"/>
                </a:lnTo>
                <a:lnTo>
                  <a:pt x="4403257" y="1175724"/>
                </a:lnTo>
                <a:lnTo>
                  <a:pt x="4419410" y="1164809"/>
                </a:lnTo>
                <a:lnTo>
                  <a:pt x="4430324" y="1148656"/>
                </a:lnTo>
                <a:lnTo>
                  <a:pt x="4434332" y="1128932"/>
                </a:lnTo>
                <a:lnTo>
                  <a:pt x="4434332" y="0"/>
                </a:lnTo>
                <a:close/>
              </a:path>
            </a:pathLst>
          </a:custGeom>
          <a:solidFill>
            <a:srgbClr val="FFFFFF"/>
          </a:solidFill>
        </p:spPr>
        <p:txBody>
          <a:bodyPr wrap="square" lIns="0" tIns="0" rIns="0" bIns="0" rtlCol="0"/>
          <a:lstStyle/>
          <a:p>
            <a:endParaRPr/>
          </a:p>
        </p:txBody>
      </p:sp>
      <p:sp>
        <p:nvSpPr>
          <p:cNvPr id="10" name="object 10"/>
          <p:cNvSpPr/>
          <p:nvPr/>
        </p:nvSpPr>
        <p:spPr>
          <a:xfrm>
            <a:off x="4521187" y="1203858"/>
            <a:ext cx="0" cy="1280795"/>
          </a:xfrm>
          <a:custGeom>
            <a:avLst/>
            <a:gdLst/>
            <a:ahLst/>
            <a:cxnLst/>
            <a:rect l="l" t="t" r="r" b="b"/>
            <a:pathLst>
              <a:path h="1280795">
                <a:moveTo>
                  <a:pt x="0" y="1280769"/>
                </a:moveTo>
                <a:lnTo>
                  <a:pt x="0" y="0"/>
                </a:lnTo>
              </a:path>
            </a:pathLst>
          </a:custGeom>
          <a:ln w="3175">
            <a:solidFill>
              <a:srgbClr val="7F7F7F"/>
            </a:solidFill>
          </a:ln>
        </p:spPr>
        <p:txBody>
          <a:bodyPr wrap="square" lIns="0" tIns="0" rIns="0" bIns="0" rtlCol="0"/>
          <a:lstStyle/>
          <a:p>
            <a:endParaRPr/>
          </a:p>
        </p:txBody>
      </p:sp>
      <p:sp>
        <p:nvSpPr>
          <p:cNvPr id="11" name="object 11"/>
          <p:cNvSpPr/>
          <p:nvPr/>
        </p:nvSpPr>
        <p:spPr>
          <a:xfrm>
            <a:off x="4521187" y="1191158"/>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2" name="object 12"/>
          <p:cNvSpPr/>
          <p:nvPr/>
        </p:nvSpPr>
        <p:spPr>
          <a:xfrm>
            <a:off x="4521187" y="1178458"/>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3" name="object 13"/>
          <p:cNvSpPr/>
          <p:nvPr/>
        </p:nvSpPr>
        <p:spPr>
          <a:xfrm>
            <a:off x="4521187" y="1165758"/>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4" name="object 14"/>
          <p:cNvSpPr/>
          <p:nvPr/>
        </p:nvSpPr>
        <p:spPr>
          <a:xfrm>
            <a:off x="280212" y="1395285"/>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949462"/>
            <a:ext cx="65265" cy="65265"/>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280212" y="2159495"/>
            <a:ext cx="65265" cy="65265"/>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280212" y="2369528"/>
            <a:ext cx="65265" cy="65265"/>
          </a:xfrm>
          <a:prstGeom prst="rect">
            <a:avLst/>
          </a:prstGeom>
          <a:blipFill>
            <a:blip r:embed="rId9" cstate="print"/>
            <a:stretch>
              <a:fillRect/>
            </a:stretch>
          </a:blipFill>
        </p:spPr>
        <p:txBody>
          <a:bodyPr wrap="square" lIns="0" tIns="0" rIns="0" bIns="0" rtlCol="0"/>
          <a:lstStyle/>
          <a:p>
            <a:endParaRPr/>
          </a:p>
        </p:txBody>
      </p:sp>
      <p:sp>
        <p:nvSpPr>
          <p:cNvPr id="18" name="object 18"/>
          <p:cNvSpPr txBox="1"/>
          <p:nvPr/>
        </p:nvSpPr>
        <p:spPr>
          <a:xfrm>
            <a:off x="124955" y="1073467"/>
            <a:ext cx="4309745" cy="1404620"/>
          </a:xfrm>
          <a:prstGeom prst="rect">
            <a:avLst/>
          </a:prstGeom>
        </p:spPr>
        <p:txBody>
          <a:bodyPr vert="horz" wrap="square" lIns="0" tIns="47625" rIns="0" bIns="0" rtlCol="0">
            <a:spAutoFit/>
          </a:bodyPr>
          <a:lstStyle/>
          <a:p>
            <a:pPr marL="12700" algn="just">
              <a:lnSpc>
                <a:spcPct val="100000"/>
              </a:lnSpc>
              <a:spcBef>
                <a:spcPts val="375"/>
              </a:spcBef>
            </a:pPr>
            <a:r>
              <a:rPr sz="1100" spc="5" dirty="0">
                <a:solidFill>
                  <a:srgbClr val="007F00"/>
                </a:solidFill>
                <a:latin typeface="Times New Roman"/>
                <a:cs typeface="Times New Roman"/>
              </a:rPr>
              <a:t>Third</a:t>
            </a:r>
            <a:r>
              <a:rPr sz="1100" spc="80" dirty="0">
                <a:solidFill>
                  <a:srgbClr val="007F00"/>
                </a:solidFill>
                <a:latin typeface="Times New Roman"/>
                <a:cs typeface="Times New Roman"/>
              </a:rPr>
              <a:t> </a:t>
            </a:r>
            <a:r>
              <a:rPr sz="1100" spc="-10" dirty="0">
                <a:solidFill>
                  <a:srgbClr val="007F00"/>
                </a:solidFill>
                <a:latin typeface="Times New Roman"/>
                <a:cs typeface="Times New Roman"/>
              </a:rPr>
              <a:t>Case</a:t>
            </a:r>
            <a:endParaRPr sz="1100" dirty="0">
              <a:latin typeface="Times New Roman"/>
              <a:cs typeface="Times New Roman"/>
            </a:endParaRPr>
          </a:p>
          <a:p>
            <a:pPr marL="289560" marR="5080" algn="just">
              <a:lnSpc>
                <a:spcPct val="102600"/>
              </a:lnSpc>
              <a:spcBef>
                <a:spcPts val="235"/>
              </a:spcBef>
            </a:pPr>
            <a:r>
              <a:rPr sz="1100" spc="-60" dirty="0">
                <a:latin typeface="Times New Roman"/>
                <a:cs typeface="Times New Roman"/>
              </a:rPr>
              <a:t>You </a:t>
            </a:r>
            <a:r>
              <a:rPr sz="1100" spc="-10" dirty="0">
                <a:latin typeface="Times New Roman"/>
                <a:cs typeface="Times New Roman"/>
              </a:rPr>
              <a:t>have </a:t>
            </a:r>
            <a:r>
              <a:rPr sz="1100" spc="30" dirty="0">
                <a:latin typeface="Times New Roman"/>
                <a:cs typeface="Times New Roman"/>
              </a:rPr>
              <a:t>a </a:t>
            </a:r>
            <a:r>
              <a:rPr sz="1100" spc="-5" dirty="0">
                <a:latin typeface="Times New Roman"/>
                <a:cs typeface="Times New Roman"/>
              </a:rPr>
              <a:t>panel </a:t>
            </a:r>
            <a:r>
              <a:rPr sz="1100" spc="15" dirty="0">
                <a:latin typeface="Times New Roman"/>
                <a:cs typeface="Times New Roman"/>
              </a:rPr>
              <a:t>and </a:t>
            </a:r>
            <a:r>
              <a:rPr sz="1100" spc="-30" dirty="0">
                <a:latin typeface="Times New Roman"/>
                <a:cs typeface="Times New Roman"/>
              </a:rPr>
              <a:t>you </a:t>
            </a:r>
            <a:r>
              <a:rPr sz="1100" spc="5" dirty="0">
                <a:latin typeface="Times New Roman"/>
                <a:cs typeface="Times New Roman"/>
              </a:rPr>
              <a:t>want </a:t>
            </a:r>
            <a:r>
              <a:rPr sz="1100" spc="35" dirty="0">
                <a:latin typeface="Times New Roman"/>
                <a:cs typeface="Times New Roman"/>
              </a:rPr>
              <a:t>to </a:t>
            </a:r>
            <a:r>
              <a:rPr sz="1100" spc="10" dirty="0">
                <a:latin typeface="Times New Roman"/>
                <a:cs typeface="Times New Roman"/>
              </a:rPr>
              <a:t>add </a:t>
            </a:r>
            <a:r>
              <a:rPr sz="1100" spc="30" dirty="0">
                <a:latin typeface="Times New Roman"/>
                <a:cs typeface="Times New Roman"/>
              </a:rPr>
              <a:t>a </a:t>
            </a:r>
            <a:r>
              <a:rPr sz="1100" spc="-20" dirty="0">
                <a:latin typeface="Times New Roman"/>
                <a:cs typeface="Times New Roman"/>
              </a:rPr>
              <a:t>variable which </a:t>
            </a:r>
            <a:r>
              <a:rPr sz="1100" spc="-35" dirty="0">
                <a:latin typeface="Times New Roman"/>
                <a:cs typeface="Times New Roman"/>
              </a:rPr>
              <a:t>is </a:t>
            </a:r>
            <a:r>
              <a:rPr sz="1100" spc="-15" dirty="0">
                <a:latin typeface="Times New Roman"/>
                <a:cs typeface="Times New Roman"/>
              </a:rPr>
              <a:t>available </a:t>
            </a:r>
            <a:r>
              <a:rPr sz="1100" spc="-25" dirty="0">
                <a:latin typeface="Times New Roman"/>
                <a:cs typeface="Times New Roman"/>
              </a:rPr>
              <a:t>in  </a:t>
            </a:r>
            <a:r>
              <a:rPr sz="1100" spc="-10" dirty="0">
                <a:latin typeface="Times New Roman"/>
                <a:cs typeface="Times New Roman"/>
              </a:rPr>
              <a:t>time-series form. </a:t>
            </a:r>
            <a:r>
              <a:rPr sz="1100" spc="-25" dirty="0">
                <a:latin typeface="Times New Roman"/>
                <a:cs typeface="Times New Roman"/>
              </a:rPr>
              <a:t>For </a:t>
            </a:r>
            <a:r>
              <a:rPr sz="1100" spc="-10" dirty="0">
                <a:latin typeface="Times New Roman"/>
                <a:cs typeface="Times New Roman"/>
              </a:rPr>
              <a:t>example, </a:t>
            </a:r>
            <a:r>
              <a:rPr sz="1100" spc="-30" dirty="0">
                <a:latin typeface="Times New Roman"/>
                <a:cs typeface="Times New Roman"/>
              </a:rPr>
              <a:t>you </a:t>
            </a:r>
            <a:r>
              <a:rPr sz="1100" spc="5" dirty="0">
                <a:latin typeface="Times New Roman"/>
                <a:cs typeface="Times New Roman"/>
              </a:rPr>
              <a:t>want </a:t>
            </a:r>
            <a:r>
              <a:rPr sz="1100" spc="35" dirty="0">
                <a:latin typeface="Times New Roman"/>
                <a:cs typeface="Times New Roman"/>
              </a:rPr>
              <a:t>to </a:t>
            </a:r>
            <a:r>
              <a:rPr sz="1100" spc="15" dirty="0">
                <a:latin typeface="Times New Roman"/>
                <a:cs typeface="Times New Roman"/>
              </a:rPr>
              <a:t>add </a:t>
            </a:r>
            <a:r>
              <a:rPr sz="1100" dirty="0">
                <a:latin typeface="Times New Roman"/>
                <a:cs typeface="Times New Roman"/>
              </a:rPr>
              <a:t>annual </a:t>
            </a:r>
            <a:r>
              <a:rPr sz="1100" spc="-15" dirty="0">
                <a:latin typeface="Times New Roman"/>
                <a:cs typeface="Times New Roman"/>
              </a:rPr>
              <a:t>CPI </a:t>
            </a:r>
            <a:r>
              <a:rPr sz="1100" spc="35" dirty="0">
                <a:latin typeface="Times New Roman"/>
                <a:cs typeface="Times New Roman"/>
              </a:rPr>
              <a:t>data to </a:t>
            </a:r>
            <a:r>
              <a:rPr sz="1100" spc="30" dirty="0">
                <a:latin typeface="Times New Roman"/>
                <a:cs typeface="Times New Roman"/>
              </a:rPr>
              <a:t>a  </a:t>
            </a:r>
            <a:r>
              <a:rPr sz="1100" spc="-5" dirty="0">
                <a:latin typeface="Times New Roman"/>
                <a:cs typeface="Times New Roman"/>
              </a:rPr>
              <a:t>panel </a:t>
            </a:r>
            <a:r>
              <a:rPr sz="1100" spc="-25" dirty="0">
                <a:latin typeface="Times New Roman"/>
                <a:cs typeface="Times New Roman"/>
              </a:rPr>
              <a:t>in </a:t>
            </a:r>
            <a:r>
              <a:rPr sz="1100" spc="-10" dirty="0">
                <a:latin typeface="Times New Roman"/>
                <a:cs typeface="Times New Roman"/>
              </a:rPr>
              <a:t>order </a:t>
            </a:r>
            <a:r>
              <a:rPr sz="1100" spc="35" dirty="0">
                <a:latin typeface="Times New Roman"/>
                <a:cs typeface="Times New Roman"/>
              </a:rPr>
              <a:t>to </a:t>
            </a:r>
            <a:r>
              <a:rPr sz="1100" spc="80" dirty="0">
                <a:latin typeface="Times New Roman"/>
                <a:cs typeface="Times New Roman"/>
              </a:rPr>
              <a:t>de </a:t>
            </a:r>
            <a:r>
              <a:rPr sz="1100" spc="65" dirty="0">
                <a:latin typeface="Times New Roman"/>
                <a:cs typeface="Times New Roman"/>
              </a:rPr>
              <a:t>ate </a:t>
            </a:r>
            <a:r>
              <a:rPr sz="1100" spc="-10" dirty="0">
                <a:latin typeface="Times New Roman"/>
                <a:cs typeface="Times New Roman"/>
              </a:rPr>
              <a:t>nominal </a:t>
            </a:r>
            <a:r>
              <a:rPr sz="1100" spc="-15" dirty="0">
                <a:latin typeface="Times New Roman"/>
                <a:cs typeface="Times New Roman"/>
              </a:rPr>
              <a:t>income</a:t>
            </a:r>
            <a:r>
              <a:rPr sz="1100" spc="45" dirty="0">
                <a:latin typeface="Times New Roman"/>
                <a:cs typeface="Times New Roman"/>
              </a:rPr>
              <a:t> gures.</a:t>
            </a:r>
            <a:endParaRPr sz="1100" dirty="0">
              <a:latin typeface="Times New Roman"/>
              <a:cs typeface="Times New Roman"/>
            </a:endParaRPr>
          </a:p>
          <a:p>
            <a:pPr marL="289560" marR="632460">
              <a:lnSpc>
                <a:spcPct val="125299"/>
              </a:lnSpc>
            </a:pPr>
            <a:r>
              <a:rPr sz="1100" spc="5" dirty="0">
                <a:latin typeface="Times New Roman"/>
                <a:cs typeface="Times New Roman"/>
              </a:rPr>
              <a:t>open </a:t>
            </a:r>
            <a:r>
              <a:rPr sz="1100" spc="25" dirty="0">
                <a:latin typeface="Times New Roman"/>
                <a:cs typeface="Times New Roman"/>
              </a:rPr>
              <a:t>the </a:t>
            </a:r>
            <a:r>
              <a:rPr sz="1100" spc="30" dirty="0">
                <a:latin typeface="Times New Roman"/>
                <a:cs typeface="Times New Roman"/>
              </a:rPr>
              <a:t>data: </a:t>
            </a:r>
            <a:r>
              <a:rPr sz="1100" spc="15" dirty="0">
                <a:latin typeface="Times New Roman"/>
                <a:cs typeface="Times New Roman"/>
              </a:rPr>
              <a:t>C:\there\Example2.xls </a:t>
            </a:r>
            <a:r>
              <a:rPr sz="1100" i="1" spc="70" dirty="0">
                <a:latin typeface="Garamond"/>
                <a:cs typeface="Garamond"/>
              </a:rPr>
              <a:t>−−</a:t>
            </a:r>
            <a:r>
              <a:rPr sz="1100" spc="70" dirty="0">
                <a:latin typeface="Times New Roman"/>
                <a:cs typeface="Times New Roman"/>
              </a:rPr>
              <a:t>sheet= </a:t>
            </a:r>
            <a:r>
              <a:rPr lang="en-US" sz="1100" spc="70" dirty="0">
                <a:latin typeface="Times New Roman"/>
                <a:cs typeface="Times New Roman"/>
              </a:rPr>
              <a:t>fi</a:t>
            </a:r>
            <a:r>
              <a:rPr sz="1100" spc="55" dirty="0">
                <a:latin typeface="Times New Roman"/>
                <a:cs typeface="Times New Roman"/>
              </a:rPr>
              <a:t>rst100  </a:t>
            </a:r>
            <a:r>
              <a:rPr sz="1100" spc="-30" dirty="0">
                <a:latin typeface="Times New Roman"/>
                <a:cs typeface="Times New Roman"/>
              </a:rPr>
              <a:t>you </a:t>
            </a:r>
            <a:r>
              <a:rPr sz="1100" spc="-5" dirty="0">
                <a:latin typeface="Times New Roman"/>
                <a:cs typeface="Times New Roman"/>
              </a:rPr>
              <a:t>need </a:t>
            </a:r>
            <a:r>
              <a:rPr sz="1100" spc="35" dirty="0">
                <a:latin typeface="Times New Roman"/>
                <a:cs typeface="Times New Roman"/>
              </a:rPr>
              <a:t>to </a:t>
            </a:r>
            <a:r>
              <a:rPr sz="1100" spc="-10" dirty="0">
                <a:latin typeface="Times New Roman"/>
                <a:cs typeface="Times New Roman"/>
              </a:rPr>
              <a:t>have </a:t>
            </a:r>
            <a:r>
              <a:rPr sz="1100" spc="30" dirty="0">
                <a:latin typeface="Times New Roman"/>
                <a:cs typeface="Times New Roman"/>
              </a:rPr>
              <a:t>a </a:t>
            </a:r>
            <a:r>
              <a:rPr sz="1100" spc="-5" dirty="0">
                <a:latin typeface="Times New Roman"/>
                <a:cs typeface="Times New Roman"/>
              </a:rPr>
              <a:t>panel: </a:t>
            </a:r>
            <a:r>
              <a:rPr sz="1100" spc="5" dirty="0">
                <a:latin typeface="Times New Roman"/>
                <a:cs typeface="Times New Roman"/>
              </a:rPr>
              <a:t>setobs </a:t>
            </a:r>
            <a:r>
              <a:rPr sz="1050" spc="40" dirty="0">
                <a:latin typeface="Garamond"/>
                <a:cs typeface="Garamond"/>
              </a:rPr>
              <a:t>unit </a:t>
            </a:r>
            <a:r>
              <a:rPr sz="1050" spc="35" dirty="0">
                <a:latin typeface="Garamond"/>
                <a:cs typeface="Garamond"/>
              </a:rPr>
              <a:t>year </a:t>
            </a:r>
            <a:r>
              <a:rPr sz="1100" spc="15" dirty="0">
                <a:latin typeface="Times New Roman"/>
                <a:cs typeface="Times New Roman"/>
              </a:rPr>
              <a:t>panel-vars  </a:t>
            </a:r>
            <a:r>
              <a:rPr sz="1100" spc="10" dirty="0">
                <a:latin typeface="Times New Roman"/>
                <a:cs typeface="Times New Roman"/>
              </a:rPr>
              <a:t>append </a:t>
            </a:r>
            <a:r>
              <a:rPr sz="1100" spc="15" dirty="0">
                <a:latin typeface="Times New Roman"/>
                <a:cs typeface="Times New Roman"/>
              </a:rPr>
              <a:t>C:\there\Example2.xls </a:t>
            </a:r>
            <a:r>
              <a:rPr sz="1100" i="1" spc="55" dirty="0">
                <a:latin typeface="Garamond"/>
                <a:cs typeface="Garamond"/>
              </a:rPr>
              <a:t>−−</a:t>
            </a:r>
            <a:r>
              <a:rPr sz="1100" spc="55" dirty="0">
                <a:latin typeface="Times New Roman"/>
                <a:cs typeface="Times New Roman"/>
              </a:rPr>
              <a:t>sheet=</a:t>
            </a:r>
            <a:r>
              <a:rPr sz="1100" spc="160" dirty="0">
                <a:latin typeface="Times New Roman"/>
                <a:cs typeface="Times New Roman"/>
              </a:rPr>
              <a:t> </a:t>
            </a:r>
            <a:r>
              <a:rPr sz="1100" spc="35" dirty="0">
                <a:latin typeface="Times New Roman"/>
                <a:cs typeface="Times New Roman"/>
              </a:rPr>
              <a:t>cpi </a:t>
            </a:r>
            <a:endParaRPr sz="1100" dirty="0">
              <a:latin typeface="Times New Roman"/>
              <a:cs typeface="Times New Roman"/>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34</a:t>
            </a:r>
            <a:r>
              <a:rPr spc="-60" dirty="0"/>
              <a:t> </a:t>
            </a:r>
            <a:r>
              <a:rPr spc="15" dirty="0"/>
              <a:t>/</a:t>
            </a:r>
            <a:r>
              <a:rPr spc="-55" dirty="0"/>
              <a:t> </a:t>
            </a:r>
            <a:r>
              <a:rPr spc="75" dirty="0"/>
              <a:t>42</a:t>
            </a:r>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9938" y="2101"/>
            <a:ext cx="909319"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95" dirty="0">
                <a:solidFill>
                  <a:srgbClr val="F2F2F2"/>
                </a:solidFill>
                <a:latin typeface="Book Antiqua"/>
                <a:cs typeface="Book Antiqua"/>
              </a:rPr>
              <a:t> </a:t>
            </a:r>
            <a:r>
              <a:rPr sz="550" spc="55" dirty="0">
                <a:solidFill>
                  <a:srgbClr val="F2F2F2"/>
                </a:solidFill>
                <a:latin typeface="Book Antiqua"/>
                <a:cs typeface="Book Antiqua"/>
              </a:rPr>
              <a:t>Datasets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20" dirty="0"/>
              <a:t>store </a:t>
            </a:r>
            <a:r>
              <a:rPr sz="1300" spc="114" dirty="0"/>
              <a:t>data </a:t>
            </a:r>
            <a:r>
              <a:rPr sz="1300" spc="100" dirty="0"/>
              <a:t>le </a:t>
            </a:r>
            <a:r>
              <a:rPr spc="-10" dirty="0"/>
              <a:t>[</a:t>
            </a:r>
            <a:r>
              <a:rPr sz="1300" spc="-10" dirty="0"/>
              <a:t>varlist</a:t>
            </a:r>
            <a:r>
              <a:rPr spc="-10" dirty="0"/>
              <a:t>] </a:t>
            </a:r>
            <a:r>
              <a:rPr sz="1400" i="1" spc="10" dirty="0">
                <a:latin typeface="Garamond"/>
                <a:cs typeface="Garamond"/>
              </a:rPr>
              <a:t>−−</a:t>
            </a:r>
            <a:r>
              <a:rPr spc="10" dirty="0"/>
              <a:t>gzipped</a:t>
            </a:r>
            <a:r>
              <a:rPr spc="-55" dirty="0"/>
              <a:t> </a:t>
            </a:r>
            <a:r>
              <a:rPr sz="1400" i="1" dirty="0">
                <a:latin typeface="Garamond"/>
                <a:cs typeface="Garamond"/>
              </a:rPr>
              <a:t>−−</a:t>
            </a:r>
            <a:r>
              <a:rPr dirty="0"/>
              <a:t>overwrite</a:t>
            </a:r>
            <a:endParaRPr sz="1400">
              <a:latin typeface="Garamond"/>
              <a:cs typeface="Garamond"/>
            </a:endParaRPr>
          </a:p>
        </p:txBody>
      </p:sp>
      <p:sp>
        <p:nvSpPr>
          <p:cNvPr id="5" name="object 5"/>
          <p:cNvSpPr/>
          <p:nvPr/>
        </p:nvSpPr>
        <p:spPr>
          <a:xfrm>
            <a:off x="137655" y="1667522"/>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1654822"/>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1308963"/>
            <a:ext cx="50749" cy="35855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1302815"/>
            <a:ext cx="4434840" cy="415925"/>
          </a:xfrm>
          <a:custGeom>
            <a:avLst/>
            <a:gdLst/>
            <a:ahLst/>
            <a:cxnLst/>
            <a:rect l="l" t="t" r="r" b="b"/>
            <a:pathLst>
              <a:path w="4434840" h="415925">
                <a:moveTo>
                  <a:pt x="4434332" y="0"/>
                </a:moveTo>
                <a:lnTo>
                  <a:pt x="0" y="0"/>
                </a:lnTo>
                <a:lnTo>
                  <a:pt x="0" y="364707"/>
                </a:lnTo>
                <a:lnTo>
                  <a:pt x="4008" y="384431"/>
                </a:lnTo>
                <a:lnTo>
                  <a:pt x="14922" y="400584"/>
                </a:lnTo>
                <a:lnTo>
                  <a:pt x="31075" y="411499"/>
                </a:lnTo>
                <a:lnTo>
                  <a:pt x="50800" y="415507"/>
                </a:lnTo>
                <a:lnTo>
                  <a:pt x="4383532" y="415507"/>
                </a:lnTo>
                <a:lnTo>
                  <a:pt x="4403257" y="411499"/>
                </a:lnTo>
                <a:lnTo>
                  <a:pt x="4419410" y="400584"/>
                </a:lnTo>
                <a:lnTo>
                  <a:pt x="4430324" y="384431"/>
                </a:lnTo>
                <a:lnTo>
                  <a:pt x="4434332" y="364707"/>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347052"/>
            <a:ext cx="0" cy="339725"/>
          </a:xfrm>
          <a:custGeom>
            <a:avLst/>
            <a:gdLst/>
            <a:ahLst/>
            <a:cxnLst/>
            <a:rect l="l" t="t" r="r" b="b"/>
            <a:pathLst>
              <a:path h="339725">
                <a:moveTo>
                  <a:pt x="0" y="339520"/>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334352"/>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1321652"/>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1308952"/>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361440"/>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571472"/>
            <a:ext cx="65265" cy="6526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86855" y="2059038"/>
            <a:ext cx="4434331" cy="50609"/>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137655" y="2260295"/>
            <a:ext cx="101599" cy="101600"/>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188455" y="2247595"/>
            <a:ext cx="4383480" cy="114300"/>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4521187" y="1914487"/>
            <a:ext cx="50749" cy="345808"/>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86854" y="2103323"/>
            <a:ext cx="4434840" cy="208279"/>
          </a:xfrm>
          <a:custGeom>
            <a:avLst/>
            <a:gdLst/>
            <a:ahLst/>
            <a:cxnLst/>
            <a:rect l="l" t="t" r="r" b="b"/>
            <a:pathLst>
              <a:path w="4434840" h="208280">
                <a:moveTo>
                  <a:pt x="4434332" y="0"/>
                </a:moveTo>
                <a:lnTo>
                  <a:pt x="0" y="0"/>
                </a:lnTo>
                <a:lnTo>
                  <a:pt x="0" y="156972"/>
                </a:lnTo>
                <a:lnTo>
                  <a:pt x="4008" y="176696"/>
                </a:lnTo>
                <a:lnTo>
                  <a:pt x="14922" y="192849"/>
                </a:lnTo>
                <a:lnTo>
                  <a:pt x="31075" y="203763"/>
                </a:lnTo>
                <a:lnTo>
                  <a:pt x="50800" y="207772"/>
                </a:lnTo>
                <a:lnTo>
                  <a:pt x="4383532" y="207772"/>
                </a:lnTo>
                <a:lnTo>
                  <a:pt x="4403257" y="203763"/>
                </a:lnTo>
                <a:lnTo>
                  <a:pt x="4419410" y="192849"/>
                </a:lnTo>
                <a:lnTo>
                  <a:pt x="4430324" y="176696"/>
                </a:lnTo>
                <a:lnTo>
                  <a:pt x="4434332" y="156972"/>
                </a:lnTo>
                <a:lnTo>
                  <a:pt x="4434332" y="0"/>
                </a:lnTo>
                <a:close/>
              </a:path>
            </a:pathLst>
          </a:custGeom>
          <a:solidFill>
            <a:srgbClr val="FFFFFF"/>
          </a:solidFill>
        </p:spPr>
        <p:txBody>
          <a:bodyPr wrap="square" lIns="0" tIns="0" rIns="0" bIns="0" rtlCol="0"/>
          <a:lstStyle/>
          <a:p>
            <a:endParaRPr/>
          </a:p>
        </p:txBody>
      </p:sp>
      <p:sp>
        <p:nvSpPr>
          <p:cNvPr id="20" name="object 20"/>
          <p:cNvSpPr/>
          <p:nvPr/>
        </p:nvSpPr>
        <p:spPr>
          <a:xfrm>
            <a:off x="4521187" y="1952583"/>
            <a:ext cx="0" cy="327025"/>
          </a:xfrm>
          <a:custGeom>
            <a:avLst/>
            <a:gdLst/>
            <a:ahLst/>
            <a:cxnLst/>
            <a:rect l="l" t="t" r="r" b="b"/>
            <a:pathLst>
              <a:path h="327025">
                <a:moveTo>
                  <a:pt x="0" y="326761"/>
                </a:moveTo>
                <a:lnTo>
                  <a:pt x="0" y="0"/>
                </a:lnTo>
              </a:path>
            </a:pathLst>
          </a:custGeom>
          <a:ln w="3175">
            <a:solidFill>
              <a:srgbClr val="7F7F7F"/>
            </a:solidFill>
          </a:ln>
        </p:spPr>
        <p:txBody>
          <a:bodyPr wrap="square" lIns="0" tIns="0" rIns="0" bIns="0" rtlCol="0"/>
          <a:lstStyle/>
          <a:p>
            <a:endParaRPr/>
          </a:p>
        </p:txBody>
      </p:sp>
      <p:sp>
        <p:nvSpPr>
          <p:cNvPr id="21" name="object 21"/>
          <p:cNvSpPr/>
          <p:nvPr/>
        </p:nvSpPr>
        <p:spPr>
          <a:xfrm>
            <a:off x="4521187" y="1939883"/>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22" name="object 22"/>
          <p:cNvSpPr/>
          <p:nvPr/>
        </p:nvSpPr>
        <p:spPr>
          <a:xfrm>
            <a:off x="4521187" y="1927183"/>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23" name="object 23"/>
          <p:cNvSpPr/>
          <p:nvPr/>
        </p:nvSpPr>
        <p:spPr>
          <a:xfrm>
            <a:off x="4521187" y="1914483"/>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24" name="object 24"/>
          <p:cNvSpPr/>
          <p:nvPr/>
        </p:nvSpPr>
        <p:spPr>
          <a:xfrm>
            <a:off x="280212" y="2164245"/>
            <a:ext cx="65265" cy="65265"/>
          </a:xfrm>
          <a:prstGeom prst="rect">
            <a:avLst/>
          </a:prstGeom>
          <a:blipFill>
            <a:blip r:embed="rId10" cstate="print"/>
            <a:stretch>
              <a:fillRect/>
            </a:stretch>
          </a:blipFill>
        </p:spPr>
        <p:txBody>
          <a:bodyPr wrap="square" lIns="0" tIns="0" rIns="0" bIns="0" rtlCol="0"/>
          <a:lstStyle/>
          <a:p>
            <a:endParaRPr/>
          </a:p>
        </p:txBody>
      </p:sp>
      <p:sp>
        <p:nvSpPr>
          <p:cNvPr id="25" name="object 25"/>
          <p:cNvSpPr txBox="1"/>
          <p:nvPr/>
        </p:nvSpPr>
        <p:spPr>
          <a:xfrm>
            <a:off x="124955" y="1234236"/>
            <a:ext cx="3329940" cy="1038860"/>
          </a:xfrm>
          <a:prstGeom prst="rect">
            <a:avLst/>
          </a:prstGeom>
        </p:spPr>
        <p:txBody>
          <a:bodyPr vert="horz" wrap="square" lIns="0" tIns="55244" rIns="0" bIns="0" rtlCol="0">
            <a:spAutoFit/>
          </a:bodyPr>
          <a:lstStyle/>
          <a:p>
            <a:pPr marL="289560">
              <a:lnSpc>
                <a:spcPct val="100000"/>
              </a:lnSpc>
              <a:spcBef>
                <a:spcPts val="434"/>
              </a:spcBef>
            </a:pPr>
            <a:r>
              <a:rPr sz="1100" spc="-45" dirty="0">
                <a:latin typeface="Times New Roman"/>
                <a:cs typeface="Times New Roman"/>
              </a:rPr>
              <a:t>by </a:t>
            </a:r>
            <a:r>
              <a:rPr sz="1100" spc="5" dirty="0">
                <a:latin typeface="Times New Roman"/>
                <a:cs typeface="Times New Roman"/>
              </a:rPr>
              <a:t>default </a:t>
            </a:r>
            <a:r>
              <a:rPr sz="1100" spc="35" dirty="0">
                <a:latin typeface="Times New Roman"/>
                <a:cs typeface="Times New Roman"/>
              </a:rPr>
              <a:t>data </a:t>
            </a:r>
            <a:r>
              <a:rPr sz="1100" spc="-10" dirty="0">
                <a:latin typeface="Times New Roman"/>
                <a:cs typeface="Times New Roman"/>
              </a:rPr>
              <a:t>saved </a:t>
            </a:r>
            <a:r>
              <a:rPr sz="1100" spc="-25" dirty="0">
                <a:latin typeface="Times New Roman"/>
                <a:cs typeface="Times New Roman"/>
              </a:rPr>
              <a:t>in </a:t>
            </a:r>
            <a:r>
              <a:rPr sz="950" spc="85" dirty="0">
                <a:latin typeface="SimSun"/>
                <a:cs typeface="SimSun"/>
              </a:rPr>
              <a:t>gretl</a:t>
            </a:r>
            <a:r>
              <a:rPr sz="950" spc="-135" dirty="0">
                <a:latin typeface="SimSun"/>
                <a:cs typeface="SimSun"/>
              </a:rPr>
              <a:t> </a:t>
            </a:r>
            <a:r>
              <a:rPr sz="1100" spc="5" dirty="0">
                <a:latin typeface="Times New Roman"/>
                <a:cs typeface="Times New Roman"/>
              </a:rPr>
              <a:t>format</a:t>
            </a:r>
            <a:endParaRPr sz="1100">
              <a:latin typeface="Times New Roman"/>
              <a:cs typeface="Times New Roman"/>
            </a:endParaRPr>
          </a:p>
          <a:p>
            <a:pPr marL="289560">
              <a:lnSpc>
                <a:spcPct val="100000"/>
              </a:lnSpc>
              <a:spcBef>
                <a:spcPts val="334"/>
              </a:spcBef>
            </a:pPr>
            <a:r>
              <a:rPr sz="1100" spc="-10" dirty="0">
                <a:latin typeface="Times New Roman"/>
                <a:cs typeface="Times New Roman"/>
              </a:rPr>
              <a:t>also </a:t>
            </a:r>
            <a:r>
              <a:rPr sz="1100" dirty="0">
                <a:latin typeface="Times New Roman"/>
                <a:cs typeface="Times New Roman"/>
              </a:rPr>
              <a:t>exports </a:t>
            </a:r>
            <a:r>
              <a:rPr sz="1100" spc="35" dirty="0">
                <a:latin typeface="Times New Roman"/>
                <a:cs typeface="Times New Roman"/>
              </a:rPr>
              <a:t>to </a:t>
            </a:r>
            <a:r>
              <a:rPr sz="1100" spc="-25" dirty="0">
                <a:latin typeface="Times New Roman"/>
                <a:cs typeface="Times New Roman"/>
              </a:rPr>
              <a:t>csv </a:t>
            </a:r>
            <a:r>
              <a:rPr sz="1100" spc="-5" dirty="0">
                <a:latin typeface="Times New Roman"/>
                <a:cs typeface="Times New Roman"/>
              </a:rPr>
              <a:t>(using </a:t>
            </a:r>
            <a:r>
              <a:rPr sz="1100" i="1" spc="30" dirty="0">
                <a:latin typeface="Garamond"/>
                <a:cs typeface="Garamond"/>
              </a:rPr>
              <a:t>−−</a:t>
            </a:r>
            <a:r>
              <a:rPr sz="1100" spc="30" dirty="0">
                <a:latin typeface="Times New Roman"/>
                <a:cs typeface="Times New Roman"/>
              </a:rPr>
              <a:t>csv) </a:t>
            </a:r>
            <a:r>
              <a:rPr sz="1100" spc="15" dirty="0">
                <a:latin typeface="Times New Roman"/>
                <a:cs typeface="Times New Roman"/>
              </a:rPr>
              <a:t>and other</a:t>
            </a:r>
            <a:r>
              <a:rPr sz="1100" spc="80" dirty="0">
                <a:latin typeface="Times New Roman"/>
                <a:cs typeface="Times New Roman"/>
              </a:rPr>
              <a:t> </a:t>
            </a:r>
            <a:r>
              <a:rPr sz="1100" spc="5" dirty="0">
                <a:latin typeface="Times New Roman"/>
                <a:cs typeface="Times New Roman"/>
              </a:rPr>
              <a:t>formats</a:t>
            </a:r>
            <a:endParaRPr sz="1100">
              <a:latin typeface="Times New Roman"/>
              <a:cs typeface="Times New Roman"/>
            </a:endParaRPr>
          </a:p>
          <a:p>
            <a:pPr marL="12700">
              <a:lnSpc>
                <a:spcPct val="100000"/>
              </a:lnSpc>
              <a:spcBef>
                <a:spcPts val="1610"/>
              </a:spcBef>
            </a:pPr>
            <a:r>
              <a:rPr sz="1100" spc="5" dirty="0">
                <a:solidFill>
                  <a:srgbClr val="007F00"/>
                </a:solidFill>
                <a:latin typeface="Times New Roman"/>
                <a:cs typeface="Times New Roman"/>
              </a:rPr>
              <a:t>store</a:t>
            </a:r>
            <a:r>
              <a:rPr sz="1100" spc="80" dirty="0">
                <a:solidFill>
                  <a:srgbClr val="007F00"/>
                </a:solidFill>
                <a:latin typeface="Times New Roman"/>
                <a:cs typeface="Times New Roman"/>
              </a:rPr>
              <a:t> </a:t>
            </a:r>
            <a:r>
              <a:rPr sz="1100" spc="35" dirty="0">
                <a:solidFill>
                  <a:srgbClr val="007F00"/>
                </a:solidFill>
                <a:latin typeface="Times New Roman"/>
                <a:cs typeface="Times New Roman"/>
              </a:rPr>
              <a:t>C:\there\mydata.gdt</a:t>
            </a:r>
            <a:endParaRPr sz="1100">
              <a:latin typeface="Times New Roman"/>
              <a:cs typeface="Times New Roman"/>
            </a:endParaRPr>
          </a:p>
          <a:p>
            <a:pPr marL="289560">
              <a:lnSpc>
                <a:spcPct val="100000"/>
              </a:lnSpc>
              <a:spcBef>
                <a:spcPts val="415"/>
              </a:spcBef>
            </a:pPr>
            <a:r>
              <a:rPr sz="1100" spc="-15" dirty="0">
                <a:latin typeface="Times New Roman"/>
                <a:cs typeface="Times New Roman"/>
              </a:rPr>
              <a:t>saves </a:t>
            </a:r>
            <a:r>
              <a:rPr sz="1100" spc="10" dirty="0">
                <a:latin typeface="Times New Roman"/>
                <a:cs typeface="Times New Roman"/>
              </a:rPr>
              <a:t>current </a:t>
            </a:r>
            <a:r>
              <a:rPr sz="1100" spc="35" dirty="0">
                <a:latin typeface="Times New Roman"/>
                <a:cs typeface="Times New Roman"/>
              </a:rPr>
              <a:t>data to</a:t>
            </a:r>
            <a:r>
              <a:rPr sz="1100" spc="50" dirty="0">
                <a:latin typeface="Times New Roman"/>
                <a:cs typeface="Times New Roman"/>
              </a:rPr>
              <a:t> </a:t>
            </a:r>
            <a:r>
              <a:rPr sz="1100" spc="35" dirty="0">
                <a:latin typeface="Times New Roman"/>
                <a:cs typeface="Times New Roman"/>
              </a:rPr>
              <a:t>C:\there\mydata.gdt</a:t>
            </a:r>
            <a:endParaRPr sz="1100">
              <a:latin typeface="Times New Roman"/>
              <a:cs typeface="Times New Roman"/>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35</a:t>
            </a:r>
            <a:r>
              <a:rPr spc="-60" dirty="0"/>
              <a:t> </a:t>
            </a:r>
            <a:r>
              <a:rPr spc="15" dirty="0"/>
              <a:t>/</a:t>
            </a:r>
            <a:r>
              <a:rPr spc="-55" dirty="0"/>
              <a:t> </a:t>
            </a:r>
            <a:r>
              <a:rPr spc="75" dirty="0"/>
              <a:t>42</a:t>
            </a:r>
          </a:p>
        </p:txBody>
      </p:sp>
    </p:spTree>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9829" y="2101"/>
            <a:ext cx="919480"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75" dirty="0">
                <a:solidFill>
                  <a:srgbClr val="F2F2F2"/>
                </a:solidFill>
                <a:latin typeface="Book Antiqua"/>
                <a:cs typeface="Book Antiqua"/>
              </a:rPr>
              <a:t> </a:t>
            </a:r>
            <a:r>
              <a:rPr sz="550" spc="35" dirty="0">
                <a:solidFill>
                  <a:srgbClr val="F2F2F2"/>
                </a:solidFill>
                <a:latin typeface="Book Antiqua"/>
                <a:cs typeface="Book Antiqua"/>
              </a:rPr>
              <a:t>Variables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55" dirty="0"/>
              <a:t>[genr] </a:t>
            </a:r>
            <a:r>
              <a:rPr sz="1300" spc="20" dirty="0"/>
              <a:t>newvar </a:t>
            </a:r>
            <a:r>
              <a:rPr spc="245" dirty="0"/>
              <a:t>=</a:t>
            </a:r>
            <a:r>
              <a:rPr spc="25" dirty="0"/>
              <a:t> </a:t>
            </a:r>
            <a:r>
              <a:rPr sz="1300" spc="25" dirty="0"/>
              <a:t>formula</a:t>
            </a:r>
            <a:endParaRPr sz="1300"/>
          </a:p>
        </p:txBody>
      </p:sp>
      <p:sp>
        <p:nvSpPr>
          <p:cNvPr id="5" name="object 5"/>
          <p:cNvSpPr/>
          <p:nvPr/>
        </p:nvSpPr>
        <p:spPr>
          <a:xfrm>
            <a:off x="137655" y="2170519"/>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2157818"/>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700252"/>
            <a:ext cx="50749" cy="147026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694105"/>
            <a:ext cx="4434840" cy="1527810"/>
          </a:xfrm>
          <a:custGeom>
            <a:avLst/>
            <a:gdLst/>
            <a:ahLst/>
            <a:cxnLst/>
            <a:rect l="l" t="t" r="r" b="b"/>
            <a:pathLst>
              <a:path w="4434840" h="1527810">
                <a:moveTo>
                  <a:pt x="4434332" y="0"/>
                </a:moveTo>
                <a:lnTo>
                  <a:pt x="0" y="0"/>
                </a:lnTo>
                <a:lnTo>
                  <a:pt x="0" y="1476413"/>
                </a:lnTo>
                <a:lnTo>
                  <a:pt x="4008" y="1496137"/>
                </a:lnTo>
                <a:lnTo>
                  <a:pt x="14922" y="1512290"/>
                </a:lnTo>
                <a:lnTo>
                  <a:pt x="31075" y="1523204"/>
                </a:lnTo>
                <a:lnTo>
                  <a:pt x="50800" y="1527213"/>
                </a:lnTo>
                <a:lnTo>
                  <a:pt x="4383532" y="1527213"/>
                </a:lnTo>
                <a:lnTo>
                  <a:pt x="4403257" y="1523204"/>
                </a:lnTo>
                <a:lnTo>
                  <a:pt x="4419410" y="1512290"/>
                </a:lnTo>
                <a:lnTo>
                  <a:pt x="4430324" y="1496137"/>
                </a:lnTo>
                <a:lnTo>
                  <a:pt x="4434332" y="1476413"/>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738340"/>
            <a:ext cx="0" cy="1451610"/>
          </a:xfrm>
          <a:custGeom>
            <a:avLst/>
            <a:gdLst/>
            <a:ahLst/>
            <a:cxnLst/>
            <a:rect l="l" t="t" r="r" b="b"/>
            <a:pathLst>
              <a:path h="1451610">
                <a:moveTo>
                  <a:pt x="0" y="1451228"/>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725640"/>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712940"/>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700240"/>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752741"/>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962774"/>
            <a:ext cx="65265" cy="6526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80212" y="1344879"/>
            <a:ext cx="65265" cy="6526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80212" y="1554911"/>
            <a:ext cx="65265" cy="65265"/>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280212" y="1937016"/>
            <a:ext cx="65265" cy="65265"/>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86855" y="2552039"/>
            <a:ext cx="4434331" cy="50609"/>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137655" y="3173349"/>
            <a:ext cx="101599" cy="101600"/>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188455" y="3160648"/>
            <a:ext cx="4383480" cy="114300"/>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4521187" y="2417470"/>
            <a:ext cx="50749" cy="755878"/>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86854" y="2596306"/>
            <a:ext cx="4434840" cy="628015"/>
          </a:xfrm>
          <a:custGeom>
            <a:avLst/>
            <a:gdLst/>
            <a:ahLst/>
            <a:cxnLst/>
            <a:rect l="l" t="t" r="r" b="b"/>
            <a:pathLst>
              <a:path w="4434840" h="628014">
                <a:moveTo>
                  <a:pt x="4434332" y="0"/>
                </a:moveTo>
                <a:lnTo>
                  <a:pt x="0" y="0"/>
                </a:lnTo>
                <a:lnTo>
                  <a:pt x="0" y="577042"/>
                </a:lnTo>
                <a:lnTo>
                  <a:pt x="4008" y="596767"/>
                </a:lnTo>
                <a:lnTo>
                  <a:pt x="14922" y="612919"/>
                </a:lnTo>
                <a:lnTo>
                  <a:pt x="31075" y="623834"/>
                </a:lnTo>
                <a:lnTo>
                  <a:pt x="50800" y="627842"/>
                </a:lnTo>
                <a:lnTo>
                  <a:pt x="4383532" y="627842"/>
                </a:lnTo>
                <a:lnTo>
                  <a:pt x="4403257" y="623834"/>
                </a:lnTo>
                <a:lnTo>
                  <a:pt x="4419410" y="612919"/>
                </a:lnTo>
                <a:lnTo>
                  <a:pt x="4430324" y="596767"/>
                </a:lnTo>
                <a:lnTo>
                  <a:pt x="4434332" y="577042"/>
                </a:lnTo>
                <a:lnTo>
                  <a:pt x="4434332" y="0"/>
                </a:lnTo>
                <a:close/>
              </a:path>
            </a:pathLst>
          </a:custGeom>
          <a:solidFill>
            <a:srgbClr val="FFFFFF"/>
          </a:solidFill>
        </p:spPr>
        <p:txBody>
          <a:bodyPr wrap="square" lIns="0" tIns="0" rIns="0" bIns="0" rtlCol="0"/>
          <a:lstStyle/>
          <a:p>
            <a:endParaRPr/>
          </a:p>
        </p:txBody>
      </p:sp>
      <p:sp>
        <p:nvSpPr>
          <p:cNvPr id="23" name="object 23"/>
          <p:cNvSpPr/>
          <p:nvPr/>
        </p:nvSpPr>
        <p:spPr>
          <a:xfrm>
            <a:off x="4521187" y="2455562"/>
            <a:ext cx="0" cy="737235"/>
          </a:xfrm>
          <a:custGeom>
            <a:avLst/>
            <a:gdLst/>
            <a:ahLst/>
            <a:cxnLst/>
            <a:rect l="l" t="t" r="r" b="b"/>
            <a:pathLst>
              <a:path h="737235">
                <a:moveTo>
                  <a:pt x="0" y="736835"/>
                </a:moveTo>
                <a:lnTo>
                  <a:pt x="0" y="0"/>
                </a:lnTo>
              </a:path>
            </a:pathLst>
          </a:custGeom>
          <a:ln w="3175">
            <a:solidFill>
              <a:srgbClr val="7F7F7F"/>
            </a:solidFill>
          </a:ln>
        </p:spPr>
        <p:txBody>
          <a:bodyPr wrap="square" lIns="0" tIns="0" rIns="0" bIns="0" rtlCol="0"/>
          <a:lstStyle/>
          <a:p>
            <a:endParaRPr/>
          </a:p>
        </p:txBody>
      </p:sp>
      <p:sp>
        <p:nvSpPr>
          <p:cNvPr id="24" name="object 24"/>
          <p:cNvSpPr/>
          <p:nvPr/>
        </p:nvSpPr>
        <p:spPr>
          <a:xfrm>
            <a:off x="4521187" y="2442862"/>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25" name="object 25"/>
          <p:cNvSpPr/>
          <p:nvPr/>
        </p:nvSpPr>
        <p:spPr>
          <a:xfrm>
            <a:off x="4521187" y="2430162"/>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26" name="object 26"/>
          <p:cNvSpPr/>
          <p:nvPr/>
        </p:nvSpPr>
        <p:spPr>
          <a:xfrm>
            <a:off x="4521187" y="2417462"/>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27" name="object 27"/>
          <p:cNvSpPr/>
          <p:nvPr/>
        </p:nvSpPr>
        <p:spPr>
          <a:xfrm>
            <a:off x="280212" y="2657233"/>
            <a:ext cx="65265" cy="65265"/>
          </a:xfrm>
          <a:prstGeom prst="rect">
            <a:avLst/>
          </a:prstGeom>
          <a:blipFill>
            <a:blip r:embed="rId12" cstate="print"/>
            <a:stretch>
              <a:fillRect/>
            </a:stretch>
          </a:blipFill>
        </p:spPr>
        <p:txBody>
          <a:bodyPr wrap="square" lIns="0" tIns="0" rIns="0" bIns="0" rtlCol="0"/>
          <a:lstStyle/>
          <a:p>
            <a:endParaRPr/>
          </a:p>
        </p:txBody>
      </p:sp>
      <p:sp>
        <p:nvSpPr>
          <p:cNvPr id="28" name="object 28"/>
          <p:cNvSpPr/>
          <p:nvPr/>
        </p:nvSpPr>
        <p:spPr>
          <a:xfrm>
            <a:off x="280212" y="2867266"/>
            <a:ext cx="65265" cy="65265"/>
          </a:xfrm>
          <a:prstGeom prst="rect">
            <a:avLst/>
          </a:prstGeom>
          <a:blipFill>
            <a:blip r:embed="rId12" cstate="print"/>
            <a:stretch>
              <a:fillRect/>
            </a:stretch>
          </a:blipFill>
        </p:spPr>
        <p:txBody>
          <a:bodyPr wrap="square" lIns="0" tIns="0" rIns="0" bIns="0" rtlCol="0"/>
          <a:lstStyle/>
          <a:p>
            <a:endParaRPr/>
          </a:p>
        </p:txBody>
      </p:sp>
      <p:sp>
        <p:nvSpPr>
          <p:cNvPr id="29" name="object 29"/>
          <p:cNvSpPr/>
          <p:nvPr/>
        </p:nvSpPr>
        <p:spPr>
          <a:xfrm>
            <a:off x="280212" y="3077298"/>
            <a:ext cx="65265" cy="65265"/>
          </a:xfrm>
          <a:prstGeom prst="rect">
            <a:avLst/>
          </a:prstGeom>
          <a:blipFill>
            <a:blip r:embed="rId12" cstate="print"/>
            <a:stretch>
              <a:fillRect/>
            </a:stretch>
          </a:blipFill>
        </p:spPr>
        <p:txBody>
          <a:bodyPr wrap="square" lIns="0" tIns="0" rIns="0" bIns="0" rtlCol="0"/>
          <a:lstStyle/>
          <a:p>
            <a:endParaRPr/>
          </a:p>
        </p:txBody>
      </p:sp>
      <p:sp>
        <p:nvSpPr>
          <p:cNvPr id="30" name="object 30"/>
          <p:cNvSpPr txBox="1"/>
          <p:nvPr/>
        </p:nvSpPr>
        <p:spPr>
          <a:xfrm>
            <a:off x="124955" y="625538"/>
            <a:ext cx="4319270" cy="2560320"/>
          </a:xfrm>
          <a:prstGeom prst="rect">
            <a:avLst/>
          </a:prstGeom>
        </p:spPr>
        <p:txBody>
          <a:bodyPr vert="horz" wrap="square" lIns="0" tIns="55244" rIns="0" bIns="0" rtlCol="0">
            <a:spAutoFit/>
          </a:bodyPr>
          <a:lstStyle/>
          <a:p>
            <a:pPr marL="289560">
              <a:lnSpc>
                <a:spcPct val="100000"/>
              </a:lnSpc>
              <a:spcBef>
                <a:spcPts val="434"/>
              </a:spcBef>
            </a:pPr>
            <a:r>
              <a:rPr sz="1100" spc="30" dirty="0">
                <a:latin typeface="Times New Roman"/>
                <a:cs typeface="Times New Roman"/>
              </a:rPr>
              <a:t>a </a:t>
            </a:r>
            <a:r>
              <a:rPr sz="1100" spc="-15" dirty="0">
                <a:latin typeface="Times New Roman"/>
                <a:cs typeface="Times New Roman"/>
              </a:rPr>
              <a:t>formula </a:t>
            </a:r>
            <a:r>
              <a:rPr sz="1100" spc="-35" dirty="0">
                <a:latin typeface="Times New Roman"/>
                <a:cs typeface="Times New Roman"/>
              </a:rPr>
              <a:t>is </a:t>
            </a:r>
            <a:r>
              <a:rPr sz="1100" spc="30" dirty="0">
                <a:latin typeface="Times New Roman"/>
                <a:cs typeface="Times New Roman"/>
              </a:rPr>
              <a:t>a </a:t>
            </a:r>
            <a:r>
              <a:rPr sz="1100" spc="-25" dirty="0">
                <a:latin typeface="Times New Roman"/>
                <a:cs typeface="Times New Roman"/>
              </a:rPr>
              <a:t>well-formed </a:t>
            </a:r>
            <a:r>
              <a:rPr sz="1100" dirty="0">
                <a:latin typeface="Times New Roman"/>
                <a:cs typeface="Times New Roman"/>
              </a:rPr>
              <a:t>function </a:t>
            </a:r>
            <a:r>
              <a:rPr sz="1100" spc="-25" dirty="0">
                <a:latin typeface="Times New Roman"/>
                <a:cs typeface="Times New Roman"/>
              </a:rPr>
              <a:t>of</a:t>
            </a:r>
            <a:r>
              <a:rPr sz="1100" spc="-150" dirty="0">
                <a:latin typeface="Times New Roman"/>
                <a:cs typeface="Times New Roman"/>
              </a:rPr>
              <a:t> </a:t>
            </a:r>
            <a:r>
              <a:rPr sz="1100" spc="-15" dirty="0">
                <a:latin typeface="Times New Roman"/>
                <a:cs typeface="Times New Roman"/>
              </a:rPr>
              <a:t>variables</a:t>
            </a:r>
            <a:endParaRPr sz="1100">
              <a:latin typeface="Times New Roman"/>
              <a:cs typeface="Times New Roman"/>
            </a:endParaRPr>
          </a:p>
          <a:p>
            <a:pPr marL="289560" marR="276860">
              <a:lnSpc>
                <a:spcPct val="102600"/>
              </a:lnSpc>
              <a:spcBef>
                <a:spcPts val="300"/>
              </a:spcBef>
            </a:pPr>
            <a:r>
              <a:rPr sz="1100" spc="25" dirty="0">
                <a:latin typeface="Times New Roman"/>
                <a:cs typeface="Times New Roman"/>
              </a:rPr>
              <a:t>the </a:t>
            </a:r>
            <a:r>
              <a:rPr sz="1100" spc="5" dirty="0">
                <a:latin typeface="Times New Roman"/>
                <a:cs typeface="Times New Roman"/>
              </a:rPr>
              <a:t>range </a:t>
            </a:r>
            <a:r>
              <a:rPr sz="1100" spc="-20" dirty="0">
                <a:latin typeface="Times New Roman"/>
                <a:cs typeface="Times New Roman"/>
              </a:rPr>
              <a:t>over which </a:t>
            </a:r>
            <a:r>
              <a:rPr sz="1100" spc="25" dirty="0">
                <a:latin typeface="Times New Roman"/>
                <a:cs typeface="Times New Roman"/>
              </a:rPr>
              <a:t>the </a:t>
            </a:r>
            <a:r>
              <a:rPr sz="1100" dirty="0">
                <a:latin typeface="Times New Roman"/>
                <a:cs typeface="Times New Roman"/>
              </a:rPr>
              <a:t>result </a:t>
            </a:r>
            <a:r>
              <a:rPr sz="1100" spc="-35" dirty="0">
                <a:latin typeface="Times New Roman"/>
                <a:cs typeface="Times New Roman"/>
              </a:rPr>
              <a:t>is </a:t>
            </a:r>
            <a:r>
              <a:rPr sz="1100" spc="5" dirty="0">
                <a:latin typeface="Times New Roman"/>
                <a:cs typeface="Times New Roman"/>
              </a:rPr>
              <a:t>written </a:t>
            </a:r>
            <a:r>
              <a:rPr sz="1100" dirty="0">
                <a:latin typeface="Times New Roman"/>
                <a:cs typeface="Times New Roman"/>
              </a:rPr>
              <a:t>depends </a:t>
            </a:r>
            <a:r>
              <a:rPr sz="1100" spc="-5" dirty="0">
                <a:latin typeface="Times New Roman"/>
                <a:cs typeface="Times New Roman"/>
              </a:rPr>
              <a:t>on </a:t>
            </a:r>
            <a:r>
              <a:rPr sz="1100" spc="25" dirty="0">
                <a:latin typeface="Times New Roman"/>
                <a:cs typeface="Times New Roman"/>
              </a:rPr>
              <a:t>the </a:t>
            </a:r>
            <a:r>
              <a:rPr sz="1100" spc="10" dirty="0">
                <a:latin typeface="Times New Roman"/>
                <a:cs typeface="Times New Roman"/>
              </a:rPr>
              <a:t>current  </a:t>
            </a:r>
            <a:r>
              <a:rPr sz="1100" spc="-5" dirty="0">
                <a:latin typeface="Times New Roman"/>
                <a:cs typeface="Times New Roman"/>
              </a:rPr>
              <a:t>sample</a:t>
            </a:r>
            <a:endParaRPr sz="1100">
              <a:latin typeface="Times New Roman"/>
              <a:cs typeface="Times New Roman"/>
            </a:endParaRPr>
          </a:p>
          <a:p>
            <a:pPr marL="289560">
              <a:lnSpc>
                <a:spcPct val="100000"/>
              </a:lnSpc>
              <a:spcBef>
                <a:spcPts val="330"/>
              </a:spcBef>
            </a:pPr>
            <a:r>
              <a:rPr sz="1100" dirty="0">
                <a:latin typeface="Times New Roman"/>
                <a:cs typeface="Times New Roman"/>
              </a:rPr>
              <a:t>arithmetical </a:t>
            </a:r>
            <a:r>
              <a:rPr sz="1100" spc="5" dirty="0">
                <a:latin typeface="Times New Roman"/>
                <a:cs typeface="Times New Roman"/>
              </a:rPr>
              <a:t>operators: </a:t>
            </a:r>
            <a:r>
              <a:rPr sz="1100" spc="85" dirty="0">
                <a:latin typeface="Times New Roman"/>
                <a:cs typeface="Times New Roman"/>
              </a:rPr>
              <a:t>^, </a:t>
            </a:r>
            <a:r>
              <a:rPr sz="1100" spc="5" dirty="0">
                <a:latin typeface="Times New Roman"/>
                <a:cs typeface="Times New Roman"/>
              </a:rPr>
              <a:t>*, </a:t>
            </a:r>
            <a:r>
              <a:rPr sz="1100" spc="130" dirty="0">
                <a:latin typeface="Times New Roman"/>
                <a:cs typeface="Times New Roman"/>
              </a:rPr>
              <a:t>/, </a:t>
            </a:r>
            <a:r>
              <a:rPr sz="1100" spc="220" dirty="0">
                <a:latin typeface="Times New Roman"/>
                <a:cs typeface="Times New Roman"/>
              </a:rPr>
              <a:t>+ </a:t>
            </a:r>
            <a:r>
              <a:rPr sz="1100" spc="25" dirty="0">
                <a:latin typeface="Times New Roman"/>
                <a:cs typeface="Times New Roman"/>
              </a:rPr>
              <a:t>,</a:t>
            </a:r>
            <a:r>
              <a:rPr sz="1100" spc="-10" dirty="0">
                <a:latin typeface="Times New Roman"/>
                <a:cs typeface="Times New Roman"/>
              </a:rPr>
              <a:t> </a:t>
            </a:r>
            <a:r>
              <a:rPr sz="1100" spc="-5" dirty="0">
                <a:latin typeface="Times New Roman"/>
                <a:cs typeface="Times New Roman"/>
              </a:rPr>
              <a:t>-</a:t>
            </a:r>
            <a:endParaRPr sz="1100">
              <a:latin typeface="Times New Roman"/>
              <a:cs typeface="Times New Roman"/>
            </a:endParaRPr>
          </a:p>
          <a:p>
            <a:pPr marL="289560">
              <a:lnSpc>
                <a:spcPct val="100000"/>
              </a:lnSpc>
              <a:spcBef>
                <a:spcPts val="335"/>
              </a:spcBef>
            </a:pPr>
            <a:r>
              <a:rPr sz="1100" dirty="0">
                <a:latin typeface="Times New Roman"/>
                <a:cs typeface="Times New Roman"/>
              </a:rPr>
              <a:t>boolean </a:t>
            </a:r>
            <a:r>
              <a:rPr sz="1100" spc="5" dirty="0">
                <a:latin typeface="Times New Roman"/>
                <a:cs typeface="Times New Roman"/>
              </a:rPr>
              <a:t>operators: </a:t>
            </a:r>
            <a:r>
              <a:rPr sz="1100" spc="-25" dirty="0">
                <a:latin typeface="Times New Roman"/>
                <a:cs typeface="Times New Roman"/>
              </a:rPr>
              <a:t>! </a:t>
            </a:r>
            <a:r>
              <a:rPr sz="1100" spc="15" dirty="0">
                <a:latin typeface="Times New Roman"/>
                <a:cs typeface="Times New Roman"/>
              </a:rPr>
              <a:t>(negation), </a:t>
            </a:r>
            <a:r>
              <a:rPr sz="1100" spc="-40" dirty="0">
                <a:latin typeface="Times New Roman"/>
                <a:cs typeface="Times New Roman"/>
              </a:rPr>
              <a:t>&amp;&amp; </a:t>
            </a:r>
            <a:r>
              <a:rPr sz="1100" dirty="0">
                <a:latin typeface="Times New Roman"/>
                <a:cs typeface="Times New Roman"/>
              </a:rPr>
              <a:t>(AND), </a:t>
            </a:r>
            <a:r>
              <a:rPr sz="1100" spc="80" dirty="0">
                <a:latin typeface="Times New Roman"/>
                <a:cs typeface="Times New Roman"/>
              </a:rPr>
              <a:t>|| </a:t>
            </a:r>
            <a:r>
              <a:rPr sz="1100" spc="20" dirty="0">
                <a:latin typeface="Times New Roman"/>
                <a:cs typeface="Times New Roman"/>
              </a:rPr>
              <a:t>(OR), </a:t>
            </a:r>
            <a:r>
              <a:rPr sz="1100" spc="120" dirty="0">
                <a:latin typeface="Times New Roman"/>
                <a:cs typeface="Times New Roman"/>
              </a:rPr>
              <a:t>&gt;, &lt;, =, </a:t>
            </a:r>
            <a:r>
              <a:rPr sz="1100" spc="220" dirty="0">
                <a:latin typeface="Times New Roman"/>
                <a:cs typeface="Times New Roman"/>
              </a:rPr>
              <a:t>&gt;=</a:t>
            </a:r>
            <a:r>
              <a:rPr sz="1100" spc="140" dirty="0">
                <a:latin typeface="Times New Roman"/>
                <a:cs typeface="Times New Roman"/>
              </a:rPr>
              <a:t> </a:t>
            </a:r>
            <a:r>
              <a:rPr sz="1100" spc="25" dirty="0">
                <a:latin typeface="Times New Roman"/>
                <a:cs typeface="Times New Roman"/>
              </a:rPr>
              <a:t>,</a:t>
            </a:r>
            <a:endParaRPr sz="1100">
              <a:latin typeface="Times New Roman"/>
              <a:cs typeface="Times New Roman"/>
            </a:endParaRPr>
          </a:p>
          <a:p>
            <a:pPr marL="289560">
              <a:lnSpc>
                <a:spcPct val="100000"/>
              </a:lnSpc>
              <a:spcBef>
                <a:spcPts val="35"/>
              </a:spcBef>
            </a:pPr>
            <a:r>
              <a:rPr sz="1100" spc="220" dirty="0">
                <a:latin typeface="Times New Roman"/>
                <a:cs typeface="Times New Roman"/>
              </a:rPr>
              <a:t>&lt;= </a:t>
            </a:r>
            <a:r>
              <a:rPr sz="1100" spc="25" dirty="0">
                <a:latin typeface="Times New Roman"/>
                <a:cs typeface="Times New Roman"/>
              </a:rPr>
              <a:t>,</a:t>
            </a:r>
            <a:r>
              <a:rPr sz="1100" spc="-55" dirty="0">
                <a:latin typeface="Times New Roman"/>
                <a:cs typeface="Times New Roman"/>
              </a:rPr>
              <a:t> </a:t>
            </a:r>
            <a:r>
              <a:rPr sz="1100" spc="100" dirty="0">
                <a:latin typeface="Times New Roman"/>
                <a:cs typeface="Times New Roman"/>
              </a:rPr>
              <a:t>!=</a:t>
            </a:r>
            <a:endParaRPr sz="1100">
              <a:latin typeface="Times New Roman"/>
              <a:cs typeface="Times New Roman"/>
            </a:endParaRPr>
          </a:p>
          <a:p>
            <a:pPr marL="289560" marR="60325">
              <a:lnSpc>
                <a:spcPct val="102699"/>
              </a:lnSpc>
              <a:spcBef>
                <a:spcPts val="300"/>
              </a:spcBef>
            </a:pPr>
            <a:r>
              <a:rPr sz="1100" spc="-15" dirty="0">
                <a:latin typeface="Times New Roman"/>
                <a:cs typeface="Times New Roman"/>
              </a:rPr>
              <a:t>look </a:t>
            </a:r>
            <a:r>
              <a:rPr sz="1100" spc="55" dirty="0">
                <a:latin typeface="Times New Roman"/>
                <a:cs typeface="Times New Roman"/>
              </a:rPr>
              <a:t>at </a:t>
            </a:r>
            <a:r>
              <a:rPr sz="1100" spc="25" dirty="0">
                <a:latin typeface="Times New Roman"/>
                <a:cs typeface="Times New Roman"/>
              </a:rPr>
              <a:t>the </a:t>
            </a:r>
            <a:r>
              <a:rPr sz="950" spc="85" dirty="0">
                <a:latin typeface="SimSun"/>
                <a:cs typeface="SimSun"/>
              </a:rPr>
              <a:t>gretl </a:t>
            </a:r>
            <a:r>
              <a:rPr sz="1100" dirty="0">
                <a:latin typeface="Times New Roman"/>
                <a:cs typeface="Times New Roman"/>
              </a:rPr>
              <a:t>Function </a:t>
            </a:r>
            <a:r>
              <a:rPr sz="1100" spc="-15" dirty="0">
                <a:latin typeface="Times New Roman"/>
                <a:cs typeface="Times New Roman"/>
              </a:rPr>
              <a:t>Reference </a:t>
            </a:r>
            <a:r>
              <a:rPr sz="1100" spc="15" dirty="0">
                <a:latin typeface="Times New Roman"/>
                <a:cs typeface="Times New Roman"/>
              </a:rPr>
              <a:t>(Help/Function </a:t>
            </a:r>
            <a:r>
              <a:rPr sz="1100" spc="-5" dirty="0">
                <a:latin typeface="Times New Roman"/>
                <a:cs typeface="Times New Roman"/>
              </a:rPr>
              <a:t>Reference) </a:t>
            </a:r>
            <a:r>
              <a:rPr sz="1100" spc="-30" dirty="0">
                <a:latin typeface="Times New Roman"/>
                <a:cs typeface="Times New Roman"/>
              </a:rPr>
              <a:t>for  </a:t>
            </a:r>
            <a:r>
              <a:rPr sz="1100" spc="-10" dirty="0">
                <a:latin typeface="Times New Roman"/>
                <a:cs typeface="Times New Roman"/>
              </a:rPr>
              <a:t>built-in</a:t>
            </a:r>
            <a:r>
              <a:rPr sz="1100" spc="80" dirty="0">
                <a:latin typeface="Times New Roman"/>
                <a:cs typeface="Times New Roman"/>
              </a:rPr>
              <a:t> </a:t>
            </a:r>
            <a:r>
              <a:rPr sz="1100" spc="-5" dirty="0">
                <a:latin typeface="Times New Roman"/>
                <a:cs typeface="Times New Roman"/>
              </a:rPr>
              <a:t>functions</a:t>
            </a:r>
            <a:endParaRPr sz="1100">
              <a:latin typeface="Times New Roman"/>
              <a:cs typeface="Times New Roman"/>
            </a:endParaRPr>
          </a:p>
          <a:p>
            <a:pPr>
              <a:lnSpc>
                <a:spcPct val="100000"/>
              </a:lnSpc>
            </a:pPr>
            <a:endParaRPr sz="1150">
              <a:latin typeface="Times New Roman"/>
              <a:cs typeface="Times New Roman"/>
            </a:endParaRPr>
          </a:p>
          <a:p>
            <a:pPr marL="12700">
              <a:lnSpc>
                <a:spcPct val="100000"/>
              </a:lnSpc>
            </a:pPr>
            <a:r>
              <a:rPr sz="1100" spc="-15" dirty="0">
                <a:solidFill>
                  <a:srgbClr val="007F00"/>
                </a:solidFill>
                <a:latin typeface="Times New Roman"/>
                <a:cs typeface="Times New Roman"/>
              </a:rPr>
              <a:t>Examples</a:t>
            </a:r>
            <a:endParaRPr sz="1100">
              <a:latin typeface="Times New Roman"/>
              <a:cs typeface="Times New Roman"/>
            </a:endParaRPr>
          </a:p>
          <a:p>
            <a:pPr marL="289560" marR="1811020">
              <a:lnSpc>
                <a:spcPct val="125299"/>
              </a:lnSpc>
              <a:spcBef>
                <a:spcPts val="20"/>
              </a:spcBef>
            </a:pPr>
            <a:r>
              <a:rPr sz="1100" spc="-5" dirty="0">
                <a:latin typeface="Times New Roman"/>
                <a:cs typeface="Times New Roman"/>
              </a:rPr>
              <a:t>genr </a:t>
            </a:r>
            <a:r>
              <a:rPr sz="1100" spc="-55" dirty="0">
                <a:latin typeface="Times New Roman"/>
                <a:cs typeface="Times New Roman"/>
              </a:rPr>
              <a:t>y </a:t>
            </a:r>
            <a:r>
              <a:rPr sz="1100" spc="220" dirty="0">
                <a:latin typeface="Times New Roman"/>
                <a:cs typeface="Times New Roman"/>
              </a:rPr>
              <a:t>= </a:t>
            </a:r>
            <a:r>
              <a:rPr sz="1100" spc="-10" dirty="0">
                <a:latin typeface="Times New Roman"/>
                <a:cs typeface="Times New Roman"/>
              </a:rPr>
              <a:t>3 </a:t>
            </a:r>
            <a:r>
              <a:rPr sz="1100" spc="220" dirty="0">
                <a:latin typeface="Times New Roman"/>
                <a:cs typeface="Times New Roman"/>
              </a:rPr>
              <a:t>+ </a:t>
            </a:r>
            <a:r>
              <a:rPr sz="1100" spc="-10" dirty="0">
                <a:latin typeface="Times New Roman"/>
                <a:cs typeface="Times New Roman"/>
              </a:rPr>
              <a:t>2 * </a:t>
            </a:r>
            <a:r>
              <a:rPr sz="1100" spc="-35" dirty="0">
                <a:latin typeface="Times New Roman"/>
                <a:cs typeface="Times New Roman"/>
              </a:rPr>
              <a:t>x1 </a:t>
            </a:r>
            <a:r>
              <a:rPr sz="1100" spc="220" dirty="0">
                <a:latin typeface="Times New Roman"/>
                <a:cs typeface="Times New Roman"/>
              </a:rPr>
              <a:t>+ </a:t>
            </a:r>
            <a:r>
              <a:rPr sz="1100" spc="-10" dirty="0">
                <a:latin typeface="Times New Roman"/>
                <a:cs typeface="Times New Roman"/>
              </a:rPr>
              <a:t>5 * </a:t>
            </a:r>
            <a:r>
              <a:rPr sz="1100" spc="-35" dirty="0">
                <a:latin typeface="Times New Roman"/>
                <a:cs typeface="Times New Roman"/>
              </a:rPr>
              <a:t>x2 </a:t>
            </a:r>
            <a:r>
              <a:rPr sz="1100" spc="220" dirty="0">
                <a:latin typeface="Times New Roman"/>
                <a:cs typeface="Times New Roman"/>
              </a:rPr>
              <a:t>+ </a:t>
            </a:r>
            <a:r>
              <a:rPr sz="1100" spc="-10" dirty="0">
                <a:latin typeface="Times New Roman"/>
                <a:cs typeface="Times New Roman"/>
              </a:rPr>
              <a:t>error  D1976 </a:t>
            </a:r>
            <a:r>
              <a:rPr sz="1100" spc="220" dirty="0">
                <a:latin typeface="Times New Roman"/>
                <a:cs typeface="Times New Roman"/>
              </a:rPr>
              <a:t>= </a:t>
            </a:r>
            <a:r>
              <a:rPr sz="1100" spc="-35" dirty="0">
                <a:latin typeface="Times New Roman"/>
                <a:cs typeface="Times New Roman"/>
              </a:rPr>
              <a:t>(YEAR </a:t>
            </a:r>
            <a:r>
              <a:rPr sz="1100" spc="220" dirty="0">
                <a:latin typeface="Times New Roman"/>
                <a:cs typeface="Times New Roman"/>
              </a:rPr>
              <a:t>=</a:t>
            </a:r>
            <a:r>
              <a:rPr sz="1100" spc="-90" dirty="0">
                <a:latin typeface="Times New Roman"/>
                <a:cs typeface="Times New Roman"/>
              </a:rPr>
              <a:t> </a:t>
            </a:r>
            <a:r>
              <a:rPr sz="1100" dirty="0">
                <a:latin typeface="Times New Roman"/>
                <a:cs typeface="Times New Roman"/>
              </a:rPr>
              <a:t>1976)</a:t>
            </a:r>
            <a:endParaRPr sz="1100">
              <a:latin typeface="Times New Roman"/>
              <a:cs typeface="Times New Roman"/>
            </a:endParaRPr>
          </a:p>
          <a:p>
            <a:pPr marL="289560">
              <a:lnSpc>
                <a:spcPct val="100000"/>
              </a:lnSpc>
              <a:spcBef>
                <a:spcPts val="334"/>
              </a:spcBef>
            </a:pPr>
            <a:r>
              <a:rPr sz="1100" spc="-5" dirty="0">
                <a:latin typeface="Times New Roman"/>
                <a:cs typeface="Times New Roman"/>
              </a:rPr>
              <a:t>genr </a:t>
            </a:r>
            <a:r>
              <a:rPr sz="1100" spc="-25" dirty="0">
                <a:latin typeface="Times New Roman"/>
                <a:cs typeface="Times New Roman"/>
              </a:rPr>
              <a:t>avgy </a:t>
            </a:r>
            <a:r>
              <a:rPr sz="1100" spc="220" dirty="0">
                <a:latin typeface="Times New Roman"/>
                <a:cs typeface="Times New Roman"/>
              </a:rPr>
              <a:t>=</a:t>
            </a:r>
            <a:r>
              <a:rPr sz="1100" spc="30" dirty="0">
                <a:latin typeface="Times New Roman"/>
                <a:cs typeface="Times New Roman"/>
              </a:rPr>
              <a:t> </a:t>
            </a:r>
            <a:r>
              <a:rPr sz="1100" spc="10" dirty="0">
                <a:latin typeface="Times New Roman"/>
                <a:cs typeface="Times New Roman"/>
              </a:rPr>
              <a:t>mean(y)</a:t>
            </a:r>
            <a:endParaRPr sz="1100">
              <a:latin typeface="Times New Roman"/>
              <a:cs typeface="Times New Roman"/>
            </a:endParaRP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36</a:t>
            </a:r>
            <a:r>
              <a:rPr spc="-60" dirty="0"/>
              <a:t> </a:t>
            </a:r>
            <a:r>
              <a:rPr spc="15" dirty="0"/>
              <a:t>/</a:t>
            </a:r>
            <a:r>
              <a:rPr spc="-55" dirty="0"/>
              <a:t> </a:t>
            </a:r>
            <a:r>
              <a:rPr spc="75" dirty="0"/>
              <a:t>42</a:t>
            </a:r>
          </a:p>
        </p:txBody>
      </p:sp>
    </p:spTree>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9829" y="2101"/>
            <a:ext cx="919480"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75" dirty="0">
                <a:solidFill>
                  <a:srgbClr val="F2F2F2"/>
                </a:solidFill>
                <a:latin typeface="Book Antiqua"/>
                <a:cs typeface="Book Antiqua"/>
              </a:rPr>
              <a:t> </a:t>
            </a:r>
            <a:r>
              <a:rPr sz="550" spc="35" dirty="0">
                <a:solidFill>
                  <a:srgbClr val="F2F2F2"/>
                </a:solidFill>
                <a:latin typeface="Book Antiqua"/>
                <a:cs typeface="Book Antiqua"/>
              </a:rPr>
              <a:t>Variables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20" dirty="0"/>
              <a:t>delete </a:t>
            </a:r>
            <a:r>
              <a:rPr spc="-100" dirty="0"/>
              <a:t>[ </a:t>
            </a:r>
            <a:r>
              <a:rPr sz="1300" spc="15" dirty="0"/>
              <a:t>varlist </a:t>
            </a:r>
            <a:r>
              <a:rPr spc="-100" dirty="0"/>
              <a:t>]</a:t>
            </a:r>
            <a:r>
              <a:rPr spc="-25" dirty="0"/>
              <a:t> </a:t>
            </a:r>
            <a:r>
              <a:rPr sz="1400" i="1" spc="75" dirty="0">
                <a:latin typeface="Garamond"/>
                <a:cs typeface="Garamond"/>
              </a:rPr>
              <a:t>−−</a:t>
            </a:r>
            <a:r>
              <a:rPr spc="75" dirty="0"/>
              <a:t>db</a:t>
            </a:r>
            <a:endParaRPr sz="1400">
              <a:latin typeface="Garamond"/>
              <a:cs typeface="Garamond"/>
            </a:endParaRPr>
          </a:p>
        </p:txBody>
      </p:sp>
      <p:sp>
        <p:nvSpPr>
          <p:cNvPr id="5" name="object 5"/>
          <p:cNvSpPr/>
          <p:nvPr/>
        </p:nvSpPr>
        <p:spPr>
          <a:xfrm>
            <a:off x="137655" y="2129282"/>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2116582"/>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1396301"/>
            <a:ext cx="50749" cy="73298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1390158"/>
            <a:ext cx="4434840" cy="789940"/>
          </a:xfrm>
          <a:custGeom>
            <a:avLst/>
            <a:gdLst/>
            <a:ahLst/>
            <a:cxnLst/>
            <a:rect l="l" t="t" r="r" b="b"/>
            <a:pathLst>
              <a:path w="4434840" h="789939">
                <a:moveTo>
                  <a:pt x="4434332" y="0"/>
                </a:moveTo>
                <a:lnTo>
                  <a:pt x="0" y="0"/>
                </a:lnTo>
                <a:lnTo>
                  <a:pt x="0" y="739123"/>
                </a:lnTo>
                <a:lnTo>
                  <a:pt x="4008" y="758848"/>
                </a:lnTo>
                <a:lnTo>
                  <a:pt x="14922" y="775001"/>
                </a:lnTo>
                <a:lnTo>
                  <a:pt x="31075" y="785915"/>
                </a:lnTo>
                <a:lnTo>
                  <a:pt x="50800" y="789923"/>
                </a:lnTo>
                <a:lnTo>
                  <a:pt x="4383532" y="789923"/>
                </a:lnTo>
                <a:lnTo>
                  <a:pt x="4403257" y="785915"/>
                </a:lnTo>
                <a:lnTo>
                  <a:pt x="4419410" y="775001"/>
                </a:lnTo>
                <a:lnTo>
                  <a:pt x="4430324" y="758848"/>
                </a:lnTo>
                <a:lnTo>
                  <a:pt x="4434332" y="739123"/>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434395"/>
            <a:ext cx="0" cy="714375"/>
          </a:xfrm>
          <a:custGeom>
            <a:avLst/>
            <a:gdLst/>
            <a:ahLst/>
            <a:cxnLst/>
            <a:rect l="l" t="t" r="r" b="b"/>
            <a:pathLst>
              <a:path h="714375">
                <a:moveTo>
                  <a:pt x="0" y="713936"/>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421696"/>
            <a:ext cx="0" cy="12700"/>
          </a:xfrm>
          <a:custGeom>
            <a:avLst/>
            <a:gdLst/>
            <a:ahLst/>
            <a:cxnLst/>
            <a:rect l="l" t="t" r="r" b="b"/>
            <a:pathLst>
              <a:path h="12700">
                <a:moveTo>
                  <a:pt x="0" y="12698"/>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1408995"/>
            <a:ext cx="0" cy="12700"/>
          </a:xfrm>
          <a:custGeom>
            <a:avLst/>
            <a:gdLst/>
            <a:ahLst/>
            <a:cxnLst/>
            <a:rect l="l" t="t" r="r" b="b"/>
            <a:pathLst>
              <a:path h="12700">
                <a:moveTo>
                  <a:pt x="0" y="12701"/>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1396295"/>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448790"/>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658823"/>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2040928"/>
            <a:ext cx="65265" cy="65265"/>
          </a:xfrm>
          <a:prstGeom prst="rect">
            <a:avLst/>
          </a:prstGeom>
          <a:blipFill>
            <a:blip r:embed="rId7" cstate="print"/>
            <a:stretch>
              <a:fillRect/>
            </a:stretch>
          </a:blipFill>
        </p:spPr>
        <p:txBody>
          <a:bodyPr wrap="square" lIns="0" tIns="0" rIns="0" bIns="0" rtlCol="0"/>
          <a:lstStyle/>
          <a:p>
            <a:endParaRPr/>
          </a:p>
        </p:txBody>
      </p:sp>
      <p:sp>
        <p:nvSpPr>
          <p:cNvPr id="16" name="object 16"/>
          <p:cNvSpPr txBox="1"/>
          <p:nvPr/>
        </p:nvSpPr>
        <p:spPr>
          <a:xfrm>
            <a:off x="402056" y="1321587"/>
            <a:ext cx="3871595" cy="828040"/>
          </a:xfrm>
          <a:prstGeom prst="rect">
            <a:avLst/>
          </a:prstGeom>
        </p:spPr>
        <p:txBody>
          <a:bodyPr vert="horz" wrap="square" lIns="0" tIns="55244" rIns="0" bIns="0" rtlCol="0">
            <a:spAutoFit/>
          </a:bodyPr>
          <a:lstStyle/>
          <a:p>
            <a:pPr marL="12700">
              <a:lnSpc>
                <a:spcPct val="100000"/>
              </a:lnSpc>
              <a:spcBef>
                <a:spcPts val="434"/>
              </a:spcBef>
            </a:pPr>
            <a:r>
              <a:rPr sz="1100" spc="-15" dirty="0">
                <a:latin typeface="Times New Roman"/>
                <a:cs typeface="Times New Roman"/>
              </a:rPr>
              <a:t>removes </a:t>
            </a:r>
            <a:r>
              <a:rPr sz="1100" spc="-5" dirty="0">
                <a:latin typeface="Times New Roman"/>
                <a:cs typeface="Times New Roman"/>
              </a:rPr>
              <a:t>listed</a:t>
            </a:r>
            <a:r>
              <a:rPr sz="1100" spc="-80" dirty="0">
                <a:latin typeface="Times New Roman"/>
                <a:cs typeface="Times New Roman"/>
              </a:rPr>
              <a:t> </a:t>
            </a:r>
            <a:r>
              <a:rPr sz="1100" spc="-15" dirty="0">
                <a:latin typeface="Times New Roman"/>
                <a:cs typeface="Times New Roman"/>
              </a:rPr>
              <a:t>variables</a:t>
            </a:r>
            <a:endParaRPr sz="1100">
              <a:latin typeface="Times New Roman"/>
              <a:cs typeface="Times New Roman"/>
            </a:endParaRPr>
          </a:p>
          <a:p>
            <a:pPr marL="12700" marR="5080">
              <a:lnSpc>
                <a:spcPct val="102600"/>
              </a:lnSpc>
              <a:spcBef>
                <a:spcPts val="300"/>
              </a:spcBef>
            </a:pPr>
            <a:r>
              <a:rPr sz="1100" spc="-45" dirty="0">
                <a:latin typeface="Times New Roman"/>
                <a:cs typeface="Times New Roman"/>
              </a:rPr>
              <a:t>if </a:t>
            </a:r>
            <a:r>
              <a:rPr sz="1100" spc="-5" dirty="0">
                <a:latin typeface="Times New Roman"/>
                <a:cs typeface="Times New Roman"/>
              </a:rPr>
              <a:t>no </a:t>
            </a:r>
            <a:r>
              <a:rPr sz="1050" spc="30" dirty="0">
                <a:latin typeface="Garamond"/>
                <a:cs typeface="Garamond"/>
              </a:rPr>
              <a:t>varlist </a:t>
            </a:r>
            <a:r>
              <a:rPr sz="1100" spc="-35" dirty="0">
                <a:latin typeface="Times New Roman"/>
                <a:cs typeface="Times New Roman"/>
              </a:rPr>
              <a:t>is </a:t>
            </a:r>
            <a:r>
              <a:rPr sz="1100" spc="-15" dirty="0">
                <a:latin typeface="Times New Roman"/>
                <a:cs typeface="Times New Roman"/>
              </a:rPr>
              <a:t>given, </a:t>
            </a:r>
            <a:r>
              <a:rPr sz="1100" spc="15" dirty="0">
                <a:latin typeface="Times New Roman"/>
                <a:cs typeface="Times New Roman"/>
              </a:rPr>
              <a:t>it </a:t>
            </a:r>
            <a:r>
              <a:rPr sz="1100" dirty="0">
                <a:latin typeface="Times New Roman"/>
                <a:cs typeface="Times New Roman"/>
              </a:rPr>
              <a:t>deletes </a:t>
            </a:r>
            <a:r>
              <a:rPr sz="1100" spc="25" dirty="0">
                <a:latin typeface="Times New Roman"/>
                <a:cs typeface="Times New Roman"/>
              </a:rPr>
              <a:t>the </a:t>
            </a:r>
            <a:r>
              <a:rPr sz="1100" spc="10" dirty="0">
                <a:latin typeface="Times New Roman"/>
                <a:cs typeface="Times New Roman"/>
              </a:rPr>
              <a:t>last </a:t>
            </a:r>
            <a:r>
              <a:rPr sz="1100" spc="5" dirty="0">
                <a:latin typeface="Times New Roman"/>
                <a:cs typeface="Times New Roman"/>
              </a:rPr>
              <a:t>(highest </a:t>
            </a:r>
            <a:r>
              <a:rPr sz="1100" spc="10" dirty="0">
                <a:latin typeface="Times New Roman"/>
                <a:cs typeface="Times New Roman"/>
              </a:rPr>
              <a:t>numbered) </a:t>
            </a:r>
            <a:r>
              <a:rPr sz="1100" spc="-20" dirty="0">
                <a:latin typeface="Times New Roman"/>
                <a:cs typeface="Times New Roman"/>
              </a:rPr>
              <a:t>variable  </a:t>
            </a:r>
            <a:r>
              <a:rPr sz="1100" spc="-10" dirty="0">
                <a:latin typeface="Times New Roman"/>
                <a:cs typeface="Times New Roman"/>
              </a:rPr>
              <a:t>from </a:t>
            </a:r>
            <a:r>
              <a:rPr sz="1100" spc="25" dirty="0">
                <a:latin typeface="Times New Roman"/>
                <a:cs typeface="Times New Roman"/>
              </a:rPr>
              <a:t>the</a:t>
            </a:r>
            <a:r>
              <a:rPr sz="1100" spc="-90" dirty="0">
                <a:latin typeface="Times New Roman"/>
                <a:cs typeface="Times New Roman"/>
              </a:rPr>
              <a:t> </a:t>
            </a:r>
            <a:r>
              <a:rPr sz="1100" spc="30" dirty="0">
                <a:latin typeface="Times New Roman"/>
                <a:cs typeface="Times New Roman"/>
              </a:rPr>
              <a:t>dataset</a:t>
            </a:r>
            <a:endParaRPr sz="1100">
              <a:latin typeface="Times New Roman"/>
              <a:cs typeface="Times New Roman"/>
            </a:endParaRPr>
          </a:p>
          <a:p>
            <a:pPr marL="12700">
              <a:lnSpc>
                <a:spcPct val="100000"/>
              </a:lnSpc>
              <a:spcBef>
                <a:spcPts val="330"/>
              </a:spcBef>
            </a:pPr>
            <a:r>
              <a:rPr sz="1100" i="1" spc="45" dirty="0">
                <a:latin typeface="Garamond"/>
                <a:cs typeface="Garamond"/>
              </a:rPr>
              <a:t>−−</a:t>
            </a:r>
            <a:r>
              <a:rPr sz="1100" spc="45" dirty="0">
                <a:latin typeface="Times New Roman"/>
                <a:cs typeface="Times New Roman"/>
              </a:rPr>
              <a:t>db: </a:t>
            </a:r>
            <a:r>
              <a:rPr sz="1100" dirty="0">
                <a:latin typeface="Times New Roman"/>
                <a:cs typeface="Times New Roman"/>
              </a:rPr>
              <a:t>deletes </a:t>
            </a:r>
            <a:r>
              <a:rPr sz="1100" spc="-15" dirty="0">
                <a:latin typeface="Times New Roman"/>
                <a:cs typeface="Times New Roman"/>
              </a:rPr>
              <a:t>variables </a:t>
            </a:r>
            <a:r>
              <a:rPr sz="1100" spc="-10" dirty="0">
                <a:latin typeface="Times New Roman"/>
                <a:cs typeface="Times New Roman"/>
              </a:rPr>
              <a:t>from </a:t>
            </a:r>
            <a:r>
              <a:rPr sz="1100" spc="30" dirty="0">
                <a:latin typeface="Times New Roman"/>
                <a:cs typeface="Times New Roman"/>
              </a:rPr>
              <a:t>a </a:t>
            </a:r>
            <a:r>
              <a:rPr sz="1100" dirty="0">
                <a:latin typeface="Times New Roman"/>
                <a:cs typeface="Times New Roman"/>
              </a:rPr>
              <a:t>gretl</a:t>
            </a:r>
            <a:r>
              <a:rPr sz="1100" spc="-10" dirty="0">
                <a:latin typeface="Times New Roman"/>
                <a:cs typeface="Times New Roman"/>
              </a:rPr>
              <a:t> </a:t>
            </a:r>
            <a:r>
              <a:rPr sz="1100" spc="20" dirty="0">
                <a:latin typeface="Times New Roman"/>
                <a:cs typeface="Times New Roman"/>
              </a:rPr>
              <a:t>database</a:t>
            </a:r>
            <a:endParaRPr sz="1100">
              <a:latin typeface="Times New Roman"/>
              <a:cs typeface="Times New Roman"/>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37</a:t>
            </a:r>
            <a:r>
              <a:rPr spc="-60" dirty="0"/>
              <a:t> </a:t>
            </a:r>
            <a:r>
              <a:rPr spc="15" dirty="0"/>
              <a:t>/</a:t>
            </a:r>
            <a:r>
              <a:rPr spc="-55" dirty="0"/>
              <a:t> </a:t>
            </a:r>
            <a:r>
              <a:rPr spc="75" dirty="0"/>
              <a:t>42</a:t>
            </a:r>
          </a:p>
        </p:txBody>
      </p:sp>
    </p:spTree>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9829" y="2101"/>
            <a:ext cx="919480"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75" dirty="0">
                <a:solidFill>
                  <a:srgbClr val="F2F2F2"/>
                </a:solidFill>
                <a:latin typeface="Book Antiqua"/>
                <a:cs typeface="Book Antiqua"/>
              </a:rPr>
              <a:t> </a:t>
            </a:r>
            <a:r>
              <a:rPr sz="550" spc="35" dirty="0">
                <a:solidFill>
                  <a:srgbClr val="F2F2F2"/>
                </a:solidFill>
                <a:latin typeface="Book Antiqua"/>
                <a:cs typeface="Book Antiqua"/>
              </a:rPr>
              <a:t>Variables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p:nvPr/>
        </p:nvSpPr>
        <p:spPr>
          <a:xfrm>
            <a:off x="0" y="140106"/>
            <a:ext cx="4608195" cy="582295"/>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z="1450" spc="-30" dirty="0">
                <a:solidFill>
                  <a:srgbClr val="CC0000"/>
                </a:solidFill>
                <a:latin typeface="Times New Roman"/>
                <a:cs typeface="Times New Roman"/>
              </a:rPr>
              <a:t>setinfo </a:t>
            </a:r>
            <a:r>
              <a:rPr sz="1300" spc="40" dirty="0">
                <a:solidFill>
                  <a:srgbClr val="CC0000"/>
                </a:solidFill>
                <a:latin typeface="Times New Roman"/>
                <a:cs typeface="Times New Roman"/>
              </a:rPr>
              <a:t>varname </a:t>
            </a:r>
            <a:r>
              <a:rPr sz="1400" i="1" spc="75" dirty="0">
                <a:solidFill>
                  <a:srgbClr val="CC0000"/>
                </a:solidFill>
                <a:latin typeface="Garamond"/>
                <a:cs typeface="Garamond"/>
              </a:rPr>
              <a:t>−</a:t>
            </a:r>
            <a:r>
              <a:rPr sz="1450" spc="75" dirty="0">
                <a:solidFill>
                  <a:srgbClr val="CC0000"/>
                </a:solidFill>
                <a:latin typeface="Times New Roman"/>
                <a:cs typeface="Times New Roman"/>
              </a:rPr>
              <a:t>d </a:t>
            </a:r>
            <a:r>
              <a:rPr sz="1450" spc="40" dirty="0">
                <a:solidFill>
                  <a:srgbClr val="CC0000"/>
                </a:solidFill>
                <a:latin typeface="Times New Roman"/>
                <a:cs typeface="Times New Roman"/>
              </a:rPr>
              <a:t>"</a:t>
            </a:r>
            <a:r>
              <a:rPr sz="1300" spc="40" dirty="0">
                <a:solidFill>
                  <a:srgbClr val="CC0000"/>
                </a:solidFill>
                <a:latin typeface="Times New Roman"/>
                <a:cs typeface="Times New Roman"/>
              </a:rPr>
              <a:t>thislabel</a:t>
            </a:r>
            <a:r>
              <a:rPr sz="1450" spc="40" dirty="0">
                <a:solidFill>
                  <a:srgbClr val="CC0000"/>
                </a:solidFill>
                <a:latin typeface="Times New Roman"/>
                <a:cs typeface="Times New Roman"/>
              </a:rPr>
              <a:t>" </a:t>
            </a:r>
            <a:r>
              <a:rPr sz="1400" i="1" spc="80" dirty="0">
                <a:solidFill>
                  <a:srgbClr val="CC0000"/>
                </a:solidFill>
                <a:latin typeface="Garamond"/>
                <a:cs typeface="Garamond"/>
              </a:rPr>
              <a:t>−</a:t>
            </a:r>
            <a:r>
              <a:rPr sz="1450" spc="80" dirty="0">
                <a:solidFill>
                  <a:srgbClr val="CC0000"/>
                </a:solidFill>
                <a:latin typeface="Times New Roman"/>
                <a:cs typeface="Times New Roman"/>
              </a:rPr>
              <a:t>n </a:t>
            </a:r>
            <a:r>
              <a:rPr sz="1450" spc="55" dirty="0">
                <a:solidFill>
                  <a:srgbClr val="CC0000"/>
                </a:solidFill>
                <a:latin typeface="Times New Roman"/>
                <a:cs typeface="Times New Roman"/>
              </a:rPr>
              <a:t>"</a:t>
            </a:r>
            <a:r>
              <a:rPr sz="1300" spc="55" dirty="0">
                <a:solidFill>
                  <a:srgbClr val="CC0000"/>
                </a:solidFill>
                <a:latin typeface="Times New Roman"/>
                <a:cs typeface="Times New Roman"/>
              </a:rPr>
              <a:t>thisname</a:t>
            </a:r>
            <a:r>
              <a:rPr sz="1450" spc="55" dirty="0">
                <a:solidFill>
                  <a:srgbClr val="CC0000"/>
                </a:solidFill>
                <a:latin typeface="Times New Roman"/>
                <a:cs typeface="Times New Roman"/>
              </a:rPr>
              <a:t>"</a:t>
            </a:r>
            <a:r>
              <a:rPr sz="1450" spc="65" dirty="0">
                <a:solidFill>
                  <a:srgbClr val="CC0000"/>
                </a:solidFill>
                <a:latin typeface="Times New Roman"/>
                <a:cs typeface="Times New Roman"/>
              </a:rPr>
              <a:t> </a:t>
            </a:r>
            <a:r>
              <a:rPr sz="1400" i="1" spc="15" dirty="0">
                <a:solidFill>
                  <a:srgbClr val="CC0000"/>
                </a:solidFill>
                <a:latin typeface="Garamond"/>
                <a:cs typeface="Garamond"/>
              </a:rPr>
              <a:t>−−</a:t>
            </a:r>
            <a:r>
              <a:rPr sz="1450" spc="15" dirty="0">
                <a:solidFill>
                  <a:srgbClr val="CC0000"/>
                </a:solidFill>
                <a:latin typeface="Times New Roman"/>
                <a:cs typeface="Times New Roman"/>
              </a:rPr>
              <a:t>discrete</a:t>
            </a:r>
            <a:endParaRPr sz="1450">
              <a:latin typeface="Times New Roman"/>
              <a:cs typeface="Times New Roman"/>
            </a:endParaRPr>
          </a:p>
          <a:p>
            <a:pPr marL="107950">
              <a:lnSpc>
                <a:spcPct val="100000"/>
              </a:lnSpc>
              <a:spcBef>
                <a:spcPts val="55"/>
              </a:spcBef>
            </a:pPr>
            <a:r>
              <a:rPr sz="1400" i="1" spc="10" dirty="0">
                <a:solidFill>
                  <a:srgbClr val="CC0000"/>
                </a:solidFill>
                <a:latin typeface="Garamond"/>
                <a:cs typeface="Garamond"/>
              </a:rPr>
              <a:t>−−</a:t>
            </a:r>
            <a:r>
              <a:rPr sz="1450" spc="10" dirty="0">
                <a:solidFill>
                  <a:srgbClr val="CC0000"/>
                </a:solidFill>
                <a:latin typeface="Times New Roman"/>
                <a:cs typeface="Times New Roman"/>
              </a:rPr>
              <a:t>continuous</a:t>
            </a:r>
            <a:endParaRPr sz="1450">
              <a:latin typeface="Times New Roman"/>
              <a:cs typeface="Times New Roman"/>
            </a:endParaRPr>
          </a:p>
        </p:txBody>
      </p:sp>
      <p:sp>
        <p:nvSpPr>
          <p:cNvPr id="5" name="object 5"/>
          <p:cNvSpPr/>
          <p:nvPr/>
        </p:nvSpPr>
        <p:spPr>
          <a:xfrm>
            <a:off x="137655" y="2066836"/>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2054136"/>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1154087"/>
            <a:ext cx="50749" cy="91274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1147939"/>
            <a:ext cx="4434840" cy="970280"/>
          </a:xfrm>
          <a:custGeom>
            <a:avLst/>
            <a:gdLst/>
            <a:ahLst/>
            <a:cxnLst/>
            <a:rect l="l" t="t" r="r" b="b"/>
            <a:pathLst>
              <a:path w="4434840" h="970280">
                <a:moveTo>
                  <a:pt x="4434332" y="0"/>
                </a:moveTo>
                <a:lnTo>
                  <a:pt x="0" y="0"/>
                </a:lnTo>
                <a:lnTo>
                  <a:pt x="0" y="918897"/>
                </a:lnTo>
                <a:lnTo>
                  <a:pt x="4008" y="938621"/>
                </a:lnTo>
                <a:lnTo>
                  <a:pt x="14922" y="954774"/>
                </a:lnTo>
                <a:lnTo>
                  <a:pt x="31075" y="965688"/>
                </a:lnTo>
                <a:lnTo>
                  <a:pt x="50800" y="969697"/>
                </a:lnTo>
                <a:lnTo>
                  <a:pt x="4383532" y="969697"/>
                </a:lnTo>
                <a:lnTo>
                  <a:pt x="4403257" y="965688"/>
                </a:lnTo>
                <a:lnTo>
                  <a:pt x="4419410" y="954774"/>
                </a:lnTo>
                <a:lnTo>
                  <a:pt x="4430324" y="938621"/>
                </a:lnTo>
                <a:lnTo>
                  <a:pt x="4434332" y="918897"/>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192177"/>
            <a:ext cx="0" cy="894080"/>
          </a:xfrm>
          <a:custGeom>
            <a:avLst/>
            <a:gdLst/>
            <a:ahLst/>
            <a:cxnLst/>
            <a:rect l="l" t="t" r="r" b="b"/>
            <a:pathLst>
              <a:path h="894080">
                <a:moveTo>
                  <a:pt x="0" y="893708"/>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179477"/>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1166777"/>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1154077"/>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206576"/>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416608"/>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798713"/>
            <a:ext cx="65265" cy="65265"/>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137655" y="2834220"/>
            <a:ext cx="101599" cy="101600"/>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86855" y="2448356"/>
            <a:ext cx="4434331" cy="50609"/>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188455" y="2821520"/>
            <a:ext cx="4383480" cy="114300"/>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4521187" y="2313800"/>
            <a:ext cx="50749" cy="520420"/>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86854" y="2492644"/>
            <a:ext cx="4434840" cy="392430"/>
          </a:xfrm>
          <a:custGeom>
            <a:avLst/>
            <a:gdLst/>
            <a:ahLst/>
            <a:cxnLst/>
            <a:rect l="l" t="t" r="r" b="b"/>
            <a:pathLst>
              <a:path w="4434840" h="392430">
                <a:moveTo>
                  <a:pt x="4434332" y="0"/>
                </a:moveTo>
                <a:lnTo>
                  <a:pt x="0" y="0"/>
                </a:lnTo>
                <a:lnTo>
                  <a:pt x="0" y="341576"/>
                </a:lnTo>
                <a:lnTo>
                  <a:pt x="4008" y="361301"/>
                </a:lnTo>
                <a:lnTo>
                  <a:pt x="14922" y="377454"/>
                </a:lnTo>
                <a:lnTo>
                  <a:pt x="31075" y="388368"/>
                </a:lnTo>
                <a:lnTo>
                  <a:pt x="50800" y="392377"/>
                </a:lnTo>
                <a:lnTo>
                  <a:pt x="4383532" y="392377"/>
                </a:lnTo>
                <a:lnTo>
                  <a:pt x="4403257" y="388368"/>
                </a:lnTo>
                <a:lnTo>
                  <a:pt x="4419410" y="377454"/>
                </a:lnTo>
                <a:lnTo>
                  <a:pt x="4430324" y="361301"/>
                </a:lnTo>
                <a:lnTo>
                  <a:pt x="4434332" y="341576"/>
                </a:lnTo>
                <a:lnTo>
                  <a:pt x="4434332" y="0"/>
                </a:lnTo>
                <a:close/>
              </a:path>
            </a:pathLst>
          </a:custGeom>
          <a:solidFill>
            <a:srgbClr val="FFFFFF"/>
          </a:solidFill>
        </p:spPr>
        <p:txBody>
          <a:bodyPr wrap="square" lIns="0" tIns="0" rIns="0" bIns="0" rtlCol="0"/>
          <a:lstStyle/>
          <a:p>
            <a:endParaRPr/>
          </a:p>
        </p:txBody>
      </p:sp>
      <p:sp>
        <p:nvSpPr>
          <p:cNvPr id="21" name="object 21"/>
          <p:cNvSpPr/>
          <p:nvPr/>
        </p:nvSpPr>
        <p:spPr>
          <a:xfrm>
            <a:off x="4521187" y="2351899"/>
            <a:ext cx="0" cy="501650"/>
          </a:xfrm>
          <a:custGeom>
            <a:avLst/>
            <a:gdLst/>
            <a:ahLst/>
            <a:cxnLst/>
            <a:rect l="l" t="t" r="r" b="b"/>
            <a:pathLst>
              <a:path h="501650">
                <a:moveTo>
                  <a:pt x="0" y="501371"/>
                </a:moveTo>
                <a:lnTo>
                  <a:pt x="0" y="0"/>
                </a:lnTo>
              </a:path>
            </a:pathLst>
          </a:custGeom>
          <a:ln w="3175">
            <a:solidFill>
              <a:srgbClr val="7F7F7F"/>
            </a:solidFill>
          </a:ln>
        </p:spPr>
        <p:txBody>
          <a:bodyPr wrap="square" lIns="0" tIns="0" rIns="0" bIns="0" rtlCol="0"/>
          <a:lstStyle/>
          <a:p>
            <a:endParaRPr/>
          </a:p>
        </p:txBody>
      </p:sp>
      <p:sp>
        <p:nvSpPr>
          <p:cNvPr id="22" name="object 22"/>
          <p:cNvSpPr/>
          <p:nvPr/>
        </p:nvSpPr>
        <p:spPr>
          <a:xfrm>
            <a:off x="4521187" y="2339199"/>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23" name="object 23"/>
          <p:cNvSpPr/>
          <p:nvPr/>
        </p:nvSpPr>
        <p:spPr>
          <a:xfrm>
            <a:off x="4521187" y="2326499"/>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24" name="object 24"/>
          <p:cNvSpPr/>
          <p:nvPr/>
        </p:nvSpPr>
        <p:spPr>
          <a:xfrm>
            <a:off x="4521187" y="2313799"/>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25" name="object 25"/>
          <p:cNvSpPr/>
          <p:nvPr/>
        </p:nvSpPr>
        <p:spPr>
          <a:xfrm>
            <a:off x="280212" y="2551265"/>
            <a:ext cx="65265" cy="65265"/>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280212" y="2761297"/>
            <a:ext cx="65265" cy="65265"/>
          </a:xfrm>
          <a:prstGeom prst="rect">
            <a:avLst/>
          </a:prstGeom>
          <a:blipFill>
            <a:blip r:embed="rId12" cstate="print"/>
            <a:stretch>
              <a:fillRect/>
            </a:stretch>
          </a:blipFill>
        </p:spPr>
        <p:txBody>
          <a:bodyPr wrap="square" lIns="0" tIns="0" rIns="0" bIns="0" rtlCol="0"/>
          <a:lstStyle/>
          <a:p>
            <a:endParaRPr/>
          </a:p>
        </p:txBody>
      </p:sp>
      <p:sp>
        <p:nvSpPr>
          <p:cNvPr id="27" name="object 27"/>
          <p:cNvSpPr txBox="1"/>
          <p:nvPr/>
        </p:nvSpPr>
        <p:spPr>
          <a:xfrm>
            <a:off x="124955" y="1079373"/>
            <a:ext cx="4166235" cy="1790700"/>
          </a:xfrm>
          <a:prstGeom prst="rect">
            <a:avLst/>
          </a:prstGeom>
        </p:spPr>
        <p:txBody>
          <a:bodyPr vert="horz" wrap="square" lIns="0" tIns="55244" rIns="0" bIns="0" rtlCol="0">
            <a:spAutoFit/>
          </a:bodyPr>
          <a:lstStyle/>
          <a:p>
            <a:pPr marL="289560">
              <a:lnSpc>
                <a:spcPct val="100000"/>
              </a:lnSpc>
              <a:spcBef>
                <a:spcPts val="434"/>
              </a:spcBef>
            </a:pPr>
            <a:r>
              <a:rPr sz="1100" i="1" spc="60" dirty="0">
                <a:latin typeface="Garamond"/>
                <a:cs typeface="Garamond"/>
              </a:rPr>
              <a:t>−</a:t>
            </a:r>
            <a:r>
              <a:rPr sz="1100" spc="60" dirty="0">
                <a:latin typeface="Times New Roman"/>
                <a:cs typeface="Times New Roman"/>
              </a:rPr>
              <a:t>d </a:t>
            </a:r>
            <a:r>
              <a:rPr sz="1100" spc="45" dirty="0">
                <a:latin typeface="Times New Roman"/>
                <a:cs typeface="Times New Roman"/>
              </a:rPr>
              <a:t>"</a:t>
            </a:r>
            <a:r>
              <a:rPr sz="1050" spc="45" dirty="0">
                <a:latin typeface="Garamond"/>
                <a:cs typeface="Garamond"/>
              </a:rPr>
              <a:t>thislabel</a:t>
            </a:r>
            <a:r>
              <a:rPr sz="1100" spc="45" dirty="0">
                <a:latin typeface="Times New Roman"/>
                <a:cs typeface="Times New Roman"/>
              </a:rPr>
              <a:t>": </a:t>
            </a:r>
            <a:r>
              <a:rPr sz="1050" spc="40" dirty="0">
                <a:latin typeface="Garamond"/>
                <a:cs typeface="Garamond"/>
              </a:rPr>
              <a:t>thislabel </a:t>
            </a:r>
            <a:r>
              <a:rPr sz="1100" spc="-35" dirty="0">
                <a:latin typeface="Times New Roman"/>
                <a:cs typeface="Times New Roman"/>
              </a:rPr>
              <a:t>is </a:t>
            </a:r>
            <a:r>
              <a:rPr sz="1100" spc="20" dirty="0">
                <a:latin typeface="Times New Roman"/>
                <a:cs typeface="Times New Roman"/>
              </a:rPr>
              <a:t>set </a:t>
            </a:r>
            <a:r>
              <a:rPr sz="1100" spc="5" dirty="0">
                <a:latin typeface="Times New Roman"/>
                <a:cs typeface="Times New Roman"/>
              </a:rPr>
              <a:t>as </a:t>
            </a:r>
            <a:r>
              <a:rPr sz="1100" spc="25" dirty="0">
                <a:latin typeface="Times New Roman"/>
                <a:cs typeface="Times New Roman"/>
              </a:rPr>
              <a:t>the </a:t>
            </a:r>
            <a:r>
              <a:rPr sz="1100" spc="-5" dirty="0">
                <a:latin typeface="Times New Roman"/>
                <a:cs typeface="Times New Roman"/>
              </a:rPr>
              <a:t>variable's </a:t>
            </a:r>
            <a:r>
              <a:rPr sz="1100" spc="-10" dirty="0">
                <a:latin typeface="Times New Roman"/>
                <a:cs typeface="Times New Roman"/>
              </a:rPr>
              <a:t>descriptive</a:t>
            </a:r>
            <a:r>
              <a:rPr sz="1100" spc="-85" dirty="0">
                <a:latin typeface="Times New Roman"/>
                <a:cs typeface="Times New Roman"/>
              </a:rPr>
              <a:t> </a:t>
            </a:r>
            <a:r>
              <a:rPr sz="1100" spc="-10" dirty="0">
                <a:latin typeface="Times New Roman"/>
                <a:cs typeface="Times New Roman"/>
              </a:rPr>
              <a:t>label</a:t>
            </a:r>
            <a:endParaRPr sz="1100">
              <a:latin typeface="Times New Roman"/>
              <a:cs typeface="Times New Roman"/>
            </a:endParaRPr>
          </a:p>
          <a:p>
            <a:pPr marL="289560" marR="5080">
              <a:lnSpc>
                <a:spcPct val="102600"/>
              </a:lnSpc>
              <a:spcBef>
                <a:spcPts val="300"/>
              </a:spcBef>
            </a:pPr>
            <a:r>
              <a:rPr sz="1100" i="1" spc="60" dirty="0">
                <a:latin typeface="Garamond"/>
                <a:cs typeface="Garamond"/>
              </a:rPr>
              <a:t>−</a:t>
            </a:r>
            <a:r>
              <a:rPr sz="1100" spc="60" dirty="0">
                <a:latin typeface="Times New Roman"/>
                <a:cs typeface="Times New Roman"/>
              </a:rPr>
              <a:t>n </a:t>
            </a:r>
            <a:r>
              <a:rPr sz="1100" spc="45" dirty="0">
                <a:latin typeface="Times New Roman"/>
                <a:cs typeface="Times New Roman"/>
              </a:rPr>
              <a:t>"</a:t>
            </a:r>
            <a:r>
              <a:rPr sz="1050" spc="45" dirty="0">
                <a:latin typeface="Garamond"/>
                <a:cs typeface="Garamond"/>
              </a:rPr>
              <a:t>thisname</a:t>
            </a:r>
            <a:r>
              <a:rPr sz="1100" spc="45" dirty="0">
                <a:latin typeface="Times New Roman"/>
                <a:cs typeface="Times New Roman"/>
              </a:rPr>
              <a:t>": </a:t>
            </a:r>
            <a:r>
              <a:rPr sz="1050" spc="45" dirty="0">
                <a:latin typeface="Garamond"/>
                <a:cs typeface="Garamond"/>
              </a:rPr>
              <a:t>thisname </a:t>
            </a:r>
            <a:r>
              <a:rPr sz="1100" spc="-35" dirty="0">
                <a:latin typeface="Times New Roman"/>
                <a:cs typeface="Times New Roman"/>
              </a:rPr>
              <a:t>is </a:t>
            </a:r>
            <a:r>
              <a:rPr sz="1100" spc="-5" dirty="0">
                <a:latin typeface="Times New Roman"/>
                <a:cs typeface="Times New Roman"/>
              </a:rPr>
              <a:t>used </a:t>
            </a:r>
            <a:r>
              <a:rPr sz="1100" spc="-25" dirty="0">
                <a:latin typeface="Times New Roman"/>
                <a:cs typeface="Times New Roman"/>
              </a:rPr>
              <a:t>in </a:t>
            </a:r>
            <a:r>
              <a:rPr sz="1100" spc="-5" dirty="0">
                <a:latin typeface="Times New Roman"/>
                <a:cs typeface="Times New Roman"/>
              </a:rPr>
              <a:t>place </a:t>
            </a:r>
            <a:r>
              <a:rPr sz="1100" spc="-25" dirty="0">
                <a:latin typeface="Times New Roman"/>
                <a:cs typeface="Times New Roman"/>
              </a:rPr>
              <a:t>of </a:t>
            </a:r>
            <a:r>
              <a:rPr sz="1100" spc="25" dirty="0">
                <a:latin typeface="Times New Roman"/>
                <a:cs typeface="Times New Roman"/>
              </a:rPr>
              <a:t>the </a:t>
            </a:r>
            <a:r>
              <a:rPr sz="1100" spc="-5" dirty="0">
                <a:latin typeface="Times New Roman"/>
                <a:cs typeface="Times New Roman"/>
              </a:rPr>
              <a:t>variable's </a:t>
            </a:r>
            <a:r>
              <a:rPr sz="1100" spc="5" dirty="0">
                <a:latin typeface="Times New Roman"/>
                <a:cs typeface="Times New Roman"/>
              </a:rPr>
              <a:t>name </a:t>
            </a:r>
            <a:r>
              <a:rPr sz="1100" spc="-25" dirty="0">
                <a:latin typeface="Times New Roman"/>
                <a:cs typeface="Times New Roman"/>
              </a:rPr>
              <a:t>in  </a:t>
            </a:r>
            <a:r>
              <a:rPr sz="1100" dirty="0">
                <a:latin typeface="Times New Roman"/>
                <a:cs typeface="Times New Roman"/>
              </a:rPr>
              <a:t>graphs</a:t>
            </a:r>
            <a:endParaRPr sz="1100">
              <a:latin typeface="Times New Roman"/>
              <a:cs typeface="Times New Roman"/>
            </a:endParaRPr>
          </a:p>
          <a:p>
            <a:pPr marL="289560" marR="234315">
              <a:lnSpc>
                <a:spcPct val="102600"/>
              </a:lnSpc>
              <a:spcBef>
                <a:spcPts val="300"/>
              </a:spcBef>
            </a:pPr>
            <a:r>
              <a:rPr sz="1100" i="1" spc="20" dirty="0">
                <a:latin typeface="Garamond"/>
                <a:cs typeface="Garamond"/>
              </a:rPr>
              <a:t>−−</a:t>
            </a:r>
            <a:r>
              <a:rPr sz="1100" spc="20" dirty="0">
                <a:latin typeface="Times New Roman"/>
                <a:cs typeface="Times New Roman"/>
              </a:rPr>
              <a:t>discrete: </a:t>
            </a:r>
            <a:r>
              <a:rPr sz="1100" spc="-10" dirty="0">
                <a:latin typeface="Times New Roman"/>
                <a:cs typeface="Times New Roman"/>
              </a:rPr>
              <a:t>marks </a:t>
            </a:r>
            <a:r>
              <a:rPr sz="1100" spc="-20" dirty="0">
                <a:latin typeface="Times New Roman"/>
                <a:cs typeface="Times New Roman"/>
              </a:rPr>
              <a:t>variable </a:t>
            </a:r>
            <a:r>
              <a:rPr sz="1100" spc="5" dirty="0">
                <a:latin typeface="Times New Roman"/>
                <a:cs typeface="Times New Roman"/>
              </a:rPr>
              <a:t>as </a:t>
            </a:r>
            <a:r>
              <a:rPr sz="1100" dirty="0">
                <a:latin typeface="Times New Roman"/>
                <a:cs typeface="Times New Roman"/>
              </a:rPr>
              <a:t>discrete </a:t>
            </a:r>
            <a:r>
              <a:rPr sz="1100" spc="-10" dirty="0">
                <a:latin typeface="Times New Roman"/>
                <a:cs typeface="Times New Roman"/>
              </a:rPr>
              <a:t>(by </a:t>
            </a:r>
            <a:r>
              <a:rPr sz="1100" spc="5" dirty="0">
                <a:latin typeface="Times New Roman"/>
                <a:cs typeface="Times New Roman"/>
              </a:rPr>
              <a:t>default </a:t>
            </a:r>
            <a:r>
              <a:rPr sz="1100" spc="-15" dirty="0">
                <a:latin typeface="Times New Roman"/>
                <a:cs typeface="Times New Roman"/>
              </a:rPr>
              <a:t>variables </a:t>
            </a:r>
            <a:r>
              <a:rPr sz="1100" spc="-5" dirty="0">
                <a:latin typeface="Times New Roman"/>
                <a:cs typeface="Times New Roman"/>
              </a:rPr>
              <a:t>are  </a:t>
            </a:r>
            <a:r>
              <a:rPr sz="1100" spc="5" dirty="0">
                <a:latin typeface="Times New Roman"/>
                <a:cs typeface="Times New Roman"/>
              </a:rPr>
              <a:t>continuous)</a:t>
            </a:r>
            <a:endParaRPr sz="1100">
              <a:latin typeface="Times New Roman"/>
              <a:cs typeface="Times New Roman"/>
            </a:endParaRPr>
          </a:p>
          <a:p>
            <a:pPr>
              <a:lnSpc>
                <a:spcPct val="100000"/>
              </a:lnSpc>
              <a:spcBef>
                <a:spcPts val="40"/>
              </a:spcBef>
            </a:pPr>
            <a:endParaRPr sz="1350">
              <a:latin typeface="Times New Roman"/>
              <a:cs typeface="Times New Roman"/>
            </a:endParaRPr>
          </a:p>
          <a:p>
            <a:pPr marL="12700">
              <a:lnSpc>
                <a:spcPct val="100000"/>
              </a:lnSpc>
            </a:pPr>
            <a:r>
              <a:rPr sz="1100" spc="-15" dirty="0">
                <a:solidFill>
                  <a:srgbClr val="007F00"/>
                </a:solidFill>
                <a:latin typeface="Times New Roman"/>
                <a:cs typeface="Times New Roman"/>
              </a:rPr>
              <a:t>Examples</a:t>
            </a:r>
            <a:endParaRPr sz="1100">
              <a:latin typeface="Times New Roman"/>
              <a:cs typeface="Times New Roman"/>
            </a:endParaRPr>
          </a:p>
          <a:p>
            <a:pPr marL="289560" marR="817880">
              <a:lnSpc>
                <a:spcPct val="125299"/>
              </a:lnSpc>
            </a:pPr>
            <a:r>
              <a:rPr sz="1100" spc="-5" dirty="0">
                <a:latin typeface="Times New Roman"/>
                <a:cs typeface="Times New Roman"/>
              </a:rPr>
              <a:t>setinfo </a:t>
            </a:r>
            <a:r>
              <a:rPr sz="1100" spc="-35" dirty="0">
                <a:latin typeface="Times New Roman"/>
                <a:cs typeface="Times New Roman"/>
              </a:rPr>
              <a:t>x1 </a:t>
            </a:r>
            <a:r>
              <a:rPr sz="1100" i="1" spc="60" dirty="0">
                <a:latin typeface="Garamond"/>
                <a:cs typeface="Garamond"/>
              </a:rPr>
              <a:t>−</a:t>
            </a:r>
            <a:r>
              <a:rPr sz="1100" spc="60" dirty="0">
                <a:latin typeface="Times New Roman"/>
                <a:cs typeface="Times New Roman"/>
              </a:rPr>
              <a:t>d </a:t>
            </a:r>
            <a:r>
              <a:rPr sz="1100" dirty="0">
                <a:latin typeface="Times New Roman"/>
                <a:cs typeface="Times New Roman"/>
              </a:rPr>
              <a:t>"Description </a:t>
            </a:r>
            <a:r>
              <a:rPr sz="1100" spc="-25" dirty="0">
                <a:latin typeface="Times New Roman"/>
                <a:cs typeface="Times New Roman"/>
              </a:rPr>
              <a:t>of </a:t>
            </a:r>
            <a:r>
              <a:rPr sz="1100" spc="10" dirty="0">
                <a:latin typeface="Times New Roman"/>
                <a:cs typeface="Times New Roman"/>
              </a:rPr>
              <a:t>x1" </a:t>
            </a:r>
            <a:r>
              <a:rPr sz="1100" i="1" spc="60" dirty="0">
                <a:latin typeface="Garamond"/>
                <a:cs typeface="Garamond"/>
              </a:rPr>
              <a:t>−</a:t>
            </a:r>
            <a:r>
              <a:rPr sz="1100" spc="60" dirty="0">
                <a:latin typeface="Times New Roman"/>
                <a:cs typeface="Times New Roman"/>
              </a:rPr>
              <a:t>n </a:t>
            </a:r>
            <a:r>
              <a:rPr sz="1100" spc="10" dirty="0">
                <a:latin typeface="Times New Roman"/>
                <a:cs typeface="Times New Roman"/>
              </a:rPr>
              <a:t>"Graph </a:t>
            </a:r>
            <a:r>
              <a:rPr sz="1100" spc="25" dirty="0">
                <a:latin typeface="Times New Roman"/>
                <a:cs typeface="Times New Roman"/>
              </a:rPr>
              <a:t>name"  </a:t>
            </a:r>
            <a:r>
              <a:rPr sz="1100" spc="-5" dirty="0">
                <a:latin typeface="Times New Roman"/>
                <a:cs typeface="Times New Roman"/>
              </a:rPr>
              <a:t>setinfo </a:t>
            </a:r>
            <a:r>
              <a:rPr sz="1100" spc="-20" dirty="0">
                <a:latin typeface="Times New Roman"/>
                <a:cs typeface="Times New Roman"/>
              </a:rPr>
              <a:t>z</a:t>
            </a:r>
            <a:r>
              <a:rPr sz="1100" spc="-100" dirty="0">
                <a:latin typeface="Times New Roman"/>
                <a:cs typeface="Times New Roman"/>
              </a:rPr>
              <a:t> </a:t>
            </a:r>
            <a:r>
              <a:rPr sz="1100" i="1" spc="20" dirty="0">
                <a:latin typeface="Garamond"/>
                <a:cs typeface="Garamond"/>
              </a:rPr>
              <a:t>−−</a:t>
            </a:r>
            <a:r>
              <a:rPr sz="1100" spc="20" dirty="0">
                <a:latin typeface="Times New Roman"/>
                <a:cs typeface="Times New Roman"/>
              </a:rPr>
              <a:t>discrete</a:t>
            </a:r>
            <a:endParaRPr sz="1100">
              <a:latin typeface="Times New Roman"/>
              <a:cs typeface="Times New Roman"/>
            </a:endParaRP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38</a:t>
            </a:r>
            <a:r>
              <a:rPr spc="-60" dirty="0"/>
              <a:t> </a:t>
            </a:r>
            <a:r>
              <a:rPr spc="15" dirty="0"/>
              <a:t>/</a:t>
            </a:r>
            <a:r>
              <a:rPr spc="-55" dirty="0"/>
              <a:t> </a:t>
            </a:r>
            <a:r>
              <a:rPr spc="75" dirty="0"/>
              <a:t>42</a:t>
            </a:r>
          </a:p>
        </p:txBody>
      </p:sp>
    </p:spTree>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9829" y="2101"/>
            <a:ext cx="919480"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75" dirty="0">
                <a:solidFill>
                  <a:srgbClr val="F2F2F2"/>
                </a:solidFill>
                <a:latin typeface="Book Antiqua"/>
                <a:cs typeface="Book Antiqua"/>
              </a:rPr>
              <a:t> </a:t>
            </a:r>
            <a:r>
              <a:rPr sz="550" spc="35" dirty="0">
                <a:solidFill>
                  <a:srgbClr val="F2F2F2"/>
                </a:solidFill>
                <a:latin typeface="Book Antiqua"/>
                <a:cs typeface="Book Antiqua"/>
              </a:rPr>
              <a:t>Variables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25" dirty="0"/>
              <a:t>rename </a:t>
            </a:r>
            <a:r>
              <a:rPr sz="1300" spc="40" dirty="0"/>
              <a:t>varname</a:t>
            </a:r>
            <a:r>
              <a:rPr sz="1300" spc="-105" dirty="0"/>
              <a:t> </a:t>
            </a:r>
            <a:r>
              <a:rPr sz="1300" spc="45" dirty="0"/>
              <a:t>newname</a:t>
            </a:r>
            <a:endParaRPr sz="1300"/>
          </a:p>
        </p:txBody>
      </p:sp>
      <p:sp>
        <p:nvSpPr>
          <p:cNvPr id="5" name="object 5"/>
          <p:cNvSpPr/>
          <p:nvPr/>
        </p:nvSpPr>
        <p:spPr>
          <a:xfrm>
            <a:off x="137655" y="2007438"/>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1994738"/>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1091361"/>
            <a:ext cx="50749" cy="91607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1085212"/>
            <a:ext cx="4434840" cy="973455"/>
          </a:xfrm>
          <a:custGeom>
            <a:avLst/>
            <a:gdLst/>
            <a:ahLst/>
            <a:cxnLst/>
            <a:rect l="l" t="t" r="r" b="b"/>
            <a:pathLst>
              <a:path w="4434840" h="973455">
                <a:moveTo>
                  <a:pt x="4434332" y="0"/>
                </a:moveTo>
                <a:lnTo>
                  <a:pt x="0" y="0"/>
                </a:lnTo>
                <a:lnTo>
                  <a:pt x="0" y="922225"/>
                </a:lnTo>
                <a:lnTo>
                  <a:pt x="4008" y="941950"/>
                </a:lnTo>
                <a:lnTo>
                  <a:pt x="14922" y="958103"/>
                </a:lnTo>
                <a:lnTo>
                  <a:pt x="31075" y="969017"/>
                </a:lnTo>
                <a:lnTo>
                  <a:pt x="50800" y="973026"/>
                </a:lnTo>
                <a:lnTo>
                  <a:pt x="4383532" y="973026"/>
                </a:lnTo>
                <a:lnTo>
                  <a:pt x="4403257" y="969017"/>
                </a:lnTo>
                <a:lnTo>
                  <a:pt x="4419410" y="958103"/>
                </a:lnTo>
                <a:lnTo>
                  <a:pt x="4430324" y="941950"/>
                </a:lnTo>
                <a:lnTo>
                  <a:pt x="4434332" y="922225"/>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129450"/>
            <a:ext cx="0" cy="897255"/>
          </a:xfrm>
          <a:custGeom>
            <a:avLst/>
            <a:gdLst/>
            <a:ahLst/>
            <a:cxnLst/>
            <a:rect l="l" t="t" r="r" b="b"/>
            <a:pathLst>
              <a:path h="897255">
                <a:moveTo>
                  <a:pt x="0" y="897037"/>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116750"/>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1104050"/>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1091350"/>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143838"/>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353870"/>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563903"/>
            <a:ext cx="65265" cy="65265"/>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80212" y="1773936"/>
            <a:ext cx="65265" cy="65265"/>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86855" y="2388959"/>
            <a:ext cx="4434331" cy="50609"/>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137655" y="2586697"/>
            <a:ext cx="101599" cy="101600"/>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188455" y="2573997"/>
            <a:ext cx="4383480" cy="114300"/>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4521187" y="2254402"/>
            <a:ext cx="50749" cy="332295"/>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86854" y="2433236"/>
            <a:ext cx="4434840" cy="204470"/>
          </a:xfrm>
          <a:custGeom>
            <a:avLst/>
            <a:gdLst/>
            <a:ahLst/>
            <a:cxnLst/>
            <a:rect l="l" t="t" r="r" b="b"/>
            <a:pathLst>
              <a:path w="4434840" h="204469">
                <a:moveTo>
                  <a:pt x="4434332" y="0"/>
                </a:moveTo>
                <a:lnTo>
                  <a:pt x="0" y="0"/>
                </a:lnTo>
                <a:lnTo>
                  <a:pt x="0" y="153461"/>
                </a:lnTo>
                <a:lnTo>
                  <a:pt x="4008" y="173186"/>
                </a:lnTo>
                <a:lnTo>
                  <a:pt x="14922" y="189339"/>
                </a:lnTo>
                <a:lnTo>
                  <a:pt x="31075" y="200253"/>
                </a:lnTo>
                <a:lnTo>
                  <a:pt x="50800" y="204262"/>
                </a:lnTo>
                <a:lnTo>
                  <a:pt x="4383532" y="204262"/>
                </a:lnTo>
                <a:lnTo>
                  <a:pt x="4403257" y="200253"/>
                </a:lnTo>
                <a:lnTo>
                  <a:pt x="4419410" y="189339"/>
                </a:lnTo>
                <a:lnTo>
                  <a:pt x="4430324" y="173186"/>
                </a:lnTo>
                <a:lnTo>
                  <a:pt x="4434332" y="153461"/>
                </a:lnTo>
                <a:lnTo>
                  <a:pt x="4434332" y="0"/>
                </a:lnTo>
                <a:close/>
              </a:path>
            </a:pathLst>
          </a:custGeom>
          <a:solidFill>
            <a:srgbClr val="FFFFFF"/>
          </a:solidFill>
        </p:spPr>
        <p:txBody>
          <a:bodyPr wrap="square" lIns="0" tIns="0" rIns="0" bIns="0" rtlCol="0"/>
          <a:lstStyle/>
          <a:p>
            <a:endParaRPr/>
          </a:p>
        </p:txBody>
      </p:sp>
      <p:sp>
        <p:nvSpPr>
          <p:cNvPr id="22" name="object 22"/>
          <p:cNvSpPr/>
          <p:nvPr/>
        </p:nvSpPr>
        <p:spPr>
          <a:xfrm>
            <a:off x="4521187" y="2292491"/>
            <a:ext cx="0" cy="313690"/>
          </a:xfrm>
          <a:custGeom>
            <a:avLst/>
            <a:gdLst/>
            <a:ahLst/>
            <a:cxnLst/>
            <a:rect l="l" t="t" r="r" b="b"/>
            <a:pathLst>
              <a:path h="313689">
                <a:moveTo>
                  <a:pt x="0" y="313256"/>
                </a:moveTo>
                <a:lnTo>
                  <a:pt x="0" y="0"/>
                </a:lnTo>
              </a:path>
            </a:pathLst>
          </a:custGeom>
          <a:ln w="3175">
            <a:solidFill>
              <a:srgbClr val="7F7F7F"/>
            </a:solidFill>
          </a:ln>
        </p:spPr>
        <p:txBody>
          <a:bodyPr wrap="square" lIns="0" tIns="0" rIns="0" bIns="0" rtlCol="0"/>
          <a:lstStyle/>
          <a:p>
            <a:endParaRPr/>
          </a:p>
        </p:txBody>
      </p:sp>
      <p:sp>
        <p:nvSpPr>
          <p:cNvPr id="23" name="object 23"/>
          <p:cNvSpPr/>
          <p:nvPr/>
        </p:nvSpPr>
        <p:spPr>
          <a:xfrm>
            <a:off x="4521187" y="2279791"/>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24" name="object 24"/>
          <p:cNvSpPr/>
          <p:nvPr/>
        </p:nvSpPr>
        <p:spPr>
          <a:xfrm>
            <a:off x="4521187" y="2267091"/>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25" name="object 25"/>
          <p:cNvSpPr/>
          <p:nvPr/>
        </p:nvSpPr>
        <p:spPr>
          <a:xfrm>
            <a:off x="4521187" y="2254391"/>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26" name="object 26"/>
          <p:cNvSpPr/>
          <p:nvPr/>
        </p:nvSpPr>
        <p:spPr>
          <a:xfrm>
            <a:off x="280212" y="2491854"/>
            <a:ext cx="65265" cy="65265"/>
          </a:xfrm>
          <a:prstGeom prst="rect">
            <a:avLst/>
          </a:prstGeom>
          <a:blipFill>
            <a:blip r:embed="rId12" cstate="print"/>
            <a:stretch>
              <a:fillRect/>
            </a:stretch>
          </a:blipFill>
        </p:spPr>
        <p:txBody>
          <a:bodyPr wrap="square" lIns="0" tIns="0" rIns="0" bIns="0" rtlCol="0"/>
          <a:lstStyle/>
          <a:p>
            <a:endParaRPr/>
          </a:p>
        </p:txBody>
      </p:sp>
      <p:sp>
        <p:nvSpPr>
          <p:cNvPr id="27" name="object 27"/>
          <p:cNvSpPr txBox="1"/>
          <p:nvPr/>
        </p:nvSpPr>
        <p:spPr>
          <a:xfrm>
            <a:off x="124955" y="1016647"/>
            <a:ext cx="4070985" cy="1583690"/>
          </a:xfrm>
          <a:prstGeom prst="rect">
            <a:avLst/>
          </a:prstGeom>
        </p:spPr>
        <p:txBody>
          <a:bodyPr vert="horz" wrap="square" lIns="0" tIns="55244" rIns="0" bIns="0" rtlCol="0">
            <a:spAutoFit/>
          </a:bodyPr>
          <a:lstStyle/>
          <a:p>
            <a:pPr marL="289560">
              <a:lnSpc>
                <a:spcPct val="100000"/>
              </a:lnSpc>
              <a:spcBef>
                <a:spcPts val="434"/>
              </a:spcBef>
            </a:pPr>
            <a:r>
              <a:rPr sz="1100" dirty="0">
                <a:latin typeface="Times New Roman"/>
                <a:cs typeface="Times New Roman"/>
              </a:rPr>
              <a:t>changes </a:t>
            </a:r>
            <a:r>
              <a:rPr sz="1100" spc="25" dirty="0">
                <a:latin typeface="Times New Roman"/>
                <a:cs typeface="Times New Roman"/>
              </a:rPr>
              <a:t>the </a:t>
            </a:r>
            <a:r>
              <a:rPr sz="1100" spc="5" dirty="0">
                <a:latin typeface="Times New Roman"/>
                <a:cs typeface="Times New Roman"/>
              </a:rPr>
              <a:t>name </a:t>
            </a:r>
            <a:r>
              <a:rPr sz="1100" spc="-25" dirty="0">
                <a:latin typeface="Times New Roman"/>
                <a:cs typeface="Times New Roman"/>
              </a:rPr>
              <a:t>of </a:t>
            </a:r>
            <a:r>
              <a:rPr sz="1100" spc="25" dirty="0">
                <a:latin typeface="Times New Roman"/>
                <a:cs typeface="Times New Roman"/>
              </a:rPr>
              <a:t>the</a:t>
            </a:r>
            <a:r>
              <a:rPr sz="1100" spc="-110" dirty="0">
                <a:latin typeface="Times New Roman"/>
                <a:cs typeface="Times New Roman"/>
              </a:rPr>
              <a:t> </a:t>
            </a:r>
            <a:r>
              <a:rPr sz="1100" spc="-20" dirty="0">
                <a:latin typeface="Times New Roman"/>
                <a:cs typeface="Times New Roman"/>
              </a:rPr>
              <a:t>variable</a:t>
            </a:r>
            <a:endParaRPr sz="1100">
              <a:latin typeface="Times New Roman"/>
              <a:cs typeface="Times New Roman"/>
            </a:endParaRPr>
          </a:p>
          <a:p>
            <a:pPr marL="289560" marR="1334135">
              <a:lnSpc>
                <a:spcPct val="125299"/>
              </a:lnSpc>
            </a:pPr>
            <a:r>
              <a:rPr sz="1100" dirty="0">
                <a:latin typeface="Times New Roman"/>
                <a:cs typeface="Times New Roman"/>
              </a:rPr>
              <a:t>names </a:t>
            </a:r>
            <a:r>
              <a:rPr sz="1100" spc="20" dirty="0">
                <a:latin typeface="Times New Roman"/>
                <a:cs typeface="Times New Roman"/>
              </a:rPr>
              <a:t>must </a:t>
            </a:r>
            <a:r>
              <a:rPr sz="1100" spc="15" dirty="0">
                <a:latin typeface="Times New Roman"/>
                <a:cs typeface="Times New Roman"/>
              </a:rPr>
              <a:t>be </a:t>
            </a:r>
            <a:r>
              <a:rPr sz="1100" spc="-25" dirty="0">
                <a:latin typeface="Times New Roman"/>
                <a:cs typeface="Times New Roman"/>
              </a:rPr>
              <a:t>of </a:t>
            </a:r>
            <a:r>
              <a:rPr sz="1100" spc="-10" dirty="0">
                <a:latin typeface="Times New Roman"/>
                <a:cs typeface="Times New Roman"/>
              </a:rPr>
              <a:t>15 </a:t>
            </a:r>
            <a:r>
              <a:rPr sz="1100" spc="5" dirty="0">
                <a:latin typeface="Times New Roman"/>
                <a:cs typeface="Times New Roman"/>
              </a:rPr>
              <a:t>characters </a:t>
            </a:r>
            <a:r>
              <a:rPr sz="1100" spc="-10" dirty="0">
                <a:latin typeface="Times New Roman"/>
                <a:cs typeface="Times New Roman"/>
              </a:rPr>
              <a:t>maximum  </a:t>
            </a:r>
            <a:r>
              <a:rPr sz="1100" spc="5" dirty="0">
                <a:latin typeface="Times New Roman"/>
                <a:cs typeface="Times New Roman"/>
              </a:rPr>
              <a:t>they </a:t>
            </a:r>
            <a:r>
              <a:rPr sz="1100" spc="20" dirty="0">
                <a:latin typeface="Times New Roman"/>
                <a:cs typeface="Times New Roman"/>
              </a:rPr>
              <a:t>must </a:t>
            </a:r>
            <a:r>
              <a:rPr sz="1100" spc="30" dirty="0">
                <a:latin typeface="Times New Roman"/>
                <a:cs typeface="Times New Roman"/>
              </a:rPr>
              <a:t>start </a:t>
            </a:r>
            <a:r>
              <a:rPr sz="1100" spc="-5" dirty="0">
                <a:latin typeface="Times New Roman"/>
                <a:cs typeface="Times New Roman"/>
              </a:rPr>
              <a:t>with </a:t>
            </a:r>
            <a:r>
              <a:rPr sz="1100" spc="30" dirty="0">
                <a:latin typeface="Times New Roman"/>
                <a:cs typeface="Times New Roman"/>
              </a:rPr>
              <a:t>a</a:t>
            </a:r>
            <a:r>
              <a:rPr sz="1100" spc="95" dirty="0">
                <a:latin typeface="Times New Roman"/>
                <a:cs typeface="Times New Roman"/>
              </a:rPr>
              <a:t> </a:t>
            </a:r>
            <a:r>
              <a:rPr sz="1100" spc="15" dirty="0">
                <a:latin typeface="Times New Roman"/>
                <a:cs typeface="Times New Roman"/>
              </a:rPr>
              <a:t>letter</a:t>
            </a:r>
            <a:endParaRPr sz="1100">
              <a:latin typeface="Times New Roman"/>
              <a:cs typeface="Times New Roman"/>
            </a:endParaRPr>
          </a:p>
          <a:p>
            <a:pPr marL="289560" marR="5080">
              <a:lnSpc>
                <a:spcPct val="102600"/>
              </a:lnSpc>
              <a:spcBef>
                <a:spcPts val="300"/>
              </a:spcBef>
            </a:pPr>
            <a:r>
              <a:rPr sz="1100" spc="5" dirty="0">
                <a:latin typeface="Times New Roman"/>
                <a:cs typeface="Times New Roman"/>
              </a:rPr>
              <a:t>they </a:t>
            </a:r>
            <a:r>
              <a:rPr sz="1100" spc="20" dirty="0">
                <a:latin typeface="Times New Roman"/>
                <a:cs typeface="Times New Roman"/>
              </a:rPr>
              <a:t>must </a:t>
            </a:r>
            <a:r>
              <a:rPr sz="1100" spc="15" dirty="0">
                <a:latin typeface="Times New Roman"/>
                <a:cs typeface="Times New Roman"/>
              </a:rPr>
              <a:t>be </a:t>
            </a:r>
            <a:r>
              <a:rPr sz="1100" spc="-5" dirty="0">
                <a:latin typeface="Times New Roman"/>
                <a:cs typeface="Times New Roman"/>
              </a:rPr>
              <a:t>composed </a:t>
            </a:r>
            <a:r>
              <a:rPr sz="1100" spc="-25" dirty="0">
                <a:latin typeface="Times New Roman"/>
                <a:cs typeface="Times New Roman"/>
              </a:rPr>
              <a:t>of </a:t>
            </a:r>
            <a:r>
              <a:rPr sz="1100" spc="-30" dirty="0">
                <a:latin typeface="Times New Roman"/>
                <a:cs typeface="Times New Roman"/>
              </a:rPr>
              <a:t>only </a:t>
            </a:r>
            <a:r>
              <a:rPr sz="1100" spc="15" dirty="0">
                <a:latin typeface="Times New Roman"/>
                <a:cs typeface="Times New Roman"/>
              </a:rPr>
              <a:t>letters, </a:t>
            </a:r>
            <a:r>
              <a:rPr sz="1100" spc="-5" dirty="0">
                <a:latin typeface="Times New Roman"/>
                <a:cs typeface="Times New Roman"/>
              </a:rPr>
              <a:t>digits, </a:t>
            </a:r>
            <a:r>
              <a:rPr sz="1100" spc="15" dirty="0">
                <a:latin typeface="Times New Roman"/>
                <a:cs typeface="Times New Roman"/>
              </a:rPr>
              <a:t>and </a:t>
            </a:r>
            <a:r>
              <a:rPr sz="1100" spc="25" dirty="0">
                <a:latin typeface="Times New Roman"/>
                <a:cs typeface="Times New Roman"/>
              </a:rPr>
              <a:t>the </a:t>
            </a:r>
            <a:r>
              <a:rPr sz="1100" spc="-5" dirty="0">
                <a:latin typeface="Times New Roman"/>
                <a:cs typeface="Times New Roman"/>
              </a:rPr>
              <a:t>underscore  </a:t>
            </a:r>
            <a:r>
              <a:rPr sz="1100" spc="10" dirty="0">
                <a:latin typeface="Times New Roman"/>
                <a:cs typeface="Times New Roman"/>
              </a:rPr>
              <a:t>character</a:t>
            </a:r>
            <a:endParaRPr sz="1100">
              <a:latin typeface="Times New Roman"/>
              <a:cs typeface="Times New Roman"/>
            </a:endParaRPr>
          </a:p>
          <a:p>
            <a:pPr>
              <a:lnSpc>
                <a:spcPct val="100000"/>
              </a:lnSpc>
              <a:spcBef>
                <a:spcPts val="55"/>
              </a:spcBef>
            </a:pPr>
            <a:endParaRPr sz="1100">
              <a:latin typeface="Times New Roman"/>
              <a:cs typeface="Times New Roman"/>
            </a:endParaRPr>
          </a:p>
          <a:p>
            <a:pPr marL="12700">
              <a:lnSpc>
                <a:spcPct val="100000"/>
              </a:lnSpc>
            </a:pPr>
            <a:r>
              <a:rPr sz="1100" spc="-15" dirty="0">
                <a:solidFill>
                  <a:srgbClr val="007F00"/>
                </a:solidFill>
                <a:latin typeface="Times New Roman"/>
                <a:cs typeface="Times New Roman"/>
              </a:rPr>
              <a:t>Example </a:t>
            </a:r>
            <a:r>
              <a:rPr sz="1100" spc="-25" dirty="0">
                <a:solidFill>
                  <a:srgbClr val="007F00"/>
                </a:solidFill>
                <a:latin typeface="Times New Roman"/>
                <a:cs typeface="Times New Roman"/>
              </a:rPr>
              <a:t>in</a:t>
            </a:r>
            <a:r>
              <a:rPr sz="1100" spc="-80" dirty="0">
                <a:solidFill>
                  <a:srgbClr val="007F00"/>
                </a:solidFill>
                <a:latin typeface="Times New Roman"/>
                <a:cs typeface="Times New Roman"/>
              </a:rPr>
              <a:t> </a:t>
            </a:r>
            <a:r>
              <a:rPr sz="1100" spc="10" dirty="0">
                <a:solidFill>
                  <a:srgbClr val="007F00"/>
                </a:solidFill>
                <a:latin typeface="Times New Roman"/>
                <a:cs typeface="Times New Roman"/>
              </a:rPr>
              <a:t>bwght.gdt</a:t>
            </a:r>
            <a:endParaRPr sz="1100">
              <a:latin typeface="Times New Roman"/>
              <a:cs typeface="Times New Roman"/>
            </a:endParaRPr>
          </a:p>
          <a:p>
            <a:pPr marL="289560">
              <a:lnSpc>
                <a:spcPct val="100000"/>
              </a:lnSpc>
              <a:spcBef>
                <a:spcPts val="335"/>
              </a:spcBef>
            </a:pPr>
            <a:r>
              <a:rPr sz="1100" spc="5" dirty="0">
                <a:latin typeface="Times New Roman"/>
                <a:cs typeface="Times New Roman"/>
              </a:rPr>
              <a:t>rename </a:t>
            </a:r>
            <a:r>
              <a:rPr sz="1100" dirty="0">
                <a:latin typeface="Times New Roman"/>
                <a:cs typeface="Times New Roman"/>
              </a:rPr>
              <a:t>bwght</a:t>
            </a:r>
            <a:r>
              <a:rPr sz="1100" spc="160" dirty="0">
                <a:latin typeface="Times New Roman"/>
                <a:cs typeface="Times New Roman"/>
              </a:rPr>
              <a:t> </a:t>
            </a:r>
            <a:r>
              <a:rPr sz="1100" spc="20" dirty="0">
                <a:latin typeface="Times New Roman"/>
                <a:cs typeface="Times New Roman"/>
              </a:rPr>
              <a:t>birth_weight</a:t>
            </a:r>
            <a:endParaRPr sz="1100">
              <a:latin typeface="Times New Roman"/>
              <a:cs typeface="Times New Roman"/>
            </a:endParaRP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39</a:t>
            </a:r>
            <a:r>
              <a:rPr spc="-60" dirty="0"/>
              <a:t> </a:t>
            </a:r>
            <a:r>
              <a:rPr spc="15" dirty="0"/>
              <a:t>/</a:t>
            </a:r>
            <a:r>
              <a:rPr spc="-55" dirty="0"/>
              <a:t> </a:t>
            </a:r>
            <a:r>
              <a:rPr spc="75" dirty="0"/>
              <a:t>42</a:t>
            </a:r>
          </a:p>
        </p:txBody>
      </p:sp>
    </p:spTree>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9829" y="2101"/>
            <a:ext cx="919480"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75" dirty="0">
                <a:solidFill>
                  <a:srgbClr val="F2F2F2"/>
                </a:solidFill>
                <a:latin typeface="Book Antiqua"/>
                <a:cs typeface="Book Antiqua"/>
              </a:rPr>
              <a:t> </a:t>
            </a:r>
            <a:r>
              <a:rPr sz="550" spc="35" dirty="0">
                <a:solidFill>
                  <a:srgbClr val="F2F2F2"/>
                </a:solidFill>
                <a:latin typeface="Book Antiqua"/>
                <a:cs typeface="Book Antiqua"/>
              </a:rPr>
              <a:t>Variables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45" dirty="0"/>
              <a:t>summary </a:t>
            </a:r>
            <a:r>
              <a:rPr spc="-100" dirty="0"/>
              <a:t>[ </a:t>
            </a:r>
            <a:r>
              <a:rPr sz="1300" spc="15" dirty="0"/>
              <a:t>varlist </a:t>
            </a:r>
            <a:r>
              <a:rPr spc="-100" dirty="0"/>
              <a:t>] </a:t>
            </a:r>
            <a:r>
              <a:rPr sz="1400" i="1" spc="5" dirty="0">
                <a:latin typeface="Garamond"/>
                <a:cs typeface="Garamond"/>
              </a:rPr>
              <a:t>−−</a:t>
            </a:r>
            <a:r>
              <a:rPr spc="5" dirty="0"/>
              <a:t>simple</a:t>
            </a:r>
            <a:r>
              <a:rPr spc="-120" dirty="0"/>
              <a:t> </a:t>
            </a:r>
            <a:r>
              <a:rPr sz="1400" i="1" spc="45" dirty="0">
                <a:latin typeface="Garamond"/>
                <a:cs typeface="Garamond"/>
              </a:rPr>
              <a:t>−−</a:t>
            </a:r>
            <a:r>
              <a:rPr spc="45" dirty="0"/>
              <a:t>by=</a:t>
            </a:r>
            <a:r>
              <a:rPr sz="1300" spc="45" dirty="0"/>
              <a:t>byvar</a:t>
            </a:r>
            <a:endParaRPr sz="1300">
              <a:latin typeface="Garamond"/>
              <a:cs typeface="Garamond"/>
            </a:endParaRPr>
          </a:p>
        </p:txBody>
      </p:sp>
      <p:sp>
        <p:nvSpPr>
          <p:cNvPr id="5" name="object 5"/>
          <p:cNvSpPr/>
          <p:nvPr/>
        </p:nvSpPr>
        <p:spPr>
          <a:xfrm>
            <a:off x="137655" y="1877390"/>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1864690"/>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762304"/>
            <a:ext cx="50749" cy="111508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756154"/>
            <a:ext cx="4434840" cy="1172210"/>
          </a:xfrm>
          <a:custGeom>
            <a:avLst/>
            <a:gdLst/>
            <a:ahLst/>
            <a:cxnLst/>
            <a:rect l="l" t="t" r="r" b="b"/>
            <a:pathLst>
              <a:path w="4434840" h="1172210">
                <a:moveTo>
                  <a:pt x="4434332" y="0"/>
                </a:moveTo>
                <a:lnTo>
                  <a:pt x="0" y="0"/>
                </a:lnTo>
                <a:lnTo>
                  <a:pt x="0" y="1121236"/>
                </a:lnTo>
                <a:lnTo>
                  <a:pt x="4008" y="1140960"/>
                </a:lnTo>
                <a:lnTo>
                  <a:pt x="14922" y="1157113"/>
                </a:lnTo>
                <a:lnTo>
                  <a:pt x="31075" y="1168027"/>
                </a:lnTo>
                <a:lnTo>
                  <a:pt x="50800" y="1172036"/>
                </a:lnTo>
                <a:lnTo>
                  <a:pt x="4383532" y="1172036"/>
                </a:lnTo>
                <a:lnTo>
                  <a:pt x="4403257" y="1168027"/>
                </a:lnTo>
                <a:lnTo>
                  <a:pt x="4419410" y="1157113"/>
                </a:lnTo>
                <a:lnTo>
                  <a:pt x="4430324" y="1140960"/>
                </a:lnTo>
                <a:lnTo>
                  <a:pt x="4434332" y="1121236"/>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800392"/>
            <a:ext cx="0" cy="1096645"/>
          </a:xfrm>
          <a:custGeom>
            <a:avLst/>
            <a:gdLst/>
            <a:ahLst/>
            <a:cxnLst/>
            <a:rect l="l" t="t" r="r" b="b"/>
            <a:pathLst>
              <a:path h="1096645">
                <a:moveTo>
                  <a:pt x="0" y="1096047"/>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787692"/>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774992"/>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762292"/>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814793"/>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024826"/>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234859"/>
            <a:ext cx="65265" cy="6526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80212" y="1616964"/>
            <a:ext cx="65265" cy="65265"/>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86855" y="2258910"/>
            <a:ext cx="4434331" cy="50609"/>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137655" y="3080270"/>
            <a:ext cx="101599" cy="101600"/>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188455" y="3067570"/>
            <a:ext cx="4383480" cy="114300"/>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4521187" y="2124354"/>
            <a:ext cx="50749" cy="955916"/>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86854" y="2303189"/>
            <a:ext cx="4434840" cy="828040"/>
          </a:xfrm>
          <a:custGeom>
            <a:avLst/>
            <a:gdLst/>
            <a:ahLst/>
            <a:cxnLst/>
            <a:rect l="l" t="t" r="r" b="b"/>
            <a:pathLst>
              <a:path w="4434840" h="828039">
                <a:moveTo>
                  <a:pt x="4434332" y="0"/>
                </a:moveTo>
                <a:lnTo>
                  <a:pt x="0" y="0"/>
                </a:lnTo>
                <a:lnTo>
                  <a:pt x="0" y="777081"/>
                </a:lnTo>
                <a:lnTo>
                  <a:pt x="4008" y="796805"/>
                </a:lnTo>
                <a:lnTo>
                  <a:pt x="14922" y="812958"/>
                </a:lnTo>
                <a:lnTo>
                  <a:pt x="31075" y="823873"/>
                </a:lnTo>
                <a:lnTo>
                  <a:pt x="50800" y="827881"/>
                </a:lnTo>
                <a:lnTo>
                  <a:pt x="4383532" y="827881"/>
                </a:lnTo>
                <a:lnTo>
                  <a:pt x="4403257" y="823873"/>
                </a:lnTo>
                <a:lnTo>
                  <a:pt x="4419410" y="812958"/>
                </a:lnTo>
                <a:lnTo>
                  <a:pt x="4430324" y="796805"/>
                </a:lnTo>
                <a:lnTo>
                  <a:pt x="4434332" y="777081"/>
                </a:lnTo>
                <a:lnTo>
                  <a:pt x="4434332" y="0"/>
                </a:lnTo>
                <a:close/>
              </a:path>
            </a:pathLst>
          </a:custGeom>
          <a:solidFill>
            <a:srgbClr val="FFFFFF"/>
          </a:solidFill>
        </p:spPr>
        <p:txBody>
          <a:bodyPr wrap="square" lIns="0" tIns="0" rIns="0" bIns="0" rtlCol="0"/>
          <a:lstStyle/>
          <a:p>
            <a:endParaRPr/>
          </a:p>
        </p:txBody>
      </p:sp>
      <p:sp>
        <p:nvSpPr>
          <p:cNvPr id="22" name="object 22"/>
          <p:cNvSpPr/>
          <p:nvPr/>
        </p:nvSpPr>
        <p:spPr>
          <a:xfrm>
            <a:off x="4521187" y="2162444"/>
            <a:ext cx="0" cy="937260"/>
          </a:xfrm>
          <a:custGeom>
            <a:avLst/>
            <a:gdLst/>
            <a:ahLst/>
            <a:cxnLst/>
            <a:rect l="l" t="t" r="r" b="b"/>
            <a:pathLst>
              <a:path h="937260">
                <a:moveTo>
                  <a:pt x="0" y="936876"/>
                </a:moveTo>
                <a:lnTo>
                  <a:pt x="0" y="0"/>
                </a:lnTo>
              </a:path>
            </a:pathLst>
          </a:custGeom>
          <a:ln w="3175">
            <a:solidFill>
              <a:srgbClr val="7F7F7F"/>
            </a:solidFill>
          </a:ln>
        </p:spPr>
        <p:txBody>
          <a:bodyPr wrap="square" lIns="0" tIns="0" rIns="0" bIns="0" rtlCol="0"/>
          <a:lstStyle/>
          <a:p>
            <a:endParaRPr/>
          </a:p>
        </p:txBody>
      </p:sp>
      <p:sp>
        <p:nvSpPr>
          <p:cNvPr id="23" name="object 23"/>
          <p:cNvSpPr/>
          <p:nvPr/>
        </p:nvSpPr>
        <p:spPr>
          <a:xfrm>
            <a:off x="4521187" y="2149744"/>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24" name="object 24"/>
          <p:cNvSpPr/>
          <p:nvPr/>
        </p:nvSpPr>
        <p:spPr>
          <a:xfrm>
            <a:off x="4521187" y="2137044"/>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25" name="object 25"/>
          <p:cNvSpPr/>
          <p:nvPr/>
        </p:nvSpPr>
        <p:spPr>
          <a:xfrm>
            <a:off x="4521187" y="2124344"/>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26" name="object 26"/>
          <p:cNvSpPr/>
          <p:nvPr/>
        </p:nvSpPr>
        <p:spPr>
          <a:xfrm>
            <a:off x="280212" y="2361819"/>
            <a:ext cx="65265" cy="65265"/>
          </a:xfrm>
          <a:prstGeom prst="rect">
            <a:avLst/>
          </a:prstGeom>
          <a:blipFill>
            <a:blip r:embed="rId9" cstate="print"/>
            <a:stretch>
              <a:fillRect/>
            </a:stretch>
          </a:blipFill>
        </p:spPr>
        <p:txBody>
          <a:bodyPr wrap="square" lIns="0" tIns="0" rIns="0" bIns="0" rtlCol="0"/>
          <a:lstStyle/>
          <a:p>
            <a:endParaRPr/>
          </a:p>
        </p:txBody>
      </p:sp>
      <p:sp>
        <p:nvSpPr>
          <p:cNvPr id="27" name="object 27"/>
          <p:cNvSpPr/>
          <p:nvPr/>
        </p:nvSpPr>
        <p:spPr>
          <a:xfrm>
            <a:off x="280212" y="2571851"/>
            <a:ext cx="65265" cy="65265"/>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280212" y="2781884"/>
            <a:ext cx="65265" cy="65265"/>
          </a:xfrm>
          <a:prstGeom prst="rect">
            <a:avLst/>
          </a:prstGeom>
          <a:blipFill>
            <a:blip r:embed="rId9" cstate="print"/>
            <a:stretch>
              <a:fillRect/>
            </a:stretch>
          </a:blipFill>
        </p:spPr>
        <p:txBody>
          <a:bodyPr wrap="square" lIns="0" tIns="0" rIns="0" bIns="0" rtlCol="0"/>
          <a:lstStyle/>
          <a:p>
            <a:endParaRPr/>
          </a:p>
        </p:txBody>
      </p:sp>
      <p:sp>
        <p:nvSpPr>
          <p:cNvPr id="29" name="object 29"/>
          <p:cNvSpPr/>
          <p:nvPr/>
        </p:nvSpPr>
        <p:spPr>
          <a:xfrm>
            <a:off x="280212" y="2991916"/>
            <a:ext cx="65265" cy="65265"/>
          </a:xfrm>
          <a:prstGeom prst="rect">
            <a:avLst/>
          </a:prstGeom>
          <a:blipFill>
            <a:blip r:embed="rId11" cstate="print"/>
            <a:stretch>
              <a:fillRect/>
            </a:stretch>
          </a:blipFill>
        </p:spPr>
        <p:txBody>
          <a:bodyPr wrap="square" lIns="0" tIns="0" rIns="0" bIns="0" rtlCol="0"/>
          <a:lstStyle/>
          <a:p>
            <a:endParaRPr/>
          </a:p>
        </p:txBody>
      </p:sp>
      <p:sp>
        <p:nvSpPr>
          <p:cNvPr id="30" name="object 30"/>
          <p:cNvSpPr txBox="1"/>
          <p:nvPr/>
        </p:nvSpPr>
        <p:spPr>
          <a:xfrm>
            <a:off x="124955" y="687590"/>
            <a:ext cx="4206875" cy="2413000"/>
          </a:xfrm>
          <a:prstGeom prst="rect">
            <a:avLst/>
          </a:prstGeom>
        </p:spPr>
        <p:txBody>
          <a:bodyPr vert="horz" wrap="square" lIns="0" tIns="55244" rIns="0" bIns="0" rtlCol="0">
            <a:spAutoFit/>
          </a:bodyPr>
          <a:lstStyle/>
          <a:p>
            <a:pPr marL="289560">
              <a:lnSpc>
                <a:spcPct val="100000"/>
              </a:lnSpc>
              <a:spcBef>
                <a:spcPts val="434"/>
              </a:spcBef>
            </a:pPr>
            <a:r>
              <a:rPr sz="1100" dirty="0">
                <a:latin typeface="Times New Roman"/>
                <a:cs typeface="Times New Roman"/>
              </a:rPr>
              <a:t>prints </a:t>
            </a:r>
            <a:r>
              <a:rPr sz="1100" spc="-10" dirty="0">
                <a:latin typeface="Times New Roman"/>
                <a:cs typeface="Times New Roman"/>
              </a:rPr>
              <a:t>summary </a:t>
            </a:r>
            <a:r>
              <a:rPr sz="1100" spc="10" dirty="0">
                <a:latin typeface="Times New Roman"/>
                <a:cs typeface="Times New Roman"/>
              </a:rPr>
              <a:t>statistics </a:t>
            </a:r>
            <a:r>
              <a:rPr sz="1100" spc="-30" dirty="0">
                <a:latin typeface="Times New Roman"/>
                <a:cs typeface="Times New Roman"/>
              </a:rPr>
              <a:t>for </a:t>
            </a:r>
            <a:r>
              <a:rPr sz="1100" spc="-15" dirty="0">
                <a:latin typeface="Times New Roman"/>
                <a:cs typeface="Times New Roman"/>
              </a:rPr>
              <a:t>variables </a:t>
            </a:r>
            <a:r>
              <a:rPr sz="1100" spc="-25" dirty="0">
                <a:latin typeface="Times New Roman"/>
                <a:cs typeface="Times New Roman"/>
              </a:rPr>
              <a:t>in</a:t>
            </a:r>
            <a:r>
              <a:rPr sz="1100" spc="50" dirty="0">
                <a:latin typeface="Times New Roman"/>
                <a:cs typeface="Times New Roman"/>
              </a:rPr>
              <a:t> </a:t>
            </a:r>
            <a:r>
              <a:rPr sz="1050" spc="30" dirty="0">
                <a:latin typeface="Garamond"/>
                <a:cs typeface="Garamond"/>
              </a:rPr>
              <a:t>varlist</a:t>
            </a:r>
            <a:endParaRPr sz="1050" dirty="0">
              <a:latin typeface="Garamond"/>
              <a:cs typeface="Garamond"/>
            </a:endParaRPr>
          </a:p>
          <a:p>
            <a:pPr marL="289560">
              <a:lnSpc>
                <a:spcPct val="100000"/>
              </a:lnSpc>
              <a:spcBef>
                <a:spcPts val="334"/>
              </a:spcBef>
            </a:pPr>
            <a:r>
              <a:rPr sz="1100" spc="-45" dirty="0">
                <a:latin typeface="Times New Roman"/>
                <a:cs typeface="Times New Roman"/>
              </a:rPr>
              <a:t>if </a:t>
            </a:r>
            <a:r>
              <a:rPr sz="1050" spc="30" dirty="0">
                <a:latin typeface="Garamond"/>
                <a:cs typeface="Garamond"/>
              </a:rPr>
              <a:t>varlist </a:t>
            </a:r>
            <a:r>
              <a:rPr sz="1100" spc="-35" dirty="0">
                <a:latin typeface="Times New Roman"/>
                <a:cs typeface="Times New Roman"/>
              </a:rPr>
              <a:t>is </a:t>
            </a:r>
            <a:r>
              <a:rPr sz="1100" spc="15" dirty="0">
                <a:latin typeface="Times New Roman"/>
                <a:cs typeface="Times New Roman"/>
              </a:rPr>
              <a:t>omitted, it </a:t>
            </a:r>
            <a:r>
              <a:rPr sz="1100" dirty="0">
                <a:latin typeface="Times New Roman"/>
                <a:cs typeface="Times New Roman"/>
              </a:rPr>
              <a:t>prints </a:t>
            </a:r>
            <a:r>
              <a:rPr sz="1100" spc="10" dirty="0">
                <a:latin typeface="Times New Roman"/>
                <a:cs typeface="Times New Roman"/>
              </a:rPr>
              <a:t>statistics </a:t>
            </a:r>
            <a:r>
              <a:rPr sz="1100" spc="-30" dirty="0">
                <a:latin typeface="Times New Roman"/>
                <a:cs typeface="Times New Roman"/>
              </a:rPr>
              <a:t>for </a:t>
            </a:r>
            <a:r>
              <a:rPr sz="1100" spc="-25" dirty="0">
                <a:latin typeface="Times New Roman"/>
                <a:cs typeface="Times New Roman"/>
              </a:rPr>
              <a:t>all</a:t>
            </a:r>
            <a:r>
              <a:rPr sz="1100" spc="-165" dirty="0">
                <a:latin typeface="Times New Roman"/>
                <a:cs typeface="Times New Roman"/>
              </a:rPr>
              <a:t> </a:t>
            </a:r>
            <a:r>
              <a:rPr sz="1100" spc="-15" dirty="0">
                <a:latin typeface="Times New Roman"/>
                <a:cs typeface="Times New Roman"/>
              </a:rPr>
              <a:t>variables</a:t>
            </a:r>
            <a:endParaRPr sz="1100" dirty="0">
              <a:latin typeface="Times New Roman"/>
              <a:cs typeface="Times New Roman"/>
            </a:endParaRPr>
          </a:p>
          <a:p>
            <a:pPr marL="289560" marR="5080">
              <a:lnSpc>
                <a:spcPct val="102600"/>
              </a:lnSpc>
              <a:spcBef>
                <a:spcPts val="295"/>
              </a:spcBef>
            </a:pPr>
            <a:r>
              <a:rPr sz="1100" i="1" spc="10" dirty="0">
                <a:latin typeface="Garamond"/>
                <a:cs typeface="Garamond"/>
              </a:rPr>
              <a:t>−−</a:t>
            </a:r>
            <a:r>
              <a:rPr sz="1100" spc="10" dirty="0">
                <a:latin typeface="Times New Roman"/>
                <a:cs typeface="Times New Roman"/>
              </a:rPr>
              <a:t>simple: </a:t>
            </a:r>
            <a:r>
              <a:rPr sz="1100" spc="-30" dirty="0">
                <a:latin typeface="Times New Roman"/>
                <a:cs typeface="Times New Roman"/>
              </a:rPr>
              <a:t>only </a:t>
            </a:r>
            <a:r>
              <a:rPr sz="1100" dirty="0">
                <a:latin typeface="Times New Roman"/>
                <a:cs typeface="Times New Roman"/>
              </a:rPr>
              <a:t>prints </a:t>
            </a:r>
            <a:r>
              <a:rPr sz="1100" spc="25" dirty="0">
                <a:latin typeface="Times New Roman"/>
                <a:cs typeface="Times New Roman"/>
              </a:rPr>
              <a:t>the </a:t>
            </a:r>
            <a:r>
              <a:rPr sz="1100" spc="10" dirty="0">
                <a:latin typeface="Times New Roman"/>
                <a:cs typeface="Times New Roman"/>
              </a:rPr>
              <a:t>mean, </a:t>
            </a:r>
            <a:r>
              <a:rPr sz="1100" spc="-10" dirty="0">
                <a:latin typeface="Times New Roman"/>
                <a:cs typeface="Times New Roman"/>
              </a:rPr>
              <a:t>minimum, maximum </a:t>
            </a:r>
            <a:r>
              <a:rPr sz="1100" spc="15" dirty="0">
                <a:latin typeface="Times New Roman"/>
                <a:cs typeface="Times New Roman"/>
              </a:rPr>
              <a:t>and standard  </a:t>
            </a:r>
            <a:r>
              <a:rPr sz="1100" spc="-5" dirty="0">
                <a:latin typeface="Times New Roman"/>
                <a:cs typeface="Times New Roman"/>
              </a:rPr>
              <a:t>deviation</a:t>
            </a:r>
            <a:endParaRPr sz="1100" dirty="0">
              <a:latin typeface="Times New Roman"/>
              <a:cs typeface="Times New Roman"/>
            </a:endParaRPr>
          </a:p>
          <a:p>
            <a:pPr marL="289560" marR="106680">
              <a:lnSpc>
                <a:spcPct val="102699"/>
              </a:lnSpc>
              <a:spcBef>
                <a:spcPts val="300"/>
              </a:spcBef>
            </a:pPr>
            <a:r>
              <a:rPr sz="1100" i="1" spc="40" dirty="0">
                <a:latin typeface="Garamond"/>
                <a:cs typeface="Garamond"/>
              </a:rPr>
              <a:t>−−</a:t>
            </a:r>
            <a:r>
              <a:rPr sz="1100" spc="40" dirty="0">
                <a:latin typeface="Times New Roman"/>
                <a:cs typeface="Times New Roman"/>
              </a:rPr>
              <a:t>by=</a:t>
            </a:r>
            <a:r>
              <a:rPr sz="1050" spc="40" dirty="0">
                <a:latin typeface="Garamond"/>
                <a:cs typeface="Garamond"/>
              </a:rPr>
              <a:t>byvar</a:t>
            </a:r>
            <a:r>
              <a:rPr sz="1100" spc="40" dirty="0">
                <a:latin typeface="Times New Roman"/>
                <a:cs typeface="Times New Roman"/>
              </a:rPr>
              <a:t>: </a:t>
            </a:r>
            <a:r>
              <a:rPr sz="1100" spc="10" dirty="0">
                <a:latin typeface="Times New Roman"/>
                <a:cs typeface="Times New Roman"/>
              </a:rPr>
              <a:t>statistics </a:t>
            </a:r>
            <a:r>
              <a:rPr sz="1100" spc="-5" dirty="0">
                <a:latin typeface="Times New Roman"/>
                <a:cs typeface="Times New Roman"/>
              </a:rPr>
              <a:t>are </a:t>
            </a:r>
            <a:r>
              <a:rPr sz="1100" dirty="0">
                <a:latin typeface="Times New Roman"/>
                <a:cs typeface="Times New Roman"/>
              </a:rPr>
              <a:t>printed </a:t>
            </a:r>
            <a:r>
              <a:rPr sz="1100" spc="-25" dirty="0">
                <a:latin typeface="Times New Roman"/>
                <a:cs typeface="Times New Roman"/>
              </a:rPr>
              <a:t>for </a:t>
            </a:r>
            <a:r>
              <a:rPr sz="1100" spc="-5" dirty="0">
                <a:latin typeface="Times New Roman"/>
                <a:cs typeface="Times New Roman"/>
              </a:rPr>
              <a:t>sub-samples </a:t>
            </a:r>
            <a:r>
              <a:rPr sz="1100" spc="55" dirty="0">
                <a:latin typeface="Times New Roman"/>
                <a:cs typeface="Times New Roman"/>
              </a:rPr>
              <a:t>de</a:t>
            </a:r>
            <a:r>
              <a:rPr lang="en-US" sz="1100" spc="55" dirty="0">
                <a:latin typeface="Times New Roman"/>
                <a:cs typeface="Times New Roman"/>
              </a:rPr>
              <a:t>fi</a:t>
            </a:r>
            <a:r>
              <a:rPr sz="1100" spc="55" dirty="0">
                <a:latin typeface="Times New Roman"/>
                <a:cs typeface="Times New Roman"/>
              </a:rPr>
              <a:t>ned </a:t>
            </a:r>
            <a:r>
              <a:rPr sz="1100" spc="-45" dirty="0">
                <a:latin typeface="Times New Roman"/>
                <a:cs typeface="Times New Roman"/>
              </a:rPr>
              <a:t>by </a:t>
            </a:r>
            <a:r>
              <a:rPr sz="1100" spc="25" dirty="0">
                <a:latin typeface="Times New Roman"/>
                <a:cs typeface="Times New Roman"/>
              </a:rPr>
              <a:t>the  </a:t>
            </a:r>
            <a:r>
              <a:rPr sz="1100" spc="-15" dirty="0">
                <a:latin typeface="Times New Roman"/>
                <a:cs typeface="Times New Roman"/>
              </a:rPr>
              <a:t>values </a:t>
            </a:r>
            <a:r>
              <a:rPr sz="1100" spc="10" dirty="0">
                <a:latin typeface="Times New Roman"/>
                <a:cs typeface="Times New Roman"/>
              </a:rPr>
              <a:t>taken </a:t>
            </a:r>
            <a:r>
              <a:rPr sz="1100" spc="-5" dirty="0">
                <a:latin typeface="Times New Roman"/>
                <a:cs typeface="Times New Roman"/>
              </a:rPr>
              <a:t>on </a:t>
            </a:r>
            <a:r>
              <a:rPr sz="1100" spc="-45" dirty="0">
                <a:latin typeface="Times New Roman"/>
                <a:cs typeface="Times New Roman"/>
              </a:rPr>
              <a:t>by</a:t>
            </a:r>
            <a:r>
              <a:rPr sz="1100" spc="85" dirty="0">
                <a:latin typeface="Times New Roman"/>
                <a:cs typeface="Times New Roman"/>
              </a:rPr>
              <a:t> </a:t>
            </a:r>
            <a:r>
              <a:rPr sz="1050" spc="25" dirty="0">
                <a:latin typeface="Garamond"/>
                <a:cs typeface="Garamond"/>
              </a:rPr>
              <a:t>byvar</a:t>
            </a:r>
            <a:endParaRPr sz="1050" dirty="0">
              <a:latin typeface="Garamond"/>
              <a:cs typeface="Garamond"/>
            </a:endParaRPr>
          </a:p>
          <a:p>
            <a:pPr>
              <a:lnSpc>
                <a:spcPct val="100000"/>
              </a:lnSpc>
              <a:spcBef>
                <a:spcPts val="50"/>
              </a:spcBef>
            </a:pPr>
            <a:endParaRPr sz="1000" dirty="0">
              <a:latin typeface="Times New Roman"/>
              <a:cs typeface="Times New Roman"/>
            </a:endParaRPr>
          </a:p>
          <a:p>
            <a:pPr marL="289560" marR="2928620" indent="-277495">
              <a:lnSpc>
                <a:spcPct val="125400"/>
              </a:lnSpc>
            </a:pPr>
            <a:r>
              <a:rPr sz="1100" spc="-15" dirty="0">
                <a:solidFill>
                  <a:srgbClr val="007F00"/>
                </a:solidFill>
                <a:latin typeface="Times New Roman"/>
                <a:cs typeface="Times New Roman"/>
              </a:rPr>
              <a:t>Example </a:t>
            </a:r>
            <a:r>
              <a:rPr sz="1100" spc="-25" dirty="0">
                <a:solidFill>
                  <a:srgbClr val="007F00"/>
                </a:solidFill>
                <a:latin typeface="Times New Roman"/>
                <a:cs typeface="Times New Roman"/>
              </a:rPr>
              <a:t>in </a:t>
            </a:r>
            <a:r>
              <a:rPr sz="1100" spc="10" dirty="0">
                <a:solidFill>
                  <a:srgbClr val="007F00"/>
                </a:solidFill>
                <a:latin typeface="Times New Roman"/>
                <a:cs typeface="Times New Roman"/>
              </a:rPr>
              <a:t>bwght.gdt  </a:t>
            </a:r>
            <a:r>
              <a:rPr sz="1100" spc="-10" dirty="0">
                <a:latin typeface="Times New Roman"/>
                <a:cs typeface="Times New Roman"/>
              </a:rPr>
              <a:t>summary</a:t>
            </a:r>
            <a:r>
              <a:rPr sz="1100" spc="50" dirty="0">
                <a:latin typeface="Times New Roman"/>
                <a:cs typeface="Times New Roman"/>
              </a:rPr>
              <a:t> </a:t>
            </a:r>
            <a:r>
              <a:rPr sz="1100" dirty="0">
                <a:latin typeface="Times New Roman"/>
                <a:cs typeface="Times New Roman"/>
              </a:rPr>
              <a:t>bwght</a:t>
            </a:r>
          </a:p>
          <a:p>
            <a:pPr marL="289560">
              <a:lnSpc>
                <a:spcPct val="100000"/>
              </a:lnSpc>
              <a:spcBef>
                <a:spcPts val="334"/>
              </a:spcBef>
            </a:pPr>
            <a:r>
              <a:rPr sz="1100" spc="-10" dirty="0">
                <a:latin typeface="Times New Roman"/>
                <a:cs typeface="Times New Roman"/>
              </a:rPr>
              <a:t>summary </a:t>
            </a:r>
            <a:r>
              <a:rPr sz="1100" dirty="0">
                <a:latin typeface="Times New Roman"/>
                <a:cs typeface="Times New Roman"/>
              </a:rPr>
              <a:t>bwght</a:t>
            </a:r>
            <a:r>
              <a:rPr sz="1100" spc="-90" dirty="0">
                <a:latin typeface="Times New Roman"/>
                <a:cs typeface="Times New Roman"/>
              </a:rPr>
              <a:t> </a:t>
            </a:r>
            <a:r>
              <a:rPr sz="1100" i="1" spc="10" dirty="0">
                <a:latin typeface="Garamond"/>
                <a:cs typeface="Garamond"/>
              </a:rPr>
              <a:t>−−</a:t>
            </a:r>
            <a:r>
              <a:rPr sz="1100" spc="10" dirty="0">
                <a:latin typeface="Times New Roman"/>
                <a:cs typeface="Times New Roman"/>
              </a:rPr>
              <a:t>simple</a:t>
            </a:r>
            <a:endParaRPr sz="1100" dirty="0">
              <a:latin typeface="Times New Roman"/>
              <a:cs typeface="Times New Roman"/>
            </a:endParaRPr>
          </a:p>
          <a:p>
            <a:pPr marL="289560" marR="1560195">
              <a:lnSpc>
                <a:spcPct val="125299"/>
              </a:lnSpc>
            </a:pPr>
            <a:r>
              <a:rPr sz="1100" spc="-10" dirty="0">
                <a:latin typeface="Times New Roman"/>
                <a:cs typeface="Times New Roman"/>
              </a:rPr>
              <a:t>summary </a:t>
            </a:r>
            <a:r>
              <a:rPr sz="1100" dirty="0">
                <a:latin typeface="Times New Roman"/>
                <a:cs typeface="Times New Roman"/>
              </a:rPr>
              <a:t>bwght </a:t>
            </a:r>
            <a:r>
              <a:rPr sz="1100" i="1" spc="10" dirty="0">
                <a:latin typeface="Garamond"/>
                <a:cs typeface="Garamond"/>
              </a:rPr>
              <a:t>−−</a:t>
            </a:r>
            <a:r>
              <a:rPr sz="1100" spc="10" dirty="0">
                <a:latin typeface="Times New Roman"/>
                <a:cs typeface="Times New Roman"/>
              </a:rPr>
              <a:t>simple </a:t>
            </a:r>
            <a:r>
              <a:rPr sz="1100" i="1" spc="35" dirty="0">
                <a:latin typeface="Garamond"/>
                <a:cs typeface="Garamond"/>
              </a:rPr>
              <a:t>−−</a:t>
            </a:r>
            <a:r>
              <a:rPr sz="1100" spc="35" dirty="0">
                <a:latin typeface="Times New Roman"/>
                <a:cs typeface="Times New Roman"/>
              </a:rPr>
              <a:t>by=male  </a:t>
            </a:r>
            <a:r>
              <a:rPr sz="1100" spc="-10" dirty="0">
                <a:latin typeface="Times New Roman"/>
                <a:cs typeface="Times New Roman"/>
              </a:rPr>
              <a:t>summary </a:t>
            </a:r>
            <a:r>
              <a:rPr sz="1100" dirty="0">
                <a:latin typeface="Times New Roman"/>
                <a:cs typeface="Times New Roman"/>
              </a:rPr>
              <a:t>bwght </a:t>
            </a:r>
            <a:r>
              <a:rPr sz="1100" i="1" spc="10" dirty="0">
                <a:latin typeface="Garamond"/>
                <a:cs typeface="Garamond"/>
              </a:rPr>
              <a:t>−−</a:t>
            </a:r>
            <a:r>
              <a:rPr sz="1100" spc="10" dirty="0">
                <a:latin typeface="Times New Roman"/>
                <a:cs typeface="Times New Roman"/>
              </a:rPr>
              <a:t>simple</a:t>
            </a:r>
            <a:r>
              <a:rPr sz="1100" spc="260" dirty="0">
                <a:latin typeface="Times New Roman"/>
                <a:cs typeface="Times New Roman"/>
              </a:rPr>
              <a:t> </a:t>
            </a:r>
            <a:r>
              <a:rPr sz="1100" i="1" spc="25" dirty="0">
                <a:latin typeface="Garamond"/>
                <a:cs typeface="Garamond"/>
              </a:rPr>
              <a:t>−−</a:t>
            </a:r>
            <a:r>
              <a:rPr sz="1100" spc="25" dirty="0">
                <a:latin typeface="Times New Roman"/>
                <a:cs typeface="Times New Roman"/>
              </a:rPr>
              <a:t>by=parity</a:t>
            </a:r>
            <a:endParaRPr sz="1100" dirty="0">
              <a:latin typeface="Times New Roman"/>
              <a:cs typeface="Times New Roman"/>
            </a:endParaRP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40</a:t>
            </a:r>
            <a:r>
              <a:rPr spc="-60" dirty="0"/>
              <a:t> </a:t>
            </a:r>
            <a:r>
              <a:rPr spc="15" dirty="0"/>
              <a:t>/</a:t>
            </a:r>
            <a:r>
              <a:rPr spc="-55" dirty="0"/>
              <a:t> </a:t>
            </a:r>
            <a:r>
              <a:rPr spc="75" dirty="0"/>
              <a:t>42</a:t>
            </a:r>
          </a:p>
        </p:txBody>
      </p:sp>
    </p:spTree>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9829" y="2101"/>
            <a:ext cx="919480" cy="115570"/>
          </a:xfrm>
          <a:prstGeom prst="rect">
            <a:avLst/>
          </a:prstGeom>
        </p:spPr>
        <p:txBody>
          <a:bodyPr vert="horz" wrap="square" lIns="0" tIns="17145" rIns="0" bIns="0" rtlCol="0">
            <a:spAutoFit/>
          </a:bodyPr>
          <a:lstStyle/>
          <a:p>
            <a:pPr marL="12700">
              <a:lnSpc>
                <a:spcPct val="100000"/>
              </a:lnSpc>
              <a:spcBef>
                <a:spcPts val="135"/>
              </a:spcBef>
            </a:pPr>
            <a:r>
              <a:rPr sz="550" spc="50" dirty="0">
                <a:solidFill>
                  <a:srgbClr val="F2F2F2"/>
                </a:solidFill>
                <a:latin typeface="Book Antiqua"/>
                <a:cs typeface="Book Antiqua"/>
              </a:rPr>
              <a:t>Commands </a:t>
            </a:r>
            <a:r>
              <a:rPr sz="550" spc="45" dirty="0">
                <a:solidFill>
                  <a:srgbClr val="F2F2F2"/>
                </a:solidFill>
                <a:latin typeface="Book Antiqua"/>
                <a:cs typeface="Book Antiqua"/>
              </a:rPr>
              <a:t>on</a:t>
            </a:r>
            <a:r>
              <a:rPr sz="550" spc="75" dirty="0">
                <a:solidFill>
                  <a:srgbClr val="F2F2F2"/>
                </a:solidFill>
                <a:latin typeface="Book Antiqua"/>
                <a:cs typeface="Book Antiqua"/>
              </a:rPr>
              <a:t> </a:t>
            </a:r>
            <a:r>
              <a:rPr sz="550" spc="35" dirty="0">
                <a:solidFill>
                  <a:srgbClr val="F2F2F2"/>
                </a:solidFill>
                <a:latin typeface="Book Antiqua"/>
                <a:cs typeface="Book Antiqua"/>
              </a:rPr>
              <a:t>Variables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20" dirty="0"/>
              <a:t>print </a:t>
            </a:r>
            <a:r>
              <a:rPr spc="-10" dirty="0"/>
              <a:t>[</a:t>
            </a:r>
            <a:r>
              <a:rPr sz="1300" spc="-10" dirty="0"/>
              <a:t>varlist</a:t>
            </a:r>
            <a:r>
              <a:rPr spc="-10" dirty="0"/>
              <a:t>] </a:t>
            </a:r>
            <a:r>
              <a:rPr sz="1400" i="1" spc="5" dirty="0">
                <a:latin typeface="Garamond"/>
                <a:cs typeface="Garamond"/>
              </a:rPr>
              <a:t>−−</a:t>
            </a:r>
            <a:r>
              <a:rPr spc="5" dirty="0"/>
              <a:t>byobs</a:t>
            </a:r>
            <a:r>
              <a:rPr spc="-45" dirty="0"/>
              <a:t> </a:t>
            </a:r>
            <a:r>
              <a:rPr sz="1400" i="1" spc="25" dirty="0">
                <a:latin typeface="Garamond"/>
                <a:cs typeface="Garamond"/>
              </a:rPr>
              <a:t>−−</a:t>
            </a:r>
            <a:r>
              <a:rPr spc="25" dirty="0"/>
              <a:t>no-dates</a:t>
            </a:r>
            <a:endParaRPr sz="1400">
              <a:latin typeface="Garamond"/>
              <a:cs typeface="Garamond"/>
            </a:endParaRPr>
          </a:p>
        </p:txBody>
      </p:sp>
      <p:sp>
        <p:nvSpPr>
          <p:cNvPr id="5" name="object 5"/>
          <p:cNvSpPr/>
          <p:nvPr/>
        </p:nvSpPr>
        <p:spPr>
          <a:xfrm>
            <a:off x="137655" y="1754924"/>
            <a:ext cx="101599" cy="101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8455" y="1742224"/>
            <a:ext cx="4383480" cy="114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521187" y="983983"/>
            <a:ext cx="50749" cy="77094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854" y="977842"/>
            <a:ext cx="4434840" cy="828040"/>
          </a:xfrm>
          <a:custGeom>
            <a:avLst/>
            <a:gdLst/>
            <a:ahLst/>
            <a:cxnLst/>
            <a:rect l="l" t="t" r="r" b="b"/>
            <a:pathLst>
              <a:path w="4434840" h="828039">
                <a:moveTo>
                  <a:pt x="4434332" y="0"/>
                </a:moveTo>
                <a:lnTo>
                  <a:pt x="0" y="0"/>
                </a:lnTo>
                <a:lnTo>
                  <a:pt x="0" y="777081"/>
                </a:lnTo>
                <a:lnTo>
                  <a:pt x="4008" y="796805"/>
                </a:lnTo>
                <a:lnTo>
                  <a:pt x="14922" y="812958"/>
                </a:lnTo>
                <a:lnTo>
                  <a:pt x="31075" y="823873"/>
                </a:lnTo>
                <a:lnTo>
                  <a:pt x="50800" y="827881"/>
                </a:lnTo>
                <a:lnTo>
                  <a:pt x="4383532" y="827881"/>
                </a:lnTo>
                <a:lnTo>
                  <a:pt x="4403257" y="823873"/>
                </a:lnTo>
                <a:lnTo>
                  <a:pt x="4419410" y="812958"/>
                </a:lnTo>
                <a:lnTo>
                  <a:pt x="4430324" y="796805"/>
                </a:lnTo>
                <a:lnTo>
                  <a:pt x="4434332" y="777081"/>
                </a:lnTo>
                <a:lnTo>
                  <a:pt x="4434332" y="0"/>
                </a:lnTo>
                <a:close/>
              </a:path>
            </a:pathLst>
          </a:custGeom>
          <a:solidFill>
            <a:srgbClr val="FFFFFF"/>
          </a:solidFill>
        </p:spPr>
        <p:txBody>
          <a:bodyPr wrap="square" lIns="0" tIns="0" rIns="0" bIns="0" rtlCol="0"/>
          <a:lstStyle/>
          <a:p>
            <a:endParaRPr/>
          </a:p>
        </p:txBody>
      </p:sp>
      <p:sp>
        <p:nvSpPr>
          <p:cNvPr id="9" name="object 9"/>
          <p:cNvSpPr/>
          <p:nvPr/>
        </p:nvSpPr>
        <p:spPr>
          <a:xfrm>
            <a:off x="4521187" y="1022079"/>
            <a:ext cx="0" cy="752475"/>
          </a:xfrm>
          <a:custGeom>
            <a:avLst/>
            <a:gdLst/>
            <a:ahLst/>
            <a:cxnLst/>
            <a:rect l="l" t="t" r="r" b="b"/>
            <a:pathLst>
              <a:path h="752475">
                <a:moveTo>
                  <a:pt x="0" y="751894"/>
                </a:moveTo>
                <a:lnTo>
                  <a:pt x="0" y="0"/>
                </a:lnTo>
              </a:path>
            </a:pathLst>
          </a:custGeom>
          <a:ln w="3175">
            <a:solidFill>
              <a:srgbClr val="7F7F7F"/>
            </a:solidFill>
          </a:ln>
        </p:spPr>
        <p:txBody>
          <a:bodyPr wrap="square" lIns="0" tIns="0" rIns="0" bIns="0" rtlCol="0"/>
          <a:lstStyle/>
          <a:p>
            <a:endParaRPr/>
          </a:p>
        </p:txBody>
      </p:sp>
      <p:sp>
        <p:nvSpPr>
          <p:cNvPr id="10" name="object 10"/>
          <p:cNvSpPr/>
          <p:nvPr/>
        </p:nvSpPr>
        <p:spPr>
          <a:xfrm>
            <a:off x="4521187" y="1009379"/>
            <a:ext cx="0" cy="12700"/>
          </a:xfrm>
          <a:custGeom>
            <a:avLst/>
            <a:gdLst/>
            <a:ahLst/>
            <a:cxnLst/>
            <a:rect l="l" t="t" r="r" b="b"/>
            <a:pathLst>
              <a:path h="12700">
                <a:moveTo>
                  <a:pt x="0" y="12699"/>
                </a:moveTo>
                <a:lnTo>
                  <a:pt x="0" y="0"/>
                </a:lnTo>
              </a:path>
            </a:pathLst>
          </a:custGeom>
          <a:ln w="3175">
            <a:solidFill>
              <a:srgbClr val="AFAFAF"/>
            </a:solidFill>
          </a:ln>
        </p:spPr>
        <p:txBody>
          <a:bodyPr wrap="square" lIns="0" tIns="0" rIns="0" bIns="0" rtlCol="0"/>
          <a:lstStyle/>
          <a:p>
            <a:endParaRPr/>
          </a:p>
        </p:txBody>
      </p:sp>
      <p:sp>
        <p:nvSpPr>
          <p:cNvPr id="11" name="object 11"/>
          <p:cNvSpPr/>
          <p:nvPr/>
        </p:nvSpPr>
        <p:spPr>
          <a:xfrm>
            <a:off x="4521187" y="996679"/>
            <a:ext cx="0" cy="12700"/>
          </a:xfrm>
          <a:custGeom>
            <a:avLst/>
            <a:gdLst/>
            <a:ahLst/>
            <a:cxnLst/>
            <a:rect l="l" t="t" r="r" b="b"/>
            <a:pathLst>
              <a:path h="12700">
                <a:moveTo>
                  <a:pt x="0" y="12699"/>
                </a:moveTo>
                <a:lnTo>
                  <a:pt x="0" y="0"/>
                </a:lnTo>
              </a:path>
            </a:pathLst>
          </a:custGeom>
          <a:ln w="3175">
            <a:solidFill>
              <a:srgbClr val="CECECE"/>
            </a:solidFill>
          </a:ln>
        </p:spPr>
        <p:txBody>
          <a:bodyPr wrap="square" lIns="0" tIns="0" rIns="0" bIns="0" rtlCol="0"/>
          <a:lstStyle/>
          <a:p>
            <a:endParaRPr/>
          </a:p>
        </p:txBody>
      </p:sp>
      <p:sp>
        <p:nvSpPr>
          <p:cNvPr id="12" name="object 12"/>
          <p:cNvSpPr/>
          <p:nvPr/>
        </p:nvSpPr>
        <p:spPr>
          <a:xfrm>
            <a:off x="4521187" y="983979"/>
            <a:ext cx="0" cy="12700"/>
          </a:xfrm>
          <a:custGeom>
            <a:avLst/>
            <a:gdLst/>
            <a:ahLst/>
            <a:cxnLst/>
            <a:rect l="l" t="t" r="r" b="b"/>
            <a:pathLst>
              <a:path h="12700">
                <a:moveTo>
                  <a:pt x="0" y="12699"/>
                </a:moveTo>
                <a:lnTo>
                  <a:pt x="0" y="0"/>
                </a:lnTo>
              </a:path>
            </a:pathLst>
          </a:custGeom>
          <a:ln w="3175">
            <a:solidFill>
              <a:srgbClr val="EFEFEF"/>
            </a:solidFill>
          </a:ln>
        </p:spPr>
        <p:txBody>
          <a:bodyPr wrap="square" lIns="0" tIns="0" rIns="0" bIns="0" rtlCol="0"/>
          <a:lstStyle/>
          <a:p>
            <a:endParaRPr/>
          </a:p>
        </p:txBody>
      </p:sp>
      <p:sp>
        <p:nvSpPr>
          <p:cNvPr id="13" name="object 13"/>
          <p:cNvSpPr/>
          <p:nvPr/>
        </p:nvSpPr>
        <p:spPr>
          <a:xfrm>
            <a:off x="280212" y="1036472"/>
            <a:ext cx="65265" cy="6526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0212" y="1246505"/>
            <a:ext cx="65265" cy="6526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80212" y="1456537"/>
            <a:ext cx="65265" cy="6526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80212" y="1666570"/>
            <a:ext cx="65265" cy="65265"/>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86855" y="2136444"/>
            <a:ext cx="4434331" cy="50609"/>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137655" y="2747759"/>
            <a:ext cx="101599" cy="101600"/>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188455" y="2735059"/>
            <a:ext cx="4383480" cy="114300"/>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4521187" y="2001875"/>
            <a:ext cx="50749" cy="745883"/>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86854" y="2180713"/>
            <a:ext cx="4434840" cy="617855"/>
          </a:xfrm>
          <a:custGeom>
            <a:avLst/>
            <a:gdLst/>
            <a:ahLst/>
            <a:cxnLst/>
            <a:rect l="l" t="t" r="r" b="b"/>
            <a:pathLst>
              <a:path w="4434840" h="617855">
                <a:moveTo>
                  <a:pt x="4434332" y="0"/>
                </a:moveTo>
                <a:lnTo>
                  <a:pt x="0" y="0"/>
                </a:lnTo>
                <a:lnTo>
                  <a:pt x="0" y="567046"/>
                </a:lnTo>
                <a:lnTo>
                  <a:pt x="4008" y="586770"/>
                </a:lnTo>
                <a:lnTo>
                  <a:pt x="14922" y="602923"/>
                </a:lnTo>
                <a:lnTo>
                  <a:pt x="31075" y="613837"/>
                </a:lnTo>
                <a:lnTo>
                  <a:pt x="50800" y="617846"/>
                </a:lnTo>
                <a:lnTo>
                  <a:pt x="4383532" y="617846"/>
                </a:lnTo>
                <a:lnTo>
                  <a:pt x="4403257" y="613837"/>
                </a:lnTo>
                <a:lnTo>
                  <a:pt x="4419410" y="602923"/>
                </a:lnTo>
                <a:lnTo>
                  <a:pt x="4430324" y="586770"/>
                </a:lnTo>
                <a:lnTo>
                  <a:pt x="4434332" y="567046"/>
                </a:lnTo>
                <a:lnTo>
                  <a:pt x="4434332" y="0"/>
                </a:lnTo>
                <a:close/>
              </a:path>
            </a:pathLst>
          </a:custGeom>
          <a:solidFill>
            <a:srgbClr val="FFFFFF"/>
          </a:solidFill>
        </p:spPr>
        <p:txBody>
          <a:bodyPr wrap="square" lIns="0" tIns="0" rIns="0" bIns="0" rtlCol="0"/>
          <a:lstStyle/>
          <a:p>
            <a:endParaRPr/>
          </a:p>
        </p:txBody>
      </p:sp>
      <p:sp>
        <p:nvSpPr>
          <p:cNvPr id="22" name="object 22"/>
          <p:cNvSpPr/>
          <p:nvPr/>
        </p:nvSpPr>
        <p:spPr>
          <a:xfrm>
            <a:off x="4521187" y="2039968"/>
            <a:ext cx="0" cy="727075"/>
          </a:xfrm>
          <a:custGeom>
            <a:avLst/>
            <a:gdLst/>
            <a:ahLst/>
            <a:cxnLst/>
            <a:rect l="l" t="t" r="r" b="b"/>
            <a:pathLst>
              <a:path h="727075">
                <a:moveTo>
                  <a:pt x="0" y="726841"/>
                </a:moveTo>
                <a:lnTo>
                  <a:pt x="0" y="0"/>
                </a:lnTo>
              </a:path>
            </a:pathLst>
          </a:custGeom>
          <a:ln w="3175">
            <a:solidFill>
              <a:srgbClr val="7F7F7F"/>
            </a:solidFill>
          </a:ln>
        </p:spPr>
        <p:txBody>
          <a:bodyPr wrap="square" lIns="0" tIns="0" rIns="0" bIns="0" rtlCol="0"/>
          <a:lstStyle/>
          <a:p>
            <a:endParaRPr/>
          </a:p>
        </p:txBody>
      </p:sp>
      <p:sp>
        <p:nvSpPr>
          <p:cNvPr id="23" name="object 23"/>
          <p:cNvSpPr/>
          <p:nvPr/>
        </p:nvSpPr>
        <p:spPr>
          <a:xfrm>
            <a:off x="4521187" y="2027268"/>
            <a:ext cx="0" cy="12700"/>
          </a:xfrm>
          <a:custGeom>
            <a:avLst/>
            <a:gdLst/>
            <a:ahLst/>
            <a:cxnLst/>
            <a:rect l="l" t="t" r="r" b="b"/>
            <a:pathLst>
              <a:path h="12700">
                <a:moveTo>
                  <a:pt x="0" y="12700"/>
                </a:moveTo>
                <a:lnTo>
                  <a:pt x="0" y="0"/>
                </a:lnTo>
              </a:path>
            </a:pathLst>
          </a:custGeom>
          <a:ln w="3175">
            <a:solidFill>
              <a:srgbClr val="AFAFAF"/>
            </a:solidFill>
          </a:ln>
        </p:spPr>
        <p:txBody>
          <a:bodyPr wrap="square" lIns="0" tIns="0" rIns="0" bIns="0" rtlCol="0"/>
          <a:lstStyle/>
          <a:p>
            <a:endParaRPr/>
          </a:p>
        </p:txBody>
      </p:sp>
      <p:sp>
        <p:nvSpPr>
          <p:cNvPr id="24" name="object 24"/>
          <p:cNvSpPr/>
          <p:nvPr/>
        </p:nvSpPr>
        <p:spPr>
          <a:xfrm>
            <a:off x="4521187" y="2014568"/>
            <a:ext cx="0" cy="12700"/>
          </a:xfrm>
          <a:custGeom>
            <a:avLst/>
            <a:gdLst/>
            <a:ahLst/>
            <a:cxnLst/>
            <a:rect l="l" t="t" r="r" b="b"/>
            <a:pathLst>
              <a:path h="12700">
                <a:moveTo>
                  <a:pt x="0" y="12700"/>
                </a:moveTo>
                <a:lnTo>
                  <a:pt x="0" y="0"/>
                </a:lnTo>
              </a:path>
            </a:pathLst>
          </a:custGeom>
          <a:ln w="3175">
            <a:solidFill>
              <a:srgbClr val="CECECE"/>
            </a:solidFill>
          </a:ln>
        </p:spPr>
        <p:txBody>
          <a:bodyPr wrap="square" lIns="0" tIns="0" rIns="0" bIns="0" rtlCol="0"/>
          <a:lstStyle/>
          <a:p>
            <a:endParaRPr/>
          </a:p>
        </p:txBody>
      </p:sp>
      <p:sp>
        <p:nvSpPr>
          <p:cNvPr id="25" name="object 25"/>
          <p:cNvSpPr/>
          <p:nvPr/>
        </p:nvSpPr>
        <p:spPr>
          <a:xfrm>
            <a:off x="4521187" y="2001868"/>
            <a:ext cx="0" cy="12700"/>
          </a:xfrm>
          <a:custGeom>
            <a:avLst/>
            <a:gdLst/>
            <a:ahLst/>
            <a:cxnLst/>
            <a:rect l="l" t="t" r="r" b="b"/>
            <a:pathLst>
              <a:path h="12700">
                <a:moveTo>
                  <a:pt x="0" y="12700"/>
                </a:moveTo>
                <a:lnTo>
                  <a:pt x="0" y="0"/>
                </a:lnTo>
              </a:path>
            </a:pathLst>
          </a:custGeom>
          <a:ln w="3175">
            <a:solidFill>
              <a:srgbClr val="EFEFEF"/>
            </a:solidFill>
          </a:ln>
        </p:spPr>
        <p:txBody>
          <a:bodyPr wrap="square" lIns="0" tIns="0" rIns="0" bIns="0" rtlCol="0"/>
          <a:lstStyle/>
          <a:p>
            <a:endParaRPr/>
          </a:p>
        </p:txBody>
      </p:sp>
      <p:sp>
        <p:nvSpPr>
          <p:cNvPr id="26" name="object 26"/>
          <p:cNvSpPr/>
          <p:nvPr/>
        </p:nvSpPr>
        <p:spPr>
          <a:xfrm>
            <a:off x="280212" y="2239340"/>
            <a:ext cx="65265" cy="65265"/>
          </a:xfrm>
          <a:prstGeom prst="rect">
            <a:avLst/>
          </a:prstGeom>
          <a:blipFill>
            <a:blip r:embed="rId10" cstate="print"/>
            <a:stretch>
              <a:fillRect/>
            </a:stretch>
          </a:blipFill>
        </p:spPr>
        <p:txBody>
          <a:bodyPr wrap="square" lIns="0" tIns="0" rIns="0" bIns="0" rtlCol="0"/>
          <a:lstStyle/>
          <a:p>
            <a:endParaRPr/>
          </a:p>
        </p:txBody>
      </p:sp>
      <p:sp>
        <p:nvSpPr>
          <p:cNvPr id="27" name="object 27"/>
          <p:cNvSpPr/>
          <p:nvPr/>
        </p:nvSpPr>
        <p:spPr>
          <a:xfrm>
            <a:off x="280212" y="2449372"/>
            <a:ext cx="65265" cy="65265"/>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280212" y="2659405"/>
            <a:ext cx="65265" cy="65265"/>
          </a:xfrm>
          <a:prstGeom prst="rect">
            <a:avLst/>
          </a:prstGeom>
          <a:blipFill>
            <a:blip r:embed="rId10" cstate="print"/>
            <a:stretch>
              <a:fillRect/>
            </a:stretch>
          </a:blipFill>
        </p:spPr>
        <p:txBody>
          <a:bodyPr wrap="square" lIns="0" tIns="0" rIns="0" bIns="0" rtlCol="0"/>
          <a:lstStyle/>
          <a:p>
            <a:endParaRPr/>
          </a:p>
        </p:txBody>
      </p:sp>
      <p:sp>
        <p:nvSpPr>
          <p:cNvPr id="29" name="object 29"/>
          <p:cNvSpPr txBox="1"/>
          <p:nvPr/>
        </p:nvSpPr>
        <p:spPr>
          <a:xfrm>
            <a:off x="124955" y="909269"/>
            <a:ext cx="3651885" cy="1858645"/>
          </a:xfrm>
          <a:prstGeom prst="rect">
            <a:avLst/>
          </a:prstGeom>
        </p:spPr>
        <p:txBody>
          <a:bodyPr vert="horz" wrap="square" lIns="0" tIns="55244" rIns="0" bIns="0" rtlCol="0">
            <a:spAutoFit/>
          </a:bodyPr>
          <a:lstStyle/>
          <a:p>
            <a:pPr marL="289560">
              <a:lnSpc>
                <a:spcPct val="100000"/>
              </a:lnSpc>
              <a:spcBef>
                <a:spcPts val="434"/>
              </a:spcBef>
            </a:pPr>
            <a:r>
              <a:rPr sz="1100" dirty="0">
                <a:latin typeface="Times New Roman"/>
                <a:cs typeface="Times New Roman"/>
              </a:rPr>
              <a:t>prints </a:t>
            </a:r>
            <a:r>
              <a:rPr sz="1100" spc="25" dirty="0">
                <a:latin typeface="Times New Roman"/>
                <a:cs typeface="Times New Roman"/>
              </a:rPr>
              <a:t>the </a:t>
            </a:r>
            <a:r>
              <a:rPr sz="1100" spc="-15" dirty="0">
                <a:latin typeface="Times New Roman"/>
                <a:cs typeface="Times New Roman"/>
              </a:rPr>
              <a:t>values </a:t>
            </a:r>
            <a:r>
              <a:rPr sz="1100" spc="-25" dirty="0">
                <a:latin typeface="Times New Roman"/>
                <a:cs typeface="Times New Roman"/>
              </a:rPr>
              <a:t>of </a:t>
            </a:r>
            <a:r>
              <a:rPr sz="1100" spc="25" dirty="0">
                <a:latin typeface="Times New Roman"/>
                <a:cs typeface="Times New Roman"/>
              </a:rPr>
              <a:t>the </a:t>
            </a:r>
            <a:r>
              <a:rPr sz="1100" spc="-15" dirty="0">
                <a:latin typeface="Times New Roman"/>
                <a:cs typeface="Times New Roman"/>
              </a:rPr>
              <a:t>variables</a:t>
            </a:r>
            <a:r>
              <a:rPr sz="1100" spc="-160" dirty="0">
                <a:latin typeface="Times New Roman"/>
                <a:cs typeface="Times New Roman"/>
              </a:rPr>
              <a:t> </a:t>
            </a:r>
            <a:r>
              <a:rPr sz="1100" spc="-25" dirty="0">
                <a:latin typeface="Times New Roman"/>
                <a:cs typeface="Times New Roman"/>
              </a:rPr>
              <a:t>in </a:t>
            </a:r>
            <a:r>
              <a:rPr sz="1050" spc="30" dirty="0">
                <a:latin typeface="Garamond"/>
                <a:cs typeface="Garamond"/>
              </a:rPr>
              <a:t>varlist</a:t>
            </a:r>
            <a:endParaRPr sz="1050">
              <a:latin typeface="Garamond"/>
              <a:cs typeface="Garamond"/>
            </a:endParaRPr>
          </a:p>
          <a:p>
            <a:pPr marL="289560">
              <a:lnSpc>
                <a:spcPct val="100000"/>
              </a:lnSpc>
              <a:spcBef>
                <a:spcPts val="334"/>
              </a:spcBef>
            </a:pPr>
            <a:r>
              <a:rPr sz="1100" spc="-45" dirty="0">
                <a:latin typeface="Times New Roman"/>
                <a:cs typeface="Times New Roman"/>
              </a:rPr>
              <a:t>if</a:t>
            </a:r>
            <a:r>
              <a:rPr sz="1100" spc="80" dirty="0">
                <a:latin typeface="Times New Roman"/>
                <a:cs typeface="Times New Roman"/>
              </a:rPr>
              <a:t> </a:t>
            </a:r>
            <a:r>
              <a:rPr sz="1100" spc="-5" dirty="0">
                <a:latin typeface="Times New Roman"/>
                <a:cs typeface="Times New Roman"/>
              </a:rPr>
              <a:t>no</a:t>
            </a:r>
            <a:r>
              <a:rPr sz="1100" spc="85" dirty="0">
                <a:latin typeface="Times New Roman"/>
                <a:cs typeface="Times New Roman"/>
              </a:rPr>
              <a:t> </a:t>
            </a:r>
            <a:r>
              <a:rPr sz="1100" spc="-10" dirty="0">
                <a:latin typeface="Times New Roman"/>
                <a:cs typeface="Times New Roman"/>
              </a:rPr>
              <a:t>list</a:t>
            </a:r>
            <a:r>
              <a:rPr sz="1100" spc="85" dirty="0">
                <a:latin typeface="Times New Roman"/>
                <a:cs typeface="Times New Roman"/>
              </a:rPr>
              <a:t> </a:t>
            </a:r>
            <a:r>
              <a:rPr sz="1100" spc="-35" dirty="0">
                <a:latin typeface="Times New Roman"/>
                <a:cs typeface="Times New Roman"/>
              </a:rPr>
              <a:t>is</a:t>
            </a:r>
            <a:r>
              <a:rPr sz="1100" spc="85" dirty="0">
                <a:latin typeface="Times New Roman"/>
                <a:cs typeface="Times New Roman"/>
              </a:rPr>
              <a:t> </a:t>
            </a:r>
            <a:r>
              <a:rPr sz="1100" spc="-15" dirty="0">
                <a:latin typeface="Times New Roman"/>
                <a:cs typeface="Times New Roman"/>
              </a:rPr>
              <a:t>given,</a:t>
            </a:r>
            <a:r>
              <a:rPr sz="1100" spc="80" dirty="0">
                <a:latin typeface="Times New Roman"/>
                <a:cs typeface="Times New Roman"/>
              </a:rPr>
              <a:t> </a:t>
            </a:r>
            <a:r>
              <a:rPr sz="1100" dirty="0">
                <a:latin typeface="Times New Roman"/>
                <a:cs typeface="Times New Roman"/>
              </a:rPr>
              <a:t>prints</a:t>
            </a:r>
            <a:r>
              <a:rPr sz="1100" spc="85" dirty="0">
                <a:latin typeface="Times New Roman"/>
                <a:cs typeface="Times New Roman"/>
              </a:rPr>
              <a:t> </a:t>
            </a:r>
            <a:r>
              <a:rPr sz="1100" spc="25" dirty="0">
                <a:latin typeface="Times New Roman"/>
                <a:cs typeface="Times New Roman"/>
              </a:rPr>
              <a:t>the</a:t>
            </a:r>
            <a:r>
              <a:rPr sz="1100" spc="85" dirty="0">
                <a:latin typeface="Times New Roman"/>
                <a:cs typeface="Times New Roman"/>
              </a:rPr>
              <a:t> </a:t>
            </a:r>
            <a:r>
              <a:rPr sz="1100" spc="-15" dirty="0">
                <a:latin typeface="Times New Roman"/>
                <a:cs typeface="Times New Roman"/>
              </a:rPr>
              <a:t>values</a:t>
            </a:r>
            <a:r>
              <a:rPr sz="1100" spc="85" dirty="0">
                <a:latin typeface="Times New Roman"/>
                <a:cs typeface="Times New Roman"/>
              </a:rPr>
              <a:t> </a:t>
            </a:r>
            <a:r>
              <a:rPr sz="1100" spc="-25" dirty="0">
                <a:latin typeface="Times New Roman"/>
                <a:cs typeface="Times New Roman"/>
              </a:rPr>
              <a:t>of</a:t>
            </a:r>
            <a:r>
              <a:rPr sz="1100" spc="80" dirty="0">
                <a:latin typeface="Times New Roman"/>
                <a:cs typeface="Times New Roman"/>
              </a:rPr>
              <a:t> </a:t>
            </a:r>
            <a:r>
              <a:rPr sz="1100" spc="-25" dirty="0">
                <a:latin typeface="Times New Roman"/>
                <a:cs typeface="Times New Roman"/>
              </a:rPr>
              <a:t>all</a:t>
            </a:r>
            <a:r>
              <a:rPr sz="1100" spc="85" dirty="0">
                <a:latin typeface="Times New Roman"/>
                <a:cs typeface="Times New Roman"/>
              </a:rPr>
              <a:t> </a:t>
            </a:r>
            <a:r>
              <a:rPr sz="1100" spc="-15" dirty="0">
                <a:latin typeface="Times New Roman"/>
                <a:cs typeface="Times New Roman"/>
              </a:rPr>
              <a:t>variables</a:t>
            </a:r>
            <a:endParaRPr sz="1100">
              <a:latin typeface="Times New Roman"/>
              <a:cs typeface="Times New Roman"/>
            </a:endParaRPr>
          </a:p>
          <a:p>
            <a:pPr marL="289560" marR="5080">
              <a:lnSpc>
                <a:spcPct val="125299"/>
              </a:lnSpc>
            </a:pPr>
            <a:r>
              <a:rPr sz="1100" i="1" spc="10" dirty="0">
                <a:latin typeface="Garamond"/>
                <a:cs typeface="Garamond"/>
              </a:rPr>
              <a:t>−−</a:t>
            </a:r>
            <a:r>
              <a:rPr sz="1100" spc="10" dirty="0">
                <a:latin typeface="Times New Roman"/>
                <a:cs typeface="Times New Roman"/>
              </a:rPr>
              <a:t>byobs: </a:t>
            </a:r>
            <a:r>
              <a:rPr sz="1100" spc="35" dirty="0">
                <a:latin typeface="Times New Roman"/>
                <a:cs typeface="Times New Roman"/>
              </a:rPr>
              <a:t>data </a:t>
            </a:r>
            <a:r>
              <a:rPr sz="1100" spc="-5" dirty="0">
                <a:latin typeface="Times New Roman"/>
                <a:cs typeface="Times New Roman"/>
              </a:rPr>
              <a:t>are </a:t>
            </a:r>
            <a:r>
              <a:rPr sz="1100" dirty="0">
                <a:latin typeface="Times New Roman"/>
                <a:cs typeface="Times New Roman"/>
              </a:rPr>
              <a:t>printed </a:t>
            </a:r>
            <a:r>
              <a:rPr sz="1100" spc="-45" dirty="0">
                <a:latin typeface="Times New Roman"/>
                <a:cs typeface="Times New Roman"/>
              </a:rPr>
              <a:t>by </a:t>
            </a:r>
            <a:r>
              <a:rPr sz="1100" dirty="0">
                <a:latin typeface="Times New Roman"/>
                <a:cs typeface="Times New Roman"/>
              </a:rPr>
              <a:t>observation, </a:t>
            </a:r>
            <a:r>
              <a:rPr sz="1100" spc="25" dirty="0">
                <a:latin typeface="Times New Roman"/>
                <a:cs typeface="Times New Roman"/>
              </a:rPr>
              <a:t>not </a:t>
            </a:r>
            <a:r>
              <a:rPr sz="1100" spc="-40" dirty="0">
                <a:latin typeface="Times New Roman"/>
                <a:cs typeface="Times New Roman"/>
              </a:rPr>
              <a:t>by </a:t>
            </a:r>
            <a:r>
              <a:rPr sz="1100" spc="-20" dirty="0">
                <a:latin typeface="Times New Roman"/>
                <a:cs typeface="Times New Roman"/>
              </a:rPr>
              <a:t>variable  </a:t>
            </a:r>
            <a:r>
              <a:rPr sz="1100" spc="-30" dirty="0">
                <a:latin typeface="Times New Roman"/>
                <a:cs typeface="Times New Roman"/>
              </a:rPr>
              <a:t>you </a:t>
            </a:r>
            <a:r>
              <a:rPr sz="1100" spc="10" dirty="0">
                <a:latin typeface="Times New Roman"/>
                <a:cs typeface="Times New Roman"/>
              </a:rPr>
              <a:t>can </a:t>
            </a:r>
            <a:r>
              <a:rPr sz="1100" spc="-10" dirty="0">
                <a:latin typeface="Times New Roman"/>
                <a:cs typeface="Times New Roman"/>
              </a:rPr>
              <a:t>also </a:t>
            </a:r>
            <a:r>
              <a:rPr sz="1100" dirty="0">
                <a:latin typeface="Times New Roman"/>
                <a:cs typeface="Times New Roman"/>
              </a:rPr>
              <a:t>print</a:t>
            </a:r>
            <a:r>
              <a:rPr sz="1100" spc="-150" dirty="0">
                <a:latin typeface="Times New Roman"/>
                <a:cs typeface="Times New Roman"/>
              </a:rPr>
              <a:t> </a:t>
            </a:r>
            <a:r>
              <a:rPr sz="1100" dirty="0">
                <a:latin typeface="Times New Roman"/>
                <a:cs typeface="Times New Roman"/>
              </a:rPr>
              <a:t>strings</a:t>
            </a:r>
            <a:endParaRPr sz="1100">
              <a:latin typeface="Times New Roman"/>
              <a:cs typeface="Times New Roman"/>
            </a:endParaRPr>
          </a:p>
          <a:p>
            <a:pPr>
              <a:lnSpc>
                <a:spcPct val="100000"/>
              </a:lnSpc>
              <a:spcBef>
                <a:spcPts val="35"/>
              </a:spcBef>
            </a:pPr>
            <a:endParaRPr sz="1300">
              <a:latin typeface="Times New Roman"/>
              <a:cs typeface="Times New Roman"/>
            </a:endParaRPr>
          </a:p>
          <a:p>
            <a:pPr marL="12700">
              <a:lnSpc>
                <a:spcPct val="100000"/>
              </a:lnSpc>
            </a:pPr>
            <a:r>
              <a:rPr sz="1100" spc="-15" dirty="0">
                <a:solidFill>
                  <a:srgbClr val="007F00"/>
                </a:solidFill>
                <a:latin typeface="Times New Roman"/>
                <a:cs typeface="Times New Roman"/>
              </a:rPr>
              <a:t>Examples</a:t>
            </a:r>
            <a:endParaRPr sz="1100">
              <a:latin typeface="Times New Roman"/>
              <a:cs typeface="Times New Roman"/>
            </a:endParaRPr>
          </a:p>
          <a:p>
            <a:pPr marL="289560" marR="1629410">
              <a:lnSpc>
                <a:spcPct val="125299"/>
              </a:lnSpc>
              <a:spcBef>
                <a:spcPts val="5"/>
              </a:spcBef>
            </a:pPr>
            <a:r>
              <a:rPr sz="1100" dirty="0">
                <a:latin typeface="Times New Roman"/>
                <a:cs typeface="Times New Roman"/>
              </a:rPr>
              <a:t>print bwght </a:t>
            </a:r>
            <a:r>
              <a:rPr sz="1100" spc="-10" dirty="0">
                <a:latin typeface="Times New Roman"/>
                <a:cs typeface="Times New Roman"/>
              </a:rPr>
              <a:t>male </a:t>
            </a:r>
            <a:r>
              <a:rPr sz="1100" i="1" spc="10" dirty="0">
                <a:latin typeface="Garamond"/>
                <a:cs typeface="Garamond"/>
              </a:rPr>
              <a:t>−−</a:t>
            </a:r>
            <a:r>
              <a:rPr sz="1100" spc="10" dirty="0">
                <a:latin typeface="Times New Roman"/>
                <a:cs typeface="Times New Roman"/>
              </a:rPr>
              <a:t>byobs  </a:t>
            </a:r>
            <a:r>
              <a:rPr sz="1100" dirty="0">
                <a:latin typeface="Times New Roman"/>
                <a:cs typeface="Times New Roman"/>
              </a:rPr>
              <a:t>print bwght </a:t>
            </a:r>
            <a:r>
              <a:rPr sz="1100" spc="-5" dirty="0">
                <a:latin typeface="Times New Roman"/>
                <a:cs typeface="Times New Roman"/>
              </a:rPr>
              <a:t>; </a:t>
            </a:r>
            <a:r>
              <a:rPr sz="1100" spc="-10" dirty="0">
                <a:latin typeface="Times New Roman"/>
                <a:cs typeface="Times New Roman"/>
              </a:rPr>
              <a:t>male </a:t>
            </a:r>
            <a:r>
              <a:rPr sz="1100" i="1" spc="10" dirty="0">
                <a:latin typeface="Garamond"/>
                <a:cs typeface="Garamond"/>
              </a:rPr>
              <a:t>−−</a:t>
            </a:r>
            <a:r>
              <a:rPr sz="1100" spc="10" dirty="0">
                <a:latin typeface="Times New Roman"/>
                <a:cs typeface="Times New Roman"/>
              </a:rPr>
              <a:t>byobs </a:t>
            </a:r>
            <a:r>
              <a:rPr sz="1100" spc="-5" dirty="0">
                <a:latin typeface="Times New Roman"/>
                <a:cs typeface="Times New Roman"/>
              </a:rPr>
              <a:t>:  </a:t>
            </a:r>
            <a:r>
              <a:rPr sz="1100" dirty="0">
                <a:latin typeface="Times New Roman"/>
                <a:cs typeface="Times New Roman"/>
              </a:rPr>
              <a:t>print </a:t>
            </a:r>
            <a:r>
              <a:rPr sz="1100" spc="20" dirty="0">
                <a:latin typeface="Times New Roman"/>
                <a:cs typeface="Times New Roman"/>
              </a:rPr>
              <a:t>"This </a:t>
            </a:r>
            <a:r>
              <a:rPr sz="1100" spc="-35" dirty="0">
                <a:latin typeface="Times New Roman"/>
                <a:cs typeface="Times New Roman"/>
              </a:rPr>
              <a:t>is </a:t>
            </a:r>
            <a:r>
              <a:rPr sz="1100" spc="30" dirty="0">
                <a:latin typeface="Times New Roman"/>
                <a:cs typeface="Times New Roman"/>
              </a:rPr>
              <a:t>a</a:t>
            </a:r>
            <a:r>
              <a:rPr sz="1100" spc="85" dirty="0">
                <a:latin typeface="Times New Roman"/>
                <a:cs typeface="Times New Roman"/>
              </a:rPr>
              <a:t> </a:t>
            </a:r>
            <a:r>
              <a:rPr sz="1100" spc="20" dirty="0">
                <a:latin typeface="Times New Roman"/>
                <a:cs typeface="Times New Roman"/>
              </a:rPr>
              <a:t>comment"</a:t>
            </a:r>
            <a:endParaRPr sz="1100">
              <a:latin typeface="Times New Roman"/>
              <a:cs typeface="Times New Roman"/>
            </a:endParaRPr>
          </a:p>
        </p:txBody>
      </p:sp>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41</a:t>
            </a:r>
            <a:r>
              <a:rPr spc="-60" dirty="0"/>
              <a:t> </a:t>
            </a:r>
            <a:r>
              <a:rPr spc="15" dirty="0"/>
              <a:t>/</a:t>
            </a:r>
            <a:r>
              <a:rPr spc="-55" dirty="0"/>
              <a:t> </a:t>
            </a:r>
            <a:r>
              <a:rPr spc="75" dirty="0"/>
              <a:t>42</a:t>
            </a:r>
          </a:p>
        </p:txBody>
      </p:sp>
    </p:spTree>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35" dirty="0">
                <a:solidFill>
                  <a:srgbClr val="F2F2F2"/>
                </a:solidFill>
                <a:latin typeface="Book Antiqua"/>
                <a:cs typeface="Book Antiqua"/>
              </a:rPr>
              <a:t>Graphs</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296235"/>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140" dirty="0"/>
              <a:t>A </a:t>
            </a:r>
            <a:r>
              <a:rPr lang="en-US" spc="-140" dirty="0"/>
              <a:t> </a:t>
            </a:r>
            <a:r>
              <a:rPr spc="-25" dirty="0"/>
              <a:t>(very) </a:t>
            </a:r>
            <a:r>
              <a:rPr spc="-55" dirty="0"/>
              <a:t>brief </a:t>
            </a:r>
            <a:r>
              <a:rPr spc="-20" dirty="0"/>
              <a:t>graph</a:t>
            </a:r>
            <a:r>
              <a:rPr spc="45" dirty="0"/>
              <a:t> </a:t>
            </a:r>
            <a:r>
              <a:rPr spc="-30" dirty="0"/>
              <a:t>menu</a:t>
            </a:r>
          </a:p>
        </p:txBody>
      </p:sp>
      <p:sp>
        <p:nvSpPr>
          <p:cNvPr id="5" name="object 5"/>
          <p:cNvSpPr/>
          <p:nvPr/>
        </p:nvSpPr>
        <p:spPr>
          <a:xfrm>
            <a:off x="280212" y="1441983"/>
            <a:ext cx="65265" cy="6526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80212" y="1652016"/>
            <a:ext cx="65265" cy="6526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80212" y="1862048"/>
            <a:ext cx="65265" cy="65265"/>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402056" y="1314780"/>
            <a:ext cx="3521075" cy="828040"/>
          </a:xfrm>
          <a:prstGeom prst="rect">
            <a:avLst/>
          </a:prstGeom>
        </p:spPr>
        <p:txBody>
          <a:bodyPr vert="horz" wrap="square" lIns="0" tIns="55244" rIns="0" bIns="0" rtlCol="0">
            <a:spAutoFit/>
          </a:bodyPr>
          <a:lstStyle/>
          <a:p>
            <a:pPr marL="12700">
              <a:lnSpc>
                <a:spcPct val="100000"/>
              </a:lnSpc>
              <a:spcBef>
                <a:spcPts val="434"/>
              </a:spcBef>
            </a:pPr>
            <a:r>
              <a:rPr sz="1100" spc="5" dirty="0">
                <a:latin typeface="Times New Roman"/>
                <a:cs typeface="Times New Roman"/>
              </a:rPr>
              <a:t>gnuplot </a:t>
            </a:r>
            <a:r>
              <a:rPr sz="1050" spc="30" dirty="0">
                <a:latin typeface="Garamond"/>
                <a:cs typeface="Garamond"/>
              </a:rPr>
              <a:t>yvars </a:t>
            </a:r>
            <a:r>
              <a:rPr sz="1050" spc="15" dirty="0">
                <a:latin typeface="Garamond"/>
                <a:cs typeface="Garamond"/>
              </a:rPr>
              <a:t>xvars</a:t>
            </a:r>
            <a:r>
              <a:rPr sz="1100" spc="15" dirty="0">
                <a:latin typeface="Times New Roman"/>
                <a:cs typeface="Times New Roman"/>
              </a:rPr>
              <a:t>: </a:t>
            </a:r>
            <a:r>
              <a:rPr sz="1100" spc="-55" dirty="0">
                <a:latin typeface="Times New Roman"/>
                <a:cs typeface="Times New Roman"/>
              </a:rPr>
              <a:t>xy</a:t>
            </a:r>
            <a:r>
              <a:rPr sz="1100" spc="125" dirty="0">
                <a:latin typeface="Times New Roman"/>
                <a:cs typeface="Times New Roman"/>
              </a:rPr>
              <a:t> </a:t>
            </a:r>
            <a:r>
              <a:rPr sz="1100" dirty="0">
                <a:latin typeface="Times New Roman"/>
                <a:cs typeface="Times New Roman"/>
              </a:rPr>
              <a:t>graphs</a:t>
            </a:r>
            <a:endParaRPr sz="1100">
              <a:latin typeface="Times New Roman"/>
              <a:cs typeface="Times New Roman"/>
            </a:endParaRPr>
          </a:p>
          <a:p>
            <a:pPr marL="12700">
              <a:lnSpc>
                <a:spcPct val="100000"/>
              </a:lnSpc>
              <a:spcBef>
                <a:spcPts val="334"/>
              </a:spcBef>
            </a:pPr>
            <a:r>
              <a:rPr sz="1100" spc="20" dirty="0">
                <a:latin typeface="Times New Roman"/>
                <a:cs typeface="Times New Roman"/>
              </a:rPr>
              <a:t>scatters </a:t>
            </a:r>
            <a:r>
              <a:rPr sz="1050" spc="35" dirty="0">
                <a:latin typeface="Garamond"/>
                <a:cs typeface="Garamond"/>
              </a:rPr>
              <a:t>yvar </a:t>
            </a:r>
            <a:r>
              <a:rPr sz="1100" spc="-5" dirty="0">
                <a:latin typeface="Times New Roman"/>
                <a:cs typeface="Times New Roman"/>
              </a:rPr>
              <a:t>; </a:t>
            </a:r>
            <a:r>
              <a:rPr sz="1050" spc="25" dirty="0">
                <a:latin typeface="Garamond"/>
                <a:cs typeface="Garamond"/>
              </a:rPr>
              <a:t>xvarlist</a:t>
            </a:r>
            <a:r>
              <a:rPr sz="1100" spc="25" dirty="0">
                <a:latin typeface="Times New Roman"/>
                <a:cs typeface="Times New Roman"/>
              </a:rPr>
              <a:t>: </a:t>
            </a:r>
            <a:r>
              <a:rPr sz="1100" spc="-20" dirty="0">
                <a:latin typeface="Times New Roman"/>
                <a:cs typeface="Times New Roman"/>
              </a:rPr>
              <a:t>pairwise</a:t>
            </a:r>
            <a:r>
              <a:rPr sz="1100" spc="-100" dirty="0">
                <a:latin typeface="Times New Roman"/>
                <a:cs typeface="Times New Roman"/>
              </a:rPr>
              <a:t> </a:t>
            </a:r>
            <a:r>
              <a:rPr sz="1100" spc="15" dirty="0">
                <a:latin typeface="Times New Roman"/>
                <a:cs typeface="Times New Roman"/>
              </a:rPr>
              <a:t>scatterplots</a:t>
            </a:r>
            <a:endParaRPr sz="1100">
              <a:latin typeface="Times New Roman"/>
              <a:cs typeface="Times New Roman"/>
            </a:endParaRPr>
          </a:p>
          <a:p>
            <a:pPr marL="12700" marR="5080">
              <a:lnSpc>
                <a:spcPct val="102600"/>
              </a:lnSpc>
              <a:spcBef>
                <a:spcPts val="295"/>
              </a:spcBef>
            </a:pPr>
            <a:r>
              <a:rPr sz="1100" spc="-10" dirty="0">
                <a:latin typeface="Times New Roman"/>
                <a:cs typeface="Times New Roman"/>
              </a:rPr>
              <a:t>freq </a:t>
            </a:r>
            <a:r>
              <a:rPr sz="1050" spc="30" dirty="0">
                <a:latin typeface="Garamond"/>
                <a:cs typeface="Garamond"/>
              </a:rPr>
              <a:t>yvars</a:t>
            </a:r>
            <a:r>
              <a:rPr sz="1100" spc="30" dirty="0">
                <a:latin typeface="Times New Roman"/>
                <a:cs typeface="Times New Roman"/>
              </a:rPr>
              <a:t>, </a:t>
            </a:r>
            <a:r>
              <a:rPr sz="1100" spc="-20" dirty="0">
                <a:latin typeface="Times New Roman"/>
                <a:cs typeface="Times New Roman"/>
              </a:rPr>
              <a:t>or </a:t>
            </a:r>
            <a:r>
              <a:rPr sz="1100" spc="-15" dirty="0">
                <a:latin typeface="Times New Roman"/>
                <a:cs typeface="Times New Roman"/>
              </a:rPr>
              <a:t>using </a:t>
            </a:r>
            <a:r>
              <a:rPr sz="1100" spc="25" dirty="0">
                <a:latin typeface="Times New Roman"/>
                <a:cs typeface="Times New Roman"/>
              </a:rPr>
              <a:t>the </a:t>
            </a:r>
            <a:r>
              <a:rPr sz="950" spc="85" dirty="0">
                <a:latin typeface="SimSun"/>
                <a:cs typeface="SimSun"/>
              </a:rPr>
              <a:t>gui </a:t>
            </a:r>
            <a:r>
              <a:rPr sz="1100" spc="-5" dirty="0">
                <a:latin typeface="Times New Roman"/>
                <a:cs typeface="Times New Roman"/>
              </a:rPr>
              <a:t>Variable/Frequency </a:t>
            </a:r>
            <a:r>
              <a:rPr sz="1100" dirty="0">
                <a:latin typeface="Times New Roman"/>
                <a:cs typeface="Times New Roman"/>
              </a:rPr>
              <a:t>Distribution:  histograms</a:t>
            </a:r>
            <a:endParaRPr sz="1100">
              <a:latin typeface="Times New Roman"/>
              <a:cs typeface="Times New Roman"/>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655"/>
              </a:lnSpc>
            </a:pPr>
            <a:r>
              <a:rPr spc="75" dirty="0"/>
              <a:t>42</a:t>
            </a:r>
            <a:r>
              <a:rPr spc="-60" dirty="0"/>
              <a:t> </a:t>
            </a:r>
            <a:r>
              <a:rPr spc="15" dirty="0"/>
              <a:t>/</a:t>
            </a:r>
            <a:r>
              <a:rPr spc="-55" dirty="0"/>
              <a:t> </a:t>
            </a:r>
            <a:r>
              <a:rPr spc="75" dirty="0"/>
              <a:t>42</a:t>
            </a:r>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70" dirty="0">
                <a:solidFill>
                  <a:srgbClr val="F2F2F2"/>
                </a:solidFill>
                <a:latin typeface="Book Antiqua"/>
                <a:cs typeface="Book Antiqua"/>
              </a:rPr>
              <a:t>What </a:t>
            </a:r>
            <a:r>
              <a:rPr sz="550" spc="20" dirty="0">
                <a:solidFill>
                  <a:srgbClr val="F2F2F2"/>
                </a:solidFill>
                <a:latin typeface="Book Antiqua"/>
                <a:cs typeface="Book Antiqua"/>
              </a:rPr>
              <a:t>is</a:t>
            </a:r>
            <a:r>
              <a:rPr sz="550" spc="30" dirty="0">
                <a:solidFill>
                  <a:srgbClr val="F2F2F2"/>
                </a:solidFill>
                <a:latin typeface="Book Antiqua"/>
                <a:cs typeface="Book Antiqua"/>
              </a:rPr>
              <a:t> </a:t>
            </a:r>
            <a:r>
              <a:rPr sz="500" spc="70" dirty="0">
                <a:solidFill>
                  <a:srgbClr val="F2F2F2"/>
                </a:solidFill>
                <a:latin typeface="SimSun"/>
                <a:cs typeface="SimSun"/>
              </a:rPr>
              <a:t>gretl</a:t>
            </a:r>
            <a:r>
              <a:rPr sz="550" spc="70" dirty="0">
                <a:solidFill>
                  <a:srgbClr val="F2F2F2"/>
                </a:solidFill>
                <a:latin typeface="Book Antiqua"/>
                <a:cs typeface="Book Antiqua"/>
              </a:rPr>
              <a: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296235"/>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95" dirty="0"/>
              <a:t>How </a:t>
            </a:r>
            <a:r>
              <a:rPr spc="-35" dirty="0"/>
              <a:t>do </a:t>
            </a:r>
            <a:r>
              <a:rPr spc="-105" dirty="0"/>
              <a:t>I </a:t>
            </a:r>
            <a:r>
              <a:rPr lang="en-US" spc="-105" dirty="0"/>
              <a:t> </a:t>
            </a:r>
            <a:r>
              <a:rPr dirty="0"/>
              <a:t>get</a:t>
            </a:r>
            <a:r>
              <a:rPr spc="65" dirty="0"/>
              <a:t> </a:t>
            </a:r>
            <a:r>
              <a:rPr lang="en-US" spc="65" dirty="0"/>
              <a:t> </a:t>
            </a:r>
            <a:r>
              <a:rPr sz="1200" spc="105" dirty="0" err="1">
                <a:latin typeface="SimSun"/>
                <a:cs typeface="SimSun"/>
              </a:rPr>
              <a:t>gretl</a:t>
            </a:r>
            <a:r>
              <a:rPr spc="105" dirty="0"/>
              <a:t>?</a:t>
            </a:r>
            <a:endParaRPr sz="1200" dirty="0">
              <a:latin typeface="SimSun"/>
              <a:cs typeface="SimSun"/>
            </a:endParaRPr>
          </a:p>
        </p:txBody>
      </p:sp>
      <p:sp>
        <p:nvSpPr>
          <p:cNvPr id="8" name="object 8"/>
          <p:cNvSpPr txBox="1"/>
          <p:nvPr/>
        </p:nvSpPr>
        <p:spPr>
          <a:xfrm>
            <a:off x="345478" y="1120775"/>
            <a:ext cx="4061524" cy="1250662"/>
          </a:xfrm>
          <a:prstGeom prst="rect">
            <a:avLst/>
          </a:prstGeom>
        </p:spPr>
        <p:txBody>
          <a:bodyPr vert="horz" wrap="square" lIns="0" tIns="55244" rIns="0" bIns="0" rtlCol="0">
            <a:spAutoFit/>
          </a:bodyPr>
          <a:lstStyle/>
          <a:p>
            <a:pPr marL="12700" marR="5080">
              <a:lnSpc>
                <a:spcPct val="102600"/>
              </a:lnSpc>
              <a:spcBef>
                <a:spcPts val="300"/>
              </a:spcBef>
            </a:pPr>
            <a:r>
              <a:rPr lang="en-US" sz="1100" spc="10" dirty="0">
                <a:latin typeface="Times New Roman"/>
                <a:cs typeface="Times New Roman"/>
              </a:rPr>
              <a:t>Handy for remote learning since it is open-</a:t>
            </a:r>
            <a:r>
              <a:rPr lang="en-US" sz="1100" spc="10" dirty="0" err="1">
                <a:latin typeface="Times New Roman"/>
                <a:cs typeface="Times New Roman"/>
              </a:rPr>
              <a:t>surce</a:t>
            </a:r>
            <a:r>
              <a:rPr lang="en-US" sz="1100" spc="10" dirty="0">
                <a:latin typeface="Times New Roman"/>
                <a:cs typeface="Times New Roman"/>
              </a:rPr>
              <a:t> free software anyone can install it on home desktop without the need of license </a:t>
            </a:r>
          </a:p>
          <a:p>
            <a:pPr marL="12700" marR="5080">
              <a:lnSpc>
                <a:spcPct val="102600"/>
              </a:lnSpc>
              <a:spcBef>
                <a:spcPts val="300"/>
              </a:spcBef>
            </a:pPr>
            <a:endParaRPr lang="en-US" sz="1100" spc="10" dirty="0">
              <a:latin typeface="Times New Roman"/>
              <a:cs typeface="Times New Roman"/>
            </a:endParaRPr>
          </a:p>
          <a:p>
            <a:pPr marL="12700" marR="5080">
              <a:lnSpc>
                <a:spcPct val="102600"/>
              </a:lnSpc>
              <a:spcBef>
                <a:spcPts val="300"/>
              </a:spcBef>
            </a:pPr>
            <a:r>
              <a:rPr lang="en-US" sz="1100" spc="10" dirty="0">
                <a:latin typeface="Times New Roman"/>
                <a:cs typeface="Times New Roman"/>
              </a:rPr>
              <a:t>In order to install it go to:</a:t>
            </a:r>
          </a:p>
          <a:p>
            <a:pPr marL="12700" marR="5080">
              <a:lnSpc>
                <a:spcPct val="102600"/>
              </a:lnSpc>
              <a:spcBef>
                <a:spcPts val="300"/>
              </a:spcBef>
            </a:pPr>
            <a:r>
              <a:rPr sz="1100" spc="-15" dirty="0">
                <a:solidFill>
                  <a:schemeClr val="tx2">
                    <a:lumMod val="60000"/>
                    <a:lumOff val="40000"/>
                  </a:schemeClr>
                </a:solidFill>
                <a:latin typeface="Trebuchet MS"/>
                <a:cs typeface="Trebuchet MS"/>
                <a:hlinkClick r:id="rId2">
                  <a:extLst>
                    <a:ext uri="{A12FA001-AC4F-418D-AE19-62706E023703}">
                      <ahyp:hlinkClr xmlns:ahyp="http://schemas.microsoft.com/office/drawing/2018/hyperlinkcolor" val="tx"/>
                    </a:ext>
                  </a:extLst>
                </a:hlinkClick>
              </a:rPr>
              <a:t>http://gretl.sourceforge.net</a:t>
            </a:r>
            <a:endParaRPr sz="1100" dirty="0">
              <a:solidFill>
                <a:schemeClr val="tx2">
                  <a:lumMod val="60000"/>
                  <a:lumOff val="40000"/>
                </a:schemeClr>
              </a:solidFill>
              <a:latin typeface="Times New Roman"/>
              <a:cs typeface="Times New Roman"/>
            </a:endParaRPr>
          </a:p>
          <a:p>
            <a:pPr marL="12700">
              <a:lnSpc>
                <a:spcPct val="100000"/>
              </a:lnSpc>
              <a:spcBef>
                <a:spcPts val="330"/>
              </a:spcBef>
            </a:pPr>
            <a:r>
              <a:rPr lang="en-US" sz="1100" spc="15" dirty="0">
                <a:latin typeface="Times New Roman"/>
                <a:cs typeface="Times New Roman"/>
              </a:rPr>
              <a:t>I</a:t>
            </a:r>
            <a:r>
              <a:rPr sz="1100" spc="15" dirty="0">
                <a:latin typeface="Times New Roman"/>
                <a:cs typeface="Times New Roman"/>
              </a:rPr>
              <a:t>t </a:t>
            </a:r>
            <a:r>
              <a:rPr sz="1100" dirty="0">
                <a:latin typeface="Times New Roman"/>
                <a:cs typeface="Times New Roman"/>
              </a:rPr>
              <a:t>runs </a:t>
            </a:r>
            <a:r>
              <a:rPr sz="1100" spc="-5" dirty="0">
                <a:latin typeface="Times New Roman"/>
                <a:cs typeface="Times New Roman"/>
              </a:rPr>
              <a:t>on </a:t>
            </a:r>
            <a:r>
              <a:rPr sz="1100" spc="-20" dirty="0">
                <a:latin typeface="Times New Roman"/>
                <a:cs typeface="Times New Roman"/>
              </a:rPr>
              <a:t>Windows, </a:t>
            </a:r>
            <a:r>
              <a:rPr sz="1100" dirty="0">
                <a:latin typeface="Times New Roman"/>
                <a:cs typeface="Times New Roman"/>
              </a:rPr>
              <a:t>Mac,</a:t>
            </a:r>
            <a:r>
              <a:rPr sz="1100" spc="175" dirty="0">
                <a:latin typeface="Times New Roman"/>
                <a:cs typeface="Times New Roman"/>
              </a:rPr>
              <a:t> </a:t>
            </a:r>
            <a:r>
              <a:rPr sz="1100" spc="-35" dirty="0">
                <a:latin typeface="Times New Roman"/>
                <a:cs typeface="Times New Roman"/>
              </a:rPr>
              <a:t>Linux</a:t>
            </a:r>
            <a:endParaRPr sz="1100" dirty="0">
              <a:latin typeface="Times New Roman"/>
              <a:cs typeface="Times New Roman"/>
            </a:endParaRPr>
          </a:p>
        </p:txBody>
      </p:sp>
      <p:sp>
        <p:nvSpPr>
          <p:cNvPr id="9" name="object 9"/>
          <p:cNvSpPr txBox="1"/>
          <p:nvPr/>
        </p:nvSpPr>
        <p:spPr>
          <a:xfrm>
            <a:off x="4285500" y="3330290"/>
            <a:ext cx="246379" cy="113030"/>
          </a:xfrm>
          <a:prstGeom prst="rect">
            <a:avLst/>
          </a:prstGeom>
        </p:spPr>
        <p:txBody>
          <a:bodyPr vert="horz" wrap="square" lIns="0" tIns="11430" rIns="0" bIns="0" rtlCol="0">
            <a:spAutoFit/>
          </a:bodyPr>
          <a:lstStyle/>
          <a:p>
            <a:pPr marL="25400">
              <a:lnSpc>
                <a:spcPct val="100000"/>
              </a:lnSpc>
              <a:spcBef>
                <a:spcPts val="90"/>
              </a:spcBef>
            </a:pPr>
            <a:r>
              <a:rPr sz="550" spc="75" dirty="0">
                <a:solidFill>
                  <a:srgbClr val="7F7F7F"/>
                </a:solidFill>
                <a:latin typeface="Book Antiqua"/>
                <a:cs typeface="Book Antiqua"/>
              </a:rPr>
              <a:t>2</a:t>
            </a:r>
            <a:r>
              <a:rPr sz="550" spc="-60" dirty="0">
                <a:solidFill>
                  <a:srgbClr val="7F7F7F"/>
                </a:solidFill>
                <a:latin typeface="Book Antiqua"/>
                <a:cs typeface="Book Antiqua"/>
              </a:rPr>
              <a:t> </a:t>
            </a:r>
            <a:r>
              <a:rPr sz="550" spc="15" dirty="0">
                <a:solidFill>
                  <a:srgbClr val="7F7F7F"/>
                </a:solidFill>
                <a:latin typeface="Book Antiqua"/>
                <a:cs typeface="Book Antiqua"/>
              </a:rPr>
              <a:t>/</a:t>
            </a:r>
            <a:r>
              <a:rPr sz="550" spc="-55" dirty="0">
                <a:solidFill>
                  <a:srgbClr val="7F7F7F"/>
                </a:solidFill>
                <a:latin typeface="Book Antiqua"/>
                <a:cs typeface="Book Antiqua"/>
              </a:rPr>
              <a:t> </a:t>
            </a:r>
            <a:r>
              <a:rPr sz="550" spc="75" dirty="0">
                <a:solidFill>
                  <a:srgbClr val="7F7F7F"/>
                </a:solidFill>
                <a:latin typeface="Book Antiqua"/>
                <a:cs typeface="Book Antiqua"/>
              </a:rPr>
              <a:t>42</a:t>
            </a:r>
            <a:endParaRPr sz="550">
              <a:latin typeface="Book Antiqua"/>
              <a:cs typeface="Book Antiqua"/>
            </a:endParaRP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8519B-BE81-4661-8744-9B73645EDB79}"/>
              </a:ext>
            </a:extLst>
          </p:cNvPr>
          <p:cNvSpPr>
            <a:spLocks noGrp="1"/>
          </p:cNvSpPr>
          <p:nvPr>
            <p:ph type="title"/>
          </p:nvPr>
        </p:nvSpPr>
        <p:spPr>
          <a:xfrm>
            <a:off x="1543050" y="282575"/>
            <a:ext cx="1643252" cy="223138"/>
          </a:xfrm>
        </p:spPr>
        <p:txBody>
          <a:bodyPr/>
          <a:lstStyle/>
          <a:p>
            <a:r>
              <a:rPr lang="en-US" dirty="0"/>
              <a:t>Installation</a:t>
            </a:r>
          </a:p>
        </p:txBody>
      </p:sp>
      <p:sp>
        <p:nvSpPr>
          <p:cNvPr id="3" name="Text Placeholder 2">
            <a:extLst>
              <a:ext uri="{FF2B5EF4-FFF2-40B4-BE49-F238E27FC236}">
                <a16:creationId xmlns:a16="http://schemas.microsoft.com/office/drawing/2014/main" id="{5FFFBECE-2C41-44E9-A4FB-C75E0F4E0491}"/>
              </a:ext>
            </a:extLst>
          </p:cNvPr>
          <p:cNvSpPr>
            <a:spLocks noGrp="1"/>
          </p:cNvSpPr>
          <p:nvPr>
            <p:ph type="body" idx="1"/>
          </p:nvPr>
        </p:nvSpPr>
        <p:spPr>
          <a:xfrm>
            <a:off x="323850" y="663575"/>
            <a:ext cx="3861003" cy="338554"/>
          </a:xfrm>
        </p:spPr>
        <p:txBody>
          <a:bodyPr/>
          <a:lstStyle/>
          <a:p>
            <a:r>
              <a:rPr lang="en-US" dirty="0"/>
              <a:t>Open the webpage and go down where Download section is located. Click on the circled button for windows users</a:t>
            </a:r>
          </a:p>
        </p:txBody>
      </p:sp>
      <p:pic>
        <p:nvPicPr>
          <p:cNvPr id="4" name="Picture 3">
            <a:extLst>
              <a:ext uri="{FF2B5EF4-FFF2-40B4-BE49-F238E27FC236}">
                <a16:creationId xmlns:a16="http://schemas.microsoft.com/office/drawing/2014/main" id="{C639A2BF-E229-448C-A180-F6C59F99FFDD}"/>
              </a:ext>
            </a:extLst>
          </p:cNvPr>
          <p:cNvPicPr>
            <a:picLocks noChangeAspect="1"/>
          </p:cNvPicPr>
          <p:nvPr/>
        </p:nvPicPr>
        <p:blipFill rotWithShape="1">
          <a:blip r:embed="rId2"/>
          <a:srcRect l="15290" t="46" r="20248" b="41185"/>
          <a:stretch/>
        </p:blipFill>
        <p:spPr>
          <a:xfrm>
            <a:off x="22925" y="1038023"/>
            <a:ext cx="4458359" cy="2286337"/>
          </a:xfrm>
          <a:prstGeom prst="rect">
            <a:avLst/>
          </a:prstGeom>
        </p:spPr>
      </p:pic>
      <p:sp>
        <p:nvSpPr>
          <p:cNvPr id="5" name="Oval 4">
            <a:extLst>
              <a:ext uri="{FF2B5EF4-FFF2-40B4-BE49-F238E27FC236}">
                <a16:creationId xmlns:a16="http://schemas.microsoft.com/office/drawing/2014/main" id="{C7B41CB5-2387-4681-A8C7-F134C5C3969F}"/>
              </a:ext>
            </a:extLst>
          </p:cNvPr>
          <p:cNvSpPr/>
          <p:nvPr/>
        </p:nvSpPr>
        <p:spPr>
          <a:xfrm>
            <a:off x="2000250" y="2949575"/>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933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C0B9-949C-4615-A1FF-8AEA78879D9F}"/>
              </a:ext>
            </a:extLst>
          </p:cNvPr>
          <p:cNvSpPr>
            <a:spLocks noGrp="1"/>
          </p:cNvSpPr>
          <p:nvPr>
            <p:ph type="title"/>
          </p:nvPr>
        </p:nvSpPr>
        <p:spPr>
          <a:xfrm>
            <a:off x="1466850" y="198022"/>
            <a:ext cx="1643252" cy="446276"/>
          </a:xfrm>
        </p:spPr>
        <p:txBody>
          <a:bodyPr/>
          <a:lstStyle/>
          <a:p>
            <a:r>
              <a:rPr lang="en-US" dirty="0"/>
              <a:t>Installation</a:t>
            </a:r>
            <a:br>
              <a:rPr lang="en-US" dirty="0"/>
            </a:br>
            <a:endParaRPr lang="en-US" dirty="0"/>
          </a:p>
        </p:txBody>
      </p:sp>
      <p:pic>
        <p:nvPicPr>
          <p:cNvPr id="4" name="Picture 3">
            <a:extLst>
              <a:ext uri="{FF2B5EF4-FFF2-40B4-BE49-F238E27FC236}">
                <a16:creationId xmlns:a16="http://schemas.microsoft.com/office/drawing/2014/main" id="{6D134332-DF0F-4171-B4EF-06EEBE366A0A}"/>
              </a:ext>
            </a:extLst>
          </p:cNvPr>
          <p:cNvPicPr>
            <a:picLocks noChangeAspect="1"/>
          </p:cNvPicPr>
          <p:nvPr/>
        </p:nvPicPr>
        <p:blipFill rotWithShape="1">
          <a:blip r:embed="rId2"/>
          <a:srcRect r="7374" b="16403"/>
          <a:stretch/>
        </p:blipFill>
        <p:spPr>
          <a:xfrm>
            <a:off x="19049" y="644299"/>
            <a:ext cx="4525329" cy="2381476"/>
          </a:xfrm>
          <a:prstGeom prst="rect">
            <a:avLst/>
          </a:prstGeom>
        </p:spPr>
      </p:pic>
      <p:sp>
        <p:nvSpPr>
          <p:cNvPr id="3" name="Text Placeholder 2">
            <a:extLst>
              <a:ext uri="{FF2B5EF4-FFF2-40B4-BE49-F238E27FC236}">
                <a16:creationId xmlns:a16="http://schemas.microsoft.com/office/drawing/2014/main" id="{3343CEA4-C1F9-4969-8D0E-2C9488648A07}"/>
              </a:ext>
            </a:extLst>
          </p:cNvPr>
          <p:cNvSpPr>
            <a:spLocks noGrp="1"/>
          </p:cNvSpPr>
          <p:nvPr>
            <p:ph type="body" idx="1"/>
          </p:nvPr>
        </p:nvSpPr>
        <p:spPr>
          <a:xfrm>
            <a:off x="323850" y="450516"/>
            <a:ext cx="3683101" cy="169277"/>
          </a:xfrm>
        </p:spPr>
        <p:txBody>
          <a:bodyPr/>
          <a:lstStyle/>
          <a:p>
            <a:r>
              <a:rPr lang="en-US" dirty="0"/>
              <a:t>Choose the .exe file which is appropriate for your system</a:t>
            </a:r>
          </a:p>
        </p:txBody>
      </p:sp>
      <p:sp>
        <p:nvSpPr>
          <p:cNvPr id="6" name="Oval 5">
            <a:extLst>
              <a:ext uri="{FF2B5EF4-FFF2-40B4-BE49-F238E27FC236}">
                <a16:creationId xmlns:a16="http://schemas.microsoft.com/office/drawing/2014/main" id="{C4A9E485-B00D-4613-AFE5-C9959FCD0FAB}"/>
              </a:ext>
            </a:extLst>
          </p:cNvPr>
          <p:cNvSpPr/>
          <p:nvPr/>
        </p:nvSpPr>
        <p:spPr>
          <a:xfrm>
            <a:off x="1238250" y="2416175"/>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69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C0B9-949C-4615-A1FF-8AEA78879D9F}"/>
              </a:ext>
            </a:extLst>
          </p:cNvPr>
          <p:cNvSpPr>
            <a:spLocks noGrp="1"/>
          </p:cNvSpPr>
          <p:nvPr>
            <p:ph type="title"/>
          </p:nvPr>
        </p:nvSpPr>
        <p:spPr>
          <a:xfrm>
            <a:off x="1466850" y="198022"/>
            <a:ext cx="1643252" cy="446276"/>
          </a:xfrm>
        </p:spPr>
        <p:txBody>
          <a:bodyPr/>
          <a:lstStyle/>
          <a:p>
            <a:r>
              <a:rPr lang="en-US" dirty="0"/>
              <a:t>Installation</a:t>
            </a:r>
            <a:br>
              <a:rPr lang="en-US" dirty="0"/>
            </a:br>
            <a:endParaRPr lang="en-US" dirty="0"/>
          </a:p>
        </p:txBody>
      </p:sp>
      <p:sp>
        <p:nvSpPr>
          <p:cNvPr id="3" name="Text Placeholder 2">
            <a:extLst>
              <a:ext uri="{FF2B5EF4-FFF2-40B4-BE49-F238E27FC236}">
                <a16:creationId xmlns:a16="http://schemas.microsoft.com/office/drawing/2014/main" id="{3343CEA4-C1F9-4969-8D0E-2C9488648A07}"/>
              </a:ext>
            </a:extLst>
          </p:cNvPr>
          <p:cNvSpPr>
            <a:spLocks noGrp="1"/>
          </p:cNvSpPr>
          <p:nvPr>
            <p:ph type="body" idx="1"/>
          </p:nvPr>
        </p:nvSpPr>
        <p:spPr>
          <a:xfrm>
            <a:off x="323850" y="450516"/>
            <a:ext cx="3683101" cy="338554"/>
          </a:xfrm>
        </p:spPr>
        <p:txBody>
          <a:bodyPr/>
          <a:lstStyle/>
          <a:p>
            <a:r>
              <a:rPr lang="en-US" dirty="0"/>
              <a:t>Run the .exe file and choose default options to proceed. Do not forget to add </a:t>
            </a:r>
            <a:r>
              <a:rPr lang="en-US" dirty="0" err="1"/>
              <a:t>gretl</a:t>
            </a:r>
            <a:r>
              <a:rPr lang="en-US" dirty="0"/>
              <a:t> directory to your PATH</a:t>
            </a:r>
          </a:p>
        </p:txBody>
      </p:sp>
      <p:pic>
        <p:nvPicPr>
          <p:cNvPr id="5" name="Picture 4">
            <a:extLst>
              <a:ext uri="{FF2B5EF4-FFF2-40B4-BE49-F238E27FC236}">
                <a16:creationId xmlns:a16="http://schemas.microsoft.com/office/drawing/2014/main" id="{1CD83C81-87ED-40EF-ABA9-144B41D11A4E}"/>
              </a:ext>
            </a:extLst>
          </p:cNvPr>
          <p:cNvPicPr>
            <a:picLocks noChangeAspect="1"/>
          </p:cNvPicPr>
          <p:nvPr/>
        </p:nvPicPr>
        <p:blipFill rotWithShape="1">
          <a:blip r:embed="rId2"/>
          <a:srcRect l="31221" t="20057" r="30776" b="27396"/>
          <a:stretch/>
        </p:blipFill>
        <p:spPr>
          <a:xfrm>
            <a:off x="781050" y="896792"/>
            <a:ext cx="3048000" cy="2370667"/>
          </a:xfrm>
          <a:prstGeom prst="rect">
            <a:avLst/>
          </a:prstGeom>
        </p:spPr>
      </p:pic>
      <p:sp>
        <p:nvSpPr>
          <p:cNvPr id="8" name="Oval 7">
            <a:extLst>
              <a:ext uri="{FF2B5EF4-FFF2-40B4-BE49-F238E27FC236}">
                <a16:creationId xmlns:a16="http://schemas.microsoft.com/office/drawing/2014/main" id="{E46E8225-06F2-44D1-9B2D-07D9E11F918F}"/>
              </a:ext>
            </a:extLst>
          </p:cNvPr>
          <p:cNvSpPr/>
          <p:nvPr/>
        </p:nvSpPr>
        <p:spPr>
          <a:xfrm>
            <a:off x="847721" y="1730375"/>
            <a:ext cx="1447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80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C0B9-949C-4615-A1FF-8AEA78879D9F}"/>
              </a:ext>
            </a:extLst>
          </p:cNvPr>
          <p:cNvSpPr>
            <a:spLocks noGrp="1"/>
          </p:cNvSpPr>
          <p:nvPr>
            <p:ph type="title"/>
          </p:nvPr>
        </p:nvSpPr>
        <p:spPr>
          <a:xfrm>
            <a:off x="1466850" y="198022"/>
            <a:ext cx="1643252" cy="446276"/>
          </a:xfrm>
        </p:spPr>
        <p:txBody>
          <a:bodyPr/>
          <a:lstStyle/>
          <a:p>
            <a:r>
              <a:rPr lang="en-US" dirty="0"/>
              <a:t>Start </a:t>
            </a:r>
            <a:r>
              <a:rPr lang="en-US" dirty="0" err="1"/>
              <a:t>gretl</a:t>
            </a:r>
            <a:br>
              <a:rPr lang="en-US" dirty="0"/>
            </a:br>
            <a:endParaRPr lang="en-US" dirty="0"/>
          </a:p>
        </p:txBody>
      </p:sp>
      <p:sp>
        <p:nvSpPr>
          <p:cNvPr id="3" name="Text Placeholder 2">
            <a:extLst>
              <a:ext uri="{FF2B5EF4-FFF2-40B4-BE49-F238E27FC236}">
                <a16:creationId xmlns:a16="http://schemas.microsoft.com/office/drawing/2014/main" id="{3343CEA4-C1F9-4969-8D0E-2C9488648A07}"/>
              </a:ext>
            </a:extLst>
          </p:cNvPr>
          <p:cNvSpPr>
            <a:spLocks noGrp="1"/>
          </p:cNvSpPr>
          <p:nvPr>
            <p:ph type="body" idx="1"/>
          </p:nvPr>
        </p:nvSpPr>
        <p:spPr>
          <a:xfrm>
            <a:off x="323850" y="450516"/>
            <a:ext cx="3683101" cy="677108"/>
          </a:xfrm>
        </p:spPr>
        <p:txBody>
          <a:bodyPr/>
          <a:lstStyle/>
          <a:p>
            <a:r>
              <a:rPr lang="en-US" dirty="0"/>
              <a:t>To start </a:t>
            </a:r>
            <a:r>
              <a:rPr lang="en-US" dirty="0" err="1"/>
              <a:t>gretl</a:t>
            </a:r>
            <a:r>
              <a:rPr lang="en-US" dirty="0"/>
              <a:t> you can just type </a:t>
            </a:r>
            <a:r>
              <a:rPr lang="en-US" dirty="0" err="1">
                <a:latin typeface="SimSun-ExtB" panose="02010609060101010101" pitchFamily="49" charset="-122"/>
                <a:ea typeface="SimSun-ExtB" panose="02010609060101010101" pitchFamily="49" charset="-122"/>
              </a:rPr>
              <a:t>gretl</a:t>
            </a:r>
            <a:r>
              <a:rPr lang="en-US" dirty="0"/>
              <a:t> in your search button. Select it and an empty </a:t>
            </a:r>
            <a:r>
              <a:rPr lang="en-US" dirty="0" err="1"/>
              <a:t>gretl</a:t>
            </a:r>
            <a:r>
              <a:rPr lang="en-US" dirty="0"/>
              <a:t> window will pop out. You can either run commands directly in the </a:t>
            </a:r>
            <a:r>
              <a:rPr lang="en-US" dirty="0" err="1"/>
              <a:t>gretl</a:t>
            </a:r>
            <a:r>
              <a:rPr lang="en-US" dirty="0"/>
              <a:t> console or write scripts and save them for future use</a:t>
            </a:r>
          </a:p>
        </p:txBody>
      </p:sp>
      <p:pic>
        <p:nvPicPr>
          <p:cNvPr id="4" name="Picture 3">
            <a:extLst>
              <a:ext uri="{FF2B5EF4-FFF2-40B4-BE49-F238E27FC236}">
                <a16:creationId xmlns:a16="http://schemas.microsoft.com/office/drawing/2014/main" id="{49DA5296-2B7C-48D4-80D1-29CF28ED1955}"/>
              </a:ext>
            </a:extLst>
          </p:cNvPr>
          <p:cNvPicPr>
            <a:picLocks noChangeAspect="1"/>
          </p:cNvPicPr>
          <p:nvPr/>
        </p:nvPicPr>
        <p:blipFill>
          <a:blip r:embed="rId2"/>
          <a:stretch>
            <a:fillRect/>
          </a:stretch>
        </p:blipFill>
        <p:spPr>
          <a:xfrm>
            <a:off x="247650" y="1127624"/>
            <a:ext cx="4013099" cy="2207379"/>
          </a:xfrm>
          <a:prstGeom prst="rect">
            <a:avLst/>
          </a:prstGeom>
        </p:spPr>
      </p:pic>
      <p:sp>
        <p:nvSpPr>
          <p:cNvPr id="9" name="Rectangle 8">
            <a:extLst>
              <a:ext uri="{FF2B5EF4-FFF2-40B4-BE49-F238E27FC236}">
                <a16:creationId xmlns:a16="http://schemas.microsoft.com/office/drawing/2014/main" id="{43512CF7-8CD0-47C2-9FC5-0968961480D6}"/>
              </a:ext>
            </a:extLst>
          </p:cNvPr>
          <p:cNvSpPr/>
          <p:nvPr/>
        </p:nvSpPr>
        <p:spPr>
          <a:xfrm>
            <a:off x="628650" y="3176777"/>
            <a:ext cx="228600" cy="1592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CFB4E73-E90C-428F-B0C9-C587D86C2F1D}"/>
              </a:ext>
            </a:extLst>
          </p:cNvPr>
          <p:cNvSpPr txBox="1"/>
          <p:nvPr/>
        </p:nvSpPr>
        <p:spPr>
          <a:xfrm>
            <a:off x="1085850" y="2416175"/>
            <a:ext cx="609600" cy="415498"/>
          </a:xfrm>
          <a:prstGeom prst="rect">
            <a:avLst/>
          </a:prstGeom>
          <a:noFill/>
          <a:ln>
            <a:solidFill>
              <a:schemeClr val="tx1"/>
            </a:solidFill>
          </a:ln>
        </p:spPr>
        <p:txBody>
          <a:bodyPr wrap="square" rtlCol="0">
            <a:spAutoFit/>
          </a:bodyPr>
          <a:lstStyle/>
          <a:p>
            <a:r>
              <a:rPr lang="en-US" sz="1050" dirty="0" err="1"/>
              <a:t>Gretl</a:t>
            </a:r>
            <a:r>
              <a:rPr lang="en-US" sz="1050" dirty="0"/>
              <a:t> console</a:t>
            </a:r>
          </a:p>
        </p:txBody>
      </p:sp>
      <p:cxnSp>
        <p:nvCxnSpPr>
          <p:cNvPr id="12" name="Straight Arrow Connector 11">
            <a:extLst>
              <a:ext uri="{FF2B5EF4-FFF2-40B4-BE49-F238E27FC236}">
                <a16:creationId xmlns:a16="http://schemas.microsoft.com/office/drawing/2014/main" id="{09B7EEC8-F9D4-4983-87D6-74B8399C03C4}"/>
              </a:ext>
            </a:extLst>
          </p:cNvPr>
          <p:cNvCxnSpPr>
            <a:cxnSpLocks/>
            <a:stCxn id="10" idx="2"/>
          </p:cNvCxnSpPr>
          <p:nvPr/>
        </p:nvCxnSpPr>
        <p:spPr>
          <a:xfrm flipH="1">
            <a:off x="781050" y="2831673"/>
            <a:ext cx="609600" cy="3451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989B6AAE-7551-420D-B27B-4DA045F9B6A5}"/>
              </a:ext>
            </a:extLst>
          </p:cNvPr>
          <p:cNvSpPr txBox="1"/>
          <p:nvPr/>
        </p:nvSpPr>
        <p:spPr>
          <a:xfrm>
            <a:off x="314325" y="2422725"/>
            <a:ext cx="609600" cy="415498"/>
          </a:xfrm>
          <a:prstGeom prst="rect">
            <a:avLst/>
          </a:prstGeom>
          <a:noFill/>
          <a:ln>
            <a:solidFill>
              <a:schemeClr val="tx1"/>
            </a:solidFill>
          </a:ln>
        </p:spPr>
        <p:txBody>
          <a:bodyPr wrap="square" rtlCol="0">
            <a:spAutoFit/>
          </a:bodyPr>
          <a:lstStyle/>
          <a:p>
            <a:r>
              <a:rPr lang="en-US" sz="1050" dirty="0" err="1"/>
              <a:t>Gretl</a:t>
            </a:r>
            <a:r>
              <a:rPr lang="en-US" sz="1050" dirty="0"/>
              <a:t> scripts</a:t>
            </a:r>
          </a:p>
        </p:txBody>
      </p:sp>
      <p:cxnSp>
        <p:nvCxnSpPr>
          <p:cNvPr id="16" name="Straight Arrow Connector 15">
            <a:extLst>
              <a:ext uri="{FF2B5EF4-FFF2-40B4-BE49-F238E27FC236}">
                <a16:creationId xmlns:a16="http://schemas.microsoft.com/office/drawing/2014/main" id="{C1BB3721-8C8A-44AD-B664-4681AFF2C02C}"/>
              </a:ext>
            </a:extLst>
          </p:cNvPr>
          <p:cNvCxnSpPr>
            <a:cxnSpLocks/>
          </p:cNvCxnSpPr>
          <p:nvPr/>
        </p:nvCxnSpPr>
        <p:spPr>
          <a:xfrm>
            <a:off x="535983" y="2838223"/>
            <a:ext cx="0" cy="3600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Rectangle 19">
            <a:extLst>
              <a:ext uri="{FF2B5EF4-FFF2-40B4-BE49-F238E27FC236}">
                <a16:creationId xmlns:a16="http://schemas.microsoft.com/office/drawing/2014/main" id="{C7F42D0F-D241-45F8-9742-CDDDD6DC1AC5}"/>
              </a:ext>
            </a:extLst>
          </p:cNvPr>
          <p:cNvSpPr/>
          <p:nvPr/>
        </p:nvSpPr>
        <p:spPr>
          <a:xfrm>
            <a:off x="438150" y="3176777"/>
            <a:ext cx="190500" cy="158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57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A30000"/>
          </a:solidFill>
        </p:spPr>
        <p:txBody>
          <a:bodyPr vert="horz" wrap="square" lIns="0" tIns="19685" rIns="0" bIns="0" rtlCol="0">
            <a:spAutoFit/>
          </a:bodyPr>
          <a:lstStyle/>
          <a:p>
            <a:pPr marR="59690" algn="r">
              <a:lnSpc>
                <a:spcPct val="100000"/>
              </a:lnSpc>
              <a:spcBef>
                <a:spcPts val="155"/>
              </a:spcBef>
            </a:pPr>
            <a:r>
              <a:rPr sz="550" spc="70" dirty="0">
                <a:solidFill>
                  <a:srgbClr val="F2F2F2"/>
                </a:solidFill>
                <a:latin typeface="Book Antiqua"/>
                <a:cs typeface="Book Antiqua"/>
              </a:rPr>
              <a:t>What </a:t>
            </a:r>
            <a:r>
              <a:rPr sz="550" spc="20" dirty="0">
                <a:solidFill>
                  <a:srgbClr val="F2F2F2"/>
                </a:solidFill>
                <a:latin typeface="Book Antiqua"/>
                <a:cs typeface="Book Antiqua"/>
              </a:rPr>
              <a:t>is</a:t>
            </a:r>
            <a:r>
              <a:rPr sz="550" spc="30" dirty="0">
                <a:solidFill>
                  <a:srgbClr val="F2F2F2"/>
                </a:solidFill>
                <a:latin typeface="Book Antiqua"/>
                <a:cs typeface="Book Antiqua"/>
              </a:rPr>
              <a:t> </a:t>
            </a:r>
            <a:r>
              <a:rPr sz="500" spc="70" dirty="0">
                <a:solidFill>
                  <a:srgbClr val="F2F2F2"/>
                </a:solidFill>
                <a:latin typeface="SimSun"/>
                <a:cs typeface="SimSun"/>
              </a:rPr>
              <a:t>gretl</a:t>
            </a:r>
            <a:r>
              <a:rPr sz="550" spc="70" dirty="0">
                <a:solidFill>
                  <a:srgbClr val="F2F2F2"/>
                </a:solidFill>
                <a:latin typeface="Book Antiqua"/>
                <a:cs typeface="Book Antiqua"/>
              </a:rPr>
              <a:t>?</a:t>
            </a:r>
            <a:endParaRPr sz="550">
              <a:latin typeface="Book Antiqua"/>
              <a:cs typeface="Book Antiqua"/>
            </a:endParaRPr>
          </a:p>
        </p:txBody>
      </p:sp>
      <p:sp>
        <p:nvSpPr>
          <p:cNvPr id="3" name="object 3"/>
          <p:cNvSpPr/>
          <p:nvPr/>
        </p:nvSpPr>
        <p:spPr>
          <a:xfrm>
            <a:off x="2303995" y="0"/>
            <a:ext cx="2304415" cy="140335"/>
          </a:xfrm>
          <a:custGeom>
            <a:avLst/>
            <a:gdLst/>
            <a:ahLst/>
            <a:cxnLst/>
            <a:rect l="l" t="t" r="r" b="b"/>
            <a:pathLst>
              <a:path w="2304415" h="140335">
                <a:moveTo>
                  <a:pt x="0" y="140106"/>
                </a:moveTo>
                <a:lnTo>
                  <a:pt x="2303995" y="140106"/>
                </a:lnTo>
                <a:lnTo>
                  <a:pt x="2303995" y="0"/>
                </a:lnTo>
                <a:lnTo>
                  <a:pt x="0" y="0"/>
                </a:lnTo>
                <a:lnTo>
                  <a:pt x="0" y="140106"/>
                </a:lnTo>
                <a:close/>
              </a:path>
            </a:pathLst>
          </a:custGeom>
          <a:solidFill>
            <a:srgbClr val="D8D8D8"/>
          </a:solidFill>
        </p:spPr>
        <p:txBody>
          <a:bodyPr wrap="square" lIns="0" tIns="0" rIns="0" bIns="0" rtlCol="0"/>
          <a:lstStyle/>
          <a:p>
            <a:endParaRPr/>
          </a:p>
        </p:txBody>
      </p:sp>
      <p:sp>
        <p:nvSpPr>
          <p:cNvPr id="4" name="object 4"/>
          <p:cNvSpPr txBox="1">
            <a:spLocks noGrp="1"/>
          </p:cNvSpPr>
          <p:nvPr>
            <p:ph type="title"/>
          </p:nvPr>
        </p:nvSpPr>
        <p:spPr>
          <a:xfrm>
            <a:off x="0" y="140106"/>
            <a:ext cx="4608195" cy="354330"/>
          </a:xfrm>
          <a:prstGeom prst="rect">
            <a:avLst/>
          </a:prstGeom>
          <a:solidFill>
            <a:srgbClr val="F2F2F2"/>
          </a:solidFill>
        </p:spPr>
        <p:txBody>
          <a:bodyPr vert="horz" wrap="square" lIns="0" tIns="72390" rIns="0" bIns="0" rtlCol="0">
            <a:spAutoFit/>
          </a:bodyPr>
          <a:lstStyle/>
          <a:p>
            <a:pPr marL="107950">
              <a:lnSpc>
                <a:spcPct val="100000"/>
              </a:lnSpc>
              <a:spcBef>
                <a:spcPts val="570"/>
              </a:spcBef>
            </a:pPr>
            <a:r>
              <a:rPr spc="-95" dirty="0"/>
              <a:t>How </a:t>
            </a:r>
            <a:r>
              <a:rPr spc="-35" dirty="0"/>
              <a:t>do </a:t>
            </a:r>
            <a:r>
              <a:rPr spc="-105" dirty="0"/>
              <a:t>I </a:t>
            </a:r>
            <a:r>
              <a:rPr spc="-80" dirty="0"/>
              <a:t>work </a:t>
            </a:r>
            <a:r>
              <a:rPr spc="-30" dirty="0"/>
              <a:t>with</a:t>
            </a:r>
            <a:r>
              <a:rPr spc="-45" dirty="0"/>
              <a:t> </a:t>
            </a:r>
            <a:r>
              <a:rPr sz="1200" spc="80" dirty="0">
                <a:latin typeface="SimSun"/>
                <a:cs typeface="SimSun"/>
              </a:rPr>
              <a:t>gretl</a:t>
            </a:r>
            <a:r>
              <a:rPr spc="80" dirty="0"/>
              <a:t>?(1/2)</a:t>
            </a:r>
            <a:endParaRPr sz="1200">
              <a:latin typeface="SimSun"/>
              <a:cs typeface="SimSun"/>
            </a:endParaRPr>
          </a:p>
        </p:txBody>
      </p:sp>
      <p:sp>
        <p:nvSpPr>
          <p:cNvPr id="5" name="object 5"/>
          <p:cNvSpPr/>
          <p:nvPr/>
        </p:nvSpPr>
        <p:spPr>
          <a:xfrm>
            <a:off x="280212" y="1174686"/>
            <a:ext cx="65265" cy="6526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80212" y="1384719"/>
            <a:ext cx="65265" cy="6526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80212" y="1766824"/>
            <a:ext cx="65265" cy="65265"/>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402056" y="1047483"/>
            <a:ext cx="4069079" cy="828040"/>
          </a:xfrm>
          <a:prstGeom prst="rect">
            <a:avLst/>
          </a:prstGeom>
        </p:spPr>
        <p:txBody>
          <a:bodyPr vert="horz" wrap="square" lIns="0" tIns="55244" rIns="0" bIns="0" rtlCol="0">
            <a:spAutoFit/>
          </a:bodyPr>
          <a:lstStyle/>
          <a:p>
            <a:pPr marL="12700">
              <a:lnSpc>
                <a:spcPct val="100000"/>
              </a:lnSpc>
              <a:spcBef>
                <a:spcPts val="434"/>
              </a:spcBef>
            </a:pPr>
            <a:r>
              <a:rPr sz="1100" spc="25" dirty="0">
                <a:latin typeface="Times New Roman"/>
                <a:cs typeface="Times New Roman"/>
              </a:rPr>
              <a:t>the </a:t>
            </a:r>
            <a:r>
              <a:rPr sz="1100" dirty="0">
                <a:latin typeface="Times New Roman"/>
                <a:cs typeface="Times New Roman"/>
              </a:rPr>
              <a:t>easiest </a:t>
            </a:r>
            <a:r>
              <a:rPr sz="1100" spc="-50" dirty="0">
                <a:latin typeface="Times New Roman"/>
                <a:cs typeface="Times New Roman"/>
              </a:rPr>
              <a:t>way </a:t>
            </a:r>
            <a:r>
              <a:rPr sz="1100" spc="-25" dirty="0">
                <a:latin typeface="Times New Roman"/>
                <a:cs typeface="Times New Roman"/>
              </a:rPr>
              <a:t>for </a:t>
            </a:r>
            <a:r>
              <a:rPr sz="1100" spc="-5" dirty="0">
                <a:latin typeface="Times New Roman"/>
                <a:cs typeface="Times New Roman"/>
              </a:rPr>
              <a:t>beginners </a:t>
            </a:r>
            <a:r>
              <a:rPr sz="1100" spc="-35" dirty="0">
                <a:latin typeface="Times New Roman"/>
                <a:cs typeface="Times New Roman"/>
              </a:rPr>
              <a:t>is </a:t>
            </a:r>
            <a:r>
              <a:rPr sz="1100" spc="-40" dirty="0">
                <a:latin typeface="Times New Roman"/>
                <a:cs typeface="Times New Roman"/>
              </a:rPr>
              <a:t>by </a:t>
            </a:r>
            <a:r>
              <a:rPr sz="1100" spc="-15" dirty="0">
                <a:latin typeface="Times New Roman"/>
                <a:cs typeface="Times New Roman"/>
              </a:rPr>
              <a:t>using </a:t>
            </a:r>
            <a:r>
              <a:rPr sz="1100" spc="5" dirty="0">
                <a:latin typeface="Times New Roman"/>
                <a:cs typeface="Times New Roman"/>
              </a:rPr>
              <a:t>its </a:t>
            </a:r>
            <a:r>
              <a:rPr sz="1100" spc="-5" dirty="0">
                <a:latin typeface="Times New Roman"/>
                <a:cs typeface="Times New Roman"/>
              </a:rPr>
              <a:t>graphical user</a:t>
            </a:r>
            <a:r>
              <a:rPr sz="1100" spc="-100" dirty="0">
                <a:latin typeface="Times New Roman"/>
                <a:cs typeface="Times New Roman"/>
              </a:rPr>
              <a:t> </a:t>
            </a:r>
            <a:r>
              <a:rPr sz="1100" dirty="0">
                <a:latin typeface="Times New Roman"/>
                <a:cs typeface="Times New Roman"/>
              </a:rPr>
              <a:t>interface</a:t>
            </a:r>
          </a:p>
          <a:p>
            <a:pPr marL="12700" marR="5080">
              <a:lnSpc>
                <a:spcPct val="102600"/>
              </a:lnSpc>
              <a:spcBef>
                <a:spcPts val="300"/>
              </a:spcBef>
            </a:pPr>
            <a:r>
              <a:rPr sz="1100" spc="-30" dirty="0">
                <a:latin typeface="Times New Roman"/>
                <a:cs typeface="Times New Roman"/>
              </a:rPr>
              <a:t>you </a:t>
            </a:r>
            <a:r>
              <a:rPr sz="1100" spc="10" dirty="0">
                <a:latin typeface="Times New Roman"/>
                <a:cs typeface="Times New Roman"/>
              </a:rPr>
              <a:t>can </a:t>
            </a:r>
            <a:r>
              <a:rPr sz="1100" spc="-10" dirty="0">
                <a:latin typeface="Times New Roman"/>
                <a:cs typeface="Times New Roman"/>
              </a:rPr>
              <a:t>also </a:t>
            </a:r>
            <a:r>
              <a:rPr sz="1100" spc="-5" dirty="0">
                <a:latin typeface="Times New Roman"/>
                <a:cs typeface="Times New Roman"/>
              </a:rPr>
              <a:t>use </a:t>
            </a:r>
            <a:r>
              <a:rPr sz="1100" spc="25" dirty="0">
                <a:latin typeface="Times New Roman"/>
                <a:cs typeface="Times New Roman"/>
              </a:rPr>
              <a:t>the </a:t>
            </a:r>
            <a:r>
              <a:rPr sz="1100" spc="10" dirty="0">
                <a:latin typeface="Times New Roman"/>
                <a:cs typeface="Times New Roman"/>
              </a:rPr>
              <a:t>console </a:t>
            </a:r>
            <a:r>
              <a:rPr sz="1100" spc="30" dirty="0">
                <a:latin typeface="Times New Roman"/>
                <a:cs typeface="Times New Roman"/>
              </a:rPr>
              <a:t>button </a:t>
            </a:r>
            <a:r>
              <a:rPr sz="1100" spc="-25" dirty="0">
                <a:latin typeface="Times New Roman"/>
                <a:cs typeface="Times New Roman"/>
              </a:rPr>
              <a:t>of </a:t>
            </a:r>
            <a:r>
              <a:rPr sz="1100" spc="25" dirty="0">
                <a:latin typeface="Times New Roman"/>
                <a:cs typeface="Times New Roman"/>
              </a:rPr>
              <a:t>the </a:t>
            </a:r>
            <a:r>
              <a:rPr sz="1100" spc="5" dirty="0">
                <a:latin typeface="Times New Roman"/>
                <a:cs typeface="Times New Roman"/>
              </a:rPr>
              <a:t>toolbar: </a:t>
            </a:r>
            <a:r>
              <a:rPr sz="1100" spc="-10" dirty="0">
                <a:latin typeface="Times New Roman"/>
                <a:cs typeface="Times New Roman"/>
              </a:rPr>
              <a:t>from </a:t>
            </a:r>
            <a:r>
              <a:rPr sz="1100" spc="25" dirty="0">
                <a:latin typeface="Times New Roman"/>
                <a:cs typeface="Times New Roman"/>
              </a:rPr>
              <a:t>the </a:t>
            </a:r>
            <a:r>
              <a:rPr sz="1100" spc="10" dirty="0">
                <a:latin typeface="Times New Roman"/>
                <a:cs typeface="Times New Roman"/>
              </a:rPr>
              <a:t>prompt  </a:t>
            </a:r>
            <a:r>
              <a:rPr sz="1100" spc="40" dirty="0">
                <a:latin typeface="Times New Roman"/>
                <a:cs typeface="Times New Roman"/>
              </a:rPr>
              <a:t>(?) </a:t>
            </a:r>
            <a:r>
              <a:rPr sz="1100" spc="-30" dirty="0">
                <a:latin typeface="Times New Roman"/>
                <a:cs typeface="Times New Roman"/>
              </a:rPr>
              <a:t>you </a:t>
            </a:r>
            <a:r>
              <a:rPr sz="1100" spc="10" dirty="0">
                <a:latin typeface="Times New Roman"/>
                <a:cs typeface="Times New Roman"/>
              </a:rPr>
              <a:t>can </a:t>
            </a:r>
            <a:r>
              <a:rPr sz="1100" dirty="0">
                <a:latin typeface="Times New Roman"/>
                <a:cs typeface="Times New Roman"/>
              </a:rPr>
              <a:t>execute </a:t>
            </a:r>
            <a:r>
              <a:rPr sz="950" spc="85" dirty="0">
                <a:latin typeface="SimSun"/>
                <a:cs typeface="SimSun"/>
              </a:rPr>
              <a:t>gretl </a:t>
            </a:r>
            <a:r>
              <a:rPr sz="1100" dirty="0">
                <a:latin typeface="Times New Roman"/>
                <a:cs typeface="Times New Roman"/>
              </a:rPr>
              <a:t>commands </a:t>
            </a:r>
            <a:r>
              <a:rPr sz="1100" spc="-5" dirty="0">
                <a:latin typeface="Times New Roman"/>
                <a:cs typeface="Times New Roman"/>
              </a:rPr>
              <a:t>one </a:t>
            </a:r>
            <a:r>
              <a:rPr sz="1100" spc="-25" dirty="0">
                <a:latin typeface="Times New Roman"/>
                <a:cs typeface="Times New Roman"/>
              </a:rPr>
              <a:t>line </a:t>
            </a:r>
            <a:r>
              <a:rPr sz="1100" spc="55" dirty="0">
                <a:latin typeface="Times New Roman"/>
                <a:cs typeface="Times New Roman"/>
              </a:rPr>
              <a:t>at </a:t>
            </a:r>
            <a:r>
              <a:rPr sz="1100" spc="30" dirty="0">
                <a:latin typeface="Times New Roman"/>
                <a:cs typeface="Times New Roman"/>
              </a:rPr>
              <a:t>a</a:t>
            </a:r>
            <a:r>
              <a:rPr sz="1100" spc="325" dirty="0">
                <a:latin typeface="Times New Roman"/>
                <a:cs typeface="Times New Roman"/>
              </a:rPr>
              <a:t> </a:t>
            </a:r>
            <a:r>
              <a:rPr sz="1100" spc="10" dirty="0">
                <a:latin typeface="Times New Roman"/>
                <a:cs typeface="Times New Roman"/>
              </a:rPr>
              <a:t>time.</a:t>
            </a:r>
            <a:endParaRPr sz="1100" dirty="0">
              <a:latin typeface="Times New Roman"/>
              <a:cs typeface="Times New Roman"/>
            </a:endParaRPr>
          </a:p>
          <a:p>
            <a:pPr marL="12700">
              <a:lnSpc>
                <a:spcPct val="100000"/>
              </a:lnSpc>
              <a:spcBef>
                <a:spcPts val="330"/>
              </a:spcBef>
            </a:pPr>
            <a:r>
              <a:rPr sz="1100" spc="25" dirty="0">
                <a:latin typeface="Times New Roman"/>
                <a:cs typeface="Times New Roman"/>
              </a:rPr>
              <a:t>the </a:t>
            </a:r>
            <a:r>
              <a:rPr sz="1100" spc="15" dirty="0">
                <a:latin typeface="Times New Roman"/>
                <a:cs typeface="Times New Roman"/>
              </a:rPr>
              <a:t>most </a:t>
            </a:r>
            <a:r>
              <a:rPr sz="1100" spc="105" dirty="0">
                <a:latin typeface="Times New Roman"/>
                <a:cs typeface="Times New Roman"/>
              </a:rPr>
              <a:t>e</a:t>
            </a:r>
            <a:r>
              <a:rPr lang="en-US" sz="1100" spc="105" dirty="0">
                <a:latin typeface="Times New Roman"/>
                <a:cs typeface="Times New Roman"/>
              </a:rPr>
              <a:t>ffi</a:t>
            </a:r>
            <a:r>
              <a:rPr sz="1100" spc="90" dirty="0">
                <a:latin typeface="Times New Roman"/>
                <a:cs typeface="Times New Roman"/>
              </a:rPr>
              <a:t>cient </a:t>
            </a:r>
            <a:r>
              <a:rPr sz="1100" spc="-50" dirty="0">
                <a:latin typeface="Times New Roman"/>
                <a:cs typeface="Times New Roman"/>
              </a:rPr>
              <a:t>way </a:t>
            </a:r>
            <a:r>
              <a:rPr sz="1100" spc="-35" dirty="0">
                <a:latin typeface="Times New Roman"/>
                <a:cs typeface="Times New Roman"/>
              </a:rPr>
              <a:t>is </a:t>
            </a:r>
            <a:r>
              <a:rPr sz="1100" spc="-40" dirty="0">
                <a:latin typeface="Times New Roman"/>
                <a:cs typeface="Times New Roman"/>
              </a:rPr>
              <a:t>by </a:t>
            </a:r>
            <a:r>
              <a:rPr sz="1100" spc="-15" dirty="0">
                <a:latin typeface="Times New Roman"/>
                <a:cs typeface="Times New Roman"/>
              </a:rPr>
              <a:t>using</a:t>
            </a:r>
            <a:r>
              <a:rPr sz="1100" spc="-165" dirty="0">
                <a:latin typeface="Times New Roman"/>
                <a:cs typeface="Times New Roman"/>
              </a:rPr>
              <a:t> </a:t>
            </a:r>
            <a:r>
              <a:rPr sz="1050" spc="40" dirty="0">
                <a:latin typeface="Garamond"/>
                <a:cs typeface="Garamond"/>
              </a:rPr>
              <a:t>scripts:</a:t>
            </a:r>
            <a:endParaRPr sz="1050" dirty="0">
              <a:latin typeface="Garamond"/>
              <a:cs typeface="Garamond"/>
            </a:endParaRPr>
          </a:p>
        </p:txBody>
      </p:sp>
      <p:sp>
        <p:nvSpPr>
          <p:cNvPr id="9" name="object 9"/>
          <p:cNvSpPr/>
          <p:nvPr/>
        </p:nvSpPr>
        <p:spPr>
          <a:xfrm>
            <a:off x="509244" y="1956063"/>
            <a:ext cx="114214" cy="114214"/>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531368" y="1944210"/>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1</a:t>
            </a:r>
            <a:endParaRPr sz="550">
              <a:latin typeface="Book Antiqua"/>
              <a:cs typeface="Book Antiqua"/>
            </a:endParaRPr>
          </a:p>
        </p:txBody>
      </p:sp>
      <p:sp>
        <p:nvSpPr>
          <p:cNvPr id="11" name="object 11"/>
          <p:cNvSpPr/>
          <p:nvPr/>
        </p:nvSpPr>
        <p:spPr>
          <a:xfrm>
            <a:off x="509244" y="2107892"/>
            <a:ext cx="114214" cy="11421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531368" y="2096039"/>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2</a:t>
            </a:r>
            <a:endParaRPr sz="550">
              <a:latin typeface="Book Antiqua"/>
              <a:cs typeface="Book Antiqua"/>
            </a:endParaRPr>
          </a:p>
        </p:txBody>
      </p:sp>
      <p:sp>
        <p:nvSpPr>
          <p:cNvPr id="13" name="object 13"/>
          <p:cNvSpPr/>
          <p:nvPr/>
        </p:nvSpPr>
        <p:spPr>
          <a:xfrm>
            <a:off x="509244" y="2259745"/>
            <a:ext cx="114214" cy="114214"/>
          </a:xfrm>
          <a:prstGeom prst="rect">
            <a:avLst/>
          </a:prstGeom>
          <a:blipFill>
            <a:blip r:embed="rId4" cstate="print"/>
            <a:stretch>
              <a:fillRect/>
            </a:stretch>
          </a:blipFill>
        </p:spPr>
        <p:txBody>
          <a:bodyPr wrap="square" lIns="0" tIns="0" rIns="0" bIns="0" rtlCol="0"/>
          <a:lstStyle/>
          <a:p>
            <a:endParaRPr/>
          </a:p>
        </p:txBody>
      </p:sp>
      <p:sp>
        <p:nvSpPr>
          <p:cNvPr id="14" name="object 14"/>
          <p:cNvSpPr txBox="1"/>
          <p:nvPr/>
        </p:nvSpPr>
        <p:spPr>
          <a:xfrm>
            <a:off x="531368" y="2247880"/>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3</a:t>
            </a:r>
            <a:endParaRPr sz="550">
              <a:latin typeface="Book Antiqua"/>
              <a:cs typeface="Book Antiqua"/>
            </a:endParaRPr>
          </a:p>
        </p:txBody>
      </p:sp>
      <p:sp>
        <p:nvSpPr>
          <p:cNvPr id="15" name="object 15"/>
          <p:cNvSpPr/>
          <p:nvPr/>
        </p:nvSpPr>
        <p:spPr>
          <a:xfrm>
            <a:off x="509244" y="2411574"/>
            <a:ext cx="114214" cy="114214"/>
          </a:xfrm>
          <a:prstGeom prst="rect">
            <a:avLst/>
          </a:prstGeom>
          <a:blipFill>
            <a:blip r:embed="rId6" cstate="print"/>
            <a:stretch>
              <a:fillRect/>
            </a:stretch>
          </a:blipFill>
        </p:spPr>
        <p:txBody>
          <a:bodyPr wrap="square" lIns="0" tIns="0" rIns="0" bIns="0" rtlCol="0"/>
          <a:lstStyle/>
          <a:p>
            <a:endParaRPr/>
          </a:p>
        </p:txBody>
      </p:sp>
      <p:sp>
        <p:nvSpPr>
          <p:cNvPr id="16" name="object 16"/>
          <p:cNvSpPr txBox="1"/>
          <p:nvPr/>
        </p:nvSpPr>
        <p:spPr>
          <a:xfrm>
            <a:off x="531368" y="2399708"/>
            <a:ext cx="70485" cy="115570"/>
          </a:xfrm>
          <a:prstGeom prst="rect">
            <a:avLst/>
          </a:prstGeom>
        </p:spPr>
        <p:txBody>
          <a:bodyPr vert="horz" wrap="square" lIns="0" tIns="17145" rIns="0" bIns="0" rtlCol="0">
            <a:spAutoFit/>
          </a:bodyPr>
          <a:lstStyle/>
          <a:p>
            <a:pPr marL="12700">
              <a:lnSpc>
                <a:spcPct val="100000"/>
              </a:lnSpc>
              <a:spcBef>
                <a:spcPts val="135"/>
              </a:spcBef>
            </a:pPr>
            <a:r>
              <a:rPr sz="550" spc="75" dirty="0">
                <a:solidFill>
                  <a:srgbClr val="FFFFFF"/>
                </a:solidFill>
                <a:latin typeface="Book Antiqua"/>
                <a:cs typeface="Book Antiqua"/>
              </a:rPr>
              <a:t>4</a:t>
            </a:r>
            <a:endParaRPr sz="550">
              <a:latin typeface="Book Antiqua"/>
              <a:cs typeface="Book Antiqua"/>
            </a:endParaRPr>
          </a:p>
        </p:txBody>
      </p:sp>
      <p:sp>
        <p:nvSpPr>
          <p:cNvPr id="18" name="object 18"/>
          <p:cNvSpPr txBox="1"/>
          <p:nvPr/>
        </p:nvSpPr>
        <p:spPr>
          <a:xfrm>
            <a:off x="4285500" y="3330290"/>
            <a:ext cx="246379" cy="113030"/>
          </a:xfrm>
          <a:prstGeom prst="rect">
            <a:avLst/>
          </a:prstGeom>
        </p:spPr>
        <p:txBody>
          <a:bodyPr vert="horz" wrap="square" lIns="0" tIns="11430" rIns="0" bIns="0" rtlCol="0">
            <a:spAutoFit/>
          </a:bodyPr>
          <a:lstStyle/>
          <a:p>
            <a:pPr marL="25400">
              <a:lnSpc>
                <a:spcPct val="100000"/>
              </a:lnSpc>
              <a:spcBef>
                <a:spcPts val="90"/>
              </a:spcBef>
            </a:pPr>
            <a:r>
              <a:rPr sz="550" spc="75" dirty="0">
                <a:solidFill>
                  <a:srgbClr val="7F7F7F"/>
                </a:solidFill>
                <a:latin typeface="Book Antiqua"/>
                <a:cs typeface="Book Antiqua"/>
              </a:rPr>
              <a:t>3</a:t>
            </a:r>
            <a:r>
              <a:rPr sz="550" spc="-60" dirty="0">
                <a:solidFill>
                  <a:srgbClr val="7F7F7F"/>
                </a:solidFill>
                <a:latin typeface="Book Antiqua"/>
                <a:cs typeface="Book Antiqua"/>
              </a:rPr>
              <a:t> </a:t>
            </a:r>
            <a:r>
              <a:rPr sz="550" spc="15" dirty="0">
                <a:solidFill>
                  <a:srgbClr val="7F7F7F"/>
                </a:solidFill>
                <a:latin typeface="Book Antiqua"/>
                <a:cs typeface="Book Antiqua"/>
              </a:rPr>
              <a:t>/</a:t>
            </a:r>
            <a:r>
              <a:rPr sz="550" spc="-55" dirty="0">
                <a:solidFill>
                  <a:srgbClr val="7F7F7F"/>
                </a:solidFill>
                <a:latin typeface="Book Antiqua"/>
                <a:cs typeface="Book Antiqua"/>
              </a:rPr>
              <a:t> </a:t>
            </a:r>
            <a:r>
              <a:rPr sz="550" spc="75" dirty="0">
                <a:solidFill>
                  <a:srgbClr val="7F7F7F"/>
                </a:solidFill>
                <a:latin typeface="Book Antiqua"/>
                <a:cs typeface="Book Antiqua"/>
              </a:rPr>
              <a:t>42</a:t>
            </a:r>
            <a:endParaRPr sz="550">
              <a:latin typeface="Book Antiqua"/>
              <a:cs typeface="Book Antiqua"/>
            </a:endParaRPr>
          </a:p>
        </p:txBody>
      </p:sp>
      <p:sp>
        <p:nvSpPr>
          <p:cNvPr id="17" name="object 17"/>
          <p:cNvSpPr txBox="1"/>
          <p:nvPr/>
        </p:nvSpPr>
        <p:spPr>
          <a:xfrm>
            <a:off x="679145" y="1909244"/>
            <a:ext cx="3804285" cy="633095"/>
          </a:xfrm>
          <a:prstGeom prst="rect">
            <a:avLst/>
          </a:prstGeom>
        </p:spPr>
        <p:txBody>
          <a:bodyPr vert="horz" wrap="square" lIns="0" tIns="12700" rIns="0" bIns="0" rtlCol="0">
            <a:spAutoFit/>
          </a:bodyPr>
          <a:lstStyle/>
          <a:p>
            <a:pPr marL="12700" marR="5080">
              <a:lnSpc>
                <a:spcPct val="104900"/>
              </a:lnSpc>
              <a:spcBef>
                <a:spcPts val="100"/>
              </a:spcBef>
            </a:pPr>
            <a:r>
              <a:rPr sz="950" spc="40" dirty="0">
                <a:latin typeface="Times New Roman"/>
                <a:cs typeface="Times New Roman"/>
              </a:rPr>
              <a:t>create </a:t>
            </a:r>
            <a:r>
              <a:rPr sz="950" spc="55" dirty="0">
                <a:latin typeface="Times New Roman"/>
                <a:cs typeface="Times New Roman"/>
              </a:rPr>
              <a:t>a </a:t>
            </a:r>
            <a:r>
              <a:rPr sz="950" spc="25" dirty="0">
                <a:latin typeface="Times New Roman"/>
                <a:cs typeface="Times New Roman"/>
              </a:rPr>
              <a:t>script </a:t>
            </a:r>
            <a:r>
              <a:rPr lang="en-US" sz="950" spc="85" dirty="0">
                <a:latin typeface="Times New Roman"/>
                <a:cs typeface="Times New Roman"/>
              </a:rPr>
              <a:t>fil</a:t>
            </a:r>
            <a:r>
              <a:rPr sz="950" spc="85" dirty="0">
                <a:latin typeface="Times New Roman"/>
                <a:cs typeface="Times New Roman"/>
              </a:rPr>
              <a:t>e, </a:t>
            </a:r>
            <a:r>
              <a:rPr sz="950" spc="20" dirty="0">
                <a:latin typeface="Times New Roman"/>
                <a:cs typeface="Times New Roman"/>
              </a:rPr>
              <a:t>write </a:t>
            </a:r>
            <a:r>
              <a:rPr sz="850" spc="95" dirty="0">
                <a:latin typeface="SimSun"/>
                <a:cs typeface="SimSun"/>
              </a:rPr>
              <a:t>gretl </a:t>
            </a:r>
            <a:r>
              <a:rPr sz="950" spc="65" dirty="0">
                <a:latin typeface="Times New Roman"/>
                <a:cs typeface="Times New Roman"/>
              </a:rPr>
              <a:t>commands </a:t>
            </a:r>
            <a:r>
              <a:rPr sz="950" spc="25" dirty="0">
                <a:latin typeface="Times New Roman"/>
                <a:cs typeface="Times New Roman"/>
              </a:rPr>
              <a:t>one </a:t>
            </a:r>
            <a:r>
              <a:rPr sz="950" spc="5" dirty="0">
                <a:latin typeface="Times New Roman"/>
                <a:cs typeface="Times New Roman"/>
              </a:rPr>
              <a:t>every </a:t>
            </a:r>
            <a:r>
              <a:rPr sz="950" spc="55" dirty="0">
                <a:latin typeface="Times New Roman"/>
                <a:cs typeface="Times New Roman"/>
              </a:rPr>
              <a:t>line</a:t>
            </a:r>
            <a:r>
              <a:rPr sz="950" spc="35" dirty="0">
                <a:latin typeface="Times New Roman"/>
                <a:cs typeface="Times New Roman"/>
              </a:rPr>
              <a:t>, </a:t>
            </a:r>
            <a:r>
              <a:rPr sz="950" spc="45" dirty="0">
                <a:latin typeface="Times New Roman"/>
                <a:cs typeface="Times New Roman"/>
              </a:rPr>
              <a:t>and </a:t>
            </a:r>
            <a:r>
              <a:rPr sz="950" spc="15" dirty="0">
                <a:latin typeface="Times New Roman"/>
                <a:cs typeface="Times New Roman"/>
              </a:rPr>
              <a:t>save </a:t>
            </a:r>
            <a:r>
              <a:rPr sz="950" spc="30" dirty="0">
                <a:latin typeface="Times New Roman"/>
                <a:cs typeface="Times New Roman"/>
              </a:rPr>
              <a:t>it  run </a:t>
            </a:r>
            <a:r>
              <a:rPr sz="950" spc="50" dirty="0">
                <a:latin typeface="Times New Roman"/>
                <a:cs typeface="Times New Roman"/>
              </a:rPr>
              <a:t>the </a:t>
            </a:r>
            <a:r>
              <a:rPr sz="950" spc="25" dirty="0">
                <a:latin typeface="Times New Roman"/>
                <a:cs typeface="Times New Roman"/>
              </a:rPr>
              <a:t>script </a:t>
            </a:r>
            <a:r>
              <a:rPr sz="950" spc="15" dirty="0">
                <a:latin typeface="Times New Roman"/>
                <a:cs typeface="Times New Roman"/>
              </a:rPr>
              <a:t>using </a:t>
            </a:r>
            <a:r>
              <a:rPr sz="950" spc="50" dirty="0">
                <a:latin typeface="Times New Roman"/>
                <a:cs typeface="Times New Roman"/>
              </a:rPr>
              <a:t>the</a:t>
            </a:r>
            <a:r>
              <a:rPr sz="950" spc="330" dirty="0">
                <a:latin typeface="Times New Roman"/>
                <a:cs typeface="Times New Roman"/>
              </a:rPr>
              <a:t> </a:t>
            </a:r>
            <a:r>
              <a:rPr sz="850" spc="95" dirty="0">
                <a:latin typeface="SimSun"/>
                <a:cs typeface="SimSun"/>
              </a:rPr>
              <a:t>gui</a:t>
            </a:r>
            <a:endParaRPr sz="850" dirty="0">
              <a:latin typeface="SimSun"/>
              <a:cs typeface="SimSun"/>
            </a:endParaRPr>
          </a:p>
          <a:p>
            <a:pPr marL="12700">
              <a:lnSpc>
                <a:spcPct val="100000"/>
              </a:lnSpc>
              <a:spcBef>
                <a:spcPts val="55"/>
              </a:spcBef>
            </a:pPr>
            <a:r>
              <a:rPr sz="950" spc="30" dirty="0">
                <a:latin typeface="Times New Roman"/>
                <a:cs typeface="Times New Roman"/>
              </a:rPr>
              <a:t>inspect</a:t>
            </a:r>
            <a:r>
              <a:rPr sz="950" spc="85" dirty="0">
                <a:latin typeface="Times New Roman"/>
                <a:cs typeface="Times New Roman"/>
              </a:rPr>
              <a:t> </a:t>
            </a:r>
            <a:r>
              <a:rPr sz="950" spc="55" dirty="0">
                <a:latin typeface="Times New Roman"/>
                <a:cs typeface="Times New Roman"/>
              </a:rPr>
              <a:t>output</a:t>
            </a:r>
            <a:endParaRPr sz="950" dirty="0">
              <a:latin typeface="Times New Roman"/>
              <a:cs typeface="Times New Roman"/>
            </a:endParaRPr>
          </a:p>
          <a:p>
            <a:pPr marL="12700">
              <a:lnSpc>
                <a:spcPct val="100000"/>
              </a:lnSpc>
              <a:spcBef>
                <a:spcPts val="55"/>
              </a:spcBef>
            </a:pPr>
            <a:r>
              <a:rPr sz="950" spc="-20" dirty="0">
                <a:latin typeface="Times New Roman"/>
                <a:cs typeface="Times New Roman"/>
              </a:rPr>
              <a:t>if </a:t>
            </a:r>
            <a:r>
              <a:rPr sz="950" spc="30" dirty="0">
                <a:latin typeface="Times New Roman"/>
                <a:cs typeface="Times New Roman"/>
              </a:rPr>
              <a:t>needed, change </a:t>
            </a:r>
            <a:r>
              <a:rPr sz="950" spc="25" dirty="0">
                <a:latin typeface="Times New Roman"/>
                <a:cs typeface="Times New Roman"/>
              </a:rPr>
              <a:t>script </a:t>
            </a:r>
            <a:r>
              <a:rPr lang="en-US" sz="950" spc="25" dirty="0">
                <a:latin typeface="Times New Roman"/>
                <a:cs typeface="Times New Roman"/>
              </a:rPr>
              <a:t>fi</a:t>
            </a:r>
            <a:r>
              <a:rPr sz="950" spc="85" dirty="0">
                <a:latin typeface="Times New Roman"/>
                <a:cs typeface="Times New Roman"/>
              </a:rPr>
              <a:t>le, </a:t>
            </a:r>
            <a:r>
              <a:rPr sz="950" spc="15" dirty="0">
                <a:latin typeface="Times New Roman"/>
                <a:cs typeface="Times New Roman"/>
              </a:rPr>
              <a:t>save </a:t>
            </a:r>
            <a:r>
              <a:rPr sz="950" spc="35" dirty="0">
                <a:latin typeface="Times New Roman"/>
                <a:cs typeface="Times New Roman"/>
              </a:rPr>
              <a:t>it, </a:t>
            </a:r>
            <a:r>
              <a:rPr sz="950" spc="45" dirty="0">
                <a:latin typeface="Times New Roman"/>
                <a:cs typeface="Times New Roman"/>
              </a:rPr>
              <a:t>and </a:t>
            </a:r>
            <a:r>
              <a:rPr sz="950" spc="20" dirty="0">
                <a:latin typeface="Times New Roman"/>
                <a:cs typeface="Times New Roman"/>
              </a:rPr>
              <a:t>go </a:t>
            </a:r>
            <a:r>
              <a:rPr sz="950" spc="30" dirty="0">
                <a:latin typeface="Times New Roman"/>
                <a:cs typeface="Times New Roman"/>
              </a:rPr>
              <a:t>back </a:t>
            </a:r>
            <a:r>
              <a:rPr sz="950" spc="55" dirty="0">
                <a:latin typeface="Times New Roman"/>
                <a:cs typeface="Times New Roman"/>
              </a:rPr>
              <a:t>to </a:t>
            </a:r>
            <a:r>
              <a:rPr sz="950" spc="40" dirty="0">
                <a:latin typeface="Times New Roman"/>
                <a:cs typeface="Times New Roman"/>
              </a:rPr>
              <a:t>step</a:t>
            </a:r>
            <a:r>
              <a:rPr sz="950" spc="305" dirty="0">
                <a:latin typeface="Times New Roman"/>
                <a:cs typeface="Times New Roman"/>
              </a:rPr>
              <a:t> </a:t>
            </a:r>
            <a:r>
              <a:rPr sz="950" spc="20" dirty="0">
                <a:latin typeface="Times New Roman"/>
                <a:cs typeface="Times New Roman"/>
              </a:rPr>
              <a:t>2</a:t>
            </a:r>
            <a:endParaRPr sz="950" dirty="0">
              <a:latin typeface="Times New Roman"/>
              <a:cs typeface="Times New Roman"/>
            </a:endParaRPr>
          </a:p>
        </p:txBody>
      </p:sp>
    </p:spTree>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1074</TotalTime>
  <Words>2494</Words>
  <Application>Microsoft Office PowerPoint</Application>
  <PresentationFormat>Custom</PresentationFormat>
  <Paragraphs>283</Paragraphs>
  <Slides>38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SimSun</vt:lpstr>
      <vt:lpstr>SimSun-ExtB</vt:lpstr>
      <vt:lpstr>Arial</vt:lpstr>
      <vt:lpstr>Book Antiqua</vt:lpstr>
      <vt:lpstr>Calibri</vt:lpstr>
      <vt:lpstr>Garamond</vt:lpstr>
      <vt:lpstr>Palatino Linotype</vt:lpstr>
      <vt:lpstr>Sitka Text</vt:lpstr>
      <vt:lpstr>Times New Roman</vt:lpstr>
      <vt:lpstr>Trebuchet MS</vt:lpstr>
      <vt:lpstr>Wingdings</vt:lpstr>
      <vt:lpstr>Office Theme</vt:lpstr>
      <vt:lpstr>Introduction to gretl Applied Economics</vt:lpstr>
      <vt:lpstr>Outline</vt:lpstr>
      <vt:lpstr>What is gretl?</vt:lpstr>
      <vt:lpstr>How do I  get  gretl?</vt:lpstr>
      <vt:lpstr>Installation</vt:lpstr>
      <vt:lpstr>Installation </vt:lpstr>
      <vt:lpstr>Installation </vt:lpstr>
      <vt:lpstr>Start gretl </vt:lpstr>
      <vt:lpstr>How do I work with gretl?(1/2)</vt:lpstr>
      <vt:lpstr>Running commands in the script</vt:lpstr>
      <vt:lpstr>How do I work with gretl?(2/2)</vt:lpstr>
      <vt:lpstr>Opening datasets</vt:lpstr>
      <vt:lpstr>Opening datasets</vt:lpstr>
      <vt:lpstr>Opening datasets</vt:lpstr>
      <vt:lpstr>Playing with data</vt:lpstr>
      <vt:lpstr>Operations on variables</vt:lpstr>
      <vt:lpstr>PowerPoint Presentation</vt:lpstr>
      <vt:lpstr>PowerPoint Presentation</vt:lpstr>
      <vt:lpstr>More on scripts</vt:lpstr>
      <vt:lpstr>Exercise 1</vt:lpstr>
      <vt:lpstr>Exercise 2</vt:lpstr>
      <vt:lpstr>Basic commands for data management (1/2)</vt:lpstr>
      <vt:lpstr>Basic commands for data management (2/2)</vt:lpstr>
      <vt:lpstr>PowerPoint Presentation</vt:lpstr>
      <vt:lpstr>smpl (#start #end | condition −−restrict | # −−random |  full) −−replace −−balanced</vt:lpstr>
      <vt:lpstr>dataset (addobs # | transpose | sortby varname | resample  # | clear)</vt:lpstr>
      <vt:lpstr>PowerPoint Presentation</vt:lpstr>
      <vt:lpstr>setobs unitvar timevar −−panel-vars</vt:lpstr>
      <vt:lpstr>append newdata −−time-series</vt:lpstr>
      <vt:lpstr>append</vt:lpstr>
      <vt:lpstr>store data le [varlist] −−gzipped −−overwrite</vt:lpstr>
      <vt:lpstr>[genr] newvar = formula</vt:lpstr>
      <vt:lpstr>delete [ varlist ] −−db</vt:lpstr>
      <vt:lpstr>PowerPoint Presentation</vt:lpstr>
      <vt:lpstr>rename varname newname</vt:lpstr>
      <vt:lpstr>summary [ varlist ] −−simple −−by=byvar</vt:lpstr>
      <vt:lpstr>print [varlist] −−byobs −−no-dates</vt:lpstr>
      <vt:lpstr>A  (very) brief graph menu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gretl Applied Economics</dc:title>
  <cp:lastModifiedBy>Dali Laxton</cp:lastModifiedBy>
  <cp:revision>69</cp:revision>
  <dcterms:created xsi:type="dcterms:W3CDTF">2020-10-11T09:03:07Z</dcterms:created>
  <dcterms:modified xsi:type="dcterms:W3CDTF">2020-10-12T12:30:28Z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2015-01-28T00:00:00Z</vt:filetime>
  </property>
  <property fmtid="{D5CDD505-2E9C-101B-9397-08002B2CF9AE}" pid="3" name="Creator">
    <vt:lpwstr>LaTeX with Beamer class version 3.26</vt:lpwstr>
  </property>
  <property fmtid="{D5CDD505-2E9C-101B-9397-08002B2CF9AE}" pid="4" name="LastSaved">
    <vt:filetime>2020-10-11T00:00:00Z</vt:filetime>
  </property>
</Properties>
</file>