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4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5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7" r:id="rId2"/>
    <p:sldId id="277" r:id="rId3"/>
    <p:sldId id="328" r:id="rId4"/>
    <p:sldId id="278" r:id="rId5"/>
    <p:sldId id="334" r:id="rId6"/>
    <p:sldId id="298" r:id="rId7"/>
    <p:sldId id="299" r:id="rId8"/>
    <p:sldId id="329" r:id="rId9"/>
    <p:sldId id="330" r:id="rId10"/>
    <p:sldId id="332" r:id="rId11"/>
    <p:sldId id="331" r:id="rId12"/>
    <p:sldId id="333" r:id="rId13"/>
    <p:sldId id="301" r:id="rId14"/>
    <p:sldId id="302" r:id="rId15"/>
    <p:sldId id="303" r:id="rId16"/>
    <p:sldId id="304" r:id="rId17"/>
    <p:sldId id="306" r:id="rId18"/>
    <p:sldId id="307" r:id="rId19"/>
    <p:sldId id="308" r:id="rId20"/>
    <p:sldId id="279" r:id="rId21"/>
    <p:sldId id="280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281" r:id="rId30"/>
    <p:sldId id="282" r:id="rId31"/>
    <p:sldId id="316" r:id="rId32"/>
    <p:sldId id="317" r:id="rId33"/>
    <p:sldId id="318" r:id="rId34"/>
    <p:sldId id="283" r:id="rId35"/>
    <p:sldId id="327" r:id="rId36"/>
    <p:sldId id="284" r:id="rId37"/>
    <p:sldId id="285" r:id="rId38"/>
    <p:sldId id="286" r:id="rId39"/>
    <p:sldId id="319" r:id="rId40"/>
    <p:sldId id="322" r:id="rId41"/>
    <p:sldId id="323" r:id="rId42"/>
    <p:sldId id="324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42" autoAdjust="0"/>
  </p:normalViewPr>
  <p:slideViewPr>
    <p:cSldViewPr>
      <p:cViewPr varScale="1">
        <p:scale>
          <a:sx n="60" d="100"/>
          <a:sy n="60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A6303-5BE9-444C-9FFF-4668858CA6CB}" type="datetimeFigureOut">
              <a:rPr lang="en-US" smtClean="0"/>
              <a:t>18-Oct-20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88D3E-2E9F-4039-BE95-2D70F320CA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484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example of impact of age on fighters’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8D3E-2E9F-4039-BE95-2D70F320CA2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745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in </a:t>
            </a:r>
            <a:r>
              <a:rPr lang="en-US" dirty="0" err="1"/>
              <a:t>gretl</a:t>
            </a:r>
            <a:r>
              <a:rPr lang="en-US" dirty="0"/>
              <a:t> normality of residuals. 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The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central limit theorem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states that if you have a population with mean μ and standard deviation σ and take sufficiently large random samples from the population with replacement  (&gt;30), then the distribution of the sample means will be approximately normally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distributedwith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mean equal to the population mean, regardless of the fact whether the original population distribution was normal or not.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8D3E-2E9F-4039-BE95-2D70F320CA2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754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8D3E-2E9F-4039-BE95-2D70F320CA2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8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8D3E-2E9F-4039-BE95-2D70F320CA26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378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Interpretation is different with linear-log -&gt; if we increase x by 1%, y increases by Beta/100 </a:t>
            </a:r>
            <a:r>
              <a:rPr lang="en-US" b="1" dirty="0"/>
              <a:t>units</a:t>
            </a:r>
            <a:r>
              <a:rPr lang="en-US" dirty="0"/>
              <a:t>. log-linear -&gt; if we increase x by 1, y increases by 100%*Beta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C88D3E-2E9F-4039-BE95-2D70F320CA26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291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8CCA-3122-41DD-BB09-B400778D5509}" type="datetime1">
              <a:rPr lang="en-US" smtClean="0"/>
              <a:t>18-Oct-20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783B1-9495-45C2-9F2B-F5E60AB73181}" type="datetime1">
              <a:rPr lang="en-US" smtClean="0"/>
              <a:t>18-Oct-20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1C0B7-A3EE-447D-9621-9A2B315AB67C}" type="datetime1">
              <a:rPr lang="en-US" smtClean="0"/>
              <a:t>18-Oct-20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2622-6A82-46EF-828D-F49DDE7034ED}" type="datetime1">
              <a:rPr lang="en-US" smtClean="0"/>
              <a:t>18-Oct-20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E5B0-ED8C-4AFD-A166-7C1CE03F0E7B}" type="datetime1">
              <a:rPr lang="en-US" smtClean="0"/>
              <a:t>18-Oct-20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D9E8-D3E0-4759-8693-D1CFE80CE864}" type="datetime1">
              <a:rPr lang="en-US" smtClean="0"/>
              <a:t>18-Oct-20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5C3E-2341-45AB-9B91-69DAB3C0CECB}" type="datetime1">
              <a:rPr lang="en-US" smtClean="0"/>
              <a:t>18-Oct-20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F8AF-1CA6-4D9C-8012-32B6433EEEC6}" type="datetime1">
              <a:rPr lang="en-US" smtClean="0"/>
              <a:t>18-Oct-20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EC29-8268-40CE-AA14-010EB0BEC1D9}" type="datetime1">
              <a:rPr lang="en-US" smtClean="0"/>
              <a:t>18-Oct-20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B454-172F-4421-A788-38B93270C112}" type="datetime1">
              <a:rPr lang="en-US" smtClean="0"/>
              <a:t>18-Oct-20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4DF27-027B-473E-9A4A-4A6778F447BF}" type="datetime1">
              <a:rPr lang="en-US" smtClean="0"/>
              <a:t>18-Oct-20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8D7EC-9BE5-4E66-A3A4-738A0FBDB92E}" type="datetime1">
              <a:rPr lang="en-US" smtClean="0"/>
              <a:t>18-Oct-20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tags" Target="../tags/tag11.xml"/><Relationship Id="rId7" Type="http://schemas.openxmlformats.org/officeDocument/2006/relationships/image" Target="../media/image13.pn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12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.xml"/><Relationship Id="rId9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tags" Target="../tags/tag15.xml"/><Relationship Id="rId7" Type="http://schemas.openxmlformats.org/officeDocument/2006/relationships/image" Target="../media/image17.pn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16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6.xml"/><Relationship Id="rId9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21.png"/><Relationship Id="rId5" Type="http://schemas.openxmlformats.org/officeDocument/2006/relationships/image" Target="../media/image10.png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tags" Target="../tags/tag21.xml"/><Relationship Id="rId7" Type="http://schemas.openxmlformats.org/officeDocument/2006/relationships/image" Target="../media/image2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22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2.xml"/><Relationship Id="rId9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tags" Target="../tags/tag25.xml"/><Relationship Id="rId7" Type="http://schemas.openxmlformats.org/officeDocument/2006/relationships/image" Target="../media/image27.png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image" Target="../media/image26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6.xml"/><Relationship Id="rId9" Type="http://schemas.openxmlformats.org/officeDocument/2006/relationships/image" Target="../media/image2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tags" Target="../tags/tag29.xml"/><Relationship Id="rId7" Type="http://schemas.openxmlformats.org/officeDocument/2006/relationships/notesSlide" Target="../notesSlides/notesSlide4.xml"/><Relationship Id="rId12" Type="http://schemas.openxmlformats.org/officeDocument/2006/relationships/image" Target="../media/image34.png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33.png"/><Relationship Id="rId5" Type="http://schemas.openxmlformats.org/officeDocument/2006/relationships/tags" Target="../tags/tag31.xml"/><Relationship Id="rId10" Type="http://schemas.openxmlformats.org/officeDocument/2006/relationships/image" Target="../media/image32.png"/><Relationship Id="rId4" Type="http://schemas.openxmlformats.org/officeDocument/2006/relationships/tags" Target="../tags/tag30.xml"/><Relationship Id="rId9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6.png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image" Target="../media/image28.png"/><Relationship Id="rId5" Type="http://schemas.openxmlformats.org/officeDocument/2006/relationships/image" Target="../media/image35.png"/><Relationship Id="rId4" Type="http://schemas.openxmlformats.org/officeDocument/2006/relationships/notesSlide" Target="../notesSlides/notesSlid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image" Target="../media/image38.png"/><Relationship Id="rId5" Type="http://schemas.openxmlformats.org/officeDocument/2006/relationships/image" Target="../media/image10.png"/><Relationship Id="rId4" Type="http://schemas.openxmlformats.org/officeDocument/2006/relationships/image" Target="../media/image37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tags" Target="../tags/tag38.xml"/><Relationship Id="rId7" Type="http://schemas.openxmlformats.org/officeDocument/2006/relationships/image" Target="../media/image39.png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43.png"/><Relationship Id="rId5" Type="http://schemas.openxmlformats.org/officeDocument/2006/relationships/tags" Target="../tags/tag40.xml"/><Relationship Id="rId10" Type="http://schemas.openxmlformats.org/officeDocument/2006/relationships/image" Target="../media/image42.png"/><Relationship Id="rId4" Type="http://schemas.openxmlformats.org/officeDocument/2006/relationships/tags" Target="../tags/tag39.xml"/><Relationship Id="rId9" Type="http://schemas.openxmlformats.org/officeDocument/2006/relationships/image" Target="../media/image4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7" Type="http://schemas.openxmlformats.org/officeDocument/2006/relationships/image" Target="../media/image46.png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tags" Target="../tags/tag48.xml"/><Relationship Id="rId7" Type="http://schemas.openxmlformats.org/officeDocument/2006/relationships/image" Target="../media/image50.png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image" Target="../media/image49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9.xml"/><Relationship Id="rId9" Type="http://schemas.openxmlformats.org/officeDocument/2006/relationships/image" Target="../media/image5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Relationship Id="rId4" Type="http://schemas.openxmlformats.org/officeDocument/2006/relationships/image" Target="../media/image5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60.png"/><Relationship Id="rId3" Type="http://schemas.openxmlformats.org/officeDocument/2006/relationships/tags" Target="../tags/tag54.xml"/><Relationship Id="rId7" Type="http://schemas.openxmlformats.org/officeDocument/2006/relationships/tags" Target="../tags/tag58.xml"/><Relationship Id="rId12" Type="http://schemas.openxmlformats.org/officeDocument/2006/relationships/image" Target="../media/image59.png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11" Type="http://schemas.openxmlformats.org/officeDocument/2006/relationships/image" Target="../media/image58.png"/><Relationship Id="rId5" Type="http://schemas.openxmlformats.org/officeDocument/2006/relationships/tags" Target="../tags/tag56.xml"/><Relationship Id="rId15" Type="http://schemas.openxmlformats.org/officeDocument/2006/relationships/image" Target="../media/image62.png"/><Relationship Id="rId10" Type="http://schemas.openxmlformats.org/officeDocument/2006/relationships/image" Target="../media/image57.png"/><Relationship Id="rId4" Type="http://schemas.openxmlformats.org/officeDocument/2006/relationships/tags" Target="../tags/tag55.xml"/><Relationship Id="rId9" Type="http://schemas.openxmlformats.org/officeDocument/2006/relationships/image" Target="../media/image56.png"/><Relationship Id="rId14" Type="http://schemas.openxmlformats.org/officeDocument/2006/relationships/image" Target="../media/image61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8.png"/><Relationship Id="rId3" Type="http://schemas.openxmlformats.org/officeDocument/2006/relationships/tags" Target="../tags/tag61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67.png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tags" Target="../tags/tag64.xml"/><Relationship Id="rId11" Type="http://schemas.openxmlformats.org/officeDocument/2006/relationships/image" Target="../media/image66.png"/><Relationship Id="rId5" Type="http://schemas.openxmlformats.org/officeDocument/2006/relationships/tags" Target="../tags/tag63.xml"/><Relationship Id="rId10" Type="http://schemas.openxmlformats.org/officeDocument/2006/relationships/image" Target="../media/image65.png"/><Relationship Id="rId4" Type="http://schemas.openxmlformats.org/officeDocument/2006/relationships/tags" Target="../tags/tag62.xml"/><Relationship Id="rId9" Type="http://schemas.openxmlformats.org/officeDocument/2006/relationships/image" Target="../media/image64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tags" Target="../tags/tag67.xml"/><Relationship Id="rId7" Type="http://schemas.openxmlformats.org/officeDocument/2006/relationships/image" Target="../media/image70.png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image" Target="../media/image69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8.xml"/><Relationship Id="rId9" Type="http://schemas.openxmlformats.org/officeDocument/2006/relationships/image" Target="../media/image72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8.png"/><Relationship Id="rId3" Type="http://schemas.openxmlformats.org/officeDocument/2006/relationships/tags" Target="../tags/tag71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77.png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6" Type="http://schemas.openxmlformats.org/officeDocument/2006/relationships/tags" Target="../tags/tag74.xml"/><Relationship Id="rId11" Type="http://schemas.openxmlformats.org/officeDocument/2006/relationships/image" Target="../media/image76.png"/><Relationship Id="rId5" Type="http://schemas.openxmlformats.org/officeDocument/2006/relationships/tags" Target="../tags/tag73.xml"/><Relationship Id="rId10" Type="http://schemas.openxmlformats.org/officeDocument/2006/relationships/image" Target="../media/image75.png"/><Relationship Id="rId4" Type="http://schemas.openxmlformats.org/officeDocument/2006/relationships/tags" Target="../tags/tag72.xml"/><Relationship Id="rId9" Type="http://schemas.openxmlformats.org/officeDocument/2006/relationships/image" Target="../media/image74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tags" Target="../tags/tag77.xml"/><Relationship Id="rId7" Type="http://schemas.openxmlformats.org/officeDocument/2006/relationships/image" Target="../media/image79.png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83.png"/><Relationship Id="rId5" Type="http://schemas.openxmlformats.org/officeDocument/2006/relationships/tags" Target="../tags/tag79.xml"/><Relationship Id="rId10" Type="http://schemas.openxmlformats.org/officeDocument/2006/relationships/image" Target="../media/image82.png"/><Relationship Id="rId4" Type="http://schemas.openxmlformats.org/officeDocument/2006/relationships/tags" Target="../tags/tag78.xml"/><Relationship Id="rId9" Type="http://schemas.openxmlformats.org/officeDocument/2006/relationships/image" Target="../media/image81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tags" Target="../tags/tag82.xml"/><Relationship Id="rId7" Type="http://schemas.openxmlformats.org/officeDocument/2006/relationships/image" Target="../media/image85.png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6" Type="http://schemas.openxmlformats.org/officeDocument/2006/relationships/image" Target="../media/image84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3.xml"/><Relationship Id="rId9" Type="http://schemas.openxmlformats.org/officeDocument/2006/relationships/image" Target="../media/image8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86.xml"/><Relationship Id="rId7" Type="http://schemas.openxmlformats.org/officeDocument/2006/relationships/image" Target="../media/image90.png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tags" Target="../tags/tag89.xml"/><Relationship Id="rId7" Type="http://schemas.openxmlformats.org/officeDocument/2006/relationships/image" Target="../media/image93.png"/><Relationship Id="rId2" Type="http://schemas.openxmlformats.org/officeDocument/2006/relationships/tags" Target="../tags/tag88.xml"/><Relationship Id="rId1" Type="http://schemas.openxmlformats.org/officeDocument/2006/relationships/tags" Target="../tags/tag87.xml"/><Relationship Id="rId6" Type="http://schemas.openxmlformats.org/officeDocument/2006/relationships/image" Target="../media/image92.png"/><Relationship Id="rId5" Type="http://schemas.openxmlformats.org/officeDocument/2006/relationships/image" Target="../media/image91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tags" Target="../tags/tag92.xml"/><Relationship Id="rId7" Type="http://schemas.openxmlformats.org/officeDocument/2006/relationships/image" Target="../media/image97.png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4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tags" Target="../tags/tag95.xml"/><Relationship Id="rId7" Type="http://schemas.openxmlformats.org/officeDocument/2006/relationships/image" Target="../media/image99.png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6" Type="http://schemas.openxmlformats.org/officeDocument/2006/relationships/image" Target="../media/image98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6.xml"/><Relationship Id="rId9" Type="http://schemas.openxmlformats.org/officeDocument/2006/relationships/image" Target="../media/image10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20113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October 18, 2020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400" dirty="0"/>
              <a:t>Dali Laxton</a:t>
            </a:r>
          </a:p>
        </p:txBody>
      </p:sp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>
          <a:xfrm>
            <a:off x="533400" y="914400"/>
            <a:ext cx="8229600" cy="3352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6600" dirty="0">
                <a:ea typeface="ＭＳ Ｐゴシック" pitchFamily="34" charset="-128"/>
              </a:rPr>
              <a:t>Multiple Regression Analyses: </a:t>
            </a:r>
            <a:r>
              <a:rPr lang="en-US" altLang="en-US" sz="6600" b="1" i="1" u="sng" dirty="0">
                <a:ea typeface="ＭＳ Ｐゴシック" pitchFamily="34" charset="-128"/>
              </a:rPr>
              <a:t>Statistical</a:t>
            </a:r>
            <a:r>
              <a:rPr lang="en-US" altLang="en-US" sz="6600" dirty="0">
                <a:ea typeface="ＭＳ Ｐゴシック" pitchFamily="34" charset="-128"/>
              </a:rPr>
              <a:t> </a:t>
            </a:r>
            <a:r>
              <a:rPr lang="en-US" altLang="en-US" sz="6600" b="1" i="1" u="sng" dirty="0">
                <a:ea typeface="ＭＳ Ｐゴシック" pitchFamily="34" charset="-128"/>
              </a:rPr>
              <a:t>Inference</a:t>
            </a:r>
            <a:br>
              <a:rPr lang="en-US" altLang="en-US" sz="5400" dirty="0">
                <a:ea typeface="ＭＳ Ｐゴシック" pitchFamily="34" charset="-128"/>
              </a:rPr>
            </a:br>
            <a:br>
              <a:rPr lang="en-US" altLang="en-US" sz="3600" dirty="0">
                <a:ea typeface="ＭＳ Ｐゴシック" pitchFamily="34" charset="-128"/>
              </a:rPr>
            </a:br>
            <a:endParaRPr lang="en-US" altLang="en-US" sz="3600" dirty="0">
              <a:ea typeface="ＭＳ Ｐゴシック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427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1676400"/>
            <a:ext cx="8140700" cy="4595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  <a:p>
            <a:r>
              <a:rPr lang="en-US" sz="2800" dirty="0"/>
              <a:t>It would be unrealistic to think that conclusions drawn from regression analysis will always be right</a:t>
            </a:r>
          </a:p>
          <a:p>
            <a:endParaRPr lang="en-US" sz="2800" dirty="0"/>
          </a:p>
          <a:p>
            <a:r>
              <a:rPr lang="en-US" sz="2800" dirty="0"/>
              <a:t>There are two types of errors we can make:</a:t>
            </a:r>
          </a:p>
          <a:p>
            <a:pPr lvl="1"/>
            <a:r>
              <a:rPr lang="en-US" sz="2400" dirty="0"/>
              <a:t>Type I: we reject a true null hypothesis</a:t>
            </a:r>
          </a:p>
          <a:p>
            <a:pPr lvl="1"/>
            <a:r>
              <a:rPr lang="en-US" sz="2400" dirty="0"/>
              <a:t>Type II: We fail to reject a false null hypothesis</a:t>
            </a:r>
          </a:p>
          <a:p>
            <a:pPr>
              <a:lnSpc>
                <a:spcPts val="3200"/>
              </a:lnSpc>
            </a:pPr>
            <a:endParaRPr lang="de-DE" altLang="en-US" sz="2800" b="1" i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65125" y="76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Type I and Type II Errors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3450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1524000"/>
            <a:ext cx="8140700" cy="47482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Example: </a:t>
            </a:r>
          </a:p>
          <a:p>
            <a:r>
              <a:rPr lang="en-US" sz="2800" dirty="0"/>
              <a:t>H</a:t>
            </a:r>
            <a:r>
              <a:rPr lang="en-US" sz="2800" baseline="-25000" dirty="0"/>
              <a:t>0</a:t>
            </a:r>
            <a:r>
              <a:rPr lang="en-US" sz="2800" dirty="0"/>
              <a:t>: The defendant is innocent</a:t>
            </a:r>
          </a:p>
          <a:p>
            <a:r>
              <a:rPr lang="en-US" sz="2800" dirty="0"/>
              <a:t>H</a:t>
            </a:r>
            <a:r>
              <a:rPr lang="en-US" sz="2800" baseline="-25000" dirty="0"/>
              <a:t>A</a:t>
            </a:r>
            <a:r>
              <a:rPr lang="en-US" sz="2800" dirty="0"/>
              <a:t>: The defendant is guilty</a:t>
            </a:r>
          </a:p>
          <a:p>
            <a:pPr lvl="1"/>
            <a:r>
              <a:rPr lang="en-US" sz="2400" dirty="0"/>
              <a:t>Type I error: sending an innocent person to jail</a:t>
            </a:r>
          </a:p>
          <a:p>
            <a:pPr lvl="1"/>
            <a:r>
              <a:rPr lang="en-US" sz="2400" dirty="0"/>
              <a:t>Type II error: freeing a guilty person</a:t>
            </a:r>
          </a:p>
          <a:p>
            <a:r>
              <a:rPr lang="en-US" sz="2800" dirty="0"/>
              <a:t>Lowering the probability of Type I error means increasing the probability of Type II error;</a:t>
            </a:r>
          </a:p>
          <a:p>
            <a:r>
              <a:rPr lang="en-US" sz="2800" dirty="0"/>
              <a:t>In hypothesis testing, we focus on Type I error and we ensure that its probability is not unreasonably large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65125" y="76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Type I and Type II Errors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311686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65125" y="76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Type I and Type II Errors</a:t>
            </a:r>
            <a:endParaRPr lang="en-US" sz="3600" b="1" i="1" dirty="0"/>
          </a:p>
        </p:txBody>
      </p:sp>
      <p:pic>
        <p:nvPicPr>
          <p:cNvPr id="8" name="Picture 7" descr="A picture containing text, person, newspaper&#10;&#10;Description generated with high confidence">
            <a:extLst>
              <a:ext uri="{FF2B5EF4-FFF2-40B4-BE49-F238E27FC236}">
                <a16:creationId xmlns:a16="http://schemas.microsoft.com/office/drawing/2014/main" id="{1152575C-942F-4BCA-83A2-A670A8146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769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u="sng" dirty="0"/>
              <a:t>Testing hypotheses about a single population parameter</a:t>
            </a:r>
          </a:p>
          <a:p>
            <a:pPr>
              <a:lnSpc>
                <a:spcPts val="2800"/>
              </a:lnSpc>
            </a:pPr>
            <a:r>
              <a:rPr lang="de-DE" altLang="en-US" sz="1800" b="1" dirty="0"/>
              <a:t>Theorem (t-distribution for standardized estimators)</a:t>
            </a:r>
            <a:endParaRPr lang="de-DE" altLang="en-US" sz="1800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32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r>
              <a:rPr lang="de-DE" altLang="en-US" sz="1800" b="1" dirty="0"/>
              <a:t>Null hypothesis (for more general hypotheses, see below)</a:t>
            </a:r>
          </a:p>
        </p:txBody>
      </p:sp>
      <p:sp>
        <p:nvSpPr>
          <p:cNvPr id="6" name="Textfeld 4"/>
          <p:cNvSpPr txBox="1">
            <a:spLocks noChangeArrowheads="1"/>
          </p:cNvSpPr>
          <p:nvPr/>
        </p:nvSpPr>
        <p:spPr bwMode="auto">
          <a:xfrm>
            <a:off x="955675" y="2954338"/>
            <a:ext cx="28809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de-DE" altLang="en-US" dirty="0"/>
              <a:t>Under assumptions 1 – 6:</a:t>
            </a:r>
          </a:p>
        </p:txBody>
      </p:sp>
      <p:pic>
        <p:nvPicPr>
          <p:cNvPr id="7" name="Grafik 15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363" y="3575050"/>
            <a:ext cx="20447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16"/>
          <p:cNvSpPr txBox="1"/>
          <p:nvPr/>
        </p:nvSpPr>
        <p:spPr>
          <a:xfrm>
            <a:off x="3986213" y="3465513"/>
            <a:ext cx="4198937" cy="73818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If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standardization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done</a:t>
            </a:r>
            <a:r>
              <a:rPr lang="de-DE" sz="1400" dirty="0"/>
              <a:t> </a:t>
            </a:r>
            <a:r>
              <a:rPr lang="de-DE" sz="1400" dirty="0" err="1"/>
              <a:t>using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u="sng" dirty="0" err="1"/>
              <a:t>estimated</a:t>
            </a:r>
            <a:r>
              <a:rPr lang="de-DE" sz="1400" dirty="0"/>
              <a:t> </a:t>
            </a:r>
            <a:r>
              <a:rPr lang="de-DE" sz="1400" dirty="0" err="1"/>
              <a:t>standard</a:t>
            </a:r>
            <a:r>
              <a:rPr lang="de-DE" sz="1400" dirty="0"/>
              <a:t> </a:t>
            </a:r>
            <a:r>
              <a:rPr lang="de-DE" sz="1400" dirty="0" err="1"/>
              <a:t>deviation</a:t>
            </a:r>
            <a:r>
              <a:rPr lang="de-DE" sz="1400" dirty="0"/>
              <a:t> (= </a:t>
            </a:r>
            <a:r>
              <a:rPr lang="de-DE" sz="1400" dirty="0" err="1"/>
              <a:t>standard</a:t>
            </a:r>
            <a:r>
              <a:rPr lang="de-DE" sz="1400" dirty="0"/>
              <a:t> </a:t>
            </a:r>
            <a:r>
              <a:rPr lang="de-DE" sz="1400" dirty="0" err="1"/>
              <a:t>error</a:t>
            </a:r>
            <a:r>
              <a:rPr lang="de-DE" sz="1400" dirty="0"/>
              <a:t>), </a:t>
            </a:r>
            <a:r>
              <a:rPr lang="de-DE" sz="1400" dirty="0" err="1"/>
              <a:t>the</a:t>
            </a:r>
            <a:r>
              <a:rPr lang="de-DE" sz="1400" dirty="0"/>
              <a:t> normal </a:t>
            </a:r>
            <a:r>
              <a:rPr lang="de-DE" sz="1400" dirty="0" err="1"/>
              <a:t>distribution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replaced</a:t>
            </a:r>
            <a:r>
              <a:rPr lang="de-DE" sz="1400" dirty="0"/>
              <a:t> </a:t>
            </a:r>
            <a:r>
              <a:rPr lang="de-DE" sz="1400" dirty="0" err="1"/>
              <a:t>by</a:t>
            </a:r>
            <a:r>
              <a:rPr lang="de-DE" sz="1400" dirty="0"/>
              <a:t> a t-</a:t>
            </a:r>
            <a:r>
              <a:rPr lang="de-DE" sz="1400" dirty="0" err="1"/>
              <a:t>distribution</a:t>
            </a:r>
            <a:endParaRPr lang="de-DE" sz="1400" dirty="0"/>
          </a:p>
        </p:txBody>
      </p:sp>
      <p:cxnSp>
        <p:nvCxnSpPr>
          <p:cNvPr id="9" name="Gerade Verbindung mit Pfeil 17"/>
          <p:cNvCxnSpPr/>
          <p:nvPr/>
        </p:nvCxnSpPr>
        <p:spPr>
          <a:xfrm rot="10800000" flipV="1">
            <a:off x="3365500" y="3611563"/>
            <a:ext cx="657225" cy="2921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28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25" y="5656263"/>
            <a:ext cx="1498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feld 30"/>
          <p:cNvSpPr txBox="1"/>
          <p:nvPr/>
        </p:nvSpPr>
        <p:spPr>
          <a:xfrm>
            <a:off x="3440113" y="5473700"/>
            <a:ext cx="4491037" cy="7381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The </a:t>
            </a:r>
            <a:r>
              <a:rPr lang="de-DE" sz="1400" dirty="0" err="1"/>
              <a:t>population</a:t>
            </a:r>
            <a:r>
              <a:rPr lang="de-DE" sz="1400" dirty="0"/>
              <a:t> </a:t>
            </a:r>
            <a:r>
              <a:rPr lang="de-DE" sz="1400" dirty="0" err="1"/>
              <a:t>parameter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equal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zero</a:t>
            </a:r>
            <a:r>
              <a:rPr lang="de-DE" sz="1400" dirty="0"/>
              <a:t>, i.e. after </a:t>
            </a:r>
            <a:r>
              <a:rPr lang="de-DE" sz="1400" dirty="0" err="1"/>
              <a:t>controlling</a:t>
            </a:r>
            <a:r>
              <a:rPr lang="de-DE" sz="1400" dirty="0"/>
              <a:t>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other</a:t>
            </a:r>
            <a:r>
              <a:rPr lang="de-DE" sz="1400" dirty="0"/>
              <a:t> </a:t>
            </a:r>
            <a:r>
              <a:rPr lang="de-DE" sz="1400" dirty="0" err="1"/>
              <a:t>independent</a:t>
            </a:r>
            <a:r>
              <a:rPr lang="de-DE" sz="1400" dirty="0"/>
              <a:t> variables, </a:t>
            </a:r>
            <a:r>
              <a:rPr lang="de-DE" sz="1400" dirty="0" err="1"/>
              <a:t>there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no</a:t>
            </a:r>
            <a:r>
              <a:rPr lang="de-DE" sz="1400" dirty="0"/>
              <a:t> </a:t>
            </a:r>
            <a:r>
              <a:rPr lang="de-DE" sz="1400" dirty="0" err="1"/>
              <a:t>effect</a:t>
            </a:r>
            <a:r>
              <a:rPr lang="de-DE" sz="1400" dirty="0"/>
              <a:t> of </a:t>
            </a:r>
            <a:r>
              <a:rPr lang="de-DE" sz="1400" dirty="0" err="1"/>
              <a:t>x</a:t>
            </a:r>
            <a:r>
              <a:rPr lang="de-DE" sz="1400" baseline="-25000" dirty="0" err="1"/>
              <a:t>j</a:t>
            </a:r>
            <a:r>
              <a:rPr lang="de-DE" sz="1400" dirty="0"/>
              <a:t> on y </a:t>
            </a:r>
          </a:p>
        </p:txBody>
      </p:sp>
      <p:cxnSp>
        <p:nvCxnSpPr>
          <p:cNvPr id="12" name="Gerade Verbindung mit Pfeil 31"/>
          <p:cNvCxnSpPr/>
          <p:nvPr/>
        </p:nvCxnSpPr>
        <p:spPr>
          <a:xfrm rot="10800000" flipV="1">
            <a:off x="2709863" y="5619750"/>
            <a:ext cx="766762" cy="10953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33"/>
          <p:cNvSpPr txBox="1"/>
          <p:nvPr/>
        </p:nvSpPr>
        <p:spPr>
          <a:xfrm>
            <a:off x="1358900" y="4451350"/>
            <a:ext cx="7448550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b="1" i="1" dirty="0"/>
              <a:t>Note: The t-</a:t>
            </a:r>
            <a:r>
              <a:rPr lang="de-DE" sz="1400" b="1" i="1" dirty="0" err="1"/>
              <a:t>distribution</a:t>
            </a:r>
            <a:r>
              <a:rPr lang="de-DE" sz="1400" b="1" i="1" dirty="0"/>
              <a:t> </a:t>
            </a:r>
            <a:r>
              <a:rPr lang="de-DE" sz="1400" b="1" i="1" dirty="0" err="1"/>
              <a:t>is</a:t>
            </a:r>
            <a:r>
              <a:rPr lang="de-DE" sz="1400" b="1" i="1" dirty="0"/>
              <a:t> </a:t>
            </a:r>
            <a:r>
              <a:rPr lang="de-DE" sz="1400" b="1" i="1" dirty="0" err="1"/>
              <a:t>close</a:t>
            </a:r>
            <a:r>
              <a:rPr lang="de-DE" sz="1400" b="1" i="1" dirty="0"/>
              <a:t> </a:t>
            </a:r>
            <a:r>
              <a:rPr lang="de-DE" sz="1400" b="1" i="1" dirty="0" err="1"/>
              <a:t>to</a:t>
            </a:r>
            <a:r>
              <a:rPr lang="de-DE" sz="1400" b="1" i="1" dirty="0"/>
              <a:t> </a:t>
            </a:r>
            <a:r>
              <a:rPr lang="de-DE" sz="1400" b="1" i="1" dirty="0" err="1"/>
              <a:t>the</a:t>
            </a:r>
            <a:r>
              <a:rPr lang="de-DE" sz="1400" b="1" i="1" dirty="0"/>
              <a:t> </a:t>
            </a:r>
            <a:r>
              <a:rPr lang="de-DE" sz="1400" b="1" i="1" dirty="0" err="1"/>
              <a:t>standard</a:t>
            </a:r>
            <a:r>
              <a:rPr lang="de-DE" sz="1400" b="1" i="1" dirty="0"/>
              <a:t> normal </a:t>
            </a:r>
            <a:r>
              <a:rPr lang="de-DE" sz="1400" b="1" i="1" dirty="0" err="1"/>
              <a:t>distribution</a:t>
            </a:r>
            <a:r>
              <a:rPr lang="de-DE" sz="1400" b="1" i="1" dirty="0"/>
              <a:t> </a:t>
            </a:r>
            <a:r>
              <a:rPr lang="de-DE" sz="1400" b="1" i="1" dirty="0" err="1"/>
              <a:t>if</a:t>
            </a:r>
            <a:r>
              <a:rPr lang="de-DE" sz="1400" b="1" i="1" dirty="0"/>
              <a:t> n-k-1 </a:t>
            </a:r>
            <a:r>
              <a:rPr lang="de-DE" sz="1400" b="1" i="1" dirty="0" err="1"/>
              <a:t>is</a:t>
            </a:r>
            <a:r>
              <a:rPr lang="de-DE" sz="1400" b="1" i="1" dirty="0"/>
              <a:t> large</a:t>
            </a:r>
            <a:r>
              <a:rPr lang="de-DE" sz="1400" dirty="0"/>
              <a:t>.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028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dirty="0"/>
              <a:t>t-statistic (or t-ratio)</a:t>
            </a:r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1400"/>
              </a:lnSpc>
              <a:buFont typeface="Wingdings" pitchFamily="2" charset="2"/>
              <a:buNone/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r>
              <a:rPr lang="de-DE" altLang="en-US" sz="1800" b="1" dirty="0"/>
              <a:t>Distribution of the t-statistic </a:t>
            </a:r>
            <a:r>
              <a:rPr lang="de-DE" altLang="en-US" sz="1800" b="1" u="sng" dirty="0"/>
              <a:t>if the null hypothesis is true</a:t>
            </a:r>
          </a:p>
          <a:p>
            <a:pPr>
              <a:lnSpc>
                <a:spcPts val="30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  <a:buFont typeface="Wingdings" pitchFamily="2" charset="2"/>
              <a:buNone/>
            </a:pPr>
            <a:endParaRPr lang="de-DE" altLang="en-US" sz="1800" b="1" dirty="0"/>
          </a:p>
          <a:p>
            <a:pPr>
              <a:lnSpc>
                <a:spcPts val="2300"/>
              </a:lnSpc>
            </a:pPr>
            <a:r>
              <a:rPr lang="de-DE" altLang="en-US" sz="1800" b="1" u="sng" dirty="0"/>
              <a:t>Goal</a:t>
            </a:r>
            <a:r>
              <a:rPr lang="de-DE" altLang="en-US" sz="1800" b="1" dirty="0"/>
              <a:t>: Define a rejection rule so that, if it is true, H</a:t>
            </a:r>
            <a:r>
              <a:rPr lang="de-DE" altLang="en-US" sz="1800" b="1" baseline="-25000" dirty="0"/>
              <a:t>0</a:t>
            </a:r>
            <a:r>
              <a:rPr lang="de-DE" altLang="en-US" sz="1800" b="1" dirty="0"/>
              <a:t> is rejected only with a small probability (= significance level, e.g. 5%)</a:t>
            </a:r>
          </a:p>
        </p:txBody>
      </p:sp>
      <p:pic>
        <p:nvPicPr>
          <p:cNvPr id="6" name="Grafik 13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25" y="2662238"/>
            <a:ext cx="14859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14"/>
          <p:cNvSpPr txBox="1"/>
          <p:nvPr/>
        </p:nvSpPr>
        <p:spPr>
          <a:xfrm>
            <a:off x="3659188" y="2370138"/>
            <a:ext cx="4929187" cy="95408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The t-</a:t>
            </a:r>
            <a:r>
              <a:rPr lang="de-DE" sz="1400" dirty="0" err="1"/>
              <a:t>statistic</a:t>
            </a:r>
            <a:r>
              <a:rPr lang="de-DE" sz="1400" dirty="0"/>
              <a:t> will </a:t>
            </a:r>
            <a:r>
              <a:rPr lang="de-DE" sz="1400" dirty="0" err="1"/>
              <a:t>be</a:t>
            </a:r>
            <a:r>
              <a:rPr lang="de-DE" sz="1400" dirty="0"/>
              <a:t> </a:t>
            </a:r>
            <a:r>
              <a:rPr lang="de-DE" sz="1400" dirty="0" err="1"/>
              <a:t>used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test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above</a:t>
            </a:r>
            <a:r>
              <a:rPr lang="de-DE" sz="1400" dirty="0"/>
              <a:t> null </a:t>
            </a:r>
            <a:r>
              <a:rPr lang="de-DE" sz="1400" dirty="0" err="1"/>
              <a:t>hypothesis</a:t>
            </a:r>
            <a:r>
              <a:rPr lang="de-DE" sz="1400" dirty="0"/>
              <a:t>. The </a:t>
            </a:r>
            <a:r>
              <a:rPr lang="de-DE" sz="1400" dirty="0" err="1"/>
              <a:t>farther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estimated</a:t>
            </a:r>
            <a:r>
              <a:rPr lang="de-DE" sz="1400" dirty="0"/>
              <a:t> </a:t>
            </a:r>
            <a:r>
              <a:rPr lang="de-DE" sz="1400" dirty="0" err="1"/>
              <a:t>coefficient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away</a:t>
            </a:r>
            <a:r>
              <a:rPr lang="de-DE" sz="1400" dirty="0"/>
              <a:t> </a:t>
            </a:r>
            <a:r>
              <a:rPr lang="de-DE" sz="1400" dirty="0" err="1"/>
              <a:t>from</a:t>
            </a:r>
            <a:r>
              <a:rPr lang="de-DE" sz="1400" dirty="0"/>
              <a:t> </a:t>
            </a:r>
            <a:r>
              <a:rPr lang="de-DE" sz="1400" dirty="0" err="1"/>
              <a:t>zero</a:t>
            </a:r>
            <a:r>
              <a:rPr lang="de-DE" sz="1400" dirty="0"/>
              <a:t>,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less</a:t>
            </a:r>
            <a:r>
              <a:rPr lang="de-DE" sz="1400" dirty="0"/>
              <a:t> </a:t>
            </a:r>
            <a:r>
              <a:rPr lang="de-DE" sz="1400" dirty="0" err="1"/>
              <a:t>likely</a:t>
            </a:r>
            <a:r>
              <a:rPr lang="de-DE" sz="1400" dirty="0"/>
              <a:t> </a:t>
            </a:r>
            <a:r>
              <a:rPr lang="de-DE" sz="1400" dirty="0" err="1"/>
              <a:t>it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that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null </a:t>
            </a:r>
            <a:r>
              <a:rPr lang="de-DE" sz="1400" dirty="0" err="1"/>
              <a:t>hypothesis</a:t>
            </a:r>
            <a:r>
              <a:rPr lang="de-DE" sz="1400" dirty="0"/>
              <a:t> </a:t>
            </a:r>
            <a:r>
              <a:rPr lang="de-DE" sz="1400" dirty="0" err="1"/>
              <a:t>holds</a:t>
            </a:r>
            <a:r>
              <a:rPr lang="de-DE" sz="1400" dirty="0"/>
              <a:t> </a:t>
            </a:r>
            <a:r>
              <a:rPr lang="de-DE" sz="1400" dirty="0" err="1"/>
              <a:t>true</a:t>
            </a:r>
            <a:r>
              <a:rPr lang="de-DE" sz="1400" dirty="0"/>
              <a:t>. But </a:t>
            </a:r>
            <a:r>
              <a:rPr lang="de-DE" sz="1400" dirty="0" err="1"/>
              <a:t>what</a:t>
            </a:r>
            <a:r>
              <a:rPr lang="de-DE" sz="1400" dirty="0"/>
              <a:t> </a:t>
            </a:r>
            <a:r>
              <a:rPr lang="de-DE" sz="1400" dirty="0" err="1"/>
              <a:t>does</a:t>
            </a:r>
            <a:r>
              <a:rPr lang="de-DE" sz="1400" dirty="0"/>
              <a:t> „</a:t>
            </a:r>
            <a:r>
              <a:rPr lang="de-DE" sz="1400" dirty="0" err="1"/>
              <a:t>far</a:t>
            </a:r>
            <a:r>
              <a:rPr lang="de-DE" sz="1400" dirty="0"/>
              <a:t>“ </a:t>
            </a:r>
            <a:r>
              <a:rPr lang="de-DE" sz="1400" dirty="0" err="1"/>
              <a:t>away</a:t>
            </a:r>
            <a:r>
              <a:rPr lang="de-DE" sz="1400" dirty="0"/>
              <a:t> </a:t>
            </a:r>
            <a:r>
              <a:rPr lang="de-DE" sz="1400" dirty="0" err="1"/>
              <a:t>from</a:t>
            </a:r>
            <a:r>
              <a:rPr lang="de-DE" sz="1400" dirty="0"/>
              <a:t> </a:t>
            </a:r>
            <a:r>
              <a:rPr lang="de-DE" sz="1400" dirty="0" err="1"/>
              <a:t>zero</a:t>
            </a:r>
            <a:r>
              <a:rPr lang="de-DE" sz="1400" dirty="0"/>
              <a:t> </a:t>
            </a:r>
            <a:r>
              <a:rPr lang="de-DE" sz="1400" dirty="0" err="1"/>
              <a:t>mean</a:t>
            </a:r>
            <a:r>
              <a:rPr lang="de-DE" sz="1400" dirty="0"/>
              <a:t>? </a:t>
            </a:r>
          </a:p>
        </p:txBody>
      </p:sp>
      <p:cxnSp>
        <p:nvCxnSpPr>
          <p:cNvPr id="8" name="Gerade Verbindung mit Pfeil 18"/>
          <p:cNvCxnSpPr/>
          <p:nvPr/>
        </p:nvCxnSpPr>
        <p:spPr>
          <a:xfrm rot="10800000" flipV="1">
            <a:off x="2417763" y="2552700"/>
            <a:ext cx="1277937" cy="2190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24"/>
          <p:cNvSpPr txBox="1"/>
          <p:nvPr/>
        </p:nvSpPr>
        <p:spPr>
          <a:xfrm>
            <a:off x="3038475" y="3429000"/>
            <a:ext cx="5403850" cy="7381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This</a:t>
            </a:r>
            <a:r>
              <a:rPr lang="de-DE" sz="1400" dirty="0"/>
              <a:t> </a:t>
            </a:r>
            <a:r>
              <a:rPr lang="de-DE" sz="1400" dirty="0" err="1"/>
              <a:t>depends</a:t>
            </a:r>
            <a:r>
              <a:rPr lang="de-DE" sz="1400" dirty="0"/>
              <a:t> on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variability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estimated</a:t>
            </a:r>
            <a:r>
              <a:rPr lang="de-DE" sz="1400" dirty="0"/>
              <a:t> </a:t>
            </a:r>
            <a:r>
              <a:rPr lang="de-DE" sz="1400" dirty="0" err="1"/>
              <a:t>coefficient</a:t>
            </a:r>
            <a:r>
              <a:rPr lang="de-DE" sz="1400" dirty="0"/>
              <a:t>, i.e. </a:t>
            </a:r>
            <a:r>
              <a:rPr lang="de-DE" sz="1400" dirty="0" err="1"/>
              <a:t>its</a:t>
            </a:r>
            <a:r>
              <a:rPr lang="de-DE" sz="1400" dirty="0"/>
              <a:t> </a:t>
            </a:r>
            <a:r>
              <a:rPr lang="de-DE" sz="1400" dirty="0" err="1"/>
              <a:t>standard</a:t>
            </a:r>
            <a:r>
              <a:rPr lang="de-DE" sz="1400" dirty="0"/>
              <a:t> </a:t>
            </a:r>
            <a:r>
              <a:rPr lang="de-DE" sz="1400" dirty="0" err="1"/>
              <a:t>deviation</a:t>
            </a:r>
            <a:r>
              <a:rPr lang="de-DE" sz="1400" dirty="0"/>
              <a:t>. </a:t>
            </a:r>
            <a:r>
              <a:rPr lang="de-DE" sz="1400" u="sng" dirty="0"/>
              <a:t>The t-</a:t>
            </a:r>
            <a:r>
              <a:rPr lang="de-DE" sz="1400" u="sng" dirty="0" err="1"/>
              <a:t>statistic</a:t>
            </a:r>
            <a:r>
              <a:rPr lang="de-DE" sz="1400" u="sng" dirty="0"/>
              <a:t> </a:t>
            </a:r>
            <a:r>
              <a:rPr lang="de-DE" sz="1400" u="sng" dirty="0" err="1"/>
              <a:t>measures</a:t>
            </a:r>
            <a:r>
              <a:rPr lang="de-DE" sz="1400" u="sng" dirty="0"/>
              <a:t> </a:t>
            </a:r>
            <a:r>
              <a:rPr lang="de-DE" sz="1400" u="sng" dirty="0" err="1"/>
              <a:t>how</a:t>
            </a:r>
            <a:r>
              <a:rPr lang="de-DE" sz="1400" u="sng" dirty="0"/>
              <a:t> </a:t>
            </a:r>
            <a:r>
              <a:rPr lang="de-DE" sz="1400" u="sng" dirty="0" err="1"/>
              <a:t>many</a:t>
            </a:r>
            <a:r>
              <a:rPr lang="de-DE" sz="1400" u="sng" dirty="0"/>
              <a:t> </a:t>
            </a:r>
            <a:r>
              <a:rPr lang="de-DE" sz="1400" u="sng" dirty="0" err="1"/>
              <a:t>estimated</a:t>
            </a:r>
            <a:r>
              <a:rPr lang="de-DE" sz="1400" u="sng" dirty="0"/>
              <a:t> </a:t>
            </a:r>
            <a:r>
              <a:rPr lang="de-DE" sz="1400" u="sng" dirty="0" err="1"/>
              <a:t>standard</a:t>
            </a:r>
            <a:r>
              <a:rPr lang="de-DE" sz="1400" u="sng" dirty="0"/>
              <a:t> </a:t>
            </a:r>
            <a:r>
              <a:rPr lang="de-DE" sz="1400" u="sng" dirty="0" err="1"/>
              <a:t>deviations</a:t>
            </a:r>
            <a:r>
              <a:rPr lang="de-DE" sz="1400" u="sng" dirty="0"/>
              <a:t> </a:t>
            </a:r>
            <a:r>
              <a:rPr lang="de-DE" sz="1400" u="sng" dirty="0" err="1"/>
              <a:t>the</a:t>
            </a:r>
            <a:r>
              <a:rPr lang="de-DE" sz="1400" u="sng" dirty="0"/>
              <a:t> </a:t>
            </a:r>
            <a:r>
              <a:rPr lang="de-DE" sz="1400" u="sng" dirty="0" err="1"/>
              <a:t>estimated</a:t>
            </a:r>
            <a:r>
              <a:rPr lang="de-DE" sz="1400" u="sng" dirty="0"/>
              <a:t> </a:t>
            </a:r>
            <a:r>
              <a:rPr lang="de-DE" sz="1400" u="sng" dirty="0" err="1"/>
              <a:t>coefficient</a:t>
            </a:r>
            <a:r>
              <a:rPr lang="de-DE" sz="1400" u="sng" dirty="0"/>
              <a:t> </a:t>
            </a:r>
            <a:r>
              <a:rPr lang="de-DE" sz="1400" u="sng" dirty="0" err="1"/>
              <a:t>is</a:t>
            </a:r>
            <a:r>
              <a:rPr lang="de-DE" sz="1400" u="sng" dirty="0"/>
              <a:t> </a:t>
            </a:r>
            <a:r>
              <a:rPr lang="de-DE" sz="1400" u="sng" dirty="0" err="1"/>
              <a:t>away</a:t>
            </a:r>
            <a:r>
              <a:rPr lang="de-DE" sz="1400" u="sng" dirty="0"/>
              <a:t> </a:t>
            </a:r>
            <a:r>
              <a:rPr lang="de-DE" sz="1400" u="sng" dirty="0" err="1"/>
              <a:t>from</a:t>
            </a:r>
            <a:r>
              <a:rPr lang="de-DE" sz="1400" u="sng" dirty="0"/>
              <a:t> </a:t>
            </a:r>
            <a:r>
              <a:rPr lang="de-DE" sz="1400" u="sng" dirty="0" err="1"/>
              <a:t>zero</a:t>
            </a:r>
            <a:r>
              <a:rPr lang="de-DE" sz="1400" u="sng" dirty="0"/>
              <a:t>.   </a:t>
            </a:r>
          </a:p>
        </p:txBody>
      </p:sp>
      <p:cxnSp>
        <p:nvCxnSpPr>
          <p:cNvPr id="10" name="Gerade Verbindung mit Pfeil 25"/>
          <p:cNvCxnSpPr/>
          <p:nvPr/>
        </p:nvCxnSpPr>
        <p:spPr>
          <a:xfrm rot="10800000">
            <a:off x="2563813" y="3355975"/>
            <a:ext cx="511175" cy="2190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37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338" y="4962525"/>
            <a:ext cx="5397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028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2636838"/>
            <a:ext cx="4160838" cy="356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/>
              <a:t>Testing against one-sided alternatives (greater than zero)</a:t>
            </a:r>
            <a:endParaRPr lang="de-DE" altLang="en-US" sz="1800" b="1" dirty="0"/>
          </a:p>
        </p:txBody>
      </p:sp>
      <p:sp>
        <p:nvSpPr>
          <p:cNvPr id="7" name="Textfeld 10"/>
          <p:cNvSpPr txBox="1"/>
          <p:nvPr/>
        </p:nvSpPr>
        <p:spPr>
          <a:xfrm>
            <a:off x="4981575" y="2820988"/>
            <a:ext cx="3533775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Test                    ag      against                   .</a:t>
            </a:r>
          </a:p>
        </p:txBody>
      </p:sp>
      <p:pic>
        <p:nvPicPr>
          <p:cNvPr id="8" name="Grafik 15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2917825"/>
            <a:ext cx="969963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17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917825"/>
            <a:ext cx="942975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19"/>
          <p:cNvSpPr txBox="1"/>
          <p:nvPr/>
        </p:nvSpPr>
        <p:spPr>
          <a:xfrm>
            <a:off x="4973638" y="3246438"/>
            <a:ext cx="3971925" cy="31083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Reject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null </a:t>
            </a:r>
            <a:r>
              <a:rPr lang="de-DE" sz="1400" dirty="0" err="1"/>
              <a:t>hypothesis</a:t>
            </a:r>
            <a:r>
              <a:rPr lang="de-DE" sz="1400" dirty="0"/>
              <a:t> in </a:t>
            </a:r>
            <a:r>
              <a:rPr lang="de-DE" sz="1400" dirty="0" err="1"/>
              <a:t>favour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alternative </a:t>
            </a:r>
            <a:r>
              <a:rPr lang="de-DE" sz="1400" dirty="0" err="1"/>
              <a:t>hypothesis</a:t>
            </a:r>
            <a:r>
              <a:rPr lang="de-DE" sz="1400" dirty="0"/>
              <a:t> </a:t>
            </a:r>
            <a:r>
              <a:rPr lang="de-DE" sz="1400" dirty="0" err="1"/>
              <a:t>if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estimated</a:t>
            </a:r>
            <a:r>
              <a:rPr lang="de-DE" sz="1400" dirty="0"/>
              <a:t> </a:t>
            </a:r>
            <a:r>
              <a:rPr lang="de-DE" sz="1400" dirty="0" err="1"/>
              <a:t>coef</a:t>
            </a:r>
            <a:r>
              <a:rPr lang="de-DE" sz="1400" dirty="0"/>
              <a:t>-</a:t>
            </a:r>
          </a:p>
          <a:p>
            <a:pPr>
              <a:defRPr/>
            </a:pPr>
            <a:r>
              <a:rPr lang="de-DE" sz="1400" dirty="0" err="1"/>
              <a:t>ficient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u="sng" dirty="0"/>
              <a:t>„</a:t>
            </a:r>
            <a:r>
              <a:rPr lang="de-DE" sz="1400" u="sng" dirty="0" err="1"/>
              <a:t>too</a:t>
            </a:r>
            <a:r>
              <a:rPr lang="de-DE" sz="1400" u="sng" dirty="0"/>
              <a:t> large“</a:t>
            </a:r>
            <a:r>
              <a:rPr lang="de-DE" sz="1400" dirty="0"/>
              <a:t> (i.e. larger </a:t>
            </a:r>
            <a:r>
              <a:rPr lang="de-DE" sz="1400" dirty="0" err="1"/>
              <a:t>than</a:t>
            </a:r>
            <a:r>
              <a:rPr lang="de-DE" sz="1400" dirty="0"/>
              <a:t> a </a:t>
            </a:r>
            <a:r>
              <a:rPr lang="de-DE" sz="1400" dirty="0" err="1"/>
              <a:t>criti</a:t>
            </a:r>
            <a:r>
              <a:rPr lang="de-DE" sz="1400" dirty="0"/>
              <a:t>-</a:t>
            </a:r>
          </a:p>
          <a:p>
            <a:pPr>
              <a:defRPr/>
            </a:pPr>
            <a:r>
              <a:rPr lang="de-DE" sz="1400" dirty="0"/>
              <a:t>cal </a:t>
            </a:r>
            <a:r>
              <a:rPr lang="de-DE" sz="1400" dirty="0" err="1"/>
              <a:t>value</a:t>
            </a:r>
            <a:r>
              <a:rPr lang="de-DE" sz="1400" dirty="0"/>
              <a:t>).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400" dirty="0" err="1"/>
              <a:t>Construct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critical</a:t>
            </a:r>
            <a:r>
              <a:rPr lang="de-DE" sz="1400" dirty="0"/>
              <a:t> </a:t>
            </a:r>
            <a:r>
              <a:rPr lang="de-DE" sz="1400" dirty="0" err="1"/>
              <a:t>value</a:t>
            </a:r>
            <a:r>
              <a:rPr lang="de-DE" sz="1400" dirty="0"/>
              <a:t> so </a:t>
            </a:r>
            <a:r>
              <a:rPr lang="de-DE" sz="1400" dirty="0" err="1"/>
              <a:t>that</a:t>
            </a:r>
            <a:r>
              <a:rPr lang="de-DE" sz="1400" dirty="0"/>
              <a:t>, </a:t>
            </a:r>
            <a:r>
              <a:rPr lang="de-DE" sz="1400" dirty="0" err="1"/>
              <a:t>if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</a:p>
          <a:p>
            <a:pPr>
              <a:defRPr/>
            </a:pPr>
            <a:r>
              <a:rPr lang="de-DE" sz="1400" dirty="0"/>
              <a:t>null </a:t>
            </a:r>
            <a:r>
              <a:rPr lang="de-DE" sz="1400" dirty="0" err="1"/>
              <a:t>hypothesis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true</a:t>
            </a:r>
            <a:r>
              <a:rPr lang="de-DE" sz="1400" dirty="0"/>
              <a:t>, </a:t>
            </a:r>
            <a:r>
              <a:rPr lang="de-DE" sz="1400" dirty="0" err="1"/>
              <a:t>it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rejected</a:t>
            </a:r>
            <a:r>
              <a:rPr lang="de-DE" sz="1400" dirty="0"/>
              <a:t> in,</a:t>
            </a:r>
          </a:p>
          <a:p>
            <a:pPr>
              <a:defRPr/>
            </a:pP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example</a:t>
            </a:r>
            <a:r>
              <a:rPr lang="de-DE" sz="1400" dirty="0"/>
              <a:t>, 5%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cases</a:t>
            </a:r>
            <a:r>
              <a:rPr lang="de-DE" sz="1400" dirty="0"/>
              <a:t>.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400" dirty="0"/>
              <a:t>In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given</a:t>
            </a:r>
            <a:r>
              <a:rPr lang="de-DE" sz="1400" dirty="0"/>
              <a:t> </a:t>
            </a:r>
            <a:r>
              <a:rPr lang="de-DE" sz="1400" dirty="0" err="1"/>
              <a:t>example</a:t>
            </a:r>
            <a:r>
              <a:rPr lang="de-DE" sz="1400" dirty="0"/>
              <a:t>, </a:t>
            </a:r>
            <a:r>
              <a:rPr lang="de-DE" sz="1400" dirty="0" err="1"/>
              <a:t>this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point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t-</a:t>
            </a:r>
            <a:r>
              <a:rPr lang="de-DE" sz="1400" dirty="0" err="1"/>
              <a:t>distribution</a:t>
            </a:r>
            <a:r>
              <a:rPr lang="de-DE" sz="1400" dirty="0"/>
              <a:t> </a:t>
            </a:r>
            <a:r>
              <a:rPr lang="de-DE" sz="1400" dirty="0" err="1"/>
              <a:t>with</a:t>
            </a:r>
            <a:r>
              <a:rPr lang="de-DE" sz="1400" dirty="0"/>
              <a:t> 28 </a:t>
            </a:r>
            <a:r>
              <a:rPr lang="de-DE" sz="1400" dirty="0" err="1"/>
              <a:t>degrees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freedom</a:t>
            </a:r>
            <a:r>
              <a:rPr lang="de-DE" sz="1400" dirty="0"/>
              <a:t> </a:t>
            </a:r>
            <a:r>
              <a:rPr lang="de-DE" sz="1400" dirty="0" err="1"/>
              <a:t>that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exceeded</a:t>
            </a:r>
            <a:r>
              <a:rPr lang="de-DE" sz="1400" dirty="0"/>
              <a:t> in 5%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cases</a:t>
            </a:r>
            <a:r>
              <a:rPr lang="de-DE" sz="1400" dirty="0"/>
              <a:t>.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400" u="sng" dirty="0">
                <a:latin typeface="cmsy10"/>
              </a:rPr>
              <a:t>!</a:t>
            </a:r>
            <a:r>
              <a:rPr lang="de-DE" sz="1400" u="sng" dirty="0"/>
              <a:t> </a:t>
            </a:r>
            <a:r>
              <a:rPr lang="de-DE" sz="1400" u="sng" dirty="0" err="1"/>
              <a:t>Reject</a:t>
            </a:r>
            <a:r>
              <a:rPr lang="de-DE" sz="1400" u="sng" dirty="0"/>
              <a:t> </a:t>
            </a:r>
            <a:r>
              <a:rPr lang="de-DE" sz="1400" u="sng" dirty="0" err="1"/>
              <a:t>if</a:t>
            </a:r>
            <a:r>
              <a:rPr lang="de-DE" sz="1400" u="sng" dirty="0"/>
              <a:t> t-</a:t>
            </a:r>
            <a:r>
              <a:rPr lang="de-DE" sz="1400" u="sng" dirty="0" err="1"/>
              <a:t>statistic</a:t>
            </a:r>
            <a:r>
              <a:rPr lang="de-DE" sz="1400" u="sng" dirty="0"/>
              <a:t> </a:t>
            </a:r>
            <a:r>
              <a:rPr lang="de-DE" sz="1400" u="sng" dirty="0" err="1"/>
              <a:t>greater</a:t>
            </a:r>
            <a:r>
              <a:rPr lang="de-DE" sz="1400" u="sng" dirty="0"/>
              <a:t> </a:t>
            </a:r>
            <a:r>
              <a:rPr lang="de-DE" sz="1400" u="sng" dirty="0" err="1"/>
              <a:t>than</a:t>
            </a:r>
            <a:r>
              <a:rPr lang="de-DE" sz="1400" u="sng" dirty="0"/>
              <a:t> 1.701</a:t>
            </a:r>
          </a:p>
        </p:txBody>
      </p:sp>
      <p:cxnSp>
        <p:nvCxnSpPr>
          <p:cNvPr id="11" name="Gerade Verbindung mit Pfeil 22"/>
          <p:cNvCxnSpPr/>
          <p:nvPr/>
        </p:nvCxnSpPr>
        <p:spPr>
          <a:xfrm flipH="1" flipV="1">
            <a:off x="3455988" y="5192713"/>
            <a:ext cx="1517650" cy="1714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028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dirty="0"/>
              <a:t>Example: Wage equation</a:t>
            </a:r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Test whether, after controlling for education and tenure, higher work experience leads to higher hourly wages</a:t>
            </a:r>
          </a:p>
        </p:txBody>
      </p:sp>
      <p:pic>
        <p:nvPicPr>
          <p:cNvPr id="6" name="Grafik 86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3465513"/>
            <a:ext cx="76454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32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" y="4597400"/>
            <a:ext cx="2527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6"/>
          <p:cNvSpPr txBox="1"/>
          <p:nvPr/>
        </p:nvSpPr>
        <p:spPr>
          <a:xfrm>
            <a:off x="4425950" y="4670425"/>
            <a:ext cx="1460500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Standard </a:t>
            </a:r>
            <a:r>
              <a:rPr lang="de-DE" sz="1400" dirty="0" err="1"/>
              <a:t>errors</a:t>
            </a:r>
            <a:endParaRPr lang="de-DE" sz="1400" dirty="0"/>
          </a:p>
        </p:txBody>
      </p:sp>
      <p:cxnSp>
        <p:nvCxnSpPr>
          <p:cNvPr id="9" name="Gerade Verbindung mit Pfeil 7"/>
          <p:cNvCxnSpPr/>
          <p:nvPr/>
        </p:nvCxnSpPr>
        <p:spPr>
          <a:xfrm rot="10800000">
            <a:off x="2965450" y="4086225"/>
            <a:ext cx="1497013" cy="62071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rot="10800000">
            <a:off x="4170363" y="4086225"/>
            <a:ext cx="730250" cy="584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1"/>
          <p:cNvCxnSpPr/>
          <p:nvPr/>
        </p:nvCxnSpPr>
        <p:spPr>
          <a:xfrm rot="5400000" flipH="1" flipV="1">
            <a:off x="5156201" y="4268787"/>
            <a:ext cx="584200" cy="2190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3"/>
          <p:cNvCxnSpPr/>
          <p:nvPr/>
        </p:nvCxnSpPr>
        <p:spPr>
          <a:xfrm flipV="1">
            <a:off x="5776913" y="4122738"/>
            <a:ext cx="1204912" cy="6207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43"/>
          <p:cNvSpPr>
            <a:spLocks noChangeArrowheads="1"/>
          </p:cNvSpPr>
          <p:nvPr/>
        </p:nvSpPr>
        <p:spPr bwMode="auto">
          <a:xfrm>
            <a:off x="665163" y="5218113"/>
            <a:ext cx="558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de-DE" altLang="en-US"/>
              <a:t>Test                              against                           .</a:t>
            </a:r>
          </a:p>
        </p:txBody>
      </p:sp>
      <p:sp>
        <p:nvSpPr>
          <p:cNvPr id="14" name="Textfeld 44"/>
          <p:cNvSpPr txBox="1"/>
          <p:nvPr/>
        </p:nvSpPr>
        <p:spPr>
          <a:xfrm>
            <a:off x="1285875" y="5838825"/>
            <a:ext cx="7448550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One</a:t>
            </a:r>
            <a:r>
              <a:rPr lang="de-DE" sz="1400" dirty="0"/>
              <a:t> </a:t>
            </a:r>
            <a:r>
              <a:rPr lang="de-DE" sz="1400" dirty="0" err="1"/>
              <a:t>would</a:t>
            </a:r>
            <a:r>
              <a:rPr lang="de-DE" sz="1400" dirty="0"/>
              <a:t> </a:t>
            </a:r>
            <a:r>
              <a:rPr lang="de-DE" sz="1400" dirty="0" err="1"/>
              <a:t>either</a:t>
            </a:r>
            <a:r>
              <a:rPr lang="de-DE" sz="1400" dirty="0"/>
              <a:t> </a:t>
            </a:r>
            <a:r>
              <a:rPr lang="de-DE" sz="1400" dirty="0" err="1"/>
              <a:t>expect</a:t>
            </a:r>
            <a:r>
              <a:rPr lang="de-DE" sz="1400" dirty="0"/>
              <a:t> a positive </a:t>
            </a:r>
            <a:r>
              <a:rPr lang="de-DE" sz="1400" dirty="0" err="1"/>
              <a:t>effect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experience</a:t>
            </a:r>
            <a:r>
              <a:rPr lang="de-DE" sz="1400" dirty="0"/>
              <a:t> on </a:t>
            </a:r>
            <a:r>
              <a:rPr lang="de-DE" sz="1400" dirty="0" err="1"/>
              <a:t>hourly</a:t>
            </a:r>
            <a:r>
              <a:rPr lang="de-DE" sz="1400" dirty="0"/>
              <a:t> wage </a:t>
            </a:r>
            <a:r>
              <a:rPr lang="de-DE" sz="1400" dirty="0" err="1"/>
              <a:t>or</a:t>
            </a:r>
            <a:r>
              <a:rPr lang="de-DE" sz="1400" dirty="0"/>
              <a:t> </a:t>
            </a:r>
            <a:r>
              <a:rPr lang="de-DE" sz="1400" dirty="0" err="1"/>
              <a:t>no</a:t>
            </a:r>
            <a:r>
              <a:rPr lang="de-DE" sz="1400" dirty="0"/>
              <a:t> </a:t>
            </a:r>
            <a:r>
              <a:rPr lang="de-DE" sz="1400" dirty="0" err="1"/>
              <a:t>effect</a:t>
            </a:r>
            <a:r>
              <a:rPr lang="de-DE" sz="1400" dirty="0"/>
              <a:t> </a:t>
            </a:r>
            <a:r>
              <a:rPr lang="de-DE" sz="1400" dirty="0" err="1"/>
              <a:t>at</a:t>
            </a:r>
            <a:r>
              <a:rPr lang="de-DE" sz="1400" dirty="0"/>
              <a:t> all.</a:t>
            </a:r>
          </a:p>
        </p:txBody>
      </p:sp>
      <p:cxnSp>
        <p:nvCxnSpPr>
          <p:cNvPr id="15" name="Gerade Verbindung mit Pfeil 47"/>
          <p:cNvCxnSpPr/>
          <p:nvPr/>
        </p:nvCxnSpPr>
        <p:spPr>
          <a:xfrm rot="16200000" flipV="1">
            <a:off x="957262" y="5619751"/>
            <a:ext cx="365125" cy="2921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83"/>
          <p:cNvSpPr/>
          <p:nvPr/>
        </p:nvSpPr>
        <p:spPr>
          <a:xfrm>
            <a:off x="5083175" y="3465513"/>
            <a:ext cx="876300" cy="3286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7" name="Grafik 39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388" y="5313363"/>
            <a:ext cx="1828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Grafik 42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363" y="5313363"/>
            <a:ext cx="18034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028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/>
              <a:t>Example: Wage equation (cont.)</a:t>
            </a:r>
            <a:endParaRPr lang="de-DE" altLang="en-US" sz="1800" b="1" dirty="0"/>
          </a:p>
        </p:txBody>
      </p:sp>
      <p:pic>
        <p:nvPicPr>
          <p:cNvPr id="6" name="Grafik 18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2808288"/>
            <a:ext cx="34798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20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3465513"/>
            <a:ext cx="44450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22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4086225"/>
            <a:ext cx="16637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24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4779963"/>
            <a:ext cx="16637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26"/>
          <p:cNvSpPr txBox="1">
            <a:spLocks noChangeArrowheads="1"/>
          </p:cNvSpPr>
          <p:nvPr/>
        </p:nvSpPr>
        <p:spPr bwMode="auto">
          <a:xfrm>
            <a:off x="884238" y="5437188"/>
            <a:ext cx="7010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de-DE" altLang="en-US" u="sng"/>
              <a:t>„The effect of experience on hourly wage is statistically greater than zero at the 5% (and even at the 1%) significance level.“</a:t>
            </a:r>
          </a:p>
        </p:txBody>
      </p:sp>
      <p:sp>
        <p:nvSpPr>
          <p:cNvPr id="11" name="Textfeld 27"/>
          <p:cNvSpPr txBox="1"/>
          <p:nvPr/>
        </p:nvSpPr>
        <p:spPr>
          <a:xfrm>
            <a:off x="5630863" y="2297113"/>
            <a:ext cx="1460500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t-</a:t>
            </a:r>
            <a:r>
              <a:rPr lang="de-DE" sz="1400" dirty="0" err="1"/>
              <a:t>statistic</a:t>
            </a:r>
            <a:endParaRPr lang="de-DE" sz="1400" dirty="0"/>
          </a:p>
        </p:txBody>
      </p:sp>
      <p:cxnSp>
        <p:nvCxnSpPr>
          <p:cNvPr id="12" name="Gerade Verbindung mit Pfeil 28"/>
          <p:cNvCxnSpPr/>
          <p:nvPr/>
        </p:nvCxnSpPr>
        <p:spPr>
          <a:xfrm rot="10800000" flipV="1">
            <a:off x="4608513" y="2479675"/>
            <a:ext cx="1022350" cy="255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29"/>
          <p:cNvSpPr/>
          <p:nvPr/>
        </p:nvSpPr>
        <p:spPr>
          <a:xfrm>
            <a:off x="920750" y="2771775"/>
            <a:ext cx="3614738" cy="328613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Textfeld 33"/>
          <p:cNvSpPr txBox="1"/>
          <p:nvPr/>
        </p:nvSpPr>
        <p:spPr>
          <a:xfrm>
            <a:off x="6507163" y="2881313"/>
            <a:ext cx="2263775" cy="73818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Degrees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freedom</a:t>
            </a:r>
            <a:r>
              <a:rPr lang="de-DE" sz="1400" dirty="0"/>
              <a:t>;</a:t>
            </a:r>
          </a:p>
          <a:p>
            <a:pPr>
              <a:defRPr/>
            </a:pPr>
            <a:r>
              <a:rPr lang="de-DE" sz="1400" dirty="0" err="1"/>
              <a:t>here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standard</a:t>
            </a:r>
            <a:r>
              <a:rPr lang="de-DE" sz="1400" dirty="0"/>
              <a:t> normal </a:t>
            </a:r>
          </a:p>
          <a:p>
            <a:pPr>
              <a:defRPr/>
            </a:pPr>
            <a:r>
              <a:rPr lang="de-DE" sz="1400" dirty="0" err="1"/>
              <a:t>approximation</a:t>
            </a:r>
            <a:r>
              <a:rPr lang="de-DE" sz="1400" dirty="0"/>
              <a:t> </a:t>
            </a:r>
            <a:r>
              <a:rPr lang="de-DE" sz="1400" dirty="0" err="1"/>
              <a:t>applies</a:t>
            </a:r>
            <a:endParaRPr lang="de-DE" sz="1400" dirty="0"/>
          </a:p>
        </p:txBody>
      </p:sp>
      <p:cxnSp>
        <p:nvCxnSpPr>
          <p:cNvPr id="15" name="Gerade Verbindung mit Pfeil 34"/>
          <p:cNvCxnSpPr/>
          <p:nvPr/>
        </p:nvCxnSpPr>
        <p:spPr>
          <a:xfrm rot="10800000" flipV="1">
            <a:off x="5521325" y="3063875"/>
            <a:ext cx="1022350" cy="4381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35"/>
          <p:cNvSpPr txBox="1"/>
          <p:nvPr/>
        </p:nvSpPr>
        <p:spPr>
          <a:xfrm>
            <a:off x="3330575" y="4049713"/>
            <a:ext cx="5257800" cy="116998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Critical </a:t>
            </a:r>
            <a:r>
              <a:rPr lang="de-DE" sz="1400" dirty="0" err="1"/>
              <a:t>values</a:t>
            </a:r>
            <a:r>
              <a:rPr lang="de-DE" sz="1400" dirty="0"/>
              <a:t>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5%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1% </a:t>
            </a:r>
            <a:r>
              <a:rPr lang="de-DE" sz="1400" dirty="0" err="1"/>
              <a:t>significance</a:t>
            </a:r>
            <a:r>
              <a:rPr lang="de-DE" sz="1400" dirty="0"/>
              <a:t> </a:t>
            </a:r>
            <a:r>
              <a:rPr lang="de-DE" sz="1400" dirty="0" err="1"/>
              <a:t>level</a:t>
            </a:r>
            <a:r>
              <a:rPr lang="de-DE" sz="1400" dirty="0"/>
              <a:t> (</a:t>
            </a:r>
            <a:r>
              <a:rPr lang="de-DE" sz="1400" dirty="0" err="1"/>
              <a:t>these</a:t>
            </a:r>
            <a:r>
              <a:rPr lang="de-DE" sz="1400" dirty="0"/>
              <a:t> </a:t>
            </a:r>
            <a:r>
              <a:rPr lang="de-DE" sz="1400" dirty="0" err="1"/>
              <a:t>are</a:t>
            </a:r>
            <a:r>
              <a:rPr lang="de-DE" sz="1400" dirty="0"/>
              <a:t> </a:t>
            </a:r>
            <a:r>
              <a:rPr lang="de-DE" sz="1400" dirty="0" err="1"/>
              <a:t>conventional</a:t>
            </a:r>
            <a:r>
              <a:rPr lang="de-DE" sz="1400" dirty="0"/>
              <a:t> </a:t>
            </a:r>
            <a:r>
              <a:rPr lang="de-DE" sz="1400" dirty="0" err="1"/>
              <a:t>significance</a:t>
            </a:r>
            <a:r>
              <a:rPr lang="de-DE" sz="1400" dirty="0"/>
              <a:t> </a:t>
            </a:r>
            <a:r>
              <a:rPr lang="de-DE" sz="1400" dirty="0" err="1"/>
              <a:t>levels</a:t>
            </a:r>
            <a:r>
              <a:rPr lang="de-DE" sz="1400" dirty="0"/>
              <a:t>). 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400" dirty="0"/>
              <a:t>The null </a:t>
            </a:r>
            <a:r>
              <a:rPr lang="de-DE" sz="1400" dirty="0" err="1"/>
              <a:t>hypothesis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rejected</a:t>
            </a:r>
            <a:r>
              <a:rPr lang="de-DE" sz="1400" dirty="0"/>
              <a:t> </a:t>
            </a:r>
            <a:r>
              <a:rPr lang="de-DE" sz="1400" dirty="0" err="1"/>
              <a:t>because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t-</a:t>
            </a:r>
            <a:r>
              <a:rPr lang="de-DE" sz="1400" dirty="0" err="1"/>
              <a:t>statistic</a:t>
            </a:r>
            <a:r>
              <a:rPr lang="de-DE" sz="1400" dirty="0"/>
              <a:t> </a:t>
            </a:r>
            <a:r>
              <a:rPr lang="de-DE" sz="1400" dirty="0" err="1"/>
              <a:t>exceeds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critical</a:t>
            </a:r>
            <a:r>
              <a:rPr lang="de-DE" sz="1400" dirty="0"/>
              <a:t> </a:t>
            </a:r>
            <a:r>
              <a:rPr lang="de-DE" sz="1400" dirty="0" err="1"/>
              <a:t>value</a:t>
            </a:r>
            <a:r>
              <a:rPr lang="de-DE" sz="1400" dirty="0"/>
              <a:t>.</a:t>
            </a:r>
          </a:p>
        </p:txBody>
      </p:sp>
      <p:cxnSp>
        <p:nvCxnSpPr>
          <p:cNvPr id="17" name="Gerade Verbindung mit Pfeil 36"/>
          <p:cNvCxnSpPr/>
          <p:nvPr/>
        </p:nvCxnSpPr>
        <p:spPr>
          <a:xfrm rot="10800000">
            <a:off x="2709863" y="4159250"/>
            <a:ext cx="657225" cy="3651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38"/>
          <p:cNvCxnSpPr/>
          <p:nvPr/>
        </p:nvCxnSpPr>
        <p:spPr>
          <a:xfrm rot="10800000" flipV="1">
            <a:off x="2673350" y="4195763"/>
            <a:ext cx="693738" cy="584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028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/>
              <a:t>Testing against one-sided alternatives (less than zero)</a:t>
            </a: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8" y="2600325"/>
            <a:ext cx="4202112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10"/>
          <p:cNvSpPr txBox="1"/>
          <p:nvPr/>
        </p:nvSpPr>
        <p:spPr>
          <a:xfrm>
            <a:off x="4981575" y="2820988"/>
            <a:ext cx="3533775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Test                    a       against                   .</a:t>
            </a:r>
          </a:p>
        </p:txBody>
      </p:sp>
      <p:pic>
        <p:nvPicPr>
          <p:cNvPr id="8" name="Grafik 15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0" y="2917825"/>
            <a:ext cx="969963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12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917825"/>
            <a:ext cx="942975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19"/>
          <p:cNvSpPr txBox="1"/>
          <p:nvPr/>
        </p:nvSpPr>
        <p:spPr>
          <a:xfrm>
            <a:off x="4973638" y="3246438"/>
            <a:ext cx="4052887" cy="31083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Reject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null </a:t>
            </a:r>
            <a:r>
              <a:rPr lang="de-DE" sz="1400" dirty="0" err="1"/>
              <a:t>hypothesis</a:t>
            </a:r>
            <a:r>
              <a:rPr lang="de-DE" sz="1400" dirty="0"/>
              <a:t> in </a:t>
            </a:r>
            <a:r>
              <a:rPr lang="de-DE" sz="1400" dirty="0" err="1"/>
              <a:t>favour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alternative </a:t>
            </a:r>
            <a:r>
              <a:rPr lang="de-DE" sz="1400" dirty="0" err="1"/>
              <a:t>hypothesis</a:t>
            </a:r>
            <a:r>
              <a:rPr lang="de-DE" sz="1400" dirty="0"/>
              <a:t> </a:t>
            </a:r>
            <a:r>
              <a:rPr lang="de-DE" sz="1400" dirty="0" err="1"/>
              <a:t>if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estimated</a:t>
            </a:r>
            <a:r>
              <a:rPr lang="de-DE" sz="1400" dirty="0"/>
              <a:t> </a:t>
            </a:r>
            <a:r>
              <a:rPr lang="de-DE" sz="1400" dirty="0" err="1"/>
              <a:t>coef</a:t>
            </a:r>
            <a:r>
              <a:rPr lang="de-DE" sz="1400" dirty="0"/>
              <a:t>-</a:t>
            </a:r>
          </a:p>
          <a:p>
            <a:pPr>
              <a:defRPr/>
            </a:pPr>
            <a:r>
              <a:rPr lang="de-DE" sz="1400" dirty="0" err="1"/>
              <a:t>ficient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u="sng" dirty="0"/>
              <a:t>„</a:t>
            </a:r>
            <a:r>
              <a:rPr lang="de-DE" sz="1400" u="sng" dirty="0" err="1"/>
              <a:t>too</a:t>
            </a:r>
            <a:r>
              <a:rPr lang="de-DE" sz="1400" u="sng" dirty="0"/>
              <a:t> </a:t>
            </a:r>
            <a:r>
              <a:rPr lang="de-DE" sz="1400" u="sng" dirty="0" err="1"/>
              <a:t>small</a:t>
            </a:r>
            <a:r>
              <a:rPr lang="de-DE" sz="1400" u="sng" dirty="0"/>
              <a:t>“</a:t>
            </a:r>
            <a:r>
              <a:rPr lang="de-DE" sz="1400" dirty="0"/>
              <a:t> (i.e. </a:t>
            </a:r>
            <a:r>
              <a:rPr lang="de-DE" sz="1400" dirty="0" err="1"/>
              <a:t>smaller</a:t>
            </a:r>
            <a:r>
              <a:rPr lang="de-DE" sz="1400" dirty="0"/>
              <a:t> </a:t>
            </a:r>
            <a:r>
              <a:rPr lang="de-DE" sz="1400" dirty="0" err="1"/>
              <a:t>than</a:t>
            </a:r>
            <a:r>
              <a:rPr lang="de-DE" sz="1400" dirty="0"/>
              <a:t> a </a:t>
            </a:r>
            <a:r>
              <a:rPr lang="de-DE" sz="1400" dirty="0" err="1"/>
              <a:t>criti</a:t>
            </a:r>
            <a:r>
              <a:rPr lang="de-DE" sz="1400" dirty="0"/>
              <a:t>-</a:t>
            </a:r>
          </a:p>
          <a:p>
            <a:pPr>
              <a:defRPr/>
            </a:pPr>
            <a:r>
              <a:rPr lang="de-DE" sz="1400" dirty="0"/>
              <a:t>cal </a:t>
            </a:r>
            <a:r>
              <a:rPr lang="de-DE" sz="1400" dirty="0" err="1"/>
              <a:t>value</a:t>
            </a:r>
            <a:r>
              <a:rPr lang="de-DE" sz="1400" dirty="0"/>
              <a:t>).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400" dirty="0" err="1"/>
              <a:t>Construct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critical</a:t>
            </a:r>
            <a:r>
              <a:rPr lang="de-DE" sz="1400" dirty="0"/>
              <a:t> </a:t>
            </a:r>
            <a:r>
              <a:rPr lang="de-DE" sz="1400" dirty="0" err="1"/>
              <a:t>value</a:t>
            </a:r>
            <a:r>
              <a:rPr lang="de-DE" sz="1400" dirty="0"/>
              <a:t> so </a:t>
            </a:r>
            <a:r>
              <a:rPr lang="de-DE" sz="1400" dirty="0" err="1"/>
              <a:t>that</a:t>
            </a:r>
            <a:r>
              <a:rPr lang="de-DE" sz="1400" dirty="0"/>
              <a:t>, </a:t>
            </a:r>
            <a:r>
              <a:rPr lang="de-DE" sz="1400" dirty="0" err="1"/>
              <a:t>if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</a:p>
          <a:p>
            <a:pPr>
              <a:defRPr/>
            </a:pPr>
            <a:r>
              <a:rPr lang="de-DE" sz="1400" dirty="0"/>
              <a:t>null </a:t>
            </a:r>
            <a:r>
              <a:rPr lang="de-DE" sz="1400" dirty="0" err="1"/>
              <a:t>hypothesis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true</a:t>
            </a:r>
            <a:r>
              <a:rPr lang="de-DE" sz="1400" dirty="0"/>
              <a:t>, </a:t>
            </a:r>
            <a:r>
              <a:rPr lang="de-DE" sz="1400" dirty="0" err="1"/>
              <a:t>it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rejected</a:t>
            </a:r>
            <a:r>
              <a:rPr lang="de-DE" sz="1400" dirty="0"/>
              <a:t> in,</a:t>
            </a:r>
          </a:p>
          <a:p>
            <a:pPr>
              <a:defRPr/>
            </a:pP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example</a:t>
            </a:r>
            <a:r>
              <a:rPr lang="de-DE" sz="1400" dirty="0"/>
              <a:t>, 5%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cases</a:t>
            </a:r>
            <a:r>
              <a:rPr lang="de-DE" sz="1400" dirty="0"/>
              <a:t>.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400" dirty="0"/>
              <a:t>In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given</a:t>
            </a:r>
            <a:r>
              <a:rPr lang="de-DE" sz="1400" dirty="0"/>
              <a:t> </a:t>
            </a:r>
            <a:r>
              <a:rPr lang="de-DE" sz="1400" dirty="0" err="1"/>
              <a:t>example</a:t>
            </a:r>
            <a:r>
              <a:rPr lang="de-DE" sz="1400" dirty="0"/>
              <a:t>, </a:t>
            </a:r>
            <a:r>
              <a:rPr lang="de-DE" sz="1400" dirty="0" err="1"/>
              <a:t>this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point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t-</a:t>
            </a:r>
            <a:r>
              <a:rPr lang="de-DE" sz="1400" dirty="0" err="1"/>
              <a:t>distribution</a:t>
            </a:r>
            <a:r>
              <a:rPr lang="de-DE" sz="1400" dirty="0"/>
              <a:t> </a:t>
            </a:r>
            <a:r>
              <a:rPr lang="de-DE" sz="1400" dirty="0" err="1"/>
              <a:t>with</a:t>
            </a:r>
            <a:r>
              <a:rPr lang="de-DE" sz="1400" dirty="0"/>
              <a:t> 18 </a:t>
            </a:r>
            <a:r>
              <a:rPr lang="de-DE" sz="1400" dirty="0" err="1"/>
              <a:t>degrees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freedom</a:t>
            </a:r>
            <a:r>
              <a:rPr lang="de-DE" sz="1400" dirty="0"/>
              <a:t> so </a:t>
            </a:r>
            <a:r>
              <a:rPr lang="de-DE" sz="1400" dirty="0" err="1"/>
              <a:t>that</a:t>
            </a:r>
            <a:r>
              <a:rPr lang="de-DE" sz="1400" dirty="0"/>
              <a:t> </a:t>
            </a:r>
          </a:p>
          <a:p>
            <a:pPr>
              <a:defRPr/>
            </a:pPr>
            <a:r>
              <a:rPr lang="de-DE" sz="1400" dirty="0"/>
              <a:t>5%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cases</a:t>
            </a:r>
            <a:r>
              <a:rPr lang="de-DE" sz="1400" dirty="0"/>
              <a:t> </a:t>
            </a:r>
            <a:r>
              <a:rPr lang="de-DE" sz="1400" dirty="0" err="1"/>
              <a:t>are</a:t>
            </a:r>
            <a:r>
              <a:rPr lang="de-DE" sz="1400" dirty="0"/>
              <a:t> </a:t>
            </a:r>
            <a:r>
              <a:rPr lang="de-DE" sz="1400" dirty="0" err="1"/>
              <a:t>below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point</a:t>
            </a:r>
            <a:r>
              <a:rPr lang="de-DE" sz="1400" dirty="0"/>
              <a:t>.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400" u="sng" dirty="0">
                <a:latin typeface="cmsy10"/>
              </a:rPr>
              <a:t>!</a:t>
            </a:r>
            <a:r>
              <a:rPr lang="de-DE" sz="1400" u="sng" dirty="0"/>
              <a:t> </a:t>
            </a:r>
            <a:r>
              <a:rPr lang="de-DE" sz="1400" u="sng" dirty="0" err="1"/>
              <a:t>Reject</a:t>
            </a:r>
            <a:r>
              <a:rPr lang="de-DE" sz="1400" u="sng" dirty="0"/>
              <a:t> </a:t>
            </a:r>
            <a:r>
              <a:rPr lang="de-DE" sz="1400" u="sng" dirty="0" err="1"/>
              <a:t>if</a:t>
            </a:r>
            <a:r>
              <a:rPr lang="de-DE" sz="1400" u="sng" dirty="0"/>
              <a:t> t-</a:t>
            </a:r>
            <a:r>
              <a:rPr lang="de-DE" sz="1400" u="sng" dirty="0" err="1"/>
              <a:t>statistic</a:t>
            </a:r>
            <a:r>
              <a:rPr lang="de-DE" sz="1400" u="sng" dirty="0"/>
              <a:t> </a:t>
            </a:r>
            <a:r>
              <a:rPr lang="de-DE" sz="1400" u="sng" dirty="0" err="1"/>
              <a:t>less</a:t>
            </a:r>
            <a:r>
              <a:rPr lang="de-DE" sz="1400" u="sng" dirty="0"/>
              <a:t> </a:t>
            </a:r>
            <a:r>
              <a:rPr lang="de-DE" sz="1400" u="sng" dirty="0" err="1"/>
              <a:t>than</a:t>
            </a:r>
            <a:r>
              <a:rPr lang="de-DE" sz="1400" u="sng" dirty="0"/>
              <a:t> -1.734</a:t>
            </a:r>
          </a:p>
        </p:txBody>
      </p:sp>
      <p:cxnSp>
        <p:nvCxnSpPr>
          <p:cNvPr id="11" name="Gerade Verbindung mit Pfeil 22"/>
          <p:cNvCxnSpPr/>
          <p:nvPr/>
        </p:nvCxnSpPr>
        <p:spPr>
          <a:xfrm flipH="1" flipV="1">
            <a:off x="1800225" y="5084763"/>
            <a:ext cx="3173413" cy="279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028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dirty="0"/>
              <a:t>Example: Student performance and school size</a:t>
            </a:r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Test whether smaller school size leads to better student performance</a:t>
            </a:r>
          </a:p>
        </p:txBody>
      </p:sp>
      <p:pic>
        <p:nvPicPr>
          <p:cNvPr id="6" name="Grafik 53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8" y="3794125"/>
            <a:ext cx="85598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8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706938"/>
            <a:ext cx="2667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hteck 43"/>
          <p:cNvSpPr>
            <a:spLocks noChangeArrowheads="1"/>
          </p:cNvSpPr>
          <p:nvPr/>
        </p:nvSpPr>
        <p:spPr bwMode="auto">
          <a:xfrm>
            <a:off x="957263" y="5254625"/>
            <a:ext cx="558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de-DE" altLang="en-US"/>
              <a:t>Test                              against                            .</a:t>
            </a:r>
          </a:p>
        </p:txBody>
      </p:sp>
      <p:sp>
        <p:nvSpPr>
          <p:cNvPr id="9" name="Textfeld 44"/>
          <p:cNvSpPr txBox="1"/>
          <p:nvPr/>
        </p:nvSpPr>
        <p:spPr>
          <a:xfrm>
            <a:off x="1541463" y="5875338"/>
            <a:ext cx="7448550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Do larger </a:t>
            </a:r>
            <a:r>
              <a:rPr lang="de-DE" sz="1400" dirty="0" err="1"/>
              <a:t>schools</a:t>
            </a:r>
            <a:r>
              <a:rPr lang="de-DE" sz="1400" dirty="0"/>
              <a:t> </a:t>
            </a:r>
            <a:r>
              <a:rPr lang="de-DE" sz="1400" dirty="0" err="1"/>
              <a:t>hamper</a:t>
            </a:r>
            <a:r>
              <a:rPr lang="de-DE" sz="1400" dirty="0"/>
              <a:t> </a:t>
            </a:r>
            <a:r>
              <a:rPr lang="de-DE" sz="1400" dirty="0" err="1"/>
              <a:t>student</a:t>
            </a:r>
            <a:r>
              <a:rPr lang="de-DE" sz="1400" dirty="0"/>
              <a:t> </a:t>
            </a:r>
            <a:r>
              <a:rPr lang="de-DE" sz="1400" dirty="0" err="1"/>
              <a:t>performance</a:t>
            </a:r>
            <a:r>
              <a:rPr lang="de-DE" sz="1400" dirty="0"/>
              <a:t> </a:t>
            </a:r>
            <a:r>
              <a:rPr lang="de-DE" sz="1400" dirty="0" err="1"/>
              <a:t>or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there</a:t>
            </a:r>
            <a:r>
              <a:rPr lang="de-DE" sz="1400" dirty="0"/>
              <a:t> </a:t>
            </a:r>
            <a:r>
              <a:rPr lang="de-DE" sz="1400" dirty="0" err="1"/>
              <a:t>no</a:t>
            </a:r>
            <a:r>
              <a:rPr lang="de-DE" sz="1400" dirty="0"/>
              <a:t> such </a:t>
            </a:r>
            <a:r>
              <a:rPr lang="de-DE" sz="1400" dirty="0" err="1"/>
              <a:t>effect</a:t>
            </a:r>
            <a:r>
              <a:rPr lang="de-DE" sz="1400" dirty="0"/>
              <a:t>?</a:t>
            </a:r>
          </a:p>
        </p:txBody>
      </p:sp>
      <p:cxnSp>
        <p:nvCxnSpPr>
          <p:cNvPr id="10" name="Gerade Verbindung mit Pfeil 47"/>
          <p:cNvCxnSpPr/>
          <p:nvPr/>
        </p:nvCxnSpPr>
        <p:spPr>
          <a:xfrm rot="16200000" flipV="1">
            <a:off x="1249362" y="5656263"/>
            <a:ext cx="365125" cy="2921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83"/>
          <p:cNvSpPr/>
          <p:nvPr/>
        </p:nvSpPr>
        <p:spPr>
          <a:xfrm>
            <a:off x="7185025" y="3794125"/>
            <a:ext cx="985838" cy="3286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2" name="Textfeld 21"/>
          <p:cNvSpPr txBox="1"/>
          <p:nvPr/>
        </p:nvSpPr>
        <p:spPr>
          <a:xfrm>
            <a:off x="336550" y="3027363"/>
            <a:ext cx="2001838" cy="523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de-DE" sz="1400" dirty="0" err="1"/>
              <a:t>Percentage</a:t>
            </a:r>
            <a:r>
              <a:rPr lang="de-DE" sz="1400" dirty="0"/>
              <a:t> of </a:t>
            </a:r>
            <a:r>
              <a:rPr lang="de-DE" sz="1400" dirty="0" err="1"/>
              <a:t>students</a:t>
            </a:r>
            <a:endParaRPr lang="de-DE" sz="1400" dirty="0"/>
          </a:p>
          <a:p>
            <a:pPr>
              <a:defRPr/>
            </a:pPr>
            <a:r>
              <a:rPr lang="de-DE" sz="1400" dirty="0" err="1"/>
              <a:t>passing</a:t>
            </a:r>
            <a:r>
              <a:rPr lang="de-DE" sz="1400" dirty="0"/>
              <a:t> </a:t>
            </a:r>
            <a:r>
              <a:rPr lang="de-DE" sz="1400" dirty="0" err="1"/>
              <a:t>maths</a:t>
            </a:r>
            <a:r>
              <a:rPr lang="de-DE" sz="1400" dirty="0"/>
              <a:t> </a:t>
            </a:r>
            <a:r>
              <a:rPr lang="de-DE" sz="1400" dirty="0" err="1"/>
              <a:t>test</a:t>
            </a:r>
            <a:endParaRPr lang="de-DE" sz="1400" dirty="0"/>
          </a:p>
        </p:txBody>
      </p:sp>
      <p:cxnSp>
        <p:nvCxnSpPr>
          <p:cNvPr id="13" name="Gerade Verbindung mit Pfeil 22"/>
          <p:cNvCxnSpPr/>
          <p:nvPr/>
        </p:nvCxnSpPr>
        <p:spPr>
          <a:xfrm rot="5400000">
            <a:off x="1176338" y="3611562"/>
            <a:ext cx="255588" cy="1825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24"/>
          <p:cNvSpPr txBox="1"/>
          <p:nvPr/>
        </p:nvSpPr>
        <p:spPr>
          <a:xfrm>
            <a:off x="2636838" y="3027363"/>
            <a:ext cx="2227262" cy="5238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Average</a:t>
            </a:r>
            <a:r>
              <a:rPr lang="de-DE" sz="1400" dirty="0"/>
              <a:t> </a:t>
            </a:r>
            <a:r>
              <a:rPr lang="de-DE" sz="1400" dirty="0" err="1"/>
              <a:t>annual</a:t>
            </a:r>
            <a:r>
              <a:rPr lang="de-DE" sz="1400" dirty="0"/>
              <a:t> </a:t>
            </a:r>
            <a:r>
              <a:rPr lang="de-DE" sz="1400" dirty="0" err="1"/>
              <a:t>tea</a:t>
            </a:r>
            <a:r>
              <a:rPr lang="de-DE" sz="1400" dirty="0"/>
              <a:t>-</a:t>
            </a:r>
          </a:p>
          <a:p>
            <a:pPr>
              <a:defRPr/>
            </a:pPr>
            <a:r>
              <a:rPr lang="de-DE" sz="1400" dirty="0" err="1"/>
              <a:t>cher</a:t>
            </a:r>
            <a:r>
              <a:rPr lang="de-DE" sz="1400" dirty="0"/>
              <a:t> </a:t>
            </a:r>
            <a:r>
              <a:rPr lang="de-DE" sz="1400" dirty="0" err="1"/>
              <a:t>compensation</a:t>
            </a:r>
            <a:endParaRPr lang="de-DE" sz="1400" dirty="0"/>
          </a:p>
        </p:txBody>
      </p:sp>
      <p:cxnSp>
        <p:nvCxnSpPr>
          <p:cNvPr id="15" name="Gerade Verbindung mit Pfeil 25"/>
          <p:cNvCxnSpPr/>
          <p:nvPr/>
        </p:nvCxnSpPr>
        <p:spPr>
          <a:xfrm rot="16200000" flipH="1">
            <a:off x="4225131" y="3520282"/>
            <a:ext cx="328613" cy="2921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28"/>
          <p:cNvSpPr txBox="1"/>
          <p:nvPr/>
        </p:nvSpPr>
        <p:spPr>
          <a:xfrm>
            <a:off x="4535488" y="3027363"/>
            <a:ext cx="1679575" cy="5238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Staff</a:t>
            </a:r>
            <a:r>
              <a:rPr lang="de-DE" sz="1400" dirty="0"/>
              <a:t> per </a:t>
            </a:r>
            <a:r>
              <a:rPr lang="de-DE" sz="1400" dirty="0" err="1"/>
              <a:t>one</a:t>
            </a:r>
            <a:r>
              <a:rPr lang="de-DE" sz="1400" dirty="0"/>
              <a:t> </a:t>
            </a:r>
            <a:r>
              <a:rPr lang="de-DE" sz="1400" dirty="0" err="1"/>
              <a:t>thou-sand</a:t>
            </a:r>
            <a:r>
              <a:rPr lang="de-DE" sz="1400" dirty="0"/>
              <a:t> </a:t>
            </a:r>
            <a:r>
              <a:rPr lang="de-DE" sz="1400" dirty="0" err="1"/>
              <a:t>students</a:t>
            </a:r>
            <a:endParaRPr lang="de-DE" sz="1400" dirty="0"/>
          </a:p>
        </p:txBody>
      </p:sp>
      <p:cxnSp>
        <p:nvCxnSpPr>
          <p:cNvPr id="17" name="Gerade Verbindung mit Pfeil 29"/>
          <p:cNvCxnSpPr/>
          <p:nvPr/>
        </p:nvCxnSpPr>
        <p:spPr>
          <a:xfrm>
            <a:off x="5776913" y="3465513"/>
            <a:ext cx="657225" cy="3651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33"/>
          <p:cNvSpPr txBox="1"/>
          <p:nvPr/>
        </p:nvSpPr>
        <p:spPr>
          <a:xfrm>
            <a:off x="6434138" y="3027363"/>
            <a:ext cx="1603375" cy="523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de-DE" sz="1400" dirty="0"/>
              <a:t>School </a:t>
            </a:r>
            <a:r>
              <a:rPr lang="de-DE" sz="1400" dirty="0" err="1"/>
              <a:t>enrollment</a:t>
            </a:r>
            <a:endParaRPr lang="de-DE" sz="1400" dirty="0"/>
          </a:p>
          <a:p>
            <a:pPr>
              <a:defRPr/>
            </a:pPr>
            <a:r>
              <a:rPr lang="de-DE" sz="1400" dirty="0"/>
              <a:t>(= </a:t>
            </a:r>
            <a:r>
              <a:rPr lang="de-DE" sz="1400" dirty="0" err="1"/>
              <a:t>school</a:t>
            </a:r>
            <a:r>
              <a:rPr lang="de-DE" sz="1400" dirty="0"/>
              <a:t> </a:t>
            </a:r>
            <a:r>
              <a:rPr lang="de-DE" sz="1400" dirty="0" err="1"/>
              <a:t>size</a:t>
            </a:r>
            <a:r>
              <a:rPr lang="de-DE" sz="1400" dirty="0"/>
              <a:t>)</a:t>
            </a:r>
          </a:p>
        </p:txBody>
      </p:sp>
      <p:cxnSp>
        <p:nvCxnSpPr>
          <p:cNvPr id="19" name="Gerade Verbindung mit Pfeil 38"/>
          <p:cNvCxnSpPr/>
          <p:nvPr/>
        </p:nvCxnSpPr>
        <p:spPr>
          <a:xfrm>
            <a:off x="8040688" y="3575050"/>
            <a:ext cx="474662" cy="32861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Grafik 49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088" y="5349875"/>
            <a:ext cx="1879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Grafik 51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413" y="5349875"/>
            <a:ext cx="18415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028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1676400"/>
            <a:ext cx="8140700" cy="4595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/>
              <a:t>We are going to discuss how hypotheses about coefficients can be tested in regression models</a:t>
            </a:r>
          </a:p>
          <a:p>
            <a:endParaRPr lang="en-US" sz="2200" dirty="0"/>
          </a:p>
          <a:p>
            <a:r>
              <a:rPr lang="en-US" sz="2600" dirty="0"/>
              <a:t>We will explain what significance of coefficients mean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600" dirty="0"/>
              <a:t>We will learn how to read regression output</a:t>
            </a:r>
          </a:p>
          <a:p>
            <a:pPr marL="0" indent="0">
              <a:buNone/>
            </a:pPr>
            <a:endParaRPr lang="en-US" altLang="en-US" sz="2200" dirty="0"/>
          </a:p>
          <a:p>
            <a:endParaRPr lang="en-US" altLang="en-US" sz="2200" dirty="0"/>
          </a:p>
          <a:p>
            <a:pPr lvl="1"/>
            <a:r>
              <a:rPr lang="en-US" altLang="en-US" sz="1700" dirty="0"/>
              <a:t>Wooldridge Chapter 4;</a:t>
            </a:r>
          </a:p>
          <a:p>
            <a:pPr lvl="1"/>
            <a:r>
              <a:rPr lang="en-US" altLang="en-US" sz="1700" dirty="0" err="1"/>
              <a:t>Studenmund</a:t>
            </a:r>
            <a:r>
              <a:rPr lang="en-US" altLang="en-US" sz="1700" dirty="0"/>
              <a:t> Chapter 5.1-5.4</a:t>
            </a:r>
            <a:endParaRPr lang="en-US" alt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65125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Today’s Lecture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2202230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/>
              <a:t>Example: Student performance and school size (cont.)</a:t>
            </a:r>
            <a:endParaRPr lang="de-DE" altLang="en-US" sz="1800" b="1" dirty="0"/>
          </a:p>
        </p:txBody>
      </p:sp>
      <p:pic>
        <p:nvPicPr>
          <p:cNvPr id="6" name="Grafik 47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25" y="2771775"/>
            <a:ext cx="40894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7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3429000"/>
            <a:ext cx="44577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30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75" y="4049713"/>
            <a:ext cx="17145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31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4743450"/>
            <a:ext cx="17272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26"/>
          <p:cNvSpPr txBox="1">
            <a:spLocks noChangeArrowheads="1"/>
          </p:cNvSpPr>
          <p:nvPr/>
        </p:nvSpPr>
        <p:spPr bwMode="auto">
          <a:xfrm>
            <a:off x="884238" y="5291138"/>
            <a:ext cx="78136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de-DE" altLang="en-US" u="sng" dirty="0"/>
              <a:t>One cannot reject the hypothesis that there is no effect of school size on student performance (not even for a larger significance level of 15%).</a:t>
            </a:r>
          </a:p>
        </p:txBody>
      </p:sp>
      <p:sp>
        <p:nvSpPr>
          <p:cNvPr id="11" name="Textfeld 27"/>
          <p:cNvSpPr txBox="1"/>
          <p:nvPr/>
        </p:nvSpPr>
        <p:spPr>
          <a:xfrm>
            <a:off x="6288088" y="2516188"/>
            <a:ext cx="1460500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t-</a:t>
            </a:r>
            <a:r>
              <a:rPr lang="de-DE" sz="1400" dirty="0" err="1"/>
              <a:t>statistic</a:t>
            </a:r>
            <a:endParaRPr lang="de-DE" sz="1400" dirty="0"/>
          </a:p>
        </p:txBody>
      </p:sp>
      <p:cxnSp>
        <p:nvCxnSpPr>
          <p:cNvPr id="12" name="Gerade Verbindung mit Pfeil 28"/>
          <p:cNvCxnSpPr>
            <a:stCxn id="11" idx="1"/>
          </p:cNvCxnSpPr>
          <p:nvPr/>
        </p:nvCxnSpPr>
        <p:spPr>
          <a:xfrm rot="10800000" flipV="1">
            <a:off x="5156200" y="2670175"/>
            <a:ext cx="1131888" cy="101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29"/>
          <p:cNvSpPr/>
          <p:nvPr/>
        </p:nvSpPr>
        <p:spPr>
          <a:xfrm>
            <a:off x="920750" y="2735263"/>
            <a:ext cx="4198938" cy="328612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Textfeld 33"/>
          <p:cNvSpPr txBox="1"/>
          <p:nvPr/>
        </p:nvSpPr>
        <p:spPr>
          <a:xfrm>
            <a:off x="6507163" y="2990850"/>
            <a:ext cx="2263775" cy="7381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Degrees</a:t>
            </a:r>
            <a:r>
              <a:rPr lang="de-DE" sz="1400" dirty="0"/>
              <a:t> of </a:t>
            </a:r>
            <a:r>
              <a:rPr lang="de-DE" sz="1400" dirty="0" err="1"/>
              <a:t>freedom</a:t>
            </a:r>
            <a:r>
              <a:rPr lang="de-DE" sz="1400" dirty="0"/>
              <a:t>;</a:t>
            </a:r>
          </a:p>
          <a:p>
            <a:pPr>
              <a:defRPr/>
            </a:pPr>
            <a:r>
              <a:rPr lang="de-DE" sz="1400" dirty="0" err="1"/>
              <a:t>here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standard</a:t>
            </a:r>
            <a:r>
              <a:rPr lang="de-DE" sz="1400" dirty="0"/>
              <a:t> normal </a:t>
            </a:r>
          </a:p>
          <a:p>
            <a:pPr>
              <a:defRPr/>
            </a:pPr>
            <a:r>
              <a:rPr lang="de-DE" sz="1400" dirty="0" err="1"/>
              <a:t>approximation</a:t>
            </a:r>
            <a:r>
              <a:rPr lang="de-DE" sz="1400" dirty="0"/>
              <a:t> </a:t>
            </a:r>
            <a:r>
              <a:rPr lang="de-DE" sz="1400" dirty="0" err="1"/>
              <a:t>applies</a:t>
            </a:r>
            <a:endParaRPr lang="de-DE" sz="1400" dirty="0"/>
          </a:p>
        </p:txBody>
      </p:sp>
      <p:cxnSp>
        <p:nvCxnSpPr>
          <p:cNvPr id="15" name="Gerade Verbindung mit Pfeil 34"/>
          <p:cNvCxnSpPr/>
          <p:nvPr/>
        </p:nvCxnSpPr>
        <p:spPr>
          <a:xfrm rot="10800000" flipV="1">
            <a:off x="5484813" y="3173413"/>
            <a:ext cx="1058862" cy="2921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35"/>
          <p:cNvSpPr txBox="1"/>
          <p:nvPr/>
        </p:nvSpPr>
        <p:spPr>
          <a:xfrm>
            <a:off x="3330575" y="4013200"/>
            <a:ext cx="5002213" cy="9540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Critical </a:t>
            </a:r>
            <a:r>
              <a:rPr lang="de-DE" sz="1400" dirty="0" err="1"/>
              <a:t>values</a:t>
            </a:r>
            <a:r>
              <a:rPr lang="de-DE" sz="1400" dirty="0"/>
              <a:t>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5%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15% </a:t>
            </a:r>
            <a:r>
              <a:rPr lang="de-DE" sz="1400" dirty="0" err="1"/>
              <a:t>significance</a:t>
            </a:r>
            <a:r>
              <a:rPr lang="de-DE" sz="1400" dirty="0"/>
              <a:t> </a:t>
            </a:r>
            <a:r>
              <a:rPr lang="de-DE" sz="1400" dirty="0" err="1"/>
              <a:t>level</a:t>
            </a:r>
            <a:r>
              <a:rPr lang="de-DE" sz="1400" dirty="0"/>
              <a:t>.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400" dirty="0"/>
              <a:t>The null </a:t>
            </a:r>
            <a:r>
              <a:rPr lang="de-DE" sz="1400" dirty="0" err="1"/>
              <a:t>hypothesis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not </a:t>
            </a:r>
            <a:r>
              <a:rPr lang="de-DE" sz="1400" dirty="0" err="1"/>
              <a:t>rejected</a:t>
            </a:r>
            <a:r>
              <a:rPr lang="de-DE" sz="1400" dirty="0"/>
              <a:t> </a:t>
            </a:r>
            <a:r>
              <a:rPr lang="de-DE" sz="1400" dirty="0" err="1"/>
              <a:t>because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t-</a:t>
            </a:r>
            <a:r>
              <a:rPr lang="de-DE" sz="1400" dirty="0" err="1"/>
              <a:t>statistic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not </a:t>
            </a:r>
            <a:r>
              <a:rPr lang="de-DE" sz="1400" dirty="0" err="1"/>
              <a:t>smaller</a:t>
            </a:r>
            <a:r>
              <a:rPr lang="de-DE" sz="1400" dirty="0"/>
              <a:t> </a:t>
            </a:r>
            <a:r>
              <a:rPr lang="de-DE" sz="1400" dirty="0" err="1"/>
              <a:t>than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critical</a:t>
            </a:r>
            <a:r>
              <a:rPr lang="de-DE" sz="1400" dirty="0"/>
              <a:t> </a:t>
            </a:r>
            <a:r>
              <a:rPr lang="de-DE" sz="1400" dirty="0" err="1"/>
              <a:t>value</a:t>
            </a:r>
            <a:r>
              <a:rPr lang="de-DE" sz="1400" dirty="0"/>
              <a:t>.</a:t>
            </a:r>
          </a:p>
        </p:txBody>
      </p:sp>
      <p:cxnSp>
        <p:nvCxnSpPr>
          <p:cNvPr id="17" name="Gerade Verbindung mit Pfeil 36"/>
          <p:cNvCxnSpPr/>
          <p:nvPr/>
        </p:nvCxnSpPr>
        <p:spPr>
          <a:xfrm rot="10800000">
            <a:off x="2709863" y="4122738"/>
            <a:ext cx="657225" cy="730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38"/>
          <p:cNvCxnSpPr/>
          <p:nvPr/>
        </p:nvCxnSpPr>
        <p:spPr>
          <a:xfrm rot="10800000" flipV="1">
            <a:off x="2673350" y="4195763"/>
            <a:ext cx="693738" cy="5476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689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dirty="0"/>
              <a:t>Example: Student performance and school size (cont.)</a:t>
            </a:r>
          </a:p>
          <a:p>
            <a:pPr lvl="1">
              <a:lnSpc>
                <a:spcPts val="31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Alternative specification of functional form:</a:t>
            </a:r>
          </a:p>
        </p:txBody>
      </p:sp>
      <p:pic>
        <p:nvPicPr>
          <p:cNvPr id="6" name="Grafik 27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88" y="3063875"/>
            <a:ext cx="55626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32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926013"/>
            <a:ext cx="2692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34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975" y="5557838"/>
            <a:ext cx="24003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hteck 43"/>
          <p:cNvSpPr>
            <a:spLocks noChangeArrowheads="1"/>
          </p:cNvSpPr>
          <p:nvPr/>
        </p:nvSpPr>
        <p:spPr bwMode="auto">
          <a:xfrm>
            <a:off x="957263" y="5473700"/>
            <a:ext cx="67389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de-DE" altLang="en-US"/>
              <a:t>Test                                      against                                    .</a:t>
            </a:r>
          </a:p>
        </p:txBody>
      </p:sp>
      <p:pic>
        <p:nvPicPr>
          <p:cNvPr id="10" name="Grafik 3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3976688"/>
            <a:ext cx="4864100" cy="533400"/>
          </a:xfrm>
          <a:prstGeom prst="rect">
            <a:avLst/>
          </a:prstGeom>
          <a:gradFill rotWithShape="1">
            <a:gsLst>
              <a:gs pos="0">
                <a:srgbClr val="0064C8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" name="Textfeld 45"/>
          <p:cNvSpPr txBox="1"/>
          <p:nvPr/>
        </p:nvSpPr>
        <p:spPr>
          <a:xfrm>
            <a:off x="4827588" y="4852988"/>
            <a:ext cx="2227262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R-</a:t>
            </a:r>
            <a:r>
              <a:rPr lang="de-DE" sz="1400" dirty="0" err="1"/>
              <a:t>squared</a:t>
            </a:r>
            <a:r>
              <a:rPr lang="de-DE" sz="1400" dirty="0"/>
              <a:t> </a:t>
            </a:r>
            <a:r>
              <a:rPr lang="de-DE" sz="1400" dirty="0" err="1"/>
              <a:t>slightly</a:t>
            </a:r>
            <a:r>
              <a:rPr lang="de-DE" sz="1400" dirty="0"/>
              <a:t> </a:t>
            </a:r>
            <a:r>
              <a:rPr lang="de-DE" sz="1400" dirty="0" err="1"/>
              <a:t>higher</a:t>
            </a:r>
            <a:r>
              <a:rPr lang="de-DE" sz="1400" dirty="0"/>
              <a:t> </a:t>
            </a:r>
          </a:p>
        </p:txBody>
      </p:sp>
      <p:cxnSp>
        <p:nvCxnSpPr>
          <p:cNvPr id="12" name="Gerade Verbindung mit Pfeil 46"/>
          <p:cNvCxnSpPr>
            <a:stCxn id="11" idx="1"/>
          </p:cNvCxnSpPr>
          <p:nvPr/>
        </p:nvCxnSpPr>
        <p:spPr>
          <a:xfrm rot="10800000" flipV="1">
            <a:off x="3805238" y="5006975"/>
            <a:ext cx="1022350" cy="101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55"/>
          <p:cNvSpPr/>
          <p:nvPr/>
        </p:nvSpPr>
        <p:spPr>
          <a:xfrm>
            <a:off x="3367088" y="3940175"/>
            <a:ext cx="511175" cy="3286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4" name="Ellipse 56"/>
          <p:cNvSpPr/>
          <p:nvPr/>
        </p:nvSpPr>
        <p:spPr>
          <a:xfrm>
            <a:off x="4973638" y="3063875"/>
            <a:ext cx="511175" cy="3286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5" name="Grafik 35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663" y="5557838"/>
            <a:ext cx="2362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Ellipse 54"/>
          <p:cNvSpPr/>
          <p:nvPr/>
        </p:nvSpPr>
        <p:spPr>
          <a:xfrm>
            <a:off x="5813425" y="3940175"/>
            <a:ext cx="547688" cy="3286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2559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3260" y="6238537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/>
              <a:t>Example: Student performance and school size (cont.)</a:t>
            </a:r>
            <a:endParaRPr lang="de-DE" altLang="en-US" sz="1800" b="1" dirty="0"/>
          </a:p>
        </p:txBody>
      </p:sp>
      <p:pic>
        <p:nvPicPr>
          <p:cNvPr id="6" name="Grafik 24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2735263"/>
            <a:ext cx="40005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30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75" y="3392488"/>
            <a:ext cx="17145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26"/>
          <p:cNvSpPr txBox="1">
            <a:spLocks noChangeArrowheads="1"/>
          </p:cNvSpPr>
          <p:nvPr/>
        </p:nvSpPr>
        <p:spPr bwMode="auto">
          <a:xfrm>
            <a:off x="884238" y="3867150"/>
            <a:ext cx="79232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de-DE" altLang="en-US" u="sng"/>
              <a:t>The hypothesis that there is no effect of school size on student performance can be rejected in favor of the hypothesis that the effect is negative.</a:t>
            </a:r>
          </a:p>
        </p:txBody>
      </p:sp>
      <p:sp>
        <p:nvSpPr>
          <p:cNvPr id="9" name="Textfeld 27"/>
          <p:cNvSpPr txBox="1"/>
          <p:nvPr/>
        </p:nvSpPr>
        <p:spPr>
          <a:xfrm>
            <a:off x="6251575" y="2589213"/>
            <a:ext cx="1460500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t-</a:t>
            </a:r>
            <a:r>
              <a:rPr lang="de-DE" sz="1400" dirty="0" err="1"/>
              <a:t>statistic</a:t>
            </a:r>
            <a:endParaRPr lang="de-DE" sz="1400" dirty="0"/>
          </a:p>
        </p:txBody>
      </p:sp>
      <p:cxnSp>
        <p:nvCxnSpPr>
          <p:cNvPr id="10" name="Gerade Verbindung mit Pfeil 28"/>
          <p:cNvCxnSpPr>
            <a:stCxn id="9" idx="1"/>
          </p:cNvCxnSpPr>
          <p:nvPr/>
        </p:nvCxnSpPr>
        <p:spPr>
          <a:xfrm rot="10800000" flipV="1">
            <a:off x="5119688" y="2743200"/>
            <a:ext cx="1131887" cy="101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29"/>
          <p:cNvSpPr/>
          <p:nvPr/>
        </p:nvSpPr>
        <p:spPr>
          <a:xfrm>
            <a:off x="920750" y="2662238"/>
            <a:ext cx="4125913" cy="401637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2" name="Textfeld 35"/>
          <p:cNvSpPr txBox="1"/>
          <p:nvPr/>
        </p:nvSpPr>
        <p:spPr>
          <a:xfrm>
            <a:off x="3330575" y="3355975"/>
            <a:ext cx="5476875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Critical </a:t>
            </a:r>
            <a:r>
              <a:rPr lang="de-DE" sz="1400" dirty="0" err="1"/>
              <a:t>value</a:t>
            </a:r>
            <a:r>
              <a:rPr lang="de-DE" sz="1400" dirty="0"/>
              <a:t>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5% </a:t>
            </a:r>
            <a:r>
              <a:rPr lang="de-DE" sz="1400" dirty="0" err="1"/>
              <a:t>significance</a:t>
            </a:r>
            <a:r>
              <a:rPr lang="de-DE" sz="1400" dirty="0"/>
              <a:t> </a:t>
            </a:r>
            <a:r>
              <a:rPr lang="de-DE" sz="1400" dirty="0" err="1"/>
              <a:t>level</a:t>
            </a:r>
            <a:r>
              <a:rPr lang="de-DE" sz="1400" dirty="0"/>
              <a:t> </a:t>
            </a:r>
            <a:r>
              <a:rPr lang="de-DE" sz="1400" dirty="0">
                <a:latin typeface="cmsy10"/>
              </a:rPr>
              <a:t>!</a:t>
            </a:r>
            <a:r>
              <a:rPr lang="de-DE" sz="1400" dirty="0"/>
              <a:t> </a:t>
            </a:r>
            <a:r>
              <a:rPr lang="de-DE" sz="1400" dirty="0" err="1"/>
              <a:t>reject</a:t>
            </a:r>
            <a:r>
              <a:rPr lang="de-DE" sz="1400" dirty="0"/>
              <a:t> null </a:t>
            </a:r>
            <a:r>
              <a:rPr lang="de-DE" sz="1400" dirty="0" err="1"/>
              <a:t>hypothesis</a:t>
            </a:r>
            <a:endParaRPr lang="de-DE" sz="1400" dirty="0"/>
          </a:p>
        </p:txBody>
      </p:sp>
      <p:cxnSp>
        <p:nvCxnSpPr>
          <p:cNvPr id="13" name="Gerade Verbindung mit Pfeil 36"/>
          <p:cNvCxnSpPr>
            <a:stCxn id="12" idx="1"/>
          </p:cNvCxnSpPr>
          <p:nvPr/>
        </p:nvCxnSpPr>
        <p:spPr>
          <a:xfrm rot="10800000">
            <a:off x="2709863" y="3465513"/>
            <a:ext cx="620712" cy="444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21"/>
          <p:cNvSpPr txBox="1">
            <a:spLocks noChangeArrowheads="1"/>
          </p:cNvSpPr>
          <p:nvPr/>
        </p:nvSpPr>
        <p:spPr bwMode="auto">
          <a:xfrm>
            <a:off x="884238" y="4706938"/>
            <a:ext cx="2665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de-DE" altLang="en-US" u="sng"/>
              <a:t>How large is the effect?</a:t>
            </a:r>
          </a:p>
        </p:txBody>
      </p:sp>
      <p:sp>
        <p:nvSpPr>
          <p:cNvPr id="16" name="Textfeld 37"/>
          <p:cNvSpPr txBox="1"/>
          <p:nvPr/>
        </p:nvSpPr>
        <p:spPr>
          <a:xfrm>
            <a:off x="3703638" y="4706938"/>
            <a:ext cx="3898900" cy="5238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+ 10% </a:t>
            </a:r>
            <a:r>
              <a:rPr lang="de-DE" sz="1400" dirty="0" err="1"/>
              <a:t>enrollment</a:t>
            </a:r>
            <a:r>
              <a:rPr lang="de-DE" sz="1400" dirty="0"/>
              <a:t>  </a:t>
            </a:r>
            <a:r>
              <a:rPr lang="de-DE" sz="1400" dirty="0">
                <a:latin typeface="cmsy10"/>
              </a:rPr>
              <a:t>!</a:t>
            </a:r>
            <a:r>
              <a:rPr lang="de-DE" sz="1400" dirty="0"/>
              <a:t> -0.129 </a:t>
            </a:r>
            <a:r>
              <a:rPr lang="de-DE" sz="1400" dirty="0" err="1"/>
              <a:t>percentage</a:t>
            </a:r>
            <a:r>
              <a:rPr lang="de-DE" sz="1400" dirty="0"/>
              <a:t> </a:t>
            </a:r>
            <a:r>
              <a:rPr lang="de-DE" sz="1400" dirty="0" err="1"/>
              <a:t>points</a:t>
            </a:r>
            <a:r>
              <a:rPr lang="de-DE" sz="1400" dirty="0"/>
              <a:t> </a:t>
            </a:r>
            <a:r>
              <a:rPr lang="de-DE" sz="1400" dirty="0" err="1"/>
              <a:t>students</a:t>
            </a:r>
            <a:r>
              <a:rPr lang="de-DE" sz="1400" dirty="0"/>
              <a:t> pass </a:t>
            </a:r>
            <a:r>
              <a:rPr lang="de-DE" sz="1400" dirty="0" err="1"/>
              <a:t>test</a:t>
            </a:r>
            <a:endParaRPr lang="de-DE" sz="1400" dirty="0"/>
          </a:p>
        </p:txBody>
      </p:sp>
      <p:cxnSp>
        <p:nvCxnSpPr>
          <p:cNvPr id="17" name="Gerade Verbindung mit Pfeil 39"/>
          <p:cNvCxnSpPr/>
          <p:nvPr/>
        </p:nvCxnSpPr>
        <p:spPr>
          <a:xfrm rot="16200000" flipH="1">
            <a:off x="6689725" y="5072063"/>
            <a:ext cx="365125" cy="2190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44"/>
          <p:cNvSpPr txBox="1"/>
          <p:nvPr/>
        </p:nvSpPr>
        <p:spPr>
          <a:xfrm>
            <a:off x="6580188" y="5382495"/>
            <a:ext cx="1460500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(</a:t>
            </a:r>
            <a:r>
              <a:rPr lang="de-DE" sz="1400" dirty="0" err="1"/>
              <a:t>small</a:t>
            </a:r>
            <a:r>
              <a:rPr lang="de-DE" sz="1400" dirty="0"/>
              <a:t> </a:t>
            </a:r>
            <a:r>
              <a:rPr lang="de-DE" sz="1400" dirty="0" err="1"/>
              <a:t>effect</a:t>
            </a:r>
            <a:r>
              <a:rPr lang="de-DE" sz="1400" dirty="0"/>
              <a:t>)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300C119-3F78-4B46-96EA-33F49F599DEB}"/>
                  </a:ext>
                </a:extLst>
              </p:cNvPr>
              <p:cNvSpPr txBox="1"/>
              <p:nvPr/>
            </p:nvSpPr>
            <p:spPr>
              <a:xfrm>
                <a:off x="774700" y="5372101"/>
                <a:ext cx="7594600" cy="59804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𝑚𝑎𝑡h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10)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𝑒𝑛𝑟𝑜𝑙𝑙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𝑚𝑎𝑡h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10)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𝑙𝑜𝑔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𝑒𝑛𝑟𝑜𝑙𝑙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func>
                          <m:funcPr>
                            <m:ctrl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𝑒𝑛𝑟𝑜𝑙𝑙</m:t>
                                </m:r>
                              </m:e>
                            </m:d>
                          </m:e>
                        </m:func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𝑒𝑛𝑟𝑜𝑙𝑙</m:t>
                            </m:r>
                          </m:e>
                        </m:d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−1.29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𝑒𝑛𝑟𝑜𝑙𝑙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300C119-3F78-4B46-96EA-33F49F599D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700" y="5372101"/>
                <a:ext cx="7594600" cy="598049"/>
              </a:xfrm>
              <a:prstGeom prst="rect">
                <a:avLst/>
              </a:prstGeom>
              <a:blipFill>
                <a:blip r:embed="rId7"/>
                <a:stretch>
                  <a:fillRect b="-102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48351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2636838"/>
            <a:ext cx="4210050" cy="357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/>
              <a:t>Testing against two-sided alternatives</a:t>
            </a:r>
          </a:p>
        </p:txBody>
      </p:sp>
      <p:sp>
        <p:nvSpPr>
          <p:cNvPr id="7" name="Textfeld 10"/>
          <p:cNvSpPr txBox="1"/>
          <p:nvPr/>
        </p:nvSpPr>
        <p:spPr>
          <a:xfrm>
            <a:off x="4981575" y="2820988"/>
            <a:ext cx="3533775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Test                             against                   .</a:t>
            </a:r>
          </a:p>
        </p:txBody>
      </p:sp>
      <p:pic>
        <p:nvPicPr>
          <p:cNvPr id="8" name="Grafik 15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9" y="2881052"/>
            <a:ext cx="969963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13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1688" y="2877343"/>
            <a:ext cx="968375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19"/>
          <p:cNvSpPr txBox="1"/>
          <p:nvPr/>
        </p:nvSpPr>
        <p:spPr>
          <a:xfrm>
            <a:off x="4973638" y="3246438"/>
            <a:ext cx="4052887" cy="31083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Reject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null </a:t>
            </a:r>
            <a:r>
              <a:rPr lang="de-DE" sz="1400" dirty="0" err="1"/>
              <a:t>hypothesis</a:t>
            </a:r>
            <a:r>
              <a:rPr lang="de-DE" sz="1400" dirty="0"/>
              <a:t> in </a:t>
            </a:r>
            <a:r>
              <a:rPr lang="de-DE" sz="1400" dirty="0" err="1"/>
              <a:t>favour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alternative </a:t>
            </a:r>
            <a:r>
              <a:rPr lang="de-DE" sz="1400" dirty="0" err="1"/>
              <a:t>hypothesis</a:t>
            </a:r>
            <a:r>
              <a:rPr lang="de-DE" sz="1400" dirty="0"/>
              <a:t> </a:t>
            </a:r>
            <a:r>
              <a:rPr lang="de-DE" sz="1400" dirty="0" err="1"/>
              <a:t>if</a:t>
            </a:r>
            <a:r>
              <a:rPr lang="de-DE" sz="1400" dirty="0"/>
              <a:t> </a:t>
            </a:r>
            <a:r>
              <a:rPr lang="de-DE" sz="1400" u="sng" dirty="0" err="1"/>
              <a:t>the</a:t>
            </a:r>
            <a:r>
              <a:rPr lang="de-DE" sz="1400" u="sng" dirty="0"/>
              <a:t> absolute </a:t>
            </a:r>
            <a:r>
              <a:rPr lang="de-DE" sz="1400" u="sng" dirty="0" err="1"/>
              <a:t>value</a:t>
            </a:r>
            <a:r>
              <a:rPr lang="de-DE" sz="1400" u="sng" dirty="0"/>
              <a:t> </a:t>
            </a:r>
          </a:p>
          <a:p>
            <a:pPr>
              <a:defRPr/>
            </a:pP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estimated</a:t>
            </a:r>
            <a:r>
              <a:rPr lang="de-DE" sz="1400" dirty="0"/>
              <a:t> </a:t>
            </a:r>
            <a:r>
              <a:rPr lang="de-DE" sz="1400" dirty="0" err="1"/>
              <a:t>coefficient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too</a:t>
            </a:r>
            <a:r>
              <a:rPr lang="de-DE" sz="1400" dirty="0"/>
              <a:t> large.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400" dirty="0" err="1"/>
              <a:t>Construct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critical</a:t>
            </a:r>
            <a:r>
              <a:rPr lang="de-DE" sz="1400" dirty="0"/>
              <a:t> </a:t>
            </a:r>
            <a:r>
              <a:rPr lang="de-DE" sz="1400" dirty="0" err="1"/>
              <a:t>value</a:t>
            </a:r>
            <a:r>
              <a:rPr lang="de-DE" sz="1400" dirty="0"/>
              <a:t> so </a:t>
            </a:r>
            <a:r>
              <a:rPr lang="de-DE" sz="1400" dirty="0" err="1"/>
              <a:t>that</a:t>
            </a:r>
            <a:r>
              <a:rPr lang="de-DE" sz="1400" dirty="0"/>
              <a:t>, </a:t>
            </a:r>
            <a:r>
              <a:rPr lang="de-DE" sz="1400" dirty="0" err="1"/>
              <a:t>if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</a:p>
          <a:p>
            <a:pPr>
              <a:defRPr/>
            </a:pPr>
            <a:r>
              <a:rPr lang="de-DE" sz="1400" dirty="0"/>
              <a:t>null </a:t>
            </a:r>
            <a:r>
              <a:rPr lang="de-DE" sz="1400" dirty="0" err="1"/>
              <a:t>hypothesis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true</a:t>
            </a:r>
            <a:r>
              <a:rPr lang="de-DE" sz="1400" dirty="0"/>
              <a:t>, </a:t>
            </a:r>
            <a:r>
              <a:rPr lang="de-DE" sz="1400" dirty="0" err="1"/>
              <a:t>it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rejected</a:t>
            </a:r>
            <a:r>
              <a:rPr lang="de-DE" sz="1400" dirty="0"/>
              <a:t> in,</a:t>
            </a:r>
          </a:p>
          <a:p>
            <a:pPr>
              <a:defRPr/>
            </a:pP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example</a:t>
            </a:r>
            <a:r>
              <a:rPr lang="de-DE" sz="1400" dirty="0"/>
              <a:t>, 5%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cases</a:t>
            </a:r>
            <a:r>
              <a:rPr lang="de-DE" sz="1400" dirty="0"/>
              <a:t>.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400" dirty="0"/>
              <a:t>In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given</a:t>
            </a:r>
            <a:r>
              <a:rPr lang="de-DE" sz="1400" dirty="0"/>
              <a:t> </a:t>
            </a:r>
            <a:r>
              <a:rPr lang="de-DE" sz="1400" dirty="0" err="1"/>
              <a:t>example</a:t>
            </a:r>
            <a:r>
              <a:rPr lang="de-DE" sz="1400" dirty="0"/>
              <a:t>, </a:t>
            </a:r>
            <a:r>
              <a:rPr lang="de-DE" sz="1400" dirty="0" err="1"/>
              <a:t>these</a:t>
            </a:r>
            <a:r>
              <a:rPr lang="de-DE" sz="1400" dirty="0"/>
              <a:t> </a:t>
            </a:r>
            <a:r>
              <a:rPr lang="de-DE" sz="1400" dirty="0" err="1"/>
              <a:t>are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points</a:t>
            </a:r>
            <a:r>
              <a:rPr lang="de-DE" sz="1400" dirty="0"/>
              <a:t> </a:t>
            </a:r>
          </a:p>
          <a:p>
            <a:pPr>
              <a:defRPr/>
            </a:pP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t-</a:t>
            </a:r>
            <a:r>
              <a:rPr lang="de-DE" sz="1400" dirty="0" err="1"/>
              <a:t>distribution</a:t>
            </a:r>
            <a:r>
              <a:rPr lang="de-DE" sz="1400" dirty="0"/>
              <a:t> so </a:t>
            </a:r>
            <a:r>
              <a:rPr lang="de-DE" sz="1400" dirty="0" err="1"/>
              <a:t>that</a:t>
            </a:r>
            <a:r>
              <a:rPr lang="de-DE" sz="1400" dirty="0"/>
              <a:t> 5%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cases</a:t>
            </a:r>
            <a:endParaRPr lang="de-DE" sz="1400" dirty="0"/>
          </a:p>
          <a:p>
            <a:pPr>
              <a:defRPr/>
            </a:pPr>
            <a:r>
              <a:rPr lang="de-DE" sz="1400" dirty="0" err="1"/>
              <a:t>lie</a:t>
            </a:r>
            <a:r>
              <a:rPr lang="de-DE" sz="1400" dirty="0"/>
              <a:t> in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two</a:t>
            </a:r>
            <a:r>
              <a:rPr lang="de-DE" sz="1400" dirty="0"/>
              <a:t> </a:t>
            </a:r>
            <a:r>
              <a:rPr lang="de-DE" sz="1400" dirty="0" err="1"/>
              <a:t>tails</a:t>
            </a:r>
            <a:r>
              <a:rPr lang="de-DE" sz="1400" dirty="0"/>
              <a:t>.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400" u="sng" dirty="0">
                <a:latin typeface="cmsy10"/>
              </a:rPr>
              <a:t>!</a:t>
            </a:r>
            <a:r>
              <a:rPr lang="de-DE" sz="1400" u="sng" dirty="0"/>
              <a:t> </a:t>
            </a:r>
            <a:r>
              <a:rPr lang="de-DE" sz="1400" u="sng" dirty="0" err="1"/>
              <a:t>Reject</a:t>
            </a:r>
            <a:r>
              <a:rPr lang="de-DE" sz="1400" u="sng" dirty="0"/>
              <a:t> </a:t>
            </a:r>
            <a:r>
              <a:rPr lang="de-DE" sz="1400" u="sng" dirty="0" err="1"/>
              <a:t>if</a:t>
            </a:r>
            <a:r>
              <a:rPr lang="de-DE" sz="1400" u="sng" dirty="0"/>
              <a:t> absolute </a:t>
            </a:r>
            <a:r>
              <a:rPr lang="de-DE" sz="1400" u="sng" dirty="0" err="1"/>
              <a:t>value</a:t>
            </a:r>
            <a:r>
              <a:rPr lang="de-DE" sz="1400" u="sng" dirty="0"/>
              <a:t> </a:t>
            </a:r>
            <a:r>
              <a:rPr lang="de-DE" sz="1400" u="sng" dirty="0" err="1"/>
              <a:t>of</a:t>
            </a:r>
            <a:r>
              <a:rPr lang="de-DE" sz="1400" u="sng" dirty="0"/>
              <a:t> t-</a:t>
            </a:r>
            <a:r>
              <a:rPr lang="de-DE" sz="1400" u="sng" dirty="0" err="1"/>
              <a:t>statistic</a:t>
            </a:r>
            <a:r>
              <a:rPr lang="de-DE" sz="1400" u="sng" dirty="0"/>
              <a:t> </a:t>
            </a:r>
            <a:r>
              <a:rPr lang="de-DE" sz="1400" u="sng" dirty="0" err="1"/>
              <a:t>is</a:t>
            </a:r>
            <a:r>
              <a:rPr lang="de-DE" sz="1400" u="sng" dirty="0"/>
              <a:t> </a:t>
            </a:r>
            <a:r>
              <a:rPr lang="de-DE" sz="1400" u="sng" dirty="0" err="1"/>
              <a:t>less</a:t>
            </a:r>
            <a:r>
              <a:rPr lang="de-DE" sz="1400" u="sng" dirty="0"/>
              <a:t> </a:t>
            </a:r>
            <a:r>
              <a:rPr lang="de-DE" sz="1400" u="sng" dirty="0" err="1"/>
              <a:t>than</a:t>
            </a:r>
            <a:r>
              <a:rPr lang="de-DE" sz="1400" u="sng" dirty="0"/>
              <a:t> -2.06 </a:t>
            </a:r>
            <a:r>
              <a:rPr lang="de-DE" sz="1400" u="sng" dirty="0" err="1"/>
              <a:t>or</a:t>
            </a:r>
            <a:r>
              <a:rPr lang="de-DE" sz="1400" u="sng" dirty="0"/>
              <a:t> </a:t>
            </a:r>
            <a:r>
              <a:rPr lang="de-DE" sz="1400" u="sng" dirty="0" err="1"/>
              <a:t>greater</a:t>
            </a:r>
            <a:r>
              <a:rPr lang="de-DE" sz="1400" u="sng" dirty="0"/>
              <a:t> </a:t>
            </a:r>
            <a:r>
              <a:rPr lang="de-DE" sz="1400" u="sng" dirty="0" err="1"/>
              <a:t>than</a:t>
            </a:r>
            <a:r>
              <a:rPr lang="de-DE" sz="1400" u="sng" dirty="0"/>
              <a:t> 2.06</a:t>
            </a:r>
          </a:p>
        </p:txBody>
      </p:sp>
      <p:cxnSp>
        <p:nvCxnSpPr>
          <p:cNvPr id="11" name="Gerade Verbindung mit Pfeil 22"/>
          <p:cNvCxnSpPr/>
          <p:nvPr/>
        </p:nvCxnSpPr>
        <p:spPr>
          <a:xfrm flipH="1">
            <a:off x="1368425" y="5145088"/>
            <a:ext cx="3641725" cy="30003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6"/>
          <p:cNvCxnSpPr/>
          <p:nvPr/>
        </p:nvCxnSpPr>
        <p:spPr>
          <a:xfrm flipH="1">
            <a:off x="3924300" y="5145088"/>
            <a:ext cx="1085850" cy="30003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8351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/>
              <a:t>Example: Determinants of college GPA</a:t>
            </a:r>
            <a:endParaRPr lang="de-DE" altLang="en-US" sz="1800" b="1" dirty="0"/>
          </a:p>
        </p:txBody>
      </p:sp>
      <p:pic>
        <p:nvPicPr>
          <p:cNvPr id="6" name="Grafik 20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8" y="2735263"/>
            <a:ext cx="76708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7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3648075"/>
            <a:ext cx="2540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18"/>
          <p:cNvSpPr txBox="1"/>
          <p:nvPr/>
        </p:nvSpPr>
        <p:spPr>
          <a:xfrm>
            <a:off x="6178550" y="2078038"/>
            <a:ext cx="2292350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Lectures </a:t>
            </a:r>
            <a:r>
              <a:rPr lang="de-DE" sz="1400" dirty="0" err="1"/>
              <a:t>missed</a:t>
            </a:r>
            <a:r>
              <a:rPr lang="de-DE" sz="1400" dirty="0"/>
              <a:t> per </a:t>
            </a:r>
            <a:r>
              <a:rPr lang="de-DE" sz="1400" dirty="0" err="1"/>
              <a:t>week</a:t>
            </a:r>
            <a:endParaRPr lang="de-DE" sz="1400" dirty="0"/>
          </a:p>
        </p:txBody>
      </p:sp>
      <p:cxnSp>
        <p:nvCxnSpPr>
          <p:cNvPr id="9" name="Gerade Verbindung mit Pfeil 19"/>
          <p:cNvCxnSpPr/>
          <p:nvPr/>
        </p:nvCxnSpPr>
        <p:spPr>
          <a:xfrm rot="16200000" flipH="1">
            <a:off x="7237413" y="2406650"/>
            <a:ext cx="438150" cy="3651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23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4597400"/>
            <a:ext cx="3657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26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5145088"/>
            <a:ext cx="35687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fik 30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5692775"/>
            <a:ext cx="4254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feld 33"/>
          <p:cNvSpPr txBox="1"/>
          <p:nvPr/>
        </p:nvSpPr>
        <p:spPr>
          <a:xfrm>
            <a:off x="5411788" y="4414838"/>
            <a:ext cx="3432175" cy="116998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The </a:t>
            </a:r>
            <a:r>
              <a:rPr lang="de-DE" sz="1400" dirty="0" err="1"/>
              <a:t>effects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hsGPA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skipped</a:t>
            </a:r>
            <a:r>
              <a:rPr lang="de-DE" sz="1400" dirty="0"/>
              <a:t> </a:t>
            </a:r>
            <a:r>
              <a:rPr lang="de-DE" sz="1400" dirty="0" err="1"/>
              <a:t>are</a:t>
            </a:r>
            <a:r>
              <a:rPr lang="de-DE" sz="1400" dirty="0"/>
              <a:t> </a:t>
            </a:r>
            <a:r>
              <a:rPr lang="de-DE" sz="1400" dirty="0" err="1"/>
              <a:t>significantly</a:t>
            </a:r>
            <a:r>
              <a:rPr lang="de-DE" sz="1400" dirty="0"/>
              <a:t> different </a:t>
            </a:r>
            <a:r>
              <a:rPr lang="de-DE" sz="1400" dirty="0" err="1"/>
              <a:t>from</a:t>
            </a:r>
            <a:r>
              <a:rPr lang="de-DE" sz="1400" dirty="0"/>
              <a:t> </a:t>
            </a:r>
            <a:r>
              <a:rPr lang="de-DE" sz="1400" dirty="0" err="1"/>
              <a:t>zero</a:t>
            </a:r>
            <a:r>
              <a:rPr lang="de-DE" sz="1400" dirty="0"/>
              <a:t> </a:t>
            </a:r>
            <a:r>
              <a:rPr lang="de-DE" sz="1400" dirty="0" err="1"/>
              <a:t>at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1% </a:t>
            </a:r>
            <a:r>
              <a:rPr lang="de-DE" sz="1400" dirty="0" err="1"/>
              <a:t>significance</a:t>
            </a:r>
            <a:r>
              <a:rPr lang="de-DE" sz="1400" dirty="0"/>
              <a:t> </a:t>
            </a:r>
            <a:r>
              <a:rPr lang="de-DE" sz="1400" dirty="0" err="1"/>
              <a:t>level</a:t>
            </a:r>
            <a:r>
              <a:rPr lang="de-DE" sz="1400" dirty="0"/>
              <a:t>. The </a:t>
            </a:r>
            <a:r>
              <a:rPr lang="de-DE" sz="1400" dirty="0" err="1"/>
              <a:t>effect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ACT </a:t>
            </a:r>
            <a:r>
              <a:rPr lang="de-DE" sz="1400" dirty="0" err="1"/>
              <a:t>is</a:t>
            </a:r>
            <a:r>
              <a:rPr lang="de-DE" sz="1400" dirty="0"/>
              <a:t> not </a:t>
            </a:r>
            <a:r>
              <a:rPr lang="de-DE" sz="1400" dirty="0" err="1"/>
              <a:t>significantly</a:t>
            </a:r>
            <a:r>
              <a:rPr lang="de-DE" sz="1400" dirty="0"/>
              <a:t> different </a:t>
            </a:r>
            <a:r>
              <a:rPr lang="de-DE" sz="1400" dirty="0" err="1"/>
              <a:t>from</a:t>
            </a:r>
            <a:r>
              <a:rPr lang="de-DE" sz="1400" dirty="0"/>
              <a:t> </a:t>
            </a:r>
            <a:r>
              <a:rPr lang="de-DE" sz="1400" dirty="0" err="1"/>
              <a:t>zero</a:t>
            </a:r>
            <a:r>
              <a:rPr lang="de-DE" sz="1400" dirty="0"/>
              <a:t>, not </a:t>
            </a:r>
            <a:r>
              <a:rPr lang="de-DE" sz="1400" dirty="0" err="1"/>
              <a:t>even</a:t>
            </a:r>
            <a:r>
              <a:rPr lang="de-DE" sz="1400" dirty="0"/>
              <a:t> </a:t>
            </a:r>
            <a:r>
              <a:rPr lang="de-DE" sz="1400" dirty="0" err="1"/>
              <a:t>at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10% </a:t>
            </a:r>
            <a:r>
              <a:rPr lang="de-DE" sz="1400" dirty="0" err="1"/>
              <a:t>significance</a:t>
            </a:r>
            <a:r>
              <a:rPr lang="de-DE" sz="1400" dirty="0"/>
              <a:t> </a:t>
            </a:r>
            <a:r>
              <a:rPr lang="de-DE" sz="1400" dirty="0" err="1"/>
              <a:t>level</a:t>
            </a:r>
            <a:r>
              <a:rPr lang="de-DE" sz="1400" dirty="0"/>
              <a:t>.</a:t>
            </a:r>
          </a:p>
        </p:txBody>
      </p:sp>
      <p:cxnSp>
        <p:nvCxnSpPr>
          <p:cNvPr id="14" name="Gerade Verbindung mit Pfeil 34"/>
          <p:cNvCxnSpPr/>
          <p:nvPr/>
        </p:nvCxnSpPr>
        <p:spPr>
          <a:xfrm rot="10800000" flipV="1">
            <a:off x="4462463" y="4560888"/>
            <a:ext cx="912812" cy="10953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36"/>
          <p:cNvCxnSpPr/>
          <p:nvPr/>
        </p:nvCxnSpPr>
        <p:spPr>
          <a:xfrm rot="10800000" flipV="1">
            <a:off x="4352925" y="4779963"/>
            <a:ext cx="1022350" cy="47466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38"/>
          <p:cNvCxnSpPr>
            <a:stCxn id="13" idx="1"/>
          </p:cNvCxnSpPr>
          <p:nvPr/>
        </p:nvCxnSpPr>
        <p:spPr>
          <a:xfrm rot="10800000" flipV="1">
            <a:off x="4827588" y="4999038"/>
            <a:ext cx="584200" cy="6207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56"/>
          <p:cNvSpPr txBox="1"/>
          <p:nvPr/>
        </p:nvSpPr>
        <p:spPr>
          <a:xfrm>
            <a:off x="3841750" y="3830638"/>
            <a:ext cx="4381500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critical</a:t>
            </a:r>
            <a:r>
              <a:rPr lang="de-DE" sz="1400" dirty="0"/>
              <a:t> </a:t>
            </a:r>
            <a:r>
              <a:rPr lang="de-DE" sz="1400" dirty="0" err="1"/>
              <a:t>values</a:t>
            </a:r>
            <a:r>
              <a:rPr lang="de-DE" sz="1400" dirty="0"/>
              <a:t>, </a:t>
            </a:r>
            <a:r>
              <a:rPr lang="de-DE" sz="1400" dirty="0" err="1"/>
              <a:t>use</a:t>
            </a:r>
            <a:r>
              <a:rPr lang="de-DE" sz="1400" dirty="0"/>
              <a:t> </a:t>
            </a:r>
            <a:r>
              <a:rPr lang="de-DE" sz="1400" dirty="0" err="1"/>
              <a:t>standard</a:t>
            </a:r>
            <a:r>
              <a:rPr lang="de-DE" sz="1400" dirty="0"/>
              <a:t> normal </a:t>
            </a:r>
            <a:r>
              <a:rPr lang="de-DE" sz="1400" dirty="0" err="1"/>
              <a:t>distribution</a:t>
            </a:r>
            <a:endParaRPr lang="de-DE" sz="1400" dirty="0"/>
          </a:p>
        </p:txBody>
      </p:sp>
      <p:cxnSp>
        <p:nvCxnSpPr>
          <p:cNvPr id="18" name="Gerade Verbindung mit Pfeil 57"/>
          <p:cNvCxnSpPr/>
          <p:nvPr/>
        </p:nvCxnSpPr>
        <p:spPr>
          <a:xfrm rot="10800000" flipV="1">
            <a:off x="3221038" y="4086225"/>
            <a:ext cx="693737" cy="40163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21"/>
          <p:cNvSpPr/>
          <p:nvPr/>
        </p:nvSpPr>
        <p:spPr>
          <a:xfrm>
            <a:off x="2819400" y="4560888"/>
            <a:ext cx="657225" cy="3286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8351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2"/>
            <a:ext cx="8140700" cy="43957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dirty="0"/>
              <a:t>„Statistically significant“ variables in a regression</a:t>
            </a:r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If a regression coefficient is different from zero in a two-sided test, the corresponding variable is said to be </a:t>
            </a:r>
            <a:r>
              <a:rPr lang="de-DE" altLang="en-US" sz="1800" u="sng" dirty="0"/>
              <a:t>„statistically significant“</a:t>
            </a:r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If the number of degrees of freedom is large enough so that </a:t>
            </a:r>
            <a:r>
              <a:rPr lang="de-DE" altLang="en-US" sz="1800"/>
              <a:t>the normal </a:t>
            </a:r>
            <a:r>
              <a:rPr lang="de-DE" altLang="en-US" sz="1800" dirty="0"/>
              <a:t>approximation applies, the following rules of thumb apply:</a:t>
            </a:r>
          </a:p>
        </p:txBody>
      </p:sp>
      <p:pic>
        <p:nvPicPr>
          <p:cNvPr id="6" name="Grafik 21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4451350"/>
            <a:ext cx="21844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24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5035550"/>
            <a:ext cx="20320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27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5656263"/>
            <a:ext cx="21844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28"/>
          <p:cNvSpPr txBox="1"/>
          <p:nvPr/>
        </p:nvSpPr>
        <p:spPr>
          <a:xfrm>
            <a:off x="4535488" y="4378325"/>
            <a:ext cx="4162425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„</a:t>
            </a:r>
            <a:r>
              <a:rPr lang="de-DE" sz="1400" dirty="0" err="1"/>
              <a:t>statistically</a:t>
            </a:r>
            <a:r>
              <a:rPr lang="de-DE" sz="1400" dirty="0"/>
              <a:t> </a:t>
            </a:r>
            <a:r>
              <a:rPr lang="de-DE" sz="1400" dirty="0" err="1"/>
              <a:t>significant</a:t>
            </a:r>
            <a:r>
              <a:rPr lang="de-DE" sz="1400" dirty="0"/>
              <a:t> </a:t>
            </a:r>
            <a:r>
              <a:rPr lang="de-DE" sz="1400" dirty="0" err="1"/>
              <a:t>at</a:t>
            </a:r>
            <a:r>
              <a:rPr lang="de-DE" sz="1400" dirty="0"/>
              <a:t> 10 % </a:t>
            </a:r>
            <a:r>
              <a:rPr lang="de-DE" sz="1400" dirty="0" err="1"/>
              <a:t>level</a:t>
            </a:r>
            <a:r>
              <a:rPr lang="de-DE" sz="1400" dirty="0"/>
              <a:t>“</a:t>
            </a:r>
          </a:p>
        </p:txBody>
      </p:sp>
      <p:sp>
        <p:nvSpPr>
          <p:cNvPr id="10" name="Textfeld 29"/>
          <p:cNvSpPr txBox="1"/>
          <p:nvPr/>
        </p:nvSpPr>
        <p:spPr>
          <a:xfrm>
            <a:off x="4535488" y="4962525"/>
            <a:ext cx="4162425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„</a:t>
            </a:r>
            <a:r>
              <a:rPr lang="de-DE" sz="1400" dirty="0" err="1"/>
              <a:t>statistically</a:t>
            </a:r>
            <a:r>
              <a:rPr lang="de-DE" sz="1400" dirty="0"/>
              <a:t> </a:t>
            </a:r>
            <a:r>
              <a:rPr lang="de-DE" sz="1400" dirty="0" err="1"/>
              <a:t>significant</a:t>
            </a:r>
            <a:r>
              <a:rPr lang="de-DE" sz="1400" dirty="0"/>
              <a:t> </a:t>
            </a:r>
            <a:r>
              <a:rPr lang="de-DE" sz="1400" dirty="0" err="1"/>
              <a:t>at</a:t>
            </a:r>
            <a:r>
              <a:rPr lang="de-DE" sz="1400" dirty="0"/>
              <a:t> 5 % </a:t>
            </a:r>
            <a:r>
              <a:rPr lang="de-DE" sz="1400" dirty="0" err="1"/>
              <a:t>level</a:t>
            </a:r>
            <a:r>
              <a:rPr lang="de-DE" sz="1400" dirty="0"/>
              <a:t>“</a:t>
            </a:r>
          </a:p>
        </p:txBody>
      </p:sp>
      <p:sp>
        <p:nvSpPr>
          <p:cNvPr id="11" name="Textfeld 31"/>
          <p:cNvSpPr txBox="1"/>
          <p:nvPr/>
        </p:nvSpPr>
        <p:spPr>
          <a:xfrm>
            <a:off x="4535488" y="5583238"/>
            <a:ext cx="4162425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„</a:t>
            </a:r>
            <a:r>
              <a:rPr lang="de-DE" sz="1400" dirty="0" err="1"/>
              <a:t>statistically</a:t>
            </a:r>
            <a:r>
              <a:rPr lang="de-DE" sz="1400" dirty="0"/>
              <a:t> </a:t>
            </a:r>
            <a:r>
              <a:rPr lang="de-DE" sz="1400" dirty="0" err="1"/>
              <a:t>significant</a:t>
            </a:r>
            <a:r>
              <a:rPr lang="de-DE" sz="1400" dirty="0"/>
              <a:t> </a:t>
            </a:r>
            <a:r>
              <a:rPr lang="de-DE" sz="1400" dirty="0" err="1"/>
              <a:t>at</a:t>
            </a:r>
            <a:r>
              <a:rPr lang="de-DE" sz="1400" dirty="0"/>
              <a:t> 1 % </a:t>
            </a:r>
            <a:r>
              <a:rPr lang="de-DE" sz="1400" dirty="0" err="1"/>
              <a:t>level</a:t>
            </a:r>
            <a:r>
              <a:rPr lang="de-DE" sz="1400" dirty="0"/>
              <a:t>“</a:t>
            </a:r>
          </a:p>
        </p:txBody>
      </p:sp>
      <p:cxnSp>
        <p:nvCxnSpPr>
          <p:cNvPr id="12" name="Gerade Verbindung mit Pfeil 32"/>
          <p:cNvCxnSpPr/>
          <p:nvPr/>
        </p:nvCxnSpPr>
        <p:spPr>
          <a:xfrm>
            <a:off x="3878263" y="4560888"/>
            <a:ext cx="62071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37"/>
          <p:cNvCxnSpPr/>
          <p:nvPr/>
        </p:nvCxnSpPr>
        <p:spPr>
          <a:xfrm>
            <a:off x="3878263" y="5145088"/>
            <a:ext cx="62071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39"/>
          <p:cNvCxnSpPr/>
          <p:nvPr/>
        </p:nvCxnSpPr>
        <p:spPr>
          <a:xfrm>
            <a:off x="3878263" y="5765800"/>
            <a:ext cx="620712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835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2"/>
            <a:ext cx="8140700" cy="4395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dirty="0"/>
              <a:t>Guidelines for discussing economic and statistical significance</a:t>
            </a:r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If a variable is statistically significant, discuss the magnitude of the coefficient to get an idea of its economic or practical importance</a:t>
            </a:r>
            <a:endParaRPr lang="de-DE" altLang="en-US" sz="1800" u="sng" dirty="0"/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u="sng" dirty="0"/>
              <a:t>The fact that a coefficient is statistically significant does not necessarily mean it is economically or practically significant!</a:t>
            </a:r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If a variable is statistically and economically important but has the „wrong“ sign, the regression model might be misspecified  </a:t>
            </a:r>
            <a:endParaRPr lang="de-DE" altLang="en-US" sz="1800" u="sng" dirty="0"/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If a variable is statistically insignificant at the usual levels (10%, 5%, 1%), one may think of dropping it from the regression</a:t>
            </a:r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If the sample size is small, effects might be imprecisely estimated so that the case for dropping insignificant variables is less strong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835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u="sng" dirty="0"/>
              <a:t>Testing more general hypotheses about a regression coefficient</a:t>
            </a:r>
          </a:p>
          <a:p>
            <a:pPr>
              <a:lnSpc>
                <a:spcPts val="2800"/>
              </a:lnSpc>
            </a:pPr>
            <a:r>
              <a:rPr lang="de-DE" altLang="en-US" sz="1800" b="1" dirty="0"/>
              <a:t>Null hypothesis</a:t>
            </a:r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r>
              <a:rPr lang="de-DE" altLang="en-US" sz="1800" b="1" dirty="0"/>
              <a:t>t-statistic</a:t>
            </a:r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r>
              <a:rPr lang="de-DE" altLang="en-US" sz="1800" b="1" u="sng" dirty="0"/>
              <a:t>The test works exactly as before, except that the hypothesized value is substracted from the estimate when forming the statistic</a:t>
            </a:r>
            <a:endParaRPr lang="de-DE" altLang="en-US" sz="1800" dirty="0"/>
          </a:p>
        </p:txBody>
      </p:sp>
      <p:pic>
        <p:nvPicPr>
          <p:cNvPr id="6" name="Grafik 14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3136900"/>
            <a:ext cx="15875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7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88" y="4378325"/>
            <a:ext cx="5916612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18"/>
          <p:cNvSpPr txBox="1"/>
          <p:nvPr/>
        </p:nvSpPr>
        <p:spPr>
          <a:xfrm>
            <a:off x="4097338" y="2954338"/>
            <a:ext cx="3359150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Hypothesized</a:t>
            </a:r>
            <a:r>
              <a:rPr lang="de-DE" sz="1400" dirty="0"/>
              <a:t> </a:t>
            </a:r>
            <a:r>
              <a:rPr lang="de-DE" sz="1400" dirty="0" err="1"/>
              <a:t>value</a:t>
            </a:r>
            <a:r>
              <a:rPr lang="de-DE" sz="1400" dirty="0"/>
              <a:t> of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coefficient</a:t>
            </a:r>
            <a:endParaRPr lang="de-DE" sz="1400" dirty="0"/>
          </a:p>
        </p:txBody>
      </p:sp>
      <p:cxnSp>
        <p:nvCxnSpPr>
          <p:cNvPr id="9" name="Gerade Verbindung mit Pfeil 19"/>
          <p:cNvCxnSpPr>
            <a:stCxn id="8" idx="1"/>
          </p:cNvCxnSpPr>
          <p:nvPr/>
        </p:nvCxnSpPr>
        <p:spPr>
          <a:xfrm rot="10800000" flipV="1">
            <a:off x="2673350" y="3108325"/>
            <a:ext cx="1423988" cy="1746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23"/>
          <p:cNvCxnSpPr/>
          <p:nvPr/>
        </p:nvCxnSpPr>
        <p:spPr>
          <a:xfrm rot="16200000" flipH="1">
            <a:off x="5539581" y="3301207"/>
            <a:ext cx="1095375" cy="98583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33"/>
          <p:cNvSpPr/>
          <p:nvPr/>
        </p:nvSpPr>
        <p:spPr>
          <a:xfrm>
            <a:off x="2308225" y="3100388"/>
            <a:ext cx="328613" cy="3286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2" name="Ellipse 34"/>
          <p:cNvSpPr/>
          <p:nvPr/>
        </p:nvSpPr>
        <p:spPr>
          <a:xfrm>
            <a:off x="6543675" y="4378325"/>
            <a:ext cx="328613" cy="3286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8351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dirty="0"/>
              <a:t>Example: Campus crime and enrollment</a:t>
            </a:r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An interesting hypothesis is whether crime increases by one percent   if enrollment is increased by one percent</a:t>
            </a:r>
          </a:p>
        </p:txBody>
      </p:sp>
      <p:pic>
        <p:nvPicPr>
          <p:cNvPr id="6" name="Grafik 20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338" y="3465513"/>
            <a:ext cx="52197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21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338" y="4305300"/>
            <a:ext cx="2362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llipse 25"/>
          <p:cNvSpPr/>
          <p:nvPr/>
        </p:nvSpPr>
        <p:spPr>
          <a:xfrm>
            <a:off x="4316413" y="3465513"/>
            <a:ext cx="657225" cy="3286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9" name="Grafik 51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4962525"/>
            <a:ext cx="50419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53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825" y="5656263"/>
            <a:ext cx="50419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feld 54"/>
          <p:cNvSpPr txBox="1"/>
          <p:nvPr/>
        </p:nvSpPr>
        <p:spPr>
          <a:xfrm>
            <a:off x="6908800" y="5181600"/>
            <a:ext cx="1971675" cy="7381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u="sng" dirty="0"/>
              <a:t>The </a:t>
            </a:r>
            <a:r>
              <a:rPr lang="de-DE" sz="1400" u="sng" dirty="0" err="1"/>
              <a:t>hypothesis</a:t>
            </a:r>
            <a:r>
              <a:rPr lang="de-DE" sz="1400" u="sng" dirty="0"/>
              <a:t> </a:t>
            </a:r>
            <a:r>
              <a:rPr lang="de-DE" sz="1400" u="sng" dirty="0" err="1"/>
              <a:t>is</a:t>
            </a:r>
            <a:r>
              <a:rPr lang="de-DE" sz="1400" u="sng" dirty="0"/>
              <a:t> </a:t>
            </a:r>
            <a:r>
              <a:rPr lang="de-DE" sz="1400" u="sng" dirty="0" err="1"/>
              <a:t>rejected</a:t>
            </a:r>
            <a:r>
              <a:rPr lang="de-DE" sz="1400" u="sng" dirty="0"/>
              <a:t> </a:t>
            </a:r>
            <a:r>
              <a:rPr lang="de-DE" sz="1400" u="sng" dirty="0" err="1"/>
              <a:t>at</a:t>
            </a:r>
            <a:r>
              <a:rPr lang="de-DE" sz="1400" u="sng" dirty="0"/>
              <a:t> </a:t>
            </a:r>
            <a:r>
              <a:rPr lang="de-DE" sz="1400" u="sng" dirty="0" err="1"/>
              <a:t>the</a:t>
            </a:r>
            <a:r>
              <a:rPr lang="de-DE" sz="1400" u="sng" dirty="0"/>
              <a:t> 5% </a:t>
            </a:r>
            <a:r>
              <a:rPr lang="de-DE" sz="1400" u="sng" dirty="0" err="1"/>
              <a:t>level</a:t>
            </a:r>
            <a:endParaRPr lang="de-DE" sz="1400" u="sng" dirty="0"/>
          </a:p>
        </p:txBody>
      </p:sp>
      <p:cxnSp>
        <p:nvCxnSpPr>
          <p:cNvPr id="12" name="Gerade Verbindung mit Pfeil 55"/>
          <p:cNvCxnSpPr/>
          <p:nvPr/>
        </p:nvCxnSpPr>
        <p:spPr>
          <a:xfrm rot="10800000" flipV="1">
            <a:off x="6251575" y="5327650"/>
            <a:ext cx="693738" cy="4381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64"/>
          <p:cNvSpPr txBox="1"/>
          <p:nvPr/>
        </p:nvSpPr>
        <p:spPr>
          <a:xfrm>
            <a:off x="6142038" y="3976688"/>
            <a:ext cx="2227262" cy="73818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Estimate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different </a:t>
            </a:r>
            <a:r>
              <a:rPr lang="de-DE" sz="1400" dirty="0" err="1"/>
              <a:t>from</a:t>
            </a:r>
            <a:r>
              <a:rPr lang="de-DE" sz="1400" dirty="0"/>
              <a:t> </a:t>
            </a:r>
            <a:r>
              <a:rPr lang="de-DE" sz="1400" dirty="0" err="1"/>
              <a:t>one</a:t>
            </a:r>
            <a:r>
              <a:rPr lang="de-DE" sz="1400" dirty="0"/>
              <a:t> but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this</a:t>
            </a:r>
            <a:r>
              <a:rPr lang="de-DE" sz="1400" dirty="0"/>
              <a:t> </a:t>
            </a:r>
            <a:r>
              <a:rPr lang="de-DE" sz="1400" dirty="0" err="1"/>
              <a:t>difference</a:t>
            </a:r>
            <a:r>
              <a:rPr lang="de-DE" sz="1400" dirty="0"/>
              <a:t> </a:t>
            </a:r>
            <a:r>
              <a:rPr lang="de-DE" sz="1400" dirty="0" err="1"/>
              <a:t>statistically</a:t>
            </a:r>
            <a:r>
              <a:rPr lang="de-DE" sz="1400" dirty="0"/>
              <a:t> </a:t>
            </a:r>
            <a:r>
              <a:rPr lang="de-DE" sz="1400" dirty="0" err="1"/>
              <a:t>significant</a:t>
            </a:r>
            <a:r>
              <a:rPr lang="de-DE" sz="1400" dirty="0"/>
              <a:t>?</a:t>
            </a:r>
          </a:p>
        </p:txBody>
      </p:sp>
      <p:cxnSp>
        <p:nvCxnSpPr>
          <p:cNvPr id="14" name="Gerade Verbindung mit Pfeil 65"/>
          <p:cNvCxnSpPr/>
          <p:nvPr/>
        </p:nvCxnSpPr>
        <p:spPr>
          <a:xfrm rot="10800000">
            <a:off x="4973638" y="3721100"/>
            <a:ext cx="1204912" cy="3651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835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2"/>
            <a:ext cx="8140700" cy="4395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u="sng" dirty="0"/>
              <a:t>Computing p-values for t-tests</a:t>
            </a:r>
            <a:endParaRPr lang="de-DE" altLang="en-US" sz="1800" dirty="0"/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If the significance level is made smaller and smaller, there will be a point where the null hypothesis cannot be rejected anymore</a:t>
            </a:r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The reason is that, by lowering the significance level, one wants to avoid more and more to make the error of rejecting a correct H</a:t>
            </a:r>
            <a:r>
              <a:rPr lang="de-DE" altLang="en-US" sz="1800" baseline="-25000" dirty="0"/>
              <a:t>0</a:t>
            </a:r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The smallest significance level at which the null hypothesis is still rejected, is called the </a:t>
            </a:r>
            <a:r>
              <a:rPr lang="de-DE" altLang="en-US" sz="1800" u="sng" dirty="0"/>
              <a:t>p-value</a:t>
            </a:r>
            <a:r>
              <a:rPr lang="de-DE" altLang="en-US" sz="1800" dirty="0"/>
              <a:t> of the hypothesis test</a:t>
            </a:r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A small p-value is evidence against the null hypothesis because one would reject the null hypothesis even at small significance levels</a:t>
            </a:r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A large p-value is evidence in favor of the null hypothesis</a:t>
            </a:r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P-values are more informative than tests at fixed significance levels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090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dirty="0"/>
              <a:t>Statistical inference in the regression model</a:t>
            </a:r>
          </a:p>
          <a:p>
            <a:pPr lvl="1">
              <a:lnSpc>
                <a:spcPts val="2900"/>
              </a:lnSpc>
              <a:buFont typeface="Wingdings" panose="05000000000000000000" pitchFamily="2" charset="2"/>
              <a:buChar char="§"/>
            </a:pPr>
            <a:r>
              <a:rPr lang="de-DE" altLang="en-US" sz="1800" dirty="0"/>
              <a:t>Hypothesis tests about population parameters</a:t>
            </a:r>
          </a:p>
          <a:p>
            <a:pPr lvl="1">
              <a:lnSpc>
                <a:spcPts val="3200"/>
              </a:lnSpc>
              <a:buFont typeface="Wingdings" panose="05000000000000000000" pitchFamily="2" charset="2"/>
              <a:buChar char="§"/>
            </a:pPr>
            <a:r>
              <a:rPr lang="de-DE" altLang="en-US" sz="1800" dirty="0"/>
              <a:t>Construction of confidence intervals </a:t>
            </a:r>
          </a:p>
          <a:p>
            <a:pPr>
              <a:lnSpc>
                <a:spcPts val="3200"/>
              </a:lnSpc>
            </a:pPr>
            <a:endParaRPr lang="de-DE" altLang="en-US" sz="1800" b="1" dirty="0"/>
          </a:p>
          <a:p>
            <a:pPr>
              <a:lnSpc>
                <a:spcPts val="3200"/>
              </a:lnSpc>
            </a:pPr>
            <a:r>
              <a:rPr lang="de-DE" altLang="en-US" sz="1800" b="1" dirty="0"/>
              <a:t>Sampling distributions of the OLS estimators</a:t>
            </a:r>
          </a:p>
          <a:p>
            <a:pPr lvl="1">
              <a:lnSpc>
                <a:spcPts val="3200"/>
              </a:lnSpc>
              <a:buFont typeface="Wingdings" panose="05000000000000000000" pitchFamily="2" charset="2"/>
              <a:buChar char="§"/>
            </a:pPr>
            <a:r>
              <a:rPr lang="de-DE" altLang="en-US" sz="1800" dirty="0"/>
              <a:t>The OLS estimators are random variables</a:t>
            </a:r>
          </a:p>
          <a:p>
            <a:pPr lvl="1">
              <a:lnSpc>
                <a:spcPts val="3200"/>
              </a:lnSpc>
              <a:buFont typeface="Wingdings" panose="05000000000000000000" pitchFamily="2" charset="2"/>
              <a:buChar char="§"/>
            </a:pPr>
            <a:r>
              <a:rPr lang="de-DE" altLang="en-US" sz="1800" dirty="0"/>
              <a:t>We already know their expected values and their variances</a:t>
            </a:r>
          </a:p>
          <a:p>
            <a:pPr lvl="1">
              <a:lnSpc>
                <a:spcPts val="3200"/>
              </a:lnSpc>
              <a:buFont typeface="Wingdings" panose="05000000000000000000" pitchFamily="2" charset="2"/>
              <a:buChar char="§"/>
            </a:pPr>
            <a:r>
              <a:rPr lang="de-DE" altLang="en-US" sz="1800" dirty="0"/>
              <a:t>For hypothesis testing we need to know their </a:t>
            </a:r>
            <a:r>
              <a:rPr lang="de-DE" altLang="en-US" sz="1800" u="sng" dirty="0"/>
              <a:t>distribution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65125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Multiple Regression Analyses: </a:t>
            </a:r>
            <a:r>
              <a:rPr lang="en-US" sz="3600" b="1" i="1" dirty="0"/>
              <a:t>Inference</a:t>
            </a:r>
          </a:p>
        </p:txBody>
      </p:sp>
    </p:spTree>
    <p:extLst>
      <p:ext uri="{BB962C8B-B14F-4D97-AF65-F5344CB8AC3E}">
        <p14:creationId xmlns:p14="http://schemas.microsoft.com/office/powerpoint/2010/main" val="22797885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5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2600325"/>
            <a:ext cx="4541838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/>
              <a:t>How the p-value is computed (here: two-sided test)</a:t>
            </a:r>
          </a:p>
        </p:txBody>
      </p:sp>
      <p:sp>
        <p:nvSpPr>
          <p:cNvPr id="7" name="Textfeld 8"/>
          <p:cNvSpPr txBox="1"/>
          <p:nvPr/>
        </p:nvSpPr>
        <p:spPr>
          <a:xfrm>
            <a:off x="5119688" y="2698750"/>
            <a:ext cx="3870325" cy="375443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The p-</a:t>
            </a:r>
            <a:r>
              <a:rPr lang="de-DE" sz="1400" dirty="0" err="1"/>
              <a:t>value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significance</a:t>
            </a:r>
            <a:r>
              <a:rPr lang="de-DE" sz="1400" dirty="0"/>
              <a:t> </a:t>
            </a:r>
            <a:r>
              <a:rPr lang="de-DE" sz="1400" dirty="0" err="1"/>
              <a:t>level</a:t>
            </a:r>
            <a:r>
              <a:rPr lang="de-DE" sz="1400" dirty="0"/>
              <a:t> </a:t>
            </a:r>
            <a:r>
              <a:rPr lang="de-DE" sz="1400" dirty="0" err="1"/>
              <a:t>at</a:t>
            </a:r>
            <a:r>
              <a:rPr lang="de-DE" sz="1400" dirty="0"/>
              <a:t> </a:t>
            </a:r>
            <a:r>
              <a:rPr lang="de-DE" sz="1400" dirty="0" err="1"/>
              <a:t>which</a:t>
            </a:r>
            <a:r>
              <a:rPr lang="de-DE" sz="1400" dirty="0"/>
              <a:t> </a:t>
            </a:r>
            <a:r>
              <a:rPr lang="de-DE" sz="1400" dirty="0" err="1"/>
              <a:t>one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indifferent </a:t>
            </a:r>
            <a:r>
              <a:rPr lang="de-DE" sz="1400" dirty="0" err="1"/>
              <a:t>between</a:t>
            </a:r>
            <a:r>
              <a:rPr lang="de-DE" sz="1400" dirty="0"/>
              <a:t> </a:t>
            </a:r>
            <a:r>
              <a:rPr lang="de-DE" sz="1400" dirty="0" err="1"/>
              <a:t>rejecting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not </a:t>
            </a:r>
            <a:r>
              <a:rPr lang="de-DE" sz="1400" dirty="0" err="1"/>
              <a:t>rejecting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null </a:t>
            </a:r>
            <a:r>
              <a:rPr lang="de-DE" sz="1400" dirty="0" err="1"/>
              <a:t>hypothesis</a:t>
            </a:r>
            <a:r>
              <a:rPr lang="de-DE" sz="1400" dirty="0"/>
              <a:t>. 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400" dirty="0"/>
              <a:t>In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two</a:t>
            </a:r>
            <a:r>
              <a:rPr lang="de-DE" sz="1400" dirty="0"/>
              <a:t>-</a:t>
            </a:r>
            <a:r>
              <a:rPr lang="de-DE" sz="1400" dirty="0" err="1"/>
              <a:t>sided</a:t>
            </a:r>
            <a:r>
              <a:rPr lang="de-DE" sz="1400" dirty="0"/>
              <a:t> </a:t>
            </a:r>
            <a:r>
              <a:rPr lang="de-DE" sz="1400" dirty="0" err="1"/>
              <a:t>case</a:t>
            </a:r>
            <a:r>
              <a:rPr lang="de-DE" sz="1400" dirty="0"/>
              <a:t>, </a:t>
            </a:r>
            <a:r>
              <a:rPr lang="de-DE" sz="1400" dirty="0" err="1"/>
              <a:t>the</a:t>
            </a:r>
            <a:r>
              <a:rPr lang="de-DE" sz="1400" dirty="0"/>
              <a:t> p-</a:t>
            </a:r>
            <a:r>
              <a:rPr lang="de-DE" sz="1400" dirty="0" err="1"/>
              <a:t>value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thus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probability</a:t>
            </a:r>
            <a:r>
              <a:rPr lang="de-DE" sz="1400" dirty="0"/>
              <a:t> </a:t>
            </a:r>
            <a:r>
              <a:rPr lang="de-DE" sz="1400" dirty="0" err="1"/>
              <a:t>that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t-</a:t>
            </a:r>
            <a:r>
              <a:rPr lang="de-DE" sz="1400" dirty="0" err="1"/>
              <a:t>distributed</a:t>
            </a:r>
            <a:r>
              <a:rPr lang="de-DE" sz="1400" dirty="0"/>
              <a:t> variable </a:t>
            </a:r>
            <a:r>
              <a:rPr lang="de-DE" sz="1400" dirty="0" err="1"/>
              <a:t>takes</a:t>
            </a:r>
            <a:r>
              <a:rPr lang="de-DE" sz="1400" dirty="0"/>
              <a:t> on a larger absolute </a:t>
            </a:r>
            <a:r>
              <a:rPr lang="de-DE" sz="1400" dirty="0" err="1"/>
              <a:t>value</a:t>
            </a:r>
            <a:r>
              <a:rPr lang="de-DE" sz="1400" dirty="0"/>
              <a:t> </a:t>
            </a:r>
            <a:r>
              <a:rPr lang="de-DE" sz="1400" dirty="0" err="1"/>
              <a:t>than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realized</a:t>
            </a:r>
            <a:r>
              <a:rPr lang="de-DE" sz="1400" dirty="0"/>
              <a:t> </a:t>
            </a:r>
            <a:r>
              <a:rPr lang="de-DE" sz="1400" dirty="0" err="1"/>
              <a:t>value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test</a:t>
            </a:r>
            <a:r>
              <a:rPr lang="de-DE" sz="1400" dirty="0"/>
              <a:t> </a:t>
            </a:r>
            <a:r>
              <a:rPr lang="de-DE" sz="1400" dirty="0" err="1"/>
              <a:t>statistic</a:t>
            </a:r>
            <a:r>
              <a:rPr lang="de-DE" sz="1400" dirty="0"/>
              <a:t>, e.g.: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endParaRPr lang="de-DE" sz="1400" dirty="0"/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400" dirty="0" err="1"/>
              <a:t>From</a:t>
            </a:r>
            <a:r>
              <a:rPr lang="de-DE" sz="1400" dirty="0"/>
              <a:t> </a:t>
            </a:r>
            <a:r>
              <a:rPr lang="de-DE" sz="1400" dirty="0" err="1"/>
              <a:t>this</a:t>
            </a:r>
            <a:r>
              <a:rPr lang="de-DE" sz="1400" dirty="0"/>
              <a:t>, </a:t>
            </a:r>
            <a:r>
              <a:rPr lang="de-DE" sz="1400" dirty="0" err="1"/>
              <a:t>it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clear</a:t>
            </a:r>
            <a:r>
              <a:rPr lang="de-DE" sz="1400" dirty="0"/>
              <a:t> </a:t>
            </a:r>
            <a:r>
              <a:rPr lang="de-DE" sz="1400" dirty="0" err="1"/>
              <a:t>that</a:t>
            </a:r>
            <a:r>
              <a:rPr lang="de-DE" sz="1400" dirty="0"/>
              <a:t> </a:t>
            </a:r>
            <a:r>
              <a:rPr lang="de-DE" sz="1400" u="sng" dirty="0"/>
              <a:t>a null </a:t>
            </a:r>
            <a:r>
              <a:rPr lang="de-DE" sz="1400" u="sng" dirty="0" err="1"/>
              <a:t>hypothesis</a:t>
            </a:r>
            <a:r>
              <a:rPr lang="de-DE" sz="1400" u="sng" dirty="0"/>
              <a:t> </a:t>
            </a:r>
            <a:r>
              <a:rPr lang="de-DE" sz="1400" u="sng" dirty="0" err="1"/>
              <a:t>is</a:t>
            </a:r>
            <a:r>
              <a:rPr lang="de-DE" sz="1400" u="sng" dirty="0"/>
              <a:t> </a:t>
            </a:r>
            <a:r>
              <a:rPr lang="de-DE" sz="1400" u="sng" dirty="0" err="1"/>
              <a:t>rejected</a:t>
            </a:r>
            <a:r>
              <a:rPr lang="de-DE" sz="1400" u="sng" dirty="0"/>
              <a:t> </a:t>
            </a:r>
            <a:r>
              <a:rPr lang="de-DE" sz="1400" u="sng" dirty="0" err="1"/>
              <a:t>if</a:t>
            </a:r>
            <a:r>
              <a:rPr lang="de-DE" sz="1400" u="sng" dirty="0"/>
              <a:t> </a:t>
            </a:r>
            <a:r>
              <a:rPr lang="de-DE" sz="1400" u="sng" dirty="0" err="1"/>
              <a:t>and</a:t>
            </a:r>
            <a:r>
              <a:rPr lang="de-DE" sz="1400" u="sng" dirty="0"/>
              <a:t> </a:t>
            </a:r>
            <a:r>
              <a:rPr lang="de-DE" sz="1400" u="sng" dirty="0" err="1"/>
              <a:t>only</a:t>
            </a:r>
            <a:r>
              <a:rPr lang="de-DE" sz="1400" u="sng" dirty="0"/>
              <a:t> </a:t>
            </a:r>
            <a:r>
              <a:rPr lang="de-DE" sz="1400" u="sng" dirty="0" err="1"/>
              <a:t>if</a:t>
            </a:r>
            <a:r>
              <a:rPr lang="de-DE" sz="1400" u="sng" dirty="0"/>
              <a:t> </a:t>
            </a:r>
            <a:r>
              <a:rPr lang="de-DE" sz="1400" u="sng" dirty="0" err="1"/>
              <a:t>the</a:t>
            </a:r>
            <a:r>
              <a:rPr lang="de-DE" sz="1400" u="sng" dirty="0"/>
              <a:t> </a:t>
            </a:r>
            <a:r>
              <a:rPr lang="de-DE" sz="1400" u="sng" dirty="0" err="1"/>
              <a:t>corresponding</a:t>
            </a:r>
            <a:r>
              <a:rPr lang="de-DE" sz="1400" u="sng" dirty="0"/>
              <a:t> p-</a:t>
            </a:r>
            <a:r>
              <a:rPr lang="de-DE" sz="1400" u="sng" dirty="0" err="1"/>
              <a:t>value</a:t>
            </a:r>
            <a:r>
              <a:rPr lang="de-DE" sz="1400" u="sng" dirty="0"/>
              <a:t> </a:t>
            </a:r>
            <a:r>
              <a:rPr lang="de-DE" sz="1400" u="sng" dirty="0" err="1"/>
              <a:t>is</a:t>
            </a:r>
            <a:r>
              <a:rPr lang="de-DE" sz="1400" u="sng" dirty="0"/>
              <a:t> </a:t>
            </a:r>
            <a:r>
              <a:rPr lang="de-DE" sz="1400" u="sng" dirty="0" err="1"/>
              <a:t>smaller</a:t>
            </a:r>
            <a:r>
              <a:rPr lang="de-DE" sz="1400" u="sng" dirty="0"/>
              <a:t> </a:t>
            </a:r>
            <a:r>
              <a:rPr lang="de-DE" sz="1400" u="sng" dirty="0" err="1"/>
              <a:t>than</a:t>
            </a:r>
            <a:r>
              <a:rPr lang="de-DE" sz="1400" u="sng" dirty="0"/>
              <a:t> </a:t>
            </a:r>
            <a:r>
              <a:rPr lang="de-DE" sz="1400" u="sng" dirty="0" err="1"/>
              <a:t>the</a:t>
            </a:r>
            <a:r>
              <a:rPr lang="de-DE" sz="1400" u="sng" dirty="0"/>
              <a:t> </a:t>
            </a:r>
            <a:r>
              <a:rPr lang="de-DE" sz="1400" u="sng" dirty="0" err="1"/>
              <a:t>significance</a:t>
            </a:r>
            <a:r>
              <a:rPr lang="de-DE" sz="1400" u="sng" dirty="0"/>
              <a:t> </a:t>
            </a:r>
            <a:r>
              <a:rPr lang="de-DE" sz="1400" u="sng" dirty="0" err="1"/>
              <a:t>level</a:t>
            </a:r>
            <a:r>
              <a:rPr lang="de-DE" sz="1400" u="sng" dirty="0"/>
              <a:t>.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example</a:t>
            </a:r>
            <a:r>
              <a:rPr lang="de-DE" sz="1400" dirty="0"/>
              <a:t>, </a:t>
            </a:r>
            <a:r>
              <a:rPr lang="de-DE" sz="1400" dirty="0" err="1"/>
              <a:t>for</a:t>
            </a:r>
            <a:r>
              <a:rPr lang="de-DE" sz="1400" dirty="0"/>
              <a:t> a </a:t>
            </a:r>
            <a:r>
              <a:rPr lang="de-DE" sz="1400" dirty="0" err="1"/>
              <a:t>significance</a:t>
            </a:r>
            <a:r>
              <a:rPr lang="de-DE" sz="1400" dirty="0"/>
              <a:t> </a:t>
            </a:r>
            <a:r>
              <a:rPr lang="de-DE" sz="1400" dirty="0" err="1"/>
              <a:t>level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5% </a:t>
            </a:r>
            <a:r>
              <a:rPr lang="de-DE" sz="1400" dirty="0" err="1"/>
              <a:t>the</a:t>
            </a:r>
            <a:r>
              <a:rPr lang="de-DE" sz="1400" dirty="0"/>
              <a:t> t-</a:t>
            </a:r>
            <a:r>
              <a:rPr lang="de-DE" sz="1400" dirty="0" err="1"/>
              <a:t>statistic</a:t>
            </a:r>
            <a:r>
              <a:rPr lang="de-DE" sz="1400" dirty="0"/>
              <a:t> </a:t>
            </a:r>
            <a:r>
              <a:rPr lang="de-DE" sz="1400" dirty="0" err="1"/>
              <a:t>would</a:t>
            </a:r>
            <a:r>
              <a:rPr lang="de-DE" sz="1400" dirty="0"/>
              <a:t> not </a:t>
            </a:r>
            <a:r>
              <a:rPr lang="de-DE" sz="1400" dirty="0" err="1"/>
              <a:t>lie</a:t>
            </a:r>
            <a:r>
              <a:rPr lang="de-DE" sz="1400" dirty="0"/>
              <a:t> in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rejection</a:t>
            </a:r>
            <a:r>
              <a:rPr lang="de-DE" sz="1400" dirty="0"/>
              <a:t> </a:t>
            </a:r>
            <a:r>
              <a:rPr lang="de-DE" sz="1400" dirty="0" err="1"/>
              <a:t>region</a:t>
            </a:r>
            <a:r>
              <a:rPr lang="de-DE" sz="1400" dirty="0"/>
              <a:t>.</a:t>
            </a:r>
          </a:p>
        </p:txBody>
      </p:sp>
      <p:pic>
        <p:nvPicPr>
          <p:cNvPr id="8" name="Grafik 12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713" y="4706938"/>
            <a:ext cx="3627437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mit Pfeil 13"/>
          <p:cNvCxnSpPr/>
          <p:nvPr/>
        </p:nvCxnSpPr>
        <p:spPr>
          <a:xfrm flipH="1">
            <a:off x="1403350" y="3789363"/>
            <a:ext cx="3708400" cy="172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14"/>
          <p:cNvCxnSpPr/>
          <p:nvPr/>
        </p:nvCxnSpPr>
        <p:spPr>
          <a:xfrm flipH="1">
            <a:off x="3959225" y="3789363"/>
            <a:ext cx="1152525" cy="17637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27"/>
          <p:cNvSpPr/>
          <p:nvPr/>
        </p:nvSpPr>
        <p:spPr>
          <a:xfrm>
            <a:off x="3779838" y="6057900"/>
            <a:ext cx="292100" cy="2921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2" name="Textfeld 31"/>
          <p:cNvSpPr txBox="1"/>
          <p:nvPr/>
        </p:nvSpPr>
        <p:spPr>
          <a:xfrm>
            <a:off x="2106613" y="5730875"/>
            <a:ext cx="1350962" cy="2460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000" dirty="0" err="1"/>
              <a:t>value</a:t>
            </a:r>
            <a:r>
              <a:rPr lang="de-DE" sz="1000" dirty="0"/>
              <a:t> </a:t>
            </a:r>
            <a:r>
              <a:rPr lang="de-DE" sz="1000" dirty="0" err="1"/>
              <a:t>of</a:t>
            </a:r>
            <a:r>
              <a:rPr lang="de-DE" sz="1000" dirty="0"/>
              <a:t> </a:t>
            </a:r>
            <a:r>
              <a:rPr lang="de-DE" sz="1000" dirty="0" err="1"/>
              <a:t>test</a:t>
            </a:r>
            <a:r>
              <a:rPr lang="de-DE" sz="1000" dirty="0"/>
              <a:t> </a:t>
            </a:r>
            <a:r>
              <a:rPr lang="de-DE" sz="1000" dirty="0" err="1"/>
              <a:t>statistic</a:t>
            </a:r>
            <a:endParaRPr lang="de-DE" sz="1000" dirty="0"/>
          </a:p>
        </p:txBody>
      </p:sp>
      <p:cxnSp>
        <p:nvCxnSpPr>
          <p:cNvPr id="13" name="Gerade Verbindung mit Pfeil 28"/>
          <p:cNvCxnSpPr/>
          <p:nvPr/>
        </p:nvCxnSpPr>
        <p:spPr>
          <a:xfrm>
            <a:off x="3384550" y="5913438"/>
            <a:ext cx="381000" cy="2174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34"/>
          <p:cNvSpPr txBox="1"/>
          <p:nvPr/>
        </p:nvSpPr>
        <p:spPr>
          <a:xfrm>
            <a:off x="519113" y="3538538"/>
            <a:ext cx="1417637" cy="55403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000" dirty="0"/>
              <a:t>These </a:t>
            </a:r>
            <a:r>
              <a:rPr lang="de-DE" sz="1000" dirty="0" err="1"/>
              <a:t>would</a:t>
            </a:r>
            <a:r>
              <a:rPr lang="de-DE" sz="1000" dirty="0"/>
              <a:t> </a:t>
            </a:r>
            <a:r>
              <a:rPr lang="de-DE" sz="1000" dirty="0" err="1"/>
              <a:t>be</a:t>
            </a:r>
            <a:r>
              <a:rPr lang="de-DE" sz="1000" dirty="0"/>
              <a:t> </a:t>
            </a:r>
            <a:r>
              <a:rPr lang="de-DE" sz="1000" dirty="0" err="1"/>
              <a:t>the</a:t>
            </a:r>
            <a:r>
              <a:rPr lang="de-DE" sz="1000" dirty="0"/>
              <a:t> </a:t>
            </a:r>
            <a:r>
              <a:rPr lang="de-DE" sz="1000" dirty="0" err="1"/>
              <a:t>critical</a:t>
            </a:r>
            <a:r>
              <a:rPr lang="de-DE" sz="1000" dirty="0"/>
              <a:t> </a:t>
            </a:r>
            <a:r>
              <a:rPr lang="de-DE" sz="1000" dirty="0" err="1"/>
              <a:t>values</a:t>
            </a:r>
            <a:r>
              <a:rPr lang="de-DE" sz="1000" dirty="0"/>
              <a:t> </a:t>
            </a:r>
            <a:r>
              <a:rPr lang="de-DE" sz="1000" dirty="0" err="1"/>
              <a:t>for</a:t>
            </a:r>
            <a:r>
              <a:rPr lang="de-DE" sz="1000" dirty="0"/>
              <a:t> a 5% </a:t>
            </a:r>
            <a:r>
              <a:rPr lang="de-DE" sz="1000" dirty="0" err="1"/>
              <a:t>significance</a:t>
            </a:r>
            <a:r>
              <a:rPr lang="de-DE" sz="1000" dirty="0"/>
              <a:t> </a:t>
            </a:r>
            <a:r>
              <a:rPr lang="de-DE" sz="1000" dirty="0" err="1"/>
              <a:t>level</a:t>
            </a:r>
            <a:endParaRPr lang="de-DE" sz="1000" dirty="0"/>
          </a:p>
        </p:txBody>
      </p:sp>
      <p:cxnSp>
        <p:nvCxnSpPr>
          <p:cNvPr id="15" name="Gerade Verbindung mit Pfeil 35"/>
          <p:cNvCxnSpPr/>
          <p:nvPr/>
        </p:nvCxnSpPr>
        <p:spPr>
          <a:xfrm>
            <a:off x="957263" y="4086225"/>
            <a:ext cx="266700" cy="1430338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38"/>
          <p:cNvCxnSpPr/>
          <p:nvPr/>
        </p:nvCxnSpPr>
        <p:spPr>
          <a:xfrm>
            <a:off x="957263" y="4086225"/>
            <a:ext cx="3146425" cy="1719263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</a:t>
            </a:r>
            <a:r>
              <a:rPr lang="de-DE" altLang="en-US" dirty="0"/>
              <a:t>The </a:t>
            </a:r>
            <a:r>
              <a:rPr lang="de-DE" altLang="en-US" i="1" dirty="0"/>
              <a:t>t</a:t>
            </a:r>
            <a:r>
              <a:rPr lang="de-DE" altLang="en-US" dirty="0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430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802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Confidence Intervals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Textfeld 27"/>
          <p:cNvSpPr txBox="1"/>
          <p:nvPr/>
        </p:nvSpPr>
        <p:spPr>
          <a:xfrm>
            <a:off x="6408738" y="1808163"/>
            <a:ext cx="1533525" cy="5238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Critical </a:t>
            </a:r>
            <a:r>
              <a:rPr lang="de-DE" sz="1400" dirty="0" err="1"/>
              <a:t>value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endParaRPr lang="de-DE" sz="1400" dirty="0"/>
          </a:p>
          <a:p>
            <a:pPr>
              <a:defRPr/>
            </a:pPr>
            <a:r>
              <a:rPr lang="de-DE" sz="1400" dirty="0" err="1"/>
              <a:t>two</a:t>
            </a:r>
            <a:r>
              <a:rPr lang="de-DE" sz="1400" dirty="0"/>
              <a:t>-</a:t>
            </a:r>
            <a:r>
              <a:rPr lang="de-DE" sz="1400" dirty="0" err="1"/>
              <a:t>sided</a:t>
            </a:r>
            <a:r>
              <a:rPr lang="de-DE" sz="1400" dirty="0"/>
              <a:t> </a:t>
            </a:r>
            <a:r>
              <a:rPr lang="de-DE" sz="1400" dirty="0" err="1"/>
              <a:t>test</a:t>
            </a:r>
            <a:endParaRPr lang="de-DE" sz="1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93725" y="2005012"/>
            <a:ext cx="8140700" cy="4395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u="sng" dirty="0"/>
              <a:t>Confidence intervals</a:t>
            </a:r>
            <a:endParaRPr lang="de-DE" altLang="en-US" sz="1400" dirty="0"/>
          </a:p>
          <a:p>
            <a:pPr>
              <a:lnSpc>
                <a:spcPts val="2800"/>
              </a:lnSpc>
            </a:pPr>
            <a:r>
              <a:rPr lang="de-DE" altLang="en-US" sz="1800" b="1" dirty="0"/>
              <a:t>Simple manipulation of the result in Theorem 4.2 implies that</a:t>
            </a:r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12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r>
              <a:rPr lang="de-DE" altLang="en-US" sz="1800" b="1" dirty="0"/>
              <a:t>Interpretation of the confidence interval</a:t>
            </a:r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The bounds of the interval are random</a:t>
            </a:r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In repeated samples, the interval that is constructed in the above way will cover the population regression coefficient in 95% of the cases </a:t>
            </a:r>
          </a:p>
        </p:txBody>
      </p:sp>
      <p:pic>
        <p:nvPicPr>
          <p:cNvPr id="7" name="Grafik 12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75" y="3027363"/>
            <a:ext cx="67167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13"/>
          <p:cNvSpPr txBox="1"/>
          <p:nvPr/>
        </p:nvSpPr>
        <p:spPr>
          <a:xfrm>
            <a:off x="1833563" y="3976688"/>
            <a:ext cx="1935162" cy="5238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Lower</a:t>
            </a:r>
            <a:r>
              <a:rPr lang="de-DE" sz="1400" dirty="0"/>
              <a:t> </a:t>
            </a:r>
            <a:r>
              <a:rPr lang="de-DE" sz="1400" dirty="0" err="1"/>
              <a:t>bound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</a:p>
          <a:p>
            <a:pPr>
              <a:defRPr/>
            </a:pPr>
            <a:r>
              <a:rPr lang="de-DE" sz="1400" dirty="0" err="1"/>
              <a:t>Confidence</a:t>
            </a:r>
            <a:r>
              <a:rPr lang="de-DE" sz="1400" dirty="0"/>
              <a:t> </a:t>
            </a:r>
            <a:r>
              <a:rPr lang="de-DE" sz="1400" dirty="0" err="1"/>
              <a:t>interval</a:t>
            </a:r>
            <a:endParaRPr lang="de-DE" sz="1400" dirty="0"/>
          </a:p>
        </p:txBody>
      </p:sp>
      <p:cxnSp>
        <p:nvCxnSpPr>
          <p:cNvPr id="9" name="Gerade Verbindung mit Pfeil 14"/>
          <p:cNvCxnSpPr/>
          <p:nvPr/>
        </p:nvCxnSpPr>
        <p:spPr>
          <a:xfrm rot="16200000" flipV="1">
            <a:off x="2308225" y="3721101"/>
            <a:ext cx="365125" cy="1460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15"/>
          <p:cNvSpPr txBox="1"/>
          <p:nvPr/>
        </p:nvSpPr>
        <p:spPr>
          <a:xfrm>
            <a:off x="4243388" y="3940175"/>
            <a:ext cx="1935162" cy="5238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Upper</a:t>
            </a:r>
            <a:r>
              <a:rPr lang="de-DE" sz="1400" dirty="0"/>
              <a:t> </a:t>
            </a:r>
            <a:r>
              <a:rPr lang="de-DE" sz="1400" dirty="0" err="1"/>
              <a:t>bound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</a:p>
          <a:p>
            <a:pPr>
              <a:defRPr/>
            </a:pPr>
            <a:r>
              <a:rPr lang="de-DE" sz="1400" dirty="0" err="1"/>
              <a:t>Confidence</a:t>
            </a:r>
            <a:r>
              <a:rPr lang="de-DE" sz="1400" dirty="0"/>
              <a:t> </a:t>
            </a:r>
            <a:r>
              <a:rPr lang="de-DE" sz="1400" dirty="0" err="1"/>
              <a:t>interval</a:t>
            </a:r>
            <a:endParaRPr lang="de-DE" sz="1400" dirty="0"/>
          </a:p>
        </p:txBody>
      </p:sp>
      <p:cxnSp>
        <p:nvCxnSpPr>
          <p:cNvPr id="11" name="Gerade Verbindung mit Pfeil 16"/>
          <p:cNvCxnSpPr/>
          <p:nvPr/>
        </p:nvCxnSpPr>
        <p:spPr>
          <a:xfrm rot="5400000" flipH="1" flipV="1">
            <a:off x="5247481" y="3666332"/>
            <a:ext cx="365125" cy="18256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9"/>
          <p:cNvSpPr txBox="1"/>
          <p:nvPr/>
        </p:nvSpPr>
        <p:spPr>
          <a:xfrm>
            <a:off x="6908800" y="3940175"/>
            <a:ext cx="1533525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Confidence</a:t>
            </a:r>
            <a:r>
              <a:rPr lang="de-DE" sz="1400" dirty="0"/>
              <a:t> </a:t>
            </a:r>
            <a:r>
              <a:rPr lang="de-DE" sz="1400" dirty="0" err="1"/>
              <a:t>level</a:t>
            </a:r>
            <a:endParaRPr lang="de-DE" sz="1400" dirty="0"/>
          </a:p>
        </p:txBody>
      </p:sp>
      <p:cxnSp>
        <p:nvCxnSpPr>
          <p:cNvPr id="13" name="Gerade Verbindung mit Pfeil 20"/>
          <p:cNvCxnSpPr/>
          <p:nvPr/>
        </p:nvCxnSpPr>
        <p:spPr>
          <a:xfrm rot="16200000" flipV="1">
            <a:off x="7237412" y="3611563"/>
            <a:ext cx="511175" cy="1460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22"/>
          <p:cNvCxnSpPr/>
          <p:nvPr/>
        </p:nvCxnSpPr>
        <p:spPr>
          <a:xfrm flipH="1">
            <a:off x="5411788" y="2024063"/>
            <a:ext cx="1031875" cy="10763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24"/>
          <p:cNvSpPr/>
          <p:nvPr/>
        </p:nvSpPr>
        <p:spPr>
          <a:xfrm>
            <a:off x="5046663" y="3136900"/>
            <a:ext cx="620712" cy="3286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09713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/>
              <a:t>Confidence intervals for typical confidence levels</a:t>
            </a:r>
          </a:p>
          <a:p>
            <a:pPr>
              <a:lnSpc>
                <a:spcPts val="2800"/>
              </a:lnSpc>
            </a:pPr>
            <a:endParaRPr lang="de-DE" altLang="en-US" sz="1800" b="1"/>
          </a:p>
          <a:p>
            <a:pPr>
              <a:lnSpc>
                <a:spcPts val="2800"/>
              </a:lnSpc>
            </a:pPr>
            <a:endParaRPr lang="de-DE" altLang="en-US" sz="1800" b="1"/>
          </a:p>
          <a:p>
            <a:pPr>
              <a:lnSpc>
                <a:spcPts val="2800"/>
              </a:lnSpc>
            </a:pPr>
            <a:endParaRPr lang="de-DE" altLang="en-US" sz="1800" b="1"/>
          </a:p>
          <a:p>
            <a:pPr>
              <a:lnSpc>
                <a:spcPts val="2800"/>
              </a:lnSpc>
            </a:pPr>
            <a:endParaRPr lang="de-DE" altLang="en-US" sz="1800" b="1"/>
          </a:p>
          <a:p>
            <a:pPr>
              <a:lnSpc>
                <a:spcPts val="2800"/>
              </a:lnSpc>
            </a:pPr>
            <a:endParaRPr lang="de-DE" altLang="en-US" sz="1800" b="1"/>
          </a:p>
          <a:p>
            <a:pPr>
              <a:lnSpc>
                <a:spcPts val="2800"/>
              </a:lnSpc>
              <a:buFont typeface="Wingdings" pitchFamily="2" charset="2"/>
              <a:buNone/>
            </a:pPr>
            <a:endParaRPr lang="de-DE" altLang="en-US" sz="1800" b="1"/>
          </a:p>
          <a:p>
            <a:pPr>
              <a:lnSpc>
                <a:spcPts val="2800"/>
              </a:lnSpc>
            </a:pPr>
            <a:r>
              <a:rPr lang="de-DE" altLang="en-US" sz="1800" b="1"/>
              <a:t>Relationship between confidence intervals and hypotheses tests</a:t>
            </a:r>
            <a:endParaRPr lang="de-DE" altLang="en-US" sz="1800" b="1" dirty="0"/>
          </a:p>
        </p:txBody>
      </p:sp>
      <p:pic>
        <p:nvPicPr>
          <p:cNvPr id="6" name="Grafik 10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" y="2662238"/>
            <a:ext cx="66659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7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3830638"/>
            <a:ext cx="66659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22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583238"/>
            <a:ext cx="19812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30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263" y="5589588"/>
            <a:ext cx="13843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hteck 27"/>
          <p:cNvSpPr>
            <a:spLocks noChangeArrowheads="1"/>
          </p:cNvSpPr>
          <p:nvPr/>
        </p:nvSpPr>
        <p:spPr bwMode="auto">
          <a:xfrm>
            <a:off x="3148013" y="5510213"/>
            <a:ext cx="3743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de-DE" altLang="en-US"/>
              <a:t> reject                         in favor of </a:t>
            </a:r>
          </a:p>
        </p:txBody>
      </p:sp>
      <p:sp>
        <p:nvSpPr>
          <p:cNvPr id="11" name="Ellipse 32"/>
          <p:cNvSpPr/>
          <p:nvPr/>
        </p:nvSpPr>
        <p:spPr>
          <a:xfrm>
            <a:off x="1943100" y="2698750"/>
            <a:ext cx="620713" cy="365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2" name="Gerade Verbindung mit Pfeil 33"/>
          <p:cNvCxnSpPr/>
          <p:nvPr/>
        </p:nvCxnSpPr>
        <p:spPr>
          <a:xfrm rot="10800000">
            <a:off x="2563813" y="4195763"/>
            <a:ext cx="730250" cy="3286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34"/>
          <p:cNvSpPr/>
          <p:nvPr/>
        </p:nvSpPr>
        <p:spPr>
          <a:xfrm>
            <a:off x="1943100" y="3867150"/>
            <a:ext cx="620713" cy="365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4" name="Grafik 36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3246438"/>
            <a:ext cx="66659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Ellipse 37"/>
          <p:cNvSpPr/>
          <p:nvPr/>
        </p:nvSpPr>
        <p:spPr>
          <a:xfrm>
            <a:off x="1943100" y="3282950"/>
            <a:ext cx="620713" cy="365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6" name="Textfeld 39"/>
          <p:cNvSpPr txBox="1"/>
          <p:nvPr/>
        </p:nvSpPr>
        <p:spPr>
          <a:xfrm>
            <a:off x="3257550" y="4414838"/>
            <a:ext cx="1752600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Use</a:t>
            </a:r>
            <a:r>
              <a:rPr lang="de-DE" sz="1400" dirty="0"/>
              <a:t> </a:t>
            </a:r>
            <a:r>
              <a:rPr lang="de-DE" sz="1400" dirty="0" err="1"/>
              <a:t>rules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thumb</a:t>
            </a:r>
            <a:endParaRPr lang="de-DE" sz="1400" dirty="0"/>
          </a:p>
        </p:txBody>
      </p:sp>
      <p:pic>
        <p:nvPicPr>
          <p:cNvPr id="17" name="Grafik 42" descr="TP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613" y="4524375"/>
            <a:ext cx="35655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Grafik 29" descr="TP_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313" y="5589588"/>
            <a:ext cx="14732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234802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Confidence Intervals</a:t>
            </a:r>
          </a:p>
        </p:txBody>
      </p:sp>
    </p:spTree>
    <p:extLst>
      <p:ext uri="{BB962C8B-B14F-4D97-AF65-F5344CB8AC3E}">
        <p14:creationId xmlns:p14="http://schemas.microsoft.com/office/powerpoint/2010/main" val="8609713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/>
              <a:t>Example: Model of firms‘ R&amp;D expenditures</a:t>
            </a:r>
            <a:endParaRPr lang="de-DE" altLang="en-US" sz="1800" b="1" dirty="0"/>
          </a:p>
        </p:txBody>
      </p:sp>
      <p:pic>
        <p:nvPicPr>
          <p:cNvPr id="6" name="Grafik 19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3173413"/>
            <a:ext cx="71120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3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4049713"/>
            <a:ext cx="71501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21"/>
          <p:cNvSpPr txBox="1"/>
          <p:nvPr/>
        </p:nvSpPr>
        <p:spPr>
          <a:xfrm>
            <a:off x="1358900" y="2589213"/>
            <a:ext cx="1581150" cy="3079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de-DE" sz="1400" dirty="0" err="1"/>
              <a:t>Spending</a:t>
            </a:r>
            <a:r>
              <a:rPr lang="de-DE" sz="1400" dirty="0"/>
              <a:t> on R&amp;D</a:t>
            </a:r>
          </a:p>
        </p:txBody>
      </p:sp>
      <p:cxnSp>
        <p:nvCxnSpPr>
          <p:cNvPr id="9" name="Gerade Verbindung mit Pfeil 22"/>
          <p:cNvCxnSpPr>
            <a:stCxn id="8" idx="2"/>
          </p:cNvCxnSpPr>
          <p:nvPr/>
        </p:nvCxnSpPr>
        <p:spPr>
          <a:xfrm rot="5400000">
            <a:off x="1835150" y="2895601"/>
            <a:ext cx="312737" cy="3159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24"/>
          <p:cNvSpPr txBox="1"/>
          <p:nvPr/>
        </p:nvSpPr>
        <p:spPr>
          <a:xfrm>
            <a:off x="3878263" y="2589213"/>
            <a:ext cx="1168400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Annual </a:t>
            </a:r>
            <a:r>
              <a:rPr lang="de-DE" sz="1400" dirty="0" err="1"/>
              <a:t>sales</a:t>
            </a:r>
            <a:endParaRPr lang="de-DE" sz="1400" dirty="0"/>
          </a:p>
        </p:txBody>
      </p:sp>
      <p:cxnSp>
        <p:nvCxnSpPr>
          <p:cNvPr id="11" name="Gerade Verbindung mit Pfeil 25"/>
          <p:cNvCxnSpPr/>
          <p:nvPr/>
        </p:nvCxnSpPr>
        <p:spPr>
          <a:xfrm rot="16200000" flipH="1">
            <a:off x="4498975" y="2881313"/>
            <a:ext cx="401638" cy="3286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28"/>
          <p:cNvSpPr txBox="1"/>
          <p:nvPr/>
        </p:nvSpPr>
        <p:spPr>
          <a:xfrm>
            <a:off x="5594350" y="2552700"/>
            <a:ext cx="2811463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Profits </a:t>
            </a:r>
            <a:r>
              <a:rPr lang="de-DE" sz="1400" dirty="0" err="1"/>
              <a:t>as</a:t>
            </a:r>
            <a:r>
              <a:rPr lang="de-DE" sz="1400" dirty="0"/>
              <a:t> </a:t>
            </a:r>
            <a:r>
              <a:rPr lang="de-DE" sz="1400" dirty="0" err="1"/>
              <a:t>percentage</a:t>
            </a:r>
            <a:r>
              <a:rPr lang="de-DE" sz="1400" dirty="0"/>
              <a:t> of </a:t>
            </a:r>
            <a:r>
              <a:rPr lang="de-DE" sz="1400" dirty="0" err="1"/>
              <a:t>sales</a:t>
            </a:r>
            <a:endParaRPr lang="de-DE" sz="1400" dirty="0"/>
          </a:p>
        </p:txBody>
      </p:sp>
      <p:cxnSp>
        <p:nvCxnSpPr>
          <p:cNvPr id="13" name="Gerade Verbindung mit Pfeil 29"/>
          <p:cNvCxnSpPr/>
          <p:nvPr/>
        </p:nvCxnSpPr>
        <p:spPr>
          <a:xfrm rot="16200000" flipH="1">
            <a:off x="6799263" y="2881312"/>
            <a:ext cx="401638" cy="32861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56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4743450"/>
            <a:ext cx="24892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Grafik 55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5072063"/>
            <a:ext cx="17399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Grafik 59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338" y="4743450"/>
            <a:ext cx="2641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Grafik 60" descr="TP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3" y="5072063"/>
            <a:ext cx="22733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hteck 61"/>
          <p:cNvSpPr/>
          <p:nvPr/>
        </p:nvSpPr>
        <p:spPr>
          <a:xfrm>
            <a:off x="1395413" y="5035550"/>
            <a:ext cx="1497012" cy="328613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9" name="Rechteck 62"/>
          <p:cNvSpPr/>
          <p:nvPr/>
        </p:nvSpPr>
        <p:spPr>
          <a:xfrm>
            <a:off x="4900613" y="5035550"/>
            <a:ext cx="2008187" cy="328613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0" name="Textfeld 64"/>
          <p:cNvSpPr txBox="1"/>
          <p:nvPr/>
        </p:nvSpPr>
        <p:spPr>
          <a:xfrm>
            <a:off x="227013" y="5692775"/>
            <a:ext cx="5002212" cy="7381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The </a:t>
            </a:r>
            <a:r>
              <a:rPr lang="de-DE" sz="1400" dirty="0" err="1"/>
              <a:t>effect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sales</a:t>
            </a:r>
            <a:r>
              <a:rPr lang="de-DE" sz="1400" dirty="0"/>
              <a:t> on R&amp;D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relatively</a:t>
            </a:r>
            <a:r>
              <a:rPr lang="de-DE" sz="1400" dirty="0"/>
              <a:t> </a:t>
            </a:r>
            <a:r>
              <a:rPr lang="de-DE" sz="1400" dirty="0" err="1"/>
              <a:t>precisely</a:t>
            </a:r>
            <a:r>
              <a:rPr lang="de-DE" sz="1400" dirty="0"/>
              <a:t> </a:t>
            </a:r>
            <a:r>
              <a:rPr lang="de-DE" sz="1400" dirty="0" err="1"/>
              <a:t>estimated</a:t>
            </a:r>
            <a:r>
              <a:rPr lang="de-DE" sz="1400" dirty="0"/>
              <a:t> </a:t>
            </a:r>
            <a:r>
              <a:rPr lang="de-DE" sz="1400" dirty="0" err="1"/>
              <a:t>as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interval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narrow</a:t>
            </a:r>
            <a:r>
              <a:rPr lang="de-DE" sz="1400" dirty="0"/>
              <a:t>. </a:t>
            </a:r>
            <a:r>
              <a:rPr lang="de-DE" sz="1400" dirty="0" err="1"/>
              <a:t>Moreover</a:t>
            </a:r>
            <a:r>
              <a:rPr lang="de-DE" sz="1400" dirty="0"/>
              <a:t>,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effect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significantly</a:t>
            </a:r>
            <a:r>
              <a:rPr lang="de-DE" sz="1400" dirty="0"/>
              <a:t> different </a:t>
            </a:r>
            <a:r>
              <a:rPr lang="de-DE" sz="1400" dirty="0" err="1"/>
              <a:t>from</a:t>
            </a:r>
            <a:r>
              <a:rPr lang="de-DE" sz="1400" dirty="0"/>
              <a:t> </a:t>
            </a:r>
            <a:r>
              <a:rPr lang="de-DE" sz="1400" dirty="0" err="1"/>
              <a:t>zero</a:t>
            </a:r>
            <a:r>
              <a:rPr lang="de-DE" sz="1400" dirty="0"/>
              <a:t> </a:t>
            </a:r>
            <a:r>
              <a:rPr lang="de-DE" sz="1400" dirty="0" err="1"/>
              <a:t>because</a:t>
            </a:r>
            <a:r>
              <a:rPr lang="de-DE" sz="1400" dirty="0"/>
              <a:t> </a:t>
            </a:r>
            <a:r>
              <a:rPr lang="de-DE" sz="1400" dirty="0" err="1"/>
              <a:t>zero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outside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interval</a:t>
            </a:r>
            <a:r>
              <a:rPr lang="de-DE" sz="1400" dirty="0"/>
              <a:t>.</a:t>
            </a:r>
          </a:p>
        </p:txBody>
      </p:sp>
      <p:cxnSp>
        <p:nvCxnSpPr>
          <p:cNvPr id="21" name="Gerade Verbindung mit Pfeil 65"/>
          <p:cNvCxnSpPr/>
          <p:nvPr/>
        </p:nvCxnSpPr>
        <p:spPr>
          <a:xfrm flipV="1">
            <a:off x="1030288" y="5400675"/>
            <a:ext cx="309562" cy="2921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69"/>
          <p:cNvSpPr txBox="1"/>
          <p:nvPr/>
        </p:nvSpPr>
        <p:spPr>
          <a:xfrm>
            <a:off x="5229225" y="5692775"/>
            <a:ext cx="3760788" cy="7381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This</a:t>
            </a:r>
            <a:r>
              <a:rPr lang="de-DE" sz="1400" dirty="0"/>
              <a:t> </a:t>
            </a:r>
            <a:r>
              <a:rPr lang="de-DE" sz="1400" dirty="0" err="1"/>
              <a:t>effect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imprecisely</a:t>
            </a:r>
            <a:r>
              <a:rPr lang="de-DE" sz="1400" dirty="0"/>
              <a:t> </a:t>
            </a:r>
            <a:r>
              <a:rPr lang="de-DE" sz="1400" dirty="0" err="1"/>
              <a:t>estimated</a:t>
            </a:r>
            <a:r>
              <a:rPr lang="de-DE" sz="1400" dirty="0"/>
              <a:t> </a:t>
            </a:r>
            <a:r>
              <a:rPr lang="de-DE" sz="1400" dirty="0" err="1"/>
              <a:t>as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in-</a:t>
            </a:r>
          </a:p>
          <a:p>
            <a:pPr>
              <a:defRPr/>
            </a:pPr>
            <a:r>
              <a:rPr lang="de-DE" sz="1400" dirty="0" err="1"/>
              <a:t>terval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very</a:t>
            </a:r>
            <a:r>
              <a:rPr lang="de-DE" sz="1400" dirty="0"/>
              <a:t> </a:t>
            </a:r>
            <a:r>
              <a:rPr lang="de-DE" sz="1400" dirty="0" err="1"/>
              <a:t>wide</a:t>
            </a:r>
            <a:r>
              <a:rPr lang="de-DE" sz="1400" dirty="0"/>
              <a:t>. </a:t>
            </a:r>
            <a:r>
              <a:rPr lang="de-DE" sz="1400" dirty="0" err="1"/>
              <a:t>It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not </a:t>
            </a:r>
            <a:r>
              <a:rPr lang="de-DE" sz="1400" dirty="0" err="1"/>
              <a:t>even</a:t>
            </a:r>
            <a:r>
              <a:rPr lang="de-DE" sz="1400" dirty="0"/>
              <a:t> </a:t>
            </a:r>
            <a:r>
              <a:rPr lang="de-DE" sz="1400" dirty="0" err="1"/>
              <a:t>statistically</a:t>
            </a:r>
            <a:endParaRPr lang="de-DE" sz="1400" dirty="0"/>
          </a:p>
          <a:p>
            <a:pPr>
              <a:defRPr/>
            </a:pPr>
            <a:r>
              <a:rPr lang="de-DE" sz="1400" dirty="0" err="1"/>
              <a:t>significant</a:t>
            </a:r>
            <a:r>
              <a:rPr lang="de-DE" sz="1400" dirty="0"/>
              <a:t> </a:t>
            </a:r>
            <a:r>
              <a:rPr lang="de-DE" sz="1400" dirty="0" err="1"/>
              <a:t>because</a:t>
            </a:r>
            <a:r>
              <a:rPr lang="de-DE" sz="1400" dirty="0"/>
              <a:t> </a:t>
            </a:r>
            <a:r>
              <a:rPr lang="de-DE" sz="1400" dirty="0" err="1"/>
              <a:t>zero</a:t>
            </a:r>
            <a:r>
              <a:rPr lang="de-DE" sz="1400" dirty="0"/>
              <a:t> lies in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interval</a:t>
            </a:r>
            <a:r>
              <a:rPr lang="de-DE" sz="1400" dirty="0"/>
              <a:t>.</a:t>
            </a:r>
          </a:p>
        </p:txBody>
      </p:sp>
      <p:cxnSp>
        <p:nvCxnSpPr>
          <p:cNvPr id="23" name="Gerade Verbindung mit Pfeil 70"/>
          <p:cNvCxnSpPr/>
          <p:nvPr/>
        </p:nvCxnSpPr>
        <p:spPr>
          <a:xfrm rot="10800000">
            <a:off x="6945313" y="5400675"/>
            <a:ext cx="401637" cy="32861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234802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Confidence Intervals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46138" y="3474000"/>
            <a:ext cx="106838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(0.0128 )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96001" y="3179583"/>
            <a:ext cx="8493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0.0217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301580" y="4638437"/>
            <a:ext cx="106838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(0.0128 )</a:t>
            </a:r>
          </a:p>
        </p:txBody>
      </p:sp>
    </p:spTree>
    <p:extLst>
      <p:ext uri="{BB962C8B-B14F-4D97-AF65-F5344CB8AC3E}">
        <p14:creationId xmlns:p14="http://schemas.microsoft.com/office/powerpoint/2010/main" val="8609713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</a:pPr>
            <a:r>
              <a:rPr lang="de-DE" altLang="en-US" sz="1800" b="1" dirty="0"/>
              <a:t>Example: Return to education at 2 year vs. at 4 year colleges</a:t>
            </a:r>
          </a:p>
        </p:txBody>
      </p:sp>
      <p:pic>
        <p:nvPicPr>
          <p:cNvPr id="6" name="Grafik 17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3684588"/>
            <a:ext cx="58166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19"/>
          <p:cNvSpPr txBox="1"/>
          <p:nvPr/>
        </p:nvSpPr>
        <p:spPr>
          <a:xfrm>
            <a:off x="2454275" y="2954338"/>
            <a:ext cx="1752600" cy="5238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Years</a:t>
            </a:r>
            <a:r>
              <a:rPr lang="de-DE" sz="1400" dirty="0"/>
              <a:t> of </a:t>
            </a:r>
            <a:r>
              <a:rPr lang="de-DE" sz="1400" dirty="0" err="1"/>
              <a:t>education</a:t>
            </a:r>
            <a:r>
              <a:rPr lang="de-DE" sz="1400" dirty="0"/>
              <a:t> </a:t>
            </a:r>
            <a:r>
              <a:rPr lang="de-DE" sz="1400" dirty="0" err="1"/>
              <a:t>at</a:t>
            </a:r>
            <a:r>
              <a:rPr lang="de-DE" sz="1400" dirty="0"/>
              <a:t> 2 </a:t>
            </a:r>
            <a:r>
              <a:rPr lang="de-DE" sz="1400" dirty="0" err="1"/>
              <a:t>year</a:t>
            </a:r>
            <a:r>
              <a:rPr lang="de-DE" sz="1400" dirty="0"/>
              <a:t> </a:t>
            </a:r>
            <a:r>
              <a:rPr lang="de-DE" sz="1400" dirty="0" err="1"/>
              <a:t>colleges</a:t>
            </a:r>
            <a:endParaRPr lang="de-DE" sz="1400" dirty="0"/>
          </a:p>
        </p:txBody>
      </p:sp>
      <p:sp>
        <p:nvSpPr>
          <p:cNvPr id="8" name="Textfeld 21"/>
          <p:cNvSpPr txBox="1"/>
          <p:nvPr/>
        </p:nvSpPr>
        <p:spPr>
          <a:xfrm>
            <a:off x="4316413" y="2954338"/>
            <a:ext cx="1752600" cy="5238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Years</a:t>
            </a:r>
            <a:r>
              <a:rPr lang="de-DE" sz="1400" dirty="0"/>
              <a:t> of </a:t>
            </a:r>
            <a:r>
              <a:rPr lang="de-DE" sz="1400" dirty="0" err="1"/>
              <a:t>education</a:t>
            </a:r>
            <a:r>
              <a:rPr lang="de-DE" sz="1400" dirty="0"/>
              <a:t> </a:t>
            </a:r>
            <a:r>
              <a:rPr lang="de-DE" sz="1400" dirty="0" err="1"/>
              <a:t>at</a:t>
            </a:r>
            <a:r>
              <a:rPr lang="de-DE" sz="1400" dirty="0"/>
              <a:t> 4 </a:t>
            </a:r>
            <a:r>
              <a:rPr lang="de-DE" sz="1400" dirty="0" err="1"/>
              <a:t>year</a:t>
            </a:r>
            <a:r>
              <a:rPr lang="de-DE" sz="1400" dirty="0"/>
              <a:t> </a:t>
            </a:r>
            <a:r>
              <a:rPr lang="de-DE" sz="1400" dirty="0" err="1"/>
              <a:t>colleges</a:t>
            </a:r>
            <a:endParaRPr lang="de-DE" sz="1400" dirty="0"/>
          </a:p>
        </p:txBody>
      </p:sp>
      <p:cxnSp>
        <p:nvCxnSpPr>
          <p:cNvPr id="9" name="Gerade Verbindung mit Pfeil 22"/>
          <p:cNvCxnSpPr/>
          <p:nvPr/>
        </p:nvCxnSpPr>
        <p:spPr>
          <a:xfrm rot="16200000" flipH="1">
            <a:off x="3531394" y="3483769"/>
            <a:ext cx="219075" cy="1825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24"/>
          <p:cNvCxnSpPr/>
          <p:nvPr/>
        </p:nvCxnSpPr>
        <p:spPr>
          <a:xfrm rot="5400000">
            <a:off x="4754562" y="3502026"/>
            <a:ext cx="219075" cy="1460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28"/>
          <p:cNvSpPr>
            <a:spLocks noChangeArrowheads="1"/>
          </p:cNvSpPr>
          <p:nvPr/>
        </p:nvSpPr>
        <p:spPr bwMode="auto">
          <a:xfrm>
            <a:off x="957263" y="4232275"/>
            <a:ext cx="58721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de-DE" altLang="en-US"/>
              <a:t>Test                                against                              .</a:t>
            </a:r>
          </a:p>
        </p:txBody>
      </p:sp>
      <p:sp>
        <p:nvSpPr>
          <p:cNvPr id="12" name="Rechteck 31"/>
          <p:cNvSpPr>
            <a:spLocks noChangeArrowheads="1"/>
          </p:cNvSpPr>
          <p:nvPr/>
        </p:nvSpPr>
        <p:spPr bwMode="auto">
          <a:xfrm>
            <a:off x="957263" y="4852988"/>
            <a:ext cx="35829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de-DE" altLang="en-US"/>
              <a:t>A possible test statistic would be:</a:t>
            </a:r>
          </a:p>
        </p:txBody>
      </p:sp>
      <p:pic>
        <p:nvPicPr>
          <p:cNvPr id="13" name="Grafik 34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88" y="5437188"/>
            <a:ext cx="1905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35"/>
          <p:cNvSpPr txBox="1"/>
          <p:nvPr/>
        </p:nvSpPr>
        <p:spPr>
          <a:xfrm>
            <a:off x="3257550" y="5291138"/>
            <a:ext cx="5695950" cy="95408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The </a:t>
            </a:r>
            <a:r>
              <a:rPr lang="de-DE" sz="1400" dirty="0" err="1"/>
              <a:t>difference</a:t>
            </a:r>
            <a:r>
              <a:rPr lang="de-DE" sz="1400" dirty="0"/>
              <a:t> </a:t>
            </a:r>
            <a:r>
              <a:rPr lang="de-DE" sz="1400" dirty="0" err="1"/>
              <a:t>between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estimates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normalized</a:t>
            </a:r>
            <a:r>
              <a:rPr lang="de-DE" sz="1400" dirty="0"/>
              <a:t> </a:t>
            </a:r>
            <a:r>
              <a:rPr lang="de-DE" sz="1400" dirty="0" err="1"/>
              <a:t>by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estimated</a:t>
            </a:r>
            <a:r>
              <a:rPr lang="de-DE" sz="1400" dirty="0"/>
              <a:t> </a:t>
            </a:r>
            <a:r>
              <a:rPr lang="de-DE" sz="1400" dirty="0" err="1"/>
              <a:t>standard</a:t>
            </a:r>
            <a:r>
              <a:rPr lang="de-DE" sz="1400" dirty="0"/>
              <a:t> </a:t>
            </a:r>
            <a:r>
              <a:rPr lang="de-DE" sz="1400" dirty="0" err="1"/>
              <a:t>deviation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difference</a:t>
            </a:r>
            <a:r>
              <a:rPr lang="de-DE" sz="1400" dirty="0"/>
              <a:t>. The null </a:t>
            </a:r>
            <a:r>
              <a:rPr lang="de-DE" sz="1400" dirty="0" err="1"/>
              <a:t>hypothesis</a:t>
            </a:r>
            <a:r>
              <a:rPr lang="de-DE" sz="1400" dirty="0"/>
              <a:t> </a:t>
            </a:r>
            <a:r>
              <a:rPr lang="de-DE" sz="1400" dirty="0" err="1"/>
              <a:t>would</a:t>
            </a:r>
            <a:r>
              <a:rPr lang="de-DE" sz="1400" dirty="0"/>
              <a:t> </a:t>
            </a:r>
            <a:r>
              <a:rPr lang="de-DE" sz="1400" dirty="0" err="1"/>
              <a:t>have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be</a:t>
            </a:r>
            <a:r>
              <a:rPr lang="de-DE" sz="1400" dirty="0"/>
              <a:t> </a:t>
            </a:r>
            <a:r>
              <a:rPr lang="de-DE" sz="1400" dirty="0" err="1"/>
              <a:t>rejected</a:t>
            </a:r>
            <a:r>
              <a:rPr lang="de-DE" sz="1400" dirty="0"/>
              <a:t> </a:t>
            </a:r>
            <a:r>
              <a:rPr lang="de-DE" sz="1400" dirty="0" err="1"/>
              <a:t>if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statistic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„</a:t>
            </a:r>
            <a:r>
              <a:rPr lang="de-DE" sz="1400" dirty="0" err="1"/>
              <a:t>too</a:t>
            </a:r>
            <a:r>
              <a:rPr lang="de-DE" sz="1400" dirty="0"/>
              <a:t> negative“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believe</a:t>
            </a:r>
            <a:r>
              <a:rPr lang="de-DE" sz="1400" dirty="0"/>
              <a:t> </a:t>
            </a:r>
            <a:r>
              <a:rPr lang="de-DE" sz="1400" dirty="0" err="1"/>
              <a:t>that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true</a:t>
            </a:r>
            <a:r>
              <a:rPr lang="de-DE" sz="1400" dirty="0"/>
              <a:t> </a:t>
            </a:r>
            <a:r>
              <a:rPr lang="de-DE" sz="1400" dirty="0" err="1"/>
              <a:t>difference</a:t>
            </a:r>
            <a:r>
              <a:rPr lang="de-DE" sz="1400" dirty="0"/>
              <a:t> </a:t>
            </a:r>
            <a:r>
              <a:rPr lang="de-DE" sz="1400" dirty="0" err="1"/>
              <a:t>between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parameters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equal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zero</a:t>
            </a:r>
            <a:r>
              <a:rPr lang="de-DE" sz="1400" dirty="0"/>
              <a:t>.</a:t>
            </a:r>
          </a:p>
        </p:txBody>
      </p:sp>
      <p:cxnSp>
        <p:nvCxnSpPr>
          <p:cNvPr id="15" name="Gerade Verbindung mit Pfeil 36"/>
          <p:cNvCxnSpPr/>
          <p:nvPr/>
        </p:nvCxnSpPr>
        <p:spPr>
          <a:xfrm rot="10800000" flipV="1">
            <a:off x="2855913" y="5437188"/>
            <a:ext cx="474662" cy="10953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40"/>
          <p:cNvSpPr/>
          <p:nvPr/>
        </p:nvSpPr>
        <p:spPr>
          <a:xfrm>
            <a:off x="1651000" y="5364163"/>
            <a:ext cx="1168400" cy="365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7" name="Grafik 29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913" y="4327525"/>
            <a:ext cx="2032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Grafik 30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327525"/>
            <a:ext cx="19939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25450" y="45859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Testing hypotheses about a linear combination of parameters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6540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425450" y="45859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Testing hypotheses about a linear combination of parameters</a:t>
            </a:r>
            <a:br>
              <a:rPr lang="en-US" dirty="0"/>
            </a:br>
            <a:endParaRPr lang="en-US" dirty="0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dirty="0"/>
              <a:t>Impossible to compute with standard regression output because</a:t>
            </a:r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r>
              <a:rPr lang="de-DE" altLang="en-US" sz="1800" b="1" dirty="0"/>
              <a:t>Alternative method</a:t>
            </a:r>
          </a:p>
        </p:txBody>
      </p:sp>
      <p:pic>
        <p:nvPicPr>
          <p:cNvPr id="21" name="Grafik 19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2625725"/>
            <a:ext cx="84328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feld 23"/>
          <p:cNvSpPr txBox="1"/>
          <p:nvPr/>
        </p:nvSpPr>
        <p:spPr>
          <a:xfrm>
            <a:off x="5046663" y="3246438"/>
            <a:ext cx="3760787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Usually</a:t>
            </a:r>
            <a:r>
              <a:rPr lang="de-DE" sz="1400" dirty="0"/>
              <a:t> not </a:t>
            </a:r>
            <a:r>
              <a:rPr lang="de-DE" sz="1400" dirty="0" err="1"/>
              <a:t>available</a:t>
            </a:r>
            <a:r>
              <a:rPr lang="de-DE" sz="1400" dirty="0"/>
              <a:t> in </a:t>
            </a:r>
            <a:r>
              <a:rPr lang="de-DE" sz="1400" dirty="0" err="1"/>
              <a:t>regression</a:t>
            </a:r>
            <a:r>
              <a:rPr lang="de-DE" sz="1400" dirty="0"/>
              <a:t> </a:t>
            </a:r>
            <a:r>
              <a:rPr lang="de-DE" sz="1400" dirty="0" err="1"/>
              <a:t>output</a:t>
            </a:r>
            <a:endParaRPr lang="de-DE" sz="1400" dirty="0"/>
          </a:p>
        </p:txBody>
      </p:sp>
      <p:cxnSp>
        <p:nvCxnSpPr>
          <p:cNvPr id="23" name="Gerade Verbindung mit Pfeil 25"/>
          <p:cNvCxnSpPr/>
          <p:nvPr/>
        </p:nvCxnSpPr>
        <p:spPr>
          <a:xfrm rot="5400000" flipH="1" flipV="1">
            <a:off x="7383463" y="3100387"/>
            <a:ext cx="255588" cy="1825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lipse 38"/>
          <p:cNvSpPr/>
          <p:nvPr/>
        </p:nvSpPr>
        <p:spPr>
          <a:xfrm>
            <a:off x="7419975" y="2589213"/>
            <a:ext cx="1387475" cy="4746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5" name="Rechteck 42"/>
          <p:cNvSpPr>
            <a:spLocks noChangeArrowheads="1"/>
          </p:cNvSpPr>
          <p:nvPr/>
        </p:nvSpPr>
        <p:spPr bwMode="auto">
          <a:xfrm>
            <a:off x="774700" y="3867150"/>
            <a:ext cx="7593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en-US"/>
              <a:t>Define                          and test                       against                     .</a:t>
            </a:r>
          </a:p>
        </p:txBody>
      </p:sp>
      <p:pic>
        <p:nvPicPr>
          <p:cNvPr id="26" name="Grafik 51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413" y="3954463"/>
            <a:ext cx="1397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Grafik 52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725" y="3954463"/>
            <a:ext cx="13462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Grafik 54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238" y="4633913"/>
            <a:ext cx="6083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Grafik 69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5327650"/>
            <a:ext cx="53340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" name="Gerade Verbindung mit Pfeil 60"/>
          <p:cNvCxnSpPr/>
          <p:nvPr/>
        </p:nvCxnSpPr>
        <p:spPr>
          <a:xfrm rot="5400000" flipH="1" flipV="1">
            <a:off x="2417763" y="5108575"/>
            <a:ext cx="949325" cy="6572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61"/>
          <p:cNvSpPr/>
          <p:nvPr/>
        </p:nvSpPr>
        <p:spPr>
          <a:xfrm>
            <a:off x="3001963" y="4524375"/>
            <a:ext cx="1058862" cy="4381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2" name="Textfeld 66"/>
          <p:cNvSpPr txBox="1"/>
          <p:nvPr/>
        </p:nvSpPr>
        <p:spPr>
          <a:xfrm>
            <a:off x="4389438" y="5911850"/>
            <a:ext cx="3760787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a </a:t>
            </a:r>
            <a:r>
              <a:rPr lang="de-DE" sz="1400" dirty="0" err="1"/>
              <a:t>new</a:t>
            </a:r>
            <a:r>
              <a:rPr lang="de-DE" sz="1400" dirty="0"/>
              <a:t> </a:t>
            </a:r>
            <a:r>
              <a:rPr lang="de-DE" sz="1400" dirty="0" err="1"/>
              <a:t>regressor</a:t>
            </a:r>
            <a:r>
              <a:rPr lang="de-DE" sz="1400" dirty="0"/>
              <a:t> (= total </a:t>
            </a:r>
            <a:r>
              <a:rPr lang="de-DE" sz="1400" dirty="0" err="1"/>
              <a:t>years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college</a:t>
            </a:r>
            <a:r>
              <a:rPr lang="de-DE" sz="1400" dirty="0"/>
              <a:t>)</a:t>
            </a:r>
          </a:p>
        </p:txBody>
      </p:sp>
      <p:cxnSp>
        <p:nvCxnSpPr>
          <p:cNvPr id="33" name="Gerade Verbindung mit Pfeil 67"/>
          <p:cNvCxnSpPr/>
          <p:nvPr/>
        </p:nvCxnSpPr>
        <p:spPr>
          <a:xfrm rot="5400000" flipH="1" flipV="1">
            <a:off x="4718051" y="5729287"/>
            <a:ext cx="292100" cy="2190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hteck 72"/>
          <p:cNvSpPr/>
          <p:nvPr/>
        </p:nvSpPr>
        <p:spPr>
          <a:xfrm>
            <a:off x="4279900" y="5254625"/>
            <a:ext cx="1387475" cy="365125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5" name="Textfeld 65"/>
          <p:cNvSpPr txBox="1"/>
          <p:nvPr/>
        </p:nvSpPr>
        <p:spPr>
          <a:xfrm>
            <a:off x="1395413" y="5911850"/>
            <a:ext cx="2519362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Insert </a:t>
            </a:r>
            <a:r>
              <a:rPr lang="de-DE" sz="1400" dirty="0" err="1"/>
              <a:t>into</a:t>
            </a:r>
            <a:r>
              <a:rPr lang="de-DE" sz="1400" dirty="0"/>
              <a:t> original </a:t>
            </a:r>
            <a:r>
              <a:rPr lang="de-DE" sz="1400" dirty="0" err="1"/>
              <a:t>regression</a:t>
            </a:r>
            <a:endParaRPr lang="de-DE" sz="1400" dirty="0"/>
          </a:p>
        </p:txBody>
      </p:sp>
      <p:pic>
        <p:nvPicPr>
          <p:cNvPr id="36" name="Grafik 44" descr="TP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3948113"/>
            <a:ext cx="15367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42860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7612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2"/>
            <a:ext cx="8140700" cy="4395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/>
              <a:t>Estimation results</a:t>
            </a:r>
          </a:p>
          <a:p>
            <a:pPr>
              <a:lnSpc>
                <a:spcPts val="3000"/>
              </a:lnSpc>
            </a:pPr>
            <a:endParaRPr lang="de-DE" altLang="en-US" sz="1800" b="1"/>
          </a:p>
          <a:p>
            <a:pPr>
              <a:lnSpc>
                <a:spcPts val="3000"/>
              </a:lnSpc>
            </a:pPr>
            <a:endParaRPr lang="de-DE" altLang="en-US" sz="1800" b="1"/>
          </a:p>
          <a:p>
            <a:pPr>
              <a:lnSpc>
                <a:spcPts val="3000"/>
              </a:lnSpc>
            </a:pPr>
            <a:endParaRPr lang="de-DE" altLang="en-US" sz="1800" b="1"/>
          </a:p>
          <a:p>
            <a:pPr>
              <a:lnSpc>
                <a:spcPts val="3000"/>
              </a:lnSpc>
            </a:pPr>
            <a:endParaRPr lang="de-DE" altLang="en-US" sz="1800" b="1"/>
          </a:p>
          <a:p>
            <a:pPr>
              <a:lnSpc>
                <a:spcPts val="3000"/>
              </a:lnSpc>
            </a:pPr>
            <a:endParaRPr lang="de-DE" altLang="en-US" sz="1800" b="1"/>
          </a:p>
          <a:p>
            <a:pPr>
              <a:lnSpc>
                <a:spcPts val="3000"/>
              </a:lnSpc>
            </a:pPr>
            <a:endParaRPr lang="de-DE" altLang="en-US" sz="1800" b="1"/>
          </a:p>
          <a:p>
            <a:pPr>
              <a:lnSpc>
                <a:spcPts val="3000"/>
              </a:lnSpc>
            </a:pPr>
            <a:endParaRPr lang="de-DE" altLang="en-US" sz="1800" b="1"/>
          </a:p>
          <a:p>
            <a:pPr>
              <a:lnSpc>
                <a:spcPts val="2800"/>
              </a:lnSpc>
            </a:pPr>
            <a:endParaRPr lang="de-DE" altLang="en-US" sz="1800" b="1"/>
          </a:p>
          <a:p>
            <a:pPr>
              <a:lnSpc>
                <a:spcPts val="2800"/>
              </a:lnSpc>
            </a:pPr>
            <a:r>
              <a:rPr lang="de-DE" altLang="en-US" sz="1800" b="1"/>
              <a:t>This method works </a:t>
            </a:r>
            <a:r>
              <a:rPr lang="de-DE" altLang="en-US" sz="1800" b="1" u="sng"/>
              <a:t>always</a:t>
            </a:r>
            <a:r>
              <a:rPr lang="de-DE" altLang="en-US" sz="1800" b="1"/>
              <a:t> for single linear hypotheses</a:t>
            </a:r>
            <a:endParaRPr lang="de-DE" altLang="en-US" sz="1800" b="1" dirty="0"/>
          </a:p>
        </p:txBody>
      </p:sp>
      <p:pic>
        <p:nvPicPr>
          <p:cNvPr id="6" name="Grafik 17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2625724"/>
            <a:ext cx="7721600" cy="61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8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3575049"/>
            <a:ext cx="2794000" cy="313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llipse 83"/>
          <p:cNvSpPr/>
          <p:nvPr/>
        </p:nvSpPr>
        <p:spPr>
          <a:xfrm>
            <a:off x="5740400" y="2625725"/>
            <a:ext cx="876300" cy="338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Textfeld 19"/>
          <p:cNvSpPr txBox="1"/>
          <p:nvPr/>
        </p:nvSpPr>
        <p:spPr>
          <a:xfrm>
            <a:off x="5940425" y="1881188"/>
            <a:ext cx="1935163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Total </a:t>
            </a:r>
            <a:r>
              <a:rPr lang="de-DE" sz="1400" dirty="0" err="1"/>
              <a:t>years</a:t>
            </a:r>
            <a:r>
              <a:rPr lang="de-DE" sz="1400" dirty="0"/>
              <a:t> of </a:t>
            </a:r>
            <a:r>
              <a:rPr lang="de-DE" sz="1400" dirty="0" err="1"/>
              <a:t>college</a:t>
            </a:r>
            <a:endParaRPr lang="de-DE" sz="1400" dirty="0"/>
          </a:p>
        </p:txBody>
      </p:sp>
      <p:cxnSp>
        <p:nvCxnSpPr>
          <p:cNvPr id="10" name="Gerade Verbindung mit Pfeil 20"/>
          <p:cNvCxnSpPr/>
          <p:nvPr/>
        </p:nvCxnSpPr>
        <p:spPr>
          <a:xfrm flipH="1">
            <a:off x="6361113" y="2187575"/>
            <a:ext cx="328612" cy="4222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27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4195762"/>
            <a:ext cx="3378200" cy="2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rafik 29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4779963"/>
            <a:ext cx="5016500" cy="26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fik 31" descr="TP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5364163"/>
            <a:ext cx="5080000" cy="26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33"/>
          <p:cNvSpPr txBox="1"/>
          <p:nvPr/>
        </p:nvSpPr>
        <p:spPr>
          <a:xfrm>
            <a:off x="5521325" y="3794125"/>
            <a:ext cx="2628900" cy="5238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Hypothesis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rejected</a:t>
            </a:r>
            <a:r>
              <a:rPr lang="de-DE" sz="1400" dirty="0"/>
              <a:t> </a:t>
            </a:r>
            <a:r>
              <a:rPr lang="de-DE" sz="1400" dirty="0" err="1"/>
              <a:t>at</a:t>
            </a:r>
            <a:r>
              <a:rPr lang="de-DE" sz="1400" dirty="0"/>
              <a:t> 10% </a:t>
            </a:r>
            <a:r>
              <a:rPr lang="de-DE" sz="1400" dirty="0" err="1"/>
              <a:t>level</a:t>
            </a:r>
            <a:r>
              <a:rPr lang="de-DE" sz="1400" dirty="0"/>
              <a:t> but not </a:t>
            </a:r>
            <a:r>
              <a:rPr lang="de-DE" sz="1400" dirty="0" err="1"/>
              <a:t>at</a:t>
            </a:r>
            <a:r>
              <a:rPr lang="de-DE" sz="1400" dirty="0"/>
              <a:t> 5% </a:t>
            </a:r>
            <a:r>
              <a:rPr lang="de-DE" sz="1400" dirty="0" err="1"/>
              <a:t>level</a:t>
            </a:r>
            <a:endParaRPr lang="de-DE" sz="1400" dirty="0"/>
          </a:p>
        </p:txBody>
      </p:sp>
      <p:cxnSp>
        <p:nvCxnSpPr>
          <p:cNvPr id="15" name="Gerade Verbindung mit Pfeil 34"/>
          <p:cNvCxnSpPr/>
          <p:nvPr/>
        </p:nvCxnSpPr>
        <p:spPr>
          <a:xfrm flipH="1">
            <a:off x="5484813" y="4341813"/>
            <a:ext cx="292100" cy="38576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36"/>
          <p:cNvSpPr/>
          <p:nvPr/>
        </p:nvSpPr>
        <p:spPr>
          <a:xfrm>
            <a:off x="3221038" y="2625725"/>
            <a:ext cx="1168400" cy="338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17" name="Gerade Verbindung mit Pfeil 37"/>
          <p:cNvCxnSpPr/>
          <p:nvPr/>
        </p:nvCxnSpPr>
        <p:spPr>
          <a:xfrm flipH="1" flipV="1">
            <a:off x="4352926" y="2917826"/>
            <a:ext cx="1387475" cy="91281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274638" y="616736"/>
            <a:ext cx="8229600" cy="11853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u="sng" dirty="0"/>
              <a:t>Inference</a:t>
            </a:r>
            <a:r>
              <a:rPr lang="en-US" sz="4000" dirty="0"/>
              <a:t>: Testing hypotheses about a linear combination of parameters</a:t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082560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1828800"/>
            <a:ext cx="814070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u="sng"/>
              <a:t>Testing multiple linear restrictions: The F-test</a:t>
            </a:r>
          </a:p>
          <a:p>
            <a:pPr>
              <a:lnSpc>
                <a:spcPts val="2800"/>
              </a:lnSpc>
            </a:pPr>
            <a:r>
              <a:rPr lang="de-DE" altLang="en-US" sz="1800" b="1"/>
              <a:t>Testing exclusion restrictions </a:t>
            </a:r>
            <a:endParaRPr lang="de-DE" altLang="en-US" sz="1800" b="1" dirty="0"/>
          </a:p>
        </p:txBody>
      </p:sp>
      <p:pic>
        <p:nvPicPr>
          <p:cNvPr id="6" name="Grafik 16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3673575"/>
            <a:ext cx="5041900" cy="27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19"/>
          <p:cNvSpPr txBox="1"/>
          <p:nvPr/>
        </p:nvSpPr>
        <p:spPr>
          <a:xfrm>
            <a:off x="3294063" y="2954338"/>
            <a:ext cx="1752600" cy="5238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Years</a:t>
            </a:r>
            <a:r>
              <a:rPr lang="de-DE" sz="1400" dirty="0"/>
              <a:t> in </a:t>
            </a:r>
          </a:p>
          <a:p>
            <a:pPr>
              <a:defRPr/>
            </a:pP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league</a:t>
            </a:r>
            <a:endParaRPr lang="de-DE" sz="1400" dirty="0"/>
          </a:p>
        </p:txBody>
      </p:sp>
      <p:sp>
        <p:nvSpPr>
          <p:cNvPr id="8" name="Textfeld 21"/>
          <p:cNvSpPr txBox="1"/>
          <p:nvPr/>
        </p:nvSpPr>
        <p:spPr>
          <a:xfrm>
            <a:off x="4718050" y="2954338"/>
            <a:ext cx="1752600" cy="5238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Average</a:t>
            </a:r>
            <a:r>
              <a:rPr lang="de-DE" sz="1400" dirty="0"/>
              <a:t> </a:t>
            </a:r>
            <a:r>
              <a:rPr lang="de-DE" sz="1400" dirty="0" err="1"/>
              <a:t>number</a:t>
            </a:r>
            <a:r>
              <a:rPr lang="de-DE" sz="1400" dirty="0"/>
              <a:t> of </a:t>
            </a:r>
          </a:p>
          <a:p>
            <a:pPr>
              <a:defRPr/>
            </a:pPr>
            <a:r>
              <a:rPr lang="de-DE" sz="1400" dirty="0" err="1"/>
              <a:t>games</a:t>
            </a:r>
            <a:r>
              <a:rPr lang="de-DE" sz="1400" dirty="0"/>
              <a:t> per </a:t>
            </a:r>
            <a:r>
              <a:rPr lang="de-DE" sz="1400" dirty="0" err="1"/>
              <a:t>year</a:t>
            </a:r>
            <a:endParaRPr lang="de-DE" sz="1400" dirty="0"/>
          </a:p>
        </p:txBody>
      </p:sp>
      <p:cxnSp>
        <p:nvCxnSpPr>
          <p:cNvPr id="9" name="Gerade Verbindung mit Pfeil 22"/>
          <p:cNvCxnSpPr/>
          <p:nvPr/>
        </p:nvCxnSpPr>
        <p:spPr>
          <a:xfrm>
            <a:off x="3951288" y="3465513"/>
            <a:ext cx="182562" cy="2190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24"/>
          <p:cNvCxnSpPr/>
          <p:nvPr/>
        </p:nvCxnSpPr>
        <p:spPr>
          <a:xfrm flipH="1">
            <a:off x="1906588" y="3465513"/>
            <a:ext cx="146050" cy="2190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18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4331324"/>
            <a:ext cx="4597400" cy="264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feld 25"/>
          <p:cNvSpPr txBox="1"/>
          <p:nvPr/>
        </p:nvSpPr>
        <p:spPr>
          <a:xfrm>
            <a:off x="1066800" y="2954338"/>
            <a:ext cx="1789113" cy="52387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Salary</a:t>
            </a:r>
            <a:r>
              <a:rPr lang="de-DE" sz="1400" dirty="0"/>
              <a:t> of </a:t>
            </a:r>
            <a:r>
              <a:rPr lang="de-DE" sz="1400" dirty="0" err="1"/>
              <a:t>major</a:t>
            </a:r>
            <a:r>
              <a:rPr lang="de-DE" sz="1400" dirty="0"/>
              <a:t> </a:t>
            </a:r>
            <a:r>
              <a:rPr lang="de-DE" sz="1400" dirty="0" err="1"/>
              <a:t>lea</a:t>
            </a:r>
            <a:r>
              <a:rPr lang="de-DE" sz="1400" dirty="0"/>
              <a:t>-</a:t>
            </a:r>
          </a:p>
          <a:p>
            <a:pPr>
              <a:defRPr/>
            </a:pPr>
            <a:r>
              <a:rPr lang="de-DE" sz="1400" dirty="0"/>
              <a:t>gue baseball player</a:t>
            </a:r>
          </a:p>
        </p:txBody>
      </p:sp>
      <p:cxnSp>
        <p:nvCxnSpPr>
          <p:cNvPr id="13" name="Gerade Verbindung mit Pfeil 32"/>
          <p:cNvCxnSpPr/>
          <p:nvPr/>
        </p:nvCxnSpPr>
        <p:spPr>
          <a:xfrm flipH="1">
            <a:off x="5411788" y="3465513"/>
            <a:ext cx="146050" cy="2190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33"/>
          <p:cNvSpPr txBox="1"/>
          <p:nvPr/>
        </p:nvSpPr>
        <p:spPr>
          <a:xfrm>
            <a:off x="1797050" y="4816475"/>
            <a:ext cx="1460500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Batting</a:t>
            </a:r>
            <a:r>
              <a:rPr lang="de-DE" sz="1400" dirty="0"/>
              <a:t> </a:t>
            </a:r>
            <a:r>
              <a:rPr lang="de-DE" sz="1400" dirty="0" err="1"/>
              <a:t>average</a:t>
            </a:r>
            <a:endParaRPr lang="de-DE" sz="1400" dirty="0"/>
          </a:p>
        </p:txBody>
      </p:sp>
      <p:sp>
        <p:nvSpPr>
          <p:cNvPr id="15" name="Textfeld 37"/>
          <p:cNvSpPr txBox="1"/>
          <p:nvPr/>
        </p:nvSpPr>
        <p:spPr>
          <a:xfrm>
            <a:off x="3330575" y="4816475"/>
            <a:ext cx="1752600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Home </a:t>
            </a:r>
            <a:r>
              <a:rPr lang="de-DE" sz="1400" dirty="0" err="1"/>
              <a:t>runs</a:t>
            </a:r>
            <a:r>
              <a:rPr lang="de-DE" sz="1400" dirty="0"/>
              <a:t> per </a:t>
            </a:r>
            <a:r>
              <a:rPr lang="de-DE" sz="1400" dirty="0" err="1"/>
              <a:t>year</a:t>
            </a:r>
            <a:endParaRPr lang="de-DE" sz="1400" dirty="0"/>
          </a:p>
        </p:txBody>
      </p:sp>
      <p:sp>
        <p:nvSpPr>
          <p:cNvPr id="16" name="Textfeld 38"/>
          <p:cNvSpPr txBox="1"/>
          <p:nvPr/>
        </p:nvSpPr>
        <p:spPr>
          <a:xfrm>
            <a:off x="5156200" y="4816475"/>
            <a:ext cx="2117725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Runs </a:t>
            </a:r>
            <a:r>
              <a:rPr lang="de-DE" sz="1400" dirty="0" err="1"/>
              <a:t>batted</a:t>
            </a:r>
            <a:r>
              <a:rPr lang="de-DE" sz="1400" dirty="0"/>
              <a:t> in per </a:t>
            </a:r>
            <a:r>
              <a:rPr lang="de-DE" sz="1400" dirty="0" err="1"/>
              <a:t>year</a:t>
            </a:r>
            <a:endParaRPr lang="de-DE" sz="1400" dirty="0"/>
          </a:p>
        </p:txBody>
      </p:sp>
      <p:cxnSp>
        <p:nvCxnSpPr>
          <p:cNvPr id="17" name="Gerade Verbindung mit Pfeil 39"/>
          <p:cNvCxnSpPr/>
          <p:nvPr/>
        </p:nvCxnSpPr>
        <p:spPr>
          <a:xfrm flipV="1">
            <a:off x="2636838" y="4597400"/>
            <a:ext cx="219075" cy="255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42"/>
          <p:cNvCxnSpPr/>
          <p:nvPr/>
        </p:nvCxnSpPr>
        <p:spPr>
          <a:xfrm flipV="1">
            <a:off x="4024313" y="4597400"/>
            <a:ext cx="219075" cy="255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43"/>
          <p:cNvCxnSpPr/>
          <p:nvPr/>
        </p:nvCxnSpPr>
        <p:spPr>
          <a:xfrm flipV="1">
            <a:off x="5594350" y="4597400"/>
            <a:ext cx="219075" cy="255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Grafik 45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3" y="5463211"/>
            <a:ext cx="3327400" cy="264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hteck 46"/>
          <p:cNvSpPr>
            <a:spLocks noChangeArrowheads="1"/>
          </p:cNvSpPr>
          <p:nvPr/>
        </p:nvSpPr>
        <p:spPr bwMode="auto">
          <a:xfrm>
            <a:off x="4608513" y="5386388"/>
            <a:ext cx="9159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de-DE" altLang="en-US"/>
              <a:t>against</a:t>
            </a:r>
          </a:p>
        </p:txBody>
      </p:sp>
      <p:pic>
        <p:nvPicPr>
          <p:cNvPr id="22" name="Grafik 49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863" y="5463211"/>
            <a:ext cx="2387600" cy="264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hteck 50"/>
          <p:cNvSpPr/>
          <p:nvPr/>
        </p:nvSpPr>
        <p:spPr>
          <a:xfrm>
            <a:off x="1066800" y="5385597"/>
            <a:ext cx="3432175" cy="380203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4" name="Textfeld 51"/>
          <p:cNvSpPr txBox="1"/>
          <p:nvPr/>
        </p:nvSpPr>
        <p:spPr>
          <a:xfrm>
            <a:off x="993775" y="6057900"/>
            <a:ext cx="7010400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Test </a:t>
            </a:r>
            <a:r>
              <a:rPr lang="de-DE" sz="1400" dirty="0" err="1"/>
              <a:t>whether</a:t>
            </a:r>
            <a:r>
              <a:rPr lang="de-DE" sz="1400" dirty="0"/>
              <a:t> </a:t>
            </a:r>
            <a:r>
              <a:rPr lang="de-DE" sz="1400" dirty="0" err="1"/>
              <a:t>performance</a:t>
            </a:r>
            <a:r>
              <a:rPr lang="de-DE" sz="1400" dirty="0"/>
              <a:t> </a:t>
            </a:r>
            <a:r>
              <a:rPr lang="de-DE" sz="1400" dirty="0" err="1"/>
              <a:t>measures</a:t>
            </a:r>
            <a:r>
              <a:rPr lang="de-DE" sz="1400" dirty="0"/>
              <a:t> </a:t>
            </a:r>
            <a:r>
              <a:rPr lang="de-DE" sz="1400" dirty="0" err="1"/>
              <a:t>have</a:t>
            </a:r>
            <a:r>
              <a:rPr lang="de-DE" sz="1400" dirty="0"/>
              <a:t> </a:t>
            </a:r>
            <a:r>
              <a:rPr lang="de-DE" sz="1400" dirty="0" err="1"/>
              <a:t>no</a:t>
            </a:r>
            <a:r>
              <a:rPr lang="de-DE" sz="1400" dirty="0"/>
              <a:t> </a:t>
            </a:r>
            <a:r>
              <a:rPr lang="de-DE" sz="1400" dirty="0" err="1"/>
              <a:t>effect</a:t>
            </a:r>
            <a:r>
              <a:rPr lang="de-DE" sz="1400" dirty="0"/>
              <a:t>/</a:t>
            </a:r>
            <a:r>
              <a:rPr lang="de-DE" sz="1400" dirty="0" err="1"/>
              <a:t>can</a:t>
            </a:r>
            <a:r>
              <a:rPr lang="de-DE" sz="1400" dirty="0"/>
              <a:t> </a:t>
            </a:r>
            <a:r>
              <a:rPr lang="de-DE" sz="1400" dirty="0" err="1"/>
              <a:t>be</a:t>
            </a:r>
            <a:r>
              <a:rPr lang="de-DE" sz="1400" dirty="0"/>
              <a:t> </a:t>
            </a:r>
            <a:r>
              <a:rPr lang="de-DE" sz="1400" dirty="0" err="1"/>
              <a:t>exluded</a:t>
            </a:r>
            <a:r>
              <a:rPr lang="de-DE" sz="1400" dirty="0"/>
              <a:t> </a:t>
            </a:r>
            <a:r>
              <a:rPr lang="de-DE" sz="1400" dirty="0" err="1"/>
              <a:t>from</a:t>
            </a:r>
            <a:r>
              <a:rPr lang="de-DE" sz="1400" dirty="0"/>
              <a:t> </a:t>
            </a:r>
            <a:r>
              <a:rPr lang="de-DE" sz="1400" dirty="0" err="1"/>
              <a:t>regression</a:t>
            </a:r>
            <a:r>
              <a:rPr lang="de-DE" sz="1400" dirty="0"/>
              <a:t>.</a:t>
            </a:r>
          </a:p>
        </p:txBody>
      </p:sp>
      <p:cxnSp>
        <p:nvCxnSpPr>
          <p:cNvPr id="25" name="Gerade Verbindung mit Pfeil 52"/>
          <p:cNvCxnSpPr/>
          <p:nvPr/>
        </p:nvCxnSpPr>
        <p:spPr>
          <a:xfrm flipV="1">
            <a:off x="1541463" y="5838825"/>
            <a:ext cx="219075" cy="255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234802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The </a:t>
            </a:r>
            <a:r>
              <a:rPr lang="en-US" i="1" dirty="0"/>
              <a:t>F</a:t>
            </a:r>
            <a:r>
              <a:rPr lang="en-US" dirty="0"/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296264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1828800"/>
            <a:ext cx="814070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dirty="0"/>
              <a:t>Estimation of the unrestricted model</a:t>
            </a:r>
          </a:p>
        </p:txBody>
      </p:sp>
      <p:pic>
        <p:nvPicPr>
          <p:cNvPr id="6" name="Grafik 23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2698750"/>
            <a:ext cx="67818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30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145088"/>
            <a:ext cx="487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27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3" y="3648075"/>
            <a:ext cx="59817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llipse 32"/>
          <p:cNvSpPr/>
          <p:nvPr/>
        </p:nvSpPr>
        <p:spPr>
          <a:xfrm>
            <a:off x="2673350" y="3575050"/>
            <a:ext cx="657225" cy="365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Ellipse 36"/>
          <p:cNvSpPr/>
          <p:nvPr/>
        </p:nvSpPr>
        <p:spPr>
          <a:xfrm>
            <a:off x="4389438" y="3575050"/>
            <a:ext cx="1095375" cy="365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Ellipse 38"/>
          <p:cNvSpPr/>
          <p:nvPr/>
        </p:nvSpPr>
        <p:spPr>
          <a:xfrm>
            <a:off x="6580188" y="3575050"/>
            <a:ext cx="876300" cy="365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2" name="Textfeld 39"/>
          <p:cNvSpPr txBox="1"/>
          <p:nvPr/>
        </p:nvSpPr>
        <p:spPr>
          <a:xfrm>
            <a:off x="2344738" y="4560888"/>
            <a:ext cx="5915025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None of these variabels are statistically significant when tested individually</a:t>
            </a:r>
          </a:p>
        </p:txBody>
      </p:sp>
      <p:cxnSp>
        <p:nvCxnSpPr>
          <p:cNvPr id="13" name="Gerade Verbindung mit Pfeil 40"/>
          <p:cNvCxnSpPr/>
          <p:nvPr/>
        </p:nvCxnSpPr>
        <p:spPr>
          <a:xfrm rot="16200000" flipV="1">
            <a:off x="3038476" y="3976687"/>
            <a:ext cx="620712" cy="62071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42"/>
          <p:cNvCxnSpPr/>
          <p:nvPr/>
        </p:nvCxnSpPr>
        <p:spPr>
          <a:xfrm rot="5400000" flipH="1" flipV="1">
            <a:off x="4590257" y="4214019"/>
            <a:ext cx="584200" cy="10953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45"/>
          <p:cNvCxnSpPr/>
          <p:nvPr/>
        </p:nvCxnSpPr>
        <p:spPr>
          <a:xfrm flipV="1">
            <a:off x="6069013" y="3976688"/>
            <a:ext cx="912812" cy="584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48"/>
          <p:cNvSpPr/>
          <p:nvPr/>
        </p:nvSpPr>
        <p:spPr>
          <a:xfrm>
            <a:off x="2819400" y="5108575"/>
            <a:ext cx="1095375" cy="3651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7" name="Textfeld 49"/>
          <p:cNvSpPr txBox="1"/>
          <p:nvPr/>
        </p:nvSpPr>
        <p:spPr>
          <a:xfrm>
            <a:off x="1468438" y="5765800"/>
            <a:ext cx="7192962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u="sng" dirty="0" err="1"/>
              <a:t>Idea</a:t>
            </a:r>
            <a:r>
              <a:rPr lang="de-DE" sz="1400" u="sng" dirty="0"/>
              <a:t>:</a:t>
            </a:r>
            <a:r>
              <a:rPr lang="de-DE" sz="1400" dirty="0"/>
              <a:t> </a:t>
            </a:r>
            <a:r>
              <a:rPr lang="de-DE" sz="1400" dirty="0" err="1"/>
              <a:t>How</a:t>
            </a:r>
            <a:r>
              <a:rPr lang="de-DE" sz="1400" dirty="0"/>
              <a:t> </a:t>
            </a:r>
            <a:r>
              <a:rPr lang="de-DE" sz="1400" dirty="0" err="1"/>
              <a:t>would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model fit </a:t>
            </a:r>
            <a:r>
              <a:rPr lang="de-DE" sz="1400" dirty="0" err="1"/>
              <a:t>be</a:t>
            </a:r>
            <a:r>
              <a:rPr lang="de-DE" sz="1400" dirty="0"/>
              <a:t> </a:t>
            </a:r>
            <a:r>
              <a:rPr lang="de-DE" sz="1400" dirty="0" err="1"/>
              <a:t>if</a:t>
            </a:r>
            <a:r>
              <a:rPr lang="de-DE" sz="1400" dirty="0"/>
              <a:t> </a:t>
            </a:r>
            <a:r>
              <a:rPr lang="de-DE" sz="1400" dirty="0" err="1"/>
              <a:t>these</a:t>
            </a:r>
            <a:r>
              <a:rPr lang="de-DE" sz="1400" dirty="0"/>
              <a:t> variables </a:t>
            </a:r>
            <a:r>
              <a:rPr lang="de-DE" sz="1400" dirty="0" err="1"/>
              <a:t>were</a:t>
            </a:r>
            <a:r>
              <a:rPr lang="de-DE" sz="1400" dirty="0"/>
              <a:t> </a:t>
            </a:r>
            <a:r>
              <a:rPr lang="de-DE" sz="1400" dirty="0" err="1"/>
              <a:t>dropped</a:t>
            </a:r>
            <a:r>
              <a:rPr lang="de-DE" sz="1400" dirty="0"/>
              <a:t> </a:t>
            </a:r>
            <a:r>
              <a:rPr lang="de-DE" sz="1400" dirty="0" err="1"/>
              <a:t>from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regression</a:t>
            </a:r>
            <a:r>
              <a:rPr lang="de-DE" sz="1400" dirty="0"/>
              <a:t>?</a:t>
            </a:r>
          </a:p>
        </p:txBody>
      </p:sp>
      <p:cxnSp>
        <p:nvCxnSpPr>
          <p:cNvPr id="18" name="Gerade Verbindung mit Pfeil 50"/>
          <p:cNvCxnSpPr/>
          <p:nvPr/>
        </p:nvCxnSpPr>
        <p:spPr>
          <a:xfrm rot="5400000" flipH="1" flipV="1">
            <a:off x="2636838" y="5473700"/>
            <a:ext cx="365125" cy="3651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/>
          <p:cNvSpPr txBox="1">
            <a:spLocks/>
          </p:cNvSpPr>
          <p:nvPr/>
        </p:nvSpPr>
        <p:spPr>
          <a:xfrm>
            <a:off x="234802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i="1" u="sng"/>
              <a:t>Inference</a:t>
            </a:r>
            <a:r>
              <a:rPr lang="en-US"/>
              <a:t>: The </a:t>
            </a:r>
            <a:r>
              <a:rPr lang="en-US" i="1"/>
              <a:t>F</a:t>
            </a:r>
            <a:r>
              <a:rPr lang="en-US"/>
              <a:t>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0196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1828800"/>
            <a:ext cx="814070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/>
              <a:t>Estimation of the restricted model</a:t>
            </a:r>
          </a:p>
          <a:p>
            <a:pPr>
              <a:lnSpc>
                <a:spcPts val="2800"/>
              </a:lnSpc>
            </a:pPr>
            <a:endParaRPr lang="de-DE" altLang="en-US" sz="1800" b="1"/>
          </a:p>
          <a:p>
            <a:pPr>
              <a:lnSpc>
                <a:spcPts val="2800"/>
              </a:lnSpc>
            </a:pPr>
            <a:endParaRPr lang="de-DE" altLang="en-US" sz="1800" b="1"/>
          </a:p>
          <a:p>
            <a:pPr>
              <a:lnSpc>
                <a:spcPts val="2800"/>
              </a:lnSpc>
            </a:pPr>
            <a:endParaRPr lang="de-DE" altLang="en-US" sz="1800" b="1"/>
          </a:p>
          <a:p>
            <a:pPr>
              <a:lnSpc>
                <a:spcPts val="2800"/>
              </a:lnSpc>
            </a:pPr>
            <a:endParaRPr lang="de-DE" altLang="en-US" sz="1800" b="1"/>
          </a:p>
          <a:p>
            <a:pPr>
              <a:lnSpc>
                <a:spcPts val="2800"/>
              </a:lnSpc>
            </a:pPr>
            <a:endParaRPr lang="de-DE" altLang="en-US" sz="1800" b="1"/>
          </a:p>
          <a:p>
            <a:pPr>
              <a:lnSpc>
                <a:spcPts val="2200"/>
              </a:lnSpc>
            </a:pPr>
            <a:endParaRPr lang="de-DE" altLang="en-US" sz="1800" b="1"/>
          </a:p>
          <a:p>
            <a:pPr>
              <a:lnSpc>
                <a:spcPts val="2800"/>
              </a:lnSpc>
            </a:pPr>
            <a:r>
              <a:rPr lang="de-DE" altLang="en-US" sz="1800" b="1"/>
              <a:t>Test statistic</a:t>
            </a:r>
            <a:endParaRPr lang="de-DE" altLang="en-US" sz="1800" b="1" dirty="0"/>
          </a:p>
        </p:txBody>
      </p:sp>
      <p:pic>
        <p:nvPicPr>
          <p:cNvPr id="6" name="Grafik 17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2637589"/>
            <a:ext cx="6781800" cy="621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8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3598976"/>
            <a:ext cx="4864100" cy="31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llipse 48"/>
          <p:cNvSpPr/>
          <p:nvPr/>
        </p:nvSpPr>
        <p:spPr>
          <a:xfrm>
            <a:off x="2709863" y="3559972"/>
            <a:ext cx="1095375" cy="3802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Textfeld 49"/>
          <p:cNvSpPr txBox="1"/>
          <p:nvPr/>
        </p:nvSpPr>
        <p:spPr>
          <a:xfrm>
            <a:off x="1103313" y="4268788"/>
            <a:ext cx="7667625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The </a:t>
            </a:r>
            <a:r>
              <a:rPr lang="de-DE" sz="1400" dirty="0" err="1"/>
              <a:t>sum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squared</a:t>
            </a:r>
            <a:r>
              <a:rPr lang="de-DE" sz="1400" dirty="0"/>
              <a:t> </a:t>
            </a:r>
            <a:r>
              <a:rPr lang="de-DE" sz="1400" dirty="0" err="1"/>
              <a:t>residuals</a:t>
            </a:r>
            <a:r>
              <a:rPr lang="de-DE" sz="1400" dirty="0"/>
              <a:t> </a:t>
            </a:r>
            <a:r>
              <a:rPr lang="de-DE" sz="1400" dirty="0" err="1"/>
              <a:t>necessarily</a:t>
            </a:r>
            <a:r>
              <a:rPr lang="de-DE" sz="1400" dirty="0"/>
              <a:t> </a:t>
            </a:r>
            <a:r>
              <a:rPr lang="de-DE" sz="1400" dirty="0" err="1"/>
              <a:t>increases</a:t>
            </a:r>
            <a:r>
              <a:rPr lang="de-DE" sz="1400" dirty="0"/>
              <a:t>, but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increase</a:t>
            </a:r>
            <a:r>
              <a:rPr lang="de-DE" sz="1400" dirty="0"/>
              <a:t> </a:t>
            </a:r>
            <a:r>
              <a:rPr lang="de-DE" sz="1400" dirty="0" err="1"/>
              <a:t>statistically</a:t>
            </a:r>
            <a:r>
              <a:rPr lang="de-DE" sz="1400" dirty="0"/>
              <a:t> </a:t>
            </a:r>
            <a:r>
              <a:rPr lang="de-DE" sz="1400" dirty="0" err="1"/>
              <a:t>significant</a:t>
            </a:r>
            <a:r>
              <a:rPr lang="de-DE" sz="1400" dirty="0"/>
              <a:t>?</a:t>
            </a:r>
          </a:p>
        </p:txBody>
      </p:sp>
      <p:cxnSp>
        <p:nvCxnSpPr>
          <p:cNvPr id="10" name="Gerade Verbindung mit Pfeil 50"/>
          <p:cNvCxnSpPr/>
          <p:nvPr/>
        </p:nvCxnSpPr>
        <p:spPr>
          <a:xfrm flipV="1">
            <a:off x="2527300" y="3940176"/>
            <a:ext cx="365125" cy="3651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fik 21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520503"/>
            <a:ext cx="4559300" cy="661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llipse 22"/>
          <p:cNvSpPr/>
          <p:nvPr/>
        </p:nvSpPr>
        <p:spPr>
          <a:xfrm>
            <a:off x="3403600" y="5496643"/>
            <a:ext cx="255588" cy="3421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Textfeld 24"/>
          <p:cNvSpPr txBox="1"/>
          <p:nvPr/>
        </p:nvSpPr>
        <p:spPr>
          <a:xfrm>
            <a:off x="5740400" y="5364163"/>
            <a:ext cx="3103563" cy="95408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The relative </a:t>
            </a:r>
            <a:r>
              <a:rPr lang="de-DE" sz="1400" dirty="0" err="1"/>
              <a:t>increase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sum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squared</a:t>
            </a:r>
            <a:r>
              <a:rPr lang="de-DE" sz="1400" dirty="0"/>
              <a:t> </a:t>
            </a:r>
            <a:r>
              <a:rPr lang="de-DE" sz="1400" dirty="0" err="1"/>
              <a:t>residuals</a:t>
            </a:r>
            <a:r>
              <a:rPr lang="de-DE" sz="1400" dirty="0"/>
              <a:t> </a:t>
            </a:r>
            <a:r>
              <a:rPr lang="de-DE" sz="1400" dirty="0" err="1"/>
              <a:t>when</a:t>
            </a:r>
            <a:r>
              <a:rPr lang="de-DE" sz="1400" dirty="0"/>
              <a:t> </a:t>
            </a:r>
            <a:r>
              <a:rPr lang="de-DE" sz="1400" dirty="0" err="1"/>
              <a:t>going</a:t>
            </a:r>
            <a:r>
              <a:rPr lang="de-DE" sz="1400" dirty="0"/>
              <a:t> </a:t>
            </a:r>
            <a:r>
              <a:rPr lang="de-DE" sz="1400" dirty="0" err="1"/>
              <a:t>from</a:t>
            </a:r>
            <a:endParaRPr lang="de-DE" sz="1400" dirty="0"/>
          </a:p>
          <a:p>
            <a:pPr>
              <a:defRPr/>
            </a:pPr>
            <a:r>
              <a:rPr lang="de-DE" sz="1400" dirty="0"/>
              <a:t>H</a:t>
            </a:r>
            <a:r>
              <a:rPr lang="de-DE" sz="1400" baseline="-25000" dirty="0"/>
              <a:t>1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H</a:t>
            </a:r>
            <a:r>
              <a:rPr lang="de-DE" sz="1400" baseline="-25000" dirty="0"/>
              <a:t>0</a:t>
            </a:r>
            <a:r>
              <a:rPr lang="de-DE" sz="1400" dirty="0"/>
              <a:t> </a:t>
            </a:r>
            <a:r>
              <a:rPr lang="de-DE" sz="1400" dirty="0" err="1"/>
              <a:t>follows</a:t>
            </a:r>
            <a:r>
              <a:rPr lang="de-DE" sz="1400" dirty="0"/>
              <a:t> a F-</a:t>
            </a:r>
            <a:r>
              <a:rPr lang="de-DE" sz="1400" dirty="0" err="1"/>
              <a:t>distribution</a:t>
            </a:r>
            <a:r>
              <a:rPr lang="de-DE" sz="1400" dirty="0"/>
              <a:t> (</a:t>
            </a:r>
            <a:r>
              <a:rPr lang="de-DE" sz="1400" dirty="0" err="1"/>
              <a:t>if</a:t>
            </a:r>
            <a:endParaRPr lang="de-DE" sz="1400" dirty="0"/>
          </a:p>
          <a:p>
            <a:pPr>
              <a:defRPr/>
            </a:pPr>
            <a:r>
              <a:rPr lang="de-DE" sz="1400" dirty="0" err="1"/>
              <a:t>the</a:t>
            </a:r>
            <a:r>
              <a:rPr lang="de-DE" sz="1400" dirty="0"/>
              <a:t> null </a:t>
            </a:r>
            <a:r>
              <a:rPr lang="de-DE" sz="1400" dirty="0" err="1"/>
              <a:t>hypothesis</a:t>
            </a:r>
            <a:r>
              <a:rPr lang="de-DE" sz="1400" dirty="0"/>
              <a:t> H</a:t>
            </a:r>
            <a:r>
              <a:rPr lang="de-DE" sz="1400" baseline="-25000" dirty="0"/>
              <a:t>0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correct</a:t>
            </a:r>
            <a:r>
              <a:rPr lang="de-DE" sz="1400" dirty="0"/>
              <a:t>)</a:t>
            </a:r>
          </a:p>
        </p:txBody>
      </p:sp>
      <p:sp>
        <p:nvSpPr>
          <p:cNvPr id="14" name="Textfeld 25"/>
          <p:cNvSpPr txBox="1"/>
          <p:nvPr/>
        </p:nvSpPr>
        <p:spPr>
          <a:xfrm>
            <a:off x="3440113" y="4889500"/>
            <a:ext cx="2109787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 Number of restrictions</a:t>
            </a:r>
          </a:p>
        </p:txBody>
      </p:sp>
      <p:cxnSp>
        <p:nvCxnSpPr>
          <p:cNvPr id="15" name="Gerade Verbindung mit Pfeil 26"/>
          <p:cNvCxnSpPr/>
          <p:nvPr/>
        </p:nvCxnSpPr>
        <p:spPr>
          <a:xfrm flipH="1">
            <a:off x="5187951" y="5546725"/>
            <a:ext cx="588963" cy="3175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234802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The </a:t>
            </a:r>
            <a:r>
              <a:rPr lang="en-US" i="1" dirty="0"/>
              <a:t>F</a:t>
            </a:r>
            <a:r>
              <a:rPr lang="en-US" dirty="0"/>
              <a:t> Test</a:t>
            </a:r>
          </a:p>
        </p:txBody>
      </p:sp>
      <p:cxnSp>
        <p:nvCxnSpPr>
          <p:cNvPr id="17" name="Gerade Verbindung mit Pfeil 29"/>
          <p:cNvCxnSpPr/>
          <p:nvPr/>
        </p:nvCxnSpPr>
        <p:spPr>
          <a:xfrm rot="5400000">
            <a:off x="3659187" y="5181602"/>
            <a:ext cx="328613" cy="3286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071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0669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Sampling distributions of the OLS Estimators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93725" y="2005013"/>
            <a:ext cx="8001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u="sng" dirty="0"/>
              <a:t>Assumption 6 (Normality of error terms)</a:t>
            </a:r>
            <a:endParaRPr lang="de-DE" altLang="en-US" sz="1800" b="1" dirty="0"/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" y="3429000"/>
            <a:ext cx="3960813" cy="290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15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388" y="2662238"/>
            <a:ext cx="1625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16"/>
          <p:cNvSpPr txBox="1">
            <a:spLocks noChangeArrowheads="1"/>
          </p:cNvSpPr>
          <p:nvPr/>
        </p:nvSpPr>
        <p:spPr bwMode="auto">
          <a:xfrm>
            <a:off x="3221038" y="2625725"/>
            <a:ext cx="1889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de-DE" altLang="en-US"/>
              <a:t>independently of</a:t>
            </a:r>
          </a:p>
        </p:txBody>
      </p:sp>
      <p:pic>
        <p:nvPicPr>
          <p:cNvPr id="10" name="Grafik 19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738" y="2771775"/>
            <a:ext cx="17907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feld 29"/>
          <p:cNvSpPr txBox="1"/>
          <p:nvPr/>
        </p:nvSpPr>
        <p:spPr>
          <a:xfrm>
            <a:off x="5302250" y="3575050"/>
            <a:ext cx="3432175" cy="181588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It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assumed</a:t>
            </a:r>
            <a:r>
              <a:rPr lang="de-DE" sz="1400" dirty="0"/>
              <a:t> </a:t>
            </a:r>
            <a:r>
              <a:rPr lang="de-DE" sz="1400" dirty="0" err="1"/>
              <a:t>that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unobserved</a:t>
            </a:r>
            <a:endParaRPr lang="de-DE" sz="1400" dirty="0"/>
          </a:p>
          <a:p>
            <a:pPr>
              <a:defRPr/>
            </a:pPr>
            <a:r>
              <a:rPr lang="de-DE" sz="1400" dirty="0" err="1"/>
              <a:t>factors</a:t>
            </a:r>
            <a:r>
              <a:rPr lang="de-DE" sz="1400" dirty="0"/>
              <a:t> </a:t>
            </a:r>
            <a:r>
              <a:rPr lang="de-DE" sz="1400" dirty="0" err="1"/>
              <a:t>are</a:t>
            </a:r>
            <a:r>
              <a:rPr lang="de-DE" sz="1400" dirty="0"/>
              <a:t> </a:t>
            </a:r>
            <a:r>
              <a:rPr lang="de-DE" sz="1400" dirty="0" err="1"/>
              <a:t>normally</a:t>
            </a:r>
            <a:r>
              <a:rPr lang="de-DE" sz="1400" dirty="0"/>
              <a:t> </a:t>
            </a:r>
            <a:r>
              <a:rPr lang="de-DE" sz="1400" dirty="0" err="1"/>
              <a:t>distributed</a:t>
            </a:r>
            <a:r>
              <a:rPr lang="de-DE" sz="1400" dirty="0"/>
              <a:t> </a:t>
            </a:r>
            <a:r>
              <a:rPr lang="de-DE" sz="1400" dirty="0" err="1"/>
              <a:t>around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population</a:t>
            </a:r>
            <a:r>
              <a:rPr lang="de-DE" sz="1400" dirty="0"/>
              <a:t> </a:t>
            </a:r>
            <a:r>
              <a:rPr lang="de-DE" sz="1400" dirty="0" err="1"/>
              <a:t>regression</a:t>
            </a:r>
            <a:r>
              <a:rPr lang="de-DE" sz="1400" dirty="0"/>
              <a:t> </a:t>
            </a:r>
            <a:r>
              <a:rPr lang="de-DE" sz="1400" dirty="0" err="1"/>
              <a:t>function</a:t>
            </a:r>
            <a:r>
              <a:rPr lang="de-DE" sz="1400" dirty="0"/>
              <a:t>.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400" dirty="0"/>
              <a:t>The form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variance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distribution</a:t>
            </a:r>
            <a:r>
              <a:rPr lang="de-DE" sz="1400" dirty="0"/>
              <a:t> </a:t>
            </a:r>
            <a:r>
              <a:rPr lang="de-DE" sz="1400" dirty="0" err="1"/>
              <a:t>does</a:t>
            </a:r>
            <a:r>
              <a:rPr lang="de-DE" sz="1400" dirty="0"/>
              <a:t> not </a:t>
            </a:r>
            <a:r>
              <a:rPr lang="de-DE" sz="1400" dirty="0" err="1"/>
              <a:t>depend</a:t>
            </a:r>
            <a:r>
              <a:rPr lang="de-DE" sz="1400" dirty="0"/>
              <a:t> on</a:t>
            </a:r>
          </a:p>
          <a:p>
            <a:pPr>
              <a:defRPr/>
            </a:pPr>
            <a:r>
              <a:rPr lang="de-DE" sz="1400" dirty="0" err="1"/>
              <a:t>any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explanatory</a:t>
            </a:r>
            <a:r>
              <a:rPr lang="de-DE" sz="1400" dirty="0"/>
              <a:t> variables.</a:t>
            </a:r>
          </a:p>
          <a:p>
            <a:pPr>
              <a:defRPr/>
            </a:pPr>
            <a:endParaRPr lang="de-DE" sz="1400" dirty="0"/>
          </a:p>
        </p:txBody>
      </p:sp>
      <p:cxnSp>
        <p:nvCxnSpPr>
          <p:cNvPr id="12" name="Gerade Verbindung mit Pfeil 31"/>
          <p:cNvCxnSpPr/>
          <p:nvPr/>
        </p:nvCxnSpPr>
        <p:spPr>
          <a:xfrm flipH="1">
            <a:off x="2663825" y="3757613"/>
            <a:ext cx="2638425" cy="14716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32"/>
          <p:cNvCxnSpPr/>
          <p:nvPr/>
        </p:nvCxnSpPr>
        <p:spPr>
          <a:xfrm flipH="1">
            <a:off x="3443288" y="3752850"/>
            <a:ext cx="1884362" cy="14763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33"/>
          <p:cNvCxnSpPr/>
          <p:nvPr/>
        </p:nvCxnSpPr>
        <p:spPr>
          <a:xfrm flipH="1">
            <a:off x="4122738" y="3757613"/>
            <a:ext cx="1179512" cy="14716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872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565400"/>
            <a:ext cx="4187825" cy="357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dirty="0"/>
              <a:t>Rejection rule </a:t>
            </a:r>
          </a:p>
        </p:txBody>
      </p:sp>
      <p:sp>
        <p:nvSpPr>
          <p:cNvPr id="7" name="Textfeld 20"/>
          <p:cNvSpPr txBox="1"/>
          <p:nvPr/>
        </p:nvSpPr>
        <p:spPr>
          <a:xfrm>
            <a:off x="5046663" y="3319463"/>
            <a:ext cx="3797300" cy="95408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A F-</a:t>
            </a:r>
            <a:r>
              <a:rPr lang="de-DE" sz="1400" dirty="0" err="1"/>
              <a:t>distributed</a:t>
            </a:r>
            <a:r>
              <a:rPr lang="de-DE" sz="1400" dirty="0"/>
              <a:t> variable </a:t>
            </a:r>
            <a:r>
              <a:rPr lang="de-DE" sz="1400" dirty="0" err="1"/>
              <a:t>only</a:t>
            </a:r>
            <a:r>
              <a:rPr lang="de-DE" sz="1400" dirty="0"/>
              <a:t> </a:t>
            </a:r>
            <a:r>
              <a:rPr lang="de-DE" sz="1400" dirty="0" err="1"/>
              <a:t>takes</a:t>
            </a:r>
            <a:r>
              <a:rPr lang="de-DE" sz="1400" dirty="0"/>
              <a:t> on positive </a:t>
            </a:r>
            <a:r>
              <a:rPr lang="de-DE" sz="1400" dirty="0" err="1"/>
              <a:t>values</a:t>
            </a:r>
            <a:r>
              <a:rPr lang="de-DE" sz="1400" dirty="0"/>
              <a:t>. </a:t>
            </a:r>
            <a:r>
              <a:rPr lang="de-DE" sz="1400" dirty="0" err="1"/>
              <a:t>This</a:t>
            </a:r>
            <a:r>
              <a:rPr lang="de-DE" sz="1400" dirty="0"/>
              <a:t> </a:t>
            </a:r>
            <a:r>
              <a:rPr lang="de-DE" sz="1400" dirty="0" err="1"/>
              <a:t>corresponds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fact</a:t>
            </a:r>
            <a:r>
              <a:rPr lang="de-DE" sz="1400" dirty="0"/>
              <a:t> </a:t>
            </a:r>
            <a:r>
              <a:rPr lang="de-DE" sz="1400" dirty="0" err="1"/>
              <a:t>that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sum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squared</a:t>
            </a:r>
            <a:r>
              <a:rPr lang="de-DE" sz="1400" dirty="0"/>
              <a:t> </a:t>
            </a:r>
            <a:r>
              <a:rPr lang="de-DE" sz="1400" dirty="0" err="1"/>
              <a:t>residuals</a:t>
            </a:r>
            <a:r>
              <a:rPr lang="de-DE" sz="1400" dirty="0"/>
              <a:t> </a:t>
            </a:r>
            <a:r>
              <a:rPr lang="de-DE" sz="1400" dirty="0" err="1"/>
              <a:t>can</a:t>
            </a:r>
            <a:r>
              <a:rPr lang="de-DE" sz="1400" dirty="0"/>
              <a:t> </a:t>
            </a:r>
            <a:r>
              <a:rPr lang="de-DE" sz="1400" dirty="0" err="1"/>
              <a:t>only</a:t>
            </a:r>
            <a:r>
              <a:rPr lang="de-DE" sz="1400" dirty="0"/>
              <a:t> </a:t>
            </a:r>
            <a:r>
              <a:rPr lang="de-DE" sz="1400" dirty="0" err="1"/>
              <a:t>increase</a:t>
            </a:r>
            <a:r>
              <a:rPr lang="de-DE" sz="1400" dirty="0"/>
              <a:t> </a:t>
            </a:r>
            <a:r>
              <a:rPr lang="de-DE" sz="1400" dirty="0" err="1"/>
              <a:t>if</a:t>
            </a:r>
            <a:r>
              <a:rPr lang="de-DE" sz="1400" dirty="0"/>
              <a:t> </a:t>
            </a:r>
            <a:r>
              <a:rPr lang="de-DE" sz="1400" dirty="0" err="1"/>
              <a:t>one</a:t>
            </a:r>
            <a:r>
              <a:rPr lang="de-DE" sz="1400" dirty="0"/>
              <a:t> </a:t>
            </a:r>
            <a:r>
              <a:rPr lang="de-DE" sz="1400" dirty="0" err="1"/>
              <a:t>moves</a:t>
            </a:r>
            <a:r>
              <a:rPr lang="de-DE" sz="1400" dirty="0"/>
              <a:t> </a:t>
            </a:r>
            <a:r>
              <a:rPr lang="de-DE" sz="1400" dirty="0" err="1"/>
              <a:t>from</a:t>
            </a:r>
            <a:r>
              <a:rPr lang="de-DE" sz="1400" dirty="0"/>
              <a:t> H</a:t>
            </a:r>
            <a:r>
              <a:rPr lang="de-DE" sz="1400" baseline="-25000" dirty="0"/>
              <a:t>1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H</a:t>
            </a:r>
            <a:r>
              <a:rPr lang="de-DE" sz="1400" baseline="-25000" dirty="0"/>
              <a:t>0</a:t>
            </a:r>
            <a:r>
              <a:rPr lang="de-DE" sz="1400" dirty="0"/>
              <a:t>.</a:t>
            </a:r>
          </a:p>
        </p:txBody>
      </p:sp>
      <p:sp>
        <p:nvSpPr>
          <p:cNvPr id="8" name="Textfeld 23"/>
          <p:cNvSpPr txBox="1"/>
          <p:nvPr/>
        </p:nvSpPr>
        <p:spPr>
          <a:xfrm>
            <a:off x="4937125" y="4816475"/>
            <a:ext cx="3870325" cy="7381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Choose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critical</a:t>
            </a:r>
            <a:r>
              <a:rPr lang="de-DE" sz="1400" dirty="0"/>
              <a:t> </a:t>
            </a:r>
            <a:r>
              <a:rPr lang="de-DE" sz="1400" dirty="0" err="1"/>
              <a:t>value</a:t>
            </a:r>
            <a:r>
              <a:rPr lang="de-DE" sz="1400" dirty="0"/>
              <a:t> so </a:t>
            </a:r>
            <a:r>
              <a:rPr lang="de-DE" sz="1400" dirty="0" err="1"/>
              <a:t>that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null </a:t>
            </a:r>
            <a:r>
              <a:rPr lang="de-DE" sz="1400" dirty="0" err="1"/>
              <a:t>hypo-thesis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rejected</a:t>
            </a:r>
            <a:r>
              <a:rPr lang="de-DE" sz="1400" dirty="0"/>
              <a:t> in,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example</a:t>
            </a:r>
            <a:r>
              <a:rPr lang="de-DE" sz="1400" dirty="0"/>
              <a:t>, 5%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cases</a:t>
            </a:r>
            <a:r>
              <a:rPr lang="de-DE" sz="1400" dirty="0"/>
              <a:t>, </a:t>
            </a:r>
            <a:r>
              <a:rPr lang="de-DE" sz="1400" dirty="0" err="1"/>
              <a:t>although</a:t>
            </a:r>
            <a:r>
              <a:rPr lang="de-DE" sz="1400" dirty="0"/>
              <a:t> </a:t>
            </a:r>
            <a:r>
              <a:rPr lang="de-DE" sz="1400" dirty="0" err="1"/>
              <a:t>it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true</a:t>
            </a:r>
            <a:r>
              <a:rPr lang="de-DE" sz="1400" dirty="0"/>
              <a:t>.</a:t>
            </a:r>
          </a:p>
        </p:txBody>
      </p:sp>
      <p:cxnSp>
        <p:nvCxnSpPr>
          <p:cNvPr id="9" name="Gerade Verbindung mit Pfeil 40"/>
          <p:cNvCxnSpPr/>
          <p:nvPr/>
        </p:nvCxnSpPr>
        <p:spPr>
          <a:xfrm flipH="1">
            <a:off x="3492500" y="5016500"/>
            <a:ext cx="1481138" cy="4286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H="1">
            <a:off x="2232025" y="3465513"/>
            <a:ext cx="2814638" cy="80803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34802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The </a:t>
            </a:r>
            <a:r>
              <a:rPr lang="en-US" i="1" dirty="0"/>
              <a:t>F</a:t>
            </a:r>
            <a:r>
              <a:rPr lang="en-US" dirty="0"/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29038216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1828800"/>
            <a:ext cx="814070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dirty="0"/>
              <a:t>Test decision in example</a:t>
            </a:r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800"/>
              </a:lnSpc>
            </a:pPr>
            <a:endParaRPr lang="de-DE" altLang="en-US" sz="1800" b="1" dirty="0"/>
          </a:p>
          <a:p>
            <a:pPr>
              <a:lnSpc>
                <a:spcPts val="2500"/>
              </a:lnSpc>
            </a:pPr>
            <a:r>
              <a:rPr lang="de-DE" altLang="en-US" sz="1800" b="1" dirty="0"/>
              <a:t>Discussion</a:t>
            </a:r>
          </a:p>
          <a:p>
            <a:pPr lvl="1">
              <a:lnSpc>
                <a:spcPts val="2500"/>
              </a:lnSpc>
              <a:buFont typeface="Wingdings" panose="05000000000000000000" pitchFamily="2" charset="2"/>
              <a:buChar char="Ø"/>
            </a:pPr>
            <a:r>
              <a:rPr lang="de-DE" altLang="en-US" sz="1800" dirty="0"/>
              <a:t>The three variables are „jointly significant“</a:t>
            </a:r>
          </a:p>
          <a:p>
            <a:pPr lvl="1">
              <a:lnSpc>
                <a:spcPts val="2500"/>
              </a:lnSpc>
              <a:buFont typeface="Wingdings" panose="05000000000000000000" pitchFamily="2" charset="2"/>
              <a:buChar char="Ø"/>
            </a:pPr>
            <a:r>
              <a:rPr lang="de-DE" altLang="en-US" sz="1800" dirty="0"/>
              <a:t>They were not significant when tested individually</a:t>
            </a:r>
          </a:p>
          <a:p>
            <a:pPr lvl="1">
              <a:lnSpc>
                <a:spcPts val="2500"/>
              </a:lnSpc>
              <a:buFont typeface="Wingdings" panose="05000000000000000000" pitchFamily="2" charset="2"/>
              <a:buChar char="Ø"/>
            </a:pPr>
            <a:r>
              <a:rPr lang="de-DE" altLang="en-US" sz="1800" dirty="0"/>
              <a:t>The likely reason is multicollinearity between them </a:t>
            </a:r>
          </a:p>
        </p:txBody>
      </p:sp>
      <p:pic>
        <p:nvPicPr>
          <p:cNvPr id="6" name="Grafik 12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2636016"/>
            <a:ext cx="4419600" cy="661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llipse 13"/>
          <p:cNvSpPr/>
          <p:nvPr/>
        </p:nvSpPr>
        <p:spPr>
          <a:xfrm>
            <a:off x="4316413" y="2575643"/>
            <a:ext cx="255587" cy="3421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Textfeld 15"/>
          <p:cNvSpPr txBox="1"/>
          <p:nvPr/>
        </p:nvSpPr>
        <p:spPr>
          <a:xfrm>
            <a:off x="5046663" y="2151063"/>
            <a:ext cx="2957512" cy="3079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Number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restrictions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be</a:t>
            </a:r>
            <a:r>
              <a:rPr lang="de-DE" sz="1400" dirty="0"/>
              <a:t> </a:t>
            </a:r>
            <a:r>
              <a:rPr lang="de-DE" sz="1400" dirty="0" err="1"/>
              <a:t>tested</a:t>
            </a:r>
            <a:r>
              <a:rPr lang="de-DE" sz="1400" dirty="0"/>
              <a:t> </a:t>
            </a:r>
          </a:p>
        </p:txBody>
      </p:sp>
      <p:cxnSp>
        <p:nvCxnSpPr>
          <p:cNvPr id="9" name="Gerade Verbindung mit Pfeil 17"/>
          <p:cNvCxnSpPr>
            <a:stCxn id="8" idx="1"/>
            <a:endCxn id="7" idx="7"/>
          </p:cNvCxnSpPr>
          <p:nvPr/>
        </p:nvCxnSpPr>
        <p:spPr>
          <a:xfrm flipH="1">
            <a:off x="4534570" y="2305051"/>
            <a:ext cx="512093" cy="32070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19"/>
          <p:cNvSpPr/>
          <p:nvPr/>
        </p:nvSpPr>
        <p:spPr>
          <a:xfrm>
            <a:off x="2782888" y="2977280"/>
            <a:ext cx="1679575" cy="342183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Textfeld 21"/>
          <p:cNvSpPr txBox="1"/>
          <p:nvPr/>
        </p:nvSpPr>
        <p:spPr>
          <a:xfrm>
            <a:off x="5667375" y="3136900"/>
            <a:ext cx="1971675" cy="5238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Degrees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freedom</a:t>
            </a:r>
            <a:r>
              <a:rPr lang="de-DE" sz="1400" dirty="0"/>
              <a:t> in</a:t>
            </a:r>
          </a:p>
          <a:p>
            <a:pPr>
              <a:defRPr/>
            </a:pP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u="sng" dirty="0" err="1"/>
              <a:t>unrestricted</a:t>
            </a:r>
            <a:r>
              <a:rPr lang="de-DE" sz="1400" dirty="0"/>
              <a:t> model</a:t>
            </a:r>
          </a:p>
        </p:txBody>
      </p:sp>
      <p:cxnSp>
        <p:nvCxnSpPr>
          <p:cNvPr id="12" name="Gerade Verbindung mit Pfeil 22"/>
          <p:cNvCxnSpPr>
            <a:endCxn id="10" idx="3"/>
          </p:cNvCxnSpPr>
          <p:nvPr/>
        </p:nvCxnSpPr>
        <p:spPr>
          <a:xfrm flipH="1" flipV="1">
            <a:off x="4462463" y="3148372"/>
            <a:ext cx="1277938" cy="13457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46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3783112"/>
            <a:ext cx="3452813" cy="27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Grafik 39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4367836"/>
            <a:ext cx="3948113" cy="264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feld 47"/>
          <p:cNvSpPr txBox="1"/>
          <p:nvPr/>
        </p:nvSpPr>
        <p:spPr>
          <a:xfrm>
            <a:off x="5667375" y="4086225"/>
            <a:ext cx="2811463" cy="7381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The null </a:t>
            </a:r>
            <a:r>
              <a:rPr lang="de-DE" sz="1400" dirty="0" err="1"/>
              <a:t>hypothesis</a:t>
            </a:r>
            <a:r>
              <a:rPr lang="de-DE" sz="1400" dirty="0"/>
              <a:t> </a:t>
            </a:r>
            <a:r>
              <a:rPr lang="de-DE" sz="1400" dirty="0" err="1"/>
              <a:t>is</a:t>
            </a:r>
            <a:r>
              <a:rPr lang="de-DE" sz="1400" dirty="0"/>
              <a:t> </a:t>
            </a:r>
            <a:r>
              <a:rPr lang="de-DE" sz="1400" dirty="0" err="1"/>
              <a:t>overwhel-mingly</a:t>
            </a:r>
            <a:r>
              <a:rPr lang="de-DE" sz="1400" dirty="0"/>
              <a:t> </a:t>
            </a:r>
            <a:r>
              <a:rPr lang="de-DE" sz="1400" dirty="0" err="1"/>
              <a:t>rejected</a:t>
            </a:r>
            <a:r>
              <a:rPr lang="de-DE" sz="1400" dirty="0"/>
              <a:t> (</a:t>
            </a:r>
            <a:r>
              <a:rPr lang="de-DE" sz="1400" dirty="0" err="1"/>
              <a:t>even</a:t>
            </a:r>
            <a:r>
              <a:rPr lang="de-DE" sz="1400" dirty="0"/>
              <a:t> </a:t>
            </a:r>
            <a:r>
              <a:rPr lang="de-DE" sz="1400" dirty="0" err="1"/>
              <a:t>at</a:t>
            </a:r>
            <a:r>
              <a:rPr lang="de-DE" sz="1400" dirty="0"/>
              <a:t> </a:t>
            </a:r>
            <a:r>
              <a:rPr lang="de-DE" sz="1400" dirty="0" err="1"/>
              <a:t>very</a:t>
            </a:r>
            <a:r>
              <a:rPr lang="de-DE" sz="1400" dirty="0"/>
              <a:t> </a:t>
            </a:r>
            <a:r>
              <a:rPr lang="de-DE" sz="1400" dirty="0" err="1"/>
              <a:t>small</a:t>
            </a:r>
            <a:r>
              <a:rPr lang="de-DE" sz="1400" dirty="0"/>
              <a:t> </a:t>
            </a:r>
            <a:r>
              <a:rPr lang="de-DE" sz="1400" dirty="0" err="1"/>
              <a:t>significance</a:t>
            </a:r>
            <a:r>
              <a:rPr lang="de-DE" sz="1400" dirty="0"/>
              <a:t> </a:t>
            </a:r>
            <a:r>
              <a:rPr lang="de-DE" sz="1400" dirty="0" err="1"/>
              <a:t>levels</a:t>
            </a:r>
            <a:r>
              <a:rPr lang="de-DE" sz="1400" dirty="0"/>
              <a:t>).</a:t>
            </a:r>
          </a:p>
        </p:txBody>
      </p:sp>
      <p:cxnSp>
        <p:nvCxnSpPr>
          <p:cNvPr id="16" name="Gerade Verbindung mit Pfeil 48"/>
          <p:cNvCxnSpPr/>
          <p:nvPr/>
        </p:nvCxnSpPr>
        <p:spPr>
          <a:xfrm flipH="1" flipV="1">
            <a:off x="4498976" y="3867151"/>
            <a:ext cx="1204913" cy="3651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50"/>
          <p:cNvCxnSpPr/>
          <p:nvPr/>
        </p:nvCxnSpPr>
        <p:spPr>
          <a:xfrm flipH="1">
            <a:off x="4973638" y="4232275"/>
            <a:ext cx="730250" cy="1460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34802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The </a:t>
            </a:r>
            <a:r>
              <a:rPr lang="en-US" i="1" dirty="0"/>
              <a:t>F</a:t>
            </a:r>
            <a:r>
              <a:rPr lang="en-US" dirty="0"/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29038216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1828800"/>
            <a:ext cx="814070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u="sng" dirty="0"/>
              <a:t>Test of overall significance of a regression</a:t>
            </a:r>
          </a:p>
          <a:p>
            <a:pPr>
              <a:lnSpc>
                <a:spcPts val="2800"/>
              </a:lnSpc>
            </a:pPr>
            <a:endParaRPr lang="de-DE" altLang="en-US" sz="1800" b="1" u="sng" dirty="0"/>
          </a:p>
          <a:p>
            <a:pPr>
              <a:lnSpc>
                <a:spcPts val="2800"/>
              </a:lnSpc>
            </a:pPr>
            <a:endParaRPr lang="de-DE" altLang="en-US" sz="1800" b="1" u="sng" dirty="0"/>
          </a:p>
          <a:p>
            <a:pPr>
              <a:lnSpc>
                <a:spcPts val="2800"/>
              </a:lnSpc>
            </a:pPr>
            <a:endParaRPr lang="de-DE" altLang="en-US" sz="1800" b="1" u="sng" dirty="0"/>
          </a:p>
          <a:p>
            <a:pPr>
              <a:lnSpc>
                <a:spcPts val="2800"/>
              </a:lnSpc>
            </a:pPr>
            <a:endParaRPr lang="de-DE" altLang="en-US" sz="1800" b="1" u="sng" dirty="0"/>
          </a:p>
          <a:p>
            <a:pPr>
              <a:lnSpc>
                <a:spcPts val="2800"/>
              </a:lnSpc>
            </a:pPr>
            <a:endParaRPr lang="de-DE" altLang="en-US" sz="1800" b="1" u="sng" dirty="0"/>
          </a:p>
          <a:p>
            <a:pPr>
              <a:lnSpc>
                <a:spcPts val="2800"/>
              </a:lnSpc>
            </a:pPr>
            <a:endParaRPr lang="de-DE" altLang="en-US" sz="1800" b="1" u="sng" dirty="0"/>
          </a:p>
          <a:p>
            <a:pPr>
              <a:lnSpc>
                <a:spcPts val="2800"/>
              </a:lnSpc>
            </a:pPr>
            <a:endParaRPr lang="de-DE" altLang="en-US" sz="1800" b="1" u="sng" dirty="0"/>
          </a:p>
          <a:p>
            <a:pPr>
              <a:lnSpc>
                <a:spcPts val="1900"/>
              </a:lnSpc>
            </a:pPr>
            <a:endParaRPr lang="de-DE" altLang="en-US" sz="1800" b="1" u="sng" dirty="0"/>
          </a:p>
          <a:p>
            <a:pPr>
              <a:lnSpc>
                <a:spcPts val="2400"/>
              </a:lnSpc>
            </a:pPr>
            <a:r>
              <a:rPr lang="de-DE" altLang="en-US" sz="1800" b="1" dirty="0"/>
              <a:t>The test of overall significance is reported in most regression packages; the null hypothesis is usually overwhelmingly rejected</a:t>
            </a:r>
            <a:endParaRPr lang="de-DE" altLang="en-US" sz="1800" dirty="0"/>
          </a:p>
        </p:txBody>
      </p:sp>
      <p:pic>
        <p:nvPicPr>
          <p:cNvPr id="6" name="Grafik 12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662861"/>
            <a:ext cx="5051425" cy="264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13" descr="TP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272461"/>
            <a:ext cx="3479800" cy="264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24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929686"/>
            <a:ext cx="1346200" cy="264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26"/>
          <p:cNvSpPr txBox="1"/>
          <p:nvPr/>
        </p:nvSpPr>
        <p:spPr>
          <a:xfrm>
            <a:off x="4718050" y="3173413"/>
            <a:ext cx="4097338" cy="73818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/>
              <a:t>The null </a:t>
            </a:r>
            <a:r>
              <a:rPr lang="de-DE" sz="1400" dirty="0" err="1"/>
              <a:t>hypothesis</a:t>
            </a:r>
            <a:r>
              <a:rPr lang="de-DE" sz="1400" dirty="0"/>
              <a:t> </a:t>
            </a:r>
            <a:r>
              <a:rPr lang="de-DE" sz="1400" dirty="0" err="1"/>
              <a:t>states</a:t>
            </a:r>
            <a:r>
              <a:rPr lang="de-DE" sz="1400" dirty="0"/>
              <a:t> </a:t>
            </a:r>
            <a:r>
              <a:rPr lang="de-DE" sz="1400" dirty="0" err="1"/>
              <a:t>that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explanatory</a:t>
            </a:r>
            <a:r>
              <a:rPr lang="de-DE" sz="1400" dirty="0"/>
              <a:t> variables </a:t>
            </a:r>
            <a:r>
              <a:rPr lang="de-DE" sz="1400" dirty="0" err="1"/>
              <a:t>are</a:t>
            </a:r>
            <a:r>
              <a:rPr lang="de-DE" sz="1400" dirty="0"/>
              <a:t> not </a:t>
            </a:r>
            <a:r>
              <a:rPr lang="de-DE" sz="1400" dirty="0" err="1"/>
              <a:t>useful</a:t>
            </a:r>
            <a:r>
              <a:rPr lang="de-DE" sz="1400" dirty="0"/>
              <a:t> </a:t>
            </a:r>
            <a:r>
              <a:rPr lang="de-DE" sz="1400" dirty="0" err="1"/>
              <a:t>at</a:t>
            </a:r>
            <a:r>
              <a:rPr lang="de-DE" sz="1400" dirty="0"/>
              <a:t> all in </a:t>
            </a:r>
            <a:r>
              <a:rPr lang="de-DE" sz="1400" dirty="0" err="1"/>
              <a:t>explaining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dependent</a:t>
            </a:r>
            <a:r>
              <a:rPr lang="de-DE" sz="1400" dirty="0"/>
              <a:t> variable</a:t>
            </a:r>
          </a:p>
        </p:txBody>
      </p:sp>
      <p:cxnSp>
        <p:nvCxnSpPr>
          <p:cNvPr id="10" name="Gerade Verbindung mit Pfeil 27"/>
          <p:cNvCxnSpPr/>
          <p:nvPr/>
        </p:nvCxnSpPr>
        <p:spPr>
          <a:xfrm flipH="1">
            <a:off x="4206875" y="3319463"/>
            <a:ext cx="547688" cy="365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31"/>
          <p:cNvSpPr/>
          <p:nvPr/>
        </p:nvSpPr>
        <p:spPr>
          <a:xfrm>
            <a:off x="628650" y="3232868"/>
            <a:ext cx="3505200" cy="342182"/>
          </a:xfrm>
          <a:prstGeom prst="rect">
            <a:avLst/>
          </a:prstGeom>
          <a:noFill/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2" name="Grafik 36" descr="TP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4606117"/>
            <a:ext cx="7478713" cy="700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feld 37"/>
          <p:cNvSpPr txBox="1"/>
          <p:nvPr/>
        </p:nvSpPr>
        <p:spPr>
          <a:xfrm>
            <a:off x="2490788" y="3830638"/>
            <a:ext cx="2190750" cy="52387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400" dirty="0" err="1"/>
              <a:t>Restricted</a:t>
            </a:r>
            <a:r>
              <a:rPr lang="de-DE" sz="1400" dirty="0"/>
              <a:t> model </a:t>
            </a:r>
          </a:p>
          <a:p>
            <a:pPr>
              <a:defRPr/>
            </a:pPr>
            <a:r>
              <a:rPr lang="de-DE" sz="1400" dirty="0"/>
              <a:t>(</a:t>
            </a:r>
            <a:r>
              <a:rPr lang="de-DE" sz="1400" dirty="0" err="1"/>
              <a:t>regression</a:t>
            </a:r>
            <a:r>
              <a:rPr lang="de-DE" sz="1400" dirty="0"/>
              <a:t> on </a:t>
            </a:r>
            <a:r>
              <a:rPr lang="de-DE" sz="1400" dirty="0" err="1"/>
              <a:t>constant</a:t>
            </a:r>
            <a:r>
              <a:rPr lang="de-DE" sz="1400" dirty="0"/>
              <a:t>) </a:t>
            </a:r>
          </a:p>
        </p:txBody>
      </p:sp>
      <p:cxnSp>
        <p:nvCxnSpPr>
          <p:cNvPr id="14" name="Gerade Verbindung mit Pfeil 38"/>
          <p:cNvCxnSpPr/>
          <p:nvPr/>
        </p:nvCxnSpPr>
        <p:spPr>
          <a:xfrm flipH="1">
            <a:off x="2016126" y="3976688"/>
            <a:ext cx="511175" cy="730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4802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The </a:t>
            </a:r>
            <a:r>
              <a:rPr lang="en-US" i="1" dirty="0"/>
              <a:t>F</a:t>
            </a:r>
            <a:r>
              <a:rPr lang="en-US" dirty="0"/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2903821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0A5CF-52AD-4892-88D5-CCC936AE2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Show normality of the error terms in GRETL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85FD7-05FF-438C-9B34-F9029BD66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GRETL load sample data “Engel”</a:t>
            </a:r>
          </a:p>
          <a:p>
            <a:r>
              <a:rPr lang="en-US" dirty="0"/>
              <a:t>Run regression </a:t>
            </a:r>
            <a:r>
              <a:rPr lang="en-US" dirty="0" err="1"/>
              <a:t>Ols</a:t>
            </a:r>
            <a:r>
              <a:rPr lang="en-US" dirty="0"/>
              <a:t> </a:t>
            </a:r>
            <a:r>
              <a:rPr lang="en-US" dirty="0" err="1"/>
              <a:t>foodexp</a:t>
            </a:r>
            <a:r>
              <a:rPr lang="en-US" dirty="0"/>
              <a:t> income</a:t>
            </a:r>
          </a:p>
          <a:p>
            <a:r>
              <a:rPr lang="en-US" dirty="0"/>
              <a:t>Generate residuals: </a:t>
            </a:r>
          </a:p>
          <a:p>
            <a:pPr marL="0" indent="0">
              <a:buNone/>
            </a:pPr>
            <a:r>
              <a:rPr lang="en-US" sz="2400" dirty="0" err="1"/>
              <a:t>genr</a:t>
            </a:r>
            <a:r>
              <a:rPr lang="en-US" sz="2400" dirty="0"/>
              <a:t> </a:t>
            </a:r>
            <a:r>
              <a:rPr lang="en-US" sz="2400" dirty="0" err="1"/>
              <a:t>resid</a:t>
            </a:r>
            <a:r>
              <a:rPr lang="en-US" sz="2400" dirty="0"/>
              <a:t> =</a:t>
            </a:r>
            <a:r>
              <a:rPr lang="en-US" sz="2400" dirty="0" err="1"/>
              <a:t>foodexp</a:t>
            </a:r>
            <a:r>
              <a:rPr lang="en-US" sz="2400" dirty="0"/>
              <a:t>-( $</a:t>
            </a:r>
            <a:r>
              <a:rPr lang="en-US" sz="2400" dirty="0" err="1"/>
              <a:t>coeff</a:t>
            </a:r>
            <a:r>
              <a:rPr lang="en-US" sz="2400" dirty="0"/>
              <a:t>(const) + $</a:t>
            </a:r>
            <a:r>
              <a:rPr lang="en-US" sz="2400" dirty="0" err="1"/>
              <a:t>coeff</a:t>
            </a:r>
            <a:r>
              <a:rPr lang="en-US" sz="2400" dirty="0"/>
              <a:t>(income)*income)</a:t>
            </a:r>
          </a:p>
          <a:p>
            <a:r>
              <a:rPr lang="en-US" dirty="0"/>
              <a:t>Display distribution of residuals:</a:t>
            </a:r>
          </a:p>
          <a:p>
            <a:pPr marL="0" indent="0">
              <a:buNone/>
            </a:pPr>
            <a:r>
              <a:rPr lang="en-US" sz="2400" dirty="0" err="1"/>
              <a:t>freq</a:t>
            </a:r>
            <a:r>
              <a:rPr lang="en-US" sz="2400" dirty="0"/>
              <a:t> </a:t>
            </a:r>
            <a:r>
              <a:rPr lang="en-US" sz="2400" dirty="0" err="1"/>
              <a:t>resid</a:t>
            </a:r>
            <a:r>
              <a:rPr lang="en-US" sz="2400" dirty="0"/>
              <a:t> --plot=display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FE762E-D7C3-4C51-A3FD-98EB3C76E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855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1905000"/>
            <a:ext cx="8140700" cy="4367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dirty="0"/>
              <a:t>Discussion of the normality assumption</a:t>
            </a:r>
          </a:p>
          <a:p>
            <a:pPr lvl="1">
              <a:lnSpc>
                <a:spcPts val="29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The error term is the sum of „many“ different unobserved factors</a:t>
            </a:r>
          </a:p>
          <a:p>
            <a:pPr lvl="1">
              <a:lnSpc>
                <a:spcPts val="29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Sums of independent factors are normally distributed (CLT)</a:t>
            </a:r>
          </a:p>
          <a:p>
            <a:pPr lvl="1">
              <a:lnSpc>
                <a:spcPts val="29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Problems:</a:t>
            </a:r>
          </a:p>
          <a:p>
            <a:pPr lvl="2">
              <a:lnSpc>
                <a:spcPts val="2900"/>
              </a:lnSpc>
              <a:buFont typeface="Wingdings" panose="05000000000000000000" pitchFamily="2" charset="2"/>
              <a:buChar char="§"/>
            </a:pPr>
            <a:r>
              <a:rPr lang="de-DE" altLang="en-US" sz="1800" dirty="0"/>
              <a:t>How many different factors? Observations large enough?</a:t>
            </a:r>
          </a:p>
          <a:p>
            <a:pPr lvl="2">
              <a:lnSpc>
                <a:spcPts val="2900"/>
              </a:lnSpc>
              <a:buFont typeface="Wingdings" panose="05000000000000000000" pitchFamily="2" charset="2"/>
              <a:buChar char="§"/>
            </a:pPr>
            <a:r>
              <a:rPr lang="de-DE" altLang="en-US" sz="1800" dirty="0"/>
              <a:t>Possibly very heterogenuous distributions of individual factors</a:t>
            </a:r>
          </a:p>
          <a:p>
            <a:pPr lvl="2">
              <a:lnSpc>
                <a:spcPts val="2900"/>
              </a:lnSpc>
              <a:buFont typeface="Wingdings" panose="05000000000000000000" pitchFamily="2" charset="2"/>
              <a:buChar char="§"/>
            </a:pPr>
            <a:r>
              <a:rPr lang="de-DE" altLang="en-US" sz="1800" dirty="0"/>
              <a:t>How independent are the different factors?</a:t>
            </a:r>
          </a:p>
          <a:p>
            <a:pPr lvl="1">
              <a:lnSpc>
                <a:spcPts val="29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The normality of the error term is an empirical question</a:t>
            </a:r>
          </a:p>
          <a:p>
            <a:pPr lvl="1">
              <a:lnSpc>
                <a:spcPts val="29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At least the error distribution should be „close“ to normal</a:t>
            </a:r>
          </a:p>
          <a:p>
            <a:pPr lvl="1">
              <a:lnSpc>
                <a:spcPts val="29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In many cases, normality is questionable or impossible by definition</a:t>
            </a:r>
            <a:endParaRPr lang="de-DE" altLang="en-US" sz="1800" b="1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270669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Sampling distributions of the OLS Estimators</a:t>
            </a:r>
          </a:p>
        </p:txBody>
      </p:sp>
    </p:spTree>
    <p:extLst>
      <p:ext uri="{BB962C8B-B14F-4D97-AF65-F5344CB8AC3E}">
        <p14:creationId xmlns:p14="http://schemas.microsoft.com/office/powerpoint/2010/main" val="4143028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2005013"/>
            <a:ext cx="81407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900"/>
              </a:lnSpc>
            </a:pPr>
            <a:r>
              <a:rPr lang="de-DE" altLang="en-US" sz="1800" b="1" dirty="0"/>
              <a:t>Discussion of the normality assumption (cont.)</a:t>
            </a:r>
          </a:p>
          <a:p>
            <a:pPr lvl="1">
              <a:lnSpc>
                <a:spcPts val="29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Examples where normality cannot hold:</a:t>
            </a:r>
          </a:p>
          <a:p>
            <a:pPr lvl="2">
              <a:lnSpc>
                <a:spcPts val="2900"/>
              </a:lnSpc>
            </a:pPr>
            <a:r>
              <a:rPr lang="de-DE" altLang="en-US" sz="1800" dirty="0"/>
              <a:t>Wages (nonnegative; also: minimum wage)</a:t>
            </a:r>
          </a:p>
          <a:p>
            <a:pPr lvl="2">
              <a:lnSpc>
                <a:spcPts val="2900"/>
              </a:lnSpc>
            </a:pPr>
            <a:r>
              <a:rPr lang="de-DE" altLang="en-US" sz="1800" dirty="0"/>
              <a:t>Unemployment (indicator variable, takes on only 1 or 0)</a:t>
            </a:r>
          </a:p>
          <a:p>
            <a:pPr lvl="1">
              <a:lnSpc>
                <a:spcPts val="29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In some cases, normality can be achieved through transformations of the dependent variable </a:t>
            </a:r>
          </a:p>
          <a:p>
            <a:pPr lvl="1">
              <a:lnSpc>
                <a:spcPts val="2900"/>
              </a:lnSpc>
              <a:buFont typeface="Arial" panose="020B0604020202020204" pitchFamily="34" charset="0"/>
              <a:buChar char="•"/>
            </a:pPr>
            <a:r>
              <a:rPr lang="de-DE" altLang="en-US" sz="1800" dirty="0"/>
              <a:t>Under normality, OLS is the best (even nonlinear) unbiased estimator</a:t>
            </a:r>
          </a:p>
          <a:p>
            <a:pPr lvl="1">
              <a:lnSpc>
                <a:spcPts val="2900"/>
              </a:lnSpc>
              <a:buFont typeface="Arial" panose="020B0604020202020204" pitchFamily="34" charset="0"/>
              <a:buChar char="•"/>
            </a:pPr>
            <a:r>
              <a:rPr lang="de-DE" altLang="en-US" sz="1800" u="sng" dirty="0"/>
              <a:t>Important:</a:t>
            </a:r>
            <a:r>
              <a:rPr lang="de-DE" altLang="en-US" sz="1800" dirty="0"/>
              <a:t> For the purposes of statistical inference, the assumption of normality can be replaced by a large sample size (CLT)</a:t>
            </a:r>
            <a:endParaRPr lang="de-DE" altLang="en-US" sz="1800" b="1" dirty="0"/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270669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u="sng" dirty="0"/>
              <a:t>Inference</a:t>
            </a:r>
            <a:r>
              <a:rPr lang="en-US" dirty="0"/>
              <a:t>: Sampling distributions of the OLS Estimators</a:t>
            </a:r>
          </a:p>
        </p:txBody>
      </p:sp>
    </p:spTree>
    <p:extLst>
      <p:ext uri="{BB962C8B-B14F-4D97-AF65-F5344CB8AC3E}">
        <p14:creationId xmlns:p14="http://schemas.microsoft.com/office/powerpoint/2010/main" val="4143028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1676400"/>
            <a:ext cx="8140700" cy="4595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  <a:p>
            <a:r>
              <a:rPr lang="en-US" sz="2400" dirty="0"/>
              <a:t>We cannot prove that a given hypothesis is “correct” using hypothesis testing</a:t>
            </a:r>
          </a:p>
          <a:p>
            <a:pPr>
              <a:lnSpc>
                <a:spcPts val="3200"/>
              </a:lnSpc>
            </a:pPr>
            <a:r>
              <a:rPr lang="de-DE" altLang="en-US" sz="2400" dirty="0"/>
              <a:t>All we can do is to state that a particular sample conforms to a particular hypothesis</a:t>
            </a:r>
          </a:p>
          <a:p>
            <a:pPr>
              <a:lnSpc>
                <a:spcPts val="3200"/>
              </a:lnSpc>
            </a:pPr>
            <a:r>
              <a:rPr lang="de-DE" altLang="en-US" sz="2400" dirty="0"/>
              <a:t>We can often reject a given hypothesis with a certain degree of confidence</a:t>
            </a:r>
          </a:p>
          <a:p>
            <a:pPr>
              <a:lnSpc>
                <a:spcPts val="3200"/>
              </a:lnSpc>
            </a:pPr>
            <a:r>
              <a:rPr lang="de-DE" altLang="en-US" sz="2400" dirty="0"/>
              <a:t>In such a case, we conclude that it is very unlikely the sample result would have been observed if the hypothesized theory were correct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65125" y="76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Multiple Regression Analyses: </a:t>
            </a:r>
            <a:r>
              <a:rPr lang="en-US" sz="3600" b="1" i="1" dirty="0"/>
              <a:t>Hypothesis Testing</a:t>
            </a:r>
          </a:p>
        </p:txBody>
      </p:sp>
    </p:spTree>
    <p:extLst>
      <p:ext uri="{BB962C8B-B14F-4D97-AF65-F5344CB8AC3E}">
        <p14:creationId xmlns:p14="http://schemas.microsoft.com/office/powerpoint/2010/main" val="397387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93725" y="1676400"/>
            <a:ext cx="8140700" cy="4595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Step 1: state explicitly the hypothesis to be tested</a:t>
            </a:r>
          </a:p>
          <a:p>
            <a:pPr>
              <a:lnSpc>
                <a:spcPts val="3200"/>
              </a:lnSpc>
            </a:pPr>
            <a:r>
              <a:rPr lang="de-DE" altLang="en-US" sz="2800" b="1" i="1" dirty="0"/>
              <a:t>Null hypothesis</a:t>
            </a:r>
            <a:r>
              <a:rPr lang="de-DE" altLang="en-US" sz="2800" dirty="0"/>
              <a:t>: statement of the range of values of the regression coefficient that would be expected to occur if the researcher‘s </a:t>
            </a:r>
            <a:r>
              <a:rPr lang="de-DE" altLang="en-US" sz="2800" b="1" i="1" dirty="0"/>
              <a:t>theory were not correct</a:t>
            </a:r>
          </a:p>
          <a:p>
            <a:pPr>
              <a:lnSpc>
                <a:spcPts val="3200"/>
              </a:lnSpc>
            </a:pPr>
            <a:r>
              <a:rPr lang="de-DE" altLang="en-US" sz="2800" b="1" i="1" dirty="0"/>
              <a:t>Alternative hypothesis</a:t>
            </a:r>
            <a:r>
              <a:rPr lang="de-DE" altLang="en-US" sz="2800" i="1" dirty="0"/>
              <a:t>: </a:t>
            </a:r>
            <a:r>
              <a:rPr lang="de-DE" altLang="en-US" sz="2800" dirty="0"/>
              <a:t>specification of the</a:t>
            </a:r>
            <a:r>
              <a:rPr lang="de-DE" altLang="en-US" sz="2800" i="1" dirty="0"/>
              <a:t> </a:t>
            </a:r>
            <a:r>
              <a:rPr lang="de-DE" altLang="en-US" sz="2800" dirty="0"/>
              <a:t>range of values of the coefficient that would be expected to occur if the researcher‘s </a:t>
            </a:r>
            <a:r>
              <a:rPr lang="de-DE" altLang="en-US" sz="2800" b="1" i="1" dirty="0"/>
              <a:t>theory were correct</a:t>
            </a:r>
          </a:p>
          <a:p>
            <a:pPr>
              <a:lnSpc>
                <a:spcPts val="3200"/>
              </a:lnSpc>
            </a:pPr>
            <a:r>
              <a:rPr lang="de-DE" altLang="en-US" sz="2800" dirty="0"/>
              <a:t>In other words, we define the null hypothesis as the result we do not expect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65125" y="762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Multiple Regression Analyses: </a:t>
            </a:r>
            <a:r>
              <a:rPr lang="en-US" sz="3600" b="1" i="1" dirty="0"/>
              <a:t>Hypothesis Testing</a:t>
            </a:r>
          </a:p>
        </p:txBody>
      </p:sp>
    </p:spTree>
    <p:extLst>
      <p:ext uri="{BB962C8B-B14F-4D97-AF65-F5344CB8AC3E}">
        <p14:creationId xmlns:p14="http://schemas.microsoft.com/office/powerpoint/2010/main" val="117715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u_i \sim N(0, \sigma^2)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8"/>
  <p:tag name="PICTUREFILESIZE" val="741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n= 526,\ R^2 = .316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9"/>
  <p:tag name="PICTUREFILESIZE" val="887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beta_{exper}=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4"/>
  <p:tag name="PICTUREFILESIZE" val="652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1:\beta_{exper}&gt;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2"/>
  <p:tag name="PICTUREFILESIZE" val="670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t_{exper} = .0041/.0017 \approx 2.41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74"/>
  <p:tag name="PICTUREFILESIZE" val="1200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df= n- k- 1 =526 - 3-1 = 522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50"/>
  <p:tag name="PICTUREFILESIZE" val="1050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c_{0.05} = 1.645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1"/>
  <p:tag name="PICTUREFILESIZE" val="560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c_{0.01} = 2.326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1"/>
  <p:tag name="PICTUREFILESIZE" val="583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beta_j=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9"/>
  <p:tag name="PICTUREFILESIZE" val="451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1:\beta_j&lt;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6"/>
  <p:tag name="PICTUREFILESIZE" val="466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amsmath}&#10;\pagestyle{empty}&#10;&#10;&#10;\begin{document}&#10;\[ \widehat{math10} = +\underset{\displaystyle(6.113)}{\phantom{(}2.274\phantom{)}} + \underset{\displaystyle(.00010)}{\phantom{(}.00046\phantom{)}} totcomp + \underset{\displaystyle(.040)}{\phantom{(}.048\phantom{)}} staff - \underset{\displaystyle(.00022)}{\phantom{(}.00020\phantom{)}} enroll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74"/>
  <p:tag name="PICTUREFILESIZE" val="4965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x_{i1}, x_{i2}, \dots, x_{ik}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1"/>
  <p:tag name="PICTUREFILESIZE" val="667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n= 408,\ R^2 = .0541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10"/>
  <p:tag name="PICTUREFILESIZE" val="867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beta_{enroll}=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8"/>
  <p:tag name="PICTUREFILESIZE" val="674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1:\beta_{enroll}&lt;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5"/>
  <p:tag name="PICTUREFILESIZE" val="682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t_{enroll} = -.00020/.00022 \approx -.91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22"/>
  <p:tag name="PICTUREFILESIZE" val="1408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df= n- k- 1 =408 - 3-1 = 404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51"/>
  <p:tag name="PICTUREFILESIZE" val="1026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c_{0.05} = -1.65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5"/>
  <p:tag name="PICTUREFILESIZE" val="514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c_{0.15} = -1.04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6"/>
  <p:tag name="PICTUREFILESIZE" val="458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amsmath}&#10;\pagestyle{empty}&#10;&#10;&#10;\begin{document}&#10;\[ \widehat{math10} = -\underset{\displaystyle\phantom{2}(48.70)}{\phantom{(}207.66\phantom{)}} + \underset{\displaystyle\phantom{(}(4.06)}{\phantom{(}21.16\phantom{)}} \log(totcomp)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38"/>
  <p:tag name="PICTUREFILESIZE" val="3129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n= 408,\ R^2 = .0654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12"/>
  <p:tag name="PICTUREFILESIZE" val="933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beta_{\log(enroll)}=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9"/>
  <p:tag name="PICTUREFILESIZE" val="948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\frac{\hat \beta_j - \beta_j}{se(\hat \beta_j)} \sim t_{n-k-1}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61"/>
  <p:tag name="PICTUREFILESIZE" val="1316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usepackage{amsmath}&#10;\begin{document}&#10;\[ + \underset{\displaystyle(4.19)}{\phantom{(}3.98\phantom{)}} \log(staff) - \underset{\displaystyle(0.69)}{\phantom{(}1.29\phantom{)}} \log(enroll)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83"/>
  <p:tag name="PICTUREFILESIZE" val="2768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1:\beta_{\log(enroll)}&lt;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6"/>
  <p:tag name="PICTUREFILESIZE" val="961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t_{\log(enroll)} = -1.29/.69 \approx -1.87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15"/>
  <p:tag name="PICTUREFILESIZE" val="14957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c_{0.05} = -1.65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5"/>
  <p:tag name="PICTUREFILESIZE" val="514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beta_j=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9"/>
  <p:tag name="PICTUREFILESIZE" val="451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1:\beta_j\neq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9"/>
  <p:tag name="PICTUREFILESIZE" val="471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amsmath}&#10;\pagestyle{empty}&#10;&#10;&#10;\begin{document}&#10;\[ \widehat{collGPA} = \underset{\displaystyle\phantom{1}(.33)}{\phantom{(}1.39\phantom{)}} + \underset{\displaystyle(.094)}{\phantom{(}.412\phantom{)}} hsGPA + \underset{\displaystyle(.011)}{\phantom{(}.015\phantom{)}} ACT - \underset{\displaystyle(.026)}{\phantom{(}.083\phantom{)}} skipped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04"/>
  <p:tag name="PICTUREFILESIZE" val="4478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n= 141,\ R^2 = .234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00"/>
  <p:tag name="PICTUREFILESIZE" val="756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t_{hsGPA}=4.38 &gt; c_{0.01} = 2.58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88"/>
  <p:tag name="PICTUREFILESIZE" val="13058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t_{ACT}=1.36 &lt; c_{0.10} = 1.645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81"/>
  <p:tag name="PICTUREFILESIZE" val="1176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 \beta_j=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18"/>
  <p:tag name="PICTUREFILESIZE" val="456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|t_{skipped}|=|-3.19| &gt; c_{0.01} = 2.58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35"/>
  <p:tag name="PICTUREFILESIZE" val="1488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|t-ratio| &gt; 1.645  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72"/>
  <p:tag name="PICTUREFILESIZE" val="790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|t-ratio| &gt; 1.96 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60"/>
  <p:tag name="PICTUREFILESIZE" val="748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|t-ratio| &gt; 2.576 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72"/>
  <p:tag name="PICTUREFILESIZE" val="8308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 \beta_j=a_j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5"/>
  <p:tag name="PICTUREFILESIZE" val="512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t=\frac{(estimate - hypothesized\ value)}{standard\ error}=\frac{(\hat \beta_j - a_j)}{se(\hat \beta_j)}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66"/>
  <p:tag name="PICTUREFILESIZE" val="3910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amsmath}&#10;\pagestyle{empty}&#10;&#10;&#10;\begin{document}&#10;\[ \widehat{\log}(crime) = -\underset{\displaystyle(1.03)}{\phantom{(}6.63\phantom{)}} + \underset{\displaystyle(0.11)}{\phantom{(}1.27\phantom{)}} \log(enroll) 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11"/>
  <p:tag name="PICTUREFILESIZE" val="2795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n= 97,\ R^2 = .585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6"/>
  <p:tag name="PICTUREFILESIZE" val="810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beta_{\log(enroll)}=1,\ H_1:\beta_{\log(enroll)}\neq 1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97"/>
  <p:tag name="PICTUREFILESIZE" val="18168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t = (1.27-1)/.11 \approx 2.45 &gt; 1.96 = c_{0.05}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97"/>
  <p:tag name="PICTUREFILESIZE" val="1587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t_{\hat \beta_j} = \frac{\hat \beta_j}{se(\hat \beta_j)}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17"/>
  <p:tag name="PICTUREFILESIZE" val="1027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P(|t-ratio| &gt; 1.85) = 2(.0.359)=.0718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08"/>
  <p:tag name="PICTUREFILESIZE" val="19308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P\left(\underbrace{\hat \beta_j - c_{0.05} \cdot se(\hat \beta_j)} \leq \beta_j \leq \underbrace{\hat \beta_j + c_{0.05} \cdot se(\hat \beta_j)}\right)=0.95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29"/>
  <p:tag name="PICTUREFILESIZE" val="3207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P\left(\hat \beta_j - c_{0.01} \cdot se(\hat \beta_j) \leq \beta_j \leq \hat \beta_j + c_{0.01} \cdot se(\hat \beta_j)\right)=0.99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25"/>
  <p:tag name="PICTUREFILESIZE" val="2746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P\left(\hat \beta_j - c_{0.10} \cdot se(\hat \beta_j) \leq \beta_j \leq \hat \beta_j + c_{0.10} \cdot se(\hat \beta_j)\right)=0.90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25"/>
  <p:tag name="PICTUREFILESIZE" val="2710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a_j \notin interval \ \Rightarrow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56"/>
  <p:tag name="PICTUREFILESIZE" val="842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1:\beta_j\neq 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9"/>
  <p:tag name="PICTUREFILESIZE" val="471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P\left(\hat \beta_j - c_{0.05} \cdot se(\hat \beta_j) \leq \beta_j \leq \hat \beta_j + c_{0.05} \cdot se(\hat \beta_j)\right)=0.95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25"/>
  <p:tag name="PICTUREFILESIZE" val="2793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c_{0.01}=2.576, c_{0.05}=1.96, c_{0.10} = 1.645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01"/>
  <p:tag name="PICTUREFILESIZE" val="1625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beta_j=a_j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16"/>
  <p:tag name="PICTUREFILESIZE" val="498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amsmath}&#10;\pagestyle{empty}&#10;&#10;&#10;\begin{document}&#10;\[ \widehat{\log}(rd) = -\underset{\displaystyle\phantom{4}(.47)}{\phantom{(}4.38\phantom{)}} + \underset{\displaystyle\phantom{1}(.060)}{\phantom{(}1.084\phantom{)}} \log (sales) + \underset{\displaystyle(.0217)}{\phantom{(}.0218\phantom{)}} profmarg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60"/>
  <p:tag name="PICTUREFILESIZE" val="4039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t_{\hat \beta_j} = {\hat \beta_j}/{se(\hat \beta_j)}&#10;= ({\hat \beta_j-\beta_j})/{se(\hat \beta_j)} \sim t_{n-k-1}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25"/>
  <p:tag name="PICTUREFILESIZE" val="24426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n= 32,\ R^2 = .918,\ df= 32-2-1 = 29 \ \Rightarrow \  c_{0.05} = 2.045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63"/>
  <p:tag name="PICTUREFILESIZE" val="2268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1.084\pm 2.045(.060)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6"/>
  <p:tag name="PICTUREFILESIZE" val="949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=(.961, 1.21)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7"/>
  <p:tag name="PICTUREFILESIZE" val="600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.0217\pm 2.045(.0218)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08"/>
  <p:tag name="PICTUREFILESIZE" val="899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=(-.0045,.0479)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79"/>
  <p:tag name="PICTUREFILESIZE" val="7869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\log(wage) = \beta_0 + \beta_1 jc + \beta_2 univ + \beta_3 exper + u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58"/>
  <p:tag name="PICTUREFILESIZE" val="2243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t = \frac{\hat \beta_1 - \hat \beta_2}{se(\hat \beta_1 - \hat \beta_2)}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50"/>
  <p:tag name="PICTUREFILESIZE" val="12596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beta_1 -  \beta_2=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60"/>
  <p:tag name="PICTUREFILESIZE" val="634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1:\beta_1 - \beta_2&lt;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57"/>
  <p:tag name="PICTUREFILESIZE" val="6377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se(\hat \beta_1 - \hat \beta_2)= \sqrt{\widehat{Var}(\hat \beta_1 - \hat \beta_2)} = \sqrt{\widehat{Var}(\hat \beta_1) +\widehat{Var}(\hat \beta_2) - 2\widehat{Cov}(\hat \beta_1,\hat \beta_2)}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64"/>
  <p:tag name="PICTUREFILESIZE" val="3524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beta_j=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9"/>
  <p:tag name="PICTUREFILESIZE" val="4512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theta_1=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10"/>
  <p:tag name="PICTUREFILESIZE" val="397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1:\theta_1&lt;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6"/>
  <p:tag name="PICTUREFILESIZE" val="3975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\log(wage) = \beta_0 + (\theta_1 + \beta_2) jc + \beta_2 univ + \beta_3 exper + u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79"/>
  <p:tag name="PICTUREFILESIZE" val="2643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 = \beta_0 + \theta_1  jc + \beta_2 {(jc + univ)} + \beta_3 exper + u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20"/>
  <p:tag name="PICTUREFILESIZE" val="19746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\theta_1 = \beta_1 - \beta_2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1"/>
  <p:tag name="PICTUREFILESIZE" val="500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amsmath}&#10;\pagestyle{empty}&#10;&#10;&#10;\begin{document}&#10;\[ \widehat{\log}(wage) = \underset{\displaystyle\phantom{1}(.021)}{\phantom{(}1.472\phantom{)}} - \underset{\displaystyle(.0069)}{\phantom{(}.0102\phantom{)}} jc + \underset{\displaystyle(.0023)}{\phantom{(}.0769\phantom{)}} totcoll + \underset{\displaystyle(.0002)}{\phantom{(}.0049\phantom{)}} exper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08"/>
  <p:tag name="PICTUREFILESIZE" val="46435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n= 6,763,\ R^2 = .222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20"/>
  <p:tag name="PICTUREFILESIZE" val="965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t= -.0102/.0069=-1.48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66"/>
  <p:tag name="PICTUREFILESIZE" val="10377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p-value = P(t-ratio &lt; -1.48)=.070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95"/>
  <p:tag name="PICTUREFILESIZE" val="1642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-.0102\pm 1.96(.0069)=(-.0237,.0003)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00"/>
  <p:tag name="PICTUREFILESIZE" val="1683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1:\beta_j&gt;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6"/>
  <p:tag name="PICTUREFILESIZE" val="4698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\log(salary) = \beta_0 + \beta_1 years + \beta_2 gamesyr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97"/>
  <p:tag name="PICTUREFILESIZE" val="21487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+ \beta_3 bavg +\beta_4 hrunsyr + \beta_5 rbisyr + u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62"/>
  <p:tag name="PICTUREFILESIZE" val="1846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\beta_3=0, \beta_4=0, \beta_5=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62"/>
  <p:tag name="PICTUREFILESIZE" val="10595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1: H_0\ {\rm is\ not\ true}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8"/>
  <p:tag name="PICTUREFILESIZE" val="683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amsmath}&#10;\pagestyle{empty}&#10;&#10;&#10;\begin{document}&#10;\[ \widehat{\log}(salary) = \underset{\displaystyle\phantom{1}(0.29)}{\phantom{(}11.19\phantom{)}} + \underset{\displaystyle(.0121)}{\phantom{(}.0689\phantom{)}} years + \underset{\displaystyle(.0026)}{\phantom{(}.0126\phantom{)}} gamesyr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34"/>
  <p:tag name="PICTUREFILESIZE" val="40232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n= 353,\ SSR = 183.186,\ R^2 = .6278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84"/>
  <p:tag name="PICTUREFILESIZE" val="18059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amsmath}&#10;\pagestyle{empty}&#10;&#10;&#10;\begin{document}&#10;\[ + \underset{\displaystyle(.00110)}{\phantom{(}.00098\phantom{)}} bavg+ \underset{\displaystyle(.0161)}{\phantom{(}.0144\phantom{)}} hrunsyr + \underset{\displaystyle(.0072)}{\phantom{(}.0108\phantom{)}} rbisyr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71"/>
  <p:tag name="PICTUREFILESIZE" val="35505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amsmath}&#10;\pagestyle{empty}&#10;&#10;&#10;\begin{document}&#10;\[ \widehat{\log}(salary) = \underset{\displaystyle\phantom{1}(0.11)}{\phantom{(}11.22\phantom{)}} + \underset{\displaystyle(.0125)}{\phantom{(}.0713\phantom{)}} years + \underset{\displaystyle(.0013)}{\phantom{(}.0202\phantom{)}} gamesyr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34"/>
  <p:tag name="PICTUREFILESIZE" val="38169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n= 353,\ SSR = 198.311,\ R^2 = .5971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83"/>
  <p:tag name="PICTUREFILESIZE" val="16465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F= \frac{(SSR_r - SSR_{ur})/q}{SSR_{ur}/(n-k-1)}\ \sim \ F_{q, n-k-1}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59"/>
  <p:tag name="PICTUREFILESIZE" val="2597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&#10;\usepackage{amsmath}&#10;\pagestyle{empty}&#10;&#10;&#10;\begin{document}&#10;\[ \widehat{\log}(wage) = \underset{\displaystyle(.104)}{\phantom{(}.284\phantom{)}} + \underset{\displaystyle(.007)}{\phantom{(}.092\phantom{)}} educ + \underset{\displaystyle(.0017)}{\phantom{(}.0041\phantom{)}} exper + \underset{\displaystyle(.003)}{\phantom{(}.022\phantom{)}} tenure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02"/>
  <p:tag name="PICTUREFILESIZE" val="44099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F= \frac{(198.311-183.186)/3}{183.186/(353-5-1)}\approx 9.55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48"/>
  <p:tag name="PICTUREFILESIZE" val="28149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F \sim F_{3,347} \ \Rightarrow \ c_{0.01} = 3.78 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72"/>
  <p:tag name="PICTUREFILESIZE" val="10882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P(F-statistic &gt; 9.55) = 0.000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11"/>
  <p:tag name="PICTUREFILESIZE" val="1429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y= \beta_0 + \beta_1 x_{i1} + \beta_2 x_{i2} + \dots + \beta_k x_{ik} + u 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98"/>
  <p:tag name="PICTUREFILESIZE" val="16965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H_0: \beta_1 = \beta_2 = \dots = \beta_k =0 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74"/>
  <p:tag name="PICTUREFILESIZE" val="934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y= \beta_0 + u  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6"/>
  <p:tag name="PICTUREFILESIZE" val="4416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\[ F= \frac{(SSR_r - SSR_{ur})/q}{SSR_{ur}/(n-k-1)}= \frac{R^2/k}{(1-R^2)/(n-k-1)}\ \sim \ F_{k, n-k-1}\]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89"/>
  <p:tag name="PICTUREFILESIZE" val="3953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3122</Words>
  <Application>Microsoft Office PowerPoint</Application>
  <PresentationFormat>On-screen Show (4:3)</PresentationFormat>
  <Paragraphs>448</Paragraphs>
  <Slides>42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Arial</vt:lpstr>
      <vt:lpstr>Calibri</vt:lpstr>
      <vt:lpstr>Cambria Math</vt:lpstr>
      <vt:lpstr>cmsy10</vt:lpstr>
      <vt:lpstr>Tahoma</vt:lpstr>
      <vt:lpstr>Wingdings</vt:lpstr>
      <vt:lpstr>Office Theme</vt:lpstr>
      <vt:lpstr>Multiple Regression Analyses: Statistical Inference  </vt:lpstr>
      <vt:lpstr>PowerPoint Presentation</vt:lpstr>
      <vt:lpstr>PowerPoint Presentation</vt:lpstr>
      <vt:lpstr>Inference: Sampling distributions of the OLS Estimators</vt:lpstr>
      <vt:lpstr>Show normality of the error terms in GRETL</vt:lpstr>
      <vt:lpstr>Inference: Sampling distributions of the OLS Estimators</vt:lpstr>
      <vt:lpstr>Inference: Sampling distributions of the OLS Estimators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Inference: The t Test</vt:lpstr>
      <vt:lpstr>Inference: The t Test</vt:lpstr>
      <vt:lpstr>Inference: The t Test</vt:lpstr>
      <vt:lpstr>Inference: The t Test</vt:lpstr>
      <vt:lpstr>Inference: The t Test</vt:lpstr>
      <vt:lpstr>Inference: The t Test</vt:lpstr>
      <vt:lpstr>Inference: The t Test</vt:lpstr>
      <vt:lpstr>Inference: The t Test</vt:lpstr>
      <vt:lpstr>Inference: The t Test</vt:lpstr>
      <vt:lpstr>Inference: The t Test</vt:lpstr>
      <vt:lpstr>Inference: The t Test</vt:lpstr>
      <vt:lpstr>Inference: The t Test</vt:lpstr>
      <vt:lpstr>Inference: The t Test</vt:lpstr>
      <vt:lpstr>Inference: The t Test</vt:lpstr>
      <vt:lpstr>Inference: The t Test</vt:lpstr>
      <vt:lpstr>Inference: The t Test</vt:lpstr>
      <vt:lpstr>Inference: The t Test</vt:lpstr>
      <vt:lpstr>Inference: The t Test</vt:lpstr>
      <vt:lpstr>Inference: Confidence Intervals</vt:lpstr>
      <vt:lpstr>Inference: Confidence Intervals</vt:lpstr>
      <vt:lpstr>Inference: Confidence Intervals</vt:lpstr>
      <vt:lpstr>Inference: Testing hypotheses about a linear combination of parameters </vt:lpstr>
      <vt:lpstr>Inference: Testing hypotheses about a linear combination of parameters </vt:lpstr>
      <vt:lpstr>PowerPoint Presentation</vt:lpstr>
      <vt:lpstr>Inference: The F Test</vt:lpstr>
      <vt:lpstr>PowerPoint Presentation</vt:lpstr>
      <vt:lpstr>Inference: The F Test</vt:lpstr>
      <vt:lpstr>Inference: The F Test</vt:lpstr>
      <vt:lpstr>Inference: The F Test</vt:lpstr>
      <vt:lpstr>Inference: The F 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Regression Analyses: Estimation, Inference  Wooldridge: Introductory Econometrics: A Modern Approach, 5e - Chapter 3, 4</dc:title>
  <dc:creator>Jibuti Daviti</dc:creator>
  <cp:lastModifiedBy>Dali Laxton</cp:lastModifiedBy>
  <cp:revision>85</cp:revision>
  <dcterms:created xsi:type="dcterms:W3CDTF">2006-08-16T00:00:00Z</dcterms:created>
  <dcterms:modified xsi:type="dcterms:W3CDTF">2020-10-18T16:20:43Z</dcterms:modified>
</cp:coreProperties>
</file>