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380" r:id="rId9"/>
    <p:sldId id="276" r:id="rId10"/>
    <p:sldId id="277" r:id="rId11"/>
    <p:sldId id="278" r:id="rId12"/>
    <p:sldId id="279" r:id="rId13"/>
    <p:sldId id="262" r:id="rId14"/>
    <p:sldId id="267" r:id="rId15"/>
    <p:sldId id="275" r:id="rId16"/>
    <p:sldId id="283" r:id="rId17"/>
    <p:sldId id="288" r:id="rId18"/>
    <p:sldId id="294" r:id="rId19"/>
    <p:sldId id="299" r:id="rId20"/>
    <p:sldId id="305" r:id="rId21"/>
    <p:sldId id="315" r:id="rId22"/>
    <p:sldId id="317" r:id="rId23"/>
    <p:sldId id="323" r:id="rId24"/>
    <p:sldId id="325" r:id="rId25"/>
    <p:sldId id="332" r:id="rId26"/>
    <p:sldId id="333" r:id="rId27"/>
    <p:sldId id="340" r:id="rId28"/>
    <p:sldId id="346" r:id="rId29"/>
    <p:sldId id="352" r:id="rId30"/>
    <p:sldId id="358" r:id="rId31"/>
    <p:sldId id="367" r:id="rId32"/>
    <p:sldId id="371" r:id="rId33"/>
    <p:sldId id="379" r:id="rId34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39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i Laxton" userId="994fe8badd9c9863" providerId="LiveId" clId="{18372C6F-5C1E-432C-AADF-51CE6E4F3A71}"/>
    <pc:docChg chg="undo custSel delSld modSld">
      <pc:chgData name="Dali Laxton" userId="994fe8badd9c9863" providerId="LiveId" clId="{18372C6F-5C1E-432C-AADF-51CE6E4F3A71}" dt="2020-11-15T22:47:22.907" v="302" actId="20577"/>
      <pc:docMkLst>
        <pc:docMk/>
      </pc:docMkLst>
      <pc:sldChg chg="del">
        <pc:chgData name="Dali Laxton" userId="994fe8badd9c9863" providerId="LiveId" clId="{18372C6F-5C1E-432C-AADF-51CE6E4F3A71}" dt="2020-11-15T22:27:03.093" v="0" actId="47"/>
        <pc:sldMkLst>
          <pc:docMk/>
          <pc:sldMk cId="0" sldId="257"/>
        </pc:sldMkLst>
      </pc:sldChg>
      <pc:sldChg chg="del">
        <pc:chgData name="Dali Laxton" userId="994fe8badd9c9863" providerId="LiveId" clId="{18372C6F-5C1E-432C-AADF-51CE6E4F3A71}" dt="2020-11-15T22:27:04.098" v="1" actId="47"/>
        <pc:sldMkLst>
          <pc:docMk/>
          <pc:sldMk cId="0" sldId="258"/>
        </pc:sldMkLst>
      </pc:sldChg>
      <pc:sldChg chg="del">
        <pc:chgData name="Dali Laxton" userId="994fe8badd9c9863" providerId="LiveId" clId="{18372C6F-5C1E-432C-AADF-51CE6E4F3A71}" dt="2020-11-15T22:27:05.316" v="2" actId="47"/>
        <pc:sldMkLst>
          <pc:docMk/>
          <pc:sldMk cId="0" sldId="259"/>
        </pc:sldMkLst>
      </pc:sldChg>
      <pc:sldChg chg="del">
        <pc:chgData name="Dali Laxton" userId="994fe8badd9c9863" providerId="LiveId" clId="{18372C6F-5C1E-432C-AADF-51CE6E4F3A71}" dt="2020-11-15T22:27:09.578" v="3" actId="47"/>
        <pc:sldMkLst>
          <pc:docMk/>
          <pc:sldMk cId="0" sldId="260"/>
        </pc:sldMkLst>
      </pc:sldChg>
      <pc:sldChg chg="del">
        <pc:chgData name="Dali Laxton" userId="994fe8badd9c9863" providerId="LiveId" clId="{18372C6F-5C1E-432C-AADF-51CE6E4F3A71}" dt="2020-11-15T22:27:10.494" v="4" actId="47"/>
        <pc:sldMkLst>
          <pc:docMk/>
          <pc:sldMk cId="0" sldId="261"/>
        </pc:sldMkLst>
      </pc:sldChg>
      <pc:sldChg chg="del">
        <pc:chgData name="Dali Laxton" userId="994fe8badd9c9863" providerId="LiveId" clId="{18372C6F-5C1E-432C-AADF-51CE6E4F3A71}" dt="2020-11-15T22:27:11.801" v="5" actId="47"/>
        <pc:sldMkLst>
          <pc:docMk/>
          <pc:sldMk cId="0" sldId="263"/>
        </pc:sldMkLst>
      </pc:sldChg>
      <pc:sldChg chg="del">
        <pc:chgData name="Dali Laxton" userId="994fe8badd9c9863" providerId="LiveId" clId="{18372C6F-5C1E-432C-AADF-51CE6E4F3A71}" dt="2020-11-15T22:27:12.453" v="6" actId="47"/>
        <pc:sldMkLst>
          <pc:docMk/>
          <pc:sldMk cId="0" sldId="264"/>
        </pc:sldMkLst>
      </pc:sldChg>
      <pc:sldChg chg="del">
        <pc:chgData name="Dali Laxton" userId="994fe8badd9c9863" providerId="LiveId" clId="{18372C6F-5C1E-432C-AADF-51CE6E4F3A71}" dt="2020-11-15T22:27:13.855" v="7" actId="47"/>
        <pc:sldMkLst>
          <pc:docMk/>
          <pc:sldMk cId="0" sldId="265"/>
        </pc:sldMkLst>
      </pc:sldChg>
      <pc:sldChg chg="del">
        <pc:chgData name="Dali Laxton" userId="994fe8badd9c9863" providerId="LiveId" clId="{18372C6F-5C1E-432C-AADF-51CE6E4F3A71}" dt="2020-11-15T22:27:14.345" v="8" actId="47"/>
        <pc:sldMkLst>
          <pc:docMk/>
          <pc:sldMk cId="0" sldId="266"/>
        </pc:sldMkLst>
      </pc:sldChg>
      <pc:sldChg chg="modSp mod">
        <pc:chgData name="Dali Laxton" userId="994fe8badd9c9863" providerId="LiveId" clId="{18372C6F-5C1E-432C-AADF-51CE6E4F3A71}" dt="2020-11-15T22:32:42.997" v="109" actId="20577"/>
        <pc:sldMkLst>
          <pc:docMk/>
          <pc:sldMk cId="0" sldId="267"/>
        </pc:sldMkLst>
        <pc:spChg chg="mod">
          <ac:chgData name="Dali Laxton" userId="994fe8badd9c9863" providerId="LiveId" clId="{18372C6F-5C1E-432C-AADF-51CE6E4F3A71}" dt="2020-11-15T22:32:42.997" v="109" actId="20577"/>
          <ac:spMkLst>
            <pc:docMk/>
            <pc:sldMk cId="0" sldId="267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15.742" v="9" actId="47"/>
        <pc:sldMkLst>
          <pc:docMk/>
          <pc:sldMk cId="0" sldId="268"/>
        </pc:sldMkLst>
      </pc:sldChg>
      <pc:sldChg chg="del">
        <pc:chgData name="Dali Laxton" userId="994fe8badd9c9863" providerId="LiveId" clId="{18372C6F-5C1E-432C-AADF-51CE6E4F3A71}" dt="2020-11-15T22:27:16.424" v="10" actId="47"/>
        <pc:sldMkLst>
          <pc:docMk/>
          <pc:sldMk cId="0" sldId="269"/>
        </pc:sldMkLst>
      </pc:sldChg>
      <pc:sldChg chg="del">
        <pc:chgData name="Dali Laxton" userId="994fe8badd9c9863" providerId="LiveId" clId="{18372C6F-5C1E-432C-AADF-51CE6E4F3A71}" dt="2020-11-15T22:27:17.160" v="11" actId="47"/>
        <pc:sldMkLst>
          <pc:docMk/>
          <pc:sldMk cId="0" sldId="270"/>
        </pc:sldMkLst>
      </pc:sldChg>
      <pc:sldChg chg="del">
        <pc:chgData name="Dali Laxton" userId="994fe8badd9c9863" providerId="LiveId" clId="{18372C6F-5C1E-432C-AADF-51CE6E4F3A71}" dt="2020-11-15T22:27:18.015" v="12" actId="47"/>
        <pc:sldMkLst>
          <pc:docMk/>
          <pc:sldMk cId="0" sldId="271"/>
        </pc:sldMkLst>
      </pc:sldChg>
      <pc:sldChg chg="del">
        <pc:chgData name="Dali Laxton" userId="994fe8badd9c9863" providerId="LiveId" clId="{18372C6F-5C1E-432C-AADF-51CE6E4F3A71}" dt="2020-11-15T22:27:18.729" v="13" actId="47"/>
        <pc:sldMkLst>
          <pc:docMk/>
          <pc:sldMk cId="0" sldId="272"/>
        </pc:sldMkLst>
      </pc:sldChg>
      <pc:sldChg chg="del">
        <pc:chgData name="Dali Laxton" userId="994fe8badd9c9863" providerId="LiveId" clId="{18372C6F-5C1E-432C-AADF-51CE6E4F3A71}" dt="2020-11-15T22:27:20.332" v="14" actId="47"/>
        <pc:sldMkLst>
          <pc:docMk/>
          <pc:sldMk cId="0" sldId="273"/>
        </pc:sldMkLst>
      </pc:sldChg>
      <pc:sldChg chg="del">
        <pc:chgData name="Dali Laxton" userId="994fe8badd9c9863" providerId="LiveId" clId="{18372C6F-5C1E-432C-AADF-51CE6E4F3A71}" dt="2020-11-15T22:27:21.584" v="15" actId="47"/>
        <pc:sldMkLst>
          <pc:docMk/>
          <pc:sldMk cId="0" sldId="274"/>
        </pc:sldMkLst>
      </pc:sldChg>
      <pc:sldChg chg="modSp mod">
        <pc:chgData name="Dali Laxton" userId="994fe8badd9c9863" providerId="LiveId" clId="{18372C6F-5C1E-432C-AADF-51CE6E4F3A71}" dt="2020-11-15T22:32:54.412" v="118" actId="20577"/>
        <pc:sldMkLst>
          <pc:docMk/>
          <pc:sldMk cId="0" sldId="275"/>
        </pc:sldMkLst>
        <pc:spChg chg="mod">
          <ac:chgData name="Dali Laxton" userId="994fe8badd9c9863" providerId="LiveId" clId="{18372C6F-5C1E-432C-AADF-51CE6E4F3A71}" dt="2020-11-15T22:32:54.412" v="118" actId="20577"/>
          <ac:spMkLst>
            <pc:docMk/>
            <pc:sldMk cId="0" sldId="275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22.939" v="16" actId="47"/>
        <pc:sldMkLst>
          <pc:docMk/>
          <pc:sldMk cId="0" sldId="276"/>
        </pc:sldMkLst>
      </pc:sldChg>
      <pc:sldChg chg="del">
        <pc:chgData name="Dali Laxton" userId="994fe8badd9c9863" providerId="LiveId" clId="{18372C6F-5C1E-432C-AADF-51CE6E4F3A71}" dt="2020-11-15T22:27:23.590" v="17" actId="47"/>
        <pc:sldMkLst>
          <pc:docMk/>
          <pc:sldMk cId="0" sldId="277"/>
        </pc:sldMkLst>
      </pc:sldChg>
      <pc:sldChg chg="del">
        <pc:chgData name="Dali Laxton" userId="994fe8badd9c9863" providerId="LiveId" clId="{18372C6F-5C1E-432C-AADF-51CE6E4F3A71}" dt="2020-11-15T22:27:24.069" v="18" actId="47"/>
        <pc:sldMkLst>
          <pc:docMk/>
          <pc:sldMk cId="0" sldId="278"/>
        </pc:sldMkLst>
      </pc:sldChg>
      <pc:sldChg chg="del">
        <pc:chgData name="Dali Laxton" userId="994fe8badd9c9863" providerId="LiveId" clId="{18372C6F-5C1E-432C-AADF-51CE6E4F3A71}" dt="2020-11-15T22:27:24.832" v="19" actId="47"/>
        <pc:sldMkLst>
          <pc:docMk/>
          <pc:sldMk cId="0" sldId="279"/>
        </pc:sldMkLst>
      </pc:sldChg>
      <pc:sldChg chg="del">
        <pc:chgData name="Dali Laxton" userId="994fe8badd9c9863" providerId="LiveId" clId="{18372C6F-5C1E-432C-AADF-51CE6E4F3A71}" dt="2020-11-15T22:27:25.633" v="20" actId="47"/>
        <pc:sldMkLst>
          <pc:docMk/>
          <pc:sldMk cId="0" sldId="280"/>
        </pc:sldMkLst>
      </pc:sldChg>
      <pc:sldChg chg="del">
        <pc:chgData name="Dali Laxton" userId="994fe8badd9c9863" providerId="LiveId" clId="{18372C6F-5C1E-432C-AADF-51CE6E4F3A71}" dt="2020-11-15T22:27:27.019" v="21" actId="47"/>
        <pc:sldMkLst>
          <pc:docMk/>
          <pc:sldMk cId="0" sldId="281"/>
        </pc:sldMkLst>
      </pc:sldChg>
      <pc:sldChg chg="del">
        <pc:chgData name="Dali Laxton" userId="994fe8badd9c9863" providerId="LiveId" clId="{18372C6F-5C1E-432C-AADF-51CE6E4F3A71}" dt="2020-11-15T22:27:27.537" v="22" actId="47"/>
        <pc:sldMkLst>
          <pc:docMk/>
          <pc:sldMk cId="0" sldId="282"/>
        </pc:sldMkLst>
      </pc:sldChg>
      <pc:sldChg chg="modSp mod">
        <pc:chgData name="Dali Laxton" userId="994fe8badd9c9863" providerId="LiveId" clId="{18372C6F-5C1E-432C-AADF-51CE6E4F3A71}" dt="2020-11-15T22:34:43.587" v="134" actId="20577"/>
        <pc:sldMkLst>
          <pc:docMk/>
          <pc:sldMk cId="0" sldId="283"/>
        </pc:sldMkLst>
        <pc:spChg chg="mod">
          <ac:chgData name="Dali Laxton" userId="994fe8badd9c9863" providerId="LiveId" clId="{18372C6F-5C1E-432C-AADF-51CE6E4F3A71}" dt="2020-11-15T22:34:43.587" v="134" actId="20577"/>
          <ac:spMkLst>
            <pc:docMk/>
            <pc:sldMk cId="0" sldId="283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29.081" v="23" actId="47"/>
        <pc:sldMkLst>
          <pc:docMk/>
          <pc:sldMk cId="0" sldId="284"/>
        </pc:sldMkLst>
      </pc:sldChg>
      <pc:sldChg chg="del">
        <pc:chgData name="Dali Laxton" userId="994fe8badd9c9863" providerId="LiveId" clId="{18372C6F-5C1E-432C-AADF-51CE6E4F3A71}" dt="2020-11-15T22:27:29.727" v="24" actId="47"/>
        <pc:sldMkLst>
          <pc:docMk/>
          <pc:sldMk cId="0" sldId="285"/>
        </pc:sldMkLst>
      </pc:sldChg>
      <pc:sldChg chg="del">
        <pc:chgData name="Dali Laxton" userId="994fe8badd9c9863" providerId="LiveId" clId="{18372C6F-5C1E-432C-AADF-51CE6E4F3A71}" dt="2020-11-15T22:27:30.367" v="25" actId="47"/>
        <pc:sldMkLst>
          <pc:docMk/>
          <pc:sldMk cId="0" sldId="286"/>
        </pc:sldMkLst>
      </pc:sldChg>
      <pc:sldChg chg="del">
        <pc:chgData name="Dali Laxton" userId="994fe8badd9c9863" providerId="LiveId" clId="{18372C6F-5C1E-432C-AADF-51CE6E4F3A71}" dt="2020-11-15T22:27:32.351" v="26" actId="47"/>
        <pc:sldMkLst>
          <pc:docMk/>
          <pc:sldMk cId="0" sldId="287"/>
        </pc:sldMkLst>
      </pc:sldChg>
      <pc:sldChg chg="del">
        <pc:chgData name="Dali Laxton" userId="994fe8badd9c9863" providerId="LiveId" clId="{18372C6F-5C1E-432C-AADF-51CE6E4F3A71}" dt="2020-11-15T22:27:33.760" v="27" actId="47"/>
        <pc:sldMkLst>
          <pc:docMk/>
          <pc:sldMk cId="0" sldId="289"/>
        </pc:sldMkLst>
      </pc:sldChg>
      <pc:sldChg chg="del">
        <pc:chgData name="Dali Laxton" userId="994fe8badd9c9863" providerId="LiveId" clId="{18372C6F-5C1E-432C-AADF-51CE6E4F3A71}" dt="2020-11-15T22:27:35.057" v="28" actId="47"/>
        <pc:sldMkLst>
          <pc:docMk/>
          <pc:sldMk cId="0" sldId="290"/>
        </pc:sldMkLst>
      </pc:sldChg>
      <pc:sldChg chg="del">
        <pc:chgData name="Dali Laxton" userId="994fe8badd9c9863" providerId="LiveId" clId="{18372C6F-5C1E-432C-AADF-51CE6E4F3A71}" dt="2020-11-15T22:27:36.932" v="29" actId="47"/>
        <pc:sldMkLst>
          <pc:docMk/>
          <pc:sldMk cId="0" sldId="291"/>
        </pc:sldMkLst>
      </pc:sldChg>
      <pc:sldChg chg="del">
        <pc:chgData name="Dali Laxton" userId="994fe8badd9c9863" providerId="LiveId" clId="{18372C6F-5C1E-432C-AADF-51CE6E4F3A71}" dt="2020-11-15T22:27:38.095" v="30" actId="47"/>
        <pc:sldMkLst>
          <pc:docMk/>
          <pc:sldMk cId="0" sldId="292"/>
        </pc:sldMkLst>
      </pc:sldChg>
      <pc:sldChg chg="del">
        <pc:chgData name="Dali Laxton" userId="994fe8badd9c9863" providerId="LiveId" clId="{18372C6F-5C1E-432C-AADF-51CE6E4F3A71}" dt="2020-11-15T22:27:39.651" v="31" actId="47"/>
        <pc:sldMkLst>
          <pc:docMk/>
          <pc:sldMk cId="0" sldId="293"/>
        </pc:sldMkLst>
      </pc:sldChg>
      <pc:sldChg chg="addSp delSp modSp mod">
        <pc:chgData name="Dali Laxton" userId="994fe8badd9c9863" providerId="LiveId" clId="{18372C6F-5C1E-432C-AADF-51CE6E4F3A71}" dt="2020-11-15T22:35:43.093" v="144" actId="1076"/>
        <pc:sldMkLst>
          <pc:docMk/>
          <pc:sldMk cId="0" sldId="294"/>
        </pc:sldMkLst>
        <pc:spChg chg="mod">
          <ac:chgData name="Dali Laxton" userId="994fe8badd9c9863" providerId="LiveId" clId="{18372C6F-5C1E-432C-AADF-51CE6E4F3A71}" dt="2020-11-15T22:33:09.123" v="124" actId="20577"/>
          <ac:spMkLst>
            <pc:docMk/>
            <pc:sldMk cId="0" sldId="294"/>
            <ac:spMk id="3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33:10.576" v="126" actId="20577"/>
          <ac:spMkLst>
            <pc:docMk/>
            <pc:sldMk cId="0" sldId="294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58.136" v="132" actId="478"/>
          <ac:spMkLst>
            <pc:docMk/>
            <pc:sldMk cId="0" sldId="294"/>
            <ac:spMk id="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40.436" v="127" actId="478"/>
          <ac:spMkLst>
            <pc:docMk/>
            <pc:sldMk cId="0" sldId="294"/>
            <ac:spMk id="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53.788" v="131" actId="478"/>
          <ac:spMkLst>
            <pc:docMk/>
            <pc:sldMk cId="0" sldId="294"/>
            <ac:spMk id="7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35:21.414" v="137" actId="20577"/>
          <ac:spMkLst>
            <pc:docMk/>
            <pc:sldMk cId="0" sldId="294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51.906" v="130" actId="478"/>
          <ac:spMkLst>
            <pc:docMk/>
            <pc:sldMk cId="0" sldId="294"/>
            <ac:spMk id="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46.862" v="129" actId="478"/>
          <ac:spMkLst>
            <pc:docMk/>
            <pc:sldMk cId="0" sldId="294"/>
            <ac:spMk id="10" creationId="{00000000-0000-0000-0000-000000000000}"/>
          </ac:spMkLst>
        </pc:spChg>
        <pc:picChg chg="add mod modCrop">
          <ac:chgData name="Dali Laxton" userId="994fe8badd9c9863" providerId="LiveId" clId="{18372C6F-5C1E-432C-AADF-51CE6E4F3A71}" dt="2020-11-15T22:35:43.093" v="144" actId="1076"/>
          <ac:picMkLst>
            <pc:docMk/>
            <pc:sldMk cId="0" sldId="294"/>
            <ac:picMk id="13" creationId="{B0FC45B9-73BA-4BAF-AFE5-2360AB6934C0}"/>
          </ac:picMkLst>
        </pc:picChg>
      </pc:sldChg>
      <pc:sldChg chg="del">
        <pc:chgData name="Dali Laxton" userId="994fe8badd9c9863" providerId="LiveId" clId="{18372C6F-5C1E-432C-AADF-51CE6E4F3A71}" dt="2020-11-15T22:27:41.553" v="32" actId="47"/>
        <pc:sldMkLst>
          <pc:docMk/>
          <pc:sldMk cId="0" sldId="295"/>
        </pc:sldMkLst>
      </pc:sldChg>
      <pc:sldChg chg="del">
        <pc:chgData name="Dali Laxton" userId="994fe8badd9c9863" providerId="LiveId" clId="{18372C6F-5C1E-432C-AADF-51CE6E4F3A71}" dt="2020-11-15T22:27:42.209" v="33" actId="47"/>
        <pc:sldMkLst>
          <pc:docMk/>
          <pc:sldMk cId="0" sldId="296"/>
        </pc:sldMkLst>
      </pc:sldChg>
      <pc:sldChg chg="del">
        <pc:chgData name="Dali Laxton" userId="994fe8badd9c9863" providerId="LiveId" clId="{18372C6F-5C1E-432C-AADF-51CE6E4F3A71}" dt="2020-11-15T22:27:42.772" v="34" actId="47"/>
        <pc:sldMkLst>
          <pc:docMk/>
          <pc:sldMk cId="0" sldId="297"/>
        </pc:sldMkLst>
      </pc:sldChg>
      <pc:sldChg chg="del">
        <pc:chgData name="Dali Laxton" userId="994fe8badd9c9863" providerId="LiveId" clId="{18372C6F-5C1E-432C-AADF-51CE6E4F3A71}" dt="2020-11-15T22:27:43.819" v="35" actId="47"/>
        <pc:sldMkLst>
          <pc:docMk/>
          <pc:sldMk cId="0" sldId="298"/>
        </pc:sldMkLst>
      </pc:sldChg>
      <pc:sldChg chg="modSp mod">
        <pc:chgData name="Dali Laxton" userId="994fe8badd9c9863" providerId="LiveId" clId="{18372C6F-5C1E-432C-AADF-51CE6E4F3A71}" dt="2020-11-15T22:35:55.206" v="148" actId="20577"/>
        <pc:sldMkLst>
          <pc:docMk/>
          <pc:sldMk cId="0" sldId="299"/>
        </pc:sldMkLst>
        <pc:spChg chg="mod">
          <ac:chgData name="Dali Laxton" userId="994fe8badd9c9863" providerId="LiveId" clId="{18372C6F-5C1E-432C-AADF-51CE6E4F3A71}" dt="2020-11-15T22:35:55.206" v="148" actId="20577"/>
          <ac:spMkLst>
            <pc:docMk/>
            <pc:sldMk cId="0" sldId="299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44.824" v="36" actId="47"/>
        <pc:sldMkLst>
          <pc:docMk/>
          <pc:sldMk cId="0" sldId="300"/>
        </pc:sldMkLst>
      </pc:sldChg>
      <pc:sldChg chg="del">
        <pc:chgData name="Dali Laxton" userId="994fe8badd9c9863" providerId="LiveId" clId="{18372C6F-5C1E-432C-AADF-51CE6E4F3A71}" dt="2020-11-15T22:27:45.323" v="37" actId="47"/>
        <pc:sldMkLst>
          <pc:docMk/>
          <pc:sldMk cId="0" sldId="301"/>
        </pc:sldMkLst>
      </pc:sldChg>
      <pc:sldChg chg="del">
        <pc:chgData name="Dali Laxton" userId="994fe8badd9c9863" providerId="LiveId" clId="{18372C6F-5C1E-432C-AADF-51CE6E4F3A71}" dt="2020-11-15T22:27:46.015" v="38" actId="47"/>
        <pc:sldMkLst>
          <pc:docMk/>
          <pc:sldMk cId="0" sldId="302"/>
        </pc:sldMkLst>
      </pc:sldChg>
      <pc:sldChg chg="del">
        <pc:chgData name="Dali Laxton" userId="994fe8badd9c9863" providerId="LiveId" clId="{18372C6F-5C1E-432C-AADF-51CE6E4F3A71}" dt="2020-11-15T22:27:46.774" v="39" actId="47"/>
        <pc:sldMkLst>
          <pc:docMk/>
          <pc:sldMk cId="0" sldId="303"/>
        </pc:sldMkLst>
      </pc:sldChg>
      <pc:sldChg chg="del">
        <pc:chgData name="Dali Laxton" userId="994fe8badd9c9863" providerId="LiveId" clId="{18372C6F-5C1E-432C-AADF-51CE6E4F3A71}" dt="2020-11-15T22:27:47.898" v="40" actId="47"/>
        <pc:sldMkLst>
          <pc:docMk/>
          <pc:sldMk cId="0" sldId="304"/>
        </pc:sldMkLst>
      </pc:sldChg>
      <pc:sldChg chg="modSp mod">
        <pc:chgData name="Dali Laxton" userId="994fe8badd9c9863" providerId="LiveId" clId="{18372C6F-5C1E-432C-AADF-51CE6E4F3A71}" dt="2020-11-15T22:36:04.270" v="150" actId="20577"/>
        <pc:sldMkLst>
          <pc:docMk/>
          <pc:sldMk cId="0" sldId="305"/>
        </pc:sldMkLst>
        <pc:spChg chg="mod">
          <ac:chgData name="Dali Laxton" userId="994fe8badd9c9863" providerId="LiveId" clId="{18372C6F-5C1E-432C-AADF-51CE6E4F3A71}" dt="2020-11-15T22:36:04.270" v="150" actId="20577"/>
          <ac:spMkLst>
            <pc:docMk/>
            <pc:sldMk cId="0" sldId="305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49.210" v="41" actId="47"/>
        <pc:sldMkLst>
          <pc:docMk/>
          <pc:sldMk cId="0" sldId="306"/>
        </pc:sldMkLst>
      </pc:sldChg>
      <pc:sldChg chg="del">
        <pc:chgData name="Dali Laxton" userId="994fe8badd9c9863" providerId="LiveId" clId="{18372C6F-5C1E-432C-AADF-51CE6E4F3A71}" dt="2020-11-15T22:27:49.815" v="42" actId="47"/>
        <pc:sldMkLst>
          <pc:docMk/>
          <pc:sldMk cId="0" sldId="307"/>
        </pc:sldMkLst>
      </pc:sldChg>
      <pc:sldChg chg="del">
        <pc:chgData name="Dali Laxton" userId="994fe8badd9c9863" providerId="LiveId" clId="{18372C6F-5C1E-432C-AADF-51CE6E4F3A71}" dt="2020-11-15T22:27:50.403" v="43" actId="47"/>
        <pc:sldMkLst>
          <pc:docMk/>
          <pc:sldMk cId="0" sldId="308"/>
        </pc:sldMkLst>
      </pc:sldChg>
      <pc:sldChg chg="del">
        <pc:chgData name="Dali Laxton" userId="994fe8badd9c9863" providerId="LiveId" clId="{18372C6F-5C1E-432C-AADF-51CE6E4F3A71}" dt="2020-11-15T22:27:51.695" v="44" actId="47"/>
        <pc:sldMkLst>
          <pc:docMk/>
          <pc:sldMk cId="0" sldId="309"/>
        </pc:sldMkLst>
      </pc:sldChg>
      <pc:sldChg chg="del">
        <pc:chgData name="Dali Laxton" userId="994fe8badd9c9863" providerId="LiveId" clId="{18372C6F-5C1E-432C-AADF-51CE6E4F3A71}" dt="2020-11-15T22:27:52.848" v="45" actId="47"/>
        <pc:sldMkLst>
          <pc:docMk/>
          <pc:sldMk cId="0" sldId="310"/>
        </pc:sldMkLst>
      </pc:sldChg>
      <pc:sldChg chg="del">
        <pc:chgData name="Dali Laxton" userId="994fe8badd9c9863" providerId="LiveId" clId="{18372C6F-5C1E-432C-AADF-51CE6E4F3A71}" dt="2020-11-15T22:27:53.771" v="46" actId="47"/>
        <pc:sldMkLst>
          <pc:docMk/>
          <pc:sldMk cId="0" sldId="311"/>
        </pc:sldMkLst>
      </pc:sldChg>
      <pc:sldChg chg="del">
        <pc:chgData name="Dali Laxton" userId="994fe8badd9c9863" providerId="LiveId" clId="{18372C6F-5C1E-432C-AADF-51CE6E4F3A71}" dt="2020-11-15T22:27:54.709" v="47" actId="47"/>
        <pc:sldMkLst>
          <pc:docMk/>
          <pc:sldMk cId="0" sldId="312"/>
        </pc:sldMkLst>
      </pc:sldChg>
      <pc:sldChg chg="del">
        <pc:chgData name="Dali Laxton" userId="994fe8badd9c9863" providerId="LiveId" clId="{18372C6F-5C1E-432C-AADF-51CE6E4F3A71}" dt="2020-11-15T22:27:55.666" v="48" actId="47"/>
        <pc:sldMkLst>
          <pc:docMk/>
          <pc:sldMk cId="0" sldId="313"/>
        </pc:sldMkLst>
      </pc:sldChg>
      <pc:sldChg chg="del">
        <pc:chgData name="Dali Laxton" userId="994fe8badd9c9863" providerId="LiveId" clId="{18372C6F-5C1E-432C-AADF-51CE6E4F3A71}" dt="2020-11-15T22:27:56.566" v="49" actId="47"/>
        <pc:sldMkLst>
          <pc:docMk/>
          <pc:sldMk cId="0" sldId="314"/>
        </pc:sldMkLst>
      </pc:sldChg>
      <pc:sldChg chg="modSp mod">
        <pc:chgData name="Dali Laxton" userId="994fe8badd9c9863" providerId="LiveId" clId="{18372C6F-5C1E-432C-AADF-51CE6E4F3A71}" dt="2020-11-15T22:36:23.497" v="162" actId="20577"/>
        <pc:sldMkLst>
          <pc:docMk/>
          <pc:sldMk cId="0" sldId="315"/>
        </pc:sldMkLst>
        <pc:spChg chg="mod">
          <ac:chgData name="Dali Laxton" userId="994fe8badd9c9863" providerId="LiveId" clId="{18372C6F-5C1E-432C-AADF-51CE6E4F3A71}" dt="2020-11-15T22:36:23.497" v="162" actId="20577"/>
          <ac:spMkLst>
            <pc:docMk/>
            <pc:sldMk cId="0" sldId="315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59.090" v="50" actId="47"/>
        <pc:sldMkLst>
          <pc:docMk/>
          <pc:sldMk cId="0" sldId="316"/>
        </pc:sldMkLst>
      </pc:sldChg>
      <pc:sldChg chg="addSp delSp modSp mod">
        <pc:chgData name="Dali Laxton" userId="994fe8badd9c9863" providerId="LiveId" clId="{18372C6F-5C1E-432C-AADF-51CE6E4F3A71}" dt="2020-11-15T22:37:06.277" v="172" actId="1076"/>
        <pc:sldMkLst>
          <pc:docMk/>
          <pc:sldMk cId="0" sldId="317"/>
        </pc:sldMkLst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6.675" v="164" actId="478"/>
          <ac:spMkLst>
            <pc:docMk/>
            <pc:sldMk cId="0" sldId="317"/>
            <ac:spMk id="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7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57.901" v="168" actId="478"/>
          <ac:spMkLst>
            <pc:docMk/>
            <pc:sldMk cId="0" sldId="317"/>
            <ac:spMk id="10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36:55.087" v="167" actId="478"/>
          <ac:spMkLst>
            <pc:docMk/>
            <pc:sldMk cId="0" sldId="317"/>
            <ac:spMk id="11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12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13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1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4.667" v="163" actId="478"/>
          <ac:spMkLst>
            <pc:docMk/>
            <pc:sldMk cId="0" sldId="317"/>
            <ac:spMk id="15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37:06.277" v="172" actId="1076"/>
          <ac:picMkLst>
            <pc:docMk/>
            <pc:sldMk cId="0" sldId="317"/>
            <ac:picMk id="18" creationId="{330D0836-A8CC-4606-B0F7-213C1B6BA923}"/>
          </ac:picMkLst>
        </pc:picChg>
      </pc:sldChg>
      <pc:sldChg chg="del">
        <pc:chgData name="Dali Laxton" userId="994fe8badd9c9863" providerId="LiveId" clId="{18372C6F-5C1E-432C-AADF-51CE6E4F3A71}" dt="2020-11-15T22:28:01.186" v="51" actId="47"/>
        <pc:sldMkLst>
          <pc:docMk/>
          <pc:sldMk cId="0" sldId="318"/>
        </pc:sldMkLst>
      </pc:sldChg>
      <pc:sldChg chg="del">
        <pc:chgData name="Dali Laxton" userId="994fe8badd9c9863" providerId="LiveId" clId="{18372C6F-5C1E-432C-AADF-51CE6E4F3A71}" dt="2020-11-15T22:28:02.242" v="52" actId="47"/>
        <pc:sldMkLst>
          <pc:docMk/>
          <pc:sldMk cId="0" sldId="319"/>
        </pc:sldMkLst>
      </pc:sldChg>
      <pc:sldChg chg="del">
        <pc:chgData name="Dali Laxton" userId="994fe8badd9c9863" providerId="LiveId" clId="{18372C6F-5C1E-432C-AADF-51CE6E4F3A71}" dt="2020-11-15T22:28:03.378" v="53" actId="47"/>
        <pc:sldMkLst>
          <pc:docMk/>
          <pc:sldMk cId="0" sldId="320"/>
        </pc:sldMkLst>
      </pc:sldChg>
      <pc:sldChg chg="del">
        <pc:chgData name="Dali Laxton" userId="994fe8badd9c9863" providerId="LiveId" clId="{18372C6F-5C1E-432C-AADF-51CE6E4F3A71}" dt="2020-11-15T22:28:04.798" v="54" actId="47"/>
        <pc:sldMkLst>
          <pc:docMk/>
          <pc:sldMk cId="0" sldId="321"/>
        </pc:sldMkLst>
      </pc:sldChg>
      <pc:sldChg chg="del">
        <pc:chgData name="Dali Laxton" userId="994fe8badd9c9863" providerId="LiveId" clId="{18372C6F-5C1E-432C-AADF-51CE6E4F3A71}" dt="2020-11-15T22:28:06.057" v="55" actId="47"/>
        <pc:sldMkLst>
          <pc:docMk/>
          <pc:sldMk cId="0" sldId="322"/>
        </pc:sldMkLst>
      </pc:sldChg>
      <pc:sldChg chg="modSp mod">
        <pc:chgData name="Dali Laxton" userId="994fe8badd9c9863" providerId="LiveId" clId="{18372C6F-5C1E-432C-AADF-51CE6E4F3A71}" dt="2020-11-15T22:37:39.311" v="176" actId="20577"/>
        <pc:sldMkLst>
          <pc:docMk/>
          <pc:sldMk cId="0" sldId="323"/>
        </pc:sldMkLst>
        <pc:spChg chg="mod">
          <ac:chgData name="Dali Laxton" userId="994fe8badd9c9863" providerId="LiveId" clId="{18372C6F-5C1E-432C-AADF-51CE6E4F3A71}" dt="2020-11-15T22:37:39.311" v="176" actId="20577"/>
          <ac:spMkLst>
            <pc:docMk/>
            <pc:sldMk cId="0" sldId="323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8:07.953" v="56" actId="47"/>
        <pc:sldMkLst>
          <pc:docMk/>
          <pc:sldMk cId="0" sldId="324"/>
        </pc:sldMkLst>
      </pc:sldChg>
      <pc:sldChg chg="addSp delSp modSp mod">
        <pc:chgData name="Dali Laxton" userId="994fe8badd9c9863" providerId="LiveId" clId="{18372C6F-5C1E-432C-AADF-51CE6E4F3A71}" dt="2020-11-15T22:38:10.453" v="183" actId="1076"/>
        <pc:sldMkLst>
          <pc:docMk/>
          <pc:sldMk cId="0" sldId="325"/>
        </pc:sldMkLst>
        <pc:spChg chg="del">
          <ac:chgData name="Dali Laxton" userId="994fe8badd9c9863" providerId="LiveId" clId="{18372C6F-5C1E-432C-AADF-51CE6E4F3A71}" dt="2020-11-15T22:37:53.079" v="179" actId="478"/>
          <ac:spMkLst>
            <pc:docMk/>
            <pc:sldMk cId="0" sldId="325"/>
            <ac:spMk id="3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53.079" v="179" actId="478"/>
          <ac:spMkLst>
            <pc:docMk/>
            <pc:sldMk cId="0" sldId="325"/>
            <ac:spMk id="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53.079" v="179" actId="478"/>
          <ac:spMkLst>
            <pc:docMk/>
            <pc:sldMk cId="0" sldId="325"/>
            <ac:spMk id="7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51.202" v="178" actId="478"/>
          <ac:spMkLst>
            <pc:docMk/>
            <pc:sldMk cId="0" sldId="325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0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1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2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3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7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0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1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2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3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38:10.453" v="183" actId="1076"/>
          <ac:picMkLst>
            <pc:docMk/>
            <pc:sldMk cId="0" sldId="325"/>
            <ac:picMk id="25" creationId="{A0EF97A9-79B4-453B-B380-944C84E28027}"/>
          </ac:picMkLst>
        </pc:picChg>
      </pc:sldChg>
      <pc:sldChg chg="del">
        <pc:chgData name="Dali Laxton" userId="994fe8badd9c9863" providerId="LiveId" clId="{18372C6F-5C1E-432C-AADF-51CE6E4F3A71}" dt="2020-11-15T22:28:09.328" v="57" actId="47"/>
        <pc:sldMkLst>
          <pc:docMk/>
          <pc:sldMk cId="0" sldId="326"/>
        </pc:sldMkLst>
      </pc:sldChg>
      <pc:sldChg chg="del">
        <pc:chgData name="Dali Laxton" userId="994fe8badd9c9863" providerId="LiveId" clId="{18372C6F-5C1E-432C-AADF-51CE6E4F3A71}" dt="2020-11-15T22:28:11.280" v="58" actId="47"/>
        <pc:sldMkLst>
          <pc:docMk/>
          <pc:sldMk cId="0" sldId="327"/>
        </pc:sldMkLst>
      </pc:sldChg>
      <pc:sldChg chg="del">
        <pc:chgData name="Dali Laxton" userId="994fe8badd9c9863" providerId="LiveId" clId="{18372C6F-5C1E-432C-AADF-51CE6E4F3A71}" dt="2020-11-15T22:28:13.010" v="59" actId="47"/>
        <pc:sldMkLst>
          <pc:docMk/>
          <pc:sldMk cId="0" sldId="328"/>
        </pc:sldMkLst>
      </pc:sldChg>
      <pc:sldChg chg="del">
        <pc:chgData name="Dali Laxton" userId="994fe8badd9c9863" providerId="LiveId" clId="{18372C6F-5C1E-432C-AADF-51CE6E4F3A71}" dt="2020-11-15T22:28:14.066" v="60" actId="47"/>
        <pc:sldMkLst>
          <pc:docMk/>
          <pc:sldMk cId="0" sldId="329"/>
        </pc:sldMkLst>
      </pc:sldChg>
      <pc:sldChg chg="del">
        <pc:chgData name="Dali Laxton" userId="994fe8badd9c9863" providerId="LiveId" clId="{18372C6F-5C1E-432C-AADF-51CE6E4F3A71}" dt="2020-11-15T22:28:15.558" v="61" actId="47"/>
        <pc:sldMkLst>
          <pc:docMk/>
          <pc:sldMk cId="0" sldId="330"/>
        </pc:sldMkLst>
      </pc:sldChg>
      <pc:sldChg chg="del">
        <pc:chgData name="Dali Laxton" userId="994fe8badd9c9863" providerId="LiveId" clId="{18372C6F-5C1E-432C-AADF-51CE6E4F3A71}" dt="2020-11-15T22:30:56.040" v="101" actId="47"/>
        <pc:sldMkLst>
          <pc:docMk/>
          <pc:sldMk cId="0" sldId="331"/>
        </pc:sldMkLst>
      </pc:sldChg>
      <pc:sldChg chg="del">
        <pc:chgData name="Dali Laxton" userId="994fe8badd9c9863" providerId="LiveId" clId="{18372C6F-5C1E-432C-AADF-51CE6E4F3A71}" dt="2020-11-15T22:28:19.061" v="62" actId="47"/>
        <pc:sldMkLst>
          <pc:docMk/>
          <pc:sldMk cId="0" sldId="334"/>
        </pc:sldMkLst>
      </pc:sldChg>
      <pc:sldChg chg="del">
        <pc:chgData name="Dali Laxton" userId="994fe8badd9c9863" providerId="LiveId" clId="{18372C6F-5C1E-432C-AADF-51CE6E4F3A71}" dt="2020-11-15T22:28:20.254" v="63" actId="47"/>
        <pc:sldMkLst>
          <pc:docMk/>
          <pc:sldMk cId="0" sldId="335"/>
        </pc:sldMkLst>
      </pc:sldChg>
      <pc:sldChg chg="del">
        <pc:chgData name="Dali Laxton" userId="994fe8badd9c9863" providerId="LiveId" clId="{18372C6F-5C1E-432C-AADF-51CE6E4F3A71}" dt="2020-11-15T22:28:20.694" v="64" actId="47"/>
        <pc:sldMkLst>
          <pc:docMk/>
          <pc:sldMk cId="0" sldId="336"/>
        </pc:sldMkLst>
      </pc:sldChg>
      <pc:sldChg chg="del">
        <pc:chgData name="Dali Laxton" userId="994fe8badd9c9863" providerId="LiveId" clId="{18372C6F-5C1E-432C-AADF-51CE6E4F3A71}" dt="2020-11-15T22:28:21.221" v="65" actId="47"/>
        <pc:sldMkLst>
          <pc:docMk/>
          <pc:sldMk cId="0" sldId="337"/>
        </pc:sldMkLst>
      </pc:sldChg>
      <pc:sldChg chg="del">
        <pc:chgData name="Dali Laxton" userId="994fe8badd9c9863" providerId="LiveId" clId="{18372C6F-5C1E-432C-AADF-51CE6E4F3A71}" dt="2020-11-15T22:28:21.841" v="66" actId="47"/>
        <pc:sldMkLst>
          <pc:docMk/>
          <pc:sldMk cId="0" sldId="338"/>
        </pc:sldMkLst>
      </pc:sldChg>
      <pc:sldChg chg="del">
        <pc:chgData name="Dali Laxton" userId="994fe8badd9c9863" providerId="LiveId" clId="{18372C6F-5C1E-432C-AADF-51CE6E4F3A71}" dt="2020-11-15T22:28:22.830" v="67" actId="47"/>
        <pc:sldMkLst>
          <pc:docMk/>
          <pc:sldMk cId="0" sldId="339"/>
        </pc:sldMkLst>
      </pc:sldChg>
      <pc:sldChg chg="modSp mod">
        <pc:chgData name="Dali Laxton" userId="994fe8badd9c9863" providerId="LiveId" clId="{18372C6F-5C1E-432C-AADF-51CE6E4F3A71}" dt="2020-11-15T22:38:58.378" v="188" actId="20577"/>
        <pc:sldMkLst>
          <pc:docMk/>
          <pc:sldMk cId="0" sldId="340"/>
        </pc:sldMkLst>
        <pc:spChg chg="mod">
          <ac:chgData name="Dali Laxton" userId="994fe8badd9c9863" providerId="LiveId" clId="{18372C6F-5C1E-432C-AADF-51CE6E4F3A71}" dt="2020-11-15T22:38:58.378" v="188" actId="20577"/>
          <ac:spMkLst>
            <pc:docMk/>
            <pc:sldMk cId="0" sldId="340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8:23.840" v="68" actId="47"/>
        <pc:sldMkLst>
          <pc:docMk/>
          <pc:sldMk cId="0" sldId="341"/>
        </pc:sldMkLst>
      </pc:sldChg>
      <pc:sldChg chg="del">
        <pc:chgData name="Dali Laxton" userId="994fe8badd9c9863" providerId="LiveId" clId="{18372C6F-5C1E-432C-AADF-51CE6E4F3A71}" dt="2020-11-15T22:28:24.280" v="69" actId="47"/>
        <pc:sldMkLst>
          <pc:docMk/>
          <pc:sldMk cId="0" sldId="342"/>
        </pc:sldMkLst>
      </pc:sldChg>
      <pc:sldChg chg="del">
        <pc:chgData name="Dali Laxton" userId="994fe8badd9c9863" providerId="LiveId" clId="{18372C6F-5C1E-432C-AADF-51CE6E4F3A71}" dt="2020-11-15T22:28:24.840" v="70" actId="47"/>
        <pc:sldMkLst>
          <pc:docMk/>
          <pc:sldMk cId="0" sldId="343"/>
        </pc:sldMkLst>
      </pc:sldChg>
      <pc:sldChg chg="del">
        <pc:chgData name="Dali Laxton" userId="994fe8badd9c9863" providerId="LiveId" clId="{18372C6F-5C1E-432C-AADF-51CE6E4F3A71}" dt="2020-11-15T22:28:25.928" v="71" actId="47"/>
        <pc:sldMkLst>
          <pc:docMk/>
          <pc:sldMk cId="0" sldId="344"/>
        </pc:sldMkLst>
      </pc:sldChg>
      <pc:sldChg chg="del">
        <pc:chgData name="Dali Laxton" userId="994fe8badd9c9863" providerId="LiveId" clId="{18372C6F-5C1E-432C-AADF-51CE6E4F3A71}" dt="2020-11-15T22:28:26.645" v="72" actId="47"/>
        <pc:sldMkLst>
          <pc:docMk/>
          <pc:sldMk cId="0" sldId="345"/>
        </pc:sldMkLst>
      </pc:sldChg>
      <pc:sldChg chg="addSp modSp mod">
        <pc:chgData name="Dali Laxton" userId="994fe8badd9c9863" providerId="LiveId" clId="{18372C6F-5C1E-432C-AADF-51CE6E4F3A71}" dt="2020-11-15T22:39:51.296" v="196" actId="20577"/>
        <pc:sldMkLst>
          <pc:docMk/>
          <pc:sldMk cId="0" sldId="346"/>
        </pc:sldMkLst>
        <pc:spChg chg="mod">
          <ac:chgData name="Dali Laxton" userId="994fe8badd9c9863" providerId="LiveId" clId="{18372C6F-5C1E-432C-AADF-51CE6E4F3A71}" dt="2020-11-15T22:39:51.296" v="196" actId="20577"/>
          <ac:spMkLst>
            <pc:docMk/>
            <pc:sldMk cId="0" sldId="346"/>
            <ac:spMk id="3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39:36.901" v="192" actId="1076"/>
          <ac:picMkLst>
            <pc:docMk/>
            <pc:sldMk cId="0" sldId="346"/>
            <ac:picMk id="5" creationId="{42B0BCF3-87C4-4910-B2A2-0B6E19EBD9C8}"/>
          </ac:picMkLst>
        </pc:picChg>
      </pc:sldChg>
      <pc:sldChg chg="del">
        <pc:chgData name="Dali Laxton" userId="994fe8badd9c9863" providerId="LiveId" clId="{18372C6F-5C1E-432C-AADF-51CE6E4F3A71}" dt="2020-11-15T22:28:27.754" v="73" actId="47"/>
        <pc:sldMkLst>
          <pc:docMk/>
          <pc:sldMk cId="0" sldId="347"/>
        </pc:sldMkLst>
      </pc:sldChg>
      <pc:sldChg chg="del">
        <pc:chgData name="Dali Laxton" userId="994fe8badd9c9863" providerId="LiveId" clId="{18372C6F-5C1E-432C-AADF-51CE6E4F3A71}" dt="2020-11-15T22:28:28.156" v="74" actId="47"/>
        <pc:sldMkLst>
          <pc:docMk/>
          <pc:sldMk cId="0" sldId="348"/>
        </pc:sldMkLst>
      </pc:sldChg>
      <pc:sldChg chg="del">
        <pc:chgData name="Dali Laxton" userId="994fe8badd9c9863" providerId="LiveId" clId="{18372C6F-5C1E-432C-AADF-51CE6E4F3A71}" dt="2020-11-15T22:28:28.861" v="75" actId="47"/>
        <pc:sldMkLst>
          <pc:docMk/>
          <pc:sldMk cId="0" sldId="349"/>
        </pc:sldMkLst>
      </pc:sldChg>
      <pc:sldChg chg="del">
        <pc:chgData name="Dali Laxton" userId="994fe8badd9c9863" providerId="LiveId" clId="{18372C6F-5C1E-432C-AADF-51CE6E4F3A71}" dt="2020-11-15T22:28:29.403" v="76" actId="47"/>
        <pc:sldMkLst>
          <pc:docMk/>
          <pc:sldMk cId="0" sldId="350"/>
        </pc:sldMkLst>
      </pc:sldChg>
      <pc:sldChg chg="del">
        <pc:chgData name="Dali Laxton" userId="994fe8badd9c9863" providerId="LiveId" clId="{18372C6F-5C1E-432C-AADF-51CE6E4F3A71}" dt="2020-11-15T22:28:30.684" v="77" actId="47"/>
        <pc:sldMkLst>
          <pc:docMk/>
          <pc:sldMk cId="0" sldId="351"/>
        </pc:sldMkLst>
      </pc:sldChg>
      <pc:sldChg chg="addSp delSp modSp mod">
        <pc:chgData name="Dali Laxton" userId="994fe8badd9c9863" providerId="LiveId" clId="{18372C6F-5C1E-432C-AADF-51CE6E4F3A71}" dt="2020-11-15T22:43:14.960" v="261" actId="947"/>
        <pc:sldMkLst>
          <pc:docMk/>
          <pc:sldMk cId="0" sldId="352"/>
        </pc:sldMkLst>
        <pc:spChg chg="mod">
          <ac:chgData name="Dali Laxton" userId="994fe8badd9c9863" providerId="LiveId" clId="{18372C6F-5C1E-432C-AADF-51CE6E4F3A71}" dt="2020-11-15T22:42:25.498" v="220" actId="20577"/>
          <ac:spMkLst>
            <pc:docMk/>
            <pc:sldMk cId="0" sldId="352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41:44.721" v="213" actId="478"/>
          <ac:spMkLst>
            <pc:docMk/>
            <pc:sldMk cId="0" sldId="352"/>
            <ac:spMk id="5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41:34.092" v="208" actId="478"/>
          <ac:spMkLst>
            <pc:docMk/>
            <pc:sldMk cId="0" sldId="352"/>
            <ac:spMk id="6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42:37.003" v="225"/>
          <ac:spMkLst>
            <pc:docMk/>
            <pc:sldMk cId="0" sldId="352"/>
            <ac:spMk id="7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3:14.960" v="261" actId="947"/>
          <ac:spMkLst>
            <pc:docMk/>
            <pc:sldMk cId="0" sldId="352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42:04.812" v="216" actId="478"/>
          <ac:spMkLst>
            <pc:docMk/>
            <pc:sldMk cId="0" sldId="352"/>
            <ac:spMk id="9" creationId="{00000000-0000-0000-0000-000000000000}"/>
          </ac:spMkLst>
        </pc:spChg>
        <pc:picChg chg="add del">
          <ac:chgData name="Dali Laxton" userId="994fe8badd9c9863" providerId="LiveId" clId="{18372C6F-5C1E-432C-AADF-51CE6E4F3A71}" dt="2020-11-15T22:41:29.151" v="206"/>
          <ac:picMkLst>
            <pc:docMk/>
            <pc:sldMk cId="0" sldId="352"/>
            <ac:picMk id="11" creationId="{2562C73B-AD3B-4750-B14A-2A9CD13B3CF9}"/>
          </ac:picMkLst>
        </pc:picChg>
        <pc:picChg chg="add del mod">
          <ac:chgData name="Dali Laxton" userId="994fe8badd9c9863" providerId="LiveId" clId="{18372C6F-5C1E-432C-AADF-51CE6E4F3A71}" dt="2020-11-15T22:42:12.280" v="217" actId="478"/>
          <ac:picMkLst>
            <pc:docMk/>
            <pc:sldMk cId="0" sldId="352"/>
            <ac:picMk id="12" creationId="{E1A096F1-9482-4880-A03F-69C4A36CB8EA}"/>
          </ac:picMkLst>
        </pc:picChg>
        <pc:picChg chg="add mod">
          <ac:chgData name="Dali Laxton" userId="994fe8badd9c9863" providerId="LiveId" clId="{18372C6F-5C1E-432C-AADF-51CE6E4F3A71}" dt="2020-11-15T22:42:36.342" v="223" actId="1076"/>
          <ac:picMkLst>
            <pc:docMk/>
            <pc:sldMk cId="0" sldId="352"/>
            <ac:picMk id="13" creationId="{4CD9E855-D811-4F8C-AC58-DA5E2FDFFEA0}"/>
          </ac:picMkLst>
        </pc:picChg>
      </pc:sldChg>
      <pc:sldChg chg="del">
        <pc:chgData name="Dali Laxton" userId="994fe8badd9c9863" providerId="LiveId" clId="{18372C6F-5C1E-432C-AADF-51CE6E4F3A71}" dt="2020-11-15T22:28:31.891" v="78" actId="47"/>
        <pc:sldMkLst>
          <pc:docMk/>
          <pc:sldMk cId="0" sldId="353"/>
        </pc:sldMkLst>
      </pc:sldChg>
      <pc:sldChg chg="del">
        <pc:chgData name="Dali Laxton" userId="994fe8badd9c9863" providerId="LiveId" clId="{18372C6F-5C1E-432C-AADF-51CE6E4F3A71}" dt="2020-11-15T22:28:32.373" v="79" actId="47"/>
        <pc:sldMkLst>
          <pc:docMk/>
          <pc:sldMk cId="0" sldId="354"/>
        </pc:sldMkLst>
      </pc:sldChg>
      <pc:sldChg chg="del">
        <pc:chgData name="Dali Laxton" userId="994fe8badd9c9863" providerId="LiveId" clId="{18372C6F-5C1E-432C-AADF-51CE6E4F3A71}" dt="2020-11-15T22:28:32.991" v="80" actId="47"/>
        <pc:sldMkLst>
          <pc:docMk/>
          <pc:sldMk cId="0" sldId="355"/>
        </pc:sldMkLst>
      </pc:sldChg>
      <pc:sldChg chg="del">
        <pc:chgData name="Dali Laxton" userId="994fe8badd9c9863" providerId="LiveId" clId="{18372C6F-5C1E-432C-AADF-51CE6E4F3A71}" dt="2020-11-15T22:28:33.398" v="81" actId="47"/>
        <pc:sldMkLst>
          <pc:docMk/>
          <pc:sldMk cId="0" sldId="356"/>
        </pc:sldMkLst>
      </pc:sldChg>
      <pc:sldChg chg="del">
        <pc:chgData name="Dali Laxton" userId="994fe8badd9c9863" providerId="LiveId" clId="{18372C6F-5C1E-432C-AADF-51CE6E4F3A71}" dt="2020-11-15T22:28:33.982" v="82" actId="47"/>
        <pc:sldMkLst>
          <pc:docMk/>
          <pc:sldMk cId="0" sldId="357"/>
        </pc:sldMkLst>
      </pc:sldChg>
      <pc:sldChg chg="addSp delSp modSp mod">
        <pc:chgData name="Dali Laxton" userId="994fe8badd9c9863" providerId="LiveId" clId="{18372C6F-5C1E-432C-AADF-51CE6E4F3A71}" dt="2020-11-15T22:45:01.539" v="274" actId="20577"/>
        <pc:sldMkLst>
          <pc:docMk/>
          <pc:sldMk cId="0" sldId="358"/>
        </pc:sldMkLst>
        <pc:spChg chg="del">
          <ac:chgData name="Dali Laxton" userId="994fe8badd9c9863" providerId="LiveId" clId="{18372C6F-5C1E-432C-AADF-51CE6E4F3A71}" dt="2020-11-15T22:44:29.652" v="263" actId="478"/>
          <ac:spMkLst>
            <pc:docMk/>
            <pc:sldMk cId="0" sldId="358"/>
            <ac:spMk id="4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44:44.800" v="266"/>
          <ac:spMkLst>
            <pc:docMk/>
            <pc:sldMk cId="0" sldId="358"/>
            <ac:spMk id="5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4:24.891" v="262" actId="6549"/>
          <ac:spMkLst>
            <pc:docMk/>
            <pc:sldMk cId="0" sldId="358"/>
            <ac:spMk id="6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5:01.539" v="274" actId="20577"/>
          <ac:spMkLst>
            <pc:docMk/>
            <pc:sldMk cId="0" sldId="358"/>
            <ac:spMk id="8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44:55.741" v="271" actId="1076"/>
          <ac:picMkLst>
            <pc:docMk/>
            <pc:sldMk cId="0" sldId="358"/>
            <ac:picMk id="11" creationId="{05CFF8F7-5AEF-45FD-9452-D74DB0C84254}"/>
          </ac:picMkLst>
        </pc:picChg>
      </pc:sldChg>
      <pc:sldChg chg="del">
        <pc:chgData name="Dali Laxton" userId="994fe8badd9c9863" providerId="LiveId" clId="{18372C6F-5C1E-432C-AADF-51CE6E4F3A71}" dt="2020-11-15T22:28:35.389" v="83" actId="47"/>
        <pc:sldMkLst>
          <pc:docMk/>
          <pc:sldMk cId="0" sldId="359"/>
        </pc:sldMkLst>
      </pc:sldChg>
      <pc:sldChg chg="del">
        <pc:chgData name="Dali Laxton" userId="994fe8badd9c9863" providerId="LiveId" clId="{18372C6F-5C1E-432C-AADF-51CE6E4F3A71}" dt="2020-11-15T22:28:36.049" v="84" actId="47"/>
        <pc:sldMkLst>
          <pc:docMk/>
          <pc:sldMk cId="0" sldId="360"/>
        </pc:sldMkLst>
      </pc:sldChg>
      <pc:sldChg chg="del">
        <pc:chgData name="Dali Laxton" userId="994fe8badd9c9863" providerId="LiveId" clId="{18372C6F-5C1E-432C-AADF-51CE6E4F3A71}" dt="2020-11-15T22:28:36.627" v="85" actId="47"/>
        <pc:sldMkLst>
          <pc:docMk/>
          <pc:sldMk cId="0" sldId="361"/>
        </pc:sldMkLst>
      </pc:sldChg>
      <pc:sldChg chg="del">
        <pc:chgData name="Dali Laxton" userId="994fe8badd9c9863" providerId="LiveId" clId="{18372C6F-5C1E-432C-AADF-51CE6E4F3A71}" dt="2020-11-15T22:28:37.978" v="86" actId="47"/>
        <pc:sldMkLst>
          <pc:docMk/>
          <pc:sldMk cId="0" sldId="362"/>
        </pc:sldMkLst>
      </pc:sldChg>
      <pc:sldChg chg="del">
        <pc:chgData name="Dali Laxton" userId="994fe8badd9c9863" providerId="LiveId" clId="{18372C6F-5C1E-432C-AADF-51CE6E4F3A71}" dt="2020-11-15T22:28:40.729" v="87" actId="47"/>
        <pc:sldMkLst>
          <pc:docMk/>
          <pc:sldMk cId="0" sldId="363"/>
        </pc:sldMkLst>
      </pc:sldChg>
      <pc:sldChg chg="del">
        <pc:chgData name="Dali Laxton" userId="994fe8badd9c9863" providerId="LiveId" clId="{18372C6F-5C1E-432C-AADF-51CE6E4F3A71}" dt="2020-11-15T22:28:43.110" v="88" actId="47"/>
        <pc:sldMkLst>
          <pc:docMk/>
          <pc:sldMk cId="0" sldId="364"/>
        </pc:sldMkLst>
      </pc:sldChg>
      <pc:sldChg chg="del">
        <pc:chgData name="Dali Laxton" userId="994fe8badd9c9863" providerId="LiveId" clId="{18372C6F-5C1E-432C-AADF-51CE6E4F3A71}" dt="2020-11-15T22:28:44.808" v="89" actId="47"/>
        <pc:sldMkLst>
          <pc:docMk/>
          <pc:sldMk cId="0" sldId="365"/>
        </pc:sldMkLst>
      </pc:sldChg>
      <pc:sldChg chg="del">
        <pc:chgData name="Dali Laxton" userId="994fe8badd9c9863" providerId="LiveId" clId="{18372C6F-5C1E-432C-AADF-51CE6E4F3A71}" dt="2020-11-15T22:28:45.283" v="90" actId="47"/>
        <pc:sldMkLst>
          <pc:docMk/>
          <pc:sldMk cId="0" sldId="366"/>
        </pc:sldMkLst>
      </pc:sldChg>
      <pc:sldChg chg="addSp modSp mod">
        <pc:chgData name="Dali Laxton" userId="994fe8badd9c9863" providerId="LiveId" clId="{18372C6F-5C1E-432C-AADF-51CE6E4F3A71}" dt="2020-11-15T22:46:59.605" v="295" actId="1076"/>
        <pc:sldMkLst>
          <pc:docMk/>
          <pc:sldMk cId="0" sldId="367"/>
        </pc:sldMkLst>
        <pc:spChg chg="mod">
          <ac:chgData name="Dali Laxton" userId="994fe8badd9c9863" providerId="LiveId" clId="{18372C6F-5C1E-432C-AADF-51CE6E4F3A71}" dt="2020-11-15T22:45:15.242" v="280" actId="20577"/>
          <ac:spMkLst>
            <pc:docMk/>
            <pc:sldMk cId="0" sldId="367"/>
            <ac:spMk id="3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6:06.534" v="288" actId="947"/>
          <ac:spMkLst>
            <pc:docMk/>
            <pc:sldMk cId="0" sldId="367"/>
            <ac:spMk id="4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5:45.351" v="286" actId="20577"/>
          <ac:spMkLst>
            <pc:docMk/>
            <pc:sldMk cId="0" sldId="367"/>
            <ac:spMk id="5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6:51.573" v="292" actId="20577"/>
          <ac:spMkLst>
            <pc:docMk/>
            <pc:sldMk cId="0" sldId="367"/>
            <ac:spMk id="6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46:59.605" v="295" actId="1076"/>
          <ac:picMkLst>
            <pc:docMk/>
            <pc:sldMk cId="0" sldId="367"/>
            <ac:picMk id="8" creationId="{FEE69395-9C2E-4FC7-99A7-35E78E6865C4}"/>
          </ac:picMkLst>
        </pc:picChg>
      </pc:sldChg>
      <pc:sldChg chg="del">
        <pc:chgData name="Dali Laxton" userId="994fe8badd9c9863" providerId="LiveId" clId="{18372C6F-5C1E-432C-AADF-51CE6E4F3A71}" dt="2020-11-15T22:28:46.630" v="91" actId="47"/>
        <pc:sldMkLst>
          <pc:docMk/>
          <pc:sldMk cId="0" sldId="368"/>
        </pc:sldMkLst>
      </pc:sldChg>
      <pc:sldChg chg="del">
        <pc:chgData name="Dali Laxton" userId="994fe8badd9c9863" providerId="LiveId" clId="{18372C6F-5C1E-432C-AADF-51CE6E4F3A71}" dt="2020-11-15T22:28:47.433" v="92" actId="47"/>
        <pc:sldMkLst>
          <pc:docMk/>
          <pc:sldMk cId="0" sldId="369"/>
        </pc:sldMkLst>
      </pc:sldChg>
      <pc:sldChg chg="del">
        <pc:chgData name="Dali Laxton" userId="994fe8badd9c9863" providerId="LiveId" clId="{18372C6F-5C1E-432C-AADF-51CE6E4F3A71}" dt="2020-11-15T22:28:47.847" v="93" actId="47"/>
        <pc:sldMkLst>
          <pc:docMk/>
          <pc:sldMk cId="0" sldId="370"/>
        </pc:sldMkLst>
      </pc:sldChg>
      <pc:sldChg chg="modSp mod">
        <pc:chgData name="Dali Laxton" userId="994fe8badd9c9863" providerId="LiveId" clId="{18372C6F-5C1E-432C-AADF-51CE6E4F3A71}" dt="2020-11-15T22:47:07.329" v="296" actId="20577"/>
        <pc:sldMkLst>
          <pc:docMk/>
          <pc:sldMk cId="0" sldId="371"/>
        </pc:sldMkLst>
        <pc:spChg chg="mod">
          <ac:chgData name="Dali Laxton" userId="994fe8badd9c9863" providerId="LiveId" clId="{18372C6F-5C1E-432C-AADF-51CE6E4F3A71}" dt="2020-11-15T22:47:07.329" v="296" actId="20577"/>
          <ac:spMkLst>
            <pc:docMk/>
            <pc:sldMk cId="0" sldId="371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8:48.911" v="94" actId="47"/>
        <pc:sldMkLst>
          <pc:docMk/>
          <pc:sldMk cId="0" sldId="372"/>
        </pc:sldMkLst>
      </pc:sldChg>
      <pc:sldChg chg="del">
        <pc:chgData name="Dali Laxton" userId="994fe8badd9c9863" providerId="LiveId" clId="{18372C6F-5C1E-432C-AADF-51CE6E4F3A71}" dt="2020-11-15T22:28:49.352" v="95" actId="47"/>
        <pc:sldMkLst>
          <pc:docMk/>
          <pc:sldMk cId="0" sldId="373"/>
        </pc:sldMkLst>
      </pc:sldChg>
      <pc:sldChg chg="del">
        <pc:chgData name="Dali Laxton" userId="994fe8badd9c9863" providerId="LiveId" clId="{18372C6F-5C1E-432C-AADF-51CE6E4F3A71}" dt="2020-11-15T22:28:50.488" v="96" actId="47"/>
        <pc:sldMkLst>
          <pc:docMk/>
          <pc:sldMk cId="0" sldId="374"/>
        </pc:sldMkLst>
      </pc:sldChg>
      <pc:sldChg chg="del">
        <pc:chgData name="Dali Laxton" userId="994fe8badd9c9863" providerId="LiveId" clId="{18372C6F-5C1E-432C-AADF-51CE6E4F3A71}" dt="2020-11-15T22:28:51.432" v="97" actId="47"/>
        <pc:sldMkLst>
          <pc:docMk/>
          <pc:sldMk cId="0" sldId="375"/>
        </pc:sldMkLst>
      </pc:sldChg>
      <pc:sldChg chg="del">
        <pc:chgData name="Dali Laxton" userId="994fe8badd9c9863" providerId="LiveId" clId="{18372C6F-5C1E-432C-AADF-51CE6E4F3A71}" dt="2020-11-15T22:28:52.553" v="98" actId="47"/>
        <pc:sldMkLst>
          <pc:docMk/>
          <pc:sldMk cId="0" sldId="376"/>
        </pc:sldMkLst>
      </pc:sldChg>
      <pc:sldChg chg="del">
        <pc:chgData name="Dali Laxton" userId="994fe8badd9c9863" providerId="LiveId" clId="{18372C6F-5C1E-432C-AADF-51CE6E4F3A71}" dt="2020-11-15T22:28:54.041" v="99" actId="47"/>
        <pc:sldMkLst>
          <pc:docMk/>
          <pc:sldMk cId="0" sldId="377"/>
        </pc:sldMkLst>
      </pc:sldChg>
      <pc:sldChg chg="del">
        <pc:chgData name="Dali Laxton" userId="994fe8badd9c9863" providerId="LiveId" clId="{18372C6F-5C1E-432C-AADF-51CE6E4F3A71}" dt="2020-11-15T22:28:54.563" v="100" actId="47"/>
        <pc:sldMkLst>
          <pc:docMk/>
          <pc:sldMk cId="0" sldId="378"/>
        </pc:sldMkLst>
      </pc:sldChg>
      <pc:sldChg chg="modSp mod">
        <pc:chgData name="Dali Laxton" userId="994fe8badd9c9863" providerId="LiveId" clId="{18372C6F-5C1E-432C-AADF-51CE6E4F3A71}" dt="2020-11-15T22:47:22.907" v="302" actId="20577"/>
        <pc:sldMkLst>
          <pc:docMk/>
          <pc:sldMk cId="0" sldId="379"/>
        </pc:sldMkLst>
        <pc:spChg chg="mod">
          <ac:chgData name="Dali Laxton" userId="994fe8badd9c9863" providerId="LiveId" clId="{18372C6F-5C1E-432C-AADF-51CE6E4F3A71}" dt="2020-11-15T22:47:22.907" v="302" actId="20577"/>
          <ac:spMkLst>
            <pc:docMk/>
            <pc:sldMk cId="0" sldId="379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441037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19-Nov-20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19-Nov-20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19-Nov-20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19-Nov-20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19-Nov-20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44696" y="3271392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23438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89147" y="3271392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89147" y="3309493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5484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75378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71392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4608004" y="0"/>
                </a:moveTo>
                <a:lnTo>
                  <a:pt x="0" y="0"/>
                </a:lnTo>
                <a:lnTo>
                  <a:pt x="0" y="165874"/>
                </a:lnTo>
                <a:lnTo>
                  <a:pt x="4608004" y="165874"/>
                </a:lnTo>
                <a:lnTo>
                  <a:pt x="4608004" y="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4608004" y="0"/>
                </a:moveTo>
                <a:lnTo>
                  <a:pt x="0" y="0"/>
                </a:lnTo>
                <a:lnTo>
                  <a:pt x="0" y="37960"/>
                </a:lnTo>
                <a:lnTo>
                  <a:pt x="4608004" y="37960"/>
                </a:lnTo>
                <a:lnTo>
                  <a:pt x="4608004" y="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3103245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9430" y="850454"/>
            <a:ext cx="3871239" cy="2021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19-Nov-20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3831" y="615274"/>
            <a:ext cx="10007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/>
              <a:t>LECTURE</a:t>
            </a:r>
            <a:r>
              <a:rPr sz="1400" spc="-55" dirty="0"/>
              <a:t> </a:t>
            </a:r>
            <a:r>
              <a:rPr sz="1400" spc="15" dirty="0"/>
              <a:t>6</a:t>
            </a:r>
            <a:endParaRPr sz="1400"/>
          </a:p>
        </p:txBody>
      </p:sp>
      <p:sp>
        <p:nvSpPr>
          <p:cNvPr id="5" name="object 5"/>
          <p:cNvSpPr txBox="1"/>
          <p:nvPr/>
        </p:nvSpPr>
        <p:spPr>
          <a:xfrm>
            <a:off x="4308792" y="3337485"/>
            <a:ext cx="2362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3204" y="1298509"/>
            <a:ext cx="3121660" cy="89447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1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 dirty="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</a:pPr>
            <a:r>
              <a:rPr lang="en-US" sz="1400" spc="15" dirty="0">
                <a:latin typeface="Book Antiqua"/>
                <a:cs typeface="Book Antiqua"/>
              </a:rPr>
              <a:t>Omitted variables, </a:t>
            </a:r>
            <a:r>
              <a:rPr sz="1400" spc="15" dirty="0">
                <a:latin typeface="Book Antiqua"/>
                <a:cs typeface="Book Antiqua"/>
              </a:rPr>
              <a:t>Multicollinearity</a:t>
            </a:r>
            <a:r>
              <a:rPr lang="en-US" sz="1400" spc="15" dirty="0">
                <a:latin typeface="Book Antiqua"/>
                <a:cs typeface="Book Antiqua"/>
              </a:rPr>
              <a:t> &amp;</a:t>
            </a:r>
            <a:r>
              <a:rPr sz="1400" spc="15" dirty="0">
                <a:latin typeface="Book Antiqua"/>
                <a:cs typeface="Book Antiqua"/>
              </a:rPr>
              <a:t> </a:t>
            </a:r>
            <a:r>
              <a:rPr sz="1400" spc="-25" dirty="0">
                <a:latin typeface="Book Antiqua"/>
                <a:cs typeface="Book Antiqua"/>
              </a:rPr>
              <a:t> </a:t>
            </a:r>
            <a:r>
              <a:rPr sz="1400" spc="10" dirty="0">
                <a:latin typeface="Book Antiqua"/>
                <a:cs typeface="Book Antiqua"/>
              </a:rPr>
              <a:t>Heteroskedasticity</a:t>
            </a:r>
            <a:endParaRPr sz="14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38439" y="2733788"/>
            <a:ext cx="11315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November </a:t>
            </a:r>
            <a:r>
              <a:rPr sz="1100" spc="-5" dirty="0">
                <a:latin typeface="Book Antiqua"/>
                <a:cs typeface="Book Antiqua"/>
              </a:rPr>
              <a:t>1,</a:t>
            </a:r>
            <a:r>
              <a:rPr sz="1100" spc="-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2019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9754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I</a:t>
            </a:r>
            <a:r>
              <a:rPr spc="45" dirty="0"/>
              <a:t>RRELEVANT</a:t>
            </a:r>
            <a:r>
              <a:rPr spc="11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889" y="1003298"/>
            <a:ext cx="3881754" cy="16509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24154" marR="8636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 </a:t>
            </a:r>
            <a:r>
              <a:rPr sz="1100" spc="-5" dirty="0">
                <a:latin typeface="Book Antiqua"/>
                <a:cs typeface="Book Antiqua"/>
              </a:rPr>
              <a:t>second type of </a:t>
            </a:r>
            <a:r>
              <a:rPr sz="1100" spc="-10" dirty="0">
                <a:latin typeface="Book Antiqua"/>
                <a:cs typeface="Book Antiqua"/>
              </a:rPr>
              <a:t>specification error </a:t>
            </a:r>
            <a:r>
              <a:rPr sz="1100" spc="-5" dirty="0">
                <a:latin typeface="Book Antiqua"/>
                <a:cs typeface="Book Antiqua"/>
              </a:rPr>
              <a:t>is including a variable  that does not belong to the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R="2362200" algn="r">
              <a:lnSpc>
                <a:spcPct val="100000"/>
              </a:lnSpc>
              <a:spcBef>
                <a:spcPts val="107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</a:t>
            </a:r>
            <a:r>
              <a:rPr lang="en-US" sz="1100" spc="-5" dirty="0">
                <a:latin typeface="Book Antiqua"/>
                <a:cs typeface="Book Antiqua"/>
              </a:rPr>
              <a:t>   </a:t>
            </a:r>
            <a:r>
              <a:rPr sz="1100" spc="-19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misspecification</a:t>
            </a:r>
            <a:endParaRPr lang="en-US" sz="1100" dirty="0">
              <a:latin typeface="Book Antiqua"/>
              <a:cs typeface="Book Antiqua"/>
            </a:endParaRPr>
          </a:p>
          <a:p>
            <a:pPr marR="2362200" algn="r">
              <a:lnSpc>
                <a:spcPct val="100000"/>
              </a:lnSpc>
              <a:spcBef>
                <a:spcPts val="1070"/>
              </a:spcBef>
            </a:pPr>
            <a:r>
              <a:rPr sz="1000" spc="-5" dirty="0">
                <a:latin typeface="Book Antiqua"/>
                <a:cs typeface="Book Antiqua"/>
              </a:rPr>
              <a:t>does not cause bias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501015" marR="43180" indent="-137160">
              <a:lnSpc>
                <a:spcPct val="100000"/>
              </a:lnSpc>
              <a:spcBef>
                <a:spcPts val="5"/>
              </a:spcBef>
            </a:pPr>
            <a:r>
              <a:rPr sz="1000" spc="-5" dirty="0">
                <a:latin typeface="Book Antiqua"/>
                <a:cs typeface="Book Antiqua"/>
              </a:rPr>
              <a:t>but it increases the variances of the estimated coefficients of  the included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9754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I</a:t>
            </a:r>
            <a:r>
              <a:rPr spc="45" dirty="0"/>
              <a:t>RRELEVANT</a:t>
            </a:r>
            <a:r>
              <a:rPr spc="11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950085"/>
            <a:ext cx="9588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35" dirty="0">
                <a:latin typeface="Book Antiqua"/>
                <a:cs typeface="Book Antiqua"/>
              </a:rPr>
              <a:t>True</a:t>
            </a:r>
            <a:r>
              <a:rPr sz="1100" spc="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25091" y="1122158"/>
            <a:ext cx="82867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dirty="0">
                <a:latin typeface="Century Gothic"/>
                <a:cs typeface="Century Gothic"/>
              </a:rPr>
              <a:t>β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200" i="1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3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73753" y="1122158"/>
            <a:ext cx="187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(1)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73753" y="1687727"/>
            <a:ext cx="187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(2)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0989" y="1376475"/>
            <a:ext cx="3100705" cy="814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Model </a:t>
            </a:r>
            <a:r>
              <a:rPr sz="1100" spc="-5" dirty="0">
                <a:latin typeface="Book Antiqua"/>
                <a:cs typeface="Book Antiqua"/>
              </a:rPr>
              <a:t>as it looks </a:t>
            </a:r>
            <a:r>
              <a:rPr sz="1100" spc="-10" dirty="0">
                <a:latin typeface="Book Antiqua"/>
                <a:cs typeface="Book Antiqua"/>
              </a:rPr>
              <a:t>when we add irrelevant</a:t>
            </a:r>
            <a:r>
              <a:rPr sz="1100" spc="-135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z</a:t>
            </a:r>
            <a:r>
              <a:rPr sz="1100" spc="-10" dirty="0">
                <a:latin typeface="Book Antiqua"/>
                <a:cs typeface="Book Antiqua"/>
              </a:rPr>
              <a:t>:</a:t>
            </a:r>
            <a:endParaRPr sz="1100">
              <a:latin typeface="Book Antiqua"/>
              <a:cs typeface="Book Antiqua"/>
            </a:endParaRPr>
          </a:p>
          <a:p>
            <a:pPr marL="1439545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dirty="0">
                <a:latin typeface="Century Gothic"/>
                <a:cs typeface="Century Gothic"/>
              </a:rPr>
              <a:t>β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200" i="1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dirty="0">
                <a:latin typeface="Century Gothic"/>
                <a:cs typeface="Century Gothic"/>
              </a:rPr>
              <a:t>γ</a:t>
            </a:r>
            <a:r>
              <a:rPr sz="1100" i="1" dirty="0">
                <a:latin typeface="Book Antiqua"/>
                <a:cs typeface="Book Antiqua"/>
              </a:rPr>
              <a:t>z</a:t>
            </a:r>
            <a:r>
              <a:rPr sz="1200" i="1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40" dirty="0">
                <a:latin typeface="Garamond"/>
                <a:cs typeface="Garamond"/>
              </a:rPr>
              <a:t> </a:t>
            </a:r>
            <a:r>
              <a:rPr sz="1100" i="1" spc="-130" dirty="0">
                <a:latin typeface="Book Antiqua"/>
                <a:cs typeface="Book Antiqua"/>
              </a:rPr>
              <a:t>u</a:t>
            </a:r>
            <a:r>
              <a:rPr sz="1650" spc="-195" baseline="2525" dirty="0">
                <a:latin typeface="Garamond"/>
                <a:cs typeface="Garamond"/>
              </a:rPr>
              <a:t>˜</a:t>
            </a:r>
            <a:r>
              <a:rPr sz="1200" i="1" spc="-195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11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</a:t>
            </a:r>
            <a:r>
              <a:rPr sz="1100" spc="-10" dirty="0">
                <a:latin typeface="Book Antiqua"/>
                <a:cs typeface="Book Antiqua"/>
              </a:rPr>
              <a:t>represent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as </a:t>
            </a:r>
            <a:r>
              <a:rPr sz="1100" i="1" spc="-130" dirty="0">
                <a:latin typeface="Book Antiqua"/>
                <a:cs typeface="Book Antiqua"/>
              </a:rPr>
              <a:t>u</a:t>
            </a:r>
            <a:r>
              <a:rPr sz="1650" spc="-195" baseline="2525" dirty="0">
                <a:latin typeface="Garamond"/>
                <a:cs typeface="Garamond"/>
              </a:rPr>
              <a:t>˜</a:t>
            </a:r>
            <a:r>
              <a:rPr sz="1200" i="1" spc="-195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225" dirty="0">
                <a:latin typeface="Lucida Sans Unicode"/>
                <a:cs typeface="Lucida Sans Unicode"/>
              </a:rPr>
              <a:t> </a:t>
            </a:r>
            <a:r>
              <a:rPr sz="1100" i="1" dirty="0">
                <a:latin typeface="Century Gothic"/>
                <a:cs typeface="Century Gothic"/>
              </a:rPr>
              <a:t>γ</a:t>
            </a:r>
            <a:r>
              <a:rPr sz="1100" i="1" dirty="0">
                <a:latin typeface="Book Antiqua"/>
                <a:cs typeface="Book Antiqua"/>
              </a:rPr>
              <a:t>z</a:t>
            </a:r>
            <a:r>
              <a:rPr sz="1200" i="1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0989" y="2360840"/>
            <a:ext cx="3696970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but since </a:t>
            </a:r>
            <a:r>
              <a:rPr sz="1100" spc="-10" dirty="0">
                <a:latin typeface="Book Antiqua"/>
                <a:cs typeface="Book Antiqua"/>
              </a:rPr>
              <a:t>from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true </a:t>
            </a:r>
            <a:r>
              <a:rPr sz="1100" spc="-5" dirty="0">
                <a:latin typeface="Book Antiqua"/>
                <a:cs typeface="Book Antiqua"/>
              </a:rPr>
              <a:t>model </a:t>
            </a:r>
            <a:r>
              <a:rPr sz="1100" i="1" spc="-50" dirty="0">
                <a:latin typeface="Century Gothic"/>
                <a:cs typeface="Century Gothic"/>
              </a:rPr>
              <a:t>γ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0,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 </a:t>
            </a:r>
            <a:r>
              <a:rPr sz="1100" i="1" spc="-130" dirty="0">
                <a:latin typeface="Book Antiqua"/>
                <a:cs typeface="Book Antiqua"/>
              </a:rPr>
              <a:t>u</a:t>
            </a:r>
            <a:r>
              <a:rPr sz="1650" spc="-195" baseline="2525" dirty="0">
                <a:latin typeface="Garamond"/>
                <a:cs typeface="Garamond"/>
              </a:rPr>
              <a:t>˜</a:t>
            </a:r>
            <a:r>
              <a:rPr sz="1200" i="1" spc="-195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10" dirty="0">
                <a:latin typeface="Book Antiqua"/>
                <a:cs typeface="Book Antiqua"/>
              </a:rPr>
              <a:t>and  there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no</a:t>
            </a:r>
            <a:r>
              <a:rPr sz="1100" spc="-5" dirty="0">
                <a:latin typeface="Book Antiqua"/>
                <a:cs typeface="Book Antiqua"/>
              </a:rPr>
              <a:t> bias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2015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 </a:t>
            </a:r>
            <a:r>
              <a:rPr spc="30" dirty="0"/>
              <a:t>OF </a:t>
            </a:r>
            <a:r>
              <a:rPr spc="45" dirty="0"/>
              <a:t>THE</a:t>
            </a:r>
            <a:r>
              <a:rPr spc="-10" dirty="0"/>
              <a:t> </a:t>
            </a:r>
            <a:r>
              <a:rPr spc="45" dirty="0"/>
              <a:t>THEORY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831556"/>
            <a:ext cx="17748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Bias - </a:t>
            </a:r>
            <a:r>
              <a:rPr sz="1100" spc="-10" dirty="0">
                <a:latin typeface="Book Antiqua"/>
                <a:cs typeface="Book Antiqua"/>
              </a:rPr>
              <a:t>efficiency</a:t>
            </a:r>
            <a:r>
              <a:rPr sz="1100" spc="-19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trade-off: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89380" y="1262278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22410" y="1262278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47998" y="1262278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89380" y="1434350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52600" y="1403551"/>
            <a:ext cx="11068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5" dirty="0">
                <a:latin typeface="Book Antiqua"/>
                <a:cs typeface="Book Antiqua"/>
              </a:rPr>
              <a:t>Omitted</a:t>
            </a:r>
            <a:r>
              <a:rPr sz="1100" b="1" spc="-75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variable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22410" y="1434350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585631" y="1403551"/>
            <a:ext cx="119951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5" dirty="0">
                <a:latin typeface="Book Antiqua"/>
                <a:cs typeface="Book Antiqua"/>
              </a:rPr>
              <a:t>Irrelevant</a:t>
            </a:r>
            <a:r>
              <a:rPr sz="1100" b="1" spc="-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variable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47998" y="1434350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89380" y="1606423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22410" y="1606423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47998" y="1606423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8177" y="1781022"/>
            <a:ext cx="3392170" cy="0"/>
          </a:xfrm>
          <a:custGeom>
            <a:avLst/>
            <a:gdLst/>
            <a:ahLst/>
            <a:cxnLst/>
            <a:rect l="l" t="t" r="r" b="b"/>
            <a:pathLst>
              <a:path w="3392170">
                <a:moveTo>
                  <a:pt x="0" y="0"/>
                </a:moveTo>
                <a:lnTo>
                  <a:pt x="339164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89380" y="1783562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22410" y="1783562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847998" y="1783562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71398" y="1924836"/>
            <a:ext cx="27876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Bias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289380" y="1955634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763864" y="1924836"/>
            <a:ext cx="2844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14" dirty="0">
                <a:latin typeface="Book Antiqua"/>
                <a:cs typeface="Book Antiqua"/>
              </a:rPr>
              <a:t>Y</a:t>
            </a:r>
            <a:r>
              <a:rPr sz="1100" spc="-5" dirty="0">
                <a:latin typeface="Book Antiqua"/>
                <a:cs typeface="Book Antiqua"/>
              </a:rPr>
              <a:t>es*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522410" y="1955634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077121" y="1924836"/>
            <a:ext cx="21653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No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847998" y="1955634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71398" y="2235452"/>
            <a:ext cx="5549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14" dirty="0">
                <a:latin typeface="Book Antiqua"/>
                <a:cs typeface="Book Antiqua"/>
              </a:rPr>
              <a:t>V</a:t>
            </a:r>
            <a:r>
              <a:rPr sz="1100" spc="-5" dirty="0">
                <a:latin typeface="Book Antiqua"/>
                <a:cs typeface="Book Antiqua"/>
              </a:rPr>
              <a:t>ariance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289380" y="2266251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545526" y="2235452"/>
            <a:ext cx="7213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Decreases</a:t>
            </a:r>
            <a:r>
              <a:rPr sz="1100" spc="-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*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522410" y="2266251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865285" y="2235452"/>
            <a:ext cx="6400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Increases*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847998" y="2266251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69937" y="2756736"/>
            <a:ext cx="24980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* </a:t>
            </a:r>
            <a:r>
              <a:rPr sz="900" spc="-5" dirty="0">
                <a:latin typeface="Book Antiqua"/>
                <a:cs typeface="Book Antiqua"/>
              </a:rPr>
              <a:t>As long as we have correlation between </a:t>
            </a:r>
            <a:r>
              <a:rPr sz="900" i="1" spc="-5" dirty="0">
                <a:latin typeface="Book Antiqua"/>
                <a:cs typeface="Book Antiqua"/>
              </a:rPr>
              <a:t>x </a:t>
            </a:r>
            <a:r>
              <a:rPr sz="900" spc="-5" dirty="0">
                <a:latin typeface="Book Antiqua"/>
                <a:cs typeface="Book Antiqua"/>
              </a:rPr>
              <a:t>and </a:t>
            </a:r>
            <a:r>
              <a:rPr sz="900" i="1" spc="-5" dirty="0">
                <a:latin typeface="Book Antiqua"/>
                <a:cs typeface="Book Antiqua"/>
              </a:rPr>
              <a:t>z</a:t>
            </a:r>
            <a:endParaRPr sz="900">
              <a:latin typeface="Book Antiqua"/>
              <a:cs typeface="Book Antiqua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148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55" dirty="0"/>
              <a:t>PREVIOUS</a:t>
            </a:r>
            <a:r>
              <a:rPr spc="220" dirty="0"/>
              <a:t> </a:t>
            </a:r>
            <a:r>
              <a:rPr spc="55" dirty="0"/>
              <a:t>LECTURES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1102498"/>
            <a:ext cx="3573145" cy="12395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discussed the </a:t>
            </a:r>
            <a:r>
              <a:rPr sz="1100" spc="-10" dirty="0">
                <a:latin typeface="Book Antiqua"/>
                <a:cs typeface="Book Antiqua"/>
              </a:rPr>
              <a:t>specification </a:t>
            </a:r>
            <a:r>
              <a:rPr sz="1100" spc="-5" dirty="0">
                <a:latin typeface="Book Antiqua"/>
                <a:cs typeface="Book Antiqua"/>
              </a:rPr>
              <a:t>of a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b="1" spc="-15" dirty="0">
                <a:latin typeface="Book Antiqua"/>
                <a:cs typeface="Book Antiqua"/>
              </a:rPr>
              <a:t>Specification </a:t>
            </a:r>
            <a:r>
              <a:rPr sz="1100" spc="-5" dirty="0">
                <a:latin typeface="Book Antiqua"/>
                <a:cs typeface="Book Antiqua"/>
              </a:rPr>
              <a:t>consists of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choosing: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100">
              <a:latin typeface="Book Antiqua"/>
              <a:cs typeface="Book Antiqua"/>
            </a:endParaRPr>
          </a:p>
          <a:p>
            <a:pPr marL="462915" lvl="1" indent="-165100">
              <a:lnSpc>
                <a:spcPct val="100000"/>
              </a:lnSpc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correct independent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>
              <a:latin typeface="Book Antiqua"/>
              <a:cs typeface="Book Antiqua"/>
            </a:endParaRPr>
          </a:p>
          <a:p>
            <a:pPr marL="462915" lvl="1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correct functional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form</a:t>
            </a:r>
            <a:endParaRPr sz="1000">
              <a:latin typeface="Book Antiqua"/>
              <a:cs typeface="Book Antiqua"/>
            </a:endParaRPr>
          </a:p>
          <a:p>
            <a:pPr marL="462915" lvl="1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correct form of the stochastic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</a:t>
            </a:r>
            <a:endParaRPr sz="10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3944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S</a:t>
            </a:r>
            <a:r>
              <a:rPr spc="45" dirty="0"/>
              <a:t>HORT</a:t>
            </a:r>
            <a:r>
              <a:rPr spc="105" dirty="0"/>
              <a:t> </a:t>
            </a:r>
            <a:r>
              <a:rPr spc="55" dirty="0"/>
              <a:t>REVISION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889" y="493953"/>
            <a:ext cx="3815715" cy="271462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224154" indent="-148590">
              <a:lnSpc>
                <a:spcPct val="100000"/>
              </a:lnSpc>
              <a:spcBef>
                <a:spcPts val="590"/>
              </a:spcBef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talked about the choice of </a:t>
            </a:r>
            <a:r>
              <a:rPr sz="1100" spc="-10" dirty="0">
                <a:latin typeface="Book Antiqua"/>
                <a:cs typeface="Book Antiqua"/>
              </a:rPr>
              <a:t>correct </a:t>
            </a:r>
            <a:r>
              <a:rPr sz="1100" spc="-5" dirty="0">
                <a:latin typeface="Book Antiqua"/>
                <a:cs typeface="Book Antiqua"/>
              </a:rPr>
              <a:t>functional</a:t>
            </a:r>
            <a:r>
              <a:rPr sz="1100" spc="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form:</a:t>
            </a:r>
            <a:endParaRPr sz="1100" dirty="0">
              <a:latin typeface="Book Antiqua"/>
              <a:cs typeface="Book Antiqua"/>
            </a:endParaRPr>
          </a:p>
          <a:p>
            <a:pPr marL="363855">
              <a:lnSpc>
                <a:spcPct val="100000"/>
              </a:lnSpc>
              <a:spcBef>
                <a:spcPts val="450"/>
              </a:spcBef>
            </a:pPr>
            <a:r>
              <a:rPr sz="1000" spc="-5" dirty="0">
                <a:latin typeface="Book Antiqua"/>
                <a:cs typeface="Book Antiqua"/>
              </a:rPr>
              <a:t>What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the most common function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forms?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 dirty="0">
              <a:latin typeface="Book Antiqua"/>
              <a:cs typeface="Book Antiqua"/>
            </a:endParaRPr>
          </a:p>
          <a:p>
            <a:pPr marL="2241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studied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happens 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omit a </a:t>
            </a:r>
            <a:r>
              <a:rPr sz="1100" spc="-10" dirty="0">
                <a:latin typeface="Book Antiqua"/>
                <a:cs typeface="Book Antiqua"/>
              </a:rPr>
              <a:t>relevant</a:t>
            </a:r>
            <a:r>
              <a:rPr sz="1100" spc="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variable:</a:t>
            </a:r>
            <a:endParaRPr sz="1100" dirty="0">
              <a:latin typeface="Book Antiqua"/>
              <a:cs typeface="Book Antiqua"/>
            </a:endParaRPr>
          </a:p>
          <a:p>
            <a:pPr marL="501015" marR="79375" indent="-137160">
              <a:lnSpc>
                <a:spcPct val="100000"/>
              </a:lnSpc>
              <a:spcBef>
                <a:spcPts val="450"/>
              </a:spcBef>
            </a:pPr>
            <a:r>
              <a:rPr sz="1000" spc="-5" dirty="0">
                <a:latin typeface="Book Antiqua"/>
                <a:cs typeface="Book Antiqua"/>
              </a:rPr>
              <a:t>Does omitting a relevant variable cause a bias in the other  coefficients?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Book Antiqua"/>
              <a:cs typeface="Book Antiqua"/>
            </a:endParaRPr>
          </a:p>
          <a:p>
            <a:pPr marL="224154" marR="348615" indent="-148590">
              <a:lnSpc>
                <a:spcPts val="1200"/>
              </a:lnSpc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studied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happens 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include an </a:t>
            </a:r>
            <a:r>
              <a:rPr sz="1100" spc="-10" dirty="0">
                <a:latin typeface="Book Antiqua"/>
                <a:cs typeface="Book Antiqua"/>
              </a:rPr>
              <a:t>irrelevant  </a:t>
            </a:r>
            <a:r>
              <a:rPr sz="1100" spc="-5" dirty="0">
                <a:latin typeface="Book Antiqua"/>
                <a:cs typeface="Book Antiqua"/>
              </a:rPr>
              <a:t>variable:</a:t>
            </a:r>
            <a:endParaRPr sz="1100" dirty="0">
              <a:latin typeface="Book Antiqua"/>
              <a:cs typeface="Book Antiqua"/>
            </a:endParaRPr>
          </a:p>
          <a:p>
            <a:pPr marL="501015" marR="188595" indent="-137160">
              <a:lnSpc>
                <a:spcPct val="100000"/>
              </a:lnSpc>
              <a:spcBef>
                <a:spcPts val="430"/>
              </a:spcBef>
            </a:pPr>
            <a:r>
              <a:rPr sz="1000" spc="-5" dirty="0">
                <a:latin typeface="Book Antiqua"/>
                <a:cs typeface="Book Antiqua"/>
              </a:rPr>
              <a:t>Does including an irrelevant variable cause a bias in the  other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coefficients?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Book Antiqua"/>
              <a:cs typeface="Book Antiqua"/>
            </a:endParaRPr>
          </a:p>
          <a:p>
            <a:pPr marL="224154" marR="43180" indent="-148590">
              <a:lnSpc>
                <a:spcPts val="1200"/>
              </a:lnSpc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defined </a:t>
            </a:r>
            <a:r>
              <a:rPr sz="1100" spc="-5" dirty="0">
                <a:latin typeface="Book Antiqua"/>
                <a:cs typeface="Book Antiqua"/>
              </a:rPr>
              <a:t>the four </a:t>
            </a:r>
            <a:r>
              <a:rPr sz="1100" spc="-10" dirty="0">
                <a:latin typeface="Book Antiqua"/>
                <a:cs typeface="Book Antiqua"/>
              </a:rPr>
              <a:t>specification </a:t>
            </a:r>
            <a:r>
              <a:rPr sz="1100" spc="-5" dirty="0">
                <a:latin typeface="Book Antiqua"/>
                <a:cs typeface="Book Antiqua"/>
              </a:rPr>
              <a:t>criteria that determine if  a variable belongs to the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equation:</a:t>
            </a:r>
            <a:endParaRPr sz="1100" dirty="0">
              <a:latin typeface="Book Antiqua"/>
              <a:cs typeface="Book Antiqua"/>
            </a:endParaRPr>
          </a:p>
          <a:p>
            <a:pPr marL="363855">
              <a:lnSpc>
                <a:spcPct val="100000"/>
              </a:lnSpc>
              <a:spcBef>
                <a:spcPts val="425"/>
              </a:spcBef>
            </a:pPr>
            <a:r>
              <a:rPr sz="1000" spc="-5" dirty="0">
                <a:latin typeface="Book Antiqua"/>
                <a:cs typeface="Book Antiqua"/>
              </a:rPr>
              <a:t>Can you list some of these specification</a:t>
            </a:r>
            <a:r>
              <a:rPr sz="1000" spc="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criteria?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23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35" dirty="0"/>
              <a:t>TODAY</a:t>
            </a:r>
            <a:r>
              <a:rPr sz="1400" spc="35" dirty="0"/>
              <a:t>’</a:t>
            </a:r>
            <a:r>
              <a:rPr spc="35" dirty="0"/>
              <a:t>S</a:t>
            </a:r>
            <a:r>
              <a:rPr spc="195" dirty="0"/>
              <a:t> </a:t>
            </a:r>
            <a:r>
              <a:rPr spc="55" dirty="0"/>
              <a:t>LECTURE</a:t>
            </a:r>
            <a:endParaRPr sz="1400" dirty="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67335" marR="74930" indent="-148590">
              <a:lnSpc>
                <a:spcPct val="102699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267970" algn="l"/>
              </a:tabLst>
            </a:pPr>
            <a:r>
              <a:rPr sz="1100" spc="-60" dirty="0"/>
              <a:t>We </a:t>
            </a:r>
            <a:r>
              <a:rPr sz="1100" spc="-5" dirty="0"/>
              <a:t>will </a:t>
            </a:r>
            <a:r>
              <a:rPr sz="1100" spc="-10" dirty="0"/>
              <a:t>finish </a:t>
            </a:r>
            <a:r>
              <a:rPr sz="1100" spc="-5" dirty="0"/>
              <a:t>the discussion of the choice of independent  variables </a:t>
            </a:r>
            <a:r>
              <a:rPr sz="1100" spc="-10" dirty="0"/>
              <a:t>by </a:t>
            </a:r>
            <a:r>
              <a:rPr sz="1100" spc="-5" dirty="0"/>
              <a:t>talking about</a:t>
            </a:r>
            <a:r>
              <a:rPr sz="1100" spc="-10" dirty="0"/>
              <a:t> </a:t>
            </a:r>
            <a:r>
              <a:rPr sz="1100" b="1" spc="-5" dirty="0">
                <a:latin typeface="Book Antiqua"/>
                <a:cs typeface="Book Antiqua"/>
              </a:rPr>
              <a:t>multicollinearity</a:t>
            </a:r>
            <a:endParaRPr sz="1100" dirty="0">
              <a:latin typeface="Book Antiqua"/>
              <a:cs typeface="Book Antiqua"/>
            </a:endParaRPr>
          </a:p>
          <a:p>
            <a:pPr marL="68580">
              <a:lnSpc>
                <a:spcPct val="100000"/>
              </a:lnSpc>
              <a:spcBef>
                <a:spcPts val="4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67335" marR="30480" indent="-148590">
              <a:lnSpc>
                <a:spcPct val="102600"/>
              </a:lnSpc>
              <a:buSzPct val="72727"/>
              <a:buFont typeface="Lucida Sans Unicode"/>
              <a:buChar char="►"/>
              <a:tabLst>
                <a:tab pos="267970" algn="l"/>
              </a:tabLst>
            </a:pPr>
            <a:r>
              <a:rPr sz="1100" spc="-60" dirty="0"/>
              <a:t>We </a:t>
            </a:r>
            <a:r>
              <a:rPr sz="1100" spc="-5" dirty="0"/>
              <a:t>will start the discussion of the </a:t>
            </a:r>
            <a:r>
              <a:rPr sz="1100" spc="-10" dirty="0"/>
              <a:t>correct </a:t>
            </a:r>
            <a:r>
              <a:rPr sz="1100" spc="-5" dirty="0"/>
              <a:t>form of the </a:t>
            </a:r>
            <a:r>
              <a:rPr sz="1100" spc="-10" dirty="0"/>
              <a:t>error  </a:t>
            </a:r>
            <a:r>
              <a:rPr sz="1100" spc="-5" dirty="0"/>
              <a:t>term </a:t>
            </a:r>
            <a:r>
              <a:rPr sz="1100" spc="-10" dirty="0"/>
              <a:t>by </a:t>
            </a:r>
            <a:r>
              <a:rPr sz="1100" spc="-5" dirty="0"/>
              <a:t>talking about</a:t>
            </a:r>
            <a:r>
              <a:rPr sz="1100" spc="-10" dirty="0"/>
              <a:t> </a:t>
            </a:r>
            <a:r>
              <a:rPr sz="1100" b="1" spc="-5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  <a:p>
            <a:pPr marL="68580">
              <a:lnSpc>
                <a:spcPct val="100000"/>
              </a:lnSpc>
              <a:spcBef>
                <a:spcPts val="45"/>
              </a:spcBef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267335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67970" algn="l"/>
              </a:tabLst>
            </a:pPr>
            <a:r>
              <a:rPr sz="1100" spc="-5" dirty="0"/>
              <a:t>For both of these issues, </a:t>
            </a:r>
            <a:r>
              <a:rPr sz="1100" spc="-10" dirty="0"/>
              <a:t>we </a:t>
            </a:r>
            <a:r>
              <a:rPr sz="1100" spc="-5" dirty="0"/>
              <a:t>will</a:t>
            </a:r>
            <a:r>
              <a:rPr sz="1100" spc="-10" dirty="0"/>
              <a:t> </a:t>
            </a:r>
            <a:r>
              <a:rPr sz="1100" spc="-5" dirty="0"/>
              <a:t>learn</a:t>
            </a:r>
            <a:endParaRPr sz="1100" dirty="0"/>
          </a:p>
          <a:p>
            <a:pPr marL="578484" indent="-1714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what is the </a:t>
            </a:r>
            <a:r>
              <a:rPr sz="1000" spc="-10" dirty="0"/>
              <a:t>nature </a:t>
            </a:r>
            <a:r>
              <a:rPr sz="1000" spc="-5" dirty="0"/>
              <a:t>of the</a:t>
            </a:r>
            <a:r>
              <a:rPr sz="1000" spc="45" dirty="0"/>
              <a:t> </a:t>
            </a:r>
            <a:r>
              <a:rPr sz="1000" spc="-5" dirty="0"/>
              <a:t>problem</a:t>
            </a:r>
            <a:endParaRPr sz="1000" dirty="0">
              <a:latin typeface="Arial"/>
              <a:cs typeface="Arial"/>
            </a:endParaRPr>
          </a:p>
          <a:p>
            <a:pPr marL="578484" indent="-171450">
              <a:lnSpc>
                <a:spcPct val="1000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what </a:t>
            </a:r>
            <a:r>
              <a:rPr sz="1000" spc="-10" dirty="0"/>
              <a:t>are </a:t>
            </a:r>
            <a:r>
              <a:rPr sz="1000" spc="-5" dirty="0"/>
              <a:t>its</a:t>
            </a:r>
            <a:r>
              <a:rPr sz="1000" spc="45" dirty="0"/>
              <a:t> </a:t>
            </a:r>
            <a:r>
              <a:rPr sz="1000" spc="-5" dirty="0"/>
              <a:t>consequences</a:t>
            </a:r>
            <a:endParaRPr sz="1000" dirty="0">
              <a:latin typeface="Arial"/>
              <a:cs typeface="Arial"/>
            </a:endParaRPr>
          </a:p>
          <a:p>
            <a:pPr marL="578484" indent="-171450">
              <a:lnSpc>
                <a:spcPct val="1000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how it is</a:t>
            </a:r>
            <a:r>
              <a:rPr sz="1000" spc="40" dirty="0"/>
              <a:t> </a:t>
            </a:r>
            <a:r>
              <a:rPr sz="1000" spc="-5" dirty="0"/>
              <a:t>diagnosed</a:t>
            </a:r>
            <a:endParaRPr sz="1000" dirty="0">
              <a:latin typeface="Arial"/>
              <a:cs typeface="Arial"/>
            </a:endParaRPr>
          </a:p>
          <a:p>
            <a:pPr marL="578484" indent="-171450">
              <a:lnSpc>
                <a:spcPct val="1000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what </a:t>
            </a:r>
            <a:r>
              <a:rPr sz="1000" spc="-10" dirty="0"/>
              <a:t>are </a:t>
            </a:r>
            <a:r>
              <a:rPr sz="1000" spc="-5" dirty="0"/>
              <a:t>the remedies</a:t>
            </a:r>
            <a:r>
              <a:rPr sz="1000" spc="40" dirty="0"/>
              <a:t> </a:t>
            </a:r>
            <a:r>
              <a:rPr sz="1000" spc="-5" dirty="0"/>
              <a:t>available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076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P</a:t>
            </a:r>
            <a:r>
              <a:rPr spc="60" dirty="0"/>
              <a:t>ERFECT</a:t>
            </a:r>
            <a:r>
              <a:rPr spc="130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889" y="698994"/>
            <a:ext cx="3799204" cy="23653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24154" marR="145415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explanatory variable is a perfect linear function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  one or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other explanatory variables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24154" indent="-148590">
              <a:lnSpc>
                <a:spcPct val="1000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15" dirty="0">
                <a:latin typeface="Book Antiqua"/>
                <a:cs typeface="Book Antiqua"/>
              </a:rPr>
              <a:t>Violation </a:t>
            </a:r>
            <a:r>
              <a:rPr sz="1100" spc="-5" dirty="0">
                <a:latin typeface="Book Antiqua"/>
                <a:cs typeface="Book Antiqua"/>
              </a:rPr>
              <a:t>of one of the classical assumptions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2241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cannot be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found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501015" marR="68580" indent="-137160" algn="just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Intuitively: the estimator cannot distinguish which of the  explanatory variables causes the change of the dependent  variable if they move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together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950" dirty="0">
              <a:latin typeface="Book Antiqua"/>
              <a:cs typeface="Book Antiqua"/>
            </a:endParaRPr>
          </a:p>
          <a:p>
            <a:pPr marL="363855">
              <a:lnSpc>
                <a:spcPct val="100000"/>
              </a:lnSpc>
            </a:pPr>
            <a:r>
              <a:rPr sz="1000" spc="-10" dirty="0">
                <a:latin typeface="Book Antiqua"/>
                <a:cs typeface="Book Antiqua"/>
              </a:rPr>
              <a:t>Technically: </a:t>
            </a:r>
            <a:r>
              <a:rPr sz="1000" spc="-5" dirty="0">
                <a:latin typeface="Book Antiqua"/>
                <a:cs typeface="Book Antiqua"/>
              </a:rPr>
              <a:t>the matrix </a:t>
            </a:r>
            <a:r>
              <a:rPr sz="1000" b="1" spc="10" dirty="0">
                <a:latin typeface="Book Antiqua"/>
                <a:cs typeface="Book Antiqua"/>
              </a:rPr>
              <a:t>X</a:t>
            </a:r>
            <a:r>
              <a:rPr lang="en-US" sz="1050" b="1" i="1" spc="15" baseline="35714" dirty="0">
                <a:latin typeface="Verdana"/>
                <a:cs typeface="Book Antiqua"/>
              </a:rPr>
              <a:t>'</a:t>
            </a:r>
            <a:r>
              <a:rPr sz="1000" b="1" spc="10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is singular (not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invertible)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 dirty="0">
              <a:latin typeface="Book Antiqua"/>
              <a:cs typeface="Book Antiqua"/>
            </a:endParaRPr>
          </a:p>
          <a:p>
            <a:pPr marL="2241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10" dirty="0">
                <a:latin typeface="Book Antiqua"/>
                <a:cs typeface="Book Antiqua"/>
              </a:rPr>
              <a:t>Rare and </a:t>
            </a:r>
            <a:r>
              <a:rPr sz="1100" spc="-5" dirty="0">
                <a:latin typeface="Book Antiqua"/>
                <a:cs typeface="Book Antiqua"/>
              </a:rPr>
              <a:t>easy to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detect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6645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XAMPLES </a:t>
            </a:r>
            <a:r>
              <a:rPr spc="30" dirty="0"/>
              <a:t>OF </a:t>
            </a:r>
            <a:r>
              <a:rPr spc="55" dirty="0"/>
              <a:t>PERFECT</a:t>
            </a:r>
            <a:r>
              <a:rPr spc="40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1972652" y="2222284"/>
            <a:ext cx="41910" cy="0"/>
          </a:xfrm>
          <a:custGeom>
            <a:avLst/>
            <a:gdLst/>
            <a:ahLst/>
            <a:cxnLst/>
            <a:rect l="l" t="t" r="r" b="b"/>
            <a:pathLst>
              <a:path w="41910">
                <a:moveTo>
                  <a:pt x="0" y="0"/>
                </a:moveTo>
                <a:lnTo>
                  <a:pt x="4156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6494" y="726577"/>
            <a:ext cx="3872229" cy="2059939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735"/>
              </a:spcBef>
            </a:pPr>
            <a:r>
              <a:rPr sz="1100" b="1" spc="-10" dirty="0">
                <a:latin typeface="Book Antiqua"/>
                <a:cs typeface="Book Antiqua"/>
              </a:rPr>
              <a:t>Dummy </a:t>
            </a:r>
            <a:r>
              <a:rPr sz="1100" b="1" spc="-5" dirty="0">
                <a:latin typeface="Book Antiqua"/>
                <a:cs typeface="Book Antiqua"/>
              </a:rPr>
              <a:t>variable trap</a:t>
            </a:r>
            <a:endParaRPr sz="1100">
              <a:latin typeface="Book Antiqua"/>
              <a:cs typeface="Book Antiqua"/>
            </a:endParaRPr>
          </a:p>
          <a:p>
            <a:pPr marL="340360" marR="276860" indent="-148590">
              <a:lnSpc>
                <a:spcPct val="102600"/>
              </a:lnSpc>
              <a:spcBef>
                <a:spcPts val="595"/>
              </a:spcBef>
              <a:buSzPct val="72727"/>
              <a:buFont typeface="Lucida Sans Unicode"/>
              <a:buChar char="►"/>
              <a:tabLst>
                <a:tab pos="340995" algn="l"/>
              </a:tabLst>
            </a:pPr>
            <a:r>
              <a:rPr sz="1100" spc="-5" dirty="0">
                <a:latin typeface="Book Antiqua"/>
                <a:cs typeface="Book Antiqua"/>
              </a:rPr>
              <a:t>Inclusion of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for each category in</a:t>
            </a:r>
            <a:r>
              <a:rPr sz="1100" spc="-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  model with</a:t>
            </a:r>
            <a:r>
              <a:rPr sz="1100" spc="-10" dirty="0">
                <a:latin typeface="Book Antiqua"/>
                <a:cs typeface="Book Antiqua"/>
              </a:rPr>
              <a:t> intercept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200">
              <a:latin typeface="Book Antiqua"/>
              <a:cs typeface="Book Antiqua"/>
            </a:endParaRPr>
          </a:p>
          <a:p>
            <a:pPr marL="340360" marR="121920" indent="-148590">
              <a:lnSpc>
                <a:spcPct val="102600"/>
              </a:lnSpc>
              <a:buSzPct val="72727"/>
              <a:buFont typeface="Lucida Sans Unicode"/>
              <a:buChar char="►"/>
              <a:tabLst>
                <a:tab pos="340995" algn="l"/>
              </a:tabLst>
            </a:pPr>
            <a:r>
              <a:rPr sz="1100" spc="-5" dirty="0">
                <a:latin typeface="Book Antiqua"/>
                <a:cs typeface="Book Antiqua"/>
              </a:rPr>
              <a:t>Example: </a:t>
            </a:r>
            <a:r>
              <a:rPr sz="1100" spc="-10" dirty="0">
                <a:latin typeface="Book Antiqua"/>
                <a:cs typeface="Book Antiqua"/>
              </a:rPr>
              <a:t>wage </a:t>
            </a:r>
            <a:r>
              <a:rPr sz="1100" spc="-5" dirty="0">
                <a:latin typeface="Book Antiqua"/>
                <a:cs typeface="Book Antiqua"/>
              </a:rPr>
              <a:t>equation for sample of individuals </a:t>
            </a:r>
            <a:r>
              <a:rPr sz="1100" spc="-10" dirty="0">
                <a:latin typeface="Book Antiqua"/>
                <a:cs typeface="Book Antiqua"/>
              </a:rPr>
              <a:t>who  </a:t>
            </a:r>
            <a:r>
              <a:rPr sz="1100" spc="-5" dirty="0">
                <a:latin typeface="Book Antiqua"/>
                <a:cs typeface="Book Antiqua"/>
              </a:rPr>
              <a:t>have high-school education or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higher:</a:t>
            </a:r>
            <a:endParaRPr sz="1100">
              <a:latin typeface="Book Antiqua"/>
              <a:cs typeface="Book Antiqua"/>
            </a:endParaRPr>
          </a:p>
          <a:p>
            <a:pPr marL="477520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wage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3888" dirty="0">
                <a:latin typeface="Book Antiqua"/>
                <a:cs typeface="Book Antiqua"/>
              </a:rPr>
              <a:t>1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dirty="0">
                <a:latin typeface="Arial"/>
                <a:cs typeface="Arial"/>
              </a:rPr>
              <a:t>β</a:t>
            </a:r>
            <a:r>
              <a:rPr sz="1200" baseline="-10416" dirty="0">
                <a:latin typeface="Book Antiqua"/>
                <a:cs typeface="Book Antiqua"/>
              </a:rPr>
              <a:t>2</a:t>
            </a:r>
            <a:r>
              <a:rPr sz="1100" i="1" dirty="0">
                <a:latin typeface="Book Antiqua"/>
                <a:cs typeface="Book Antiqua"/>
              </a:rPr>
              <a:t>high </a:t>
            </a:r>
            <a:r>
              <a:rPr sz="1100" i="1" spc="-5" dirty="0">
                <a:latin typeface="Book Antiqua"/>
                <a:cs typeface="Book Antiqua"/>
              </a:rPr>
              <a:t>school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-5" dirty="0">
                <a:latin typeface="Arial"/>
                <a:cs typeface="Arial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university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dirty="0">
                <a:latin typeface="Arial"/>
                <a:cs typeface="Arial"/>
              </a:rPr>
              <a:t>β</a:t>
            </a:r>
            <a:r>
              <a:rPr sz="1200" baseline="-13888" dirty="0">
                <a:latin typeface="Book Antiqua"/>
                <a:cs typeface="Book Antiqua"/>
              </a:rPr>
              <a:t>4</a:t>
            </a:r>
            <a:r>
              <a:rPr sz="1100" i="1" dirty="0">
                <a:latin typeface="Book Antiqua"/>
                <a:cs typeface="Book Antiqua"/>
              </a:rPr>
              <a:t>phd</a:t>
            </a:r>
            <a:r>
              <a:rPr sz="1200" i="1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</a:t>
            </a:r>
            <a:r>
              <a:rPr sz="1100" spc="-170" dirty="0">
                <a:latin typeface="Tahoma"/>
                <a:cs typeface="Tahom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400">
              <a:latin typeface="Book Antiqua"/>
              <a:cs typeface="Book Antiqua"/>
            </a:endParaRPr>
          </a:p>
          <a:p>
            <a:pPr marL="340360" indent="-148590">
              <a:lnSpc>
                <a:spcPct val="100000"/>
              </a:lnSpc>
              <a:spcBef>
                <a:spcPts val="1100"/>
              </a:spcBef>
              <a:buSzPct val="72727"/>
              <a:buFont typeface="Lucida Sans Unicode"/>
              <a:buChar char="►"/>
              <a:tabLst>
                <a:tab pos="340995" algn="l"/>
              </a:tabLst>
            </a:pPr>
            <a:r>
              <a:rPr sz="1100" spc="-5" dirty="0">
                <a:latin typeface="Book Antiqua"/>
                <a:cs typeface="Book Antiqua"/>
              </a:rPr>
              <a:t>Automatically detected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most statistical</a:t>
            </a:r>
            <a:r>
              <a:rPr sz="1100" spc="-10" dirty="0">
                <a:latin typeface="Book Antiqua"/>
                <a:cs typeface="Book Antiqua"/>
              </a:rPr>
              <a:t> softwares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025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I</a:t>
            </a:r>
            <a:r>
              <a:rPr spc="60" dirty="0"/>
              <a:t>MPERFECT</a:t>
            </a:r>
            <a:r>
              <a:rPr spc="135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12" name="object 12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752105"/>
            <a:ext cx="3820160" cy="11842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99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40" dirty="0">
                <a:latin typeface="Book Antiqua"/>
                <a:cs typeface="Book Antiqua"/>
              </a:rPr>
              <a:t>Two </a:t>
            </a:r>
            <a:r>
              <a:rPr sz="1100" spc="-5" dirty="0">
                <a:latin typeface="Book Antiqua"/>
                <a:cs typeface="Book Antiqua"/>
              </a:rPr>
              <a:t>or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explanatory 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highly </a:t>
            </a:r>
            <a:r>
              <a:rPr sz="1100" spc="-10" dirty="0">
                <a:latin typeface="Book Antiqua"/>
                <a:cs typeface="Book Antiqua"/>
              </a:rPr>
              <a:t>correlated </a:t>
            </a:r>
            <a:r>
              <a:rPr sz="1100" spc="-5" dirty="0">
                <a:latin typeface="Book Antiqua"/>
                <a:cs typeface="Book Antiqua"/>
              </a:rPr>
              <a:t>in  the particular data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set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can be found, but it </a:t>
            </a:r>
            <a:r>
              <a:rPr sz="1100" spc="-10" dirty="0">
                <a:latin typeface="Book Antiqua"/>
                <a:cs typeface="Book Antiqua"/>
              </a:rPr>
              <a:t>may </a:t>
            </a:r>
            <a:r>
              <a:rPr sz="1100" spc="-5" dirty="0">
                <a:latin typeface="Book Antiqua"/>
                <a:cs typeface="Book Antiqua"/>
              </a:rPr>
              <a:t>be very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imprecise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 dirty="0">
              <a:latin typeface="Book Antiqua"/>
              <a:cs typeface="Book Antiqua"/>
            </a:endParaRPr>
          </a:p>
          <a:p>
            <a:pPr marL="462915" marR="74930" indent="-137160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Intuitively: the estimator can </a:t>
            </a:r>
            <a:r>
              <a:rPr sz="1000" spc="-10" dirty="0">
                <a:latin typeface="Book Antiqua"/>
                <a:cs typeface="Book Antiqua"/>
              </a:rPr>
              <a:t>hardly </a:t>
            </a:r>
            <a:r>
              <a:rPr sz="1000" spc="-5" dirty="0">
                <a:latin typeface="Book Antiqua"/>
                <a:cs typeface="Book Antiqua"/>
              </a:rPr>
              <a:t>distinguish the effects  of the explanatory variables if they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highly</a:t>
            </a:r>
            <a:r>
              <a:rPr sz="1000" spc="2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correlated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9025" y="2062282"/>
            <a:ext cx="320992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Book Antiqua"/>
                <a:cs typeface="Book Antiqua"/>
              </a:rPr>
              <a:t>Technically: </a:t>
            </a:r>
            <a:r>
              <a:rPr sz="1000" spc="-5" dirty="0">
                <a:latin typeface="Book Antiqua"/>
                <a:cs typeface="Book Antiqua"/>
              </a:rPr>
              <a:t>the matrix </a:t>
            </a:r>
            <a:r>
              <a:rPr sz="1000" b="1" spc="10" dirty="0">
                <a:latin typeface="Book Antiqua"/>
                <a:cs typeface="Book Antiqua"/>
              </a:rPr>
              <a:t>X</a:t>
            </a:r>
            <a:r>
              <a:rPr sz="1050" i="1" spc="15" baseline="35714" dirty="0">
                <a:latin typeface="Verdana"/>
                <a:cs typeface="Verdana"/>
              </a:rPr>
              <a:t>j</a:t>
            </a:r>
            <a:r>
              <a:rPr sz="1000" b="1" spc="10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is nearly singular and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this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6084" y="2256122"/>
            <a:ext cx="315341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2910205" algn="l"/>
              </a:tabLst>
            </a:pPr>
            <a:r>
              <a:rPr sz="1000" spc="-5" dirty="0">
                <a:latin typeface="Book Antiqua"/>
                <a:cs typeface="Book Antiqua"/>
              </a:rPr>
              <a:t>causes the variance of the estimator  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3689" y="2443193"/>
            <a:ext cx="3171190" cy="541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0215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to be very</a:t>
            </a:r>
            <a:r>
              <a:rPr sz="1000" spc="-60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large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Usually </a:t>
            </a:r>
            <a:r>
              <a:rPr sz="1100" spc="-10" dirty="0">
                <a:latin typeface="Book Antiqua"/>
                <a:cs typeface="Book Antiqua"/>
              </a:rPr>
              <a:t>referred </a:t>
            </a:r>
            <a:r>
              <a:rPr sz="1100" spc="-5" dirty="0">
                <a:latin typeface="Book Antiqua"/>
                <a:cs typeface="Book Antiqua"/>
              </a:rPr>
              <a:t>to simply as</a:t>
            </a:r>
            <a:r>
              <a:rPr sz="1100" spc="-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“multicollinearity”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0FC45B9-73BA-4BAF-AFE5-2360AB6934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181"/>
          <a:stretch/>
        </p:blipFill>
        <p:spPr>
          <a:xfrm>
            <a:off x="2923151" y="2249353"/>
            <a:ext cx="1372214" cy="29044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8962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ONSEQUENCES </a:t>
            </a:r>
            <a:r>
              <a:rPr spc="30" dirty="0"/>
              <a:t>OF</a:t>
            </a:r>
            <a:r>
              <a:rPr spc="254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9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805" y="929105"/>
            <a:ext cx="3821429" cy="163957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0820" marR="354965" indent="-173355">
              <a:lnSpc>
                <a:spcPct val="102699"/>
              </a:lnSpc>
              <a:spcBef>
                <a:spcPts val="55"/>
              </a:spcBef>
              <a:buAutoNum type="arabicPeriod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Estimates </a:t>
            </a:r>
            <a:r>
              <a:rPr sz="1100" spc="-10" dirty="0">
                <a:latin typeface="Book Antiqua"/>
                <a:cs typeface="Book Antiqua"/>
              </a:rPr>
              <a:t>remain </a:t>
            </a:r>
            <a:r>
              <a:rPr sz="1100" spc="-5" dirty="0">
                <a:latin typeface="Book Antiqua"/>
                <a:cs typeface="Book Antiqua"/>
              </a:rPr>
              <a:t>unbiased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consistent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(estimated 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affected)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950"/>
              </a:spcBef>
              <a:buAutoNum type="arabicPeriod"/>
              <a:tabLst>
                <a:tab pos="211454" algn="l"/>
              </a:tabLst>
            </a:pPr>
            <a:r>
              <a:rPr sz="1100" spc="-10" dirty="0">
                <a:latin typeface="Book Antiqua"/>
                <a:cs typeface="Book Antiqua"/>
              </a:rPr>
              <a:t>Standard errors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coefficients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increase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100" dirty="0">
              <a:latin typeface="Book Antiqua"/>
              <a:cs typeface="Book Antiqua"/>
            </a:endParaRPr>
          </a:p>
          <a:p>
            <a:pPr marL="488315" marR="302895" indent="-137160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Confidence intervals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very </a:t>
            </a:r>
            <a:r>
              <a:rPr sz="1000" spc="-10" dirty="0">
                <a:latin typeface="Book Antiqua"/>
                <a:cs typeface="Book Antiqua"/>
              </a:rPr>
              <a:t>large </a:t>
            </a:r>
            <a:r>
              <a:rPr sz="1000" spc="-5" dirty="0">
                <a:latin typeface="Book Antiqua"/>
                <a:cs typeface="Book Antiqua"/>
              </a:rPr>
              <a:t>- estimates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less  reliable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50" dirty="0">
              <a:latin typeface="Book Antiqua"/>
              <a:cs typeface="Book Antiqua"/>
            </a:endParaRPr>
          </a:p>
          <a:p>
            <a:pPr marL="351155">
              <a:lnSpc>
                <a:spcPct val="100000"/>
              </a:lnSpc>
              <a:spcBef>
                <a:spcPts val="5"/>
              </a:spcBef>
            </a:pPr>
            <a:r>
              <a:rPr sz="1000" i="1" spc="-5" dirty="0">
                <a:latin typeface="Book Antiqua"/>
                <a:cs typeface="Book Antiqua"/>
              </a:rPr>
              <a:t>t</a:t>
            </a:r>
            <a:r>
              <a:rPr sz="1000" spc="-5" dirty="0">
                <a:latin typeface="Book Antiqua"/>
                <a:cs typeface="Book Antiqua"/>
              </a:rPr>
              <a:t>-statistics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smaller - variables may become</a:t>
            </a:r>
            <a:r>
              <a:rPr sz="1000" spc="9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insignificant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729190" cy="40972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1400" spc="60" dirty="0"/>
              <a:t>SPECIFICATION ERROR - </a:t>
            </a: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741856"/>
            <a:ext cx="2013585" cy="8604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omit a variable </a:t>
            </a:r>
            <a:r>
              <a:rPr sz="1100" spc="-10" dirty="0">
                <a:latin typeface="Book Antiqua"/>
                <a:cs typeface="Book Antiqua"/>
              </a:rPr>
              <a:t>when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we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450" dirty="0">
              <a:latin typeface="Times New Roman"/>
              <a:cs typeface="Times New Roman"/>
            </a:endParaRPr>
          </a:p>
          <a:p>
            <a:pPr marL="351155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forget to include</a:t>
            </a:r>
            <a:r>
              <a:rPr sz="1000" spc="2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it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351155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do not have data for</a:t>
            </a:r>
            <a:r>
              <a:rPr sz="1000" spc="2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it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5589" y="1989390"/>
            <a:ext cx="3533775" cy="10121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 </a:t>
            </a:r>
            <a:r>
              <a:rPr sz="1100" spc="-10" dirty="0">
                <a:latin typeface="Book Antiqua"/>
                <a:cs typeface="Book Antiqua"/>
              </a:rPr>
              <a:t>misspecification results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450" dirty="0">
              <a:latin typeface="Times New Roman"/>
              <a:cs typeface="Times New Roman"/>
            </a:endParaRPr>
          </a:p>
          <a:p>
            <a:pPr marL="351155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not having the </a:t>
            </a:r>
            <a:r>
              <a:rPr sz="1000" spc="-10" dirty="0">
                <a:latin typeface="Book Antiqua"/>
                <a:cs typeface="Book Antiqua"/>
              </a:rPr>
              <a:t>coefficient </a:t>
            </a:r>
            <a:r>
              <a:rPr sz="1000" spc="-5" dirty="0">
                <a:latin typeface="Book Antiqua"/>
                <a:cs typeface="Book Antiqua"/>
              </a:rPr>
              <a:t>for this</a:t>
            </a:r>
            <a:r>
              <a:rPr sz="1000" spc="6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488315" marR="43180" indent="-137160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biasing estimated coefficients of other variables in the  equation </a:t>
            </a:r>
            <a:r>
              <a:rPr sz="1000" spc="-70" dirty="0">
                <a:latin typeface="Lucida Sans Unicode"/>
                <a:cs typeface="Lucida Sans Unicode"/>
              </a:rPr>
              <a:t>−→ </a:t>
            </a:r>
            <a:r>
              <a:rPr sz="1000" b="1" spc="-5" dirty="0">
                <a:latin typeface="Book Antiqua"/>
                <a:cs typeface="Book Antiqua"/>
              </a:rPr>
              <a:t>omitted variable</a:t>
            </a:r>
            <a:r>
              <a:rPr sz="1000" b="1" dirty="0">
                <a:latin typeface="Book Antiqua"/>
                <a:cs typeface="Book Antiqua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bias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111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ETECTION </a:t>
            </a:r>
            <a:r>
              <a:rPr spc="30" dirty="0"/>
              <a:t>OF</a:t>
            </a:r>
            <a:r>
              <a:rPr spc="235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623429"/>
            <a:ext cx="3871595" cy="25558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6731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multicollinearity exists in every equation - the aim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  to </a:t>
            </a:r>
            <a:r>
              <a:rPr sz="1100" spc="-10" dirty="0">
                <a:latin typeface="Book Antiqua"/>
                <a:cs typeface="Book Antiqua"/>
              </a:rPr>
              <a:t>recognize when </a:t>
            </a:r>
            <a:r>
              <a:rPr sz="1100" spc="-5" dirty="0">
                <a:latin typeface="Book Antiqua"/>
                <a:cs typeface="Book Antiqua"/>
              </a:rPr>
              <a:t>it causes a </a:t>
            </a:r>
            <a:r>
              <a:rPr sz="1100" spc="-10" dirty="0">
                <a:latin typeface="Book Antiqua"/>
                <a:cs typeface="Book Antiqua"/>
              </a:rPr>
              <a:t>severe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problem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11454" marR="55880" indent="-148590">
              <a:lnSpc>
                <a:spcPct val="1026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Multicollinearity can be signaled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the underlying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25" dirty="0">
                <a:latin typeface="Book Antiqua"/>
                <a:cs typeface="Book Antiqua"/>
              </a:rPr>
              <a:t>theory,  </a:t>
            </a:r>
            <a:r>
              <a:rPr sz="1100" spc="-5" dirty="0">
                <a:latin typeface="Book Antiqua"/>
                <a:cs typeface="Book Antiqua"/>
              </a:rPr>
              <a:t>but it is very sample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depending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11454" marR="309880" indent="-148590">
              <a:lnSpc>
                <a:spcPct val="1026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judge the severity of multicollinearity based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 </a:t>
            </a:r>
            <a:r>
              <a:rPr sz="1100" spc="-10" dirty="0">
                <a:latin typeface="Book Antiqua"/>
                <a:cs typeface="Book Antiqua"/>
              </a:rPr>
              <a:t>properties </a:t>
            </a:r>
            <a:r>
              <a:rPr sz="1100" spc="-5" dirty="0">
                <a:latin typeface="Book Antiqua"/>
                <a:cs typeface="Book Antiqua"/>
              </a:rPr>
              <a:t>of our sample </a:t>
            </a:r>
            <a:r>
              <a:rPr sz="1100" spc="-10" dirty="0">
                <a:latin typeface="Book Antiqua"/>
                <a:cs typeface="Book Antiqua"/>
              </a:rPr>
              <a:t>and on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results we</a:t>
            </a:r>
            <a:r>
              <a:rPr sz="1100" spc="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obtain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11454" marR="431165" indent="-148590">
              <a:lnSpc>
                <a:spcPts val="12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One </a:t>
            </a:r>
            <a:r>
              <a:rPr sz="1100" spc="-5" dirty="0">
                <a:latin typeface="Book Antiqua"/>
                <a:cs typeface="Book Antiqua"/>
              </a:rPr>
              <a:t>simple method: examine </a:t>
            </a:r>
            <a:r>
              <a:rPr sz="1100" spc="-10" dirty="0">
                <a:latin typeface="Book Antiqua"/>
                <a:cs typeface="Book Antiqua"/>
              </a:rPr>
              <a:t>correlation coefficients  </a:t>
            </a:r>
            <a:r>
              <a:rPr sz="1100" spc="-5" dirty="0">
                <a:latin typeface="Book Antiqua"/>
                <a:cs typeface="Book Antiqua"/>
              </a:rPr>
              <a:t>between explanatory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 dirty="0">
              <a:latin typeface="Book Antiqua"/>
              <a:cs typeface="Book Antiqua"/>
            </a:endParaRPr>
          </a:p>
          <a:p>
            <a:pPr marL="488315" marR="474345" indent="-137160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if some of them is too high, we may suspect that the  coefficients of these variables can be affected by  multicollinearity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9876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EMEDIES </a:t>
            </a:r>
            <a:r>
              <a:rPr spc="45" dirty="0"/>
              <a:t>FOR</a:t>
            </a:r>
            <a:r>
              <a:rPr spc="220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574371"/>
            <a:ext cx="3862704" cy="264414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211454" indent="-148590">
              <a:lnSpc>
                <a:spcPct val="100000"/>
              </a:lnSpc>
              <a:spcBef>
                <a:spcPts val="28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5" dirty="0">
                <a:latin typeface="Book Antiqua"/>
                <a:cs typeface="Book Antiqua"/>
              </a:rPr>
              <a:t>Drop </a:t>
            </a:r>
            <a:r>
              <a:rPr sz="1100" spc="-5" dirty="0">
                <a:latin typeface="Book Antiqua"/>
                <a:cs typeface="Book Antiqua"/>
              </a:rPr>
              <a:t>a </a:t>
            </a:r>
            <a:r>
              <a:rPr sz="1100" spc="-10" dirty="0">
                <a:latin typeface="Book Antiqua"/>
                <a:cs typeface="Book Antiqua"/>
              </a:rPr>
              <a:t>redundant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endParaRPr sz="1100" dirty="0">
              <a:latin typeface="Book Antiqua"/>
              <a:cs typeface="Book Antiqua"/>
            </a:endParaRPr>
          </a:p>
          <a:p>
            <a:pPr marL="488315" marR="172720" indent="-137160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when the variable is not needed to </a:t>
            </a:r>
            <a:r>
              <a:rPr sz="1000" spc="-10" dirty="0">
                <a:latin typeface="Book Antiqua"/>
                <a:cs typeface="Book Antiqua"/>
              </a:rPr>
              <a:t>represent </a:t>
            </a:r>
            <a:r>
              <a:rPr sz="1000" spc="-5" dirty="0">
                <a:latin typeface="Book Antiqua"/>
                <a:cs typeface="Book Antiqua"/>
              </a:rPr>
              <a:t>the effect on  the dependent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 marL="488315" marR="245745" indent="-137160">
              <a:lnSpc>
                <a:spcPts val="1200"/>
              </a:lnSpc>
              <a:spcBef>
                <a:spcPts val="35"/>
              </a:spcBef>
            </a:pPr>
            <a:r>
              <a:rPr sz="1000" spc="-5" dirty="0">
                <a:latin typeface="Book Antiqua"/>
                <a:cs typeface="Book Antiqua"/>
              </a:rPr>
              <a:t>in case of severe </a:t>
            </a:r>
            <a:r>
              <a:rPr sz="1000" spc="-10" dirty="0">
                <a:latin typeface="Book Antiqua"/>
                <a:cs typeface="Book Antiqua"/>
              </a:rPr>
              <a:t>multicollinearity, </a:t>
            </a:r>
            <a:r>
              <a:rPr sz="1000" spc="-5" dirty="0">
                <a:latin typeface="Book Antiqua"/>
                <a:cs typeface="Book Antiqua"/>
              </a:rPr>
              <a:t>it makes no statistical  </a:t>
            </a:r>
            <a:r>
              <a:rPr sz="1000" spc="-10" dirty="0">
                <a:latin typeface="Book Antiqua"/>
                <a:cs typeface="Book Antiqua"/>
              </a:rPr>
              <a:t>difference </a:t>
            </a:r>
            <a:r>
              <a:rPr sz="1000" spc="-5" dirty="0">
                <a:latin typeface="Book Antiqua"/>
                <a:cs typeface="Book Antiqua"/>
              </a:rPr>
              <a:t>which variable is dropped</a:t>
            </a:r>
            <a:endParaRPr sz="1000" dirty="0">
              <a:latin typeface="Book Antiqua"/>
              <a:cs typeface="Book Antiqua"/>
            </a:endParaRPr>
          </a:p>
          <a:p>
            <a:pPr marL="351155">
              <a:lnSpc>
                <a:spcPts val="1150"/>
              </a:lnSpc>
            </a:pPr>
            <a:r>
              <a:rPr sz="1000" spc="-5" dirty="0">
                <a:latin typeface="Book Antiqua"/>
                <a:cs typeface="Book Antiqua"/>
              </a:rPr>
              <a:t>theoretical underpinnings of the model should be the</a:t>
            </a:r>
            <a:r>
              <a:rPr sz="1000" spc="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basis</a:t>
            </a:r>
            <a:endParaRPr sz="1000" dirty="0">
              <a:latin typeface="Book Antiqua"/>
              <a:cs typeface="Book Antiqua"/>
            </a:endParaRPr>
          </a:p>
          <a:p>
            <a:pPr marL="488315">
              <a:lnSpc>
                <a:spcPts val="1200"/>
              </a:lnSpc>
            </a:pPr>
            <a:r>
              <a:rPr sz="1000" spc="-5" dirty="0">
                <a:latin typeface="Book Antiqua"/>
                <a:cs typeface="Book Antiqua"/>
              </a:rPr>
              <a:t>for such a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decision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Do </a:t>
            </a:r>
            <a:r>
              <a:rPr sz="1100" spc="-5" dirty="0">
                <a:latin typeface="Book Antiqua"/>
                <a:cs typeface="Book Antiqua"/>
              </a:rPr>
              <a:t>nothing</a:t>
            </a:r>
            <a:endParaRPr sz="110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when multicollinearity does not cause insignificant </a:t>
            </a:r>
            <a:r>
              <a:rPr sz="1000" i="1" spc="-5" dirty="0">
                <a:latin typeface="Book Antiqua"/>
                <a:cs typeface="Book Antiqua"/>
              </a:rPr>
              <a:t>t</a:t>
            </a:r>
            <a:r>
              <a:rPr sz="1000" spc="-5" dirty="0">
                <a:latin typeface="Book Antiqua"/>
                <a:cs typeface="Book Antiqua"/>
              </a:rPr>
              <a:t>-scores  or unreliable estimated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coefficients</a:t>
            </a:r>
            <a:endParaRPr sz="1000" dirty="0">
              <a:latin typeface="Book Antiqua"/>
              <a:cs typeface="Book Antiqua"/>
            </a:endParaRPr>
          </a:p>
          <a:p>
            <a:pPr marL="351155">
              <a:lnSpc>
                <a:spcPts val="1190"/>
              </a:lnSpc>
            </a:pPr>
            <a:r>
              <a:rPr sz="1000" spc="-5" dirty="0">
                <a:latin typeface="Book Antiqua"/>
                <a:cs typeface="Book Antiqua"/>
              </a:rPr>
              <a:t>deletion of collinear variable can cause specification</a:t>
            </a:r>
            <a:r>
              <a:rPr sz="1000" spc="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bias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Increase </a:t>
            </a:r>
            <a:r>
              <a:rPr sz="1100" spc="-5" dirty="0">
                <a:latin typeface="Book Antiqua"/>
                <a:cs typeface="Book Antiqua"/>
              </a:rPr>
              <a:t>the size of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sample</a:t>
            </a:r>
            <a:endParaRPr sz="1100" dirty="0">
              <a:latin typeface="Book Antiqua"/>
              <a:cs typeface="Book Antiqua"/>
            </a:endParaRPr>
          </a:p>
          <a:p>
            <a:pPr marL="488315" marR="116839" indent="-137160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the confidence intervals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narrower when we have </a:t>
            </a:r>
            <a:r>
              <a:rPr sz="1000" spc="-10" dirty="0">
                <a:latin typeface="Book Antiqua"/>
                <a:cs typeface="Book Antiqua"/>
              </a:rPr>
              <a:t>more  </a:t>
            </a:r>
            <a:r>
              <a:rPr sz="1000" spc="-5" dirty="0">
                <a:latin typeface="Book Antiqua"/>
                <a:cs typeface="Book Antiqua"/>
              </a:rPr>
              <a:t>observations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7" name="object 17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681277"/>
            <a:ext cx="30619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Estimating the </a:t>
            </a:r>
            <a:r>
              <a:rPr sz="1100" spc="-10" dirty="0">
                <a:latin typeface="Book Antiqua"/>
                <a:cs typeface="Book Antiqua"/>
              </a:rPr>
              <a:t>demand </a:t>
            </a:r>
            <a:r>
              <a:rPr sz="1100" spc="-5" dirty="0">
                <a:latin typeface="Book Antiqua"/>
                <a:cs typeface="Book Antiqua"/>
              </a:rPr>
              <a:t>for gasoline in the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U.S.: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668604" y="2384777"/>
          <a:ext cx="3558540" cy="7017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8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8791">
                <a:tc>
                  <a:txBody>
                    <a:bodyPr/>
                    <a:lstStyle/>
                    <a:p>
                      <a:pPr marR="26670" algn="ctr">
                        <a:lnSpc>
                          <a:spcPts val="1250"/>
                        </a:lnSpc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PCON</a:t>
                      </a:r>
                      <a:r>
                        <a:rPr sz="1200" i="1" spc="-15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250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250"/>
                        </a:lnSpc>
                      </a:pPr>
                      <a:r>
                        <a:rPr sz="1100" spc="-10" dirty="0">
                          <a:latin typeface="Book Antiqua"/>
                          <a:cs typeface="Book Antiqua"/>
                        </a:rPr>
                        <a:t>petroleum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consumption 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</a:t>
                      </a:r>
                      <a:r>
                        <a:rPr sz="1100" spc="-2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072">
                <a:tc>
                  <a:txBody>
                    <a:bodyPr/>
                    <a:lstStyle/>
                    <a:p>
                      <a:pPr marR="147320" algn="ctr">
                        <a:lnSpc>
                          <a:spcPts val="1195"/>
                        </a:lnSpc>
                      </a:pPr>
                      <a:r>
                        <a:rPr sz="1100" i="1" spc="-35" dirty="0">
                          <a:latin typeface="Book Antiqua"/>
                          <a:cs typeface="Book Antiqua"/>
                        </a:rPr>
                        <a:t>TAX</a:t>
                      </a:r>
                      <a:r>
                        <a:rPr sz="1200" i="1" spc="-52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the gasoline tax rate 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</a:t>
                      </a:r>
                      <a:r>
                        <a:rPr sz="1100" spc="-3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072">
                <a:tc>
                  <a:txBody>
                    <a:bodyPr/>
                    <a:lstStyle/>
                    <a:p>
                      <a:pPr marR="73025" algn="ctr">
                        <a:lnSpc>
                          <a:spcPts val="1195"/>
                        </a:lnSpc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UHM</a:t>
                      </a:r>
                      <a:r>
                        <a:rPr sz="1200" i="1" spc="-15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urban </a:t>
                      </a:r>
                      <a:r>
                        <a:rPr sz="1100" spc="-10" dirty="0">
                          <a:latin typeface="Book Antiqua"/>
                          <a:cs typeface="Book Antiqua"/>
                        </a:rPr>
                        <a:t>highway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miles within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</a:t>
                      </a:r>
                      <a:r>
                        <a:rPr sz="1100" spc="-2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 dirty="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791">
                <a:tc>
                  <a:txBody>
                    <a:bodyPr/>
                    <a:lstStyle/>
                    <a:p>
                      <a:pPr marR="142240" algn="ct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Book Antiqua"/>
                          <a:cs typeface="Book Antiqua"/>
                        </a:rPr>
                        <a:t>REG</a:t>
                      </a:r>
                      <a:r>
                        <a:rPr sz="1200" i="1" spc="-7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motor vehicle </a:t>
                      </a:r>
                      <a:r>
                        <a:rPr sz="1100" spc="-10" dirty="0">
                          <a:latin typeface="Book Antiqua"/>
                          <a:cs typeface="Book Antiqua"/>
                        </a:rPr>
                        <a:t>registrations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-the</a:t>
                      </a:r>
                      <a:r>
                        <a:rPr sz="1100" spc="-1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 dirty="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330D0836-A8CC-4606-B0F7-213C1B6BA923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247650" y="968154"/>
            <a:ext cx="3924615" cy="129256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289" y="766812"/>
            <a:ext cx="3787775" cy="21583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26034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suspect a multicollinearity between urban </a:t>
            </a:r>
            <a:r>
              <a:rPr sz="1100" spc="-10" dirty="0">
                <a:latin typeface="Book Antiqua"/>
                <a:cs typeface="Book Antiqua"/>
              </a:rPr>
              <a:t>highway  </a:t>
            </a:r>
            <a:r>
              <a:rPr sz="1100" spc="-5" dirty="0">
                <a:latin typeface="Book Antiqua"/>
                <a:cs typeface="Book Antiqua"/>
              </a:rPr>
              <a:t>miles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motor vehicle </a:t>
            </a:r>
            <a:r>
              <a:rPr sz="1100" spc="-10" dirty="0">
                <a:latin typeface="Book Antiqua"/>
                <a:cs typeface="Book Antiqua"/>
              </a:rPr>
              <a:t>registration across </a:t>
            </a:r>
            <a:r>
              <a:rPr sz="1100" spc="-5" dirty="0">
                <a:latin typeface="Book Antiqua"/>
                <a:cs typeface="Book Antiqua"/>
              </a:rPr>
              <a:t>states, because  those states that have a lot of highways might also have a  lot of motor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vehicles.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198755" marR="106680" indent="-148590">
              <a:lnSpc>
                <a:spcPts val="1200"/>
              </a:lnSpc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10" dirty="0">
                <a:latin typeface="Book Antiqua"/>
                <a:cs typeface="Book Antiqua"/>
              </a:rPr>
              <a:t>Therefore, we </a:t>
            </a:r>
            <a:r>
              <a:rPr sz="1100" spc="-5" dirty="0">
                <a:latin typeface="Book Antiqua"/>
                <a:cs typeface="Book Antiqua"/>
              </a:rPr>
              <a:t>might </a:t>
            </a:r>
            <a:r>
              <a:rPr sz="1100" spc="-10" dirty="0">
                <a:latin typeface="Book Antiqua"/>
                <a:cs typeface="Book Antiqua"/>
              </a:rPr>
              <a:t>run </a:t>
            </a:r>
            <a:r>
              <a:rPr sz="1100" spc="-5" dirty="0">
                <a:latin typeface="Book Antiqua"/>
                <a:cs typeface="Book Antiqua"/>
              </a:rPr>
              <a:t>into multicollinearity </a:t>
            </a:r>
            <a:r>
              <a:rPr sz="1100" spc="-10" dirty="0">
                <a:latin typeface="Book Antiqua"/>
                <a:cs typeface="Book Antiqua"/>
              </a:rPr>
              <a:t>problems.  How do we </a:t>
            </a:r>
            <a:r>
              <a:rPr sz="1100" spc="-5" dirty="0">
                <a:latin typeface="Book Antiqua"/>
                <a:cs typeface="Book Antiqua"/>
              </a:rPr>
              <a:t>detect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multicollinearity?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450"/>
              </a:spcBef>
            </a:pPr>
            <a:r>
              <a:rPr sz="1000" spc="-5" dirty="0">
                <a:latin typeface="Book Antiqua"/>
                <a:cs typeface="Book Antiqua"/>
              </a:rPr>
              <a:t>Look at correlation coefficient. It is indeed huge</a:t>
            </a:r>
            <a:r>
              <a:rPr sz="1000" spc="1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(0.978).</a:t>
            </a:r>
            <a:endParaRPr sz="1000" dirty="0">
              <a:latin typeface="Book Antiqua"/>
              <a:cs typeface="Book Antiqua"/>
            </a:endParaRPr>
          </a:p>
          <a:p>
            <a:pPr marL="475615" marR="43180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Look at the coefficients of the two variables.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they both  individually significant? </a:t>
            </a:r>
            <a:r>
              <a:rPr sz="1000" i="1" spc="-5" dirty="0">
                <a:latin typeface="Book Antiqua"/>
                <a:cs typeface="Book Antiqua"/>
              </a:rPr>
              <a:t>UHM </a:t>
            </a:r>
            <a:r>
              <a:rPr sz="1000" spc="-5" dirty="0">
                <a:latin typeface="Book Antiqua"/>
                <a:cs typeface="Book Antiqua"/>
              </a:rPr>
              <a:t>is significant, but </a:t>
            </a:r>
            <a:r>
              <a:rPr sz="1000" i="1" spc="-5" dirty="0">
                <a:latin typeface="Book Antiqua"/>
                <a:cs typeface="Book Antiqua"/>
              </a:rPr>
              <a:t>REG </a:t>
            </a:r>
            <a:r>
              <a:rPr sz="1000" spc="-5" dirty="0">
                <a:latin typeface="Book Antiqua"/>
                <a:cs typeface="Book Antiqua"/>
              </a:rPr>
              <a:t>is  not. This further suggests a presence of</a:t>
            </a:r>
            <a:r>
              <a:rPr sz="1000" spc="70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multicollinearity.</a:t>
            </a:r>
            <a:endParaRPr sz="1000" dirty="0">
              <a:latin typeface="Book Antiqua"/>
              <a:cs typeface="Book Antiqua"/>
            </a:endParaRPr>
          </a:p>
          <a:p>
            <a:pPr marL="198755" indent="-148590">
              <a:lnSpc>
                <a:spcPct val="100000"/>
              </a:lnSpc>
              <a:spcBef>
                <a:spcPts val="64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10" dirty="0">
                <a:latin typeface="Book Antiqua"/>
                <a:cs typeface="Book Antiqua"/>
              </a:rPr>
              <a:t>Remedy: </a:t>
            </a:r>
            <a:r>
              <a:rPr sz="1100" spc="-5" dirty="0">
                <a:latin typeface="Book Antiqua"/>
                <a:cs typeface="Book Antiqua"/>
              </a:rPr>
              <a:t>try </a:t>
            </a:r>
            <a:r>
              <a:rPr sz="1100" spc="-10" dirty="0">
                <a:latin typeface="Book Antiqua"/>
                <a:cs typeface="Book Antiqua"/>
              </a:rPr>
              <a:t>dropping </a:t>
            </a:r>
            <a:r>
              <a:rPr sz="1100" spc="-5" dirty="0">
                <a:latin typeface="Book Antiqua"/>
                <a:cs typeface="Book Antiqua"/>
              </a:rPr>
              <a:t>one of the </a:t>
            </a:r>
            <a:r>
              <a:rPr sz="1100" spc="-10" dirty="0">
                <a:latin typeface="Book Antiqua"/>
                <a:cs typeface="Book Antiqua"/>
              </a:rPr>
              <a:t>correlated</a:t>
            </a:r>
            <a:r>
              <a:rPr sz="1100" spc="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variables.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24" name="object 2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A0EF97A9-79B4-453B-B380-944C84E280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587375"/>
            <a:ext cx="3525630" cy="2740127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618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/>
              <a:t>H</a:t>
            </a:r>
            <a:r>
              <a:rPr spc="65" dirty="0"/>
              <a:t>ETEROSKEDASTICITY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565631"/>
            <a:ext cx="3886200" cy="2763962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59182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Observations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10" dirty="0">
                <a:latin typeface="Book Antiqua"/>
                <a:cs typeface="Book Antiqua"/>
              </a:rPr>
              <a:t>drawn from </a:t>
            </a:r>
            <a:r>
              <a:rPr sz="1100" spc="-5" dirty="0">
                <a:latin typeface="Book Antiqua"/>
                <a:cs typeface="Book Antiqua"/>
              </a:rPr>
              <a:t>a  distribution that has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longer a constant</a:t>
            </a:r>
            <a:r>
              <a:rPr sz="1100" spc="-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</a:t>
            </a:r>
            <a:endParaRPr sz="1100" dirty="0">
              <a:latin typeface="Book Antiqua"/>
              <a:cs typeface="Book Antiqua"/>
            </a:endParaRPr>
          </a:p>
          <a:p>
            <a:pPr marL="147955" algn="ctr">
              <a:lnSpc>
                <a:spcPts val="955"/>
              </a:lnSpc>
              <a:spcBef>
                <a:spcPts val="925"/>
              </a:spcBef>
              <a:tabLst>
                <a:tab pos="1162685" algn="l"/>
                <a:tab pos="1397635" algn="l"/>
              </a:tabLst>
            </a:pPr>
            <a:r>
              <a:rPr sz="1100" i="1" spc="-5" dirty="0">
                <a:latin typeface="Book Antiqua"/>
                <a:cs typeface="Book Antiqua"/>
              </a:rPr>
              <a:t>Var</a:t>
            </a:r>
            <a:r>
              <a:rPr sz="1100" spc="-5" dirty="0">
                <a:latin typeface="Tahoma"/>
                <a:cs typeface="Tahoma"/>
              </a:rPr>
              <a:t>(</a:t>
            </a:r>
            <a:r>
              <a:rPr sz="1100" i="1" spc="-5" dirty="0">
                <a:latin typeface="Arial"/>
                <a:cs typeface="Arial"/>
              </a:rPr>
              <a:t>ε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100" spc="-5" dirty="0">
                <a:latin typeface="Tahoma"/>
                <a:cs typeface="Tahoma"/>
              </a:rPr>
              <a:t>)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=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i="1" spc="-5" dirty="0">
                <a:latin typeface="Arial"/>
                <a:cs typeface="Arial"/>
              </a:rPr>
              <a:t>σ</a:t>
            </a:r>
            <a:r>
              <a:rPr sz="1200" spc="-7" baseline="31250" dirty="0">
                <a:latin typeface="Book Antiqua"/>
                <a:cs typeface="Book Antiqua"/>
              </a:rPr>
              <a:t>2	</a:t>
            </a:r>
            <a:r>
              <a:rPr sz="1100" i="1" spc="-5" dirty="0">
                <a:latin typeface="Arial"/>
                <a:cs typeface="Arial"/>
              </a:rPr>
              <a:t>,	</a:t>
            </a:r>
            <a:r>
              <a:rPr sz="1100" i="1" spc="-5" dirty="0">
                <a:latin typeface="Book Antiqua"/>
                <a:cs typeface="Book Antiqua"/>
              </a:rPr>
              <a:t>i</a:t>
            </a:r>
            <a:r>
              <a:rPr sz="1100" i="1" spc="20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Tahoma"/>
                <a:cs typeface="Tahoma"/>
              </a:rPr>
              <a:t>=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Arial"/>
                <a:cs typeface="Arial"/>
              </a:rPr>
              <a:t>,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Arial"/>
                <a:cs typeface="Arial"/>
              </a:rPr>
              <a:t>,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,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n</a:t>
            </a:r>
            <a:endParaRPr sz="1100" dirty="0">
              <a:latin typeface="Book Antiqua"/>
              <a:cs typeface="Book Antiqua"/>
            </a:endParaRPr>
          </a:p>
          <a:p>
            <a:pPr marR="521970" algn="ctr">
              <a:lnSpc>
                <a:spcPts val="595"/>
              </a:lnSpc>
            </a:pPr>
            <a:r>
              <a:rPr sz="800" i="1" spc="-5" dirty="0">
                <a:latin typeface="Book Antiqua"/>
                <a:cs typeface="Book Antiqua"/>
              </a:rPr>
              <a:t>i</a:t>
            </a:r>
            <a:endParaRPr sz="800" dirty="0">
              <a:latin typeface="Book Antiqua"/>
              <a:cs typeface="Book Antiqua"/>
            </a:endParaRPr>
          </a:p>
          <a:p>
            <a:pPr marL="147955" algn="ctr">
              <a:lnSpc>
                <a:spcPct val="100000"/>
              </a:lnSpc>
              <a:spcBef>
                <a:spcPts val="685"/>
              </a:spcBef>
            </a:pPr>
            <a:r>
              <a:rPr sz="1100" spc="-5" dirty="0">
                <a:latin typeface="Book Antiqua"/>
                <a:cs typeface="Book Antiqua"/>
              </a:rPr>
              <a:t>Note:</a:t>
            </a:r>
            <a:r>
              <a:rPr sz="1100" spc="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constant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means:</a:t>
            </a:r>
            <a:r>
              <a:rPr sz="1100" spc="5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Var</a:t>
            </a:r>
            <a:r>
              <a:rPr sz="1100" spc="-5" dirty="0">
                <a:latin typeface="Tahoma"/>
                <a:cs typeface="Tahoma"/>
              </a:rPr>
              <a:t>(</a:t>
            </a:r>
            <a:r>
              <a:rPr sz="1100" i="1" spc="-5" dirty="0">
                <a:latin typeface="Arial"/>
                <a:cs typeface="Arial"/>
              </a:rPr>
              <a:t>ε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100" spc="-5" dirty="0">
                <a:latin typeface="Tahoma"/>
                <a:cs typeface="Tahoma"/>
              </a:rPr>
              <a:t>)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=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sz="1100" i="1" spc="5" dirty="0">
                <a:latin typeface="Arial"/>
                <a:cs typeface="Arial"/>
              </a:rPr>
              <a:t>σ</a:t>
            </a:r>
            <a:r>
              <a:rPr sz="1200" spc="7" baseline="27777" dirty="0">
                <a:latin typeface="Book Antiqua"/>
                <a:cs typeface="Book Antiqua"/>
              </a:rPr>
              <a:t>2</a:t>
            </a:r>
            <a:r>
              <a:rPr sz="1100" spc="5" dirty="0">
                <a:latin typeface="Tahoma"/>
                <a:cs typeface="Tahoma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i</a:t>
            </a:r>
            <a:r>
              <a:rPr sz="1100" i="1" spc="25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Tahoma"/>
                <a:cs typeface="Tahoma"/>
              </a:rPr>
              <a:t>=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1</a:t>
            </a:r>
            <a:r>
              <a:rPr sz="1100" i="1" spc="-10" dirty="0">
                <a:latin typeface="Arial"/>
                <a:cs typeface="Arial"/>
              </a:rPr>
              <a:t>,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2</a:t>
            </a:r>
            <a:r>
              <a:rPr sz="1100" i="1" spc="-10" dirty="0">
                <a:latin typeface="Arial"/>
                <a:cs typeface="Arial"/>
              </a:rPr>
              <a:t>,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,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n</a:t>
            </a:r>
            <a:r>
              <a:rPr sz="1100" spc="-5" dirty="0">
                <a:latin typeface="Tahoma"/>
                <a:cs typeface="Tahoma"/>
              </a:rPr>
              <a:t>)</a:t>
            </a:r>
            <a:endParaRPr sz="11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 dirty="0">
              <a:latin typeface="Tahoma"/>
              <a:cs typeface="Tahoma"/>
            </a:endParaRPr>
          </a:p>
          <a:p>
            <a:pPr marL="211454" marR="85090" indent="-148590">
              <a:lnSpc>
                <a:spcPts val="12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Often occurs in data sets in which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is a wide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disparity  between the </a:t>
            </a:r>
            <a:r>
              <a:rPr sz="1100" spc="-10" dirty="0">
                <a:latin typeface="Book Antiqua"/>
                <a:cs typeface="Book Antiqua"/>
              </a:rPr>
              <a:t>largest and </a:t>
            </a:r>
            <a:r>
              <a:rPr sz="1100" spc="-5" dirty="0">
                <a:latin typeface="Book Antiqua"/>
                <a:cs typeface="Book Antiqua"/>
              </a:rPr>
              <a:t>smallest observed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values</a:t>
            </a:r>
            <a:endParaRPr sz="1100" dirty="0">
              <a:latin typeface="Book Antiqua"/>
              <a:cs typeface="Book Antiqua"/>
            </a:endParaRPr>
          </a:p>
          <a:p>
            <a:pPr marL="488315" marR="312420" indent="-137160">
              <a:lnSpc>
                <a:spcPct val="100000"/>
              </a:lnSpc>
              <a:spcBef>
                <a:spcPts val="8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Smaller values often connected to smaller variance and  larger values to larger variance (e.g. consumption of  households based on their income level)</a:t>
            </a:r>
            <a:endParaRPr sz="1000" dirty="0">
              <a:latin typeface="Book Antiqua"/>
              <a:cs typeface="Book Antiqua"/>
            </a:endParaRPr>
          </a:p>
          <a:p>
            <a:pPr marL="211454" marR="154305" indent="-148590">
              <a:lnSpc>
                <a:spcPct val="102600"/>
              </a:lnSpc>
              <a:spcBef>
                <a:spcPts val="60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One </a:t>
            </a:r>
            <a:r>
              <a:rPr sz="1100" spc="-5" dirty="0">
                <a:latin typeface="Book Antiqua"/>
                <a:cs typeface="Book Antiqua"/>
              </a:rPr>
              <a:t>particular form of </a:t>
            </a:r>
            <a:r>
              <a:rPr sz="1100" spc="-10" dirty="0">
                <a:latin typeface="Book Antiqua"/>
                <a:cs typeface="Book Antiqua"/>
              </a:rPr>
              <a:t>heteroskedasticity </a:t>
            </a:r>
            <a:r>
              <a:rPr sz="1100" spc="-5" dirty="0">
                <a:latin typeface="Book Antiqua"/>
                <a:cs typeface="Book Antiqua"/>
              </a:rPr>
              <a:t>(variance of the 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a function of </a:t>
            </a: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observable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variable):</a:t>
            </a:r>
            <a:endParaRPr sz="1100" dirty="0">
              <a:latin typeface="Book Antiqua"/>
              <a:cs typeface="Book Antiqua"/>
            </a:endParaRPr>
          </a:p>
          <a:p>
            <a:pPr marL="147955" algn="ctr">
              <a:lnSpc>
                <a:spcPct val="100000"/>
              </a:lnSpc>
              <a:spcBef>
                <a:spcPts val="919"/>
              </a:spcBef>
              <a:tabLst>
                <a:tab pos="1302385" algn="l"/>
                <a:tab pos="1537335" algn="l"/>
              </a:tabLst>
            </a:pPr>
            <a:r>
              <a:rPr sz="1100" i="1" spc="-5" dirty="0">
                <a:latin typeface="Book Antiqua"/>
                <a:cs typeface="Book Antiqua"/>
              </a:rPr>
              <a:t>Var</a:t>
            </a:r>
            <a:r>
              <a:rPr sz="1100" spc="-5" dirty="0">
                <a:latin typeface="Tahoma"/>
                <a:cs typeface="Tahoma"/>
              </a:rPr>
              <a:t>(</a:t>
            </a:r>
            <a:r>
              <a:rPr sz="1100" i="1" spc="-5" dirty="0">
                <a:latin typeface="Arial"/>
                <a:cs typeface="Arial"/>
              </a:rPr>
              <a:t>ε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100" spc="-5" dirty="0">
                <a:latin typeface="Tahoma"/>
                <a:cs typeface="Tahoma"/>
              </a:rPr>
              <a:t>)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=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i="1" spc="5" dirty="0">
                <a:latin typeface="Book Antiqua"/>
                <a:cs typeface="Book Antiqua"/>
              </a:rPr>
              <a:t>h</a:t>
            </a:r>
            <a:r>
              <a:rPr sz="1100" spc="5" dirty="0">
                <a:latin typeface="Tahoma"/>
                <a:cs typeface="Tahoma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r>
              <a:rPr sz="1100" spc="5" dirty="0">
                <a:latin typeface="Tahoma"/>
                <a:cs typeface="Tahoma"/>
              </a:rPr>
              <a:t>)	</a:t>
            </a:r>
            <a:r>
              <a:rPr sz="1100" i="1" spc="-5" dirty="0">
                <a:latin typeface="Arial"/>
                <a:cs typeface="Arial"/>
              </a:rPr>
              <a:t>,	</a:t>
            </a:r>
            <a:r>
              <a:rPr sz="1100" i="1" spc="-5" dirty="0">
                <a:latin typeface="Book Antiqua"/>
                <a:cs typeface="Book Antiqua"/>
              </a:rPr>
              <a:t>i</a:t>
            </a:r>
            <a:r>
              <a:rPr sz="1100" i="1" spc="20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Tahoma"/>
                <a:cs typeface="Tahoma"/>
              </a:rPr>
              <a:t>=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1</a:t>
            </a:r>
            <a:r>
              <a:rPr sz="1100" i="1" spc="-10" dirty="0">
                <a:latin typeface="Arial"/>
                <a:cs typeface="Arial"/>
              </a:rPr>
              <a:t>,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2</a:t>
            </a:r>
            <a:r>
              <a:rPr sz="1100" i="1" spc="-10" dirty="0">
                <a:latin typeface="Arial"/>
                <a:cs typeface="Arial"/>
              </a:rPr>
              <a:t>,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,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n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8618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>
                <a:latin typeface="Book Antiqua"/>
                <a:cs typeface="Book Antiqua"/>
              </a:rPr>
              <a:t>H</a:t>
            </a:r>
            <a:r>
              <a:rPr sz="1150" spc="65" dirty="0">
                <a:latin typeface="Book Antiqua"/>
                <a:cs typeface="Book Antiqua"/>
              </a:rPr>
              <a:t>ETEROSKEDASTICITY</a:t>
            </a:r>
            <a:endParaRPr sz="1150">
              <a:latin typeface="Book Antiqua"/>
              <a:cs typeface="Book Antiqu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0157" y="777377"/>
            <a:ext cx="3919854" cy="2368550"/>
            <a:chOff x="380157" y="777377"/>
            <a:chExt cx="3919854" cy="2368550"/>
          </a:xfrm>
        </p:grpSpPr>
        <p:sp>
          <p:nvSpPr>
            <p:cNvPr id="4" name="object 4"/>
            <p:cNvSpPr/>
            <p:nvPr/>
          </p:nvSpPr>
          <p:spPr>
            <a:xfrm>
              <a:off x="380157" y="777377"/>
              <a:ext cx="3919854" cy="2368550"/>
            </a:xfrm>
            <a:custGeom>
              <a:avLst/>
              <a:gdLst/>
              <a:ahLst/>
              <a:cxnLst/>
              <a:rect l="l" t="t" r="r" b="b"/>
              <a:pathLst>
                <a:path w="3919854" h="2368550">
                  <a:moveTo>
                    <a:pt x="0" y="2230457"/>
                  </a:moveTo>
                  <a:lnTo>
                    <a:pt x="3919602" y="2230457"/>
                  </a:lnTo>
                </a:path>
                <a:path w="3919854" h="2368550">
                  <a:moveTo>
                    <a:pt x="453938" y="2368327"/>
                  </a:moveTo>
                  <a:lnTo>
                    <a:pt x="453938" y="0"/>
                  </a:lnTo>
                </a:path>
              </a:pathLst>
            </a:custGeom>
            <a:ln w="36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2978" y="1115114"/>
              <a:ext cx="3419475" cy="1772285"/>
            </a:xfrm>
            <a:custGeom>
              <a:avLst/>
              <a:gdLst/>
              <a:ahLst/>
              <a:cxnLst/>
              <a:rect l="l" t="t" r="r" b="b"/>
              <a:pathLst>
                <a:path w="3419475" h="1772285">
                  <a:moveTo>
                    <a:pt x="0" y="1771938"/>
                  </a:moveTo>
                  <a:lnTo>
                    <a:pt x="3419339" y="0"/>
                  </a:lnTo>
                </a:path>
              </a:pathLst>
            </a:custGeom>
            <a:ln w="108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54607" y="868108"/>
              <a:ext cx="2094230" cy="1604010"/>
            </a:xfrm>
            <a:custGeom>
              <a:avLst/>
              <a:gdLst/>
              <a:ahLst/>
              <a:cxnLst/>
              <a:rect l="l" t="t" r="r" b="b"/>
              <a:pathLst>
                <a:path w="2094229" h="1604010">
                  <a:moveTo>
                    <a:pt x="43586" y="1462506"/>
                  </a:moveTo>
                  <a:lnTo>
                    <a:pt x="41998" y="1454302"/>
                  </a:lnTo>
                  <a:lnTo>
                    <a:pt x="37211" y="1447088"/>
                  </a:lnTo>
                  <a:lnTo>
                    <a:pt x="29997" y="1442300"/>
                  </a:lnTo>
                  <a:lnTo>
                    <a:pt x="21793" y="1440713"/>
                  </a:lnTo>
                  <a:lnTo>
                    <a:pt x="13589" y="1442300"/>
                  </a:lnTo>
                  <a:lnTo>
                    <a:pt x="6375" y="1447088"/>
                  </a:lnTo>
                  <a:lnTo>
                    <a:pt x="1587" y="1454302"/>
                  </a:lnTo>
                  <a:lnTo>
                    <a:pt x="0" y="1462506"/>
                  </a:lnTo>
                  <a:lnTo>
                    <a:pt x="1587" y="1470710"/>
                  </a:lnTo>
                  <a:lnTo>
                    <a:pt x="6375" y="1477924"/>
                  </a:lnTo>
                  <a:lnTo>
                    <a:pt x="13589" y="1482712"/>
                  </a:lnTo>
                  <a:lnTo>
                    <a:pt x="21793" y="1484299"/>
                  </a:lnTo>
                  <a:lnTo>
                    <a:pt x="29997" y="1482712"/>
                  </a:lnTo>
                  <a:lnTo>
                    <a:pt x="37211" y="1477924"/>
                  </a:lnTo>
                  <a:lnTo>
                    <a:pt x="41998" y="1470710"/>
                  </a:lnTo>
                  <a:lnTo>
                    <a:pt x="43586" y="1462506"/>
                  </a:lnTo>
                  <a:close/>
                </a:path>
                <a:path w="2094229" h="1604010">
                  <a:moveTo>
                    <a:pt x="137922" y="1292923"/>
                  </a:moveTo>
                  <a:lnTo>
                    <a:pt x="136321" y="1284719"/>
                  </a:lnTo>
                  <a:lnTo>
                    <a:pt x="131533" y="1277518"/>
                  </a:lnTo>
                  <a:lnTo>
                    <a:pt x="124333" y="1272730"/>
                  </a:lnTo>
                  <a:lnTo>
                    <a:pt x="116128" y="1271130"/>
                  </a:lnTo>
                  <a:lnTo>
                    <a:pt x="107924" y="1272730"/>
                  </a:lnTo>
                  <a:lnTo>
                    <a:pt x="100711" y="1277518"/>
                  </a:lnTo>
                  <a:lnTo>
                    <a:pt x="95923" y="1284719"/>
                  </a:lnTo>
                  <a:lnTo>
                    <a:pt x="94322" y="1292923"/>
                  </a:lnTo>
                  <a:lnTo>
                    <a:pt x="95923" y="1301127"/>
                  </a:lnTo>
                  <a:lnTo>
                    <a:pt x="100711" y="1308341"/>
                  </a:lnTo>
                  <a:lnTo>
                    <a:pt x="107924" y="1313129"/>
                  </a:lnTo>
                  <a:lnTo>
                    <a:pt x="116128" y="1314729"/>
                  </a:lnTo>
                  <a:lnTo>
                    <a:pt x="124333" y="1313129"/>
                  </a:lnTo>
                  <a:lnTo>
                    <a:pt x="131533" y="1308341"/>
                  </a:lnTo>
                  <a:lnTo>
                    <a:pt x="136321" y="1301127"/>
                  </a:lnTo>
                  <a:lnTo>
                    <a:pt x="137922" y="1292923"/>
                  </a:lnTo>
                  <a:close/>
                </a:path>
                <a:path w="2094229" h="1604010">
                  <a:moveTo>
                    <a:pt x="182003" y="1524127"/>
                  </a:moveTo>
                  <a:lnTo>
                    <a:pt x="180403" y="1515922"/>
                  </a:lnTo>
                  <a:lnTo>
                    <a:pt x="175615" y="1508709"/>
                  </a:lnTo>
                  <a:lnTo>
                    <a:pt x="168402" y="1503921"/>
                  </a:lnTo>
                  <a:lnTo>
                    <a:pt x="160210" y="1502321"/>
                  </a:lnTo>
                  <a:lnTo>
                    <a:pt x="152006" y="1503921"/>
                  </a:lnTo>
                  <a:lnTo>
                    <a:pt x="144792" y="1508709"/>
                  </a:lnTo>
                  <a:lnTo>
                    <a:pt x="140004" y="1515922"/>
                  </a:lnTo>
                  <a:lnTo>
                    <a:pt x="138404" y="1524127"/>
                  </a:lnTo>
                  <a:lnTo>
                    <a:pt x="140004" y="1532331"/>
                  </a:lnTo>
                  <a:lnTo>
                    <a:pt x="144792" y="1539532"/>
                  </a:lnTo>
                  <a:lnTo>
                    <a:pt x="152006" y="1544320"/>
                  </a:lnTo>
                  <a:lnTo>
                    <a:pt x="160210" y="1545920"/>
                  </a:lnTo>
                  <a:lnTo>
                    <a:pt x="168402" y="1544320"/>
                  </a:lnTo>
                  <a:lnTo>
                    <a:pt x="175615" y="1539532"/>
                  </a:lnTo>
                  <a:lnTo>
                    <a:pt x="180403" y="1532331"/>
                  </a:lnTo>
                  <a:lnTo>
                    <a:pt x="182003" y="1524127"/>
                  </a:lnTo>
                  <a:close/>
                </a:path>
                <a:path w="2094229" h="1604010">
                  <a:moveTo>
                    <a:pt x="237794" y="1362290"/>
                  </a:moveTo>
                  <a:lnTo>
                    <a:pt x="236194" y="1354086"/>
                  </a:lnTo>
                  <a:lnTo>
                    <a:pt x="231406" y="1346873"/>
                  </a:lnTo>
                  <a:lnTo>
                    <a:pt x="224193" y="1342085"/>
                  </a:lnTo>
                  <a:lnTo>
                    <a:pt x="215988" y="1340485"/>
                  </a:lnTo>
                  <a:lnTo>
                    <a:pt x="207784" y="1342085"/>
                  </a:lnTo>
                  <a:lnTo>
                    <a:pt x="200583" y="1346873"/>
                  </a:lnTo>
                  <a:lnTo>
                    <a:pt x="195795" y="1354086"/>
                  </a:lnTo>
                  <a:lnTo>
                    <a:pt x="194195" y="1362290"/>
                  </a:lnTo>
                  <a:lnTo>
                    <a:pt x="195795" y="1370482"/>
                  </a:lnTo>
                  <a:lnTo>
                    <a:pt x="200583" y="1377696"/>
                  </a:lnTo>
                  <a:lnTo>
                    <a:pt x="207784" y="1382483"/>
                  </a:lnTo>
                  <a:lnTo>
                    <a:pt x="215988" y="1384084"/>
                  </a:lnTo>
                  <a:lnTo>
                    <a:pt x="224193" y="1382483"/>
                  </a:lnTo>
                  <a:lnTo>
                    <a:pt x="231406" y="1377696"/>
                  </a:lnTo>
                  <a:lnTo>
                    <a:pt x="236194" y="1370482"/>
                  </a:lnTo>
                  <a:lnTo>
                    <a:pt x="237794" y="1362290"/>
                  </a:lnTo>
                  <a:close/>
                </a:path>
                <a:path w="2094229" h="1604010">
                  <a:moveTo>
                    <a:pt x="315899" y="1266647"/>
                  </a:moveTo>
                  <a:lnTo>
                    <a:pt x="314299" y="1258455"/>
                  </a:lnTo>
                  <a:lnTo>
                    <a:pt x="309511" y="1251242"/>
                  </a:lnTo>
                  <a:lnTo>
                    <a:pt x="302298" y="1246454"/>
                  </a:lnTo>
                  <a:lnTo>
                    <a:pt x="294093" y="1244854"/>
                  </a:lnTo>
                  <a:lnTo>
                    <a:pt x="285889" y="1246454"/>
                  </a:lnTo>
                  <a:lnTo>
                    <a:pt x="278688" y="1251242"/>
                  </a:lnTo>
                  <a:lnTo>
                    <a:pt x="273900" y="1258455"/>
                  </a:lnTo>
                  <a:lnTo>
                    <a:pt x="272300" y="1266647"/>
                  </a:lnTo>
                  <a:lnTo>
                    <a:pt x="273900" y="1274851"/>
                  </a:lnTo>
                  <a:lnTo>
                    <a:pt x="278688" y="1282065"/>
                  </a:lnTo>
                  <a:lnTo>
                    <a:pt x="285889" y="1286852"/>
                  </a:lnTo>
                  <a:lnTo>
                    <a:pt x="294093" y="1288453"/>
                  </a:lnTo>
                  <a:lnTo>
                    <a:pt x="302298" y="1286852"/>
                  </a:lnTo>
                  <a:lnTo>
                    <a:pt x="309511" y="1282065"/>
                  </a:lnTo>
                  <a:lnTo>
                    <a:pt x="314299" y="1274851"/>
                  </a:lnTo>
                  <a:lnTo>
                    <a:pt x="315899" y="1266647"/>
                  </a:lnTo>
                  <a:close/>
                </a:path>
                <a:path w="2094229" h="1604010">
                  <a:moveTo>
                    <a:pt x="357441" y="1582166"/>
                  </a:moveTo>
                  <a:lnTo>
                    <a:pt x="355841" y="1573961"/>
                  </a:lnTo>
                  <a:lnTo>
                    <a:pt x="351053" y="1566748"/>
                  </a:lnTo>
                  <a:lnTo>
                    <a:pt x="343839" y="1561960"/>
                  </a:lnTo>
                  <a:lnTo>
                    <a:pt x="335648" y="1560360"/>
                  </a:lnTo>
                  <a:lnTo>
                    <a:pt x="327444" y="1561960"/>
                  </a:lnTo>
                  <a:lnTo>
                    <a:pt x="320230" y="1566748"/>
                  </a:lnTo>
                  <a:lnTo>
                    <a:pt x="315442" y="1573961"/>
                  </a:lnTo>
                  <a:lnTo>
                    <a:pt x="313842" y="1582166"/>
                  </a:lnTo>
                  <a:lnTo>
                    <a:pt x="315442" y="1590370"/>
                  </a:lnTo>
                  <a:lnTo>
                    <a:pt x="320230" y="1597571"/>
                  </a:lnTo>
                  <a:lnTo>
                    <a:pt x="327444" y="1602359"/>
                  </a:lnTo>
                  <a:lnTo>
                    <a:pt x="335648" y="1603959"/>
                  </a:lnTo>
                  <a:lnTo>
                    <a:pt x="343839" y="1602359"/>
                  </a:lnTo>
                  <a:lnTo>
                    <a:pt x="351053" y="1597571"/>
                  </a:lnTo>
                  <a:lnTo>
                    <a:pt x="355841" y="1590370"/>
                  </a:lnTo>
                  <a:lnTo>
                    <a:pt x="357441" y="1582166"/>
                  </a:lnTo>
                  <a:close/>
                </a:path>
                <a:path w="2094229" h="1604010">
                  <a:moveTo>
                    <a:pt x="375399" y="1446885"/>
                  </a:moveTo>
                  <a:lnTo>
                    <a:pt x="373811" y="1438681"/>
                  </a:lnTo>
                  <a:lnTo>
                    <a:pt x="369011" y="1431467"/>
                  </a:lnTo>
                  <a:lnTo>
                    <a:pt x="361810" y="1426679"/>
                  </a:lnTo>
                  <a:lnTo>
                    <a:pt x="353606" y="1425079"/>
                  </a:lnTo>
                  <a:lnTo>
                    <a:pt x="345401" y="1426679"/>
                  </a:lnTo>
                  <a:lnTo>
                    <a:pt x="338188" y="1431467"/>
                  </a:lnTo>
                  <a:lnTo>
                    <a:pt x="333400" y="1438681"/>
                  </a:lnTo>
                  <a:lnTo>
                    <a:pt x="331800" y="1446885"/>
                  </a:lnTo>
                  <a:lnTo>
                    <a:pt x="333400" y="1455089"/>
                  </a:lnTo>
                  <a:lnTo>
                    <a:pt x="338188" y="1462290"/>
                  </a:lnTo>
                  <a:lnTo>
                    <a:pt x="345401" y="1467078"/>
                  </a:lnTo>
                  <a:lnTo>
                    <a:pt x="353606" y="1468678"/>
                  </a:lnTo>
                  <a:lnTo>
                    <a:pt x="361810" y="1467078"/>
                  </a:lnTo>
                  <a:lnTo>
                    <a:pt x="369011" y="1462290"/>
                  </a:lnTo>
                  <a:lnTo>
                    <a:pt x="373811" y="1455089"/>
                  </a:lnTo>
                  <a:lnTo>
                    <a:pt x="375399" y="1446885"/>
                  </a:lnTo>
                  <a:close/>
                </a:path>
                <a:path w="2094229" h="1604010">
                  <a:moveTo>
                    <a:pt x="375399" y="1119530"/>
                  </a:moveTo>
                  <a:lnTo>
                    <a:pt x="373811" y="1111326"/>
                  </a:lnTo>
                  <a:lnTo>
                    <a:pt x="369011" y="1104112"/>
                  </a:lnTo>
                  <a:lnTo>
                    <a:pt x="361810" y="1099324"/>
                  </a:lnTo>
                  <a:lnTo>
                    <a:pt x="353606" y="1097724"/>
                  </a:lnTo>
                  <a:lnTo>
                    <a:pt x="345401" y="1099324"/>
                  </a:lnTo>
                  <a:lnTo>
                    <a:pt x="338188" y="1104112"/>
                  </a:lnTo>
                  <a:lnTo>
                    <a:pt x="333400" y="1111326"/>
                  </a:lnTo>
                  <a:lnTo>
                    <a:pt x="331800" y="1119530"/>
                  </a:lnTo>
                  <a:lnTo>
                    <a:pt x="333400" y="1127734"/>
                  </a:lnTo>
                  <a:lnTo>
                    <a:pt x="338188" y="1134935"/>
                  </a:lnTo>
                  <a:lnTo>
                    <a:pt x="345401" y="1139723"/>
                  </a:lnTo>
                  <a:lnTo>
                    <a:pt x="353606" y="1141323"/>
                  </a:lnTo>
                  <a:lnTo>
                    <a:pt x="361810" y="1139723"/>
                  </a:lnTo>
                  <a:lnTo>
                    <a:pt x="369011" y="1134935"/>
                  </a:lnTo>
                  <a:lnTo>
                    <a:pt x="373811" y="1127734"/>
                  </a:lnTo>
                  <a:lnTo>
                    <a:pt x="375399" y="1119530"/>
                  </a:lnTo>
                  <a:close/>
                </a:path>
                <a:path w="2094229" h="1604010">
                  <a:moveTo>
                    <a:pt x="378358" y="956525"/>
                  </a:moveTo>
                  <a:lnTo>
                    <a:pt x="376770" y="948321"/>
                  </a:lnTo>
                  <a:lnTo>
                    <a:pt x="371983" y="941120"/>
                  </a:lnTo>
                  <a:lnTo>
                    <a:pt x="364769" y="936332"/>
                  </a:lnTo>
                  <a:lnTo>
                    <a:pt x="356565" y="934732"/>
                  </a:lnTo>
                  <a:lnTo>
                    <a:pt x="348361" y="936332"/>
                  </a:lnTo>
                  <a:lnTo>
                    <a:pt x="341147" y="941120"/>
                  </a:lnTo>
                  <a:lnTo>
                    <a:pt x="336359" y="948321"/>
                  </a:lnTo>
                  <a:lnTo>
                    <a:pt x="334772" y="956525"/>
                  </a:lnTo>
                  <a:lnTo>
                    <a:pt x="336359" y="964730"/>
                  </a:lnTo>
                  <a:lnTo>
                    <a:pt x="341147" y="971943"/>
                  </a:lnTo>
                  <a:lnTo>
                    <a:pt x="348361" y="976731"/>
                  </a:lnTo>
                  <a:lnTo>
                    <a:pt x="356565" y="978331"/>
                  </a:lnTo>
                  <a:lnTo>
                    <a:pt x="364769" y="976731"/>
                  </a:lnTo>
                  <a:lnTo>
                    <a:pt x="371983" y="971943"/>
                  </a:lnTo>
                  <a:lnTo>
                    <a:pt x="376770" y="964730"/>
                  </a:lnTo>
                  <a:lnTo>
                    <a:pt x="378358" y="956525"/>
                  </a:lnTo>
                  <a:close/>
                </a:path>
                <a:path w="2094229" h="1604010">
                  <a:moveTo>
                    <a:pt x="449783" y="1226197"/>
                  </a:moveTo>
                  <a:lnTo>
                    <a:pt x="448195" y="1217993"/>
                  </a:lnTo>
                  <a:lnTo>
                    <a:pt x="443407" y="1210779"/>
                  </a:lnTo>
                  <a:lnTo>
                    <a:pt x="436194" y="1205992"/>
                  </a:lnTo>
                  <a:lnTo>
                    <a:pt x="427990" y="1204391"/>
                  </a:lnTo>
                  <a:lnTo>
                    <a:pt x="419785" y="1205992"/>
                  </a:lnTo>
                  <a:lnTo>
                    <a:pt x="412572" y="1210779"/>
                  </a:lnTo>
                  <a:lnTo>
                    <a:pt x="407784" y="1217993"/>
                  </a:lnTo>
                  <a:lnTo>
                    <a:pt x="406196" y="1226197"/>
                  </a:lnTo>
                  <a:lnTo>
                    <a:pt x="407784" y="1234389"/>
                  </a:lnTo>
                  <a:lnTo>
                    <a:pt x="412572" y="1241602"/>
                  </a:lnTo>
                  <a:lnTo>
                    <a:pt x="419785" y="1246390"/>
                  </a:lnTo>
                  <a:lnTo>
                    <a:pt x="427990" y="1247990"/>
                  </a:lnTo>
                  <a:lnTo>
                    <a:pt x="436194" y="1246390"/>
                  </a:lnTo>
                  <a:lnTo>
                    <a:pt x="443407" y="1241602"/>
                  </a:lnTo>
                  <a:lnTo>
                    <a:pt x="448195" y="1234389"/>
                  </a:lnTo>
                  <a:lnTo>
                    <a:pt x="449783" y="1226197"/>
                  </a:lnTo>
                  <a:close/>
                </a:path>
                <a:path w="2094229" h="1604010">
                  <a:moveTo>
                    <a:pt x="489800" y="1365288"/>
                  </a:moveTo>
                  <a:lnTo>
                    <a:pt x="488200" y="1357083"/>
                  </a:lnTo>
                  <a:lnTo>
                    <a:pt x="483412" y="1349870"/>
                  </a:lnTo>
                  <a:lnTo>
                    <a:pt x="476199" y="1345082"/>
                  </a:lnTo>
                  <a:lnTo>
                    <a:pt x="467995" y="1343494"/>
                  </a:lnTo>
                  <a:lnTo>
                    <a:pt x="459790" y="1345082"/>
                  </a:lnTo>
                  <a:lnTo>
                    <a:pt x="452589" y="1349870"/>
                  </a:lnTo>
                  <a:lnTo>
                    <a:pt x="447802" y="1357083"/>
                  </a:lnTo>
                  <a:lnTo>
                    <a:pt x="446201" y="1365288"/>
                  </a:lnTo>
                  <a:lnTo>
                    <a:pt x="447802" y="1373492"/>
                  </a:lnTo>
                  <a:lnTo>
                    <a:pt x="452589" y="1380705"/>
                  </a:lnTo>
                  <a:lnTo>
                    <a:pt x="459790" y="1385493"/>
                  </a:lnTo>
                  <a:lnTo>
                    <a:pt x="467995" y="1387081"/>
                  </a:lnTo>
                  <a:lnTo>
                    <a:pt x="476199" y="1385493"/>
                  </a:lnTo>
                  <a:lnTo>
                    <a:pt x="483412" y="1380705"/>
                  </a:lnTo>
                  <a:lnTo>
                    <a:pt x="488200" y="1373492"/>
                  </a:lnTo>
                  <a:lnTo>
                    <a:pt x="489800" y="1365288"/>
                  </a:lnTo>
                  <a:close/>
                </a:path>
                <a:path w="2094229" h="1604010">
                  <a:moveTo>
                    <a:pt x="527888" y="1134237"/>
                  </a:moveTo>
                  <a:lnTo>
                    <a:pt x="526288" y="1126032"/>
                  </a:lnTo>
                  <a:lnTo>
                    <a:pt x="521500" y="1118819"/>
                  </a:lnTo>
                  <a:lnTo>
                    <a:pt x="514299" y="1114031"/>
                  </a:lnTo>
                  <a:lnTo>
                    <a:pt x="506095" y="1112443"/>
                  </a:lnTo>
                  <a:lnTo>
                    <a:pt x="497890" y="1114031"/>
                  </a:lnTo>
                  <a:lnTo>
                    <a:pt x="490677" y="1118819"/>
                  </a:lnTo>
                  <a:lnTo>
                    <a:pt x="485889" y="1126032"/>
                  </a:lnTo>
                  <a:lnTo>
                    <a:pt x="484289" y="1134237"/>
                  </a:lnTo>
                  <a:lnTo>
                    <a:pt x="485889" y="1142441"/>
                  </a:lnTo>
                  <a:lnTo>
                    <a:pt x="490677" y="1149654"/>
                  </a:lnTo>
                  <a:lnTo>
                    <a:pt x="497890" y="1154442"/>
                  </a:lnTo>
                  <a:lnTo>
                    <a:pt x="506095" y="1156030"/>
                  </a:lnTo>
                  <a:lnTo>
                    <a:pt x="514299" y="1154442"/>
                  </a:lnTo>
                  <a:lnTo>
                    <a:pt x="521500" y="1149654"/>
                  </a:lnTo>
                  <a:lnTo>
                    <a:pt x="526288" y="1142441"/>
                  </a:lnTo>
                  <a:lnTo>
                    <a:pt x="527888" y="1134237"/>
                  </a:lnTo>
                  <a:close/>
                </a:path>
                <a:path w="2094229" h="1604010">
                  <a:moveTo>
                    <a:pt x="553923" y="931938"/>
                  </a:moveTo>
                  <a:lnTo>
                    <a:pt x="552323" y="923734"/>
                  </a:lnTo>
                  <a:lnTo>
                    <a:pt x="547535" y="916520"/>
                  </a:lnTo>
                  <a:lnTo>
                    <a:pt x="540334" y="911733"/>
                  </a:lnTo>
                  <a:lnTo>
                    <a:pt x="532130" y="910145"/>
                  </a:lnTo>
                  <a:lnTo>
                    <a:pt x="523925" y="911733"/>
                  </a:lnTo>
                  <a:lnTo>
                    <a:pt x="516712" y="916520"/>
                  </a:lnTo>
                  <a:lnTo>
                    <a:pt x="511924" y="923734"/>
                  </a:lnTo>
                  <a:lnTo>
                    <a:pt x="510324" y="931938"/>
                  </a:lnTo>
                  <a:lnTo>
                    <a:pt x="511924" y="940142"/>
                  </a:lnTo>
                  <a:lnTo>
                    <a:pt x="516712" y="947356"/>
                  </a:lnTo>
                  <a:lnTo>
                    <a:pt x="523925" y="952144"/>
                  </a:lnTo>
                  <a:lnTo>
                    <a:pt x="532130" y="953731"/>
                  </a:lnTo>
                  <a:lnTo>
                    <a:pt x="540334" y="952144"/>
                  </a:lnTo>
                  <a:lnTo>
                    <a:pt x="547535" y="947356"/>
                  </a:lnTo>
                  <a:lnTo>
                    <a:pt x="552323" y="940142"/>
                  </a:lnTo>
                  <a:lnTo>
                    <a:pt x="553923" y="931938"/>
                  </a:lnTo>
                  <a:close/>
                </a:path>
                <a:path w="2094229" h="1604010">
                  <a:moveTo>
                    <a:pt x="557644" y="1472628"/>
                  </a:moveTo>
                  <a:lnTo>
                    <a:pt x="556044" y="1464424"/>
                  </a:lnTo>
                  <a:lnTo>
                    <a:pt x="551256" y="1457210"/>
                  </a:lnTo>
                  <a:lnTo>
                    <a:pt x="544042" y="1452422"/>
                  </a:lnTo>
                  <a:lnTo>
                    <a:pt x="535851" y="1450835"/>
                  </a:lnTo>
                  <a:lnTo>
                    <a:pt x="527646" y="1452422"/>
                  </a:lnTo>
                  <a:lnTo>
                    <a:pt x="520433" y="1457210"/>
                  </a:lnTo>
                  <a:lnTo>
                    <a:pt x="515645" y="1464424"/>
                  </a:lnTo>
                  <a:lnTo>
                    <a:pt x="514045" y="1472628"/>
                  </a:lnTo>
                  <a:lnTo>
                    <a:pt x="515645" y="1480832"/>
                  </a:lnTo>
                  <a:lnTo>
                    <a:pt x="520433" y="1488046"/>
                  </a:lnTo>
                  <a:lnTo>
                    <a:pt x="527646" y="1492834"/>
                  </a:lnTo>
                  <a:lnTo>
                    <a:pt x="535851" y="1494421"/>
                  </a:lnTo>
                  <a:lnTo>
                    <a:pt x="544042" y="1492834"/>
                  </a:lnTo>
                  <a:lnTo>
                    <a:pt x="551256" y="1488046"/>
                  </a:lnTo>
                  <a:lnTo>
                    <a:pt x="556044" y="1480832"/>
                  </a:lnTo>
                  <a:lnTo>
                    <a:pt x="557644" y="1472628"/>
                  </a:lnTo>
                  <a:close/>
                </a:path>
                <a:path w="2094229" h="1604010">
                  <a:moveTo>
                    <a:pt x="609714" y="1193088"/>
                  </a:moveTo>
                  <a:lnTo>
                    <a:pt x="608114" y="1184884"/>
                  </a:lnTo>
                  <a:lnTo>
                    <a:pt x="603326" y="1177671"/>
                  </a:lnTo>
                  <a:lnTo>
                    <a:pt x="596112" y="1172883"/>
                  </a:lnTo>
                  <a:lnTo>
                    <a:pt x="587908" y="1171295"/>
                  </a:lnTo>
                  <a:lnTo>
                    <a:pt x="579716" y="1172883"/>
                  </a:lnTo>
                  <a:lnTo>
                    <a:pt x="572503" y="1177671"/>
                  </a:lnTo>
                  <a:lnTo>
                    <a:pt x="567715" y="1184884"/>
                  </a:lnTo>
                  <a:lnTo>
                    <a:pt x="566115" y="1193088"/>
                  </a:lnTo>
                  <a:lnTo>
                    <a:pt x="567715" y="1201293"/>
                  </a:lnTo>
                  <a:lnTo>
                    <a:pt x="572503" y="1208506"/>
                  </a:lnTo>
                  <a:lnTo>
                    <a:pt x="579716" y="1213294"/>
                  </a:lnTo>
                  <a:lnTo>
                    <a:pt x="587908" y="1214882"/>
                  </a:lnTo>
                  <a:lnTo>
                    <a:pt x="596112" y="1213294"/>
                  </a:lnTo>
                  <a:lnTo>
                    <a:pt x="603326" y="1208506"/>
                  </a:lnTo>
                  <a:lnTo>
                    <a:pt x="608114" y="1201293"/>
                  </a:lnTo>
                  <a:lnTo>
                    <a:pt x="609714" y="1193088"/>
                  </a:lnTo>
                  <a:close/>
                </a:path>
                <a:path w="2094229" h="1604010">
                  <a:moveTo>
                    <a:pt x="621068" y="1077366"/>
                  </a:moveTo>
                  <a:lnTo>
                    <a:pt x="619480" y="1069162"/>
                  </a:lnTo>
                  <a:lnTo>
                    <a:pt x="614692" y="1061948"/>
                  </a:lnTo>
                  <a:lnTo>
                    <a:pt x="607479" y="1057160"/>
                  </a:lnTo>
                  <a:lnTo>
                    <a:pt x="599274" y="1055573"/>
                  </a:lnTo>
                  <a:lnTo>
                    <a:pt x="591070" y="1057160"/>
                  </a:lnTo>
                  <a:lnTo>
                    <a:pt x="583857" y="1061948"/>
                  </a:lnTo>
                  <a:lnTo>
                    <a:pt x="579069" y="1069162"/>
                  </a:lnTo>
                  <a:lnTo>
                    <a:pt x="577481" y="1077366"/>
                  </a:lnTo>
                  <a:lnTo>
                    <a:pt x="579069" y="1085570"/>
                  </a:lnTo>
                  <a:lnTo>
                    <a:pt x="583857" y="1092784"/>
                  </a:lnTo>
                  <a:lnTo>
                    <a:pt x="591070" y="1097572"/>
                  </a:lnTo>
                  <a:lnTo>
                    <a:pt x="599274" y="1099172"/>
                  </a:lnTo>
                  <a:lnTo>
                    <a:pt x="607479" y="1097572"/>
                  </a:lnTo>
                  <a:lnTo>
                    <a:pt x="614692" y="1092784"/>
                  </a:lnTo>
                  <a:lnTo>
                    <a:pt x="619480" y="1085570"/>
                  </a:lnTo>
                  <a:lnTo>
                    <a:pt x="621068" y="1077366"/>
                  </a:lnTo>
                  <a:close/>
                </a:path>
                <a:path w="2094229" h="1604010">
                  <a:moveTo>
                    <a:pt x="692213" y="1335379"/>
                  </a:moveTo>
                  <a:lnTo>
                    <a:pt x="690613" y="1327175"/>
                  </a:lnTo>
                  <a:lnTo>
                    <a:pt x="685825" y="1319961"/>
                  </a:lnTo>
                  <a:lnTo>
                    <a:pt x="678611" y="1315173"/>
                  </a:lnTo>
                  <a:lnTo>
                    <a:pt x="670420" y="1313573"/>
                  </a:lnTo>
                  <a:lnTo>
                    <a:pt x="662216" y="1315173"/>
                  </a:lnTo>
                  <a:lnTo>
                    <a:pt x="655002" y="1319961"/>
                  </a:lnTo>
                  <a:lnTo>
                    <a:pt x="650214" y="1327175"/>
                  </a:lnTo>
                  <a:lnTo>
                    <a:pt x="648614" y="1335379"/>
                  </a:lnTo>
                  <a:lnTo>
                    <a:pt x="650214" y="1343571"/>
                  </a:lnTo>
                  <a:lnTo>
                    <a:pt x="655002" y="1350784"/>
                  </a:lnTo>
                  <a:lnTo>
                    <a:pt x="662216" y="1355572"/>
                  </a:lnTo>
                  <a:lnTo>
                    <a:pt x="670420" y="1357172"/>
                  </a:lnTo>
                  <a:lnTo>
                    <a:pt x="678611" y="1355572"/>
                  </a:lnTo>
                  <a:lnTo>
                    <a:pt x="685825" y="1350784"/>
                  </a:lnTo>
                  <a:lnTo>
                    <a:pt x="690613" y="1343571"/>
                  </a:lnTo>
                  <a:lnTo>
                    <a:pt x="692213" y="1335379"/>
                  </a:lnTo>
                  <a:close/>
                </a:path>
                <a:path w="2094229" h="1604010">
                  <a:moveTo>
                    <a:pt x="706412" y="1009180"/>
                  </a:moveTo>
                  <a:lnTo>
                    <a:pt x="704811" y="1000975"/>
                  </a:lnTo>
                  <a:lnTo>
                    <a:pt x="700024" y="993762"/>
                  </a:lnTo>
                  <a:lnTo>
                    <a:pt x="692810" y="988974"/>
                  </a:lnTo>
                  <a:lnTo>
                    <a:pt x="684618" y="987386"/>
                  </a:lnTo>
                  <a:lnTo>
                    <a:pt x="676414" y="988974"/>
                  </a:lnTo>
                  <a:lnTo>
                    <a:pt x="669201" y="993762"/>
                  </a:lnTo>
                  <a:lnTo>
                    <a:pt x="664413" y="1000975"/>
                  </a:lnTo>
                  <a:lnTo>
                    <a:pt x="662813" y="1009180"/>
                  </a:lnTo>
                  <a:lnTo>
                    <a:pt x="664413" y="1017384"/>
                  </a:lnTo>
                  <a:lnTo>
                    <a:pt x="669201" y="1024597"/>
                  </a:lnTo>
                  <a:lnTo>
                    <a:pt x="676414" y="1029385"/>
                  </a:lnTo>
                  <a:lnTo>
                    <a:pt x="684618" y="1030973"/>
                  </a:lnTo>
                  <a:lnTo>
                    <a:pt x="692810" y="1029385"/>
                  </a:lnTo>
                  <a:lnTo>
                    <a:pt x="700024" y="1024597"/>
                  </a:lnTo>
                  <a:lnTo>
                    <a:pt x="704811" y="1017384"/>
                  </a:lnTo>
                  <a:lnTo>
                    <a:pt x="706412" y="1009180"/>
                  </a:lnTo>
                  <a:close/>
                </a:path>
                <a:path w="2094229" h="1604010">
                  <a:moveTo>
                    <a:pt x="743597" y="1237221"/>
                  </a:moveTo>
                  <a:lnTo>
                    <a:pt x="742010" y="1229029"/>
                  </a:lnTo>
                  <a:lnTo>
                    <a:pt x="737222" y="1221816"/>
                  </a:lnTo>
                  <a:lnTo>
                    <a:pt x="730008" y="1217028"/>
                  </a:lnTo>
                  <a:lnTo>
                    <a:pt x="721804" y="1215428"/>
                  </a:lnTo>
                  <a:lnTo>
                    <a:pt x="713600" y="1217028"/>
                  </a:lnTo>
                  <a:lnTo>
                    <a:pt x="706386" y="1221816"/>
                  </a:lnTo>
                  <a:lnTo>
                    <a:pt x="701598" y="1229029"/>
                  </a:lnTo>
                  <a:lnTo>
                    <a:pt x="700011" y="1237221"/>
                  </a:lnTo>
                  <a:lnTo>
                    <a:pt x="701598" y="1245425"/>
                  </a:lnTo>
                  <a:lnTo>
                    <a:pt x="706386" y="1252639"/>
                  </a:lnTo>
                  <a:lnTo>
                    <a:pt x="713600" y="1257427"/>
                  </a:lnTo>
                  <a:lnTo>
                    <a:pt x="721804" y="1259027"/>
                  </a:lnTo>
                  <a:lnTo>
                    <a:pt x="730008" y="1257427"/>
                  </a:lnTo>
                  <a:lnTo>
                    <a:pt x="737222" y="1252639"/>
                  </a:lnTo>
                  <a:lnTo>
                    <a:pt x="742010" y="1245425"/>
                  </a:lnTo>
                  <a:lnTo>
                    <a:pt x="743597" y="1237221"/>
                  </a:lnTo>
                  <a:close/>
                </a:path>
                <a:path w="2094229" h="1604010">
                  <a:moveTo>
                    <a:pt x="762203" y="1093774"/>
                  </a:moveTo>
                  <a:lnTo>
                    <a:pt x="760603" y="1085570"/>
                  </a:lnTo>
                  <a:lnTo>
                    <a:pt x="755815" y="1078369"/>
                  </a:lnTo>
                  <a:lnTo>
                    <a:pt x="748601" y="1073581"/>
                  </a:lnTo>
                  <a:lnTo>
                    <a:pt x="740397" y="1071981"/>
                  </a:lnTo>
                  <a:lnTo>
                    <a:pt x="732205" y="1073581"/>
                  </a:lnTo>
                  <a:lnTo>
                    <a:pt x="724992" y="1078369"/>
                  </a:lnTo>
                  <a:lnTo>
                    <a:pt x="720204" y="1085570"/>
                  </a:lnTo>
                  <a:lnTo>
                    <a:pt x="718604" y="1093774"/>
                  </a:lnTo>
                  <a:lnTo>
                    <a:pt x="720204" y="1101979"/>
                  </a:lnTo>
                  <a:lnTo>
                    <a:pt x="724992" y="1109192"/>
                  </a:lnTo>
                  <a:lnTo>
                    <a:pt x="732205" y="1113980"/>
                  </a:lnTo>
                  <a:lnTo>
                    <a:pt x="740397" y="1115580"/>
                  </a:lnTo>
                  <a:lnTo>
                    <a:pt x="748601" y="1113980"/>
                  </a:lnTo>
                  <a:lnTo>
                    <a:pt x="755815" y="1109192"/>
                  </a:lnTo>
                  <a:lnTo>
                    <a:pt x="760603" y="1101979"/>
                  </a:lnTo>
                  <a:lnTo>
                    <a:pt x="762203" y="1093774"/>
                  </a:lnTo>
                  <a:close/>
                </a:path>
                <a:path w="2094229" h="1604010">
                  <a:moveTo>
                    <a:pt x="775906" y="838060"/>
                  </a:moveTo>
                  <a:lnTo>
                    <a:pt x="774306" y="829856"/>
                  </a:lnTo>
                  <a:lnTo>
                    <a:pt x="769518" y="822642"/>
                  </a:lnTo>
                  <a:lnTo>
                    <a:pt x="762304" y="817854"/>
                  </a:lnTo>
                  <a:lnTo>
                    <a:pt x="754113" y="816254"/>
                  </a:lnTo>
                  <a:lnTo>
                    <a:pt x="745909" y="817854"/>
                  </a:lnTo>
                  <a:lnTo>
                    <a:pt x="738695" y="822642"/>
                  </a:lnTo>
                  <a:lnTo>
                    <a:pt x="733907" y="829856"/>
                  </a:lnTo>
                  <a:lnTo>
                    <a:pt x="732307" y="838060"/>
                  </a:lnTo>
                  <a:lnTo>
                    <a:pt x="733907" y="846264"/>
                  </a:lnTo>
                  <a:lnTo>
                    <a:pt x="738695" y="853465"/>
                  </a:lnTo>
                  <a:lnTo>
                    <a:pt x="745909" y="858253"/>
                  </a:lnTo>
                  <a:lnTo>
                    <a:pt x="754113" y="859853"/>
                  </a:lnTo>
                  <a:lnTo>
                    <a:pt x="762304" y="858253"/>
                  </a:lnTo>
                  <a:lnTo>
                    <a:pt x="769518" y="853465"/>
                  </a:lnTo>
                  <a:lnTo>
                    <a:pt x="774306" y="846264"/>
                  </a:lnTo>
                  <a:lnTo>
                    <a:pt x="775906" y="838060"/>
                  </a:lnTo>
                  <a:close/>
                </a:path>
                <a:path w="2094229" h="1604010">
                  <a:moveTo>
                    <a:pt x="829144" y="946658"/>
                  </a:moveTo>
                  <a:lnTo>
                    <a:pt x="827544" y="938453"/>
                  </a:lnTo>
                  <a:lnTo>
                    <a:pt x="822756" y="931240"/>
                  </a:lnTo>
                  <a:lnTo>
                    <a:pt x="815555" y="926452"/>
                  </a:lnTo>
                  <a:lnTo>
                    <a:pt x="807351" y="924852"/>
                  </a:lnTo>
                  <a:lnTo>
                    <a:pt x="799147" y="926452"/>
                  </a:lnTo>
                  <a:lnTo>
                    <a:pt x="791933" y="931240"/>
                  </a:lnTo>
                  <a:lnTo>
                    <a:pt x="787146" y="938453"/>
                  </a:lnTo>
                  <a:lnTo>
                    <a:pt x="785545" y="946658"/>
                  </a:lnTo>
                  <a:lnTo>
                    <a:pt x="787146" y="954849"/>
                  </a:lnTo>
                  <a:lnTo>
                    <a:pt x="791933" y="962063"/>
                  </a:lnTo>
                  <a:lnTo>
                    <a:pt x="799147" y="966851"/>
                  </a:lnTo>
                  <a:lnTo>
                    <a:pt x="807351" y="968451"/>
                  </a:lnTo>
                  <a:lnTo>
                    <a:pt x="815555" y="966851"/>
                  </a:lnTo>
                  <a:lnTo>
                    <a:pt x="822756" y="962063"/>
                  </a:lnTo>
                  <a:lnTo>
                    <a:pt x="827544" y="954849"/>
                  </a:lnTo>
                  <a:lnTo>
                    <a:pt x="829144" y="946658"/>
                  </a:lnTo>
                  <a:close/>
                </a:path>
                <a:path w="2094229" h="1604010">
                  <a:moveTo>
                    <a:pt x="840117" y="572846"/>
                  </a:moveTo>
                  <a:lnTo>
                    <a:pt x="838517" y="564642"/>
                  </a:lnTo>
                  <a:lnTo>
                    <a:pt x="833729" y="557428"/>
                  </a:lnTo>
                  <a:lnTo>
                    <a:pt x="826516" y="552640"/>
                  </a:lnTo>
                  <a:lnTo>
                    <a:pt x="818311" y="551040"/>
                  </a:lnTo>
                  <a:lnTo>
                    <a:pt x="810107" y="552640"/>
                  </a:lnTo>
                  <a:lnTo>
                    <a:pt x="802906" y="557428"/>
                  </a:lnTo>
                  <a:lnTo>
                    <a:pt x="798118" y="564642"/>
                  </a:lnTo>
                  <a:lnTo>
                    <a:pt x="796518" y="572846"/>
                  </a:lnTo>
                  <a:lnTo>
                    <a:pt x="798118" y="581037"/>
                  </a:lnTo>
                  <a:lnTo>
                    <a:pt x="802906" y="588251"/>
                  </a:lnTo>
                  <a:lnTo>
                    <a:pt x="810107" y="593039"/>
                  </a:lnTo>
                  <a:lnTo>
                    <a:pt x="818311" y="594639"/>
                  </a:lnTo>
                  <a:lnTo>
                    <a:pt x="826516" y="593039"/>
                  </a:lnTo>
                  <a:lnTo>
                    <a:pt x="833729" y="588251"/>
                  </a:lnTo>
                  <a:lnTo>
                    <a:pt x="838517" y="581037"/>
                  </a:lnTo>
                  <a:lnTo>
                    <a:pt x="840117" y="572846"/>
                  </a:lnTo>
                  <a:close/>
                </a:path>
                <a:path w="2094229" h="1604010">
                  <a:moveTo>
                    <a:pt x="910971" y="1270330"/>
                  </a:moveTo>
                  <a:lnTo>
                    <a:pt x="909370" y="1262126"/>
                  </a:lnTo>
                  <a:lnTo>
                    <a:pt x="904582" y="1254912"/>
                  </a:lnTo>
                  <a:lnTo>
                    <a:pt x="897369" y="1250124"/>
                  </a:lnTo>
                  <a:lnTo>
                    <a:pt x="889165" y="1248537"/>
                  </a:lnTo>
                  <a:lnTo>
                    <a:pt x="880973" y="1250124"/>
                  </a:lnTo>
                  <a:lnTo>
                    <a:pt x="873760" y="1254912"/>
                  </a:lnTo>
                  <a:lnTo>
                    <a:pt x="868972" y="1262126"/>
                  </a:lnTo>
                  <a:lnTo>
                    <a:pt x="867371" y="1270330"/>
                  </a:lnTo>
                  <a:lnTo>
                    <a:pt x="868972" y="1278534"/>
                  </a:lnTo>
                  <a:lnTo>
                    <a:pt x="873760" y="1285748"/>
                  </a:lnTo>
                  <a:lnTo>
                    <a:pt x="880973" y="1290535"/>
                  </a:lnTo>
                  <a:lnTo>
                    <a:pt x="889165" y="1292123"/>
                  </a:lnTo>
                  <a:lnTo>
                    <a:pt x="897369" y="1290535"/>
                  </a:lnTo>
                  <a:lnTo>
                    <a:pt x="904582" y="1285748"/>
                  </a:lnTo>
                  <a:lnTo>
                    <a:pt x="909370" y="1278534"/>
                  </a:lnTo>
                  <a:lnTo>
                    <a:pt x="910971" y="1270330"/>
                  </a:lnTo>
                  <a:close/>
                </a:path>
                <a:path w="2094229" h="1604010">
                  <a:moveTo>
                    <a:pt x="926553" y="987628"/>
                  </a:moveTo>
                  <a:lnTo>
                    <a:pt x="924953" y="979424"/>
                  </a:lnTo>
                  <a:lnTo>
                    <a:pt x="920165" y="972210"/>
                  </a:lnTo>
                  <a:lnTo>
                    <a:pt x="912952" y="967422"/>
                  </a:lnTo>
                  <a:lnTo>
                    <a:pt x="904760" y="965835"/>
                  </a:lnTo>
                  <a:lnTo>
                    <a:pt x="896556" y="967422"/>
                  </a:lnTo>
                  <a:lnTo>
                    <a:pt x="889342" y="972210"/>
                  </a:lnTo>
                  <a:lnTo>
                    <a:pt x="884555" y="979424"/>
                  </a:lnTo>
                  <a:lnTo>
                    <a:pt x="882954" y="987628"/>
                  </a:lnTo>
                  <a:lnTo>
                    <a:pt x="884555" y="995832"/>
                  </a:lnTo>
                  <a:lnTo>
                    <a:pt x="889342" y="1003046"/>
                  </a:lnTo>
                  <a:lnTo>
                    <a:pt x="896556" y="1007833"/>
                  </a:lnTo>
                  <a:lnTo>
                    <a:pt x="904760" y="1009421"/>
                  </a:lnTo>
                  <a:lnTo>
                    <a:pt x="912952" y="1007833"/>
                  </a:lnTo>
                  <a:lnTo>
                    <a:pt x="920165" y="1003046"/>
                  </a:lnTo>
                  <a:lnTo>
                    <a:pt x="924953" y="995832"/>
                  </a:lnTo>
                  <a:lnTo>
                    <a:pt x="926553" y="987628"/>
                  </a:lnTo>
                  <a:close/>
                </a:path>
                <a:path w="2094229" h="1604010">
                  <a:moveTo>
                    <a:pt x="937006" y="1171016"/>
                  </a:moveTo>
                  <a:lnTo>
                    <a:pt x="935405" y="1162812"/>
                  </a:lnTo>
                  <a:lnTo>
                    <a:pt x="930617" y="1155611"/>
                  </a:lnTo>
                  <a:lnTo>
                    <a:pt x="923404" y="1150823"/>
                  </a:lnTo>
                  <a:lnTo>
                    <a:pt x="915200" y="1149223"/>
                  </a:lnTo>
                  <a:lnTo>
                    <a:pt x="907008" y="1150823"/>
                  </a:lnTo>
                  <a:lnTo>
                    <a:pt x="899795" y="1155611"/>
                  </a:lnTo>
                  <a:lnTo>
                    <a:pt x="895007" y="1162812"/>
                  </a:lnTo>
                  <a:lnTo>
                    <a:pt x="893406" y="1171016"/>
                  </a:lnTo>
                  <a:lnTo>
                    <a:pt x="895007" y="1179220"/>
                  </a:lnTo>
                  <a:lnTo>
                    <a:pt x="899795" y="1186434"/>
                  </a:lnTo>
                  <a:lnTo>
                    <a:pt x="907008" y="1191221"/>
                  </a:lnTo>
                  <a:lnTo>
                    <a:pt x="915200" y="1192822"/>
                  </a:lnTo>
                  <a:lnTo>
                    <a:pt x="923404" y="1191221"/>
                  </a:lnTo>
                  <a:lnTo>
                    <a:pt x="930617" y="1186434"/>
                  </a:lnTo>
                  <a:lnTo>
                    <a:pt x="935405" y="1179220"/>
                  </a:lnTo>
                  <a:lnTo>
                    <a:pt x="937006" y="1171016"/>
                  </a:lnTo>
                  <a:close/>
                </a:path>
                <a:path w="2094229" h="1604010">
                  <a:moveTo>
                    <a:pt x="937006" y="832624"/>
                  </a:moveTo>
                  <a:lnTo>
                    <a:pt x="935405" y="824433"/>
                  </a:lnTo>
                  <a:lnTo>
                    <a:pt x="930617" y="817219"/>
                  </a:lnTo>
                  <a:lnTo>
                    <a:pt x="923404" y="812431"/>
                  </a:lnTo>
                  <a:lnTo>
                    <a:pt x="915200" y="810831"/>
                  </a:lnTo>
                  <a:lnTo>
                    <a:pt x="907008" y="812431"/>
                  </a:lnTo>
                  <a:lnTo>
                    <a:pt x="899795" y="817219"/>
                  </a:lnTo>
                  <a:lnTo>
                    <a:pt x="895007" y="824433"/>
                  </a:lnTo>
                  <a:lnTo>
                    <a:pt x="893406" y="832624"/>
                  </a:lnTo>
                  <a:lnTo>
                    <a:pt x="895007" y="840828"/>
                  </a:lnTo>
                  <a:lnTo>
                    <a:pt x="899795" y="848042"/>
                  </a:lnTo>
                  <a:lnTo>
                    <a:pt x="907008" y="852830"/>
                  </a:lnTo>
                  <a:lnTo>
                    <a:pt x="915200" y="854430"/>
                  </a:lnTo>
                  <a:lnTo>
                    <a:pt x="923404" y="852830"/>
                  </a:lnTo>
                  <a:lnTo>
                    <a:pt x="930617" y="848042"/>
                  </a:lnTo>
                  <a:lnTo>
                    <a:pt x="935405" y="840828"/>
                  </a:lnTo>
                  <a:lnTo>
                    <a:pt x="937006" y="832624"/>
                  </a:lnTo>
                  <a:close/>
                </a:path>
                <a:path w="2094229" h="1604010">
                  <a:moveTo>
                    <a:pt x="996784" y="471246"/>
                  </a:moveTo>
                  <a:lnTo>
                    <a:pt x="995184" y="463042"/>
                  </a:lnTo>
                  <a:lnTo>
                    <a:pt x="990396" y="455828"/>
                  </a:lnTo>
                  <a:lnTo>
                    <a:pt x="983183" y="451040"/>
                  </a:lnTo>
                  <a:lnTo>
                    <a:pt x="974979" y="449440"/>
                  </a:lnTo>
                  <a:lnTo>
                    <a:pt x="966774" y="451040"/>
                  </a:lnTo>
                  <a:lnTo>
                    <a:pt x="959573" y="455828"/>
                  </a:lnTo>
                  <a:lnTo>
                    <a:pt x="954786" y="463042"/>
                  </a:lnTo>
                  <a:lnTo>
                    <a:pt x="953185" y="471246"/>
                  </a:lnTo>
                  <a:lnTo>
                    <a:pt x="954786" y="479450"/>
                  </a:lnTo>
                  <a:lnTo>
                    <a:pt x="959573" y="486664"/>
                  </a:lnTo>
                  <a:lnTo>
                    <a:pt x="966774" y="491451"/>
                  </a:lnTo>
                  <a:lnTo>
                    <a:pt x="974979" y="493039"/>
                  </a:lnTo>
                  <a:lnTo>
                    <a:pt x="983183" y="491451"/>
                  </a:lnTo>
                  <a:lnTo>
                    <a:pt x="990396" y="486664"/>
                  </a:lnTo>
                  <a:lnTo>
                    <a:pt x="995184" y="479450"/>
                  </a:lnTo>
                  <a:lnTo>
                    <a:pt x="996784" y="471246"/>
                  </a:lnTo>
                  <a:close/>
                </a:path>
                <a:path w="2094229" h="1604010">
                  <a:moveTo>
                    <a:pt x="1019810" y="633183"/>
                  </a:moveTo>
                  <a:lnTo>
                    <a:pt x="1018209" y="624992"/>
                  </a:lnTo>
                  <a:lnTo>
                    <a:pt x="1013421" y="617778"/>
                  </a:lnTo>
                  <a:lnTo>
                    <a:pt x="1006208" y="612990"/>
                  </a:lnTo>
                  <a:lnTo>
                    <a:pt x="998016" y="611390"/>
                  </a:lnTo>
                  <a:lnTo>
                    <a:pt x="989812" y="612990"/>
                  </a:lnTo>
                  <a:lnTo>
                    <a:pt x="982599" y="617778"/>
                  </a:lnTo>
                  <a:lnTo>
                    <a:pt x="977811" y="624992"/>
                  </a:lnTo>
                  <a:lnTo>
                    <a:pt x="976210" y="633183"/>
                  </a:lnTo>
                  <a:lnTo>
                    <a:pt x="977811" y="641388"/>
                  </a:lnTo>
                  <a:lnTo>
                    <a:pt x="982599" y="648601"/>
                  </a:lnTo>
                  <a:lnTo>
                    <a:pt x="989812" y="653389"/>
                  </a:lnTo>
                  <a:lnTo>
                    <a:pt x="998016" y="654989"/>
                  </a:lnTo>
                  <a:lnTo>
                    <a:pt x="1006208" y="653389"/>
                  </a:lnTo>
                  <a:lnTo>
                    <a:pt x="1013421" y="648601"/>
                  </a:lnTo>
                  <a:lnTo>
                    <a:pt x="1018209" y="641388"/>
                  </a:lnTo>
                  <a:lnTo>
                    <a:pt x="1019810" y="633183"/>
                  </a:lnTo>
                  <a:close/>
                </a:path>
                <a:path w="2094229" h="1604010">
                  <a:moveTo>
                    <a:pt x="1044371" y="1448295"/>
                  </a:moveTo>
                  <a:lnTo>
                    <a:pt x="1042771" y="1440091"/>
                  </a:lnTo>
                  <a:lnTo>
                    <a:pt x="1037983" y="1432877"/>
                  </a:lnTo>
                  <a:lnTo>
                    <a:pt x="1030770" y="1428089"/>
                  </a:lnTo>
                  <a:lnTo>
                    <a:pt x="1022565" y="1426502"/>
                  </a:lnTo>
                  <a:lnTo>
                    <a:pt x="1014361" y="1428089"/>
                  </a:lnTo>
                  <a:lnTo>
                    <a:pt x="1007160" y="1432877"/>
                  </a:lnTo>
                  <a:lnTo>
                    <a:pt x="1002372" y="1440091"/>
                  </a:lnTo>
                  <a:lnTo>
                    <a:pt x="1000772" y="1448295"/>
                  </a:lnTo>
                  <a:lnTo>
                    <a:pt x="1002372" y="1456499"/>
                  </a:lnTo>
                  <a:lnTo>
                    <a:pt x="1007160" y="1463713"/>
                  </a:lnTo>
                  <a:lnTo>
                    <a:pt x="1014361" y="1468501"/>
                  </a:lnTo>
                  <a:lnTo>
                    <a:pt x="1022565" y="1470088"/>
                  </a:lnTo>
                  <a:lnTo>
                    <a:pt x="1030770" y="1468501"/>
                  </a:lnTo>
                  <a:lnTo>
                    <a:pt x="1037983" y="1463713"/>
                  </a:lnTo>
                  <a:lnTo>
                    <a:pt x="1042771" y="1456499"/>
                  </a:lnTo>
                  <a:lnTo>
                    <a:pt x="1044371" y="1448295"/>
                  </a:lnTo>
                  <a:close/>
                </a:path>
                <a:path w="2094229" h="1604010">
                  <a:moveTo>
                    <a:pt x="1067181" y="939292"/>
                  </a:moveTo>
                  <a:lnTo>
                    <a:pt x="1065580" y="931087"/>
                  </a:lnTo>
                  <a:lnTo>
                    <a:pt x="1060792" y="923886"/>
                  </a:lnTo>
                  <a:lnTo>
                    <a:pt x="1053579" y="919099"/>
                  </a:lnTo>
                  <a:lnTo>
                    <a:pt x="1045375" y="917498"/>
                  </a:lnTo>
                  <a:lnTo>
                    <a:pt x="1037170" y="919099"/>
                  </a:lnTo>
                  <a:lnTo>
                    <a:pt x="1029970" y="923886"/>
                  </a:lnTo>
                  <a:lnTo>
                    <a:pt x="1025182" y="931087"/>
                  </a:lnTo>
                  <a:lnTo>
                    <a:pt x="1023581" y="939292"/>
                  </a:lnTo>
                  <a:lnTo>
                    <a:pt x="1025182" y="947496"/>
                  </a:lnTo>
                  <a:lnTo>
                    <a:pt x="1029970" y="954709"/>
                  </a:lnTo>
                  <a:lnTo>
                    <a:pt x="1037170" y="959497"/>
                  </a:lnTo>
                  <a:lnTo>
                    <a:pt x="1045375" y="961097"/>
                  </a:lnTo>
                  <a:lnTo>
                    <a:pt x="1053579" y="959497"/>
                  </a:lnTo>
                  <a:lnTo>
                    <a:pt x="1060792" y="954709"/>
                  </a:lnTo>
                  <a:lnTo>
                    <a:pt x="1065580" y="947496"/>
                  </a:lnTo>
                  <a:lnTo>
                    <a:pt x="1067181" y="939292"/>
                  </a:lnTo>
                  <a:close/>
                </a:path>
                <a:path w="2094229" h="1604010">
                  <a:moveTo>
                    <a:pt x="1089761" y="815619"/>
                  </a:moveTo>
                  <a:lnTo>
                    <a:pt x="1088161" y="807415"/>
                  </a:lnTo>
                  <a:lnTo>
                    <a:pt x="1083373" y="800214"/>
                  </a:lnTo>
                  <a:lnTo>
                    <a:pt x="1076159" y="795426"/>
                  </a:lnTo>
                  <a:lnTo>
                    <a:pt x="1067955" y="793826"/>
                  </a:lnTo>
                  <a:lnTo>
                    <a:pt x="1059751" y="795426"/>
                  </a:lnTo>
                  <a:lnTo>
                    <a:pt x="1052537" y="800214"/>
                  </a:lnTo>
                  <a:lnTo>
                    <a:pt x="1047750" y="807415"/>
                  </a:lnTo>
                  <a:lnTo>
                    <a:pt x="1046162" y="815619"/>
                  </a:lnTo>
                  <a:lnTo>
                    <a:pt x="1047750" y="823823"/>
                  </a:lnTo>
                  <a:lnTo>
                    <a:pt x="1052537" y="831037"/>
                  </a:lnTo>
                  <a:lnTo>
                    <a:pt x="1059751" y="835825"/>
                  </a:lnTo>
                  <a:lnTo>
                    <a:pt x="1067955" y="837425"/>
                  </a:lnTo>
                  <a:lnTo>
                    <a:pt x="1076159" y="835825"/>
                  </a:lnTo>
                  <a:lnTo>
                    <a:pt x="1083373" y="831037"/>
                  </a:lnTo>
                  <a:lnTo>
                    <a:pt x="1088161" y="823823"/>
                  </a:lnTo>
                  <a:lnTo>
                    <a:pt x="1089761" y="815619"/>
                  </a:lnTo>
                  <a:close/>
                </a:path>
                <a:path w="2094229" h="1604010">
                  <a:moveTo>
                    <a:pt x="1093216" y="1060678"/>
                  </a:moveTo>
                  <a:lnTo>
                    <a:pt x="1091615" y="1052474"/>
                  </a:lnTo>
                  <a:lnTo>
                    <a:pt x="1086827" y="1045260"/>
                  </a:lnTo>
                  <a:lnTo>
                    <a:pt x="1079614" y="1040472"/>
                  </a:lnTo>
                  <a:lnTo>
                    <a:pt x="1071410" y="1038872"/>
                  </a:lnTo>
                  <a:lnTo>
                    <a:pt x="1063205" y="1040472"/>
                  </a:lnTo>
                  <a:lnTo>
                    <a:pt x="1056005" y="1045260"/>
                  </a:lnTo>
                  <a:lnTo>
                    <a:pt x="1051204" y="1052474"/>
                  </a:lnTo>
                  <a:lnTo>
                    <a:pt x="1049616" y="1060678"/>
                  </a:lnTo>
                  <a:lnTo>
                    <a:pt x="1051204" y="1068882"/>
                  </a:lnTo>
                  <a:lnTo>
                    <a:pt x="1056005" y="1076083"/>
                  </a:lnTo>
                  <a:lnTo>
                    <a:pt x="1063205" y="1080871"/>
                  </a:lnTo>
                  <a:lnTo>
                    <a:pt x="1071410" y="1082471"/>
                  </a:lnTo>
                  <a:lnTo>
                    <a:pt x="1079614" y="1080871"/>
                  </a:lnTo>
                  <a:lnTo>
                    <a:pt x="1086827" y="1076083"/>
                  </a:lnTo>
                  <a:lnTo>
                    <a:pt x="1091615" y="1068882"/>
                  </a:lnTo>
                  <a:lnTo>
                    <a:pt x="1093216" y="1060678"/>
                  </a:lnTo>
                  <a:close/>
                </a:path>
                <a:path w="2094229" h="1604010">
                  <a:moveTo>
                    <a:pt x="1106487" y="1283030"/>
                  </a:moveTo>
                  <a:lnTo>
                    <a:pt x="1104900" y="1274826"/>
                  </a:lnTo>
                  <a:lnTo>
                    <a:pt x="1100112" y="1267612"/>
                  </a:lnTo>
                  <a:lnTo>
                    <a:pt x="1092898" y="1262824"/>
                  </a:lnTo>
                  <a:lnTo>
                    <a:pt x="1084694" y="1261224"/>
                  </a:lnTo>
                  <a:lnTo>
                    <a:pt x="1076490" y="1262824"/>
                  </a:lnTo>
                  <a:lnTo>
                    <a:pt x="1069289" y="1267612"/>
                  </a:lnTo>
                  <a:lnTo>
                    <a:pt x="1064488" y="1274826"/>
                  </a:lnTo>
                  <a:lnTo>
                    <a:pt x="1062901" y="1283030"/>
                  </a:lnTo>
                  <a:lnTo>
                    <a:pt x="1064488" y="1291221"/>
                  </a:lnTo>
                  <a:lnTo>
                    <a:pt x="1069289" y="1298435"/>
                  </a:lnTo>
                  <a:lnTo>
                    <a:pt x="1076490" y="1303223"/>
                  </a:lnTo>
                  <a:lnTo>
                    <a:pt x="1084694" y="1304823"/>
                  </a:lnTo>
                  <a:lnTo>
                    <a:pt x="1092898" y="1303223"/>
                  </a:lnTo>
                  <a:lnTo>
                    <a:pt x="1100112" y="1298435"/>
                  </a:lnTo>
                  <a:lnTo>
                    <a:pt x="1104900" y="1291221"/>
                  </a:lnTo>
                  <a:lnTo>
                    <a:pt x="1106487" y="1283030"/>
                  </a:lnTo>
                  <a:close/>
                </a:path>
                <a:path w="2094229" h="1604010">
                  <a:moveTo>
                    <a:pt x="1148994" y="1145273"/>
                  </a:moveTo>
                  <a:lnTo>
                    <a:pt x="1147406" y="1137069"/>
                  </a:lnTo>
                  <a:lnTo>
                    <a:pt x="1142619" y="1129855"/>
                  </a:lnTo>
                  <a:lnTo>
                    <a:pt x="1135405" y="1125067"/>
                  </a:lnTo>
                  <a:lnTo>
                    <a:pt x="1127201" y="1123480"/>
                  </a:lnTo>
                  <a:lnTo>
                    <a:pt x="1118997" y="1125067"/>
                  </a:lnTo>
                  <a:lnTo>
                    <a:pt x="1111783" y="1129855"/>
                  </a:lnTo>
                  <a:lnTo>
                    <a:pt x="1106995" y="1137069"/>
                  </a:lnTo>
                  <a:lnTo>
                    <a:pt x="1105408" y="1145273"/>
                  </a:lnTo>
                  <a:lnTo>
                    <a:pt x="1106995" y="1153477"/>
                  </a:lnTo>
                  <a:lnTo>
                    <a:pt x="1111783" y="1160691"/>
                  </a:lnTo>
                  <a:lnTo>
                    <a:pt x="1118997" y="1165479"/>
                  </a:lnTo>
                  <a:lnTo>
                    <a:pt x="1127201" y="1167066"/>
                  </a:lnTo>
                  <a:lnTo>
                    <a:pt x="1135405" y="1165479"/>
                  </a:lnTo>
                  <a:lnTo>
                    <a:pt x="1142619" y="1160691"/>
                  </a:lnTo>
                  <a:lnTo>
                    <a:pt x="1147406" y="1153477"/>
                  </a:lnTo>
                  <a:lnTo>
                    <a:pt x="1148994" y="1145273"/>
                  </a:lnTo>
                  <a:close/>
                </a:path>
                <a:path w="2094229" h="1604010">
                  <a:moveTo>
                    <a:pt x="1175029" y="678141"/>
                  </a:moveTo>
                  <a:lnTo>
                    <a:pt x="1173441" y="669950"/>
                  </a:lnTo>
                  <a:lnTo>
                    <a:pt x="1168654" y="662736"/>
                  </a:lnTo>
                  <a:lnTo>
                    <a:pt x="1161440" y="657948"/>
                  </a:lnTo>
                  <a:lnTo>
                    <a:pt x="1153236" y="656348"/>
                  </a:lnTo>
                  <a:lnTo>
                    <a:pt x="1145032" y="657948"/>
                  </a:lnTo>
                  <a:lnTo>
                    <a:pt x="1137818" y="662736"/>
                  </a:lnTo>
                  <a:lnTo>
                    <a:pt x="1133030" y="669950"/>
                  </a:lnTo>
                  <a:lnTo>
                    <a:pt x="1131443" y="678141"/>
                  </a:lnTo>
                  <a:lnTo>
                    <a:pt x="1133030" y="686346"/>
                  </a:lnTo>
                  <a:lnTo>
                    <a:pt x="1137818" y="693559"/>
                  </a:lnTo>
                  <a:lnTo>
                    <a:pt x="1145032" y="698347"/>
                  </a:lnTo>
                  <a:lnTo>
                    <a:pt x="1153236" y="699947"/>
                  </a:lnTo>
                  <a:lnTo>
                    <a:pt x="1161440" y="698347"/>
                  </a:lnTo>
                  <a:lnTo>
                    <a:pt x="1168654" y="693559"/>
                  </a:lnTo>
                  <a:lnTo>
                    <a:pt x="1173441" y="686346"/>
                  </a:lnTo>
                  <a:lnTo>
                    <a:pt x="1175029" y="678141"/>
                  </a:lnTo>
                  <a:close/>
                </a:path>
                <a:path w="2094229" h="1604010">
                  <a:moveTo>
                    <a:pt x="1178750" y="851014"/>
                  </a:moveTo>
                  <a:lnTo>
                    <a:pt x="1177150" y="842822"/>
                  </a:lnTo>
                  <a:lnTo>
                    <a:pt x="1172362" y="835609"/>
                  </a:lnTo>
                  <a:lnTo>
                    <a:pt x="1165161" y="830821"/>
                  </a:lnTo>
                  <a:lnTo>
                    <a:pt x="1156957" y="829221"/>
                  </a:lnTo>
                  <a:lnTo>
                    <a:pt x="1148753" y="830821"/>
                  </a:lnTo>
                  <a:lnTo>
                    <a:pt x="1141539" y="835609"/>
                  </a:lnTo>
                  <a:lnTo>
                    <a:pt x="1136751" y="842822"/>
                  </a:lnTo>
                  <a:lnTo>
                    <a:pt x="1135151" y="851014"/>
                  </a:lnTo>
                  <a:lnTo>
                    <a:pt x="1136751" y="859218"/>
                  </a:lnTo>
                  <a:lnTo>
                    <a:pt x="1141539" y="866432"/>
                  </a:lnTo>
                  <a:lnTo>
                    <a:pt x="1148753" y="871220"/>
                  </a:lnTo>
                  <a:lnTo>
                    <a:pt x="1156957" y="872820"/>
                  </a:lnTo>
                  <a:lnTo>
                    <a:pt x="1165161" y="871220"/>
                  </a:lnTo>
                  <a:lnTo>
                    <a:pt x="1172362" y="866432"/>
                  </a:lnTo>
                  <a:lnTo>
                    <a:pt x="1177150" y="859218"/>
                  </a:lnTo>
                  <a:lnTo>
                    <a:pt x="1178750" y="851014"/>
                  </a:lnTo>
                  <a:close/>
                </a:path>
                <a:path w="2094229" h="1604010">
                  <a:moveTo>
                    <a:pt x="1196695" y="117144"/>
                  </a:moveTo>
                  <a:lnTo>
                    <a:pt x="1195108" y="108940"/>
                  </a:lnTo>
                  <a:lnTo>
                    <a:pt x="1190320" y="101727"/>
                  </a:lnTo>
                  <a:lnTo>
                    <a:pt x="1183106" y="96939"/>
                  </a:lnTo>
                  <a:lnTo>
                    <a:pt x="1174902" y="95351"/>
                  </a:lnTo>
                  <a:lnTo>
                    <a:pt x="1166698" y="96939"/>
                  </a:lnTo>
                  <a:lnTo>
                    <a:pt x="1159484" y="101727"/>
                  </a:lnTo>
                  <a:lnTo>
                    <a:pt x="1154696" y="108940"/>
                  </a:lnTo>
                  <a:lnTo>
                    <a:pt x="1153109" y="117144"/>
                  </a:lnTo>
                  <a:lnTo>
                    <a:pt x="1154696" y="125349"/>
                  </a:lnTo>
                  <a:lnTo>
                    <a:pt x="1159484" y="132562"/>
                  </a:lnTo>
                  <a:lnTo>
                    <a:pt x="1166698" y="137350"/>
                  </a:lnTo>
                  <a:lnTo>
                    <a:pt x="1174902" y="138938"/>
                  </a:lnTo>
                  <a:lnTo>
                    <a:pt x="1183106" y="137350"/>
                  </a:lnTo>
                  <a:lnTo>
                    <a:pt x="1190320" y="132562"/>
                  </a:lnTo>
                  <a:lnTo>
                    <a:pt x="1195108" y="125349"/>
                  </a:lnTo>
                  <a:lnTo>
                    <a:pt x="1196695" y="117144"/>
                  </a:lnTo>
                  <a:close/>
                </a:path>
                <a:path w="2094229" h="1604010">
                  <a:moveTo>
                    <a:pt x="1234541" y="987107"/>
                  </a:moveTo>
                  <a:lnTo>
                    <a:pt x="1232941" y="978916"/>
                  </a:lnTo>
                  <a:lnTo>
                    <a:pt x="1228153" y="971702"/>
                  </a:lnTo>
                  <a:lnTo>
                    <a:pt x="1220939" y="966914"/>
                  </a:lnTo>
                  <a:lnTo>
                    <a:pt x="1212748" y="965314"/>
                  </a:lnTo>
                  <a:lnTo>
                    <a:pt x="1204544" y="966914"/>
                  </a:lnTo>
                  <a:lnTo>
                    <a:pt x="1197330" y="971702"/>
                  </a:lnTo>
                  <a:lnTo>
                    <a:pt x="1192542" y="978916"/>
                  </a:lnTo>
                  <a:lnTo>
                    <a:pt x="1190942" y="987107"/>
                  </a:lnTo>
                  <a:lnTo>
                    <a:pt x="1192542" y="995311"/>
                  </a:lnTo>
                  <a:lnTo>
                    <a:pt x="1197330" y="1002525"/>
                  </a:lnTo>
                  <a:lnTo>
                    <a:pt x="1204544" y="1007313"/>
                  </a:lnTo>
                  <a:lnTo>
                    <a:pt x="1212748" y="1008913"/>
                  </a:lnTo>
                  <a:lnTo>
                    <a:pt x="1220939" y="1007313"/>
                  </a:lnTo>
                  <a:lnTo>
                    <a:pt x="1228153" y="1002525"/>
                  </a:lnTo>
                  <a:lnTo>
                    <a:pt x="1232941" y="995311"/>
                  </a:lnTo>
                  <a:lnTo>
                    <a:pt x="1234541" y="987107"/>
                  </a:lnTo>
                  <a:close/>
                </a:path>
                <a:path w="2094229" h="1604010">
                  <a:moveTo>
                    <a:pt x="1281963" y="1387513"/>
                  </a:moveTo>
                  <a:lnTo>
                    <a:pt x="1280363" y="1379308"/>
                  </a:lnTo>
                  <a:lnTo>
                    <a:pt x="1275575" y="1372108"/>
                  </a:lnTo>
                  <a:lnTo>
                    <a:pt x="1268361" y="1367307"/>
                  </a:lnTo>
                  <a:lnTo>
                    <a:pt x="1260170" y="1365719"/>
                  </a:lnTo>
                  <a:lnTo>
                    <a:pt x="1251966" y="1367307"/>
                  </a:lnTo>
                  <a:lnTo>
                    <a:pt x="1244752" y="1372108"/>
                  </a:lnTo>
                  <a:lnTo>
                    <a:pt x="1239964" y="1379308"/>
                  </a:lnTo>
                  <a:lnTo>
                    <a:pt x="1238364" y="1387513"/>
                  </a:lnTo>
                  <a:lnTo>
                    <a:pt x="1239964" y="1395717"/>
                  </a:lnTo>
                  <a:lnTo>
                    <a:pt x="1244752" y="1402930"/>
                  </a:lnTo>
                  <a:lnTo>
                    <a:pt x="1251966" y="1407718"/>
                  </a:lnTo>
                  <a:lnTo>
                    <a:pt x="1260170" y="1409319"/>
                  </a:lnTo>
                  <a:lnTo>
                    <a:pt x="1268361" y="1407718"/>
                  </a:lnTo>
                  <a:lnTo>
                    <a:pt x="1275575" y="1402930"/>
                  </a:lnTo>
                  <a:lnTo>
                    <a:pt x="1280363" y="1395717"/>
                  </a:lnTo>
                  <a:lnTo>
                    <a:pt x="1281963" y="1387513"/>
                  </a:lnTo>
                  <a:close/>
                </a:path>
                <a:path w="2094229" h="1604010">
                  <a:moveTo>
                    <a:pt x="1290624" y="1107287"/>
                  </a:moveTo>
                  <a:lnTo>
                    <a:pt x="1289024" y="1099083"/>
                  </a:lnTo>
                  <a:lnTo>
                    <a:pt x="1284236" y="1091869"/>
                  </a:lnTo>
                  <a:lnTo>
                    <a:pt x="1277023" y="1087081"/>
                  </a:lnTo>
                  <a:lnTo>
                    <a:pt x="1268818" y="1085481"/>
                  </a:lnTo>
                  <a:lnTo>
                    <a:pt x="1260614" y="1087081"/>
                  </a:lnTo>
                  <a:lnTo>
                    <a:pt x="1253413" y="1091869"/>
                  </a:lnTo>
                  <a:lnTo>
                    <a:pt x="1248613" y="1099083"/>
                  </a:lnTo>
                  <a:lnTo>
                    <a:pt x="1247025" y="1107287"/>
                  </a:lnTo>
                  <a:lnTo>
                    <a:pt x="1248613" y="1115479"/>
                  </a:lnTo>
                  <a:lnTo>
                    <a:pt x="1253413" y="1122692"/>
                  </a:lnTo>
                  <a:lnTo>
                    <a:pt x="1260614" y="1127480"/>
                  </a:lnTo>
                  <a:lnTo>
                    <a:pt x="1268818" y="1129080"/>
                  </a:lnTo>
                  <a:lnTo>
                    <a:pt x="1277023" y="1127480"/>
                  </a:lnTo>
                  <a:lnTo>
                    <a:pt x="1284236" y="1122692"/>
                  </a:lnTo>
                  <a:lnTo>
                    <a:pt x="1289024" y="1115479"/>
                  </a:lnTo>
                  <a:lnTo>
                    <a:pt x="1290624" y="1107287"/>
                  </a:lnTo>
                  <a:close/>
                </a:path>
                <a:path w="2094229" h="1604010">
                  <a:moveTo>
                    <a:pt x="1308925" y="781138"/>
                  </a:moveTo>
                  <a:lnTo>
                    <a:pt x="1307325" y="772934"/>
                  </a:lnTo>
                  <a:lnTo>
                    <a:pt x="1302537" y="765721"/>
                  </a:lnTo>
                  <a:lnTo>
                    <a:pt x="1295323" y="760933"/>
                  </a:lnTo>
                  <a:lnTo>
                    <a:pt x="1287132" y="759333"/>
                  </a:lnTo>
                  <a:lnTo>
                    <a:pt x="1278928" y="760933"/>
                  </a:lnTo>
                  <a:lnTo>
                    <a:pt x="1271714" y="765721"/>
                  </a:lnTo>
                  <a:lnTo>
                    <a:pt x="1266926" y="772934"/>
                  </a:lnTo>
                  <a:lnTo>
                    <a:pt x="1265326" y="781138"/>
                  </a:lnTo>
                  <a:lnTo>
                    <a:pt x="1266926" y="789343"/>
                  </a:lnTo>
                  <a:lnTo>
                    <a:pt x="1271714" y="796544"/>
                  </a:lnTo>
                  <a:lnTo>
                    <a:pt x="1278928" y="801331"/>
                  </a:lnTo>
                  <a:lnTo>
                    <a:pt x="1287132" y="802932"/>
                  </a:lnTo>
                  <a:lnTo>
                    <a:pt x="1295323" y="801331"/>
                  </a:lnTo>
                  <a:lnTo>
                    <a:pt x="1302537" y="796544"/>
                  </a:lnTo>
                  <a:lnTo>
                    <a:pt x="1307325" y="789343"/>
                  </a:lnTo>
                  <a:lnTo>
                    <a:pt x="1308925" y="781138"/>
                  </a:lnTo>
                  <a:close/>
                </a:path>
                <a:path w="2094229" h="1604010">
                  <a:moveTo>
                    <a:pt x="1346111" y="483209"/>
                  </a:moveTo>
                  <a:lnTo>
                    <a:pt x="1344523" y="475005"/>
                  </a:lnTo>
                  <a:lnTo>
                    <a:pt x="1339735" y="467791"/>
                  </a:lnTo>
                  <a:lnTo>
                    <a:pt x="1332522" y="463003"/>
                  </a:lnTo>
                  <a:lnTo>
                    <a:pt x="1324317" y="461403"/>
                  </a:lnTo>
                  <a:lnTo>
                    <a:pt x="1316113" y="463003"/>
                  </a:lnTo>
                  <a:lnTo>
                    <a:pt x="1308900" y="467791"/>
                  </a:lnTo>
                  <a:lnTo>
                    <a:pt x="1304112" y="475005"/>
                  </a:lnTo>
                  <a:lnTo>
                    <a:pt x="1302524" y="483209"/>
                  </a:lnTo>
                  <a:lnTo>
                    <a:pt x="1304112" y="491401"/>
                  </a:lnTo>
                  <a:lnTo>
                    <a:pt x="1308900" y="498614"/>
                  </a:lnTo>
                  <a:lnTo>
                    <a:pt x="1316113" y="503402"/>
                  </a:lnTo>
                  <a:lnTo>
                    <a:pt x="1324317" y="505002"/>
                  </a:lnTo>
                  <a:lnTo>
                    <a:pt x="1332522" y="503402"/>
                  </a:lnTo>
                  <a:lnTo>
                    <a:pt x="1339735" y="498614"/>
                  </a:lnTo>
                  <a:lnTo>
                    <a:pt x="1344523" y="491401"/>
                  </a:lnTo>
                  <a:lnTo>
                    <a:pt x="1346111" y="483209"/>
                  </a:lnTo>
                  <a:close/>
                </a:path>
                <a:path w="2094229" h="1604010">
                  <a:moveTo>
                    <a:pt x="1357579" y="624916"/>
                  </a:moveTo>
                  <a:lnTo>
                    <a:pt x="1355979" y="616724"/>
                  </a:lnTo>
                  <a:lnTo>
                    <a:pt x="1351191" y="609511"/>
                  </a:lnTo>
                  <a:lnTo>
                    <a:pt x="1343977" y="604723"/>
                  </a:lnTo>
                  <a:lnTo>
                    <a:pt x="1335773" y="603123"/>
                  </a:lnTo>
                  <a:lnTo>
                    <a:pt x="1327569" y="604723"/>
                  </a:lnTo>
                  <a:lnTo>
                    <a:pt x="1320368" y="609511"/>
                  </a:lnTo>
                  <a:lnTo>
                    <a:pt x="1315567" y="616724"/>
                  </a:lnTo>
                  <a:lnTo>
                    <a:pt x="1313980" y="624916"/>
                  </a:lnTo>
                  <a:lnTo>
                    <a:pt x="1315567" y="633120"/>
                  </a:lnTo>
                  <a:lnTo>
                    <a:pt x="1320368" y="640334"/>
                  </a:lnTo>
                  <a:lnTo>
                    <a:pt x="1327569" y="645121"/>
                  </a:lnTo>
                  <a:lnTo>
                    <a:pt x="1335773" y="646722"/>
                  </a:lnTo>
                  <a:lnTo>
                    <a:pt x="1343977" y="645121"/>
                  </a:lnTo>
                  <a:lnTo>
                    <a:pt x="1351191" y="640334"/>
                  </a:lnTo>
                  <a:lnTo>
                    <a:pt x="1355979" y="633120"/>
                  </a:lnTo>
                  <a:lnTo>
                    <a:pt x="1357579" y="624916"/>
                  </a:lnTo>
                  <a:close/>
                </a:path>
                <a:path w="2094229" h="1604010">
                  <a:moveTo>
                    <a:pt x="1365262" y="21805"/>
                  </a:moveTo>
                  <a:lnTo>
                    <a:pt x="1363675" y="13601"/>
                  </a:lnTo>
                  <a:lnTo>
                    <a:pt x="1358887" y="6388"/>
                  </a:lnTo>
                  <a:lnTo>
                    <a:pt x="1351673" y="1600"/>
                  </a:lnTo>
                  <a:lnTo>
                    <a:pt x="1343469" y="0"/>
                  </a:lnTo>
                  <a:lnTo>
                    <a:pt x="1335265" y="1600"/>
                  </a:lnTo>
                  <a:lnTo>
                    <a:pt x="1328051" y="6388"/>
                  </a:lnTo>
                  <a:lnTo>
                    <a:pt x="1323263" y="13601"/>
                  </a:lnTo>
                  <a:lnTo>
                    <a:pt x="1321676" y="21805"/>
                  </a:lnTo>
                  <a:lnTo>
                    <a:pt x="1323263" y="29997"/>
                  </a:lnTo>
                  <a:lnTo>
                    <a:pt x="1328051" y="37211"/>
                  </a:lnTo>
                  <a:lnTo>
                    <a:pt x="1335265" y="41998"/>
                  </a:lnTo>
                  <a:lnTo>
                    <a:pt x="1343469" y="43599"/>
                  </a:lnTo>
                  <a:lnTo>
                    <a:pt x="1351673" y="41998"/>
                  </a:lnTo>
                  <a:lnTo>
                    <a:pt x="1358887" y="37211"/>
                  </a:lnTo>
                  <a:lnTo>
                    <a:pt x="1363675" y="29997"/>
                  </a:lnTo>
                  <a:lnTo>
                    <a:pt x="1365262" y="21805"/>
                  </a:lnTo>
                  <a:close/>
                </a:path>
                <a:path w="2094229" h="1604010">
                  <a:moveTo>
                    <a:pt x="1383309" y="255155"/>
                  </a:moveTo>
                  <a:lnTo>
                    <a:pt x="1381709" y="246951"/>
                  </a:lnTo>
                  <a:lnTo>
                    <a:pt x="1376921" y="239750"/>
                  </a:lnTo>
                  <a:lnTo>
                    <a:pt x="1369707" y="234962"/>
                  </a:lnTo>
                  <a:lnTo>
                    <a:pt x="1361516" y="233362"/>
                  </a:lnTo>
                  <a:lnTo>
                    <a:pt x="1353312" y="234962"/>
                  </a:lnTo>
                  <a:lnTo>
                    <a:pt x="1346098" y="239750"/>
                  </a:lnTo>
                  <a:lnTo>
                    <a:pt x="1341310" y="246951"/>
                  </a:lnTo>
                  <a:lnTo>
                    <a:pt x="1339710" y="255155"/>
                  </a:lnTo>
                  <a:lnTo>
                    <a:pt x="1341310" y="263359"/>
                  </a:lnTo>
                  <a:lnTo>
                    <a:pt x="1346098" y="270573"/>
                  </a:lnTo>
                  <a:lnTo>
                    <a:pt x="1353312" y="275361"/>
                  </a:lnTo>
                  <a:lnTo>
                    <a:pt x="1361516" y="276961"/>
                  </a:lnTo>
                  <a:lnTo>
                    <a:pt x="1369707" y="275361"/>
                  </a:lnTo>
                  <a:lnTo>
                    <a:pt x="1376921" y="270573"/>
                  </a:lnTo>
                  <a:lnTo>
                    <a:pt x="1381709" y="263359"/>
                  </a:lnTo>
                  <a:lnTo>
                    <a:pt x="1383309" y="255155"/>
                  </a:lnTo>
                  <a:close/>
                </a:path>
                <a:path w="2094229" h="1604010">
                  <a:moveTo>
                    <a:pt x="1407795" y="905357"/>
                  </a:moveTo>
                  <a:lnTo>
                    <a:pt x="1406194" y="897166"/>
                  </a:lnTo>
                  <a:lnTo>
                    <a:pt x="1401406" y="889952"/>
                  </a:lnTo>
                  <a:lnTo>
                    <a:pt x="1394193" y="885164"/>
                  </a:lnTo>
                  <a:lnTo>
                    <a:pt x="1385989" y="883564"/>
                  </a:lnTo>
                  <a:lnTo>
                    <a:pt x="1377784" y="885164"/>
                  </a:lnTo>
                  <a:lnTo>
                    <a:pt x="1370584" y="889952"/>
                  </a:lnTo>
                  <a:lnTo>
                    <a:pt x="1365783" y="897166"/>
                  </a:lnTo>
                  <a:lnTo>
                    <a:pt x="1364195" y="905357"/>
                  </a:lnTo>
                  <a:lnTo>
                    <a:pt x="1365783" y="913561"/>
                  </a:lnTo>
                  <a:lnTo>
                    <a:pt x="1370584" y="920775"/>
                  </a:lnTo>
                  <a:lnTo>
                    <a:pt x="1377784" y="925563"/>
                  </a:lnTo>
                  <a:lnTo>
                    <a:pt x="1385989" y="927163"/>
                  </a:lnTo>
                  <a:lnTo>
                    <a:pt x="1394193" y="925563"/>
                  </a:lnTo>
                  <a:lnTo>
                    <a:pt x="1401406" y="920775"/>
                  </a:lnTo>
                  <a:lnTo>
                    <a:pt x="1406194" y="913561"/>
                  </a:lnTo>
                  <a:lnTo>
                    <a:pt x="1407795" y="905357"/>
                  </a:lnTo>
                  <a:close/>
                </a:path>
                <a:path w="2094229" h="1604010">
                  <a:moveTo>
                    <a:pt x="1427937" y="1112164"/>
                  </a:moveTo>
                  <a:lnTo>
                    <a:pt x="1426337" y="1103972"/>
                  </a:lnTo>
                  <a:lnTo>
                    <a:pt x="1421549" y="1096759"/>
                  </a:lnTo>
                  <a:lnTo>
                    <a:pt x="1414348" y="1091971"/>
                  </a:lnTo>
                  <a:lnTo>
                    <a:pt x="1406144" y="1090371"/>
                  </a:lnTo>
                  <a:lnTo>
                    <a:pt x="1397939" y="1091971"/>
                  </a:lnTo>
                  <a:lnTo>
                    <a:pt x="1390726" y="1096759"/>
                  </a:lnTo>
                  <a:lnTo>
                    <a:pt x="1385938" y="1103972"/>
                  </a:lnTo>
                  <a:lnTo>
                    <a:pt x="1384338" y="1112164"/>
                  </a:lnTo>
                  <a:lnTo>
                    <a:pt x="1385938" y="1120368"/>
                  </a:lnTo>
                  <a:lnTo>
                    <a:pt x="1390726" y="1127582"/>
                  </a:lnTo>
                  <a:lnTo>
                    <a:pt x="1397939" y="1132370"/>
                  </a:lnTo>
                  <a:lnTo>
                    <a:pt x="1406144" y="1133970"/>
                  </a:lnTo>
                  <a:lnTo>
                    <a:pt x="1414348" y="1132370"/>
                  </a:lnTo>
                  <a:lnTo>
                    <a:pt x="1421549" y="1127582"/>
                  </a:lnTo>
                  <a:lnTo>
                    <a:pt x="1426337" y="1120368"/>
                  </a:lnTo>
                  <a:lnTo>
                    <a:pt x="1427937" y="1112164"/>
                  </a:lnTo>
                  <a:close/>
                </a:path>
                <a:path w="2094229" h="1604010">
                  <a:moveTo>
                    <a:pt x="1449641" y="1241894"/>
                  </a:moveTo>
                  <a:lnTo>
                    <a:pt x="1448041" y="1233690"/>
                  </a:lnTo>
                  <a:lnTo>
                    <a:pt x="1443253" y="1226477"/>
                  </a:lnTo>
                  <a:lnTo>
                    <a:pt x="1436039" y="1221689"/>
                  </a:lnTo>
                  <a:lnTo>
                    <a:pt x="1427835" y="1220101"/>
                  </a:lnTo>
                  <a:lnTo>
                    <a:pt x="1419631" y="1221689"/>
                  </a:lnTo>
                  <a:lnTo>
                    <a:pt x="1412430" y="1226477"/>
                  </a:lnTo>
                  <a:lnTo>
                    <a:pt x="1407629" y="1233690"/>
                  </a:lnTo>
                  <a:lnTo>
                    <a:pt x="1406042" y="1241894"/>
                  </a:lnTo>
                  <a:lnTo>
                    <a:pt x="1407629" y="1250099"/>
                  </a:lnTo>
                  <a:lnTo>
                    <a:pt x="1412430" y="1257312"/>
                  </a:lnTo>
                  <a:lnTo>
                    <a:pt x="1419631" y="1262100"/>
                  </a:lnTo>
                  <a:lnTo>
                    <a:pt x="1427835" y="1263688"/>
                  </a:lnTo>
                  <a:lnTo>
                    <a:pt x="1436039" y="1262100"/>
                  </a:lnTo>
                  <a:lnTo>
                    <a:pt x="1443253" y="1257312"/>
                  </a:lnTo>
                  <a:lnTo>
                    <a:pt x="1448041" y="1250099"/>
                  </a:lnTo>
                  <a:lnTo>
                    <a:pt x="1449641" y="1241894"/>
                  </a:lnTo>
                  <a:close/>
                </a:path>
                <a:path w="2094229" h="1604010">
                  <a:moveTo>
                    <a:pt x="1468856" y="575157"/>
                  </a:moveTo>
                  <a:lnTo>
                    <a:pt x="1467256" y="566953"/>
                  </a:lnTo>
                  <a:lnTo>
                    <a:pt x="1462468" y="559739"/>
                  </a:lnTo>
                  <a:lnTo>
                    <a:pt x="1455254" y="554951"/>
                  </a:lnTo>
                  <a:lnTo>
                    <a:pt x="1447050" y="553364"/>
                  </a:lnTo>
                  <a:lnTo>
                    <a:pt x="1438846" y="554951"/>
                  </a:lnTo>
                  <a:lnTo>
                    <a:pt x="1431645" y="559739"/>
                  </a:lnTo>
                  <a:lnTo>
                    <a:pt x="1426845" y="566953"/>
                  </a:lnTo>
                  <a:lnTo>
                    <a:pt x="1425257" y="575157"/>
                  </a:lnTo>
                  <a:lnTo>
                    <a:pt x="1426845" y="583361"/>
                  </a:lnTo>
                  <a:lnTo>
                    <a:pt x="1431645" y="590575"/>
                  </a:lnTo>
                  <a:lnTo>
                    <a:pt x="1438846" y="595363"/>
                  </a:lnTo>
                  <a:lnTo>
                    <a:pt x="1447050" y="596950"/>
                  </a:lnTo>
                  <a:lnTo>
                    <a:pt x="1455254" y="595363"/>
                  </a:lnTo>
                  <a:lnTo>
                    <a:pt x="1462468" y="590575"/>
                  </a:lnTo>
                  <a:lnTo>
                    <a:pt x="1467256" y="583361"/>
                  </a:lnTo>
                  <a:lnTo>
                    <a:pt x="1468856" y="575157"/>
                  </a:lnTo>
                  <a:close/>
                </a:path>
                <a:path w="2094229" h="1604010">
                  <a:moveTo>
                    <a:pt x="1472565" y="714933"/>
                  </a:moveTo>
                  <a:lnTo>
                    <a:pt x="1470977" y="706729"/>
                  </a:lnTo>
                  <a:lnTo>
                    <a:pt x="1466189" y="699516"/>
                  </a:lnTo>
                  <a:lnTo>
                    <a:pt x="1458976" y="694728"/>
                  </a:lnTo>
                  <a:lnTo>
                    <a:pt x="1450771" y="693127"/>
                  </a:lnTo>
                  <a:lnTo>
                    <a:pt x="1442567" y="694728"/>
                  </a:lnTo>
                  <a:lnTo>
                    <a:pt x="1435354" y="699516"/>
                  </a:lnTo>
                  <a:lnTo>
                    <a:pt x="1430566" y="706729"/>
                  </a:lnTo>
                  <a:lnTo>
                    <a:pt x="1428978" y="714933"/>
                  </a:lnTo>
                  <a:lnTo>
                    <a:pt x="1430566" y="723125"/>
                  </a:lnTo>
                  <a:lnTo>
                    <a:pt x="1435354" y="730338"/>
                  </a:lnTo>
                  <a:lnTo>
                    <a:pt x="1442567" y="735126"/>
                  </a:lnTo>
                  <a:lnTo>
                    <a:pt x="1450771" y="736727"/>
                  </a:lnTo>
                  <a:lnTo>
                    <a:pt x="1458976" y="735126"/>
                  </a:lnTo>
                  <a:lnTo>
                    <a:pt x="1466189" y="730338"/>
                  </a:lnTo>
                  <a:lnTo>
                    <a:pt x="1470977" y="723125"/>
                  </a:lnTo>
                  <a:lnTo>
                    <a:pt x="1472565" y="714933"/>
                  </a:lnTo>
                  <a:close/>
                </a:path>
                <a:path w="2094229" h="1604010">
                  <a:moveTo>
                    <a:pt x="1502321" y="854697"/>
                  </a:moveTo>
                  <a:lnTo>
                    <a:pt x="1500733" y="846493"/>
                  </a:lnTo>
                  <a:lnTo>
                    <a:pt x="1495933" y="839279"/>
                  </a:lnTo>
                  <a:lnTo>
                    <a:pt x="1488732" y="834491"/>
                  </a:lnTo>
                  <a:lnTo>
                    <a:pt x="1480527" y="832904"/>
                  </a:lnTo>
                  <a:lnTo>
                    <a:pt x="1472323" y="834491"/>
                  </a:lnTo>
                  <a:lnTo>
                    <a:pt x="1465110" y="839279"/>
                  </a:lnTo>
                  <a:lnTo>
                    <a:pt x="1460322" y="846493"/>
                  </a:lnTo>
                  <a:lnTo>
                    <a:pt x="1458722" y="854697"/>
                  </a:lnTo>
                  <a:lnTo>
                    <a:pt x="1460322" y="862901"/>
                  </a:lnTo>
                  <a:lnTo>
                    <a:pt x="1465110" y="870115"/>
                  </a:lnTo>
                  <a:lnTo>
                    <a:pt x="1472323" y="874903"/>
                  </a:lnTo>
                  <a:lnTo>
                    <a:pt x="1480527" y="876490"/>
                  </a:lnTo>
                  <a:lnTo>
                    <a:pt x="1488732" y="874903"/>
                  </a:lnTo>
                  <a:lnTo>
                    <a:pt x="1495933" y="870115"/>
                  </a:lnTo>
                  <a:lnTo>
                    <a:pt x="1500733" y="862901"/>
                  </a:lnTo>
                  <a:lnTo>
                    <a:pt x="1502321" y="854697"/>
                  </a:lnTo>
                  <a:close/>
                </a:path>
                <a:path w="2094229" h="1604010">
                  <a:moveTo>
                    <a:pt x="1509318" y="101676"/>
                  </a:moveTo>
                  <a:lnTo>
                    <a:pt x="1507718" y="93472"/>
                  </a:lnTo>
                  <a:lnTo>
                    <a:pt x="1502930" y="86258"/>
                  </a:lnTo>
                  <a:lnTo>
                    <a:pt x="1495717" y="81470"/>
                  </a:lnTo>
                  <a:lnTo>
                    <a:pt x="1487512" y="79870"/>
                  </a:lnTo>
                  <a:lnTo>
                    <a:pt x="1479308" y="81470"/>
                  </a:lnTo>
                  <a:lnTo>
                    <a:pt x="1472107" y="86258"/>
                  </a:lnTo>
                  <a:lnTo>
                    <a:pt x="1467319" y="93472"/>
                  </a:lnTo>
                  <a:lnTo>
                    <a:pt x="1465719" y="101676"/>
                  </a:lnTo>
                  <a:lnTo>
                    <a:pt x="1467319" y="109880"/>
                  </a:lnTo>
                  <a:lnTo>
                    <a:pt x="1472107" y="117081"/>
                  </a:lnTo>
                  <a:lnTo>
                    <a:pt x="1479308" y="121869"/>
                  </a:lnTo>
                  <a:lnTo>
                    <a:pt x="1487512" y="123469"/>
                  </a:lnTo>
                  <a:lnTo>
                    <a:pt x="1495717" y="121869"/>
                  </a:lnTo>
                  <a:lnTo>
                    <a:pt x="1502930" y="117081"/>
                  </a:lnTo>
                  <a:lnTo>
                    <a:pt x="1507718" y="109880"/>
                  </a:lnTo>
                  <a:lnTo>
                    <a:pt x="1509318" y="101676"/>
                  </a:lnTo>
                  <a:close/>
                </a:path>
                <a:path w="2094229" h="1604010">
                  <a:moveTo>
                    <a:pt x="1537512" y="1010056"/>
                  </a:moveTo>
                  <a:lnTo>
                    <a:pt x="1535912" y="1001864"/>
                  </a:lnTo>
                  <a:lnTo>
                    <a:pt x="1531124" y="994651"/>
                  </a:lnTo>
                  <a:lnTo>
                    <a:pt x="1523923" y="989863"/>
                  </a:lnTo>
                  <a:lnTo>
                    <a:pt x="1515719" y="988263"/>
                  </a:lnTo>
                  <a:lnTo>
                    <a:pt x="1507515" y="989863"/>
                  </a:lnTo>
                  <a:lnTo>
                    <a:pt x="1500301" y="994651"/>
                  </a:lnTo>
                  <a:lnTo>
                    <a:pt x="1495513" y="1001864"/>
                  </a:lnTo>
                  <a:lnTo>
                    <a:pt x="1493913" y="1010056"/>
                  </a:lnTo>
                  <a:lnTo>
                    <a:pt x="1495513" y="1018260"/>
                  </a:lnTo>
                  <a:lnTo>
                    <a:pt x="1500301" y="1025474"/>
                  </a:lnTo>
                  <a:lnTo>
                    <a:pt x="1507515" y="1030262"/>
                  </a:lnTo>
                  <a:lnTo>
                    <a:pt x="1515719" y="1031862"/>
                  </a:lnTo>
                  <a:lnTo>
                    <a:pt x="1523923" y="1030262"/>
                  </a:lnTo>
                  <a:lnTo>
                    <a:pt x="1531124" y="1025474"/>
                  </a:lnTo>
                  <a:lnTo>
                    <a:pt x="1535912" y="1018260"/>
                  </a:lnTo>
                  <a:lnTo>
                    <a:pt x="1537512" y="1010056"/>
                  </a:lnTo>
                  <a:close/>
                </a:path>
                <a:path w="2094229" h="1604010">
                  <a:moveTo>
                    <a:pt x="1575181" y="355701"/>
                  </a:moveTo>
                  <a:lnTo>
                    <a:pt x="1573580" y="347497"/>
                  </a:lnTo>
                  <a:lnTo>
                    <a:pt x="1568792" y="340283"/>
                  </a:lnTo>
                  <a:lnTo>
                    <a:pt x="1561579" y="335495"/>
                  </a:lnTo>
                  <a:lnTo>
                    <a:pt x="1553375" y="333895"/>
                  </a:lnTo>
                  <a:lnTo>
                    <a:pt x="1545170" y="335495"/>
                  </a:lnTo>
                  <a:lnTo>
                    <a:pt x="1537970" y="340283"/>
                  </a:lnTo>
                  <a:lnTo>
                    <a:pt x="1533182" y="347497"/>
                  </a:lnTo>
                  <a:lnTo>
                    <a:pt x="1531581" y="355701"/>
                  </a:lnTo>
                  <a:lnTo>
                    <a:pt x="1533182" y="363905"/>
                  </a:lnTo>
                  <a:lnTo>
                    <a:pt x="1537970" y="371106"/>
                  </a:lnTo>
                  <a:lnTo>
                    <a:pt x="1545170" y="375894"/>
                  </a:lnTo>
                  <a:lnTo>
                    <a:pt x="1553375" y="377494"/>
                  </a:lnTo>
                  <a:lnTo>
                    <a:pt x="1561579" y="375894"/>
                  </a:lnTo>
                  <a:lnTo>
                    <a:pt x="1568792" y="371106"/>
                  </a:lnTo>
                  <a:lnTo>
                    <a:pt x="1573580" y="363905"/>
                  </a:lnTo>
                  <a:lnTo>
                    <a:pt x="1575181" y="355701"/>
                  </a:lnTo>
                  <a:close/>
                </a:path>
                <a:path w="2094229" h="1604010">
                  <a:moveTo>
                    <a:pt x="1599018" y="637692"/>
                  </a:moveTo>
                  <a:lnTo>
                    <a:pt x="1597431" y="629488"/>
                  </a:lnTo>
                  <a:lnTo>
                    <a:pt x="1592643" y="622274"/>
                  </a:lnTo>
                  <a:lnTo>
                    <a:pt x="1585429" y="617486"/>
                  </a:lnTo>
                  <a:lnTo>
                    <a:pt x="1577225" y="615886"/>
                  </a:lnTo>
                  <a:lnTo>
                    <a:pt x="1569021" y="617486"/>
                  </a:lnTo>
                  <a:lnTo>
                    <a:pt x="1561807" y="622274"/>
                  </a:lnTo>
                  <a:lnTo>
                    <a:pt x="1557020" y="629488"/>
                  </a:lnTo>
                  <a:lnTo>
                    <a:pt x="1555432" y="637692"/>
                  </a:lnTo>
                  <a:lnTo>
                    <a:pt x="1557020" y="645883"/>
                  </a:lnTo>
                  <a:lnTo>
                    <a:pt x="1561807" y="653097"/>
                  </a:lnTo>
                  <a:lnTo>
                    <a:pt x="1569021" y="657885"/>
                  </a:lnTo>
                  <a:lnTo>
                    <a:pt x="1577225" y="659485"/>
                  </a:lnTo>
                  <a:lnTo>
                    <a:pt x="1585429" y="657885"/>
                  </a:lnTo>
                  <a:lnTo>
                    <a:pt x="1592643" y="653097"/>
                  </a:lnTo>
                  <a:lnTo>
                    <a:pt x="1597431" y="645883"/>
                  </a:lnTo>
                  <a:lnTo>
                    <a:pt x="1599018" y="637692"/>
                  </a:lnTo>
                  <a:close/>
                </a:path>
                <a:path w="2094229" h="1604010">
                  <a:moveTo>
                    <a:pt x="1610182" y="450100"/>
                  </a:moveTo>
                  <a:lnTo>
                    <a:pt x="1608582" y="441896"/>
                  </a:lnTo>
                  <a:lnTo>
                    <a:pt x="1603794" y="434682"/>
                  </a:lnTo>
                  <a:lnTo>
                    <a:pt x="1596580" y="429895"/>
                  </a:lnTo>
                  <a:lnTo>
                    <a:pt x="1588389" y="428307"/>
                  </a:lnTo>
                  <a:lnTo>
                    <a:pt x="1580184" y="429895"/>
                  </a:lnTo>
                  <a:lnTo>
                    <a:pt x="1572971" y="434682"/>
                  </a:lnTo>
                  <a:lnTo>
                    <a:pt x="1568183" y="441896"/>
                  </a:lnTo>
                  <a:lnTo>
                    <a:pt x="1566583" y="450100"/>
                  </a:lnTo>
                  <a:lnTo>
                    <a:pt x="1568183" y="458304"/>
                  </a:lnTo>
                  <a:lnTo>
                    <a:pt x="1572971" y="465518"/>
                  </a:lnTo>
                  <a:lnTo>
                    <a:pt x="1580184" y="470306"/>
                  </a:lnTo>
                  <a:lnTo>
                    <a:pt x="1588389" y="471893"/>
                  </a:lnTo>
                  <a:lnTo>
                    <a:pt x="1596580" y="470306"/>
                  </a:lnTo>
                  <a:lnTo>
                    <a:pt x="1603794" y="465518"/>
                  </a:lnTo>
                  <a:lnTo>
                    <a:pt x="1608582" y="458304"/>
                  </a:lnTo>
                  <a:lnTo>
                    <a:pt x="1610182" y="450100"/>
                  </a:lnTo>
                  <a:close/>
                </a:path>
                <a:path w="2094229" h="1604010">
                  <a:moveTo>
                    <a:pt x="1617027" y="819365"/>
                  </a:moveTo>
                  <a:lnTo>
                    <a:pt x="1615427" y="811161"/>
                  </a:lnTo>
                  <a:lnTo>
                    <a:pt x="1610639" y="803948"/>
                  </a:lnTo>
                  <a:lnTo>
                    <a:pt x="1603425" y="799160"/>
                  </a:lnTo>
                  <a:lnTo>
                    <a:pt x="1595221" y="797560"/>
                  </a:lnTo>
                  <a:lnTo>
                    <a:pt x="1587017" y="799160"/>
                  </a:lnTo>
                  <a:lnTo>
                    <a:pt x="1579816" y="803948"/>
                  </a:lnTo>
                  <a:lnTo>
                    <a:pt x="1575028" y="811161"/>
                  </a:lnTo>
                  <a:lnTo>
                    <a:pt x="1573428" y="819365"/>
                  </a:lnTo>
                  <a:lnTo>
                    <a:pt x="1575028" y="827570"/>
                  </a:lnTo>
                  <a:lnTo>
                    <a:pt x="1579816" y="834771"/>
                  </a:lnTo>
                  <a:lnTo>
                    <a:pt x="1587017" y="839558"/>
                  </a:lnTo>
                  <a:lnTo>
                    <a:pt x="1595221" y="841159"/>
                  </a:lnTo>
                  <a:lnTo>
                    <a:pt x="1603425" y="839558"/>
                  </a:lnTo>
                  <a:lnTo>
                    <a:pt x="1610639" y="834771"/>
                  </a:lnTo>
                  <a:lnTo>
                    <a:pt x="1615427" y="827570"/>
                  </a:lnTo>
                  <a:lnTo>
                    <a:pt x="1617027" y="819365"/>
                  </a:lnTo>
                  <a:close/>
                </a:path>
                <a:path w="2094229" h="1604010">
                  <a:moveTo>
                    <a:pt x="1620139" y="1279398"/>
                  </a:moveTo>
                  <a:lnTo>
                    <a:pt x="1618551" y="1271206"/>
                  </a:lnTo>
                  <a:lnTo>
                    <a:pt x="1613763" y="1263992"/>
                  </a:lnTo>
                  <a:lnTo>
                    <a:pt x="1606550" y="1259205"/>
                  </a:lnTo>
                  <a:lnTo>
                    <a:pt x="1598345" y="1257604"/>
                  </a:lnTo>
                  <a:lnTo>
                    <a:pt x="1590141" y="1259205"/>
                  </a:lnTo>
                  <a:lnTo>
                    <a:pt x="1582928" y="1263992"/>
                  </a:lnTo>
                  <a:lnTo>
                    <a:pt x="1578140" y="1271206"/>
                  </a:lnTo>
                  <a:lnTo>
                    <a:pt x="1576552" y="1279398"/>
                  </a:lnTo>
                  <a:lnTo>
                    <a:pt x="1578140" y="1287602"/>
                  </a:lnTo>
                  <a:lnTo>
                    <a:pt x="1582928" y="1294815"/>
                  </a:lnTo>
                  <a:lnTo>
                    <a:pt x="1590141" y="1299603"/>
                  </a:lnTo>
                  <a:lnTo>
                    <a:pt x="1598345" y="1301203"/>
                  </a:lnTo>
                  <a:lnTo>
                    <a:pt x="1606550" y="1299603"/>
                  </a:lnTo>
                  <a:lnTo>
                    <a:pt x="1613763" y="1294815"/>
                  </a:lnTo>
                  <a:lnTo>
                    <a:pt x="1618551" y="1287602"/>
                  </a:lnTo>
                  <a:lnTo>
                    <a:pt x="1620139" y="1279398"/>
                  </a:lnTo>
                  <a:close/>
                </a:path>
                <a:path w="2094229" h="1604010">
                  <a:moveTo>
                    <a:pt x="1651088" y="972400"/>
                  </a:moveTo>
                  <a:lnTo>
                    <a:pt x="1649501" y="964196"/>
                  </a:lnTo>
                  <a:lnTo>
                    <a:pt x="1644713" y="956983"/>
                  </a:lnTo>
                  <a:lnTo>
                    <a:pt x="1637499" y="952195"/>
                  </a:lnTo>
                  <a:lnTo>
                    <a:pt x="1629295" y="950607"/>
                  </a:lnTo>
                  <a:lnTo>
                    <a:pt x="1621091" y="952195"/>
                  </a:lnTo>
                  <a:lnTo>
                    <a:pt x="1613877" y="956983"/>
                  </a:lnTo>
                  <a:lnTo>
                    <a:pt x="1609090" y="964196"/>
                  </a:lnTo>
                  <a:lnTo>
                    <a:pt x="1607502" y="972400"/>
                  </a:lnTo>
                  <a:lnTo>
                    <a:pt x="1609090" y="980605"/>
                  </a:lnTo>
                  <a:lnTo>
                    <a:pt x="1613877" y="987818"/>
                  </a:lnTo>
                  <a:lnTo>
                    <a:pt x="1621091" y="992606"/>
                  </a:lnTo>
                  <a:lnTo>
                    <a:pt x="1629295" y="994194"/>
                  </a:lnTo>
                  <a:lnTo>
                    <a:pt x="1637499" y="992606"/>
                  </a:lnTo>
                  <a:lnTo>
                    <a:pt x="1644713" y="987818"/>
                  </a:lnTo>
                  <a:lnTo>
                    <a:pt x="1649501" y="980605"/>
                  </a:lnTo>
                  <a:lnTo>
                    <a:pt x="1651088" y="972400"/>
                  </a:lnTo>
                  <a:close/>
                </a:path>
                <a:path w="2094229" h="1604010">
                  <a:moveTo>
                    <a:pt x="1696529" y="523963"/>
                  </a:moveTo>
                  <a:lnTo>
                    <a:pt x="1694929" y="515759"/>
                  </a:lnTo>
                  <a:lnTo>
                    <a:pt x="1690141" y="508546"/>
                  </a:lnTo>
                  <a:lnTo>
                    <a:pt x="1682940" y="503758"/>
                  </a:lnTo>
                  <a:lnTo>
                    <a:pt x="1674736" y="502170"/>
                  </a:lnTo>
                  <a:lnTo>
                    <a:pt x="1666532" y="503758"/>
                  </a:lnTo>
                  <a:lnTo>
                    <a:pt x="1659318" y="508546"/>
                  </a:lnTo>
                  <a:lnTo>
                    <a:pt x="1654530" y="515759"/>
                  </a:lnTo>
                  <a:lnTo>
                    <a:pt x="1652930" y="523963"/>
                  </a:lnTo>
                  <a:lnTo>
                    <a:pt x="1654530" y="532168"/>
                  </a:lnTo>
                  <a:lnTo>
                    <a:pt x="1659318" y="539381"/>
                  </a:lnTo>
                  <a:lnTo>
                    <a:pt x="1666532" y="544169"/>
                  </a:lnTo>
                  <a:lnTo>
                    <a:pt x="1674736" y="545757"/>
                  </a:lnTo>
                  <a:lnTo>
                    <a:pt x="1682940" y="544169"/>
                  </a:lnTo>
                  <a:lnTo>
                    <a:pt x="1690141" y="539381"/>
                  </a:lnTo>
                  <a:lnTo>
                    <a:pt x="1694929" y="532168"/>
                  </a:lnTo>
                  <a:lnTo>
                    <a:pt x="1696529" y="523963"/>
                  </a:lnTo>
                  <a:close/>
                </a:path>
                <a:path w="2094229" h="1604010">
                  <a:moveTo>
                    <a:pt x="1707438" y="178219"/>
                  </a:moveTo>
                  <a:lnTo>
                    <a:pt x="1705838" y="170014"/>
                  </a:lnTo>
                  <a:lnTo>
                    <a:pt x="1701050" y="162814"/>
                  </a:lnTo>
                  <a:lnTo>
                    <a:pt x="1693837" y="158026"/>
                  </a:lnTo>
                  <a:lnTo>
                    <a:pt x="1685645" y="156425"/>
                  </a:lnTo>
                  <a:lnTo>
                    <a:pt x="1677441" y="158026"/>
                  </a:lnTo>
                  <a:lnTo>
                    <a:pt x="1670227" y="162814"/>
                  </a:lnTo>
                  <a:lnTo>
                    <a:pt x="1665439" y="170014"/>
                  </a:lnTo>
                  <a:lnTo>
                    <a:pt x="1663839" y="178219"/>
                  </a:lnTo>
                  <a:lnTo>
                    <a:pt x="1665439" y="186423"/>
                  </a:lnTo>
                  <a:lnTo>
                    <a:pt x="1670227" y="193636"/>
                  </a:lnTo>
                  <a:lnTo>
                    <a:pt x="1677441" y="198424"/>
                  </a:lnTo>
                  <a:lnTo>
                    <a:pt x="1685645" y="200025"/>
                  </a:lnTo>
                  <a:lnTo>
                    <a:pt x="1693837" y="198424"/>
                  </a:lnTo>
                  <a:lnTo>
                    <a:pt x="1701050" y="193636"/>
                  </a:lnTo>
                  <a:lnTo>
                    <a:pt x="1705838" y="186423"/>
                  </a:lnTo>
                  <a:lnTo>
                    <a:pt x="1707438" y="178219"/>
                  </a:lnTo>
                  <a:close/>
                </a:path>
                <a:path w="2094229" h="1604010">
                  <a:moveTo>
                    <a:pt x="1792427" y="1178382"/>
                  </a:moveTo>
                  <a:lnTo>
                    <a:pt x="1790827" y="1170178"/>
                  </a:lnTo>
                  <a:lnTo>
                    <a:pt x="1786039" y="1162964"/>
                  </a:lnTo>
                  <a:lnTo>
                    <a:pt x="1778825" y="1158176"/>
                  </a:lnTo>
                  <a:lnTo>
                    <a:pt x="1770621" y="1156576"/>
                  </a:lnTo>
                  <a:lnTo>
                    <a:pt x="1762417" y="1158176"/>
                  </a:lnTo>
                  <a:lnTo>
                    <a:pt x="1755216" y="1162964"/>
                  </a:lnTo>
                  <a:lnTo>
                    <a:pt x="1750428" y="1170178"/>
                  </a:lnTo>
                  <a:lnTo>
                    <a:pt x="1748828" y="1178382"/>
                  </a:lnTo>
                  <a:lnTo>
                    <a:pt x="1750428" y="1186573"/>
                  </a:lnTo>
                  <a:lnTo>
                    <a:pt x="1755216" y="1193787"/>
                  </a:lnTo>
                  <a:lnTo>
                    <a:pt x="1762417" y="1198575"/>
                  </a:lnTo>
                  <a:lnTo>
                    <a:pt x="1770621" y="1200175"/>
                  </a:lnTo>
                  <a:lnTo>
                    <a:pt x="1778825" y="1198575"/>
                  </a:lnTo>
                  <a:lnTo>
                    <a:pt x="1786039" y="1193787"/>
                  </a:lnTo>
                  <a:lnTo>
                    <a:pt x="1790827" y="1186573"/>
                  </a:lnTo>
                  <a:lnTo>
                    <a:pt x="1792427" y="1178382"/>
                  </a:lnTo>
                  <a:close/>
                </a:path>
                <a:path w="2094229" h="1604010">
                  <a:moveTo>
                    <a:pt x="1792427" y="762749"/>
                  </a:moveTo>
                  <a:lnTo>
                    <a:pt x="1790827" y="754545"/>
                  </a:lnTo>
                  <a:lnTo>
                    <a:pt x="1786039" y="747331"/>
                  </a:lnTo>
                  <a:lnTo>
                    <a:pt x="1778825" y="742543"/>
                  </a:lnTo>
                  <a:lnTo>
                    <a:pt x="1770621" y="740943"/>
                  </a:lnTo>
                  <a:lnTo>
                    <a:pt x="1762417" y="742543"/>
                  </a:lnTo>
                  <a:lnTo>
                    <a:pt x="1755216" y="747331"/>
                  </a:lnTo>
                  <a:lnTo>
                    <a:pt x="1750428" y="754545"/>
                  </a:lnTo>
                  <a:lnTo>
                    <a:pt x="1748828" y="762749"/>
                  </a:lnTo>
                  <a:lnTo>
                    <a:pt x="1750428" y="770940"/>
                  </a:lnTo>
                  <a:lnTo>
                    <a:pt x="1755216" y="778154"/>
                  </a:lnTo>
                  <a:lnTo>
                    <a:pt x="1762417" y="782942"/>
                  </a:lnTo>
                  <a:lnTo>
                    <a:pt x="1770621" y="784542"/>
                  </a:lnTo>
                  <a:lnTo>
                    <a:pt x="1778825" y="782942"/>
                  </a:lnTo>
                  <a:lnTo>
                    <a:pt x="1786039" y="778154"/>
                  </a:lnTo>
                  <a:lnTo>
                    <a:pt x="1790827" y="770940"/>
                  </a:lnTo>
                  <a:lnTo>
                    <a:pt x="1792427" y="762749"/>
                  </a:lnTo>
                  <a:close/>
                </a:path>
                <a:path w="2094229" h="1604010">
                  <a:moveTo>
                    <a:pt x="1848205" y="512635"/>
                  </a:moveTo>
                  <a:lnTo>
                    <a:pt x="1846618" y="504431"/>
                  </a:lnTo>
                  <a:lnTo>
                    <a:pt x="1841830" y="497217"/>
                  </a:lnTo>
                  <a:lnTo>
                    <a:pt x="1834616" y="492429"/>
                  </a:lnTo>
                  <a:lnTo>
                    <a:pt x="1826412" y="490829"/>
                  </a:lnTo>
                  <a:lnTo>
                    <a:pt x="1818208" y="492429"/>
                  </a:lnTo>
                  <a:lnTo>
                    <a:pt x="1810994" y="497217"/>
                  </a:lnTo>
                  <a:lnTo>
                    <a:pt x="1806206" y="504431"/>
                  </a:lnTo>
                  <a:lnTo>
                    <a:pt x="1804619" y="512635"/>
                  </a:lnTo>
                  <a:lnTo>
                    <a:pt x="1806206" y="520827"/>
                  </a:lnTo>
                  <a:lnTo>
                    <a:pt x="1810994" y="528040"/>
                  </a:lnTo>
                  <a:lnTo>
                    <a:pt x="1818208" y="532828"/>
                  </a:lnTo>
                  <a:lnTo>
                    <a:pt x="1826412" y="534428"/>
                  </a:lnTo>
                  <a:lnTo>
                    <a:pt x="1834616" y="532828"/>
                  </a:lnTo>
                  <a:lnTo>
                    <a:pt x="1841830" y="528040"/>
                  </a:lnTo>
                  <a:lnTo>
                    <a:pt x="1846618" y="520827"/>
                  </a:lnTo>
                  <a:lnTo>
                    <a:pt x="1848205" y="512635"/>
                  </a:lnTo>
                  <a:close/>
                </a:path>
                <a:path w="2094229" h="1604010">
                  <a:moveTo>
                    <a:pt x="1859737" y="920318"/>
                  </a:moveTo>
                  <a:lnTo>
                    <a:pt x="1858137" y="912114"/>
                  </a:lnTo>
                  <a:lnTo>
                    <a:pt x="1853349" y="904913"/>
                  </a:lnTo>
                  <a:lnTo>
                    <a:pt x="1846135" y="900125"/>
                  </a:lnTo>
                  <a:lnTo>
                    <a:pt x="1837931" y="898525"/>
                  </a:lnTo>
                  <a:lnTo>
                    <a:pt x="1829727" y="900125"/>
                  </a:lnTo>
                  <a:lnTo>
                    <a:pt x="1822526" y="904913"/>
                  </a:lnTo>
                  <a:lnTo>
                    <a:pt x="1817738" y="912114"/>
                  </a:lnTo>
                  <a:lnTo>
                    <a:pt x="1816138" y="920318"/>
                  </a:lnTo>
                  <a:lnTo>
                    <a:pt x="1817738" y="928522"/>
                  </a:lnTo>
                  <a:lnTo>
                    <a:pt x="1822526" y="935736"/>
                  </a:lnTo>
                  <a:lnTo>
                    <a:pt x="1829727" y="940523"/>
                  </a:lnTo>
                  <a:lnTo>
                    <a:pt x="1837931" y="942124"/>
                  </a:lnTo>
                  <a:lnTo>
                    <a:pt x="1846135" y="940523"/>
                  </a:lnTo>
                  <a:lnTo>
                    <a:pt x="1853349" y="935736"/>
                  </a:lnTo>
                  <a:lnTo>
                    <a:pt x="1858137" y="928522"/>
                  </a:lnTo>
                  <a:lnTo>
                    <a:pt x="1859737" y="920318"/>
                  </a:lnTo>
                  <a:close/>
                </a:path>
                <a:path w="2094229" h="1604010">
                  <a:moveTo>
                    <a:pt x="1863090" y="656082"/>
                  </a:moveTo>
                  <a:lnTo>
                    <a:pt x="1861489" y="647877"/>
                  </a:lnTo>
                  <a:lnTo>
                    <a:pt x="1856701" y="640664"/>
                  </a:lnTo>
                  <a:lnTo>
                    <a:pt x="1849488" y="635876"/>
                  </a:lnTo>
                  <a:lnTo>
                    <a:pt x="1841284" y="634276"/>
                  </a:lnTo>
                  <a:lnTo>
                    <a:pt x="1833092" y="635876"/>
                  </a:lnTo>
                  <a:lnTo>
                    <a:pt x="1825879" y="640664"/>
                  </a:lnTo>
                  <a:lnTo>
                    <a:pt x="1821091" y="647877"/>
                  </a:lnTo>
                  <a:lnTo>
                    <a:pt x="1819490" y="656082"/>
                  </a:lnTo>
                  <a:lnTo>
                    <a:pt x="1821091" y="664286"/>
                  </a:lnTo>
                  <a:lnTo>
                    <a:pt x="1825879" y="671487"/>
                  </a:lnTo>
                  <a:lnTo>
                    <a:pt x="1833092" y="676275"/>
                  </a:lnTo>
                  <a:lnTo>
                    <a:pt x="1841284" y="677875"/>
                  </a:lnTo>
                  <a:lnTo>
                    <a:pt x="1849488" y="676275"/>
                  </a:lnTo>
                  <a:lnTo>
                    <a:pt x="1856701" y="671487"/>
                  </a:lnTo>
                  <a:lnTo>
                    <a:pt x="1861489" y="664286"/>
                  </a:lnTo>
                  <a:lnTo>
                    <a:pt x="1863090" y="656082"/>
                  </a:lnTo>
                  <a:close/>
                </a:path>
                <a:path w="2094229" h="1604010">
                  <a:moveTo>
                    <a:pt x="1876475" y="363181"/>
                  </a:moveTo>
                  <a:lnTo>
                    <a:pt x="1874875" y="354977"/>
                  </a:lnTo>
                  <a:lnTo>
                    <a:pt x="1870087" y="347764"/>
                  </a:lnTo>
                  <a:lnTo>
                    <a:pt x="1862874" y="342976"/>
                  </a:lnTo>
                  <a:lnTo>
                    <a:pt x="1854669" y="341376"/>
                  </a:lnTo>
                  <a:lnTo>
                    <a:pt x="1846465" y="342976"/>
                  </a:lnTo>
                  <a:lnTo>
                    <a:pt x="1839264" y="347764"/>
                  </a:lnTo>
                  <a:lnTo>
                    <a:pt x="1834476" y="354977"/>
                  </a:lnTo>
                  <a:lnTo>
                    <a:pt x="1832876" y="363181"/>
                  </a:lnTo>
                  <a:lnTo>
                    <a:pt x="1834476" y="371373"/>
                  </a:lnTo>
                  <a:lnTo>
                    <a:pt x="1839264" y="378587"/>
                  </a:lnTo>
                  <a:lnTo>
                    <a:pt x="1846465" y="383374"/>
                  </a:lnTo>
                  <a:lnTo>
                    <a:pt x="1854669" y="384975"/>
                  </a:lnTo>
                  <a:lnTo>
                    <a:pt x="1862874" y="383374"/>
                  </a:lnTo>
                  <a:lnTo>
                    <a:pt x="1870087" y="378587"/>
                  </a:lnTo>
                  <a:lnTo>
                    <a:pt x="1874875" y="371373"/>
                  </a:lnTo>
                  <a:lnTo>
                    <a:pt x="1876475" y="363181"/>
                  </a:lnTo>
                  <a:close/>
                </a:path>
                <a:path w="2094229" h="1604010">
                  <a:moveTo>
                    <a:pt x="1952345" y="788492"/>
                  </a:moveTo>
                  <a:lnTo>
                    <a:pt x="1950758" y="780288"/>
                  </a:lnTo>
                  <a:lnTo>
                    <a:pt x="1945970" y="773074"/>
                  </a:lnTo>
                  <a:lnTo>
                    <a:pt x="1938756" y="768286"/>
                  </a:lnTo>
                  <a:lnTo>
                    <a:pt x="1930552" y="766699"/>
                  </a:lnTo>
                  <a:lnTo>
                    <a:pt x="1922348" y="768286"/>
                  </a:lnTo>
                  <a:lnTo>
                    <a:pt x="1915134" y="773074"/>
                  </a:lnTo>
                  <a:lnTo>
                    <a:pt x="1910346" y="780288"/>
                  </a:lnTo>
                  <a:lnTo>
                    <a:pt x="1908746" y="788492"/>
                  </a:lnTo>
                  <a:lnTo>
                    <a:pt x="1910346" y="796696"/>
                  </a:lnTo>
                  <a:lnTo>
                    <a:pt x="1915134" y="803910"/>
                  </a:lnTo>
                  <a:lnTo>
                    <a:pt x="1922348" y="808697"/>
                  </a:lnTo>
                  <a:lnTo>
                    <a:pt x="1930552" y="810285"/>
                  </a:lnTo>
                  <a:lnTo>
                    <a:pt x="1938756" y="808697"/>
                  </a:lnTo>
                  <a:lnTo>
                    <a:pt x="1945970" y="803910"/>
                  </a:lnTo>
                  <a:lnTo>
                    <a:pt x="1950758" y="796696"/>
                  </a:lnTo>
                  <a:lnTo>
                    <a:pt x="1952345" y="788492"/>
                  </a:lnTo>
                  <a:close/>
                </a:path>
                <a:path w="2094229" h="1604010">
                  <a:moveTo>
                    <a:pt x="2034654" y="362762"/>
                  </a:moveTo>
                  <a:lnTo>
                    <a:pt x="2033054" y="354558"/>
                  </a:lnTo>
                  <a:lnTo>
                    <a:pt x="2028266" y="347345"/>
                  </a:lnTo>
                  <a:lnTo>
                    <a:pt x="2021052" y="342557"/>
                  </a:lnTo>
                  <a:lnTo>
                    <a:pt x="2012861" y="340956"/>
                  </a:lnTo>
                  <a:lnTo>
                    <a:pt x="2004656" y="342557"/>
                  </a:lnTo>
                  <a:lnTo>
                    <a:pt x="1997443" y="347345"/>
                  </a:lnTo>
                  <a:lnTo>
                    <a:pt x="1992655" y="354558"/>
                  </a:lnTo>
                  <a:lnTo>
                    <a:pt x="1991055" y="362762"/>
                  </a:lnTo>
                  <a:lnTo>
                    <a:pt x="1992655" y="370967"/>
                  </a:lnTo>
                  <a:lnTo>
                    <a:pt x="1997443" y="378167"/>
                  </a:lnTo>
                  <a:lnTo>
                    <a:pt x="2004656" y="382955"/>
                  </a:lnTo>
                  <a:lnTo>
                    <a:pt x="2012861" y="384556"/>
                  </a:lnTo>
                  <a:lnTo>
                    <a:pt x="2021052" y="382955"/>
                  </a:lnTo>
                  <a:lnTo>
                    <a:pt x="2028266" y="378167"/>
                  </a:lnTo>
                  <a:lnTo>
                    <a:pt x="2033054" y="370967"/>
                  </a:lnTo>
                  <a:lnTo>
                    <a:pt x="2034654" y="362762"/>
                  </a:lnTo>
                  <a:close/>
                </a:path>
                <a:path w="2094229" h="1604010">
                  <a:moveTo>
                    <a:pt x="2094077" y="793191"/>
                  </a:moveTo>
                  <a:lnTo>
                    <a:pt x="2092477" y="784987"/>
                  </a:lnTo>
                  <a:lnTo>
                    <a:pt x="2087689" y="777773"/>
                  </a:lnTo>
                  <a:lnTo>
                    <a:pt x="2080475" y="772985"/>
                  </a:lnTo>
                  <a:lnTo>
                    <a:pt x="2072271" y="771385"/>
                  </a:lnTo>
                  <a:lnTo>
                    <a:pt x="2064067" y="772985"/>
                  </a:lnTo>
                  <a:lnTo>
                    <a:pt x="2056866" y="777773"/>
                  </a:lnTo>
                  <a:lnTo>
                    <a:pt x="2052078" y="784987"/>
                  </a:lnTo>
                  <a:lnTo>
                    <a:pt x="2050478" y="793191"/>
                  </a:lnTo>
                  <a:lnTo>
                    <a:pt x="2052078" y="801395"/>
                  </a:lnTo>
                  <a:lnTo>
                    <a:pt x="2056866" y="808596"/>
                  </a:lnTo>
                  <a:lnTo>
                    <a:pt x="2064067" y="813384"/>
                  </a:lnTo>
                  <a:lnTo>
                    <a:pt x="2072271" y="814984"/>
                  </a:lnTo>
                  <a:lnTo>
                    <a:pt x="2080475" y="813384"/>
                  </a:lnTo>
                  <a:lnTo>
                    <a:pt x="2087689" y="808596"/>
                  </a:lnTo>
                  <a:lnTo>
                    <a:pt x="2092477" y="801395"/>
                  </a:lnTo>
                  <a:lnTo>
                    <a:pt x="2094077" y="79319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98359" y="877569"/>
              <a:ext cx="2404745" cy="1713230"/>
            </a:xfrm>
            <a:custGeom>
              <a:avLst/>
              <a:gdLst/>
              <a:ahLst/>
              <a:cxnLst/>
              <a:rect l="l" t="t" r="r" b="b"/>
              <a:pathLst>
                <a:path w="2404745" h="1713230">
                  <a:moveTo>
                    <a:pt x="43599" y="1661795"/>
                  </a:moveTo>
                  <a:lnTo>
                    <a:pt x="41998" y="1653590"/>
                  </a:lnTo>
                  <a:lnTo>
                    <a:pt x="37211" y="1646377"/>
                  </a:lnTo>
                  <a:lnTo>
                    <a:pt x="29997" y="1641589"/>
                  </a:lnTo>
                  <a:lnTo>
                    <a:pt x="21793" y="1639989"/>
                  </a:lnTo>
                  <a:lnTo>
                    <a:pt x="13589" y="1641589"/>
                  </a:lnTo>
                  <a:lnTo>
                    <a:pt x="6388" y="1646377"/>
                  </a:lnTo>
                  <a:lnTo>
                    <a:pt x="1600" y="1653590"/>
                  </a:lnTo>
                  <a:lnTo>
                    <a:pt x="0" y="1661795"/>
                  </a:lnTo>
                  <a:lnTo>
                    <a:pt x="1600" y="1669986"/>
                  </a:lnTo>
                  <a:lnTo>
                    <a:pt x="6388" y="1677200"/>
                  </a:lnTo>
                  <a:lnTo>
                    <a:pt x="13589" y="1681988"/>
                  </a:lnTo>
                  <a:lnTo>
                    <a:pt x="21793" y="1683588"/>
                  </a:lnTo>
                  <a:lnTo>
                    <a:pt x="29997" y="1681988"/>
                  </a:lnTo>
                  <a:lnTo>
                    <a:pt x="37211" y="1677200"/>
                  </a:lnTo>
                  <a:lnTo>
                    <a:pt x="41998" y="1669986"/>
                  </a:lnTo>
                  <a:lnTo>
                    <a:pt x="43599" y="1661795"/>
                  </a:lnTo>
                  <a:close/>
                </a:path>
                <a:path w="2404745" h="1713230">
                  <a:moveTo>
                    <a:pt x="207238" y="1525701"/>
                  </a:moveTo>
                  <a:lnTo>
                    <a:pt x="205638" y="1517497"/>
                  </a:lnTo>
                  <a:lnTo>
                    <a:pt x="200850" y="1510284"/>
                  </a:lnTo>
                  <a:lnTo>
                    <a:pt x="193649" y="1505496"/>
                  </a:lnTo>
                  <a:lnTo>
                    <a:pt x="185445" y="1503895"/>
                  </a:lnTo>
                  <a:lnTo>
                    <a:pt x="177241" y="1505496"/>
                  </a:lnTo>
                  <a:lnTo>
                    <a:pt x="170027" y="1510284"/>
                  </a:lnTo>
                  <a:lnTo>
                    <a:pt x="165239" y="1517497"/>
                  </a:lnTo>
                  <a:lnTo>
                    <a:pt x="163639" y="1525701"/>
                  </a:lnTo>
                  <a:lnTo>
                    <a:pt x="165239" y="1533893"/>
                  </a:lnTo>
                  <a:lnTo>
                    <a:pt x="170027" y="1541106"/>
                  </a:lnTo>
                  <a:lnTo>
                    <a:pt x="177241" y="1545894"/>
                  </a:lnTo>
                  <a:lnTo>
                    <a:pt x="185445" y="1547495"/>
                  </a:lnTo>
                  <a:lnTo>
                    <a:pt x="193649" y="1545894"/>
                  </a:lnTo>
                  <a:lnTo>
                    <a:pt x="200850" y="1541106"/>
                  </a:lnTo>
                  <a:lnTo>
                    <a:pt x="205638" y="1533893"/>
                  </a:lnTo>
                  <a:lnTo>
                    <a:pt x="207238" y="1525701"/>
                  </a:lnTo>
                  <a:close/>
                </a:path>
                <a:path w="2404745" h="1713230">
                  <a:moveTo>
                    <a:pt x="210959" y="1691208"/>
                  </a:moveTo>
                  <a:lnTo>
                    <a:pt x="209359" y="1683016"/>
                  </a:lnTo>
                  <a:lnTo>
                    <a:pt x="204571" y="1675803"/>
                  </a:lnTo>
                  <a:lnTo>
                    <a:pt x="197358" y="1671015"/>
                  </a:lnTo>
                  <a:lnTo>
                    <a:pt x="189166" y="1669415"/>
                  </a:lnTo>
                  <a:lnTo>
                    <a:pt x="180962" y="1671015"/>
                  </a:lnTo>
                  <a:lnTo>
                    <a:pt x="173748" y="1675803"/>
                  </a:lnTo>
                  <a:lnTo>
                    <a:pt x="168960" y="1683016"/>
                  </a:lnTo>
                  <a:lnTo>
                    <a:pt x="167360" y="1691208"/>
                  </a:lnTo>
                  <a:lnTo>
                    <a:pt x="168960" y="1699412"/>
                  </a:lnTo>
                  <a:lnTo>
                    <a:pt x="173748" y="1706626"/>
                  </a:lnTo>
                  <a:lnTo>
                    <a:pt x="180962" y="1711413"/>
                  </a:lnTo>
                  <a:lnTo>
                    <a:pt x="189166" y="1713014"/>
                  </a:lnTo>
                  <a:lnTo>
                    <a:pt x="197358" y="1711413"/>
                  </a:lnTo>
                  <a:lnTo>
                    <a:pt x="204571" y="1706626"/>
                  </a:lnTo>
                  <a:lnTo>
                    <a:pt x="209359" y="1699412"/>
                  </a:lnTo>
                  <a:lnTo>
                    <a:pt x="210959" y="1691208"/>
                  </a:lnTo>
                  <a:close/>
                </a:path>
                <a:path w="2404745" h="1713230">
                  <a:moveTo>
                    <a:pt x="389483" y="1602943"/>
                  </a:moveTo>
                  <a:lnTo>
                    <a:pt x="387883" y="1594739"/>
                  </a:lnTo>
                  <a:lnTo>
                    <a:pt x="383095" y="1587525"/>
                  </a:lnTo>
                  <a:lnTo>
                    <a:pt x="375881" y="1582737"/>
                  </a:lnTo>
                  <a:lnTo>
                    <a:pt x="367677" y="1581137"/>
                  </a:lnTo>
                  <a:lnTo>
                    <a:pt x="359486" y="1582737"/>
                  </a:lnTo>
                  <a:lnTo>
                    <a:pt x="352272" y="1587525"/>
                  </a:lnTo>
                  <a:lnTo>
                    <a:pt x="347484" y="1594739"/>
                  </a:lnTo>
                  <a:lnTo>
                    <a:pt x="345884" y="1602943"/>
                  </a:lnTo>
                  <a:lnTo>
                    <a:pt x="347484" y="1611134"/>
                  </a:lnTo>
                  <a:lnTo>
                    <a:pt x="352272" y="1618348"/>
                  </a:lnTo>
                  <a:lnTo>
                    <a:pt x="359486" y="1623136"/>
                  </a:lnTo>
                  <a:lnTo>
                    <a:pt x="367677" y="1624736"/>
                  </a:lnTo>
                  <a:lnTo>
                    <a:pt x="375881" y="1623136"/>
                  </a:lnTo>
                  <a:lnTo>
                    <a:pt x="383095" y="1618348"/>
                  </a:lnTo>
                  <a:lnTo>
                    <a:pt x="387883" y="1611134"/>
                  </a:lnTo>
                  <a:lnTo>
                    <a:pt x="389483" y="1602943"/>
                  </a:lnTo>
                  <a:close/>
                </a:path>
                <a:path w="2404745" h="1713230">
                  <a:moveTo>
                    <a:pt x="575437" y="1602943"/>
                  </a:moveTo>
                  <a:lnTo>
                    <a:pt x="573849" y="1594739"/>
                  </a:lnTo>
                  <a:lnTo>
                    <a:pt x="569061" y="1587525"/>
                  </a:lnTo>
                  <a:lnTo>
                    <a:pt x="561848" y="1582737"/>
                  </a:lnTo>
                  <a:lnTo>
                    <a:pt x="553643" y="1581137"/>
                  </a:lnTo>
                  <a:lnTo>
                    <a:pt x="545439" y="1582737"/>
                  </a:lnTo>
                  <a:lnTo>
                    <a:pt x="538226" y="1587525"/>
                  </a:lnTo>
                  <a:lnTo>
                    <a:pt x="533438" y="1594739"/>
                  </a:lnTo>
                  <a:lnTo>
                    <a:pt x="531850" y="1602943"/>
                  </a:lnTo>
                  <a:lnTo>
                    <a:pt x="533438" y="1611134"/>
                  </a:lnTo>
                  <a:lnTo>
                    <a:pt x="538226" y="1618348"/>
                  </a:lnTo>
                  <a:lnTo>
                    <a:pt x="545439" y="1623136"/>
                  </a:lnTo>
                  <a:lnTo>
                    <a:pt x="553643" y="1624736"/>
                  </a:lnTo>
                  <a:lnTo>
                    <a:pt x="561848" y="1623136"/>
                  </a:lnTo>
                  <a:lnTo>
                    <a:pt x="569061" y="1618348"/>
                  </a:lnTo>
                  <a:lnTo>
                    <a:pt x="573849" y="1611134"/>
                  </a:lnTo>
                  <a:lnTo>
                    <a:pt x="575437" y="1602943"/>
                  </a:lnTo>
                  <a:close/>
                </a:path>
                <a:path w="2404745" h="1713230">
                  <a:moveTo>
                    <a:pt x="1210170" y="1463001"/>
                  </a:moveTo>
                  <a:lnTo>
                    <a:pt x="1208570" y="1454797"/>
                  </a:lnTo>
                  <a:lnTo>
                    <a:pt x="1203782" y="1447584"/>
                  </a:lnTo>
                  <a:lnTo>
                    <a:pt x="1196568" y="1442796"/>
                  </a:lnTo>
                  <a:lnTo>
                    <a:pt x="1188364" y="1441196"/>
                  </a:lnTo>
                  <a:lnTo>
                    <a:pt x="1180160" y="1442796"/>
                  </a:lnTo>
                  <a:lnTo>
                    <a:pt x="1172959" y="1447584"/>
                  </a:lnTo>
                  <a:lnTo>
                    <a:pt x="1168171" y="1454797"/>
                  </a:lnTo>
                  <a:lnTo>
                    <a:pt x="1166571" y="1463001"/>
                  </a:lnTo>
                  <a:lnTo>
                    <a:pt x="1168171" y="1471206"/>
                  </a:lnTo>
                  <a:lnTo>
                    <a:pt x="1172959" y="1478407"/>
                  </a:lnTo>
                  <a:lnTo>
                    <a:pt x="1180160" y="1483207"/>
                  </a:lnTo>
                  <a:lnTo>
                    <a:pt x="1188364" y="1484795"/>
                  </a:lnTo>
                  <a:lnTo>
                    <a:pt x="1196568" y="1483207"/>
                  </a:lnTo>
                  <a:lnTo>
                    <a:pt x="1203782" y="1478407"/>
                  </a:lnTo>
                  <a:lnTo>
                    <a:pt x="1208570" y="1471206"/>
                  </a:lnTo>
                  <a:lnTo>
                    <a:pt x="1210170" y="1463001"/>
                  </a:lnTo>
                  <a:close/>
                </a:path>
                <a:path w="2404745" h="1713230">
                  <a:moveTo>
                    <a:pt x="1540548" y="267169"/>
                  </a:moveTo>
                  <a:lnTo>
                    <a:pt x="1538947" y="258965"/>
                  </a:lnTo>
                  <a:lnTo>
                    <a:pt x="1534160" y="251764"/>
                  </a:lnTo>
                  <a:lnTo>
                    <a:pt x="1526946" y="246976"/>
                  </a:lnTo>
                  <a:lnTo>
                    <a:pt x="1518742" y="245376"/>
                  </a:lnTo>
                  <a:lnTo>
                    <a:pt x="1510538" y="246976"/>
                  </a:lnTo>
                  <a:lnTo>
                    <a:pt x="1503337" y="251764"/>
                  </a:lnTo>
                  <a:lnTo>
                    <a:pt x="1498549" y="258965"/>
                  </a:lnTo>
                  <a:lnTo>
                    <a:pt x="1496949" y="267169"/>
                  </a:lnTo>
                  <a:lnTo>
                    <a:pt x="1498549" y="275374"/>
                  </a:lnTo>
                  <a:lnTo>
                    <a:pt x="1503337" y="282587"/>
                  </a:lnTo>
                  <a:lnTo>
                    <a:pt x="1510538" y="287375"/>
                  </a:lnTo>
                  <a:lnTo>
                    <a:pt x="1518742" y="288975"/>
                  </a:lnTo>
                  <a:lnTo>
                    <a:pt x="1526946" y="287375"/>
                  </a:lnTo>
                  <a:lnTo>
                    <a:pt x="1534160" y="282587"/>
                  </a:lnTo>
                  <a:lnTo>
                    <a:pt x="1538947" y="275374"/>
                  </a:lnTo>
                  <a:lnTo>
                    <a:pt x="1540548" y="267169"/>
                  </a:lnTo>
                  <a:close/>
                </a:path>
                <a:path w="2404745" h="1713230">
                  <a:moveTo>
                    <a:pt x="1544015" y="500367"/>
                  </a:moveTo>
                  <a:lnTo>
                    <a:pt x="1542415" y="492163"/>
                  </a:lnTo>
                  <a:lnTo>
                    <a:pt x="1537627" y="484962"/>
                  </a:lnTo>
                  <a:lnTo>
                    <a:pt x="1530426" y="480174"/>
                  </a:lnTo>
                  <a:lnTo>
                    <a:pt x="1522222" y="478574"/>
                  </a:lnTo>
                  <a:lnTo>
                    <a:pt x="1514017" y="480174"/>
                  </a:lnTo>
                  <a:lnTo>
                    <a:pt x="1506804" y="484962"/>
                  </a:lnTo>
                  <a:lnTo>
                    <a:pt x="1502016" y="492163"/>
                  </a:lnTo>
                  <a:lnTo>
                    <a:pt x="1500416" y="500367"/>
                  </a:lnTo>
                  <a:lnTo>
                    <a:pt x="1502016" y="508571"/>
                  </a:lnTo>
                  <a:lnTo>
                    <a:pt x="1506804" y="515785"/>
                  </a:lnTo>
                  <a:lnTo>
                    <a:pt x="1514017" y="520573"/>
                  </a:lnTo>
                  <a:lnTo>
                    <a:pt x="1522222" y="522173"/>
                  </a:lnTo>
                  <a:lnTo>
                    <a:pt x="1530426" y="520573"/>
                  </a:lnTo>
                  <a:lnTo>
                    <a:pt x="1537627" y="515785"/>
                  </a:lnTo>
                  <a:lnTo>
                    <a:pt x="1542415" y="508571"/>
                  </a:lnTo>
                  <a:lnTo>
                    <a:pt x="1544015" y="500367"/>
                  </a:lnTo>
                  <a:close/>
                </a:path>
                <a:path w="2404745" h="1713230">
                  <a:moveTo>
                    <a:pt x="1739557" y="245694"/>
                  </a:moveTo>
                  <a:lnTo>
                    <a:pt x="1737956" y="237490"/>
                  </a:lnTo>
                  <a:lnTo>
                    <a:pt x="1733169" y="230289"/>
                  </a:lnTo>
                  <a:lnTo>
                    <a:pt x="1725955" y="225501"/>
                  </a:lnTo>
                  <a:lnTo>
                    <a:pt x="1717763" y="223901"/>
                  </a:lnTo>
                  <a:lnTo>
                    <a:pt x="1709559" y="225501"/>
                  </a:lnTo>
                  <a:lnTo>
                    <a:pt x="1702346" y="230289"/>
                  </a:lnTo>
                  <a:lnTo>
                    <a:pt x="1697558" y="237490"/>
                  </a:lnTo>
                  <a:lnTo>
                    <a:pt x="1695958" y="245694"/>
                  </a:lnTo>
                  <a:lnTo>
                    <a:pt x="1697558" y="253898"/>
                  </a:lnTo>
                  <a:lnTo>
                    <a:pt x="1702346" y="261112"/>
                  </a:lnTo>
                  <a:lnTo>
                    <a:pt x="1709559" y="265899"/>
                  </a:lnTo>
                  <a:lnTo>
                    <a:pt x="1717763" y="267500"/>
                  </a:lnTo>
                  <a:lnTo>
                    <a:pt x="1725955" y="265899"/>
                  </a:lnTo>
                  <a:lnTo>
                    <a:pt x="1733169" y="261112"/>
                  </a:lnTo>
                  <a:lnTo>
                    <a:pt x="1737956" y="253898"/>
                  </a:lnTo>
                  <a:lnTo>
                    <a:pt x="1739557" y="245694"/>
                  </a:lnTo>
                  <a:close/>
                </a:path>
                <a:path w="2404745" h="1713230">
                  <a:moveTo>
                    <a:pt x="2032723" y="21793"/>
                  </a:moveTo>
                  <a:lnTo>
                    <a:pt x="2031136" y="13589"/>
                  </a:lnTo>
                  <a:lnTo>
                    <a:pt x="2026335" y="6388"/>
                  </a:lnTo>
                  <a:lnTo>
                    <a:pt x="2019134" y="1587"/>
                  </a:lnTo>
                  <a:lnTo>
                    <a:pt x="2010930" y="0"/>
                  </a:lnTo>
                  <a:lnTo>
                    <a:pt x="2002726" y="1587"/>
                  </a:lnTo>
                  <a:lnTo>
                    <a:pt x="1995512" y="6388"/>
                  </a:lnTo>
                  <a:lnTo>
                    <a:pt x="1990725" y="13589"/>
                  </a:lnTo>
                  <a:lnTo>
                    <a:pt x="1989124" y="21793"/>
                  </a:lnTo>
                  <a:lnTo>
                    <a:pt x="1990725" y="29997"/>
                  </a:lnTo>
                  <a:lnTo>
                    <a:pt x="1995512" y="37211"/>
                  </a:lnTo>
                  <a:lnTo>
                    <a:pt x="2002726" y="41998"/>
                  </a:lnTo>
                  <a:lnTo>
                    <a:pt x="2010930" y="43599"/>
                  </a:lnTo>
                  <a:lnTo>
                    <a:pt x="2019134" y="41998"/>
                  </a:lnTo>
                  <a:lnTo>
                    <a:pt x="2026335" y="37211"/>
                  </a:lnTo>
                  <a:lnTo>
                    <a:pt x="2031136" y="29997"/>
                  </a:lnTo>
                  <a:lnTo>
                    <a:pt x="2032723" y="21793"/>
                  </a:lnTo>
                  <a:close/>
                </a:path>
                <a:path w="2404745" h="1713230">
                  <a:moveTo>
                    <a:pt x="2068639" y="1444129"/>
                  </a:moveTo>
                  <a:lnTo>
                    <a:pt x="2067039" y="1435925"/>
                  </a:lnTo>
                  <a:lnTo>
                    <a:pt x="2062251" y="1428711"/>
                  </a:lnTo>
                  <a:lnTo>
                    <a:pt x="2055037" y="1423924"/>
                  </a:lnTo>
                  <a:lnTo>
                    <a:pt x="2046833" y="1422336"/>
                  </a:lnTo>
                  <a:lnTo>
                    <a:pt x="2038629" y="1423924"/>
                  </a:lnTo>
                  <a:lnTo>
                    <a:pt x="2031428" y="1428711"/>
                  </a:lnTo>
                  <a:lnTo>
                    <a:pt x="2026627" y="1435925"/>
                  </a:lnTo>
                  <a:lnTo>
                    <a:pt x="2025040" y="1444129"/>
                  </a:lnTo>
                  <a:lnTo>
                    <a:pt x="2026627" y="1452333"/>
                  </a:lnTo>
                  <a:lnTo>
                    <a:pt x="2031428" y="1459547"/>
                  </a:lnTo>
                  <a:lnTo>
                    <a:pt x="2038629" y="1464335"/>
                  </a:lnTo>
                  <a:lnTo>
                    <a:pt x="2046833" y="1465922"/>
                  </a:lnTo>
                  <a:lnTo>
                    <a:pt x="2055037" y="1464335"/>
                  </a:lnTo>
                  <a:lnTo>
                    <a:pt x="2062251" y="1459547"/>
                  </a:lnTo>
                  <a:lnTo>
                    <a:pt x="2067039" y="1452333"/>
                  </a:lnTo>
                  <a:lnTo>
                    <a:pt x="2068639" y="1444129"/>
                  </a:lnTo>
                  <a:close/>
                </a:path>
                <a:path w="2404745" h="1713230">
                  <a:moveTo>
                    <a:pt x="2228088" y="43192"/>
                  </a:moveTo>
                  <a:lnTo>
                    <a:pt x="2226487" y="34988"/>
                  </a:lnTo>
                  <a:lnTo>
                    <a:pt x="2221700" y="27774"/>
                  </a:lnTo>
                  <a:lnTo>
                    <a:pt x="2214499" y="22987"/>
                  </a:lnTo>
                  <a:lnTo>
                    <a:pt x="2206294" y="21386"/>
                  </a:lnTo>
                  <a:lnTo>
                    <a:pt x="2198090" y="22987"/>
                  </a:lnTo>
                  <a:lnTo>
                    <a:pt x="2190877" y="27774"/>
                  </a:lnTo>
                  <a:lnTo>
                    <a:pt x="2186089" y="34988"/>
                  </a:lnTo>
                  <a:lnTo>
                    <a:pt x="2184489" y="43192"/>
                  </a:lnTo>
                  <a:lnTo>
                    <a:pt x="2186089" y="51396"/>
                  </a:lnTo>
                  <a:lnTo>
                    <a:pt x="2190877" y="58597"/>
                  </a:lnTo>
                  <a:lnTo>
                    <a:pt x="2198090" y="63385"/>
                  </a:lnTo>
                  <a:lnTo>
                    <a:pt x="2206294" y="64985"/>
                  </a:lnTo>
                  <a:lnTo>
                    <a:pt x="2214499" y="63385"/>
                  </a:lnTo>
                  <a:lnTo>
                    <a:pt x="2221700" y="58597"/>
                  </a:lnTo>
                  <a:lnTo>
                    <a:pt x="2226487" y="51396"/>
                  </a:lnTo>
                  <a:lnTo>
                    <a:pt x="2228088" y="43192"/>
                  </a:lnTo>
                  <a:close/>
                </a:path>
                <a:path w="2404745" h="1713230">
                  <a:moveTo>
                    <a:pt x="2350782" y="993698"/>
                  </a:moveTo>
                  <a:lnTo>
                    <a:pt x="2349182" y="985494"/>
                  </a:lnTo>
                  <a:lnTo>
                    <a:pt x="2344394" y="978281"/>
                  </a:lnTo>
                  <a:lnTo>
                    <a:pt x="2337181" y="973493"/>
                  </a:lnTo>
                  <a:lnTo>
                    <a:pt x="2328976" y="971905"/>
                  </a:lnTo>
                  <a:lnTo>
                    <a:pt x="2320772" y="973493"/>
                  </a:lnTo>
                  <a:lnTo>
                    <a:pt x="2313571" y="978281"/>
                  </a:lnTo>
                  <a:lnTo>
                    <a:pt x="2308783" y="985494"/>
                  </a:lnTo>
                  <a:lnTo>
                    <a:pt x="2307183" y="993698"/>
                  </a:lnTo>
                  <a:lnTo>
                    <a:pt x="2308783" y="1001903"/>
                  </a:lnTo>
                  <a:lnTo>
                    <a:pt x="2313571" y="1009116"/>
                  </a:lnTo>
                  <a:lnTo>
                    <a:pt x="2320772" y="1013904"/>
                  </a:lnTo>
                  <a:lnTo>
                    <a:pt x="2328976" y="1015492"/>
                  </a:lnTo>
                  <a:lnTo>
                    <a:pt x="2337181" y="1013904"/>
                  </a:lnTo>
                  <a:lnTo>
                    <a:pt x="2344394" y="1009116"/>
                  </a:lnTo>
                  <a:lnTo>
                    <a:pt x="2349182" y="1001903"/>
                  </a:lnTo>
                  <a:lnTo>
                    <a:pt x="2350782" y="993698"/>
                  </a:lnTo>
                  <a:close/>
                </a:path>
                <a:path w="2404745" h="1713230">
                  <a:moveTo>
                    <a:pt x="2394508" y="1153452"/>
                  </a:moveTo>
                  <a:lnTo>
                    <a:pt x="2392921" y="1145247"/>
                  </a:lnTo>
                  <a:lnTo>
                    <a:pt x="2388133" y="1138047"/>
                  </a:lnTo>
                  <a:lnTo>
                    <a:pt x="2380919" y="1133259"/>
                  </a:lnTo>
                  <a:lnTo>
                    <a:pt x="2372715" y="1131658"/>
                  </a:lnTo>
                  <a:lnTo>
                    <a:pt x="2364511" y="1133259"/>
                  </a:lnTo>
                  <a:lnTo>
                    <a:pt x="2357297" y="1138047"/>
                  </a:lnTo>
                  <a:lnTo>
                    <a:pt x="2352510" y="1145247"/>
                  </a:lnTo>
                  <a:lnTo>
                    <a:pt x="2350922" y="1153452"/>
                  </a:lnTo>
                  <a:lnTo>
                    <a:pt x="2352510" y="1161656"/>
                  </a:lnTo>
                  <a:lnTo>
                    <a:pt x="2357297" y="1168869"/>
                  </a:lnTo>
                  <a:lnTo>
                    <a:pt x="2364511" y="1173657"/>
                  </a:lnTo>
                  <a:lnTo>
                    <a:pt x="2372715" y="1175258"/>
                  </a:lnTo>
                  <a:lnTo>
                    <a:pt x="2380919" y="1173657"/>
                  </a:lnTo>
                  <a:lnTo>
                    <a:pt x="2388133" y="1168869"/>
                  </a:lnTo>
                  <a:lnTo>
                    <a:pt x="2392921" y="1161656"/>
                  </a:lnTo>
                  <a:lnTo>
                    <a:pt x="2394508" y="1153452"/>
                  </a:lnTo>
                  <a:close/>
                </a:path>
                <a:path w="2404745" h="1713230">
                  <a:moveTo>
                    <a:pt x="2404224" y="1472158"/>
                  </a:moveTo>
                  <a:lnTo>
                    <a:pt x="2402636" y="1463954"/>
                  </a:lnTo>
                  <a:lnTo>
                    <a:pt x="2397849" y="1456740"/>
                  </a:lnTo>
                  <a:lnTo>
                    <a:pt x="2390635" y="1451952"/>
                  </a:lnTo>
                  <a:lnTo>
                    <a:pt x="2382431" y="1450352"/>
                  </a:lnTo>
                  <a:lnTo>
                    <a:pt x="2374227" y="1451952"/>
                  </a:lnTo>
                  <a:lnTo>
                    <a:pt x="2367013" y="1456740"/>
                  </a:lnTo>
                  <a:lnTo>
                    <a:pt x="2362225" y="1463954"/>
                  </a:lnTo>
                  <a:lnTo>
                    <a:pt x="2360638" y="1472158"/>
                  </a:lnTo>
                  <a:lnTo>
                    <a:pt x="2362225" y="1480350"/>
                  </a:lnTo>
                  <a:lnTo>
                    <a:pt x="2367013" y="1487563"/>
                  </a:lnTo>
                  <a:lnTo>
                    <a:pt x="2374227" y="1492351"/>
                  </a:lnTo>
                  <a:lnTo>
                    <a:pt x="2382431" y="1493951"/>
                  </a:lnTo>
                  <a:lnTo>
                    <a:pt x="2390635" y="1492351"/>
                  </a:lnTo>
                  <a:lnTo>
                    <a:pt x="2397849" y="1487563"/>
                  </a:lnTo>
                  <a:lnTo>
                    <a:pt x="2402636" y="1480350"/>
                  </a:lnTo>
                  <a:lnTo>
                    <a:pt x="2404224" y="147215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"/>
                <a:cs typeface="Lucida Sans"/>
              </a:rPr>
              <a:t>X</a:t>
            </a:r>
            <a:endParaRPr sz="850">
              <a:latin typeface="Lucida Sans"/>
              <a:cs typeface="Lucida Sans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17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24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"/>
                <a:cs typeface="Lucida Sans"/>
              </a:rPr>
              <a:t>Y</a:t>
            </a:r>
            <a:endParaRPr sz="850">
              <a:latin typeface="Lucida Sans"/>
              <a:cs typeface="Lucida Sans"/>
            </a:endParaRPr>
          </a:p>
        </p:txBody>
      </p: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481704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ONSEQUENCES </a:t>
            </a:r>
            <a:r>
              <a:rPr spc="30" dirty="0"/>
              <a:t>OF</a:t>
            </a:r>
            <a:r>
              <a:rPr spc="260" dirty="0"/>
              <a:t> </a:t>
            </a:r>
            <a:r>
              <a:rPr spc="60" dirty="0"/>
              <a:t>HETEROSKEDASTICITY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3105" y="753997"/>
            <a:ext cx="3883025" cy="22288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23520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224154" algn="l"/>
              </a:tabLst>
            </a:pPr>
            <a:r>
              <a:rPr sz="1100" spc="-15" dirty="0">
                <a:latin typeface="Book Antiqua"/>
                <a:cs typeface="Book Antiqua"/>
              </a:rPr>
              <a:t>Violation </a:t>
            </a:r>
            <a:r>
              <a:rPr sz="1100" spc="-5" dirty="0">
                <a:latin typeface="Book Antiqua"/>
                <a:cs typeface="Book Antiqua"/>
              </a:rPr>
              <a:t>of one of the classical assumptions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 dirty="0">
              <a:latin typeface="Book Antiqua"/>
              <a:cs typeface="Book Antiqua"/>
            </a:endParaRPr>
          </a:p>
          <a:p>
            <a:pPr marL="223520" marR="403860" indent="-173355">
              <a:lnSpc>
                <a:spcPct val="102600"/>
              </a:lnSpc>
              <a:buAutoNum type="arabicPeriod"/>
              <a:tabLst>
                <a:tab pos="224154" algn="l"/>
              </a:tabLst>
            </a:pPr>
            <a:r>
              <a:rPr sz="1100" spc="-5" dirty="0">
                <a:latin typeface="Book Antiqua"/>
                <a:cs typeface="Book Antiqua"/>
              </a:rPr>
              <a:t>Estimates </a:t>
            </a:r>
            <a:r>
              <a:rPr sz="1100" spc="-10" dirty="0">
                <a:latin typeface="Book Antiqua"/>
                <a:cs typeface="Book Antiqua"/>
              </a:rPr>
              <a:t>remain </a:t>
            </a:r>
            <a:r>
              <a:rPr sz="1100" spc="-5" dirty="0">
                <a:latin typeface="Book Antiqua"/>
                <a:cs typeface="Book Antiqua"/>
              </a:rPr>
              <a:t>unbiased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consistent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(estimated 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affected)</a:t>
            </a:r>
            <a:endParaRPr sz="1100" dirty="0">
              <a:latin typeface="Book Antiqua"/>
              <a:cs typeface="Book Antiqua"/>
            </a:endParaRPr>
          </a:p>
          <a:p>
            <a:pPr marL="223520" indent="-173355">
              <a:lnSpc>
                <a:spcPct val="100000"/>
              </a:lnSpc>
              <a:spcBef>
                <a:spcPts val="475"/>
              </a:spcBef>
              <a:buAutoNum type="arabicPeriod"/>
              <a:tabLst>
                <a:tab pos="224154" algn="l"/>
              </a:tabLst>
            </a:pPr>
            <a:r>
              <a:rPr sz="1100" spc="-5" dirty="0">
                <a:latin typeface="Book Antiqua"/>
                <a:cs typeface="Book Antiqua"/>
              </a:rPr>
              <a:t>Estimated </a:t>
            </a:r>
            <a:r>
              <a:rPr sz="1100" spc="-10" dirty="0">
                <a:latin typeface="Book Antiqua"/>
                <a:cs typeface="Book Antiqua"/>
              </a:rPr>
              <a:t>standard errors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15" dirty="0">
                <a:latin typeface="Book Antiqua"/>
                <a:cs typeface="Book Antiqua"/>
              </a:rPr>
              <a:t>are</a:t>
            </a:r>
            <a:r>
              <a:rPr sz="1100" spc="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biased</a:t>
            </a:r>
            <a:endParaRPr sz="1100" dirty="0">
              <a:latin typeface="Book Antiqua"/>
              <a:cs typeface="Book Antiqua"/>
            </a:endParaRPr>
          </a:p>
          <a:p>
            <a:pPr marL="501015" marR="43180" indent="-137160">
              <a:lnSpc>
                <a:spcPct val="100000"/>
              </a:lnSpc>
              <a:spcBef>
                <a:spcPts val="47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heteroskedastic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causes the dependent variable to  fluctuate in a way that the OLS estimation </a:t>
            </a:r>
            <a:r>
              <a:rPr sz="1000" spc="-10" dirty="0">
                <a:latin typeface="Book Antiqua"/>
                <a:cs typeface="Book Antiqua"/>
              </a:rPr>
              <a:t>procedure  </a:t>
            </a:r>
            <a:r>
              <a:rPr sz="1000" spc="-5" dirty="0">
                <a:latin typeface="Book Antiqua"/>
                <a:cs typeface="Book Antiqua"/>
              </a:rPr>
              <a:t>attributes to the independent variable</a:t>
            </a:r>
            <a:endParaRPr sz="1000" dirty="0">
              <a:latin typeface="Book Antiqua"/>
              <a:cs typeface="Book Antiqua"/>
            </a:endParaRPr>
          </a:p>
          <a:p>
            <a:pPr marL="501015" marR="532130" indent="-137160">
              <a:lnSpc>
                <a:spcPct val="100000"/>
              </a:lnSpc>
              <a:spcBef>
                <a:spcPts val="28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heteroskedasticity biases </a:t>
            </a:r>
            <a:r>
              <a:rPr sz="1000" i="1" spc="-5" dirty="0">
                <a:latin typeface="Book Antiqua"/>
                <a:cs typeface="Book Antiqua"/>
              </a:rPr>
              <a:t>t </a:t>
            </a:r>
            <a:r>
              <a:rPr sz="1000" spc="-5" dirty="0">
                <a:latin typeface="Book Antiqua"/>
                <a:cs typeface="Book Antiqua"/>
              </a:rPr>
              <a:t>statistics, which leads to  unreliable hypothesis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testing</a:t>
            </a:r>
            <a:endParaRPr lang="en-US" sz="1000" dirty="0">
              <a:latin typeface="Book Antiqua"/>
              <a:cs typeface="Book Antiqua"/>
            </a:endParaRPr>
          </a:p>
          <a:p>
            <a:pPr marL="501015" marR="243204" indent="-137160">
              <a:lnSpc>
                <a:spcPts val="1200"/>
              </a:lnSpc>
              <a:spcBef>
                <a:spcPts val="35"/>
              </a:spcBef>
            </a:pPr>
            <a:r>
              <a:rPr lang="en-US" sz="900" spc="494" baseline="13888" dirty="0">
                <a:latin typeface="Arial"/>
                <a:cs typeface="Arial"/>
              </a:rPr>
              <a:t> </a:t>
            </a:r>
            <a:r>
              <a:rPr lang="en-US" sz="1000" spc="-15" dirty="0">
                <a:latin typeface="Book Antiqua"/>
                <a:cs typeface="Book Antiqua"/>
              </a:rPr>
              <a:t>typically, </a:t>
            </a:r>
            <a:r>
              <a:rPr lang="en-US" sz="1000" spc="-5" dirty="0">
                <a:latin typeface="Book Antiqua"/>
                <a:cs typeface="Book Antiqua"/>
              </a:rPr>
              <a:t>we encounter underestimation of the standard  errors, so the </a:t>
            </a:r>
            <a:r>
              <a:rPr lang="en-US" sz="1000" i="1" spc="-5" dirty="0">
                <a:latin typeface="Book Antiqua"/>
                <a:cs typeface="Book Antiqua"/>
              </a:rPr>
              <a:t>t </a:t>
            </a:r>
            <a:r>
              <a:rPr lang="en-US" sz="1000" spc="-5" dirty="0">
                <a:latin typeface="Book Antiqua"/>
                <a:cs typeface="Book Antiqua"/>
              </a:rPr>
              <a:t>scores </a:t>
            </a:r>
            <a:r>
              <a:rPr lang="en-US" sz="1000" spc="-10" dirty="0">
                <a:latin typeface="Book Antiqua"/>
                <a:cs typeface="Book Antiqua"/>
              </a:rPr>
              <a:t>are </a:t>
            </a:r>
            <a:r>
              <a:rPr lang="en-US" sz="1000" spc="-5" dirty="0">
                <a:latin typeface="Book Antiqua"/>
                <a:cs typeface="Book Antiqua"/>
              </a:rPr>
              <a:t>incorrectly too</a:t>
            </a:r>
            <a:r>
              <a:rPr lang="en-US" sz="1000" spc="-10" dirty="0">
                <a:latin typeface="Book Antiqua"/>
                <a:cs typeface="Book Antiqua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high</a:t>
            </a:r>
            <a:endParaRPr lang="en-US"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ETECTION </a:t>
            </a:r>
            <a:r>
              <a:rPr spc="30" dirty="0"/>
              <a:t>OF</a:t>
            </a:r>
            <a:r>
              <a:rPr spc="240" dirty="0"/>
              <a:t> </a:t>
            </a:r>
            <a:r>
              <a:rPr spc="60" dirty="0"/>
              <a:t>HETEROSKEDASTICITY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19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492407"/>
            <a:ext cx="3805554" cy="2683427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11454" indent="-148590">
              <a:lnSpc>
                <a:spcPct val="100000"/>
              </a:lnSpc>
              <a:spcBef>
                <a:spcPts val="40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is a battery of tests for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280"/>
              </a:spcBef>
            </a:pPr>
            <a:r>
              <a:rPr sz="1000" spc="-5" dirty="0">
                <a:latin typeface="Book Antiqua"/>
                <a:cs typeface="Book Antiqua"/>
              </a:rPr>
              <a:t>Sometimes, simple visual analysis of residuals is </a:t>
            </a:r>
            <a:r>
              <a:rPr sz="1000" spc="-10" dirty="0">
                <a:latin typeface="Book Antiqua"/>
                <a:cs typeface="Book Antiqua"/>
              </a:rPr>
              <a:t>sufficient  </a:t>
            </a:r>
            <a:r>
              <a:rPr sz="1000" spc="-5" dirty="0">
                <a:latin typeface="Book Antiqua"/>
                <a:cs typeface="Book Antiqua"/>
              </a:rPr>
              <a:t>to detect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heteroskedasticity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5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derive a test for the</a:t>
            </a:r>
            <a:r>
              <a:rPr sz="1100" spc="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 dirty="0">
              <a:latin typeface="Book Antiqua"/>
              <a:cs typeface="Book Antiqua"/>
            </a:endParaRPr>
          </a:p>
          <a:p>
            <a:pPr marL="222250" algn="ctr">
              <a:lnSpc>
                <a:spcPct val="100000"/>
              </a:lnSpc>
              <a:spcBef>
                <a:spcPts val="75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0416" dirty="0">
                <a:latin typeface="Book Antiqua"/>
                <a:cs typeface="Book Antiqua"/>
              </a:rPr>
              <a:t>2</a:t>
            </a:r>
            <a:r>
              <a:rPr sz="1100" i="1" spc="5" dirty="0">
                <a:latin typeface="Book Antiqua"/>
                <a:cs typeface="Book Antiqua"/>
              </a:rPr>
              <a:t>z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endParaRPr sz="1200" baseline="-13888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The test is based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analysis of</a:t>
            </a:r>
            <a:r>
              <a:rPr sz="1100" spc="-10" dirty="0">
                <a:latin typeface="Book Antiqua"/>
                <a:cs typeface="Book Antiqua"/>
              </a:rPr>
              <a:t> residuals</a:t>
            </a:r>
            <a:endParaRPr lang="en-US" sz="1100" spc="-1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endParaRPr sz="11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spcBef>
                <a:spcPts val="2050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The null hypothesis for the test is </a:t>
            </a:r>
            <a:r>
              <a:rPr sz="1100" spc="-10" dirty="0">
                <a:latin typeface="Book Antiqua"/>
                <a:cs typeface="Book Antiqua"/>
              </a:rPr>
              <a:t>no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heteroskedasticity:</a:t>
            </a:r>
            <a:endParaRPr sz="1100" dirty="0">
              <a:latin typeface="Book Antiqua"/>
              <a:cs typeface="Book Antiqua"/>
            </a:endParaRPr>
          </a:p>
          <a:p>
            <a:pPr marL="211454">
              <a:lnSpc>
                <a:spcPct val="100000"/>
              </a:lnSpc>
              <a:spcBef>
                <a:spcPts val="25"/>
              </a:spcBef>
            </a:pPr>
            <a:r>
              <a:rPr sz="1100" i="1" spc="5" dirty="0">
                <a:latin typeface="Book Antiqua"/>
                <a:cs typeface="Book Antiqua"/>
              </a:rPr>
              <a:t>E</a:t>
            </a:r>
            <a:r>
              <a:rPr sz="1100" spc="5" dirty="0">
                <a:latin typeface="Tahoma"/>
                <a:cs typeface="Tahoma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e</a:t>
            </a:r>
            <a:r>
              <a:rPr sz="1200" spc="7" baseline="27777" dirty="0">
                <a:latin typeface="Book Antiqua"/>
                <a:cs typeface="Book Antiqua"/>
              </a:rPr>
              <a:t>2</a:t>
            </a:r>
            <a:r>
              <a:rPr sz="1100" spc="5" dirty="0">
                <a:latin typeface="Tahoma"/>
                <a:cs typeface="Tahoma"/>
              </a:rPr>
              <a:t>) </a:t>
            </a:r>
            <a:r>
              <a:rPr sz="1100" spc="45" dirty="0">
                <a:latin typeface="Tahoma"/>
                <a:cs typeface="Tahoma"/>
              </a:rPr>
              <a:t>=</a:t>
            </a:r>
            <a:r>
              <a:rPr sz="1100" spc="-95" dirty="0">
                <a:latin typeface="Tahoma"/>
                <a:cs typeface="Tahoma"/>
              </a:rPr>
              <a:t> </a:t>
            </a:r>
            <a:r>
              <a:rPr sz="1100" i="1" spc="-5" dirty="0">
                <a:latin typeface="Arial"/>
                <a:cs typeface="Arial"/>
              </a:rPr>
              <a:t>σ</a:t>
            </a:r>
            <a:r>
              <a:rPr sz="1200" spc="-7" baseline="27777" dirty="0">
                <a:latin typeface="Book Antiqua"/>
                <a:cs typeface="Book Antiqua"/>
              </a:rPr>
              <a:t>2</a:t>
            </a:r>
            <a:endParaRPr sz="1200" baseline="27777" dirty="0">
              <a:latin typeface="Book Antiqua"/>
              <a:cs typeface="Book Antiqua"/>
            </a:endParaRPr>
          </a:p>
          <a:p>
            <a:pPr marL="488315" marR="49530" indent="-137160">
              <a:lnSpc>
                <a:spcPct val="100000"/>
              </a:lnSpc>
              <a:spcBef>
                <a:spcPts val="50"/>
              </a:spcBef>
            </a:pPr>
            <a:r>
              <a:rPr sz="1000" spc="-10" dirty="0">
                <a:latin typeface="Book Antiqua"/>
                <a:cs typeface="Book Antiqua"/>
              </a:rPr>
              <a:t>Therefore, </a:t>
            </a:r>
            <a:r>
              <a:rPr sz="1000" spc="-5" dirty="0">
                <a:latin typeface="Book Antiqua"/>
                <a:cs typeface="Book Antiqua"/>
              </a:rPr>
              <a:t>we will analyse the relationship between </a:t>
            </a:r>
            <a:r>
              <a:rPr sz="1000" i="1" spc="-5" dirty="0">
                <a:latin typeface="Book Antiqua"/>
                <a:cs typeface="Book Antiqua"/>
              </a:rPr>
              <a:t>e</a:t>
            </a:r>
            <a:r>
              <a:rPr sz="1050" spc="-7" baseline="27777" dirty="0">
                <a:latin typeface="Book Antiqua"/>
                <a:cs typeface="Book Antiqua"/>
              </a:rPr>
              <a:t>2 </a:t>
            </a:r>
            <a:r>
              <a:rPr sz="1000" spc="-5" dirty="0">
                <a:latin typeface="Book Antiqua"/>
                <a:cs typeface="Book Antiqua"/>
              </a:rPr>
              <a:t>and  explanatory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B0BCF3-87C4-4910-B2A2-0B6E19EBD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035175"/>
            <a:ext cx="3172858" cy="37457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08876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B</a:t>
            </a:r>
            <a:r>
              <a:rPr spc="60" dirty="0"/>
              <a:t>REUSCH </a:t>
            </a:r>
            <a:r>
              <a:rPr sz="1400" spc="30" dirty="0"/>
              <a:t>P</a:t>
            </a:r>
            <a:r>
              <a:rPr spc="30" dirty="0"/>
              <a:t>AGAN </a:t>
            </a:r>
            <a:r>
              <a:rPr spc="50" dirty="0"/>
              <a:t>TEST </a:t>
            </a:r>
            <a:r>
              <a:rPr spc="45" dirty="0"/>
              <a:t>FOR</a:t>
            </a:r>
            <a:r>
              <a:rPr spc="125" dirty="0"/>
              <a:t> </a:t>
            </a:r>
            <a:r>
              <a:rPr spc="60" dirty="0"/>
              <a:t>HETEROSKEDASTICITY</a:t>
            </a:r>
            <a:endParaRPr sz="1400"/>
          </a:p>
        </p:txBody>
      </p:sp>
      <p:sp>
        <p:nvSpPr>
          <p:cNvPr id="10" name="object 10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3105" y="649666"/>
            <a:ext cx="3898900" cy="86296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223520" indent="-173355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224154" algn="l"/>
              </a:tabLst>
            </a:pPr>
            <a:r>
              <a:rPr sz="1100" spc="-5" dirty="0">
                <a:latin typeface="Book Antiqua"/>
                <a:cs typeface="Book Antiqua"/>
              </a:rPr>
              <a:t>Estimate the equation, get the </a:t>
            </a:r>
            <a:r>
              <a:rPr sz="1100" spc="-10" dirty="0">
                <a:latin typeface="Book Antiqua"/>
                <a:cs typeface="Book Antiqua"/>
              </a:rPr>
              <a:t>residuals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223520" indent="-173355">
              <a:lnSpc>
                <a:spcPct val="100000"/>
              </a:lnSpc>
              <a:spcBef>
                <a:spcPts val="630"/>
              </a:spcBef>
              <a:buAutoNum type="arabicPeriod"/>
              <a:tabLst>
                <a:tab pos="224154" algn="l"/>
              </a:tabLst>
            </a:pPr>
            <a:r>
              <a:rPr sz="1100" spc="-10" dirty="0">
                <a:latin typeface="Book Antiqua"/>
                <a:cs typeface="Book Antiqua"/>
              </a:rPr>
              <a:t>Regress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squared residuals on </a:t>
            </a:r>
            <a:r>
              <a:rPr sz="1100" spc="-5" dirty="0">
                <a:latin typeface="Book Antiqua"/>
                <a:cs typeface="Book Antiqua"/>
              </a:rPr>
              <a:t>all explanatory</a:t>
            </a:r>
            <a:r>
              <a:rPr sz="1100" spc="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variables:</a:t>
            </a:r>
            <a:endParaRPr sz="1100">
              <a:latin typeface="Book Antiqua"/>
              <a:cs typeface="Book Antiqua"/>
            </a:endParaRPr>
          </a:p>
          <a:p>
            <a:pPr marL="1257935">
              <a:lnSpc>
                <a:spcPts val="955"/>
              </a:lnSpc>
              <a:spcBef>
                <a:spcPts val="1130"/>
              </a:spcBef>
              <a:tabLst>
                <a:tab pos="3672840" algn="l"/>
              </a:tabLst>
            </a:pPr>
            <a:r>
              <a:rPr sz="1100" i="1" spc="-10" dirty="0">
                <a:latin typeface="Book Antiqua"/>
                <a:cs typeface="Book Antiqua"/>
              </a:rPr>
              <a:t>e</a:t>
            </a:r>
            <a:r>
              <a:rPr sz="1200" spc="-15" baseline="31250" dirty="0">
                <a:latin typeface="Book Antiqua"/>
                <a:cs typeface="Book Antiqua"/>
              </a:rPr>
              <a:t>2 </a:t>
            </a:r>
            <a:r>
              <a:rPr sz="1100" spc="45" dirty="0">
                <a:latin typeface="Tahoma"/>
                <a:cs typeface="Tahoma"/>
              </a:rPr>
              <a:t>= </a:t>
            </a:r>
            <a:r>
              <a:rPr sz="1100" i="1" spc="30" dirty="0">
                <a:latin typeface="Arial"/>
                <a:cs typeface="Arial"/>
              </a:rPr>
              <a:t>α</a:t>
            </a:r>
            <a:r>
              <a:rPr sz="1200" spc="44" baseline="-10416" dirty="0">
                <a:latin typeface="Book Antiqua"/>
                <a:cs typeface="Book Antiqua"/>
              </a:rPr>
              <a:t>0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25" dirty="0">
                <a:latin typeface="Arial"/>
                <a:cs typeface="Arial"/>
              </a:rPr>
              <a:t>α</a:t>
            </a:r>
            <a:r>
              <a:rPr sz="1200" spc="37" baseline="-13888" dirty="0">
                <a:latin typeface="Book Antiqua"/>
                <a:cs typeface="Book Antiqua"/>
              </a:rPr>
              <a:t>1</a:t>
            </a:r>
            <a:r>
              <a:rPr sz="1100" i="1" spc="25" dirty="0">
                <a:latin typeface="Book Antiqua"/>
                <a:cs typeface="Book Antiqua"/>
              </a:rPr>
              <a:t>x</a:t>
            </a:r>
            <a:r>
              <a:rPr sz="1200" i="1" spc="3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25" dirty="0">
                <a:latin typeface="Arial"/>
                <a:cs typeface="Arial"/>
              </a:rPr>
              <a:t>α</a:t>
            </a:r>
            <a:r>
              <a:rPr sz="1200" spc="37" baseline="-10416" dirty="0">
                <a:latin typeface="Book Antiqua"/>
                <a:cs typeface="Book Antiqua"/>
              </a:rPr>
              <a:t>2</a:t>
            </a:r>
            <a:r>
              <a:rPr sz="1100" i="1" spc="25" dirty="0">
                <a:latin typeface="Book Antiqua"/>
                <a:cs typeface="Book Antiqua"/>
              </a:rPr>
              <a:t>z</a:t>
            </a:r>
            <a:r>
              <a:rPr sz="1200" i="1" spc="37" baseline="-13888" dirty="0">
                <a:latin typeface="Book Antiqua"/>
                <a:cs typeface="Book Antiqua"/>
              </a:rPr>
              <a:t>i</a:t>
            </a:r>
            <a:r>
              <a:rPr sz="1200" i="1" spc="30" baseline="-13888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Tahoma"/>
                <a:cs typeface="Tahoma"/>
              </a:rPr>
              <a:t>+</a:t>
            </a:r>
            <a:r>
              <a:rPr sz="1100" spc="-105" dirty="0">
                <a:latin typeface="Tahoma"/>
                <a:cs typeface="Tahoma"/>
              </a:rPr>
              <a:t> </a:t>
            </a:r>
            <a:r>
              <a:rPr sz="1100" i="1" spc="-10" dirty="0">
                <a:latin typeface="Arial"/>
                <a:cs typeface="Arial"/>
              </a:rPr>
              <a:t>ν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-5" dirty="0">
                <a:latin typeface="Book Antiqua"/>
                <a:cs typeface="Book Antiqua"/>
              </a:rPr>
              <a:t>(1)</a:t>
            </a:r>
            <a:endParaRPr sz="1100">
              <a:latin typeface="Book Antiqua"/>
              <a:cs typeface="Book Antiqua"/>
            </a:endParaRPr>
          </a:p>
          <a:p>
            <a:pPr marL="1311275">
              <a:lnSpc>
                <a:spcPts val="595"/>
              </a:lnSpc>
            </a:pPr>
            <a:r>
              <a:rPr sz="800" i="1" spc="-5" dirty="0">
                <a:latin typeface="Book Antiqua"/>
                <a:cs typeface="Book Antiqua"/>
              </a:rPr>
              <a:t>i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5805" y="1730169"/>
            <a:ext cx="3649979" cy="522579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210820" indent="-173355">
              <a:lnSpc>
                <a:spcPct val="100000"/>
              </a:lnSpc>
              <a:spcBef>
                <a:spcPts val="735"/>
              </a:spcBef>
              <a:buAutoNum type="arabicPeriod" startAt="3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Get the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of this </a:t>
            </a:r>
            <a:r>
              <a:rPr sz="1100" spc="-10" dirty="0">
                <a:latin typeface="Book Antiqua"/>
                <a:cs typeface="Book Antiqua"/>
              </a:rPr>
              <a:t>regression and </a:t>
            </a:r>
            <a:r>
              <a:rPr sz="1100" spc="-5" dirty="0">
                <a:latin typeface="Book Antiqua"/>
                <a:cs typeface="Book Antiqua"/>
              </a:rPr>
              <a:t>the sample size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n</a:t>
            </a:r>
            <a:endParaRPr lang="en-US" sz="1100" i="1" spc="-1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735"/>
              </a:spcBef>
              <a:buAutoNum type="arabicPeriod" startAt="3"/>
              <a:tabLst>
                <a:tab pos="211454" algn="l"/>
              </a:tabLst>
            </a:pPr>
            <a:endParaRPr sz="11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805" y="2652038"/>
            <a:ext cx="3710940" cy="35009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5. If </a:t>
            </a:r>
            <a:r>
              <a:rPr sz="1100" i="1" spc="-5" dirty="0">
                <a:latin typeface="Book Antiqua"/>
                <a:cs typeface="Book Antiqua"/>
              </a:rPr>
              <a:t>nR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larger </a:t>
            </a:r>
            <a:r>
              <a:rPr sz="1100" spc="-5" dirty="0">
                <a:latin typeface="Book Antiqua"/>
                <a:cs typeface="Book Antiqua"/>
              </a:rPr>
              <a:t>than the </a:t>
            </a:r>
            <a:r>
              <a:rPr sz="1100" i="1" spc="35" dirty="0">
                <a:latin typeface="Arial"/>
                <a:cs typeface="Arial"/>
              </a:rPr>
              <a:t>χ</a:t>
            </a:r>
            <a:r>
              <a:rPr sz="1200" spc="52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critical value, then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to</a:t>
            </a:r>
            <a:r>
              <a:rPr lang="en-US" sz="1100" spc="-5" dirty="0">
                <a:latin typeface="Book Antiqua"/>
                <a:cs typeface="Book Antiqua"/>
              </a:rPr>
              <a:t> reject H</a:t>
            </a:r>
            <a:r>
              <a:rPr lang="en-US" sz="1100" spc="-5" baseline="-25000" dirty="0">
                <a:latin typeface="Book Antiqua"/>
                <a:cs typeface="Book Antiqua"/>
              </a:rPr>
              <a:t>0</a:t>
            </a:r>
            <a:r>
              <a:rPr lang="en-US" sz="1100" spc="-5" dirty="0">
                <a:latin typeface="Book Antiqua"/>
                <a:cs typeface="Book Antiqua"/>
              </a:rPr>
              <a:t> of no heteroskedasticity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CD9E855-D811-4F8C-AC58-DA5E2FDFF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647" y="2029532"/>
            <a:ext cx="3710940" cy="62250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25589" y="499552"/>
                <a:ext cx="3495675" cy="2753360"/>
              </a:xfrm>
              <a:prstGeom prst="rect">
                <a:avLst/>
              </a:prstGeom>
            </p:spPr>
            <p:txBody>
              <a:bodyPr vert="horz" wrap="square" lIns="0" tIns="90805" rIns="0" bIns="0" rtlCol="0">
                <a:spAutoFit/>
              </a:bodyPr>
              <a:lstStyle/>
              <a:p>
                <a:pPr marL="62865">
                  <a:lnSpc>
                    <a:spcPct val="100000"/>
                  </a:lnSpc>
                  <a:spcBef>
                    <a:spcPts val="715"/>
                  </a:spcBef>
                </a:pPr>
                <a:r>
                  <a:rPr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sz="1100" spc="-10" dirty="0">
                    <a:latin typeface="Book Antiqua"/>
                    <a:cs typeface="Book Antiqua"/>
                  </a:rPr>
                  <a:t>Where </a:t>
                </a:r>
                <a:r>
                  <a:rPr sz="1100" spc="-5" dirty="0">
                    <a:latin typeface="Book Antiqua"/>
                    <a:cs typeface="Book Antiqua"/>
                  </a:rPr>
                  <a:t>does the omitted variable bias </a:t>
                </a:r>
                <a:r>
                  <a:rPr sz="1100" spc="-10" dirty="0">
                    <a:latin typeface="Book Antiqua"/>
                    <a:cs typeface="Book Antiqua"/>
                  </a:rPr>
                  <a:t>come</a:t>
                </a:r>
                <a:r>
                  <a:rPr sz="1100" spc="-190" dirty="0">
                    <a:latin typeface="Book Antiqua"/>
                    <a:cs typeface="Book Antiqua"/>
                  </a:rPr>
                  <a:t> </a:t>
                </a:r>
                <a:r>
                  <a:rPr sz="1100" spc="-10" dirty="0">
                    <a:latin typeface="Book Antiqua"/>
                    <a:cs typeface="Book Antiqua"/>
                  </a:rPr>
                  <a:t>from?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62865">
                  <a:lnSpc>
                    <a:spcPct val="100000"/>
                  </a:lnSpc>
                  <a:spcBef>
                    <a:spcPts val="620"/>
                  </a:spcBef>
                </a:pPr>
                <a:r>
                  <a:rPr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sz="1100" spc="-35" dirty="0">
                    <a:latin typeface="Book Antiqua"/>
                    <a:cs typeface="Book Antiqua"/>
                  </a:rPr>
                  <a:t>True</a:t>
                </a:r>
                <a:r>
                  <a:rPr sz="1100" spc="-170" dirty="0">
                    <a:latin typeface="Book Antiqua"/>
                    <a:cs typeface="Book Antiqua"/>
                  </a:rPr>
                  <a:t> </a:t>
                </a:r>
                <a:r>
                  <a:rPr lang="en-US" sz="1100" spc="-170" dirty="0">
                    <a:latin typeface="Book Antiqua"/>
                    <a:cs typeface="Book Antiqua"/>
                  </a:rPr>
                  <a:t>  </a:t>
                </a:r>
                <a:r>
                  <a:rPr sz="1100" spc="-5" dirty="0">
                    <a:latin typeface="Book Antiqua"/>
                    <a:cs typeface="Book Antiqua"/>
                  </a:rPr>
                  <a:t>model: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1464945">
                  <a:lnSpc>
                    <a:spcPct val="100000"/>
                  </a:lnSpc>
                  <a:spcBef>
                    <a:spcPts val="35"/>
                  </a:spcBef>
                </a:pPr>
                <a:r>
                  <a:rPr sz="1100" i="1" spc="-10" dirty="0">
                    <a:latin typeface="Book Antiqua"/>
                    <a:cs typeface="Book Antiqua"/>
                  </a:rPr>
                  <a:t>y</a:t>
                </a:r>
                <a:r>
                  <a:rPr sz="1200" i="1" spc="-15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110" dirty="0">
                    <a:latin typeface="Garamond"/>
                    <a:cs typeface="Garamond"/>
                  </a:rPr>
                  <a:t>= </a:t>
                </a:r>
                <a:r>
                  <a:rPr sz="1100" i="1" dirty="0">
                    <a:latin typeface="Century Gothic"/>
                    <a:cs typeface="Century Gothic"/>
                  </a:rPr>
                  <a:t>β</a:t>
                </a:r>
                <a:r>
                  <a:rPr sz="1100" i="1" dirty="0">
                    <a:latin typeface="Book Antiqua"/>
                    <a:cs typeface="Book Antiqua"/>
                  </a:rPr>
                  <a:t>x</a:t>
                </a:r>
                <a:r>
                  <a:rPr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110" dirty="0">
                    <a:latin typeface="Garamond"/>
                    <a:cs typeface="Garamond"/>
                  </a:rPr>
                  <a:t>+ </a:t>
                </a:r>
                <a:r>
                  <a:rPr sz="1100" i="1" dirty="0">
                    <a:latin typeface="Century Gothic"/>
                    <a:cs typeface="Century Gothic"/>
                  </a:rPr>
                  <a:t>γ</a:t>
                </a:r>
                <a:r>
                  <a:rPr sz="1100" i="1" dirty="0">
                    <a:latin typeface="Book Antiqua"/>
                    <a:cs typeface="Book Antiqua"/>
                  </a:rPr>
                  <a:t>z</a:t>
                </a:r>
                <a:r>
                  <a:rPr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110" dirty="0">
                    <a:latin typeface="Garamond"/>
                    <a:cs typeface="Garamond"/>
                  </a:rPr>
                  <a:t>+</a:t>
                </a:r>
                <a:r>
                  <a:rPr sz="1100" spc="-130" dirty="0">
                    <a:latin typeface="Garamond"/>
                    <a:cs typeface="Garamond"/>
                  </a:rPr>
                  <a:t> </a:t>
                </a:r>
                <a:r>
                  <a:rPr sz="1100" i="1" spc="-5" dirty="0">
                    <a:latin typeface="Book Antiqua"/>
                    <a:cs typeface="Book Antiqua"/>
                  </a:rPr>
                  <a:t>u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</a:t>
                </a:r>
                <a:endParaRPr sz="1200" baseline="-13888" dirty="0">
                  <a:latin typeface="Book Antiqua"/>
                  <a:cs typeface="Book Antiqua"/>
                </a:endParaRPr>
              </a:p>
              <a:p>
                <a:pPr marL="62865">
                  <a:lnSpc>
                    <a:spcPct val="100000"/>
                  </a:lnSpc>
                  <a:spcBef>
                    <a:spcPts val="670"/>
                  </a:spcBef>
                </a:pPr>
                <a:r>
                  <a:rPr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sz="1100" spc="-10" dirty="0">
                    <a:latin typeface="Book Antiqua"/>
                    <a:cs typeface="Book Antiqua"/>
                  </a:rPr>
                  <a:t>Model </a:t>
                </a:r>
                <a:r>
                  <a:rPr sz="1100" spc="-5" dirty="0">
                    <a:latin typeface="Book Antiqua"/>
                    <a:cs typeface="Book Antiqua"/>
                  </a:rPr>
                  <a:t>as it looks </a:t>
                </a:r>
                <a:r>
                  <a:rPr sz="1100" spc="-10" dirty="0">
                    <a:latin typeface="Book Antiqua"/>
                    <a:cs typeface="Book Antiqua"/>
                  </a:rPr>
                  <a:t>when we </a:t>
                </a:r>
                <a:r>
                  <a:rPr sz="1100" spc="-5" dirty="0">
                    <a:latin typeface="Book Antiqua"/>
                    <a:cs typeface="Book Antiqua"/>
                  </a:rPr>
                  <a:t>omit variable</a:t>
                </a:r>
                <a:r>
                  <a:rPr sz="1100" spc="-160" dirty="0">
                    <a:latin typeface="Book Antiqua"/>
                    <a:cs typeface="Book Antiqua"/>
                  </a:rPr>
                  <a:t> </a:t>
                </a:r>
                <a:r>
                  <a:rPr sz="1100" i="1" spc="-10" dirty="0">
                    <a:latin typeface="Book Antiqua"/>
                    <a:cs typeface="Book Antiqua"/>
                  </a:rPr>
                  <a:t>z</a:t>
                </a:r>
                <a:r>
                  <a:rPr sz="1100" spc="-10" dirty="0">
                    <a:latin typeface="Book Antiqua"/>
                    <a:cs typeface="Book Antiqua"/>
                  </a:rPr>
                  <a:t>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532130" algn="ctr">
                  <a:lnSpc>
                    <a:spcPct val="100000"/>
                  </a:lnSpc>
                  <a:spcBef>
                    <a:spcPts val="1105"/>
                  </a:spcBef>
                </a:pPr>
                <a:r>
                  <a:rPr sz="1100" i="1" spc="-5" dirty="0">
                    <a:latin typeface="Book Antiqua"/>
                    <a:cs typeface="Book Antiqua"/>
                  </a:rPr>
                  <a:t>y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 </a:t>
                </a:r>
                <a:r>
                  <a:rPr sz="1100" spc="110" dirty="0">
                    <a:latin typeface="Garamond"/>
                    <a:cs typeface="Garamond"/>
                  </a:rPr>
                  <a:t>= </a:t>
                </a:r>
                <a:r>
                  <a:rPr sz="1100" i="1" dirty="0">
                    <a:latin typeface="Century Gothic"/>
                    <a:cs typeface="Century Gothic"/>
                  </a:rPr>
                  <a:t>β</a:t>
                </a:r>
                <a:r>
                  <a:rPr sz="1100" i="1" dirty="0">
                    <a:latin typeface="Book Antiqua"/>
                    <a:cs typeface="Book Antiqua"/>
                  </a:rPr>
                  <a:t>x</a:t>
                </a:r>
                <a:r>
                  <a:rPr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110" dirty="0">
                    <a:latin typeface="Garamond"/>
                    <a:cs typeface="Garamond"/>
                  </a:rPr>
                  <a:t>+</a:t>
                </a:r>
                <a:r>
                  <a:rPr sz="1100" spc="-80" dirty="0">
                    <a:latin typeface="Garamond"/>
                    <a:cs typeface="Garamond"/>
                  </a:rPr>
                  <a:t> </a:t>
                </a:r>
                <a:r>
                  <a:rPr sz="1100" i="1" spc="-130" dirty="0">
                    <a:latin typeface="Book Antiqua"/>
                    <a:cs typeface="Book Antiqua"/>
                  </a:rPr>
                  <a:t>u</a:t>
                </a:r>
                <a:r>
                  <a:rPr sz="1650" spc="-195" baseline="2525" dirty="0">
                    <a:latin typeface="Garamond"/>
                    <a:cs typeface="Garamond"/>
                  </a:rPr>
                  <a:t>˜</a:t>
                </a:r>
                <a:r>
                  <a:rPr sz="1200" i="1" spc="-195" baseline="-13888" dirty="0">
                    <a:latin typeface="Book Antiqua"/>
                    <a:cs typeface="Book Antiqua"/>
                  </a:rPr>
                  <a:t>i</a:t>
                </a:r>
                <a:endParaRPr sz="1200" baseline="-13888" dirty="0">
                  <a:latin typeface="Book Antiqua"/>
                  <a:cs typeface="Book Antiqua"/>
                </a:endParaRPr>
              </a:p>
              <a:p>
                <a:pPr marL="211454">
                  <a:lnSpc>
                    <a:spcPct val="100000"/>
                  </a:lnSpc>
                  <a:spcBef>
                    <a:spcPts val="1110"/>
                  </a:spcBef>
                </a:pPr>
                <a:r>
                  <a:rPr sz="1100" spc="-5" dirty="0">
                    <a:latin typeface="Book Antiqua"/>
                    <a:cs typeface="Book Antiqua"/>
                  </a:rPr>
                  <a:t>implying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532130" algn="ctr">
                  <a:lnSpc>
                    <a:spcPct val="100000"/>
                  </a:lnSpc>
                  <a:spcBef>
                    <a:spcPts val="35"/>
                  </a:spcBef>
                </a:pPr>
                <a:r>
                  <a:rPr lang="en-US" sz="1100" i="1" spc="-130" dirty="0" err="1">
                    <a:latin typeface="Book Antiqua"/>
                    <a:cs typeface="Book Antiqua"/>
                  </a:rPr>
                  <a:t>u</a:t>
                </a:r>
                <a:r>
                  <a:rPr sz="1650" spc="-195" baseline="2525" dirty="0" err="1">
                    <a:latin typeface="Garamond"/>
                    <a:cs typeface="Garamond"/>
                  </a:rPr>
                  <a:t>˜</a:t>
                </a:r>
                <a:r>
                  <a:rPr sz="1200" i="1" spc="-195" baseline="-13888" dirty="0" err="1">
                    <a:latin typeface="Book Antiqua"/>
                    <a:cs typeface="Book Antiqua"/>
                  </a:rPr>
                  <a:t>i</a:t>
                </a:r>
                <a:r>
                  <a:rPr sz="1200" i="1" spc="-195" baseline="-13888" dirty="0">
                    <a:latin typeface="Book Antiqua"/>
                    <a:cs typeface="Book Antiqua"/>
                  </a:rPr>
                  <a:t>     </a:t>
                </a:r>
                <a:r>
                  <a:rPr sz="1100" spc="110" dirty="0">
                    <a:latin typeface="Garamond"/>
                    <a:cs typeface="Garamond"/>
                  </a:rPr>
                  <a:t>= </a:t>
                </a:r>
                <a14:m>
                  <m:oMath xmlns:m="http://schemas.openxmlformats.org/officeDocument/2006/math">
                    <m:r>
                      <a:rPr lang="en-US" sz="1100" i="1" spc="11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Garamond"/>
                      </a:rPr>
                      <m:t>𝛾</m:t>
                    </m:r>
                  </m:oMath>
                </a14:m>
                <a:r>
                  <a:rPr sz="1100" i="1" dirty="0" err="1">
                    <a:latin typeface="Book Antiqua"/>
                    <a:cs typeface="Book Antiqua"/>
                  </a:rPr>
                  <a:t>z</a:t>
                </a:r>
                <a:r>
                  <a:rPr sz="1200" i="1" baseline="-13888" dirty="0" err="1">
                    <a:latin typeface="Book Antiqua"/>
                    <a:cs typeface="Book Antiqua"/>
                  </a:rPr>
                  <a:t>i</a:t>
                </a:r>
                <a:r>
                  <a:rPr sz="1200" i="1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110" dirty="0">
                    <a:latin typeface="Garamond"/>
                    <a:cs typeface="Garamond"/>
                  </a:rPr>
                  <a:t>+</a:t>
                </a:r>
                <a:r>
                  <a:rPr sz="1100" spc="-95" dirty="0">
                    <a:latin typeface="Garamond"/>
                    <a:cs typeface="Garamond"/>
                  </a:rPr>
                  <a:t> </a:t>
                </a:r>
                <a:r>
                  <a:rPr sz="1100" i="1" spc="-5" dirty="0">
                    <a:latin typeface="Book Antiqua"/>
                    <a:cs typeface="Book Antiqua"/>
                  </a:rPr>
                  <a:t>u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</a:t>
                </a:r>
                <a:endParaRPr sz="1200" baseline="-13888" dirty="0">
                  <a:latin typeface="Book Antiqua"/>
                  <a:cs typeface="Book Antiqua"/>
                </a:endParaRPr>
              </a:p>
              <a:p>
                <a:pPr marL="62865">
                  <a:lnSpc>
                    <a:spcPct val="100000"/>
                  </a:lnSpc>
                  <a:spcBef>
                    <a:spcPts val="670"/>
                  </a:spcBef>
                </a:pPr>
                <a:r>
                  <a:rPr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sz="1100" spc="-60" dirty="0">
                    <a:latin typeface="Book Antiqua"/>
                    <a:cs typeface="Book Antiqua"/>
                  </a:rPr>
                  <a:t>We </a:t>
                </a:r>
                <a:r>
                  <a:rPr sz="1100" spc="-5" dirty="0">
                    <a:latin typeface="Book Antiqua"/>
                    <a:cs typeface="Book Antiqua"/>
                  </a:rPr>
                  <a:t>assume that </a:t>
                </a:r>
                <a:r>
                  <a:rPr sz="1100" i="1" spc="-35" dirty="0">
                    <a:latin typeface="Book Antiqua"/>
                    <a:cs typeface="Book Antiqua"/>
                  </a:rPr>
                  <a:t>Cov</a:t>
                </a:r>
                <a:r>
                  <a:rPr sz="1100" spc="-35" dirty="0">
                    <a:latin typeface="Garamond"/>
                    <a:cs typeface="Garamond"/>
                  </a:rPr>
                  <a:t>(</a:t>
                </a:r>
                <a:r>
                  <a:rPr sz="1100" i="1" spc="-35" dirty="0">
                    <a:latin typeface="Book Antiqua"/>
                    <a:cs typeface="Book Antiqua"/>
                  </a:rPr>
                  <a:t>u</a:t>
                </a:r>
                <a:r>
                  <a:rPr sz="1650" spc="-52" baseline="2525" dirty="0">
                    <a:latin typeface="Garamond"/>
                    <a:cs typeface="Garamond"/>
                  </a:rPr>
                  <a:t>˜</a:t>
                </a:r>
                <a:r>
                  <a:rPr sz="1200" i="1" spc="-52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-35" dirty="0">
                    <a:latin typeface="Century Gothic"/>
                    <a:cs typeface="Century Gothic"/>
                  </a:rPr>
                  <a:t>, </a:t>
                </a:r>
                <a:r>
                  <a:rPr sz="1100" i="1" spc="45" dirty="0">
                    <a:latin typeface="Book Antiqua"/>
                    <a:cs typeface="Book Antiqua"/>
                  </a:rPr>
                  <a:t>x</a:t>
                </a:r>
                <a:r>
                  <a:rPr sz="1200" i="1" spc="67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45" dirty="0">
                    <a:latin typeface="Garamond"/>
                    <a:cs typeface="Garamond"/>
                  </a:rPr>
                  <a:t>) </a:t>
                </a:r>
                <a:r>
                  <a:rPr sz="1100" spc="110" dirty="0">
                    <a:latin typeface="Garamond"/>
                    <a:cs typeface="Garamond"/>
                  </a:rPr>
                  <a:t>= </a:t>
                </a:r>
                <a:r>
                  <a:rPr sz="1100" spc="-5" dirty="0">
                    <a:latin typeface="Book Antiqua"/>
                    <a:cs typeface="Book Antiqua"/>
                  </a:rPr>
                  <a:t>0,</a:t>
                </a:r>
                <a:r>
                  <a:rPr sz="110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but: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10"/>
                  </a:spcBef>
                </a:pPr>
                <a:endParaRPr sz="1200" dirty="0">
                  <a:latin typeface="Times New Roman"/>
                  <a:cs typeface="Times New Roman"/>
                </a:endParaRPr>
              </a:p>
              <a:p>
                <a:pPr marL="537845" algn="ctr">
                  <a:lnSpc>
                    <a:spcPct val="100000"/>
                  </a:lnSpc>
                </a:pPr>
                <a:r>
                  <a:rPr sz="1100" i="1" spc="-35" dirty="0" err="1">
                    <a:latin typeface="Book Antiqua"/>
                    <a:cs typeface="Book Antiqua"/>
                  </a:rPr>
                  <a:t>Cov</a:t>
                </a:r>
                <a:r>
                  <a:rPr sz="1100" spc="-35" dirty="0">
                    <a:latin typeface="Garamond"/>
                    <a:cs typeface="Garamond"/>
                  </a:rPr>
                  <a:t>(</a:t>
                </a:r>
                <a:r>
                  <a:rPr sz="1100" i="1" spc="-35" dirty="0">
                    <a:latin typeface="Book Antiqua"/>
                    <a:cs typeface="Book Antiqua"/>
                  </a:rPr>
                  <a:t>u</a:t>
                </a:r>
                <a:r>
                  <a:rPr sz="1650" spc="-52" baseline="2525" dirty="0">
                    <a:latin typeface="Garamond"/>
                    <a:cs typeface="Garamond"/>
                  </a:rPr>
                  <a:t>˜</a:t>
                </a:r>
                <a:r>
                  <a:rPr sz="1200" i="1" spc="-52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-35" dirty="0">
                    <a:latin typeface="Century Gothic"/>
                    <a:cs typeface="Century Gothic"/>
                  </a:rPr>
                  <a:t>,</a:t>
                </a:r>
                <a:r>
                  <a:rPr sz="1100" i="1" spc="-130" dirty="0">
                    <a:latin typeface="Century Gothic"/>
                    <a:cs typeface="Century Gothic"/>
                  </a:rPr>
                  <a:t> </a:t>
                </a:r>
                <a:r>
                  <a:rPr sz="1100" i="1" spc="45" dirty="0">
                    <a:latin typeface="Book Antiqua"/>
                    <a:cs typeface="Book Antiqua"/>
                  </a:rPr>
                  <a:t>x</a:t>
                </a:r>
                <a:r>
                  <a:rPr sz="1200" i="1" spc="67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45" dirty="0">
                    <a:latin typeface="Garamond"/>
                    <a:cs typeface="Garamond"/>
                  </a:rPr>
                  <a:t>)</a:t>
                </a:r>
                <a:r>
                  <a:rPr sz="1100" spc="25" dirty="0">
                    <a:latin typeface="Garamond"/>
                    <a:cs typeface="Garamond"/>
                  </a:rPr>
                  <a:t> </a:t>
                </a:r>
                <a:r>
                  <a:rPr sz="1100" spc="110" dirty="0">
                    <a:latin typeface="Garamond"/>
                    <a:cs typeface="Garamond"/>
                  </a:rPr>
                  <a:t>=</a:t>
                </a:r>
                <a:r>
                  <a:rPr sz="1100" spc="25" dirty="0">
                    <a:latin typeface="Garamond"/>
                    <a:cs typeface="Garamond"/>
                  </a:rPr>
                  <a:t> </a:t>
                </a:r>
                <a:r>
                  <a:rPr sz="1100" i="1" spc="10" dirty="0">
                    <a:latin typeface="Book Antiqua"/>
                    <a:cs typeface="Book Antiqua"/>
                  </a:rPr>
                  <a:t>Cov</a:t>
                </a:r>
                <a:r>
                  <a:rPr sz="1100" spc="10" dirty="0">
                    <a:latin typeface="Garamond"/>
                    <a:cs typeface="Garamond"/>
                  </a:rPr>
                  <a:t>(</a:t>
                </a:r>
                <a:r>
                  <a:rPr sz="1100" i="1" spc="10" dirty="0">
                    <a:latin typeface="Century Gothic"/>
                    <a:cs typeface="Century Gothic"/>
                  </a:rPr>
                  <a:t>γ</a:t>
                </a:r>
                <a:r>
                  <a:rPr sz="1100" i="1" spc="10" dirty="0">
                    <a:latin typeface="Book Antiqua"/>
                    <a:cs typeface="Book Antiqua"/>
                  </a:rPr>
                  <a:t>z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135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110" dirty="0">
                    <a:latin typeface="Garamond"/>
                    <a:cs typeface="Garamond"/>
                  </a:rPr>
                  <a:t>+</a:t>
                </a:r>
                <a:r>
                  <a:rPr sz="1100" spc="-35" dirty="0">
                    <a:latin typeface="Garamond"/>
                    <a:cs typeface="Garamond"/>
                  </a:rPr>
                  <a:t> </a:t>
                </a:r>
                <a:r>
                  <a:rPr sz="1100" i="1" spc="10" dirty="0">
                    <a:latin typeface="Book Antiqua"/>
                    <a:cs typeface="Book Antiqua"/>
                  </a:rPr>
                  <a:t>u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10" dirty="0">
                    <a:latin typeface="Century Gothic"/>
                    <a:cs typeface="Century Gothic"/>
                  </a:rPr>
                  <a:t>,</a:t>
                </a:r>
                <a:r>
                  <a:rPr sz="1100" i="1" spc="-125" dirty="0">
                    <a:latin typeface="Century Gothic"/>
                    <a:cs typeface="Century Gothic"/>
                  </a:rPr>
                  <a:t> </a:t>
                </a:r>
                <a:r>
                  <a:rPr sz="1100" i="1" spc="45" dirty="0">
                    <a:latin typeface="Book Antiqua"/>
                    <a:cs typeface="Book Antiqua"/>
                  </a:rPr>
                  <a:t>x</a:t>
                </a:r>
                <a:r>
                  <a:rPr sz="1200" i="1" spc="67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45" dirty="0">
                    <a:latin typeface="Garamond"/>
                    <a:cs typeface="Garamond"/>
                  </a:rPr>
                  <a:t>)</a:t>
                </a:r>
                <a:r>
                  <a:rPr sz="1100" spc="25" dirty="0">
                    <a:latin typeface="Garamond"/>
                    <a:cs typeface="Garamond"/>
                  </a:rPr>
                  <a:t> </a:t>
                </a:r>
                <a:r>
                  <a:rPr sz="1100" spc="110" dirty="0">
                    <a:latin typeface="Garamond"/>
                    <a:cs typeface="Garamond"/>
                  </a:rPr>
                  <a:t>=</a:t>
                </a:r>
                <a:r>
                  <a:rPr sz="1100" spc="25" dirty="0">
                    <a:latin typeface="Garamond"/>
                    <a:cs typeface="Garamond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110">
                        <a:latin typeface="Cambria Math" panose="02040503050406030204" pitchFamily="18" charset="0"/>
                        <a:ea typeface="Cambria Math" panose="02040503050406030204" pitchFamily="18" charset="0"/>
                        <a:cs typeface="Garamond"/>
                      </a:rPr>
                      <m:t>𝛾</m:t>
                    </m:r>
                  </m:oMath>
                </a14:m>
                <a:r>
                  <a:rPr sz="1100" i="1" spc="15" dirty="0" err="1">
                    <a:latin typeface="Book Antiqua"/>
                    <a:cs typeface="Book Antiqua"/>
                  </a:rPr>
                  <a:t>Cov</a:t>
                </a:r>
                <a:r>
                  <a:rPr sz="1100" spc="15" dirty="0">
                    <a:latin typeface="Garamond"/>
                    <a:cs typeface="Garamond"/>
                  </a:rPr>
                  <a:t>(</a:t>
                </a:r>
                <a:r>
                  <a:rPr sz="1100" i="1" spc="15" dirty="0">
                    <a:latin typeface="Book Antiqua"/>
                    <a:cs typeface="Book Antiqua"/>
                  </a:rPr>
                  <a:t>z</a:t>
                </a:r>
                <a:r>
                  <a:rPr sz="1200" i="1" spc="22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15" dirty="0">
                    <a:latin typeface="Century Gothic"/>
                    <a:cs typeface="Century Gothic"/>
                  </a:rPr>
                  <a:t>,</a:t>
                </a:r>
                <a:r>
                  <a:rPr sz="1100" i="1" spc="-125" dirty="0">
                    <a:latin typeface="Century Gothic"/>
                    <a:cs typeface="Century Gothic"/>
                  </a:rPr>
                  <a:t> </a:t>
                </a:r>
                <a:r>
                  <a:rPr sz="1100" i="1" spc="45" dirty="0">
                    <a:latin typeface="Book Antiqua"/>
                    <a:cs typeface="Book Antiqua"/>
                  </a:rPr>
                  <a:t>x</a:t>
                </a:r>
                <a:r>
                  <a:rPr sz="1200" i="1" spc="67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45" dirty="0">
                    <a:latin typeface="Garamond"/>
                    <a:cs typeface="Garamond"/>
                  </a:rPr>
                  <a:t>)</a:t>
                </a:r>
                <a:r>
                  <a:rPr sz="1100" spc="25" dirty="0">
                    <a:latin typeface="Garamond"/>
                    <a:cs typeface="Garamond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55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</m:oMath>
                </a14:m>
                <a:r>
                  <a:rPr sz="1100" spc="-5" dirty="0">
                    <a:latin typeface="Book Antiqua"/>
                    <a:cs typeface="Book Antiqua"/>
                  </a:rPr>
                  <a:t>0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211454" marR="169545" indent="-148590">
                  <a:lnSpc>
                    <a:spcPct val="102600"/>
                  </a:lnSpc>
                  <a:spcBef>
                    <a:spcPts val="635"/>
                  </a:spcBef>
                </a:pPr>
                <a:r>
                  <a:rPr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sz="1100" spc="-5" dirty="0">
                    <a:latin typeface="Book Antiqua"/>
                    <a:cs typeface="Book Antiqua"/>
                  </a:rPr>
                  <a:t>The classical assumption is violated </a:t>
                </a:r>
                <a:r>
                  <a:rPr sz="1100" spc="55" dirty="0">
                    <a:latin typeface="Lucida Sans Unicode"/>
                    <a:cs typeface="Lucida Sans Unicode"/>
                  </a:rPr>
                  <a:t>⇒ </a:t>
                </a:r>
                <a:r>
                  <a:rPr sz="1100" spc="-5" dirty="0">
                    <a:latin typeface="Book Antiqua"/>
                    <a:cs typeface="Book Antiqua"/>
                  </a:rPr>
                  <a:t>biased (and  inconsistent)</a:t>
                </a:r>
                <a:r>
                  <a:rPr sz="1100" spc="-1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estimate!!!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89" y="499552"/>
                <a:ext cx="3495675" cy="2753360"/>
              </a:xfrm>
              <a:prstGeom prst="rect">
                <a:avLst/>
              </a:prstGeom>
              <a:blipFill>
                <a:blip r:embed="rId2"/>
                <a:stretch>
                  <a:fillRect l="-175" r="-349" b="-2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2442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W</a:t>
            </a:r>
            <a:r>
              <a:rPr spc="60" dirty="0"/>
              <a:t>HITE </a:t>
            </a:r>
            <a:r>
              <a:rPr spc="50" dirty="0"/>
              <a:t>TEST </a:t>
            </a:r>
            <a:r>
              <a:rPr spc="45" dirty="0"/>
              <a:t>FOR</a:t>
            </a:r>
            <a:r>
              <a:rPr spc="310" dirty="0"/>
              <a:t> </a:t>
            </a:r>
            <a:r>
              <a:rPr spc="60" dirty="0"/>
              <a:t>HETEROSKEDASTICITY</a:t>
            </a:r>
            <a:endParaRPr sz="1400"/>
          </a:p>
        </p:txBody>
      </p:sp>
      <p:sp>
        <p:nvSpPr>
          <p:cNvPr id="10" name="object 10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3105" y="580819"/>
            <a:ext cx="3911600" cy="169862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223520" indent="-173355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224154" algn="l"/>
              </a:tabLst>
            </a:pPr>
            <a:r>
              <a:rPr sz="1100" spc="-5" dirty="0">
                <a:latin typeface="Book Antiqua"/>
                <a:cs typeface="Book Antiqua"/>
              </a:rPr>
              <a:t>Estimate the equation, get the </a:t>
            </a:r>
            <a:r>
              <a:rPr sz="1100" spc="-10" dirty="0">
                <a:latin typeface="Book Antiqua"/>
                <a:cs typeface="Book Antiqua"/>
              </a:rPr>
              <a:t>residuals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223520" marR="132715" indent="-173355">
              <a:lnSpc>
                <a:spcPct val="102600"/>
              </a:lnSpc>
              <a:spcBef>
                <a:spcPts val="595"/>
              </a:spcBef>
              <a:buAutoNum type="arabicPeriod"/>
              <a:tabLst>
                <a:tab pos="224154" algn="l"/>
              </a:tabLst>
            </a:pPr>
            <a:r>
              <a:rPr sz="1100" spc="-10" dirty="0">
                <a:latin typeface="Book Antiqua"/>
                <a:cs typeface="Book Antiqua"/>
              </a:rPr>
              <a:t>Regress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squared residuals on </a:t>
            </a:r>
            <a:r>
              <a:rPr sz="1100" spc="-5" dirty="0">
                <a:latin typeface="Book Antiqua"/>
                <a:cs typeface="Book Antiqua"/>
              </a:rPr>
              <a:t>all explanatory variables  </a:t>
            </a:r>
            <a:r>
              <a:rPr sz="1100" spc="-10" dirty="0">
                <a:latin typeface="Book Antiqua"/>
                <a:cs typeface="Book Antiqua"/>
              </a:rPr>
              <a:t>and on squares and cross-products </a:t>
            </a:r>
            <a:r>
              <a:rPr sz="1100" spc="-5" dirty="0">
                <a:latin typeface="Book Antiqua"/>
                <a:cs typeface="Book Antiqua"/>
              </a:rPr>
              <a:t>of all explanatory  variables:</a:t>
            </a:r>
            <a:endParaRPr sz="1100">
              <a:latin typeface="Book Antiqua"/>
              <a:cs typeface="Book Antiqua"/>
            </a:endParaRPr>
          </a:p>
          <a:p>
            <a:pPr marL="563245">
              <a:lnSpc>
                <a:spcPts val="955"/>
              </a:lnSpc>
              <a:spcBef>
                <a:spcPts val="1130"/>
              </a:spcBef>
              <a:tabLst>
                <a:tab pos="3672840" algn="l"/>
              </a:tabLst>
            </a:pPr>
            <a:r>
              <a:rPr sz="1100" i="1" spc="-5" dirty="0">
                <a:latin typeface="Book Antiqua"/>
                <a:cs typeface="Book Antiqua"/>
              </a:rPr>
              <a:t>e</a:t>
            </a:r>
            <a:r>
              <a:rPr sz="1200" spc="-7" baseline="31250" dirty="0">
                <a:latin typeface="Book Antiqua"/>
                <a:cs typeface="Book Antiqua"/>
              </a:rPr>
              <a:t>2 </a:t>
            </a:r>
            <a:r>
              <a:rPr sz="1100" spc="45" dirty="0">
                <a:latin typeface="Tahoma"/>
                <a:cs typeface="Tahoma"/>
              </a:rPr>
              <a:t>= </a:t>
            </a:r>
            <a:r>
              <a:rPr sz="1100" i="1" spc="30" dirty="0">
                <a:latin typeface="Arial"/>
                <a:cs typeface="Arial"/>
              </a:rPr>
              <a:t>α</a:t>
            </a:r>
            <a:r>
              <a:rPr sz="1200" spc="44" baseline="-10416" dirty="0">
                <a:latin typeface="Book Antiqua"/>
                <a:cs typeface="Book Antiqua"/>
              </a:rPr>
              <a:t>0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25" dirty="0">
                <a:latin typeface="Arial"/>
                <a:cs typeface="Arial"/>
              </a:rPr>
              <a:t>α</a:t>
            </a:r>
            <a:r>
              <a:rPr sz="1200" spc="37" baseline="-13888" dirty="0">
                <a:latin typeface="Book Antiqua"/>
                <a:cs typeface="Book Antiqua"/>
              </a:rPr>
              <a:t>1</a:t>
            </a:r>
            <a:r>
              <a:rPr sz="1100" i="1" spc="25" dirty="0">
                <a:latin typeface="Book Antiqua"/>
                <a:cs typeface="Book Antiqua"/>
              </a:rPr>
              <a:t>x</a:t>
            </a:r>
            <a:r>
              <a:rPr sz="1200" i="1" spc="3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25" dirty="0">
                <a:latin typeface="Arial"/>
                <a:cs typeface="Arial"/>
              </a:rPr>
              <a:t>α</a:t>
            </a:r>
            <a:r>
              <a:rPr sz="1200" spc="37" baseline="-10416" dirty="0">
                <a:latin typeface="Book Antiqua"/>
                <a:cs typeface="Book Antiqua"/>
              </a:rPr>
              <a:t>2</a:t>
            </a:r>
            <a:r>
              <a:rPr sz="1100" i="1" spc="25" dirty="0">
                <a:latin typeface="Book Antiqua"/>
                <a:cs typeface="Book Antiqua"/>
              </a:rPr>
              <a:t>z</a:t>
            </a:r>
            <a:r>
              <a:rPr sz="1200" i="1" spc="3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25" dirty="0">
                <a:latin typeface="Arial"/>
                <a:cs typeface="Arial"/>
              </a:rPr>
              <a:t>α</a:t>
            </a:r>
            <a:r>
              <a:rPr sz="1200" spc="37" baseline="-10416" dirty="0">
                <a:latin typeface="Book Antiqua"/>
                <a:cs typeface="Book Antiqua"/>
              </a:rPr>
              <a:t>3</a:t>
            </a:r>
            <a:r>
              <a:rPr sz="1100" i="1" spc="25" dirty="0">
                <a:latin typeface="Book Antiqua"/>
                <a:cs typeface="Book Antiqua"/>
              </a:rPr>
              <a:t>x</a:t>
            </a:r>
            <a:r>
              <a:rPr sz="1200" spc="37" baseline="31250" dirty="0">
                <a:latin typeface="Book Antiqua"/>
                <a:cs typeface="Book Antiqua"/>
              </a:rPr>
              <a:t>2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25" dirty="0">
                <a:latin typeface="Arial"/>
                <a:cs typeface="Arial"/>
              </a:rPr>
              <a:t>α</a:t>
            </a:r>
            <a:r>
              <a:rPr sz="1200" spc="37" baseline="-13888" dirty="0">
                <a:latin typeface="Book Antiqua"/>
                <a:cs typeface="Book Antiqua"/>
              </a:rPr>
              <a:t>4</a:t>
            </a:r>
            <a:r>
              <a:rPr sz="1100" i="1" spc="25" dirty="0">
                <a:latin typeface="Book Antiqua"/>
                <a:cs typeface="Book Antiqua"/>
              </a:rPr>
              <a:t>z</a:t>
            </a:r>
            <a:r>
              <a:rPr sz="1200" spc="37" baseline="31250" dirty="0">
                <a:latin typeface="Book Antiqua"/>
                <a:cs typeface="Book Antiqua"/>
              </a:rPr>
              <a:t>2 </a:t>
            </a:r>
            <a:r>
              <a:rPr sz="1100" spc="45" dirty="0">
                <a:latin typeface="Tahoma"/>
                <a:cs typeface="Tahoma"/>
              </a:rPr>
              <a:t>+</a:t>
            </a:r>
            <a:r>
              <a:rPr sz="1100" spc="-180" dirty="0">
                <a:latin typeface="Tahoma"/>
                <a:cs typeface="Tahoma"/>
              </a:rPr>
              <a:t> </a:t>
            </a:r>
            <a:r>
              <a:rPr sz="1100" i="1" spc="20" dirty="0">
                <a:latin typeface="Arial"/>
                <a:cs typeface="Arial"/>
              </a:rPr>
              <a:t>α</a:t>
            </a:r>
            <a:r>
              <a:rPr sz="1200" spc="30" baseline="-10416" dirty="0">
                <a:latin typeface="Book Antiqua"/>
                <a:cs typeface="Book Antiqua"/>
              </a:rPr>
              <a:t>5</a:t>
            </a:r>
            <a:r>
              <a:rPr sz="1100" i="1" spc="20" dirty="0">
                <a:latin typeface="Book Antiqua"/>
                <a:cs typeface="Book Antiqua"/>
              </a:rPr>
              <a:t>x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r>
              <a:rPr sz="1100" i="1" spc="20" dirty="0">
                <a:latin typeface="Book Antiqua"/>
                <a:cs typeface="Book Antiqua"/>
              </a:rPr>
              <a:t>z</a:t>
            </a:r>
            <a:r>
              <a:rPr sz="1200" i="1" spc="30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</a:t>
            </a:r>
            <a:r>
              <a:rPr sz="1100" spc="-100" dirty="0">
                <a:latin typeface="Tahoma"/>
                <a:cs typeface="Tahoma"/>
              </a:rPr>
              <a:t> </a:t>
            </a:r>
            <a:r>
              <a:rPr sz="1100" i="1" spc="-10" dirty="0">
                <a:latin typeface="Arial"/>
                <a:cs typeface="Arial"/>
              </a:rPr>
              <a:t>ν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-5" dirty="0">
                <a:latin typeface="Book Antiqua"/>
                <a:cs typeface="Book Antiqua"/>
              </a:rPr>
              <a:t>(2)</a:t>
            </a:r>
            <a:endParaRPr sz="1100">
              <a:latin typeface="Book Antiqua"/>
              <a:cs typeface="Book Antiqua"/>
            </a:endParaRPr>
          </a:p>
          <a:p>
            <a:pPr marL="617220">
              <a:lnSpc>
                <a:spcPts val="595"/>
              </a:lnSpc>
              <a:tabLst>
                <a:tab pos="2218055" algn="l"/>
                <a:tab pos="2651125" algn="l"/>
              </a:tabLst>
            </a:pPr>
            <a:r>
              <a:rPr sz="800" i="1" spc="-5" dirty="0">
                <a:latin typeface="Book Antiqua"/>
                <a:cs typeface="Book Antiqua"/>
              </a:rPr>
              <a:t>i	i	i</a:t>
            </a:r>
            <a:endParaRPr sz="8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0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Book Antiqua"/>
              <a:cs typeface="Book Antiqua"/>
            </a:endParaRPr>
          </a:p>
          <a:p>
            <a:pPr marL="223520" indent="-173355">
              <a:lnSpc>
                <a:spcPct val="100000"/>
              </a:lnSpc>
              <a:buAutoNum type="arabicPeriod" startAt="3"/>
              <a:tabLst>
                <a:tab pos="224154" algn="l"/>
              </a:tabLst>
            </a:pPr>
            <a:r>
              <a:rPr sz="1100" spc="-5" dirty="0">
                <a:latin typeface="Book Antiqua"/>
                <a:cs typeface="Book Antiqua"/>
              </a:rPr>
              <a:t>Get the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of this </a:t>
            </a:r>
            <a:r>
              <a:rPr sz="1100" spc="-10" dirty="0">
                <a:latin typeface="Book Antiqua"/>
                <a:cs typeface="Book Antiqua"/>
              </a:rPr>
              <a:t>regression and </a:t>
            </a:r>
            <a:r>
              <a:rPr sz="1100" spc="-5" dirty="0">
                <a:latin typeface="Book Antiqua"/>
                <a:cs typeface="Book Antiqua"/>
              </a:rPr>
              <a:t>the sample size</a:t>
            </a:r>
            <a:r>
              <a:rPr sz="1100" spc="-80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n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205" y="2335223"/>
            <a:ext cx="3618865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4. </a:t>
            </a:r>
            <a:r>
              <a:rPr sz="1100" spc="-35" dirty="0">
                <a:latin typeface="Book Antiqua"/>
                <a:cs typeface="Book Antiqua"/>
              </a:rPr>
              <a:t>Test </a:t>
            </a:r>
            <a:r>
              <a:rPr sz="1100" spc="-5" dirty="0">
                <a:latin typeface="Book Antiqua"/>
                <a:cs typeface="Book Antiqua"/>
              </a:rPr>
              <a:t>the joint </a:t>
            </a:r>
            <a:r>
              <a:rPr sz="1100" spc="-10" dirty="0">
                <a:latin typeface="Book Antiqua"/>
                <a:cs typeface="Book Antiqua"/>
              </a:rPr>
              <a:t>significance </a:t>
            </a:r>
            <a:r>
              <a:rPr sz="1100" spc="-5" dirty="0">
                <a:latin typeface="Book Antiqua"/>
                <a:cs typeface="Book Antiqua"/>
              </a:rPr>
              <a:t>of (2): test statistic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4395" y="2507296"/>
            <a:ext cx="29686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where </a:t>
            </a:r>
            <a:r>
              <a:rPr sz="1100" i="1" spc="-5" dirty="0">
                <a:latin typeface="Book Antiqua"/>
                <a:cs typeface="Book Antiqua"/>
              </a:rPr>
              <a:t>k </a:t>
            </a:r>
            <a:r>
              <a:rPr sz="1100" spc="-5" dirty="0">
                <a:latin typeface="Book Antiqua"/>
                <a:cs typeface="Book Antiqua"/>
              </a:rPr>
              <a:t>is the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slope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(2)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805" y="2755289"/>
            <a:ext cx="371094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5. If </a:t>
            </a:r>
            <a:r>
              <a:rPr sz="1100" i="1" spc="-5" dirty="0">
                <a:latin typeface="Book Antiqua"/>
                <a:cs typeface="Book Antiqua"/>
              </a:rPr>
              <a:t>nR</a:t>
            </a:r>
            <a:r>
              <a:rPr sz="1200" spc="-7" baseline="27777" dirty="0">
                <a:latin typeface="Book Antiqua"/>
                <a:cs typeface="Book Antiqua"/>
              </a:rPr>
              <a:t>2</a:t>
            </a:r>
            <a:r>
              <a:rPr lang="en-US" sz="1200" spc="-7" baseline="27777" dirty="0">
                <a:latin typeface="Book Antiqua"/>
                <a:cs typeface="Book Antiqua"/>
              </a:rPr>
              <a:t>   </a:t>
            </a:r>
            <a:r>
              <a:rPr sz="1200" spc="-7" baseline="27777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larger </a:t>
            </a:r>
            <a:r>
              <a:rPr sz="1100" spc="-5" dirty="0">
                <a:latin typeface="Book Antiqua"/>
                <a:cs typeface="Book Antiqua"/>
              </a:rPr>
              <a:t>than the </a:t>
            </a:r>
            <a:r>
              <a:rPr sz="1100" i="1" spc="35" dirty="0">
                <a:latin typeface="Arial"/>
                <a:cs typeface="Arial"/>
              </a:rPr>
              <a:t>χ</a:t>
            </a:r>
            <a:r>
              <a:rPr sz="1200" spc="52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critical value, then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to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8995" y="2839299"/>
            <a:ext cx="2092325" cy="280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461009" algn="r">
              <a:lnSpc>
                <a:spcPts val="825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k</a:t>
            </a:r>
            <a:endParaRPr sz="800">
              <a:latin typeface="Book Antiqua"/>
              <a:cs typeface="Book Antiqua"/>
            </a:endParaRPr>
          </a:p>
          <a:p>
            <a:pPr marL="38100">
              <a:lnSpc>
                <a:spcPts val="1185"/>
              </a:lnSpc>
            </a:pPr>
            <a:r>
              <a:rPr sz="1100" spc="-10" dirty="0">
                <a:latin typeface="Book Antiqua"/>
                <a:cs typeface="Book Antiqua"/>
              </a:rPr>
              <a:t>reject </a:t>
            </a:r>
            <a:r>
              <a:rPr sz="1100" i="1" spc="-5" dirty="0">
                <a:latin typeface="Book Antiqua"/>
                <a:cs typeface="Book Antiqua"/>
              </a:rPr>
              <a:t>H</a:t>
            </a:r>
            <a:r>
              <a:rPr sz="1200" spc="-7" baseline="-10416" dirty="0">
                <a:latin typeface="Book Antiqua"/>
                <a:cs typeface="Book Antiqua"/>
              </a:rPr>
              <a:t>0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no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5CFF8F7-5AEF-45FD-9452-D74DB0C842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7837" y="2319673"/>
            <a:ext cx="936745" cy="22959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797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EMEDIES </a:t>
            </a:r>
            <a:r>
              <a:rPr spc="45" dirty="0"/>
              <a:t>FOR</a:t>
            </a:r>
            <a:r>
              <a:rPr spc="225" dirty="0"/>
              <a:t> </a:t>
            </a:r>
            <a:r>
              <a:rPr spc="60" dirty="0"/>
              <a:t>HETEROSKEDASTICITY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505" y="564934"/>
            <a:ext cx="3509645" cy="125603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98120" indent="-173355">
              <a:lnSpc>
                <a:spcPct val="100000"/>
              </a:lnSpc>
              <a:spcBef>
                <a:spcPts val="615"/>
              </a:spcBef>
              <a:buAutoNum type="arabicPeriod"/>
              <a:tabLst>
                <a:tab pos="198755" algn="l"/>
              </a:tabLst>
            </a:pPr>
            <a:r>
              <a:rPr sz="1100" spc="-10" dirty="0">
                <a:latin typeface="Book Antiqua"/>
                <a:cs typeface="Book Antiqua"/>
              </a:rPr>
              <a:t>Redefing </a:t>
            </a:r>
            <a:r>
              <a:rPr sz="1100" spc="-5" dirty="0">
                <a:latin typeface="Book Antiqua"/>
                <a:cs typeface="Book Antiqua"/>
              </a:rPr>
              <a:t>the variables</a:t>
            </a:r>
            <a:endParaRPr sz="1100" dirty="0">
              <a:latin typeface="Book Antiqua"/>
              <a:cs typeface="Book Antiqua"/>
            </a:endParaRPr>
          </a:p>
          <a:p>
            <a:pPr marL="475615" marR="137160" indent="-137160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in </a:t>
            </a:r>
            <a:r>
              <a:rPr sz="1000" spc="-10" dirty="0">
                <a:latin typeface="Book Antiqua"/>
                <a:cs typeface="Book Antiqua"/>
              </a:rPr>
              <a:t>order </a:t>
            </a:r>
            <a:r>
              <a:rPr sz="1000" spc="-5" dirty="0">
                <a:latin typeface="Book Antiqua"/>
                <a:cs typeface="Book Antiqua"/>
              </a:rPr>
              <a:t>to </a:t>
            </a:r>
            <a:r>
              <a:rPr sz="1000" spc="-10" dirty="0">
                <a:latin typeface="Book Antiqua"/>
                <a:cs typeface="Book Antiqua"/>
              </a:rPr>
              <a:t>reduce </a:t>
            </a:r>
            <a:r>
              <a:rPr sz="1000" spc="-5" dirty="0">
                <a:latin typeface="Book Antiqua"/>
                <a:cs typeface="Book Antiqua"/>
              </a:rPr>
              <a:t>the variance of observations with  extreme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values</a:t>
            </a:r>
            <a:endParaRPr sz="10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e.g. by taking logarithms or by scaling some</a:t>
            </a:r>
            <a:r>
              <a:rPr sz="1000" spc="1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  <a:p>
            <a:pPr marL="198120" indent="-173355">
              <a:lnSpc>
                <a:spcPct val="100000"/>
              </a:lnSpc>
              <a:spcBef>
                <a:spcPts val="490"/>
              </a:spcBef>
              <a:buAutoNum type="arabicPeriod" startAt="2"/>
              <a:tabLst>
                <a:tab pos="198755" algn="l"/>
              </a:tabLst>
            </a:pPr>
            <a:r>
              <a:rPr sz="1100" spc="-20" dirty="0">
                <a:latin typeface="Book Antiqua"/>
                <a:cs typeface="Book Antiqua"/>
              </a:rPr>
              <a:t>Weighted </a:t>
            </a:r>
            <a:r>
              <a:rPr sz="1100" spc="-5" dirty="0">
                <a:latin typeface="Book Antiqua"/>
                <a:cs typeface="Book Antiqua"/>
              </a:rPr>
              <a:t>Least </a:t>
            </a:r>
            <a:r>
              <a:rPr sz="1100" spc="-10" dirty="0">
                <a:latin typeface="Book Antiqua"/>
                <a:cs typeface="Book Antiqua"/>
              </a:rPr>
              <a:t>Squares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(WLS)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consider the model </a:t>
            </a:r>
            <a:r>
              <a:rPr sz="1000" i="1" spc="-5" dirty="0">
                <a:latin typeface="Book Antiqua"/>
                <a:cs typeface="Book Antiqua"/>
              </a:rPr>
              <a:t>y</a:t>
            </a:r>
            <a:r>
              <a:rPr sz="1050" i="1" spc="-7" baseline="-11904" dirty="0">
                <a:latin typeface="Book Antiqua"/>
                <a:cs typeface="Book Antiqua"/>
              </a:rPr>
              <a:t>i </a:t>
            </a:r>
            <a:r>
              <a:rPr sz="1000" spc="45" dirty="0">
                <a:latin typeface="Tahoma"/>
                <a:cs typeface="Tahoma"/>
              </a:rPr>
              <a:t>= </a:t>
            </a:r>
            <a:r>
              <a:rPr sz="1000" i="1" spc="-5" dirty="0">
                <a:latin typeface="Arial"/>
                <a:cs typeface="Arial"/>
              </a:rPr>
              <a:t>β</a:t>
            </a:r>
            <a:r>
              <a:rPr sz="1050" spc="-7" baseline="-11904" dirty="0">
                <a:latin typeface="Book Antiqua"/>
                <a:cs typeface="Book Antiqua"/>
              </a:rPr>
              <a:t>0 </a:t>
            </a:r>
            <a:r>
              <a:rPr sz="1000" spc="45" dirty="0">
                <a:latin typeface="Tahoma"/>
                <a:cs typeface="Tahoma"/>
              </a:rPr>
              <a:t>+ </a:t>
            </a:r>
            <a:r>
              <a:rPr sz="1000" i="1" spc="5" dirty="0">
                <a:latin typeface="Arial"/>
                <a:cs typeface="Arial"/>
              </a:rPr>
              <a:t>β</a:t>
            </a:r>
            <a:r>
              <a:rPr sz="1050" spc="7" baseline="-11904" dirty="0">
                <a:latin typeface="Book Antiqua"/>
                <a:cs typeface="Book Antiqua"/>
              </a:rPr>
              <a:t>1</a:t>
            </a:r>
            <a:r>
              <a:rPr sz="1000" i="1" spc="5" dirty="0">
                <a:latin typeface="Book Antiqua"/>
                <a:cs typeface="Book Antiqua"/>
              </a:rPr>
              <a:t>x</a:t>
            </a:r>
            <a:r>
              <a:rPr sz="1050" i="1" spc="7" baseline="-11904" dirty="0">
                <a:latin typeface="Book Antiqua"/>
                <a:cs typeface="Book Antiqua"/>
              </a:rPr>
              <a:t>i </a:t>
            </a:r>
            <a:r>
              <a:rPr sz="1000" spc="45" dirty="0">
                <a:latin typeface="Tahoma"/>
                <a:cs typeface="Tahoma"/>
              </a:rPr>
              <a:t>+ </a:t>
            </a:r>
            <a:r>
              <a:rPr sz="1000" i="1" spc="5" dirty="0">
                <a:latin typeface="Arial"/>
                <a:cs typeface="Arial"/>
              </a:rPr>
              <a:t>β</a:t>
            </a:r>
            <a:r>
              <a:rPr sz="1050" spc="7" baseline="-11904" dirty="0">
                <a:latin typeface="Book Antiqua"/>
                <a:cs typeface="Book Antiqua"/>
              </a:rPr>
              <a:t>2</a:t>
            </a:r>
            <a:r>
              <a:rPr sz="1000" i="1" spc="5" dirty="0">
                <a:latin typeface="Book Antiqua"/>
                <a:cs typeface="Book Antiqua"/>
              </a:rPr>
              <a:t>z</a:t>
            </a:r>
            <a:r>
              <a:rPr sz="1050" i="1" spc="7" baseline="-11904" dirty="0">
                <a:latin typeface="Book Antiqua"/>
                <a:cs typeface="Book Antiqua"/>
              </a:rPr>
              <a:t>i </a:t>
            </a:r>
            <a:r>
              <a:rPr sz="1000" spc="45" dirty="0">
                <a:latin typeface="Tahoma"/>
                <a:cs typeface="Tahoma"/>
              </a:rPr>
              <a:t>+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i="1" spc="10" dirty="0">
                <a:latin typeface="Arial"/>
                <a:cs typeface="Arial"/>
              </a:rPr>
              <a:t>ε</a:t>
            </a:r>
            <a:r>
              <a:rPr sz="1050" i="1" spc="15" baseline="-11904" dirty="0">
                <a:latin typeface="Book Antiqua"/>
                <a:cs typeface="Book Antiqua"/>
              </a:rPr>
              <a:t>i</a:t>
            </a:r>
            <a:endParaRPr sz="1050" baseline="-11904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9025" y="1832945"/>
            <a:ext cx="148272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suppose </a:t>
            </a:r>
            <a:r>
              <a:rPr sz="1000" i="1" spc="-5" dirty="0">
                <a:latin typeface="Book Antiqua"/>
                <a:cs typeface="Book Antiqua"/>
              </a:rPr>
              <a:t>Var</a:t>
            </a:r>
            <a:r>
              <a:rPr sz="1000" spc="-5" dirty="0">
                <a:latin typeface="Tahoma"/>
                <a:cs typeface="Tahoma"/>
              </a:rPr>
              <a:t>(</a:t>
            </a:r>
            <a:r>
              <a:rPr sz="1000" i="1" spc="-5" dirty="0">
                <a:latin typeface="Arial"/>
                <a:cs typeface="Arial"/>
              </a:rPr>
              <a:t>ε</a:t>
            </a:r>
            <a:r>
              <a:rPr sz="1050" i="1" spc="-7" baseline="-11904" dirty="0">
                <a:latin typeface="Book Antiqua"/>
                <a:cs typeface="Book Antiqua"/>
              </a:rPr>
              <a:t>i</a:t>
            </a:r>
            <a:r>
              <a:rPr sz="1000" spc="-5" dirty="0">
                <a:latin typeface="Tahoma"/>
                <a:cs typeface="Tahoma"/>
              </a:rPr>
              <a:t>)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60" dirty="0">
                <a:latin typeface="Tahoma"/>
                <a:cs typeface="Tahoma"/>
              </a:rPr>
              <a:t> </a:t>
            </a:r>
            <a:r>
              <a:rPr sz="1000" i="1" spc="10" dirty="0">
                <a:latin typeface="Arial"/>
                <a:cs typeface="Arial"/>
              </a:rPr>
              <a:t>σ</a:t>
            </a:r>
            <a:r>
              <a:rPr sz="1050" spc="15" baseline="27777" dirty="0">
                <a:latin typeface="Book Antiqua"/>
                <a:cs typeface="Book Antiqua"/>
              </a:rPr>
              <a:t>2</a:t>
            </a:r>
            <a:r>
              <a:rPr sz="1000" i="1" spc="10" dirty="0">
                <a:latin typeface="Book Antiqua"/>
                <a:cs typeface="Book Antiqua"/>
              </a:rPr>
              <a:t>z</a:t>
            </a:r>
            <a:r>
              <a:rPr sz="1050" spc="15" baseline="27777" dirty="0">
                <a:latin typeface="Book Antiqua"/>
                <a:cs typeface="Book Antiqua"/>
              </a:rPr>
              <a:t>2</a:t>
            </a:r>
            <a:r>
              <a:rPr lang="en-US" sz="1050" spc="15" baseline="-25000" dirty="0">
                <a:latin typeface="Book Antiqua"/>
                <a:cs typeface="Book Antiqua"/>
              </a:rPr>
              <a:t>i</a:t>
            </a:r>
            <a:endParaRPr sz="1050" baseline="-250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9025" y="1902945"/>
            <a:ext cx="2903220" cy="338554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endParaRPr lang="en-US" sz="1000" spc="-5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z="1000" spc="-5" dirty="0">
                <a:latin typeface="Book Antiqua"/>
                <a:cs typeface="Book Antiqua"/>
              </a:rPr>
              <a:t>it can be </a:t>
            </a:r>
            <a:r>
              <a:rPr sz="1000" spc="-10" dirty="0">
                <a:latin typeface="Book Antiqua"/>
                <a:cs typeface="Book Antiqua"/>
              </a:rPr>
              <a:t>proved </a:t>
            </a:r>
            <a:r>
              <a:rPr sz="1000" spc="-5" dirty="0">
                <a:latin typeface="Book Antiqua"/>
                <a:cs typeface="Book Antiqua"/>
              </a:rPr>
              <a:t>that if we </a:t>
            </a:r>
            <a:r>
              <a:rPr sz="1000" spc="-10" dirty="0">
                <a:latin typeface="Book Antiqua"/>
                <a:cs typeface="Book Antiqua"/>
              </a:rPr>
              <a:t>redefine </a:t>
            </a:r>
            <a:r>
              <a:rPr sz="1000" spc="-5" dirty="0">
                <a:latin typeface="Book Antiqua"/>
                <a:cs typeface="Book Antiqua"/>
              </a:rPr>
              <a:t>the model</a:t>
            </a:r>
            <a:r>
              <a:rPr sz="1000" spc="8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5805" y="2371501"/>
            <a:ext cx="3493135" cy="68159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8315">
              <a:lnSpc>
                <a:spcPct val="100000"/>
              </a:lnSpc>
              <a:spcBef>
                <a:spcPts val="780"/>
              </a:spcBef>
            </a:pPr>
            <a:endParaRPr lang="en-US" sz="1000" spc="-5" dirty="0">
              <a:latin typeface="Book Antiqua"/>
              <a:cs typeface="Book Antiqua"/>
            </a:endParaRPr>
          </a:p>
          <a:p>
            <a:pPr marL="488315">
              <a:lnSpc>
                <a:spcPct val="100000"/>
              </a:lnSpc>
              <a:spcBef>
                <a:spcPts val="780"/>
              </a:spcBef>
            </a:pPr>
            <a:r>
              <a:rPr sz="1000" spc="-5" dirty="0">
                <a:latin typeface="Book Antiqua"/>
                <a:cs typeface="Book Antiqua"/>
              </a:rPr>
              <a:t>it becomes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homoskedastic</a:t>
            </a:r>
            <a:endParaRPr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50"/>
              </a:spcBef>
            </a:pPr>
            <a:r>
              <a:rPr sz="1100" spc="-5" dirty="0">
                <a:latin typeface="Book Antiqua"/>
                <a:cs typeface="Book Antiqua"/>
              </a:rPr>
              <a:t>3. </a:t>
            </a:r>
            <a:r>
              <a:rPr sz="1100" b="1" spc="-5" dirty="0">
                <a:latin typeface="Book Antiqua"/>
                <a:cs typeface="Book Antiqua"/>
              </a:rPr>
              <a:t>Heteroskedasticity-corrected robust standard</a:t>
            </a:r>
            <a:r>
              <a:rPr sz="1100" b="1" spc="-55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errors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E69395-9C2E-4FC7-99A7-35E78E6865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338" y="2235312"/>
            <a:ext cx="1756272" cy="39555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2462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H</a:t>
            </a:r>
            <a:r>
              <a:rPr spc="60" dirty="0"/>
              <a:t>ETEROSKEDASTICITY</a:t>
            </a:r>
            <a:r>
              <a:rPr sz="1400" spc="60" dirty="0"/>
              <a:t>-</a:t>
            </a:r>
            <a:r>
              <a:rPr spc="60" dirty="0"/>
              <a:t>CORRECTED </a:t>
            </a:r>
            <a:r>
              <a:rPr spc="55" dirty="0"/>
              <a:t>ROBUST</a:t>
            </a:r>
            <a:r>
              <a:rPr spc="229" dirty="0"/>
              <a:t> </a:t>
            </a:r>
            <a:r>
              <a:rPr spc="55" dirty="0"/>
              <a:t>ERRORS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782218"/>
            <a:ext cx="3886200" cy="208978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211454" indent="-148590" algn="just">
              <a:lnSpc>
                <a:spcPct val="100000"/>
              </a:lnSpc>
              <a:spcBef>
                <a:spcPts val="28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The logic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behind:</a:t>
            </a:r>
            <a:endParaRPr sz="1100" dirty="0">
              <a:latin typeface="Book Antiqua"/>
              <a:cs typeface="Book Antiqua"/>
            </a:endParaRPr>
          </a:p>
          <a:p>
            <a:pPr marL="488315" marR="55880" indent="-137160" algn="just">
              <a:lnSpc>
                <a:spcPct val="100000"/>
              </a:lnSpc>
              <a:spcBef>
                <a:spcPts val="17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Since heteroskedasticity causes problems with the standard  errors of OLS but not with the coefficients, it makes sense</a:t>
            </a:r>
            <a:r>
              <a:rPr sz="1000" spc="-6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to  improve the estimation of the standard errors in a way that  does not alter the estimate of the coefficients (White,</a:t>
            </a:r>
            <a:r>
              <a:rPr sz="1000" spc="1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1980)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 dirty="0">
              <a:latin typeface="Book Antiqua"/>
              <a:cs typeface="Book Antiqua"/>
            </a:endParaRPr>
          </a:p>
          <a:p>
            <a:pPr marL="211454" marR="139065" indent="-148590">
              <a:lnSpc>
                <a:spcPct val="102699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Heteroskedasticity-corrected standard errors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typically  </a:t>
            </a:r>
            <a:r>
              <a:rPr sz="1100" spc="-10" dirty="0">
                <a:latin typeface="Book Antiqua"/>
                <a:cs typeface="Book Antiqua"/>
              </a:rPr>
              <a:t>larger </a:t>
            </a:r>
            <a:r>
              <a:rPr sz="1100" spc="-5" dirty="0">
                <a:latin typeface="Book Antiqua"/>
                <a:cs typeface="Book Antiqua"/>
              </a:rPr>
              <a:t>than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s.e., thus </a:t>
            </a:r>
            <a:r>
              <a:rPr sz="1100" spc="-10" dirty="0">
                <a:latin typeface="Book Antiqua"/>
                <a:cs typeface="Book Antiqua"/>
              </a:rPr>
              <a:t>producing </a:t>
            </a:r>
            <a:r>
              <a:rPr sz="1100" spc="-5" dirty="0">
                <a:latin typeface="Book Antiqua"/>
                <a:cs typeface="Book Antiqua"/>
              </a:rPr>
              <a:t>lower </a:t>
            </a:r>
            <a:r>
              <a:rPr sz="1100" i="1" spc="-5" dirty="0">
                <a:latin typeface="Book Antiqua"/>
                <a:cs typeface="Book Antiqua"/>
              </a:rPr>
              <a:t>t</a:t>
            </a:r>
            <a:r>
              <a:rPr sz="1100" i="1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scores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11454" marR="182880" indent="-148590">
              <a:lnSpc>
                <a:spcPct val="1026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In panel </a:t>
            </a:r>
            <a:r>
              <a:rPr sz="1100" spc="-10" dirty="0">
                <a:latin typeface="Book Antiqua"/>
                <a:cs typeface="Book Antiqua"/>
              </a:rPr>
              <a:t>and cross-sectional </a:t>
            </a:r>
            <a:r>
              <a:rPr sz="1100" spc="-5" dirty="0">
                <a:latin typeface="Book Antiqua"/>
                <a:cs typeface="Book Antiqua"/>
              </a:rPr>
              <a:t>data with </a:t>
            </a:r>
            <a:r>
              <a:rPr sz="1100" spc="-10" dirty="0">
                <a:latin typeface="Book Antiqua"/>
                <a:cs typeface="Book Antiqua"/>
              </a:rPr>
              <a:t>group-level  </a:t>
            </a:r>
            <a:r>
              <a:rPr sz="1100" spc="-5" dirty="0">
                <a:latin typeface="Book Antiqua"/>
                <a:cs typeface="Book Antiqua"/>
              </a:rPr>
              <a:t>variables, the </a:t>
            </a:r>
            <a:r>
              <a:rPr sz="1100" spc="-10" dirty="0">
                <a:latin typeface="Book Antiqua"/>
                <a:cs typeface="Book Antiqua"/>
              </a:rPr>
              <a:t>method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b="1" spc="-5" dirty="0">
                <a:latin typeface="Book Antiqua"/>
                <a:cs typeface="Book Antiqua"/>
              </a:rPr>
              <a:t>clustering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standard errors </a:t>
            </a:r>
            <a:r>
              <a:rPr sz="1100" spc="-5" dirty="0">
                <a:latin typeface="Book Antiqua"/>
                <a:cs typeface="Book Antiqua"/>
              </a:rPr>
              <a:t>is  the </a:t>
            </a:r>
            <a:r>
              <a:rPr sz="1100" spc="-10" dirty="0">
                <a:latin typeface="Book Antiqua"/>
                <a:cs typeface="Book Antiqua"/>
              </a:rPr>
              <a:t>desired </a:t>
            </a:r>
            <a:r>
              <a:rPr sz="1100" spc="-5" dirty="0">
                <a:latin typeface="Book Antiqua"/>
                <a:cs typeface="Book Antiqua"/>
              </a:rPr>
              <a:t>answer to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545209"/>
            <a:ext cx="3754120" cy="27127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1454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Multicollinearity</a:t>
            </a:r>
            <a:endParaRPr sz="1100" dirty="0">
              <a:latin typeface="Book Antiqua"/>
              <a:cs typeface="Book Antiqua"/>
            </a:endParaRPr>
          </a:p>
          <a:p>
            <a:pPr marL="488315" marR="43180" indent="-137160">
              <a:lnSpc>
                <a:spcPct val="100000"/>
              </a:lnSpc>
              <a:spcBef>
                <a:spcPts val="116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does not lead to inconsistent estimates, but it makes them  lose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significance</a:t>
            </a:r>
            <a:endParaRPr sz="1000" dirty="0">
              <a:latin typeface="Book Antiqua"/>
              <a:cs typeface="Book Antiqua"/>
            </a:endParaRPr>
          </a:p>
          <a:p>
            <a:pPr marL="488315" marR="407670" indent="-137160">
              <a:lnSpc>
                <a:spcPct val="100000"/>
              </a:lnSpc>
              <a:spcBef>
                <a:spcPts val="254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if really </a:t>
            </a:r>
            <a:r>
              <a:rPr sz="1000" spc="-15" dirty="0">
                <a:latin typeface="Book Antiqua"/>
                <a:cs typeface="Book Antiqua"/>
              </a:rPr>
              <a:t>necessary, </a:t>
            </a:r>
            <a:r>
              <a:rPr sz="1000" spc="-5" dirty="0">
                <a:latin typeface="Book Antiqua"/>
                <a:cs typeface="Book Antiqua"/>
              </a:rPr>
              <a:t>can be remedied by dropping or  transforming variables, or by getting </a:t>
            </a:r>
            <a:r>
              <a:rPr sz="1000" spc="-10" dirty="0">
                <a:latin typeface="Book Antiqua"/>
                <a:cs typeface="Book Antiqua"/>
              </a:rPr>
              <a:t>more</a:t>
            </a:r>
            <a:r>
              <a:rPr sz="1000" spc="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data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  <a:p>
            <a:pPr marL="488315" marR="215900" indent="-137160">
              <a:lnSpc>
                <a:spcPct val="100000"/>
              </a:lnSpc>
              <a:spcBef>
                <a:spcPts val="116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does not lead to inconsistent estimates, but invalidates  inference</a:t>
            </a:r>
            <a:endParaRPr sz="1000" dirty="0">
              <a:latin typeface="Book Antiqua"/>
              <a:cs typeface="Book Antiqua"/>
            </a:endParaRPr>
          </a:p>
          <a:p>
            <a:pPr marL="488315" marR="160655" indent="-137160">
              <a:lnSpc>
                <a:spcPct val="100000"/>
              </a:lnSpc>
              <a:spcBef>
                <a:spcPts val="254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can be simply remedied by the use of (clustered) </a:t>
            </a:r>
            <a:r>
              <a:rPr sz="1000" spc="-10" dirty="0">
                <a:latin typeface="Book Antiqua"/>
                <a:cs typeface="Book Antiqua"/>
              </a:rPr>
              <a:t>robust  </a:t>
            </a:r>
            <a:r>
              <a:rPr sz="1000" spc="-5" dirty="0">
                <a:latin typeface="Book Antiqua"/>
                <a:cs typeface="Book Antiqua"/>
              </a:rPr>
              <a:t>standard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errors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Readings: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  <a:spcBef>
                <a:spcPts val="10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Studenmund Chapter 8 and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10</a:t>
            </a:r>
            <a:endParaRPr sz="10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</a:pPr>
            <a:r>
              <a:rPr sz="900" spc="494" baseline="13888">
                <a:latin typeface="Arial"/>
                <a:cs typeface="Arial"/>
              </a:rPr>
              <a:t> </a:t>
            </a:r>
            <a:r>
              <a:rPr sz="1000" spc="-15" dirty="0">
                <a:latin typeface="Book Antiqua"/>
                <a:cs typeface="Book Antiqua"/>
              </a:rPr>
              <a:t>Wooldridge </a:t>
            </a:r>
            <a:r>
              <a:rPr sz="1000" spc="-5" dirty="0">
                <a:latin typeface="Book Antiqua"/>
                <a:cs typeface="Book Antiqua"/>
              </a:rPr>
              <a:t>Chapter</a:t>
            </a:r>
            <a:r>
              <a:rPr sz="1000" spc="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8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779042"/>
            <a:ext cx="24777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For the model with omitted</a:t>
            </a:r>
            <a:r>
              <a:rPr sz="1100" spc="114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variable:</a:t>
            </a:r>
            <a:endParaRPr sz="11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6"/>
              <p:cNvSpPr txBox="1"/>
              <p:nvPr/>
            </p:nvSpPr>
            <p:spPr>
              <a:xfrm>
                <a:off x="438289" y="1321624"/>
                <a:ext cx="3583304" cy="1555554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338455">
                  <a:lnSpc>
                    <a:spcPct val="100000"/>
                  </a:lnSpc>
                  <a:spcBef>
                    <a:spcPts val="1120"/>
                  </a:spcBef>
                </a:pPr>
                <a:r>
                  <a:rPr sz="900" spc="494" baseline="13888" dirty="0">
                    <a:latin typeface="Arial"/>
                    <a:cs typeface="Arial"/>
                  </a:rPr>
                  <a:t> </a:t>
                </a:r>
                <a:endParaRPr lang="en-US" sz="900" spc="494" baseline="13888" dirty="0">
                  <a:latin typeface="Arial"/>
                  <a:cs typeface="Arial"/>
                </a:endParaRPr>
              </a:p>
              <a:p>
                <a:pPr marL="338455">
                  <a:lnSpc>
                    <a:spcPct val="100000"/>
                  </a:lnSpc>
                  <a:spcBef>
                    <a:spcPts val="1120"/>
                  </a:spcBef>
                </a:pPr>
                <a:r>
                  <a:rPr sz="1000" spc="-5" dirty="0">
                    <a:latin typeface="Book Antiqua"/>
                    <a:cs typeface="Book Antiqua"/>
                  </a:rPr>
                  <a:t>Coefficients </a:t>
                </a:r>
                <a:r>
                  <a:rPr sz="1000" i="1" spc="-35" dirty="0">
                    <a:latin typeface="Century Gothic"/>
                    <a:cs typeface="Century Gothic"/>
                  </a:rPr>
                  <a:t>β </a:t>
                </a:r>
                <a:r>
                  <a:rPr sz="1000" spc="-5" dirty="0">
                    <a:latin typeface="Book Antiqua"/>
                    <a:cs typeface="Book Antiqua"/>
                  </a:rPr>
                  <a:t>and </a:t>
                </a:r>
                <a:r>
                  <a:rPr sz="1000" i="1" spc="-40" dirty="0">
                    <a:latin typeface="Century Gothic"/>
                    <a:cs typeface="Century Gothic"/>
                  </a:rPr>
                  <a:t>γ </a:t>
                </a:r>
                <a:r>
                  <a:rPr sz="1000" spc="-10" dirty="0">
                    <a:latin typeface="Book Antiqua"/>
                    <a:cs typeface="Book Antiqua"/>
                  </a:rPr>
                  <a:t>are from </a:t>
                </a:r>
                <a:r>
                  <a:rPr sz="1000" spc="-5" dirty="0">
                    <a:latin typeface="Book Antiqua"/>
                    <a:cs typeface="Book Antiqua"/>
                  </a:rPr>
                  <a:t>the true</a:t>
                </a:r>
                <a:r>
                  <a:rPr sz="1000" spc="165" dirty="0">
                    <a:latin typeface="Book Antiqua"/>
                    <a:cs typeface="Book Antiqua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model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695960" algn="ctr">
                  <a:lnSpc>
                    <a:spcPct val="100000"/>
                  </a:lnSpc>
                  <a:spcBef>
                    <a:spcPts val="990"/>
                  </a:spcBef>
                </a:pPr>
                <a:r>
                  <a:rPr sz="1000" i="1" spc="-5" dirty="0">
                    <a:latin typeface="Book Antiqua"/>
                    <a:cs typeface="Book Antiqua"/>
                  </a:rPr>
                  <a:t>y</a:t>
                </a:r>
                <a:r>
                  <a:rPr sz="1050" i="1" spc="-7" baseline="-11904" dirty="0">
                    <a:latin typeface="Book Antiqua"/>
                    <a:cs typeface="Book Antiqua"/>
                  </a:rPr>
                  <a:t>i </a:t>
                </a:r>
                <a:r>
                  <a:rPr sz="1000" spc="105" dirty="0">
                    <a:latin typeface="Garamond"/>
                    <a:cs typeface="Garamond"/>
                  </a:rPr>
                  <a:t>= </a:t>
                </a:r>
                <a:r>
                  <a:rPr sz="1000" i="1" dirty="0">
                    <a:latin typeface="Century Gothic"/>
                    <a:cs typeface="Century Gothic"/>
                  </a:rPr>
                  <a:t>β</a:t>
                </a:r>
                <a:r>
                  <a:rPr sz="1000" i="1" dirty="0">
                    <a:latin typeface="Book Antiqua"/>
                    <a:cs typeface="Book Antiqua"/>
                  </a:rPr>
                  <a:t>x</a:t>
                </a:r>
                <a:r>
                  <a:rPr sz="1050" i="1" baseline="-11904" dirty="0">
                    <a:latin typeface="Book Antiqua"/>
                    <a:cs typeface="Book Antiqua"/>
                  </a:rPr>
                  <a:t>i </a:t>
                </a:r>
                <a:r>
                  <a:rPr sz="1000" spc="105" dirty="0">
                    <a:latin typeface="Garamond"/>
                    <a:cs typeface="Garamond"/>
                  </a:rPr>
                  <a:t>+ </a:t>
                </a:r>
                <a14:m>
                  <m:oMath xmlns:m="http://schemas.openxmlformats.org/officeDocument/2006/math">
                    <m:r>
                      <a:rPr lang="en-US" sz="1000" i="1" spc="11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Garamond"/>
                      </a:rPr>
                      <m:t>𝛾</m:t>
                    </m:r>
                  </m:oMath>
                </a14:m>
                <a:r>
                  <a:rPr sz="1000" i="1" dirty="0" err="1">
                    <a:latin typeface="Book Antiqua"/>
                    <a:cs typeface="Book Antiqua"/>
                  </a:rPr>
                  <a:t>z</a:t>
                </a:r>
                <a:r>
                  <a:rPr sz="1050" i="1" baseline="-11904" dirty="0" err="1">
                    <a:latin typeface="Book Antiqua"/>
                    <a:cs typeface="Book Antiqua"/>
                  </a:rPr>
                  <a:t>i</a:t>
                </a:r>
                <a:r>
                  <a:rPr sz="1050" i="1" baseline="-11904" dirty="0">
                    <a:latin typeface="Book Antiqua"/>
                    <a:cs typeface="Book Antiqua"/>
                  </a:rPr>
                  <a:t> </a:t>
                </a:r>
                <a:r>
                  <a:rPr sz="1000" spc="105" dirty="0">
                    <a:latin typeface="Garamond"/>
                    <a:cs typeface="Garamond"/>
                  </a:rPr>
                  <a:t>+</a:t>
                </a:r>
                <a:r>
                  <a:rPr sz="1000" spc="-80" dirty="0">
                    <a:latin typeface="Garamond"/>
                    <a:cs typeface="Garamond"/>
                  </a:rPr>
                  <a:t> </a:t>
                </a:r>
                <a:r>
                  <a:rPr sz="1000" i="1" spc="-5" dirty="0">
                    <a:latin typeface="Book Antiqua"/>
                    <a:cs typeface="Book Antiqua"/>
                  </a:rPr>
                  <a:t>u</a:t>
                </a:r>
                <a:r>
                  <a:rPr sz="1050" i="1" spc="-7" baseline="-11904" dirty="0">
                    <a:latin typeface="Book Antiqua"/>
                    <a:cs typeface="Book Antiqua"/>
                  </a:rPr>
                  <a:t>i</a:t>
                </a:r>
                <a:endParaRPr sz="1050" baseline="-11904" dirty="0">
                  <a:latin typeface="Book Antiqua"/>
                  <a:cs typeface="Book Antiqua"/>
                </a:endParaRPr>
              </a:p>
              <a:p>
                <a:pPr marL="338455">
                  <a:lnSpc>
                    <a:spcPct val="100000"/>
                  </a:lnSpc>
                  <a:spcBef>
                    <a:spcPts val="994"/>
                  </a:spcBef>
                </a:pPr>
                <a:r>
                  <a:rPr sz="1000" spc="-10" dirty="0">
                    <a:latin typeface="Book Antiqua"/>
                    <a:cs typeface="Book Antiqua"/>
                  </a:rPr>
                  <a:t>Coefficient </a:t>
                </a:r>
                <a14:m>
                  <m:oMath xmlns:m="http://schemas.openxmlformats.org/officeDocument/2006/math">
                    <m:r>
                      <a:rPr lang="en-US" sz="1000" i="1" spc="11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Garamond"/>
                      </a:rPr>
                      <m:t>𝛼</m:t>
                    </m:r>
                  </m:oMath>
                </a14:m>
                <a:r>
                  <a:rPr sz="1000" i="1" spc="-50" dirty="0">
                    <a:latin typeface="Century Gothic"/>
                    <a:cs typeface="Century Gothic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is </a:t>
                </a:r>
                <a:r>
                  <a:rPr sz="1000" spc="-10" dirty="0">
                    <a:latin typeface="Book Antiqua"/>
                    <a:cs typeface="Book Antiqua"/>
                  </a:rPr>
                  <a:t>from </a:t>
                </a:r>
                <a:r>
                  <a:rPr sz="1000" spc="-5" dirty="0">
                    <a:latin typeface="Book Antiqua"/>
                    <a:cs typeface="Book Antiqua"/>
                  </a:rPr>
                  <a:t>a </a:t>
                </a:r>
                <a:r>
                  <a:rPr sz="1000" spc="-10" dirty="0">
                    <a:latin typeface="Book Antiqua"/>
                    <a:cs typeface="Book Antiqua"/>
                  </a:rPr>
                  <a:t>regression </a:t>
                </a:r>
                <a:r>
                  <a:rPr sz="1000" spc="-5" dirty="0">
                    <a:latin typeface="Book Antiqua"/>
                    <a:cs typeface="Book Antiqua"/>
                  </a:rPr>
                  <a:t>of </a:t>
                </a:r>
                <a:r>
                  <a:rPr sz="1000" i="1" spc="-5" dirty="0">
                    <a:latin typeface="Book Antiqua"/>
                    <a:cs typeface="Book Antiqua"/>
                  </a:rPr>
                  <a:t>z </a:t>
                </a:r>
                <a:r>
                  <a:rPr sz="1000" spc="-5" dirty="0">
                    <a:latin typeface="Book Antiqua"/>
                    <a:cs typeface="Book Antiqua"/>
                  </a:rPr>
                  <a:t>on </a:t>
                </a:r>
                <a:r>
                  <a:rPr sz="1000" i="1" spc="-5" dirty="0">
                    <a:latin typeface="Book Antiqua"/>
                    <a:cs typeface="Book Antiqua"/>
                  </a:rPr>
                  <a:t>x</a:t>
                </a:r>
                <a:r>
                  <a:rPr sz="1000" spc="-5" dirty="0">
                    <a:latin typeface="Book Antiqua"/>
                    <a:cs typeface="Book Antiqua"/>
                  </a:rPr>
                  <a:t>,</a:t>
                </a:r>
                <a:r>
                  <a:rPr sz="1000" spc="105" dirty="0">
                    <a:latin typeface="Book Antiqua"/>
                    <a:cs typeface="Book Antiqua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i.e.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695960" algn="ctr">
                  <a:lnSpc>
                    <a:spcPct val="100000"/>
                  </a:lnSpc>
                  <a:spcBef>
                    <a:spcPts val="990"/>
                  </a:spcBef>
                </a:pPr>
                <a:r>
                  <a:rPr sz="1000" i="1" spc="-5" dirty="0">
                    <a:latin typeface="Book Antiqua"/>
                    <a:cs typeface="Book Antiqua"/>
                  </a:rPr>
                  <a:t>z</a:t>
                </a:r>
                <a:r>
                  <a:rPr sz="1050" i="1" spc="-7" baseline="-11904" dirty="0">
                    <a:latin typeface="Book Antiqua"/>
                    <a:cs typeface="Book Antiqua"/>
                  </a:rPr>
                  <a:t>i  </a:t>
                </a:r>
                <a:r>
                  <a:rPr sz="1000" spc="105" dirty="0">
                    <a:latin typeface="Garamond"/>
                    <a:cs typeface="Garamond"/>
                  </a:rPr>
                  <a:t>= </a:t>
                </a:r>
                <a14:m>
                  <m:oMath xmlns:m="http://schemas.openxmlformats.org/officeDocument/2006/math">
                    <m:r>
                      <a:rPr lang="en-US" sz="1000" i="1" spc="11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Garamond"/>
                      </a:rPr>
                      <m:t>𝛼</m:t>
                    </m:r>
                  </m:oMath>
                </a14:m>
                <a:r>
                  <a:rPr sz="1000" i="1" spc="-20" dirty="0">
                    <a:latin typeface="Book Antiqua"/>
                    <a:cs typeface="Book Antiqua"/>
                  </a:rPr>
                  <a:t>x</a:t>
                </a:r>
                <a:r>
                  <a:rPr sz="1050" i="1" spc="-30" baseline="-11904" dirty="0">
                    <a:latin typeface="Book Antiqua"/>
                    <a:cs typeface="Book Antiqua"/>
                  </a:rPr>
                  <a:t>i</a:t>
                </a:r>
                <a:r>
                  <a:rPr sz="1050" i="1" spc="202" baseline="-11904" dirty="0">
                    <a:latin typeface="Book Antiqua"/>
                    <a:cs typeface="Book Antiqua"/>
                  </a:rPr>
                  <a:t> </a:t>
                </a:r>
                <a:r>
                  <a:rPr sz="1000" spc="105" dirty="0">
                    <a:latin typeface="Garamond"/>
                    <a:cs typeface="Garamond"/>
                  </a:rPr>
                  <a:t>+</a:t>
                </a:r>
                <a:r>
                  <a:rPr sz="1000" spc="-175" dirty="0">
                    <a:latin typeface="Garamond"/>
                    <a:cs typeface="Garamond"/>
                  </a:rPr>
                  <a:t> </a:t>
                </a:r>
                <a:r>
                  <a:rPr sz="1000" i="1" spc="-5" dirty="0">
                    <a:latin typeface="Book Antiqua"/>
                    <a:cs typeface="Book Antiqua"/>
                  </a:rPr>
                  <a:t>e</a:t>
                </a:r>
                <a:r>
                  <a:rPr sz="1050" i="1" spc="-7" baseline="-11904" dirty="0">
                    <a:latin typeface="Book Antiqua"/>
                    <a:cs typeface="Book Antiqua"/>
                  </a:rPr>
                  <a:t>i</a:t>
                </a:r>
                <a:endParaRPr sz="1050" baseline="-11904" dirty="0">
                  <a:latin typeface="Book Antiqua"/>
                  <a:cs typeface="Book Antiqua"/>
                </a:endParaRPr>
              </a:p>
              <a:p>
                <a:pPr marL="50800">
                  <a:lnSpc>
                    <a:spcPct val="100000"/>
                  </a:lnSpc>
                  <a:spcBef>
                    <a:spcPts val="1050"/>
                  </a:spcBef>
                </a:pPr>
                <a:r>
                  <a:rPr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sz="1100" spc="-5" dirty="0">
                    <a:latin typeface="Book Antiqua"/>
                    <a:cs typeface="Book Antiqua"/>
                  </a:rPr>
                  <a:t>The bias is </a:t>
                </a:r>
                <a:r>
                  <a:rPr sz="1100" spc="-10" dirty="0">
                    <a:latin typeface="Book Antiqua"/>
                    <a:cs typeface="Book Antiqua"/>
                  </a:rPr>
                  <a:t>zero </a:t>
                </a:r>
                <a:r>
                  <a:rPr sz="1100" spc="-5" dirty="0">
                    <a:latin typeface="Book Antiqua"/>
                    <a:cs typeface="Book Antiqua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100" i="1" spc="110">
                        <a:latin typeface="Cambria Math" panose="02040503050406030204" pitchFamily="18" charset="0"/>
                        <a:ea typeface="Cambria Math" panose="02040503050406030204" pitchFamily="18" charset="0"/>
                        <a:cs typeface="Garamond"/>
                      </a:rPr>
                      <m:t>𝛾</m:t>
                    </m:r>
                  </m:oMath>
                </a14:m>
                <a:r>
                  <a:rPr sz="1100" i="1" spc="-50" dirty="0">
                    <a:latin typeface="Century Gothic"/>
                    <a:cs typeface="Century Gothic"/>
                  </a:rPr>
                  <a:t> </a:t>
                </a:r>
                <a:r>
                  <a:rPr sz="1100" spc="110" dirty="0">
                    <a:latin typeface="Garamond"/>
                    <a:cs typeface="Garamond"/>
                  </a:rPr>
                  <a:t>= </a:t>
                </a:r>
                <a:r>
                  <a:rPr sz="1100" spc="-5" dirty="0">
                    <a:latin typeface="Book Antiqua"/>
                    <a:cs typeface="Book Antiqua"/>
                  </a:rPr>
                  <a:t>0 or </a:t>
                </a:r>
                <a14:m>
                  <m:oMath xmlns:m="http://schemas.openxmlformats.org/officeDocument/2006/math">
                    <m:r>
                      <a:rPr lang="en-US" sz="1100" i="1" spc="11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Garamond"/>
                      </a:rPr>
                      <m:t>𝛼</m:t>
                    </m:r>
                  </m:oMath>
                </a14:m>
                <a:r>
                  <a:rPr sz="1100" i="1" spc="-55" dirty="0">
                    <a:latin typeface="Century Gothic"/>
                    <a:cs typeface="Century Gothic"/>
                  </a:rPr>
                  <a:t> </a:t>
                </a:r>
                <a:r>
                  <a:rPr sz="1100" spc="110" dirty="0">
                    <a:latin typeface="Garamond"/>
                    <a:cs typeface="Garamond"/>
                  </a:rPr>
                  <a:t>= </a:t>
                </a:r>
                <a:r>
                  <a:rPr sz="1100" spc="-5" dirty="0">
                    <a:latin typeface="Book Antiqua"/>
                    <a:cs typeface="Book Antiqua"/>
                  </a:rPr>
                  <a:t>0 (not likely to</a:t>
                </a:r>
                <a:r>
                  <a:rPr sz="1100" spc="13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happen)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6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89" y="1321624"/>
                <a:ext cx="3583304" cy="1555554"/>
              </a:xfrm>
              <a:prstGeom prst="rect">
                <a:avLst/>
              </a:prstGeom>
              <a:blipFill>
                <a:blip r:embed="rId2"/>
                <a:stretch>
                  <a:fillRect l="-510" r="-1701" b="-4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B6D10B31-6C19-4AFC-B2D0-3B5F6C3566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554" y="970812"/>
            <a:ext cx="2105496" cy="60418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12889" y="696974"/>
                <a:ext cx="3884929" cy="1635063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76200">
                  <a:lnSpc>
                    <a:spcPct val="100000"/>
                  </a:lnSpc>
                  <a:spcBef>
                    <a:spcPts val="90"/>
                  </a:spcBef>
                </a:pPr>
                <a:r>
                  <a:rPr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sz="1100" spc="-5" dirty="0">
                    <a:latin typeface="Book Antiqua"/>
                    <a:cs typeface="Book Antiqua"/>
                  </a:rPr>
                  <a:t>Intuitive</a:t>
                </a:r>
                <a:r>
                  <a:rPr lang="en-US" sz="1100" spc="-5" dirty="0">
                    <a:latin typeface="Book Antiqua"/>
                    <a:cs typeface="Book Antiqua"/>
                  </a:rPr>
                  <a:t>   </a:t>
                </a:r>
                <a:r>
                  <a:rPr sz="1100" spc="-17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explanation: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</a:pPr>
                <a:endParaRPr sz="1450" dirty="0">
                  <a:latin typeface="Times New Roman"/>
                  <a:cs typeface="Times New Roman"/>
                </a:endParaRPr>
              </a:p>
              <a:p>
                <a:pPr marL="501015" marR="102235" indent="-137160">
                  <a:lnSpc>
                    <a:spcPct val="100000"/>
                  </a:lnSpc>
                </a:pPr>
                <a:r>
                  <a:rPr sz="1000" spc="-5" dirty="0">
                    <a:latin typeface="Book Antiqua"/>
                    <a:cs typeface="Book Antiqua"/>
                  </a:rPr>
                  <a:t>if we leave out an important variable </a:t>
                </a:r>
                <a:r>
                  <a:rPr sz="1000" spc="-10" dirty="0">
                    <a:latin typeface="Book Antiqua"/>
                    <a:cs typeface="Book Antiqua"/>
                  </a:rPr>
                  <a:t>from </a:t>
                </a:r>
                <a:r>
                  <a:rPr sz="1000" spc="-5" dirty="0">
                    <a:latin typeface="Book Antiqua"/>
                    <a:cs typeface="Book Antiqua"/>
                  </a:rPr>
                  <a:t>the </a:t>
                </a:r>
                <a:r>
                  <a:rPr sz="1000" spc="-10" dirty="0">
                    <a:latin typeface="Book Antiqua"/>
                    <a:cs typeface="Book Antiqua"/>
                  </a:rPr>
                  <a:t>regression  </a:t>
                </a:r>
                <a:r>
                  <a:rPr sz="1000" spc="-25" dirty="0">
                    <a:latin typeface="Book Antiqua"/>
                    <a:cs typeface="Book Antiqua"/>
                  </a:rPr>
                  <a:t>(</a:t>
                </a:r>
                <a:r>
                  <a:rPr sz="1000" i="1" spc="-25" dirty="0">
                    <a:latin typeface="Century Gothic"/>
                    <a:cs typeface="Century Gothic"/>
                  </a:rPr>
                  <a:t>γ</a:t>
                </a:r>
                <a14:m>
                  <m:oMath xmlns:m="http://schemas.openxmlformats.org/officeDocument/2006/math">
                    <m:r>
                      <a:rPr lang="en-US" sz="1000" i="1" spc="-2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≠</m:t>
                    </m:r>
                  </m:oMath>
                </a14:m>
                <a:r>
                  <a:rPr sz="1000" spc="50" dirty="0">
                    <a:latin typeface="Garamond"/>
                    <a:cs typeface="Garamond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0), coefficients of other variables </a:t>
                </a:r>
                <a:r>
                  <a:rPr sz="1000" spc="-10" dirty="0">
                    <a:latin typeface="Book Antiqua"/>
                    <a:cs typeface="Book Antiqua"/>
                  </a:rPr>
                  <a:t>are </a:t>
                </a:r>
                <a:r>
                  <a:rPr sz="1000" spc="-5" dirty="0">
                    <a:latin typeface="Book Antiqua"/>
                    <a:cs typeface="Book Antiqua"/>
                  </a:rPr>
                  <a:t>biased unless</a:t>
                </a:r>
                <a:r>
                  <a:rPr lang="en-US" sz="1000" spc="-5" dirty="0">
                    <a:latin typeface="Book Antiqua"/>
                    <a:cs typeface="Book Antiqua"/>
                  </a:rPr>
                  <a:t> the</a:t>
                </a:r>
                <a:r>
                  <a:rPr lang="en-US" sz="1000" spc="-135" dirty="0">
                    <a:latin typeface="Book Antiqua"/>
                    <a:cs typeface="Book Antiqua"/>
                  </a:rPr>
                  <a:t> </a:t>
                </a:r>
                <a:r>
                  <a:rPr sz="1000" spc="-135" dirty="0">
                    <a:latin typeface="Book Antiqua"/>
                    <a:cs typeface="Book Antiqua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omitted variable is uncorrelated with all included  dependent variables </a:t>
                </a:r>
                <a:r>
                  <a:rPr sz="1000" spc="-30" dirty="0">
                    <a:latin typeface="Book Antiqua"/>
                    <a:cs typeface="Book Antiqua"/>
                  </a:rPr>
                  <a:t>(</a:t>
                </a:r>
                <a:r>
                  <a:rPr sz="1000" i="1" spc="-30" dirty="0">
                    <a:latin typeface="Century Gothic"/>
                    <a:cs typeface="Century Gothic"/>
                  </a:rPr>
                  <a:t>α </a:t>
                </a:r>
                <a14:m>
                  <m:oMath xmlns:m="http://schemas.openxmlformats.org/officeDocument/2006/math">
                    <m:r>
                      <a:rPr lang="en-US" sz="1000" i="1" spc="-25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=</m:t>
                    </m:r>
                    <m:r>
                      <a:rPr lang="en-US" sz="1000" i="1" spc="-2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 </m:t>
                    </m:r>
                  </m:oMath>
                </a14:m>
                <a:r>
                  <a:rPr sz="1000" spc="-5" dirty="0">
                    <a:latin typeface="Book Antiqua"/>
                    <a:cs typeface="Book Antiqua"/>
                  </a:rPr>
                  <a:t>0)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501015" marR="43180" indent="-137160">
                  <a:lnSpc>
                    <a:spcPct val="100000"/>
                  </a:lnSpc>
                  <a:spcBef>
                    <a:spcPts val="1180"/>
                  </a:spcBef>
                </a:pPr>
                <a:r>
                  <a:rPr sz="1000" spc="-5" dirty="0">
                    <a:latin typeface="Book Antiqua"/>
                    <a:cs typeface="Book Antiqua"/>
                  </a:rPr>
                  <a:t>the included variables pick up some of the effect of the  omitted variable (if they </a:t>
                </a:r>
                <a:r>
                  <a:rPr sz="1000" spc="-10" dirty="0">
                    <a:latin typeface="Book Antiqua"/>
                    <a:cs typeface="Book Antiqua"/>
                  </a:rPr>
                  <a:t>are </a:t>
                </a:r>
                <a:r>
                  <a:rPr sz="1000" spc="-5" dirty="0">
                    <a:latin typeface="Book Antiqua"/>
                    <a:cs typeface="Book Antiqua"/>
                  </a:rPr>
                  <a:t>correlated), and the coefficients  of included variables thus change causing the</a:t>
                </a:r>
                <a:r>
                  <a:rPr sz="1000" spc="5" dirty="0">
                    <a:latin typeface="Book Antiqua"/>
                    <a:cs typeface="Book Antiqua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bias</a:t>
                </a:r>
                <a:endParaRPr sz="10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89" y="696974"/>
                <a:ext cx="3884929" cy="1635063"/>
              </a:xfrm>
              <a:prstGeom prst="rect">
                <a:avLst/>
              </a:prstGeom>
              <a:blipFill>
                <a:blip r:embed="rId2"/>
                <a:stretch>
                  <a:fillRect t="-2230" r="-1884" b="-3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4"/>
          <p:cNvSpPr txBox="1"/>
          <p:nvPr/>
        </p:nvSpPr>
        <p:spPr>
          <a:xfrm>
            <a:off x="450989" y="2703663"/>
            <a:ext cx="3719829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</a:t>
            </a:r>
            <a:r>
              <a:rPr sz="1100" spc="-10" dirty="0">
                <a:latin typeface="Book Antiqua"/>
                <a:cs typeface="Book Antiqua"/>
              </a:rPr>
              <a:t>what would happen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spc="-10" dirty="0">
                <a:latin typeface="Book Antiqua"/>
                <a:cs typeface="Book Antiqua"/>
              </a:rPr>
              <a:t>you </a:t>
            </a:r>
            <a:r>
              <a:rPr sz="1100" spc="-5" dirty="0">
                <a:latin typeface="Book Antiqua"/>
                <a:cs typeface="Book Antiqua"/>
              </a:rPr>
              <a:t>estimated a  </a:t>
            </a:r>
            <a:r>
              <a:rPr sz="1100" spc="-10" dirty="0">
                <a:latin typeface="Book Antiqua"/>
                <a:cs typeface="Book Antiqua"/>
              </a:rPr>
              <a:t>production </a:t>
            </a:r>
            <a:r>
              <a:rPr sz="1100" spc="-5" dirty="0">
                <a:latin typeface="Book Antiqua"/>
                <a:cs typeface="Book Antiqua"/>
              </a:rPr>
              <a:t>function with capital only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omitted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labor?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949209"/>
            <a:ext cx="36474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estimating the price of chicken meat in the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US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01048" y="1654175"/>
            <a:ext cx="2709545" cy="101181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85"/>
              </a:spcBef>
              <a:tabLst>
                <a:tab pos="366395" algn="l"/>
              </a:tabLst>
            </a:pPr>
            <a:endParaRPr lang="en-US" sz="1100" i="1" spc="-5" dirty="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  <a:spcBef>
                <a:spcPts val="585"/>
              </a:spcBef>
              <a:tabLst>
                <a:tab pos="366395" algn="l"/>
              </a:tabLst>
            </a:pPr>
            <a:r>
              <a:rPr sz="1100" i="1" spc="-5" dirty="0" err="1">
                <a:latin typeface="Book Antiqua"/>
                <a:cs typeface="Book Antiqua"/>
              </a:rPr>
              <a:t>Y</a:t>
            </a:r>
            <a:r>
              <a:rPr sz="1200" i="1" spc="-7" baseline="-10416" dirty="0" err="1">
                <a:latin typeface="Book Antiqua"/>
                <a:cs typeface="Book Antiqua"/>
              </a:rPr>
              <a:t>t</a:t>
            </a:r>
            <a:r>
              <a:rPr sz="1200" i="1" spc="-7" baseline="-10416" dirty="0">
                <a:latin typeface="Book Antiqua"/>
                <a:cs typeface="Book Antiqua"/>
              </a:rPr>
              <a:t>	</a:t>
            </a:r>
            <a:r>
              <a:rPr sz="1100" i="1" spc="-5" dirty="0">
                <a:latin typeface="Century Gothic"/>
                <a:cs typeface="Century Gothic"/>
              </a:rPr>
              <a:t>. . .</a:t>
            </a:r>
            <a:r>
              <a:rPr sz="1100" i="1" spc="8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per capita chicken consumption</a:t>
            </a:r>
            <a:endParaRPr sz="1100" dirty="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35"/>
              </a:spcBef>
              <a:tabLst>
                <a:tab pos="417195" algn="l"/>
              </a:tabLst>
            </a:pPr>
            <a:r>
              <a:rPr sz="1100" i="1" spc="-10" dirty="0">
                <a:latin typeface="Book Antiqua"/>
                <a:cs typeface="Book Antiqua"/>
              </a:rPr>
              <a:t>PC</a:t>
            </a:r>
            <a:r>
              <a:rPr sz="1200" i="1" spc="-15" baseline="-10416" dirty="0">
                <a:latin typeface="Book Antiqua"/>
                <a:cs typeface="Book Antiqua"/>
              </a:rPr>
              <a:t>t	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price of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chicken</a:t>
            </a:r>
            <a:endParaRPr sz="1100" dirty="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35"/>
              </a:spcBef>
              <a:tabLst>
                <a:tab pos="417195" algn="l"/>
              </a:tabLst>
            </a:pPr>
            <a:r>
              <a:rPr sz="1100" i="1" spc="-5" dirty="0">
                <a:latin typeface="Book Antiqua"/>
                <a:cs typeface="Book Antiqua"/>
              </a:rPr>
              <a:t>PB</a:t>
            </a:r>
            <a:r>
              <a:rPr sz="1200" i="1" spc="-7" baseline="-10416" dirty="0">
                <a:latin typeface="Book Antiqua"/>
                <a:cs typeface="Book Antiqua"/>
              </a:rPr>
              <a:t>t	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price of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beef</a:t>
            </a:r>
            <a:endParaRPr sz="1100" dirty="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35"/>
              </a:spcBef>
              <a:tabLst>
                <a:tab pos="417195" algn="l"/>
              </a:tabLst>
            </a:pPr>
            <a:r>
              <a:rPr sz="1100" i="1" spc="-10" dirty="0">
                <a:latin typeface="Book Antiqua"/>
                <a:cs typeface="Book Antiqua"/>
              </a:rPr>
              <a:t>YD</a:t>
            </a:r>
            <a:r>
              <a:rPr sz="1200" i="1" spc="-15" baseline="-10416" dirty="0">
                <a:latin typeface="Book Antiqua"/>
                <a:cs typeface="Book Antiqua"/>
              </a:rPr>
              <a:t>t	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per capita disposable</a:t>
            </a:r>
            <a:r>
              <a:rPr lang="en-US" sz="1100" spc="-5" dirty="0">
                <a:latin typeface="Book Antiqua"/>
                <a:cs typeface="Book Antiqua"/>
              </a:rPr>
              <a:t>  </a:t>
            </a:r>
            <a:r>
              <a:rPr sz="1100" spc="-19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income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023FBAD-A4D9-492E-B833-EF5CD28DB7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44" y="1140979"/>
            <a:ext cx="3825211" cy="823892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3689" y="648829"/>
            <a:ext cx="19221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When we </a:t>
            </a:r>
            <a:r>
              <a:rPr sz="1100" spc="-5" dirty="0">
                <a:latin typeface="Book Antiqua"/>
                <a:cs typeface="Book Antiqua"/>
              </a:rPr>
              <a:t>omit price of</a:t>
            </a:r>
            <a:r>
              <a:rPr sz="1100" spc="1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beef: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23731" y="1458035"/>
            <a:ext cx="62611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12725" algn="l"/>
              </a:tabLst>
            </a:pPr>
            <a:r>
              <a:rPr sz="1100" i="1" spc="-5" dirty="0">
                <a:latin typeface="Century Gothic"/>
                <a:cs typeface="Century Gothic"/>
              </a:rPr>
              <a:t>,	</a:t>
            </a:r>
            <a:r>
              <a:rPr sz="1100" i="1" spc="-10" dirty="0">
                <a:latin typeface="Book Antiqua"/>
                <a:cs typeface="Book Antiqua"/>
              </a:rPr>
              <a:t>n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2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44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0989" y="1369972"/>
            <a:ext cx="1985010" cy="53403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96670">
              <a:lnSpc>
                <a:spcPct val="100000"/>
              </a:lnSpc>
              <a:spcBef>
                <a:spcPts val="785"/>
              </a:spcBef>
            </a:pP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31250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65" dirty="0">
                <a:latin typeface="Garamond"/>
                <a:cs typeface="Garamond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10" dirty="0">
                <a:latin typeface="Century Gothic"/>
                <a:cs typeface="Century Gothic"/>
              </a:rPr>
              <a:t>.</a:t>
            </a:r>
            <a:r>
              <a:rPr sz="1100" spc="-10" dirty="0">
                <a:latin typeface="Book Antiqua"/>
                <a:cs typeface="Book Antiqua"/>
              </a:rPr>
              <a:t>895</a:t>
            </a:r>
            <a:endParaRPr sz="110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8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Compare </a:t>
            </a:r>
            <a:r>
              <a:rPr sz="1100" spc="-5" dirty="0">
                <a:latin typeface="Book Antiqua"/>
                <a:cs typeface="Book Antiqua"/>
              </a:rPr>
              <a:t>to the </a:t>
            </a:r>
            <a:r>
              <a:rPr sz="1100" spc="-10" dirty="0">
                <a:latin typeface="Book Antiqua"/>
                <a:cs typeface="Book Antiqua"/>
              </a:rPr>
              <a:t>true</a:t>
            </a:r>
            <a:r>
              <a:rPr sz="1100" spc="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8289" y="2433495"/>
            <a:ext cx="3609975" cy="70612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309370">
              <a:lnSpc>
                <a:spcPct val="100000"/>
              </a:lnSpc>
              <a:spcBef>
                <a:spcPts val="785"/>
              </a:spcBef>
              <a:tabLst>
                <a:tab pos="2098040" algn="l"/>
                <a:tab pos="2298065" algn="l"/>
              </a:tabLst>
            </a:pP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31250" dirty="0">
                <a:latin typeface="Book Antiqua"/>
                <a:cs typeface="Book Antiqua"/>
              </a:rPr>
              <a:t>2</a:t>
            </a:r>
            <a:r>
              <a:rPr sz="1200" spc="232" baseline="31250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30" dirty="0">
                <a:latin typeface="Garamond"/>
                <a:cs typeface="Garamond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10" dirty="0">
                <a:latin typeface="Century Gothic"/>
                <a:cs typeface="Century Gothic"/>
              </a:rPr>
              <a:t>.</a:t>
            </a:r>
            <a:r>
              <a:rPr sz="1100" spc="-10" dirty="0">
                <a:latin typeface="Book Antiqua"/>
                <a:cs typeface="Book Antiqua"/>
              </a:rPr>
              <a:t>986	</a:t>
            </a:r>
            <a:r>
              <a:rPr sz="1100" i="1" spc="-5" dirty="0">
                <a:latin typeface="Century Gothic"/>
                <a:cs typeface="Century Gothic"/>
              </a:rPr>
              <a:t>,	</a:t>
            </a:r>
            <a:r>
              <a:rPr sz="1100" i="1" spc="-10" dirty="0">
                <a:latin typeface="Book Antiqua"/>
                <a:cs typeface="Book Antiqua"/>
              </a:rPr>
              <a:t>n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5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44</a:t>
            </a:r>
            <a:endParaRPr sz="1100" dirty="0">
              <a:latin typeface="Book Antiqua"/>
              <a:cs typeface="Book Antiqua"/>
            </a:endParaRPr>
          </a:p>
          <a:p>
            <a:pPr marL="198755" marR="43180" indent="-148590">
              <a:lnSpc>
                <a:spcPct val="102600"/>
              </a:lnSpc>
              <a:spcBef>
                <a:spcPts val="64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observe </a:t>
            </a:r>
            <a:r>
              <a:rPr sz="1100" b="1" spc="-5" dirty="0">
                <a:latin typeface="Book Antiqua"/>
                <a:cs typeface="Book Antiqua"/>
              </a:rPr>
              <a:t>positive</a:t>
            </a:r>
            <a:r>
              <a:rPr sz="1100" spc="-5" dirty="0">
                <a:latin typeface="Book Antiqua"/>
                <a:cs typeface="Book Antiqua"/>
              </a:rPr>
              <a:t> bias in the </a:t>
            </a:r>
            <a:r>
              <a:rPr sz="1100" spc="-10" dirty="0">
                <a:latin typeface="Book Antiqua"/>
                <a:cs typeface="Book Antiqua"/>
              </a:rPr>
              <a:t>coefficient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i="1" spc="-10" dirty="0">
                <a:latin typeface="Book Antiqua"/>
                <a:cs typeface="Book Antiqua"/>
              </a:rPr>
              <a:t>PC </a:t>
            </a:r>
            <a:r>
              <a:rPr sz="1100" spc="-5" dirty="0">
                <a:latin typeface="Book Antiqua"/>
                <a:cs typeface="Book Antiqua"/>
              </a:rPr>
              <a:t>(was it  expected?)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45A1117-C677-41EE-A194-4D79B84FC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421" y="819467"/>
            <a:ext cx="2635986" cy="60569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9690F33-53B8-4CBD-985C-B3B03B2658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743" y="1933127"/>
            <a:ext cx="3609975" cy="57606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605015"/>
            <a:ext cx="3834765" cy="247015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6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Determining the </a:t>
            </a:r>
            <a:r>
              <a:rPr sz="1100" spc="-10" dirty="0">
                <a:latin typeface="Book Antiqua"/>
                <a:cs typeface="Book Antiqua"/>
              </a:rPr>
              <a:t>direction </a:t>
            </a:r>
            <a:r>
              <a:rPr sz="1100" spc="-5" dirty="0">
                <a:latin typeface="Book Antiqua"/>
                <a:cs typeface="Book Antiqua"/>
              </a:rPr>
              <a:t>of bias: bias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50" dirty="0">
                <a:latin typeface="Century Gothic"/>
                <a:cs typeface="Century Gothic"/>
              </a:rPr>
              <a:t>γ </a:t>
            </a:r>
            <a:r>
              <a:rPr sz="1100" spc="-330" dirty="0">
                <a:latin typeface="Lucida Sans Unicode"/>
                <a:cs typeface="Lucida Sans Unicode"/>
              </a:rPr>
              <a:t>∗</a:t>
            </a:r>
            <a:r>
              <a:rPr sz="1100" spc="-315" dirty="0">
                <a:latin typeface="Lucida Sans Unicode"/>
                <a:cs typeface="Lucida Sans Unicode"/>
              </a:rPr>
              <a:t> </a:t>
            </a:r>
            <a:r>
              <a:rPr lang="en-US" sz="1100" spc="-315" dirty="0">
                <a:latin typeface="Lucida Sans Unicode"/>
                <a:cs typeface="Lucida Sans Unicode"/>
              </a:rPr>
              <a:t>          </a:t>
            </a:r>
            <a:r>
              <a:rPr sz="1100" i="1" spc="-55" dirty="0">
                <a:latin typeface="Century Gothic"/>
                <a:cs typeface="Century Gothic"/>
              </a:rPr>
              <a:t>α</a:t>
            </a:r>
            <a:endParaRPr sz="1100" dirty="0">
              <a:latin typeface="Century Gothic"/>
              <a:cs typeface="Century Gothic"/>
            </a:endParaRPr>
          </a:p>
          <a:p>
            <a:pPr marL="475615" marR="113664" indent="-137160">
              <a:lnSpc>
                <a:spcPct val="100000"/>
              </a:lnSpc>
              <a:spcBef>
                <a:spcPts val="475"/>
              </a:spcBef>
            </a:pPr>
            <a:r>
              <a:rPr sz="1000" spc="-10" dirty="0">
                <a:latin typeface="Book Antiqua"/>
                <a:cs typeface="Book Antiqua"/>
              </a:rPr>
              <a:t>Where </a:t>
            </a:r>
            <a:r>
              <a:rPr sz="1000" i="1" spc="-40" dirty="0">
                <a:latin typeface="Century Gothic"/>
                <a:cs typeface="Century Gothic"/>
              </a:rPr>
              <a:t>γ </a:t>
            </a:r>
            <a:r>
              <a:rPr sz="1000" spc="-5" dirty="0">
                <a:latin typeface="Book Antiqua"/>
                <a:cs typeface="Book Antiqua"/>
              </a:rPr>
              <a:t>is a correlation between the omitted variable and  the dependent variable (the price of beef and chicken  consumption)</a:t>
            </a:r>
            <a:endParaRPr sz="10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284"/>
              </a:spcBef>
            </a:pPr>
            <a:r>
              <a:rPr sz="1000" i="1" spc="-40" dirty="0">
                <a:latin typeface="Century Gothic"/>
                <a:cs typeface="Century Gothic"/>
              </a:rPr>
              <a:t>γ </a:t>
            </a:r>
            <a:r>
              <a:rPr sz="1000" spc="-5" dirty="0">
                <a:latin typeface="Book Antiqua"/>
                <a:cs typeface="Book Antiqua"/>
              </a:rPr>
              <a:t>is likely to be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positive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475615" marR="104775" indent="-137160">
              <a:lnSpc>
                <a:spcPct val="100000"/>
              </a:lnSpc>
            </a:pPr>
            <a:r>
              <a:rPr sz="1000" spc="-10" dirty="0">
                <a:latin typeface="Book Antiqua"/>
                <a:cs typeface="Book Antiqua"/>
              </a:rPr>
              <a:t>Where </a:t>
            </a:r>
            <a:r>
              <a:rPr sz="1000" i="1" spc="-50" dirty="0">
                <a:latin typeface="Century Gothic"/>
                <a:cs typeface="Century Gothic"/>
              </a:rPr>
              <a:t>α </a:t>
            </a:r>
            <a:r>
              <a:rPr sz="1000" spc="-5" dirty="0">
                <a:latin typeface="Book Antiqua"/>
                <a:cs typeface="Book Antiqua"/>
              </a:rPr>
              <a:t>is a correlation between the omitted variable and  the included independent variable (the price of beef and  the price of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chicken)</a:t>
            </a:r>
            <a:endParaRPr sz="10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285"/>
              </a:spcBef>
            </a:pPr>
            <a:r>
              <a:rPr sz="1000" i="1" spc="-50" dirty="0">
                <a:latin typeface="Century Gothic"/>
                <a:cs typeface="Century Gothic"/>
              </a:rPr>
              <a:t>α </a:t>
            </a:r>
            <a:r>
              <a:rPr sz="1000" spc="-5" dirty="0">
                <a:latin typeface="Book Antiqua"/>
                <a:cs typeface="Book Antiqua"/>
              </a:rPr>
              <a:t>is likely to be</a:t>
            </a:r>
            <a:r>
              <a:rPr sz="1000" spc="6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positive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98755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Conclusion: Bias in the </a:t>
            </a:r>
            <a:r>
              <a:rPr sz="1100" spc="-10" dirty="0">
                <a:latin typeface="Book Antiqua"/>
                <a:cs typeface="Book Antiqua"/>
              </a:rPr>
              <a:t>coefficient </a:t>
            </a:r>
            <a:r>
              <a:rPr sz="1100" spc="-5" dirty="0">
                <a:latin typeface="Book Antiqua"/>
                <a:cs typeface="Book Antiqua"/>
              </a:rPr>
              <a:t>of the price of chicken is  likely to be positive 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omit the price of beef </a:t>
            </a:r>
            <a:r>
              <a:rPr sz="1100" spc="-10" dirty="0">
                <a:latin typeface="Book Antiqua"/>
                <a:cs typeface="Book Antiqua"/>
              </a:rPr>
              <a:t>from </a:t>
            </a:r>
            <a:r>
              <a:rPr sz="1100" spc="-5" dirty="0">
                <a:latin typeface="Book Antiqua"/>
                <a:cs typeface="Book Antiqua"/>
              </a:rPr>
              <a:t>the  equation.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889" y="740497"/>
            <a:ext cx="3867150" cy="230736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24154" marR="50927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25" dirty="0">
                <a:latin typeface="Book Antiqua"/>
                <a:cs typeface="Book Antiqua"/>
              </a:rPr>
              <a:t>reality,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usually </a:t>
            </a:r>
            <a:r>
              <a:rPr sz="1100" spc="-10" dirty="0">
                <a:latin typeface="Book Antiqua"/>
                <a:cs typeface="Book Antiqua"/>
              </a:rPr>
              <a:t>do </a:t>
            </a:r>
            <a:r>
              <a:rPr sz="1100" spc="-5" dirty="0">
                <a:latin typeface="Book Antiqua"/>
                <a:cs typeface="Book Antiqua"/>
              </a:rPr>
              <a:t>not have the </a:t>
            </a:r>
            <a:r>
              <a:rPr sz="1100" spc="-10" dirty="0">
                <a:latin typeface="Book Antiqua"/>
                <a:cs typeface="Book Antiqua"/>
              </a:rPr>
              <a:t>true </a:t>
            </a:r>
            <a:r>
              <a:rPr sz="1100" spc="-5" dirty="0">
                <a:latin typeface="Book Antiqua"/>
                <a:cs typeface="Book Antiqua"/>
              </a:rPr>
              <a:t>model to  </a:t>
            </a:r>
            <a:r>
              <a:rPr sz="1100" spc="-10" dirty="0">
                <a:latin typeface="Book Antiqua"/>
                <a:cs typeface="Book Antiqua"/>
              </a:rPr>
              <a:t>compare </a:t>
            </a:r>
            <a:r>
              <a:rPr sz="1100" spc="-5" dirty="0">
                <a:latin typeface="Book Antiqua"/>
                <a:cs typeface="Book Antiqua"/>
              </a:rPr>
              <a:t>with</a:t>
            </a:r>
            <a:endParaRPr sz="1100" dirty="0">
              <a:latin typeface="Book Antiqua"/>
              <a:cs typeface="Book Antiqua"/>
            </a:endParaRPr>
          </a:p>
          <a:p>
            <a:pPr marL="363855">
              <a:lnSpc>
                <a:spcPct val="100000"/>
              </a:lnSpc>
              <a:spcBef>
                <a:spcPts val="775"/>
              </a:spcBef>
            </a:pPr>
            <a:r>
              <a:rPr sz="1000" spc="-5" dirty="0">
                <a:latin typeface="Book Antiqua"/>
                <a:cs typeface="Book Antiqua"/>
              </a:rPr>
              <a:t>Because we do not know what the true model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is</a:t>
            </a:r>
            <a:endParaRPr sz="1000" dirty="0">
              <a:latin typeface="Book Antiqua"/>
              <a:cs typeface="Book Antiqua"/>
            </a:endParaRPr>
          </a:p>
          <a:p>
            <a:pPr marL="363855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Because we do not have data for some important</a:t>
            </a:r>
            <a:r>
              <a:rPr sz="1000" spc="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224154" marR="60007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often </a:t>
            </a:r>
            <a:r>
              <a:rPr sz="1100" spc="-10" dirty="0">
                <a:latin typeface="Book Antiqua"/>
                <a:cs typeface="Book Antiqua"/>
              </a:rPr>
              <a:t>recognize </a:t>
            </a:r>
            <a:r>
              <a:rPr sz="1100" spc="-5" dirty="0">
                <a:latin typeface="Book Antiqua"/>
                <a:cs typeface="Book Antiqua"/>
              </a:rPr>
              <a:t>the bias 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obtain </a:t>
            </a:r>
            <a:r>
              <a:rPr sz="1100" spc="-10" dirty="0">
                <a:latin typeface="Book Antiqua"/>
                <a:cs typeface="Book Antiqua"/>
              </a:rPr>
              <a:t>some  </a:t>
            </a:r>
            <a:r>
              <a:rPr sz="1100" spc="-5" dirty="0">
                <a:latin typeface="Book Antiqua"/>
                <a:cs typeface="Book Antiqua"/>
              </a:rPr>
              <a:t>unexpected</a:t>
            </a:r>
            <a:r>
              <a:rPr sz="1100" spc="-10" dirty="0">
                <a:latin typeface="Book Antiqua"/>
                <a:cs typeface="Book Antiqua"/>
              </a:rPr>
              <a:t> results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</a:t>
            </a:r>
            <a:r>
              <a:rPr sz="1100" spc="-10" dirty="0">
                <a:latin typeface="Book Antiqua"/>
                <a:cs typeface="Book Antiqua"/>
              </a:rPr>
              <a:t>prevent </a:t>
            </a:r>
            <a:r>
              <a:rPr sz="1100" spc="-5" dirty="0">
                <a:latin typeface="Book Antiqua"/>
                <a:cs typeface="Book Antiqua"/>
              </a:rPr>
              <a:t>omitting variables </a:t>
            </a:r>
            <a:r>
              <a:rPr sz="1100" spc="-10" dirty="0">
                <a:latin typeface="Book Antiqua"/>
                <a:cs typeface="Book Antiqua"/>
              </a:rPr>
              <a:t>by relying on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r>
              <a:rPr sz="1100" spc="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theory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 dirty="0">
              <a:latin typeface="Times New Roman"/>
              <a:cs typeface="Times New Roman"/>
            </a:endParaRPr>
          </a:p>
          <a:p>
            <a:pPr marL="224154" marR="26035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cannot </a:t>
            </a:r>
            <a:r>
              <a:rPr sz="1100" spc="-10" dirty="0">
                <a:latin typeface="Book Antiqua"/>
                <a:cs typeface="Book Antiqua"/>
              </a:rPr>
              <a:t>prevent </a:t>
            </a:r>
            <a:r>
              <a:rPr sz="1100" spc="-5" dirty="0">
                <a:latin typeface="Book Antiqua"/>
                <a:cs typeface="Book Antiqua"/>
              </a:rPr>
              <a:t>omitting variables,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at least  determine in </a:t>
            </a:r>
            <a:r>
              <a:rPr sz="1100" spc="-10" dirty="0">
                <a:latin typeface="Book Antiqua"/>
                <a:cs typeface="Book Antiqua"/>
              </a:rPr>
              <a:t>what way </a:t>
            </a:r>
            <a:r>
              <a:rPr sz="1100" spc="-5" dirty="0">
                <a:latin typeface="Book Antiqua"/>
                <a:cs typeface="Book Antiqua"/>
              </a:rPr>
              <a:t>this biases our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2343</Words>
  <Application>Microsoft Office PowerPoint</Application>
  <PresentationFormat>Custom</PresentationFormat>
  <Paragraphs>333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6" baseType="lpstr">
      <vt:lpstr>Arial</vt:lpstr>
      <vt:lpstr>Arial Black</vt:lpstr>
      <vt:lpstr>Book Antiqua</vt:lpstr>
      <vt:lpstr>Calibri</vt:lpstr>
      <vt:lpstr>Cambria Math</vt:lpstr>
      <vt:lpstr>Century Gothic</vt:lpstr>
      <vt:lpstr>Garamond</vt:lpstr>
      <vt:lpstr>Lucida Sans</vt:lpstr>
      <vt:lpstr>Lucida Sans Unicode</vt:lpstr>
      <vt:lpstr>Tahoma</vt:lpstr>
      <vt:lpstr>Times New Roman</vt:lpstr>
      <vt:lpstr>Verdana</vt:lpstr>
      <vt:lpstr>Office Theme</vt:lpstr>
      <vt:lpstr>LECTURE 6</vt:lpstr>
      <vt:lpstr>SPECIFICATION ERROR - OMITTED VARIABLES</vt:lpstr>
      <vt:lpstr>OMITTED VARIABLES</vt:lpstr>
      <vt:lpstr>OMITTED VARIABLES</vt:lpstr>
      <vt:lpstr>OMITTED VARIABLES</vt:lpstr>
      <vt:lpstr>OMITTED VARIABLES</vt:lpstr>
      <vt:lpstr>OMITTED VARIABLES</vt:lpstr>
      <vt:lpstr>OMITTED VARIABLES</vt:lpstr>
      <vt:lpstr>OMITTED VARIABLES</vt:lpstr>
      <vt:lpstr>IRRELEVANT VARIABLES</vt:lpstr>
      <vt:lpstr>IRRELEVANT VARIABLES</vt:lpstr>
      <vt:lpstr>SUMMARY OF THE THEORY</vt:lpstr>
      <vt:lpstr>ON PREVIOUS LECTURES</vt:lpstr>
      <vt:lpstr>SHORT REVISION</vt:lpstr>
      <vt:lpstr>ON TODAY’S LECTURE</vt:lpstr>
      <vt:lpstr>PERFECT MULTICOLLINEARITY</vt:lpstr>
      <vt:lpstr>EXAMPLES OF PERFECT MULTICOLLINEARITY</vt:lpstr>
      <vt:lpstr>IMPERFECT MULTICOLLINEARITY</vt:lpstr>
      <vt:lpstr>CONSEQUENCES OF MULTICOLLINEARITY</vt:lpstr>
      <vt:lpstr>DETECTION OF MULTICOLLINEARITY</vt:lpstr>
      <vt:lpstr>REMEDIES FOR MULTICOLLINEARITY</vt:lpstr>
      <vt:lpstr>EXAMPLE</vt:lpstr>
      <vt:lpstr>EXAMPLE</vt:lpstr>
      <vt:lpstr>EXAMPLE</vt:lpstr>
      <vt:lpstr>HETEROSKEDASTICITY</vt:lpstr>
      <vt:lpstr>PowerPoint Presentation</vt:lpstr>
      <vt:lpstr>CONSEQUENCES OF HETEROSKEDASTICITY</vt:lpstr>
      <vt:lpstr>DETECTION OF HETEROSKEDASTICITY</vt:lpstr>
      <vt:lpstr>BREUSCH PAGAN TEST FOR HETEROSKEDASTICITY</vt:lpstr>
      <vt:lpstr>WHITE TEST FOR HETEROSKEDASTICITY</vt:lpstr>
      <vt:lpstr>REMEDIES FOR HETEROSKEDASTICITY</vt:lpstr>
      <vt:lpstr>HETEROSKEDASTICITY-CORRECTED ROBUST ERRORS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</dc:title>
  <cp:lastModifiedBy>Dali Laxton</cp:lastModifiedBy>
  <cp:revision>14</cp:revision>
  <dcterms:created xsi:type="dcterms:W3CDTF">2020-11-15T22:26:22Z</dcterms:created>
  <dcterms:modified xsi:type="dcterms:W3CDTF">2020-11-19T22:41:32Z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2019-10-22T00:00:00Z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2020-11-15T00:00:00Z</vt:filetime>
  </property>
</Properties>
</file>