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423" r:id="rId2"/>
    <p:sldId id="437" r:id="rId3"/>
    <p:sldId id="438" r:id="rId4"/>
    <p:sldId id="442" r:id="rId5"/>
    <p:sldId id="443" r:id="rId6"/>
    <p:sldId id="354" r:id="rId7"/>
    <p:sldId id="427" r:id="rId8"/>
    <p:sldId id="292" r:id="rId9"/>
    <p:sldId id="432" r:id="rId10"/>
    <p:sldId id="355" r:id="rId11"/>
    <p:sldId id="356" r:id="rId12"/>
    <p:sldId id="441" r:id="rId13"/>
    <p:sldId id="434" r:id="rId14"/>
    <p:sldId id="435" r:id="rId15"/>
    <p:sldId id="360" r:id="rId16"/>
    <p:sldId id="361" r:id="rId17"/>
    <p:sldId id="362" r:id="rId18"/>
    <p:sldId id="363" r:id="rId19"/>
    <p:sldId id="364" r:id="rId20"/>
    <p:sldId id="365" r:id="rId21"/>
    <p:sldId id="366" r:id="rId22"/>
    <p:sldId id="367" r:id="rId23"/>
    <p:sldId id="373" r:id="rId24"/>
    <p:sldId id="374" r:id="rId25"/>
    <p:sldId id="375" r:id="rId26"/>
    <p:sldId id="376" r:id="rId27"/>
    <p:sldId id="378" r:id="rId28"/>
    <p:sldId id="379" r:id="rId29"/>
    <p:sldId id="380" r:id="rId30"/>
    <p:sldId id="381" r:id="rId31"/>
    <p:sldId id="382" r:id="rId32"/>
    <p:sldId id="383" r:id="rId33"/>
    <p:sldId id="384" r:id="rId34"/>
    <p:sldId id="385" r:id="rId35"/>
    <p:sldId id="386" r:id="rId36"/>
    <p:sldId id="387" r:id="rId37"/>
    <p:sldId id="388" r:id="rId38"/>
    <p:sldId id="368" r:id="rId39"/>
    <p:sldId id="389" r:id="rId40"/>
    <p:sldId id="394" r:id="rId41"/>
    <p:sldId id="395" r:id="rId42"/>
    <p:sldId id="396" r:id="rId43"/>
    <p:sldId id="397" r:id="rId44"/>
    <p:sldId id="398" r:id="rId45"/>
    <p:sldId id="399" r:id="rId46"/>
    <p:sldId id="400" r:id="rId47"/>
    <p:sldId id="401" r:id="rId48"/>
    <p:sldId id="402" r:id="rId49"/>
    <p:sldId id="403" r:id="rId50"/>
    <p:sldId id="404" r:id="rId51"/>
    <p:sldId id="405" r:id="rId52"/>
    <p:sldId id="406" r:id="rId53"/>
    <p:sldId id="407" r:id="rId54"/>
    <p:sldId id="408" r:id="rId55"/>
    <p:sldId id="409" r:id="rId56"/>
    <p:sldId id="410" r:id="rId57"/>
    <p:sldId id="411" r:id="rId58"/>
    <p:sldId id="412" r:id="rId59"/>
    <p:sldId id="413" r:id="rId60"/>
    <p:sldId id="414" r:id="rId61"/>
    <p:sldId id="377" r:id="rId62"/>
    <p:sldId id="422" r:id="rId63"/>
    <p:sldId id="421" r:id="rId64"/>
    <p:sldId id="420" r:id="rId65"/>
    <p:sldId id="419" r:id="rId66"/>
    <p:sldId id="289" r:id="rId67"/>
    <p:sldId id="353" r:id="rId68"/>
    <p:sldId id="346" r:id="rId69"/>
    <p:sldId id="347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69C"/>
    <a:srgbClr val="B3A2C7"/>
    <a:srgbClr val="CC9900"/>
    <a:srgbClr val="A3C167"/>
    <a:srgbClr val="800040"/>
    <a:srgbClr val="FFF5DB"/>
    <a:srgbClr val="E9DEA7"/>
    <a:srgbClr val="CCFF66"/>
    <a:srgbClr val="FAC200"/>
    <a:srgbClr val="C99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44" autoAdjust="0"/>
    <p:restoredTop sz="76439" autoAdjust="0"/>
  </p:normalViewPr>
  <p:slideViewPr>
    <p:cSldViewPr snapToGrid="0">
      <p:cViewPr varScale="1">
        <p:scale>
          <a:sx n="51" d="100"/>
          <a:sy n="51" d="100"/>
        </p:scale>
        <p:origin x="1596" y="48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2664"/>
    </p:cViewPr>
  </p:sorterViewPr>
  <p:notesViewPr>
    <p:cSldViewPr>
      <p:cViewPr>
        <p:scale>
          <a:sx n="147" d="100"/>
          <a:sy n="147" d="100"/>
        </p:scale>
        <p:origin x="-1712" y="128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sheet%20in%20Lecture%203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84252129525488"/>
          <c:y val="5.8374509407497208E-2"/>
          <c:w val="0.79803649408716959"/>
          <c:h val="0.80974136364458804"/>
        </c:manualLayout>
      </c:layout>
      <c:scatterChart>
        <c:scatterStyle val="lineMarker"/>
        <c:varyColors val="0"/>
        <c:ser>
          <c:idx val="0"/>
          <c:order val="0"/>
          <c:tx>
            <c:v>market demand</c:v>
          </c:tx>
          <c:spPr>
            <a:ln w="19050">
              <a:noFill/>
            </a:ln>
          </c:spPr>
          <c:marker>
            <c:symbol val="circle"/>
            <c:size val="2"/>
            <c:spPr>
              <a:noFill/>
              <a:ln w="6350">
                <a:noFill/>
              </a:ln>
            </c:spPr>
          </c:marker>
          <c:xVal>
            <c:numRef>
              <c:f>'[Worksheet in Lecture 3]Helen''s D curve'!$E$7:$E$13</c:f>
              <c:numCache>
                <c:formatCode>General</c:formatCode>
                <c:ptCount val="7"/>
                <c:pt idx="0">
                  <c:v>16</c:v>
                </c:pt>
                <c:pt idx="1">
                  <c:v>14</c:v>
                </c:pt>
                <c:pt idx="2">
                  <c:v>12</c:v>
                </c:pt>
                <c:pt idx="3">
                  <c:v>10</c:v>
                </c:pt>
                <c:pt idx="4">
                  <c:v>8</c:v>
                </c:pt>
                <c:pt idx="5">
                  <c:v>6</c:v>
                </c:pt>
                <c:pt idx="6">
                  <c:v>4</c:v>
                </c:pt>
              </c:numCache>
            </c:numRef>
          </c:xVal>
          <c:yVal>
            <c:numRef>
              <c:f>'[Worksheet in Lecture 3]Helen''s D curve'!$B$7:$B$13</c:f>
              <c:numCache>
                <c:formatCode>"$"#,##0.00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BAA-43CE-9401-CCDE5B56DB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659968"/>
        <c:axId val="1"/>
      </c:scatterChart>
      <c:valAx>
        <c:axId val="136659968"/>
        <c:scaling>
          <c:orientation val="minMax"/>
          <c:max val="16"/>
          <c:min val="0"/>
        </c:scaling>
        <c:delete val="0"/>
        <c:axPos val="b"/>
        <c:numFmt formatCode="General" sourceLinked="1"/>
        <c:majorTickMark val="out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crossBetween val="midCat"/>
        <c:majorUnit val="5"/>
        <c:minorUnit val="1"/>
      </c:valAx>
      <c:valAx>
        <c:axId val="1"/>
        <c:scaling>
          <c:orientation val="minMax"/>
          <c:max val="136"/>
          <c:min val="0"/>
        </c:scaling>
        <c:delete val="0"/>
        <c:axPos val="l"/>
        <c:numFmt formatCode="General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665996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F15FA-6B4E-4FED-9D12-E83FDD5472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02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A24F5-E131-4EBA-BC25-A81BE41A18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898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105000"/>
      </a:lnSpc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234950" indent="0" algn="l" defTabSz="914400" rtl="0" eaLnBrk="1" latinLnBrk="0" hangingPunct="1">
      <a:lnSpc>
        <a:spcPct val="105000"/>
      </a:lnSpc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457200" indent="0" algn="l" defTabSz="914400" rtl="0" eaLnBrk="1" latinLnBrk="0" hangingPunct="1">
      <a:lnSpc>
        <a:spcPct val="105000"/>
      </a:lnSpc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692150" indent="0" algn="l" defTabSz="914400" rtl="0" eaLnBrk="1" latinLnBrk="0" hangingPunct="1">
      <a:lnSpc>
        <a:spcPct val="105000"/>
      </a:lnSpc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914400" indent="0" algn="l" defTabSz="914400" rtl="0" eaLnBrk="1" latinLnBrk="0" hangingPunct="1">
      <a:lnSpc>
        <a:spcPct val="105000"/>
      </a:lnSpc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A24F5-E131-4EBA-BC25-A81BE41A1852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985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B9A358-1CC4-4ED4-B683-B115612E6EF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39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8E37452-2EFE-412C-AC9A-A98F4C672117}" type="slidenum">
              <a:rPr lang="en-US" sz="1200">
                <a:cs typeface="Arial" charset="0"/>
              </a:rPr>
              <a:pPr algn="r"/>
              <a:t>13</a:t>
            </a:fld>
            <a:endParaRPr lang="en-US" sz="1200">
              <a:cs typeface="Arial" charset="0"/>
            </a:endParaRPr>
          </a:p>
        </p:txBody>
      </p:sp>
      <p:sp>
        <p:nvSpPr>
          <p:cNvPr id="839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22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AAA760-635D-465D-BE5E-9F064705E81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49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AE3532E-D522-420C-8472-09DC917A9509}" type="slidenum">
              <a:rPr lang="en-US" sz="1200">
                <a:cs typeface="Arial" charset="0"/>
              </a:rPr>
              <a:pPr algn="r"/>
              <a:t>14</a:t>
            </a:fld>
            <a:endParaRPr lang="en-US" sz="1200">
              <a:cs typeface="Arial" charset="0"/>
            </a:endParaRPr>
          </a:p>
        </p:txBody>
      </p:sp>
      <p:sp>
        <p:nvSpPr>
          <p:cNvPr id="849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9CC3C0-9F2C-4C6D-B37C-CB6B783D719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60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82EE2ED-74E8-4082-8155-8CE661D2C9FD}" type="slidenum">
              <a:rPr lang="en-US" sz="1200">
                <a:cs typeface="Arial" charset="0"/>
              </a:rPr>
              <a:pPr algn="r"/>
              <a:t>15</a:t>
            </a:fld>
            <a:endParaRPr lang="en-US" sz="1200">
              <a:cs typeface="Arial" charset="0"/>
            </a:endParaRPr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63D812-AC53-4F30-8B46-2A75915BA6D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50CCBB3-8994-4D68-97F4-7E1C368C13E7}" type="slidenum">
              <a:rPr lang="en-US" sz="1200">
                <a:cs typeface="Arial" charset="0"/>
              </a:rPr>
              <a:pPr algn="r"/>
              <a:t>16</a:t>
            </a:fld>
            <a:endParaRPr lang="en-US" sz="1200">
              <a:cs typeface="Arial" charset="0"/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8BBADA-D56C-4404-95C0-455FE9E2A5C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80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9CF185-7303-4FFF-AFCF-B81F9C8C053A}" type="slidenum">
              <a:rPr lang="en-US" sz="1200">
                <a:cs typeface="Arial" charset="0"/>
              </a:rPr>
              <a:pPr algn="r"/>
              <a:t>17</a:t>
            </a:fld>
            <a:endParaRPr lang="en-US" sz="1200">
              <a:cs typeface="Arial" charset="0"/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D652A0-A98C-4FD9-82FC-4C812640305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90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076E52A-9050-4BC1-8C6D-4D2FC41174AB}" type="slidenum">
              <a:rPr lang="en-US" sz="1200">
                <a:cs typeface="Arial" charset="0"/>
              </a:rPr>
              <a:pPr algn="r"/>
              <a:t>18</a:t>
            </a:fld>
            <a:endParaRPr lang="en-US" sz="1200">
              <a:cs typeface="Arial" charset="0"/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 sz="11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E8689A-3D0F-4215-B449-950580090BD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01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E2B3CF8-5E4F-4CF1-804D-279C2997DF46}" type="slidenum">
              <a:rPr lang="en-US" sz="1200">
                <a:cs typeface="Arial" charset="0"/>
              </a:rPr>
              <a:pPr algn="r"/>
              <a:t>19</a:t>
            </a:fld>
            <a:endParaRPr lang="en-US" sz="1200">
              <a:cs typeface="Arial" charset="0"/>
            </a:endParaRPr>
          </a:p>
        </p:txBody>
      </p:sp>
      <p:sp>
        <p:nvSpPr>
          <p:cNvPr id="901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901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C43E56-D856-4CF4-8524-A2B42C550DB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424B2EC-B6BC-4413-86DC-84A87297B0A7}" type="slidenum">
              <a:rPr lang="en-US" sz="1200">
                <a:cs typeface="Arial" charset="0"/>
              </a:rPr>
              <a:pPr algn="r"/>
              <a:t>20</a:t>
            </a:fld>
            <a:endParaRPr lang="en-US" sz="1200">
              <a:cs typeface="Arial" charset="0"/>
            </a:endParaRPr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FECF77-B51E-48DD-AF2A-DD7C9E2B185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CFAD9BC-3529-47A8-85A2-5771AC275839}" type="slidenum">
              <a:rPr lang="en-US" sz="1200">
                <a:cs typeface="Arial" charset="0"/>
              </a:rPr>
              <a:pPr algn="r"/>
              <a:t>21</a:t>
            </a:fld>
            <a:endParaRPr lang="en-US" sz="1200">
              <a:cs typeface="Arial" charset="0"/>
            </a:endParaRPr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7A3F6BA-F70D-469C-A304-42B3B2F7B24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62400"/>
            <a:ext cx="6019800" cy="4876800"/>
          </a:xfrm>
        </p:spPr>
        <p:txBody>
          <a:bodyPr>
            <a:noAutofit/>
          </a:bodyPr>
          <a:lstStyle/>
          <a:p>
            <a:endParaRPr lang="en-US" sz="1100" b="0" i="0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1295400" y="609600"/>
            <a:ext cx="4191000" cy="3143250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2B3B68-2093-40F5-987D-42DC2C628D6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88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2EBF3A-1DCF-4E25-A2B8-EAA660BB9352}" type="slidenum">
              <a:rPr lang="en-US" sz="1200">
                <a:cs typeface="Arial" charset="0"/>
              </a:rPr>
              <a:pPr algn="r"/>
              <a:t>5</a:t>
            </a:fld>
            <a:endParaRPr lang="en-US" sz="1200">
              <a:cs typeface="Arial" charset="0"/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7A3F6BA-F70D-469C-A304-42B3B2F7B24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62400"/>
            <a:ext cx="6019800" cy="4876800"/>
          </a:xfrm>
        </p:spPr>
        <p:txBody>
          <a:bodyPr>
            <a:noAutofit/>
          </a:bodyPr>
          <a:lstStyle/>
          <a:p>
            <a:endParaRPr lang="en-US" sz="1100" b="0" i="0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1295400" y="609600"/>
            <a:ext cx="4191000" cy="3143250"/>
          </a:xfr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7A3F6BA-F70D-469C-A304-42B3B2F7B24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62400"/>
            <a:ext cx="6019800" cy="4876800"/>
          </a:xfrm>
        </p:spPr>
        <p:txBody>
          <a:bodyPr>
            <a:noAutofit/>
          </a:bodyPr>
          <a:lstStyle/>
          <a:p>
            <a:endParaRPr lang="en-US" sz="1100" b="0" i="0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1295400" y="609600"/>
            <a:ext cx="4191000" cy="3143250"/>
          </a:xfr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7A3F6BA-F70D-469C-A304-42B3B2F7B24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62400"/>
            <a:ext cx="6019800" cy="4876800"/>
          </a:xfrm>
        </p:spPr>
        <p:txBody>
          <a:bodyPr>
            <a:noAutofit/>
          </a:bodyPr>
          <a:lstStyle/>
          <a:p>
            <a:endParaRPr lang="en-US" sz="1100" b="0" i="0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1295400" y="609600"/>
            <a:ext cx="4191000" cy="3143250"/>
          </a:xfr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F3BB0C-1064-4B40-AA0B-86F2D0EDA48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83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932B56-46BE-44B2-BD53-F7EDC312C561}" type="slidenum">
              <a:rPr lang="en-US" sz="1200">
                <a:cs typeface="Arial" charset="0"/>
              </a:rPr>
              <a:pPr algn="r"/>
              <a:t>26</a:t>
            </a:fld>
            <a:endParaRPr lang="en-US" sz="1200">
              <a:cs typeface="Arial" charset="0"/>
            </a:endParaRPr>
          </a:p>
        </p:txBody>
      </p:sp>
      <p:sp>
        <p:nvSpPr>
          <p:cNvPr id="983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E44B8A-7336-487D-A996-98AE87F47E2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93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3706328-906B-46A4-956C-113F7F45253B}" type="slidenum">
              <a:rPr lang="en-US" sz="1200">
                <a:cs typeface="Arial" charset="0"/>
              </a:rPr>
              <a:pPr algn="r"/>
              <a:t>27</a:t>
            </a:fld>
            <a:endParaRPr lang="en-US" sz="1200">
              <a:cs typeface="Arial" charset="0"/>
            </a:endParaRPr>
          </a:p>
        </p:txBody>
      </p:sp>
      <p:sp>
        <p:nvSpPr>
          <p:cNvPr id="993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993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158443-1C51-4148-969C-84CE6F3434F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003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F0EE070-BE04-46BE-A171-0C408877A5D7}" type="slidenum">
              <a:rPr lang="en-US" sz="1200">
                <a:cs typeface="Arial" charset="0"/>
              </a:rPr>
              <a:pPr algn="r"/>
              <a:t>28</a:t>
            </a:fld>
            <a:endParaRPr lang="en-US" sz="1200">
              <a:cs typeface="Arial" charset="0"/>
            </a:endParaRPr>
          </a:p>
        </p:txBody>
      </p:sp>
      <p:sp>
        <p:nvSpPr>
          <p:cNvPr id="100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003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A37BFD-7300-42E8-B5BC-AF15363A186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13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6BFCFD7-41EE-4014-B336-F190BB36FF21}" type="slidenum">
              <a:rPr lang="en-US" sz="1200">
                <a:cs typeface="Arial" charset="0"/>
              </a:rPr>
              <a:pPr algn="r"/>
              <a:t>29</a:t>
            </a:fld>
            <a:endParaRPr lang="en-US" sz="1200">
              <a:cs typeface="Arial" charset="0"/>
            </a:endParaRPr>
          </a:p>
        </p:txBody>
      </p:sp>
      <p:sp>
        <p:nvSpPr>
          <p:cNvPr id="101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245A0-7640-4B5D-BC87-D453E48691E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024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6B6184B-4F25-414B-AF2A-AB0299BAEB4D}" type="slidenum">
              <a:rPr lang="en-US" sz="1200">
                <a:cs typeface="Arial" charset="0"/>
              </a:rPr>
              <a:pPr algn="r"/>
              <a:t>30</a:t>
            </a:fld>
            <a:endParaRPr lang="en-US" sz="1200">
              <a:cs typeface="Arial" charset="0"/>
            </a:endParaRPr>
          </a:p>
        </p:txBody>
      </p:sp>
      <p:sp>
        <p:nvSpPr>
          <p:cNvPr id="1024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6F0D59-68EF-4357-BED2-7D45EBFC85E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034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11C46A0-1226-4107-B37B-F31A01F88D86}" type="slidenum">
              <a:rPr lang="en-US" sz="1200">
                <a:cs typeface="Arial" charset="0"/>
              </a:rPr>
              <a:pPr algn="r"/>
              <a:t>31</a:t>
            </a:fld>
            <a:endParaRPr lang="en-US" sz="1200">
              <a:cs typeface="Arial" charset="0"/>
            </a:endParaRPr>
          </a:p>
        </p:txBody>
      </p:sp>
      <p:sp>
        <p:nvSpPr>
          <p:cNvPr id="103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034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153563-5536-4AAE-BA89-BC05EC86165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044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D25FCC5-9E4A-447E-AB76-574CD1346827}" type="slidenum">
              <a:rPr lang="en-US" sz="1200">
                <a:cs typeface="Arial" charset="0"/>
              </a:rPr>
              <a:pPr algn="r"/>
              <a:t>32</a:t>
            </a:fld>
            <a:endParaRPr lang="en-US" sz="1200">
              <a:cs typeface="Arial" charset="0"/>
            </a:endParaRPr>
          </a:p>
        </p:txBody>
      </p:sp>
      <p:sp>
        <p:nvSpPr>
          <p:cNvPr id="1044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044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3B09666-8F7B-4F6B-9C6B-05D63D5CAF12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904904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4C673-9BFE-48F8-84B1-319110EC7D0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054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9CE9FF0-E104-458F-AAC4-016E84B72751}" type="slidenum">
              <a:rPr lang="en-US" sz="1200">
                <a:cs typeface="Arial" charset="0"/>
              </a:rPr>
              <a:pPr algn="r"/>
              <a:t>33</a:t>
            </a:fld>
            <a:endParaRPr lang="en-US" sz="1200">
              <a:cs typeface="Arial" charset="0"/>
            </a:endParaRPr>
          </a:p>
        </p:txBody>
      </p:sp>
      <p:sp>
        <p:nvSpPr>
          <p:cNvPr id="1054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DB39C4-6733-43B1-8D2E-2610CE3CAAEA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064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43EDE18-0FD9-4FC7-BC26-DA6673BC5F6B}" type="slidenum">
              <a:rPr lang="en-US" sz="1200">
                <a:cs typeface="Arial" charset="0"/>
              </a:rPr>
              <a:pPr algn="r"/>
              <a:t>34</a:t>
            </a:fld>
            <a:endParaRPr lang="en-US" sz="1200">
              <a:cs typeface="Arial" charset="0"/>
            </a:endParaRP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679604-77E9-48FA-BC08-21C96405BD47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075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4538A4-4389-4C71-A963-B7920D376595}" type="slidenum">
              <a:rPr lang="en-US" sz="1200">
                <a:cs typeface="Arial" charset="0"/>
              </a:rPr>
              <a:pPr algn="r"/>
              <a:t>35</a:t>
            </a:fld>
            <a:endParaRPr lang="en-US" sz="1200">
              <a:cs typeface="Arial" charset="0"/>
            </a:endParaRPr>
          </a:p>
        </p:txBody>
      </p:sp>
      <p:sp>
        <p:nvSpPr>
          <p:cNvPr id="1075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075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45763A-EBDB-468C-9CDF-AE4C54B4F07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085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D7D8A00-340C-4F22-BA7E-C79658ECC660}" type="slidenum">
              <a:rPr lang="en-US" sz="1200">
                <a:cs typeface="Arial" charset="0"/>
              </a:rPr>
              <a:pPr algn="r"/>
              <a:t>36</a:t>
            </a:fld>
            <a:endParaRPr lang="en-US" sz="1200">
              <a:cs typeface="Arial" charset="0"/>
            </a:endParaRPr>
          </a:p>
        </p:txBody>
      </p:sp>
      <p:sp>
        <p:nvSpPr>
          <p:cNvPr id="1085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74AB19-701C-45D5-A6B4-1CE816972774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931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46A1105-10AF-4B5E-86C8-E3A9CC461A7E}" type="slidenum">
              <a:rPr lang="en-US" sz="1200">
                <a:cs typeface="Arial" charset="0"/>
              </a:rPr>
              <a:pPr algn="r"/>
              <a:t>37</a:t>
            </a:fld>
            <a:endParaRPr lang="en-US" sz="1200">
              <a:cs typeface="Arial" charset="0"/>
            </a:endParaRPr>
          </a:p>
        </p:txBody>
      </p:sp>
      <p:sp>
        <p:nvSpPr>
          <p:cNvPr id="931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2029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C07D4A-0318-4AC5-921B-ED54659B42C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095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AC85071-8657-42B4-8E87-0EF851CE6871}" type="slidenum">
              <a:rPr lang="en-US" sz="1200">
                <a:cs typeface="Arial" charset="0"/>
              </a:rPr>
              <a:pPr algn="r"/>
              <a:t>38</a:t>
            </a:fld>
            <a:endParaRPr lang="en-US" sz="1200">
              <a:cs typeface="Arial" charset="0"/>
            </a:endParaRPr>
          </a:p>
        </p:txBody>
      </p:sp>
      <p:sp>
        <p:nvSpPr>
          <p:cNvPr id="1095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228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7A3F6BA-F70D-469C-A304-42B3B2F7B24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62400"/>
            <a:ext cx="6019800" cy="4876800"/>
          </a:xfrm>
        </p:spPr>
        <p:txBody>
          <a:bodyPr>
            <a:noAutofit/>
          </a:bodyPr>
          <a:lstStyle/>
          <a:p>
            <a:endParaRPr lang="en-US" sz="1100" b="0" i="0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1295400" y="609600"/>
            <a:ext cx="4191000" cy="3143250"/>
          </a:xfr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7A3F6BA-F70D-469C-A304-42B3B2F7B24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62400"/>
            <a:ext cx="6019800" cy="4876800"/>
          </a:xfrm>
        </p:spPr>
        <p:txBody>
          <a:bodyPr>
            <a:noAutofit/>
          </a:bodyPr>
          <a:lstStyle/>
          <a:p>
            <a:endParaRPr lang="en-US" sz="1100" b="0" i="0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1295400" y="609600"/>
            <a:ext cx="4191000" cy="3143250"/>
          </a:xfr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7A3F6BA-F70D-469C-A304-42B3B2F7B24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62400"/>
            <a:ext cx="6019800" cy="4876800"/>
          </a:xfrm>
        </p:spPr>
        <p:txBody>
          <a:bodyPr>
            <a:noAutofit/>
          </a:bodyPr>
          <a:lstStyle/>
          <a:p>
            <a:endParaRPr lang="en-US" sz="1100" b="0" i="0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1295400" y="609600"/>
            <a:ext cx="4191000" cy="3143250"/>
          </a:xfr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7A3F6BA-F70D-469C-A304-42B3B2F7B24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62400"/>
            <a:ext cx="6019800" cy="4876800"/>
          </a:xfrm>
        </p:spPr>
        <p:txBody>
          <a:bodyPr>
            <a:noAutofit/>
          </a:bodyPr>
          <a:lstStyle/>
          <a:p>
            <a:endParaRPr lang="en-US" sz="1100" b="0" i="0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1295400" y="609600"/>
            <a:ext cx="4191000" cy="3143250"/>
          </a:xfr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6792-DBE1-4461-97FA-F85A7B4881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264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456C8F-F3C5-4621-B39F-15E78CFF9C4D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146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CAEC8E4-FE5C-4910-82A4-AE98DC841B85}" type="slidenum">
              <a:rPr lang="en-US" sz="1200">
                <a:cs typeface="Arial" charset="0"/>
              </a:rPr>
              <a:pPr algn="r"/>
              <a:t>43</a:t>
            </a:fld>
            <a:endParaRPr lang="en-US" sz="1200">
              <a:cs typeface="Arial" charset="0"/>
            </a:endParaRPr>
          </a:p>
        </p:txBody>
      </p:sp>
      <p:sp>
        <p:nvSpPr>
          <p:cNvPr id="1146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146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4837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077189-3D0F-4323-A22B-CDB0BA7953B5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157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050CC54-D975-41AB-A407-D1FC39A2D0FC}" type="slidenum">
              <a:rPr lang="en-US" sz="1200">
                <a:cs typeface="Arial" charset="0"/>
              </a:rPr>
              <a:pPr algn="r"/>
              <a:t>44</a:t>
            </a:fld>
            <a:endParaRPr lang="en-US" sz="1200">
              <a:cs typeface="Arial" charset="0"/>
            </a:endParaRPr>
          </a:p>
        </p:txBody>
      </p:sp>
      <p:sp>
        <p:nvSpPr>
          <p:cNvPr id="1157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157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A1CFA3-84FA-436A-B588-F4D80020B4CC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167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9DAC30E-2D11-459B-93DF-AA82394B2D85}" type="slidenum">
              <a:rPr lang="en-US" sz="1200">
                <a:cs typeface="Arial" charset="0"/>
              </a:rPr>
              <a:pPr algn="r"/>
              <a:t>45</a:t>
            </a:fld>
            <a:endParaRPr lang="en-US" sz="1200">
              <a:cs typeface="Arial" charset="0"/>
            </a:endParaRPr>
          </a:p>
        </p:txBody>
      </p:sp>
      <p:sp>
        <p:nvSpPr>
          <p:cNvPr id="1167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167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7B8589-5EB0-4AA5-8B78-3D58592E8745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177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A9F9173-3C62-4F59-AB27-9A396742A1A1}" type="slidenum">
              <a:rPr lang="en-US" sz="1200">
                <a:cs typeface="Arial" charset="0"/>
              </a:rPr>
              <a:pPr algn="r"/>
              <a:t>46</a:t>
            </a:fld>
            <a:endParaRPr lang="en-US" sz="1200">
              <a:cs typeface="Arial" charset="0"/>
            </a:endParaRPr>
          </a:p>
        </p:txBody>
      </p:sp>
      <p:sp>
        <p:nvSpPr>
          <p:cNvPr id="1177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177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170599-52F1-4901-8A1E-60790C95F450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187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8ED4123-7071-4DDE-A221-50D4676A4CFA}" type="slidenum">
              <a:rPr lang="en-US" sz="1200">
                <a:cs typeface="Arial" charset="0"/>
              </a:rPr>
              <a:pPr algn="r"/>
              <a:t>47</a:t>
            </a:fld>
            <a:endParaRPr lang="en-US" sz="1200">
              <a:cs typeface="Arial" charset="0"/>
            </a:endParaRPr>
          </a:p>
        </p:txBody>
      </p:sp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703E1-3686-4F3F-994E-E09786218642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198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C346032-E231-4CB3-BC61-B9BD28CF804C}" type="slidenum">
              <a:rPr lang="en-US" sz="1200">
                <a:cs typeface="Arial" charset="0"/>
              </a:rPr>
              <a:pPr algn="r"/>
              <a:t>48</a:t>
            </a:fld>
            <a:endParaRPr lang="en-US" sz="1200">
              <a:cs typeface="Arial" charset="0"/>
            </a:endParaRPr>
          </a:p>
        </p:txBody>
      </p:sp>
      <p:sp>
        <p:nvSpPr>
          <p:cNvPr id="1198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198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603919-E95F-4EE7-8CAB-68DCD709886E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208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B043095-E167-4359-A1B2-B3D16CC84EA8}" type="slidenum">
              <a:rPr lang="en-US" sz="1200">
                <a:cs typeface="Arial" charset="0"/>
              </a:rPr>
              <a:pPr algn="r"/>
              <a:t>49</a:t>
            </a:fld>
            <a:endParaRPr lang="en-US" sz="1200">
              <a:cs typeface="Arial" charset="0"/>
            </a:endParaRPr>
          </a:p>
        </p:txBody>
      </p:sp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697E10-0AC9-408A-8D86-91ED18553E91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1218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7362E76-B770-4F37-8A4D-84D945A6456D}" type="slidenum">
              <a:rPr lang="en-US" sz="1200">
                <a:cs typeface="Arial" charset="0"/>
              </a:rPr>
              <a:pPr algn="r"/>
              <a:t>50</a:t>
            </a:fld>
            <a:endParaRPr lang="en-US" sz="1200">
              <a:cs typeface="Arial" charset="0"/>
            </a:endParaRPr>
          </a:p>
        </p:txBody>
      </p:sp>
      <p:sp>
        <p:nvSpPr>
          <p:cNvPr id="1218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218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3245E5-0DFF-4B53-A3DD-E1715E41F70C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1228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42D7358-4DA0-4F8E-A94F-0E686D117D1E}" type="slidenum">
              <a:rPr lang="en-US" sz="1200">
                <a:cs typeface="Arial" charset="0"/>
              </a:rPr>
              <a:pPr algn="r"/>
              <a:t>51</a:t>
            </a:fld>
            <a:endParaRPr lang="en-US" sz="1200">
              <a:cs typeface="Arial" charset="0"/>
            </a:endParaRPr>
          </a:p>
        </p:txBody>
      </p:sp>
      <p:sp>
        <p:nvSpPr>
          <p:cNvPr id="1228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228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E295CC-8979-4C99-A019-E1AFC4F8DC4C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239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6253B12-113D-4089-88BE-3E13D0BA3B92}" type="slidenum">
              <a:rPr lang="en-US" sz="1200">
                <a:cs typeface="Arial" charset="0"/>
              </a:rPr>
              <a:pPr algn="r"/>
              <a:t>52</a:t>
            </a:fld>
            <a:endParaRPr lang="en-US" sz="1200">
              <a:cs typeface="Arial" charset="0"/>
            </a:endParaRPr>
          </a:p>
        </p:txBody>
      </p:sp>
      <p:sp>
        <p:nvSpPr>
          <p:cNvPr id="1239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239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A24F5-E131-4EBA-BC25-A81BE41A185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46809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69E65A-8B4D-4A75-A2EE-785A054ACA5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1249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08EE1E-689C-434E-9BD6-0196F3B7EAE2}" type="slidenum">
              <a:rPr lang="en-US" sz="1200">
                <a:cs typeface="Arial" charset="0"/>
              </a:rPr>
              <a:pPr algn="r"/>
              <a:t>53</a:t>
            </a:fld>
            <a:endParaRPr lang="en-US" sz="1200">
              <a:cs typeface="Arial" charset="0"/>
            </a:endParaRPr>
          </a:p>
        </p:txBody>
      </p:sp>
      <p:sp>
        <p:nvSpPr>
          <p:cNvPr id="1249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249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D5BD69-E393-472A-9143-D81E2E9CE8EC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1259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49FD8A7-41DE-45C7-AFF9-E3FA7AE771C4}" type="slidenum">
              <a:rPr lang="en-US" sz="1200">
                <a:cs typeface="Arial" charset="0"/>
              </a:rPr>
              <a:pPr algn="r"/>
              <a:t>54</a:t>
            </a:fld>
            <a:endParaRPr lang="en-US" sz="1200">
              <a:cs typeface="Arial" charset="0"/>
            </a:endParaRPr>
          </a:p>
        </p:txBody>
      </p:sp>
      <p:sp>
        <p:nvSpPr>
          <p:cNvPr id="1259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259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27D4F-6D9B-4AB4-8DC1-FFBCDD5667E9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1269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E42759-930B-44A9-AB53-0F9E520B973C}" type="slidenum">
              <a:rPr lang="en-US" sz="1200">
                <a:cs typeface="Arial" charset="0"/>
              </a:rPr>
              <a:pPr algn="r"/>
              <a:t>55</a:t>
            </a:fld>
            <a:endParaRPr lang="en-US" sz="1200">
              <a:cs typeface="Arial" charset="0"/>
            </a:endParaRPr>
          </a:p>
        </p:txBody>
      </p:sp>
      <p:sp>
        <p:nvSpPr>
          <p:cNvPr id="1269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269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259CE8-599C-4537-AFAC-47BE041A9666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280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1B1A8AB-EBEA-4CFC-8C21-6786545DB6EE}" type="slidenum">
              <a:rPr lang="en-US" sz="1200">
                <a:cs typeface="Arial" charset="0"/>
              </a:rPr>
              <a:pPr algn="r"/>
              <a:t>56</a:t>
            </a:fld>
            <a:endParaRPr lang="en-US" sz="1200">
              <a:cs typeface="Arial" charset="0"/>
            </a:endParaRPr>
          </a:p>
        </p:txBody>
      </p:sp>
      <p:sp>
        <p:nvSpPr>
          <p:cNvPr id="1280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280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7C25F7-E7B8-478D-B08B-345B99C168C1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1290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D4B0A1A-C4DA-4B38-9F88-7906DAF5A324}" type="slidenum">
              <a:rPr lang="en-US" sz="1200">
                <a:cs typeface="Arial" charset="0"/>
              </a:rPr>
              <a:pPr algn="r"/>
              <a:t>57</a:t>
            </a:fld>
            <a:endParaRPr lang="en-US" sz="1200">
              <a:cs typeface="Arial" charset="0"/>
            </a:endParaRPr>
          </a:p>
        </p:txBody>
      </p:sp>
      <p:sp>
        <p:nvSpPr>
          <p:cNvPr id="1290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29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BD1E9-B480-45F1-BB0A-856C5AB607B9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1300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7A7CC0A-7E32-4560-A53C-F5ED49FBF040}" type="slidenum">
              <a:rPr lang="en-US" sz="1200">
                <a:cs typeface="Arial" charset="0"/>
              </a:rPr>
              <a:pPr algn="r"/>
              <a:t>58</a:t>
            </a:fld>
            <a:endParaRPr lang="en-US" sz="1200">
              <a:cs typeface="Arial" charset="0"/>
            </a:endParaRPr>
          </a:p>
        </p:txBody>
      </p:sp>
      <p:sp>
        <p:nvSpPr>
          <p:cNvPr id="1300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30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C0F4EE-6E5C-44A0-9562-69ACC7A6E9A5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1310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40CBABE-A89C-406A-A92E-A1DBBA54F1EE}" type="slidenum">
              <a:rPr lang="en-US" sz="1200">
                <a:cs typeface="Arial" charset="0"/>
              </a:rPr>
              <a:pPr algn="r"/>
              <a:t>59</a:t>
            </a:fld>
            <a:endParaRPr lang="en-US" sz="1200">
              <a:cs typeface="Arial" charset="0"/>
            </a:endParaRPr>
          </a:p>
        </p:txBody>
      </p:sp>
      <p:sp>
        <p:nvSpPr>
          <p:cNvPr id="1310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31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7A3F6BA-F70D-469C-A304-42B3B2F7B24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62400"/>
            <a:ext cx="6019800" cy="4876800"/>
          </a:xfrm>
        </p:spPr>
        <p:txBody>
          <a:bodyPr>
            <a:noAutofit/>
          </a:bodyPr>
          <a:lstStyle/>
          <a:p>
            <a:endParaRPr lang="en-US" sz="1100" b="0" i="0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1295400" y="609600"/>
            <a:ext cx="4191000" cy="3143250"/>
          </a:xfr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7A3F6BA-F70D-469C-A304-42B3B2F7B24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62400"/>
            <a:ext cx="6019800" cy="4876800"/>
          </a:xfrm>
        </p:spPr>
        <p:txBody>
          <a:bodyPr>
            <a:noAutofit/>
          </a:bodyPr>
          <a:lstStyle/>
          <a:p>
            <a:endParaRPr lang="en-US" sz="1100" b="0" i="0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1295400" y="609600"/>
            <a:ext cx="4191000" cy="3143250"/>
          </a:xfr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7A3F6BA-F70D-469C-A304-42B3B2F7B24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62400"/>
            <a:ext cx="6019800" cy="4876800"/>
          </a:xfrm>
        </p:spPr>
        <p:txBody>
          <a:bodyPr>
            <a:noAutofit/>
          </a:bodyPr>
          <a:lstStyle/>
          <a:p>
            <a:pPr eaLnBrk="1" hangingPunct="1"/>
            <a:endParaRPr lang="en-US" sz="1100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1295400" y="609600"/>
            <a:ext cx="4191000" cy="3143250"/>
          </a:xfr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86354B-C687-4C7F-B60C-57DE84838DE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98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FAE7E6E-B7C6-4038-9AED-0F5AA2CB1BAC}" type="slidenum">
              <a:rPr lang="en-US" sz="1200">
                <a:cs typeface="Arial" charset="0"/>
              </a:rPr>
              <a:pPr algn="r"/>
              <a:t>9</a:t>
            </a:fld>
            <a:endParaRPr lang="en-US" sz="1200">
              <a:cs typeface="Arial" charset="0"/>
            </a:endParaRPr>
          </a:p>
        </p:txBody>
      </p:sp>
      <p:sp>
        <p:nvSpPr>
          <p:cNvPr id="79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7A3F6BA-F70D-469C-A304-42B3B2F7B24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62400"/>
            <a:ext cx="6019800" cy="4876800"/>
          </a:xfrm>
        </p:spPr>
        <p:txBody>
          <a:bodyPr>
            <a:noAutofit/>
          </a:bodyPr>
          <a:lstStyle/>
          <a:p>
            <a:pPr eaLnBrk="1" hangingPunct="1"/>
            <a:endParaRPr lang="en-US" sz="1100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1295400" y="609600"/>
            <a:ext cx="4191000" cy="3143250"/>
          </a:xfr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BE1DC9-68CD-449C-BA93-8005AC0E1F45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1361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71D3856-CBC1-4DD4-973E-5A486567F5E3}" type="slidenum">
              <a:rPr lang="en-US" sz="1200">
                <a:cs typeface="Arial" charset="0"/>
              </a:rPr>
              <a:pPr algn="r"/>
              <a:t>64</a:t>
            </a:fld>
            <a:endParaRPr lang="en-US" sz="1200">
              <a:cs typeface="Arial" charset="0"/>
            </a:endParaRPr>
          </a:p>
        </p:txBody>
      </p:sp>
      <p:sp>
        <p:nvSpPr>
          <p:cNvPr id="136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136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A3F6BA-F70D-469C-A304-42B3B2F7B24F}" type="slidenum">
              <a:rPr lang="en-US">
                <a:solidFill>
                  <a:prstClr val="black"/>
                </a:solidFill>
              </a:rPr>
              <a:pPr/>
              <a:t>65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A3F6BA-F70D-469C-A304-42B3B2F7B24F}" type="slidenum">
              <a:rPr lang="en-US">
                <a:solidFill>
                  <a:prstClr val="black"/>
                </a:solidFill>
              </a:rPr>
              <a:pPr/>
              <a:t>66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A3F6BA-F70D-469C-A304-42B3B2F7B24F}" type="slidenum">
              <a:rPr lang="en-US">
                <a:solidFill>
                  <a:prstClr val="black"/>
                </a:solidFill>
                <a:latin typeface="Calibri"/>
              </a:rPr>
              <a:pPr/>
              <a:t>67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A3F6BA-F70D-469C-A304-42B3B2F7B24F}" type="slidenum">
              <a:rPr lang="en-US">
                <a:solidFill>
                  <a:prstClr val="black"/>
                </a:solidFill>
                <a:latin typeface="Calibri"/>
              </a:rPr>
              <a:pPr/>
              <a:t>68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F28258-5B26-4F32-AAC5-487C7704B3F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08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5DC7E77-57D3-44C1-BC0F-735B184BD7B0}" type="slidenum">
              <a:rPr lang="en-US" sz="1200">
                <a:cs typeface="Arial" charset="0"/>
              </a:rPr>
              <a:pPr algn="r"/>
              <a:t>10</a:t>
            </a:fld>
            <a:endParaRPr lang="en-US" sz="1200">
              <a:cs typeface="Arial" charset="0"/>
            </a:endParaRPr>
          </a:p>
        </p:txBody>
      </p:sp>
      <p:sp>
        <p:nvSpPr>
          <p:cNvPr id="80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B9D26-8345-4600-8522-69387AE62E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9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61927A-C5BB-4987-B2F7-6E298FDB063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819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03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79CAA9-AA0F-4F3A-AE0E-A15BB1F6305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D8684E3-9B78-4AEA-AF5B-6BFE0106560B}" type="slidenum">
              <a:rPr lang="en-US" sz="1200">
                <a:cs typeface="Arial" charset="0"/>
              </a:rPr>
              <a:pPr algn="r"/>
              <a:t>12</a:t>
            </a:fld>
            <a:endParaRPr lang="en-US" sz="1200">
              <a:cs typeface="Arial" charset="0"/>
            </a:endParaRPr>
          </a:p>
        </p:txBody>
      </p:sp>
      <p:sp>
        <p:nvSpPr>
          <p:cNvPr id="82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01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>
            <a:lvl1pPr algn="l">
              <a:defRPr sz="3600" b="0">
                <a:solidFill>
                  <a:srgbClr val="006699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79581"/>
          </a:xfrm>
        </p:spPr>
        <p:txBody>
          <a:bodyPr/>
          <a:lstStyle>
            <a:lvl1pPr>
              <a:lnSpc>
                <a:spcPct val="105000"/>
              </a:lnSpc>
              <a:spcBef>
                <a:spcPts val="1200"/>
              </a:spcBef>
              <a:buClr>
                <a:srgbClr val="A3C167"/>
              </a:buClr>
              <a:buFont typeface="Wingdings" pitchFamily="2" charset="2"/>
              <a:buChar char="§"/>
              <a:defRPr sz="2800">
                <a:latin typeface="Arial" pitchFamily="34" charset="0"/>
                <a:cs typeface="Arial" pitchFamily="34" charset="0"/>
              </a:defRPr>
            </a:lvl1pPr>
            <a:lvl2pPr>
              <a:lnSpc>
                <a:spcPct val="105000"/>
              </a:lnSpc>
              <a:spcBef>
                <a:spcPts val="300"/>
              </a:spcBef>
              <a:buClr>
                <a:srgbClr val="CC9900"/>
              </a:buClr>
              <a:buFont typeface="Wingdings" pitchFamily="2" charset="2"/>
              <a:buChar char="§"/>
              <a:defRPr sz="2700">
                <a:latin typeface="Arial" pitchFamily="34" charset="0"/>
                <a:cs typeface="Arial" pitchFamily="34" charset="0"/>
              </a:defRPr>
            </a:lvl2pPr>
            <a:lvl3pPr>
              <a:lnSpc>
                <a:spcPct val="105000"/>
              </a:lnSpc>
              <a:spcBef>
                <a:spcPts val="300"/>
              </a:spcBef>
              <a:buClr>
                <a:srgbClr val="B3A2C7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3pPr>
            <a:lvl4pPr>
              <a:lnSpc>
                <a:spcPct val="105000"/>
              </a:lnSpc>
              <a:spcBef>
                <a:spcPts val="300"/>
              </a:spcBef>
              <a:defRPr>
                <a:latin typeface="Arial" pitchFamily="34" charset="0"/>
                <a:cs typeface="Arial" pitchFamily="34" charset="0"/>
              </a:defRPr>
            </a:lvl4pPr>
            <a:lvl5pPr>
              <a:lnSpc>
                <a:spcPct val="105000"/>
              </a:lnSpc>
              <a:spcBef>
                <a:spcPts val="300"/>
              </a:spcBef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543800" y="6324600"/>
            <a:ext cx="1143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56EF793-6576-47D7-8D74-034072F16359}" type="slidenum">
              <a:rPr lang="en-US" sz="1700" i="0" smtClean="0">
                <a:solidFill>
                  <a:srgbClr val="B2B2B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pPr algn="r"/>
              <a:t>‹#›</a:t>
            </a:fld>
            <a:endParaRPr lang="en-US" sz="1700" i="0" dirty="0">
              <a:solidFill>
                <a:srgbClr val="B2B2B2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-10633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b="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b="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b="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-10633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b="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b="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b="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543800" y="6324600"/>
            <a:ext cx="1143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56EF793-6576-47D7-8D74-034072F16359}" type="slidenum">
              <a:rPr lang="en-US" sz="1700" i="0" smtClean="0">
                <a:solidFill>
                  <a:srgbClr val="B2B2B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pPr algn="r"/>
              <a:t>‹#›</a:t>
            </a:fld>
            <a:endParaRPr lang="en-US" sz="1700" i="0" dirty="0">
              <a:solidFill>
                <a:srgbClr val="B2B2B2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195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543800" y="6324600"/>
            <a:ext cx="1143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56EF793-6576-47D7-8D74-034072F16359}" type="slidenum">
              <a:rPr lang="en-US" sz="1700" i="0" smtClean="0">
                <a:solidFill>
                  <a:srgbClr val="B2B2B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pPr algn="r"/>
              <a:t>‹#›</a:t>
            </a:fld>
            <a:endParaRPr lang="en-US" sz="1700" i="0" dirty="0">
              <a:solidFill>
                <a:srgbClr val="B2B2B2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267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7313" y="6623050"/>
            <a:ext cx="9056687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00" baseline="30000">
                <a:solidFill>
                  <a:srgbClr val="BFBFBF"/>
                </a:solidFill>
                <a:latin typeface="Verdana" panose="020B0604030504040204" pitchFamily="34" charset="0"/>
              </a:rPr>
              <a:t>©2016 Cengage Learning. All Rights Reserved. May not be scanned, copied or duplicated, or posted to a publicly accessible website, in whole or in part.</a:t>
            </a:r>
            <a:r>
              <a:rPr lang="en-US" altLang="en-US" sz="1100">
                <a:solidFill>
                  <a:srgbClr val="BFBFBF"/>
                </a:solidFill>
                <a:latin typeface="Verdana" panose="020B0604030504040204" pitchFamily="34" charset="0"/>
              </a:rPr>
              <a:t> 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4226" y="1625720"/>
            <a:ext cx="4592464" cy="265244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100"/>
              </a:lnSpc>
              <a:spcBef>
                <a:spcPts val="600"/>
              </a:spcBef>
              <a:buClr>
                <a:schemeClr val="accent3">
                  <a:lumMod val="75000"/>
                </a:schemeClr>
              </a:buClr>
              <a:buSzPct val="95000"/>
              <a:buFontTx/>
              <a:buNone/>
              <a:defRPr sz="1800" b="0" i="0" baseline="0">
                <a:solidFill>
                  <a:srgbClr val="C10101"/>
                </a:solidFill>
                <a:latin typeface="Verdana"/>
                <a:cs typeface="Lucida Fax"/>
              </a:defRPr>
            </a:lvl1pPr>
            <a:lvl2pPr marL="832104" indent="-285750">
              <a:buClr>
                <a:srgbClr val="0099CC"/>
              </a:buClr>
              <a:buFont typeface="Arial"/>
              <a:buChar char="•"/>
              <a:defRPr>
                <a:solidFill>
                  <a:schemeClr val="tx1"/>
                </a:solidFill>
                <a:latin typeface="Lucida Fax"/>
                <a:cs typeface="Lucida Fax"/>
              </a:defRPr>
            </a:lvl2pPr>
            <a:lvl3pPr>
              <a:defRPr>
                <a:solidFill>
                  <a:schemeClr val="tx1"/>
                </a:solidFill>
                <a:latin typeface="Lucida Fax"/>
                <a:cs typeface="Lucida Fax"/>
              </a:defRPr>
            </a:lvl3pPr>
            <a:lvl4pPr>
              <a:defRPr>
                <a:solidFill>
                  <a:schemeClr val="tx1"/>
                </a:solidFill>
                <a:latin typeface="Lucida Fax"/>
                <a:cs typeface="Lucida Fax"/>
              </a:defRPr>
            </a:lvl4pPr>
            <a:lvl5pPr>
              <a:defRPr>
                <a:solidFill>
                  <a:schemeClr val="tx1"/>
                </a:solidFill>
                <a:latin typeface="Lucida Fax"/>
                <a:cs typeface="Lucida Fax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F2326B-3CA9-4B26-B41C-C4A29EA46661}" type="datetime1">
              <a:rPr lang="en-US" altLang="en-US"/>
              <a:pPr/>
              <a:t>15-Oct-20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3149F-F8F2-4749-BF2C-669356402A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784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38145"/>
            <a:ext cx="8229600" cy="884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7424"/>
            <a:ext cx="8229600" cy="4878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10633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b="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b="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b="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4" r:id="rId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006699"/>
          </a:solidFill>
          <a:latin typeface="Arial"/>
          <a:ea typeface="+mj-ea"/>
          <a:cs typeface="Arial"/>
        </a:defRPr>
      </a:lvl1pPr>
    </p:titleStyle>
    <p:bodyStyle>
      <a:lvl1pPr marL="3429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A3C167"/>
        </a:buClr>
        <a:buSzTx/>
        <a:buFont typeface="Wingdings" charset="2"/>
        <a:buChar char="§"/>
        <a:tabLst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CC9900"/>
        </a:buClr>
        <a:buSzTx/>
        <a:buFont typeface="Wingdings" charset="2"/>
        <a:buChar char="§"/>
        <a:tabLst/>
        <a:defRPr sz="27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B3A2C7"/>
        </a:buClr>
        <a:buSzTx/>
        <a:buFont typeface="Wingdings" charset="2"/>
        <a:buChar char="§"/>
        <a:tabLst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–"/>
        <a:tabLst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»"/>
        <a:tabLst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hyperlink" Target="../../../../Program%20Files/TurningPoint/2003/Questions.html" TargetMode="Externa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hyperlink" Target="../../../../Program%20Files/TurningPoint/2003/Questions.html" TargetMode="Externa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hyperlink" Target="../../../../Program%20Files/TurningPoint/2003/Questions.html" TargetMode="Externa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hyperlink" Target="../../../../Program%20Files/TurningPoint/2003/Questions.html" TargetMode="Externa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hyperlink" Target="../../../../Program%20Files/TurningPoint/2003/Questions.html" TargetMode="Externa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hyperlink" Target="../../../../Program%20Files/TurningPoint/2003/Questions.html" TargetMode="Externa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6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hyperlink" Target="../../../../Program%20Files/TurningPoint/2003/Questions.html" TargetMode="Externa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7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hyperlink" Target="../../../../Program%20Files/TurningPoint/2003/Questions.html" TargetMode="Externa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8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hyperlink" Target="../../../../Program%20Files/TurningPoint/2003/Questions.html" TargetMode="Externa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9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hyperlink" Target="../../../../Program%20Files/TurningPoint/2003/Questions.html" TargetMode="Externa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0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hyperlink" Target="../../../../Program%20Files/TurningPoint/2003/Questions.html" TargetMode="Externa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6" Type="http://schemas.openxmlformats.org/officeDocument/2006/relationships/hyperlink" Target="../../../../Program%20Files/TurningPoint/2003/Questions.html" TargetMode="Externa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2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6" Type="http://schemas.openxmlformats.org/officeDocument/2006/relationships/hyperlink" Target="../../../../Program%20Files/TurningPoint/2003/Questions.html" TargetMode="Externa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3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6" Type="http://schemas.openxmlformats.org/officeDocument/2006/relationships/hyperlink" Target="../../../../Program%20Files/TurningPoint/2003/Questions.html" TargetMode="Externa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4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TurningPoint/2003/Question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590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240268"/>
            <a:ext cx="236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Masaryk University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43495" y="1046136"/>
            <a:ext cx="4694609" cy="749147"/>
            <a:chOff x="347660" y="1949660"/>
            <a:chExt cx="5206837" cy="749147"/>
          </a:xfrm>
        </p:grpSpPr>
        <p:sp>
          <p:nvSpPr>
            <p:cNvPr id="18" name="TextBox 9"/>
            <p:cNvSpPr txBox="1">
              <a:spLocks noChangeArrowheads="1"/>
            </p:cNvSpPr>
            <p:nvPr/>
          </p:nvSpPr>
          <p:spPr bwMode="auto">
            <a:xfrm>
              <a:off x="347660" y="2021699"/>
              <a:ext cx="5206837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  <a:cs typeface="Arial" charset="0"/>
                </a:rPr>
                <a:t>Microeconomics 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33405" y="1949660"/>
              <a:ext cx="325441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-115870" y="2057693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Dali Laxton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000"/>
                    </a14:imgEffect>
                    <a14:imgEffect>
                      <a14:saturation sat="85000"/>
                    </a14:imgEffect>
                    <a14:imgEffect>
                      <a14:brightnessContrast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7" t="13217" r="3175" b="5984"/>
          <a:stretch/>
        </p:blipFill>
        <p:spPr>
          <a:xfrm>
            <a:off x="4694609" y="389977"/>
            <a:ext cx="4212112" cy="2697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stA="35000" endPos="40000" dist="12700" dir="5400000" sy="-100000" algn="bl" rotWithShape="0"/>
          </a:effectLst>
        </p:spPr>
      </p:pic>
      <p:sp>
        <p:nvSpPr>
          <p:cNvPr id="24" name="TextBox 23"/>
          <p:cNvSpPr txBox="1"/>
          <p:nvPr/>
        </p:nvSpPr>
        <p:spPr>
          <a:xfrm>
            <a:off x="383652" y="4063425"/>
            <a:ext cx="2207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CD7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ea typeface="Cambria Math" pitchFamily="18" charset="0"/>
                <a:cs typeface="Arial" pitchFamily="34" charset="0"/>
              </a:rPr>
              <a:t>Lecture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2480" y="4495800"/>
            <a:ext cx="1445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>
                <a:solidFill>
                  <a:srgbClr val="FFCD74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Cambria Math" pitchFamily="18" charset="0"/>
                <a:ea typeface="Cambria Math" pitchFamily="18" charset="0"/>
                <a:cs typeface="Tahoma" pitchFamily="34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 rot="16200000">
            <a:off x="8251789" y="2351214"/>
            <a:ext cx="14189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Wojciech Gerson (1831-1901)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5800" y="3953372"/>
            <a:ext cx="6553200" cy="190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Market Forces of Supply and Demand</a:t>
            </a:r>
          </a:p>
        </p:txBody>
      </p:sp>
    </p:spTree>
    <p:extLst>
      <p:ext uri="{BB962C8B-B14F-4D97-AF65-F5344CB8AC3E}">
        <p14:creationId xmlns:p14="http://schemas.microsoft.com/office/powerpoint/2010/main" val="347081815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Demand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105000"/>
              </a:lnSpc>
              <a:spcBef>
                <a:spcPts val="1600"/>
              </a:spcBef>
            </a:pPr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quantity demanded</a:t>
            </a:r>
            <a:r>
              <a:rPr lang="en-US" dirty="0"/>
              <a:t> of any good is the amount of the good that buyers are willing and able to purchase. </a:t>
            </a:r>
          </a:p>
          <a:p>
            <a:pPr eaLnBrk="1" hangingPunct="1">
              <a:lnSpc>
                <a:spcPct val="105000"/>
              </a:lnSpc>
              <a:spcBef>
                <a:spcPts val="1600"/>
              </a:spcBef>
            </a:pPr>
            <a:r>
              <a:rPr lang="en-US" dirty="0"/>
              <a:t>Law of demand refers to a relationship between price and quantity demanded, holding all other factors fixed.</a:t>
            </a:r>
          </a:p>
          <a:p>
            <a:pPr eaLnBrk="1" hangingPunct="1">
              <a:lnSpc>
                <a:spcPct val="105000"/>
              </a:lnSpc>
              <a:spcBef>
                <a:spcPts val="1600"/>
              </a:spcBef>
            </a:pPr>
            <a:r>
              <a:rPr lang="en-US" b="1" dirty="0">
                <a:solidFill>
                  <a:srgbClr val="FF0000"/>
                </a:solidFill>
              </a:rPr>
              <a:t>Law of demand</a:t>
            </a:r>
            <a:r>
              <a:rPr lang="en-US" dirty="0"/>
              <a:t>:  the claim that the quantity demanded of a good falls when the price of the good rises, all other things being the same, so-called </a:t>
            </a:r>
            <a:r>
              <a:rPr lang="en-US" i="1" dirty="0"/>
              <a:t>ceteris paribus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(!!!).</a:t>
            </a:r>
          </a:p>
          <a:p>
            <a:pPr eaLnBrk="1" hangingPunct="1">
              <a:lnSpc>
                <a:spcPct val="105000"/>
              </a:lnSpc>
              <a:spcBef>
                <a:spcPts val="1600"/>
              </a:spcBef>
            </a:pPr>
            <a:r>
              <a:rPr lang="en-US" dirty="0"/>
              <a:t>Example: firms improve quality of their product and the price on the product raised. Consumers enjoy a higher-quality product more and increase their demand on the product. </a:t>
            </a:r>
          </a:p>
          <a:p>
            <a:pPr marL="0" indent="0" eaLnBrk="1" hangingPunct="1">
              <a:lnSpc>
                <a:spcPct val="105000"/>
              </a:lnSpc>
              <a:spcBef>
                <a:spcPts val="1600"/>
              </a:spcBef>
              <a:buNone/>
            </a:pPr>
            <a:r>
              <a:rPr lang="en-US" dirty="0">
                <a:solidFill>
                  <a:srgbClr val="FFC000"/>
                </a:solidFill>
              </a:rPr>
              <a:t>!! Price change is associated with the quality improvement!! </a:t>
            </a:r>
          </a:p>
        </p:txBody>
      </p:sp>
      <p:sp>
        <p:nvSpPr>
          <p:cNvPr id="24582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1806394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uild="p" bldLvl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2250" y="84666"/>
            <a:ext cx="8686800" cy="901700"/>
          </a:xfrm>
        </p:spPr>
        <p:txBody>
          <a:bodyPr/>
          <a:lstStyle/>
          <a:p>
            <a:pPr eaLnBrk="1" hangingPunct="1"/>
            <a:r>
              <a:rPr lang="en-US" sz="3400" dirty="0"/>
              <a:t>The Demand Schedule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1813" y="1016000"/>
            <a:ext cx="5099050" cy="53086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Demand schedule</a:t>
            </a:r>
            <a:r>
              <a:rPr lang="en-US" dirty="0"/>
              <a:t>:   </a:t>
            </a:r>
            <a:br>
              <a:rPr lang="en-US" dirty="0"/>
            </a:br>
            <a:r>
              <a:rPr lang="en-US" dirty="0"/>
              <a:t>a table that shows the relationship between the price of a good and the quantity demanded </a:t>
            </a:r>
          </a:p>
          <a:p>
            <a:pPr eaLnBrk="1" hangingPunct="1">
              <a:spcBef>
                <a:spcPct val="60000"/>
              </a:spcBef>
            </a:pPr>
            <a:r>
              <a:rPr lang="en-US" dirty="0"/>
              <a:t>Example:  </a:t>
            </a:r>
            <a:br>
              <a:rPr lang="en-US" dirty="0"/>
            </a:br>
            <a:r>
              <a:rPr lang="en-US" dirty="0"/>
              <a:t>Marketa’s demand for </a:t>
            </a:r>
            <a:r>
              <a:rPr lang="en-US" dirty="0" err="1"/>
              <a:t>trdelnik</a:t>
            </a:r>
            <a:r>
              <a:rPr lang="en-US" dirty="0"/>
              <a:t>.</a:t>
            </a:r>
          </a:p>
          <a:p>
            <a:pPr>
              <a:spcBef>
                <a:spcPct val="60000"/>
              </a:spcBef>
            </a:pPr>
            <a:r>
              <a:rPr lang="en-US" dirty="0">
                <a:cs typeface="Arial" charset="0"/>
              </a:rPr>
              <a:t>Notice that Marketa’s preferences obey the </a:t>
            </a:r>
            <a:br>
              <a:rPr lang="en-US" dirty="0">
                <a:cs typeface="Arial" charset="0"/>
              </a:rPr>
            </a:br>
            <a:r>
              <a:rPr lang="en-US" dirty="0">
                <a:cs typeface="Arial" charset="0"/>
              </a:rPr>
              <a:t>law of demand.  </a:t>
            </a:r>
          </a:p>
        </p:txBody>
      </p:sp>
      <p:graphicFrame>
        <p:nvGraphicFramePr>
          <p:cNvPr id="7168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837098"/>
              </p:ext>
            </p:extLst>
          </p:nvPr>
        </p:nvGraphicFramePr>
        <p:xfrm>
          <a:off x="5247639" y="84666"/>
          <a:ext cx="3138171" cy="4974776"/>
        </p:xfrm>
        <a:graphic>
          <a:graphicData uri="http://schemas.openxmlformats.org/drawingml/2006/table">
            <a:tbl>
              <a:tblPr/>
              <a:tblGrid>
                <a:gridCol w="1174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3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304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Price </a:t>
                      </a: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trdelnik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CZK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Quantity </a:t>
                      </a: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trdelnik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demanded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7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7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7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7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7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7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75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5632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8" y="5059442"/>
            <a:ext cx="2965451" cy="1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4378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uild="p" bldLvl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3350" y="876300"/>
            <a:ext cx="6445250" cy="5400676"/>
            <a:chOff x="84" y="552"/>
            <a:chExt cx="4060" cy="3402"/>
          </a:xfrm>
        </p:grpSpPr>
        <p:sp>
          <p:nvSpPr>
            <p:cNvPr id="26696" name="Text Box 4"/>
            <p:cNvSpPr txBox="1">
              <a:spLocks noChangeArrowheads="1"/>
            </p:cNvSpPr>
            <p:nvPr/>
          </p:nvSpPr>
          <p:spPr bwMode="auto">
            <a:xfrm>
              <a:off x="84" y="552"/>
              <a:ext cx="857" cy="52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Price of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  <a:cs typeface="Arial" charset="0"/>
                </a:rPr>
                <a:t>Trdelnik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26697" name="Text Box 5"/>
            <p:cNvSpPr txBox="1">
              <a:spLocks noChangeArrowheads="1"/>
            </p:cNvSpPr>
            <p:nvPr/>
          </p:nvSpPr>
          <p:spPr bwMode="auto">
            <a:xfrm>
              <a:off x="3277" y="3489"/>
              <a:ext cx="867" cy="4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Quantity of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Trdelnik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</p:grpSp>
      <p:sp>
        <p:nvSpPr>
          <p:cNvPr id="72710" name="Line 6"/>
          <p:cNvSpPr>
            <a:spLocks noChangeShapeType="1"/>
          </p:cNvSpPr>
          <p:nvPr/>
        </p:nvSpPr>
        <p:spPr bwMode="auto">
          <a:xfrm>
            <a:off x="1960563" y="1585913"/>
            <a:ext cx="3052762" cy="388937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711" name="Oval 7"/>
          <p:cNvSpPr>
            <a:spLocks noChangeArrowheads="1"/>
          </p:cNvSpPr>
          <p:nvPr/>
        </p:nvSpPr>
        <p:spPr bwMode="auto">
          <a:xfrm>
            <a:off x="4943475" y="5414963"/>
            <a:ext cx="139700" cy="13811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26631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889794" y="65882"/>
            <a:ext cx="7491412" cy="677862"/>
          </a:xfrm>
        </p:spPr>
        <p:txBody>
          <a:bodyPr/>
          <a:lstStyle/>
          <a:p>
            <a:pPr eaLnBrk="1" hangingPunct="1"/>
            <a:r>
              <a:rPr lang="en-US" sz="3200" dirty="0"/>
              <a:t>Marketa’s Demand Schedule &amp; Curve</a:t>
            </a:r>
          </a:p>
        </p:txBody>
      </p:sp>
      <p:graphicFrame>
        <p:nvGraphicFramePr>
          <p:cNvPr id="72713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323142"/>
              </p:ext>
            </p:extLst>
          </p:nvPr>
        </p:nvGraphicFramePr>
        <p:xfrm>
          <a:off x="6002337" y="650939"/>
          <a:ext cx="3001169" cy="4752151"/>
        </p:xfrm>
        <a:graphic>
          <a:graphicData uri="http://schemas.openxmlformats.org/drawingml/2006/table">
            <a:tbl>
              <a:tblPr/>
              <a:tblGrid>
                <a:gridCol w="1349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Price </a:t>
                      </a: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trdelnik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CZK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Quantity </a:t>
                      </a: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trdelnik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demanded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1335088" y="4235450"/>
            <a:ext cx="2832100" cy="1250950"/>
            <a:chOff x="841" y="2668"/>
            <a:chExt cx="1784" cy="788"/>
          </a:xfrm>
        </p:grpSpPr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841" y="2712"/>
              <a:ext cx="1747" cy="744"/>
              <a:chOff x="357" y="2450"/>
              <a:chExt cx="795" cy="646"/>
            </a:xfrm>
          </p:grpSpPr>
          <p:sp>
            <p:nvSpPr>
              <p:cNvPr id="26693" name="Line 56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694" name="Line 57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692" name="Oval 58"/>
            <p:cNvSpPr>
              <a:spLocks noChangeArrowheads="1"/>
            </p:cNvSpPr>
            <p:nvPr/>
          </p:nvSpPr>
          <p:spPr bwMode="auto">
            <a:xfrm>
              <a:off x="2537" y="2668"/>
              <a:ext cx="88" cy="8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</p:grp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1335088" y="4837113"/>
            <a:ext cx="3300412" cy="655637"/>
            <a:chOff x="841" y="3047"/>
            <a:chExt cx="2079" cy="413"/>
          </a:xfrm>
        </p:grpSpPr>
        <p:grpSp>
          <p:nvGrpSpPr>
            <p:cNvPr id="6" name="Group 60"/>
            <p:cNvGrpSpPr>
              <a:grpSpLocks/>
            </p:cNvGrpSpPr>
            <p:nvPr/>
          </p:nvGrpSpPr>
          <p:grpSpPr bwMode="auto">
            <a:xfrm>
              <a:off x="841" y="3092"/>
              <a:ext cx="2032" cy="368"/>
              <a:chOff x="357" y="2450"/>
              <a:chExt cx="795" cy="646"/>
            </a:xfrm>
          </p:grpSpPr>
          <p:sp>
            <p:nvSpPr>
              <p:cNvPr id="26689" name="Line 61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690" name="Line 62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688" name="Oval 63"/>
            <p:cNvSpPr>
              <a:spLocks noChangeArrowheads="1"/>
            </p:cNvSpPr>
            <p:nvPr/>
          </p:nvSpPr>
          <p:spPr bwMode="auto">
            <a:xfrm>
              <a:off x="2832" y="3047"/>
              <a:ext cx="88" cy="8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</p:grpSp>
      <p:grpSp>
        <p:nvGrpSpPr>
          <p:cNvPr id="7" name="Group 64"/>
          <p:cNvGrpSpPr>
            <a:grpSpLocks/>
          </p:cNvGrpSpPr>
          <p:nvPr/>
        </p:nvGrpSpPr>
        <p:grpSpPr bwMode="auto">
          <a:xfrm>
            <a:off x="1338263" y="3652838"/>
            <a:ext cx="2374900" cy="1835150"/>
            <a:chOff x="843" y="2301"/>
            <a:chExt cx="1496" cy="1156"/>
          </a:xfrm>
        </p:grpSpPr>
        <p:grpSp>
          <p:nvGrpSpPr>
            <p:cNvPr id="8" name="Group 66"/>
            <p:cNvGrpSpPr>
              <a:grpSpLocks/>
            </p:cNvGrpSpPr>
            <p:nvPr/>
          </p:nvGrpSpPr>
          <p:grpSpPr bwMode="auto">
            <a:xfrm>
              <a:off x="843" y="2343"/>
              <a:ext cx="1452" cy="1114"/>
              <a:chOff x="357" y="2450"/>
              <a:chExt cx="795" cy="646"/>
            </a:xfrm>
          </p:grpSpPr>
          <p:sp>
            <p:nvSpPr>
              <p:cNvPr id="26685" name="Line 67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686" name="Line 68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683" name="Oval 65"/>
            <p:cNvSpPr>
              <a:spLocks noChangeArrowheads="1"/>
            </p:cNvSpPr>
            <p:nvPr/>
          </p:nvSpPr>
          <p:spPr bwMode="auto">
            <a:xfrm>
              <a:off x="2251" y="2301"/>
              <a:ext cx="88" cy="8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</p:grpSp>
      <p:grpSp>
        <p:nvGrpSpPr>
          <p:cNvPr id="9" name="Group 69"/>
          <p:cNvGrpSpPr>
            <a:grpSpLocks/>
          </p:cNvGrpSpPr>
          <p:nvPr/>
        </p:nvGrpSpPr>
        <p:grpSpPr bwMode="auto">
          <a:xfrm>
            <a:off x="1333500" y="3063875"/>
            <a:ext cx="1917700" cy="2420938"/>
            <a:chOff x="840" y="1930"/>
            <a:chExt cx="1208" cy="1525"/>
          </a:xfrm>
        </p:grpSpPr>
        <p:grpSp>
          <p:nvGrpSpPr>
            <p:cNvPr id="10" name="Group 71"/>
            <p:cNvGrpSpPr>
              <a:grpSpLocks/>
            </p:cNvGrpSpPr>
            <p:nvPr/>
          </p:nvGrpSpPr>
          <p:grpSpPr bwMode="auto">
            <a:xfrm>
              <a:off x="840" y="1971"/>
              <a:ext cx="1172" cy="1484"/>
              <a:chOff x="357" y="2450"/>
              <a:chExt cx="795" cy="646"/>
            </a:xfrm>
          </p:grpSpPr>
          <p:sp>
            <p:nvSpPr>
              <p:cNvPr id="26681" name="Line 72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682" name="Line 73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679" name="Oval 70"/>
            <p:cNvSpPr>
              <a:spLocks noChangeArrowheads="1"/>
            </p:cNvSpPr>
            <p:nvPr/>
          </p:nvSpPr>
          <p:spPr bwMode="auto">
            <a:xfrm>
              <a:off x="1960" y="1930"/>
              <a:ext cx="88" cy="8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</p:grpSp>
      <p:grpSp>
        <p:nvGrpSpPr>
          <p:cNvPr id="11" name="Group 74"/>
          <p:cNvGrpSpPr>
            <a:grpSpLocks/>
          </p:cNvGrpSpPr>
          <p:nvPr/>
        </p:nvGrpSpPr>
        <p:grpSpPr bwMode="auto">
          <a:xfrm>
            <a:off x="1336675" y="2466975"/>
            <a:ext cx="1452563" cy="3027363"/>
            <a:chOff x="842" y="1554"/>
            <a:chExt cx="915" cy="1907"/>
          </a:xfrm>
        </p:grpSpPr>
        <p:grpSp>
          <p:nvGrpSpPr>
            <p:cNvPr id="12" name="Group 76"/>
            <p:cNvGrpSpPr>
              <a:grpSpLocks/>
            </p:cNvGrpSpPr>
            <p:nvPr/>
          </p:nvGrpSpPr>
          <p:grpSpPr bwMode="auto">
            <a:xfrm>
              <a:off x="842" y="1590"/>
              <a:ext cx="873" cy="1871"/>
              <a:chOff x="357" y="2450"/>
              <a:chExt cx="795" cy="646"/>
            </a:xfrm>
          </p:grpSpPr>
          <p:sp>
            <p:nvSpPr>
              <p:cNvPr id="26677" name="Line 77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678" name="Line 78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675" name="Oval 75"/>
            <p:cNvSpPr>
              <a:spLocks noChangeArrowheads="1"/>
            </p:cNvSpPr>
            <p:nvPr/>
          </p:nvSpPr>
          <p:spPr bwMode="auto">
            <a:xfrm>
              <a:off x="1669" y="1554"/>
              <a:ext cx="88" cy="8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</p:grpSp>
      <p:grpSp>
        <p:nvGrpSpPr>
          <p:cNvPr id="13" name="Group 79"/>
          <p:cNvGrpSpPr>
            <a:grpSpLocks/>
          </p:cNvGrpSpPr>
          <p:nvPr/>
        </p:nvGrpSpPr>
        <p:grpSpPr bwMode="auto">
          <a:xfrm>
            <a:off x="1333500" y="1876425"/>
            <a:ext cx="984250" cy="3619500"/>
            <a:chOff x="840" y="1182"/>
            <a:chExt cx="620" cy="2280"/>
          </a:xfrm>
        </p:grpSpPr>
        <p:grpSp>
          <p:nvGrpSpPr>
            <p:cNvPr id="14" name="Group 81"/>
            <p:cNvGrpSpPr>
              <a:grpSpLocks/>
            </p:cNvGrpSpPr>
            <p:nvPr/>
          </p:nvGrpSpPr>
          <p:grpSpPr bwMode="auto">
            <a:xfrm>
              <a:off x="840" y="1221"/>
              <a:ext cx="579" cy="2241"/>
              <a:chOff x="357" y="2450"/>
              <a:chExt cx="795" cy="646"/>
            </a:xfrm>
          </p:grpSpPr>
          <p:sp>
            <p:nvSpPr>
              <p:cNvPr id="26673" name="Line 82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674" name="Line 83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671" name="Oval 80"/>
            <p:cNvSpPr>
              <a:spLocks noChangeArrowheads="1"/>
            </p:cNvSpPr>
            <p:nvPr/>
          </p:nvSpPr>
          <p:spPr bwMode="auto">
            <a:xfrm>
              <a:off x="1372" y="1182"/>
              <a:ext cx="88" cy="8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</p:grpSp>
      <p:sp>
        <p:nvSpPr>
          <p:cNvPr id="72788" name="Line 84"/>
          <p:cNvSpPr>
            <a:spLocks noChangeShapeType="1"/>
          </p:cNvSpPr>
          <p:nvPr/>
        </p:nvSpPr>
        <p:spPr bwMode="auto">
          <a:xfrm>
            <a:off x="5629275" y="2462855"/>
            <a:ext cx="5524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789" name="Line 85"/>
          <p:cNvSpPr>
            <a:spLocks noChangeShapeType="1"/>
          </p:cNvSpPr>
          <p:nvPr/>
        </p:nvSpPr>
        <p:spPr bwMode="auto">
          <a:xfrm>
            <a:off x="5645150" y="2963987"/>
            <a:ext cx="5524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790" name="Line 86"/>
          <p:cNvSpPr>
            <a:spLocks noChangeShapeType="1"/>
          </p:cNvSpPr>
          <p:nvPr/>
        </p:nvSpPr>
        <p:spPr bwMode="auto">
          <a:xfrm>
            <a:off x="5645150" y="3382517"/>
            <a:ext cx="5524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791" name="Line 87"/>
          <p:cNvSpPr>
            <a:spLocks noChangeShapeType="1"/>
          </p:cNvSpPr>
          <p:nvPr/>
        </p:nvSpPr>
        <p:spPr bwMode="auto">
          <a:xfrm>
            <a:off x="5638800" y="3937785"/>
            <a:ext cx="5524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792" name="Line 88"/>
          <p:cNvSpPr>
            <a:spLocks noChangeShapeType="1"/>
          </p:cNvSpPr>
          <p:nvPr/>
        </p:nvSpPr>
        <p:spPr bwMode="auto">
          <a:xfrm>
            <a:off x="5645150" y="4373563"/>
            <a:ext cx="5524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793" name="Line 89"/>
          <p:cNvSpPr>
            <a:spLocks noChangeShapeType="1"/>
          </p:cNvSpPr>
          <p:nvPr/>
        </p:nvSpPr>
        <p:spPr bwMode="auto">
          <a:xfrm>
            <a:off x="5629275" y="4892551"/>
            <a:ext cx="5524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794" name="Line 90"/>
          <p:cNvSpPr>
            <a:spLocks noChangeShapeType="1"/>
          </p:cNvSpPr>
          <p:nvPr/>
        </p:nvSpPr>
        <p:spPr bwMode="auto">
          <a:xfrm>
            <a:off x="5645150" y="5414963"/>
            <a:ext cx="5524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70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0</a:t>
            </a:r>
          </a:p>
        </p:txBody>
      </p:sp>
      <p:graphicFrame>
        <p:nvGraphicFramePr>
          <p:cNvPr id="48" name="Chart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891401"/>
              </p:ext>
            </p:extLst>
          </p:nvPr>
        </p:nvGraphicFramePr>
        <p:xfrm>
          <a:off x="589280" y="1110504"/>
          <a:ext cx="4723190" cy="5084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8261878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7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7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7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78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7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79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7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79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79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27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79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2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7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1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 animBg="1"/>
      <p:bldP spid="72711" grpId="0" animBg="1"/>
      <p:bldP spid="72788" grpId="0" animBg="1"/>
      <p:bldP spid="72789" grpId="0" animBg="1"/>
      <p:bldP spid="72790" grpId="0" animBg="1"/>
      <p:bldP spid="72791" grpId="0" animBg="1"/>
      <p:bldP spid="72792" grpId="0" animBg="1"/>
      <p:bldP spid="72793" grpId="0" animBg="1"/>
      <p:bldP spid="7279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41375" y="2801938"/>
            <a:ext cx="7491413" cy="3863975"/>
            <a:chOff x="530" y="1765"/>
            <a:chExt cx="4719" cy="2434"/>
          </a:xfrm>
        </p:grpSpPr>
        <p:sp>
          <p:nvSpPr>
            <p:cNvPr id="27736" name="Rectangle 3"/>
            <p:cNvSpPr>
              <a:spLocks noChangeArrowheads="1"/>
            </p:cNvSpPr>
            <p:nvPr/>
          </p:nvSpPr>
          <p:spPr bwMode="auto">
            <a:xfrm>
              <a:off x="530" y="1765"/>
              <a:ext cx="4719" cy="243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7737" name="Line 4"/>
            <p:cNvSpPr>
              <a:spLocks noChangeShapeType="1"/>
            </p:cNvSpPr>
            <p:nvPr/>
          </p:nvSpPr>
          <p:spPr bwMode="auto">
            <a:xfrm>
              <a:off x="582" y="2095"/>
              <a:ext cx="45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2765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8125"/>
            <a:ext cx="9143999" cy="5889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100" dirty="0"/>
              <a:t>Market Demand versus Individual Demand</a:t>
            </a:r>
          </a:p>
        </p:txBody>
      </p:sp>
      <p:sp>
        <p:nvSpPr>
          <p:cNvPr id="27652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846138"/>
            <a:ext cx="8526463" cy="198437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35000"/>
              </a:spcBef>
            </a:pPr>
            <a:r>
              <a:rPr lang="en-US" sz="2600" dirty="0"/>
              <a:t>The quantity demanded in the market is the sum of the quantities demanded by all buyers at each price. </a:t>
            </a:r>
          </a:p>
          <a:p>
            <a:pPr eaLnBrk="1" hangingPunct="1">
              <a:lnSpc>
                <a:spcPct val="100000"/>
              </a:lnSpc>
              <a:spcBef>
                <a:spcPct val="35000"/>
              </a:spcBef>
            </a:pPr>
            <a:r>
              <a:rPr lang="en-US" sz="2600" dirty="0"/>
              <a:t>Suppose Marketa and </a:t>
            </a:r>
            <a:r>
              <a:rPr lang="en-US" sz="2600" dirty="0" err="1"/>
              <a:t>Ondra</a:t>
            </a:r>
            <a:r>
              <a:rPr lang="en-US" sz="2600" dirty="0"/>
              <a:t> are the only two buyers in the </a:t>
            </a:r>
            <a:r>
              <a:rPr lang="en-US" sz="2600" dirty="0" err="1"/>
              <a:t>trdelnik</a:t>
            </a:r>
            <a:r>
              <a:rPr lang="en-US" sz="2600" dirty="0"/>
              <a:t> market.   (</a:t>
            </a:r>
            <a:r>
              <a:rPr lang="en-US" sz="2600" b="1" i="1" dirty="0" err="1"/>
              <a:t>Q</a:t>
            </a:r>
            <a:r>
              <a:rPr lang="en-US" sz="2600" b="1" i="1" baseline="30000" dirty="0" err="1"/>
              <a:t>d</a:t>
            </a:r>
            <a:r>
              <a:rPr lang="en-US" sz="2600" dirty="0"/>
              <a:t> = quantity demanded)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032001" y="2820988"/>
            <a:ext cx="2068513" cy="3827463"/>
            <a:chOff x="1280" y="1777"/>
            <a:chExt cx="1303" cy="2411"/>
          </a:xfrm>
        </p:grpSpPr>
        <p:sp>
          <p:nvSpPr>
            <p:cNvPr id="27728" name="Rectangle 8"/>
            <p:cNvSpPr>
              <a:spLocks noChangeArrowheads="1"/>
            </p:cNvSpPr>
            <p:nvPr/>
          </p:nvSpPr>
          <p:spPr bwMode="auto">
            <a:xfrm>
              <a:off x="1333" y="3889"/>
              <a:ext cx="1180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4</a:t>
              </a:r>
            </a:p>
          </p:txBody>
        </p:sp>
        <p:sp>
          <p:nvSpPr>
            <p:cNvPr id="27729" name="Rectangle 9"/>
            <p:cNvSpPr>
              <a:spLocks noChangeArrowheads="1"/>
            </p:cNvSpPr>
            <p:nvPr/>
          </p:nvSpPr>
          <p:spPr bwMode="auto">
            <a:xfrm>
              <a:off x="1333" y="3590"/>
              <a:ext cx="1180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6</a:t>
              </a:r>
            </a:p>
          </p:txBody>
        </p:sp>
        <p:sp>
          <p:nvSpPr>
            <p:cNvPr id="27730" name="Rectangle 10"/>
            <p:cNvSpPr>
              <a:spLocks noChangeArrowheads="1"/>
            </p:cNvSpPr>
            <p:nvPr/>
          </p:nvSpPr>
          <p:spPr bwMode="auto">
            <a:xfrm>
              <a:off x="1333" y="3291"/>
              <a:ext cx="1180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8</a:t>
              </a:r>
            </a:p>
          </p:txBody>
        </p:sp>
        <p:sp>
          <p:nvSpPr>
            <p:cNvPr id="27731" name="Rectangle 11"/>
            <p:cNvSpPr>
              <a:spLocks noChangeArrowheads="1"/>
            </p:cNvSpPr>
            <p:nvPr/>
          </p:nvSpPr>
          <p:spPr bwMode="auto">
            <a:xfrm>
              <a:off x="1333" y="2992"/>
              <a:ext cx="1180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10</a:t>
              </a:r>
            </a:p>
          </p:txBody>
        </p:sp>
        <p:sp>
          <p:nvSpPr>
            <p:cNvPr id="27732" name="Rectangle 12"/>
            <p:cNvSpPr>
              <a:spLocks noChangeArrowheads="1"/>
            </p:cNvSpPr>
            <p:nvPr/>
          </p:nvSpPr>
          <p:spPr bwMode="auto">
            <a:xfrm>
              <a:off x="1333" y="2693"/>
              <a:ext cx="1180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12</a:t>
              </a:r>
            </a:p>
          </p:txBody>
        </p:sp>
        <p:sp>
          <p:nvSpPr>
            <p:cNvPr id="27733" name="Rectangle 13"/>
            <p:cNvSpPr>
              <a:spLocks noChangeArrowheads="1"/>
            </p:cNvSpPr>
            <p:nvPr/>
          </p:nvSpPr>
          <p:spPr bwMode="auto">
            <a:xfrm>
              <a:off x="1333" y="2394"/>
              <a:ext cx="1180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14</a:t>
              </a:r>
            </a:p>
          </p:txBody>
        </p:sp>
        <p:sp>
          <p:nvSpPr>
            <p:cNvPr id="27734" name="Rectangle 14"/>
            <p:cNvSpPr>
              <a:spLocks noChangeArrowheads="1"/>
            </p:cNvSpPr>
            <p:nvPr/>
          </p:nvSpPr>
          <p:spPr bwMode="auto">
            <a:xfrm>
              <a:off x="1333" y="2095"/>
              <a:ext cx="1180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16</a:t>
              </a:r>
            </a:p>
          </p:txBody>
        </p:sp>
        <p:sp>
          <p:nvSpPr>
            <p:cNvPr id="27735" name="Rectangle 15"/>
            <p:cNvSpPr>
              <a:spLocks noChangeArrowheads="1"/>
            </p:cNvSpPr>
            <p:nvPr/>
          </p:nvSpPr>
          <p:spPr bwMode="auto">
            <a:xfrm>
              <a:off x="1280" y="1777"/>
              <a:ext cx="1303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 dirty="0">
                  <a:latin typeface="Arial"/>
                  <a:cs typeface="Arial"/>
                </a:rPr>
                <a:t>Marketa’s </a:t>
              </a:r>
              <a:r>
                <a:rPr lang="en-US" sz="2400" b="1" i="1" dirty="0" err="1">
                  <a:latin typeface="Arial"/>
                  <a:cs typeface="Arial"/>
                </a:rPr>
                <a:t>Q</a:t>
              </a:r>
              <a:r>
                <a:rPr lang="en-US" sz="2400" b="1" i="1" baseline="30000" dirty="0" err="1">
                  <a:latin typeface="Arial"/>
                  <a:cs typeface="Arial"/>
                </a:rPr>
                <a:t>d</a:t>
              </a:r>
              <a:r>
                <a:rPr lang="en-US" sz="2400" dirty="0">
                  <a:latin typeface="Arial"/>
                  <a:cs typeface="Arial"/>
                </a:rPr>
                <a:t> 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256087" y="2832100"/>
            <a:ext cx="1784349" cy="3816350"/>
            <a:chOff x="2681" y="1784"/>
            <a:chExt cx="1124" cy="2404"/>
          </a:xfrm>
        </p:grpSpPr>
        <p:sp>
          <p:nvSpPr>
            <p:cNvPr id="27720" name="Rectangle 17"/>
            <p:cNvSpPr>
              <a:spLocks noChangeArrowheads="1"/>
            </p:cNvSpPr>
            <p:nvPr/>
          </p:nvSpPr>
          <p:spPr bwMode="auto">
            <a:xfrm>
              <a:off x="2681" y="3889"/>
              <a:ext cx="10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27721" name="Rectangle 18"/>
            <p:cNvSpPr>
              <a:spLocks noChangeArrowheads="1"/>
            </p:cNvSpPr>
            <p:nvPr/>
          </p:nvSpPr>
          <p:spPr bwMode="auto">
            <a:xfrm>
              <a:off x="2681" y="3590"/>
              <a:ext cx="10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27722" name="Rectangle 19"/>
            <p:cNvSpPr>
              <a:spLocks noChangeArrowheads="1"/>
            </p:cNvSpPr>
            <p:nvPr/>
          </p:nvSpPr>
          <p:spPr bwMode="auto">
            <a:xfrm>
              <a:off x="2681" y="3291"/>
              <a:ext cx="10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4</a:t>
              </a:r>
            </a:p>
          </p:txBody>
        </p:sp>
        <p:sp>
          <p:nvSpPr>
            <p:cNvPr id="27723" name="Rectangle 20"/>
            <p:cNvSpPr>
              <a:spLocks noChangeArrowheads="1"/>
            </p:cNvSpPr>
            <p:nvPr/>
          </p:nvSpPr>
          <p:spPr bwMode="auto">
            <a:xfrm>
              <a:off x="2681" y="2992"/>
              <a:ext cx="10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5</a:t>
              </a:r>
            </a:p>
          </p:txBody>
        </p:sp>
        <p:sp>
          <p:nvSpPr>
            <p:cNvPr id="27724" name="Rectangle 21"/>
            <p:cNvSpPr>
              <a:spLocks noChangeArrowheads="1"/>
            </p:cNvSpPr>
            <p:nvPr/>
          </p:nvSpPr>
          <p:spPr bwMode="auto">
            <a:xfrm>
              <a:off x="2681" y="2693"/>
              <a:ext cx="10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6</a:t>
              </a:r>
            </a:p>
          </p:txBody>
        </p:sp>
        <p:sp>
          <p:nvSpPr>
            <p:cNvPr id="27725" name="Rectangle 22"/>
            <p:cNvSpPr>
              <a:spLocks noChangeArrowheads="1"/>
            </p:cNvSpPr>
            <p:nvPr/>
          </p:nvSpPr>
          <p:spPr bwMode="auto">
            <a:xfrm>
              <a:off x="2681" y="2394"/>
              <a:ext cx="10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7</a:t>
              </a:r>
            </a:p>
          </p:txBody>
        </p:sp>
        <p:sp>
          <p:nvSpPr>
            <p:cNvPr id="27726" name="Rectangle 23"/>
            <p:cNvSpPr>
              <a:spLocks noChangeArrowheads="1"/>
            </p:cNvSpPr>
            <p:nvPr/>
          </p:nvSpPr>
          <p:spPr bwMode="auto">
            <a:xfrm>
              <a:off x="2681" y="2095"/>
              <a:ext cx="10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8</a:t>
              </a:r>
            </a:p>
          </p:txBody>
        </p:sp>
        <p:sp>
          <p:nvSpPr>
            <p:cNvPr id="27727" name="Rectangle 24"/>
            <p:cNvSpPr>
              <a:spLocks noChangeArrowheads="1"/>
            </p:cNvSpPr>
            <p:nvPr/>
          </p:nvSpPr>
          <p:spPr bwMode="auto">
            <a:xfrm>
              <a:off x="2716" y="1784"/>
              <a:ext cx="1089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 dirty="0" err="1">
                  <a:latin typeface="Arial"/>
                  <a:cs typeface="Arial"/>
                </a:rPr>
                <a:t>Ondra’s</a:t>
              </a:r>
              <a:r>
                <a:rPr lang="en-US" sz="2400" dirty="0">
                  <a:latin typeface="Arial"/>
                  <a:cs typeface="Arial"/>
                </a:rPr>
                <a:t> </a:t>
              </a:r>
              <a:r>
                <a:rPr lang="en-US" sz="2400" b="1" i="1" dirty="0" err="1">
                  <a:latin typeface="Arial"/>
                  <a:cs typeface="Arial"/>
                </a:rPr>
                <a:t>Q</a:t>
              </a:r>
              <a:r>
                <a:rPr lang="en-US" sz="2400" b="1" i="1" baseline="30000" dirty="0" err="1">
                  <a:latin typeface="Arial"/>
                  <a:cs typeface="Arial"/>
                </a:rPr>
                <a:t>d</a:t>
              </a:r>
              <a:r>
                <a:rPr lang="en-US" sz="2400" dirty="0">
                  <a:latin typeface="Arial"/>
                  <a:cs typeface="Arial"/>
                </a:rPr>
                <a:t> 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3989388" y="4749800"/>
            <a:ext cx="4217987" cy="1898650"/>
            <a:chOff x="2513" y="2992"/>
            <a:chExt cx="2657" cy="1196"/>
          </a:xfrm>
        </p:grpSpPr>
        <p:sp>
          <p:nvSpPr>
            <p:cNvPr id="27708" name="Rectangle 26"/>
            <p:cNvSpPr>
              <a:spLocks noChangeArrowheads="1"/>
            </p:cNvSpPr>
            <p:nvPr/>
          </p:nvSpPr>
          <p:spPr bwMode="auto">
            <a:xfrm>
              <a:off x="2513" y="3889"/>
              <a:ext cx="16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27709" name="Rectangle 27"/>
            <p:cNvSpPr>
              <a:spLocks noChangeArrowheads="1"/>
            </p:cNvSpPr>
            <p:nvPr/>
          </p:nvSpPr>
          <p:spPr bwMode="auto">
            <a:xfrm>
              <a:off x="2513" y="3590"/>
              <a:ext cx="16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27710" name="Rectangle 28"/>
            <p:cNvSpPr>
              <a:spLocks noChangeArrowheads="1"/>
            </p:cNvSpPr>
            <p:nvPr/>
          </p:nvSpPr>
          <p:spPr bwMode="auto">
            <a:xfrm>
              <a:off x="2513" y="3291"/>
              <a:ext cx="16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27711" name="Rectangle 29"/>
            <p:cNvSpPr>
              <a:spLocks noChangeArrowheads="1"/>
            </p:cNvSpPr>
            <p:nvPr/>
          </p:nvSpPr>
          <p:spPr bwMode="auto">
            <a:xfrm>
              <a:off x="2513" y="2992"/>
              <a:ext cx="16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27712" name="Rectangle 30"/>
            <p:cNvSpPr>
              <a:spLocks noChangeArrowheads="1"/>
            </p:cNvSpPr>
            <p:nvPr/>
          </p:nvSpPr>
          <p:spPr bwMode="auto">
            <a:xfrm>
              <a:off x="3688" y="3889"/>
              <a:ext cx="285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27713" name="Rectangle 31"/>
            <p:cNvSpPr>
              <a:spLocks noChangeArrowheads="1"/>
            </p:cNvSpPr>
            <p:nvPr/>
          </p:nvSpPr>
          <p:spPr bwMode="auto">
            <a:xfrm>
              <a:off x="3688" y="3590"/>
              <a:ext cx="285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27714" name="Rectangle 32"/>
            <p:cNvSpPr>
              <a:spLocks noChangeArrowheads="1"/>
            </p:cNvSpPr>
            <p:nvPr/>
          </p:nvSpPr>
          <p:spPr bwMode="auto">
            <a:xfrm>
              <a:off x="3688" y="3291"/>
              <a:ext cx="285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27715" name="Rectangle 33"/>
            <p:cNvSpPr>
              <a:spLocks noChangeArrowheads="1"/>
            </p:cNvSpPr>
            <p:nvPr/>
          </p:nvSpPr>
          <p:spPr bwMode="auto">
            <a:xfrm>
              <a:off x="3688" y="2992"/>
              <a:ext cx="285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27716" name="Rectangle 34"/>
            <p:cNvSpPr>
              <a:spLocks noChangeArrowheads="1"/>
            </p:cNvSpPr>
            <p:nvPr/>
          </p:nvSpPr>
          <p:spPr bwMode="auto">
            <a:xfrm>
              <a:off x="3973" y="3889"/>
              <a:ext cx="119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solidFill>
                    <a:srgbClr val="FF0000"/>
                  </a:solidFill>
                  <a:latin typeface="Arial"/>
                  <a:cs typeface="Arial"/>
                </a:rPr>
                <a:t>6</a:t>
              </a:r>
            </a:p>
          </p:txBody>
        </p:sp>
        <p:sp>
          <p:nvSpPr>
            <p:cNvPr id="27717" name="Rectangle 35"/>
            <p:cNvSpPr>
              <a:spLocks noChangeArrowheads="1"/>
            </p:cNvSpPr>
            <p:nvPr/>
          </p:nvSpPr>
          <p:spPr bwMode="auto">
            <a:xfrm>
              <a:off x="3973" y="3590"/>
              <a:ext cx="119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solidFill>
                    <a:srgbClr val="FF0000"/>
                  </a:solidFill>
                  <a:latin typeface="Arial"/>
                  <a:cs typeface="Arial"/>
                </a:rPr>
                <a:t>9</a:t>
              </a:r>
            </a:p>
          </p:txBody>
        </p:sp>
        <p:sp>
          <p:nvSpPr>
            <p:cNvPr id="27718" name="Rectangle 36"/>
            <p:cNvSpPr>
              <a:spLocks noChangeArrowheads="1"/>
            </p:cNvSpPr>
            <p:nvPr/>
          </p:nvSpPr>
          <p:spPr bwMode="auto">
            <a:xfrm>
              <a:off x="3973" y="3291"/>
              <a:ext cx="119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solidFill>
                    <a:srgbClr val="FF0000"/>
                  </a:solidFill>
                  <a:latin typeface="Arial"/>
                  <a:cs typeface="Arial"/>
                </a:rPr>
                <a:t>12</a:t>
              </a:r>
            </a:p>
          </p:txBody>
        </p:sp>
        <p:sp>
          <p:nvSpPr>
            <p:cNvPr id="27719" name="Rectangle 37"/>
            <p:cNvSpPr>
              <a:spLocks noChangeArrowheads="1"/>
            </p:cNvSpPr>
            <p:nvPr/>
          </p:nvSpPr>
          <p:spPr bwMode="auto">
            <a:xfrm>
              <a:off x="3973" y="2992"/>
              <a:ext cx="119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solidFill>
                    <a:srgbClr val="FF0000"/>
                  </a:solidFill>
                  <a:latin typeface="Arial"/>
                  <a:cs typeface="Arial"/>
                </a:rPr>
                <a:t>15</a:t>
              </a:r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3989388" y="4275138"/>
            <a:ext cx="4217987" cy="474662"/>
            <a:chOff x="2513" y="2693"/>
            <a:chExt cx="2657" cy="299"/>
          </a:xfrm>
        </p:grpSpPr>
        <p:sp>
          <p:nvSpPr>
            <p:cNvPr id="27705" name="Rectangle 39"/>
            <p:cNvSpPr>
              <a:spLocks noChangeArrowheads="1"/>
            </p:cNvSpPr>
            <p:nvPr/>
          </p:nvSpPr>
          <p:spPr bwMode="auto">
            <a:xfrm>
              <a:off x="2513" y="2693"/>
              <a:ext cx="16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27706" name="Rectangle 40"/>
            <p:cNvSpPr>
              <a:spLocks noChangeArrowheads="1"/>
            </p:cNvSpPr>
            <p:nvPr/>
          </p:nvSpPr>
          <p:spPr bwMode="auto">
            <a:xfrm>
              <a:off x="3688" y="2693"/>
              <a:ext cx="285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27707" name="Rectangle 41"/>
            <p:cNvSpPr>
              <a:spLocks noChangeArrowheads="1"/>
            </p:cNvSpPr>
            <p:nvPr/>
          </p:nvSpPr>
          <p:spPr bwMode="auto">
            <a:xfrm>
              <a:off x="3973" y="2693"/>
              <a:ext cx="119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solidFill>
                    <a:srgbClr val="FF0000"/>
                  </a:solidFill>
                  <a:latin typeface="Arial"/>
                  <a:cs typeface="Arial"/>
                </a:rPr>
                <a:t>18</a:t>
              </a:r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3989388" y="3800475"/>
            <a:ext cx="4217987" cy="474663"/>
            <a:chOff x="2513" y="2394"/>
            <a:chExt cx="2657" cy="299"/>
          </a:xfrm>
        </p:grpSpPr>
        <p:sp>
          <p:nvSpPr>
            <p:cNvPr id="27702" name="Rectangle 43"/>
            <p:cNvSpPr>
              <a:spLocks noChangeArrowheads="1"/>
            </p:cNvSpPr>
            <p:nvPr/>
          </p:nvSpPr>
          <p:spPr bwMode="auto">
            <a:xfrm>
              <a:off x="2513" y="2394"/>
              <a:ext cx="16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27703" name="Rectangle 44"/>
            <p:cNvSpPr>
              <a:spLocks noChangeArrowheads="1"/>
            </p:cNvSpPr>
            <p:nvPr/>
          </p:nvSpPr>
          <p:spPr bwMode="auto">
            <a:xfrm>
              <a:off x="3688" y="2394"/>
              <a:ext cx="285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27704" name="Rectangle 45"/>
            <p:cNvSpPr>
              <a:spLocks noChangeArrowheads="1"/>
            </p:cNvSpPr>
            <p:nvPr/>
          </p:nvSpPr>
          <p:spPr bwMode="auto">
            <a:xfrm>
              <a:off x="3973" y="2394"/>
              <a:ext cx="119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solidFill>
                    <a:srgbClr val="FF0000"/>
                  </a:solidFill>
                  <a:latin typeface="Arial"/>
                  <a:cs typeface="Arial"/>
                </a:rPr>
                <a:t>21</a:t>
              </a:r>
            </a:p>
          </p:txBody>
        </p:sp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3989388" y="3325813"/>
            <a:ext cx="4217987" cy="474662"/>
            <a:chOff x="2513" y="2095"/>
            <a:chExt cx="2657" cy="299"/>
          </a:xfrm>
        </p:grpSpPr>
        <p:sp>
          <p:nvSpPr>
            <p:cNvPr id="27699" name="Rectangle 47"/>
            <p:cNvSpPr>
              <a:spLocks noChangeArrowheads="1"/>
            </p:cNvSpPr>
            <p:nvPr/>
          </p:nvSpPr>
          <p:spPr bwMode="auto">
            <a:xfrm>
              <a:off x="2513" y="2095"/>
              <a:ext cx="16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27700" name="Rectangle 48"/>
            <p:cNvSpPr>
              <a:spLocks noChangeArrowheads="1"/>
            </p:cNvSpPr>
            <p:nvPr/>
          </p:nvSpPr>
          <p:spPr bwMode="auto">
            <a:xfrm>
              <a:off x="3688" y="2095"/>
              <a:ext cx="285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27701" name="Rectangle 49"/>
            <p:cNvSpPr>
              <a:spLocks noChangeArrowheads="1"/>
            </p:cNvSpPr>
            <p:nvPr/>
          </p:nvSpPr>
          <p:spPr bwMode="auto">
            <a:xfrm>
              <a:off x="3973" y="2095"/>
              <a:ext cx="119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solidFill>
                    <a:srgbClr val="FF0000"/>
                  </a:solidFill>
                  <a:latin typeface="Arial"/>
                  <a:cs typeface="Arial"/>
                </a:rPr>
                <a:t>24</a:t>
              </a:r>
            </a:p>
          </p:txBody>
        </p:sp>
      </p:grpSp>
      <p:sp>
        <p:nvSpPr>
          <p:cNvPr id="73778" name="Rectangle 50"/>
          <p:cNvSpPr>
            <a:spLocks noChangeArrowheads="1"/>
          </p:cNvSpPr>
          <p:nvPr/>
        </p:nvSpPr>
        <p:spPr bwMode="auto">
          <a:xfrm>
            <a:off x="6307138" y="2832100"/>
            <a:ext cx="190023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Market </a:t>
            </a:r>
            <a:r>
              <a:rPr lang="en-US" sz="2400" b="1" i="1" dirty="0" err="1">
                <a:solidFill>
                  <a:srgbClr val="FF0000"/>
                </a:solidFill>
                <a:latin typeface="Arial"/>
                <a:cs typeface="Arial"/>
              </a:rPr>
              <a:t>Q</a:t>
            </a:r>
            <a:r>
              <a:rPr lang="en-US" sz="2400" b="1" i="1" baseline="30000" dirty="0" err="1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</p:txBody>
      </p:sp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923925" y="2832100"/>
            <a:ext cx="1192213" cy="3816350"/>
            <a:chOff x="582" y="1784"/>
            <a:chExt cx="751" cy="2404"/>
          </a:xfrm>
        </p:grpSpPr>
        <p:sp>
          <p:nvSpPr>
            <p:cNvPr id="27691" name="Rectangle 52"/>
            <p:cNvSpPr>
              <a:spLocks noChangeArrowheads="1"/>
            </p:cNvSpPr>
            <p:nvPr/>
          </p:nvSpPr>
          <p:spPr bwMode="auto">
            <a:xfrm>
              <a:off x="582" y="2095"/>
              <a:ext cx="751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 dirty="0"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27692" name="Rectangle 53"/>
            <p:cNvSpPr>
              <a:spLocks noChangeArrowheads="1"/>
            </p:cNvSpPr>
            <p:nvPr/>
          </p:nvSpPr>
          <p:spPr bwMode="auto">
            <a:xfrm>
              <a:off x="582" y="3889"/>
              <a:ext cx="751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 dirty="0">
                  <a:latin typeface="Arial"/>
                  <a:cs typeface="Arial"/>
                </a:rPr>
                <a:t>120</a:t>
              </a:r>
            </a:p>
          </p:txBody>
        </p:sp>
        <p:sp>
          <p:nvSpPr>
            <p:cNvPr id="27693" name="Rectangle 54"/>
            <p:cNvSpPr>
              <a:spLocks noChangeArrowheads="1"/>
            </p:cNvSpPr>
            <p:nvPr/>
          </p:nvSpPr>
          <p:spPr bwMode="auto">
            <a:xfrm>
              <a:off x="582" y="3590"/>
              <a:ext cx="751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 dirty="0">
                  <a:latin typeface="Arial"/>
                  <a:cs typeface="Arial"/>
                </a:rPr>
                <a:t>100</a:t>
              </a:r>
            </a:p>
          </p:txBody>
        </p:sp>
        <p:sp>
          <p:nvSpPr>
            <p:cNvPr id="27694" name="Rectangle 55"/>
            <p:cNvSpPr>
              <a:spLocks noChangeArrowheads="1"/>
            </p:cNvSpPr>
            <p:nvPr/>
          </p:nvSpPr>
          <p:spPr bwMode="auto">
            <a:xfrm>
              <a:off x="582" y="3291"/>
              <a:ext cx="751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 dirty="0">
                  <a:latin typeface="Arial"/>
                  <a:cs typeface="Arial"/>
                </a:rPr>
                <a:t>80</a:t>
              </a:r>
            </a:p>
          </p:txBody>
        </p:sp>
        <p:sp>
          <p:nvSpPr>
            <p:cNvPr id="27695" name="Rectangle 56"/>
            <p:cNvSpPr>
              <a:spLocks noChangeArrowheads="1"/>
            </p:cNvSpPr>
            <p:nvPr/>
          </p:nvSpPr>
          <p:spPr bwMode="auto">
            <a:xfrm>
              <a:off x="582" y="2992"/>
              <a:ext cx="751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 dirty="0">
                  <a:latin typeface="Arial"/>
                  <a:cs typeface="Arial"/>
                </a:rPr>
                <a:t>60</a:t>
              </a:r>
            </a:p>
          </p:txBody>
        </p:sp>
        <p:sp>
          <p:nvSpPr>
            <p:cNvPr id="27696" name="Rectangle 57"/>
            <p:cNvSpPr>
              <a:spLocks noChangeArrowheads="1"/>
            </p:cNvSpPr>
            <p:nvPr/>
          </p:nvSpPr>
          <p:spPr bwMode="auto">
            <a:xfrm>
              <a:off x="582" y="2693"/>
              <a:ext cx="751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 dirty="0">
                  <a:latin typeface="Arial"/>
                  <a:cs typeface="Arial"/>
                </a:rPr>
                <a:t>40</a:t>
              </a:r>
            </a:p>
          </p:txBody>
        </p:sp>
        <p:sp>
          <p:nvSpPr>
            <p:cNvPr id="27697" name="Rectangle 58"/>
            <p:cNvSpPr>
              <a:spLocks noChangeArrowheads="1"/>
            </p:cNvSpPr>
            <p:nvPr/>
          </p:nvSpPr>
          <p:spPr bwMode="auto">
            <a:xfrm>
              <a:off x="582" y="2394"/>
              <a:ext cx="751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 dirty="0">
                  <a:latin typeface="Arial"/>
                  <a:cs typeface="Arial"/>
                </a:rPr>
                <a:t>20</a:t>
              </a:r>
            </a:p>
          </p:txBody>
        </p:sp>
        <p:sp>
          <p:nvSpPr>
            <p:cNvPr id="27698" name="Rectangle 59"/>
            <p:cNvSpPr>
              <a:spLocks noChangeArrowheads="1"/>
            </p:cNvSpPr>
            <p:nvPr/>
          </p:nvSpPr>
          <p:spPr bwMode="auto">
            <a:xfrm>
              <a:off x="582" y="1784"/>
              <a:ext cx="751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Price </a:t>
              </a:r>
            </a:p>
          </p:txBody>
        </p:sp>
      </p:grpSp>
      <p:sp>
        <p:nvSpPr>
          <p:cNvPr id="27661" name="Line 60"/>
          <p:cNvSpPr>
            <a:spLocks noChangeShapeType="1"/>
          </p:cNvSpPr>
          <p:nvPr/>
        </p:nvSpPr>
        <p:spPr bwMode="auto">
          <a:xfrm>
            <a:off x="923925" y="2832100"/>
            <a:ext cx="11922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62" name="Line 61"/>
          <p:cNvSpPr>
            <a:spLocks noChangeShapeType="1"/>
          </p:cNvSpPr>
          <p:nvPr/>
        </p:nvSpPr>
        <p:spPr bwMode="auto">
          <a:xfrm>
            <a:off x="923925" y="6648450"/>
            <a:ext cx="11922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63" name="Line 62"/>
          <p:cNvSpPr>
            <a:spLocks noChangeShapeType="1"/>
          </p:cNvSpPr>
          <p:nvPr/>
        </p:nvSpPr>
        <p:spPr bwMode="auto">
          <a:xfrm>
            <a:off x="923925" y="2832100"/>
            <a:ext cx="0" cy="49371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64" name="Line 63"/>
          <p:cNvSpPr>
            <a:spLocks noChangeShapeType="1"/>
          </p:cNvSpPr>
          <p:nvPr/>
        </p:nvSpPr>
        <p:spPr bwMode="auto">
          <a:xfrm>
            <a:off x="8207375" y="2832100"/>
            <a:ext cx="0" cy="49371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65" name="Line 64"/>
          <p:cNvSpPr>
            <a:spLocks noChangeShapeType="1"/>
          </p:cNvSpPr>
          <p:nvPr/>
        </p:nvSpPr>
        <p:spPr bwMode="auto">
          <a:xfrm>
            <a:off x="2116138" y="2832100"/>
            <a:ext cx="187325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66" name="Line 65"/>
          <p:cNvSpPr>
            <a:spLocks noChangeShapeType="1"/>
          </p:cNvSpPr>
          <p:nvPr/>
        </p:nvSpPr>
        <p:spPr bwMode="auto">
          <a:xfrm>
            <a:off x="923925" y="3325813"/>
            <a:ext cx="0" cy="4746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67" name="Line 66"/>
          <p:cNvSpPr>
            <a:spLocks noChangeShapeType="1"/>
          </p:cNvSpPr>
          <p:nvPr/>
        </p:nvSpPr>
        <p:spPr bwMode="auto">
          <a:xfrm>
            <a:off x="8207375" y="3325813"/>
            <a:ext cx="0" cy="4746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68" name="Line 67"/>
          <p:cNvSpPr>
            <a:spLocks noChangeShapeType="1"/>
          </p:cNvSpPr>
          <p:nvPr/>
        </p:nvSpPr>
        <p:spPr bwMode="auto">
          <a:xfrm>
            <a:off x="923925" y="3800475"/>
            <a:ext cx="0" cy="47466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69" name="Line 68"/>
          <p:cNvSpPr>
            <a:spLocks noChangeShapeType="1"/>
          </p:cNvSpPr>
          <p:nvPr/>
        </p:nvSpPr>
        <p:spPr bwMode="auto">
          <a:xfrm>
            <a:off x="8207375" y="3800475"/>
            <a:ext cx="0" cy="47466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70" name="Line 69"/>
          <p:cNvSpPr>
            <a:spLocks noChangeShapeType="1"/>
          </p:cNvSpPr>
          <p:nvPr/>
        </p:nvSpPr>
        <p:spPr bwMode="auto">
          <a:xfrm>
            <a:off x="923925" y="4275138"/>
            <a:ext cx="0" cy="4746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71" name="Line 70"/>
          <p:cNvSpPr>
            <a:spLocks noChangeShapeType="1"/>
          </p:cNvSpPr>
          <p:nvPr/>
        </p:nvSpPr>
        <p:spPr bwMode="auto">
          <a:xfrm>
            <a:off x="8207375" y="4275138"/>
            <a:ext cx="0" cy="4746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72" name="Line 71"/>
          <p:cNvSpPr>
            <a:spLocks noChangeShapeType="1"/>
          </p:cNvSpPr>
          <p:nvPr/>
        </p:nvSpPr>
        <p:spPr bwMode="auto">
          <a:xfrm>
            <a:off x="923925" y="4749800"/>
            <a:ext cx="0" cy="47466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73" name="Line 72"/>
          <p:cNvSpPr>
            <a:spLocks noChangeShapeType="1"/>
          </p:cNvSpPr>
          <p:nvPr/>
        </p:nvSpPr>
        <p:spPr bwMode="auto">
          <a:xfrm>
            <a:off x="8207375" y="4749800"/>
            <a:ext cx="0" cy="47466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74" name="Line 73"/>
          <p:cNvSpPr>
            <a:spLocks noChangeShapeType="1"/>
          </p:cNvSpPr>
          <p:nvPr/>
        </p:nvSpPr>
        <p:spPr bwMode="auto">
          <a:xfrm>
            <a:off x="923925" y="5224463"/>
            <a:ext cx="0" cy="4746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75" name="Line 74"/>
          <p:cNvSpPr>
            <a:spLocks noChangeShapeType="1"/>
          </p:cNvSpPr>
          <p:nvPr/>
        </p:nvSpPr>
        <p:spPr bwMode="auto">
          <a:xfrm>
            <a:off x="8207375" y="5224463"/>
            <a:ext cx="0" cy="4746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76" name="Line 75"/>
          <p:cNvSpPr>
            <a:spLocks noChangeShapeType="1"/>
          </p:cNvSpPr>
          <p:nvPr/>
        </p:nvSpPr>
        <p:spPr bwMode="auto">
          <a:xfrm>
            <a:off x="923925" y="5699125"/>
            <a:ext cx="0" cy="47466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77" name="Line 76"/>
          <p:cNvSpPr>
            <a:spLocks noChangeShapeType="1"/>
          </p:cNvSpPr>
          <p:nvPr/>
        </p:nvSpPr>
        <p:spPr bwMode="auto">
          <a:xfrm>
            <a:off x="8207375" y="5699125"/>
            <a:ext cx="0" cy="47466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78" name="Line 77"/>
          <p:cNvSpPr>
            <a:spLocks noChangeShapeType="1"/>
          </p:cNvSpPr>
          <p:nvPr/>
        </p:nvSpPr>
        <p:spPr bwMode="auto">
          <a:xfrm>
            <a:off x="923925" y="6173788"/>
            <a:ext cx="0" cy="4746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79" name="Line 78"/>
          <p:cNvSpPr>
            <a:spLocks noChangeShapeType="1"/>
          </p:cNvSpPr>
          <p:nvPr/>
        </p:nvSpPr>
        <p:spPr bwMode="auto">
          <a:xfrm>
            <a:off x="8207375" y="6173788"/>
            <a:ext cx="0" cy="4746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80" name="Line 79"/>
          <p:cNvSpPr>
            <a:spLocks noChangeShapeType="1"/>
          </p:cNvSpPr>
          <p:nvPr/>
        </p:nvSpPr>
        <p:spPr bwMode="auto">
          <a:xfrm>
            <a:off x="2116138" y="6648450"/>
            <a:ext cx="187325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81" name="Line 80"/>
          <p:cNvSpPr>
            <a:spLocks noChangeShapeType="1"/>
          </p:cNvSpPr>
          <p:nvPr/>
        </p:nvSpPr>
        <p:spPr bwMode="auto">
          <a:xfrm>
            <a:off x="3989388" y="2832100"/>
            <a:ext cx="2667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82" name="Line 81"/>
          <p:cNvSpPr>
            <a:spLocks noChangeShapeType="1"/>
          </p:cNvSpPr>
          <p:nvPr/>
        </p:nvSpPr>
        <p:spPr bwMode="auto">
          <a:xfrm>
            <a:off x="4256088" y="2832100"/>
            <a:ext cx="15986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83" name="Line 82"/>
          <p:cNvSpPr>
            <a:spLocks noChangeShapeType="1"/>
          </p:cNvSpPr>
          <p:nvPr/>
        </p:nvSpPr>
        <p:spPr bwMode="auto">
          <a:xfrm>
            <a:off x="5854700" y="2832100"/>
            <a:ext cx="452438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84" name="Line 83"/>
          <p:cNvSpPr>
            <a:spLocks noChangeShapeType="1"/>
          </p:cNvSpPr>
          <p:nvPr/>
        </p:nvSpPr>
        <p:spPr bwMode="auto">
          <a:xfrm>
            <a:off x="6307138" y="2832100"/>
            <a:ext cx="1900237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85" name="Line 84"/>
          <p:cNvSpPr>
            <a:spLocks noChangeShapeType="1"/>
          </p:cNvSpPr>
          <p:nvPr/>
        </p:nvSpPr>
        <p:spPr bwMode="auto">
          <a:xfrm>
            <a:off x="3989388" y="6648450"/>
            <a:ext cx="2667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86" name="Line 85"/>
          <p:cNvSpPr>
            <a:spLocks noChangeShapeType="1"/>
          </p:cNvSpPr>
          <p:nvPr/>
        </p:nvSpPr>
        <p:spPr bwMode="auto">
          <a:xfrm>
            <a:off x="4256088" y="6648450"/>
            <a:ext cx="15986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87" name="Line 86"/>
          <p:cNvSpPr>
            <a:spLocks noChangeShapeType="1"/>
          </p:cNvSpPr>
          <p:nvPr/>
        </p:nvSpPr>
        <p:spPr bwMode="auto">
          <a:xfrm>
            <a:off x="5854700" y="6648450"/>
            <a:ext cx="452438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88" name="Line 87"/>
          <p:cNvSpPr>
            <a:spLocks noChangeShapeType="1"/>
          </p:cNvSpPr>
          <p:nvPr/>
        </p:nvSpPr>
        <p:spPr bwMode="auto">
          <a:xfrm>
            <a:off x="6307138" y="6648450"/>
            <a:ext cx="1900237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689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65708" y="4074319"/>
            <a:ext cx="1534160" cy="203132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Which assumption does our scenario of only two buyers violate?</a:t>
            </a:r>
          </a:p>
        </p:txBody>
      </p:sp>
    </p:spTree>
    <p:extLst>
      <p:ext uri="{BB962C8B-B14F-4D97-AF65-F5344CB8AC3E}">
        <p14:creationId xmlns:p14="http://schemas.microsoft.com/office/powerpoint/2010/main" val="39424843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 bldLvl="4"/>
      <p:bldP spid="73778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111976"/>
              </p:ext>
            </p:extLst>
          </p:nvPr>
        </p:nvGraphicFramePr>
        <p:xfrm>
          <a:off x="375920" y="1147938"/>
          <a:ext cx="5562441" cy="505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0" name="Worksheet" r:id="rId4" imgW="4229167" imgH="3933862" progId="Excel.Sheet.8">
                  <p:embed/>
                </p:oleObj>
              </mc:Choice>
              <mc:Fallback>
                <p:oleObj name="Worksheet" r:id="rId4" imgW="4229167" imgH="3933862" progId="Excel.Sheet.8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20" y="1147938"/>
                        <a:ext cx="5562441" cy="5059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Line 3"/>
          <p:cNvSpPr>
            <a:spLocks noChangeShapeType="1"/>
          </p:cNvSpPr>
          <p:nvPr/>
        </p:nvSpPr>
        <p:spPr bwMode="auto">
          <a:xfrm>
            <a:off x="1960563" y="1585913"/>
            <a:ext cx="3052762" cy="3889375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36675" y="2466975"/>
            <a:ext cx="1452563" cy="3027363"/>
            <a:chOff x="842" y="1554"/>
            <a:chExt cx="915" cy="1907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842" y="1590"/>
              <a:ext cx="873" cy="1871"/>
              <a:chOff x="357" y="2450"/>
              <a:chExt cx="795" cy="646"/>
            </a:xfrm>
          </p:grpSpPr>
          <p:sp>
            <p:nvSpPr>
              <p:cNvPr id="1088" name="Line 7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Line 8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86" name="Oval 5"/>
            <p:cNvSpPr>
              <a:spLocks noChangeArrowheads="1"/>
            </p:cNvSpPr>
            <p:nvPr/>
          </p:nvSpPr>
          <p:spPr bwMode="auto">
            <a:xfrm>
              <a:off x="1669" y="1554"/>
              <a:ext cx="88" cy="87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</p:grpSp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1104900" y="1301750"/>
            <a:ext cx="415925" cy="488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600" b="1" i="1">
                <a:cs typeface="Arial" charset="0"/>
              </a:rPr>
              <a:t>P</a:t>
            </a:r>
          </a:p>
        </p:txBody>
      </p:sp>
      <p:sp>
        <p:nvSpPr>
          <p:cNvPr id="1032" name="Text Box 10"/>
          <p:cNvSpPr txBox="1">
            <a:spLocks noChangeArrowheads="1"/>
          </p:cNvSpPr>
          <p:nvPr/>
        </p:nvSpPr>
        <p:spPr bwMode="auto">
          <a:xfrm>
            <a:off x="5305425" y="5311775"/>
            <a:ext cx="433388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i="1">
                <a:cs typeface="Arial" charset="0"/>
              </a:rPr>
              <a:t>Q</a:t>
            </a:r>
          </a:p>
        </p:txBody>
      </p:sp>
      <p:sp>
        <p:nvSpPr>
          <p:cNvPr id="1033" name="Oval 11"/>
          <p:cNvSpPr>
            <a:spLocks noChangeArrowheads="1"/>
          </p:cNvSpPr>
          <p:nvPr/>
        </p:nvSpPr>
        <p:spPr bwMode="auto">
          <a:xfrm>
            <a:off x="4943475" y="5414963"/>
            <a:ext cx="139700" cy="138112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034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7760"/>
            <a:ext cx="9144000" cy="821796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dirty="0"/>
              <a:t>The Market Demand Curve for </a:t>
            </a:r>
            <a:r>
              <a:rPr lang="en-US" dirty="0" err="1"/>
              <a:t>Trdelnik</a:t>
            </a:r>
            <a:endParaRPr lang="en-US" dirty="0"/>
          </a:p>
        </p:txBody>
      </p:sp>
      <p:graphicFrame>
        <p:nvGraphicFramePr>
          <p:cNvPr id="74765" name="Group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14186"/>
              </p:ext>
            </p:extLst>
          </p:nvPr>
        </p:nvGraphicFramePr>
        <p:xfrm>
          <a:off x="5840968" y="1147938"/>
          <a:ext cx="2780745" cy="4111625"/>
        </p:xfrm>
        <a:graphic>
          <a:graphicData uri="http://schemas.openxmlformats.org/drawingml/2006/table">
            <a:tbl>
              <a:tblPr/>
              <a:tblGrid>
                <a:gridCol w="1099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1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4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 (CZK)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2400" b="1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(Market)</a:t>
                      </a:r>
                      <a:endParaRPr kumimoji="0" lang="en-US" sz="2400" b="1" i="1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1335088" y="4235450"/>
            <a:ext cx="2832100" cy="1250950"/>
            <a:chOff x="841" y="2668"/>
            <a:chExt cx="1784" cy="788"/>
          </a:xfrm>
        </p:grpSpPr>
        <p:grpSp>
          <p:nvGrpSpPr>
            <p:cNvPr id="5" name="Group 59"/>
            <p:cNvGrpSpPr>
              <a:grpSpLocks/>
            </p:cNvGrpSpPr>
            <p:nvPr/>
          </p:nvGrpSpPr>
          <p:grpSpPr bwMode="auto">
            <a:xfrm>
              <a:off x="841" y="2712"/>
              <a:ext cx="1747" cy="744"/>
              <a:chOff x="357" y="2450"/>
              <a:chExt cx="795" cy="646"/>
            </a:xfrm>
          </p:grpSpPr>
          <p:sp>
            <p:nvSpPr>
              <p:cNvPr id="1084" name="Line 60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" name="Line 61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83" name="Oval 62"/>
            <p:cNvSpPr>
              <a:spLocks noChangeArrowheads="1"/>
            </p:cNvSpPr>
            <p:nvPr/>
          </p:nvSpPr>
          <p:spPr bwMode="auto">
            <a:xfrm>
              <a:off x="2537" y="2668"/>
              <a:ext cx="88" cy="87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</p:grp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1335088" y="4837113"/>
            <a:ext cx="3300412" cy="655637"/>
            <a:chOff x="841" y="3047"/>
            <a:chExt cx="2079" cy="413"/>
          </a:xfrm>
        </p:grpSpPr>
        <p:grpSp>
          <p:nvGrpSpPr>
            <p:cNvPr id="7" name="Group 64"/>
            <p:cNvGrpSpPr>
              <a:grpSpLocks/>
            </p:cNvGrpSpPr>
            <p:nvPr/>
          </p:nvGrpSpPr>
          <p:grpSpPr bwMode="auto">
            <a:xfrm>
              <a:off x="841" y="3092"/>
              <a:ext cx="2032" cy="368"/>
              <a:chOff x="357" y="2450"/>
              <a:chExt cx="795" cy="646"/>
            </a:xfrm>
          </p:grpSpPr>
          <p:sp>
            <p:nvSpPr>
              <p:cNvPr id="1080" name="Line 65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Line 66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9" name="Oval 67"/>
            <p:cNvSpPr>
              <a:spLocks noChangeArrowheads="1"/>
            </p:cNvSpPr>
            <p:nvPr/>
          </p:nvSpPr>
          <p:spPr bwMode="auto">
            <a:xfrm>
              <a:off x="2832" y="3047"/>
              <a:ext cx="88" cy="87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</p:grpSp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1338263" y="3652838"/>
            <a:ext cx="2374900" cy="1835150"/>
            <a:chOff x="843" y="2301"/>
            <a:chExt cx="1496" cy="1156"/>
          </a:xfrm>
        </p:grpSpPr>
        <p:grpSp>
          <p:nvGrpSpPr>
            <p:cNvPr id="9" name="Group 70"/>
            <p:cNvGrpSpPr>
              <a:grpSpLocks/>
            </p:cNvGrpSpPr>
            <p:nvPr/>
          </p:nvGrpSpPr>
          <p:grpSpPr bwMode="auto">
            <a:xfrm>
              <a:off x="843" y="2343"/>
              <a:ext cx="1452" cy="1114"/>
              <a:chOff x="357" y="2450"/>
              <a:chExt cx="795" cy="646"/>
            </a:xfrm>
          </p:grpSpPr>
          <p:sp>
            <p:nvSpPr>
              <p:cNvPr id="1076" name="Line 71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Line 72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4" name="Oval 69"/>
            <p:cNvSpPr>
              <a:spLocks noChangeArrowheads="1"/>
            </p:cNvSpPr>
            <p:nvPr/>
          </p:nvSpPr>
          <p:spPr bwMode="auto">
            <a:xfrm>
              <a:off x="2251" y="2301"/>
              <a:ext cx="88" cy="87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</p:grpSp>
      <p:grpSp>
        <p:nvGrpSpPr>
          <p:cNvPr id="10" name="Group 73"/>
          <p:cNvGrpSpPr>
            <a:grpSpLocks/>
          </p:cNvGrpSpPr>
          <p:nvPr/>
        </p:nvGrpSpPr>
        <p:grpSpPr bwMode="auto">
          <a:xfrm>
            <a:off x="1333500" y="3063875"/>
            <a:ext cx="1917700" cy="2420938"/>
            <a:chOff x="840" y="1930"/>
            <a:chExt cx="1208" cy="1525"/>
          </a:xfrm>
        </p:grpSpPr>
        <p:grpSp>
          <p:nvGrpSpPr>
            <p:cNvPr id="11" name="Group 75"/>
            <p:cNvGrpSpPr>
              <a:grpSpLocks/>
            </p:cNvGrpSpPr>
            <p:nvPr/>
          </p:nvGrpSpPr>
          <p:grpSpPr bwMode="auto">
            <a:xfrm>
              <a:off x="840" y="1971"/>
              <a:ext cx="1172" cy="1484"/>
              <a:chOff x="357" y="2450"/>
              <a:chExt cx="795" cy="646"/>
            </a:xfrm>
          </p:grpSpPr>
          <p:sp>
            <p:nvSpPr>
              <p:cNvPr id="1072" name="Line 76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Line 77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0" name="Oval 74"/>
            <p:cNvSpPr>
              <a:spLocks noChangeArrowheads="1"/>
            </p:cNvSpPr>
            <p:nvPr/>
          </p:nvSpPr>
          <p:spPr bwMode="auto">
            <a:xfrm>
              <a:off x="1960" y="1930"/>
              <a:ext cx="88" cy="87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</p:grpSp>
      <p:grpSp>
        <p:nvGrpSpPr>
          <p:cNvPr id="12" name="Group 78"/>
          <p:cNvGrpSpPr>
            <a:grpSpLocks/>
          </p:cNvGrpSpPr>
          <p:nvPr/>
        </p:nvGrpSpPr>
        <p:grpSpPr bwMode="auto">
          <a:xfrm>
            <a:off x="1333500" y="1876425"/>
            <a:ext cx="984250" cy="3619500"/>
            <a:chOff x="840" y="1182"/>
            <a:chExt cx="620" cy="2280"/>
          </a:xfrm>
        </p:grpSpPr>
        <p:grpSp>
          <p:nvGrpSpPr>
            <p:cNvPr id="13" name="Group 80"/>
            <p:cNvGrpSpPr>
              <a:grpSpLocks/>
            </p:cNvGrpSpPr>
            <p:nvPr/>
          </p:nvGrpSpPr>
          <p:grpSpPr bwMode="auto">
            <a:xfrm>
              <a:off x="840" y="1221"/>
              <a:ext cx="579" cy="2241"/>
              <a:chOff x="357" y="2450"/>
              <a:chExt cx="795" cy="646"/>
            </a:xfrm>
          </p:grpSpPr>
          <p:sp>
            <p:nvSpPr>
              <p:cNvPr id="1068" name="Line 81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Line 82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66" name="Oval 79"/>
            <p:cNvSpPr>
              <a:spLocks noChangeArrowheads="1"/>
            </p:cNvSpPr>
            <p:nvPr/>
          </p:nvSpPr>
          <p:spPr bwMode="auto">
            <a:xfrm>
              <a:off x="1372" y="1182"/>
              <a:ext cx="88" cy="87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</p:grpSp>
      <p:sp>
        <p:nvSpPr>
          <p:cNvPr id="1065" name="FlagCount" hidden="1">
            <a:hlinkClick r:id="rId6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77960276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400" dirty="0"/>
              <a:t>Demand Curve Shifters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demand curve shows how price affects quantity demanded, </a:t>
            </a:r>
            <a:r>
              <a:rPr lang="en-US" i="1" dirty="0"/>
              <a:t>other things being equal</a:t>
            </a:r>
            <a:r>
              <a:rPr lang="en-US" dirty="0"/>
              <a:t>. </a:t>
            </a:r>
          </a:p>
          <a:p>
            <a:pPr eaLnBrk="1" hangingPunct="1"/>
            <a:r>
              <a:rPr lang="en-US" dirty="0"/>
              <a:t>These “other things” are non-price determinants of demand (i.e.</a:t>
            </a:r>
            <a:r>
              <a:rPr lang="en-US" i="1" dirty="0"/>
              <a:t>,</a:t>
            </a:r>
            <a:r>
              <a:rPr lang="en-US" dirty="0"/>
              <a:t> things that determine buyers’ demand for a good, other than the good’s price).  </a:t>
            </a:r>
          </a:p>
          <a:p>
            <a:pPr eaLnBrk="1" hangingPunct="1"/>
            <a:r>
              <a:rPr lang="en-US" dirty="0"/>
              <a:t>Changes in them shift the </a:t>
            </a:r>
            <a:r>
              <a:rPr lang="en-US" b="1" i="1" dirty="0"/>
              <a:t>D</a:t>
            </a:r>
            <a:r>
              <a:rPr lang="en-US" dirty="0"/>
              <a:t> curve…  </a:t>
            </a:r>
          </a:p>
        </p:txBody>
      </p:sp>
      <p:sp>
        <p:nvSpPr>
          <p:cNvPr id="28678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96635422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build="p" bldLvl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400" dirty="0"/>
              <a:t>Demand Curve Shifters: </a:t>
            </a:r>
            <a:r>
              <a:rPr lang="en-US" sz="3400" dirty="0">
                <a:solidFill>
                  <a:srgbClr val="008080"/>
                </a:solidFill>
              </a:rPr>
              <a:t> </a:t>
            </a:r>
            <a:r>
              <a:rPr lang="en-US" sz="3400" b="1" dirty="0">
                <a:solidFill>
                  <a:srgbClr val="008080"/>
                </a:solidFill>
              </a:rPr>
              <a:t># of Buyers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Increase in # of buyers </a:t>
            </a:r>
            <a:br>
              <a:rPr lang="en-US"/>
            </a:br>
            <a:r>
              <a:rPr lang="en-US"/>
              <a:t>increases quantity demanded at each price, shifts </a:t>
            </a:r>
            <a:r>
              <a:rPr lang="en-US" b="1" i="1"/>
              <a:t>D</a:t>
            </a:r>
            <a:r>
              <a:rPr lang="en-US"/>
              <a:t> curve to the right. </a:t>
            </a:r>
          </a:p>
        </p:txBody>
      </p:sp>
      <p:sp>
        <p:nvSpPr>
          <p:cNvPr id="29702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6352023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build="p" bldLvl="4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6876" y="1301750"/>
            <a:ext cx="6508750" cy="4935539"/>
            <a:chOff x="250" y="820"/>
            <a:chExt cx="4100" cy="310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50" y="820"/>
              <a:ext cx="4100" cy="3109"/>
              <a:chOff x="250" y="820"/>
              <a:chExt cx="4100" cy="3109"/>
            </a:xfrm>
          </p:grpSpPr>
          <p:graphicFrame>
            <p:nvGraphicFramePr>
              <p:cNvPr id="2050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08699026"/>
                  </p:ext>
                </p:extLst>
              </p:nvPr>
            </p:nvGraphicFramePr>
            <p:xfrm>
              <a:off x="250" y="899"/>
              <a:ext cx="3961" cy="30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63" name="Worksheet" r:id="rId4" imgW="4876800" imgH="3933862" progId="Excel.Sheet.8">
                      <p:embed/>
                    </p:oleObj>
                  </mc:Choice>
                  <mc:Fallback>
                    <p:oleObj name="Worksheet" r:id="rId4" imgW="4876800" imgH="3933862" progId="Excel.Shee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0" y="899"/>
                            <a:ext cx="3961" cy="303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842" y="1605"/>
                <a:ext cx="883" cy="1871"/>
                <a:chOff x="357" y="2450"/>
                <a:chExt cx="795" cy="646"/>
              </a:xfrm>
            </p:grpSpPr>
            <p:sp>
              <p:nvSpPr>
                <p:cNvPr id="2107" name="Line 6"/>
                <p:cNvSpPr>
                  <a:spLocks noChangeShapeType="1"/>
                </p:cNvSpPr>
                <p:nvPr/>
              </p:nvSpPr>
              <p:spPr bwMode="auto">
                <a:xfrm>
                  <a:off x="357" y="2450"/>
                  <a:ext cx="795" cy="0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8" name="Line 7"/>
                <p:cNvSpPr>
                  <a:spLocks noChangeShapeType="1"/>
                </p:cNvSpPr>
                <p:nvPr/>
              </p:nvSpPr>
              <p:spPr bwMode="auto">
                <a:xfrm>
                  <a:off x="1152" y="2451"/>
                  <a:ext cx="0" cy="64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82" name="Text Box 8"/>
              <p:cNvSpPr txBox="1">
                <a:spLocks noChangeArrowheads="1"/>
              </p:cNvSpPr>
              <p:nvPr/>
            </p:nvSpPr>
            <p:spPr bwMode="auto">
              <a:xfrm>
                <a:off x="696" y="820"/>
                <a:ext cx="262" cy="30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2600" b="1" i="1">
                    <a:cs typeface="Arial" charset="0"/>
                  </a:rPr>
                  <a:t>P</a:t>
                </a:r>
              </a:p>
            </p:txBody>
          </p:sp>
          <p:sp>
            <p:nvSpPr>
              <p:cNvPr id="2083" name="Text Box 9"/>
              <p:cNvSpPr txBox="1">
                <a:spLocks noChangeArrowheads="1"/>
              </p:cNvSpPr>
              <p:nvPr/>
            </p:nvSpPr>
            <p:spPr bwMode="auto">
              <a:xfrm>
                <a:off x="4077" y="3356"/>
                <a:ext cx="273" cy="2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600" b="1" i="1">
                    <a:cs typeface="Arial" charset="0"/>
                  </a:rPr>
                  <a:t>Q</a:t>
                </a:r>
              </a:p>
            </p:txBody>
          </p: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841" y="2731"/>
                <a:ext cx="1747" cy="744"/>
                <a:chOff x="357" y="2450"/>
                <a:chExt cx="795" cy="646"/>
              </a:xfrm>
            </p:grpSpPr>
            <p:sp>
              <p:nvSpPr>
                <p:cNvPr id="2105" name="Line 11"/>
                <p:cNvSpPr>
                  <a:spLocks noChangeShapeType="1"/>
                </p:cNvSpPr>
                <p:nvPr/>
              </p:nvSpPr>
              <p:spPr bwMode="auto">
                <a:xfrm>
                  <a:off x="357" y="2450"/>
                  <a:ext cx="795" cy="0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6" name="Line 12"/>
                <p:cNvSpPr>
                  <a:spLocks noChangeShapeType="1"/>
                </p:cNvSpPr>
                <p:nvPr/>
              </p:nvSpPr>
              <p:spPr bwMode="auto">
                <a:xfrm>
                  <a:off x="1152" y="2451"/>
                  <a:ext cx="0" cy="64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841" y="3092"/>
                <a:ext cx="2032" cy="368"/>
                <a:chOff x="357" y="2450"/>
                <a:chExt cx="795" cy="646"/>
              </a:xfrm>
            </p:grpSpPr>
            <p:sp>
              <p:nvSpPr>
                <p:cNvPr id="2103" name="Line 14"/>
                <p:cNvSpPr>
                  <a:spLocks noChangeShapeType="1"/>
                </p:cNvSpPr>
                <p:nvPr/>
              </p:nvSpPr>
              <p:spPr bwMode="auto">
                <a:xfrm>
                  <a:off x="357" y="2450"/>
                  <a:ext cx="795" cy="0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4" name="Line 15"/>
                <p:cNvSpPr>
                  <a:spLocks noChangeShapeType="1"/>
                </p:cNvSpPr>
                <p:nvPr/>
              </p:nvSpPr>
              <p:spPr bwMode="auto">
                <a:xfrm>
                  <a:off x="1152" y="2451"/>
                  <a:ext cx="0" cy="64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843" y="2345"/>
                <a:ext cx="1452" cy="1114"/>
                <a:chOff x="357" y="2450"/>
                <a:chExt cx="795" cy="646"/>
              </a:xfrm>
            </p:grpSpPr>
            <p:sp>
              <p:nvSpPr>
                <p:cNvPr id="2101" name="Line 17"/>
                <p:cNvSpPr>
                  <a:spLocks noChangeShapeType="1"/>
                </p:cNvSpPr>
                <p:nvPr/>
              </p:nvSpPr>
              <p:spPr bwMode="auto">
                <a:xfrm>
                  <a:off x="357" y="2450"/>
                  <a:ext cx="795" cy="0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2" name="Line 18"/>
                <p:cNvSpPr>
                  <a:spLocks noChangeShapeType="1"/>
                </p:cNvSpPr>
                <p:nvPr/>
              </p:nvSpPr>
              <p:spPr bwMode="auto">
                <a:xfrm>
                  <a:off x="1152" y="2451"/>
                  <a:ext cx="0" cy="64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840" y="1977"/>
                <a:ext cx="1172" cy="1484"/>
                <a:chOff x="357" y="2450"/>
                <a:chExt cx="795" cy="646"/>
              </a:xfrm>
            </p:grpSpPr>
            <p:sp>
              <p:nvSpPr>
                <p:cNvPr id="2099" name="Line 20"/>
                <p:cNvSpPr>
                  <a:spLocks noChangeShapeType="1"/>
                </p:cNvSpPr>
                <p:nvPr/>
              </p:nvSpPr>
              <p:spPr bwMode="auto">
                <a:xfrm>
                  <a:off x="357" y="2450"/>
                  <a:ext cx="795" cy="0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" name="Line 21"/>
                <p:cNvSpPr>
                  <a:spLocks noChangeShapeType="1"/>
                </p:cNvSpPr>
                <p:nvPr/>
              </p:nvSpPr>
              <p:spPr bwMode="auto">
                <a:xfrm>
                  <a:off x="1152" y="2451"/>
                  <a:ext cx="0" cy="64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1235" y="999"/>
                <a:ext cx="1923" cy="2450"/>
                <a:chOff x="1235" y="999"/>
                <a:chExt cx="1923" cy="2450"/>
              </a:xfrm>
            </p:grpSpPr>
            <p:sp>
              <p:nvSpPr>
                <p:cNvPr id="2092" name="Line 23"/>
                <p:cNvSpPr>
                  <a:spLocks noChangeShapeType="1"/>
                </p:cNvSpPr>
                <p:nvPr/>
              </p:nvSpPr>
              <p:spPr bwMode="auto">
                <a:xfrm>
                  <a:off x="1235" y="999"/>
                  <a:ext cx="1923" cy="2450"/>
                </a:xfrm>
                <a:prstGeom prst="line">
                  <a:avLst/>
                </a:prstGeom>
                <a:noFill/>
                <a:ln w="50800">
                  <a:solidFill>
                    <a:srgbClr val="77777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3" name="Oval 24"/>
                <p:cNvSpPr>
                  <a:spLocks noChangeArrowheads="1"/>
                </p:cNvSpPr>
                <p:nvPr/>
              </p:nvSpPr>
              <p:spPr bwMode="auto">
                <a:xfrm>
                  <a:off x="1678" y="1569"/>
                  <a:ext cx="89" cy="87"/>
                </a:xfrm>
                <a:prstGeom prst="ellipse">
                  <a:avLst/>
                </a:prstGeom>
                <a:solidFill>
                  <a:srgbClr val="7777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094" name="Oval 25"/>
                <p:cNvSpPr>
                  <a:spLocks noChangeArrowheads="1"/>
                </p:cNvSpPr>
                <p:nvPr/>
              </p:nvSpPr>
              <p:spPr bwMode="auto">
                <a:xfrm>
                  <a:off x="2547" y="2682"/>
                  <a:ext cx="88" cy="87"/>
                </a:xfrm>
                <a:prstGeom prst="ellipse">
                  <a:avLst/>
                </a:prstGeom>
                <a:solidFill>
                  <a:srgbClr val="7777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095" name="Oval 26"/>
                <p:cNvSpPr>
                  <a:spLocks noChangeArrowheads="1"/>
                </p:cNvSpPr>
                <p:nvPr/>
              </p:nvSpPr>
              <p:spPr bwMode="auto">
                <a:xfrm>
                  <a:off x="2832" y="3047"/>
                  <a:ext cx="88" cy="87"/>
                </a:xfrm>
                <a:prstGeom prst="ellipse">
                  <a:avLst/>
                </a:prstGeom>
                <a:solidFill>
                  <a:srgbClr val="7777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096" name="Oval 27"/>
                <p:cNvSpPr>
                  <a:spLocks noChangeArrowheads="1"/>
                </p:cNvSpPr>
                <p:nvPr/>
              </p:nvSpPr>
              <p:spPr bwMode="auto">
                <a:xfrm>
                  <a:off x="2251" y="2303"/>
                  <a:ext cx="88" cy="87"/>
                </a:xfrm>
                <a:prstGeom prst="ellipse">
                  <a:avLst/>
                </a:prstGeom>
                <a:solidFill>
                  <a:srgbClr val="7777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097" name="Oval 28"/>
                <p:cNvSpPr>
                  <a:spLocks noChangeArrowheads="1"/>
                </p:cNvSpPr>
                <p:nvPr/>
              </p:nvSpPr>
              <p:spPr bwMode="auto">
                <a:xfrm>
                  <a:off x="1960" y="1936"/>
                  <a:ext cx="88" cy="87"/>
                </a:xfrm>
                <a:prstGeom prst="ellipse">
                  <a:avLst/>
                </a:prstGeom>
                <a:solidFill>
                  <a:srgbClr val="7777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098" name="Oval 29"/>
                <p:cNvSpPr>
                  <a:spLocks noChangeArrowheads="1"/>
                </p:cNvSpPr>
                <p:nvPr/>
              </p:nvSpPr>
              <p:spPr bwMode="auto">
                <a:xfrm>
                  <a:off x="1389" y="1192"/>
                  <a:ext cx="91" cy="87"/>
                </a:xfrm>
                <a:prstGeom prst="ellipse">
                  <a:avLst/>
                </a:prstGeom>
                <a:solidFill>
                  <a:srgbClr val="7777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cs typeface="Arial" charset="0"/>
                  </a:endParaRPr>
                </a:p>
              </p:txBody>
            </p:sp>
          </p:grpSp>
          <p:grpSp>
            <p:nvGrpSpPr>
              <p:cNvPr id="10" name="Group 30"/>
              <p:cNvGrpSpPr>
                <a:grpSpLocks/>
              </p:cNvGrpSpPr>
              <p:nvPr/>
            </p:nvGrpSpPr>
            <p:grpSpPr bwMode="auto">
              <a:xfrm>
                <a:off x="840" y="1231"/>
                <a:ext cx="598" cy="2241"/>
                <a:chOff x="357" y="2450"/>
                <a:chExt cx="795" cy="646"/>
              </a:xfrm>
            </p:grpSpPr>
            <p:sp>
              <p:nvSpPr>
                <p:cNvPr id="2090" name="Line 31"/>
                <p:cNvSpPr>
                  <a:spLocks noChangeShapeType="1"/>
                </p:cNvSpPr>
                <p:nvPr/>
              </p:nvSpPr>
              <p:spPr bwMode="auto">
                <a:xfrm>
                  <a:off x="357" y="2450"/>
                  <a:ext cx="795" cy="0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1" name="Line 32"/>
                <p:cNvSpPr>
                  <a:spLocks noChangeShapeType="1"/>
                </p:cNvSpPr>
                <p:nvPr/>
              </p:nvSpPr>
              <p:spPr bwMode="auto">
                <a:xfrm>
                  <a:off x="1152" y="2451"/>
                  <a:ext cx="0" cy="64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080" name="Oval 33"/>
            <p:cNvSpPr>
              <a:spLocks noChangeArrowheads="1"/>
            </p:cNvSpPr>
            <p:nvPr/>
          </p:nvSpPr>
          <p:spPr bwMode="auto">
            <a:xfrm>
              <a:off x="3114" y="3411"/>
              <a:ext cx="88" cy="87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</p:grpSp>
      <p:sp>
        <p:nvSpPr>
          <p:cNvPr id="78882" name="Text Box 34"/>
          <p:cNvSpPr txBox="1">
            <a:spLocks noChangeArrowheads="1"/>
          </p:cNvSpPr>
          <p:nvPr/>
        </p:nvSpPr>
        <p:spPr bwMode="auto">
          <a:xfrm>
            <a:off x="5197476" y="1292577"/>
            <a:ext cx="3421063" cy="221932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sz="2600" dirty="0">
                <a:latin typeface="Arial"/>
                <a:cs typeface="Arial"/>
              </a:rPr>
              <a:t>Suppose the number of buyers increases.  </a:t>
            </a:r>
          </a:p>
          <a:p>
            <a:pPr>
              <a:lnSpc>
                <a:spcPct val="105000"/>
              </a:lnSpc>
              <a:spcBef>
                <a:spcPct val="10000"/>
              </a:spcBef>
            </a:pPr>
            <a:r>
              <a:rPr lang="en-US" sz="2600" dirty="0">
                <a:latin typeface="Arial"/>
                <a:cs typeface="Arial"/>
              </a:rPr>
              <a:t>Then, at each </a:t>
            </a:r>
            <a:r>
              <a:rPr lang="en-US" sz="2600" b="1" i="1" dirty="0">
                <a:latin typeface="Arial"/>
                <a:cs typeface="Arial"/>
              </a:rPr>
              <a:t>P</a:t>
            </a:r>
            <a:r>
              <a:rPr lang="en-US" sz="2600" dirty="0">
                <a:latin typeface="Arial"/>
                <a:cs typeface="Arial"/>
              </a:rPr>
              <a:t>, </a:t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b="1" i="1" dirty="0" err="1">
                <a:latin typeface="Arial"/>
                <a:cs typeface="Arial"/>
              </a:rPr>
              <a:t>Q</a:t>
            </a:r>
            <a:r>
              <a:rPr lang="en-US" sz="2600" b="1" i="1" baseline="30000" dirty="0" err="1">
                <a:latin typeface="Arial"/>
                <a:cs typeface="Arial"/>
              </a:rPr>
              <a:t>d</a:t>
            </a:r>
            <a:r>
              <a:rPr lang="en-US" sz="2600" dirty="0">
                <a:latin typeface="Arial"/>
                <a:cs typeface="Arial"/>
              </a:rPr>
              <a:t> will increase </a:t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dirty="0">
                <a:latin typeface="Arial"/>
                <a:cs typeface="Arial"/>
              </a:rPr>
              <a:t>(by 5 in this example).</a:t>
            </a:r>
          </a:p>
        </p:txBody>
      </p:sp>
      <p:sp>
        <p:nvSpPr>
          <p:cNvPr id="78883" name="Line 35"/>
          <p:cNvSpPr>
            <a:spLocks noChangeShapeType="1"/>
          </p:cNvSpPr>
          <p:nvPr/>
        </p:nvSpPr>
        <p:spPr bwMode="auto">
          <a:xfrm>
            <a:off x="2719388" y="1563688"/>
            <a:ext cx="3074987" cy="39497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5099050" y="5435600"/>
            <a:ext cx="755650" cy="138113"/>
            <a:chOff x="3210" y="3415"/>
            <a:chExt cx="476" cy="87"/>
          </a:xfrm>
        </p:grpSpPr>
        <p:sp>
          <p:nvSpPr>
            <p:cNvPr id="2077" name="Oval 37"/>
            <p:cNvSpPr>
              <a:spLocks noChangeArrowheads="1"/>
            </p:cNvSpPr>
            <p:nvPr/>
          </p:nvSpPr>
          <p:spPr bwMode="auto">
            <a:xfrm>
              <a:off x="3598" y="3415"/>
              <a:ext cx="88" cy="87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2078" name="Line 38"/>
            <p:cNvSpPr>
              <a:spLocks noChangeShapeType="1"/>
            </p:cNvSpPr>
            <p:nvPr/>
          </p:nvSpPr>
          <p:spPr bwMode="auto">
            <a:xfrm>
              <a:off x="3210" y="3456"/>
              <a:ext cx="392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39"/>
          <p:cNvGrpSpPr>
            <a:grpSpLocks/>
          </p:cNvGrpSpPr>
          <p:nvPr/>
        </p:nvGrpSpPr>
        <p:grpSpPr bwMode="auto">
          <a:xfrm>
            <a:off x="4638675" y="4827588"/>
            <a:ext cx="752475" cy="138112"/>
            <a:chOff x="2922" y="3041"/>
            <a:chExt cx="474" cy="87"/>
          </a:xfrm>
        </p:grpSpPr>
        <p:sp>
          <p:nvSpPr>
            <p:cNvPr id="2075" name="Oval 40"/>
            <p:cNvSpPr>
              <a:spLocks noChangeArrowheads="1"/>
            </p:cNvSpPr>
            <p:nvPr/>
          </p:nvSpPr>
          <p:spPr bwMode="auto">
            <a:xfrm>
              <a:off x="3308" y="3041"/>
              <a:ext cx="88" cy="87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2076" name="Line 41"/>
            <p:cNvSpPr>
              <a:spLocks noChangeShapeType="1"/>
            </p:cNvSpPr>
            <p:nvPr/>
          </p:nvSpPr>
          <p:spPr bwMode="auto">
            <a:xfrm>
              <a:off x="2922" y="3094"/>
              <a:ext cx="392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42"/>
          <p:cNvGrpSpPr>
            <a:grpSpLocks/>
          </p:cNvGrpSpPr>
          <p:nvPr/>
        </p:nvGrpSpPr>
        <p:grpSpPr bwMode="auto">
          <a:xfrm>
            <a:off x="4181475" y="4248150"/>
            <a:ext cx="757238" cy="138113"/>
            <a:chOff x="2634" y="2676"/>
            <a:chExt cx="477" cy="87"/>
          </a:xfrm>
        </p:grpSpPr>
        <p:sp>
          <p:nvSpPr>
            <p:cNvPr id="2073" name="Oval 43"/>
            <p:cNvSpPr>
              <a:spLocks noChangeArrowheads="1"/>
            </p:cNvSpPr>
            <p:nvPr/>
          </p:nvSpPr>
          <p:spPr bwMode="auto">
            <a:xfrm>
              <a:off x="3023" y="2676"/>
              <a:ext cx="88" cy="87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2074" name="Line 44"/>
            <p:cNvSpPr>
              <a:spLocks noChangeShapeType="1"/>
            </p:cNvSpPr>
            <p:nvPr/>
          </p:nvSpPr>
          <p:spPr bwMode="auto">
            <a:xfrm>
              <a:off x="2634" y="2725"/>
              <a:ext cx="392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45"/>
          <p:cNvGrpSpPr>
            <a:grpSpLocks/>
          </p:cNvGrpSpPr>
          <p:nvPr/>
        </p:nvGrpSpPr>
        <p:grpSpPr bwMode="auto">
          <a:xfrm>
            <a:off x="3724275" y="3646488"/>
            <a:ext cx="744538" cy="138112"/>
            <a:chOff x="2346" y="2297"/>
            <a:chExt cx="469" cy="87"/>
          </a:xfrm>
        </p:grpSpPr>
        <p:sp>
          <p:nvSpPr>
            <p:cNvPr id="2071" name="Oval 46"/>
            <p:cNvSpPr>
              <a:spLocks noChangeArrowheads="1"/>
            </p:cNvSpPr>
            <p:nvPr/>
          </p:nvSpPr>
          <p:spPr bwMode="auto">
            <a:xfrm>
              <a:off x="2727" y="2297"/>
              <a:ext cx="88" cy="87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2072" name="Line 47"/>
            <p:cNvSpPr>
              <a:spLocks noChangeShapeType="1"/>
            </p:cNvSpPr>
            <p:nvPr/>
          </p:nvSpPr>
          <p:spPr bwMode="auto">
            <a:xfrm>
              <a:off x="2346" y="2345"/>
              <a:ext cx="392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48"/>
          <p:cNvGrpSpPr>
            <a:grpSpLocks/>
          </p:cNvGrpSpPr>
          <p:nvPr/>
        </p:nvGrpSpPr>
        <p:grpSpPr bwMode="auto">
          <a:xfrm>
            <a:off x="3252788" y="3063875"/>
            <a:ext cx="754062" cy="138113"/>
            <a:chOff x="2049" y="1930"/>
            <a:chExt cx="475" cy="87"/>
          </a:xfrm>
        </p:grpSpPr>
        <p:sp>
          <p:nvSpPr>
            <p:cNvPr id="2069" name="Oval 49"/>
            <p:cNvSpPr>
              <a:spLocks noChangeArrowheads="1"/>
            </p:cNvSpPr>
            <p:nvPr/>
          </p:nvSpPr>
          <p:spPr bwMode="auto">
            <a:xfrm>
              <a:off x="2436" y="1930"/>
              <a:ext cx="88" cy="87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2070" name="Line 50"/>
            <p:cNvSpPr>
              <a:spLocks noChangeShapeType="1"/>
            </p:cNvSpPr>
            <p:nvPr/>
          </p:nvSpPr>
          <p:spPr bwMode="auto">
            <a:xfrm>
              <a:off x="2049" y="1975"/>
              <a:ext cx="392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51"/>
          <p:cNvGrpSpPr>
            <a:grpSpLocks/>
          </p:cNvGrpSpPr>
          <p:nvPr/>
        </p:nvGrpSpPr>
        <p:grpSpPr bwMode="auto">
          <a:xfrm>
            <a:off x="2809875" y="2481263"/>
            <a:ext cx="750888" cy="138112"/>
            <a:chOff x="1770" y="1563"/>
            <a:chExt cx="473" cy="87"/>
          </a:xfrm>
        </p:grpSpPr>
        <p:sp>
          <p:nvSpPr>
            <p:cNvPr id="2067" name="Oval 52"/>
            <p:cNvSpPr>
              <a:spLocks noChangeArrowheads="1"/>
            </p:cNvSpPr>
            <p:nvPr/>
          </p:nvSpPr>
          <p:spPr bwMode="auto">
            <a:xfrm>
              <a:off x="2154" y="1563"/>
              <a:ext cx="89" cy="87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2068" name="Line 53"/>
            <p:cNvSpPr>
              <a:spLocks noChangeShapeType="1"/>
            </p:cNvSpPr>
            <p:nvPr/>
          </p:nvSpPr>
          <p:spPr bwMode="auto">
            <a:xfrm>
              <a:off x="1770" y="1605"/>
              <a:ext cx="392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54"/>
          <p:cNvGrpSpPr>
            <a:grpSpLocks/>
          </p:cNvGrpSpPr>
          <p:nvPr/>
        </p:nvGrpSpPr>
        <p:grpSpPr bwMode="auto">
          <a:xfrm>
            <a:off x="2352675" y="1882775"/>
            <a:ext cx="752475" cy="138113"/>
            <a:chOff x="1482" y="1186"/>
            <a:chExt cx="474" cy="87"/>
          </a:xfrm>
        </p:grpSpPr>
        <p:sp>
          <p:nvSpPr>
            <p:cNvPr id="2065" name="Oval 55"/>
            <p:cNvSpPr>
              <a:spLocks noChangeArrowheads="1"/>
            </p:cNvSpPr>
            <p:nvPr/>
          </p:nvSpPr>
          <p:spPr bwMode="auto">
            <a:xfrm>
              <a:off x="1865" y="1186"/>
              <a:ext cx="91" cy="87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2066" name="Line 56"/>
            <p:cNvSpPr>
              <a:spLocks noChangeShapeType="1"/>
            </p:cNvSpPr>
            <p:nvPr/>
          </p:nvSpPr>
          <p:spPr bwMode="auto">
            <a:xfrm>
              <a:off x="1482" y="1234"/>
              <a:ext cx="392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63" name="FlagCount" hidden="1">
            <a:hlinkClick r:id="rId6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sp>
        <p:nvSpPr>
          <p:cNvPr id="2064" name="Rectangle 61"/>
          <p:cNvSpPr>
            <a:spLocks noGrp="1" noChangeArrowheads="1"/>
          </p:cNvSpPr>
          <p:nvPr>
            <p:ph type="title"/>
          </p:nvPr>
        </p:nvSpPr>
        <p:spPr>
          <a:xfrm>
            <a:off x="455789" y="335668"/>
            <a:ext cx="8039100" cy="681037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400" dirty="0"/>
              <a:t>Demand Curve Shifters: </a:t>
            </a:r>
            <a:r>
              <a:rPr lang="en-US" sz="3400" dirty="0">
                <a:solidFill>
                  <a:srgbClr val="008080"/>
                </a:solidFill>
              </a:rPr>
              <a:t> </a:t>
            </a:r>
            <a:r>
              <a:rPr lang="en-US" sz="3400" b="1" dirty="0">
                <a:solidFill>
                  <a:srgbClr val="008080"/>
                </a:solidFill>
              </a:rPr>
              <a:t># of Buyers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85840" y="4074160"/>
            <a:ext cx="291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Note: shift can be non-parallel as well!</a:t>
            </a:r>
          </a:p>
        </p:txBody>
      </p:sp>
    </p:spTree>
    <p:extLst>
      <p:ext uri="{BB962C8B-B14F-4D97-AF65-F5344CB8AC3E}">
        <p14:creationId xmlns:p14="http://schemas.microsoft.com/office/powerpoint/2010/main" val="421237000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78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82" grpId="0" animBg="1"/>
      <p:bldP spid="7888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sz="3400" dirty="0"/>
              <a:t>Demand Curve Shifters: </a:t>
            </a:r>
            <a:r>
              <a:rPr lang="en-US" sz="3400" dirty="0">
                <a:solidFill>
                  <a:srgbClr val="008080"/>
                </a:solidFill>
              </a:rPr>
              <a:t> </a:t>
            </a:r>
            <a:r>
              <a:rPr lang="en-US" sz="3400" b="1" dirty="0">
                <a:solidFill>
                  <a:srgbClr val="008080"/>
                </a:solidFill>
              </a:rPr>
              <a:t>Income</a:t>
            </a:r>
          </a:p>
        </p:txBody>
      </p:sp>
      <p:sp>
        <p:nvSpPr>
          <p:cNvPr id="3072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Demand for a </a:t>
            </a:r>
            <a:r>
              <a:rPr lang="en-US" b="1" dirty="0">
                <a:solidFill>
                  <a:srgbClr val="CC0000"/>
                </a:solidFill>
              </a:rPr>
              <a:t>normal good</a:t>
            </a:r>
            <a:r>
              <a:rPr lang="en-US" dirty="0"/>
              <a:t> is positively related to income.  </a:t>
            </a:r>
          </a:p>
          <a:p>
            <a:pPr lvl="1" eaLnBrk="1" hangingPunct="1">
              <a:lnSpc>
                <a:spcPct val="105000"/>
              </a:lnSpc>
            </a:pPr>
            <a:r>
              <a:rPr lang="en-US" sz="2800" dirty="0"/>
              <a:t>Increase in income causes </a:t>
            </a:r>
            <a:br>
              <a:rPr lang="en-US" sz="2800" dirty="0"/>
            </a:br>
            <a:r>
              <a:rPr lang="en-US" sz="2800" dirty="0"/>
              <a:t>increase in quantity demanded at each price, shifts </a:t>
            </a:r>
            <a:r>
              <a:rPr lang="en-US" sz="2800" b="1" i="1" dirty="0"/>
              <a:t>D</a:t>
            </a:r>
            <a:r>
              <a:rPr lang="en-US" sz="2800" dirty="0"/>
              <a:t> curve to the right.  </a:t>
            </a:r>
          </a:p>
          <a:p>
            <a:pPr eaLnBrk="1" hangingPunct="1">
              <a:spcBef>
                <a:spcPct val="60000"/>
              </a:spcBef>
              <a:buFont typeface="Wingdings" pitchFamily="2" charset="2"/>
              <a:buNone/>
            </a:pPr>
            <a:r>
              <a:rPr lang="en-US" dirty="0"/>
              <a:t>	(Demand for an </a:t>
            </a:r>
            <a:r>
              <a:rPr lang="en-US" b="1" dirty="0">
                <a:solidFill>
                  <a:srgbClr val="CC0000"/>
                </a:solidFill>
              </a:rPr>
              <a:t>inferior good</a:t>
            </a:r>
            <a:r>
              <a:rPr lang="en-US" dirty="0"/>
              <a:t> is negatively related to income.  An increase in income shifts </a:t>
            </a:r>
            <a:r>
              <a:rPr lang="en-US" b="1" i="1" dirty="0"/>
              <a:t>D</a:t>
            </a:r>
            <a:r>
              <a:rPr lang="en-US" dirty="0"/>
              <a:t> curves for inferior goods to the left.)  </a:t>
            </a:r>
          </a:p>
          <a:p>
            <a:pPr eaLnBrk="1" hangingPunct="1">
              <a:spcBef>
                <a:spcPct val="60000"/>
              </a:spcBef>
              <a:buFont typeface="Wingdings" pitchFamily="2" charset="2"/>
              <a:buNone/>
            </a:pPr>
            <a:r>
              <a:rPr lang="en-US" dirty="0"/>
              <a:t>Examples? Different from so called “</a:t>
            </a:r>
            <a:r>
              <a:rPr lang="en-US" dirty="0" err="1"/>
              <a:t>bads</a:t>
            </a:r>
            <a:r>
              <a:rPr lang="en-US" dirty="0"/>
              <a:t>”</a:t>
            </a:r>
          </a:p>
        </p:txBody>
      </p:sp>
      <p:sp>
        <p:nvSpPr>
          <p:cNvPr id="30726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2768334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p" bldLvl="4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09575" y="1389063"/>
            <a:ext cx="8466138" cy="5016500"/>
          </a:xfrm>
        </p:spPr>
        <p:txBody>
          <a:bodyPr/>
          <a:lstStyle/>
          <a:p>
            <a:pPr marL="290513" indent="-290513" eaLnBrk="1" hangingPunct="1">
              <a:spcBef>
                <a:spcPct val="50000"/>
              </a:spcBef>
            </a:pPr>
            <a:r>
              <a:rPr lang="en-US" sz="2700" dirty="0"/>
              <a:t>Two goods are </a:t>
            </a:r>
            <a:r>
              <a:rPr lang="en-US" sz="2700" b="1" dirty="0">
                <a:solidFill>
                  <a:srgbClr val="CC0000"/>
                </a:solidFill>
              </a:rPr>
              <a:t>substitutes</a:t>
            </a:r>
            <a:r>
              <a:rPr lang="en-US" sz="2700" dirty="0"/>
              <a:t> if </a:t>
            </a:r>
            <a:br>
              <a:rPr lang="en-US" sz="2700" dirty="0"/>
            </a:br>
            <a:r>
              <a:rPr lang="en-US" sz="2700" dirty="0"/>
              <a:t>   an increase in the price of one </a:t>
            </a:r>
            <a:br>
              <a:rPr lang="en-US" sz="2700" dirty="0"/>
            </a:br>
            <a:r>
              <a:rPr lang="en-US" sz="2700" dirty="0"/>
              <a:t>   causes an increase in demand for the other.  </a:t>
            </a:r>
          </a:p>
          <a:p>
            <a:pPr marL="290513" indent="-290513" eaLnBrk="1" hangingPunct="1">
              <a:spcBef>
                <a:spcPct val="50000"/>
              </a:spcBef>
            </a:pPr>
            <a:r>
              <a:rPr lang="en-US" sz="2700" dirty="0"/>
              <a:t>Example:  pizza and hamburgers.  </a:t>
            </a:r>
            <a:br>
              <a:rPr lang="en-US" sz="2700" dirty="0"/>
            </a:br>
            <a:r>
              <a:rPr lang="en-US" sz="2700" dirty="0"/>
              <a:t>An increase in the price of pizza </a:t>
            </a:r>
            <a:br>
              <a:rPr lang="en-US" sz="2700" dirty="0"/>
            </a:br>
            <a:r>
              <a:rPr lang="en-US" sz="2700" dirty="0"/>
              <a:t>   increases demand for hamburgers, </a:t>
            </a:r>
            <a:br>
              <a:rPr lang="en-US" sz="2700" dirty="0"/>
            </a:br>
            <a:r>
              <a:rPr lang="en-US" sz="2700" dirty="0"/>
              <a:t>   shifting hamburger demand curve to the right.  </a:t>
            </a:r>
          </a:p>
          <a:p>
            <a:pPr marL="290513" indent="-290513" eaLnBrk="1" hangingPunct="1">
              <a:spcBef>
                <a:spcPct val="50000"/>
              </a:spcBef>
            </a:pPr>
            <a:r>
              <a:rPr lang="en-US" sz="2700" dirty="0"/>
              <a:t>Other examples:   Coke and Pepsi,  </a:t>
            </a:r>
            <a:br>
              <a:rPr lang="en-US" sz="2700" dirty="0"/>
            </a:br>
            <a:r>
              <a:rPr lang="en-US" sz="2700" dirty="0"/>
              <a:t>laptops and desktop computers, </a:t>
            </a:r>
            <a:br>
              <a:rPr lang="en-US" sz="2700" dirty="0"/>
            </a:br>
            <a:r>
              <a:rPr lang="en-US" sz="2700" dirty="0"/>
              <a:t>Which other examples do you know?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0038"/>
            <a:ext cx="8337550" cy="1087437"/>
          </a:xfrm>
          <a:noFill/>
        </p:spPr>
        <p:txBody>
          <a:bodyPr>
            <a:noAutofit/>
          </a:bodyPr>
          <a:lstStyle/>
          <a:p>
            <a:pPr algn="l" eaLnBrk="1" hangingPunct="1">
              <a:tabLst>
                <a:tab pos="5197475" algn="l"/>
              </a:tabLst>
            </a:pPr>
            <a:r>
              <a:rPr lang="en-US" sz="3400" dirty="0"/>
              <a:t>Demand Curve Shifters:</a:t>
            </a:r>
            <a:r>
              <a:rPr lang="en-US" sz="3300" dirty="0"/>
              <a:t> 	</a:t>
            </a:r>
            <a:r>
              <a:rPr lang="en-US" sz="3300" b="1" dirty="0">
                <a:solidFill>
                  <a:srgbClr val="008080"/>
                </a:solidFill>
              </a:rPr>
              <a:t>Prices of 	Related Goods</a:t>
            </a:r>
          </a:p>
        </p:txBody>
      </p:sp>
      <p:sp>
        <p:nvSpPr>
          <p:cNvPr id="31750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9791346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uild="p" bldLvl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51302" y="890093"/>
            <a:ext cx="8687983" cy="4950373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3C167"/>
              </a:buClr>
              <a:buSzTx/>
              <a:buFont typeface="Wingdings" charset="2"/>
              <a:buChar char="§"/>
              <a:tabLst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9900"/>
              </a:buClr>
              <a:buSzTx/>
              <a:buFont typeface="Wingdings" charset="2"/>
              <a:buChar char="§"/>
              <a:tabLst/>
              <a:defRPr sz="2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3A2C7"/>
              </a:buClr>
              <a:buSzTx/>
              <a:buFont typeface="Wingdings" charset="2"/>
              <a:buChar char="§"/>
              <a:tabLst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Pct val="120000"/>
              <a:buFont typeface="Wingdings" charset="2"/>
              <a:buNone/>
            </a:pPr>
            <a:r>
              <a:rPr lang="en-US" dirty="0">
                <a:solidFill>
                  <a:prstClr val="black"/>
                </a:solidFill>
              </a:rPr>
              <a:t>The principles of decision making are:</a:t>
            </a:r>
          </a:p>
          <a:p>
            <a:pPr>
              <a:buClr>
                <a:srgbClr val="1CADE4">
                  <a:lumMod val="75000"/>
                </a:srgbClr>
              </a:buClr>
              <a:buSzPct val="120000"/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People face tradeoffs.</a:t>
            </a:r>
          </a:p>
          <a:p>
            <a:pPr>
              <a:buClr>
                <a:srgbClr val="1CADE4">
                  <a:lumMod val="75000"/>
                </a:srgbClr>
              </a:buClr>
              <a:buSzPct val="120000"/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The cost of any action is measured in terms of foregone opportunities. </a:t>
            </a:r>
          </a:p>
          <a:p>
            <a:pPr>
              <a:buClr>
                <a:srgbClr val="1CADE4">
                  <a:lumMod val="75000"/>
                </a:srgbClr>
              </a:buClr>
              <a:buSzPct val="120000"/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Rational people make decisions by comparing marginal costs and marginal benefits.</a:t>
            </a:r>
          </a:p>
          <a:p>
            <a:pPr>
              <a:buClr>
                <a:srgbClr val="1CADE4">
                  <a:lumMod val="75000"/>
                </a:srgbClr>
              </a:buClr>
              <a:buSzPct val="120000"/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People respond to incentives.</a:t>
            </a:r>
          </a:p>
          <a:p>
            <a:pPr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2400" dirty="0"/>
              <a:t>Markets are usually a good way of coordinating trade. </a:t>
            </a:r>
          </a:p>
          <a:p>
            <a:pPr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2400" dirty="0" err="1"/>
              <a:t>Govt</a:t>
            </a:r>
            <a:r>
              <a:rPr lang="en-US" sz="2400" dirty="0"/>
              <a:t> can potentially improve market outcomes if there is a market failure or if the market outcome is inequitable. </a:t>
            </a:r>
          </a:p>
          <a:p>
            <a:pPr>
              <a:buClr>
                <a:srgbClr val="1CADE4">
                  <a:lumMod val="75000"/>
                </a:srgbClr>
              </a:buClr>
              <a:buSzPct val="120000"/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02" y="0"/>
            <a:ext cx="8620491" cy="890093"/>
          </a:xfrm>
          <a:prstGeom prst="rect">
            <a:avLst/>
          </a:prstGeom>
        </p:spPr>
      </p:pic>
      <p:pic>
        <p:nvPicPr>
          <p:cNvPr id="5" name="Picture 4" descr="Screen Shot 2013-09-29 at 9.52.0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700"/>
            <a:ext cx="30480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86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04283" y="1376363"/>
            <a:ext cx="8194675" cy="5057775"/>
          </a:xfrm>
        </p:spPr>
        <p:txBody>
          <a:bodyPr/>
          <a:lstStyle/>
          <a:p>
            <a:pPr marL="290513" indent="-290513" eaLnBrk="1" hangingPunct="1">
              <a:spcBef>
                <a:spcPct val="50000"/>
              </a:spcBef>
            </a:pPr>
            <a:r>
              <a:rPr lang="en-US" sz="2700" dirty="0"/>
              <a:t>Two goods are </a:t>
            </a:r>
            <a:r>
              <a:rPr lang="en-US" sz="2700" b="1" dirty="0">
                <a:solidFill>
                  <a:srgbClr val="CC0000"/>
                </a:solidFill>
              </a:rPr>
              <a:t>complements</a:t>
            </a:r>
            <a:r>
              <a:rPr lang="en-US" sz="2700" dirty="0"/>
              <a:t> if </a:t>
            </a:r>
            <a:br>
              <a:rPr lang="en-US" sz="2700" dirty="0"/>
            </a:br>
            <a:r>
              <a:rPr lang="en-US" sz="2700" dirty="0"/>
              <a:t>   an increase in the price of one </a:t>
            </a:r>
            <a:br>
              <a:rPr lang="en-US" sz="2700" dirty="0"/>
            </a:br>
            <a:r>
              <a:rPr lang="en-US" sz="2700" dirty="0"/>
              <a:t>   causes a fall in demand for the other.  </a:t>
            </a:r>
          </a:p>
          <a:p>
            <a:pPr marL="290513" indent="-290513" eaLnBrk="1" hangingPunct="1">
              <a:spcBef>
                <a:spcPct val="50000"/>
              </a:spcBef>
            </a:pPr>
            <a:r>
              <a:rPr lang="en-US" sz="2700" dirty="0"/>
              <a:t>Example:  computers and software.  </a:t>
            </a:r>
            <a:br>
              <a:rPr lang="en-US" sz="2700" dirty="0"/>
            </a:br>
            <a:r>
              <a:rPr lang="en-US" sz="2700" dirty="0"/>
              <a:t>If price of computers rises, </a:t>
            </a:r>
            <a:br>
              <a:rPr lang="en-US" sz="2700" dirty="0"/>
            </a:br>
            <a:r>
              <a:rPr lang="en-US" sz="2700" dirty="0"/>
              <a:t>   people buy fewer computers, </a:t>
            </a:r>
            <a:br>
              <a:rPr lang="en-US" sz="2700" dirty="0"/>
            </a:br>
            <a:r>
              <a:rPr lang="en-US" sz="2700" dirty="0"/>
              <a:t>   and therefore less software.  </a:t>
            </a:r>
            <a:br>
              <a:rPr lang="en-US" sz="2700" dirty="0"/>
            </a:br>
            <a:r>
              <a:rPr lang="en-US" sz="2700" dirty="0"/>
              <a:t>Software demand curve shifts left. </a:t>
            </a:r>
          </a:p>
          <a:p>
            <a:pPr marL="290513" indent="-290513" eaLnBrk="1" hangingPunct="1">
              <a:spcBef>
                <a:spcPct val="50000"/>
              </a:spcBef>
            </a:pPr>
            <a:r>
              <a:rPr lang="en-US" sz="2700" dirty="0"/>
              <a:t>Other examples: college tuition and textbooks,  </a:t>
            </a:r>
            <a:br>
              <a:rPr lang="en-US" sz="2700" dirty="0"/>
            </a:br>
            <a:r>
              <a:rPr lang="en-US" sz="2700" dirty="0"/>
              <a:t>bagels and cream cheese, eggs and bacon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0038"/>
            <a:ext cx="8337550" cy="1087437"/>
          </a:xfrm>
          <a:noFill/>
        </p:spPr>
        <p:txBody>
          <a:bodyPr>
            <a:noAutofit/>
          </a:bodyPr>
          <a:lstStyle/>
          <a:p>
            <a:pPr algn="l" eaLnBrk="1" hangingPunct="1">
              <a:tabLst>
                <a:tab pos="5197475" algn="l"/>
              </a:tabLst>
            </a:pPr>
            <a:r>
              <a:rPr lang="en-US" sz="3400" dirty="0"/>
              <a:t>Demand Curve Shifters: </a:t>
            </a:r>
            <a:r>
              <a:rPr lang="en-US" sz="3300" dirty="0">
                <a:solidFill>
                  <a:srgbClr val="008080"/>
                </a:solidFill>
              </a:rPr>
              <a:t>	</a:t>
            </a:r>
            <a:r>
              <a:rPr lang="en-US" sz="3300" b="1" dirty="0">
                <a:solidFill>
                  <a:srgbClr val="008080"/>
                </a:solidFill>
              </a:rPr>
              <a:t>Prices of 	Related Goods</a:t>
            </a:r>
          </a:p>
        </p:txBody>
      </p:sp>
      <p:sp>
        <p:nvSpPr>
          <p:cNvPr id="32774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2933582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 bldLvl="4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sz="3400" dirty="0"/>
              <a:t>Demand Curve Shifters:  </a:t>
            </a:r>
            <a:r>
              <a:rPr lang="en-US" sz="3400" b="1" dirty="0">
                <a:solidFill>
                  <a:srgbClr val="008080"/>
                </a:solidFill>
              </a:rPr>
              <a:t>Tastes</a:t>
            </a:r>
          </a:p>
        </p:txBody>
      </p:sp>
      <p:sp>
        <p:nvSpPr>
          <p:cNvPr id="3379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90513" indent="-290513" eaLnBrk="1" hangingPunct="1">
              <a:spcBef>
                <a:spcPct val="55000"/>
              </a:spcBef>
            </a:pPr>
            <a:r>
              <a:rPr lang="en-US" sz="2700" dirty="0"/>
              <a:t>Anything that causes a shift in tastes </a:t>
            </a:r>
            <a:r>
              <a:rPr lang="en-US" sz="2700" i="1" dirty="0"/>
              <a:t>toward</a:t>
            </a:r>
            <a:r>
              <a:rPr lang="en-US" sz="2700" dirty="0"/>
              <a:t> a good will increase demand for that good </a:t>
            </a:r>
            <a:br>
              <a:rPr lang="en-US" sz="2700" dirty="0"/>
            </a:br>
            <a:r>
              <a:rPr lang="en-US" sz="2700" dirty="0"/>
              <a:t>and shift its </a:t>
            </a:r>
            <a:r>
              <a:rPr lang="en-US" sz="2700" b="1" i="1" dirty="0"/>
              <a:t>D</a:t>
            </a:r>
            <a:r>
              <a:rPr lang="en-US" sz="2700" dirty="0"/>
              <a:t> curve to the right.</a:t>
            </a:r>
          </a:p>
          <a:p>
            <a:pPr marL="290513" indent="-290513" eaLnBrk="1" hangingPunct="1">
              <a:spcBef>
                <a:spcPct val="55000"/>
              </a:spcBef>
            </a:pPr>
            <a:r>
              <a:rPr lang="en-US" sz="2700" dirty="0"/>
              <a:t>Example:  </a:t>
            </a:r>
            <a:br>
              <a:rPr lang="en-US" sz="2700" dirty="0"/>
            </a:br>
            <a:r>
              <a:rPr lang="en-US" sz="2700" dirty="0"/>
              <a:t>The Atkins diet became popular in the ’90s in the U.S., caused an increase in demand for eggs, </a:t>
            </a:r>
            <a:br>
              <a:rPr lang="en-US" sz="2700" dirty="0"/>
            </a:br>
            <a:r>
              <a:rPr lang="en-US" sz="2700" dirty="0"/>
              <a:t>shifted the egg demand curve to the right.  </a:t>
            </a:r>
          </a:p>
        </p:txBody>
      </p:sp>
      <p:sp>
        <p:nvSpPr>
          <p:cNvPr id="33798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3027133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 bldLvl="4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l" eaLnBrk="1" hangingPunct="1"/>
            <a:r>
              <a:rPr lang="en-US" sz="3400" dirty="0"/>
              <a:t>Demand Curve Shifters: </a:t>
            </a:r>
            <a:r>
              <a:rPr lang="en-US" sz="3400" dirty="0">
                <a:solidFill>
                  <a:srgbClr val="008080"/>
                </a:solidFill>
              </a:rPr>
              <a:t> </a:t>
            </a:r>
            <a:r>
              <a:rPr lang="en-US" sz="3400" b="1" dirty="0">
                <a:solidFill>
                  <a:srgbClr val="008080"/>
                </a:solidFill>
              </a:rPr>
              <a:t>Expectations</a:t>
            </a:r>
          </a:p>
        </p:txBody>
      </p:sp>
      <p:sp>
        <p:nvSpPr>
          <p:cNvPr id="3482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90513" indent="-290513" eaLnBrk="1" hangingPunct="1">
              <a:spcBef>
                <a:spcPct val="65000"/>
              </a:spcBef>
            </a:pPr>
            <a:r>
              <a:rPr lang="en-US" dirty="0"/>
              <a:t>Expectations affect consumers’ buying decisions.</a:t>
            </a:r>
          </a:p>
          <a:p>
            <a:pPr marL="290513" indent="-290513" eaLnBrk="1" hangingPunct="1">
              <a:spcBef>
                <a:spcPct val="40000"/>
              </a:spcBef>
            </a:pPr>
            <a:r>
              <a:rPr lang="en-US" dirty="0"/>
              <a:t>Examples:  </a:t>
            </a:r>
          </a:p>
          <a:p>
            <a:pPr lvl="1" eaLnBrk="1" hangingPunct="1">
              <a:lnSpc>
                <a:spcPct val="105000"/>
              </a:lnSpc>
              <a:spcBef>
                <a:spcPct val="35000"/>
              </a:spcBef>
            </a:pPr>
            <a:r>
              <a:rPr lang="en-US" sz="2800" dirty="0"/>
              <a:t>If people expect their incomes to rise, </a:t>
            </a:r>
            <a:br>
              <a:rPr lang="en-US" sz="2800" dirty="0"/>
            </a:br>
            <a:r>
              <a:rPr lang="en-US" sz="2800" dirty="0"/>
              <a:t>their demand for meals at expensive restaurants may increase now.</a:t>
            </a:r>
          </a:p>
          <a:p>
            <a:pPr lvl="1" eaLnBrk="1" hangingPunct="1">
              <a:lnSpc>
                <a:spcPct val="105000"/>
              </a:lnSpc>
              <a:spcBef>
                <a:spcPct val="35000"/>
              </a:spcBef>
            </a:pPr>
            <a:r>
              <a:rPr lang="en-US" sz="2800" dirty="0"/>
              <a:t>If the economy recesses and people worry about their future job security, demand for new autos may fall now.  </a:t>
            </a:r>
          </a:p>
        </p:txBody>
      </p:sp>
      <p:sp>
        <p:nvSpPr>
          <p:cNvPr id="34822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1258715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uild="p" bldLvl="4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5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08963" cy="954088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2400" b="0" spc="40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ACTIVE LEARNING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r>
              <a:rPr lang="en-US" sz="7100" baseline="-10000" dirty="0">
                <a:solidFill>
                  <a:srgbClr val="E27D0E"/>
                </a:solidFill>
                <a:latin typeface="Cambria Math"/>
                <a:cs typeface="Cambria Math"/>
              </a:rPr>
              <a:t>1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b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</a:br>
            <a:r>
              <a:rPr lang="en-US" sz="4000" dirty="0">
                <a:solidFill>
                  <a:srgbClr val="CC9900"/>
                </a:solidFill>
                <a:cs typeface="Arial" charset="0"/>
              </a:rPr>
              <a:t>Demand curve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1" descr="sidebar-yellow copy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04799" cy="685800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25475" y="2933700"/>
            <a:ext cx="4005263" cy="3157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7525" marR="0" lvl="0" indent="-517525" algn="l" defTabSz="914400" rtl="0" eaLnBrk="1" fontAlgn="auto" latinLnBrk="0" hangingPunct="1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A3C167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A.	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price of iPods falls</a:t>
            </a:r>
            <a:r>
              <a:rPr kumimoji="0" lang="en-US" sz="27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17525" marR="0" lvl="0" indent="-517525" algn="l" defTabSz="914400" rtl="0" eaLnBrk="1" fontAlgn="auto" latinLnBrk="0" hangingPunct="1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A3C167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B.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price of music downloads falls</a:t>
            </a:r>
          </a:p>
          <a:p>
            <a:pPr marL="517525" marR="0" lvl="0" indent="-517525" algn="l" defTabSz="914400" rtl="0" eaLnBrk="1" fontAlgn="auto" latinLnBrk="0" hangingPunct="1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A3C167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C.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price of CDs falls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17538" y="1381125"/>
            <a:ext cx="7646987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60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700" dirty="0">
                <a:latin typeface="Arial"/>
                <a:cs typeface="Arial"/>
              </a:rPr>
              <a:t>Draw a demand curve for music downloads.  What happens to it in each of </a:t>
            </a:r>
            <a:br>
              <a:rPr lang="en-US" sz="2700" dirty="0">
                <a:latin typeface="Arial"/>
                <a:cs typeface="Arial"/>
              </a:rPr>
            </a:br>
            <a:r>
              <a:rPr lang="en-US" sz="2700" dirty="0">
                <a:latin typeface="Arial"/>
                <a:cs typeface="Arial"/>
              </a:rPr>
              <a:t>the following scenarios?  Why?</a:t>
            </a:r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3438" y="2226727"/>
            <a:ext cx="2584450" cy="38761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205663" y="6067078"/>
            <a:ext cx="13628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©Enyezdi/Shutterstock.com</a:t>
            </a:r>
          </a:p>
        </p:txBody>
      </p:sp>
    </p:spTree>
    <p:extLst>
      <p:ext uri="{BB962C8B-B14F-4D97-AF65-F5344CB8AC3E}">
        <p14:creationId xmlns:p14="http://schemas.microsoft.com/office/powerpoint/2010/main" val="407948947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5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08963" cy="9540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400" b="0" spc="40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ACTIVE LEARNING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r>
              <a:rPr lang="en-US" sz="7100" baseline="-10000" dirty="0">
                <a:solidFill>
                  <a:srgbClr val="E27D0E"/>
                </a:solidFill>
                <a:latin typeface="Cambria Math"/>
                <a:cs typeface="Cambria Math"/>
              </a:rPr>
              <a:t>1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b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</a:br>
            <a:r>
              <a:rPr lang="en-US" b="1" dirty="0">
                <a:solidFill>
                  <a:srgbClr val="CC9900"/>
                </a:solidFill>
                <a:cs typeface="Arial" charset="0"/>
              </a:rPr>
              <a:t>A.</a:t>
            </a:r>
            <a:r>
              <a:rPr lang="en-US" sz="4000" dirty="0">
                <a:solidFill>
                  <a:srgbClr val="CC9900"/>
                </a:solidFill>
                <a:cs typeface="Arial" charset="0"/>
              </a:rPr>
              <a:t>  Price of iPods falls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1" descr="sidebar-yellow copy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04799" cy="6858000"/>
          </a:xfrm>
          <a:prstGeom prst="rect">
            <a:avLst/>
          </a:prstGeom>
        </p:spPr>
      </p:pic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2951163" y="3543300"/>
            <a:ext cx="1254125" cy="2365375"/>
            <a:chOff x="1859" y="2232"/>
            <a:chExt cx="790" cy="1490"/>
          </a:xfrm>
        </p:grpSpPr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1859" y="2232"/>
              <a:ext cx="599" cy="1243"/>
              <a:chOff x="357" y="2450"/>
              <a:chExt cx="795" cy="646"/>
            </a:xfrm>
          </p:grpSpPr>
          <p:sp>
            <p:nvSpPr>
              <p:cNvPr id="10" name="Line 10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1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2269" y="3453"/>
              <a:ext cx="3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i="1">
                  <a:latin typeface="Tahoma" pitchFamily="34" charset="0"/>
                  <a:cs typeface="Arial" charset="0"/>
                </a:rPr>
                <a:t>Q</a:t>
              </a:r>
              <a:r>
                <a:rPr lang="en-US" sz="2200" b="1" baseline="-25000">
                  <a:latin typeface="Tahoma" pitchFamily="34" charset="0"/>
                  <a:cs typeface="Arial" charset="0"/>
                </a:rPr>
                <a:t>2</a:t>
              </a:r>
            </a:p>
          </p:txBody>
        </p:sp>
      </p:grp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142875" y="1546225"/>
            <a:ext cx="6386513" cy="4718050"/>
            <a:chOff x="90" y="974"/>
            <a:chExt cx="4023" cy="2972"/>
          </a:xfrm>
        </p:grpSpPr>
        <p:grpSp>
          <p:nvGrpSpPr>
            <p:cNvPr id="13" name="Group 14"/>
            <p:cNvGrpSpPr>
              <a:grpSpLocks/>
            </p:cNvGrpSpPr>
            <p:nvPr/>
          </p:nvGrpSpPr>
          <p:grpSpPr bwMode="auto">
            <a:xfrm>
              <a:off x="1023" y="1097"/>
              <a:ext cx="2970" cy="2378"/>
              <a:chOff x="2602" y="1083"/>
              <a:chExt cx="3055" cy="2115"/>
            </a:xfrm>
          </p:grpSpPr>
          <p:sp>
            <p:nvSpPr>
              <p:cNvPr id="16" name="Line 15"/>
              <p:cNvSpPr>
                <a:spLocks noChangeShapeType="1"/>
              </p:cNvSpPr>
              <p:nvPr/>
            </p:nvSpPr>
            <p:spPr bwMode="auto">
              <a:xfrm>
                <a:off x="2603" y="1083"/>
                <a:ext cx="0" cy="211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>
                <a:off x="2602" y="3197"/>
                <a:ext cx="305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90" y="974"/>
              <a:ext cx="893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200" dirty="0">
                  <a:latin typeface="Arial"/>
                  <a:cs typeface="Arial"/>
                </a:rPr>
                <a:t>Price of music down-loads</a:t>
              </a: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2453" y="3466"/>
              <a:ext cx="166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200">
                  <a:latin typeface="Arial"/>
                  <a:cs typeface="Arial"/>
                </a:rPr>
                <a:t>Quantity of </a:t>
              </a:r>
              <a:br>
                <a:rPr lang="en-US" sz="2200">
                  <a:latin typeface="Arial"/>
                  <a:cs typeface="Arial"/>
                </a:rPr>
              </a:br>
              <a:r>
                <a:rPr lang="en-US" sz="2200">
                  <a:latin typeface="Arial"/>
                  <a:cs typeface="Arial"/>
                </a:rPr>
                <a:t>music downloads</a:t>
              </a:r>
            </a:p>
          </p:txBody>
        </p:sp>
      </p:grpSp>
      <p:grpSp>
        <p:nvGrpSpPr>
          <p:cNvPr id="18" name="Group 19"/>
          <p:cNvGrpSpPr>
            <a:grpSpLocks/>
          </p:cNvGrpSpPr>
          <p:nvPr/>
        </p:nvGrpSpPr>
        <p:grpSpPr bwMode="auto">
          <a:xfrm>
            <a:off x="1806575" y="2136775"/>
            <a:ext cx="2732088" cy="3149600"/>
            <a:chOff x="1138" y="1346"/>
            <a:chExt cx="1721" cy="1984"/>
          </a:xfrm>
        </p:grpSpPr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138" y="1346"/>
              <a:ext cx="1412" cy="17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2479" y="3061"/>
              <a:ext cx="3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i="1">
                  <a:latin typeface="Tahoma" pitchFamily="34" charset="0"/>
                  <a:cs typeface="Arial" charset="0"/>
                </a:rPr>
                <a:t>D</a:t>
              </a:r>
              <a:r>
                <a:rPr lang="en-US" sz="2200" b="1" baseline="-25000">
                  <a:latin typeface="Tahoma" pitchFamily="34" charset="0"/>
                  <a:cs typeface="Arial" charset="0"/>
                </a:rPr>
                <a:t>1</a:t>
              </a:r>
            </a:p>
          </p:txBody>
        </p:sp>
      </p:grp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2759075" y="2138363"/>
            <a:ext cx="2732088" cy="3092450"/>
            <a:chOff x="1738" y="1347"/>
            <a:chExt cx="1721" cy="1948"/>
          </a:xfrm>
        </p:grpSpPr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1738" y="1347"/>
              <a:ext cx="1412" cy="1756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3079" y="3026"/>
              <a:ext cx="3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i="1">
                  <a:solidFill>
                    <a:srgbClr val="006600"/>
                  </a:solidFill>
                  <a:latin typeface="Tahoma" pitchFamily="34" charset="0"/>
                  <a:cs typeface="Arial" charset="0"/>
                </a:rPr>
                <a:t>D</a:t>
              </a:r>
              <a:r>
                <a:rPr lang="en-US" sz="2200" b="1" baseline="-25000">
                  <a:solidFill>
                    <a:srgbClr val="006600"/>
                  </a:solidFill>
                  <a:latin typeface="Tahoma" pitchFamily="34" charset="0"/>
                  <a:cs typeface="Arial" charset="0"/>
                </a:rPr>
                <a:t>2</a:t>
              </a:r>
            </a:p>
          </p:txBody>
        </p:sp>
      </p:grpSp>
      <p:grpSp>
        <p:nvGrpSpPr>
          <p:cNvPr id="24" name="Group 25"/>
          <p:cNvGrpSpPr>
            <a:grpSpLocks/>
          </p:cNvGrpSpPr>
          <p:nvPr/>
        </p:nvGrpSpPr>
        <p:grpSpPr bwMode="auto">
          <a:xfrm>
            <a:off x="3005138" y="3473450"/>
            <a:ext cx="960437" cy="138113"/>
            <a:chOff x="1893" y="2188"/>
            <a:chExt cx="605" cy="87"/>
          </a:xfrm>
        </p:grpSpPr>
        <p:sp>
          <p:nvSpPr>
            <p:cNvPr id="25" name="Line 26"/>
            <p:cNvSpPr>
              <a:spLocks noChangeShapeType="1"/>
            </p:cNvSpPr>
            <p:nvPr/>
          </p:nvSpPr>
          <p:spPr bwMode="auto">
            <a:xfrm>
              <a:off x="1893" y="2231"/>
              <a:ext cx="519" cy="0"/>
            </a:xfrm>
            <a:prstGeom prst="line">
              <a:avLst/>
            </a:prstGeom>
            <a:noFill/>
            <a:ln w="44450">
              <a:solidFill>
                <a:srgbClr val="00CC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Oval 27"/>
            <p:cNvSpPr>
              <a:spLocks noChangeArrowheads="1"/>
            </p:cNvSpPr>
            <p:nvPr/>
          </p:nvSpPr>
          <p:spPr bwMode="auto">
            <a:xfrm>
              <a:off x="2410" y="2188"/>
              <a:ext cx="88" cy="87"/>
            </a:xfrm>
            <a:prstGeom prst="ellipse">
              <a:avLst/>
            </a:prstGeom>
            <a:solidFill>
              <a:srgbClr val="00CC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</p:grpSp>
      <p:grpSp>
        <p:nvGrpSpPr>
          <p:cNvPr id="27" name="Group 28"/>
          <p:cNvGrpSpPr>
            <a:grpSpLocks/>
          </p:cNvGrpSpPr>
          <p:nvPr/>
        </p:nvGrpSpPr>
        <p:grpSpPr bwMode="auto">
          <a:xfrm>
            <a:off x="1050925" y="3317875"/>
            <a:ext cx="2176463" cy="2606675"/>
            <a:chOff x="662" y="2090"/>
            <a:chExt cx="1371" cy="1642"/>
          </a:xfrm>
        </p:grpSpPr>
        <p:grpSp>
          <p:nvGrpSpPr>
            <p:cNvPr id="28" name="Group 29"/>
            <p:cNvGrpSpPr>
              <a:grpSpLocks/>
            </p:cNvGrpSpPr>
            <p:nvPr/>
          </p:nvGrpSpPr>
          <p:grpSpPr bwMode="auto">
            <a:xfrm>
              <a:off x="1026" y="2228"/>
              <a:ext cx="819" cy="1243"/>
              <a:chOff x="357" y="2450"/>
              <a:chExt cx="795" cy="646"/>
            </a:xfrm>
          </p:grpSpPr>
          <p:sp>
            <p:nvSpPr>
              <p:cNvPr id="32" name="Line 30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31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1802" y="2190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30" name="Text Box 33"/>
            <p:cNvSpPr txBox="1">
              <a:spLocks noChangeArrowheads="1"/>
            </p:cNvSpPr>
            <p:nvPr/>
          </p:nvSpPr>
          <p:spPr bwMode="auto">
            <a:xfrm>
              <a:off x="662" y="2090"/>
              <a:ext cx="3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i="1">
                  <a:latin typeface="Tahoma" pitchFamily="34" charset="0"/>
                  <a:cs typeface="Arial" charset="0"/>
                </a:rPr>
                <a:t>P</a:t>
              </a:r>
              <a:r>
                <a:rPr lang="en-US" sz="2200" b="1" baseline="-25000">
                  <a:latin typeface="Tahoma" pitchFamily="34" charset="0"/>
                  <a:cs typeface="Arial" charset="0"/>
                </a:rPr>
                <a:t>1</a:t>
              </a:r>
            </a:p>
          </p:txBody>
        </p:sp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1653" y="3463"/>
              <a:ext cx="3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i="1">
                  <a:latin typeface="Tahoma" pitchFamily="34" charset="0"/>
                  <a:cs typeface="Arial" charset="0"/>
                </a:rPr>
                <a:t>Q</a:t>
              </a:r>
              <a:r>
                <a:rPr lang="en-US" sz="2200" b="1" baseline="-25000">
                  <a:latin typeface="Tahoma" pitchFamily="34" charset="0"/>
                  <a:cs typeface="Arial" charset="0"/>
                </a:rPr>
                <a:t>1</a:t>
              </a:r>
            </a:p>
          </p:txBody>
        </p:sp>
      </p:grpSp>
      <p:sp>
        <p:nvSpPr>
          <p:cNvPr id="34" name="Text Box 35"/>
          <p:cNvSpPr txBox="1">
            <a:spLocks noChangeArrowheads="1"/>
          </p:cNvSpPr>
          <p:nvPr/>
        </p:nvSpPr>
        <p:spPr bwMode="auto">
          <a:xfrm>
            <a:off x="5794375" y="1219200"/>
            <a:ext cx="2962275" cy="3659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105000"/>
              </a:lnSpc>
              <a:spcBef>
                <a:spcPct val="30000"/>
              </a:spcBef>
              <a:defRPr/>
            </a:pPr>
            <a:r>
              <a:rPr lang="en-US" sz="2600" dirty="0">
                <a:latin typeface="Arial"/>
                <a:cs typeface="Arial"/>
              </a:rPr>
              <a:t>Music downloads and iPods are complements. </a:t>
            </a:r>
          </a:p>
          <a:p>
            <a:pPr>
              <a:lnSpc>
                <a:spcPct val="105000"/>
              </a:lnSpc>
              <a:spcBef>
                <a:spcPct val="30000"/>
              </a:spcBef>
              <a:defRPr/>
            </a:pPr>
            <a:r>
              <a:rPr lang="en-US" sz="2600" dirty="0">
                <a:latin typeface="Arial"/>
                <a:cs typeface="Arial"/>
              </a:rPr>
              <a:t>A fall in price of iPods shifts the demand curve for music downloads </a:t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dirty="0">
                <a:latin typeface="Arial"/>
                <a:cs typeface="Arial"/>
              </a:rPr>
              <a:t>to the right.</a:t>
            </a:r>
          </a:p>
        </p:txBody>
      </p:sp>
    </p:spTree>
    <p:extLst>
      <p:ext uri="{BB962C8B-B14F-4D97-AF65-F5344CB8AC3E}">
        <p14:creationId xmlns:p14="http://schemas.microsoft.com/office/powerpoint/2010/main" val="25287328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5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08963" cy="954088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2400" b="0" spc="40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ACTIVE LEARNING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r>
              <a:rPr lang="en-US" sz="7100" baseline="-10000" dirty="0">
                <a:solidFill>
                  <a:srgbClr val="E27D0E"/>
                </a:solidFill>
                <a:latin typeface="Cambria Math"/>
                <a:cs typeface="Cambria Math"/>
              </a:rPr>
              <a:t>1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b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</a:br>
            <a:r>
              <a:rPr lang="en-US" b="1" dirty="0">
                <a:solidFill>
                  <a:srgbClr val="CC9900"/>
                </a:solidFill>
                <a:cs typeface="Arial" charset="0"/>
              </a:rPr>
              <a:t>B.</a:t>
            </a:r>
            <a:r>
              <a:rPr lang="en-US" sz="4000" dirty="0">
                <a:solidFill>
                  <a:srgbClr val="CC9900"/>
                </a:solidFill>
                <a:cs typeface="Arial" charset="0"/>
              </a:rPr>
              <a:t>  Price of music downloads falls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1" descr="sidebar-yellow copy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04799" cy="6858000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857750" y="1814513"/>
            <a:ext cx="3408363" cy="235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105000"/>
              </a:lnSpc>
              <a:spcBef>
                <a:spcPct val="30000"/>
              </a:spcBef>
              <a:defRPr/>
            </a:pPr>
            <a:r>
              <a:rPr lang="en-US" sz="2600" dirty="0">
                <a:latin typeface="Arial"/>
                <a:cs typeface="Arial"/>
              </a:rPr>
              <a:t>The </a:t>
            </a:r>
            <a:r>
              <a:rPr lang="en-US" sz="2600" b="1" i="1" dirty="0">
                <a:latin typeface="Arial"/>
                <a:cs typeface="Arial"/>
              </a:rPr>
              <a:t>D</a:t>
            </a:r>
            <a:r>
              <a:rPr lang="en-US" sz="2600" dirty="0">
                <a:latin typeface="Arial"/>
                <a:cs typeface="Arial"/>
              </a:rPr>
              <a:t> curve </a:t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dirty="0">
                <a:latin typeface="Arial"/>
                <a:cs typeface="Arial"/>
              </a:rPr>
              <a:t>does not shift.  </a:t>
            </a:r>
          </a:p>
          <a:p>
            <a:pPr>
              <a:lnSpc>
                <a:spcPct val="105000"/>
              </a:lnSpc>
              <a:spcBef>
                <a:spcPct val="25000"/>
              </a:spcBef>
              <a:defRPr/>
            </a:pPr>
            <a:r>
              <a:rPr lang="en-US" sz="2600" dirty="0">
                <a:latin typeface="Arial"/>
                <a:cs typeface="Arial"/>
              </a:rPr>
              <a:t>Move down along curve to a point with lower </a:t>
            </a:r>
            <a:r>
              <a:rPr lang="en-US" sz="2600" b="1" i="1" dirty="0">
                <a:latin typeface="Arial"/>
                <a:cs typeface="Arial"/>
              </a:rPr>
              <a:t>P</a:t>
            </a:r>
            <a:r>
              <a:rPr lang="en-US" sz="2600" dirty="0">
                <a:latin typeface="Arial"/>
                <a:cs typeface="Arial"/>
              </a:rPr>
              <a:t>, higher </a:t>
            </a:r>
            <a:r>
              <a:rPr lang="en-US" sz="2600" b="1" i="1" dirty="0">
                <a:latin typeface="Arial"/>
                <a:cs typeface="Arial"/>
              </a:rPr>
              <a:t>Q</a:t>
            </a:r>
            <a:r>
              <a:rPr lang="en-US" sz="2600" dirty="0">
                <a:latin typeface="Arial"/>
                <a:cs typeface="Arial"/>
              </a:rPr>
              <a:t>. </a:t>
            </a:r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1624013" y="1741488"/>
            <a:ext cx="4714875" cy="3775075"/>
            <a:chOff x="2602" y="1083"/>
            <a:chExt cx="3055" cy="2115"/>
          </a:xfrm>
        </p:grpSpPr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2603" y="1083"/>
              <a:ext cx="0" cy="21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602" y="3197"/>
              <a:ext cx="30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60350" y="1546225"/>
            <a:ext cx="130016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200" dirty="0">
                <a:latin typeface="Arial"/>
                <a:cs typeface="Arial"/>
              </a:rPr>
              <a:t>Price of music down-loads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894138" y="5502275"/>
            <a:ext cx="2635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200">
                <a:latin typeface="Arial"/>
                <a:cs typeface="Arial"/>
              </a:rPr>
              <a:t>Quantity of </a:t>
            </a:r>
            <a:br>
              <a:rPr lang="en-US" sz="2200">
                <a:latin typeface="Arial"/>
                <a:cs typeface="Arial"/>
              </a:rPr>
            </a:br>
            <a:r>
              <a:rPr lang="en-US" sz="2200">
                <a:latin typeface="Arial"/>
                <a:cs typeface="Arial"/>
              </a:rPr>
              <a:t>music downloads</a:t>
            </a: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1806575" y="2136775"/>
            <a:ext cx="2241550" cy="2787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935413" y="4859338"/>
            <a:ext cx="6032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i="1">
                <a:latin typeface="Tahoma" pitchFamily="34" charset="0"/>
                <a:cs typeface="Arial" charset="0"/>
              </a:rPr>
              <a:t>D</a:t>
            </a:r>
            <a:r>
              <a:rPr lang="en-US" sz="2200" b="1" baseline="-25000">
                <a:latin typeface="Tahoma" pitchFamily="34" charset="0"/>
                <a:cs typeface="Arial" charset="0"/>
              </a:rPr>
              <a:t>1</a:t>
            </a:r>
          </a:p>
        </p:txBody>
      </p: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1628775" y="3536950"/>
            <a:ext cx="1300163" cy="1973263"/>
            <a:chOff x="357" y="2450"/>
            <a:chExt cx="795" cy="646"/>
          </a:xfrm>
        </p:grpSpPr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357" y="2450"/>
              <a:ext cx="7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152" y="2451"/>
              <a:ext cx="0" cy="6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2860675" y="3476625"/>
            <a:ext cx="139700" cy="138113"/>
          </a:xfrm>
          <a:prstGeom prst="ellipse">
            <a:avLst/>
          </a:prstGeom>
          <a:solidFill>
            <a:srgbClr val="000000"/>
          </a:solidFill>
          <a:ln w="9525">
            <a:noFill/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rot="5400000">
            <a:off x="1416050" y="3897313"/>
            <a:ext cx="70485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050925" y="3317875"/>
            <a:ext cx="6032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i="1">
                <a:latin typeface="Tahoma" pitchFamily="34" charset="0"/>
                <a:cs typeface="Arial" charset="0"/>
              </a:rPr>
              <a:t>P</a:t>
            </a:r>
            <a:r>
              <a:rPr lang="en-US" sz="2200" b="1" baseline="-25000">
                <a:latin typeface="Tahoma" pitchFamily="34" charset="0"/>
                <a:cs typeface="Arial" charset="0"/>
              </a:rPr>
              <a:t>1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2590800" y="5497513"/>
            <a:ext cx="6032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i="1">
                <a:latin typeface="Tahoma" pitchFamily="34" charset="0"/>
                <a:cs typeface="Arial" charset="0"/>
              </a:rPr>
              <a:t>Q</a:t>
            </a:r>
            <a:r>
              <a:rPr lang="en-US" sz="2200" b="1" baseline="-25000">
                <a:latin typeface="Tahoma" pitchFamily="34" charset="0"/>
                <a:cs typeface="Arial" charset="0"/>
              </a:rPr>
              <a:t>1</a:t>
            </a:r>
          </a:p>
        </p:txBody>
      </p:sp>
      <p:grpSp>
        <p:nvGrpSpPr>
          <p:cNvPr id="22" name="Group 23"/>
          <p:cNvGrpSpPr>
            <a:grpSpLocks/>
          </p:cNvGrpSpPr>
          <p:nvPr/>
        </p:nvGrpSpPr>
        <p:grpSpPr bwMode="auto">
          <a:xfrm>
            <a:off x="1058863" y="4025900"/>
            <a:ext cx="2790825" cy="1882775"/>
            <a:chOff x="667" y="2536"/>
            <a:chExt cx="1758" cy="1186"/>
          </a:xfrm>
        </p:grpSpPr>
        <p:sp>
          <p:nvSpPr>
            <p:cNvPr id="23" name="Oval 24"/>
            <p:cNvSpPr>
              <a:spLocks noChangeArrowheads="1"/>
            </p:cNvSpPr>
            <p:nvPr/>
          </p:nvSpPr>
          <p:spPr bwMode="auto">
            <a:xfrm>
              <a:off x="2162" y="2637"/>
              <a:ext cx="88" cy="87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grpSp>
          <p:nvGrpSpPr>
            <p:cNvPr id="24" name="Group 25"/>
            <p:cNvGrpSpPr>
              <a:grpSpLocks/>
            </p:cNvGrpSpPr>
            <p:nvPr/>
          </p:nvGrpSpPr>
          <p:grpSpPr bwMode="auto">
            <a:xfrm>
              <a:off x="667" y="2536"/>
              <a:ext cx="1758" cy="1186"/>
              <a:chOff x="667" y="2536"/>
              <a:chExt cx="1758" cy="1186"/>
            </a:xfrm>
          </p:grpSpPr>
          <p:sp>
            <p:nvSpPr>
              <p:cNvPr id="25" name="Line 26"/>
              <p:cNvSpPr>
                <a:spLocks noChangeShapeType="1"/>
              </p:cNvSpPr>
              <p:nvPr/>
            </p:nvSpPr>
            <p:spPr bwMode="auto">
              <a:xfrm>
                <a:off x="1844" y="3393"/>
                <a:ext cx="361" cy="0"/>
              </a:xfrm>
              <a:prstGeom prst="line">
                <a:avLst/>
              </a:prstGeom>
              <a:noFill/>
              <a:ln w="38100">
                <a:solidFill>
                  <a:srgbClr val="003399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" name="Group 27"/>
              <p:cNvGrpSpPr>
                <a:grpSpLocks/>
              </p:cNvGrpSpPr>
              <p:nvPr/>
            </p:nvGrpSpPr>
            <p:grpSpPr bwMode="auto">
              <a:xfrm>
                <a:off x="667" y="2536"/>
                <a:ext cx="1758" cy="1186"/>
                <a:chOff x="667" y="2536"/>
                <a:chExt cx="1758" cy="1186"/>
              </a:xfrm>
            </p:grpSpPr>
            <p:grpSp>
              <p:nvGrpSpPr>
                <p:cNvPr id="27" name="Group 28"/>
                <p:cNvGrpSpPr>
                  <a:grpSpLocks/>
                </p:cNvGrpSpPr>
                <p:nvPr/>
              </p:nvGrpSpPr>
              <p:grpSpPr bwMode="auto">
                <a:xfrm>
                  <a:off x="1023" y="2678"/>
                  <a:ext cx="1182" cy="796"/>
                  <a:chOff x="357" y="2450"/>
                  <a:chExt cx="795" cy="646"/>
                </a:xfrm>
              </p:grpSpPr>
              <p:sp>
                <p:nvSpPr>
                  <p:cNvPr id="30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57" y="2450"/>
                    <a:ext cx="79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FF"/>
                    </a:solidFill>
                    <a:prstDash val="lg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2451"/>
                    <a:ext cx="0" cy="645"/>
                  </a:xfrm>
                  <a:prstGeom prst="line">
                    <a:avLst/>
                  </a:prstGeom>
                  <a:noFill/>
                  <a:ln w="9525">
                    <a:solidFill>
                      <a:srgbClr val="0000FF"/>
                    </a:solidFill>
                    <a:prstDash val="lg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045" y="3453"/>
                  <a:ext cx="380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200" b="1" i="1">
                      <a:latin typeface="Tahoma" pitchFamily="34" charset="0"/>
                      <a:cs typeface="Arial" charset="0"/>
                    </a:rPr>
                    <a:t>Q</a:t>
                  </a:r>
                  <a:r>
                    <a:rPr lang="en-US" sz="2200" b="1" baseline="-25000">
                      <a:latin typeface="Tahoma" pitchFamily="34" charset="0"/>
                      <a:cs typeface="Arial" charset="0"/>
                    </a:rPr>
                    <a:t>2</a:t>
                  </a:r>
                </a:p>
              </p:txBody>
            </p:sp>
            <p:sp>
              <p:nvSpPr>
                <p:cNvPr id="2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667" y="2536"/>
                  <a:ext cx="380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200" b="1" i="1">
                      <a:latin typeface="Tahoma" pitchFamily="34" charset="0"/>
                      <a:cs typeface="Arial" charset="0"/>
                    </a:rPr>
                    <a:t>P</a:t>
                  </a:r>
                  <a:r>
                    <a:rPr lang="en-US" sz="2200" b="1" baseline="-25000">
                      <a:latin typeface="Tahoma" pitchFamily="34" charset="0"/>
                      <a:cs typeface="Arial" charset="0"/>
                    </a:rPr>
                    <a:t>2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210318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5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08963" cy="954088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2400" b="0" spc="40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ACTIVE LEARNING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r>
              <a:rPr lang="en-US" sz="7100" baseline="-10000" dirty="0">
                <a:solidFill>
                  <a:srgbClr val="E27D0E"/>
                </a:solidFill>
                <a:latin typeface="Cambria Math"/>
                <a:cs typeface="Cambria Math"/>
              </a:rPr>
              <a:t>1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b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</a:br>
            <a:r>
              <a:rPr lang="en-US" b="1" dirty="0">
                <a:solidFill>
                  <a:srgbClr val="CC9900"/>
                </a:solidFill>
                <a:cs typeface="Arial" charset="0"/>
              </a:rPr>
              <a:t>C. </a:t>
            </a:r>
            <a:r>
              <a:rPr lang="en-US" sz="4000" dirty="0">
                <a:solidFill>
                  <a:srgbClr val="CC9900"/>
                </a:solidFill>
                <a:cs typeface="Arial" charset="0"/>
              </a:rPr>
              <a:t> Price of CDs falls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1" descr="sidebar-yellow copy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04799" cy="6858000"/>
          </a:xfrm>
          <a:prstGeom prst="rect">
            <a:avLst/>
          </a:prstGeom>
        </p:spPr>
      </p:pic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1050925" y="3317875"/>
            <a:ext cx="2754313" cy="2606675"/>
            <a:chOff x="662" y="2090"/>
            <a:chExt cx="1735" cy="1642"/>
          </a:xfrm>
        </p:grpSpPr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1026" y="2228"/>
              <a:ext cx="1181" cy="1243"/>
              <a:chOff x="357" y="2450"/>
              <a:chExt cx="795" cy="646"/>
            </a:xfrm>
          </p:grpSpPr>
          <p:sp>
            <p:nvSpPr>
              <p:cNvPr id="12" name="Line 10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1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2166" y="2190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662" y="2090"/>
              <a:ext cx="3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i="1">
                  <a:latin typeface="Tahoma" pitchFamily="34" charset="0"/>
                  <a:cs typeface="Arial" charset="0"/>
                </a:rPr>
                <a:t>P</a:t>
              </a:r>
              <a:r>
                <a:rPr lang="en-US" sz="2200" b="1" baseline="-25000">
                  <a:latin typeface="Tahoma" pitchFamily="34" charset="0"/>
                  <a:cs typeface="Arial" charset="0"/>
                </a:rPr>
                <a:t>1</a:t>
              </a: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2017" y="3463"/>
              <a:ext cx="3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i="1">
                  <a:latin typeface="Tahoma" pitchFamily="34" charset="0"/>
                  <a:cs typeface="Arial" charset="0"/>
                </a:rPr>
                <a:t>Q</a:t>
              </a:r>
              <a:r>
                <a:rPr lang="en-US" sz="2200" b="1" baseline="-25000">
                  <a:latin typeface="Tahoma" pitchFamily="34" charset="0"/>
                  <a:cs typeface="Arial" charset="0"/>
                </a:rPr>
                <a:t>1</a:t>
              </a:r>
            </a:p>
          </p:txBody>
        </p:sp>
      </p:grp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248275" y="1460500"/>
            <a:ext cx="3255963" cy="3165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105000"/>
              </a:lnSpc>
              <a:spcBef>
                <a:spcPct val="30000"/>
              </a:spcBef>
              <a:defRPr/>
            </a:pPr>
            <a:r>
              <a:rPr lang="en-US" sz="2600" dirty="0">
                <a:latin typeface="Arial"/>
                <a:cs typeface="Arial"/>
              </a:rPr>
              <a:t>CDs and </a:t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dirty="0">
                <a:latin typeface="Arial"/>
                <a:cs typeface="Arial"/>
              </a:rPr>
              <a:t>music downloads are substitutes.  </a:t>
            </a:r>
          </a:p>
          <a:p>
            <a:pPr>
              <a:lnSpc>
                <a:spcPct val="105000"/>
              </a:lnSpc>
              <a:spcBef>
                <a:spcPct val="30000"/>
              </a:spcBef>
              <a:defRPr/>
            </a:pPr>
            <a:r>
              <a:rPr lang="en-US" sz="2600" dirty="0">
                <a:latin typeface="Arial"/>
                <a:cs typeface="Arial"/>
              </a:rPr>
              <a:t>A fall in price of CDs shifts demand for music downloads </a:t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dirty="0">
                <a:latin typeface="Arial"/>
                <a:cs typeface="Arial"/>
              </a:rPr>
              <a:t>to the left. </a:t>
            </a:r>
          </a:p>
        </p:txBody>
      </p: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1624013" y="1741488"/>
            <a:ext cx="4714875" cy="3775075"/>
            <a:chOff x="2602" y="1083"/>
            <a:chExt cx="3055" cy="2115"/>
          </a:xfrm>
        </p:grpSpPr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2603" y="1083"/>
              <a:ext cx="0" cy="21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2602" y="3197"/>
              <a:ext cx="30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260350" y="1546225"/>
            <a:ext cx="130016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200" dirty="0">
                <a:latin typeface="Arial"/>
                <a:cs typeface="Arial"/>
              </a:rPr>
              <a:t>Price of music down-loads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3894138" y="5502275"/>
            <a:ext cx="2635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200">
                <a:latin typeface="Arial"/>
                <a:cs typeface="Arial"/>
              </a:rPr>
              <a:t>Quantity of </a:t>
            </a:r>
            <a:br>
              <a:rPr lang="en-US" sz="2200">
                <a:latin typeface="Arial"/>
                <a:cs typeface="Arial"/>
              </a:rPr>
            </a:br>
            <a:r>
              <a:rPr lang="en-US" sz="2200">
                <a:latin typeface="Arial"/>
                <a:cs typeface="Arial"/>
              </a:rPr>
              <a:t>music downloads</a:t>
            </a:r>
          </a:p>
        </p:txBody>
      </p:sp>
      <p:grpSp>
        <p:nvGrpSpPr>
          <p:cNvPr id="20" name="Group 21"/>
          <p:cNvGrpSpPr>
            <a:grpSpLocks/>
          </p:cNvGrpSpPr>
          <p:nvPr/>
        </p:nvGrpSpPr>
        <p:grpSpPr bwMode="auto">
          <a:xfrm>
            <a:off x="2384425" y="2136775"/>
            <a:ext cx="2732088" cy="3149600"/>
            <a:chOff x="1502" y="1346"/>
            <a:chExt cx="1721" cy="1984"/>
          </a:xfrm>
        </p:grpSpPr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1502" y="1346"/>
              <a:ext cx="1412" cy="17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2843" y="3061"/>
              <a:ext cx="3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i="1">
                  <a:latin typeface="Tahoma" pitchFamily="34" charset="0"/>
                  <a:cs typeface="Arial" charset="0"/>
                </a:rPr>
                <a:t>D</a:t>
              </a:r>
              <a:r>
                <a:rPr lang="en-US" sz="2200" b="1" baseline="-25000">
                  <a:latin typeface="Tahoma" pitchFamily="34" charset="0"/>
                  <a:cs typeface="Arial" charset="0"/>
                </a:rPr>
                <a:t>1</a:t>
              </a:r>
            </a:p>
          </p:txBody>
        </p:sp>
      </p:grpSp>
      <p:grpSp>
        <p:nvGrpSpPr>
          <p:cNvPr id="23" name="Group 24"/>
          <p:cNvGrpSpPr>
            <a:grpSpLocks/>
          </p:cNvGrpSpPr>
          <p:nvPr/>
        </p:nvGrpSpPr>
        <p:grpSpPr bwMode="auto">
          <a:xfrm>
            <a:off x="1866900" y="2670175"/>
            <a:ext cx="2482850" cy="2705100"/>
            <a:chOff x="1176" y="1682"/>
            <a:chExt cx="1564" cy="1704"/>
          </a:xfrm>
        </p:grpSpPr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1176" y="1682"/>
              <a:ext cx="1238" cy="155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>
              <a:off x="2360" y="3117"/>
              <a:ext cx="3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i="1">
                  <a:solidFill>
                    <a:srgbClr val="A50021"/>
                  </a:solidFill>
                  <a:latin typeface="Tahoma" pitchFamily="34" charset="0"/>
                  <a:cs typeface="Arial" charset="0"/>
                </a:rPr>
                <a:t>D</a:t>
              </a:r>
              <a:r>
                <a:rPr lang="en-US" sz="2200" b="1" baseline="-25000">
                  <a:solidFill>
                    <a:srgbClr val="A50021"/>
                  </a:solidFill>
                  <a:latin typeface="Tahoma" pitchFamily="34" charset="0"/>
                  <a:cs typeface="Arial" charset="0"/>
                </a:rPr>
                <a:t>2</a:t>
              </a:r>
            </a:p>
          </p:txBody>
        </p:sp>
      </p:grpSp>
      <p:sp>
        <p:nvSpPr>
          <p:cNvPr id="26" name="Line 27"/>
          <p:cNvSpPr>
            <a:spLocks noChangeShapeType="1"/>
          </p:cNvSpPr>
          <p:nvPr/>
        </p:nvSpPr>
        <p:spPr bwMode="auto">
          <a:xfrm rot="10800000">
            <a:off x="2620963" y="3538538"/>
            <a:ext cx="823912" cy="0"/>
          </a:xfrm>
          <a:prstGeom prst="line">
            <a:avLst/>
          </a:prstGeom>
          <a:noFill/>
          <a:ln w="44450">
            <a:solidFill>
              <a:srgbClr val="CC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27" name="Group 28"/>
          <p:cNvGrpSpPr>
            <a:grpSpLocks/>
          </p:cNvGrpSpPr>
          <p:nvPr/>
        </p:nvGrpSpPr>
        <p:grpSpPr bwMode="auto">
          <a:xfrm>
            <a:off x="1620838" y="3470275"/>
            <a:ext cx="1247775" cy="2457450"/>
            <a:chOff x="1021" y="2186"/>
            <a:chExt cx="786" cy="1548"/>
          </a:xfrm>
        </p:grpSpPr>
        <p:grpSp>
          <p:nvGrpSpPr>
            <p:cNvPr id="28" name="Group 29"/>
            <p:cNvGrpSpPr>
              <a:grpSpLocks/>
            </p:cNvGrpSpPr>
            <p:nvPr/>
          </p:nvGrpSpPr>
          <p:grpSpPr bwMode="auto">
            <a:xfrm>
              <a:off x="1021" y="2229"/>
              <a:ext cx="587" cy="1243"/>
              <a:chOff x="357" y="2450"/>
              <a:chExt cx="795" cy="646"/>
            </a:xfrm>
          </p:grpSpPr>
          <p:sp>
            <p:nvSpPr>
              <p:cNvPr id="31" name="Line 30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31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1561" y="2186"/>
              <a:ext cx="88" cy="8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30" name="Text Box 33"/>
            <p:cNvSpPr txBox="1">
              <a:spLocks noChangeArrowheads="1"/>
            </p:cNvSpPr>
            <p:nvPr/>
          </p:nvSpPr>
          <p:spPr bwMode="auto">
            <a:xfrm>
              <a:off x="1427" y="3465"/>
              <a:ext cx="3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i="1">
                  <a:latin typeface="Tahoma" pitchFamily="34" charset="0"/>
                  <a:cs typeface="Arial" charset="0"/>
                </a:rPr>
                <a:t>Q</a:t>
              </a:r>
              <a:r>
                <a:rPr lang="en-US" sz="2200" b="1" baseline="-25000">
                  <a:latin typeface="Tahoma" pitchFamily="34" charset="0"/>
                  <a:cs typeface="Arial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00960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Supply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The </a:t>
            </a:r>
            <a:r>
              <a:rPr lang="en-US" b="1">
                <a:solidFill>
                  <a:srgbClr val="CC0000"/>
                </a:solidFill>
              </a:rPr>
              <a:t>quantity supplied</a:t>
            </a:r>
            <a:r>
              <a:rPr lang="en-US"/>
              <a:t> of any good is the amount that sellers are willing and able to sell. </a:t>
            </a:r>
          </a:p>
          <a:p>
            <a:pPr eaLnBrk="1" hangingPunct="1"/>
            <a:r>
              <a:rPr lang="en-US" b="1">
                <a:solidFill>
                  <a:srgbClr val="CC0000"/>
                </a:solidFill>
              </a:rPr>
              <a:t>Law of supply</a:t>
            </a:r>
            <a:r>
              <a:rPr lang="en-US"/>
              <a:t>:  the claim that the quantity supplied of a good rises when the price of the good rises, other things equal  </a:t>
            </a:r>
          </a:p>
        </p:txBody>
      </p:sp>
      <p:sp>
        <p:nvSpPr>
          <p:cNvPr id="40966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69540014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build="p" bldLvl="4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003300"/>
            <a:ext cx="5099050" cy="3527425"/>
          </a:xfrm>
        </p:spPr>
        <p:txBody>
          <a:bodyPr/>
          <a:lstStyle/>
          <a:p>
            <a:pPr eaLnBrk="1" hangingPunct="1">
              <a:buClr>
                <a:schemeClr val="accent3">
                  <a:lumMod val="75000"/>
                </a:schemeClr>
              </a:buClr>
            </a:pPr>
            <a:r>
              <a:rPr lang="en-US" b="1" dirty="0">
                <a:solidFill>
                  <a:srgbClr val="CC0000"/>
                </a:solidFill>
              </a:rPr>
              <a:t>Supply schedule</a:t>
            </a:r>
            <a:r>
              <a:rPr lang="en-US" dirty="0"/>
              <a:t>:   </a:t>
            </a:r>
            <a:br>
              <a:rPr lang="en-US" dirty="0"/>
            </a:br>
            <a:r>
              <a:rPr lang="en-US" dirty="0"/>
              <a:t>A table that shows the relationship between the price of a good and the quantity supplied. </a:t>
            </a:r>
          </a:p>
          <a:p>
            <a:pPr eaLnBrk="1" hangingPunct="1">
              <a:spcBef>
                <a:spcPct val="60000"/>
              </a:spcBef>
              <a:buClr>
                <a:schemeClr val="accent3">
                  <a:lumMod val="75000"/>
                </a:schemeClr>
              </a:buClr>
            </a:pPr>
            <a:r>
              <a:rPr lang="en-US" dirty="0"/>
              <a:t>Example:  </a:t>
            </a:r>
            <a:br>
              <a:rPr lang="en-US" dirty="0"/>
            </a:br>
            <a:r>
              <a:rPr lang="en-US" dirty="0"/>
              <a:t>Jakub’s Supply of </a:t>
            </a:r>
            <a:r>
              <a:rPr lang="en-US" dirty="0" err="1"/>
              <a:t>trdelnik</a:t>
            </a:r>
            <a:r>
              <a:rPr lang="en-US" dirty="0"/>
              <a:t>.</a:t>
            </a: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8900"/>
            <a:ext cx="8686800" cy="901700"/>
          </a:xfrm>
        </p:spPr>
        <p:txBody>
          <a:bodyPr/>
          <a:lstStyle/>
          <a:p>
            <a:pPr eaLnBrk="1" hangingPunct="1"/>
            <a:r>
              <a:rPr lang="en-US" sz="3400" dirty="0"/>
              <a:t>The Supply Schedule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554038" y="4679950"/>
            <a:ext cx="48402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5000"/>
              </a:lnSpc>
              <a:spcBef>
                <a:spcPct val="45000"/>
              </a:spcBef>
              <a:buClr>
                <a:schemeClr val="accent3">
                  <a:lumMod val="7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800" dirty="0">
                <a:latin typeface="Arial"/>
                <a:cs typeface="Arial"/>
              </a:rPr>
              <a:t>Notice that the supply schedule obeys the </a:t>
            </a:r>
            <a:br>
              <a:rPr lang="en-US" sz="2800" dirty="0">
                <a:latin typeface="Arial"/>
                <a:cs typeface="Arial"/>
              </a:rPr>
            </a:br>
            <a:r>
              <a:rPr lang="en-US" sz="2800" dirty="0">
                <a:latin typeface="Arial"/>
                <a:cs typeface="Arial"/>
              </a:rPr>
              <a:t>law of supply.  </a:t>
            </a:r>
          </a:p>
        </p:txBody>
      </p:sp>
      <p:graphicFrame>
        <p:nvGraphicFramePr>
          <p:cNvPr id="94213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594176"/>
              </p:ext>
            </p:extLst>
          </p:nvPr>
        </p:nvGraphicFramePr>
        <p:xfrm>
          <a:off x="5708650" y="889000"/>
          <a:ext cx="2990851" cy="4368103"/>
        </p:xfrm>
        <a:graphic>
          <a:graphicData uri="http://schemas.openxmlformats.org/drawingml/2006/table">
            <a:tbl>
              <a:tblPr/>
              <a:tblGrid>
                <a:gridCol w="1223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Price </a:t>
                      </a: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trdelnik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Quantity </a:t>
                      </a: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trdelnik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supplied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2016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93506860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build="p" bldLvl="4"/>
      <p:bldP spid="942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280521"/>
              </p:ext>
            </p:extLst>
          </p:nvPr>
        </p:nvGraphicFramePr>
        <p:xfrm>
          <a:off x="404812" y="1390044"/>
          <a:ext cx="5036344" cy="4839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" name="Worksheet" r:id="rId4" imgW="3733935" imgH="3724200" progId="Excel.Sheet.8">
                  <p:embed/>
                </p:oleObj>
              </mc:Choice>
              <mc:Fallback>
                <p:oleObj name="Worksheet" r:id="rId4" imgW="3733935" imgH="37242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2" y="1390044"/>
                        <a:ext cx="5036344" cy="48399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12863" y="4256088"/>
            <a:ext cx="1157287" cy="1262062"/>
            <a:chOff x="827" y="2681"/>
            <a:chExt cx="729" cy="795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827" y="2724"/>
              <a:ext cx="685" cy="752"/>
              <a:chOff x="357" y="2450"/>
              <a:chExt cx="795" cy="646"/>
            </a:xfrm>
          </p:grpSpPr>
          <p:sp>
            <p:nvSpPr>
              <p:cNvPr id="3143" name="Line 5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" name="Line 6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42" name="Oval 7"/>
            <p:cNvSpPr>
              <a:spLocks noChangeArrowheads="1"/>
            </p:cNvSpPr>
            <p:nvPr/>
          </p:nvSpPr>
          <p:spPr bwMode="auto">
            <a:xfrm>
              <a:off x="1468" y="2681"/>
              <a:ext cx="88" cy="87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316038" y="3671888"/>
            <a:ext cx="1689100" cy="1852612"/>
            <a:chOff x="829" y="2313"/>
            <a:chExt cx="1064" cy="1167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829" y="2355"/>
              <a:ext cx="1022" cy="1125"/>
              <a:chOff x="357" y="2450"/>
              <a:chExt cx="795" cy="646"/>
            </a:xfrm>
          </p:grpSpPr>
          <p:sp>
            <p:nvSpPr>
              <p:cNvPr id="3139" name="Line 10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" name="Line 11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38" name="Oval 12"/>
            <p:cNvSpPr>
              <a:spLocks noChangeArrowheads="1"/>
            </p:cNvSpPr>
            <p:nvPr/>
          </p:nvSpPr>
          <p:spPr bwMode="auto">
            <a:xfrm>
              <a:off x="1805" y="2313"/>
              <a:ext cx="88" cy="87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</p:grpSp>
      <p:sp>
        <p:nvSpPr>
          <p:cNvPr id="95245" name="Line 13"/>
          <p:cNvSpPr>
            <a:spLocks noChangeShapeType="1"/>
          </p:cNvSpPr>
          <p:nvPr/>
        </p:nvSpPr>
        <p:spPr bwMode="auto">
          <a:xfrm flipV="1">
            <a:off x="1323975" y="1766888"/>
            <a:ext cx="3390900" cy="373380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6" name="Oval 14"/>
          <p:cNvSpPr>
            <a:spLocks noChangeArrowheads="1"/>
          </p:cNvSpPr>
          <p:nvPr/>
        </p:nvSpPr>
        <p:spPr bwMode="auto">
          <a:xfrm>
            <a:off x="1247775" y="5438775"/>
            <a:ext cx="139700" cy="138113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3081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404812" y="109538"/>
            <a:ext cx="8129588" cy="677862"/>
          </a:xfrm>
        </p:spPr>
        <p:txBody>
          <a:bodyPr/>
          <a:lstStyle/>
          <a:p>
            <a:pPr eaLnBrk="1" hangingPunct="1"/>
            <a:r>
              <a:rPr lang="en-US" sz="3200" dirty="0"/>
              <a:t>Jakub’s Supply Schedule &amp; Curve</a:t>
            </a:r>
          </a:p>
        </p:txBody>
      </p:sp>
      <p:graphicFrame>
        <p:nvGraphicFramePr>
          <p:cNvPr id="95248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730161"/>
              </p:ext>
            </p:extLst>
          </p:nvPr>
        </p:nvGraphicFramePr>
        <p:xfrm>
          <a:off x="6048376" y="889000"/>
          <a:ext cx="2983864" cy="4368103"/>
        </p:xfrm>
        <a:graphic>
          <a:graphicData uri="http://schemas.openxmlformats.org/drawingml/2006/table">
            <a:tbl>
              <a:tblPr/>
              <a:tblGrid>
                <a:gridCol w="1220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3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Price </a:t>
                      </a: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trdelnik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Quantity </a:t>
                      </a: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trdelnik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supplied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1311275" y="4860925"/>
            <a:ext cx="601663" cy="655638"/>
            <a:chOff x="826" y="3062"/>
            <a:chExt cx="379" cy="413"/>
          </a:xfrm>
        </p:grpSpPr>
        <p:grpSp>
          <p:nvGrpSpPr>
            <p:cNvPr id="7" name="Group 62"/>
            <p:cNvGrpSpPr>
              <a:grpSpLocks/>
            </p:cNvGrpSpPr>
            <p:nvPr/>
          </p:nvGrpSpPr>
          <p:grpSpPr bwMode="auto">
            <a:xfrm>
              <a:off x="826" y="3103"/>
              <a:ext cx="341" cy="372"/>
              <a:chOff x="357" y="2450"/>
              <a:chExt cx="795" cy="646"/>
            </a:xfrm>
          </p:grpSpPr>
          <p:sp>
            <p:nvSpPr>
              <p:cNvPr id="3135" name="Line 63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" name="Line 64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34" name="Oval 65"/>
            <p:cNvSpPr>
              <a:spLocks noChangeArrowheads="1"/>
            </p:cNvSpPr>
            <p:nvPr/>
          </p:nvSpPr>
          <p:spPr bwMode="auto">
            <a:xfrm>
              <a:off x="1117" y="3062"/>
              <a:ext cx="88" cy="87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</p:grpSp>
      <p:grpSp>
        <p:nvGrpSpPr>
          <p:cNvPr id="8" name="Group 66"/>
          <p:cNvGrpSpPr>
            <a:grpSpLocks/>
          </p:cNvGrpSpPr>
          <p:nvPr/>
        </p:nvGrpSpPr>
        <p:grpSpPr bwMode="auto">
          <a:xfrm>
            <a:off x="1314450" y="3071813"/>
            <a:ext cx="2219325" cy="2444750"/>
            <a:chOff x="828" y="1935"/>
            <a:chExt cx="1398" cy="1540"/>
          </a:xfrm>
        </p:grpSpPr>
        <p:grpSp>
          <p:nvGrpSpPr>
            <p:cNvPr id="9" name="Group 67"/>
            <p:cNvGrpSpPr>
              <a:grpSpLocks/>
            </p:cNvGrpSpPr>
            <p:nvPr/>
          </p:nvGrpSpPr>
          <p:grpSpPr bwMode="auto">
            <a:xfrm>
              <a:off x="828" y="1975"/>
              <a:ext cx="1358" cy="1500"/>
              <a:chOff x="357" y="2450"/>
              <a:chExt cx="795" cy="646"/>
            </a:xfrm>
          </p:grpSpPr>
          <p:sp>
            <p:nvSpPr>
              <p:cNvPr id="3131" name="Line 68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" name="Line 69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30" name="Oval 70"/>
            <p:cNvSpPr>
              <a:spLocks noChangeArrowheads="1"/>
            </p:cNvSpPr>
            <p:nvPr/>
          </p:nvSpPr>
          <p:spPr bwMode="auto">
            <a:xfrm>
              <a:off x="2138" y="1935"/>
              <a:ext cx="88" cy="87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</p:grpSp>
      <p:grpSp>
        <p:nvGrpSpPr>
          <p:cNvPr id="10" name="Group 71"/>
          <p:cNvGrpSpPr>
            <a:grpSpLocks/>
          </p:cNvGrpSpPr>
          <p:nvPr/>
        </p:nvGrpSpPr>
        <p:grpSpPr bwMode="auto">
          <a:xfrm>
            <a:off x="1316038" y="2479675"/>
            <a:ext cx="2759075" cy="3048000"/>
            <a:chOff x="829" y="1562"/>
            <a:chExt cx="1738" cy="1920"/>
          </a:xfrm>
        </p:grpSpPr>
        <p:grpSp>
          <p:nvGrpSpPr>
            <p:cNvPr id="11" name="Group 72"/>
            <p:cNvGrpSpPr>
              <a:grpSpLocks/>
            </p:cNvGrpSpPr>
            <p:nvPr/>
          </p:nvGrpSpPr>
          <p:grpSpPr bwMode="auto">
            <a:xfrm>
              <a:off x="829" y="1602"/>
              <a:ext cx="1695" cy="1880"/>
              <a:chOff x="357" y="2450"/>
              <a:chExt cx="795" cy="646"/>
            </a:xfrm>
          </p:grpSpPr>
          <p:sp>
            <p:nvSpPr>
              <p:cNvPr id="3127" name="Line 73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" name="Line 74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26" name="Oval 75"/>
            <p:cNvSpPr>
              <a:spLocks noChangeArrowheads="1"/>
            </p:cNvSpPr>
            <p:nvPr/>
          </p:nvSpPr>
          <p:spPr bwMode="auto">
            <a:xfrm>
              <a:off x="2479" y="1562"/>
              <a:ext cx="88" cy="87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</p:grpSp>
      <p:grpSp>
        <p:nvGrpSpPr>
          <p:cNvPr id="12" name="Group 76"/>
          <p:cNvGrpSpPr>
            <a:grpSpLocks/>
          </p:cNvGrpSpPr>
          <p:nvPr/>
        </p:nvGrpSpPr>
        <p:grpSpPr bwMode="auto">
          <a:xfrm>
            <a:off x="1314450" y="1873250"/>
            <a:ext cx="3316288" cy="3640138"/>
            <a:chOff x="828" y="1180"/>
            <a:chExt cx="2089" cy="2293"/>
          </a:xfrm>
        </p:grpSpPr>
        <p:grpSp>
          <p:nvGrpSpPr>
            <p:cNvPr id="13" name="Group 77"/>
            <p:cNvGrpSpPr>
              <a:grpSpLocks/>
            </p:cNvGrpSpPr>
            <p:nvPr/>
          </p:nvGrpSpPr>
          <p:grpSpPr bwMode="auto">
            <a:xfrm>
              <a:off x="828" y="1224"/>
              <a:ext cx="2043" cy="2249"/>
              <a:chOff x="357" y="2450"/>
              <a:chExt cx="795" cy="646"/>
            </a:xfrm>
          </p:grpSpPr>
          <p:sp>
            <p:nvSpPr>
              <p:cNvPr id="3123" name="Line 78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" name="Line 79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22" name="Oval 80"/>
            <p:cNvSpPr>
              <a:spLocks noChangeArrowheads="1"/>
            </p:cNvSpPr>
            <p:nvPr/>
          </p:nvSpPr>
          <p:spPr bwMode="auto">
            <a:xfrm>
              <a:off x="2829" y="1180"/>
              <a:ext cx="88" cy="87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</p:grpSp>
      <p:sp>
        <p:nvSpPr>
          <p:cNvPr id="95313" name="Line 81"/>
          <p:cNvSpPr>
            <a:spLocks noChangeShapeType="1"/>
          </p:cNvSpPr>
          <p:nvPr/>
        </p:nvSpPr>
        <p:spPr bwMode="auto">
          <a:xfrm>
            <a:off x="5502275" y="2386013"/>
            <a:ext cx="55245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314" name="Line 82"/>
          <p:cNvSpPr>
            <a:spLocks noChangeShapeType="1"/>
          </p:cNvSpPr>
          <p:nvPr/>
        </p:nvSpPr>
        <p:spPr bwMode="auto">
          <a:xfrm>
            <a:off x="5494338" y="2857500"/>
            <a:ext cx="55245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315" name="Line 83"/>
          <p:cNvSpPr>
            <a:spLocks noChangeShapeType="1"/>
          </p:cNvSpPr>
          <p:nvPr/>
        </p:nvSpPr>
        <p:spPr bwMode="auto">
          <a:xfrm>
            <a:off x="5503863" y="3327400"/>
            <a:ext cx="55245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316" name="Line 84"/>
          <p:cNvSpPr>
            <a:spLocks noChangeShapeType="1"/>
          </p:cNvSpPr>
          <p:nvPr/>
        </p:nvSpPr>
        <p:spPr bwMode="auto">
          <a:xfrm>
            <a:off x="5494338" y="3800475"/>
            <a:ext cx="55245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317" name="Line 85"/>
          <p:cNvSpPr>
            <a:spLocks noChangeShapeType="1"/>
          </p:cNvSpPr>
          <p:nvPr/>
        </p:nvSpPr>
        <p:spPr bwMode="auto">
          <a:xfrm>
            <a:off x="5502275" y="4286250"/>
            <a:ext cx="55245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318" name="Line 86"/>
          <p:cNvSpPr>
            <a:spLocks noChangeShapeType="1"/>
          </p:cNvSpPr>
          <p:nvPr/>
        </p:nvSpPr>
        <p:spPr bwMode="auto">
          <a:xfrm>
            <a:off x="5495925" y="4757738"/>
            <a:ext cx="55245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319" name="Line 87"/>
          <p:cNvSpPr>
            <a:spLocks noChangeShapeType="1"/>
          </p:cNvSpPr>
          <p:nvPr/>
        </p:nvSpPr>
        <p:spPr bwMode="auto">
          <a:xfrm>
            <a:off x="5486400" y="5229225"/>
            <a:ext cx="55245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18" name="Text Box 88"/>
          <p:cNvSpPr txBox="1">
            <a:spLocks noChangeArrowheads="1"/>
          </p:cNvSpPr>
          <p:nvPr/>
        </p:nvSpPr>
        <p:spPr bwMode="auto">
          <a:xfrm>
            <a:off x="1089025" y="1301750"/>
            <a:ext cx="415925" cy="488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600" b="1" i="1">
                <a:cs typeface="Arial" charset="0"/>
              </a:rPr>
              <a:t>P</a:t>
            </a:r>
          </a:p>
        </p:txBody>
      </p:sp>
      <p:sp>
        <p:nvSpPr>
          <p:cNvPr id="3119" name="Text Box 89"/>
          <p:cNvSpPr txBox="1">
            <a:spLocks noChangeArrowheads="1"/>
          </p:cNvSpPr>
          <p:nvPr/>
        </p:nvSpPr>
        <p:spPr bwMode="auto">
          <a:xfrm>
            <a:off x="4852988" y="5373688"/>
            <a:ext cx="433387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i="1">
                <a:cs typeface="Arial" charset="0"/>
              </a:rPr>
              <a:t>Q</a:t>
            </a:r>
          </a:p>
        </p:txBody>
      </p:sp>
      <p:sp>
        <p:nvSpPr>
          <p:cNvPr id="3120" name="FlagCount" hidden="1">
            <a:hlinkClick r:id="rId6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8873209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3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3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5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3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5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3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5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3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5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3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5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3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5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3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500"/>
                                        <p:tgtEl>
                                          <p:spTgt spid="9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5" grpId="0" animBg="1"/>
      <p:bldP spid="95246" grpId="0" animBg="1"/>
      <p:bldP spid="95313" grpId="0" animBg="1"/>
      <p:bldP spid="95314" grpId="0" animBg="1"/>
      <p:bldP spid="95315" grpId="0" animBg="1"/>
      <p:bldP spid="95316" grpId="0" animBg="1"/>
      <p:bldP spid="95317" grpId="0" animBg="1"/>
      <p:bldP spid="95318" grpId="0" animBg="1"/>
      <p:bldP spid="953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51302" y="890093"/>
            <a:ext cx="8687983" cy="4950373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3C167"/>
              </a:buClr>
              <a:buSzTx/>
              <a:buFont typeface="Wingdings" charset="2"/>
              <a:buChar char="§"/>
              <a:tabLst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9900"/>
              </a:buClr>
              <a:buSzTx/>
              <a:buFont typeface="Wingdings" charset="2"/>
              <a:buChar char="§"/>
              <a:tabLst/>
              <a:defRPr sz="2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3A2C7"/>
              </a:buClr>
              <a:buSzTx/>
              <a:buFont typeface="Wingdings" charset="2"/>
              <a:buChar char="§"/>
              <a:tabLst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2700" dirty="0"/>
              <a:t>Why model is important for economists? What are implications of effective assumptions?</a:t>
            </a:r>
          </a:p>
          <a:p>
            <a:pPr marL="285750" indent="-285750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2700" dirty="0"/>
              <a:t>What is the difference between positive and normative?</a:t>
            </a:r>
          </a:p>
          <a:p>
            <a:r>
              <a:rPr lang="en-US" altLang="en-US" dirty="0"/>
              <a:t>Positive statements</a:t>
            </a:r>
          </a:p>
          <a:p>
            <a:pPr lvl="1"/>
            <a:r>
              <a:rPr lang="en-US" altLang="en-US" dirty="0"/>
              <a:t>Attempt to describe the world as it is; Descriptive Confirm or refute by examining evidence</a:t>
            </a:r>
          </a:p>
          <a:p>
            <a:r>
              <a:rPr lang="en-US" altLang="en-US" dirty="0"/>
              <a:t>Normative statements</a:t>
            </a:r>
          </a:p>
          <a:p>
            <a:pPr lvl="1"/>
            <a:r>
              <a:rPr lang="en-US" altLang="en-US" dirty="0"/>
              <a:t>Attempt to prescribe how the world should be; Prescriptive </a:t>
            </a:r>
          </a:p>
          <a:p>
            <a:pPr marL="285750" indent="-285750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endParaRPr lang="en-US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02" y="0"/>
            <a:ext cx="8620491" cy="890093"/>
          </a:xfrm>
          <a:prstGeom prst="rect">
            <a:avLst/>
          </a:prstGeom>
        </p:spPr>
      </p:pic>
      <p:pic>
        <p:nvPicPr>
          <p:cNvPr id="5" name="Picture 4" descr="Screen Shot 2013-09-29 at 9.52.0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700"/>
            <a:ext cx="30480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64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41375" y="2801938"/>
            <a:ext cx="7491413" cy="3863975"/>
            <a:chOff x="530" y="1765"/>
            <a:chExt cx="4719" cy="2434"/>
          </a:xfrm>
        </p:grpSpPr>
        <p:sp>
          <p:nvSpPr>
            <p:cNvPr id="43096" name="Rectangle 3"/>
            <p:cNvSpPr>
              <a:spLocks noChangeArrowheads="1"/>
            </p:cNvSpPr>
            <p:nvPr/>
          </p:nvSpPr>
          <p:spPr bwMode="auto">
            <a:xfrm>
              <a:off x="530" y="1765"/>
              <a:ext cx="4719" cy="243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43097" name="Line 4"/>
            <p:cNvSpPr>
              <a:spLocks noChangeShapeType="1"/>
            </p:cNvSpPr>
            <p:nvPr/>
          </p:nvSpPr>
          <p:spPr bwMode="auto">
            <a:xfrm>
              <a:off x="582" y="2095"/>
              <a:ext cx="45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4301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" y="206375"/>
            <a:ext cx="9144000" cy="5889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100" dirty="0"/>
              <a:t>Market Supply versus Individual Supply</a:t>
            </a:r>
          </a:p>
        </p:txBody>
      </p:sp>
      <p:sp>
        <p:nvSpPr>
          <p:cNvPr id="43012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617538" y="803275"/>
            <a:ext cx="8526462" cy="198437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35000"/>
              </a:spcBef>
            </a:pPr>
            <a:r>
              <a:rPr lang="en-US" sz="2700" dirty="0"/>
              <a:t>The quantity supplied in the market is the sum of </a:t>
            </a:r>
            <a:br>
              <a:rPr lang="en-US" sz="2700" dirty="0"/>
            </a:br>
            <a:r>
              <a:rPr lang="en-US" sz="2700" dirty="0"/>
              <a:t>the quantities supplied by all sellers at each price. </a:t>
            </a:r>
          </a:p>
          <a:p>
            <a:pPr eaLnBrk="1" hangingPunct="1">
              <a:lnSpc>
                <a:spcPct val="100000"/>
              </a:lnSpc>
              <a:spcBef>
                <a:spcPct val="35000"/>
              </a:spcBef>
            </a:pPr>
            <a:r>
              <a:rPr lang="en-US" sz="2700" dirty="0"/>
              <a:t>Suppose Jakub and </a:t>
            </a:r>
            <a:r>
              <a:rPr lang="en-US" sz="2700" dirty="0" err="1"/>
              <a:t>Tereza</a:t>
            </a:r>
            <a:r>
              <a:rPr lang="en-US" sz="2700" dirty="0"/>
              <a:t> are the only two sellers in this market.     (</a:t>
            </a:r>
            <a:r>
              <a:rPr lang="en-US" sz="2700" b="1" i="1" dirty="0"/>
              <a:t>Q</a:t>
            </a:r>
            <a:r>
              <a:rPr lang="en-US" sz="2700" b="1" i="1" baseline="30000" dirty="0"/>
              <a:t>s</a:t>
            </a:r>
            <a:r>
              <a:rPr lang="en-US" sz="2700" dirty="0"/>
              <a:t> = quantity supplied)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116138" y="2832100"/>
            <a:ext cx="1873250" cy="3816350"/>
            <a:chOff x="1333" y="1784"/>
            <a:chExt cx="1180" cy="2404"/>
          </a:xfrm>
        </p:grpSpPr>
        <p:sp>
          <p:nvSpPr>
            <p:cNvPr id="43088" name="Rectangle 8"/>
            <p:cNvSpPr>
              <a:spLocks noChangeArrowheads="1"/>
            </p:cNvSpPr>
            <p:nvPr/>
          </p:nvSpPr>
          <p:spPr bwMode="auto">
            <a:xfrm>
              <a:off x="1333" y="3889"/>
              <a:ext cx="1180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18</a:t>
              </a:r>
            </a:p>
          </p:txBody>
        </p:sp>
        <p:sp>
          <p:nvSpPr>
            <p:cNvPr id="43089" name="Rectangle 9"/>
            <p:cNvSpPr>
              <a:spLocks noChangeArrowheads="1"/>
            </p:cNvSpPr>
            <p:nvPr/>
          </p:nvSpPr>
          <p:spPr bwMode="auto">
            <a:xfrm>
              <a:off x="1333" y="3590"/>
              <a:ext cx="1180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15</a:t>
              </a:r>
            </a:p>
          </p:txBody>
        </p:sp>
        <p:sp>
          <p:nvSpPr>
            <p:cNvPr id="43090" name="Rectangle 10"/>
            <p:cNvSpPr>
              <a:spLocks noChangeArrowheads="1"/>
            </p:cNvSpPr>
            <p:nvPr/>
          </p:nvSpPr>
          <p:spPr bwMode="auto">
            <a:xfrm>
              <a:off x="1333" y="3291"/>
              <a:ext cx="1180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12</a:t>
              </a:r>
            </a:p>
          </p:txBody>
        </p:sp>
        <p:sp>
          <p:nvSpPr>
            <p:cNvPr id="43091" name="Rectangle 11"/>
            <p:cNvSpPr>
              <a:spLocks noChangeArrowheads="1"/>
            </p:cNvSpPr>
            <p:nvPr/>
          </p:nvSpPr>
          <p:spPr bwMode="auto">
            <a:xfrm>
              <a:off x="1333" y="2992"/>
              <a:ext cx="1180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9</a:t>
              </a:r>
            </a:p>
          </p:txBody>
        </p:sp>
        <p:sp>
          <p:nvSpPr>
            <p:cNvPr id="43092" name="Rectangle 12"/>
            <p:cNvSpPr>
              <a:spLocks noChangeArrowheads="1"/>
            </p:cNvSpPr>
            <p:nvPr/>
          </p:nvSpPr>
          <p:spPr bwMode="auto">
            <a:xfrm>
              <a:off x="1333" y="2693"/>
              <a:ext cx="1180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6</a:t>
              </a:r>
            </a:p>
          </p:txBody>
        </p:sp>
        <p:sp>
          <p:nvSpPr>
            <p:cNvPr id="43093" name="Rectangle 13"/>
            <p:cNvSpPr>
              <a:spLocks noChangeArrowheads="1"/>
            </p:cNvSpPr>
            <p:nvPr/>
          </p:nvSpPr>
          <p:spPr bwMode="auto">
            <a:xfrm>
              <a:off x="1333" y="2394"/>
              <a:ext cx="1180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43094" name="Rectangle 14"/>
            <p:cNvSpPr>
              <a:spLocks noChangeArrowheads="1"/>
            </p:cNvSpPr>
            <p:nvPr/>
          </p:nvSpPr>
          <p:spPr bwMode="auto">
            <a:xfrm>
              <a:off x="1333" y="2095"/>
              <a:ext cx="1180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43095" name="Rectangle 15"/>
            <p:cNvSpPr>
              <a:spLocks noChangeArrowheads="1"/>
            </p:cNvSpPr>
            <p:nvPr/>
          </p:nvSpPr>
          <p:spPr bwMode="auto">
            <a:xfrm>
              <a:off x="1333" y="1784"/>
              <a:ext cx="1180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 dirty="0">
                  <a:latin typeface="Arial"/>
                  <a:cs typeface="Arial"/>
                </a:rPr>
                <a:t>Jakub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256088" y="2832100"/>
            <a:ext cx="1598612" cy="3816350"/>
            <a:chOff x="2681" y="1784"/>
            <a:chExt cx="1007" cy="2404"/>
          </a:xfrm>
        </p:grpSpPr>
        <p:sp>
          <p:nvSpPr>
            <p:cNvPr id="43080" name="Rectangle 17"/>
            <p:cNvSpPr>
              <a:spLocks noChangeArrowheads="1"/>
            </p:cNvSpPr>
            <p:nvPr/>
          </p:nvSpPr>
          <p:spPr bwMode="auto">
            <a:xfrm>
              <a:off x="2681" y="3889"/>
              <a:ext cx="10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12</a:t>
              </a:r>
            </a:p>
          </p:txBody>
        </p:sp>
        <p:sp>
          <p:nvSpPr>
            <p:cNvPr id="43081" name="Rectangle 18"/>
            <p:cNvSpPr>
              <a:spLocks noChangeArrowheads="1"/>
            </p:cNvSpPr>
            <p:nvPr/>
          </p:nvSpPr>
          <p:spPr bwMode="auto">
            <a:xfrm>
              <a:off x="2681" y="3590"/>
              <a:ext cx="10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10</a:t>
              </a:r>
            </a:p>
          </p:txBody>
        </p:sp>
        <p:sp>
          <p:nvSpPr>
            <p:cNvPr id="43082" name="Rectangle 19"/>
            <p:cNvSpPr>
              <a:spLocks noChangeArrowheads="1"/>
            </p:cNvSpPr>
            <p:nvPr/>
          </p:nvSpPr>
          <p:spPr bwMode="auto">
            <a:xfrm>
              <a:off x="2681" y="3291"/>
              <a:ext cx="10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8</a:t>
              </a:r>
            </a:p>
          </p:txBody>
        </p:sp>
        <p:sp>
          <p:nvSpPr>
            <p:cNvPr id="43083" name="Rectangle 20"/>
            <p:cNvSpPr>
              <a:spLocks noChangeArrowheads="1"/>
            </p:cNvSpPr>
            <p:nvPr/>
          </p:nvSpPr>
          <p:spPr bwMode="auto">
            <a:xfrm>
              <a:off x="2681" y="2992"/>
              <a:ext cx="10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6</a:t>
              </a:r>
            </a:p>
          </p:txBody>
        </p:sp>
        <p:sp>
          <p:nvSpPr>
            <p:cNvPr id="43084" name="Rectangle 21"/>
            <p:cNvSpPr>
              <a:spLocks noChangeArrowheads="1"/>
            </p:cNvSpPr>
            <p:nvPr/>
          </p:nvSpPr>
          <p:spPr bwMode="auto">
            <a:xfrm>
              <a:off x="2681" y="2693"/>
              <a:ext cx="10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4</a:t>
              </a:r>
            </a:p>
          </p:txBody>
        </p:sp>
        <p:sp>
          <p:nvSpPr>
            <p:cNvPr id="43085" name="Rectangle 22"/>
            <p:cNvSpPr>
              <a:spLocks noChangeArrowheads="1"/>
            </p:cNvSpPr>
            <p:nvPr/>
          </p:nvSpPr>
          <p:spPr bwMode="auto">
            <a:xfrm>
              <a:off x="2681" y="2394"/>
              <a:ext cx="10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43086" name="Rectangle 23"/>
            <p:cNvSpPr>
              <a:spLocks noChangeArrowheads="1"/>
            </p:cNvSpPr>
            <p:nvPr/>
          </p:nvSpPr>
          <p:spPr bwMode="auto">
            <a:xfrm>
              <a:off x="2681" y="2095"/>
              <a:ext cx="10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43087" name="Rectangle 24"/>
            <p:cNvSpPr>
              <a:spLocks noChangeArrowheads="1"/>
            </p:cNvSpPr>
            <p:nvPr/>
          </p:nvSpPr>
          <p:spPr bwMode="auto">
            <a:xfrm>
              <a:off x="2681" y="1784"/>
              <a:ext cx="1007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 dirty="0" err="1">
                  <a:latin typeface="Arial"/>
                  <a:cs typeface="Arial"/>
                </a:rPr>
                <a:t>Tereza</a:t>
              </a:r>
              <a:endParaRPr lang="en-US" sz="2400" dirty="0">
                <a:latin typeface="Arial"/>
                <a:cs typeface="Arial"/>
              </a:endParaRP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3989388" y="4749800"/>
            <a:ext cx="4217987" cy="1898650"/>
            <a:chOff x="2513" y="2992"/>
            <a:chExt cx="2657" cy="1196"/>
          </a:xfrm>
        </p:grpSpPr>
        <p:sp>
          <p:nvSpPr>
            <p:cNvPr id="43068" name="Rectangle 26"/>
            <p:cNvSpPr>
              <a:spLocks noChangeArrowheads="1"/>
            </p:cNvSpPr>
            <p:nvPr/>
          </p:nvSpPr>
          <p:spPr bwMode="auto">
            <a:xfrm>
              <a:off x="2513" y="3889"/>
              <a:ext cx="16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43069" name="Rectangle 27"/>
            <p:cNvSpPr>
              <a:spLocks noChangeArrowheads="1"/>
            </p:cNvSpPr>
            <p:nvPr/>
          </p:nvSpPr>
          <p:spPr bwMode="auto">
            <a:xfrm>
              <a:off x="2513" y="3590"/>
              <a:ext cx="16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43070" name="Rectangle 28"/>
            <p:cNvSpPr>
              <a:spLocks noChangeArrowheads="1"/>
            </p:cNvSpPr>
            <p:nvPr/>
          </p:nvSpPr>
          <p:spPr bwMode="auto">
            <a:xfrm>
              <a:off x="2513" y="3291"/>
              <a:ext cx="16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43071" name="Rectangle 29"/>
            <p:cNvSpPr>
              <a:spLocks noChangeArrowheads="1"/>
            </p:cNvSpPr>
            <p:nvPr/>
          </p:nvSpPr>
          <p:spPr bwMode="auto">
            <a:xfrm>
              <a:off x="2513" y="2992"/>
              <a:ext cx="16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43072" name="Rectangle 30"/>
            <p:cNvSpPr>
              <a:spLocks noChangeArrowheads="1"/>
            </p:cNvSpPr>
            <p:nvPr/>
          </p:nvSpPr>
          <p:spPr bwMode="auto">
            <a:xfrm>
              <a:off x="3688" y="3889"/>
              <a:ext cx="285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43073" name="Rectangle 31"/>
            <p:cNvSpPr>
              <a:spLocks noChangeArrowheads="1"/>
            </p:cNvSpPr>
            <p:nvPr/>
          </p:nvSpPr>
          <p:spPr bwMode="auto">
            <a:xfrm>
              <a:off x="3688" y="3590"/>
              <a:ext cx="285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43074" name="Rectangle 32"/>
            <p:cNvSpPr>
              <a:spLocks noChangeArrowheads="1"/>
            </p:cNvSpPr>
            <p:nvPr/>
          </p:nvSpPr>
          <p:spPr bwMode="auto">
            <a:xfrm>
              <a:off x="3688" y="3291"/>
              <a:ext cx="285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43075" name="Rectangle 33"/>
            <p:cNvSpPr>
              <a:spLocks noChangeArrowheads="1"/>
            </p:cNvSpPr>
            <p:nvPr/>
          </p:nvSpPr>
          <p:spPr bwMode="auto">
            <a:xfrm>
              <a:off x="3688" y="2992"/>
              <a:ext cx="285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43076" name="Rectangle 34"/>
            <p:cNvSpPr>
              <a:spLocks noChangeArrowheads="1"/>
            </p:cNvSpPr>
            <p:nvPr/>
          </p:nvSpPr>
          <p:spPr bwMode="auto">
            <a:xfrm>
              <a:off x="3973" y="3889"/>
              <a:ext cx="119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solidFill>
                    <a:srgbClr val="FF0000"/>
                  </a:solidFill>
                  <a:latin typeface="Arial"/>
                  <a:cs typeface="Arial"/>
                </a:rPr>
                <a:t>30</a:t>
              </a:r>
            </a:p>
          </p:txBody>
        </p:sp>
        <p:sp>
          <p:nvSpPr>
            <p:cNvPr id="43077" name="Rectangle 35"/>
            <p:cNvSpPr>
              <a:spLocks noChangeArrowheads="1"/>
            </p:cNvSpPr>
            <p:nvPr/>
          </p:nvSpPr>
          <p:spPr bwMode="auto">
            <a:xfrm>
              <a:off x="3973" y="3590"/>
              <a:ext cx="119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solidFill>
                    <a:srgbClr val="FF0000"/>
                  </a:solidFill>
                  <a:latin typeface="Arial"/>
                  <a:cs typeface="Arial"/>
                </a:rPr>
                <a:t>25</a:t>
              </a:r>
            </a:p>
          </p:txBody>
        </p:sp>
        <p:sp>
          <p:nvSpPr>
            <p:cNvPr id="43078" name="Rectangle 36"/>
            <p:cNvSpPr>
              <a:spLocks noChangeArrowheads="1"/>
            </p:cNvSpPr>
            <p:nvPr/>
          </p:nvSpPr>
          <p:spPr bwMode="auto">
            <a:xfrm>
              <a:off x="3973" y="3291"/>
              <a:ext cx="119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solidFill>
                    <a:srgbClr val="FF0000"/>
                  </a:solidFill>
                  <a:latin typeface="Arial"/>
                  <a:cs typeface="Arial"/>
                </a:rPr>
                <a:t>20</a:t>
              </a:r>
            </a:p>
          </p:txBody>
        </p:sp>
        <p:sp>
          <p:nvSpPr>
            <p:cNvPr id="43079" name="Rectangle 37"/>
            <p:cNvSpPr>
              <a:spLocks noChangeArrowheads="1"/>
            </p:cNvSpPr>
            <p:nvPr/>
          </p:nvSpPr>
          <p:spPr bwMode="auto">
            <a:xfrm>
              <a:off x="3973" y="2992"/>
              <a:ext cx="119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solidFill>
                    <a:srgbClr val="FF0000"/>
                  </a:solidFill>
                  <a:latin typeface="Arial"/>
                  <a:cs typeface="Arial"/>
                </a:rPr>
                <a:t>15</a:t>
              </a:r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3989388" y="4275138"/>
            <a:ext cx="4217987" cy="474662"/>
            <a:chOff x="2513" y="2693"/>
            <a:chExt cx="2657" cy="299"/>
          </a:xfrm>
        </p:grpSpPr>
        <p:sp>
          <p:nvSpPr>
            <p:cNvPr id="43065" name="Rectangle 39"/>
            <p:cNvSpPr>
              <a:spLocks noChangeArrowheads="1"/>
            </p:cNvSpPr>
            <p:nvPr/>
          </p:nvSpPr>
          <p:spPr bwMode="auto">
            <a:xfrm>
              <a:off x="2513" y="2693"/>
              <a:ext cx="16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43066" name="Rectangle 40"/>
            <p:cNvSpPr>
              <a:spLocks noChangeArrowheads="1"/>
            </p:cNvSpPr>
            <p:nvPr/>
          </p:nvSpPr>
          <p:spPr bwMode="auto">
            <a:xfrm>
              <a:off x="3688" y="2693"/>
              <a:ext cx="285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43067" name="Rectangle 41"/>
            <p:cNvSpPr>
              <a:spLocks noChangeArrowheads="1"/>
            </p:cNvSpPr>
            <p:nvPr/>
          </p:nvSpPr>
          <p:spPr bwMode="auto">
            <a:xfrm>
              <a:off x="3973" y="2693"/>
              <a:ext cx="119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solidFill>
                    <a:srgbClr val="FF0000"/>
                  </a:solidFill>
                  <a:latin typeface="Arial"/>
                  <a:cs typeface="Arial"/>
                </a:rPr>
                <a:t>10</a:t>
              </a:r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3989388" y="3800475"/>
            <a:ext cx="4217987" cy="474663"/>
            <a:chOff x="2513" y="2394"/>
            <a:chExt cx="2657" cy="299"/>
          </a:xfrm>
        </p:grpSpPr>
        <p:sp>
          <p:nvSpPr>
            <p:cNvPr id="43062" name="Rectangle 43"/>
            <p:cNvSpPr>
              <a:spLocks noChangeArrowheads="1"/>
            </p:cNvSpPr>
            <p:nvPr/>
          </p:nvSpPr>
          <p:spPr bwMode="auto">
            <a:xfrm>
              <a:off x="2513" y="2394"/>
              <a:ext cx="16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43063" name="Rectangle 44"/>
            <p:cNvSpPr>
              <a:spLocks noChangeArrowheads="1"/>
            </p:cNvSpPr>
            <p:nvPr/>
          </p:nvSpPr>
          <p:spPr bwMode="auto">
            <a:xfrm>
              <a:off x="3688" y="2394"/>
              <a:ext cx="285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43064" name="Rectangle 45"/>
            <p:cNvSpPr>
              <a:spLocks noChangeArrowheads="1"/>
            </p:cNvSpPr>
            <p:nvPr/>
          </p:nvSpPr>
          <p:spPr bwMode="auto">
            <a:xfrm>
              <a:off x="3973" y="2394"/>
              <a:ext cx="119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solidFill>
                    <a:srgbClr val="FF0000"/>
                  </a:solidFill>
                  <a:latin typeface="Arial"/>
                  <a:cs typeface="Arial"/>
                </a:rPr>
                <a:t>5</a:t>
              </a:r>
            </a:p>
          </p:txBody>
        </p:sp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3989388" y="3325813"/>
            <a:ext cx="4217987" cy="474662"/>
            <a:chOff x="2513" y="2095"/>
            <a:chExt cx="2657" cy="299"/>
          </a:xfrm>
        </p:grpSpPr>
        <p:sp>
          <p:nvSpPr>
            <p:cNvPr id="43059" name="Rectangle 47"/>
            <p:cNvSpPr>
              <a:spLocks noChangeArrowheads="1"/>
            </p:cNvSpPr>
            <p:nvPr/>
          </p:nvSpPr>
          <p:spPr bwMode="auto">
            <a:xfrm>
              <a:off x="2513" y="2095"/>
              <a:ext cx="16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43060" name="Rectangle 48"/>
            <p:cNvSpPr>
              <a:spLocks noChangeArrowheads="1"/>
            </p:cNvSpPr>
            <p:nvPr/>
          </p:nvSpPr>
          <p:spPr bwMode="auto">
            <a:xfrm>
              <a:off x="3688" y="2095"/>
              <a:ext cx="285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=</a:t>
              </a:r>
            </a:p>
          </p:txBody>
        </p:sp>
        <p:sp>
          <p:nvSpPr>
            <p:cNvPr id="43061" name="Rectangle 49"/>
            <p:cNvSpPr>
              <a:spLocks noChangeArrowheads="1"/>
            </p:cNvSpPr>
            <p:nvPr/>
          </p:nvSpPr>
          <p:spPr bwMode="auto">
            <a:xfrm>
              <a:off x="3973" y="2095"/>
              <a:ext cx="119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solidFill>
                    <a:srgbClr val="FF0000"/>
                  </a:solidFill>
                  <a:latin typeface="Arial"/>
                  <a:cs typeface="Arial"/>
                </a:rPr>
                <a:t>0</a:t>
              </a:r>
            </a:p>
          </p:txBody>
        </p:sp>
      </p:grpSp>
      <p:sp>
        <p:nvSpPr>
          <p:cNvPr id="96306" name="Rectangle 50"/>
          <p:cNvSpPr>
            <a:spLocks noChangeArrowheads="1"/>
          </p:cNvSpPr>
          <p:nvPr/>
        </p:nvSpPr>
        <p:spPr bwMode="auto">
          <a:xfrm>
            <a:off x="6307138" y="2832100"/>
            <a:ext cx="190023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cs typeface="Arial"/>
              </a:rPr>
              <a:t>Market </a:t>
            </a:r>
            <a:r>
              <a:rPr lang="en-US" sz="2400" b="1" i="1">
                <a:solidFill>
                  <a:srgbClr val="FF0000"/>
                </a:solidFill>
                <a:latin typeface="Arial"/>
                <a:cs typeface="Arial"/>
              </a:rPr>
              <a:t>Q</a:t>
            </a:r>
            <a:r>
              <a:rPr lang="en-US" sz="2400" b="1" i="1" baseline="3000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lang="en-US" sz="240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</p:txBody>
      </p:sp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923925" y="2832100"/>
            <a:ext cx="1192213" cy="3816350"/>
            <a:chOff x="582" y="1784"/>
            <a:chExt cx="751" cy="2404"/>
          </a:xfrm>
        </p:grpSpPr>
        <p:sp>
          <p:nvSpPr>
            <p:cNvPr id="43051" name="Rectangle 52"/>
            <p:cNvSpPr>
              <a:spLocks noChangeArrowheads="1"/>
            </p:cNvSpPr>
            <p:nvPr/>
          </p:nvSpPr>
          <p:spPr bwMode="auto">
            <a:xfrm>
              <a:off x="582" y="2095"/>
              <a:ext cx="751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 dirty="0"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43052" name="Rectangle 53"/>
            <p:cNvSpPr>
              <a:spLocks noChangeArrowheads="1"/>
            </p:cNvSpPr>
            <p:nvPr/>
          </p:nvSpPr>
          <p:spPr bwMode="auto">
            <a:xfrm>
              <a:off x="582" y="3889"/>
              <a:ext cx="751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 dirty="0">
                  <a:latin typeface="Arial"/>
                  <a:cs typeface="Arial"/>
                </a:rPr>
                <a:t>120</a:t>
              </a:r>
            </a:p>
          </p:txBody>
        </p:sp>
        <p:sp>
          <p:nvSpPr>
            <p:cNvPr id="43053" name="Rectangle 54"/>
            <p:cNvSpPr>
              <a:spLocks noChangeArrowheads="1"/>
            </p:cNvSpPr>
            <p:nvPr/>
          </p:nvSpPr>
          <p:spPr bwMode="auto">
            <a:xfrm>
              <a:off x="582" y="3590"/>
              <a:ext cx="751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 dirty="0">
                  <a:latin typeface="Arial"/>
                  <a:cs typeface="Arial"/>
                </a:rPr>
                <a:t>100</a:t>
              </a:r>
            </a:p>
          </p:txBody>
        </p:sp>
        <p:sp>
          <p:nvSpPr>
            <p:cNvPr id="43054" name="Rectangle 55"/>
            <p:cNvSpPr>
              <a:spLocks noChangeArrowheads="1"/>
            </p:cNvSpPr>
            <p:nvPr/>
          </p:nvSpPr>
          <p:spPr bwMode="auto">
            <a:xfrm>
              <a:off x="582" y="3291"/>
              <a:ext cx="751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 dirty="0">
                  <a:latin typeface="Arial"/>
                  <a:cs typeface="Arial"/>
                </a:rPr>
                <a:t>80</a:t>
              </a:r>
            </a:p>
          </p:txBody>
        </p:sp>
        <p:sp>
          <p:nvSpPr>
            <p:cNvPr id="43055" name="Rectangle 56"/>
            <p:cNvSpPr>
              <a:spLocks noChangeArrowheads="1"/>
            </p:cNvSpPr>
            <p:nvPr/>
          </p:nvSpPr>
          <p:spPr bwMode="auto">
            <a:xfrm>
              <a:off x="582" y="2992"/>
              <a:ext cx="751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 dirty="0">
                  <a:latin typeface="Arial"/>
                  <a:cs typeface="Arial"/>
                </a:rPr>
                <a:t>60</a:t>
              </a:r>
            </a:p>
          </p:txBody>
        </p:sp>
        <p:sp>
          <p:nvSpPr>
            <p:cNvPr id="43056" name="Rectangle 57"/>
            <p:cNvSpPr>
              <a:spLocks noChangeArrowheads="1"/>
            </p:cNvSpPr>
            <p:nvPr/>
          </p:nvSpPr>
          <p:spPr bwMode="auto">
            <a:xfrm>
              <a:off x="582" y="2693"/>
              <a:ext cx="751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 dirty="0">
                  <a:latin typeface="Arial"/>
                  <a:cs typeface="Arial"/>
                </a:rPr>
                <a:t>40</a:t>
              </a:r>
            </a:p>
          </p:txBody>
        </p:sp>
        <p:sp>
          <p:nvSpPr>
            <p:cNvPr id="43057" name="Rectangle 58"/>
            <p:cNvSpPr>
              <a:spLocks noChangeArrowheads="1"/>
            </p:cNvSpPr>
            <p:nvPr/>
          </p:nvSpPr>
          <p:spPr bwMode="auto">
            <a:xfrm>
              <a:off x="582" y="2394"/>
              <a:ext cx="751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 dirty="0">
                  <a:latin typeface="Arial"/>
                  <a:cs typeface="Arial"/>
                </a:rPr>
                <a:t>20</a:t>
              </a:r>
            </a:p>
          </p:txBody>
        </p:sp>
        <p:sp>
          <p:nvSpPr>
            <p:cNvPr id="43058" name="Rectangle 59"/>
            <p:cNvSpPr>
              <a:spLocks noChangeArrowheads="1"/>
            </p:cNvSpPr>
            <p:nvPr/>
          </p:nvSpPr>
          <p:spPr bwMode="auto">
            <a:xfrm>
              <a:off x="582" y="1784"/>
              <a:ext cx="751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lnSpc>
                  <a:spcPct val="105000"/>
                </a:lnSpc>
                <a:spcBef>
                  <a:spcPct val="45000"/>
                </a:spcBef>
                <a:buClr>
                  <a:srgbClr val="00B85C"/>
                </a:buClr>
                <a:buSzPct val="120000"/>
                <a:buFont typeface="Wingdings" pitchFamily="2" charset="2"/>
                <a:buNone/>
              </a:pPr>
              <a:r>
                <a:rPr lang="en-US" sz="2400">
                  <a:latin typeface="Arial"/>
                  <a:cs typeface="Arial"/>
                </a:rPr>
                <a:t>Price </a:t>
              </a:r>
            </a:p>
          </p:txBody>
        </p:sp>
      </p:grpSp>
      <p:sp>
        <p:nvSpPr>
          <p:cNvPr id="43021" name="Line 60"/>
          <p:cNvSpPr>
            <a:spLocks noChangeShapeType="1"/>
          </p:cNvSpPr>
          <p:nvPr/>
        </p:nvSpPr>
        <p:spPr bwMode="auto">
          <a:xfrm>
            <a:off x="923925" y="2832100"/>
            <a:ext cx="11922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22" name="Line 61"/>
          <p:cNvSpPr>
            <a:spLocks noChangeShapeType="1"/>
          </p:cNvSpPr>
          <p:nvPr/>
        </p:nvSpPr>
        <p:spPr bwMode="auto">
          <a:xfrm>
            <a:off x="923925" y="6648450"/>
            <a:ext cx="11922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23" name="Line 62"/>
          <p:cNvSpPr>
            <a:spLocks noChangeShapeType="1"/>
          </p:cNvSpPr>
          <p:nvPr/>
        </p:nvSpPr>
        <p:spPr bwMode="auto">
          <a:xfrm>
            <a:off x="923925" y="2832100"/>
            <a:ext cx="0" cy="49371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24" name="Line 63"/>
          <p:cNvSpPr>
            <a:spLocks noChangeShapeType="1"/>
          </p:cNvSpPr>
          <p:nvPr/>
        </p:nvSpPr>
        <p:spPr bwMode="auto">
          <a:xfrm>
            <a:off x="8207375" y="2832100"/>
            <a:ext cx="0" cy="49371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25" name="Line 64"/>
          <p:cNvSpPr>
            <a:spLocks noChangeShapeType="1"/>
          </p:cNvSpPr>
          <p:nvPr/>
        </p:nvSpPr>
        <p:spPr bwMode="auto">
          <a:xfrm>
            <a:off x="2116138" y="2832100"/>
            <a:ext cx="187325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26" name="Line 65"/>
          <p:cNvSpPr>
            <a:spLocks noChangeShapeType="1"/>
          </p:cNvSpPr>
          <p:nvPr/>
        </p:nvSpPr>
        <p:spPr bwMode="auto">
          <a:xfrm>
            <a:off x="923925" y="3325813"/>
            <a:ext cx="0" cy="4746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27" name="Line 66"/>
          <p:cNvSpPr>
            <a:spLocks noChangeShapeType="1"/>
          </p:cNvSpPr>
          <p:nvPr/>
        </p:nvSpPr>
        <p:spPr bwMode="auto">
          <a:xfrm>
            <a:off x="8207375" y="3325813"/>
            <a:ext cx="0" cy="4746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28" name="Line 67"/>
          <p:cNvSpPr>
            <a:spLocks noChangeShapeType="1"/>
          </p:cNvSpPr>
          <p:nvPr/>
        </p:nvSpPr>
        <p:spPr bwMode="auto">
          <a:xfrm>
            <a:off x="923925" y="3800475"/>
            <a:ext cx="0" cy="47466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29" name="Line 68"/>
          <p:cNvSpPr>
            <a:spLocks noChangeShapeType="1"/>
          </p:cNvSpPr>
          <p:nvPr/>
        </p:nvSpPr>
        <p:spPr bwMode="auto">
          <a:xfrm>
            <a:off x="8207375" y="3800475"/>
            <a:ext cx="0" cy="47466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30" name="Line 69"/>
          <p:cNvSpPr>
            <a:spLocks noChangeShapeType="1"/>
          </p:cNvSpPr>
          <p:nvPr/>
        </p:nvSpPr>
        <p:spPr bwMode="auto">
          <a:xfrm>
            <a:off x="923925" y="4275138"/>
            <a:ext cx="0" cy="4746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31" name="Line 70"/>
          <p:cNvSpPr>
            <a:spLocks noChangeShapeType="1"/>
          </p:cNvSpPr>
          <p:nvPr/>
        </p:nvSpPr>
        <p:spPr bwMode="auto">
          <a:xfrm>
            <a:off x="8207375" y="4275138"/>
            <a:ext cx="0" cy="4746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32" name="Line 71"/>
          <p:cNvSpPr>
            <a:spLocks noChangeShapeType="1"/>
          </p:cNvSpPr>
          <p:nvPr/>
        </p:nvSpPr>
        <p:spPr bwMode="auto">
          <a:xfrm>
            <a:off x="923925" y="4749800"/>
            <a:ext cx="0" cy="47466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33" name="Line 72"/>
          <p:cNvSpPr>
            <a:spLocks noChangeShapeType="1"/>
          </p:cNvSpPr>
          <p:nvPr/>
        </p:nvSpPr>
        <p:spPr bwMode="auto">
          <a:xfrm>
            <a:off x="8207375" y="4749800"/>
            <a:ext cx="0" cy="47466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34" name="Line 73"/>
          <p:cNvSpPr>
            <a:spLocks noChangeShapeType="1"/>
          </p:cNvSpPr>
          <p:nvPr/>
        </p:nvSpPr>
        <p:spPr bwMode="auto">
          <a:xfrm>
            <a:off x="923925" y="5224463"/>
            <a:ext cx="0" cy="4746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35" name="Line 74"/>
          <p:cNvSpPr>
            <a:spLocks noChangeShapeType="1"/>
          </p:cNvSpPr>
          <p:nvPr/>
        </p:nvSpPr>
        <p:spPr bwMode="auto">
          <a:xfrm>
            <a:off x="8207375" y="5224463"/>
            <a:ext cx="0" cy="4746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36" name="Line 75"/>
          <p:cNvSpPr>
            <a:spLocks noChangeShapeType="1"/>
          </p:cNvSpPr>
          <p:nvPr/>
        </p:nvSpPr>
        <p:spPr bwMode="auto">
          <a:xfrm>
            <a:off x="923925" y="5699125"/>
            <a:ext cx="0" cy="47466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37" name="Line 76"/>
          <p:cNvSpPr>
            <a:spLocks noChangeShapeType="1"/>
          </p:cNvSpPr>
          <p:nvPr/>
        </p:nvSpPr>
        <p:spPr bwMode="auto">
          <a:xfrm>
            <a:off x="8207375" y="5699125"/>
            <a:ext cx="0" cy="47466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38" name="Line 77"/>
          <p:cNvSpPr>
            <a:spLocks noChangeShapeType="1"/>
          </p:cNvSpPr>
          <p:nvPr/>
        </p:nvSpPr>
        <p:spPr bwMode="auto">
          <a:xfrm>
            <a:off x="923925" y="6173788"/>
            <a:ext cx="0" cy="4746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39" name="Line 78"/>
          <p:cNvSpPr>
            <a:spLocks noChangeShapeType="1"/>
          </p:cNvSpPr>
          <p:nvPr/>
        </p:nvSpPr>
        <p:spPr bwMode="auto">
          <a:xfrm>
            <a:off x="8207375" y="6173788"/>
            <a:ext cx="0" cy="4746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40" name="Line 79"/>
          <p:cNvSpPr>
            <a:spLocks noChangeShapeType="1"/>
          </p:cNvSpPr>
          <p:nvPr/>
        </p:nvSpPr>
        <p:spPr bwMode="auto">
          <a:xfrm>
            <a:off x="2116138" y="6648450"/>
            <a:ext cx="187325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41" name="Line 80"/>
          <p:cNvSpPr>
            <a:spLocks noChangeShapeType="1"/>
          </p:cNvSpPr>
          <p:nvPr/>
        </p:nvSpPr>
        <p:spPr bwMode="auto">
          <a:xfrm>
            <a:off x="3989388" y="2832100"/>
            <a:ext cx="2667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42" name="Line 81"/>
          <p:cNvSpPr>
            <a:spLocks noChangeShapeType="1"/>
          </p:cNvSpPr>
          <p:nvPr/>
        </p:nvSpPr>
        <p:spPr bwMode="auto">
          <a:xfrm>
            <a:off x="4256088" y="2832100"/>
            <a:ext cx="15986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43" name="Line 82"/>
          <p:cNvSpPr>
            <a:spLocks noChangeShapeType="1"/>
          </p:cNvSpPr>
          <p:nvPr/>
        </p:nvSpPr>
        <p:spPr bwMode="auto">
          <a:xfrm>
            <a:off x="5854700" y="2832100"/>
            <a:ext cx="452438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44" name="Line 83"/>
          <p:cNvSpPr>
            <a:spLocks noChangeShapeType="1"/>
          </p:cNvSpPr>
          <p:nvPr/>
        </p:nvSpPr>
        <p:spPr bwMode="auto">
          <a:xfrm>
            <a:off x="6307138" y="2832100"/>
            <a:ext cx="1900237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45" name="Line 84"/>
          <p:cNvSpPr>
            <a:spLocks noChangeShapeType="1"/>
          </p:cNvSpPr>
          <p:nvPr/>
        </p:nvSpPr>
        <p:spPr bwMode="auto">
          <a:xfrm>
            <a:off x="3989388" y="6648450"/>
            <a:ext cx="2667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46" name="Line 85"/>
          <p:cNvSpPr>
            <a:spLocks noChangeShapeType="1"/>
          </p:cNvSpPr>
          <p:nvPr/>
        </p:nvSpPr>
        <p:spPr bwMode="auto">
          <a:xfrm>
            <a:off x="4256088" y="6648450"/>
            <a:ext cx="15986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47" name="Line 86"/>
          <p:cNvSpPr>
            <a:spLocks noChangeShapeType="1"/>
          </p:cNvSpPr>
          <p:nvPr/>
        </p:nvSpPr>
        <p:spPr bwMode="auto">
          <a:xfrm>
            <a:off x="5854700" y="6648450"/>
            <a:ext cx="452438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48" name="Line 87"/>
          <p:cNvSpPr>
            <a:spLocks noChangeShapeType="1"/>
          </p:cNvSpPr>
          <p:nvPr/>
        </p:nvSpPr>
        <p:spPr bwMode="auto">
          <a:xfrm>
            <a:off x="6307138" y="6648450"/>
            <a:ext cx="1900237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3049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664817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build="p" bldLvl="4"/>
      <p:bldP spid="9630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41326" y="1383714"/>
            <a:ext cx="6751954" cy="4869625"/>
            <a:chOff x="278" y="870"/>
            <a:chExt cx="3754" cy="3069"/>
          </a:xfrm>
        </p:grpSpPr>
        <p:graphicFrame>
          <p:nvGraphicFramePr>
            <p:cNvPr id="409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0042453"/>
                </p:ext>
              </p:extLst>
            </p:nvPr>
          </p:nvGraphicFramePr>
          <p:xfrm>
            <a:off x="278" y="938"/>
            <a:ext cx="3401" cy="30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4" name="Worksheet" r:id="rId4" imgW="4514816" imgH="3800392" progId="Excel.Sheet.8">
                    <p:embed/>
                  </p:oleObj>
                </mc:Choice>
                <mc:Fallback>
                  <p:oleObj name="Worksheet" r:id="rId4" imgW="4514816" imgH="3800392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" y="938"/>
                          <a:ext cx="3401" cy="30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55" name="Text Box 4"/>
            <p:cNvSpPr txBox="1">
              <a:spLocks noChangeArrowheads="1"/>
            </p:cNvSpPr>
            <p:nvPr/>
          </p:nvSpPr>
          <p:spPr bwMode="auto">
            <a:xfrm>
              <a:off x="696" y="870"/>
              <a:ext cx="262" cy="3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600" b="1" i="1">
                  <a:cs typeface="Arial" charset="0"/>
                </a:rPr>
                <a:t>P</a:t>
              </a:r>
            </a:p>
          </p:txBody>
        </p:sp>
        <p:sp>
          <p:nvSpPr>
            <p:cNvPr id="4156" name="Text Box 5"/>
            <p:cNvSpPr txBox="1">
              <a:spLocks noChangeArrowheads="1"/>
            </p:cNvSpPr>
            <p:nvPr/>
          </p:nvSpPr>
          <p:spPr bwMode="auto">
            <a:xfrm>
              <a:off x="3759" y="3375"/>
              <a:ext cx="27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>
                  <a:cs typeface="Arial" charset="0"/>
                </a:rPr>
                <a:t>Q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355725" y="2022475"/>
            <a:ext cx="3740150" cy="3546475"/>
            <a:chOff x="854" y="1274"/>
            <a:chExt cx="2356" cy="2234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860" y="1648"/>
              <a:ext cx="1964" cy="1855"/>
              <a:chOff x="357" y="2450"/>
              <a:chExt cx="795" cy="646"/>
            </a:xfrm>
          </p:grpSpPr>
          <p:sp>
            <p:nvSpPr>
              <p:cNvPr id="4153" name="Line 8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4" name="Line 9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854" y="2760"/>
              <a:ext cx="791" cy="747"/>
              <a:chOff x="357" y="2450"/>
              <a:chExt cx="795" cy="646"/>
            </a:xfrm>
          </p:grpSpPr>
          <p:sp>
            <p:nvSpPr>
              <p:cNvPr id="4151" name="Line 11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2" name="Line 12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856" y="3135"/>
              <a:ext cx="388" cy="371"/>
              <a:chOff x="357" y="2450"/>
              <a:chExt cx="795" cy="646"/>
            </a:xfrm>
          </p:grpSpPr>
          <p:sp>
            <p:nvSpPr>
              <p:cNvPr id="4149" name="Line 14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0" name="Line 15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857" y="2397"/>
              <a:ext cx="1179" cy="1109"/>
              <a:chOff x="357" y="2450"/>
              <a:chExt cx="795" cy="646"/>
            </a:xfrm>
          </p:grpSpPr>
          <p:sp>
            <p:nvSpPr>
              <p:cNvPr id="4147" name="Line 17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8" name="Line 18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858" y="2022"/>
              <a:ext cx="1577" cy="1479"/>
              <a:chOff x="357" y="2450"/>
              <a:chExt cx="795" cy="646"/>
            </a:xfrm>
          </p:grpSpPr>
          <p:sp>
            <p:nvSpPr>
              <p:cNvPr id="4145" name="Line 20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6" name="Line 21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864" y="1274"/>
              <a:ext cx="2346" cy="2234"/>
              <a:chOff x="357" y="2450"/>
              <a:chExt cx="795" cy="646"/>
            </a:xfrm>
          </p:grpSpPr>
          <p:sp>
            <p:nvSpPr>
              <p:cNvPr id="4143" name="Line 23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4" name="Line 24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103" name="Line 25"/>
          <p:cNvSpPr>
            <a:spLocks noChangeShapeType="1"/>
          </p:cNvSpPr>
          <p:nvPr/>
        </p:nvSpPr>
        <p:spPr bwMode="auto">
          <a:xfrm flipH="1">
            <a:off x="1712913" y="1804988"/>
            <a:ext cx="3611562" cy="34163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4" name="Oval 26"/>
          <p:cNvSpPr>
            <a:spLocks noChangeArrowheads="1"/>
          </p:cNvSpPr>
          <p:nvPr/>
        </p:nvSpPr>
        <p:spPr bwMode="auto">
          <a:xfrm>
            <a:off x="5022850" y="1954213"/>
            <a:ext cx="139700" cy="1381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4105" name="Oval 27"/>
          <p:cNvSpPr>
            <a:spLocks noChangeArrowheads="1"/>
          </p:cNvSpPr>
          <p:nvPr/>
        </p:nvSpPr>
        <p:spPr bwMode="auto">
          <a:xfrm>
            <a:off x="4406900" y="2546350"/>
            <a:ext cx="139700" cy="1381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4106" name="Oval 28"/>
          <p:cNvSpPr>
            <a:spLocks noChangeArrowheads="1"/>
          </p:cNvSpPr>
          <p:nvPr/>
        </p:nvSpPr>
        <p:spPr bwMode="auto">
          <a:xfrm>
            <a:off x="3784600" y="3132138"/>
            <a:ext cx="139700" cy="1381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4107" name="Oval 29"/>
          <p:cNvSpPr>
            <a:spLocks noChangeArrowheads="1"/>
          </p:cNvSpPr>
          <p:nvPr/>
        </p:nvSpPr>
        <p:spPr bwMode="auto">
          <a:xfrm>
            <a:off x="3148013" y="3733800"/>
            <a:ext cx="139700" cy="1381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4108" name="Oval 30"/>
          <p:cNvSpPr>
            <a:spLocks noChangeArrowheads="1"/>
          </p:cNvSpPr>
          <p:nvPr/>
        </p:nvSpPr>
        <p:spPr bwMode="auto">
          <a:xfrm>
            <a:off x="2536825" y="4308475"/>
            <a:ext cx="139700" cy="1381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4109" name="Oval 31"/>
          <p:cNvSpPr>
            <a:spLocks noChangeArrowheads="1"/>
          </p:cNvSpPr>
          <p:nvPr/>
        </p:nvSpPr>
        <p:spPr bwMode="auto">
          <a:xfrm>
            <a:off x="1901825" y="4905375"/>
            <a:ext cx="139700" cy="1381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graphicFrame>
        <p:nvGraphicFramePr>
          <p:cNvPr id="98337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354084"/>
              </p:ext>
            </p:extLst>
          </p:nvPr>
        </p:nvGraphicFramePr>
        <p:xfrm>
          <a:off x="6111875" y="809625"/>
          <a:ext cx="2651125" cy="3984055"/>
        </p:xfrm>
        <a:graphic>
          <a:graphicData uri="http://schemas.openxmlformats.org/drawingml/2006/table">
            <a:tbl>
              <a:tblPr/>
              <a:tblGrid>
                <a:gridCol w="1084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6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2400" b="1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(Market)</a:t>
                      </a:r>
                      <a:endParaRPr kumimoji="0" lang="en-US" sz="2400" b="1" i="1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136" name="FlagCount" hidden="1">
            <a:hlinkClick r:id="rId6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Market Supply Curve</a:t>
            </a:r>
          </a:p>
        </p:txBody>
      </p:sp>
    </p:spTree>
    <p:extLst>
      <p:ext uri="{BB962C8B-B14F-4D97-AF65-F5344CB8AC3E}">
        <p14:creationId xmlns:p14="http://schemas.microsoft.com/office/powerpoint/2010/main" val="1097589084"/>
      </p:ext>
    </p:extLst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Supply Curve Shifters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The supply curve shows how price affects quantity supplied, </a:t>
            </a:r>
            <a:r>
              <a:rPr lang="en-US" i="1"/>
              <a:t>other things being equal</a:t>
            </a:r>
            <a:r>
              <a:rPr lang="en-US"/>
              <a:t>. </a:t>
            </a:r>
          </a:p>
          <a:p>
            <a:pPr eaLnBrk="1" hangingPunct="1"/>
            <a:r>
              <a:rPr lang="en-US"/>
              <a:t>These “other things” are non-price determinants of supply.  </a:t>
            </a:r>
          </a:p>
          <a:p>
            <a:pPr eaLnBrk="1" hangingPunct="1"/>
            <a:r>
              <a:rPr lang="en-US"/>
              <a:t>Changes in them shift the </a:t>
            </a:r>
            <a:r>
              <a:rPr lang="en-US" b="1" i="1"/>
              <a:t>S</a:t>
            </a:r>
            <a:r>
              <a:rPr lang="en-US"/>
              <a:t> curve… </a:t>
            </a:r>
          </a:p>
        </p:txBody>
      </p:sp>
      <p:sp>
        <p:nvSpPr>
          <p:cNvPr id="44038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306172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build="p" bldLvl="4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400" dirty="0"/>
              <a:t>Supply Curve Shifters:  </a:t>
            </a:r>
            <a:r>
              <a:rPr lang="en-US" sz="3400" b="1" dirty="0">
                <a:solidFill>
                  <a:srgbClr val="008080"/>
                </a:solidFill>
              </a:rPr>
              <a:t>Input Prices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dirty="0"/>
              <a:t>Examples of input prices:  </a:t>
            </a:r>
            <a:br>
              <a:rPr lang="en-US" dirty="0"/>
            </a:br>
            <a:r>
              <a:rPr lang="en-US" dirty="0"/>
              <a:t>  wages, prices of raw materials.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dirty="0"/>
              <a:t>A fall in input prices makes production </a:t>
            </a:r>
            <a:br>
              <a:rPr lang="en-US" dirty="0"/>
            </a:br>
            <a:r>
              <a:rPr lang="en-US" dirty="0"/>
              <a:t>more profitable at each output price, </a:t>
            </a:r>
            <a:br>
              <a:rPr lang="en-US" dirty="0"/>
            </a:br>
            <a:r>
              <a:rPr lang="en-US" dirty="0"/>
              <a:t>so firms supply a larger quantity at each price, </a:t>
            </a:r>
            <a:br>
              <a:rPr lang="en-US" dirty="0"/>
            </a:br>
            <a:r>
              <a:rPr lang="en-US" dirty="0"/>
              <a:t>and the </a:t>
            </a:r>
            <a:r>
              <a:rPr lang="en-US" b="1" i="1" dirty="0"/>
              <a:t>S</a:t>
            </a:r>
            <a:r>
              <a:rPr lang="en-US" dirty="0"/>
              <a:t> curve shifts to the right. </a:t>
            </a:r>
          </a:p>
        </p:txBody>
      </p:sp>
      <p:sp>
        <p:nvSpPr>
          <p:cNvPr id="45062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972903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build="p" bldLvl="4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99243" y="1332706"/>
            <a:ext cx="6186489" cy="4854575"/>
            <a:chOff x="223" y="870"/>
            <a:chExt cx="3897" cy="305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23" y="870"/>
              <a:ext cx="3897" cy="3058"/>
              <a:chOff x="223" y="870"/>
              <a:chExt cx="3897" cy="3058"/>
            </a:xfrm>
          </p:grpSpPr>
          <p:graphicFrame>
            <p:nvGraphicFramePr>
              <p:cNvPr id="5122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63330768"/>
                  </p:ext>
                </p:extLst>
              </p:nvPr>
            </p:nvGraphicFramePr>
            <p:xfrm>
              <a:off x="223" y="950"/>
              <a:ext cx="3897" cy="29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28" name="Worksheet" r:id="rId4" imgW="4514816" imgH="3800392" progId="Excel.Sheet.8">
                      <p:embed/>
                    </p:oleObj>
                  </mc:Choice>
                  <mc:Fallback>
                    <p:oleObj name="Worksheet" r:id="rId4" imgW="4514816" imgH="3800392" progId="Excel.Shee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3" y="950"/>
                            <a:ext cx="3897" cy="297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176" name="Text Box 5"/>
              <p:cNvSpPr txBox="1">
                <a:spLocks noChangeArrowheads="1"/>
              </p:cNvSpPr>
              <p:nvPr/>
            </p:nvSpPr>
            <p:spPr bwMode="auto">
              <a:xfrm>
                <a:off x="696" y="870"/>
                <a:ext cx="262" cy="30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2600" b="1" i="1">
                    <a:cs typeface="Arial" charset="0"/>
                  </a:rPr>
                  <a:t>P</a:t>
                </a:r>
              </a:p>
            </p:txBody>
          </p:sp>
          <p:sp>
            <p:nvSpPr>
              <p:cNvPr id="5177" name="Text Box 6"/>
              <p:cNvSpPr txBox="1">
                <a:spLocks noChangeArrowheads="1"/>
              </p:cNvSpPr>
              <p:nvPr/>
            </p:nvSpPr>
            <p:spPr bwMode="auto">
              <a:xfrm>
                <a:off x="3759" y="3375"/>
                <a:ext cx="273" cy="2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600" b="1" i="1">
                    <a:cs typeface="Arial" charset="0"/>
                  </a:rPr>
                  <a:t>Q</a:t>
                </a:r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854" y="1274"/>
              <a:ext cx="2356" cy="2234"/>
              <a:chOff x="854" y="1274"/>
              <a:chExt cx="2356" cy="2234"/>
            </a:xfrm>
          </p:grpSpPr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860" y="1648"/>
                <a:ext cx="1964" cy="1855"/>
                <a:chOff x="357" y="2450"/>
                <a:chExt cx="795" cy="646"/>
              </a:xfrm>
            </p:grpSpPr>
            <p:sp>
              <p:nvSpPr>
                <p:cNvPr id="5174" name="Line 9"/>
                <p:cNvSpPr>
                  <a:spLocks noChangeShapeType="1"/>
                </p:cNvSpPr>
                <p:nvPr/>
              </p:nvSpPr>
              <p:spPr bwMode="auto">
                <a:xfrm>
                  <a:off x="357" y="2450"/>
                  <a:ext cx="795" cy="0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5" name="Line 10"/>
                <p:cNvSpPr>
                  <a:spLocks noChangeShapeType="1"/>
                </p:cNvSpPr>
                <p:nvPr/>
              </p:nvSpPr>
              <p:spPr bwMode="auto">
                <a:xfrm>
                  <a:off x="1152" y="2451"/>
                  <a:ext cx="0" cy="64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1"/>
              <p:cNvGrpSpPr>
                <a:grpSpLocks/>
              </p:cNvGrpSpPr>
              <p:nvPr/>
            </p:nvGrpSpPr>
            <p:grpSpPr bwMode="auto">
              <a:xfrm>
                <a:off x="854" y="2760"/>
                <a:ext cx="791" cy="747"/>
                <a:chOff x="357" y="2450"/>
                <a:chExt cx="795" cy="646"/>
              </a:xfrm>
            </p:grpSpPr>
            <p:sp>
              <p:nvSpPr>
                <p:cNvPr id="5172" name="Line 12"/>
                <p:cNvSpPr>
                  <a:spLocks noChangeShapeType="1"/>
                </p:cNvSpPr>
                <p:nvPr/>
              </p:nvSpPr>
              <p:spPr bwMode="auto">
                <a:xfrm>
                  <a:off x="357" y="2450"/>
                  <a:ext cx="795" cy="0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3" name="Line 13"/>
                <p:cNvSpPr>
                  <a:spLocks noChangeShapeType="1"/>
                </p:cNvSpPr>
                <p:nvPr/>
              </p:nvSpPr>
              <p:spPr bwMode="auto">
                <a:xfrm>
                  <a:off x="1152" y="2451"/>
                  <a:ext cx="0" cy="64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856" y="3135"/>
                <a:ext cx="388" cy="371"/>
                <a:chOff x="357" y="2450"/>
                <a:chExt cx="795" cy="646"/>
              </a:xfrm>
            </p:grpSpPr>
            <p:sp>
              <p:nvSpPr>
                <p:cNvPr id="5170" name="Line 15"/>
                <p:cNvSpPr>
                  <a:spLocks noChangeShapeType="1"/>
                </p:cNvSpPr>
                <p:nvPr/>
              </p:nvSpPr>
              <p:spPr bwMode="auto">
                <a:xfrm>
                  <a:off x="357" y="2450"/>
                  <a:ext cx="795" cy="0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1" name="Line 16"/>
                <p:cNvSpPr>
                  <a:spLocks noChangeShapeType="1"/>
                </p:cNvSpPr>
                <p:nvPr/>
              </p:nvSpPr>
              <p:spPr bwMode="auto">
                <a:xfrm>
                  <a:off x="1152" y="2451"/>
                  <a:ext cx="0" cy="64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17"/>
              <p:cNvGrpSpPr>
                <a:grpSpLocks/>
              </p:cNvGrpSpPr>
              <p:nvPr/>
            </p:nvGrpSpPr>
            <p:grpSpPr bwMode="auto">
              <a:xfrm>
                <a:off x="857" y="2397"/>
                <a:ext cx="1179" cy="1109"/>
                <a:chOff x="357" y="2450"/>
                <a:chExt cx="795" cy="646"/>
              </a:xfrm>
            </p:grpSpPr>
            <p:sp>
              <p:nvSpPr>
                <p:cNvPr id="5168" name="Line 18"/>
                <p:cNvSpPr>
                  <a:spLocks noChangeShapeType="1"/>
                </p:cNvSpPr>
                <p:nvPr/>
              </p:nvSpPr>
              <p:spPr bwMode="auto">
                <a:xfrm>
                  <a:off x="357" y="2450"/>
                  <a:ext cx="795" cy="0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9" name="Line 19"/>
                <p:cNvSpPr>
                  <a:spLocks noChangeShapeType="1"/>
                </p:cNvSpPr>
                <p:nvPr/>
              </p:nvSpPr>
              <p:spPr bwMode="auto">
                <a:xfrm>
                  <a:off x="1152" y="2451"/>
                  <a:ext cx="0" cy="64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20"/>
              <p:cNvGrpSpPr>
                <a:grpSpLocks/>
              </p:cNvGrpSpPr>
              <p:nvPr/>
            </p:nvGrpSpPr>
            <p:grpSpPr bwMode="auto">
              <a:xfrm>
                <a:off x="858" y="2022"/>
                <a:ext cx="1577" cy="1479"/>
                <a:chOff x="357" y="2450"/>
                <a:chExt cx="795" cy="646"/>
              </a:xfrm>
            </p:grpSpPr>
            <p:sp>
              <p:nvSpPr>
                <p:cNvPr id="5166" name="Line 21"/>
                <p:cNvSpPr>
                  <a:spLocks noChangeShapeType="1"/>
                </p:cNvSpPr>
                <p:nvPr/>
              </p:nvSpPr>
              <p:spPr bwMode="auto">
                <a:xfrm>
                  <a:off x="357" y="2450"/>
                  <a:ext cx="795" cy="0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7" name="Line 22"/>
                <p:cNvSpPr>
                  <a:spLocks noChangeShapeType="1"/>
                </p:cNvSpPr>
                <p:nvPr/>
              </p:nvSpPr>
              <p:spPr bwMode="auto">
                <a:xfrm>
                  <a:off x="1152" y="2451"/>
                  <a:ext cx="0" cy="64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23"/>
              <p:cNvGrpSpPr>
                <a:grpSpLocks/>
              </p:cNvGrpSpPr>
              <p:nvPr/>
            </p:nvGrpSpPr>
            <p:grpSpPr bwMode="auto">
              <a:xfrm>
                <a:off x="864" y="1274"/>
                <a:ext cx="2346" cy="2234"/>
                <a:chOff x="357" y="2450"/>
                <a:chExt cx="795" cy="646"/>
              </a:xfrm>
            </p:grpSpPr>
            <p:sp>
              <p:nvSpPr>
                <p:cNvPr id="5164" name="Line 24"/>
                <p:cNvSpPr>
                  <a:spLocks noChangeShapeType="1"/>
                </p:cNvSpPr>
                <p:nvPr/>
              </p:nvSpPr>
              <p:spPr bwMode="auto">
                <a:xfrm>
                  <a:off x="357" y="2450"/>
                  <a:ext cx="795" cy="0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5" name="Line 25"/>
                <p:cNvSpPr>
                  <a:spLocks noChangeShapeType="1"/>
                </p:cNvSpPr>
                <p:nvPr/>
              </p:nvSpPr>
              <p:spPr bwMode="auto">
                <a:xfrm>
                  <a:off x="1152" y="2451"/>
                  <a:ext cx="0" cy="64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" name="Group 26"/>
            <p:cNvGrpSpPr>
              <a:grpSpLocks/>
            </p:cNvGrpSpPr>
            <p:nvPr/>
          </p:nvGrpSpPr>
          <p:grpSpPr bwMode="auto">
            <a:xfrm>
              <a:off x="1079" y="1137"/>
              <a:ext cx="2275" cy="2152"/>
              <a:chOff x="1079" y="1137"/>
              <a:chExt cx="2275" cy="2152"/>
            </a:xfrm>
          </p:grpSpPr>
          <p:sp>
            <p:nvSpPr>
              <p:cNvPr id="5151" name="Line 27"/>
              <p:cNvSpPr>
                <a:spLocks noChangeShapeType="1"/>
              </p:cNvSpPr>
              <p:nvPr/>
            </p:nvSpPr>
            <p:spPr bwMode="auto">
              <a:xfrm flipH="1">
                <a:off x="1079" y="1137"/>
                <a:ext cx="2275" cy="2152"/>
              </a:xfrm>
              <a:prstGeom prst="line">
                <a:avLst/>
              </a:prstGeom>
              <a:noFill/>
              <a:ln w="5080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2" name="Oval 28"/>
              <p:cNvSpPr>
                <a:spLocks noChangeArrowheads="1"/>
              </p:cNvSpPr>
              <p:nvPr/>
            </p:nvSpPr>
            <p:spPr bwMode="auto">
              <a:xfrm>
                <a:off x="3164" y="1231"/>
                <a:ext cx="88" cy="87"/>
              </a:xfrm>
              <a:prstGeom prst="ellipse">
                <a:avLst/>
              </a:prstGeom>
              <a:solidFill>
                <a:srgbClr val="777777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5153" name="Oval 29"/>
              <p:cNvSpPr>
                <a:spLocks noChangeArrowheads="1"/>
              </p:cNvSpPr>
              <p:nvPr/>
            </p:nvSpPr>
            <p:spPr bwMode="auto">
              <a:xfrm>
                <a:off x="2776" y="1604"/>
                <a:ext cx="88" cy="87"/>
              </a:xfrm>
              <a:prstGeom prst="ellipse">
                <a:avLst/>
              </a:prstGeom>
              <a:solidFill>
                <a:srgbClr val="777777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5154" name="Oval 30"/>
              <p:cNvSpPr>
                <a:spLocks noChangeArrowheads="1"/>
              </p:cNvSpPr>
              <p:nvPr/>
            </p:nvSpPr>
            <p:spPr bwMode="auto">
              <a:xfrm>
                <a:off x="2384" y="1973"/>
                <a:ext cx="88" cy="87"/>
              </a:xfrm>
              <a:prstGeom prst="ellipse">
                <a:avLst/>
              </a:prstGeom>
              <a:solidFill>
                <a:srgbClr val="777777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5155" name="Oval 31"/>
              <p:cNvSpPr>
                <a:spLocks noChangeArrowheads="1"/>
              </p:cNvSpPr>
              <p:nvPr/>
            </p:nvSpPr>
            <p:spPr bwMode="auto">
              <a:xfrm>
                <a:off x="1983" y="2352"/>
                <a:ext cx="88" cy="87"/>
              </a:xfrm>
              <a:prstGeom prst="ellipse">
                <a:avLst/>
              </a:prstGeom>
              <a:solidFill>
                <a:srgbClr val="777777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5156" name="Oval 32"/>
              <p:cNvSpPr>
                <a:spLocks noChangeArrowheads="1"/>
              </p:cNvSpPr>
              <p:nvPr/>
            </p:nvSpPr>
            <p:spPr bwMode="auto">
              <a:xfrm>
                <a:off x="1598" y="2714"/>
                <a:ext cx="88" cy="87"/>
              </a:xfrm>
              <a:prstGeom prst="ellipse">
                <a:avLst/>
              </a:prstGeom>
              <a:solidFill>
                <a:srgbClr val="777777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5157" name="Oval 33"/>
              <p:cNvSpPr>
                <a:spLocks noChangeArrowheads="1"/>
              </p:cNvSpPr>
              <p:nvPr/>
            </p:nvSpPr>
            <p:spPr bwMode="auto">
              <a:xfrm>
                <a:off x="1198" y="3090"/>
                <a:ext cx="88" cy="87"/>
              </a:xfrm>
              <a:prstGeom prst="ellipse">
                <a:avLst/>
              </a:prstGeom>
              <a:solidFill>
                <a:srgbClr val="777777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101410" name="Text Box 34"/>
          <p:cNvSpPr txBox="1">
            <a:spLocks noChangeArrowheads="1"/>
          </p:cNvSpPr>
          <p:nvPr/>
        </p:nvSpPr>
        <p:spPr bwMode="auto">
          <a:xfrm>
            <a:off x="6086475" y="1247775"/>
            <a:ext cx="2727325" cy="3913379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Suppose the price of sugar falls.  </a:t>
            </a:r>
          </a:p>
          <a:p>
            <a:pPr>
              <a:lnSpc>
                <a:spcPct val="105000"/>
              </a:lnSpc>
              <a:spcBef>
                <a:spcPct val="10000"/>
              </a:spcBef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At each price, the quantity of </a:t>
            </a:r>
            <a:br>
              <a:rPr lang="en-US" sz="2600" dirty="0">
                <a:latin typeface="Arial" pitchFamily="34" charset="0"/>
                <a:cs typeface="Arial" pitchFamily="34" charset="0"/>
              </a:rPr>
            </a:br>
            <a:r>
              <a:rPr lang="en-US" sz="2600" dirty="0" err="1">
                <a:latin typeface="Arial" pitchFamily="34" charset="0"/>
                <a:cs typeface="Arial" pitchFamily="34" charset="0"/>
              </a:rPr>
              <a:t>trdelnik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supplied </a:t>
            </a:r>
            <a:br>
              <a:rPr lang="en-US" sz="2600" dirty="0">
                <a:latin typeface="Arial" pitchFamily="34" charset="0"/>
                <a:cs typeface="Arial" pitchFamily="34" charset="0"/>
              </a:rPr>
            </a:br>
            <a:r>
              <a:rPr lang="en-US" sz="2600" dirty="0">
                <a:latin typeface="Arial" pitchFamily="34" charset="0"/>
                <a:cs typeface="Arial" pitchFamily="34" charset="0"/>
              </a:rPr>
              <a:t>will increase </a:t>
            </a:r>
            <a:br>
              <a:rPr lang="en-US" sz="2600" dirty="0">
                <a:latin typeface="Arial" pitchFamily="34" charset="0"/>
                <a:cs typeface="Arial" pitchFamily="34" charset="0"/>
              </a:rPr>
            </a:br>
            <a:r>
              <a:rPr lang="en-US" sz="2600" dirty="0">
                <a:latin typeface="Arial" pitchFamily="34" charset="0"/>
                <a:cs typeface="Arial" pitchFamily="34" charset="0"/>
              </a:rPr>
              <a:t>(by 5 in this example).</a:t>
            </a:r>
          </a:p>
        </p:txBody>
      </p:sp>
      <p:sp>
        <p:nvSpPr>
          <p:cNvPr id="101411" name="Line 35"/>
          <p:cNvSpPr>
            <a:spLocks noChangeShapeType="1"/>
          </p:cNvSpPr>
          <p:nvPr/>
        </p:nvSpPr>
        <p:spPr bwMode="auto">
          <a:xfrm flipV="1">
            <a:off x="2314575" y="1831975"/>
            <a:ext cx="3605213" cy="3413125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36"/>
          <p:cNvGrpSpPr>
            <a:grpSpLocks/>
          </p:cNvGrpSpPr>
          <p:nvPr/>
        </p:nvGrpSpPr>
        <p:grpSpPr bwMode="auto">
          <a:xfrm>
            <a:off x="2046288" y="4905375"/>
            <a:ext cx="636587" cy="138113"/>
            <a:chOff x="1289" y="3090"/>
            <a:chExt cx="401" cy="87"/>
          </a:xfrm>
        </p:grpSpPr>
        <p:sp>
          <p:nvSpPr>
            <p:cNvPr id="5146" name="Oval 37"/>
            <p:cNvSpPr>
              <a:spLocks noChangeArrowheads="1"/>
            </p:cNvSpPr>
            <p:nvPr/>
          </p:nvSpPr>
          <p:spPr bwMode="auto">
            <a:xfrm>
              <a:off x="1602" y="3090"/>
              <a:ext cx="88" cy="87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5147" name="Line 38"/>
            <p:cNvSpPr>
              <a:spLocks noChangeShapeType="1"/>
            </p:cNvSpPr>
            <p:nvPr/>
          </p:nvSpPr>
          <p:spPr bwMode="auto">
            <a:xfrm flipV="1">
              <a:off x="1289" y="3135"/>
              <a:ext cx="309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40"/>
          <p:cNvGrpSpPr>
            <a:grpSpLocks/>
          </p:cNvGrpSpPr>
          <p:nvPr/>
        </p:nvGrpSpPr>
        <p:grpSpPr bwMode="auto">
          <a:xfrm>
            <a:off x="2667000" y="4310063"/>
            <a:ext cx="636588" cy="138112"/>
            <a:chOff x="1289" y="3090"/>
            <a:chExt cx="401" cy="87"/>
          </a:xfrm>
        </p:grpSpPr>
        <p:sp>
          <p:nvSpPr>
            <p:cNvPr id="5144" name="Oval 41"/>
            <p:cNvSpPr>
              <a:spLocks noChangeArrowheads="1"/>
            </p:cNvSpPr>
            <p:nvPr/>
          </p:nvSpPr>
          <p:spPr bwMode="auto">
            <a:xfrm>
              <a:off x="1602" y="3090"/>
              <a:ext cx="88" cy="87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5145" name="Line 42"/>
            <p:cNvSpPr>
              <a:spLocks noChangeShapeType="1"/>
            </p:cNvSpPr>
            <p:nvPr/>
          </p:nvSpPr>
          <p:spPr bwMode="auto">
            <a:xfrm flipV="1">
              <a:off x="1289" y="3135"/>
              <a:ext cx="309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43"/>
          <p:cNvGrpSpPr>
            <a:grpSpLocks/>
          </p:cNvGrpSpPr>
          <p:nvPr/>
        </p:nvGrpSpPr>
        <p:grpSpPr bwMode="auto">
          <a:xfrm>
            <a:off x="3294063" y="3732213"/>
            <a:ext cx="636587" cy="138112"/>
            <a:chOff x="1289" y="3090"/>
            <a:chExt cx="401" cy="87"/>
          </a:xfrm>
        </p:grpSpPr>
        <p:sp>
          <p:nvSpPr>
            <p:cNvPr id="5142" name="Oval 44"/>
            <p:cNvSpPr>
              <a:spLocks noChangeArrowheads="1"/>
            </p:cNvSpPr>
            <p:nvPr/>
          </p:nvSpPr>
          <p:spPr bwMode="auto">
            <a:xfrm>
              <a:off x="1602" y="3090"/>
              <a:ext cx="88" cy="87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5143" name="Line 45"/>
            <p:cNvSpPr>
              <a:spLocks noChangeShapeType="1"/>
            </p:cNvSpPr>
            <p:nvPr/>
          </p:nvSpPr>
          <p:spPr bwMode="auto">
            <a:xfrm flipV="1">
              <a:off x="1289" y="3135"/>
              <a:ext cx="309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46"/>
          <p:cNvGrpSpPr>
            <a:grpSpLocks/>
          </p:cNvGrpSpPr>
          <p:nvPr/>
        </p:nvGrpSpPr>
        <p:grpSpPr bwMode="auto">
          <a:xfrm>
            <a:off x="3921125" y="3132138"/>
            <a:ext cx="636588" cy="138112"/>
            <a:chOff x="1289" y="3090"/>
            <a:chExt cx="401" cy="87"/>
          </a:xfrm>
        </p:grpSpPr>
        <p:sp>
          <p:nvSpPr>
            <p:cNvPr id="5140" name="Oval 47"/>
            <p:cNvSpPr>
              <a:spLocks noChangeArrowheads="1"/>
            </p:cNvSpPr>
            <p:nvPr/>
          </p:nvSpPr>
          <p:spPr bwMode="auto">
            <a:xfrm>
              <a:off x="1602" y="3090"/>
              <a:ext cx="88" cy="87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5141" name="Line 48"/>
            <p:cNvSpPr>
              <a:spLocks noChangeShapeType="1"/>
            </p:cNvSpPr>
            <p:nvPr/>
          </p:nvSpPr>
          <p:spPr bwMode="auto">
            <a:xfrm flipV="1">
              <a:off x="1289" y="3135"/>
              <a:ext cx="309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49"/>
          <p:cNvGrpSpPr>
            <a:grpSpLocks/>
          </p:cNvGrpSpPr>
          <p:nvPr/>
        </p:nvGrpSpPr>
        <p:grpSpPr bwMode="auto">
          <a:xfrm>
            <a:off x="4532313" y="2541588"/>
            <a:ext cx="636587" cy="138112"/>
            <a:chOff x="1289" y="3090"/>
            <a:chExt cx="401" cy="87"/>
          </a:xfrm>
        </p:grpSpPr>
        <p:sp>
          <p:nvSpPr>
            <p:cNvPr id="5138" name="Oval 50"/>
            <p:cNvSpPr>
              <a:spLocks noChangeArrowheads="1"/>
            </p:cNvSpPr>
            <p:nvPr/>
          </p:nvSpPr>
          <p:spPr bwMode="auto">
            <a:xfrm>
              <a:off x="1602" y="3090"/>
              <a:ext cx="88" cy="87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5139" name="Line 51"/>
            <p:cNvSpPr>
              <a:spLocks noChangeShapeType="1"/>
            </p:cNvSpPr>
            <p:nvPr/>
          </p:nvSpPr>
          <p:spPr bwMode="auto">
            <a:xfrm flipV="1">
              <a:off x="1289" y="3135"/>
              <a:ext cx="309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52"/>
          <p:cNvGrpSpPr>
            <a:grpSpLocks/>
          </p:cNvGrpSpPr>
          <p:nvPr/>
        </p:nvGrpSpPr>
        <p:grpSpPr bwMode="auto">
          <a:xfrm>
            <a:off x="5153025" y="1951038"/>
            <a:ext cx="636588" cy="138112"/>
            <a:chOff x="1289" y="3090"/>
            <a:chExt cx="401" cy="87"/>
          </a:xfrm>
        </p:grpSpPr>
        <p:sp>
          <p:nvSpPr>
            <p:cNvPr id="5136" name="Oval 53"/>
            <p:cNvSpPr>
              <a:spLocks noChangeArrowheads="1"/>
            </p:cNvSpPr>
            <p:nvPr/>
          </p:nvSpPr>
          <p:spPr bwMode="auto">
            <a:xfrm>
              <a:off x="1602" y="3090"/>
              <a:ext cx="88" cy="87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5137" name="Line 54"/>
            <p:cNvSpPr>
              <a:spLocks noChangeShapeType="1"/>
            </p:cNvSpPr>
            <p:nvPr/>
          </p:nvSpPr>
          <p:spPr bwMode="auto">
            <a:xfrm flipV="1">
              <a:off x="1289" y="3135"/>
              <a:ext cx="309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5" name="FlagCount" hidden="1">
            <a:hlinkClick r:id="rId6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sp>
        <p:nvSpPr>
          <p:cNvPr id="57" name="Title 5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Supply Curve Shifters:  </a:t>
            </a:r>
            <a:r>
              <a:rPr lang="en-US" sz="3400" b="1" dirty="0">
                <a:solidFill>
                  <a:srgbClr val="008080"/>
                </a:solidFill>
              </a:rPr>
              <a:t>Input Prices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110787118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10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10" grpId="0" animBg="1"/>
      <p:bldP spid="1014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400" dirty="0"/>
              <a:t>Supply Curve Shifters:  </a:t>
            </a:r>
            <a:r>
              <a:rPr lang="en-US" sz="3400" b="1" dirty="0">
                <a:solidFill>
                  <a:srgbClr val="008080"/>
                </a:solidFill>
              </a:rPr>
              <a:t>Technology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Technology determines how much inputs are required to produce a unit of output.  </a:t>
            </a:r>
          </a:p>
          <a:p>
            <a:pPr eaLnBrk="1" hangingPunct="1"/>
            <a:r>
              <a:rPr lang="en-US"/>
              <a:t>A cost-saving technological improvement has </a:t>
            </a:r>
            <a:br>
              <a:rPr lang="en-US"/>
            </a:br>
            <a:r>
              <a:rPr lang="en-US"/>
              <a:t>the same effect as a fall in input prices, </a:t>
            </a:r>
            <a:br>
              <a:rPr lang="en-US"/>
            </a:br>
            <a:r>
              <a:rPr lang="en-US"/>
              <a:t>shifts </a:t>
            </a:r>
            <a:r>
              <a:rPr lang="en-US" b="1" i="1"/>
              <a:t>S</a:t>
            </a:r>
            <a:r>
              <a:rPr lang="en-US"/>
              <a:t> curve to the right.  </a:t>
            </a:r>
          </a:p>
        </p:txBody>
      </p:sp>
      <p:sp>
        <p:nvSpPr>
          <p:cNvPr id="46086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3308089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build="p" bldLvl="4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Supply Curve Shifters:  </a:t>
            </a:r>
            <a:r>
              <a:rPr lang="en-US" sz="3400" b="1" dirty="0">
                <a:solidFill>
                  <a:srgbClr val="008080"/>
                </a:solidFill>
              </a:rPr>
              <a:t># of Sellers  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increase in the number of sellers increases the quantity supplied at each price,</a:t>
            </a:r>
          </a:p>
          <a:p>
            <a:pPr>
              <a:spcBef>
                <a:spcPts val="1000"/>
              </a:spcBef>
              <a:buNone/>
            </a:pPr>
            <a:r>
              <a:rPr lang="en-US" dirty="0"/>
              <a:t>	shifts </a:t>
            </a:r>
            <a:r>
              <a:rPr lang="en-US" b="1" i="1" dirty="0"/>
              <a:t>S</a:t>
            </a:r>
            <a:r>
              <a:rPr lang="en-US" dirty="0"/>
              <a:t> curve to the right.  </a:t>
            </a:r>
          </a:p>
        </p:txBody>
      </p:sp>
      <p:sp>
        <p:nvSpPr>
          <p:cNvPr id="47110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2676542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build="p" bldLvl="4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Supply Curve Shifters</a:t>
            </a:r>
            <a:r>
              <a:rPr lang="en-US" sz="3400" dirty="0">
                <a:solidFill>
                  <a:srgbClr val="008080"/>
                </a:solidFill>
              </a:rPr>
              <a:t>:  </a:t>
            </a:r>
            <a:r>
              <a:rPr lang="en-US" sz="3400" b="1" dirty="0">
                <a:solidFill>
                  <a:srgbClr val="008080"/>
                </a:solidFill>
              </a:rPr>
              <a:t>Expectations 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Events in the Middle East lead to expectations of higher oil prices.  </a:t>
            </a:r>
          </a:p>
          <a:p>
            <a:pPr lvl="1"/>
            <a:r>
              <a:rPr lang="en-US" dirty="0"/>
              <a:t>In response, owners of Texas oilfields reduce supply now, save some inventory to sell later at the higher price. </a:t>
            </a:r>
          </a:p>
          <a:p>
            <a:pPr lvl="1"/>
            <a:r>
              <a:rPr lang="en-US" b="1" i="1" dirty="0"/>
              <a:t>S</a:t>
            </a:r>
            <a:r>
              <a:rPr lang="en-US" dirty="0"/>
              <a:t> curve shifts left.  </a:t>
            </a:r>
          </a:p>
          <a:p>
            <a:r>
              <a:rPr lang="en-US" dirty="0"/>
              <a:t>In general, sellers may adjust supply* when their expectations of future prices change.  </a:t>
            </a:r>
            <a:br>
              <a:rPr lang="en-US" dirty="0"/>
            </a:br>
            <a:r>
              <a:rPr lang="en-US" dirty="0"/>
              <a:t>(*</a:t>
            </a:r>
            <a:r>
              <a:rPr lang="en-US" i="1" dirty="0"/>
              <a:t>If good not perishable</a:t>
            </a:r>
            <a:r>
              <a:rPr lang="en-US" dirty="0"/>
              <a:t>)</a:t>
            </a:r>
          </a:p>
        </p:txBody>
      </p:sp>
      <p:sp>
        <p:nvSpPr>
          <p:cNvPr id="48134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1872019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 bldLvl="4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ChangeArrowheads="1"/>
          </p:cNvSpPr>
          <p:nvPr/>
        </p:nvSpPr>
        <p:spPr bwMode="auto">
          <a:xfrm>
            <a:off x="709083" y="1029758"/>
            <a:ext cx="7359650" cy="5283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4000"/>
            <a:ext cx="9144000" cy="635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400" dirty="0"/>
              <a:t>Summary:  Variables That Influence Buyers</a:t>
            </a:r>
          </a:p>
        </p:txBody>
      </p:sp>
      <p:sp>
        <p:nvSpPr>
          <p:cNvPr id="3584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732543" y="1066271"/>
            <a:ext cx="7726362" cy="534987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tabLst>
                <a:tab pos="2684463" algn="l"/>
              </a:tabLst>
            </a:pPr>
            <a:r>
              <a:rPr lang="en-US" sz="2700" i="1" dirty="0"/>
              <a:t>Variable	A change in this variable… </a:t>
            </a: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905933" y="1753658"/>
            <a:ext cx="7142163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00B85C"/>
              </a:buClr>
              <a:buSzPct val="120000"/>
              <a:buFont typeface="Wingdings" pitchFamily="2" charset="2"/>
              <a:buNone/>
              <a:tabLst>
                <a:tab pos="2684463" algn="l"/>
              </a:tabLst>
            </a:pPr>
            <a:r>
              <a:rPr lang="en-US" sz="2700">
                <a:latin typeface="Arial"/>
                <a:cs typeface="Arial"/>
              </a:rPr>
              <a:t>Price	…causes a movement </a:t>
            </a:r>
            <a:br>
              <a:rPr lang="en-US" sz="2700">
                <a:latin typeface="Arial"/>
                <a:cs typeface="Arial"/>
              </a:rPr>
            </a:br>
            <a:r>
              <a:rPr lang="en-US" sz="2700">
                <a:latin typeface="Arial"/>
                <a:cs typeface="Arial"/>
              </a:rPr>
              <a:t>	    along the </a:t>
            </a:r>
            <a:r>
              <a:rPr lang="en-US" sz="2700" b="1" i="1">
                <a:latin typeface="Arial"/>
                <a:cs typeface="Arial"/>
              </a:rPr>
              <a:t>D</a:t>
            </a:r>
            <a:r>
              <a:rPr lang="en-US" sz="2700">
                <a:latin typeface="Arial"/>
                <a:cs typeface="Arial"/>
              </a:rPr>
              <a:t> curve</a:t>
            </a:r>
          </a:p>
          <a:p>
            <a:pPr>
              <a:spcBef>
                <a:spcPct val="50000"/>
              </a:spcBef>
              <a:buClr>
                <a:srgbClr val="00B85C"/>
              </a:buClr>
              <a:buSzPct val="120000"/>
              <a:buFont typeface="Wingdings" pitchFamily="2" charset="2"/>
              <a:buNone/>
              <a:tabLst>
                <a:tab pos="2684463" algn="l"/>
              </a:tabLst>
            </a:pPr>
            <a:r>
              <a:rPr lang="en-US" sz="2700">
                <a:latin typeface="Arial"/>
                <a:cs typeface="Arial"/>
              </a:rPr>
              <a:t># of buyers	…shifts the </a:t>
            </a:r>
            <a:r>
              <a:rPr lang="en-US" sz="2700" b="1" i="1">
                <a:latin typeface="Arial"/>
                <a:cs typeface="Arial"/>
              </a:rPr>
              <a:t>D</a:t>
            </a:r>
            <a:r>
              <a:rPr lang="en-US" sz="2700">
                <a:latin typeface="Arial"/>
                <a:cs typeface="Arial"/>
              </a:rPr>
              <a:t> curve</a:t>
            </a:r>
          </a:p>
          <a:p>
            <a:pPr>
              <a:spcBef>
                <a:spcPct val="50000"/>
              </a:spcBef>
              <a:buClr>
                <a:srgbClr val="00B85C"/>
              </a:buClr>
              <a:buSzPct val="120000"/>
              <a:buFont typeface="Wingdings" pitchFamily="2" charset="2"/>
              <a:buNone/>
              <a:tabLst>
                <a:tab pos="2684463" algn="l"/>
              </a:tabLst>
            </a:pPr>
            <a:r>
              <a:rPr lang="en-US" sz="2700">
                <a:latin typeface="Arial"/>
                <a:cs typeface="Arial"/>
              </a:rPr>
              <a:t>Income	…shifts the </a:t>
            </a:r>
            <a:r>
              <a:rPr lang="en-US" sz="2700" b="1" i="1">
                <a:latin typeface="Arial"/>
                <a:cs typeface="Arial"/>
              </a:rPr>
              <a:t>D</a:t>
            </a:r>
            <a:r>
              <a:rPr lang="en-US" sz="2700">
                <a:latin typeface="Arial"/>
                <a:cs typeface="Arial"/>
              </a:rPr>
              <a:t> curve</a:t>
            </a:r>
          </a:p>
          <a:p>
            <a:pPr>
              <a:spcBef>
                <a:spcPct val="50000"/>
              </a:spcBef>
              <a:buClr>
                <a:srgbClr val="00B85C"/>
              </a:buClr>
              <a:buSzPct val="120000"/>
              <a:buFont typeface="Wingdings" pitchFamily="2" charset="2"/>
              <a:buNone/>
              <a:tabLst>
                <a:tab pos="2684463" algn="l"/>
              </a:tabLst>
            </a:pPr>
            <a:r>
              <a:rPr lang="en-US" sz="2700">
                <a:latin typeface="Arial"/>
                <a:cs typeface="Arial"/>
              </a:rPr>
              <a:t>Price of</a:t>
            </a:r>
            <a:br>
              <a:rPr lang="en-US" sz="2700">
                <a:latin typeface="Arial"/>
                <a:cs typeface="Arial"/>
              </a:rPr>
            </a:br>
            <a:r>
              <a:rPr lang="en-US" sz="2700">
                <a:latin typeface="Arial"/>
                <a:cs typeface="Arial"/>
              </a:rPr>
              <a:t>related goods	…shifts the </a:t>
            </a:r>
            <a:r>
              <a:rPr lang="en-US" sz="2700" b="1" i="1">
                <a:latin typeface="Arial"/>
                <a:cs typeface="Arial"/>
              </a:rPr>
              <a:t>D</a:t>
            </a:r>
            <a:r>
              <a:rPr lang="en-US" sz="2700">
                <a:latin typeface="Arial"/>
                <a:cs typeface="Arial"/>
              </a:rPr>
              <a:t> curve</a:t>
            </a:r>
          </a:p>
          <a:p>
            <a:pPr>
              <a:spcBef>
                <a:spcPct val="50000"/>
              </a:spcBef>
              <a:buClr>
                <a:srgbClr val="00B85C"/>
              </a:buClr>
              <a:buSzPct val="120000"/>
              <a:buFont typeface="Wingdings" pitchFamily="2" charset="2"/>
              <a:buNone/>
              <a:tabLst>
                <a:tab pos="2684463" algn="l"/>
              </a:tabLst>
            </a:pPr>
            <a:r>
              <a:rPr lang="en-US" sz="2700">
                <a:latin typeface="Arial"/>
                <a:cs typeface="Arial"/>
              </a:rPr>
              <a:t>Tastes	…shifts the </a:t>
            </a:r>
            <a:r>
              <a:rPr lang="en-US" sz="2700" b="1" i="1">
                <a:latin typeface="Arial"/>
                <a:cs typeface="Arial"/>
              </a:rPr>
              <a:t>D</a:t>
            </a:r>
            <a:r>
              <a:rPr lang="en-US" sz="2700">
                <a:latin typeface="Arial"/>
                <a:cs typeface="Arial"/>
              </a:rPr>
              <a:t> curve</a:t>
            </a:r>
          </a:p>
          <a:p>
            <a:pPr>
              <a:spcBef>
                <a:spcPct val="50000"/>
              </a:spcBef>
              <a:buClr>
                <a:srgbClr val="00B85C"/>
              </a:buClr>
              <a:buSzPct val="120000"/>
              <a:buFont typeface="Wingdings" pitchFamily="2" charset="2"/>
              <a:buNone/>
              <a:tabLst>
                <a:tab pos="2684463" algn="l"/>
              </a:tabLst>
            </a:pPr>
            <a:r>
              <a:rPr lang="en-US" sz="2700">
                <a:latin typeface="Arial"/>
                <a:cs typeface="Arial"/>
              </a:rPr>
              <a:t>Expectations	…shifts the </a:t>
            </a:r>
            <a:r>
              <a:rPr lang="en-US" sz="2700" b="1" i="1">
                <a:latin typeface="Arial"/>
                <a:cs typeface="Arial"/>
              </a:rPr>
              <a:t>D</a:t>
            </a:r>
            <a:r>
              <a:rPr lang="en-US" sz="2700">
                <a:latin typeface="Arial"/>
                <a:cs typeface="Arial"/>
              </a:rPr>
              <a:t> curve</a:t>
            </a:r>
          </a:p>
        </p:txBody>
      </p:sp>
      <p:sp>
        <p:nvSpPr>
          <p:cNvPr id="35848" name="Line 6"/>
          <p:cNvSpPr>
            <a:spLocks noChangeShapeType="1"/>
          </p:cNvSpPr>
          <p:nvPr/>
        </p:nvSpPr>
        <p:spPr bwMode="auto">
          <a:xfrm>
            <a:off x="893233" y="1666346"/>
            <a:ext cx="6981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5849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242065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7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7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7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70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ChangeArrowheads="1"/>
          </p:cNvSpPr>
          <p:nvPr/>
        </p:nvSpPr>
        <p:spPr bwMode="auto">
          <a:xfrm>
            <a:off x="899583" y="1154994"/>
            <a:ext cx="7359650" cy="451008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915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922866" y="1226432"/>
            <a:ext cx="7726362" cy="5429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tabLst>
                <a:tab pos="2684463" algn="l"/>
              </a:tabLst>
            </a:pPr>
            <a:r>
              <a:rPr lang="en-US" sz="2700" i="1" dirty="0"/>
              <a:t>Variable	A change in this variable… 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4000"/>
            <a:ext cx="9144000" cy="635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400" dirty="0"/>
              <a:t>Summary:  Variables that Influence Sellers</a:t>
            </a:r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1096433" y="1878894"/>
            <a:ext cx="7142163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00B85C"/>
              </a:buClr>
              <a:buSzPct val="120000"/>
              <a:buFont typeface="Wingdings" pitchFamily="2" charset="2"/>
              <a:buNone/>
              <a:tabLst>
                <a:tab pos="2684463" algn="l"/>
              </a:tabLst>
            </a:pPr>
            <a:r>
              <a:rPr lang="en-US" sz="2700">
                <a:latin typeface="Arial"/>
                <a:cs typeface="Arial"/>
              </a:rPr>
              <a:t>Price	…causes a movement </a:t>
            </a:r>
            <a:br>
              <a:rPr lang="en-US" sz="2700">
                <a:latin typeface="Arial"/>
                <a:cs typeface="Arial"/>
              </a:rPr>
            </a:br>
            <a:r>
              <a:rPr lang="en-US" sz="2700">
                <a:latin typeface="Arial"/>
                <a:cs typeface="Arial"/>
              </a:rPr>
              <a:t>	    along the </a:t>
            </a:r>
            <a:r>
              <a:rPr lang="en-US" sz="2700" b="1" i="1">
                <a:latin typeface="Arial"/>
                <a:cs typeface="Arial"/>
              </a:rPr>
              <a:t>S</a:t>
            </a:r>
            <a:r>
              <a:rPr lang="en-US" sz="2700">
                <a:latin typeface="Arial"/>
                <a:cs typeface="Arial"/>
              </a:rPr>
              <a:t> curve</a:t>
            </a:r>
          </a:p>
          <a:p>
            <a:pPr>
              <a:spcBef>
                <a:spcPct val="50000"/>
              </a:spcBef>
              <a:buClr>
                <a:srgbClr val="00B85C"/>
              </a:buClr>
              <a:buSzPct val="120000"/>
              <a:buFont typeface="Wingdings" pitchFamily="2" charset="2"/>
              <a:buNone/>
              <a:tabLst>
                <a:tab pos="2684463" algn="l"/>
              </a:tabLst>
            </a:pPr>
            <a:r>
              <a:rPr lang="en-US" sz="2700">
                <a:latin typeface="Arial"/>
                <a:cs typeface="Arial"/>
              </a:rPr>
              <a:t>Input Prices	…shifts the </a:t>
            </a:r>
            <a:r>
              <a:rPr lang="en-US" sz="2700" b="1" i="1">
                <a:latin typeface="Arial"/>
                <a:cs typeface="Arial"/>
              </a:rPr>
              <a:t>S</a:t>
            </a:r>
            <a:r>
              <a:rPr lang="en-US" sz="2700">
                <a:latin typeface="Arial"/>
                <a:cs typeface="Arial"/>
              </a:rPr>
              <a:t> curve</a:t>
            </a:r>
          </a:p>
          <a:p>
            <a:pPr>
              <a:spcBef>
                <a:spcPct val="50000"/>
              </a:spcBef>
              <a:buClr>
                <a:srgbClr val="00B85C"/>
              </a:buClr>
              <a:buSzPct val="120000"/>
              <a:buFont typeface="Wingdings" pitchFamily="2" charset="2"/>
              <a:buNone/>
              <a:tabLst>
                <a:tab pos="2684463" algn="l"/>
              </a:tabLst>
            </a:pPr>
            <a:r>
              <a:rPr lang="en-US" sz="2700">
                <a:latin typeface="Arial"/>
                <a:cs typeface="Arial"/>
              </a:rPr>
              <a:t>Technology	…shifts the </a:t>
            </a:r>
            <a:r>
              <a:rPr lang="en-US" sz="2700" b="1" i="1">
                <a:latin typeface="Arial"/>
                <a:cs typeface="Arial"/>
              </a:rPr>
              <a:t>S</a:t>
            </a:r>
            <a:r>
              <a:rPr lang="en-US" sz="2700">
                <a:latin typeface="Arial"/>
                <a:cs typeface="Arial"/>
              </a:rPr>
              <a:t> curve</a:t>
            </a:r>
          </a:p>
          <a:p>
            <a:pPr>
              <a:spcBef>
                <a:spcPct val="50000"/>
              </a:spcBef>
              <a:buClr>
                <a:srgbClr val="00B85C"/>
              </a:buClr>
              <a:buSzPct val="120000"/>
              <a:buFont typeface="Wingdings" pitchFamily="2" charset="2"/>
              <a:buNone/>
              <a:tabLst>
                <a:tab pos="2684463" algn="l"/>
              </a:tabLst>
            </a:pPr>
            <a:r>
              <a:rPr lang="en-US" sz="2700">
                <a:latin typeface="Arial"/>
                <a:cs typeface="Arial"/>
              </a:rPr>
              <a:t># of Sellers	…shifts the </a:t>
            </a:r>
            <a:r>
              <a:rPr lang="en-US" sz="2700" b="1" i="1">
                <a:latin typeface="Arial"/>
                <a:cs typeface="Arial"/>
              </a:rPr>
              <a:t>S</a:t>
            </a:r>
            <a:r>
              <a:rPr lang="en-US" sz="2700">
                <a:latin typeface="Arial"/>
                <a:cs typeface="Arial"/>
              </a:rPr>
              <a:t> curve</a:t>
            </a:r>
          </a:p>
          <a:p>
            <a:pPr>
              <a:spcBef>
                <a:spcPct val="50000"/>
              </a:spcBef>
              <a:buClr>
                <a:srgbClr val="00B85C"/>
              </a:buClr>
              <a:buSzPct val="120000"/>
              <a:buFont typeface="Wingdings" pitchFamily="2" charset="2"/>
              <a:buNone/>
              <a:tabLst>
                <a:tab pos="2684463" algn="l"/>
              </a:tabLst>
            </a:pPr>
            <a:r>
              <a:rPr lang="en-US" sz="2700">
                <a:latin typeface="Arial"/>
                <a:cs typeface="Arial"/>
              </a:rPr>
              <a:t>Expectations	…shifts the </a:t>
            </a:r>
            <a:r>
              <a:rPr lang="en-US" sz="2700" b="1" i="1">
                <a:latin typeface="Arial"/>
                <a:cs typeface="Arial"/>
              </a:rPr>
              <a:t>S</a:t>
            </a:r>
            <a:r>
              <a:rPr lang="en-US" sz="2700">
                <a:latin typeface="Arial"/>
                <a:cs typeface="Arial"/>
              </a:rPr>
              <a:t> curve</a:t>
            </a:r>
          </a:p>
        </p:txBody>
      </p:sp>
      <p:sp>
        <p:nvSpPr>
          <p:cNvPr id="49160" name="Line 6"/>
          <p:cNvSpPr>
            <a:spLocks noChangeShapeType="1"/>
          </p:cNvSpPr>
          <p:nvPr/>
        </p:nvSpPr>
        <p:spPr bwMode="auto">
          <a:xfrm>
            <a:off x="1083733" y="1791582"/>
            <a:ext cx="6981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9161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66846088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75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29 at 9.52.0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700"/>
            <a:ext cx="304800" cy="68707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68002"/>
            <a:ext cx="8229600" cy="4808998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3C167"/>
              </a:buClr>
              <a:buSzTx/>
              <a:buFont typeface="Wingdings" charset="2"/>
              <a:buChar char="§"/>
              <a:tabLst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9900"/>
              </a:buClr>
              <a:buSzTx/>
              <a:buFont typeface="Wingdings" charset="2"/>
              <a:buChar char="§"/>
              <a:tabLst/>
              <a:defRPr sz="2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3A2C7"/>
              </a:buClr>
              <a:buSzTx/>
              <a:buFont typeface="Wingdings" charset="2"/>
              <a:buChar char="§"/>
              <a:tabLst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Core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lecture about markets.</a:t>
            </a:r>
          </a:p>
          <a:p>
            <a:pPr marL="285750" indent="-285750"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2000" dirty="0">
                <a:highlight>
                  <a:srgbClr val="FFFF00"/>
                </a:highlight>
              </a:rPr>
              <a:t>Lecture 2: The Market forces of Supply and Demand, Mankiw Ch 4.</a:t>
            </a:r>
          </a:p>
          <a:p>
            <a:pPr marL="285750" indent="-285750"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2000" dirty="0"/>
              <a:t>Lecture 3: Elasticity and its application, Mankiw Ch. 5.</a:t>
            </a:r>
          </a:p>
          <a:p>
            <a:pPr marL="285750" indent="-285750"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2000" dirty="0"/>
              <a:t>Lecture 4: Supply, Demand and Government policies. Efficiency. Externalities, </a:t>
            </a:r>
            <a:r>
              <a:rPr lang="en-US" sz="2000" dirty="0" err="1"/>
              <a:t>Mankiw</a:t>
            </a:r>
            <a:r>
              <a:rPr lang="en-US" sz="2000" dirty="0"/>
              <a:t>, Ch. 6-8.</a:t>
            </a:r>
          </a:p>
          <a:p>
            <a:pPr marL="285750" indent="-285750"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sz="2000" b="1" dirty="0"/>
              <a:t>Quiz next lecture. </a:t>
            </a:r>
            <a:endParaRPr lang="en-US" b="1" dirty="0"/>
          </a:p>
          <a:p>
            <a:pPr marL="285750" indent="-285750"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33400" y="188912"/>
            <a:ext cx="8458200" cy="1081044"/>
          </a:xfrm>
          <a:prstGeom prst="rect">
            <a:avLst/>
          </a:prstGeom>
          <a:noFill/>
        </p:spPr>
        <p:txBody>
          <a:bodyPr bIns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6699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05000"/>
              </a:lnSpc>
              <a:defRPr/>
            </a:pPr>
            <a:r>
              <a:rPr lang="en-US" sz="3300" kern="0" spc="2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Lecture Today</a:t>
            </a:r>
            <a:br>
              <a:rPr lang="en-US" sz="3300" kern="0" spc="2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endParaRPr lang="en-US" sz="3300" kern="0" spc="2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855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5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08963" cy="9540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400" b="0" spc="40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ACTIVE LEARNING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r>
              <a:rPr lang="en-US" sz="7100" baseline="-10000" dirty="0">
                <a:solidFill>
                  <a:srgbClr val="E27D0E"/>
                </a:solidFill>
                <a:latin typeface="Cambria Math"/>
                <a:cs typeface="Cambria Math"/>
              </a:rPr>
              <a:t>2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b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</a:br>
            <a:r>
              <a:rPr lang="en-US" sz="4000" dirty="0">
                <a:solidFill>
                  <a:srgbClr val="CC9900"/>
                </a:solidFill>
                <a:cs typeface="Arial" charset="0"/>
              </a:rPr>
              <a:t>Supply curve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1" descr="sidebar-yellow copy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04799" cy="6858000"/>
          </a:xfrm>
          <a:prstGeom prst="rect">
            <a:avLst/>
          </a:prstGeom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581025" y="1371600"/>
            <a:ext cx="462915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60000"/>
              </a:spcBef>
              <a:buClr>
                <a:srgbClr val="339966"/>
              </a:buClr>
              <a:buSzPct val="120000"/>
              <a:buFont typeface="Wingdings" pitchFamily="2" charset="2"/>
              <a:buNone/>
            </a:pPr>
            <a:r>
              <a:rPr lang="en-US" sz="2700" dirty="0">
                <a:latin typeface="Arial"/>
                <a:cs typeface="Arial"/>
              </a:rPr>
              <a:t>Draw a supply curve for ice-cream.  </a:t>
            </a:r>
            <a:br>
              <a:rPr lang="en-US" sz="2700" dirty="0">
                <a:latin typeface="Arial"/>
                <a:cs typeface="Arial"/>
              </a:rPr>
            </a:br>
            <a:r>
              <a:rPr lang="en-US" sz="2700" dirty="0">
                <a:latin typeface="Arial"/>
                <a:cs typeface="Arial"/>
              </a:rPr>
              <a:t>What happens to it in each </a:t>
            </a:r>
            <a:br>
              <a:rPr lang="en-US" sz="2700" dirty="0">
                <a:latin typeface="Arial"/>
                <a:cs typeface="Arial"/>
              </a:rPr>
            </a:br>
            <a:r>
              <a:rPr lang="en-US" sz="2700" dirty="0">
                <a:latin typeface="Arial"/>
                <a:cs typeface="Arial"/>
              </a:rPr>
              <a:t>of the following scenarios? 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542925" y="3237872"/>
            <a:ext cx="7591425" cy="328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8650" lvl="1" indent="-514350">
              <a:spcBef>
                <a:spcPct val="25000"/>
              </a:spcBef>
              <a:buClr>
                <a:srgbClr val="0066CC"/>
              </a:buClr>
              <a:buSzPct val="130000"/>
              <a:buFont typeface="Wingdings" pitchFamily="2" charset="2"/>
              <a:buNone/>
            </a:pPr>
            <a:r>
              <a:rPr lang="en-US" sz="2600" b="1" dirty="0">
                <a:solidFill>
                  <a:srgbClr val="800000"/>
                </a:solidFill>
                <a:latin typeface="Arial"/>
                <a:cs typeface="Arial"/>
              </a:rPr>
              <a:t>A.</a:t>
            </a:r>
            <a:r>
              <a:rPr lang="en-US" sz="2700" b="1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lang="en-US" sz="2700" dirty="0">
                <a:latin typeface="Arial"/>
                <a:cs typeface="Arial"/>
              </a:rPr>
              <a:t>Retailers cut the price of </a:t>
            </a:r>
            <a:br>
              <a:rPr lang="en-US" sz="2700" dirty="0">
                <a:latin typeface="Arial"/>
                <a:cs typeface="Arial"/>
              </a:rPr>
            </a:br>
            <a:r>
              <a:rPr lang="en-US" sz="2700" dirty="0">
                <a:latin typeface="Arial"/>
                <a:cs typeface="Arial"/>
              </a:rPr>
              <a:t>the ice-cream.</a:t>
            </a:r>
          </a:p>
          <a:p>
            <a:pPr marL="628650" lvl="1" indent="-514350">
              <a:spcBef>
                <a:spcPct val="25000"/>
              </a:spcBef>
              <a:buClr>
                <a:srgbClr val="0066CC"/>
              </a:buClr>
              <a:buSzPct val="130000"/>
              <a:buFont typeface="Wingdings" pitchFamily="2" charset="2"/>
              <a:buNone/>
            </a:pPr>
            <a:r>
              <a:rPr lang="en-US" sz="2600" b="1" dirty="0">
                <a:solidFill>
                  <a:srgbClr val="800000"/>
                </a:solidFill>
                <a:latin typeface="Arial"/>
                <a:cs typeface="Arial"/>
              </a:rPr>
              <a:t>B.</a:t>
            </a:r>
            <a:r>
              <a:rPr lang="en-US" sz="2700" b="1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lang="en-US" sz="2700" dirty="0">
                <a:latin typeface="Arial"/>
                <a:cs typeface="Arial"/>
              </a:rPr>
              <a:t>A technological advance </a:t>
            </a:r>
            <a:br>
              <a:rPr lang="en-US" sz="2700" dirty="0">
                <a:latin typeface="Arial"/>
                <a:cs typeface="Arial"/>
              </a:rPr>
            </a:br>
            <a:r>
              <a:rPr lang="en-US" sz="2700" dirty="0">
                <a:latin typeface="Arial"/>
                <a:cs typeface="Arial"/>
              </a:rPr>
              <a:t>allows to produce milk by low cost.</a:t>
            </a:r>
          </a:p>
          <a:p>
            <a:pPr marL="628650" lvl="1" indent="-514350">
              <a:spcBef>
                <a:spcPct val="25000"/>
              </a:spcBef>
              <a:buClr>
                <a:srgbClr val="0066CC"/>
              </a:buClr>
              <a:buSzPct val="130000"/>
              <a:buFont typeface="Wingdings" pitchFamily="2" charset="2"/>
              <a:buNone/>
            </a:pPr>
            <a:r>
              <a:rPr lang="en-US" sz="2600" b="1" dirty="0">
                <a:solidFill>
                  <a:srgbClr val="800000"/>
                </a:solidFill>
                <a:latin typeface="Arial"/>
                <a:cs typeface="Arial"/>
              </a:rPr>
              <a:t>C.</a:t>
            </a:r>
            <a:r>
              <a:rPr lang="en-US" sz="2700" b="1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lang="en-US" sz="2700" dirty="0">
                <a:latin typeface="Arial"/>
                <a:cs typeface="Arial"/>
              </a:rPr>
              <a:t>Large scale advertising campaign emphasizes the health benefits of ice-cream.</a:t>
            </a:r>
          </a:p>
        </p:txBody>
      </p:sp>
    </p:spTree>
    <p:extLst>
      <p:ext uri="{BB962C8B-B14F-4D97-AF65-F5344CB8AC3E}">
        <p14:creationId xmlns:p14="http://schemas.microsoft.com/office/powerpoint/2010/main" val="27386703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5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08963" cy="9540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400" b="0" spc="40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ACTIVE LEARNING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r>
              <a:rPr lang="en-US" sz="7100" baseline="-10000" dirty="0">
                <a:solidFill>
                  <a:srgbClr val="E27D0E"/>
                </a:solidFill>
                <a:latin typeface="Cambria Math"/>
                <a:cs typeface="Cambria Math"/>
              </a:rPr>
              <a:t>2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b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</a:br>
            <a:r>
              <a:rPr lang="en-US" b="1" dirty="0">
                <a:solidFill>
                  <a:srgbClr val="CC9900"/>
                </a:solidFill>
                <a:cs typeface="Arial" charset="0"/>
              </a:rPr>
              <a:t>A.</a:t>
            </a:r>
            <a:r>
              <a:rPr lang="en-US" sz="4000" dirty="0">
                <a:solidFill>
                  <a:srgbClr val="CC9900"/>
                </a:solidFill>
                <a:cs typeface="Arial" charset="0"/>
              </a:rPr>
              <a:t>  Fall in price of ice-cream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1" descr="sidebar-yellow copy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04799" cy="6858000"/>
          </a:xfrm>
          <a:prstGeom prst="rect">
            <a:avLst/>
          </a:prstGeom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324475" y="1866900"/>
            <a:ext cx="2949575" cy="2781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105000"/>
              </a:lnSpc>
              <a:spcBef>
                <a:spcPct val="30000"/>
              </a:spcBef>
              <a:defRPr/>
            </a:pPr>
            <a:r>
              <a:rPr lang="en-US" sz="2600" b="1" i="1" dirty="0">
                <a:latin typeface="Arial"/>
                <a:cs typeface="Arial"/>
              </a:rPr>
              <a:t>S</a:t>
            </a:r>
            <a:r>
              <a:rPr lang="en-US" sz="2600" dirty="0">
                <a:latin typeface="Arial"/>
                <a:cs typeface="Arial"/>
              </a:rPr>
              <a:t> curve does </a:t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dirty="0">
                <a:latin typeface="Arial"/>
                <a:cs typeface="Arial"/>
              </a:rPr>
              <a:t>not shift. </a:t>
            </a:r>
          </a:p>
          <a:p>
            <a:pPr>
              <a:lnSpc>
                <a:spcPct val="105000"/>
              </a:lnSpc>
              <a:spcBef>
                <a:spcPct val="30000"/>
              </a:spcBef>
              <a:defRPr/>
            </a:pPr>
            <a:r>
              <a:rPr lang="en-US" sz="2600" dirty="0">
                <a:latin typeface="Arial"/>
                <a:cs typeface="Arial"/>
              </a:rPr>
              <a:t>Move down </a:t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dirty="0">
                <a:latin typeface="Arial"/>
                <a:cs typeface="Arial"/>
              </a:rPr>
              <a:t>along the curve </a:t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dirty="0">
                <a:latin typeface="Arial"/>
                <a:cs typeface="Arial"/>
              </a:rPr>
              <a:t>to a lower </a:t>
            </a:r>
            <a:r>
              <a:rPr lang="en-US" sz="2600" b="1" i="1" dirty="0">
                <a:latin typeface="Arial"/>
                <a:cs typeface="Arial"/>
              </a:rPr>
              <a:t>P</a:t>
            </a:r>
            <a:r>
              <a:rPr lang="en-US" sz="2600" dirty="0">
                <a:latin typeface="Arial"/>
                <a:cs typeface="Arial"/>
              </a:rPr>
              <a:t> </a:t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dirty="0">
                <a:latin typeface="Arial"/>
                <a:cs typeface="Arial"/>
              </a:rPr>
              <a:t>and lower </a:t>
            </a:r>
            <a:r>
              <a:rPr lang="en-US" sz="2600" b="1" i="1" dirty="0">
                <a:latin typeface="Arial"/>
                <a:cs typeface="Arial"/>
              </a:rPr>
              <a:t>Q</a:t>
            </a:r>
            <a:r>
              <a:rPr lang="en-US" sz="2600" dirty="0">
                <a:latin typeface="Arial"/>
                <a:cs typeface="Arial"/>
              </a:rPr>
              <a:t>.</a:t>
            </a: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398463" y="1524000"/>
            <a:ext cx="6364287" cy="4759325"/>
            <a:chOff x="111" y="960"/>
            <a:chExt cx="4009" cy="2998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1023" y="1097"/>
              <a:ext cx="2970" cy="2378"/>
              <a:chOff x="2602" y="1083"/>
              <a:chExt cx="3055" cy="2115"/>
            </a:xfrm>
          </p:grpSpPr>
          <p:sp>
            <p:nvSpPr>
              <p:cNvPr id="11" name="Line 12"/>
              <p:cNvSpPr>
                <a:spLocks noChangeShapeType="1"/>
              </p:cNvSpPr>
              <p:nvPr/>
            </p:nvSpPr>
            <p:spPr bwMode="auto">
              <a:xfrm>
                <a:off x="2603" y="1083"/>
                <a:ext cx="0" cy="211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" name="Line 13"/>
              <p:cNvSpPr>
                <a:spLocks noChangeShapeType="1"/>
              </p:cNvSpPr>
              <p:nvPr/>
            </p:nvSpPr>
            <p:spPr bwMode="auto">
              <a:xfrm>
                <a:off x="2602" y="3197"/>
                <a:ext cx="305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111" y="960"/>
              <a:ext cx="886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200" dirty="0">
                  <a:latin typeface="Arial"/>
                  <a:cs typeface="Arial"/>
                </a:rPr>
                <a:t>Price of ice-cream</a:t>
              </a:r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2728" y="3473"/>
              <a:ext cx="139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200" dirty="0">
                  <a:latin typeface="Arial"/>
                  <a:cs typeface="Arial"/>
                </a:rPr>
                <a:t>Quantity of ice-cream</a:t>
              </a:r>
            </a:p>
          </p:txBody>
        </p:sp>
      </p:grpSp>
      <p:grpSp>
        <p:nvGrpSpPr>
          <p:cNvPr id="13" name="Group 16"/>
          <p:cNvGrpSpPr>
            <a:grpSpLocks/>
          </p:cNvGrpSpPr>
          <p:nvPr/>
        </p:nvGrpSpPr>
        <p:grpSpPr bwMode="auto">
          <a:xfrm>
            <a:off x="1665288" y="2009775"/>
            <a:ext cx="2787650" cy="2970213"/>
            <a:chOff x="909" y="1266"/>
            <a:chExt cx="1756" cy="1871"/>
          </a:xfrm>
        </p:grpSpPr>
        <p:sp>
          <p:nvSpPr>
            <p:cNvPr id="14" name="Line 17"/>
            <p:cNvSpPr>
              <a:spLocks noChangeShapeType="1"/>
            </p:cNvSpPr>
            <p:nvPr/>
          </p:nvSpPr>
          <p:spPr bwMode="auto">
            <a:xfrm rot="4500000">
              <a:off x="1081" y="1553"/>
              <a:ext cx="1412" cy="17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2315" y="1266"/>
              <a:ext cx="32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i="1">
                  <a:latin typeface="Tahoma" pitchFamily="34" charset="0"/>
                  <a:cs typeface="Arial" charset="0"/>
                </a:rPr>
                <a:t>S</a:t>
              </a:r>
              <a:r>
                <a:rPr lang="en-US" sz="2200" b="1" baseline="-25000">
                  <a:latin typeface="Tahoma" pitchFamily="34" charset="0"/>
                  <a:cs typeface="Arial" charset="0"/>
                </a:rPr>
                <a:t>1</a:t>
              </a:r>
            </a:p>
          </p:txBody>
        </p:sp>
      </p:grp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1273175" y="2957513"/>
            <a:ext cx="2589213" cy="2962275"/>
            <a:chOff x="662" y="1863"/>
            <a:chExt cx="1631" cy="1866"/>
          </a:xfrm>
        </p:grpSpPr>
        <p:grpSp>
          <p:nvGrpSpPr>
            <p:cNvPr id="17" name="Group 20"/>
            <p:cNvGrpSpPr>
              <a:grpSpLocks/>
            </p:cNvGrpSpPr>
            <p:nvPr/>
          </p:nvGrpSpPr>
          <p:grpSpPr bwMode="auto">
            <a:xfrm>
              <a:off x="1026" y="2000"/>
              <a:ext cx="1078" cy="1471"/>
              <a:chOff x="357" y="2450"/>
              <a:chExt cx="795" cy="646"/>
            </a:xfrm>
          </p:grpSpPr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Oval 23"/>
            <p:cNvSpPr>
              <a:spLocks noChangeArrowheads="1"/>
            </p:cNvSpPr>
            <p:nvPr/>
          </p:nvSpPr>
          <p:spPr bwMode="auto">
            <a:xfrm>
              <a:off x="2052" y="1960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19" name="Text Box 24"/>
            <p:cNvSpPr txBox="1">
              <a:spLocks noChangeArrowheads="1"/>
            </p:cNvSpPr>
            <p:nvPr/>
          </p:nvSpPr>
          <p:spPr bwMode="auto">
            <a:xfrm>
              <a:off x="662" y="1863"/>
              <a:ext cx="3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i="1" dirty="0">
                  <a:latin typeface="Tahoma" pitchFamily="34" charset="0"/>
                  <a:cs typeface="Arial" charset="0"/>
                </a:rPr>
                <a:t>P</a:t>
              </a:r>
              <a:r>
                <a:rPr lang="en-US" sz="2200" b="1" baseline="-25000" dirty="0">
                  <a:latin typeface="Tahoma" pitchFamily="34" charset="0"/>
                  <a:cs typeface="Arial" charset="0"/>
                </a:rPr>
                <a:t>1</a:t>
              </a:r>
            </a:p>
          </p:txBody>
        </p:sp>
        <p:sp>
          <p:nvSpPr>
            <p:cNvPr id="20" name="Text Box 25"/>
            <p:cNvSpPr txBox="1">
              <a:spLocks noChangeArrowheads="1"/>
            </p:cNvSpPr>
            <p:nvPr/>
          </p:nvSpPr>
          <p:spPr bwMode="auto">
            <a:xfrm>
              <a:off x="1913" y="3460"/>
              <a:ext cx="3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i="1">
                  <a:latin typeface="Tahoma" pitchFamily="34" charset="0"/>
                  <a:cs typeface="Arial" charset="0"/>
                </a:rPr>
                <a:t>Q</a:t>
              </a:r>
              <a:r>
                <a:rPr lang="en-US" sz="2200" b="1" baseline="-25000">
                  <a:latin typeface="Tahoma" pitchFamily="34" charset="0"/>
                  <a:cs typeface="Arial" charset="0"/>
                </a:rPr>
                <a:t>1</a:t>
              </a:r>
            </a:p>
          </p:txBody>
        </p:sp>
      </p:grpSp>
      <p:sp>
        <p:nvSpPr>
          <p:cNvPr id="23" name="Line 26"/>
          <p:cNvSpPr>
            <a:spLocks noChangeShapeType="1"/>
          </p:cNvSpPr>
          <p:nvPr/>
        </p:nvSpPr>
        <p:spPr bwMode="auto">
          <a:xfrm rot="10800000">
            <a:off x="2952750" y="5351463"/>
            <a:ext cx="59690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 rot="5400000">
            <a:off x="1539875" y="3597276"/>
            <a:ext cx="852487" cy="4762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 flipH="1">
            <a:off x="2968625" y="3243263"/>
            <a:ext cx="538163" cy="735012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26" name="Group 29"/>
          <p:cNvGrpSpPr>
            <a:grpSpLocks/>
          </p:cNvGrpSpPr>
          <p:nvPr/>
        </p:nvGrpSpPr>
        <p:grpSpPr bwMode="auto">
          <a:xfrm>
            <a:off x="1276350" y="3811588"/>
            <a:ext cx="1963738" cy="2103437"/>
            <a:chOff x="664" y="2401"/>
            <a:chExt cx="1237" cy="1325"/>
          </a:xfrm>
        </p:grpSpPr>
        <p:grpSp>
          <p:nvGrpSpPr>
            <p:cNvPr id="27" name="Group 30"/>
            <p:cNvGrpSpPr>
              <a:grpSpLocks/>
            </p:cNvGrpSpPr>
            <p:nvPr/>
          </p:nvGrpSpPr>
          <p:grpSpPr bwMode="auto">
            <a:xfrm>
              <a:off x="1024" y="2535"/>
              <a:ext cx="687" cy="940"/>
              <a:chOff x="357" y="2450"/>
              <a:chExt cx="795" cy="646"/>
            </a:xfrm>
          </p:grpSpPr>
          <p:sp>
            <p:nvSpPr>
              <p:cNvPr id="31" name="Line 31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32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" name="Oval 33"/>
            <p:cNvSpPr>
              <a:spLocks noChangeArrowheads="1"/>
            </p:cNvSpPr>
            <p:nvPr/>
          </p:nvSpPr>
          <p:spPr bwMode="auto">
            <a:xfrm>
              <a:off x="1665" y="2493"/>
              <a:ext cx="88" cy="87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29" name="Text Box 34"/>
            <p:cNvSpPr txBox="1">
              <a:spLocks noChangeArrowheads="1"/>
            </p:cNvSpPr>
            <p:nvPr/>
          </p:nvSpPr>
          <p:spPr bwMode="auto">
            <a:xfrm>
              <a:off x="1521" y="3457"/>
              <a:ext cx="3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i="1">
                  <a:latin typeface="Tahoma" pitchFamily="34" charset="0"/>
                  <a:cs typeface="Arial" charset="0"/>
                </a:rPr>
                <a:t>Q</a:t>
              </a:r>
              <a:r>
                <a:rPr lang="en-US" sz="2200" b="1" baseline="-25000">
                  <a:latin typeface="Tahoma" pitchFamily="34" charset="0"/>
                  <a:cs typeface="Arial" charset="0"/>
                </a:rPr>
                <a:t>2</a:t>
              </a:r>
            </a:p>
          </p:txBody>
        </p:sp>
        <p:sp>
          <p:nvSpPr>
            <p:cNvPr id="30" name="Text Box 35"/>
            <p:cNvSpPr txBox="1">
              <a:spLocks noChangeArrowheads="1"/>
            </p:cNvSpPr>
            <p:nvPr/>
          </p:nvSpPr>
          <p:spPr bwMode="auto">
            <a:xfrm>
              <a:off x="664" y="2401"/>
              <a:ext cx="3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i="1">
                  <a:latin typeface="Tahoma" pitchFamily="34" charset="0"/>
                  <a:cs typeface="Arial" charset="0"/>
                </a:rPr>
                <a:t>P</a:t>
              </a:r>
              <a:r>
                <a:rPr lang="en-US" sz="2200" b="1" baseline="-25000">
                  <a:latin typeface="Tahoma" pitchFamily="34" charset="0"/>
                  <a:cs typeface="Arial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86703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  <p:bldP spid="24" grpId="0" animBg="1"/>
      <p:bldP spid="2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5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08963" cy="9540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400" b="0" spc="40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ACTIVE LEARNING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r>
              <a:rPr lang="en-US" sz="7100" baseline="-10000" dirty="0">
                <a:solidFill>
                  <a:srgbClr val="E27D0E"/>
                </a:solidFill>
                <a:latin typeface="Cambria Math"/>
                <a:cs typeface="Cambria Math"/>
              </a:rPr>
              <a:t>2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b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</a:br>
            <a:r>
              <a:rPr lang="en-US" b="1" dirty="0">
                <a:solidFill>
                  <a:srgbClr val="CC9900"/>
                </a:solidFill>
                <a:cs typeface="Arial" charset="0"/>
              </a:rPr>
              <a:t>B.</a:t>
            </a:r>
            <a:r>
              <a:rPr lang="en-US" sz="4000" dirty="0">
                <a:solidFill>
                  <a:srgbClr val="CC9900"/>
                </a:solidFill>
                <a:cs typeface="Arial" charset="0"/>
              </a:rPr>
              <a:t>  Fall in cost of producing milk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1" descr="sidebar-yellow copy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04799" cy="6858000"/>
          </a:xfrm>
          <a:prstGeom prst="rect">
            <a:avLst/>
          </a:prstGeom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995988" y="1779588"/>
            <a:ext cx="2292350" cy="2352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105000"/>
              </a:lnSpc>
              <a:spcBef>
                <a:spcPct val="30000"/>
              </a:spcBef>
              <a:defRPr/>
            </a:pPr>
            <a:r>
              <a:rPr lang="en-US" sz="2600" b="1" i="1" dirty="0">
                <a:latin typeface="Arial"/>
                <a:cs typeface="Arial"/>
              </a:rPr>
              <a:t>S</a:t>
            </a:r>
            <a:r>
              <a:rPr lang="en-US" sz="2600" dirty="0">
                <a:latin typeface="Arial"/>
                <a:cs typeface="Arial"/>
              </a:rPr>
              <a:t> curve shifts to the right: </a:t>
            </a:r>
          </a:p>
          <a:p>
            <a:pPr>
              <a:lnSpc>
                <a:spcPct val="105000"/>
              </a:lnSpc>
              <a:spcBef>
                <a:spcPct val="30000"/>
              </a:spcBef>
              <a:defRPr/>
            </a:pPr>
            <a:r>
              <a:rPr lang="en-US" sz="2600" dirty="0">
                <a:latin typeface="Arial"/>
                <a:cs typeface="Arial"/>
              </a:rPr>
              <a:t>at each price, </a:t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b="1" i="1" dirty="0">
                <a:latin typeface="Arial"/>
                <a:cs typeface="Arial"/>
              </a:rPr>
              <a:t>Q</a:t>
            </a:r>
            <a:r>
              <a:rPr lang="en-US" sz="2600" dirty="0">
                <a:latin typeface="Arial"/>
                <a:cs typeface="Arial"/>
              </a:rPr>
              <a:t> increases.</a:t>
            </a: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1846263" y="1741488"/>
            <a:ext cx="4714875" cy="3775075"/>
            <a:chOff x="2602" y="1083"/>
            <a:chExt cx="3055" cy="2115"/>
          </a:xfrm>
        </p:grpSpPr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2603" y="1083"/>
              <a:ext cx="0" cy="21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>
              <a:off x="2602" y="3197"/>
              <a:ext cx="30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98463" y="1524000"/>
            <a:ext cx="14065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200" dirty="0">
                <a:latin typeface="Arial"/>
                <a:cs typeface="Arial"/>
              </a:rPr>
              <a:t>Price of ice-cream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4552950" y="5513388"/>
            <a:ext cx="2209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200" dirty="0">
                <a:latin typeface="Arial"/>
                <a:cs typeface="Arial"/>
              </a:rPr>
              <a:t>Quantity of ice-cream</a:t>
            </a: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rot="4500000">
            <a:off x="1938338" y="2465388"/>
            <a:ext cx="2241550" cy="2787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897313" y="2009775"/>
            <a:ext cx="5175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i="1">
                <a:latin typeface="Tahoma" pitchFamily="34" charset="0"/>
                <a:cs typeface="Arial" charset="0"/>
              </a:rPr>
              <a:t>S</a:t>
            </a:r>
            <a:r>
              <a:rPr lang="en-US" sz="2200" b="1" baseline="-25000">
                <a:latin typeface="Tahoma" pitchFamily="34" charset="0"/>
                <a:cs typeface="Arial" charset="0"/>
              </a:rPr>
              <a:t>1</a:t>
            </a:r>
          </a:p>
        </p:txBody>
      </p:sp>
      <p:grpSp>
        <p:nvGrpSpPr>
          <p:cNvPr id="14" name="Group 17"/>
          <p:cNvGrpSpPr>
            <a:grpSpLocks/>
          </p:cNvGrpSpPr>
          <p:nvPr/>
        </p:nvGrpSpPr>
        <p:grpSpPr bwMode="auto">
          <a:xfrm>
            <a:off x="1851025" y="3175000"/>
            <a:ext cx="1711325" cy="2335213"/>
            <a:chOff x="357" y="2450"/>
            <a:chExt cx="795" cy="646"/>
          </a:xfrm>
        </p:grpSpPr>
        <p:sp>
          <p:nvSpPr>
            <p:cNvPr id="15" name="Line 18"/>
            <p:cNvSpPr>
              <a:spLocks noChangeShapeType="1"/>
            </p:cNvSpPr>
            <p:nvPr/>
          </p:nvSpPr>
          <p:spPr bwMode="auto">
            <a:xfrm>
              <a:off x="357" y="2450"/>
              <a:ext cx="7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1152" y="2451"/>
              <a:ext cx="0" cy="6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479800" y="3111500"/>
            <a:ext cx="139700" cy="138113"/>
          </a:xfrm>
          <a:prstGeom prst="ellipse">
            <a:avLst/>
          </a:prstGeom>
          <a:solidFill>
            <a:srgbClr val="000000"/>
          </a:solidFill>
          <a:ln w="9525">
            <a:noFill/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1273175" y="2957513"/>
            <a:ext cx="6032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i="1">
                <a:latin typeface="Tahoma" pitchFamily="34" charset="0"/>
                <a:cs typeface="Arial" charset="0"/>
              </a:rPr>
              <a:t>P</a:t>
            </a:r>
            <a:r>
              <a:rPr lang="en-US" sz="2200" b="1" baseline="-25000">
                <a:latin typeface="Tahoma" pitchFamily="34" charset="0"/>
                <a:cs typeface="Arial" charset="0"/>
              </a:rPr>
              <a:t>1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3259138" y="5480050"/>
            <a:ext cx="6032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i="1">
                <a:latin typeface="Tahoma" pitchFamily="34" charset="0"/>
                <a:cs typeface="Arial" charset="0"/>
              </a:rPr>
              <a:t>Q</a:t>
            </a:r>
            <a:r>
              <a:rPr lang="en-US" sz="2200" b="1" baseline="-25000">
                <a:latin typeface="Tahoma" pitchFamily="34" charset="0"/>
                <a:cs typeface="Arial" charset="0"/>
              </a:rPr>
              <a:t>1</a:t>
            </a:r>
          </a:p>
        </p:txBody>
      </p:sp>
      <p:grpSp>
        <p:nvGrpSpPr>
          <p:cNvPr id="20" name="Group 23"/>
          <p:cNvGrpSpPr>
            <a:grpSpLocks/>
          </p:cNvGrpSpPr>
          <p:nvPr/>
        </p:nvGrpSpPr>
        <p:grpSpPr bwMode="auto">
          <a:xfrm>
            <a:off x="2573338" y="2058988"/>
            <a:ext cx="2787650" cy="2968625"/>
            <a:chOff x="1481" y="1297"/>
            <a:chExt cx="1756" cy="1870"/>
          </a:xfrm>
        </p:grpSpPr>
        <p:sp>
          <p:nvSpPr>
            <p:cNvPr id="21" name="Text Box 24"/>
            <p:cNvSpPr txBox="1">
              <a:spLocks noChangeArrowheads="1"/>
            </p:cNvSpPr>
            <p:nvPr/>
          </p:nvSpPr>
          <p:spPr bwMode="auto">
            <a:xfrm>
              <a:off x="2855" y="1297"/>
              <a:ext cx="3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i="1">
                  <a:solidFill>
                    <a:srgbClr val="A50021"/>
                  </a:solidFill>
                  <a:latin typeface="Tahoma" pitchFamily="34" charset="0"/>
                  <a:cs typeface="Arial" charset="0"/>
                </a:rPr>
                <a:t>S</a:t>
              </a:r>
              <a:r>
                <a:rPr lang="en-US" sz="2200" b="1" baseline="-25000">
                  <a:solidFill>
                    <a:srgbClr val="A50021"/>
                  </a:solidFill>
                  <a:latin typeface="Tahoma" pitchFamily="34" charset="0"/>
                  <a:cs typeface="Arial" charset="0"/>
                </a:rPr>
                <a:t>2</a:t>
              </a:r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 rot="4500000">
              <a:off x="1653" y="1583"/>
              <a:ext cx="1412" cy="175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6"/>
          <p:cNvGrpSpPr>
            <a:grpSpLocks/>
          </p:cNvGrpSpPr>
          <p:nvPr/>
        </p:nvGrpSpPr>
        <p:grpSpPr bwMode="auto">
          <a:xfrm>
            <a:off x="3557588" y="3109913"/>
            <a:ext cx="1220787" cy="2781300"/>
            <a:chOff x="2101" y="1959"/>
            <a:chExt cx="769" cy="1752"/>
          </a:xfrm>
        </p:grpSpPr>
        <p:sp>
          <p:nvSpPr>
            <p:cNvPr id="24" name="Text Box 27"/>
            <p:cNvSpPr txBox="1">
              <a:spLocks noChangeArrowheads="1"/>
            </p:cNvSpPr>
            <p:nvPr/>
          </p:nvSpPr>
          <p:spPr bwMode="auto">
            <a:xfrm>
              <a:off x="2490" y="3442"/>
              <a:ext cx="3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i="1">
                  <a:latin typeface="Tahoma" pitchFamily="34" charset="0"/>
                  <a:cs typeface="Arial" charset="0"/>
                </a:rPr>
                <a:t>Q</a:t>
              </a:r>
              <a:r>
                <a:rPr lang="en-US" sz="2200" b="1" baseline="-25000">
                  <a:latin typeface="Tahoma" pitchFamily="34" charset="0"/>
                  <a:cs typeface="Arial" charset="0"/>
                </a:rPr>
                <a:t>2</a:t>
              </a:r>
            </a:p>
          </p:txBody>
        </p:sp>
        <p:grpSp>
          <p:nvGrpSpPr>
            <p:cNvPr id="25" name="Group 28"/>
            <p:cNvGrpSpPr>
              <a:grpSpLocks/>
            </p:cNvGrpSpPr>
            <p:nvPr/>
          </p:nvGrpSpPr>
          <p:grpSpPr bwMode="auto">
            <a:xfrm>
              <a:off x="2101" y="1998"/>
              <a:ext cx="598" cy="1471"/>
              <a:chOff x="357" y="2450"/>
              <a:chExt cx="795" cy="646"/>
            </a:xfrm>
          </p:grpSpPr>
          <p:sp>
            <p:nvSpPr>
              <p:cNvPr id="27" name="Line 29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30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" name="Oval 31"/>
            <p:cNvSpPr>
              <a:spLocks noChangeArrowheads="1"/>
            </p:cNvSpPr>
            <p:nvPr/>
          </p:nvSpPr>
          <p:spPr bwMode="auto">
            <a:xfrm>
              <a:off x="2649" y="1959"/>
              <a:ext cx="88" cy="8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</p:grpSp>
      <p:sp>
        <p:nvSpPr>
          <p:cNvPr id="29" name="Line 32"/>
          <p:cNvSpPr>
            <a:spLocks noChangeShapeType="1"/>
          </p:cNvSpPr>
          <p:nvPr/>
        </p:nvSpPr>
        <p:spPr bwMode="auto">
          <a:xfrm>
            <a:off x="3621088" y="3167063"/>
            <a:ext cx="823912" cy="0"/>
          </a:xfrm>
          <a:prstGeom prst="line">
            <a:avLst/>
          </a:prstGeom>
          <a:noFill/>
          <a:ln w="44450">
            <a:solidFill>
              <a:srgbClr val="CC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16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5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300156" cy="9540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400" b="0" spc="40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ACTIVE LEARNING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r>
              <a:rPr lang="en-US" sz="7100" baseline="-10000" dirty="0">
                <a:solidFill>
                  <a:srgbClr val="E27D0E"/>
                </a:solidFill>
                <a:latin typeface="Cambria Math"/>
                <a:cs typeface="Cambria Math"/>
              </a:rPr>
              <a:t>2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b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</a:br>
            <a:r>
              <a:rPr lang="en-US" sz="3400" b="1" dirty="0">
                <a:solidFill>
                  <a:srgbClr val="CC9900"/>
                </a:solidFill>
                <a:cs typeface="Arial" charset="0"/>
              </a:rPr>
              <a:t>C.</a:t>
            </a:r>
            <a:r>
              <a:rPr lang="en-US" sz="4000" dirty="0">
                <a:solidFill>
                  <a:srgbClr val="CC9900"/>
                </a:solidFill>
                <a:cs typeface="Arial" charset="0"/>
              </a:rPr>
              <a:t>  </a:t>
            </a:r>
            <a:r>
              <a:rPr lang="en-US" sz="3800" dirty="0">
                <a:solidFill>
                  <a:srgbClr val="CC9900"/>
                </a:solidFill>
                <a:cs typeface="Arial" charset="0"/>
              </a:rPr>
              <a:t>Advertising Campaign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1" descr="sidebar-yellow copy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04799" cy="6858000"/>
          </a:xfrm>
          <a:prstGeom prst="rect">
            <a:avLst/>
          </a:prstGeom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226050" y="1984375"/>
            <a:ext cx="2962275" cy="2246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105000"/>
              </a:lnSpc>
              <a:spcBef>
                <a:spcPct val="30000"/>
              </a:spcBef>
              <a:defRPr/>
            </a:pPr>
            <a:r>
              <a:rPr lang="en-US" sz="2600" dirty="0">
                <a:latin typeface="Arial"/>
                <a:cs typeface="Arial"/>
              </a:rPr>
              <a:t>This shifts the </a:t>
            </a:r>
            <a:r>
              <a:rPr lang="en-US" sz="2600" u="sng" dirty="0">
                <a:latin typeface="Arial"/>
                <a:cs typeface="Arial"/>
              </a:rPr>
              <a:t>demand</a:t>
            </a:r>
            <a:r>
              <a:rPr lang="en-US" sz="2600" dirty="0">
                <a:latin typeface="Arial"/>
                <a:cs typeface="Arial"/>
              </a:rPr>
              <a:t> curve for ice-cream, not the supply curve. </a:t>
            </a: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398463" y="1524000"/>
            <a:ext cx="6364287" cy="4759325"/>
            <a:chOff x="111" y="960"/>
            <a:chExt cx="4009" cy="2998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1023" y="1097"/>
              <a:ext cx="2970" cy="2378"/>
              <a:chOff x="2602" y="1083"/>
              <a:chExt cx="3055" cy="2115"/>
            </a:xfrm>
          </p:grpSpPr>
          <p:sp>
            <p:nvSpPr>
              <p:cNvPr id="13" name="Line 12"/>
              <p:cNvSpPr>
                <a:spLocks noChangeShapeType="1"/>
              </p:cNvSpPr>
              <p:nvPr/>
            </p:nvSpPr>
            <p:spPr bwMode="auto">
              <a:xfrm>
                <a:off x="2603" y="1083"/>
                <a:ext cx="0" cy="211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4" name="Line 13"/>
              <p:cNvSpPr>
                <a:spLocks noChangeShapeType="1"/>
              </p:cNvSpPr>
              <p:nvPr/>
            </p:nvSpPr>
            <p:spPr bwMode="auto">
              <a:xfrm>
                <a:off x="2602" y="3197"/>
                <a:ext cx="305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111" y="960"/>
              <a:ext cx="886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200" dirty="0">
                  <a:latin typeface="Arial"/>
                  <a:cs typeface="Arial"/>
                </a:rPr>
                <a:t>Price of ice-cream</a:t>
              </a:r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2728" y="3473"/>
              <a:ext cx="139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200" dirty="0">
                  <a:latin typeface="Arial"/>
                  <a:cs typeface="Arial"/>
                </a:rPr>
                <a:t>Quantity of ice-cream</a:t>
              </a:r>
            </a:p>
          </p:txBody>
        </p:sp>
        <p:sp>
          <p:nvSpPr>
            <p:cNvPr id="11" name="Line 16"/>
            <p:cNvSpPr>
              <a:spLocks noChangeShapeType="1"/>
            </p:cNvSpPr>
            <p:nvPr/>
          </p:nvSpPr>
          <p:spPr bwMode="auto">
            <a:xfrm rot="4500000">
              <a:off x="1081" y="1553"/>
              <a:ext cx="1412" cy="17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2315" y="1266"/>
              <a:ext cx="32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i="1" dirty="0">
                  <a:latin typeface="Tahoma"/>
                  <a:cs typeface="Tahoma"/>
                </a:rPr>
                <a:t>S</a:t>
              </a:r>
              <a:r>
                <a:rPr lang="en-US" sz="2200" b="1" baseline="-25000" dirty="0">
                  <a:latin typeface="Tahoma"/>
                  <a:cs typeface="Tahoma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49473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2901" y="1611313"/>
            <a:ext cx="5448300" cy="4694238"/>
            <a:chOff x="216" y="1015"/>
            <a:chExt cx="3432" cy="2957"/>
          </a:xfrm>
        </p:grpSpPr>
        <p:graphicFrame>
          <p:nvGraphicFramePr>
            <p:cNvPr id="6146" name="Object 3"/>
            <p:cNvGraphicFramePr>
              <a:graphicFrameLocks noChangeAspect="1"/>
            </p:cNvGraphicFramePr>
            <p:nvPr/>
          </p:nvGraphicFramePr>
          <p:xfrm>
            <a:off x="216" y="1105"/>
            <a:ext cx="3432" cy="28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7" name="Worksheet" r:id="rId4" imgW="6012074" imgH="5562442" progId="Excel.Sheet.8">
                    <p:embed/>
                  </p:oleObj>
                </mc:Choice>
                <mc:Fallback>
                  <p:oleObj name="Worksheet" r:id="rId4" imgW="6012074" imgH="5562442" progId="Excel.Sheet.8">
                    <p:embed/>
                    <p:pic>
                      <p:nvPicPr>
                        <p:cNvPr id="6146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" y="1105"/>
                          <a:ext cx="3432" cy="28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4" name="Text Box 4"/>
            <p:cNvSpPr txBox="1">
              <a:spLocks noChangeArrowheads="1"/>
            </p:cNvSpPr>
            <p:nvPr/>
          </p:nvSpPr>
          <p:spPr bwMode="auto">
            <a:xfrm>
              <a:off x="665" y="1015"/>
              <a:ext cx="262" cy="3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6165" name="Text Box 5"/>
            <p:cNvSpPr txBox="1">
              <a:spLocks noChangeArrowheads="1"/>
            </p:cNvSpPr>
            <p:nvPr/>
          </p:nvSpPr>
          <p:spPr bwMode="auto">
            <a:xfrm>
              <a:off x="3375" y="3451"/>
              <a:ext cx="27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 dirty="0">
                  <a:latin typeface="Arial"/>
                  <a:cs typeface="Arial"/>
                </a:rPr>
                <a:t>Q</a:t>
              </a:r>
            </a:p>
          </p:txBody>
        </p:sp>
      </p:grpSp>
      <p:sp>
        <p:nvSpPr>
          <p:cNvPr id="615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3838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/>
              <a:t>Supply and Demand Together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808163" y="1946275"/>
            <a:ext cx="2101850" cy="3660775"/>
            <a:chOff x="1139" y="1226"/>
            <a:chExt cx="1324" cy="2306"/>
          </a:xfrm>
        </p:grpSpPr>
        <p:sp>
          <p:nvSpPr>
            <p:cNvPr id="6162" name="Line 8"/>
            <p:cNvSpPr>
              <a:spLocks noChangeShapeType="1"/>
            </p:cNvSpPr>
            <p:nvPr/>
          </p:nvSpPr>
          <p:spPr bwMode="auto">
            <a:xfrm>
              <a:off x="1151" y="1252"/>
              <a:ext cx="1312" cy="2280"/>
            </a:xfrm>
            <a:prstGeom prst="line">
              <a:avLst/>
            </a:prstGeom>
            <a:noFill/>
            <a:ln w="508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163" name="Text Box 9"/>
            <p:cNvSpPr txBox="1">
              <a:spLocks noChangeArrowheads="1"/>
            </p:cNvSpPr>
            <p:nvPr/>
          </p:nvSpPr>
          <p:spPr bwMode="auto">
            <a:xfrm>
              <a:off x="1139" y="1226"/>
              <a:ext cx="27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D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327150" y="1944688"/>
            <a:ext cx="3367088" cy="3665537"/>
            <a:chOff x="836" y="1225"/>
            <a:chExt cx="2121" cy="2309"/>
          </a:xfrm>
        </p:grpSpPr>
        <p:sp>
          <p:nvSpPr>
            <p:cNvPr id="6160" name="Line 11"/>
            <p:cNvSpPr>
              <a:spLocks noChangeShapeType="1"/>
            </p:cNvSpPr>
            <p:nvPr/>
          </p:nvSpPr>
          <p:spPr bwMode="auto">
            <a:xfrm flipH="1">
              <a:off x="836" y="1326"/>
              <a:ext cx="2064" cy="2208"/>
            </a:xfrm>
            <a:prstGeom prst="line">
              <a:avLst/>
            </a:prstGeom>
            <a:noFill/>
            <a:ln w="508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161" name="Text Box 12"/>
            <p:cNvSpPr txBox="1">
              <a:spLocks noChangeArrowheads="1"/>
            </p:cNvSpPr>
            <p:nvPr/>
          </p:nvSpPr>
          <p:spPr bwMode="auto">
            <a:xfrm>
              <a:off x="2684" y="1225"/>
              <a:ext cx="27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S</a:t>
              </a:r>
            </a:p>
          </p:txBody>
        </p:sp>
      </p:grpSp>
      <p:sp>
        <p:nvSpPr>
          <p:cNvPr id="112653" name="Text Box 13"/>
          <p:cNvSpPr txBox="1">
            <a:spLocks noChangeArrowheads="1"/>
          </p:cNvSpPr>
          <p:nvPr/>
        </p:nvSpPr>
        <p:spPr bwMode="auto">
          <a:xfrm>
            <a:off x="5295900" y="1754188"/>
            <a:ext cx="3170238" cy="26828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sz="2700" b="1" dirty="0">
                <a:solidFill>
                  <a:srgbClr val="CC0000"/>
                </a:solidFill>
                <a:latin typeface="Arial"/>
                <a:cs typeface="Arial"/>
              </a:rPr>
              <a:t>Equilibrium</a:t>
            </a:r>
            <a:r>
              <a:rPr lang="en-US" sz="2700" dirty="0">
                <a:latin typeface="Arial"/>
                <a:cs typeface="Arial"/>
              </a:rPr>
              <a:t>:  </a:t>
            </a:r>
            <a:br>
              <a:rPr lang="en-US" sz="2700" dirty="0">
                <a:latin typeface="Arial"/>
                <a:cs typeface="Arial"/>
              </a:rPr>
            </a:br>
            <a:r>
              <a:rPr lang="en-US" sz="2700" b="1" i="1" dirty="0">
                <a:latin typeface="Arial"/>
                <a:cs typeface="Arial"/>
              </a:rPr>
              <a:t>P</a:t>
            </a:r>
            <a:r>
              <a:rPr lang="en-US" sz="2700" dirty="0">
                <a:latin typeface="Arial"/>
                <a:cs typeface="Arial"/>
              </a:rPr>
              <a:t>  has reached </a:t>
            </a:r>
            <a:br>
              <a:rPr lang="en-US" sz="2700" dirty="0">
                <a:latin typeface="Arial"/>
                <a:cs typeface="Arial"/>
              </a:rPr>
            </a:br>
            <a:r>
              <a:rPr lang="en-US" sz="2700" dirty="0">
                <a:latin typeface="Arial"/>
                <a:cs typeface="Arial"/>
              </a:rPr>
              <a:t>the level where </a:t>
            </a:r>
            <a:br>
              <a:rPr lang="en-US" sz="2700" dirty="0">
                <a:latin typeface="Arial"/>
                <a:cs typeface="Arial"/>
              </a:rPr>
            </a:br>
            <a:r>
              <a:rPr lang="en-US" sz="2700" dirty="0">
                <a:latin typeface="Arial"/>
                <a:cs typeface="Arial"/>
              </a:rPr>
              <a:t>quantity supplied equals </a:t>
            </a:r>
            <a:br>
              <a:rPr lang="en-US" sz="2700" dirty="0">
                <a:latin typeface="Arial"/>
                <a:cs typeface="Arial"/>
              </a:rPr>
            </a:br>
            <a:r>
              <a:rPr lang="en-US" sz="2700" dirty="0">
                <a:latin typeface="Arial"/>
                <a:cs typeface="Arial"/>
              </a:rPr>
              <a:t>quantity demanded </a:t>
            </a: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319213" y="3833813"/>
            <a:ext cx="1676400" cy="1781175"/>
            <a:chOff x="831" y="2415"/>
            <a:chExt cx="1056" cy="1122"/>
          </a:xfrm>
        </p:grpSpPr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831" y="2461"/>
              <a:ext cx="1013" cy="1076"/>
              <a:chOff x="357" y="2450"/>
              <a:chExt cx="795" cy="646"/>
            </a:xfrm>
          </p:grpSpPr>
          <p:sp>
            <p:nvSpPr>
              <p:cNvPr id="6158" name="Line 16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159" name="Line 17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6157" name="Oval 18"/>
            <p:cNvSpPr>
              <a:spLocks noChangeArrowheads="1"/>
            </p:cNvSpPr>
            <p:nvPr/>
          </p:nvSpPr>
          <p:spPr bwMode="auto">
            <a:xfrm>
              <a:off x="1799" y="2415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6155" name="FlagCount" hidden="1">
            <a:hlinkClick r:id="rId6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229590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08163" y="1946275"/>
            <a:ext cx="2101850" cy="3660775"/>
            <a:chOff x="1139" y="1226"/>
            <a:chExt cx="1324" cy="2306"/>
          </a:xfrm>
        </p:grpSpPr>
        <p:sp>
          <p:nvSpPr>
            <p:cNvPr id="7225" name="Line 3"/>
            <p:cNvSpPr>
              <a:spLocks noChangeShapeType="1"/>
            </p:cNvSpPr>
            <p:nvPr/>
          </p:nvSpPr>
          <p:spPr bwMode="auto">
            <a:xfrm>
              <a:off x="1151" y="1252"/>
              <a:ext cx="1312" cy="2280"/>
            </a:xfrm>
            <a:prstGeom prst="line">
              <a:avLst/>
            </a:prstGeom>
            <a:noFill/>
            <a:ln w="508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7226" name="Text Box 4"/>
            <p:cNvSpPr txBox="1">
              <a:spLocks noChangeArrowheads="1"/>
            </p:cNvSpPr>
            <p:nvPr/>
          </p:nvSpPr>
          <p:spPr bwMode="auto">
            <a:xfrm>
              <a:off x="1139" y="1226"/>
              <a:ext cx="27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D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327150" y="1944688"/>
            <a:ext cx="3367088" cy="3665537"/>
            <a:chOff x="836" y="1225"/>
            <a:chExt cx="2121" cy="2309"/>
          </a:xfrm>
        </p:grpSpPr>
        <p:sp>
          <p:nvSpPr>
            <p:cNvPr id="7223" name="Line 6"/>
            <p:cNvSpPr>
              <a:spLocks noChangeShapeType="1"/>
            </p:cNvSpPr>
            <p:nvPr/>
          </p:nvSpPr>
          <p:spPr bwMode="auto">
            <a:xfrm flipH="1">
              <a:off x="836" y="1326"/>
              <a:ext cx="2064" cy="2208"/>
            </a:xfrm>
            <a:prstGeom prst="line">
              <a:avLst/>
            </a:prstGeom>
            <a:noFill/>
            <a:ln w="508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7224" name="Text Box 7"/>
            <p:cNvSpPr txBox="1">
              <a:spLocks noChangeArrowheads="1"/>
            </p:cNvSpPr>
            <p:nvPr/>
          </p:nvSpPr>
          <p:spPr bwMode="auto">
            <a:xfrm>
              <a:off x="2684" y="1225"/>
              <a:ext cx="27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S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88333" y="1728709"/>
            <a:ext cx="5422235" cy="4527708"/>
            <a:chOff x="175" y="910"/>
            <a:chExt cx="3765" cy="3483"/>
          </a:xfrm>
        </p:grpSpPr>
        <p:graphicFrame>
          <p:nvGraphicFramePr>
            <p:cNvPr id="717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3128490"/>
                </p:ext>
              </p:extLst>
            </p:nvPr>
          </p:nvGraphicFramePr>
          <p:xfrm>
            <a:off x="175" y="910"/>
            <a:ext cx="3765" cy="34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66" name="Worksheet" r:id="rId4" imgW="6012074" imgH="5562442" progId="Excel.Sheet.8">
                    <p:embed/>
                  </p:oleObj>
                </mc:Choice>
                <mc:Fallback>
                  <p:oleObj name="Worksheet" r:id="rId4" imgW="6012074" imgH="5562442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" y="910"/>
                          <a:ext cx="3765" cy="34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21" name="Text Box 10"/>
            <p:cNvSpPr txBox="1">
              <a:spLocks noChangeArrowheads="1"/>
            </p:cNvSpPr>
            <p:nvPr/>
          </p:nvSpPr>
          <p:spPr bwMode="auto">
            <a:xfrm>
              <a:off x="665" y="1015"/>
              <a:ext cx="262" cy="3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600" b="1" i="1" dirty="0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7222" name="Text Box 11"/>
            <p:cNvSpPr txBox="1">
              <a:spLocks noChangeArrowheads="1"/>
            </p:cNvSpPr>
            <p:nvPr/>
          </p:nvSpPr>
          <p:spPr bwMode="auto">
            <a:xfrm>
              <a:off x="3375" y="3451"/>
              <a:ext cx="27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Q</a:t>
              </a:r>
            </a:p>
          </p:txBody>
        </p:sp>
      </p:grpSp>
      <p:sp>
        <p:nvSpPr>
          <p:cNvPr id="113676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569913" y="284163"/>
            <a:ext cx="6103937" cy="622300"/>
          </a:xfrm>
        </p:spPr>
        <p:txBody>
          <a:bodyPr/>
          <a:lstStyle/>
          <a:p>
            <a:pPr algn="l" eaLnBrk="1" hangingPunct="1"/>
            <a:r>
              <a:rPr lang="en-US" sz="3100">
                <a:solidFill>
                  <a:srgbClr val="CC0000"/>
                </a:solidFill>
              </a:rPr>
              <a:t>Equilibrium price:</a:t>
            </a:r>
          </a:p>
        </p:txBody>
      </p:sp>
      <p:graphicFrame>
        <p:nvGraphicFramePr>
          <p:cNvPr id="113677" name="Group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88547"/>
              </p:ext>
            </p:extLst>
          </p:nvPr>
        </p:nvGraphicFramePr>
        <p:xfrm>
          <a:off x="6173788" y="2070100"/>
          <a:ext cx="2293937" cy="3659189"/>
        </p:xfrm>
        <a:graphic>
          <a:graphicData uri="http://schemas.openxmlformats.org/drawingml/2006/table">
            <a:tbl>
              <a:tblPr/>
              <a:tblGrid>
                <a:gridCol w="70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2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2400" b="1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2400" b="1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3731" name="Text Box 67"/>
          <p:cNvSpPr txBox="1">
            <a:spLocks noChangeArrowheads="1"/>
          </p:cNvSpPr>
          <p:nvPr/>
        </p:nvSpPr>
        <p:spPr bwMode="auto">
          <a:xfrm>
            <a:off x="1477963" y="817682"/>
            <a:ext cx="64325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latin typeface="Arial"/>
                <a:cs typeface="Arial"/>
              </a:rPr>
              <a:t>the price that equates quantity supplied with quantity demanded</a:t>
            </a:r>
          </a:p>
        </p:txBody>
      </p:sp>
      <p:grpSp>
        <p:nvGrpSpPr>
          <p:cNvPr id="5" name="Group 68"/>
          <p:cNvGrpSpPr>
            <a:grpSpLocks/>
          </p:cNvGrpSpPr>
          <p:nvPr/>
        </p:nvGrpSpPr>
        <p:grpSpPr bwMode="auto">
          <a:xfrm>
            <a:off x="1319213" y="3833813"/>
            <a:ext cx="1676400" cy="1781175"/>
            <a:chOff x="831" y="2415"/>
            <a:chExt cx="1056" cy="1122"/>
          </a:xfrm>
        </p:grpSpPr>
        <p:grpSp>
          <p:nvGrpSpPr>
            <p:cNvPr id="6" name="Group 69"/>
            <p:cNvGrpSpPr>
              <a:grpSpLocks/>
            </p:cNvGrpSpPr>
            <p:nvPr/>
          </p:nvGrpSpPr>
          <p:grpSpPr bwMode="auto">
            <a:xfrm>
              <a:off x="831" y="2461"/>
              <a:ext cx="1013" cy="1076"/>
              <a:chOff x="357" y="2450"/>
              <a:chExt cx="795" cy="646"/>
            </a:xfrm>
          </p:grpSpPr>
          <p:sp>
            <p:nvSpPr>
              <p:cNvPr id="7219" name="Line 70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7220" name="Line 71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7218" name="Oval 72"/>
            <p:cNvSpPr>
              <a:spLocks noChangeArrowheads="1"/>
            </p:cNvSpPr>
            <p:nvPr/>
          </p:nvSpPr>
          <p:spPr bwMode="auto">
            <a:xfrm>
              <a:off x="1799" y="2415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7" name="Group 73"/>
          <p:cNvGrpSpPr>
            <a:grpSpLocks/>
          </p:cNvGrpSpPr>
          <p:nvPr/>
        </p:nvGrpSpPr>
        <p:grpSpPr bwMode="auto">
          <a:xfrm>
            <a:off x="375950" y="3608388"/>
            <a:ext cx="6419850" cy="727075"/>
            <a:chOff x="195" y="2332"/>
            <a:chExt cx="4044" cy="458"/>
          </a:xfrm>
        </p:grpSpPr>
        <p:sp>
          <p:nvSpPr>
            <p:cNvPr id="7215" name="Rectangle 74"/>
            <p:cNvSpPr>
              <a:spLocks noChangeArrowheads="1"/>
            </p:cNvSpPr>
            <p:nvPr/>
          </p:nvSpPr>
          <p:spPr bwMode="auto">
            <a:xfrm>
              <a:off x="195" y="2332"/>
              <a:ext cx="529" cy="242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7216" name="Rectangle 75"/>
            <p:cNvSpPr>
              <a:spLocks noChangeArrowheads="1"/>
            </p:cNvSpPr>
            <p:nvPr/>
          </p:nvSpPr>
          <p:spPr bwMode="auto">
            <a:xfrm>
              <a:off x="3979" y="2552"/>
              <a:ext cx="260" cy="238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7214" name="FlagCount" hidden="1">
            <a:hlinkClick r:id="rId6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  <p:sp>
        <p:nvSpPr>
          <p:cNvPr id="24" name="Rectangle 75"/>
          <p:cNvSpPr>
            <a:spLocks noChangeArrowheads="1"/>
          </p:cNvSpPr>
          <p:nvPr/>
        </p:nvSpPr>
        <p:spPr bwMode="auto">
          <a:xfrm>
            <a:off x="7124700" y="3962451"/>
            <a:ext cx="1343025" cy="37782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5" name="Rectangle 75"/>
          <p:cNvSpPr>
            <a:spLocks noChangeArrowheads="1"/>
          </p:cNvSpPr>
          <p:nvPr/>
        </p:nvSpPr>
        <p:spPr bwMode="auto">
          <a:xfrm>
            <a:off x="2670341" y="5636766"/>
            <a:ext cx="650543" cy="420212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145197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6" grpId="0"/>
      <p:bldP spid="113731" grpId="0"/>
      <p:bldP spid="24" grpId="0" animBg="1"/>
      <p:bldP spid="2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08163" y="1946275"/>
            <a:ext cx="2101850" cy="3660775"/>
            <a:chOff x="1139" y="1226"/>
            <a:chExt cx="1324" cy="2306"/>
          </a:xfrm>
        </p:grpSpPr>
        <p:sp>
          <p:nvSpPr>
            <p:cNvPr id="8249" name="Line 3"/>
            <p:cNvSpPr>
              <a:spLocks noChangeShapeType="1"/>
            </p:cNvSpPr>
            <p:nvPr/>
          </p:nvSpPr>
          <p:spPr bwMode="auto">
            <a:xfrm>
              <a:off x="1151" y="1252"/>
              <a:ext cx="1312" cy="2280"/>
            </a:xfrm>
            <a:prstGeom prst="line">
              <a:avLst/>
            </a:prstGeom>
            <a:noFill/>
            <a:ln w="508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8250" name="Text Box 4"/>
            <p:cNvSpPr txBox="1">
              <a:spLocks noChangeArrowheads="1"/>
            </p:cNvSpPr>
            <p:nvPr/>
          </p:nvSpPr>
          <p:spPr bwMode="auto">
            <a:xfrm>
              <a:off x="1139" y="1226"/>
              <a:ext cx="27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D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327150" y="1944688"/>
            <a:ext cx="3367088" cy="3665537"/>
            <a:chOff x="836" y="1225"/>
            <a:chExt cx="2121" cy="2309"/>
          </a:xfrm>
        </p:grpSpPr>
        <p:sp>
          <p:nvSpPr>
            <p:cNvPr id="8247" name="Line 6"/>
            <p:cNvSpPr>
              <a:spLocks noChangeShapeType="1"/>
            </p:cNvSpPr>
            <p:nvPr/>
          </p:nvSpPr>
          <p:spPr bwMode="auto">
            <a:xfrm flipH="1">
              <a:off x="836" y="1326"/>
              <a:ext cx="2064" cy="2208"/>
            </a:xfrm>
            <a:prstGeom prst="line">
              <a:avLst/>
            </a:prstGeom>
            <a:noFill/>
            <a:ln w="508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8248" name="Text Box 7"/>
            <p:cNvSpPr txBox="1">
              <a:spLocks noChangeArrowheads="1"/>
            </p:cNvSpPr>
            <p:nvPr/>
          </p:nvSpPr>
          <p:spPr bwMode="auto">
            <a:xfrm>
              <a:off x="2684" y="1225"/>
              <a:ext cx="27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S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85750" y="1611313"/>
            <a:ext cx="5513387" cy="4727575"/>
            <a:chOff x="180" y="1015"/>
            <a:chExt cx="3473" cy="2978"/>
          </a:xfrm>
        </p:grpSpPr>
        <p:graphicFrame>
          <p:nvGraphicFramePr>
            <p:cNvPr id="8194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7492663"/>
                </p:ext>
              </p:extLst>
            </p:nvPr>
          </p:nvGraphicFramePr>
          <p:xfrm>
            <a:off x="180" y="1060"/>
            <a:ext cx="3473" cy="29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0" name="Worksheet" r:id="rId4" imgW="6012074" imgH="5562442" progId="Excel.Sheet.8">
                    <p:embed/>
                  </p:oleObj>
                </mc:Choice>
                <mc:Fallback>
                  <p:oleObj name="Worksheet" r:id="rId4" imgW="6012074" imgH="5562442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" y="1060"/>
                          <a:ext cx="3473" cy="29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45" name="Text Box 10"/>
            <p:cNvSpPr txBox="1">
              <a:spLocks noChangeArrowheads="1"/>
            </p:cNvSpPr>
            <p:nvPr/>
          </p:nvSpPr>
          <p:spPr bwMode="auto">
            <a:xfrm>
              <a:off x="665" y="1015"/>
              <a:ext cx="262" cy="3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8246" name="Text Box 11"/>
            <p:cNvSpPr txBox="1">
              <a:spLocks noChangeArrowheads="1"/>
            </p:cNvSpPr>
            <p:nvPr/>
          </p:nvSpPr>
          <p:spPr bwMode="auto">
            <a:xfrm>
              <a:off x="3375" y="3451"/>
              <a:ext cx="27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Q</a:t>
              </a:r>
            </a:p>
          </p:txBody>
        </p:sp>
      </p:grpSp>
      <p:sp>
        <p:nvSpPr>
          <p:cNvPr id="114700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280988"/>
            <a:ext cx="6586538" cy="622300"/>
          </a:xfrm>
        </p:spPr>
        <p:txBody>
          <a:bodyPr/>
          <a:lstStyle/>
          <a:p>
            <a:pPr algn="l" eaLnBrk="1" hangingPunct="1"/>
            <a:r>
              <a:rPr lang="en-US" sz="3100">
                <a:solidFill>
                  <a:srgbClr val="CC0000"/>
                </a:solidFill>
              </a:rPr>
              <a:t>Equilibrium quantity:</a:t>
            </a:r>
          </a:p>
        </p:txBody>
      </p:sp>
      <p:graphicFrame>
        <p:nvGraphicFramePr>
          <p:cNvPr id="114701" name="Group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323329"/>
              </p:ext>
            </p:extLst>
          </p:nvPr>
        </p:nvGraphicFramePr>
        <p:xfrm>
          <a:off x="6173788" y="2070100"/>
          <a:ext cx="2293937" cy="3659189"/>
        </p:xfrm>
        <a:graphic>
          <a:graphicData uri="http://schemas.openxmlformats.org/drawingml/2006/table">
            <a:tbl>
              <a:tblPr/>
              <a:tblGrid>
                <a:gridCol w="70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2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2400" b="1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2400" b="1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>
                          <a:srgbClr val="339966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4755" name="Text Box 67"/>
          <p:cNvSpPr txBox="1">
            <a:spLocks noChangeArrowheads="1"/>
          </p:cNvSpPr>
          <p:nvPr/>
        </p:nvSpPr>
        <p:spPr bwMode="auto">
          <a:xfrm>
            <a:off x="1512888" y="758825"/>
            <a:ext cx="626233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latin typeface="Arial"/>
                <a:cs typeface="Arial"/>
              </a:rPr>
              <a:t>the quantity supplied and demanded at the equilibrium price</a:t>
            </a:r>
          </a:p>
        </p:txBody>
      </p:sp>
      <p:grpSp>
        <p:nvGrpSpPr>
          <p:cNvPr id="5" name="Group 68"/>
          <p:cNvGrpSpPr>
            <a:grpSpLocks/>
          </p:cNvGrpSpPr>
          <p:nvPr/>
        </p:nvGrpSpPr>
        <p:grpSpPr bwMode="auto">
          <a:xfrm>
            <a:off x="1319213" y="3833813"/>
            <a:ext cx="1676400" cy="1781175"/>
            <a:chOff x="831" y="2415"/>
            <a:chExt cx="1056" cy="1122"/>
          </a:xfrm>
        </p:grpSpPr>
        <p:grpSp>
          <p:nvGrpSpPr>
            <p:cNvPr id="6" name="Group 69"/>
            <p:cNvGrpSpPr>
              <a:grpSpLocks/>
            </p:cNvGrpSpPr>
            <p:nvPr/>
          </p:nvGrpSpPr>
          <p:grpSpPr bwMode="auto">
            <a:xfrm>
              <a:off x="831" y="2461"/>
              <a:ext cx="1013" cy="1076"/>
              <a:chOff x="357" y="2450"/>
              <a:chExt cx="795" cy="646"/>
            </a:xfrm>
          </p:grpSpPr>
          <p:sp>
            <p:nvSpPr>
              <p:cNvPr id="8243" name="Line 70"/>
              <p:cNvSpPr>
                <a:spLocks noChangeShapeType="1"/>
              </p:cNvSpPr>
              <p:nvPr/>
            </p:nvSpPr>
            <p:spPr bwMode="auto">
              <a:xfrm>
                <a:off x="357" y="2450"/>
                <a:ext cx="795" cy="0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8244" name="Line 71"/>
              <p:cNvSpPr>
                <a:spLocks noChangeShapeType="1"/>
              </p:cNvSpPr>
              <p:nvPr/>
            </p:nvSpPr>
            <p:spPr bwMode="auto">
              <a:xfrm>
                <a:off x="1152" y="2451"/>
                <a:ext cx="0" cy="645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8242" name="Oval 72"/>
            <p:cNvSpPr>
              <a:spLocks noChangeArrowheads="1"/>
            </p:cNvSpPr>
            <p:nvPr/>
          </p:nvSpPr>
          <p:spPr bwMode="auto">
            <a:xfrm>
              <a:off x="1799" y="2415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8239" name="Rectangle 74"/>
          <p:cNvSpPr>
            <a:spLocks noChangeArrowheads="1"/>
          </p:cNvSpPr>
          <p:nvPr/>
        </p:nvSpPr>
        <p:spPr bwMode="auto">
          <a:xfrm>
            <a:off x="2708275" y="5835650"/>
            <a:ext cx="441325" cy="38417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8238" name="FlagCount" hidden="1">
            <a:hlinkClick r:id="rId6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6747776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0" grpId="0"/>
      <p:bldP spid="11475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6393" y="1553885"/>
            <a:ext cx="5638281" cy="4826600"/>
            <a:chOff x="141" y="1306"/>
            <a:chExt cx="3439" cy="2945"/>
          </a:xfrm>
        </p:grpSpPr>
        <p:graphicFrame>
          <p:nvGraphicFramePr>
            <p:cNvPr id="921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2570003"/>
                </p:ext>
              </p:extLst>
            </p:nvPr>
          </p:nvGraphicFramePr>
          <p:xfrm>
            <a:off x="141" y="1370"/>
            <a:ext cx="3332" cy="28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4" name="Worksheet" r:id="rId4" imgW="6012074" imgH="5562442" progId="Excel.Sheet.8">
                    <p:embed/>
                  </p:oleObj>
                </mc:Choice>
                <mc:Fallback>
                  <p:oleObj name="Worksheet" r:id="rId4" imgW="6012074" imgH="5562442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1" y="1370"/>
                          <a:ext cx="3332" cy="28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44" name="Text Box 4"/>
            <p:cNvSpPr txBox="1">
              <a:spLocks noChangeArrowheads="1"/>
            </p:cNvSpPr>
            <p:nvPr/>
          </p:nvSpPr>
          <p:spPr bwMode="auto">
            <a:xfrm>
              <a:off x="611" y="1306"/>
              <a:ext cx="262" cy="3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600" b="1" i="1" dirty="0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9245" name="Text Box 5"/>
            <p:cNvSpPr txBox="1">
              <a:spLocks noChangeArrowheads="1"/>
            </p:cNvSpPr>
            <p:nvPr/>
          </p:nvSpPr>
          <p:spPr bwMode="auto">
            <a:xfrm>
              <a:off x="3307" y="3662"/>
              <a:ext cx="27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 dirty="0">
                  <a:latin typeface="Arial"/>
                  <a:cs typeface="Arial"/>
                </a:rPr>
                <a:t>Q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808163" y="1946275"/>
            <a:ext cx="2101850" cy="3660775"/>
            <a:chOff x="1139" y="1226"/>
            <a:chExt cx="1324" cy="2306"/>
          </a:xfrm>
        </p:grpSpPr>
        <p:sp>
          <p:nvSpPr>
            <p:cNvPr id="9242" name="Line 7"/>
            <p:cNvSpPr>
              <a:spLocks noChangeShapeType="1"/>
            </p:cNvSpPr>
            <p:nvPr/>
          </p:nvSpPr>
          <p:spPr bwMode="auto">
            <a:xfrm>
              <a:off x="1151" y="1252"/>
              <a:ext cx="1312" cy="2280"/>
            </a:xfrm>
            <a:prstGeom prst="line">
              <a:avLst/>
            </a:prstGeom>
            <a:noFill/>
            <a:ln w="508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9243" name="Text Box 8"/>
            <p:cNvSpPr txBox="1">
              <a:spLocks noChangeArrowheads="1"/>
            </p:cNvSpPr>
            <p:nvPr/>
          </p:nvSpPr>
          <p:spPr bwMode="auto">
            <a:xfrm>
              <a:off x="1139" y="1226"/>
              <a:ext cx="27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 dirty="0">
                  <a:latin typeface="Arial"/>
                  <a:cs typeface="Arial"/>
                </a:rPr>
                <a:t>D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327150" y="1944688"/>
            <a:ext cx="3367088" cy="3665537"/>
            <a:chOff x="836" y="1225"/>
            <a:chExt cx="2121" cy="2309"/>
          </a:xfrm>
        </p:grpSpPr>
        <p:sp>
          <p:nvSpPr>
            <p:cNvPr id="9240" name="Line 10"/>
            <p:cNvSpPr>
              <a:spLocks noChangeShapeType="1"/>
            </p:cNvSpPr>
            <p:nvPr/>
          </p:nvSpPr>
          <p:spPr bwMode="auto">
            <a:xfrm flipH="1">
              <a:off x="836" y="1326"/>
              <a:ext cx="2064" cy="2208"/>
            </a:xfrm>
            <a:prstGeom prst="line">
              <a:avLst/>
            </a:prstGeom>
            <a:noFill/>
            <a:ln w="508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9241" name="Text Box 11"/>
            <p:cNvSpPr txBox="1">
              <a:spLocks noChangeArrowheads="1"/>
            </p:cNvSpPr>
            <p:nvPr/>
          </p:nvSpPr>
          <p:spPr bwMode="auto">
            <a:xfrm>
              <a:off x="2684" y="1225"/>
              <a:ext cx="27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S</a:t>
              </a:r>
            </a:p>
          </p:txBody>
        </p:sp>
      </p:grpSp>
      <p:sp>
        <p:nvSpPr>
          <p:cNvPr id="115724" name="Line 12"/>
          <p:cNvSpPr>
            <a:spLocks noChangeShapeType="1"/>
          </p:cNvSpPr>
          <p:nvPr/>
        </p:nvSpPr>
        <p:spPr bwMode="auto">
          <a:xfrm>
            <a:off x="1319213" y="2767013"/>
            <a:ext cx="2681287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2212975" y="2695575"/>
            <a:ext cx="139700" cy="2908300"/>
            <a:chOff x="1394" y="1698"/>
            <a:chExt cx="88" cy="1832"/>
          </a:xfrm>
        </p:grpSpPr>
        <p:sp>
          <p:nvSpPr>
            <p:cNvPr id="9238" name="Line 14"/>
            <p:cNvSpPr>
              <a:spLocks noChangeShapeType="1"/>
            </p:cNvSpPr>
            <p:nvPr/>
          </p:nvSpPr>
          <p:spPr bwMode="auto">
            <a:xfrm>
              <a:off x="1438" y="1744"/>
              <a:ext cx="0" cy="178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9239" name="Oval 15"/>
            <p:cNvSpPr>
              <a:spLocks noChangeArrowheads="1"/>
            </p:cNvSpPr>
            <p:nvPr/>
          </p:nvSpPr>
          <p:spPr bwMode="auto">
            <a:xfrm>
              <a:off x="1394" y="1698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115728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252413"/>
            <a:ext cx="6586538" cy="622300"/>
          </a:xfrm>
        </p:spPr>
        <p:txBody>
          <a:bodyPr/>
          <a:lstStyle/>
          <a:p>
            <a:pPr algn="l" eaLnBrk="1" hangingPunct="1"/>
            <a:r>
              <a:rPr lang="en-US" sz="3100">
                <a:solidFill>
                  <a:srgbClr val="CC0000"/>
                </a:solidFill>
              </a:rPr>
              <a:t>Surplus</a:t>
            </a:r>
            <a:r>
              <a:rPr lang="en-US" sz="3100">
                <a:solidFill>
                  <a:schemeClr val="tx1"/>
                </a:solidFill>
              </a:rPr>
              <a:t> (a.k.a. excess supply):</a:t>
            </a:r>
          </a:p>
        </p:txBody>
      </p:sp>
      <p:sp>
        <p:nvSpPr>
          <p:cNvPr id="115729" name="Text Box 17"/>
          <p:cNvSpPr txBox="1">
            <a:spLocks noChangeArrowheads="1"/>
          </p:cNvSpPr>
          <p:nvPr/>
        </p:nvSpPr>
        <p:spPr bwMode="auto">
          <a:xfrm>
            <a:off x="1512888" y="715963"/>
            <a:ext cx="65627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latin typeface="Arial"/>
                <a:cs typeface="Arial"/>
              </a:rPr>
              <a:t>when quantity supplied is greater than quantity demanded</a:t>
            </a:r>
          </a:p>
        </p:txBody>
      </p:sp>
      <p:sp>
        <p:nvSpPr>
          <p:cNvPr id="115730" name="AutoShape 18"/>
          <p:cNvSpPr>
            <a:spLocks/>
          </p:cNvSpPr>
          <p:nvPr/>
        </p:nvSpPr>
        <p:spPr bwMode="auto">
          <a:xfrm rot="5400000">
            <a:off x="3029744" y="1705769"/>
            <a:ext cx="220662" cy="1714500"/>
          </a:xfrm>
          <a:prstGeom prst="leftBrace">
            <a:avLst>
              <a:gd name="adj1" fmla="val 64748"/>
              <a:gd name="adj2" fmla="val 50000"/>
            </a:avLst>
          </a:prstGeom>
          <a:noFill/>
          <a:ln w="19050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15731" name="Text Box 19"/>
          <p:cNvSpPr txBox="1">
            <a:spLocks noChangeArrowheads="1"/>
          </p:cNvSpPr>
          <p:nvPr/>
        </p:nvSpPr>
        <p:spPr bwMode="auto">
          <a:xfrm>
            <a:off x="2389187" y="1852613"/>
            <a:ext cx="1501775" cy="4889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i="1">
                <a:latin typeface="Arial"/>
                <a:cs typeface="Arial"/>
              </a:rPr>
              <a:t>Surplus</a:t>
            </a:r>
          </a:p>
        </p:txBody>
      </p:sp>
      <p:sp>
        <p:nvSpPr>
          <p:cNvPr id="115732" name="Text Box 20"/>
          <p:cNvSpPr txBox="1">
            <a:spLocks noChangeArrowheads="1"/>
          </p:cNvSpPr>
          <p:nvPr/>
        </p:nvSpPr>
        <p:spPr bwMode="auto">
          <a:xfrm>
            <a:off x="5476875" y="1714500"/>
            <a:ext cx="318960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latin typeface="Arial"/>
                <a:cs typeface="Arial"/>
              </a:rPr>
              <a:t>Example: </a:t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dirty="0">
                <a:latin typeface="Arial"/>
                <a:cs typeface="Arial"/>
              </a:rPr>
              <a:t>If  </a:t>
            </a:r>
            <a:r>
              <a:rPr lang="en-US" sz="2600" b="1" i="1" dirty="0">
                <a:latin typeface="Arial"/>
                <a:cs typeface="Arial"/>
              </a:rPr>
              <a:t>P</a:t>
            </a:r>
            <a:r>
              <a:rPr lang="en-US" sz="2600" dirty="0">
                <a:latin typeface="Arial"/>
                <a:cs typeface="Arial"/>
              </a:rPr>
              <a:t>  =  100CZK, </a:t>
            </a:r>
          </a:p>
        </p:txBody>
      </p:sp>
      <p:sp>
        <p:nvSpPr>
          <p:cNvPr id="115733" name="Text Box 21"/>
          <p:cNvSpPr txBox="1">
            <a:spLocks noChangeArrowheads="1"/>
          </p:cNvSpPr>
          <p:nvPr/>
        </p:nvSpPr>
        <p:spPr bwMode="auto">
          <a:xfrm>
            <a:off x="5468937" y="2647950"/>
            <a:ext cx="302577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latin typeface="Arial"/>
                <a:cs typeface="Arial"/>
              </a:rPr>
              <a:t>then</a:t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dirty="0">
                <a:latin typeface="Arial"/>
                <a:cs typeface="Arial"/>
              </a:rPr>
              <a:t>   </a:t>
            </a:r>
            <a:r>
              <a:rPr lang="en-US" sz="2600" b="1" i="1" dirty="0">
                <a:latin typeface="Arial"/>
                <a:cs typeface="Arial"/>
              </a:rPr>
              <a:t>Q</a:t>
            </a:r>
            <a:r>
              <a:rPr lang="en-US" sz="2600" b="1" i="1" baseline="30000" dirty="0">
                <a:latin typeface="Arial"/>
                <a:cs typeface="Arial"/>
              </a:rPr>
              <a:t>D</a:t>
            </a:r>
            <a:r>
              <a:rPr lang="en-US" sz="2600" dirty="0">
                <a:latin typeface="Arial"/>
                <a:cs typeface="Arial"/>
              </a:rPr>
              <a:t>  =  9 </a:t>
            </a:r>
            <a:r>
              <a:rPr lang="en-US" sz="2600" dirty="0" err="1">
                <a:latin typeface="Arial"/>
                <a:cs typeface="Arial"/>
              </a:rPr>
              <a:t>trdelnik</a:t>
            </a:r>
            <a:endParaRPr lang="en-US" sz="2600" dirty="0">
              <a:latin typeface="Arial"/>
              <a:cs typeface="Arial"/>
            </a:endParaRPr>
          </a:p>
        </p:txBody>
      </p:sp>
      <p:sp>
        <p:nvSpPr>
          <p:cNvPr id="115734" name="Text Box 22"/>
          <p:cNvSpPr txBox="1">
            <a:spLocks noChangeArrowheads="1"/>
          </p:cNvSpPr>
          <p:nvPr/>
        </p:nvSpPr>
        <p:spPr bwMode="auto">
          <a:xfrm>
            <a:off x="5478462" y="3586163"/>
            <a:ext cx="330993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latin typeface="Arial"/>
                <a:cs typeface="Arial"/>
              </a:rPr>
              <a:t>and</a:t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dirty="0">
                <a:latin typeface="Arial"/>
                <a:cs typeface="Arial"/>
              </a:rPr>
              <a:t>   </a:t>
            </a:r>
            <a:r>
              <a:rPr lang="en-US" sz="2600" b="1" i="1" dirty="0">
                <a:latin typeface="Arial"/>
                <a:cs typeface="Arial"/>
              </a:rPr>
              <a:t>Q</a:t>
            </a:r>
            <a:r>
              <a:rPr lang="en-US" sz="2600" b="1" i="1" baseline="30000" dirty="0">
                <a:latin typeface="Arial"/>
                <a:cs typeface="Arial"/>
              </a:rPr>
              <a:t>S</a:t>
            </a:r>
            <a:r>
              <a:rPr lang="en-US" sz="2600" dirty="0">
                <a:latin typeface="Arial"/>
                <a:cs typeface="Arial"/>
              </a:rPr>
              <a:t>  =  25 </a:t>
            </a:r>
            <a:r>
              <a:rPr lang="en-US" sz="2600" dirty="0" err="1">
                <a:latin typeface="Arial"/>
                <a:cs typeface="Arial"/>
              </a:rPr>
              <a:t>trdelnik</a:t>
            </a:r>
            <a:endParaRPr lang="en-US" sz="2600" dirty="0">
              <a:latin typeface="Arial"/>
              <a:cs typeface="Arial"/>
            </a:endParaRPr>
          </a:p>
        </p:txBody>
      </p:sp>
      <p:sp>
        <p:nvSpPr>
          <p:cNvPr id="115735" name="Text Box 23"/>
          <p:cNvSpPr txBox="1">
            <a:spLocks noChangeArrowheads="1"/>
          </p:cNvSpPr>
          <p:nvPr/>
        </p:nvSpPr>
        <p:spPr bwMode="auto">
          <a:xfrm>
            <a:off x="5483913" y="4457873"/>
            <a:ext cx="35179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latin typeface="Arial"/>
                <a:cs typeface="Arial"/>
              </a:rPr>
              <a:t>resulting in a </a:t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dirty="0">
                <a:latin typeface="Arial"/>
                <a:cs typeface="Arial"/>
              </a:rPr>
              <a:t>surplus of 16 </a:t>
            </a:r>
            <a:r>
              <a:rPr lang="en-US" sz="2600" dirty="0" err="1">
                <a:latin typeface="Arial"/>
                <a:cs typeface="Arial"/>
              </a:rPr>
              <a:t>trdelnik</a:t>
            </a:r>
            <a:endParaRPr lang="en-US" sz="2600" dirty="0">
              <a:latin typeface="Arial"/>
              <a:cs typeface="Arial"/>
            </a:endParaRPr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3927475" y="2695575"/>
            <a:ext cx="139700" cy="2911475"/>
            <a:chOff x="2474" y="1698"/>
            <a:chExt cx="88" cy="1834"/>
          </a:xfrm>
        </p:grpSpPr>
        <p:sp>
          <p:nvSpPr>
            <p:cNvPr id="9236" name="Line 25"/>
            <p:cNvSpPr>
              <a:spLocks noChangeShapeType="1"/>
            </p:cNvSpPr>
            <p:nvPr/>
          </p:nvSpPr>
          <p:spPr bwMode="auto">
            <a:xfrm>
              <a:off x="2519" y="1744"/>
              <a:ext cx="0" cy="178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9237" name="Oval 26"/>
            <p:cNvSpPr>
              <a:spLocks noChangeArrowheads="1"/>
            </p:cNvSpPr>
            <p:nvPr/>
          </p:nvSpPr>
          <p:spPr bwMode="auto">
            <a:xfrm>
              <a:off x="2474" y="1698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9235" name="FlagCount" hidden="1">
            <a:hlinkClick r:id="rId6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1136780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5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4" grpId="0" animBg="1"/>
      <p:bldP spid="115728" grpId="0"/>
      <p:bldP spid="115729" grpId="0"/>
      <p:bldP spid="115730" grpId="0" animBg="1"/>
      <p:bldP spid="115731" grpId="0" animBg="1"/>
      <p:bldP spid="115732" grpId="0"/>
      <p:bldP spid="115734" grpId="0"/>
      <p:bldP spid="11573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77813" y="1611313"/>
            <a:ext cx="5513387" cy="4792663"/>
            <a:chOff x="175" y="1015"/>
            <a:chExt cx="3473" cy="3019"/>
          </a:xfrm>
        </p:grpSpPr>
        <p:graphicFrame>
          <p:nvGraphicFramePr>
            <p:cNvPr id="1024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1956256"/>
                </p:ext>
              </p:extLst>
            </p:nvPr>
          </p:nvGraphicFramePr>
          <p:xfrm>
            <a:off x="175" y="1033"/>
            <a:ext cx="3377" cy="30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8" name="Worksheet" r:id="rId4" imgW="6012074" imgH="5562442" progId="Excel.Sheet.8">
                    <p:embed/>
                  </p:oleObj>
                </mc:Choice>
                <mc:Fallback>
                  <p:oleObj name="Worksheet" r:id="rId4" imgW="6012074" imgH="5562442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" y="1033"/>
                          <a:ext cx="3377" cy="30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81" name="Text Box 4"/>
            <p:cNvSpPr txBox="1">
              <a:spLocks noChangeArrowheads="1"/>
            </p:cNvSpPr>
            <p:nvPr/>
          </p:nvSpPr>
          <p:spPr bwMode="auto">
            <a:xfrm>
              <a:off x="665" y="1015"/>
              <a:ext cx="262" cy="3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10282" name="Text Box 5"/>
            <p:cNvSpPr txBox="1">
              <a:spLocks noChangeArrowheads="1"/>
            </p:cNvSpPr>
            <p:nvPr/>
          </p:nvSpPr>
          <p:spPr bwMode="auto">
            <a:xfrm>
              <a:off x="3375" y="3451"/>
              <a:ext cx="27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Q</a:t>
              </a:r>
            </a:p>
          </p:txBody>
        </p:sp>
      </p:grp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1319213" y="2767013"/>
            <a:ext cx="2681287" cy="0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808163" y="1946275"/>
            <a:ext cx="2101850" cy="3660775"/>
            <a:chOff x="1139" y="1226"/>
            <a:chExt cx="1324" cy="2306"/>
          </a:xfrm>
        </p:grpSpPr>
        <p:sp>
          <p:nvSpPr>
            <p:cNvPr id="10279" name="Line 8"/>
            <p:cNvSpPr>
              <a:spLocks noChangeShapeType="1"/>
            </p:cNvSpPr>
            <p:nvPr/>
          </p:nvSpPr>
          <p:spPr bwMode="auto">
            <a:xfrm>
              <a:off x="1151" y="1252"/>
              <a:ext cx="1312" cy="2280"/>
            </a:xfrm>
            <a:prstGeom prst="line">
              <a:avLst/>
            </a:prstGeom>
            <a:noFill/>
            <a:ln w="508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0280" name="Text Box 9"/>
            <p:cNvSpPr txBox="1">
              <a:spLocks noChangeArrowheads="1"/>
            </p:cNvSpPr>
            <p:nvPr/>
          </p:nvSpPr>
          <p:spPr bwMode="auto">
            <a:xfrm>
              <a:off x="1139" y="1226"/>
              <a:ext cx="27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D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327150" y="1944688"/>
            <a:ext cx="3367088" cy="3665537"/>
            <a:chOff x="836" y="1225"/>
            <a:chExt cx="2121" cy="2309"/>
          </a:xfrm>
        </p:grpSpPr>
        <p:sp>
          <p:nvSpPr>
            <p:cNvPr id="10277" name="Line 11"/>
            <p:cNvSpPr>
              <a:spLocks noChangeShapeType="1"/>
            </p:cNvSpPr>
            <p:nvPr/>
          </p:nvSpPr>
          <p:spPr bwMode="auto">
            <a:xfrm flipH="1">
              <a:off x="836" y="1326"/>
              <a:ext cx="2064" cy="2208"/>
            </a:xfrm>
            <a:prstGeom prst="line">
              <a:avLst/>
            </a:prstGeom>
            <a:noFill/>
            <a:ln w="508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0278" name="Text Box 12"/>
            <p:cNvSpPr txBox="1">
              <a:spLocks noChangeArrowheads="1"/>
            </p:cNvSpPr>
            <p:nvPr/>
          </p:nvSpPr>
          <p:spPr bwMode="auto">
            <a:xfrm>
              <a:off x="2684" y="1225"/>
              <a:ext cx="27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S</a:t>
              </a:r>
            </a:p>
          </p:txBody>
        </p:sp>
      </p:grpSp>
      <p:sp>
        <p:nvSpPr>
          <p:cNvPr id="10249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252413"/>
            <a:ext cx="6586538" cy="622300"/>
          </a:xfrm>
        </p:spPr>
        <p:txBody>
          <a:bodyPr/>
          <a:lstStyle/>
          <a:p>
            <a:pPr algn="l" eaLnBrk="1" hangingPunct="1"/>
            <a:r>
              <a:rPr lang="en-US" sz="3100">
                <a:solidFill>
                  <a:srgbClr val="CC0000"/>
                </a:solidFill>
              </a:rPr>
              <a:t>Surplus</a:t>
            </a:r>
            <a:r>
              <a:rPr lang="en-US" sz="3100">
                <a:solidFill>
                  <a:schemeClr val="tx1"/>
                </a:solidFill>
              </a:rPr>
              <a:t> (a.k.a. excess supply):</a:t>
            </a:r>
          </a:p>
        </p:txBody>
      </p:sp>
      <p:sp>
        <p:nvSpPr>
          <p:cNvPr id="10250" name="Text Box 14"/>
          <p:cNvSpPr txBox="1">
            <a:spLocks noChangeArrowheads="1"/>
          </p:cNvSpPr>
          <p:nvPr/>
        </p:nvSpPr>
        <p:spPr bwMode="auto">
          <a:xfrm>
            <a:off x="1512888" y="715963"/>
            <a:ext cx="65627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>
                <a:latin typeface="Arial"/>
                <a:cs typeface="Arial"/>
              </a:rPr>
              <a:t>when quantity supplied is greater than quantity demanded</a:t>
            </a:r>
          </a:p>
        </p:txBody>
      </p:sp>
      <p:sp>
        <p:nvSpPr>
          <p:cNvPr id="10251" name="Line 15"/>
          <p:cNvSpPr>
            <a:spLocks noChangeShapeType="1"/>
          </p:cNvSpPr>
          <p:nvPr/>
        </p:nvSpPr>
        <p:spPr bwMode="auto">
          <a:xfrm>
            <a:off x="2282825" y="2768600"/>
            <a:ext cx="0" cy="2835275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0252" name="Oval 16"/>
          <p:cNvSpPr>
            <a:spLocks noChangeArrowheads="1"/>
          </p:cNvSpPr>
          <p:nvPr/>
        </p:nvSpPr>
        <p:spPr bwMode="auto">
          <a:xfrm>
            <a:off x="2212975" y="2695575"/>
            <a:ext cx="139700" cy="138113"/>
          </a:xfrm>
          <a:prstGeom prst="ellipse">
            <a:avLst/>
          </a:prstGeom>
          <a:solidFill>
            <a:srgbClr val="B2B2B2"/>
          </a:solidFill>
          <a:ln w="9525">
            <a:noFill/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0253" name="Line 17"/>
          <p:cNvSpPr>
            <a:spLocks noChangeShapeType="1"/>
          </p:cNvSpPr>
          <p:nvPr/>
        </p:nvSpPr>
        <p:spPr bwMode="auto">
          <a:xfrm>
            <a:off x="3998913" y="2768600"/>
            <a:ext cx="0" cy="2838450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0254" name="Oval 18"/>
          <p:cNvSpPr>
            <a:spLocks noChangeArrowheads="1"/>
          </p:cNvSpPr>
          <p:nvPr/>
        </p:nvSpPr>
        <p:spPr bwMode="auto">
          <a:xfrm>
            <a:off x="3927475" y="2695575"/>
            <a:ext cx="139700" cy="138113"/>
          </a:xfrm>
          <a:prstGeom prst="ellipse">
            <a:avLst/>
          </a:prstGeom>
          <a:solidFill>
            <a:srgbClr val="B2B2B2"/>
          </a:solidFill>
          <a:ln w="9525">
            <a:noFill/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0255" name="AutoShape 19"/>
          <p:cNvSpPr>
            <a:spLocks/>
          </p:cNvSpPr>
          <p:nvPr/>
        </p:nvSpPr>
        <p:spPr bwMode="auto">
          <a:xfrm rot="5400000">
            <a:off x="3029744" y="1705769"/>
            <a:ext cx="220662" cy="1714500"/>
          </a:xfrm>
          <a:prstGeom prst="leftBrace">
            <a:avLst>
              <a:gd name="adj1" fmla="val 64748"/>
              <a:gd name="adj2" fmla="val 50000"/>
            </a:avLst>
          </a:prstGeom>
          <a:noFill/>
          <a:ln w="19050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16756" name="Text Box 20"/>
          <p:cNvSpPr txBox="1">
            <a:spLocks noChangeArrowheads="1"/>
          </p:cNvSpPr>
          <p:nvPr/>
        </p:nvSpPr>
        <p:spPr bwMode="auto">
          <a:xfrm>
            <a:off x="4960938" y="1782763"/>
            <a:ext cx="396875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latin typeface="Arial"/>
                <a:cs typeface="Arial"/>
              </a:rPr>
              <a:t>Facing a surplus, </a:t>
            </a:r>
            <a:br>
              <a:rPr lang="en-US" sz="2600">
                <a:latin typeface="Arial"/>
                <a:cs typeface="Arial"/>
              </a:rPr>
            </a:br>
            <a:r>
              <a:rPr lang="en-US" sz="2600">
                <a:latin typeface="Arial"/>
                <a:cs typeface="Arial"/>
              </a:rPr>
              <a:t>sellers try to increase sales by cutting price.</a:t>
            </a:r>
          </a:p>
        </p:txBody>
      </p:sp>
      <p:sp>
        <p:nvSpPr>
          <p:cNvPr id="116757" name="Text Box 21"/>
          <p:cNvSpPr txBox="1">
            <a:spLocks noChangeArrowheads="1"/>
          </p:cNvSpPr>
          <p:nvPr/>
        </p:nvSpPr>
        <p:spPr bwMode="auto">
          <a:xfrm>
            <a:off x="4962525" y="3155950"/>
            <a:ext cx="312261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latin typeface="Arial"/>
                <a:cs typeface="Arial"/>
              </a:rPr>
              <a:t>This causes </a:t>
            </a:r>
            <a:br>
              <a:rPr lang="en-US" sz="2600">
                <a:latin typeface="Arial"/>
                <a:cs typeface="Arial"/>
              </a:rPr>
            </a:br>
            <a:r>
              <a:rPr lang="en-US" sz="2600" b="1" i="1">
                <a:latin typeface="Arial"/>
                <a:cs typeface="Arial"/>
              </a:rPr>
              <a:t>Q</a:t>
            </a:r>
            <a:r>
              <a:rPr lang="en-US" sz="2600" b="1" i="1" baseline="30000">
                <a:latin typeface="Arial"/>
                <a:cs typeface="Arial"/>
              </a:rPr>
              <a:t>D</a:t>
            </a:r>
            <a:r>
              <a:rPr lang="en-US" sz="2600">
                <a:latin typeface="Arial"/>
                <a:cs typeface="Arial"/>
              </a:rPr>
              <a:t> to rise</a:t>
            </a: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1320800" y="2770188"/>
            <a:ext cx="2152650" cy="558800"/>
            <a:chOff x="832" y="1745"/>
            <a:chExt cx="1356" cy="352"/>
          </a:xfrm>
        </p:grpSpPr>
        <p:sp>
          <p:nvSpPr>
            <p:cNvPr id="10275" name="Line 23"/>
            <p:cNvSpPr>
              <a:spLocks noChangeShapeType="1"/>
            </p:cNvSpPr>
            <p:nvPr/>
          </p:nvSpPr>
          <p:spPr bwMode="auto">
            <a:xfrm>
              <a:off x="833" y="1745"/>
              <a:ext cx="0" cy="352"/>
            </a:xfrm>
            <a:prstGeom prst="line">
              <a:avLst/>
            </a:prstGeom>
            <a:noFill/>
            <a:ln w="57150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0276" name="Line 24"/>
            <p:cNvSpPr>
              <a:spLocks noChangeShapeType="1"/>
            </p:cNvSpPr>
            <p:nvPr/>
          </p:nvSpPr>
          <p:spPr bwMode="auto">
            <a:xfrm flipV="1">
              <a:off x="832" y="2096"/>
              <a:ext cx="1356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2282825" y="3254375"/>
            <a:ext cx="377825" cy="2365375"/>
            <a:chOff x="1438" y="2050"/>
            <a:chExt cx="238" cy="1490"/>
          </a:xfrm>
        </p:grpSpPr>
        <p:sp>
          <p:nvSpPr>
            <p:cNvPr id="10272" name="Line 26"/>
            <p:cNvSpPr>
              <a:spLocks noChangeShapeType="1"/>
            </p:cNvSpPr>
            <p:nvPr/>
          </p:nvSpPr>
          <p:spPr bwMode="auto">
            <a:xfrm>
              <a:off x="1634" y="2090"/>
              <a:ext cx="6" cy="145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0273" name="Oval 27"/>
            <p:cNvSpPr>
              <a:spLocks noChangeArrowheads="1"/>
            </p:cNvSpPr>
            <p:nvPr/>
          </p:nvSpPr>
          <p:spPr bwMode="auto">
            <a:xfrm>
              <a:off x="1588" y="2050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0274" name="Line 28"/>
            <p:cNvSpPr>
              <a:spLocks noChangeShapeType="1"/>
            </p:cNvSpPr>
            <p:nvPr/>
          </p:nvSpPr>
          <p:spPr bwMode="auto">
            <a:xfrm rot="-5400000">
              <a:off x="1541" y="3435"/>
              <a:ext cx="0" cy="206"/>
            </a:xfrm>
            <a:prstGeom prst="line">
              <a:avLst/>
            </a:prstGeom>
            <a:noFill/>
            <a:ln w="57150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3381375" y="3254375"/>
            <a:ext cx="617538" cy="2362200"/>
            <a:chOff x="2130" y="2050"/>
            <a:chExt cx="389" cy="1488"/>
          </a:xfrm>
        </p:grpSpPr>
        <p:sp>
          <p:nvSpPr>
            <p:cNvPr id="10269" name="Line 30"/>
            <p:cNvSpPr>
              <a:spLocks noChangeShapeType="1"/>
            </p:cNvSpPr>
            <p:nvPr/>
          </p:nvSpPr>
          <p:spPr bwMode="auto">
            <a:xfrm>
              <a:off x="2174" y="2088"/>
              <a:ext cx="6" cy="145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0270" name="Oval 31"/>
            <p:cNvSpPr>
              <a:spLocks noChangeArrowheads="1"/>
            </p:cNvSpPr>
            <p:nvPr/>
          </p:nvSpPr>
          <p:spPr bwMode="auto">
            <a:xfrm>
              <a:off x="2130" y="2050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0271" name="Line 32"/>
            <p:cNvSpPr>
              <a:spLocks noChangeShapeType="1"/>
            </p:cNvSpPr>
            <p:nvPr/>
          </p:nvSpPr>
          <p:spPr bwMode="auto">
            <a:xfrm rot="5400000">
              <a:off x="2348" y="3367"/>
              <a:ext cx="0" cy="342"/>
            </a:xfrm>
            <a:prstGeom prst="line">
              <a:avLst/>
            </a:prstGeom>
            <a:noFill/>
            <a:ln w="57150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2428875" y="1924050"/>
            <a:ext cx="1501775" cy="1317625"/>
            <a:chOff x="1530" y="1212"/>
            <a:chExt cx="946" cy="830"/>
          </a:xfrm>
        </p:grpSpPr>
        <p:sp>
          <p:nvSpPr>
            <p:cNvPr id="10265" name="AutoShape 34"/>
            <p:cNvSpPr>
              <a:spLocks/>
            </p:cNvSpPr>
            <p:nvPr/>
          </p:nvSpPr>
          <p:spPr bwMode="auto">
            <a:xfrm rot="5400000">
              <a:off x="1834" y="1699"/>
              <a:ext cx="139" cy="548"/>
            </a:xfrm>
            <a:prstGeom prst="leftBrace">
              <a:avLst>
                <a:gd name="adj1" fmla="val 32854"/>
                <a:gd name="adj2" fmla="val 50000"/>
              </a:avLst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9" name="Group 35"/>
            <p:cNvGrpSpPr>
              <a:grpSpLocks/>
            </p:cNvGrpSpPr>
            <p:nvPr/>
          </p:nvGrpSpPr>
          <p:grpSpPr bwMode="auto">
            <a:xfrm>
              <a:off x="1530" y="1212"/>
              <a:ext cx="946" cy="666"/>
              <a:chOff x="1530" y="1212"/>
              <a:chExt cx="946" cy="666"/>
            </a:xfrm>
          </p:grpSpPr>
          <p:sp>
            <p:nvSpPr>
              <p:cNvPr id="10267" name="Line 36"/>
              <p:cNvSpPr>
                <a:spLocks noChangeShapeType="1"/>
              </p:cNvSpPr>
              <p:nvPr/>
            </p:nvSpPr>
            <p:spPr bwMode="auto">
              <a:xfrm flipV="1">
                <a:off x="1907" y="1489"/>
                <a:ext cx="120" cy="3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0268" name="Text Box 37"/>
              <p:cNvSpPr txBox="1">
                <a:spLocks noChangeArrowheads="1"/>
              </p:cNvSpPr>
              <p:nvPr/>
            </p:nvSpPr>
            <p:spPr bwMode="auto">
              <a:xfrm>
                <a:off x="1530" y="1212"/>
                <a:ext cx="946" cy="308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600" b="1" i="1">
                    <a:latin typeface="Arial"/>
                    <a:cs typeface="Arial"/>
                  </a:rPr>
                  <a:t>Surplus</a:t>
                </a:r>
              </a:p>
            </p:txBody>
          </p:sp>
        </p:grpSp>
      </p:grpSp>
      <p:sp>
        <p:nvSpPr>
          <p:cNvPr id="116774" name="Text Box 38"/>
          <p:cNvSpPr txBox="1">
            <a:spLocks noChangeArrowheads="1"/>
          </p:cNvSpPr>
          <p:nvPr/>
        </p:nvSpPr>
        <p:spPr bwMode="auto">
          <a:xfrm>
            <a:off x="4973638" y="4156075"/>
            <a:ext cx="33528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latin typeface="Arial"/>
                <a:cs typeface="Arial"/>
              </a:rPr>
              <a:t>…which reduces the surplus.   </a:t>
            </a:r>
          </a:p>
        </p:txBody>
      </p:sp>
      <p:sp>
        <p:nvSpPr>
          <p:cNvPr id="116775" name="Text Box 39"/>
          <p:cNvSpPr txBox="1">
            <a:spLocks noChangeArrowheads="1"/>
          </p:cNvSpPr>
          <p:nvPr/>
        </p:nvSpPr>
        <p:spPr bwMode="auto">
          <a:xfrm>
            <a:off x="6462713" y="3559175"/>
            <a:ext cx="24463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latin typeface="Arial"/>
                <a:cs typeface="Arial"/>
              </a:rPr>
              <a:t>and </a:t>
            </a:r>
            <a:r>
              <a:rPr lang="en-US" sz="2600" b="1" i="1">
                <a:latin typeface="Arial"/>
                <a:cs typeface="Arial"/>
              </a:rPr>
              <a:t>Q</a:t>
            </a:r>
            <a:r>
              <a:rPr lang="en-US" sz="2600" b="1" i="1" baseline="30000">
                <a:latin typeface="Arial"/>
                <a:cs typeface="Arial"/>
              </a:rPr>
              <a:t>S</a:t>
            </a:r>
            <a:r>
              <a:rPr lang="en-US" sz="2600">
                <a:latin typeface="Arial"/>
                <a:cs typeface="Arial"/>
              </a:rPr>
              <a:t> to fall…  </a:t>
            </a:r>
          </a:p>
        </p:txBody>
      </p:sp>
      <p:sp>
        <p:nvSpPr>
          <p:cNvPr id="10264" name="FlagCount" hidden="1">
            <a:hlinkClick r:id="rId6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187292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6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6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6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56" grpId="0"/>
      <p:bldP spid="116757" grpId="0"/>
      <p:bldP spid="116774" grpId="0"/>
      <p:bldP spid="11677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77813" y="1595120"/>
            <a:ext cx="5632449" cy="4724717"/>
            <a:chOff x="175" y="1015"/>
            <a:chExt cx="3548" cy="2966"/>
          </a:xfrm>
        </p:grpSpPr>
        <p:graphicFrame>
          <p:nvGraphicFramePr>
            <p:cNvPr id="1126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402335"/>
                </p:ext>
              </p:extLst>
            </p:nvPr>
          </p:nvGraphicFramePr>
          <p:xfrm>
            <a:off x="175" y="1069"/>
            <a:ext cx="3548" cy="2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62" name="Worksheet" r:id="rId4" imgW="6012074" imgH="5562442" progId="Excel.Sheet.8">
                    <p:embed/>
                  </p:oleObj>
                </mc:Choice>
                <mc:Fallback>
                  <p:oleObj name="Worksheet" r:id="rId4" imgW="6012074" imgH="5562442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" y="1069"/>
                          <a:ext cx="3548" cy="2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95" name="Text Box 4"/>
            <p:cNvSpPr txBox="1">
              <a:spLocks noChangeArrowheads="1"/>
            </p:cNvSpPr>
            <p:nvPr/>
          </p:nvSpPr>
          <p:spPr bwMode="auto">
            <a:xfrm>
              <a:off x="665" y="1015"/>
              <a:ext cx="262" cy="3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11296" name="Text Box 5"/>
            <p:cNvSpPr txBox="1">
              <a:spLocks noChangeArrowheads="1"/>
            </p:cNvSpPr>
            <p:nvPr/>
          </p:nvSpPr>
          <p:spPr bwMode="auto">
            <a:xfrm>
              <a:off x="3375" y="3451"/>
              <a:ext cx="27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Q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808163" y="1946275"/>
            <a:ext cx="2101850" cy="3660775"/>
            <a:chOff x="1139" y="1226"/>
            <a:chExt cx="1324" cy="2306"/>
          </a:xfrm>
        </p:grpSpPr>
        <p:sp>
          <p:nvSpPr>
            <p:cNvPr id="11293" name="Line 7"/>
            <p:cNvSpPr>
              <a:spLocks noChangeShapeType="1"/>
            </p:cNvSpPr>
            <p:nvPr/>
          </p:nvSpPr>
          <p:spPr bwMode="auto">
            <a:xfrm>
              <a:off x="1151" y="1252"/>
              <a:ext cx="1312" cy="2280"/>
            </a:xfrm>
            <a:prstGeom prst="line">
              <a:avLst/>
            </a:prstGeom>
            <a:noFill/>
            <a:ln w="508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1294" name="Text Box 8"/>
            <p:cNvSpPr txBox="1">
              <a:spLocks noChangeArrowheads="1"/>
            </p:cNvSpPr>
            <p:nvPr/>
          </p:nvSpPr>
          <p:spPr bwMode="auto">
            <a:xfrm>
              <a:off x="1139" y="1226"/>
              <a:ext cx="27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D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327150" y="1944688"/>
            <a:ext cx="3367088" cy="3665537"/>
            <a:chOff x="836" y="1225"/>
            <a:chExt cx="2121" cy="2309"/>
          </a:xfrm>
        </p:grpSpPr>
        <p:sp>
          <p:nvSpPr>
            <p:cNvPr id="11291" name="Line 10"/>
            <p:cNvSpPr>
              <a:spLocks noChangeShapeType="1"/>
            </p:cNvSpPr>
            <p:nvPr/>
          </p:nvSpPr>
          <p:spPr bwMode="auto">
            <a:xfrm flipH="1">
              <a:off x="836" y="1326"/>
              <a:ext cx="2064" cy="2208"/>
            </a:xfrm>
            <a:prstGeom prst="line">
              <a:avLst/>
            </a:prstGeom>
            <a:noFill/>
            <a:ln w="508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1292" name="Text Box 11"/>
            <p:cNvSpPr txBox="1">
              <a:spLocks noChangeArrowheads="1"/>
            </p:cNvSpPr>
            <p:nvPr/>
          </p:nvSpPr>
          <p:spPr bwMode="auto">
            <a:xfrm>
              <a:off x="2684" y="1225"/>
              <a:ext cx="27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S</a:t>
              </a:r>
            </a:p>
          </p:txBody>
        </p:sp>
      </p:grpSp>
      <p:sp>
        <p:nvSpPr>
          <p:cNvPr id="11272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252413"/>
            <a:ext cx="6586538" cy="622300"/>
          </a:xfrm>
        </p:spPr>
        <p:txBody>
          <a:bodyPr/>
          <a:lstStyle/>
          <a:p>
            <a:pPr algn="l" eaLnBrk="1" hangingPunct="1"/>
            <a:r>
              <a:rPr lang="en-US" sz="3100" dirty="0">
                <a:solidFill>
                  <a:srgbClr val="CC0000"/>
                </a:solidFill>
              </a:rPr>
              <a:t>Surplus</a:t>
            </a:r>
            <a:r>
              <a:rPr lang="en-US" sz="3100" dirty="0">
                <a:solidFill>
                  <a:schemeClr val="tx1"/>
                </a:solidFill>
              </a:rPr>
              <a:t> (a.k.a. excess supply):</a:t>
            </a:r>
          </a:p>
        </p:txBody>
      </p:sp>
      <p:sp>
        <p:nvSpPr>
          <p:cNvPr id="11273" name="Text Box 13"/>
          <p:cNvSpPr txBox="1">
            <a:spLocks noChangeArrowheads="1"/>
          </p:cNvSpPr>
          <p:nvPr/>
        </p:nvSpPr>
        <p:spPr bwMode="auto">
          <a:xfrm>
            <a:off x="1471613" y="758012"/>
            <a:ext cx="65627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latin typeface="Arial"/>
                <a:cs typeface="Arial"/>
              </a:rPr>
              <a:t>when quantity supplied is greater than quantity demanded</a:t>
            </a:r>
          </a:p>
        </p:txBody>
      </p:sp>
      <p:sp>
        <p:nvSpPr>
          <p:cNvPr id="11274" name="Text Box 14"/>
          <p:cNvSpPr txBox="1">
            <a:spLocks noChangeArrowheads="1"/>
          </p:cNvSpPr>
          <p:nvPr/>
        </p:nvSpPr>
        <p:spPr bwMode="auto">
          <a:xfrm>
            <a:off x="4967288" y="1782763"/>
            <a:ext cx="396875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solidFill>
                  <a:srgbClr val="B2B2B2"/>
                </a:solidFill>
                <a:latin typeface="Arial"/>
                <a:cs typeface="Arial"/>
              </a:rPr>
              <a:t>Facing a surplus, </a:t>
            </a:r>
            <a:br>
              <a:rPr lang="en-US" sz="2600">
                <a:solidFill>
                  <a:srgbClr val="B2B2B2"/>
                </a:solidFill>
                <a:latin typeface="Arial"/>
                <a:cs typeface="Arial"/>
              </a:rPr>
            </a:br>
            <a:r>
              <a:rPr lang="en-US" sz="2600">
                <a:solidFill>
                  <a:srgbClr val="B2B2B2"/>
                </a:solidFill>
                <a:latin typeface="Arial"/>
                <a:cs typeface="Arial"/>
              </a:rPr>
              <a:t>sellers try to increase sales by cutting price.</a:t>
            </a:r>
          </a:p>
        </p:txBody>
      </p:sp>
      <p:sp>
        <p:nvSpPr>
          <p:cNvPr id="11275" name="Text Box 15"/>
          <p:cNvSpPr txBox="1">
            <a:spLocks noChangeArrowheads="1"/>
          </p:cNvSpPr>
          <p:nvPr/>
        </p:nvSpPr>
        <p:spPr bwMode="auto">
          <a:xfrm>
            <a:off x="4956175" y="3155950"/>
            <a:ext cx="4048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solidFill>
                  <a:srgbClr val="B2B2B2"/>
                </a:solidFill>
                <a:latin typeface="Arial"/>
                <a:cs typeface="Arial"/>
              </a:rPr>
              <a:t>This causes </a:t>
            </a:r>
            <a:br>
              <a:rPr lang="en-US" sz="2600">
                <a:solidFill>
                  <a:srgbClr val="B2B2B2"/>
                </a:solidFill>
                <a:latin typeface="Arial"/>
                <a:cs typeface="Arial"/>
              </a:rPr>
            </a:br>
            <a:r>
              <a:rPr lang="en-US" sz="2600" b="1" i="1">
                <a:solidFill>
                  <a:srgbClr val="B2B2B2"/>
                </a:solidFill>
                <a:latin typeface="Arial"/>
                <a:cs typeface="Arial"/>
              </a:rPr>
              <a:t>Q</a:t>
            </a:r>
            <a:r>
              <a:rPr lang="en-US" sz="2600" b="1" i="1" baseline="30000">
                <a:solidFill>
                  <a:srgbClr val="B2B2B2"/>
                </a:solidFill>
                <a:latin typeface="Arial"/>
                <a:cs typeface="Arial"/>
              </a:rPr>
              <a:t>D</a:t>
            </a:r>
            <a:r>
              <a:rPr lang="en-US" sz="2600">
                <a:solidFill>
                  <a:srgbClr val="B2B2B2"/>
                </a:solidFill>
                <a:latin typeface="Arial"/>
                <a:cs typeface="Arial"/>
              </a:rPr>
              <a:t> to rise and </a:t>
            </a:r>
            <a:r>
              <a:rPr lang="en-US" sz="2600" b="1" i="1">
                <a:solidFill>
                  <a:srgbClr val="B2B2B2"/>
                </a:solidFill>
                <a:latin typeface="Arial"/>
                <a:cs typeface="Arial"/>
              </a:rPr>
              <a:t>Q</a:t>
            </a:r>
            <a:r>
              <a:rPr lang="en-US" sz="2600" b="1" i="1" baseline="30000">
                <a:solidFill>
                  <a:srgbClr val="B2B2B2"/>
                </a:solidFill>
                <a:latin typeface="Arial"/>
                <a:cs typeface="Arial"/>
              </a:rPr>
              <a:t>S</a:t>
            </a:r>
            <a:r>
              <a:rPr lang="en-US" sz="2600">
                <a:solidFill>
                  <a:srgbClr val="B2B2B2"/>
                </a:solidFill>
                <a:latin typeface="Arial"/>
                <a:cs typeface="Arial"/>
              </a:rPr>
              <a:t> to fall.  </a:t>
            </a:r>
          </a:p>
        </p:txBody>
      </p:sp>
      <p:sp>
        <p:nvSpPr>
          <p:cNvPr id="11276" name="Line 16"/>
          <p:cNvSpPr>
            <a:spLocks noChangeShapeType="1"/>
          </p:cNvSpPr>
          <p:nvPr/>
        </p:nvSpPr>
        <p:spPr bwMode="auto">
          <a:xfrm flipV="1">
            <a:off x="1320800" y="3327400"/>
            <a:ext cx="2152650" cy="1588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1277" name="Line 17"/>
          <p:cNvSpPr>
            <a:spLocks noChangeShapeType="1"/>
          </p:cNvSpPr>
          <p:nvPr/>
        </p:nvSpPr>
        <p:spPr bwMode="auto">
          <a:xfrm>
            <a:off x="2593975" y="3317875"/>
            <a:ext cx="9525" cy="2301875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1278" name="Line 18"/>
          <p:cNvSpPr>
            <a:spLocks noChangeShapeType="1"/>
          </p:cNvSpPr>
          <p:nvPr/>
        </p:nvSpPr>
        <p:spPr bwMode="auto">
          <a:xfrm>
            <a:off x="3451225" y="3314700"/>
            <a:ext cx="9525" cy="2301875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1279" name="AutoShape 19"/>
          <p:cNvSpPr>
            <a:spLocks/>
          </p:cNvSpPr>
          <p:nvPr/>
        </p:nvSpPr>
        <p:spPr bwMode="auto">
          <a:xfrm rot="5400000">
            <a:off x="2912269" y="2696369"/>
            <a:ext cx="220662" cy="869950"/>
          </a:xfrm>
          <a:prstGeom prst="leftBrace">
            <a:avLst>
              <a:gd name="adj1" fmla="val 32854"/>
              <a:gd name="adj2" fmla="val 50000"/>
            </a:avLst>
          </a:prstGeom>
          <a:noFill/>
          <a:ln w="19050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1280" name="Line 20"/>
          <p:cNvSpPr>
            <a:spLocks noChangeShapeType="1"/>
          </p:cNvSpPr>
          <p:nvPr/>
        </p:nvSpPr>
        <p:spPr bwMode="auto">
          <a:xfrm flipV="1">
            <a:off x="3027363" y="2363788"/>
            <a:ext cx="190500" cy="617537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1281" name="Text Box 21"/>
          <p:cNvSpPr txBox="1">
            <a:spLocks noChangeArrowheads="1"/>
          </p:cNvSpPr>
          <p:nvPr/>
        </p:nvSpPr>
        <p:spPr bwMode="auto">
          <a:xfrm>
            <a:off x="2428875" y="1924050"/>
            <a:ext cx="15017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i="1" dirty="0">
                <a:solidFill>
                  <a:srgbClr val="B2B2B2"/>
                </a:solidFill>
                <a:latin typeface="Arial"/>
                <a:cs typeface="Arial"/>
              </a:rPr>
              <a:t>Surplus</a:t>
            </a:r>
          </a:p>
        </p:txBody>
      </p:sp>
      <p:sp>
        <p:nvSpPr>
          <p:cNvPr id="117782" name="Text Box 22"/>
          <p:cNvSpPr txBox="1">
            <a:spLocks noChangeArrowheads="1"/>
          </p:cNvSpPr>
          <p:nvPr/>
        </p:nvSpPr>
        <p:spPr bwMode="auto">
          <a:xfrm>
            <a:off x="4967288" y="4108450"/>
            <a:ext cx="37687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latin typeface="Arial"/>
                <a:cs typeface="Arial"/>
              </a:rPr>
              <a:t>Prices continue to fall until market reaches equilibrium. </a:t>
            </a: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1319213" y="3338513"/>
            <a:ext cx="1681162" cy="2278062"/>
            <a:chOff x="831" y="2103"/>
            <a:chExt cx="1059" cy="1435"/>
          </a:xfrm>
        </p:grpSpPr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831" y="2103"/>
              <a:ext cx="1013" cy="358"/>
              <a:chOff x="831" y="2103"/>
              <a:chExt cx="1013" cy="358"/>
            </a:xfrm>
          </p:grpSpPr>
          <p:sp>
            <p:nvSpPr>
              <p:cNvPr id="11289" name="Line 25"/>
              <p:cNvSpPr>
                <a:spLocks noChangeShapeType="1"/>
              </p:cNvSpPr>
              <p:nvPr/>
            </p:nvSpPr>
            <p:spPr bwMode="auto">
              <a:xfrm>
                <a:off x="831" y="2103"/>
                <a:ext cx="0" cy="352"/>
              </a:xfrm>
              <a:prstGeom prst="line">
                <a:avLst/>
              </a:prstGeom>
              <a:noFill/>
              <a:ln w="57150">
                <a:solidFill>
                  <a:srgbClr val="99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1290" name="Line 26"/>
              <p:cNvSpPr>
                <a:spLocks noChangeShapeType="1"/>
              </p:cNvSpPr>
              <p:nvPr/>
            </p:nvSpPr>
            <p:spPr bwMode="auto">
              <a:xfrm flipV="1">
                <a:off x="834" y="2460"/>
                <a:ext cx="1010" cy="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1802" y="2410"/>
              <a:ext cx="88" cy="1128"/>
              <a:chOff x="1802" y="2410"/>
              <a:chExt cx="88" cy="1128"/>
            </a:xfrm>
          </p:grpSpPr>
          <p:sp>
            <p:nvSpPr>
              <p:cNvPr id="11287" name="Line 28"/>
              <p:cNvSpPr>
                <a:spLocks noChangeShapeType="1"/>
              </p:cNvSpPr>
              <p:nvPr/>
            </p:nvSpPr>
            <p:spPr bwMode="auto">
              <a:xfrm>
                <a:off x="1840" y="2440"/>
                <a:ext cx="4" cy="109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1288" name="Oval 29"/>
              <p:cNvSpPr>
                <a:spLocks noChangeArrowheads="1"/>
              </p:cNvSpPr>
              <p:nvPr/>
            </p:nvSpPr>
            <p:spPr bwMode="auto">
              <a:xfrm>
                <a:off x="1802" y="2410"/>
                <a:ext cx="88" cy="8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11284" name="FlagCount" hidden="1">
            <a:hlinkClick r:id="rId6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5353612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29 at 9.52.0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700"/>
            <a:ext cx="304800" cy="68707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68002"/>
            <a:ext cx="8229600" cy="4808998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3C167"/>
              </a:buClr>
              <a:buSzTx/>
              <a:buFont typeface="Wingdings" charset="2"/>
              <a:buChar char="§"/>
              <a:tabLst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9900"/>
              </a:buClr>
              <a:buSzTx/>
              <a:buFont typeface="Wingdings" charset="2"/>
              <a:buChar char="§"/>
              <a:tabLst/>
              <a:defRPr sz="2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3A2C7"/>
              </a:buClr>
              <a:buSzTx/>
              <a:buFont typeface="Wingdings" charset="2"/>
              <a:buChar char="§"/>
              <a:tabLst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/>
              <a:t>What factors affect buyers’ demand for goods?</a:t>
            </a:r>
          </a:p>
          <a:p>
            <a:pPr marL="285750" indent="-285750"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/>
              <a:t>What factors affect sellers’ supply of goods? </a:t>
            </a:r>
          </a:p>
          <a:p>
            <a:pPr marL="285750" indent="-285750"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/>
              <a:t>How do supply and demand determine the price of a good and the quantity sold?  </a:t>
            </a:r>
          </a:p>
          <a:p>
            <a:pPr marL="285750" indent="-285750"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/>
              <a:t>How do changes in the factors that affect demand or supply affect the market price and quantity of a good?  </a:t>
            </a:r>
          </a:p>
          <a:p>
            <a:pPr marL="285750" indent="-285750"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/>
              <a:t>How do markets allocate resources?</a:t>
            </a:r>
            <a:endParaRPr lang="en-US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33400" y="178752"/>
            <a:ext cx="8458200" cy="1081044"/>
          </a:xfrm>
          <a:prstGeom prst="rect">
            <a:avLst/>
          </a:prstGeom>
          <a:noFill/>
        </p:spPr>
        <p:txBody>
          <a:bodyPr bIns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6699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05000"/>
              </a:lnSpc>
              <a:defRPr/>
            </a:pPr>
            <a:r>
              <a:rPr lang="en-US" sz="3300" kern="0" spc="2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Lecture Today</a:t>
            </a:r>
            <a:br>
              <a:rPr lang="en-US" sz="3300" kern="0" spc="2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endParaRPr lang="en-US" sz="3300" kern="0" spc="2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388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77813" y="1611313"/>
            <a:ext cx="5670549" cy="4706938"/>
            <a:chOff x="175" y="1015"/>
            <a:chExt cx="3572" cy="2965"/>
          </a:xfrm>
        </p:grpSpPr>
        <p:graphicFrame>
          <p:nvGraphicFramePr>
            <p:cNvPr id="1229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8009713"/>
                </p:ext>
              </p:extLst>
            </p:nvPr>
          </p:nvGraphicFramePr>
          <p:xfrm>
            <a:off x="175" y="1094"/>
            <a:ext cx="3572" cy="28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86" name="Worksheet" r:id="rId4" imgW="6012074" imgH="5562442" progId="Excel.Sheet.8">
                    <p:embed/>
                  </p:oleObj>
                </mc:Choice>
                <mc:Fallback>
                  <p:oleObj name="Worksheet" r:id="rId4" imgW="6012074" imgH="5562442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" y="1094"/>
                          <a:ext cx="3572" cy="28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16" name="Text Box 4"/>
            <p:cNvSpPr txBox="1">
              <a:spLocks noChangeArrowheads="1"/>
            </p:cNvSpPr>
            <p:nvPr/>
          </p:nvSpPr>
          <p:spPr bwMode="auto">
            <a:xfrm>
              <a:off x="665" y="1015"/>
              <a:ext cx="262" cy="3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12317" name="Text Box 5"/>
            <p:cNvSpPr txBox="1">
              <a:spLocks noChangeArrowheads="1"/>
            </p:cNvSpPr>
            <p:nvPr/>
          </p:nvSpPr>
          <p:spPr bwMode="auto">
            <a:xfrm>
              <a:off x="3375" y="3451"/>
              <a:ext cx="27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Q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808163" y="1946275"/>
            <a:ext cx="2101850" cy="3660775"/>
            <a:chOff x="1139" y="1226"/>
            <a:chExt cx="1324" cy="2306"/>
          </a:xfrm>
        </p:grpSpPr>
        <p:sp>
          <p:nvSpPr>
            <p:cNvPr id="12314" name="Line 7"/>
            <p:cNvSpPr>
              <a:spLocks noChangeShapeType="1"/>
            </p:cNvSpPr>
            <p:nvPr/>
          </p:nvSpPr>
          <p:spPr bwMode="auto">
            <a:xfrm>
              <a:off x="1151" y="1252"/>
              <a:ext cx="1312" cy="2280"/>
            </a:xfrm>
            <a:prstGeom prst="line">
              <a:avLst/>
            </a:prstGeom>
            <a:noFill/>
            <a:ln w="508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2315" name="Text Box 8"/>
            <p:cNvSpPr txBox="1">
              <a:spLocks noChangeArrowheads="1"/>
            </p:cNvSpPr>
            <p:nvPr/>
          </p:nvSpPr>
          <p:spPr bwMode="auto">
            <a:xfrm>
              <a:off x="1139" y="1226"/>
              <a:ext cx="27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D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327150" y="1944688"/>
            <a:ext cx="3367088" cy="3665537"/>
            <a:chOff x="836" y="1225"/>
            <a:chExt cx="2121" cy="2309"/>
          </a:xfrm>
        </p:grpSpPr>
        <p:sp>
          <p:nvSpPr>
            <p:cNvPr id="12312" name="Line 10"/>
            <p:cNvSpPr>
              <a:spLocks noChangeShapeType="1"/>
            </p:cNvSpPr>
            <p:nvPr/>
          </p:nvSpPr>
          <p:spPr bwMode="auto">
            <a:xfrm flipH="1">
              <a:off x="836" y="1326"/>
              <a:ext cx="2064" cy="2208"/>
            </a:xfrm>
            <a:prstGeom prst="line">
              <a:avLst/>
            </a:prstGeom>
            <a:noFill/>
            <a:ln w="508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2313" name="Text Box 11"/>
            <p:cNvSpPr txBox="1">
              <a:spLocks noChangeArrowheads="1"/>
            </p:cNvSpPr>
            <p:nvPr/>
          </p:nvSpPr>
          <p:spPr bwMode="auto">
            <a:xfrm>
              <a:off x="2684" y="1225"/>
              <a:ext cx="27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S</a:t>
              </a:r>
            </a:p>
          </p:txBody>
        </p:sp>
      </p:grpSp>
      <p:sp>
        <p:nvSpPr>
          <p:cNvPr id="118796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257175"/>
            <a:ext cx="6819900" cy="6223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100" dirty="0">
                <a:solidFill>
                  <a:srgbClr val="CC0000"/>
                </a:solidFill>
              </a:rPr>
              <a:t>Shortage</a:t>
            </a:r>
            <a:r>
              <a:rPr lang="en-US" sz="3100" dirty="0">
                <a:solidFill>
                  <a:schemeClr val="tx1"/>
                </a:solidFill>
              </a:rPr>
              <a:t> (a.k.a. excess demand):</a:t>
            </a:r>
          </a:p>
        </p:txBody>
      </p:sp>
      <p:sp>
        <p:nvSpPr>
          <p:cNvPr id="118797" name="Text Box 13"/>
          <p:cNvSpPr txBox="1">
            <a:spLocks noChangeArrowheads="1"/>
          </p:cNvSpPr>
          <p:nvPr/>
        </p:nvSpPr>
        <p:spPr bwMode="auto">
          <a:xfrm>
            <a:off x="1512888" y="714375"/>
            <a:ext cx="66754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>
                <a:latin typeface="Arial"/>
                <a:cs typeface="Arial"/>
              </a:rPr>
              <a:t>when quantity demanded is greater than quantity supplied</a:t>
            </a:r>
          </a:p>
        </p:txBody>
      </p:sp>
      <p:sp>
        <p:nvSpPr>
          <p:cNvPr id="118798" name="Text Box 14"/>
          <p:cNvSpPr txBox="1">
            <a:spLocks noChangeArrowheads="1"/>
          </p:cNvSpPr>
          <p:nvPr/>
        </p:nvSpPr>
        <p:spPr bwMode="auto">
          <a:xfrm>
            <a:off x="5299075" y="1809750"/>
            <a:ext cx="266858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latin typeface="Arial"/>
                <a:cs typeface="Arial"/>
              </a:rPr>
              <a:t>Example: </a:t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dirty="0">
                <a:latin typeface="Arial"/>
                <a:cs typeface="Arial"/>
              </a:rPr>
              <a:t>If  </a:t>
            </a:r>
            <a:r>
              <a:rPr lang="en-US" sz="2600" b="1" i="1" dirty="0">
                <a:latin typeface="Arial"/>
                <a:cs typeface="Arial"/>
              </a:rPr>
              <a:t>P</a:t>
            </a:r>
            <a:r>
              <a:rPr lang="en-US" sz="2600" dirty="0">
                <a:latin typeface="Arial"/>
                <a:cs typeface="Arial"/>
              </a:rPr>
              <a:t>  =  20 CZK, </a:t>
            </a:r>
          </a:p>
        </p:txBody>
      </p:sp>
      <p:sp>
        <p:nvSpPr>
          <p:cNvPr id="118799" name="Text Box 15"/>
          <p:cNvSpPr txBox="1">
            <a:spLocks noChangeArrowheads="1"/>
          </p:cNvSpPr>
          <p:nvPr/>
        </p:nvSpPr>
        <p:spPr bwMode="auto">
          <a:xfrm>
            <a:off x="5534025" y="2698750"/>
            <a:ext cx="325596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latin typeface="Arial"/>
                <a:cs typeface="Arial"/>
              </a:rPr>
              <a:t>then</a:t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dirty="0">
                <a:latin typeface="Arial"/>
                <a:cs typeface="Arial"/>
              </a:rPr>
              <a:t>   </a:t>
            </a:r>
            <a:r>
              <a:rPr lang="en-US" sz="2600" b="1" i="1" dirty="0">
                <a:latin typeface="Arial"/>
                <a:cs typeface="Arial"/>
              </a:rPr>
              <a:t>Q</a:t>
            </a:r>
            <a:r>
              <a:rPr lang="en-US" sz="2600" b="1" i="1" baseline="30000" dirty="0">
                <a:latin typeface="Arial"/>
                <a:cs typeface="Arial"/>
              </a:rPr>
              <a:t>D</a:t>
            </a:r>
            <a:r>
              <a:rPr lang="en-US" sz="2600" dirty="0">
                <a:latin typeface="Arial"/>
                <a:cs typeface="Arial"/>
              </a:rPr>
              <a:t>  =  21 </a:t>
            </a:r>
            <a:r>
              <a:rPr lang="en-US" sz="2600" dirty="0" err="1">
                <a:latin typeface="Arial"/>
                <a:cs typeface="Arial"/>
              </a:rPr>
              <a:t>trdelnik</a:t>
            </a:r>
            <a:endParaRPr lang="en-US" sz="2600" dirty="0">
              <a:latin typeface="Arial"/>
              <a:cs typeface="Arial"/>
            </a:endParaRPr>
          </a:p>
        </p:txBody>
      </p:sp>
      <p:sp>
        <p:nvSpPr>
          <p:cNvPr id="118800" name="Text Box 16"/>
          <p:cNvSpPr txBox="1">
            <a:spLocks noChangeArrowheads="1"/>
          </p:cNvSpPr>
          <p:nvPr/>
        </p:nvSpPr>
        <p:spPr bwMode="auto">
          <a:xfrm>
            <a:off x="5543550" y="3570288"/>
            <a:ext cx="317373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latin typeface="Arial"/>
                <a:cs typeface="Arial"/>
              </a:rPr>
              <a:t>and</a:t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dirty="0">
                <a:latin typeface="Arial"/>
                <a:cs typeface="Arial"/>
              </a:rPr>
              <a:t>   </a:t>
            </a:r>
            <a:r>
              <a:rPr lang="en-US" sz="2600" b="1" i="1" dirty="0">
                <a:latin typeface="Arial"/>
                <a:cs typeface="Arial"/>
              </a:rPr>
              <a:t>Q</a:t>
            </a:r>
            <a:r>
              <a:rPr lang="en-US" sz="2600" b="1" i="1" baseline="30000" dirty="0">
                <a:latin typeface="Arial"/>
                <a:cs typeface="Arial"/>
              </a:rPr>
              <a:t>S</a:t>
            </a:r>
            <a:r>
              <a:rPr lang="en-US" sz="2600" dirty="0">
                <a:latin typeface="Arial"/>
                <a:cs typeface="Arial"/>
              </a:rPr>
              <a:t>  =  5 </a:t>
            </a:r>
            <a:r>
              <a:rPr lang="en-US" sz="2600" dirty="0" err="1">
                <a:latin typeface="Arial"/>
                <a:cs typeface="Arial"/>
              </a:rPr>
              <a:t>trdelnik</a:t>
            </a:r>
            <a:endParaRPr lang="en-US" sz="2600" dirty="0">
              <a:latin typeface="Arial"/>
              <a:cs typeface="Arial"/>
            </a:endParaRPr>
          </a:p>
        </p:txBody>
      </p:sp>
      <p:sp>
        <p:nvSpPr>
          <p:cNvPr id="118801" name="Text Box 17"/>
          <p:cNvSpPr txBox="1">
            <a:spLocks noChangeArrowheads="1"/>
          </p:cNvSpPr>
          <p:nvPr/>
        </p:nvSpPr>
        <p:spPr bwMode="auto">
          <a:xfrm>
            <a:off x="5302725" y="4473993"/>
            <a:ext cx="371856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latin typeface="Arial"/>
                <a:cs typeface="Arial"/>
              </a:rPr>
              <a:t>resulting in a </a:t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dirty="0">
                <a:latin typeface="Arial"/>
                <a:cs typeface="Arial"/>
              </a:rPr>
              <a:t>shortage of 16 </a:t>
            </a:r>
            <a:r>
              <a:rPr lang="en-US" sz="2600" dirty="0" err="1">
                <a:latin typeface="Arial"/>
                <a:cs typeface="Arial"/>
              </a:rPr>
              <a:t>trdelniks</a:t>
            </a:r>
            <a:endParaRPr lang="en-US" sz="2600" dirty="0">
              <a:latin typeface="Arial"/>
              <a:cs typeface="Arial"/>
            </a:endParaRPr>
          </a:p>
        </p:txBody>
      </p:sp>
      <p:sp>
        <p:nvSpPr>
          <p:cNvPr id="118802" name="Line 18"/>
          <p:cNvSpPr>
            <a:spLocks noChangeShapeType="1"/>
          </p:cNvSpPr>
          <p:nvPr/>
        </p:nvSpPr>
        <p:spPr bwMode="auto">
          <a:xfrm>
            <a:off x="1322388" y="5045075"/>
            <a:ext cx="2259012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3505200" y="4972050"/>
            <a:ext cx="139700" cy="642938"/>
            <a:chOff x="2208" y="3132"/>
            <a:chExt cx="88" cy="405"/>
          </a:xfrm>
        </p:grpSpPr>
        <p:sp>
          <p:nvSpPr>
            <p:cNvPr id="12310" name="Line 20"/>
            <p:cNvSpPr>
              <a:spLocks noChangeShapeType="1"/>
            </p:cNvSpPr>
            <p:nvPr/>
          </p:nvSpPr>
          <p:spPr bwMode="auto">
            <a:xfrm flipH="1">
              <a:off x="2247" y="3163"/>
              <a:ext cx="2" cy="37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2311" name="Oval 21"/>
            <p:cNvSpPr>
              <a:spLocks noChangeArrowheads="1"/>
            </p:cNvSpPr>
            <p:nvPr/>
          </p:nvSpPr>
          <p:spPr bwMode="auto">
            <a:xfrm>
              <a:off x="2208" y="3132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793875" y="4972050"/>
            <a:ext cx="139700" cy="646113"/>
            <a:chOff x="1130" y="3132"/>
            <a:chExt cx="88" cy="407"/>
          </a:xfrm>
        </p:grpSpPr>
        <p:sp>
          <p:nvSpPr>
            <p:cNvPr id="12308" name="Line 23"/>
            <p:cNvSpPr>
              <a:spLocks noChangeShapeType="1"/>
            </p:cNvSpPr>
            <p:nvPr/>
          </p:nvSpPr>
          <p:spPr bwMode="auto">
            <a:xfrm flipH="1">
              <a:off x="1173" y="3165"/>
              <a:ext cx="2" cy="37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2309" name="Oval 24"/>
            <p:cNvSpPr>
              <a:spLocks noChangeArrowheads="1"/>
            </p:cNvSpPr>
            <p:nvPr/>
          </p:nvSpPr>
          <p:spPr bwMode="auto">
            <a:xfrm>
              <a:off x="1130" y="3132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118809" name="AutoShape 25"/>
          <p:cNvSpPr>
            <a:spLocks/>
          </p:cNvSpPr>
          <p:nvPr/>
        </p:nvSpPr>
        <p:spPr bwMode="auto">
          <a:xfrm rot="-5400000">
            <a:off x="2601119" y="4407694"/>
            <a:ext cx="220662" cy="1714500"/>
          </a:xfrm>
          <a:prstGeom prst="leftBrace">
            <a:avLst>
              <a:gd name="adj1" fmla="val 64748"/>
              <a:gd name="adj2" fmla="val 50000"/>
            </a:avLst>
          </a:prstGeom>
          <a:noFill/>
          <a:ln w="19050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18810" name="Text Box 26"/>
          <p:cNvSpPr txBox="1">
            <a:spLocks noChangeArrowheads="1"/>
          </p:cNvSpPr>
          <p:nvPr/>
        </p:nvSpPr>
        <p:spPr bwMode="auto">
          <a:xfrm>
            <a:off x="1951038" y="5394325"/>
            <a:ext cx="1512887" cy="4730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 b="1" i="1">
                <a:latin typeface="Arial"/>
                <a:cs typeface="Arial"/>
              </a:rPr>
              <a:t>Shortage</a:t>
            </a:r>
          </a:p>
        </p:txBody>
      </p:sp>
      <p:sp>
        <p:nvSpPr>
          <p:cNvPr id="12307" name="FlagCount" hidden="1">
            <a:hlinkClick r:id="rId6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4141054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8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8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8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8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8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8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6" grpId="0"/>
      <p:bldP spid="118797" grpId="0"/>
      <p:bldP spid="118798" grpId="0"/>
      <p:bldP spid="118800" grpId="0"/>
      <p:bldP spid="118801" grpId="0"/>
      <p:bldP spid="118802" grpId="0" animBg="1"/>
      <p:bldP spid="118809" grpId="0" animBg="1"/>
      <p:bldP spid="1188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5600" y="1611312"/>
            <a:ext cx="5435599" cy="4646613"/>
            <a:chOff x="224" y="1015"/>
            <a:chExt cx="3424" cy="2927"/>
          </a:xfrm>
        </p:grpSpPr>
        <p:graphicFrame>
          <p:nvGraphicFramePr>
            <p:cNvPr id="1331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475539"/>
                </p:ext>
              </p:extLst>
            </p:nvPr>
          </p:nvGraphicFramePr>
          <p:xfrm>
            <a:off x="224" y="1123"/>
            <a:ext cx="3379" cy="28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10" name="Worksheet" r:id="rId4" imgW="5593151" imgH="4206050" progId="Excel.Sheet.8">
                    <p:embed/>
                  </p:oleObj>
                </mc:Choice>
                <mc:Fallback>
                  <p:oleObj name="Worksheet" r:id="rId4" imgW="5593151" imgH="420605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" y="1123"/>
                          <a:ext cx="3379" cy="28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55" name="Text Box 4"/>
            <p:cNvSpPr txBox="1">
              <a:spLocks noChangeArrowheads="1"/>
            </p:cNvSpPr>
            <p:nvPr/>
          </p:nvSpPr>
          <p:spPr bwMode="auto">
            <a:xfrm>
              <a:off x="665" y="1015"/>
              <a:ext cx="262" cy="3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13356" name="Text Box 5"/>
            <p:cNvSpPr txBox="1">
              <a:spLocks noChangeArrowheads="1"/>
            </p:cNvSpPr>
            <p:nvPr/>
          </p:nvSpPr>
          <p:spPr bwMode="auto">
            <a:xfrm>
              <a:off x="3375" y="3451"/>
              <a:ext cx="27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Q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808163" y="1946275"/>
            <a:ext cx="2101850" cy="3660775"/>
            <a:chOff x="1139" y="1226"/>
            <a:chExt cx="1324" cy="2306"/>
          </a:xfrm>
        </p:grpSpPr>
        <p:sp>
          <p:nvSpPr>
            <p:cNvPr id="13353" name="Line 7"/>
            <p:cNvSpPr>
              <a:spLocks noChangeShapeType="1"/>
            </p:cNvSpPr>
            <p:nvPr/>
          </p:nvSpPr>
          <p:spPr bwMode="auto">
            <a:xfrm>
              <a:off x="1151" y="1252"/>
              <a:ext cx="1312" cy="2280"/>
            </a:xfrm>
            <a:prstGeom prst="line">
              <a:avLst/>
            </a:prstGeom>
            <a:noFill/>
            <a:ln w="508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3354" name="Text Box 8"/>
            <p:cNvSpPr txBox="1">
              <a:spLocks noChangeArrowheads="1"/>
            </p:cNvSpPr>
            <p:nvPr/>
          </p:nvSpPr>
          <p:spPr bwMode="auto">
            <a:xfrm>
              <a:off x="1139" y="1226"/>
              <a:ext cx="27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D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327150" y="1944688"/>
            <a:ext cx="3367088" cy="3665537"/>
            <a:chOff x="836" y="1225"/>
            <a:chExt cx="2121" cy="2309"/>
          </a:xfrm>
        </p:grpSpPr>
        <p:sp>
          <p:nvSpPr>
            <p:cNvPr id="13351" name="Line 10"/>
            <p:cNvSpPr>
              <a:spLocks noChangeShapeType="1"/>
            </p:cNvSpPr>
            <p:nvPr/>
          </p:nvSpPr>
          <p:spPr bwMode="auto">
            <a:xfrm flipH="1">
              <a:off x="836" y="1326"/>
              <a:ext cx="2064" cy="2208"/>
            </a:xfrm>
            <a:prstGeom prst="line">
              <a:avLst/>
            </a:prstGeom>
            <a:noFill/>
            <a:ln w="508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3352" name="Text Box 11"/>
            <p:cNvSpPr txBox="1">
              <a:spLocks noChangeArrowheads="1"/>
            </p:cNvSpPr>
            <p:nvPr/>
          </p:nvSpPr>
          <p:spPr bwMode="auto">
            <a:xfrm>
              <a:off x="2684" y="1225"/>
              <a:ext cx="27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S</a:t>
              </a:r>
            </a:p>
          </p:txBody>
        </p:sp>
      </p:grpSp>
      <p:sp>
        <p:nvSpPr>
          <p:cNvPr id="13320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257175"/>
            <a:ext cx="7124700" cy="6223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100" dirty="0">
                <a:solidFill>
                  <a:srgbClr val="CC0000"/>
                </a:solidFill>
              </a:rPr>
              <a:t>Shortage</a:t>
            </a:r>
            <a:r>
              <a:rPr lang="en-US" sz="3100" dirty="0">
                <a:solidFill>
                  <a:schemeClr val="tx1"/>
                </a:solidFill>
              </a:rPr>
              <a:t> (a.k.a. excess demand):</a:t>
            </a:r>
          </a:p>
        </p:txBody>
      </p:sp>
      <p:sp>
        <p:nvSpPr>
          <p:cNvPr id="13321" name="Text Box 13"/>
          <p:cNvSpPr txBox="1">
            <a:spLocks noChangeArrowheads="1"/>
          </p:cNvSpPr>
          <p:nvPr/>
        </p:nvSpPr>
        <p:spPr bwMode="auto">
          <a:xfrm>
            <a:off x="1667669" y="704651"/>
            <a:ext cx="66754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>
                <a:latin typeface="Arial"/>
                <a:cs typeface="Arial"/>
              </a:rPr>
              <a:t>when quantity demanded is greater than quantity supplied</a:t>
            </a:r>
          </a:p>
        </p:txBody>
      </p:sp>
      <p:sp>
        <p:nvSpPr>
          <p:cNvPr id="13322" name="Line 14"/>
          <p:cNvSpPr>
            <a:spLocks noChangeShapeType="1"/>
          </p:cNvSpPr>
          <p:nvPr/>
        </p:nvSpPr>
        <p:spPr bwMode="auto">
          <a:xfrm>
            <a:off x="1322388" y="5045075"/>
            <a:ext cx="2259012" cy="0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3323" name="Line 15"/>
          <p:cNvSpPr>
            <a:spLocks noChangeShapeType="1"/>
          </p:cNvSpPr>
          <p:nvPr/>
        </p:nvSpPr>
        <p:spPr bwMode="auto">
          <a:xfrm flipH="1">
            <a:off x="3567113" y="5021263"/>
            <a:ext cx="3175" cy="593725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3324" name="Oval 16"/>
          <p:cNvSpPr>
            <a:spLocks noChangeArrowheads="1"/>
          </p:cNvSpPr>
          <p:nvPr/>
        </p:nvSpPr>
        <p:spPr bwMode="auto">
          <a:xfrm>
            <a:off x="3505200" y="4972050"/>
            <a:ext cx="139700" cy="138113"/>
          </a:xfrm>
          <a:prstGeom prst="ellipse">
            <a:avLst/>
          </a:prstGeom>
          <a:solidFill>
            <a:srgbClr val="B2B2B2"/>
          </a:solidFill>
          <a:ln w="9525">
            <a:noFill/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793875" y="4972050"/>
            <a:ext cx="139700" cy="646113"/>
            <a:chOff x="1130" y="3132"/>
            <a:chExt cx="88" cy="407"/>
          </a:xfrm>
        </p:grpSpPr>
        <p:sp>
          <p:nvSpPr>
            <p:cNvPr id="13349" name="Line 18"/>
            <p:cNvSpPr>
              <a:spLocks noChangeShapeType="1"/>
            </p:cNvSpPr>
            <p:nvPr/>
          </p:nvSpPr>
          <p:spPr bwMode="auto">
            <a:xfrm flipH="1">
              <a:off x="1173" y="3165"/>
              <a:ext cx="2" cy="374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3350" name="Oval 19"/>
            <p:cNvSpPr>
              <a:spLocks noChangeArrowheads="1"/>
            </p:cNvSpPr>
            <p:nvPr/>
          </p:nvSpPr>
          <p:spPr bwMode="auto">
            <a:xfrm>
              <a:off x="1130" y="3132"/>
              <a:ext cx="88" cy="87"/>
            </a:xfrm>
            <a:prstGeom prst="ellipse">
              <a:avLst/>
            </a:prstGeom>
            <a:solidFill>
              <a:srgbClr val="B2B2B2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119828" name="Text Box 20"/>
          <p:cNvSpPr txBox="1">
            <a:spLocks noChangeArrowheads="1"/>
          </p:cNvSpPr>
          <p:nvPr/>
        </p:nvSpPr>
        <p:spPr bwMode="auto">
          <a:xfrm>
            <a:off x="5005388" y="1782763"/>
            <a:ext cx="39687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latin typeface="Arial"/>
                <a:cs typeface="Arial"/>
              </a:rPr>
              <a:t>Facing a shortage, </a:t>
            </a:r>
            <a:br>
              <a:rPr lang="en-US" sz="2600">
                <a:latin typeface="Arial"/>
                <a:cs typeface="Arial"/>
              </a:rPr>
            </a:br>
            <a:r>
              <a:rPr lang="en-US" sz="2600">
                <a:latin typeface="Arial"/>
                <a:cs typeface="Arial"/>
              </a:rPr>
              <a:t>sellers raise the price,</a:t>
            </a:r>
          </a:p>
        </p:txBody>
      </p:sp>
      <p:sp>
        <p:nvSpPr>
          <p:cNvPr id="119829" name="Text Box 21"/>
          <p:cNvSpPr txBox="1">
            <a:spLocks noChangeArrowheads="1"/>
          </p:cNvSpPr>
          <p:nvPr/>
        </p:nvSpPr>
        <p:spPr bwMode="auto">
          <a:xfrm>
            <a:off x="5056188" y="2722563"/>
            <a:ext cx="31226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latin typeface="Arial"/>
                <a:cs typeface="Arial"/>
              </a:rPr>
              <a:t>causing </a:t>
            </a:r>
            <a:r>
              <a:rPr lang="en-US" sz="2600" b="1" i="1">
                <a:latin typeface="Arial"/>
                <a:cs typeface="Arial"/>
              </a:rPr>
              <a:t>Q</a:t>
            </a:r>
            <a:r>
              <a:rPr lang="en-US" sz="2600" b="1" i="1" baseline="30000">
                <a:latin typeface="Arial"/>
                <a:cs typeface="Arial"/>
              </a:rPr>
              <a:t>D</a:t>
            </a:r>
            <a:r>
              <a:rPr lang="en-US" sz="2600">
                <a:latin typeface="Arial"/>
                <a:cs typeface="Arial"/>
              </a:rPr>
              <a:t> to fall</a:t>
            </a:r>
          </a:p>
        </p:txBody>
      </p:sp>
      <p:sp>
        <p:nvSpPr>
          <p:cNvPr id="119830" name="Text Box 22"/>
          <p:cNvSpPr txBox="1">
            <a:spLocks noChangeArrowheads="1"/>
          </p:cNvSpPr>
          <p:nvPr/>
        </p:nvSpPr>
        <p:spPr bwMode="auto">
          <a:xfrm>
            <a:off x="5019675" y="3638550"/>
            <a:ext cx="33528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latin typeface="Arial"/>
                <a:cs typeface="Arial"/>
              </a:rPr>
              <a:t>…which reduces the shortage.   </a:t>
            </a:r>
          </a:p>
        </p:txBody>
      </p:sp>
      <p:sp>
        <p:nvSpPr>
          <p:cNvPr id="119831" name="Text Box 23"/>
          <p:cNvSpPr txBox="1">
            <a:spLocks noChangeArrowheads="1"/>
          </p:cNvSpPr>
          <p:nvPr/>
        </p:nvSpPr>
        <p:spPr bwMode="auto">
          <a:xfrm>
            <a:off x="5065713" y="3144838"/>
            <a:ext cx="31226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latin typeface="Arial"/>
                <a:cs typeface="Arial"/>
              </a:rPr>
              <a:t>and </a:t>
            </a:r>
            <a:r>
              <a:rPr lang="en-US" sz="2600" b="1" i="1">
                <a:latin typeface="Arial"/>
                <a:cs typeface="Arial"/>
              </a:rPr>
              <a:t>Q</a:t>
            </a:r>
            <a:r>
              <a:rPr lang="en-US" sz="2600" b="1" i="1" baseline="30000">
                <a:latin typeface="Arial"/>
                <a:cs typeface="Arial"/>
              </a:rPr>
              <a:t>S</a:t>
            </a:r>
            <a:r>
              <a:rPr lang="en-US" sz="2600">
                <a:latin typeface="Arial"/>
                <a:cs typeface="Arial"/>
              </a:rPr>
              <a:t> to rise,</a:t>
            </a:r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1319213" y="4479925"/>
            <a:ext cx="1952625" cy="558800"/>
            <a:chOff x="831" y="2822"/>
            <a:chExt cx="1230" cy="352"/>
          </a:xfrm>
        </p:grpSpPr>
        <p:sp>
          <p:nvSpPr>
            <p:cNvPr id="13347" name="Line 25"/>
            <p:cNvSpPr>
              <a:spLocks noChangeShapeType="1"/>
            </p:cNvSpPr>
            <p:nvPr/>
          </p:nvSpPr>
          <p:spPr bwMode="auto">
            <a:xfrm>
              <a:off x="831" y="2822"/>
              <a:ext cx="123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3348" name="Line 26"/>
            <p:cNvSpPr>
              <a:spLocks noChangeShapeType="1"/>
            </p:cNvSpPr>
            <p:nvPr/>
          </p:nvSpPr>
          <p:spPr bwMode="auto">
            <a:xfrm rot="10800000">
              <a:off x="833" y="2822"/>
              <a:ext cx="0" cy="352"/>
            </a:xfrm>
            <a:prstGeom prst="line">
              <a:avLst/>
            </a:prstGeom>
            <a:noFill/>
            <a:ln w="57150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3186113" y="4405313"/>
            <a:ext cx="384175" cy="1214437"/>
            <a:chOff x="2007" y="2775"/>
            <a:chExt cx="242" cy="765"/>
          </a:xfrm>
        </p:grpSpPr>
        <p:grpSp>
          <p:nvGrpSpPr>
            <p:cNvPr id="8" name="Group 28"/>
            <p:cNvGrpSpPr>
              <a:grpSpLocks/>
            </p:cNvGrpSpPr>
            <p:nvPr/>
          </p:nvGrpSpPr>
          <p:grpSpPr bwMode="auto">
            <a:xfrm>
              <a:off x="2007" y="2775"/>
              <a:ext cx="88" cy="765"/>
              <a:chOff x="2007" y="2775"/>
              <a:chExt cx="88" cy="765"/>
            </a:xfrm>
          </p:grpSpPr>
          <p:sp>
            <p:nvSpPr>
              <p:cNvPr id="13345" name="Line 29"/>
              <p:cNvSpPr>
                <a:spLocks noChangeShapeType="1"/>
              </p:cNvSpPr>
              <p:nvPr/>
            </p:nvSpPr>
            <p:spPr bwMode="auto">
              <a:xfrm flipH="1">
                <a:off x="2050" y="2822"/>
                <a:ext cx="0" cy="71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3346" name="Oval 30"/>
              <p:cNvSpPr>
                <a:spLocks noChangeArrowheads="1"/>
              </p:cNvSpPr>
              <p:nvPr/>
            </p:nvSpPr>
            <p:spPr bwMode="auto">
              <a:xfrm>
                <a:off x="2007" y="2775"/>
                <a:ext cx="88" cy="8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13344" name="Line 31"/>
            <p:cNvSpPr>
              <a:spLocks noChangeShapeType="1"/>
            </p:cNvSpPr>
            <p:nvPr/>
          </p:nvSpPr>
          <p:spPr bwMode="auto">
            <a:xfrm rot="5400000">
              <a:off x="2148" y="3438"/>
              <a:ext cx="0" cy="202"/>
            </a:xfrm>
            <a:prstGeom prst="line">
              <a:avLst/>
            </a:prstGeom>
            <a:noFill/>
            <a:ln w="57150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1858963" y="4408488"/>
            <a:ext cx="596900" cy="1209675"/>
            <a:chOff x="1171" y="2777"/>
            <a:chExt cx="376" cy="762"/>
          </a:xfrm>
        </p:grpSpPr>
        <p:grpSp>
          <p:nvGrpSpPr>
            <p:cNvPr id="10" name="Group 33"/>
            <p:cNvGrpSpPr>
              <a:grpSpLocks/>
            </p:cNvGrpSpPr>
            <p:nvPr/>
          </p:nvGrpSpPr>
          <p:grpSpPr bwMode="auto">
            <a:xfrm>
              <a:off x="1459" y="2777"/>
              <a:ext cx="88" cy="759"/>
              <a:chOff x="1459" y="2777"/>
              <a:chExt cx="88" cy="759"/>
            </a:xfrm>
          </p:grpSpPr>
          <p:sp>
            <p:nvSpPr>
              <p:cNvPr id="13341" name="Line 34"/>
              <p:cNvSpPr>
                <a:spLocks noChangeShapeType="1"/>
              </p:cNvSpPr>
              <p:nvPr/>
            </p:nvSpPr>
            <p:spPr bwMode="auto">
              <a:xfrm flipH="1">
                <a:off x="1504" y="2820"/>
                <a:ext cx="2" cy="716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3342" name="Oval 35"/>
              <p:cNvSpPr>
                <a:spLocks noChangeArrowheads="1"/>
              </p:cNvSpPr>
              <p:nvPr/>
            </p:nvSpPr>
            <p:spPr bwMode="auto">
              <a:xfrm>
                <a:off x="1459" y="2777"/>
                <a:ext cx="88" cy="8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13340" name="Line 36"/>
            <p:cNvSpPr>
              <a:spLocks noChangeShapeType="1"/>
            </p:cNvSpPr>
            <p:nvPr/>
          </p:nvSpPr>
          <p:spPr bwMode="auto">
            <a:xfrm rot="-5400000">
              <a:off x="1340" y="3370"/>
              <a:ext cx="0" cy="338"/>
            </a:xfrm>
            <a:prstGeom prst="line">
              <a:avLst/>
            </a:prstGeom>
            <a:noFill/>
            <a:ln w="57150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1958975" y="4572000"/>
            <a:ext cx="1512888" cy="912813"/>
            <a:chOff x="1234" y="2880"/>
            <a:chExt cx="953" cy="575"/>
          </a:xfrm>
        </p:grpSpPr>
        <p:sp>
          <p:nvSpPr>
            <p:cNvPr id="13335" name="AutoShape 38"/>
            <p:cNvSpPr>
              <a:spLocks/>
            </p:cNvSpPr>
            <p:nvPr/>
          </p:nvSpPr>
          <p:spPr bwMode="auto">
            <a:xfrm rot="-5400000">
              <a:off x="1712" y="2675"/>
              <a:ext cx="132" cy="541"/>
            </a:xfrm>
            <a:prstGeom prst="leftBrace">
              <a:avLst>
                <a:gd name="adj1" fmla="val 34154"/>
                <a:gd name="adj2" fmla="val 50000"/>
              </a:avLst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12" name="Group 39"/>
            <p:cNvGrpSpPr>
              <a:grpSpLocks/>
            </p:cNvGrpSpPr>
            <p:nvPr/>
          </p:nvGrpSpPr>
          <p:grpSpPr bwMode="auto">
            <a:xfrm>
              <a:off x="1234" y="3031"/>
              <a:ext cx="953" cy="424"/>
              <a:chOff x="1234" y="3031"/>
              <a:chExt cx="953" cy="424"/>
            </a:xfrm>
          </p:grpSpPr>
          <p:sp>
            <p:nvSpPr>
              <p:cNvPr id="13337" name="Line 40"/>
              <p:cNvSpPr>
                <a:spLocks noChangeShapeType="1"/>
              </p:cNvSpPr>
              <p:nvPr/>
            </p:nvSpPr>
            <p:spPr bwMode="auto">
              <a:xfrm flipV="1">
                <a:off x="1700" y="3031"/>
                <a:ext cx="75" cy="3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3338" name="Text Box 41"/>
              <p:cNvSpPr txBox="1">
                <a:spLocks noChangeArrowheads="1"/>
              </p:cNvSpPr>
              <p:nvPr/>
            </p:nvSpPr>
            <p:spPr bwMode="auto">
              <a:xfrm>
                <a:off x="1234" y="3157"/>
                <a:ext cx="953" cy="298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45720" rIns="4572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500" b="1" i="1">
                    <a:latin typeface="Arial"/>
                    <a:cs typeface="Arial"/>
                  </a:rPr>
                  <a:t>Shortage</a:t>
                </a:r>
              </a:p>
            </p:txBody>
          </p:sp>
        </p:grpSp>
      </p:grpSp>
      <p:sp>
        <p:nvSpPr>
          <p:cNvPr id="13334" name="FlagCount" hidden="1">
            <a:hlinkClick r:id="rId6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520440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9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9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9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28" grpId="0"/>
      <p:bldP spid="119829" grpId="0"/>
      <p:bldP spid="119830" grpId="0"/>
      <p:bldP spid="11983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75603" y="1797859"/>
            <a:ext cx="5507037" cy="4499566"/>
            <a:chOff x="179" y="1015"/>
            <a:chExt cx="3469" cy="2950"/>
          </a:xfrm>
        </p:grpSpPr>
        <p:graphicFrame>
          <p:nvGraphicFramePr>
            <p:cNvPr id="1433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1389752"/>
                </p:ext>
              </p:extLst>
            </p:nvPr>
          </p:nvGraphicFramePr>
          <p:xfrm>
            <a:off x="179" y="1015"/>
            <a:ext cx="3328" cy="2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33" name="Worksheet" r:id="rId4" imgW="5638658" imgH="3787322" progId="Excel.Sheet.8">
                    <p:embed/>
                  </p:oleObj>
                </mc:Choice>
                <mc:Fallback>
                  <p:oleObj name="Worksheet" r:id="rId4" imgW="5638658" imgH="3787322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" y="1015"/>
                          <a:ext cx="3328" cy="2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7" name="Text Box 4"/>
            <p:cNvSpPr txBox="1">
              <a:spLocks noChangeArrowheads="1"/>
            </p:cNvSpPr>
            <p:nvPr/>
          </p:nvSpPr>
          <p:spPr bwMode="auto">
            <a:xfrm>
              <a:off x="665" y="1015"/>
              <a:ext cx="262" cy="3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14368" name="Text Box 5"/>
            <p:cNvSpPr txBox="1">
              <a:spLocks noChangeArrowheads="1"/>
            </p:cNvSpPr>
            <p:nvPr/>
          </p:nvSpPr>
          <p:spPr bwMode="auto">
            <a:xfrm>
              <a:off x="3375" y="3451"/>
              <a:ext cx="27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Q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808163" y="1946275"/>
            <a:ext cx="2101850" cy="3660775"/>
            <a:chOff x="1139" y="1226"/>
            <a:chExt cx="1324" cy="2306"/>
          </a:xfrm>
        </p:grpSpPr>
        <p:sp>
          <p:nvSpPr>
            <p:cNvPr id="14365" name="Line 7"/>
            <p:cNvSpPr>
              <a:spLocks noChangeShapeType="1"/>
            </p:cNvSpPr>
            <p:nvPr/>
          </p:nvSpPr>
          <p:spPr bwMode="auto">
            <a:xfrm>
              <a:off x="1151" y="1252"/>
              <a:ext cx="1312" cy="2280"/>
            </a:xfrm>
            <a:prstGeom prst="line">
              <a:avLst/>
            </a:prstGeom>
            <a:noFill/>
            <a:ln w="508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4366" name="Text Box 8"/>
            <p:cNvSpPr txBox="1">
              <a:spLocks noChangeArrowheads="1"/>
            </p:cNvSpPr>
            <p:nvPr/>
          </p:nvSpPr>
          <p:spPr bwMode="auto">
            <a:xfrm>
              <a:off x="1139" y="1226"/>
              <a:ext cx="27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D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327150" y="1944688"/>
            <a:ext cx="3367088" cy="3665537"/>
            <a:chOff x="836" y="1225"/>
            <a:chExt cx="2121" cy="2309"/>
          </a:xfrm>
        </p:grpSpPr>
        <p:sp>
          <p:nvSpPr>
            <p:cNvPr id="14363" name="Line 10"/>
            <p:cNvSpPr>
              <a:spLocks noChangeShapeType="1"/>
            </p:cNvSpPr>
            <p:nvPr/>
          </p:nvSpPr>
          <p:spPr bwMode="auto">
            <a:xfrm flipH="1">
              <a:off x="836" y="1326"/>
              <a:ext cx="2064" cy="2208"/>
            </a:xfrm>
            <a:prstGeom prst="line">
              <a:avLst/>
            </a:prstGeom>
            <a:noFill/>
            <a:ln w="508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4364" name="Text Box 11"/>
            <p:cNvSpPr txBox="1">
              <a:spLocks noChangeArrowheads="1"/>
            </p:cNvSpPr>
            <p:nvPr/>
          </p:nvSpPr>
          <p:spPr bwMode="auto">
            <a:xfrm>
              <a:off x="2684" y="1225"/>
              <a:ext cx="27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>
                  <a:latin typeface="Arial"/>
                  <a:cs typeface="Arial"/>
                </a:rPr>
                <a:t>S</a:t>
              </a:r>
            </a:p>
          </p:txBody>
        </p:sp>
      </p:grpSp>
      <p:sp>
        <p:nvSpPr>
          <p:cNvPr id="14344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257175"/>
            <a:ext cx="7429500" cy="6223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100" dirty="0">
                <a:solidFill>
                  <a:srgbClr val="CC0000"/>
                </a:solidFill>
              </a:rPr>
              <a:t>Shortage</a:t>
            </a:r>
            <a:r>
              <a:rPr lang="en-US" sz="3100" dirty="0">
                <a:solidFill>
                  <a:schemeClr val="tx1"/>
                </a:solidFill>
              </a:rPr>
              <a:t> (a.k.a. excess demand):</a:t>
            </a:r>
          </a:p>
        </p:txBody>
      </p:sp>
      <p:sp>
        <p:nvSpPr>
          <p:cNvPr id="14345" name="Text Box 13"/>
          <p:cNvSpPr txBox="1">
            <a:spLocks noChangeArrowheads="1"/>
          </p:cNvSpPr>
          <p:nvPr/>
        </p:nvSpPr>
        <p:spPr bwMode="auto">
          <a:xfrm>
            <a:off x="1512888" y="714375"/>
            <a:ext cx="66754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>
                <a:latin typeface="Arial"/>
                <a:cs typeface="Arial"/>
              </a:rPr>
              <a:t>when quantity demanded is greater than quantity supplied</a:t>
            </a:r>
          </a:p>
        </p:txBody>
      </p:sp>
      <p:sp>
        <p:nvSpPr>
          <p:cNvPr id="14346" name="Text Box 14"/>
          <p:cNvSpPr txBox="1">
            <a:spLocks noChangeArrowheads="1"/>
          </p:cNvSpPr>
          <p:nvPr/>
        </p:nvSpPr>
        <p:spPr bwMode="auto">
          <a:xfrm>
            <a:off x="5005388" y="1782763"/>
            <a:ext cx="35179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solidFill>
                  <a:srgbClr val="B2B2B2"/>
                </a:solidFill>
                <a:latin typeface="Arial"/>
                <a:cs typeface="Arial"/>
              </a:rPr>
              <a:t>Facing a shortage, </a:t>
            </a:r>
            <a:br>
              <a:rPr lang="en-US" sz="2600">
                <a:solidFill>
                  <a:srgbClr val="B2B2B2"/>
                </a:solidFill>
                <a:latin typeface="Arial"/>
                <a:cs typeface="Arial"/>
              </a:rPr>
            </a:br>
            <a:r>
              <a:rPr lang="en-US" sz="2600">
                <a:solidFill>
                  <a:srgbClr val="B2B2B2"/>
                </a:solidFill>
                <a:latin typeface="Arial"/>
                <a:cs typeface="Arial"/>
              </a:rPr>
              <a:t>sellers raise the price,</a:t>
            </a:r>
          </a:p>
        </p:txBody>
      </p:sp>
      <p:sp>
        <p:nvSpPr>
          <p:cNvPr id="14347" name="Text Box 15"/>
          <p:cNvSpPr txBox="1">
            <a:spLocks noChangeArrowheads="1"/>
          </p:cNvSpPr>
          <p:nvPr/>
        </p:nvSpPr>
        <p:spPr bwMode="auto">
          <a:xfrm>
            <a:off x="5056188" y="2722563"/>
            <a:ext cx="31226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solidFill>
                  <a:srgbClr val="B2B2B2"/>
                </a:solidFill>
                <a:latin typeface="Arial"/>
                <a:cs typeface="Arial"/>
              </a:rPr>
              <a:t>causing </a:t>
            </a:r>
            <a:r>
              <a:rPr lang="en-US" sz="2600" b="1" i="1">
                <a:solidFill>
                  <a:srgbClr val="B2B2B2"/>
                </a:solidFill>
                <a:latin typeface="Arial"/>
                <a:cs typeface="Arial"/>
              </a:rPr>
              <a:t>Q</a:t>
            </a:r>
            <a:r>
              <a:rPr lang="en-US" sz="2600" b="1" i="1" baseline="30000">
                <a:solidFill>
                  <a:srgbClr val="B2B2B2"/>
                </a:solidFill>
                <a:latin typeface="Arial"/>
                <a:cs typeface="Arial"/>
              </a:rPr>
              <a:t>D</a:t>
            </a:r>
            <a:r>
              <a:rPr lang="en-US" sz="2600">
                <a:solidFill>
                  <a:srgbClr val="B2B2B2"/>
                </a:solidFill>
                <a:latin typeface="Arial"/>
                <a:cs typeface="Arial"/>
              </a:rPr>
              <a:t> to fall</a:t>
            </a:r>
          </a:p>
        </p:txBody>
      </p:sp>
      <p:sp>
        <p:nvSpPr>
          <p:cNvPr id="14348" name="Text Box 16"/>
          <p:cNvSpPr txBox="1">
            <a:spLocks noChangeArrowheads="1"/>
          </p:cNvSpPr>
          <p:nvPr/>
        </p:nvSpPr>
        <p:spPr bwMode="auto">
          <a:xfrm>
            <a:off x="5065713" y="3144838"/>
            <a:ext cx="31226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solidFill>
                  <a:srgbClr val="B2B2B2"/>
                </a:solidFill>
                <a:latin typeface="Arial"/>
                <a:cs typeface="Arial"/>
              </a:rPr>
              <a:t>and </a:t>
            </a:r>
            <a:r>
              <a:rPr lang="en-US" sz="2600" b="1" i="1">
                <a:solidFill>
                  <a:srgbClr val="B2B2B2"/>
                </a:solidFill>
                <a:latin typeface="Arial"/>
                <a:cs typeface="Arial"/>
              </a:rPr>
              <a:t>Q</a:t>
            </a:r>
            <a:r>
              <a:rPr lang="en-US" sz="2600" b="1" i="1" baseline="30000">
                <a:solidFill>
                  <a:srgbClr val="B2B2B2"/>
                </a:solidFill>
                <a:latin typeface="Arial"/>
                <a:cs typeface="Arial"/>
              </a:rPr>
              <a:t>S</a:t>
            </a:r>
            <a:r>
              <a:rPr lang="en-US" sz="2600">
                <a:solidFill>
                  <a:srgbClr val="B2B2B2"/>
                </a:solidFill>
                <a:latin typeface="Arial"/>
                <a:cs typeface="Arial"/>
              </a:rPr>
              <a:t> to rise.</a:t>
            </a:r>
          </a:p>
        </p:txBody>
      </p:sp>
      <p:sp>
        <p:nvSpPr>
          <p:cNvPr id="14349" name="Line 17"/>
          <p:cNvSpPr>
            <a:spLocks noChangeShapeType="1"/>
          </p:cNvSpPr>
          <p:nvPr/>
        </p:nvSpPr>
        <p:spPr bwMode="auto">
          <a:xfrm>
            <a:off x="1319213" y="4479925"/>
            <a:ext cx="1952625" cy="0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4350" name="Line 18"/>
          <p:cNvSpPr>
            <a:spLocks noChangeShapeType="1"/>
          </p:cNvSpPr>
          <p:nvPr/>
        </p:nvSpPr>
        <p:spPr bwMode="auto">
          <a:xfrm flipH="1">
            <a:off x="3254375" y="4479925"/>
            <a:ext cx="0" cy="1139825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4351" name="Line 19"/>
          <p:cNvSpPr>
            <a:spLocks noChangeShapeType="1"/>
          </p:cNvSpPr>
          <p:nvPr/>
        </p:nvSpPr>
        <p:spPr bwMode="auto">
          <a:xfrm flipH="1">
            <a:off x="2387600" y="4476750"/>
            <a:ext cx="3175" cy="1136650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4352" name="AutoShape 20"/>
          <p:cNvSpPr>
            <a:spLocks/>
          </p:cNvSpPr>
          <p:nvPr/>
        </p:nvSpPr>
        <p:spPr bwMode="auto">
          <a:xfrm rot="-5400000">
            <a:off x="2717007" y="4247356"/>
            <a:ext cx="209550" cy="858837"/>
          </a:xfrm>
          <a:prstGeom prst="leftBrace">
            <a:avLst>
              <a:gd name="adj1" fmla="val 34154"/>
              <a:gd name="adj2" fmla="val 50000"/>
            </a:avLst>
          </a:prstGeom>
          <a:noFill/>
          <a:ln w="19050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4353" name="Line 21"/>
          <p:cNvSpPr>
            <a:spLocks noChangeShapeType="1"/>
          </p:cNvSpPr>
          <p:nvPr/>
        </p:nvSpPr>
        <p:spPr bwMode="auto">
          <a:xfrm flipV="1">
            <a:off x="2746375" y="4811713"/>
            <a:ext cx="71438" cy="320675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4354" name="Text Box 22"/>
          <p:cNvSpPr txBox="1">
            <a:spLocks noChangeArrowheads="1"/>
          </p:cNvSpPr>
          <p:nvPr/>
        </p:nvSpPr>
        <p:spPr bwMode="auto">
          <a:xfrm>
            <a:off x="1958975" y="5011738"/>
            <a:ext cx="15128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 b="1" i="1">
                <a:solidFill>
                  <a:srgbClr val="B2B2B2"/>
                </a:solidFill>
                <a:latin typeface="Arial"/>
                <a:cs typeface="Arial"/>
              </a:rPr>
              <a:t>Shortage</a:t>
            </a:r>
          </a:p>
        </p:txBody>
      </p:sp>
      <p:sp>
        <p:nvSpPr>
          <p:cNvPr id="120855" name="Text Box 23"/>
          <p:cNvSpPr txBox="1">
            <a:spLocks noChangeArrowheads="1"/>
          </p:cNvSpPr>
          <p:nvPr/>
        </p:nvSpPr>
        <p:spPr bwMode="auto">
          <a:xfrm>
            <a:off x="5048250" y="3697288"/>
            <a:ext cx="353695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latin typeface="Arial"/>
                <a:cs typeface="Arial"/>
              </a:rPr>
              <a:t>Prices continue to rise until market reaches equilibrium. 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322388" y="3902075"/>
            <a:ext cx="1604962" cy="558800"/>
            <a:chOff x="833" y="2458"/>
            <a:chExt cx="1011" cy="352"/>
          </a:xfrm>
        </p:grpSpPr>
        <p:sp>
          <p:nvSpPr>
            <p:cNvPr id="14361" name="Line 25"/>
            <p:cNvSpPr>
              <a:spLocks noChangeShapeType="1"/>
            </p:cNvSpPr>
            <p:nvPr/>
          </p:nvSpPr>
          <p:spPr bwMode="auto">
            <a:xfrm rot="10800000">
              <a:off x="833" y="2458"/>
              <a:ext cx="0" cy="352"/>
            </a:xfrm>
            <a:prstGeom prst="line">
              <a:avLst/>
            </a:prstGeom>
            <a:noFill/>
            <a:ln w="57150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4362" name="Line 26"/>
            <p:cNvSpPr>
              <a:spLocks noChangeShapeType="1"/>
            </p:cNvSpPr>
            <p:nvPr/>
          </p:nvSpPr>
          <p:spPr bwMode="auto">
            <a:xfrm flipV="1">
              <a:off x="834" y="2460"/>
              <a:ext cx="1010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2860675" y="3825875"/>
            <a:ext cx="139700" cy="1790700"/>
            <a:chOff x="1802" y="2410"/>
            <a:chExt cx="88" cy="1128"/>
          </a:xfrm>
        </p:grpSpPr>
        <p:sp>
          <p:nvSpPr>
            <p:cNvPr id="14359" name="Line 28"/>
            <p:cNvSpPr>
              <a:spLocks noChangeShapeType="1"/>
            </p:cNvSpPr>
            <p:nvPr/>
          </p:nvSpPr>
          <p:spPr bwMode="auto">
            <a:xfrm>
              <a:off x="1840" y="2440"/>
              <a:ext cx="4" cy="109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4360" name="Oval 29"/>
            <p:cNvSpPr>
              <a:spLocks noChangeArrowheads="1"/>
            </p:cNvSpPr>
            <p:nvPr/>
          </p:nvSpPr>
          <p:spPr bwMode="auto">
            <a:xfrm>
              <a:off x="1802" y="2410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14358" name="FlagCount" hidden="1">
            <a:hlinkClick r:id="rId6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868873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5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3525"/>
            <a:ext cx="9144000" cy="6492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400" dirty="0"/>
              <a:t>Three Steps to Analyzing Changes in </a:t>
            </a:r>
            <a:r>
              <a:rPr lang="en-US" sz="3400" dirty="0" err="1"/>
              <a:t>Eq’m</a:t>
            </a:r>
            <a:endParaRPr lang="en-US" sz="3400" dirty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4663" y="1354138"/>
            <a:ext cx="8064500" cy="4159250"/>
          </a:xfrm>
          <a:solidFill>
            <a:srgbClr val="FFF5DB"/>
          </a:solidFill>
          <a:ln>
            <a:noFill/>
          </a:ln>
          <a:effectLst>
            <a:outerShdw blurRad="38100" dist="76200" dir="2700000" algn="ctr" rotWithShape="0">
              <a:schemeClr val="tx1">
                <a:lumMod val="50000"/>
                <a:lumOff val="50000"/>
                <a:alpha val="50000"/>
              </a:schemeClr>
            </a:outerShdw>
          </a:effectLst>
        </p:spPr>
        <p:txBody>
          <a:bodyPr lIns="137160" tIns="91440" bIns="91440"/>
          <a:lstStyle/>
          <a:p>
            <a:pPr marL="0" indent="0" eaLnBrk="1" hangingPunct="1">
              <a:spcBef>
                <a:spcPct val="60000"/>
              </a:spcBef>
              <a:buFont typeface="Wingdings" pitchFamily="2" charset="2"/>
              <a:buNone/>
              <a:defRPr/>
            </a:pPr>
            <a:r>
              <a:rPr lang="en-US" dirty="0"/>
              <a:t>To determine the effects of any event,  </a:t>
            </a:r>
            <a:endParaRPr lang="en-US" b="1" dirty="0">
              <a:solidFill>
                <a:srgbClr val="CC0000"/>
              </a:solidFill>
            </a:endParaRPr>
          </a:p>
          <a:p>
            <a:pPr marL="692150" lvl="1" indent="-457200" eaLnBrk="1" hangingPunct="1">
              <a:lnSpc>
                <a:spcPct val="105000"/>
              </a:lnSpc>
              <a:spcBef>
                <a:spcPct val="80000"/>
              </a:spcBef>
              <a:buFont typeface="Wingdings" pitchFamily="2" charset="2"/>
              <a:buNone/>
              <a:defRPr/>
            </a:pPr>
            <a:r>
              <a:rPr lang="en-US" sz="2600" b="1" dirty="0">
                <a:solidFill>
                  <a:srgbClr val="339966"/>
                </a:solidFill>
              </a:rPr>
              <a:t>1.</a:t>
            </a:r>
            <a:r>
              <a:rPr lang="en-US" sz="2600" dirty="0">
                <a:solidFill>
                  <a:srgbClr val="339966"/>
                </a:solidFill>
              </a:rPr>
              <a:t>	</a:t>
            </a:r>
            <a:r>
              <a:rPr lang="en-US" sz="2800" dirty="0"/>
              <a:t>Decide whether the event shifts </a:t>
            </a:r>
            <a:r>
              <a:rPr lang="en-US" sz="2800" b="1" i="1" dirty="0"/>
              <a:t>S</a:t>
            </a:r>
            <a:r>
              <a:rPr lang="en-US" sz="2800" dirty="0"/>
              <a:t> curve, </a:t>
            </a:r>
            <a:br>
              <a:rPr lang="en-US" sz="2800" dirty="0"/>
            </a:br>
            <a:r>
              <a:rPr lang="en-US" sz="2800" b="1" i="1" dirty="0"/>
              <a:t>D</a:t>
            </a:r>
            <a:r>
              <a:rPr lang="en-US" sz="2800" dirty="0"/>
              <a:t> curve, or both. </a:t>
            </a:r>
          </a:p>
          <a:p>
            <a:pPr marL="692150" lvl="1" indent="-457200" eaLnBrk="1" hangingPunct="1">
              <a:lnSpc>
                <a:spcPct val="105000"/>
              </a:lnSpc>
              <a:spcBef>
                <a:spcPct val="60000"/>
              </a:spcBef>
              <a:buFont typeface="Wingdings" pitchFamily="2" charset="2"/>
              <a:buNone/>
              <a:defRPr/>
            </a:pPr>
            <a:r>
              <a:rPr lang="en-US" sz="2600" b="1" dirty="0">
                <a:solidFill>
                  <a:srgbClr val="339966"/>
                </a:solidFill>
              </a:rPr>
              <a:t>2.</a:t>
            </a:r>
            <a:r>
              <a:rPr lang="en-US" sz="2600" dirty="0">
                <a:solidFill>
                  <a:srgbClr val="339966"/>
                </a:solidFill>
              </a:rPr>
              <a:t>	</a:t>
            </a:r>
            <a:r>
              <a:rPr lang="en-US" sz="2800" dirty="0"/>
              <a:t>Decide in which direction curve shifts. </a:t>
            </a:r>
          </a:p>
          <a:p>
            <a:pPr marL="692150" lvl="1" indent="-457200" eaLnBrk="1" hangingPunct="1">
              <a:lnSpc>
                <a:spcPct val="105000"/>
              </a:lnSpc>
              <a:spcBef>
                <a:spcPct val="60000"/>
              </a:spcBef>
              <a:buFont typeface="Wingdings" pitchFamily="2" charset="2"/>
              <a:buNone/>
              <a:defRPr/>
            </a:pPr>
            <a:r>
              <a:rPr lang="en-US" sz="2600" b="1" dirty="0">
                <a:solidFill>
                  <a:srgbClr val="339966"/>
                </a:solidFill>
              </a:rPr>
              <a:t>3.</a:t>
            </a:r>
            <a:r>
              <a:rPr lang="en-US" sz="2600" dirty="0">
                <a:solidFill>
                  <a:srgbClr val="339966"/>
                </a:solidFill>
              </a:rPr>
              <a:t>	</a:t>
            </a:r>
            <a:r>
              <a:rPr lang="en-US" sz="2800" dirty="0"/>
              <a:t>Use supply—demand diagram to see </a:t>
            </a:r>
            <a:br>
              <a:rPr lang="en-US" sz="2800" dirty="0"/>
            </a:br>
            <a:r>
              <a:rPr lang="en-US" sz="2800" dirty="0"/>
              <a:t>how the shift changes </a:t>
            </a:r>
            <a:r>
              <a:rPr lang="en-US" sz="2800" dirty="0" err="1"/>
              <a:t>eq’m</a:t>
            </a:r>
            <a:r>
              <a:rPr lang="en-US" sz="2800" dirty="0"/>
              <a:t> </a:t>
            </a:r>
            <a:r>
              <a:rPr lang="en-US" sz="2800" b="1" i="1" dirty="0"/>
              <a:t>P</a:t>
            </a:r>
            <a:r>
              <a:rPr lang="en-US" sz="2800" dirty="0"/>
              <a:t> and </a:t>
            </a:r>
            <a:r>
              <a:rPr lang="en-US" sz="2800" b="1" i="1" dirty="0"/>
              <a:t>Q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160674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 build="p" bldLvl="5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6075" y="163513"/>
            <a:ext cx="8351838" cy="1139825"/>
          </a:xfrm>
        </p:spPr>
        <p:txBody>
          <a:bodyPr>
            <a:normAutofit/>
          </a:bodyPr>
          <a:lstStyle/>
          <a:p>
            <a:pPr marL="2341563" indent="-2341563" algn="l" eaLnBrk="1" hangingPunct="1"/>
            <a:r>
              <a:rPr lang="en-US" sz="2800" b="1" dirty="0"/>
              <a:t>EXAMPLE:</a:t>
            </a:r>
            <a:r>
              <a:rPr lang="en-US" sz="2800" dirty="0"/>
              <a:t>  </a:t>
            </a:r>
            <a:r>
              <a:rPr lang="en-US" sz="3200" dirty="0"/>
              <a:t>The Market for Hybrid Cars</a:t>
            </a:r>
            <a:br>
              <a:rPr lang="en-US" sz="3200" dirty="0"/>
            </a:br>
            <a:endParaRPr lang="en-US" sz="32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94163" y="1179513"/>
            <a:ext cx="4422775" cy="4111953"/>
            <a:chOff x="2579" y="785"/>
            <a:chExt cx="2786" cy="2423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697" y="1037"/>
              <a:ext cx="2409" cy="2049"/>
              <a:chOff x="1098" y="1361"/>
              <a:chExt cx="2116" cy="2027"/>
            </a:xfrm>
          </p:grpSpPr>
          <p:sp>
            <p:nvSpPr>
              <p:cNvPr id="55323" name="Line 6"/>
              <p:cNvSpPr>
                <a:spLocks noChangeShapeType="1"/>
              </p:cNvSpPr>
              <p:nvPr/>
            </p:nvSpPr>
            <p:spPr bwMode="auto">
              <a:xfrm>
                <a:off x="1102" y="1361"/>
                <a:ext cx="0" cy="2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5324" name="Line 7"/>
              <p:cNvSpPr>
                <a:spLocks noChangeShapeType="1"/>
              </p:cNvSpPr>
              <p:nvPr/>
            </p:nvSpPr>
            <p:spPr bwMode="auto">
              <a:xfrm>
                <a:off x="1098" y="3388"/>
                <a:ext cx="2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55321" name="Text Box 8"/>
            <p:cNvSpPr txBox="1">
              <a:spLocks noChangeArrowheads="1"/>
            </p:cNvSpPr>
            <p:nvPr/>
          </p:nvSpPr>
          <p:spPr bwMode="auto">
            <a:xfrm>
              <a:off x="2579" y="785"/>
              <a:ext cx="26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55322" name="Text Box 9"/>
            <p:cNvSpPr txBox="1">
              <a:spLocks noChangeArrowheads="1"/>
            </p:cNvSpPr>
            <p:nvPr/>
          </p:nvSpPr>
          <p:spPr bwMode="auto">
            <a:xfrm>
              <a:off x="5075" y="2936"/>
              <a:ext cx="290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4524375" y="1957388"/>
            <a:ext cx="2486025" cy="2901950"/>
            <a:chOff x="2850" y="1233"/>
            <a:chExt cx="1566" cy="1828"/>
          </a:xfrm>
        </p:grpSpPr>
        <p:sp>
          <p:nvSpPr>
            <p:cNvPr id="55318" name="Line 11"/>
            <p:cNvSpPr>
              <a:spLocks noChangeShapeType="1"/>
            </p:cNvSpPr>
            <p:nvPr/>
          </p:nvSpPr>
          <p:spPr bwMode="auto">
            <a:xfrm>
              <a:off x="2850" y="1233"/>
              <a:ext cx="1263" cy="1587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5319" name="Text Box 12"/>
            <p:cNvSpPr txBox="1">
              <a:spLocks noChangeArrowheads="1"/>
            </p:cNvSpPr>
            <p:nvPr/>
          </p:nvSpPr>
          <p:spPr bwMode="auto">
            <a:xfrm>
              <a:off x="4072" y="2773"/>
              <a:ext cx="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D</a:t>
              </a:r>
              <a:r>
                <a:rPr lang="en-US" sz="2400" baseline="-2500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4868863" y="1625600"/>
            <a:ext cx="1933575" cy="2901950"/>
            <a:chOff x="3067" y="1024"/>
            <a:chExt cx="1218" cy="1828"/>
          </a:xfrm>
        </p:grpSpPr>
        <p:sp>
          <p:nvSpPr>
            <p:cNvPr id="55316" name="Line 14"/>
            <p:cNvSpPr>
              <a:spLocks noChangeShapeType="1"/>
            </p:cNvSpPr>
            <p:nvPr/>
          </p:nvSpPr>
          <p:spPr bwMode="auto">
            <a:xfrm flipV="1">
              <a:off x="3067" y="1278"/>
              <a:ext cx="949" cy="1574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5317" name="Text Box 15"/>
            <p:cNvSpPr txBox="1">
              <a:spLocks noChangeArrowheads="1"/>
            </p:cNvSpPr>
            <p:nvPr/>
          </p:nvSpPr>
          <p:spPr bwMode="auto">
            <a:xfrm>
              <a:off x="3920" y="1024"/>
              <a:ext cx="3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S</a:t>
              </a:r>
              <a:r>
                <a:rPr lang="en-US" sz="2400" baseline="-2500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3783013" y="3136901"/>
            <a:ext cx="2060575" cy="2332038"/>
            <a:chOff x="2383" y="1976"/>
            <a:chExt cx="1298" cy="1469"/>
          </a:xfrm>
        </p:grpSpPr>
        <p:sp>
          <p:nvSpPr>
            <p:cNvPr id="55311" name="Text Box 17"/>
            <p:cNvSpPr txBox="1">
              <a:spLocks noChangeArrowheads="1"/>
            </p:cNvSpPr>
            <p:nvPr/>
          </p:nvSpPr>
          <p:spPr bwMode="auto">
            <a:xfrm>
              <a:off x="2383" y="1976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55312" name="Oval 18"/>
            <p:cNvSpPr>
              <a:spLocks noChangeArrowheads="1"/>
            </p:cNvSpPr>
            <p:nvPr/>
          </p:nvSpPr>
          <p:spPr bwMode="auto">
            <a:xfrm>
              <a:off x="3481" y="2043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5313" name="Line 19"/>
            <p:cNvSpPr>
              <a:spLocks noChangeShapeType="1"/>
            </p:cNvSpPr>
            <p:nvPr/>
          </p:nvSpPr>
          <p:spPr bwMode="auto">
            <a:xfrm>
              <a:off x="2701" y="2090"/>
              <a:ext cx="8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5314" name="Line 21"/>
            <p:cNvSpPr>
              <a:spLocks noChangeShapeType="1"/>
            </p:cNvSpPr>
            <p:nvPr/>
          </p:nvSpPr>
          <p:spPr bwMode="auto">
            <a:xfrm>
              <a:off x="3527" y="2088"/>
              <a:ext cx="0" cy="11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5315" name="Text Box 22"/>
            <p:cNvSpPr txBox="1">
              <a:spLocks noChangeArrowheads="1"/>
            </p:cNvSpPr>
            <p:nvPr/>
          </p:nvSpPr>
          <p:spPr bwMode="auto">
            <a:xfrm>
              <a:off x="3373" y="3212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1876425" y="1412875"/>
            <a:ext cx="2259013" cy="831850"/>
            <a:chOff x="1330" y="890"/>
            <a:chExt cx="1275" cy="524"/>
          </a:xfrm>
        </p:grpSpPr>
        <p:sp>
          <p:nvSpPr>
            <p:cNvPr id="55309" name="Line 24"/>
            <p:cNvSpPr>
              <a:spLocks noChangeShapeType="1"/>
            </p:cNvSpPr>
            <p:nvPr/>
          </p:nvSpPr>
          <p:spPr bwMode="auto">
            <a:xfrm flipV="1">
              <a:off x="2271" y="907"/>
              <a:ext cx="334" cy="24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5310" name="Text Box 25"/>
            <p:cNvSpPr txBox="1">
              <a:spLocks noChangeArrowheads="1"/>
            </p:cNvSpPr>
            <p:nvPr/>
          </p:nvSpPr>
          <p:spPr bwMode="auto">
            <a:xfrm>
              <a:off x="1330" y="890"/>
              <a:ext cx="986" cy="52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price of hybrid cars</a:t>
              </a:r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6581775" y="5253038"/>
            <a:ext cx="1909763" cy="1214437"/>
            <a:chOff x="3703" y="3309"/>
            <a:chExt cx="1695" cy="765"/>
          </a:xfrm>
        </p:grpSpPr>
        <p:sp>
          <p:nvSpPr>
            <p:cNvPr id="55307" name="Line 27"/>
            <p:cNvSpPr>
              <a:spLocks noChangeShapeType="1"/>
            </p:cNvSpPr>
            <p:nvPr/>
          </p:nvSpPr>
          <p:spPr bwMode="auto">
            <a:xfrm flipV="1">
              <a:off x="5050" y="3309"/>
              <a:ext cx="127" cy="281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5308" name="Text Box 28"/>
            <p:cNvSpPr txBox="1">
              <a:spLocks noChangeArrowheads="1"/>
            </p:cNvSpPr>
            <p:nvPr/>
          </p:nvSpPr>
          <p:spPr bwMode="auto">
            <a:xfrm>
              <a:off x="3703" y="3550"/>
              <a:ext cx="1695" cy="52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quantity of </a:t>
              </a:r>
              <a:br>
                <a:rPr lang="en-US" sz="2400">
                  <a:latin typeface="Arial"/>
                  <a:cs typeface="Arial"/>
                </a:rPr>
              </a:br>
              <a:r>
                <a:rPr lang="en-US" sz="2400">
                  <a:latin typeface="Arial"/>
                  <a:cs typeface="Arial"/>
                </a:rPr>
                <a:t>hybrid cars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08480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87" name="Text Box 31"/>
          <p:cNvSpPr txBox="1">
            <a:spLocks noChangeArrowheads="1"/>
          </p:cNvSpPr>
          <p:nvPr/>
        </p:nvSpPr>
        <p:spPr bwMode="auto">
          <a:xfrm>
            <a:off x="438150" y="2182813"/>
            <a:ext cx="320040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1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 b="1">
                <a:latin typeface="Arial"/>
                <a:cs typeface="Arial"/>
              </a:rPr>
              <a:t>STEP 1:  </a:t>
            </a:r>
          </a:p>
          <a:p>
            <a:pPr>
              <a:lnSpc>
                <a:spcPct val="105000"/>
              </a:lnSpc>
              <a:spcBef>
                <a:spcPct val="1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 b="1" i="1">
                <a:latin typeface="Arial"/>
                <a:cs typeface="Arial"/>
              </a:rPr>
              <a:t>D</a:t>
            </a:r>
            <a:r>
              <a:rPr lang="en-US" sz="2500">
                <a:latin typeface="Arial"/>
                <a:cs typeface="Arial"/>
              </a:rPr>
              <a:t> curve shifts </a:t>
            </a:r>
            <a:br>
              <a:rPr lang="en-US" sz="2500">
                <a:latin typeface="Arial"/>
                <a:cs typeface="Arial"/>
              </a:rPr>
            </a:br>
            <a:r>
              <a:rPr lang="en-US" sz="2500">
                <a:latin typeface="Arial"/>
                <a:cs typeface="Arial"/>
              </a:rPr>
              <a:t>because price of gas affects demand for hybrids. </a:t>
            </a:r>
          </a:p>
          <a:p>
            <a:pPr>
              <a:lnSpc>
                <a:spcPct val="105000"/>
              </a:lnSpc>
              <a:spcBef>
                <a:spcPct val="1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 b="1" i="1">
                <a:latin typeface="Arial"/>
                <a:cs typeface="Arial"/>
              </a:rPr>
              <a:t>S</a:t>
            </a:r>
            <a:r>
              <a:rPr lang="en-US" sz="2500">
                <a:latin typeface="Arial"/>
                <a:cs typeface="Arial"/>
              </a:rPr>
              <a:t> curve does not shift, because price of gas does not affect cost of producing hybrids. </a:t>
            </a:r>
          </a:p>
        </p:txBody>
      </p:sp>
      <p:sp>
        <p:nvSpPr>
          <p:cNvPr id="224290" name="Rectangle 34"/>
          <p:cNvSpPr>
            <a:spLocks noChangeArrowheads="1"/>
          </p:cNvSpPr>
          <p:nvPr/>
        </p:nvSpPr>
        <p:spPr bwMode="auto">
          <a:xfrm>
            <a:off x="268288" y="3100388"/>
            <a:ext cx="3433762" cy="3289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24288" name="Text Box 32"/>
          <p:cNvSpPr txBox="1">
            <a:spLocks noChangeArrowheads="1"/>
          </p:cNvSpPr>
          <p:nvPr/>
        </p:nvSpPr>
        <p:spPr bwMode="auto">
          <a:xfrm>
            <a:off x="446088" y="3079750"/>
            <a:ext cx="32004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37160"/>
          <a:lstStyle/>
          <a:p>
            <a:pPr>
              <a:lnSpc>
                <a:spcPct val="105000"/>
              </a:lnSpc>
              <a:spcBef>
                <a:spcPct val="1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 b="1">
                <a:latin typeface="Arial"/>
                <a:cs typeface="Arial"/>
              </a:rPr>
              <a:t>STEP 2:  </a:t>
            </a:r>
          </a:p>
          <a:p>
            <a:pPr>
              <a:lnSpc>
                <a:spcPct val="105000"/>
              </a:lnSpc>
              <a:spcBef>
                <a:spcPct val="20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 b="1" i="1">
                <a:latin typeface="Arial"/>
                <a:cs typeface="Arial"/>
              </a:rPr>
              <a:t>D</a:t>
            </a:r>
            <a:r>
              <a:rPr lang="en-US" sz="2500">
                <a:latin typeface="Arial"/>
                <a:cs typeface="Arial"/>
              </a:rPr>
              <a:t> shifts </a:t>
            </a:r>
            <a:r>
              <a:rPr lang="en-US" sz="2500" u="sng">
                <a:latin typeface="Arial"/>
                <a:cs typeface="Arial"/>
              </a:rPr>
              <a:t>right</a:t>
            </a:r>
            <a:br>
              <a:rPr lang="en-US" sz="2500">
                <a:latin typeface="Arial"/>
                <a:cs typeface="Arial"/>
              </a:rPr>
            </a:br>
            <a:r>
              <a:rPr lang="en-US" sz="2500">
                <a:latin typeface="Arial"/>
                <a:cs typeface="Arial"/>
              </a:rPr>
              <a:t>because high gas price makes hybrids more attractive relative to other cars.</a:t>
            </a:r>
          </a:p>
        </p:txBody>
      </p:sp>
      <p:sp>
        <p:nvSpPr>
          <p:cNvPr id="224291" name="Rectangle 35"/>
          <p:cNvSpPr>
            <a:spLocks noChangeArrowheads="1"/>
          </p:cNvSpPr>
          <p:nvPr/>
        </p:nvSpPr>
        <p:spPr bwMode="auto">
          <a:xfrm>
            <a:off x="446088" y="4114800"/>
            <a:ext cx="3400425" cy="2297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63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6075" y="163513"/>
            <a:ext cx="8351838" cy="1139825"/>
          </a:xfrm>
        </p:spPr>
        <p:txBody>
          <a:bodyPr/>
          <a:lstStyle/>
          <a:p>
            <a:pPr marL="2341563" indent="-2341563" algn="l" eaLnBrk="1" hangingPunct="1"/>
            <a:r>
              <a:rPr lang="en-US" sz="2800" b="1" dirty="0"/>
              <a:t>EXAMPLE </a:t>
            </a:r>
            <a:r>
              <a:rPr lang="en-US" sz="3100" b="1" dirty="0"/>
              <a:t>1</a:t>
            </a:r>
            <a:r>
              <a:rPr lang="en-US" sz="2800" b="1" dirty="0"/>
              <a:t>:</a:t>
            </a:r>
            <a:r>
              <a:rPr lang="en-US" sz="2800" dirty="0"/>
              <a:t>  </a:t>
            </a:r>
            <a:r>
              <a:rPr lang="en-US" sz="3100" dirty="0"/>
              <a:t>A Shift in Demand</a:t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3388" y="877888"/>
            <a:ext cx="3648075" cy="1350962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sz="2300" b="1"/>
              <a:t>EVENT TO BE </a:t>
            </a:r>
            <a:br>
              <a:rPr lang="en-US" sz="2300" b="1"/>
            </a:br>
            <a:r>
              <a:rPr lang="en-US" sz="2300" b="1"/>
              <a:t>ANALYZED:  </a:t>
            </a:r>
            <a:br>
              <a:rPr lang="en-US" sz="2300" b="1"/>
            </a:br>
            <a:r>
              <a:rPr lang="en-US" sz="2500"/>
              <a:t>Increase in price of gas.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94163" y="1179513"/>
            <a:ext cx="4422775" cy="4111953"/>
            <a:chOff x="2579" y="785"/>
            <a:chExt cx="2786" cy="2423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697" y="1037"/>
              <a:ext cx="2409" cy="2049"/>
              <a:chOff x="1098" y="1361"/>
              <a:chExt cx="2116" cy="2027"/>
            </a:xfrm>
          </p:grpSpPr>
          <p:sp>
            <p:nvSpPr>
              <p:cNvPr id="56357" name="Line 6"/>
              <p:cNvSpPr>
                <a:spLocks noChangeShapeType="1"/>
              </p:cNvSpPr>
              <p:nvPr/>
            </p:nvSpPr>
            <p:spPr bwMode="auto">
              <a:xfrm>
                <a:off x="1102" y="1361"/>
                <a:ext cx="0" cy="2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6358" name="Line 7"/>
              <p:cNvSpPr>
                <a:spLocks noChangeShapeType="1"/>
              </p:cNvSpPr>
              <p:nvPr/>
            </p:nvSpPr>
            <p:spPr bwMode="auto">
              <a:xfrm>
                <a:off x="1098" y="3388"/>
                <a:ext cx="2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56355" name="Text Box 8"/>
            <p:cNvSpPr txBox="1">
              <a:spLocks noChangeArrowheads="1"/>
            </p:cNvSpPr>
            <p:nvPr/>
          </p:nvSpPr>
          <p:spPr bwMode="auto">
            <a:xfrm>
              <a:off x="2579" y="785"/>
              <a:ext cx="26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56356" name="Text Box 9"/>
            <p:cNvSpPr txBox="1">
              <a:spLocks noChangeArrowheads="1"/>
            </p:cNvSpPr>
            <p:nvPr/>
          </p:nvSpPr>
          <p:spPr bwMode="auto">
            <a:xfrm>
              <a:off x="5075" y="2936"/>
              <a:ext cx="290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524375" y="1957388"/>
            <a:ext cx="2486025" cy="2901950"/>
            <a:chOff x="2850" y="1233"/>
            <a:chExt cx="1566" cy="1828"/>
          </a:xfrm>
        </p:grpSpPr>
        <p:sp>
          <p:nvSpPr>
            <p:cNvPr id="56352" name="Line 11"/>
            <p:cNvSpPr>
              <a:spLocks noChangeShapeType="1"/>
            </p:cNvSpPr>
            <p:nvPr/>
          </p:nvSpPr>
          <p:spPr bwMode="auto">
            <a:xfrm>
              <a:off x="2850" y="1233"/>
              <a:ext cx="1263" cy="1587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6353" name="Text Box 12"/>
            <p:cNvSpPr txBox="1">
              <a:spLocks noChangeArrowheads="1"/>
            </p:cNvSpPr>
            <p:nvPr/>
          </p:nvSpPr>
          <p:spPr bwMode="auto">
            <a:xfrm>
              <a:off x="4072" y="2773"/>
              <a:ext cx="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D</a:t>
              </a:r>
              <a:r>
                <a:rPr lang="en-US" sz="2400" baseline="-2500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868863" y="1625600"/>
            <a:ext cx="1933575" cy="2901950"/>
            <a:chOff x="3067" y="1024"/>
            <a:chExt cx="1218" cy="1828"/>
          </a:xfrm>
        </p:grpSpPr>
        <p:sp>
          <p:nvSpPr>
            <p:cNvPr id="56350" name="Line 14"/>
            <p:cNvSpPr>
              <a:spLocks noChangeShapeType="1"/>
            </p:cNvSpPr>
            <p:nvPr/>
          </p:nvSpPr>
          <p:spPr bwMode="auto">
            <a:xfrm flipV="1">
              <a:off x="3067" y="1278"/>
              <a:ext cx="949" cy="1574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6351" name="Text Box 15"/>
            <p:cNvSpPr txBox="1">
              <a:spLocks noChangeArrowheads="1"/>
            </p:cNvSpPr>
            <p:nvPr/>
          </p:nvSpPr>
          <p:spPr bwMode="auto">
            <a:xfrm>
              <a:off x="3920" y="1024"/>
              <a:ext cx="3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S</a:t>
              </a:r>
              <a:r>
                <a:rPr lang="en-US" sz="2400" baseline="-2500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3783013" y="3136901"/>
            <a:ext cx="2060575" cy="2332038"/>
            <a:chOff x="2383" y="1976"/>
            <a:chExt cx="1298" cy="1469"/>
          </a:xfrm>
        </p:grpSpPr>
        <p:sp>
          <p:nvSpPr>
            <p:cNvPr id="56345" name="Text Box 17"/>
            <p:cNvSpPr txBox="1">
              <a:spLocks noChangeArrowheads="1"/>
            </p:cNvSpPr>
            <p:nvPr/>
          </p:nvSpPr>
          <p:spPr bwMode="auto">
            <a:xfrm>
              <a:off x="2383" y="1976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56346" name="Oval 18"/>
            <p:cNvSpPr>
              <a:spLocks noChangeArrowheads="1"/>
            </p:cNvSpPr>
            <p:nvPr/>
          </p:nvSpPr>
          <p:spPr bwMode="auto">
            <a:xfrm>
              <a:off x="3481" y="2043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6347" name="Line 19"/>
            <p:cNvSpPr>
              <a:spLocks noChangeShapeType="1"/>
            </p:cNvSpPr>
            <p:nvPr/>
          </p:nvSpPr>
          <p:spPr bwMode="auto">
            <a:xfrm>
              <a:off x="2701" y="2090"/>
              <a:ext cx="8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6348" name="Line 20"/>
            <p:cNvSpPr>
              <a:spLocks noChangeShapeType="1"/>
            </p:cNvSpPr>
            <p:nvPr/>
          </p:nvSpPr>
          <p:spPr bwMode="auto">
            <a:xfrm>
              <a:off x="3527" y="2088"/>
              <a:ext cx="0" cy="11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6349" name="Text Box 21"/>
            <p:cNvSpPr txBox="1">
              <a:spLocks noChangeArrowheads="1"/>
            </p:cNvSpPr>
            <p:nvPr/>
          </p:nvSpPr>
          <p:spPr bwMode="auto">
            <a:xfrm>
              <a:off x="3373" y="3212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5665788" y="1854200"/>
            <a:ext cx="2486025" cy="2901950"/>
            <a:chOff x="3569" y="1168"/>
            <a:chExt cx="1566" cy="1828"/>
          </a:xfrm>
        </p:grpSpPr>
        <p:sp>
          <p:nvSpPr>
            <p:cNvPr id="56343" name="Line 23"/>
            <p:cNvSpPr>
              <a:spLocks noChangeShapeType="1"/>
            </p:cNvSpPr>
            <p:nvPr/>
          </p:nvSpPr>
          <p:spPr bwMode="auto">
            <a:xfrm>
              <a:off x="3569" y="1168"/>
              <a:ext cx="1263" cy="158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6344" name="Text Box 24"/>
            <p:cNvSpPr txBox="1">
              <a:spLocks noChangeArrowheads="1"/>
            </p:cNvSpPr>
            <p:nvPr/>
          </p:nvSpPr>
          <p:spPr bwMode="auto">
            <a:xfrm>
              <a:off x="4791" y="2708"/>
              <a:ext cx="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D</a:t>
              </a:r>
              <a:r>
                <a:rPr lang="en-US" sz="2400" baseline="-25000">
                  <a:latin typeface="Arial"/>
                  <a:cs typeface="Arial"/>
                </a:rPr>
                <a:t>2</a:t>
              </a:r>
            </a:p>
          </p:txBody>
        </p:sp>
      </p:grpSp>
      <p:sp>
        <p:nvSpPr>
          <p:cNvPr id="224281" name="Line 25"/>
          <p:cNvSpPr>
            <a:spLocks noChangeShapeType="1"/>
          </p:cNvSpPr>
          <p:nvPr/>
        </p:nvSpPr>
        <p:spPr bwMode="auto">
          <a:xfrm>
            <a:off x="4787900" y="2192338"/>
            <a:ext cx="1068388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3775075" y="2252663"/>
            <a:ext cx="2598738" cy="3224213"/>
            <a:chOff x="2378" y="1419"/>
            <a:chExt cx="1637" cy="2031"/>
          </a:xfrm>
        </p:grpSpPr>
        <p:sp>
          <p:nvSpPr>
            <p:cNvPr id="56338" name="Text Box 26"/>
            <p:cNvSpPr txBox="1">
              <a:spLocks noChangeArrowheads="1"/>
            </p:cNvSpPr>
            <p:nvPr/>
          </p:nvSpPr>
          <p:spPr bwMode="auto">
            <a:xfrm>
              <a:off x="2378" y="1419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56339" name="Oval 27"/>
            <p:cNvSpPr>
              <a:spLocks noChangeArrowheads="1"/>
            </p:cNvSpPr>
            <p:nvPr/>
          </p:nvSpPr>
          <p:spPr bwMode="auto">
            <a:xfrm>
              <a:off x="3818" y="1487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6340" name="Text Box 28"/>
            <p:cNvSpPr txBox="1">
              <a:spLocks noChangeArrowheads="1"/>
            </p:cNvSpPr>
            <p:nvPr/>
          </p:nvSpPr>
          <p:spPr bwMode="auto">
            <a:xfrm>
              <a:off x="3707" y="3217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56341" name="Line 29"/>
            <p:cNvSpPr>
              <a:spLocks noChangeShapeType="1"/>
            </p:cNvSpPr>
            <p:nvPr/>
          </p:nvSpPr>
          <p:spPr bwMode="auto">
            <a:xfrm flipH="1">
              <a:off x="2700" y="1535"/>
              <a:ext cx="11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6342" name="Line 30"/>
            <p:cNvSpPr>
              <a:spLocks noChangeShapeType="1"/>
            </p:cNvSpPr>
            <p:nvPr/>
          </p:nvSpPr>
          <p:spPr bwMode="auto">
            <a:xfrm>
              <a:off x="3862" y="1535"/>
              <a:ext cx="0" cy="16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224289" name="Text Box 33"/>
          <p:cNvSpPr txBox="1">
            <a:spLocks noChangeArrowheads="1"/>
          </p:cNvSpPr>
          <p:nvPr/>
        </p:nvSpPr>
        <p:spPr bwMode="auto">
          <a:xfrm>
            <a:off x="454025" y="4076700"/>
            <a:ext cx="3078163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37160"/>
          <a:lstStyle/>
          <a:p>
            <a:pPr>
              <a:lnSpc>
                <a:spcPct val="105000"/>
              </a:lnSpc>
              <a:spcBef>
                <a:spcPct val="20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 b="1">
                <a:latin typeface="Arial"/>
                <a:cs typeface="Arial"/>
              </a:rPr>
              <a:t>STEP 3:  </a:t>
            </a:r>
          </a:p>
          <a:p>
            <a:pPr>
              <a:lnSpc>
                <a:spcPct val="105000"/>
              </a:lnSpc>
              <a:spcBef>
                <a:spcPct val="20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The shift causes an increase in price </a:t>
            </a:r>
            <a:br>
              <a:rPr lang="en-US" sz="2500">
                <a:latin typeface="Arial"/>
                <a:cs typeface="Arial"/>
              </a:rPr>
            </a:br>
            <a:r>
              <a:rPr lang="en-US" sz="2500">
                <a:latin typeface="Arial"/>
                <a:cs typeface="Arial"/>
              </a:rPr>
              <a:t>and quantity of hybrid cars.</a:t>
            </a:r>
          </a:p>
        </p:txBody>
      </p:sp>
    </p:spTree>
    <p:extLst>
      <p:ext uri="{BB962C8B-B14F-4D97-AF65-F5344CB8AC3E}">
        <p14:creationId xmlns:p14="http://schemas.microsoft.com/office/powerpoint/2010/main" val="172740370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4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4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4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4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4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4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4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4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4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87" grpId="0" build="p"/>
      <p:bldP spid="224290" grpId="0" animBg="1"/>
      <p:bldP spid="224288" grpId="0" build="p"/>
      <p:bldP spid="224291" grpId="0" animBg="1"/>
      <p:bldP spid="224259" grpId="0" build="p" bldLvl="5"/>
      <p:bldP spid="224281" grpId="0" animBg="1"/>
      <p:bldP spid="224281" grpId="1" animBg="1"/>
      <p:bldP spid="224289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6075" y="163513"/>
            <a:ext cx="8351838" cy="1139825"/>
          </a:xfrm>
        </p:spPr>
        <p:txBody>
          <a:bodyPr/>
          <a:lstStyle/>
          <a:p>
            <a:pPr marL="2341563" indent="-2341563" algn="l" eaLnBrk="1" hangingPunct="1"/>
            <a:r>
              <a:rPr lang="en-US" sz="2800" b="1" dirty="0"/>
              <a:t>EXAMPLE </a:t>
            </a:r>
            <a:r>
              <a:rPr lang="en-US" sz="3100" b="1" dirty="0"/>
              <a:t>1</a:t>
            </a:r>
            <a:r>
              <a:rPr lang="en-US" sz="2800" b="1" dirty="0"/>
              <a:t>:</a:t>
            </a:r>
            <a:r>
              <a:rPr lang="en-US" sz="2800" dirty="0"/>
              <a:t>  </a:t>
            </a:r>
            <a:r>
              <a:rPr lang="en-US" sz="3100" dirty="0"/>
              <a:t>A Shift in Demand</a:t>
            </a:r>
            <a:br>
              <a:rPr lang="en-US" sz="3100" dirty="0"/>
            </a:br>
            <a:endParaRPr lang="en-US" sz="31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94163" y="1179513"/>
            <a:ext cx="4422775" cy="4111953"/>
            <a:chOff x="2579" y="785"/>
            <a:chExt cx="2786" cy="2423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697" y="1037"/>
              <a:ext cx="2409" cy="2049"/>
              <a:chOff x="1098" y="1361"/>
              <a:chExt cx="2116" cy="2027"/>
            </a:xfrm>
          </p:grpSpPr>
          <p:sp>
            <p:nvSpPr>
              <p:cNvPr id="57375" name="Line 6"/>
              <p:cNvSpPr>
                <a:spLocks noChangeShapeType="1"/>
              </p:cNvSpPr>
              <p:nvPr/>
            </p:nvSpPr>
            <p:spPr bwMode="auto">
              <a:xfrm>
                <a:off x="1102" y="1361"/>
                <a:ext cx="0" cy="2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7376" name="Line 7"/>
              <p:cNvSpPr>
                <a:spLocks noChangeShapeType="1"/>
              </p:cNvSpPr>
              <p:nvPr/>
            </p:nvSpPr>
            <p:spPr bwMode="auto">
              <a:xfrm>
                <a:off x="1098" y="3388"/>
                <a:ext cx="2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57373" name="Text Box 8"/>
            <p:cNvSpPr txBox="1">
              <a:spLocks noChangeArrowheads="1"/>
            </p:cNvSpPr>
            <p:nvPr/>
          </p:nvSpPr>
          <p:spPr bwMode="auto">
            <a:xfrm>
              <a:off x="2579" y="785"/>
              <a:ext cx="26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57374" name="Text Box 9"/>
            <p:cNvSpPr txBox="1">
              <a:spLocks noChangeArrowheads="1"/>
            </p:cNvSpPr>
            <p:nvPr/>
          </p:nvSpPr>
          <p:spPr bwMode="auto">
            <a:xfrm>
              <a:off x="5075" y="2936"/>
              <a:ext cx="290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524375" y="1957388"/>
            <a:ext cx="2486025" cy="2901950"/>
            <a:chOff x="2850" y="1233"/>
            <a:chExt cx="1566" cy="1828"/>
          </a:xfrm>
        </p:grpSpPr>
        <p:sp>
          <p:nvSpPr>
            <p:cNvPr id="57370" name="Line 11"/>
            <p:cNvSpPr>
              <a:spLocks noChangeShapeType="1"/>
            </p:cNvSpPr>
            <p:nvPr/>
          </p:nvSpPr>
          <p:spPr bwMode="auto">
            <a:xfrm>
              <a:off x="2850" y="1233"/>
              <a:ext cx="1263" cy="1587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7371" name="Text Box 12"/>
            <p:cNvSpPr txBox="1">
              <a:spLocks noChangeArrowheads="1"/>
            </p:cNvSpPr>
            <p:nvPr/>
          </p:nvSpPr>
          <p:spPr bwMode="auto">
            <a:xfrm>
              <a:off x="4072" y="2773"/>
              <a:ext cx="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D</a:t>
              </a:r>
              <a:r>
                <a:rPr lang="en-US" sz="2400" baseline="-2500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868863" y="1625600"/>
            <a:ext cx="1933575" cy="2901950"/>
            <a:chOff x="3067" y="1024"/>
            <a:chExt cx="1218" cy="1828"/>
          </a:xfrm>
        </p:grpSpPr>
        <p:sp>
          <p:nvSpPr>
            <p:cNvPr id="57368" name="Line 14"/>
            <p:cNvSpPr>
              <a:spLocks noChangeShapeType="1"/>
            </p:cNvSpPr>
            <p:nvPr/>
          </p:nvSpPr>
          <p:spPr bwMode="auto">
            <a:xfrm flipV="1">
              <a:off x="3067" y="1278"/>
              <a:ext cx="949" cy="1574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7369" name="Text Box 15"/>
            <p:cNvSpPr txBox="1">
              <a:spLocks noChangeArrowheads="1"/>
            </p:cNvSpPr>
            <p:nvPr/>
          </p:nvSpPr>
          <p:spPr bwMode="auto">
            <a:xfrm>
              <a:off x="3920" y="1024"/>
              <a:ext cx="3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S</a:t>
              </a:r>
              <a:r>
                <a:rPr lang="en-US" sz="2400" baseline="-2500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3783013" y="3136901"/>
            <a:ext cx="2060575" cy="2332038"/>
            <a:chOff x="2383" y="1976"/>
            <a:chExt cx="1298" cy="1469"/>
          </a:xfrm>
        </p:grpSpPr>
        <p:sp>
          <p:nvSpPr>
            <p:cNvPr id="57363" name="Text Box 17"/>
            <p:cNvSpPr txBox="1">
              <a:spLocks noChangeArrowheads="1"/>
            </p:cNvSpPr>
            <p:nvPr/>
          </p:nvSpPr>
          <p:spPr bwMode="auto">
            <a:xfrm>
              <a:off x="2383" y="1976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57364" name="Oval 18"/>
            <p:cNvSpPr>
              <a:spLocks noChangeArrowheads="1"/>
            </p:cNvSpPr>
            <p:nvPr/>
          </p:nvSpPr>
          <p:spPr bwMode="auto">
            <a:xfrm>
              <a:off x="3481" y="2043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7365" name="Line 19"/>
            <p:cNvSpPr>
              <a:spLocks noChangeShapeType="1"/>
            </p:cNvSpPr>
            <p:nvPr/>
          </p:nvSpPr>
          <p:spPr bwMode="auto">
            <a:xfrm>
              <a:off x="2701" y="2090"/>
              <a:ext cx="8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7366" name="Line 20"/>
            <p:cNvSpPr>
              <a:spLocks noChangeShapeType="1"/>
            </p:cNvSpPr>
            <p:nvPr/>
          </p:nvSpPr>
          <p:spPr bwMode="auto">
            <a:xfrm>
              <a:off x="3527" y="2088"/>
              <a:ext cx="0" cy="11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7367" name="Text Box 21"/>
            <p:cNvSpPr txBox="1">
              <a:spLocks noChangeArrowheads="1"/>
            </p:cNvSpPr>
            <p:nvPr/>
          </p:nvSpPr>
          <p:spPr bwMode="auto">
            <a:xfrm>
              <a:off x="3373" y="3212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5665788" y="1854200"/>
            <a:ext cx="2486025" cy="2901950"/>
            <a:chOff x="3569" y="1168"/>
            <a:chExt cx="1566" cy="1828"/>
          </a:xfrm>
        </p:grpSpPr>
        <p:sp>
          <p:nvSpPr>
            <p:cNvPr id="57361" name="Line 23"/>
            <p:cNvSpPr>
              <a:spLocks noChangeShapeType="1"/>
            </p:cNvSpPr>
            <p:nvPr/>
          </p:nvSpPr>
          <p:spPr bwMode="auto">
            <a:xfrm>
              <a:off x="3569" y="1168"/>
              <a:ext cx="1263" cy="158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7362" name="Text Box 24"/>
            <p:cNvSpPr txBox="1">
              <a:spLocks noChangeArrowheads="1"/>
            </p:cNvSpPr>
            <p:nvPr/>
          </p:nvSpPr>
          <p:spPr bwMode="auto">
            <a:xfrm>
              <a:off x="4791" y="2708"/>
              <a:ext cx="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D</a:t>
              </a:r>
              <a:r>
                <a:rPr lang="en-US" sz="2400" baseline="-25000">
                  <a:latin typeface="Arial"/>
                  <a:cs typeface="Arial"/>
                </a:rPr>
                <a:t>2</a:t>
              </a:r>
            </a:p>
          </p:txBody>
        </p:sp>
      </p:grpSp>
      <p:sp>
        <p:nvSpPr>
          <p:cNvPr id="57354" name="Text Box 26"/>
          <p:cNvSpPr txBox="1">
            <a:spLocks noChangeArrowheads="1"/>
          </p:cNvSpPr>
          <p:nvPr/>
        </p:nvSpPr>
        <p:spPr bwMode="auto">
          <a:xfrm>
            <a:off x="3775075" y="2252663"/>
            <a:ext cx="488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P</a:t>
            </a:r>
            <a:r>
              <a:rPr lang="en-US" sz="2400" b="1" baseline="-25000">
                <a:latin typeface="Arial"/>
                <a:cs typeface="Arial"/>
              </a:rPr>
              <a:t>2</a:t>
            </a:r>
          </a:p>
        </p:txBody>
      </p:sp>
      <p:sp>
        <p:nvSpPr>
          <p:cNvPr id="57355" name="Oval 27"/>
          <p:cNvSpPr>
            <a:spLocks noChangeArrowheads="1"/>
          </p:cNvSpPr>
          <p:nvPr/>
        </p:nvSpPr>
        <p:spPr bwMode="auto">
          <a:xfrm>
            <a:off x="6061075" y="2360613"/>
            <a:ext cx="139700" cy="138112"/>
          </a:xfrm>
          <a:prstGeom prst="ellipse">
            <a:avLst/>
          </a:prstGeom>
          <a:solidFill>
            <a:srgbClr val="000000"/>
          </a:solidFill>
          <a:ln w="9525">
            <a:noFill/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7356" name="Text Box 28"/>
          <p:cNvSpPr txBox="1">
            <a:spLocks noChangeArrowheads="1"/>
          </p:cNvSpPr>
          <p:nvPr/>
        </p:nvSpPr>
        <p:spPr bwMode="auto">
          <a:xfrm>
            <a:off x="5884863" y="5106988"/>
            <a:ext cx="488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Arial"/>
                <a:cs typeface="Arial"/>
              </a:rPr>
              <a:t>Q</a:t>
            </a:r>
            <a:r>
              <a:rPr lang="en-US" sz="2400" b="1" baseline="-25000">
                <a:latin typeface="Arial"/>
                <a:cs typeface="Arial"/>
              </a:rPr>
              <a:t>2</a:t>
            </a:r>
          </a:p>
        </p:txBody>
      </p:sp>
      <p:sp>
        <p:nvSpPr>
          <p:cNvPr id="57357" name="Line 29"/>
          <p:cNvSpPr>
            <a:spLocks noChangeShapeType="1"/>
          </p:cNvSpPr>
          <p:nvPr/>
        </p:nvSpPr>
        <p:spPr bwMode="auto">
          <a:xfrm flipH="1">
            <a:off x="4286250" y="2436813"/>
            <a:ext cx="18494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7358" name="Line 30"/>
          <p:cNvSpPr>
            <a:spLocks noChangeShapeType="1"/>
          </p:cNvSpPr>
          <p:nvPr/>
        </p:nvSpPr>
        <p:spPr bwMode="auto">
          <a:xfrm>
            <a:off x="6130925" y="2436813"/>
            <a:ext cx="0" cy="2643187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20191" name="Text Box 31"/>
          <p:cNvSpPr txBox="1">
            <a:spLocks noChangeArrowheads="1"/>
          </p:cNvSpPr>
          <p:nvPr/>
        </p:nvSpPr>
        <p:spPr bwMode="auto">
          <a:xfrm>
            <a:off x="517525" y="1025525"/>
            <a:ext cx="296545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1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Notice:  </a:t>
            </a:r>
            <a:br>
              <a:rPr lang="en-US" sz="2500">
                <a:latin typeface="Arial"/>
                <a:cs typeface="Arial"/>
              </a:rPr>
            </a:br>
            <a:r>
              <a:rPr lang="en-US" sz="2500">
                <a:latin typeface="Arial"/>
                <a:cs typeface="Arial"/>
              </a:rPr>
              <a:t>When </a:t>
            </a:r>
            <a:r>
              <a:rPr lang="en-US" sz="2500" b="1" i="1">
                <a:latin typeface="Arial"/>
                <a:cs typeface="Arial"/>
              </a:rPr>
              <a:t>P</a:t>
            </a:r>
            <a:r>
              <a:rPr lang="en-US" sz="2500">
                <a:latin typeface="Arial"/>
                <a:cs typeface="Arial"/>
              </a:rPr>
              <a:t> rises, producers supply </a:t>
            </a:r>
            <a:br>
              <a:rPr lang="en-US" sz="2500">
                <a:latin typeface="Arial"/>
                <a:cs typeface="Arial"/>
              </a:rPr>
            </a:br>
            <a:r>
              <a:rPr lang="en-US" sz="2500">
                <a:latin typeface="Arial"/>
                <a:cs typeface="Arial"/>
              </a:rPr>
              <a:t>a larger quantity </a:t>
            </a:r>
            <a:br>
              <a:rPr lang="en-US" sz="2500">
                <a:latin typeface="Arial"/>
                <a:cs typeface="Arial"/>
              </a:rPr>
            </a:br>
            <a:r>
              <a:rPr lang="en-US" sz="2500">
                <a:latin typeface="Arial"/>
                <a:cs typeface="Arial"/>
              </a:rPr>
              <a:t>of hybrids, even though the </a:t>
            </a:r>
            <a:r>
              <a:rPr lang="en-US" sz="2500" b="1" i="1">
                <a:latin typeface="Arial"/>
                <a:cs typeface="Arial"/>
              </a:rPr>
              <a:t>S</a:t>
            </a:r>
            <a:r>
              <a:rPr lang="en-US" sz="2500">
                <a:latin typeface="Arial"/>
                <a:cs typeface="Arial"/>
              </a:rPr>
              <a:t> curve has not shifted. </a:t>
            </a:r>
          </a:p>
        </p:txBody>
      </p:sp>
      <p:sp>
        <p:nvSpPr>
          <p:cNvPr id="220194" name="Text Box 34"/>
          <p:cNvSpPr txBox="1">
            <a:spLocks noChangeArrowheads="1"/>
          </p:cNvSpPr>
          <p:nvPr/>
        </p:nvSpPr>
        <p:spPr bwMode="auto">
          <a:xfrm>
            <a:off x="591432" y="4088341"/>
            <a:ext cx="2967037" cy="21939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37160" tIns="91440" bIns="91440">
            <a:spAutoFit/>
          </a:bodyPr>
          <a:lstStyle/>
          <a:p>
            <a:pPr>
              <a:lnSpc>
                <a:spcPct val="105000"/>
              </a:lnSpc>
              <a:spcBef>
                <a:spcPct val="15000"/>
              </a:spcBef>
              <a:buClr>
                <a:srgbClr val="00B85C"/>
              </a:buClr>
              <a:buSzPct val="120000"/>
              <a:buFont typeface="Wingdings" pitchFamily="2" charset="2"/>
              <a:buNone/>
              <a:defRPr/>
            </a:pPr>
            <a:r>
              <a:rPr lang="en-US" sz="2500" i="1" dirty="0">
                <a:latin typeface="Arial"/>
                <a:cs typeface="Arial"/>
              </a:rPr>
              <a:t>Always be careful to distinguish b/w a shift in a curve and a movement along the curve. </a:t>
            </a:r>
          </a:p>
        </p:txBody>
      </p:sp>
    </p:spTree>
    <p:extLst>
      <p:ext uri="{BB962C8B-B14F-4D97-AF65-F5344CB8AC3E}">
        <p14:creationId xmlns:p14="http://schemas.microsoft.com/office/powerpoint/2010/main" val="41694944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91" grpId="0" build="p"/>
      <p:bldP spid="22019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0175"/>
            <a:ext cx="9144000" cy="6492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400" dirty="0"/>
              <a:t>Terms for Shift vs. Movement Along Curve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8788" y="813682"/>
            <a:ext cx="8189912" cy="5910262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sz="2700" b="1" dirty="0">
                <a:solidFill>
                  <a:srgbClr val="CC0000"/>
                </a:solidFill>
              </a:rPr>
              <a:t>Change in supply</a:t>
            </a:r>
            <a:r>
              <a:rPr lang="en-US" sz="2700" dirty="0"/>
              <a:t>:  a shift in the </a:t>
            </a:r>
            <a:r>
              <a:rPr lang="en-US" sz="2700" b="1" i="1" dirty="0"/>
              <a:t>S</a:t>
            </a:r>
            <a:r>
              <a:rPr lang="en-US" sz="2700" dirty="0"/>
              <a:t> curve</a:t>
            </a:r>
          </a:p>
          <a:p>
            <a:pPr eaLnBrk="1" hangingPunct="1">
              <a:spcBef>
                <a:spcPct val="5000"/>
              </a:spcBef>
              <a:buFont typeface="Wingdings" pitchFamily="2" charset="2"/>
              <a:buNone/>
            </a:pPr>
            <a:r>
              <a:rPr lang="en-US" sz="2700" dirty="0"/>
              <a:t>	occurs when a non-price determinant of supply changes (like technology or costs)</a:t>
            </a:r>
          </a:p>
          <a:p>
            <a:pPr>
              <a:spcBef>
                <a:spcPts val="1400"/>
              </a:spcBef>
            </a:pPr>
            <a:r>
              <a:rPr lang="en-US" sz="2700" b="1" dirty="0">
                <a:solidFill>
                  <a:srgbClr val="CC0000"/>
                </a:solidFill>
              </a:rPr>
              <a:t>Change in the quantity supplied</a:t>
            </a:r>
            <a:r>
              <a:rPr lang="en-US" sz="2700" dirty="0"/>
              <a:t>: </a:t>
            </a:r>
            <a:br>
              <a:rPr lang="en-US" sz="2700" dirty="0"/>
            </a:br>
            <a:r>
              <a:rPr lang="en-US" sz="2700" dirty="0"/>
              <a:t>a movement along a fixed </a:t>
            </a:r>
            <a:r>
              <a:rPr lang="en-US" sz="2700" b="1" i="1" dirty="0"/>
              <a:t>S</a:t>
            </a:r>
            <a:r>
              <a:rPr lang="en-US" sz="2700" dirty="0"/>
              <a:t> curve </a:t>
            </a:r>
          </a:p>
          <a:p>
            <a:pPr eaLnBrk="1" hangingPunct="1">
              <a:spcBef>
                <a:spcPct val="5000"/>
              </a:spcBef>
              <a:buFont typeface="Wingdings" pitchFamily="2" charset="2"/>
              <a:buNone/>
            </a:pPr>
            <a:r>
              <a:rPr lang="en-US" sz="2700" dirty="0"/>
              <a:t>	occurs when </a:t>
            </a:r>
            <a:r>
              <a:rPr lang="en-US" sz="2700" b="1" i="1" dirty="0"/>
              <a:t>P</a:t>
            </a:r>
            <a:r>
              <a:rPr lang="en-US" sz="2700" dirty="0"/>
              <a:t> changes  </a:t>
            </a:r>
          </a:p>
          <a:p>
            <a:pPr>
              <a:spcBef>
                <a:spcPts val="1400"/>
              </a:spcBef>
            </a:pPr>
            <a:r>
              <a:rPr lang="en-US" sz="2700" b="1" dirty="0">
                <a:solidFill>
                  <a:srgbClr val="CC0000"/>
                </a:solidFill>
              </a:rPr>
              <a:t>Change in demand</a:t>
            </a:r>
            <a:r>
              <a:rPr lang="en-US" sz="2700" dirty="0"/>
              <a:t>:  a shift in the </a:t>
            </a:r>
            <a:r>
              <a:rPr lang="en-US" sz="2700" b="1" i="1" dirty="0"/>
              <a:t>D</a:t>
            </a:r>
            <a:r>
              <a:rPr lang="en-US" sz="2700" dirty="0"/>
              <a:t> curve</a:t>
            </a:r>
          </a:p>
          <a:p>
            <a:pPr eaLnBrk="1" hangingPunct="1">
              <a:spcBef>
                <a:spcPct val="5000"/>
              </a:spcBef>
              <a:buFont typeface="Wingdings" pitchFamily="2" charset="2"/>
              <a:buNone/>
            </a:pPr>
            <a:r>
              <a:rPr lang="en-US" sz="2700" dirty="0"/>
              <a:t>	occurs when a non-price determinant of demand changes (like income or # of buyers)</a:t>
            </a:r>
          </a:p>
          <a:p>
            <a:pPr>
              <a:spcBef>
                <a:spcPts val="1400"/>
              </a:spcBef>
            </a:pPr>
            <a:r>
              <a:rPr lang="en-US" sz="2700" b="1" dirty="0">
                <a:solidFill>
                  <a:srgbClr val="CC0000"/>
                </a:solidFill>
              </a:rPr>
              <a:t>Change in the quantity demanded</a:t>
            </a:r>
            <a:r>
              <a:rPr lang="en-US" sz="2700" dirty="0"/>
              <a:t>: </a:t>
            </a:r>
            <a:br>
              <a:rPr lang="en-US" sz="2700" dirty="0"/>
            </a:br>
            <a:r>
              <a:rPr lang="en-US" sz="2700" dirty="0"/>
              <a:t>a movement along a fixed </a:t>
            </a:r>
            <a:r>
              <a:rPr lang="en-US" sz="2700" b="1" i="1" dirty="0"/>
              <a:t>D</a:t>
            </a:r>
            <a:r>
              <a:rPr lang="en-US" sz="2700" dirty="0"/>
              <a:t> curve</a:t>
            </a:r>
          </a:p>
          <a:p>
            <a:pPr eaLnBrk="1" hangingPunct="1">
              <a:spcBef>
                <a:spcPct val="5000"/>
              </a:spcBef>
              <a:buFont typeface="Wingdings" pitchFamily="2" charset="2"/>
              <a:buNone/>
            </a:pPr>
            <a:r>
              <a:rPr lang="en-US" sz="2700" dirty="0"/>
              <a:t>	occurs when </a:t>
            </a:r>
            <a:r>
              <a:rPr lang="en-US" sz="2700" b="1" i="1" dirty="0"/>
              <a:t>P</a:t>
            </a:r>
            <a:r>
              <a:rPr lang="en-US" sz="2700" dirty="0"/>
              <a:t> changes </a:t>
            </a:r>
          </a:p>
        </p:txBody>
      </p:sp>
    </p:spTree>
    <p:extLst>
      <p:ext uri="{BB962C8B-B14F-4D97-AF65-F5344CB8AC3E}">
        <p14:creationId xmlns:p14="http://schemas.microsoft.com/office/powerpoint/2010/main" val="283480828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1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1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 build="p" bldLvl="5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88" name="Text Box 44"/>
          <p:cNvSpPr txBox="1">
            <a:spLocks noChangeArrowheads="1"/>
          </p:cNvSpPr>
          <p:nvPr/>
        </p:nvSpPr>
        <p:spPr bwMode="auto">
          <a:xfrm>
            <a:off x="438150" y="2182813"/>
            <a:ext cx="328930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1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 b="1">
                <a:latin typeface="Arial"/>
                <a:cs typeface="Arial"/>
              </a:rPr>
              <a:t>STEP 1:  </a:t>
            </a:r>
          </a:p>
          <a:p>
            <a:pPr>
              <a:lnSpc>
                <a:spcPct val="105000"/>
              </a:lnSpc>
              <a:spcBef>
                <a:spcPct val="1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 b="1" i="1">
                <a:latin typeface="Arial"/>
                <a:cs typeface="Arial"/>
              </a:rPr>
              <a:t>S</a:t>
            </a:r>
            <a:r>
              <a:rPr lang="en-US" sz="2500">
                <a:latin typeface="Arial"/>
                <a:cs typeface="Arial"/>
              </a:rPr>
              <a:t> curve shifts </a:t>
            </a:r>
            <a:br>
              <a:rPr lang="en-US" sz="2500">
                <a:latin typeface="Arial"/>
                <a:cs typeface="Arial"/>
              </a:rPr>
            </a:br>
            <a:r>
              <a:rPr lang="en-US" sz="2500">
                <a:latin typeface="Arial"/>
                <a:cs typeface="Arial"/>
              </a:rPr>
              <a:t>because event affects cost of production. </a:t>
            </a:r>
          </a:p>
          <a:p>
            <a:pPr>
              <a:lnSpc>
                <a:spcPct val="105000"/>
              </a:lnSpc>
              <a:spcBef>
                <a:spcPct val="1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 b="1" i="1">
                <a:latin typeface="Arial"/>
                <a:cs typeface="Arial"/>
              </a:rPr>
              <a:t>D</a:t>
            </a:r>
            <a:r>
              <a:rPr lang="en-US" sz="2500">
                <a:latin typeface="Arial"/>
                <a:cs typeface="Arial"/>
              </a:rPr>
              <a:t> curve does not shift, because production technology is not one of the factors that affect demand.</a:t>
            </a:r>
          </a:p>
        </p:txBody>
      </p:sp>
      <p:sp>
        <p:nvSpPr>
          <p:cNvPr id="210991" name="Rectangle 47"/>
          <p:cNvSpPr>
            <a:spLocks noChangeArrowheads="1"/>
          </p:cNvSpPr>
          <p:nvPr/>
        </p:nvSpPr>
        <p:spPr bwMode="auto">
          <a:xfrm>
            <a:off x="423863" y="3089275"/>
            <a:ext cx="3367087" cy="3244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10989" name="Text Box 45"/>
          <p:cNvSpPr txBox="1">
            <a:spLocks noChangeArrowheads="1"/>
          </p:cNvSpPr>
          <p:nvPr/>
        </p:nvSpPr>
        <p:spPr bwMode="auto">
          <a:xfrm>
            <a:off x="446088" y="3079750"/>
            <a:ext cx="32004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37160"/>
          <a:lstStyle/>
          <a:p>
            <a:pPr>
              <a:lnSpc>
                <a:spcPct val="105000"/>
              </a:lnSpc>
              <a:spcBef>
                <a:spcPct val="1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 b="1">
                <a:latin typeface="Arial"/>
                <a:cs typeface="Arial"/>
              </a:rPr>
              <a:t>STEP 2:  </a:t>
            </a:r>
          </a:p>
          <a:p>
            <a:pPr>
              <a:lnSpc>
                <a:spcPct val="105000"/>
              </a:lnSpc>
              <a:spcBef>
                <a:spcPct val="20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 b="1" i="1">
                <a:latin typeface="Arial"/>
                <a:cs typeface="Arial"/>
              </a:rPr>
              <a:t>S</a:t>
            </a:r>
            <a:r>
              <a:rPr lang="en-US" sz="2500">
                <a:latin typeface="Arial"/>
                <a:cs typeface="Arial"/>
              </a:rPr>
              <a:t> shifts </a:t>
            </a:r>
            <a:r>
              <a:rPr lang="en-US" sz="2500" u="sng">
                <a:latin typeface="Arial"/>
                <a:cs typeface="Arial"/>
              </a:rPr>
              <a:t>right</a:t>
            </a:r>
            <a:br>
              <a:rPr lang="en-US" sz="2500">
                <a:latin typeface="Arial"/>
                <a:cs typeface="Arial"/>
              </a:rPr>
            </a:br>
            <a:r>
              <a:rPr lang="en-US" sz="2500">
                <a:latin typeface="Arial"/>
                <a:cs typeface="Arial"/>
              </a:rPr>
              <a:t>because event reduces cost, </a:t>
            </a:r>
            <a:br>
              <a:rPr lang="en-US" sz="2500">
                <a:latin typeface="Arial"/>
                <a:cs typeface="Arial"/>
              </a:rPr>
            </a:br>
            <a:r>
              <a:rPr lang="en-US" sz="2500">
                <a:latin typeface="Arial"/>
                <a:cs typeface="Arial"/>
              </a:rPr>
              <a:t>makes production more profitable at any given price. </a:t>
            </a:r>
          </a:p>
        </p:txBody>
      </p:sp>
      <p:sp>
        <p:nvSpPr>
          <p:cNvPr id="210992" name="Rectangle 48"/>
          <p:cNvSpPr>
            <a:spLocks noChangeArrowheads="1"/>
          </p:cNvSpPr>
          <p:nvPr/>
        </p:nvSpPr>
        <p:spPr bwMode="auto">
          <a:xfrm>
            <a:off x="268288" y="4103688"/>
            <a:ext cx="3121025" cy="2085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594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6075" y="163513"/>
            <a:ext cx="8351838" cy="1139825"/>
          </a:xfrm>
        </p:spPr>
        <p:txBody>
          <a:bodyPr/>
          <a:lstStyle/>
          <a:p>
            <a:pPr marL="2341563" indent="-2341563" algn="l" eaLnBrk="1" hangingPunct="1"/>
            <a:r>
              <a:rPr lang="en-US" sz="2800" b="1" dirty="0"/>
              <a:t>EXAMPLE </a:t>
            </a:r>
            <a:r>
              <a:rPr lang="en-US" sz="3100" b="1" dirty="0"/>
              <a:t>2</a:t>
            </a:r>
            <a:r>
              <a:rPr lang="en-US" sz="2800" b="1" dirty="0"/>
              <a:t>:</a:t>
            </a:r>
            <a:r>
              <a:rPr lang="en-US" sz="2800" dirty="0"/>
              <a:t>  </a:t>
            </a:r>
            <a:r>
              <a:rPr lang="en-US" sz="3100" dirty="0"/>
              <a:t>A Shift in Supply</a:t>
            </a:r>
            <a:br>
              <a:rPr lang="en-US" sz="3100" dirty="0"/>
            </a:br>
            <a:endParaRPr lang="en-US" sz="31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94163" y="1179513"/>
            <a:ext cx="4422775" cy="4111953"/>
            <a:chOff x="2579" y="785"/>
            <a:chExt cx="2786" cy="2423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697" y="1037"/>
              <a:ext cx="2409" cy="2049"/>
              <a:chOff x="1098" y="1361"/>
              <a:chExt cx="2116" cy="2027"/>
            </a:xfrm>
          </p:grpSpPr>
          <p:sp>
            <p:nvSpPr>
              <p:cNvPr id="59429" name="Line 6"/>
              <p:cNvSpPr>
                <a:spLocks noChangeShapeType="1"/>
              </p:cNvSpPr>
              <p:nvPr/>
            </p:nvSpPr>
            <p:spPr bwMode="auto">
              <a:xfrm>
                <a:off x="1102" y="1361"/>
                <a:ext cx="0" cy="2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59430" name="Line 7"/>
              <p:cNvSpPr>
                <a:spLocks noChangeShapeType="1"/>
              </p:cNvSpPr>
              <p:nvPr/>
            </p:nvSpPr>
            <p:spPr bwMode="auto">
              <a:xfrm>
                <a:off x="1098" y="3388"/>
                <a:ext cx="2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59427" name="Text Box 8"/>
            <p:cNvSpPr txBox="1">
              <a:spLocks noChangeArrowheads="1"/>
            </p:cNvSpPr>
            <p:nvPr/>
          </p:nvSpPr>
          <p:spPr bwMode="auto">
            <a:xfrm>
              <a:off x="2579" y="785"/>
              <a:ext cx="26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59428" name="Text Box 9"/>
            <p:cNvSpPr txBox="1">
              <a:spLocks noChangeArrowheads="1"/>
            </p:cNvSpPr>
            <p:nvPr/>
          </p:nvSpPr>
          <p:spPr bwMode="auto">
            <a:xfrm>
              <a:off x="5075" y="2936"/>
              <a:ext cx="290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524375" y="1957388"/>
            <a:ext cx="2486025" cy="2901950"/>
            <a:chOff x="2850" y="1233"/>
            <a:chExt cx="1566" cy="1828"/>
          </a:xfrm>
        </p:grpSpPr>
        <p:sp>
          <p:nvSpPr>
            <p:cNvPr id="59424" name="Line 11"/>
            <p:cNvSpPr>
              <a:spLocks noChangeShapeType="1"/>
            </p:cNvSpPr>
            <p:nvPr/>
          </p:nvSpPr>
          <p:spPr bwMode="auto">
            <a:xfrm>
              <a:off x="2850" y="1233"/>
              <a:ext cx="1263" cy="1587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9425" name="Text Box 12"/>
            <p:cNvSpPr txBox="1">
              <a:spLocks noChangeArrowheads="1"/>
            </p:cNvSpPr>
            <p:nvPr/>
          </p:nvSpPr>
          <p:spPr bwMode="auto">
            <a:xfrm>
              <a:off x="4072" y="2773"/>
              <a:ext cx="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D</a:t>
              </a:r>
              <a:r>
                <a:rPr lang="en-US" sz="2400" baseline="-2500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868863" y="1625600"/>
            <a:ext cx="1933575" cy="2901950"/>
            <a:chOff x="3067" y="1024"/>
            <a:chExt cx="1218" cy="1828"/>
          </a:xfrm>
        </p:grpSpPr>
        <p:sp>
          <p:nvSpPr>
            <p:cNvPr id="59422" name="Line 14"/>
            <p:cNvSpPr>
              <a:spLocks noChangeShapeType="1"/>
            </p:cNvSpPr>
            <p:nvPr/>
          </p:nvSpPr>
          <p:spPr bwMode="auto">
            <a:xfrm flipV="1">
              <a:off x="3067" y="1278"/>
              <a:ext cx="949" cy="1574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9423" name="Text Box 15"/>
            <p:cNvSpPr txBox="1">
              <a:spLocks noChangeArrowheads="1"/>
            </p:cNvSpPr>
            <p:nvPr/>
          </p:nvSpPr>
          <p:spPr bwMode="auto">
            <a:xfrm>
              <a:off x="3920" y="1024"/>
              <a:ext cx="3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S</a:t>
              </a:r>
              <a:r>
                <a:rPr lang="en-US" sz="2400" baseline="-2500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3783013" y="3136901"/>
            <a:ext cx="2060575" cy="2332038"/>
            <a:chOff x="2383" y="1976"/>
            <a:chExt cx="1298" cy="1469"/>
          </a:xfrm>
        </p:grpSpPr>
        <p:sp>
          <p:nvSpPr>
            <p:cNvPr id="59417" name="Text Box 17"/>
            <p:cNvSpPr txBox="1">
              <a:spLocks noChangeArrowheads="1"/>
            </p:cNvSpPr>
            <p:nvPr/>
          </p:nvSpPr>
          <p:spPr bwMode="auto">
            <a:xfrm>
              <a:off x="2383" y="1976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59418" name="Oval 18"/>
            <p:cNvSpPr>
              <a:spLocks noChangeArrowheads="1"/>
            </p:cNvSpPr>
            <p:nvPr/>
          </p:nvSpPr>
          <p:spPr bwMode="auto">
            <a:xfrm>
              <a:off x="3481" y="2043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9419" name="Line 19"/>
            <p:cNvSpPr>
              <a:spLocks noChangeShapeType="1"/>
            </p:cNvSpPr>
            <p:nvPr/>
          </p:nvSpPr>
          <p:spPr bwMode="auto">
            <a:xfrm>
              <a:off x="2701" y="2090"/>
              <a:ext cx="8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9420" name="Line 20"/>
            <p:cNvSpPr>
              <a:spLocks noChangeShapeType="1"/>
            </p:cNvSpPr>
            <p:nvPr/>
          </p:nvSpPr>
          <p:spPr bwMode="auto">
            <a:xfrm>
              <a:off x="3527" y="2088"/>
              <a:ext cx="0" cy="11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9421" name="Text Box 21"/>
            <p:cNvSpPr txBox="1">
              <a:spLocks noChangeArrowheads="1"/>
            </p:cNvSpPr>
            <p:nvPr/>
          </p:nvSpPr>
          <p:spPr bwMode="auto">
            <a:xfrm>
              <a:off x="3373" y="3212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5588000" y="1633538"/>
            <a:ext cx="1933575" cy="2901950"/>
            <a:chOff x="3520" y="1029"/>
            <a:chExt cx="1218" cy="1828"/>
          </a:xfrm>
        </p:grpSpPr>
        <p:sp>
          <p:nvSpPr>
            <p:cNvPr id="59415" name="Line 29"/>
            <p:cNvSpPr>
              <a:spLocks noChangeShapeType="1"/>
            </p:cNvSpPr>
            <p:nvPr/>
          </p:nvSpPr>
          <p:spPr bwMode="auto">
            <a:xfrm flipV="1">
              <a:off x="3520" y="1283"/>
              <a:ext cx="949" cy="157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9416" name="Text Box 30"/>
            <p:cNvSpPr txBox="1">
              <a:spLocks noChangeArrowheads="1"/>
            </p:cNvSpPr>
            <p:nvPr/>
          </p:nvSpPr>
          <p:spPr bwMode="auto">
            <a:xfrm>
              <a:off x="4373" y="1029"/>
              <a:ext cx="3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S</a:t>
              </a:r>
              <a:r>
                <a:rPr lang="en-US" sz="2400" baseline="-25000">
                  <a:latin typeface="Arial"/>
                  <a:cs typeface="Arial"/>
                </a:rPr>
                <a:t>2</a:t>
              </a:r>
            </a:p>
          </p:txBody>
        </p:sp>
      </p:grpSp>
      <p:sp>
        <p:nvSpPr>
          <p:cNvPr id="210979" name="Line 35"/>
          <p:cNvSpPr>
            <a:spLocks noChangeShapeType="1"/>
          </p:cNvSpPr>
          <p:nvPr/>
        </p:nvSpPr>
        <p:spPr bwMode="auto">
          <a:xfrm>
            <a:off x="6326188" y="2190750"/>
            <a:ext cx="646112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3775075" y="3648076"/>
            <a:ext cx="2484438" cy="1828801"/>
            <a:chOff x="2378" y="2298"/>
            <a:chExt cx="1565" cy="1152"/>
          </a:xfrm>
        </p:grpSpPr>
        <p:sp>
          <p:nvSpPr>
            <p:cNvPr id="59410" name="Line 36"/>
            <p:cNvSpPr>
              <a:spLocks noChangeShapeType="1"/>
            </p:cNvSpPr>
            <p:nvPr/>
          </p:nvSpPr>
          <p:spPr bwMode="auto">
            <a:xfrm flipH="1">
              <a:off x="2697" y="2417"/>
              <a:ext cx="10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9411" name="Line 37"/>
            <p:cNvSpPr>
              <a:spLocks noChangeShapeType="1"/>
            </p:cNvSpPr>
            <p:nvPr/>
          </p:nvSpPr>
          <p:spPr bwMode="auto">
            <a:xfrm>
              <a:off x="3789" y="2417"/>
              <a:ext cx="0" cy="7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9412" name="Text Box 38"/>
            <p:cNvSpPr txBox="1">
              <a:spLocks noChangeArrowheads="1"/>
            </p:cNvSpPr>
            <p:nvPr/>
          </p:nvSpPr>
          <p:spPr bwMode="auto">
            <a:xfrm>
              <a:off x="2378" y="2298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59413" name="Oval 39"/>
            <p:cNvSpPr>
              <a:spLocks noChangeArrowheads="1"/>
            </p:cNvSpPr>
            <p:nvPr/>
          </p:nvSpPr>
          <p:spPr bwMode="auto">
            <a:xfrm>
              <a:off x="3742" y="2372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59414" name="Text Box 40"/>
            <p:cNvSpPr txBox="1">
              <a:spLocks noChangeArrowheads="1"/>
            </p:cNvSpPr>
            <p:nvPr/>
          </p:nvSpPr>
          <p:spPr bwMode="auto">
            <a:xfrm>
              <a:off x="3635" y="3217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</p:grpSp>
      <p:sp>
        <p:nvSpPr>
          <p:cNvPr id="210987" name="Rectangle 43"/>
          <p:cNvSpPr>
            <a:spLocks noGrp="1" noChangeArrowheads="1"/>
          </p:cNvSpPr>
          <p:nvPr>
            <p:ph type="body" idx="4294967295"/>
          </p:nvPr>
        </p:nvSpPr>
        <p:spPr>
          <a:xfrm>
            <a:off x="433388" y="877888"/>
            <a:ext cx="3648075" cy="1228725"/>
          </a:xfrm>
          <a:noFill/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sz="2400" b="1"/>
              <a:t>EVENT:</a:t>
            </a:r>
            <a:r>
              <a:rPr lang="en-US" sz="2400"/>
              <a:t>  New technology reduces cost of producing hybrid cars.</a:t>
            </a:r>
          </a:p>
        </p:txBody>
      </p:sp>
      <p:sp>
        <p:nvSpPr>
          <p:cNvPr id="210990" name="Text Box 46"/>
          <p:cNvSpPr txBox="1">
            <a:spLocks noChangeArrowheads="1"/>
          </p:cNvSpPr>
          <p:nvPr/>
        </p:nvSpPr>
        <p:spPr bwMode="auto">
          <a:xfrm>
            <a:off x="454025" y="4076700"/>
            <a:ext cx="3078163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37160"/>
          <a:lstStyle/>
          <a:p>
            <a:pPr>
              <a:lnSpc>
                <a:spcPct val="105000"/>
              </a:lnSpc>
              <a:spcBef>
                <a:spcPct val="20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 b="1">
                <a:latin typeface="Arial"/>
                <a:cs typeface="Arial"/>
              </a:rPr>
              <a:t>STEP 3:  </a:t>
            </a:r>
          </a:p>
          <a:p>
            <a:pPr>
              <a:lnSpc>
                <a:spcPct val="105000"/>
              </a:lnSpc>
              <a:spcBef>
                <a:spcPct val="20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The shift causes price to fall </a:t>
            </a:r>
            <a:br>
              <a:rPr lang="en-US" sz="2500">
                <a:latin typeface="Arial"/>
                <a:cs typeface="Arial"/>
              </a:rPr>
            </a:br>
            <a:r>
              <a:rPr lang="en-US" sz="2500">
                <a:latin typeface="Arial"/>
                <a:cs typeface="Arial"/>
              </a:rPr>
              <a:t>and quantity to rise.</a:t>
            </a:r>
          </a:p>
        </p:txBody>
      </p:sp>
    </p:spTree>
    <p:extLst>
      <p:ext uri="{BB962C8B-B14F-4D97-AF65-F5344CB8AC3E}">
        <p14:creationId xmlns:p14="http://schemas.microsoft.com/office/powerpoint/2010/main" val="406666232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0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0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0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0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0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0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0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0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0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0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0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10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0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0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88" grpId="0" build="p"/>
      <p:bldP spid="210991" grpId="0" animBg="1"/>
      <p:bldP spid="210989" grpId="0" build="p"/>
      <p:bldP spid="210992" grpId="0" animBg="1"/>
      <p:bldP spid="210979" grpId="0" animBg="1"/>
      <p:bldP spid="210979" grpId="1" animBg="1"/>
      <p:bldP spid="210987" grpId="0" build="p" bldLvl="5"/>
      <p:bldP spid="210990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6075" y="163513"/>
            <a:ext cx="8351838" cy="1139825"/>
          </a:xfrm>
        </p:spPr>
        <p:txBody>
          <a:bodyPr/>
          <a:lstStyle/>
          <a:p>
            <a:pPr marL="2341563" indent="-2341563" algn="l" eaLnBrk="1" hangingPunct="1"/>
            <a:r>
              <a:rPr lang="en-US" sz="2800" b="1" dirty="0"/>
              <a:t>EXAMPLE </a:t>
            </a:r>
            <a:r>
              <a:rPr lang="en-US" sz="3100" b="1" dirty="0"/>
              <a:t>3</a:t>
            </a:r>
            <a:r>
              <a:rPr lang="en-US" sz="2800" b="1" dirty="0"/>
              <a:t>:</a:t>
            </a:r>
            <a:r>
              <a:rPr lang="en-US" sz="2800" dirty="0"/>
              <a:t>  </a:t>
            </a:r>
            <a:r>
              <a:rPr lang="en-US" sz="3100" dirty="0"/>
              <a:t>A Shift in Both Supply </a:t>
            </a:r>
            <a:br>
              <a:rPr lang="en-US" sz="3100" dirty="0"/>
            </a:br>
            <a:r>
              <a:rPr lang="en-US" sz="3100" dirty="0"/>
              <a:t>and Demand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94163" y="1179513"/>
            <a:ext cx="4422775" cy="4111953"/>
            <a:chOff x="2579" y="785"/>
            <a:chExt cx="2786" cy="2423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697" y="1037"/>
              <a:ext cx="2409" cy="2049"/>
              <a:chOff x="1098" y="1361"/>
              <a:chExt cx="2116" cy="2027"/>
            </a:xfrm>
          </p:grpSpPr>
          <p:sp>
            <p:nvSpPr>
              <p:cNvPr id="60456" name="Line 6"/>
              <p:cNvSpPr>
                <a:spLocks noChangeShapeType="1"/>
              </p:cNvSpPr>
              <p:nvPr/>
            </p:nvSpPr>
            <p:spPr bwMode="auto">
              <a:xfrm>
                <a:off x="1102" y="1361"/>
                <a:ext cx="0" cy="2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0457" name="Line 7"/>
              <p:cNvSpPr>
                <a:spLocks noChangeShapeType="1"/>
              </p:cNvSpPr>
              <p:nvPr/>
            </p:nvSpPr>
            <p:spPr bwMode="auto">
              <a:xfrm>
                <a:off x="1098" y="3388"/>
                <a:ext cx="2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60454" name="Text Box 8"/>
            <p:cNvSpPr txBox="1">
              <a:spLocks noChangeArrowheads="1"/>
            </p:cNvSpPr>
            <p:nvPr/>
          </p:nvSpPr>
          <p:spPr bwMode="auto">
            <a:xfrm>
              <a:off x="2579" y="785"/>
              <a:ext cx="26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60455" name="Text Box 9"/>
            <p:cNvSpPr txBox="1">
              <a:spLocks noChangeArrowheads="1"/>
            </p:cNvSpPr>
            <p:nvPr/>
          </p:nvSpPr>
          <p:spPr bwMode="auto">
            <a:xfrm>
              <a:off x="5075" y="2936"/>
              <a:ext cx="290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524375" y="1957388"/>
            <a:ext cx="2486025" cy="2901950"/>
            <a:chOff x="2850" y="1233"/>
            <a:chExt cx="1566" cy="1828"/>
          </a:xfrm>
        </p:grpSpPr>
        <p:sp>
          <p:nvSpPr>
            <p:cNvPr id="60451" name="Line 11"/>
            <p:cNvSpPr>
              <a:spLocks noChangeShapeType="1"/>
            </p:cNvSpPr>
            <p:nvPr/>
          </p:nvSpPr>
          <p:spPr bwMode="auto">
            <a:xfrm>
              <a:off x="2850" y="1233"/>
              <a:ext cx="1263" cy="1587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0452" name="Text Box 12"/>
            <p:cNvSpPr txBox="1">
              <a:spLocks noChangeArrowheads="1"/>
            </p:cNvSpPr>
            <p:nvPr/>
          </p:nvSpPr>
          <p:spPr bwMode="auto">
            <a:xfrm>
              <a:off x="4072" y="2773"/>
              <a:ext cx="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D</a:t>
              </a:r>
              <a:r>
                <a:rPr lang="en-US" sz="2400" baseline="-2500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868863" y="1625600"/>
            <a:ext cx="1933575" cy="2901950"/>
            <a:chOff x="3067" y="1024"/>
            <a:chExt cx="1218" cy="1828"/>
          </a:xfrm>
        </p:grpSpPr>
        <p:sp>
          <p:nvSpPr>
            <p:cNvPr id="60449" name="Line 14"/>
            <p:cNvSpPr>
              <a:spLocks noChangeShapeType="1"/>
            </p:cNvSpPr>
            <p:nvPr/>
          </p:nvSpPr>
          <p:spPr bwMode="auto">
            <a:xfrm flipV="1">
              <a:off x="3067" y="1278"/>
              <a:ext cx="949" cy="1574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0450" name="Text Box 15"/>
            <p:cNvSpPr txBox="1">
              <a:spLocks noChangeArrowheads="1"/>
            </p:cNvSpPr>
            <p:nvPr/>
          </p:nvSpPr>
          <p:spPr bwMode="auto">
            <a:xfrm>
              <a:off x="3920" y="1024"/>
              <a:ext cx="3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S</a:t>
              </a:r>
              <a:r>
                <a:rPr lang="en-US" sz="2400" baseline="-2500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3783013" y="3136901"/>
            <a:ext cx="2060575" cy="2332038"/>
            <a:chOff x="2383" y="1976"/>
            <a:chExt cx="1298" cy="1469"/>
          </a:xfrm>
        </p:grpSpPr>
        <p:sp>
          <p:nvSpPr>
            <p:cNvPr id="60444" name="Text Box 17"/>
            <p:cNvSpPr txBox="1">
              <a:spLocks noChangeArrowheads="1"/>
            </p:cNvSpPr>
            <p:nvPr/>
          </p:nvSpPr>
          <p:spPr bwMode="auto">
            <a:xfrm>
              <a:off x="2383" y="1976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60445" name="Oval 18"/>
            <p:cNvSpPr>
              <a:spLocks noChangeArrowheads="1"/>
            </p:cNvSpPr>
            <p:nvPr/>
          </p:nvSpPr>
          <p:spPr bwMode="auto">
            <a:xfrm>
              <a:off x="3481" y="2043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0446" name="Line 19"/>
            <p:cNvSpPr>
              <a:spLocks noChangeShapeType="1"/>
            </p:cNvSpPr>
            <p:nvPr/>
          </p:nvSpPr>
          <p:spPr bwMode="auto">
            <a:xfrm>
              <a:off x="2701" y="2090"/>
              <a:ext cx="8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0447" name="Line 20"/>
            <p:cNvSpPr>
              <a:spLocks noChangeShapeType="1"/>
            </p:cNvSpPr>
            <p:nvPr/>
          </p:nvSpPr>
          <p:spPr bwMode="auto">
            <a:xfrm>
              <a:off x="3527" y="2088"/>
              <a:ext cx="0" cy="11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0448" name="Text Box 21"/>
            <p:cNvSpPr txBox="1">
              <a:spLocks noChangeArrowheads="1"/>
            </p:cNvSpPr>
            <p:nvPr/>
          </p:nvSpPr>
          <p:spPr bwMode="auto">
            <a:xfrm>
              <a:off x="3373" y="3212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5588000" y="1633538"/>
            <a:ext cx="1933575" cy="2901950"/>
            <a:chOff x="3520" y="1029"/>
            <a:chExt cx="1218" cy="1828"/>
          </a:xfrm>
        </p:grpSpPr>
        <p:sp>
          <p:nvSpPr>
            <p:cNvPr id="60442" name="Line 29"/>
            <p:cNvSpPr>
              <a:spLocks noChangeShapeType="1"/>
            </p:cNvSpPr>
            <p:nvPr/>
          </p:nvSpPr>
          <p:spPr bwMode="auto">
            <a:xfrm flipV="1">
              <a:off x="3520" y="1283"/>
              <a:ext cx="949" cy="157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0443" name="Text Box 30"/>
            <p:cNvSpPr txBox="1">
              <a:spLocks noChangeArrowheads="1"/>
            </p:cNvSpPr>
            <p:nvPr/>
          </p:nvSpPr>
          <p:spPr bwMode="auto">
            <a:xfrm>
              <a:off x="4373" y="1029"/>
              <a:ext cx="3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S</a:t>
              </a:r>
              <a:r>
                <a:rPr lang="en-US" sz="2400" baseline="-25000"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5665788" y="1854200"/>
            <a:ext cx="2486025" cy="2901950"/>
            <a:chOff x="3569" y="1168"/>
            <a:chExt cx="1566" cy="1828"/>
          </a:xfrm>
        </p:grpSpPr>
        <p:sp>
          <p:nvSpPr>
            <p:cNvPr id="60440" name="Line 32"/>
            <p:cNvSpPr>
              <a:spLocks noChangeShapeType="1"/>
            </p:cNvSpPr>
            <p:nvPr/>
          </p:nvSpPr>
          <p:spPr bwMode="auto">
            <a:xfrm>
              <a:off x="3569" y="1168"/>
              <a:ext cx="1263" cy="158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0441" name="Text Box 33"/>
            <p:cNvSpPr txBox="1">
              <a:spLocks noChangeArrowheads="1"/>
            </p:cNvSpPr>
            <p:nvPr/>
          </p:nvSpPr>
          <p:spPr bwMode="auto">
            <a:xfrm>
              <a:off x="4791" y="2708"/>
              <a:ext cx="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D</a:t>
              </a:r>
              <a:r>
                <a:rPr lang="en-US" sz="2400" baseline="-25000">
                  <a:latin typeface="Arial"/>
                  <a:cs typeface="Arial"/>
                </a:rPr>
                <a:t>2</a:t>
              </a:r>
            </a:p>
          </p:txBody>
        </p:sp>
      </p:grpSp>
      <p:sp>
        <p:nvSpPr>
          <p:cNvPr id="212002" name="Line 34"/>
          <p:cNvSpPr>
            <a:spLocks noChangeShapeType="1"/>
          </p:cNvSpPr>
          <p:nvPr/>
        </p:nvSpPr>
        <p:spPr bwMode="auto">
          <a:xfrm>
            <a:off x="4787900" y="2192338"/>
            <a:ext cx="1068388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12003" name="Line 35"/>
          <p:cNvSpPr>
            <a:spLocks noChangeShapeType="1"/>
          </p:cNvSpPr>
          <p:nvPr/>
        </p:nvSpPr>
        <p:spPr bwMode="auto">
          <a:xfrm>
            <a:off x="6326188" y="2190750"/>
            <a:ext cx="646112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9" name="Group 48"/>
          <p:cNvGrpSpPr>
            <a:grpSpLocks/>
          </p:cNvGrpSpPr>
          <p:nvPr/>
        </p:nvGrpSpPr>
        <p:grpSpPr bwMode="auto">
          <a:xfrm>
            <a:off x="3597275" y="2654300"/>
            <a:ext cx="3190875" cy="2822576"/>
            <a:chOff x="2266" y="1672"/>
            <a:chExt cx="2010" cy="1778"/>
          </a:xfrm>
        </p:grpSpPr>
        <p:sp>
          <p:nvSpPr>
            <p:cNvPr id="60434" name="Text Box 36"/>
            <p:cNvSpPr txBox="1">
              <a:spLocks noChangeArrowheads="1"/>
            </p:cNvSpPr>
            <p:nvPr/>
          </p:nvSpPr>
          <p:spPr bwMode="auto">
            <a:xfrm>
              <a:off x="2266" y="1672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60435" name="Oval 37"/>
            <p:cNvSpPr>
              <a:spLocks noChangeArrowheads="1"/>
            </p:cNvSpPr>
            <p:nvPr/>
          </p:nvSpPr>
          <p:spPr bwMode="auto">
            <a:xfrm>
              <a:off x="4075" y="1817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0436" name="Line 38"/>
            <p:cNvSpPr>
              <a:spLocks noChangeShapeType="1"/>
            </p:cNvSpPr>
            <p:nvPr/>
          </p:nvSpPr>
          <p:spPr bwMode="auto">
            <a:xfrm>
              <a:off x="2699" y="1864"/>
              <a:ext cx="14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0437" name="Text Box 40"/>
            <p:cNvSpPr txBox="1">
              <a:spLocks noChangeArrowheads="1"/>
            </p:cNvSpPr>
            <p:nvPr/>
          </p:nvSpPr>
          <p:spPr bwMode="auto">
            <a:xfrm>
              <a:off x="3968" y="3217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60438" name="Line 41"/>
            <p:cNvSpPr>
              <a:spLocks noChangeShapeType="1"/>
            </p:cNvSpPr>
            <p:nvPr/>
          </p:nvSpPr>
          <p:spPr bwMode="auto">
            <a:xfrm flipH="1" flipV="1">
              <a:off x="2538" y="1818"/>
              <a:ext cx="132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0439" name="Line 42"/>
            <p:cNvSpPr>
              <a:spLocks noChangeShapeType="1"/>
            </p:cNvSpPr>
            <p:nvPr/>
          </p:nvSpPr>
          <p:spPr bwMode="auto">
            <a:xfrm>
              <a:off x="4122" y="1867"/>
              <a:ext cx="0" cy="1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212012" name="Rectangle 44"/>
          <p:cNvSpPr>
            <a:spLocks noGrp="1" noChangeArrowheads="1"/>
          </p:cNvSpPr>
          <p:nvPr>
            <p:ph type="body" idx="4294967295"/>
          </p:nvPr>
        </p:nvSpPr>
        <p:spPr>
          <a:xfrm>
            <a:off x="433388" y="944563"/>
            <a:ext cx="3714750" cy="1641475"/>
          </a:xfrm>
          <a:noFill/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sz="2400" b="1" dirty="0"/>
              <a:t>EVENTS:</a:t>
            </a:r>
            <a:r>
              <a:rPr lang="en-US" sz="2400" dirty="0"/>
              <a:t>  </a:t>
            </a:r>
            <a:br>
              <a:rPr lang="en-US" sz="2400" dirty="0"/>
            </a:br>
            <a:r>
              <a:rPr lang="en-US" sz="2400" dirty="0"/>
              <a:t>Price of gas rises AND </a:t>
            </a:r>
            <a:br>
              <a:rPr lang="en-US" sz="2400" dirty="0"/>
            </a:br>
            <a:r>
              <a:rPr lang="en-US" sz="2400" dirty="0"/>
              <a:t>new technology reduces production costs</a:t>
            </a:r>
          </a:p>
        </p:txBody>
      </p:sp>
      <p:sp>
        <p:nvSpPr>
          <p:cNvPr id="212013" name="Text Box 45"/>
          <p:cNvSpPr txBox="1">
            <a:spLocks noChangeArrowheads="1"/>
          </p:cNvSpPr>
          <p:nvPr/>
        </p:nvSpPr>
        <p:spPr bwMode="auto">
          <a:xfrm>
            <a:off x="438150" y="2516188"/>
            <a:ext cx="3289300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 b="1">
                <a:latin typeface="Arial"/>
                <a:cs typeface="Arial"/>
              </a:rPr>
              <a:t>STEP 1:  </a:t>
            </a:r>
          </a:p>
          <a:p>
            <a:pPr>
              <a:spcBef>
                <a:spcPct val="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Both curves shift.</a:t>
            </a:r>
          </a:p>
        </p:txBody>
      </p:sp>
      <p:sp>
        <p:nvSpPr>
          <p:cNvPr id="212014" name="Text Box 46"/>
          <p:cNvSpPr txBox="1">
            <a:spLocks noChangeArrowheads="1"/>
          </p:cNvSpPr>
          <p:nvPr/>
        </p:nvSpPr>
        <p:spPr bwMode="auto">
          <a:xfrm>
            <a:off x="446088" y="3435350"/>
            <a:ext cx="32004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 b="1">
                <a:latin typeface="Arial"/>
                <a:cs typeface="Arial"/>
              </a:rPr>
              <a:t>STEP 2:  </a:t>
            </a:r>
          </a:p>
          <a:p>
            <a:pPr>
              <a:spcBef>
                <a:spcPct val="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Both shift </a:t>
            </a:r>
            <a:r>
              <a:rPr lang="en-US" sz="2500" u="sng">
                <a:latin typeface="Arial"/>
                <a:cs typeface="Arial"/>
              </a:rPr>
              <a:t>to the right</a:t>
            </a:r>
            <a:r>
              <a:rPr lang="en-US" sz="2500">
                <a:latin typeface="Arial"/>
                <a:cs typeface="Arial"/>
              </a:rPr>
              <a:t>. </a:t>
            </a:r>
          </a:p>
        </p:txBody>
      </p:sp>
      <p:sp>
        <p:nvSpPr>
          <p:cNvPr id="212015" name="Text Box 47"/>
          <p:cNvSpPr txBox="1">
            <a:spLocks noChangeArrowheads="1"/>
          </p:cNvSpPr>
          <p:nvPr/>
        </p:nvSpPr>
        <p:spPr bwMode="auto">
          <a:xfrm>
            <a:off x="454025" y="4343400"/>
            <a:ext cx="4360863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300" b="1">
                <a:latin typeface="Arial"/>
                <a:cs typeface="Arial"/>
              </a:rPr>
              <a:t>STEP 3:  </a:t>
            </a:r>
          </a:p>
          <a:p>
            <a:pPr>
              <a:spcBef>
                <a:spcPct val="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 b="1" i="1">
                <a:latin typeface="Arial"/>
                <a:cs typeface="Arial"/>
              </a:rPr>
              <a:t>Q</a:t>
            </a:r>
            <a:r>
              <a:rPr lang="en-US" sz="2500">
                <a:latin typeface="Arial"/>
                <a:cs typeface="Arial"/>
              </a:rPr>
              <a:t> rises, but effect </a:t>
            </a:r>
            <a:br>
              <a:rPr lang="en-US" sz="2500">
                <a:latin typeface="Arial"/>
                <a:cs typeface="Arial"/>
              </a:rPr>
            </a:br>
            <a:r>
              <a:rPr lang="en-US" sz="2500">
                <a:latin typeface="Arial"/>
                <a:cs typeface="Arial"/>
              </a:rPr>
              <a:t>on </a:t>
            </a:r>
            <a:r>
              <a:rPr lang="en-US" sz="2500" b="1" i="1">
                <a:latin typeface="Arial"/>
                <a:cs typeface="Arial"/>
              </a:rPr>
              <a:t>P</a:t>
            </a:r>
            <a:r>
              <a:rPr lang="en-US" sz="2500">
                <a:latin typeface="Arial"/>
                <a:cs typeface="Arial"/>
              </a:rPr>
              <a:t> is ambiguous: </a:t>
            </a:r>
          </a:p>
          <a:p>
            <a:pPr>
              <a:spcBef>
                <a:spcPct val="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If demand increases more than supply, </a:t>
            </a:r>
            <a:r>
              <a:rPr lang="en-US" sz="2500" b="1" i="1">
                <a:latin typeface="Arial"/>
                <a:cs typeface="Arial"/>
              </a:rPr>
              <a:t>P</a:t>
            </a:r>
            <a:r>
              <a:rPr lang="en-US" sz="2500">
                <a:latin typeface="Arial"/>
                <a:cs typeface="Arial"/>
              </a:rPr>
              <a:t> rises.</a:t>
            </a:r>
          </a:p>
        </p:txBody>
      </p:sp>
    </p:spTree>
    <p:extLst>
      <p:ext uri="{BB962C8B-B14F-4D97-AF65-F5344CB8AC3E}">
        <p14:creationId xmlns:p14="http://schemas.microsoft.com/office/powerpoint/2010/main" val="1681358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2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2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2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2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2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2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2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2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2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2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2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2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2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2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002" grpId="0" animBg="1"/>
      <p:bldP spid="212003" grpId="0" animBg="1"/>
      <p:bldP spid="212012" grpId="0" build="p" bldLvl="5"/>
      <p:bldP spid="212013" grpId="0" build="p"/>
      <p:bldP spid="212014" grpId="0"/>
      <p:bldP spid="2120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Markets and Competition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0977"/>
            <a:ext cx="8229600" cy="5271911"/>
          </a:xfrm>
        </p:spPr>
        <p:txBody>
          <a:bodyPr>
            <a:normAutofit/>
          </a:bodyPr>
          <a:lstStyle/>
          <a:p>
            <a:pPr eaLnBrk="1" hangingPunct="1">
              <a:lnSpc>
                <a:spcPct val="115000"/>
              </a:lnSpc>
              <a:spcBef>
                <a:spcPts val="1400"/>
              </a:spcBef>
            </a:pPr>
            <a:r>
              <a:rPr lang="en-US" dirty="0"/>
              <a:t>A </a:t>
            </a:r>
            <a:r>
              <a:rPr lang="en-US" b="1" dirty="0">
                <a:solidFill>
                  <a:srgbClr val="FF0000"/>
                </a:solidFill>
              </a:rPr>
              <a:t>market</a:t>
            </a:r>
            <a:r>
              <a:rPr lang="en-US" dirty="0"/>
              <a:t> is a group of buyers and sellers of a particular product. </a:t>
            </a:r>
          </a:p>
          <a:p>
            <a:pPr marL="566738" indent="-712788">
              <a:buClr>
                <a:srgbClr val="77933C"/>
              </a:buClr>
              <a:buFont typeface="Lucida Grande" pitchFamily="-65" charset="0"/>
              <a:buChar char="⎮"/>
            </a:pPr>
            <a:r>
              <a:rPr lang="en-US" altLang="en-US" dirty="0">
                <a:latin typeface="Lucida Fax" panose="02060602050505020204" pitchFamily="18" charset="0"/>
              </a:rPr>
              <a:t>A market is the process of buyers and sellers exchanging goods and services. </a:t>
            </a:r>
          </a:p>
          <a:p>
            <a:pPr marL="566738" indent="-712788">
              <a:buClr>
                <a:srgbClr val="77933C"/>
              </a:buClr>
              <a:buFont typeface="Lucida Grande" pitchFamily="-65" charset="0"/>
              <a:buChar char="⎮"/>
            </a:pPr>
            <a:r>
              <a:rPr lang="en-US" altLang="en-US" dirty="0">
                <a:latin typeface="Lucida Fax" panose="02060602050505020204" pitchFamily="18" charset="0"/>
              </a:rPr>
              <a:t>Supermarkets, the New York Stock Exchange, drug stores, roadside stands, garage sales, Internet stores, and restaurants are all markets.</a:t>
            </a:r>
          </a:p>
          <a:p>
            <a:pPr eaLnBrk="1" hangingPunct="1">
              <a:lnSpc>
                <a:spcPct val="115000"/>
              </a:lnSpc>
              <a:spcBef>
                <a:spcPts val="1400"/>
              </a:spcBef>
            </a:pPr>
            <a:endParaRPr lang="en-US" dirty="0"/>
          </a:p>
          <a:p>
            <a:pPr eaLnBrk="1" hangingPunct="1">
              <a:lnSpc>
                <a:spcPct val="115000"/>
              </a:lnSpc>
              <a:spcBef>
                <a:spcPts val="1400"/>
              </a:spcBef>
            </a:pPr>
            <a:endParaRPr lang="en-US" dirty="0"/>
          </a:p>
        </p:txBody>
      </p:sp>
      <p:sp>
        <p:nvSpPr>
          <p:cNvPr id="23558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  <a:cs typeface="Arial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22307328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build="p" bldLvl="4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6075" y="163513"/>
            <a:ext cx="8351838" cy="1139825"/>
          </a:xfrm>
        </p:spPr>
        <p:txBody>
          <a:bodyPr/>
          <a:lstStyle/>
          <a:p>
            <a:pPr marL="2341563" indent="-2341563" algn="l" eaLnBrk="1" hangingPunct="1"/>
            <a:r>
              <a:rPr lang="en-US" sz="2800" b="1" dirty="0"/>
              <a:t>EXAMPLE </a:t>
            </a:r>
            <a:r>
              <a:rPr lang="en-US" sz="3100" b="1" dirty="0"/>
              <a:t>3</a:t>
            </a:r>
            <a:r>
              <a:rPr lang="en-US" sz="2800" b="1" dirty="0"/>
              <a:t>:</a:t>
            </a:r>
            <a:r>
              <a:rPr lang="en-US" sz="2800" dirty="0"/>
              <a:t>  </a:t>
            </a:r>
            <a:r>
              <a:rPr lang="en-US" sz="3100" dirty="0"/>
              <a:t>A Shift in Both Supply </a:t>
            </a:r>
            <a:br>
              <a:rPr lang="en-US" sz="3100" dirty="0"/>
            </a:br>
            <a:r>
              <a:rPr lang="en-US" sz="3100" dirty="0"/>
              <a:t>and Demand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1325" y="2798763"/>
            <a:ext cx="2570163" cy="50641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300" b="1"/>
              <a:t>STEP 3</a:t>
            </a:r>
            <a:r>
              <a:rPr lang="en-US" sz="2500"/>
              <a:t>, cont.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94163" y="1179513"/>
            <a:ext cx="4422775" cy="4111953"/>
            <a:chOff x="2579" y="785"/>
            <a:chExt cx="2786" cy="2423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697" y="1037"/>
              <a:ext cx="2409" cy="2049"/>
              <a:chOff x="1098" y="1361"/>
              <a:chExt cx="2116" cy="2027"/>
            </a:xfrm>
          </p:grpSpPr>
          <p:sp>
            <p:nvSpPr>
              <p:cNvPr id="61479" name="Line 6"/>
              <p:cNvSpPr>
                <a:spLocks noChangeShapeType="1"/>
              </p:cNvSpPr>
              <p:nvPr/>
            </p:nvSpPr>
            <p:spPr bwMode="auto">
              <a:xfrm>
                <a:off x="1102" y="1361"/>
                <a:ext cx="0" cy="2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1480" name="Line 7"/>
              <p:cNvSpPr>
                <a:spLocks noChangeShapeType="1"/>
              </p:cNvSpPr>
              <p:nvPr/>
            </p:nvSpPr>
            <p:spPr bwMode="auto">
              <a:xfrm>
                <a:off x="1098" y="3388"/>
                <a:ext cx="2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61477" name="Text Box 8"/>
            <p:cNvSpPr txBox="1">
              <a:spLocks noChangeArrowheads="1"/>
            </p:cNvSpPr>
            <p:nvPr/>
          </p:nvSpPr>
          <p:spPr bwMode="auto">
            <a:xfrm>
              <a:off x="2579" y="785"/>
              <a:ext cx="26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61478" name="Text Box 9"/>
            <p:cNvSpPr txBox="1">
              <a:spLocks noChangeArrowheads="1"/>
            </p:cNvSpPr>
            <p:nvPr/>
          </p:nvSpPr>
          <p:spPr bwMode="auto">
            <a:xfrm>
              <a:off x="5075" y="2936"/>
              <a:ext cx="290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524375" y="1957388"/>
            <a:ext cx="2486025" cy="2901950"/>
            <a:chOff x="2850" y="1233"/>
            <a:chExt cx="1566" cy="1828"/>
          </a:xfrm>
        </p:grpSpPr>
        <p:sp>
          <p:nvSpPr>
            <p:cNvPr id="61474" name="Line 11"/>
            <p:cNvSpPr>
              <a:spLocks noChangeShapeType="1"/>
            </p:cNvSpPr>
            <p:nvPr/>
          </p:nvSpPr>
          <p:spPr bwMode="auto">
            <a:xfrm>
              <a:off x="2850" y="1233"/>
              <a:ext cx="1263" cy="1587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1475" name="Text Box 12"/>
            <p:cNvSpPr txBox="1">
              <a:spLocks noChangeArrowheads="1"/>
            </p:cNvSpPr>
            <p:nvPr/>
          </p:nvSpPr>
          <p:spPr bwMode="auto">
            <a:xfrm>
              <a:off x="4072" y="2773"/>
              <a:ext cx="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D</a:t>
              </a:r>
              <a:r>
                <a:rPr lang="en-US" sz="2400" baseline="-2500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868863" y="1625600"/>
            <a:ext cx="1933575" cy="2901950"/>
            <a:chOff x="3067" y="1024"/>
            <a:chExt cx="1218" cy="1828"/>
          </a:xfrm>
        </p:grpSpPr>
        <p:sp>
          <p:nvSpPr>
            <p:cNvPr id="61472" name="Line 14"/>
            <p:cNvSpPr>
              <a:spLocks noChangeShapeType="1"/>
            </p:cNvSpPr>
            <p:nvPr/>
          </p:nvSpPr>
          <p:spPr bwMode="auto">
            <a:xfrm flipV="1">
              <a:off x="3067" y="1278"/>
              <a:ext cx="949" cy="1574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1473" name="Text Box 15"/>
            <p:cNvSpPr txBox="1">
              <a:spLocks noChangeArrowheads="1"/>
            </p:cNvSpPr>
            <p:nvPr/>
          </p:nvSpPr>
          <p:spPr bwMode="auto">
            <a:xfrm>
              <a:off x="3920" y="1024"/>
              <a:ext cx="3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S</a:t>
              </a:r>
              <a:r>
                <a:rPr lang="en-US" sz="2400" baseline="-2500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3783013" y="3136901"/>
            <a:ext cx="2060575" cy="2332038"/>
            <a:chOff x="2383" y="1976"/>
            <a:chExt cx="1298" cy="1469"/>
          </a:xfrm>
        </p:grpSpPr>
        <p:sp>
          <p:nvSpPr>
            <p:cNvPr id="61467" name="Text Box 17"/>
            <p:cNvSpPr txBox="1">
              <a:spLocks noChangeArrowheads="1"/>
            </p:cNvSpPr>
            <p:nvPr/>
          </p:nvSpPr>
          <p:spPr bwMode="auto">
            <a:xfrm>
              <a:off x="2383" y="1976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61468" name="Oval 18"/>
            <p:cNvSpPr>
              <a:spLocks noChangeArrowheads="1"/>
            </p:cNvSpPr>
            <p:nvPr/>
          </p:nvSpPr>
          <p:spPr bwMode="auto">
            <a:xfrm>
              <a:off x="3481" y="2043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1469" name="Line 19"/>
            <p:cNvSpPr>
              <a:spLocks noChangeShapeType="1"/>
            </p:cNvSpPr>
            <p:nvPr/>
          </p:nvSpPr>
          <p:spPr bwMode="auto">
            <a:xfrm>
              <a:off x="2701" y="2090"/>
              <a:ext cx="8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1470" name="Line 20"/>
            <p:cNvSpPr>
              <a:spLocks noChangeShapeType="1"/>
            </p:cNvSpPr>
            <p:nvPr/>
          </p:nvSpPr>
          <p:spPr bwMode="auto">
            <a:xfrm>
              <a:off x="3527" y="2088"/>
              <a:ext cx="0" cy="11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1471" name="Text Box 21"/>
            <p:cNvSpPr txBox="1">
              <a:spLocks noChangeArrowheads="1"/>
            </p:cNvSpPr>
            <p:nvPr/>
          </p:nvSpPr>
          <p:spPr bwMode="auto">
            <a:xfrm>
              <a:off x="3373" y="3212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6043613" y="1633538"/>
            <a:ext cx="1933575" cy="2901950"/>
            <a:chOff x="3520" y="1029"/>
            <a:chExt cx="1218" cy="1828"/>
          </a:xfrm>
        </p:grpSpPr>
        <p:sp>
          <p:nvSpPr>
            <p:cNvPr id="61465" name="Line 23"/>
            <p:cNvSpPr>
              <a:spLocks noChangeShapeType="1"/>
            </p:cNvSpPr>
            <p:nvPr/>
          </p:nvSpPr>
          <p:spPr bwMode="auto">
            <a:xfrm flipV="1">
              <a:off x="3520" y="1283"/>
              <a:ext cx="949" cy="157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1466" name="Text Box 24"/>
            <p:cNvSpPr txBox="1">
              <a:spLocks noChangeArrowheads="1"/>
            </p:cNvSpPr>
            <p:nvPr/>
          </p:nvSpPr>
          <p:spPr bwMode="auto">
            <a:xfrm>
              <a:off x="4373" y="1029"/>
              <a:ext cx="3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S</a:t>
              </a:r>
              <a:r>
                <a:rPr lang="en-US" sz="2400" baseline="-25000"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5210175" y="1854200"/>
            <a:ext cx="2486025" cy="2901950"/>
            <a:chOff x="3569" y="1168"/>
            <a:chExt cx="1566" cy="1828"/>
          </a:xfrm>
        </p:grpSpPr>
        <p:sp>
          <p:nvSpPr>
            <p:cNvPr id="61463" name="Line 26"/>
            <p:cNvSpPr>
              <a:spLocks noChangeShapeType="1"/>
            </p:cNvSpPr>
            <p:nvPr/>
          </p:nvSpPr>
          <p:spPr bwMode="auto">
            <a:xfrm>
              <a:off x="3569" y="1168"/>
              <a:ext cx="1263" cy="158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1464" name="Text Box 27"/>
            <p:cNvSpPr txBox="1">
              <a:spLocks noChangeArrowheads="1"/>
            </p:cNvSpPr>
            <p:nvPr/>
          </p:nvSpPr>
          <p:spPr bwMode="auto">
            <a:xfrm>
              <a:off x="4791" y="2708"/>
              <a:ext cx="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D</a:t>
              </a:r>
              <a:r>
                <a:rPr lang="en-US" sz="2400" baseline="-25000">
                  <a:latin typeface="Arial"/>
                  <a:cs typeface="Arial"/>
                </a:rPr>
                <a:t>2</a:t>
              </a:r>
            </a:p>
          </p:txBody>
        </p:sp>
      </p:grpSp>
      <p:sp>
        <p:nvSpPr>
          <p:cNvPr id="216092" name="Line 28"/>
          <p:cNvSpPr>
            <a:spLocks noChangeShapeType="1"/>
          </p:cNvSpPr>
          <p:nvPr/>
        </p:nvSpPr>
        <p:spPr bwMode="auto">
          <a:xfrm>
            <a:off x="6332538" y="2192338"/>
            <a:ext cx="1068387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16093" name="Line 29"/>
          <p:cNvSpPr>
            <a:spLocks noChangeShapeType="1"/>
          </p:cNvSpPr>
          <p:nvPr/>
        </p:nvSpPr>
        <p:spPr bwMode="auto">
          <a:xfrm>
            <a:off x="4781550" y="2190750"/>
            <a:ext cx="646113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3654425" y="3532189"/>
            <a:ext cx="3197225" cy="1944688"/>
            <a:chOff x="2302" y="2225"/>
            <a:chExt cx="2014" cy="1225"/>
          </a:xfrm>
        </p:grpSpPr>
        <p:sp>
          <p:nvSpPr>
            <p:cNvPr id="61457" name="Text Box 31"/>
            <p:cNvSpPr txBox="1">
              <a:spLocks noChangeArrowheads="1"/>
            </p:cNvSpPr>
            <p:nvPr/>
          </p:nvSpPr>
          <p:spPr bwMode="auto">
            <a:xfrm>
              <a:off x="2302" y="2280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61458" name="Oval 32"/>
            <p:cNvSpPr>
              <a:spLocks noChangeArrowheads="1"/>
            </p:cNvSpPr>
            <p:nvPr/>
          </p:nvSpPr>
          <p:spPr bwMode="auto">
            <a:xfrm>
              <a:off x="4116" y="2225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1459" name="Line 33"/>
            <p:cNvSpPr>
              <a:spLocks noChangeShapeType="1"/>
            </p:cNvSpPr>
            <p:nvPr/>
          </p:nvSpPr>
          <p:spPr bwMode="auto">
            <a:xfrm>
              <a:off x="2699" y="2274"/>
              <a:ext cx="14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1460" name="Line 34"/>
            <p:cNvSpPr>
              <a:spLocks noChangeShapeType="1"/>
            </p:cNvSpPr>
            <p:nvPr/>
          </p:nvSpPr>
          <p:spPr bwMode="auto">
            <a:xfrm flipH="1">
              <a:off x="4163" y="2274"/>
              <a:ext cx="0" cy="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1461" name="Text Box 35"/>
            <p:cNvSpPr txBox="1">
              <a:spLocks noChangeArrowheads="1"/>
            </p:cNvSpPr>
            <p:nvPr/>
          </p:nvSpPr>
          <p:spPr bwMode="auto">
            <a:xfrm>
              <a:off x="4008" y="3217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61462" name="Line 36"/>
            <p:cNvSpPr>
              <a:spLocks noChangeShapeType="1"/>
            </p:cNvSpPr>
            <p:nvPr/>
          </p:nvSpPr>
          <p:spPr bwMode="auto">
            <a:xfrm flipH="1">
              <a:off x="2519" y="2278"/>
              <a:ext cx="15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61455" name="Rectangle 37"/>
          <p:cNvSpPr>
            <a:spLocks noChangeArrowheads="1"/>
          </p:cNvSpPr>
          <p:nvPr/>
        </p:nvSpPr>
        <p:spPr bwMode="auto">
          <a:xfrm>
            <a:off x="433388" y="944563"/>
            <a:ext cx="371475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400" b="1">
                <a:latin typeface="Arial"/>
                <a:cs typeface="Arial"/>
              </a:rPr>
              <a:t>EVENTS:</a:t>
            </a:r>
            <a:r>
              <a:rPr lang="en-US" sz="2400">
                <a:latin typeface="Arial"/>
                <a:cs typeface="Arial"/>
              </a:rPr>
              <a:t>  </a:t>
            </a:r>
            <a:br>
              <a:rPr lang="en-US" sz="2400">
                <a:latin typeface="Arial"/>
                <a:cs typeface="Arial"/>
              </a:rPr>
            </a:br>
            <a:r>
              <a:rPr lang="en-US" sz="2400">
                <a:latin typeface="Arial"/>
                <a:cs typeface="Arial"/>
              </a:rPr>
              <a:t>price of gas rises AND </a:t>
            </a:r>
            <a:br>
              <a:rPr lang="en-US" sz="2400">
                <a:latin typeface="Arial"/>
                <a:cs typeface="Arial"/>
              </a:rPr>
            </a:br>
            <a:r>
              <a:rPr lang="en-US" sz="2400">
                <a:latin typeface="Arial"/>
                <a:cs typeface="Arial"/>
              </a:rPr>
              <a:t>new technology reduces production costs</a:t>
            </a:r>
          </a:p>
        </p:txBody>
      </p:sp>
      <p:sp>
        <p:nvSpPr>
          <p:cNvPr id="216103" name="Rectangle 39"/>
          <p:cNvSpPr>
            <a:spLocks noChangeArrowheads="1"/>
          </p:cNvSpPr>
          <p:nvPr/>
        </p:nvSpPr>
        <p:spPr bwMode="auto">
          <a:xfrm>
            <a:off x="544513" y="3279775"/>
            <a:ext cx="254317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20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sz="2500">
                <a:latin typeface="Arial"/>
                <a:cs typeface="Arial"/>
              </a:rPr>
              <a:t>But if supply increases more than demand, </a:t>
            </a:r>
            <a:br>
              <a:rPr lang="en-US" sz="2500">
                <a:latin typeface="Arial"/>
                <a:cs typeface="Arial"/>
              </a:rPr>
            </a:br>
            <a:r>
              <a:rPr lang="en-US" sz="2500" b="1" i="1">
                <a:latin typeface="Arial"/>
                <a:cs typeface="Arial"/>
              </a:rPr>
              <a:t>P</a:t>
            </a:r>
            <a:r>
              <a:rPr lang="en-US" sz="2500">
                <a:latin typeface="Arial"/>
                <a:cs typeface="Arial"/>
              </a:rPr>
              <a:t>  falls. </a:t>
            </a:r>
          </a:p>
        </p:txBody>
      </p:sp>
    </p:spTree>
    <p:extLst>
      <p:ext uri="{BB962C8B-B14F-4D97-AF65-F5344CB8AC3E}">
        <p14:creationId xmlns:p14="http://schemas.microsoft.com/office/powerpoint/2010/main" val="8513717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6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6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6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92" grpId="0" animBg="1"/>
      <p:bldP spid="216093" grpId="0" animBg="1"/>
      <p:bldP spid="216103" grpId="0" build="p" bldLvl="5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5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08963" cy="9540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400" b="0" spc="40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ACTIVE LEARNING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r>
              <a:rPr lang="en-US" sz="7100" baseline="-10000" dirty="0">
                <a:solidFill>
                  <a:srgbClr val="E27D0E"/>
                </a:solidFill>
                <a:latin typeface="Cambria Math"/>
                <a:cs typeface="Cambria Math"/>
              </a:rPr>
              <a:t>3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b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</a:br>
            <a:r>
              <a:rPr lang="en-US" sz="4000" dirty="0">
                <a:solidFill>
                  <a:srgbClr val="CC9900"/>
                </a:solidFill>
                <a:cs typeface="Arial" charset="0"/>
              </a:rPr>
              <a:t>Shifts in supply and demand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1" descr="sidebar-yellow copy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04799" cy="6858000"/>
          </a:xfrm>
          <a:prstGeom prst="rect">
            <a:avLst/>
          </a:prstGeom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33413" y="1462088"/>
            <a:ext cx="8229600" cy="453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  <a:spcBef>
                <a:spcPct val="50000"/>
              </a:spcBef>
              <a:buClr>
                <a:srgbClr val="003399"/>
              </a:buClr>
              <a:buSzPct val="120000"/>
              <a:buFont typeface="Wingdings" pitchFamily="2" charset="2"/>
              <a:buNone/>
            </a:pPr>
            <a:r>
              <a:rPr lang="en-US" sz="2700">
                <a:latin typeface="Arial"/>
                <a:cs typeface="Arial"/>
              </a:rPr>
              <a:t>Use the three-step method to analyze the effects of each event on the equilibrium price and quantity of music downloads.  </a:t>
            </a:r>
          </a:p>
          <a:p>
            <a:pPr marL="1720850" lvl="1" indent="-1606550">
              <a:lnSpc>
                <a:spcPct val="105000"/>
              </a:lnSpc>
              <a:spcBef>
                <a:spcPct val="50000"/>
              </a:spcBef>
              <a:buClr>
                <a:srgbClr val="003399"/>
              </a:buClr>
              <a:buSzPct val="120000"/>
              <a:buFont typeface="Wingdings" pitchFamily="2" charset="2"/>
              <a:buNone/>
            </a:pPr>
            <a:r>
              <a:rPr lang="en-US" sz="2700">
                <a:latin typeface="Arial"/>
                <a:cs typeface="Arial"/>
              </a:rPr>
              <a:t>Event A:  	A fall in the price of CDs</a:t>
            </a:r>
          </a:p>
          <a:p>
            <a:pPr marL="1720850" lvl="1" indent="-1606550">
              <a:lnSpc>
                <a:spcPct val="105000"/>
              </a:lnSpc>
              <a:spcBef>
                <a:spcPct val="50000"/>
              </a:spcBef>
              <a:buClr>
                <a:srgbClr val="003399"/>
              </a:buClr>
              <a:buSzPct val="120000"/>
              <a:buFont typeface="Wingdings" pitchFamily="2" charset="2"/>
              <a:buNone/>
            </a:pPr>
            <a:r>
              <a:rPr lang="en-US" sz="2700">
                <a:latin typeface="Arial"/>
                <a:cs typeface="Arial"/>
              </a:rPr>
              <a:t>Event B:  	Sellers of music downloads negotiate a reduction in the royalties they must pay for each song they sell.  </a:t>
            </a:r>
          </a:p>
          <a:p>
            <a:pPr marL="1720850" lvl="1" indent="-1606550">
              <a:lnSpc>
                <a:spcPct val="105000"/>
              </a:lnSpc>
              <a:spcBef>
                <a:spcPct val="50000"/>
              </a:spcBef>
              <a:buClr>
                <a:srgbClr val="003399"/>
              </a:buClr>
              <a:buSzPct val="120000"/>
              <a:buFont typeface="Wingdings" pitchFamily="2" charset="2"/>
              <a:buNone/>
            </a:pPr>
            <a:r>
              <a:rPr lang="en-US" sz="2700">
                <a:latin typeface="Arial"/>
                <a:cs typeface="Arial"/>
              </a:rPr>
              <a:t>Event C:  	Events A and B both occur. </a:t>
            </a:r>
          </a:p>
        </p:txBody>
      </p:sp>
    </p:spTree>
    <p:extLst>
      <p:ext uri="{BB962C8B-B14F-4D97-AF65-F5344CB8AC3E}">
        <p14:creationId xmlns:p14="http://schemas.microsoft.com/office/powerpoint/2010/main" val="36178710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5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08963" cy="9540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400" spc="40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ACTIVE LEARNING</a:t>
            </a:r>
            <a:r>
              <a:rPr lang="en-US" sz="240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r>
              <a:rPr lang="en-US" sz="7100" baseline="-10000" dirty="0">
                <a:solidFill>
                  <a:srgbClr val="E27D0E"/>
                </a:solidFill>
                <a:latin typeface="Cambria Math"/>
                <a:cs typeface="Cambria Math"/>
              </a:rPr>
              <a:t>3</a:t>
            </a:r>
            <a:r>
              <a:rPr lang="en-US" sz="240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br>
              <a:rPr lang="en-US" sz="240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</a:br>
            <a:r>
              <a:rPr lang="en-US" b="1" dirty="0">
                <a:solidFill>
                  <a:srgbClr val="CC9900"/>
                </a:solidFill>
                <a:latin typeface="Arial"/>
                <a:cs typeface="Arial"/>
              </a:rPr>
              <a:t>A.</a:t>
            </a:r>
            <a:r>
              <a:rPr lang="en-US" sz="4000" dirty="0">
                <a:solidFill>
                  <a:srgbClr val="CC9900"/>
                </a:solidFill>
                <a:latin typeface="Arial"/>
                <a:cs typeface="Arial"/>
              </a:rPr>
              <a:t>  Fall in price of CDs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1" descr="sidebar-yellow copy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04799" cy="6858000"/>
          </a:xfrm>
          <a:prstGeom prst="rect">
            <a:avLst/>
          </a:prstGeom>
        </p:spPr>
      </p:pic>
      <p:sp>
        <p:nvSpPr>
          <p:cNvPr id="6" name="Rectangle 42"/>
          <p:cNvSpPr>
            <a:spLocks noChangeArrowheads="1"/>
          </p:cNvSpPr>
          <p:nvPr/>
        </p:nvSpPr>
        <p:spPr bwMode="auto">
          <a:xfrm>
            <a:off x="636588" y="2973388"/>
            <a:ext cx="2516187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05000"/>
              </a:lnSpc>
              <a:spcBef>
                <a:spcPct val="45000"/>
              </a:spcBef>
              <a:buClr>
                <a:srgbClr val="003399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2.	</a:t>
            </a:r>
            <a:r>
              <a:rPr lang="en-US" sz="2600" b="1" i="1">
                <a:latin typeface="Arial"/>
                <a:cs typeface="Arial"/>
              </a:rPr>
              <a:t>D</a:t>
            </a:r>
            <a:r>
              <a:rPr lang="en-US" sz="2600">
                <a:latin typeface="Arial"/>
                <a:cs typeface="Arial"/>
              </a:rPr>
              <a:t> shifts </a:t>
            </a:r>
            <a:r>
              <a:rPr lang="en-US" sz="2600" u="sng">
                <a:latin typeface="Arial"/>
                <a:cs typeface="Arial"/>
              </a:rPr>
              <a:t>left</a:t>
            </a:r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4110038" y="2073275"/>
            <a:ext cx="4422775" cy="4111954"/>
            <a:chOff x="2579" y="785"/>
            <a:chExt cx="2786" cy="2423"/>
          </a:xfrm>
        </p:grpSpPr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2697" y="1037"/>
              <a:ext cx="2409" cy="2049"/>
              <a:chOff x="1098" y="1361"/>
              <a:chExt cx="2116" cy="2027"/>
            </a:xfrm>
          </p:grpSpPr>
          <p:sp>
            <p:nvSpPr>
              <p:cNvPr id="11" name="Line 11"/>
              <p:cNvSpPr>
                <a:spLocks noChangeShapeType="1"/>
              </p:cNvSpPr>
              <p:nvPr/>
            </p:nvSpPr>
            <p:spPr bwMode="auto">
              <a:xfrm>
                <a:off x="1102" y="1361"/>
                <a:ext cx="0" cy="2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" name="Line 12"/>
              <p:cNvSpPr>
                <a:spLocks noChangeShapeType="1"/>
              </p:cNvSpPr>
              <p:nvPr/>
            </p:nvSpPr>
            <p:spPr bwMode="auto">
              <a:xfrm>
                <a:off x="1098" y="3388"/>
                <a:ext cx="2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2579" y="785"/>
              <a:ext cx="26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5075" y="2936"/>
              <a:ext cx="290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</a:p>
          </p:txBody>
        </p:sp>
      </p:grpSp>
      <p:grpSp>
        <p:nvGrpSpPr>
          <p:cNvPr id="13" name="Group 15"/>
          <p:cNvGrpSpPr>
            <a:grpSpLocks/>
          </p:cNvGrpSpPr>
          <p:nvPr/>
        </p:nvGrpSpPr>
        <p:grpSpPr bwMode="auto">
          <a:xfrm>
            <a:off x="5565775" y="2906713"/>
            <a:ext cx="2486025" cy="2901950"/>
            <a:chOff x="2850" y="1233"/>
            <a:chExt cx="1566" cy="1828"/>
          </a:xfrm>
        </p:grpSpPr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2850" y="1233"/>
              <a:ext cx="1263" cy="1587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4072" y="2773"/>
              <a:ext cx="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D</a:t>
              </a:r>
              <a:r>
                <a:rPr lang="en-US" sz="2400" baseline="-2500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16" name="Group 18"/>
          <p:cNvGrpSpPr>
            <a:grpSpLocks/>
          </p:cNvGrpSpPr>
          <p:nvPr/>
        </p:nvGrpSpPr>
        <p:grpSpPr bwMode="auto">
          <a:xfrm>
            <a:off x="4884738" y="2519363"/>
            <a:ext cx="1933575" cy="2901950"/>
            <a:chOff x="3067" y="1024"/>
            <a:chExt cx="1218" cy="1828"/>
          </a:xfrm>
        </p:grpSpPr>
        <p:sp>
          <p:nvSpPr>
            <p:cNvPr id="17" name="Line 19"/>
            <p:cNvSpPr>
              <a:spLocks noChangeShapeType="1"/>
            </p:cNvSpPr>
            <p:nvPr/>
          </p:nvSpPr>
          <p:spPr bwMode="auto">
            <a:xfrm flipV="1">
              <a:off x="3067" y="1278"/>
              <a:ext cx="949" cy="1574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>
              <a:off x="3920" y="1024"/>
              <a:ext cx="3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S</a:t>
              </a:r>
              <a:r>
                <a:rPr lang="en-US" sz="2400" baseline="-2500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19" name="Group 21"/>
          <p:cNvGrpSpPr>
            <a:grpSpLocks/>
          </p:cNvGrpSpPr>
          <p:nvPr/>
        </p:nvGrpSpPr>
        <p:grpSpPr bwMode="auto">
          <a:xfrm>
            <a:off x="3800475" y="3321050"/>
            <a:ext cx="2489200" cy="3041651"/>
            <a:chOff x="2480" y="1625"/>
            <a:chExt cx="1568" cy="1916"/>
          </a:xfrm>
        </p:grpSpPr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2480" y="1625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21" name="Oval 23"/>
            <p:cNvSpPr>
              <a:spLocks noChangeArrowheads="1"/>
            </p:cNvSpPr>
            <p:nvPr/>
          </p:nvSpPr>
          <p:spPr bwMode="auto">
            <a:xfrm>
              <a:off x="3848" y="1692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22" name="Group 24"/>
            <p:cNvGrpSpPr>
              <a:grpSpLocks/>
            </p:cNvGrpSpPr>
            <p:nvPr/>
          </p:nvGrpSpPr>
          <p:grpSpPr bwMode="auto">
            <a:xfrm>
              <a:off x="2796" y="1737"/>
              <a:ext cx="1098" cy="1562"/>
              <a:chOff x="3068" y="1737"/>
              <a:chExt cx="826" cy="1117"/>
            </a:xfrm>
          </p:grpSpPr>
          <p:sp>
            <p:nvSpPr>
              <p:cNvPr id="24" name="Line 25"/>
              <p:cNvSpPr>
                <a:spLocks noChangeShapeType="1"/>
              </p:cNvSpPr>
              <p:nvPr/>
            </p:nvSpPr>
            <p:spPr bwMode="auto">
              <a:xfrm>
                <a:off x="3068" y="1739"/>
                <a:ext cx="8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5" name="Line 26"/>
              <p:cNvSpPr>
                <a:spLocks noChangeShapeType="1"/>
              </p:cNvSpPr>
              <p:nvPr/>
            </p:nvSpPr>
            <p:spPr bwMode="auto">
              <a:xfrm>
                <a:off x="3894" y="1737"/>
                <a:ext cx="0" cy="11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3740" y="3308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26" name="Group 28"/>
          <p:cNvGrpSpPr>
            <a:grpSpLocks/>
          </p:cNvGrpSpPr>
          <p:nvPr/>
        </p:nvGrpSpPr>
        <p:grpSpPr bwMode="auto">
          <a:xfrm>
            <a:off x="4722813" y="2959100"/>
            <a:ext cx="2486025" cy="2901950"/>
            <a:chOff x="3569" y="1168"/>
            <a:chExt cx="1566" cy="1828"/>
          </a:xfrm>
        </p:grpSpPr>
        <p:sp>
          <p:nvSpPr>
            <p:cNvPr id="27" name="Line 29"/>
            <p:cNvSpPr>
              <a:spLocks noChangeShapeType="1"/>
            </p:cNvSpPr>
            <p:nvPr/>
          </p:nvSpPr>
          <p:spPr bwMode="auto">
            <a:xfrm>
              <a:off x="3569" y="1168"/>
              <a:ext cx="1263" cy="158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8" name="Text Box 30"/>
            <p:cNvSpPr txBox="1">
              <a:spLocks noChangeArrowheads="1"/>
            </p:cNvSpPr>
            <p:nvPr/>
          </p:nvSpPr>
          <p:spPr bwMode="auto">
            <a:xfrm>
              <a:off x="4791" y="2708"/>
              <a:ext cx="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D</a:t>
              </a:r>
              <a:r>
                <a:rPr lang="en-US" sz="2400" baseline="-25000">
                  <a:latin typeface="Arial"/>
                  <a:cs typeface="Arial"/>
                </a:rPr>
                <a:t>2</a:t>
              </a:r>
            </a:p>
          </p:txBody>
        </p:sp>
      </p:grpSp>
      <p:sp>
        <p:nvSpPr>
          <p:cNvPr id="29" name="Line 31"/>
          <p:cNvSpPr>
            <a:spLocks noChangeShapeType="1"/>
          </p:cNvSpPr>
          <p:nvPr/>
        </p:nvSpPr>
        <p:spPr bwMode="auto">
          <a:xfrm rot="10800000">
            <a:off x="5008563" y="3259138"/>
            <a:ext cx="782637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4905375" y="1530350"/>
            <a:ext cx="2754313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>
                <a:latin typeface="Arial"/>
                <a:cs typeface="Arial"/>
              </a:rPr>
              <a:t>The market for music downloads</a:t>
            </a:r>
          </a:p>
        </p:txBody>
      </p:sp>
      <p:grpSp>
        <p:nvGrpSpPr>
          <p:cNvPr id="31" name="Group 33"/>
          <p:cNvGrpSpPr>
            <a:grpSpLocks/>
          </p:cNvGrpSpPr>
          <p:nvPr/>
        </p:nvGrpSpPr>
        <p:grpSpPr bwMode="auto">
          <a:xfrm>
            <a:off x="3789363" y="3949701"/>
            <a:ext cx="2089150" cy="2419351"/>
            <a:chOff x="2473" y="2021"/>
            <a:chExt cx="1316" cy="1524"/>
          </a:xfrm>
        </p:grpSpPr>
        <p:grpSp>
          <p:nvGrpSpPr>
            <p:cNvPr id="32" name="Group 34"/>
            <p:cNvGrpSpPr>
              <a:grpSpLocks/>
            </p:cNvGrpSpPr>
            <p:nvPr/>
          </p:nvGrpSpPr>
          <p:grpSpPr bwMode="auto">
            <a:xfrm>
              <a:off x="2793" y="2135"/>
              <a:ext cx="862" cy="1166"/>
              <a:chOff x="3068" y="1737"/>
              <a:chExt cx="826" cy="1117"/>
            </a:xfrm>
          </p:grpSpPr>
          <p:sp>
            <p:nvSpPr>
              <p:cNvPr id="36" name="Line 35"/>
              <p:cNvSpPr>
                <a:spLocks noChangeShapeType="1"/>
              </p:cNvSpPr>
              <p:nvPr/>
            </p:nvSpPr>
            <p:spPr bwMode="auto">
              <a:xfrm>
                <a:off x="3068" y="1739"/>
                <a:ext cx="8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37" name="Line 36"/>
              <p:cNvSpPr>
                <a:spLocks noChangeShapeType="1"/>
              </p:cNvSpPr>
              <p:nvPr/>
            </p:nvSpPr>
            <p:spPr bwMode="auto">
              <a:xfrm>
                <a:off x="3894" y="1737"/>
                <a:ext cx="0" cy="11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33" name="Oval 37"/>
            <p:cNvSpPr>
              <a:spLocks noChangeArrowheads="1"/>
            </p:cNvSpPr>
            <p:nvPr/>
          </p:nvSpPr>
          <p:spPr bwMode="auto">
            <a:xfrm>
              <a:off x="3605" y="2097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4" name="Text Box 38"/>
            <p:cNvSpPr txBox="1">
              <a:spLocks noChangeArrowheads="1"/>
            </p:cNvSpPr>
            <p:nvPr/>
          </p:nvSpPr>
          <p:spPr bwMode="auto">
            <a:xfrm>
              <a:off x="2473" y="2021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35" name="Text Box 39"/>
            <p:cNvSpPr txBox="1">
              <a:spLocks noChangeArrowheads="1"/>
            </p:cNvSpPr>
            <p:nvPr/>
          </p:nvSpPr>
          <p:spPr bwMode="auto">
            <a:xfrm>
              <a:off x="3481" y="3312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</p:grpSp>
      <p:sp>
        <p:nvSpPr>
          <p:cNvPr id="38" name="Rectangle 40"/>
          <p:cNvSpPr>
            <a:spLocks noChangeArrowheads="1"/>
          </p:cNvSpPr>
          <p:nvPr/>
        </p:nvSpPr>
        <p:spPr bwMode="auto">
          <a:xfrm>
            <a:off x="639763" y="2309813"/>
            <a:ext cx="3084512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05000"/>
              </a:lnSpc>
              <a:spcBef>
                <a:spcPct val="45000"/>
              </a:spcBef>
              <a:buClr>
                <a:srgbClr val="003399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1.	</a:t>
            </a:r>
            <a:r>
              <a:rPr lang="en-US" sz="2600" b="1" i="1">
                <a:latin typeface="Arial"/>
                <a:cs typeface="Arial"/>
              </a:rPr>
              <a:t>D</a:t>
            </a:r>
            <a:r>
              <a:rPr lang="en-US" sz="2600">
                <a:latin typeface="Arial"/>
                <a:cs typeface="Arial"/>
              </a:rPr>
              <a:t> curve shifts</a:t>
            </a:r>
          </a:p>
        </p:txBody>
      </p:sp>
      <p:sp>
        <p:nvSpPr>
          <p:cNvPr id="39" name="Rectangle 44"/>
          <p:cNvSpPr>
            <a:spLocks noChangeArrowheads="1"/>
          </p:cNvSpPr>
          <p:nvPr/>
        </p:nvSpPr>
        <p:spPr bwMode="auto">
          <a:xfrm>
            <a:off x="642938" y="3616325"/>
            <a:ext cx="3084512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05000"/>
              </a:lnSpc>
              <a:spcBef>
                <a:spcPct val="45000"/>
              </a:spcBef>
              <a:buClr>
                <a:srgbClr val="003399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3.	</a:t>
            </a:r>
            <a:r>
              <a:rPr lang="en-US" sz="2600" b="1" i="1">
                <a:latin typeface="Arial"/>
                <a:cs typeface="Arial"/>
              </a:rPr>
              <a:t>P</a:t>
            </a:r>
            <a:r>
              <a:rPr lang="en-US" sz="2600">
                <a:latin typeface="Arial"/>
                <a:cs typeface="Arial"/>
              </a:rPr>
              <a:t> and </a:t>
            </a:r>
            <a:r>
              <a:rPr lang="en-US" sz="2600" b="1" i="1">
                <a:latin typeface="Arial"/>
                <a:cs typeface="Arial"/>
              </a:rPr>
              <a:t>Q</a:t>
            </a:r>
            <a:r>
              <a:rPr lang="en-US" sz="2600">
                <a:latin typeface="Arial"/>
                <a:cs typeface="Arial"/>
              </a:rPr>
              <a:t> both fall.</a:t>
            </a:r>
            <a:endParaRPr lang="en-US" sz="2600" u="sng">
              <a:latin typeface="Arial"/>
              <a:cs typeface="Arial"/>
            </a:endParaRPr>
          </a:p>
        </p:txBody>
      </p:sp>
      <p:sp>
        <p:nvSpPr>
          <p:cNvPr id="40" name="Rectangle 45"/>
          <p:cNvSpPr>
            <a:spLocks noChangeArrowheads="1"/>
          </p:cNvSpPr>
          <p:nvPr/>
        </p:nvSpPr>
        <p:spPr bwMode="auto">
          <a:xfrm>
            <a:off x="661988" y="1711325"/>
            <a:ext cx="1376362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05000"/>
              </a:lnSpc>
              <a:spcBef>
                <a:spcPct val="45000"/>
              </a:spcBef>
              <a:buClr>
                <a:srgbClr val="003399"/>
              </a:buClr>
              <a:buSzPct val="120000"/>
              <a:buFont typeface="Wingdings" pitchFamily="2" charset="2"/>
              <a:buNone/>
            </a:pPr>
            <a:r>
              <a:rPr lang="en-US" sz="2500" b="1" u="sng">
                <a:latin typeface="Arial"/>
                <a:cs typeface="Arial"/>
              </a:rPr>
              <a:t>STEPS</a:t>
            </a:r>
            <a:endParaRPr lang="en-US" sz="2500" b="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45944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" grpId="0" animBg="1"/>
      <p:bldP spid="38" grpId="0"/>
      <p:bldP spid="3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5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08963" cy="9540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400" b="0" spc="40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ACTIVE LEARNING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r>
              <a:rPr lang="en-US" sz="7100" baseline="-10000" dirty="0">
                <a:solidFill>
                  <a:srgbClr val="E27D0E"/>
                </a:solidFill>
                <a:latin typeface="Cambria Math"/>
                <a:cs typeface="Cambria Math"/>
              </a:rPr>
              <a:t>3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b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</a:br>
            <a:r>
              <a:rPr lang="en-US" b="1" dirty="0">
                <a:solidFill>
                  <a:srgbClr val="CC9900"/>
                </a:solidFill>
                <a:cs typeface="Arial" charset="0"/>
              </a:rPr>
              <a:t>B.</a:t>
            </a:r>
            <a:r>
              <a:rPr lang="en-US" sz="4000" dirty="0">
                <a:solidFill>
                  <a:srgbClr val="CC9900"/>
                </a:solidFill>
                <a:cs typeface="Arial" charset="0"/>
              </a:rPr>
              <a:t>  Fall in cost of royalties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1" descr="sidebar-yellow copy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04799" cy="6858000"/>
          </a:xfrm>
          <a:prstGeom prst="rect">
            <a:avLst/>
          </a:prstGeom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4318000" y="2114550"/>
            <a:ext cx="4422775" cy="4111954"/>
            <a:chOff x="2579" y="785"/>
            <a:chExt cx="2786" cy="2423"/>
          </a:xfrm>
        </p:grpSpPr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2697" y="1037"/>
              <a:ext cx="2409" cy="2049"/>
              <a:chOff x="1098" y="1361"/>
              <a:chExt cx="2116" cy="2027"/>
            </a:xfrm>
          </p:grpSpPr>
          <p:sp>
            <p:nvSpPr>
              <p:cNvPr id="10" name="Line 11"/>
              <p:cNvSpPr>
                <a:spLocks noChangeShapeType="1"/>
              </p:cNvSpPr>
              <p:nvPr/>
            </p:nvSpPr>
            <p:spPr bwMode="auto">
              <a:xfrm>
                <a:off x="1102" y="1361"/>
                <a:ext cx="0" cy="20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1" name="Line 12"/>
              <p:cNvSpPr>
                <a:spLocks noChangeShapeType="1"/>
              </p:cNvSpPr>
              <p:nvPr/>
            </p:nvSpPr>
            <p:spPr bwMode="auto">
              <a:xfrm>
                <a:off x="1098" y="3388"/>
                <a:ext cx="21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2579" y="785"/>
              <a:ext cx="26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</a:p>
          </p:txBody>
        </p: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5075" y="2936"/>
              <a:ext cx="290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</a:p>
          </p:txBody>
        </p:sp>
      </p:grp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5773738" y="2947988"/>
            <a:ext cx="2486025" cy="2901950"/>
            <a:chOff x="2850" y="1233"/>
            <a:chExt cx="1566" cy="1828"/>
          </a:xfrm>
        </p:grpSpPr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2850" y="1233"/>
              <a:ext cx="1263" cy="1587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4072" y="2773"/>
              <a:ext cx="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D</a:t>
              </a:r>
              <a:r>
                <a:rPr lang="en-US" sz="2400" baseline="-2500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5092700" y="2560638"/>
            <a:ext cx="1933575" cy="2901950"/>
            <a:chOff x="3067" y="1024"/>
            <a:chExt cx="1218" cy="1828"/>
          </a:xfrm>
        </p:grpSpPr>
        <p:sp>
          <p:nvSpPr>
            <p:cNvPr id="16" name="Line 19"/>
            <p:cNvSpPr>
              <a:spLocks noChangeShapeType="1"/>
            </p:cNvSpPr>
            <p:nvPr/>
          </p:nvSpPr>
          <p:spPr bwMode="auto">
            <a:xfrm flipV="1">
              <a:off x="3067" y="1278"/>
              <a:ext cx="949" cy="1574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3920" y="1024"/>
              <a:ext cx="3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S</a:t>
              </a:r>
              <a:r>
                <a:rPr lang="en-US" sz="2400" baseline="-2500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18" name="Group 21"/>
          <p:cNvGrpSpPr>
            <a:grpSpLocks/>
          </p:cNvGrpSpPr>
          <p:nvPr/>
        </p:nvGrpSpPr>
        <p:grpSpPr bwMode="auto">
          <a:xfrm>
            <a:off x="4008438" y="3362325"/>
            <a:ext cx="2489200" cy="3041651"/>
            <a:chOff x="2480" y="1625"/>
            <a:chExt cx="1568" cy="1916"/>
          </a:xfrm>
        </p:grpSpPr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2480" y="1625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3848" y="1692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21" name="Group 24"/>
            <p:cNvGrpSpPr>
              <a:grpSpLocks/>
            </p:cNvGrpSpPr>
            <p:nvPr/>
          </p:nvGrpSpPr>
          <p:grpSpPr bwMode="auto">
            <a:xfrm>
              <a:off x="2796" y="1737"/>
              <a:ext cx="1098" cy="1562"/>
              <a:chOff x="3068" y="1737"/>
              <a:chExt cx="826" cy="1117"/>
            </a:xfrm>
          </p:grpSpPr>
          <p:sp>
            <p:nvSpPr>
              <p:cNvPr id="23" name="Line 25"/>
              <p:cNvSpPr>
                <a:spLocks noChangeShapeType="1"/>
              </p:cNvSpPr>
              <p:nvPr/>
            </p:nvSpPr>
            <p:spPr bwMode="auto">
              <a:xfrm>
                <a:off x="3068" y="1739"/>
                <a:ext cx="8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4" name="Line 26"/>
              <p:cNvSpPr>
                <a:spLocks noChangeShapeType="1"/>
              </p:cNvSpPr>
              <p:nvPr/>
            </p:nvSpPr>
            <p:spPr bwMode="auto">
              <a:xfrm>
                <a:off x="3894" y="1737"/>
                <a:ext cx="0" cy="11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22" name="Text Box 27"/>
            <p:cNvSpPr txBox="1">
              <a:spLocks noChangeArrowheads="1"/>
            </p:cNvSpPr>
            <p:nvPr/>
          </p:nvSpPr>
          <p:spPr bwMode="auto">
            <a:xfrm>
              <a:off x="3740" y="3308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25" name="Group 28"/>
          <p:cNvGrpSpPr>
            <a:grpSpLocks/>
          </p:cNvGrpSpPr>
          <p:nvPr/>
        </p:nvGrpSpPr>
        <p:grpSpPr bwMode="auto">
          <a:xfrm>
            <a:off x="5989638" y="2568575"/>
            <a:ext cx="1933575" cy="2901950"/>
            <a:chOff x="3520" y="1029"/>
            <a:chExt cx="1218" cy="1828"/>
          </a:xfrm>
        </p:grpSpPr>
        <p:sp>
          <p:nvSpPr>
            <p:cNvPr id="26" name="Line 29"/>
            <p:cNvSpPr>
              <a:spLocks noChangeShapeType="1"/>
            </p:cNvSpPr>
            <p:nvPr/>
          </p:nvSpPr>
          <p:spPr bwMode="auto">
            <a:xfrm flipV="1">
              <a:off x="3520" y="1283"/>
              <a:ext cx="949" cy="157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7" name="Text Box 30"/>
            <p:cNvSpPr txBox="1">
              <a:spLocks noChangeArrowheads="1"/>
            </p:cNvSpPr>
            <p:nvPr/>
          </p:nvSpPr>
          <p:spPr bwMode="auto">
            <a:xfrm>
              <a:off x="4373" y="1029"/>
              <a:ext cx="3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/>
                  <a:cs typeface="Arial"/>
                </a:rPr>
                <a:t>S</a:t>
              </a:r>
              <a:r>
                <a:rPr lang="en-US" sz="2400" baseline="-25000">
                  <a:latin typeface="Arial"/>
                  <a:cs typeface="Arial"/>
                </a:rPr>
                <a:t>2</a:t>
              </a:r>
            </a:p>
          </p:txBody>
        </p:sp>
      </p:grpSp>
      <p:sp>
        <p:nvSpPr>
          <p:cNvPr id="28" name="Line 31"/>
          <p:cNvSpPr>
            <a:spLocks noChangeShapeType="1"/>
          </p:cNvSpPr>
          <p:nvPr/>
        </p:nvSpPr>
        <p:spPr bwMode="auto">
          <a:xfrm>
            <a:off x="6453188" y="3305175"/>
            <a:ext cx="790575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5113338" y="1571625"/>
            <a:ext cx="2754312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>
                <a:latin typeface="Arial"/>
                <a:cs typeface="Arial"/>
              </a:rPr>
              <a:t>The market for music downloads</a:t>
            </a:r>
          </a:p>
        </p:txBody>
      </p:sp>
      <p:grpSp>
        <p:nvGrpSpPr>
          <p:cNvPr id="30" name="Group 33"/>
          <p:cNvGrpSpPr>
            <a:grpSpLocks/>
          </p:cNvGrpSpPr>
          <p:nvPr/>
        </p:nvGrpSpPr>
        <p:grpSpPr bwMode="auto">
          <a:xfrm>
            <a:off x="3998913" y="4003676"/>
            <a:ext cx="3022600" cy="2408238"/>
            <a:chOff x="2474" y="2029"/>
            <a:chExt cx="1904" cy="1517"/>
          </a:xfrm>
        </p:grpSpPr>
        <p:grpSp>
          <p:nvGrpSpPr>
            <p:cNvPr id="31" name="Group 34"/>
            <p:cNvGrpSpPr>
              <a:grpSpLocks/>
            </p:cNvGrpSpPr>
            <p:nvPr/>
          </p:nvGrpSpPr>
          <p:grpSpPr bwMode="auto">
            <a:xfrm>
              <a:off x="2796" y="2147"/>
              <a:ext cx="1417" cy="1150"/>
              <a:chOff x="3068" y="1737"/>
              <a:chExt cx="826" cy="1117"/>
            </a:xfrm>
          </p:grpSpPr>
          <p:sp>
            <p:nvSpPr>
              <p:cNvPr id="35" name="Line 35"/>
              <p:cNvSpPr>
                <a:spLocks noChangeShapeType="1"/>
              </p:cNvSpPr>
              <p:nvPr/>
            </p:nvSpPr>
            <p:spPr bwMode="auto">
              <a:xfrm>
                <a:off x="3068" y="1739"/>
                <a:ext cx="8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36" name="Line 36"/>
              <p:cNvSpPr>
                <a:spLocks noChangeShapeType="1"/>
              </p:cNvSpPr>
              <p:nvPr/>
            </p:nvSpPr>
            <p:spPr bwMode="auto">
              <a:xfrm>
                <a:off x="3894" y="1737"/>
                <a:ext cx="0" cy="11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32" name="Text Box 37"/>
            <p:cNvSpPr txBox="1">
              <a:spLocks noChangeArrowheads="1"/>
            </p:cNvSpPr>
            <p:nvPr/>
          </p:nvSpPr>
          <p:spPr bwMode="auto">
            <a:xfrm>
              <a:off x="4070" y="3313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Q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33" name="Text Box 38"/>
            <p:cNvSpPr txBox="1">
              <a:spLocks noChangeArrowheads="1"/>
            </p:cNvSpPr>
            <p:nvPr/>
          </p:nvSpPr>
          <p:spPr bwMode="auto">
            <a:xfrm>
              <a:off x="2474" y="2029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latin typeface="Arial"/>
                  <a:cs typeface="Arial"/>
                </a:rPr>
                <a:t>P</a:t>
              </a:r>
              <a:r>
                <a:rPr lang="en-US" sz="2400" b="1" baseline="-25000"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34" name="Oval 39"/>
            <p:cNvSpPr>
              <a:spLocks noChangeArrowheads="1"/>
            </p:cNvSpPr>
            <p:nvPr/>
          </p:nvSpPr>
          <p:spPr bwMode="auto">
            <a:xfrm>
              <a:off x="4168" y="2105"/>
              <a:ext cx="88" cy="8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37" name="Rectangle 40"/>
          <p:cNvSpPr>
            <a:spLocks noChangeArrowheads="1"/>
          </p:cNvSpPr>
          <p:nvPr/>
        </p:nvSpPr>
        <p:spPr bwMode="auto">
          <a:xfrm>
            <a:off x="681038" y="2295525"/>
            <a:ext cx="3084512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05000"/>
              </a:lnSpc>
              <a:spcBef>
                <a:spcPct val="45000"/>
              </a:spcBef>
              <a:buClr>
                <a:srgbClr val="003399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1.	</a:t>
            </a:r>
            <a:r>
              <a:rPr lang="en-US" sz="2600" b="1" i="1">
                <a:latin typeface="Arial"/>
                <a:cs typeface="Arial"/>
              </a:rPr>
              <a:t>S</a:t>
            </a:r>
            <a:r>
              <a:rPr lang="en-US" sz="2600">
                <a:latin typeface="Arial"/>
                <a:cs typeface="Arial"/>
              </a:rPr>
              <a:t> curve shifts</a:t>
            </a:r>
          </a:p>
        </p:txBody>
      </p:sp>
      <p:sp>
        <p:nvSpPr>
          <p:cNvPr id="38" name="Rectangle 41"/>
          <p:cNvSpPr>
            <a:spLocks noChangeArrowheads="1"/>
          </p:cNvSpPr>
          <p:nvPr/>
        </p:nvSpPr>
        <p:spPr bwMode="auto">
          <a:xfrm>
            <a:off x="677863" y="2959100"/>
            <a:ext cx="2516187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05000"/>
              </a:lnSpc>
              <a:spcBef>
                <a:spcPct val="45000"/>
              </a:spcBef>
              <a:buClr>
                <a:srgbClr val="003399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2.	</a:t>
            </a:r>
            <a:r>
              <a:rPr lang="en-US" sz="2600" b="1" i="1">
                <a:latin typeface="Arial"/>
                <a:cs typeface="Arial"/>
              </a:rPr>
              <a:t>S</a:t>
            </a:r>
            <a:r>
              <a:rPr lang="en-US" sz="2600">
                <a:latin typeface="Arial"/>
                <a:cs typeface="Arial"/>
              </a:rPr>
              <a:t> shifts </a:t>
            </a:r>
            <a:r>
              <a:rPr lang="en-US" sz="2600" u="sng">
                <a:latin typeface="Arial"/>
                <a:cs typeface="Arial"/>
              </a:rPr>
              <a:t>right</a:t>
            </a:r>
          </a:p>
        </p:txBody>
      </p:sp>
      <p:sp>
        <p:nvSpPr>
          <p:cNvPr id="39" name="Rectangle 42"/>
          <p:cNvSpPr>
            <a:spLocks noChangeArrowheads="1"/>
          </p:cNvSpPr>
          <p:nvPr/>
        </p:nvSpPr>
        <p:spPr bwMode="auto">
          <a:xfrm>
            <a:off x="684213" y="3602038"/>
            <a:ext cx="3084512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05000"/>
              </a:lnSpc>
              <a:spcBef>
                <a:spcPct val="45000"/>
              </a:spcBef>
              <a:buClr>
                <a:srgbClr val="003399"/>
              </a:buClr>
              <a:buSzPct val="120000"/>
              <a:buFont typeface="Wingdings" pitchFamily="2" charset="2"/>
              <a:buNone/>
            </a:pPr>
            <a:r>
              <a:rPr lang="en-US" sz="2600">
                <a:latin typeface="Arial"/>
                <a:cs typeface="Arial"/>
              </a:rPr>
              <a:t>3.	</a:t>
            </a:r>
            <a:r>
              <a:rPr lang="en-US" sz="2600" b="1" i="1">
                <a:latin typeface="Arial"/>
                <a:cs typeface="Arial"/>
              </a:rPr>
              <a:t>P</a:t>
            </a:r>
            <a:r>
              <a:rPr lang="en-US" sz="2600">
                <a:latin typeface="Arial"/>
                <a:cs typeface="Arial"/>
              </a:rPr>
              <a:t> falls, </a:t>
            </a:r>
            <a:br>
              <a:rPr lang="en-US" sz="2600">
                <a:latin typeface="Arial"/>
                <a:cs typeface="Arial"/>
              </a:rPr>
            </a:br>
            <a:r>
              <a:rPr lang="en-US" sz="2600" b="1" i="1">
                <a:latin typeface="Arial"/>
                <a:cs typeface="Arial"/>
              </a:rPr>
              <a:t>Q</a:t>
            </a:r>
            <a:r>
              <a:rPr lang="en-US" sz="2600">
                <a:latin typeface="Arial"/>
                <a:cs typeface="Arial"/>
              </a:rPr>
              <a:t> rises.</a:t>
            </a:r>
            <a:endParaRPr lang="en-US" sz="2600" u="sng">
              <a:latin typeface="Arial"/>
              <a:cs typeface="Arial"/>
            </a:endParaRPr>
          </a:p>
        </p:txBody>
      </p:sp>
      <p:sp>
        <p:nvSpPr>
          <p:cNvPr id="40" name="Rectangle 43"/>
          <p:cNvSpPr>
            <a:spLocks noChangeArrowheads="1"/>
          </p:cNvSpPr>
          <p:nvPr/>
        </p:nvSpPr>
        <p:spPr bwMode="auto">
          <a:xfrm>
            <a:off x="703263" y="1697038"/>
            <a:ext cx="1376362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05000"/>
              </a:lnSpc>
              <a:spcBef>
                <a:spcPct val="45000"/>
              </a:spcBef>
              <a:buClr>
                <a:srgbClr val="003399"/>
              </a:buClr>
              <a:buSzPct val="120000"/>
              <a:buFont typeface="Wingdings" pitchFamily="2" charset="2"/>
              <a:buNone/>
            </a:pPr>
            <a:r>
              <a:rPr lang="en-US" sz="2500" b="1" u="sng">
                <a:latin typeface="Arial"/>
                <a:cs typeface="Arial"/>
              </a:rPr>
              <a:t>STEPS</a:t>
            </a:r>
            <a:endParaRPr lang="en-US" sz="2500" b="1">
              <a:latin typeface="Arial"/>
              <a:cs typeface="Arial"/>
            </a:endParaRPr>
          </a:p>
        </p:txBody>
      </p:sp>
      <p:sp>
        <p:nvSpPr>
          <p:cNvPr id="41" name="Rectangle 44"/>
          <p:cNvSpPr>
            <a:spLocks noChangeArrowheads="1"/>
          </p:cNvSpPr>
          <p:nvPr/>
        </p:nvSpPr>
        <p:spPr bwMode="auto">
          <a:xfrm>
            <a:off x="1895474" y="1417707"/>
            <a:ext cx="2989263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45000"/>
              </a:spcBef>
              <a:buClr>
                <a:srgbClr val="003399"/>
              </a:buClr>
              <a:buSzPct val="120000"/>
              <a:buFont typeface="Wingdings" pitchFamily="2" charset="2"/>
              <a:buNone/>
            </a:pPr>
            <a:r>
              <a:rPr lang="en-US" sz="2600" dirty="0">
                <a:latin typeface="Arial"/>
                <a:cs typeface="Arial"/>
              </a:rPr>
              <a:t>(Royalties are part of sellers’ costs)</a:t>
            </a:r>
          </a:p>
        </p:txBody>
      </p:sp>
    </p:spTree>
    <p:extLst>
      <p:ext uri="{BB962C8B-B14F-4D97-AF65-F5344CB8AC3E}">
        <p14:creationId xmlns:p14="http://schemas.microsoft.com/office/powerpoint/2010/main" val="38436515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7" grpId="0"/>
      <p:bldP spid="38" grpId="0"/>
      <p:bldP spid="39" grpId="0"/>
      <p:bldP spid="41" grpId="0"/>
      <p:bldP spid="41" grpId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5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95956"/>
            <a:ext cx="8208963" cy="1625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400" b="0" spc="40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ACTIVE LEARNING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r>
              <a:rPr lang="en-US" sz="7100" baseline="-10000" dirty="0">
                <a:solidFill>
                  <a:srgbClr val="E27D0E"/>
                </a:solidFill>
                <a:latin typeface="Cambria Math"/>
                <a:cs typeface="Cambria Math"/>
              </a:rPr>
              <a:t>3</a:t>
            </a:r>
            <a: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  <a:t>   </a:t>
            </a:r>
            <a:br>
              <a:rPr lang="en-US" sz="2400" b="0" dirty="0">
                <a:solidFill>
                  <a:srgbClr val="E27D0E"/>
                </a:solidFill>
                <a:latin typeface="Tahoma" pitchFamily="34" charset="0"/>
                <a:cs typeface="Arial" charset="0"/>
              </a:rPr>
            </a:br>
            <a:r>
              <a:rPr lang="en-US" b="1" dirty="0">
                <a:solidFill>
                  <a:srgbClr val="CC9900"/>
                </a:solidFill>
                <a:cs typeface="Arial" charset="0"/>
              </a:rPr>
              <a:t>C.</a:t>
            </a:r>
            <a:r>
              <a:rPr lang="en-US" sz="4000" dirty="0">
                <a:solidFill>
                  <a:srgbClr val="CC9900"/>
                </a:solidFill>
                <a:cs typeface="Arial" charset="0"/>
              </a:rPr>
              <a:t>  Fall in price of CDs and </a:t>
            </a:r>
            <a:br>
              <a:rPr lang="en-US" sz="4000" dirty="0">
                <a:solidFill>
                  <a:srgbClr val="CC9900"/>
                </a:solidFill>
                <a:cs typeface="Arial" charset="0"/>
              </a:rPr>
            </a:br>
            <a:r>
              <a:rPr lang="en-US" sz="4000" dirty="0">
                <a:solidFill>
                  <a:srgbClr val="CC9900"/>
                </a:solidFill>
                <a:cs typeface="Arial" charset="0"/>
              </a:rPr>
              <a:t>      fall in cost of royalties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1" descr="sidebar-yellow copy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04799" cy="6858000"/>
          </a:xfrm>
          <a:prstGeom prst="rect">
            <a:avLst/>
          </a:prstGeom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017588" y="2236788"/>
            <a:ext cx="7497762" cy="392588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38100" dist="63500" dir="270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lIns="137160" tIns="91440"/>
          <a:lstStyle/>
          <a:p>
            <a:pPr marL="568325" indent="-568325">
              <a:lnSpc>
                <a:spcPct val="105000"/>
              </a:lnSpc>
              <a:spcBef>
                <a:spcPct val="50000"/>
              </a:spcBef>
              <a:defRPr/>
            </a:pPr>
            <a:r>
              <a:rPr lang="en-US" sz="2600" b="1" u="sng" dirty="0">
                <a:latin typeface="Arial"/>
                <a:cs typeface="Arial"/>
              </a:rPr>
              <a:t>STEPS</a:t>
            </a:r>
            <a:endParaRPr lang="en-US" sz="2600" b="1" dirty="0">
              <a:latin typeface="Arial"/>
              <a:cs typeface="Arial"/>
            </a:endParaRPr>
          </a:p>
          <a:p>
            <a:pPr marL="568325" indent="-568325">
              <a:lnSpc>
                <a:spcPct val="105000"/>
              </a:lnSpc>
              <a:spcBef>
                <a:spcPct val="50000"/>
              </a:spcBef>
              <a:defRPr/>
            </a:pPr>
            <a:r>
              <a:rPr lang="en-US" sz="2600" dirty="0">
                <a:latin typeface="Arial"/>
                <a:cs typeface="Arial"/>
              </a:rPr>
              <a:t>1.	Both curves shift (see parts A &amp; B).</a:t>
            </a:r>
          </a:p>
          <a:p>
            <a:pPr marL="568325" indent="-568325">
              <a:lnSpc>
                <a:spcPct val="105000"/>
              </a:lnSpc>
              <a:spcBef>
                <a:spcPct val="50000"/>
              </a:spcBef>
              <a:defRPr/>
            </a:pPr>
            <a:r>
              <a:rPr lang="en-US" sz="2600" dirty="0">
                <a:latin typeface="Arial"/>
                <a:cs typeface="Arial"/>
              </a:rPr>
              <a:t>2.	</a:t>
            </a:r>
            <a:r>
              <a:rPr lang="en-US" sz="2600" b="1" i="1" dirty="0">
                <a:latin typeface="Arial"/>
                <a:cs typeface="Arial"/>
              </a:rPr>
              <a:t>D</a:t>
            </a:r>
            <a:r>
              <a:rPr lang="en-US" sz="2600" dirty="0">
                <a:latin typeface="Arial"/>
                <a:cs typeface="Arial"/>
              </a:rPr>
              <a:t> shifts left, </a:t>
            </a:r>
            <a:r>
              <a:rPr lang="en-US" sz="2600" b="1" i="1" dirty="0">
                <a:latin typeface="Arial"/>
                <a:cs typeface="Arial"/>
              </a:rPr>
              <a:t>S</a:t>
            </a:r>
            <a:r>
              <a:rPr lang="en-US" sz="2600" dirty="0">
                <a:latin typeface="Arial"/>
                <a:cs typeface="Arial"/>
              </a:rPr>
              <a:t> shifts right. </a:t>
            </a:r>
          </a:p>
          <a:p>
            <a:pPr marL="568325" indent="-568325">
              <a:lnSpc>
                <a:spcPct val="105000"/>
              </a:lnSpc>
              <a:spcBef>
                <a:spcPct val="50000"/>
              </a:spcBef>
              <a:defRPr/>
            </a:pPr>
            <a:r>
              <a:rPr lang="en-US" sz="2600" dirty="0">
                <a:latin typeface="Arial"/>
                <a:cs typeface="Arial"/>
              </a:rPr>
              <a:t>3.	</a:t>
            </a:r>
            <a:r>
              <a:rPr lang="en-US" sz="2600" b="1" i="1" dirty="0">
                <a:latin typeface="Arial"/>
                <a:cs typeface="Arial"/>
              </a:rPr>
              <a:t>P</a:t>
            </a:r>
            <a:r>
              <a:rPr lang="en-US" sz="2600" dirty="0">
                <a:latin typeface="Arial"/>
                <a:cs typeface="Arial"/>
              </a:rPr>
              <a:t>  falls.</a:t>
            </a:r>
          </a:p>
          <a:p>
            <a:pPr marL="568325" indent="-568325">
              <a:lnSpc>
                <a:spcPct val="105000"/>
              </a:lnSpc>
              <a:spcBef>
                <a:spcPct val="20000"/>
              </a:spcBef>
              <a:defRPr/>
            </a:pPr>
            <a:r>
              <a:rPr lang="en-US" sz="2600" dirty="0">
                <a:latin typeface="Arial"/>
                <a:cs typeface="Arial"/>
              </a:rPr>
              <a:t>	Effect on </a:t>
            </a:r>
            <a:r>
              <a:rPr lang="en-US" sz="2600" b="1" i="1" dirty="0">
                <a:latin typeface="Arial"/>
                <a:cs typeface="Arial"/>
              </a:rPr>
              <a:t>Q</a:t>
            </a:r>
            <a:r>
              <a:rPr lang="en-US" sz="2600" dirty="0">
                <a:latin typeface="Arial"/>
                <a:cs typeface="Arial"/>
              </a:rPr>
              <a:t> is ambiguous:  </a:t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dirty="0">
                <a:latin typeface="Arial"/>
                <a:cs typeface="Arial"/>
              </a:rPr>
              <a:t>   the fall in demand reduces </a:t>
            </a:r>
            <a:r>
              <a:rPr lang="en-US" sz="2600" b="1" i="1" dirty="0">
                <a:latin typeface="Arial"/>
                <a:cs typeface="Arial"/>
              </a:rPr>
              <a:t>Q</a:t>
            </a:r>
            <a:r>
              <a:rPr lang="en-US" sz="2600" dirty="0">
                <a:latin typeface="Arial"/>
                <a:cs typeface="Arial"/>
              </a:rPr>
              <a:t>, </a:t>
            </a:r>
            <a:br>
              <a:rPr lang="en-US" sz="2600" dirty="0">
                <a:latin typeface="Arial"/>
                <a:cs typeface="Arial"/>
              </a:rPr>
            </a:br>
            <a:r>
              <a:rPr lang="en-US" sz="2600" dirty="0">
                <a:latin typeface="Arial"/>
                <a:cs typeface="Arial"/>
              </a:rPr>
              <a:t>   the increase in supply increases </a:t>
            </a:r>
            <a:r>
              <a:rPr lang="en-US" sz="2600" b="1" i="1" dirty="0">
                <a:latin typeface="Arial"/>
                <a:cs typeface="Arial"/>
              </a:rPr>
              <a:t>Q</a:t>
            </a:r>
            <a:r>
              <a:rPr lang="en-US" sz="2600" dirty="0">
                <a:latin typeface="Arial"/>
                <a:cs typeface="Arial"/>
              </a:rPr>
              <a:t>.  </a:t>
            </a:r>
            <a:endParaRPr lang="en-US" sz="2600" u="sng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18516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400" b="1" dirty="0"/>
              <a:t>CONCLUSION:</a:t>
            </a:r>
            <a:r>
              <a:rPr lang="en-US" sz="3400" dirty="0"/>
              <a:t>  </a:t>
            </a:r>
            <a:br>
              <a:rPr lang="en-US" sz="3400" dirty="0"/>
            </a:br>
            <a:r>
              <a:rPr lang="en-US" sz="4000" dirty="0"/>
              <a:t>How Prices Allocate Resources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65955"/>
            <a:ext cx="8229600" cy="4495800"/>
          </a:xfrm>
        </p:spPr>
        <p:txBody>
          <a:bodyPr/>
          <a:lstStyle/>
          <a:p>
            <a:pPr eaLnBrk="1" hangingPunct="1"/>
            <a:r>
              <a:rPr lang="en-US" dirty="0"/>
              <a:t>One of the Ten Principles from Chapter 1: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996633"/>
                </a:solidFill>
              </a:rPr>
              <a:t> </a:t>
            </a:r>
            <a:r>
              <a:rPr lang="en-US" b="1" i="1" dirty="0">
                <a:solidFill>
                  <a:srgbClr val="996633"/>
                </a:solidFill>
              </a:rPr>
              <a:t>Markets are usually a good way </a:t>
            </a:r>
            <a:br>
              <a:rPr lang="en-US" b="1" i="1" dirty="0">
                <a:solidFill>
                  <a:srgbClr val="996633"/>
                </a:solidFill>
              </a:rPr>
            </a:br>
            <a:r>
              <a:rPr lang="en-US" b="1" i="1" dirty="0">
                <a:solidFill>
                  <a:srgbClr val="996633"/>
                </a:solidFill>
              </a:rPr>
              <a:t>     to organize economic activity.</a:t>
            </a:r>
            <a:r>
              <a:rPr lang="en-US" i="1" dirty="0">
                <a:solidFill>
                  <a:srgbClr val="996633"/>
                </a:solidFill>
              </a:rPr>
              <a:t> </a:t>
            </a:r>
          </a:p>
          <a:p>
            <a:r>
              <a:rPr lang="en-US" dirty="0">
                <a:cs typeface="Arial" charset="0"/>
              </a:rPr>
              <a:t>In market economies, prices adjust to balance supply and demand.  These equilibrium prices are the signals that guide economic decisions and thereby allocate scarce resources.  </a:t>
            </a:r>
          </a:p>
        </p:txBody>
      </p:sp>
    </p:spTree>
    <p:extLst>
      <p:ext uri="{BB962C8B-B14F-4D97-AF65-F5344CB8AC3E}">
        <p14:creationId xmlns:p14="http://schemas.microsoft.com/office/powerpoint/2010/main" val="131650817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 bldLvl="5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88912"/>
            <a:ext cx="8458200" cy="725488"/>
          </a:xfrm>
          <a:noFill/>
        </p:spPr>
        <p:txBody>
          <a:bodyPr bIns="0" anchor="b">
            <a:noAutofit/>
          </a:bodyPr>
          <a:lstStyle/>
          <a:p>
            <a:pPr algn="l" eaLnBrk="1" hangingPunct="1">
              <a:lnSpc>
                <a:spcPct val="105000"/>
              </a:lnSpc>
              <a:defRPr/>
            </a:pPr>
            <a:r>
              <a:rPr lang="en-US" sz="3600" kern="0" spc="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Summary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A competitive market has many buyers and sellers, each of whom has little or no influence </a:t>
            </a:r>
            <a:br>
              <a:rPr lang="en-US" dirty="0"/>
            </a:br>
            <a:r>
              <a:rPr lang="en-US" dirty="0"/>
              <a:t>on the market price. </a:t>
            </a:r>
          </a:p>
          <a:p>
            <a:pPr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Economists use the supply and demand model to analyze competitive markets.  </a:t>
            </a:r>
          </a:p>
          <a:p>
            <a:pPr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The downward-sloping demand curve reflects the law of demand, which states that the quantity buyers demand of a good depends negatively on the good’s price.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b="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b="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b="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1" descr="Screen Shot 2013-09-29 at 9.52.0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700"/>
            <a:ext cx="304800" cy="68707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88912"/>
            <a:ext cx="8458200" cy="725488"/>
          </a:xfrm>
          <a:noFill/>
        </p:spPr>
        <p:txBody>
          <a:bodyPr bIns="0" anchor="b">
            <a:noAutofit/>
          </a:bodyPr>
          <a:lstStyle/>
          <a:p>
            <a:pPr algn="l" eaLnBrk="1" hangingPunct="1">
              <a:lnSpc>
                <a:spcPct val="105000"/>
              </a:lnSpc>
              <a:defRPr/>
            </a:pPr>
            <a:r>
              <a:rPr lang="en-US" sz="3600" kern="0" spc="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Summary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34022" cy="5181600"/>
          </a:xfrm>
        </p:spPr>
        <p:txBody>
          <a:bodyPr>
            <a:normAutofit fontScale="92500"/>
          </a:bodyPr>
          <a:lstStyle/>
          <a:p>
            <a:pPr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Besides price, demand depends on buyers’ incomes, tastes, expectations, the prices of substitutes and complements, and number of buyers.  </a:t>
            </a:r>
            <a:br>
              <a:rPr lang="en-US" dirty="0"/>
            </a:br>
            <a:r>
              <a:rPr lang="en-US" dirty="0"/>
              <a:t>If one of these factors changes, the </a:t>
            </a:r>
            <a:r>
              <a:rPr lang="en-US" b="1" i="1" dirty="0"/>
              <a:t>D</a:t>
            </a:r>
            <a:r>
              <a:rPr lang="en-US" dirty="0"/>
              <a:t> curve shifts. </a:t>
            </a:r>
          </a:p>
          <a:p>
            <a:pPr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The upward-sloping supply curve reflects the Law of Supply, which states that the quantity sellers supply depends positively on the good’s price. </a:t>
            </a:r>
          </a:p>
          <a:p>
            <a:pPr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Other determinants of supply include input prices, technology, expectations, and the # of sellers.  Changes in these factors shift the </a:t>
            </a:r>
            <a:r>
              <a:rPr lang="en-US" b="1" i="1" dirty="0"/>
              <a:t>S</a:t>
            </a:r>
            <a:r>
              <a:rPr lang="en-US" dirty="0"/>
              <a:t> curve.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b="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b="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b="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1" descr="Screen Shot 2013-09-29 at 9.52.0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700"/>
            <a:ext cx="30480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08821"/>
      </p:ext>
    </p:extLst>
  </p:cSld>
  <p:clrMapOvr>
    <a:masterClrMapping/>
  </p:clrMapOvr>
  <p:transition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88912"/>
            <a:ext cx="8458200" cy="725488"/>
          </a:xfrm>
          <a:noFill/>
        </p:spPr>
        <p:txBody>
          <a:bodyPr bIns="0" anchor="b">
            <a:noAutofit/>
          </a:bodyPr>
          <a:lstStyle/>
          <a:p>
            <a:pPr algn="l" eaLnBrk="1" hangingPunct="1">
              <a:lnSpc>
                <a:spcPct val="105000"/>
              </a:lnSpc>
              <a:defRPr/>
            </a:pPr>
            <a:r>
              <a:rPr lang="en-US" sz="3600" kern="0" spc="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Summary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The intersection of </a:t>
            </a:r>
            <a:r>
              <a:rPr lang="en-US" b="1" i="1" dirty="0"/>
              <a:t>S</a:t>
            </a:r>
            <a:r>
              <a:rPr lang="en-US" dirty="0"/>
              <a:t> and </a:t>
            </a:r>
            <a:r>
              <a:rPr lang="en-US" b="1" i="1" dirty="0"/>
              <a:t>D</a:t>
            </a:r>
            <a:r>
              <a:rPr lang="en-US" dirty="0"/>
              <a:t> curves determines the market equilibrium.  At the equilibrium price, quantity supplied equals quantity demanded.  </a:t>
            </a:r>
          </a:p>
          <a:p>
            <a:pPr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If the market price is above equilibrium, </a:t>
            </a:r>
            <a:br>
              <a:rPr lang="en-US" dirty="0"/>
            </a:br>
            <a:r>
              <a:rPr lang="en-US" dirty="0"/>
              <a:t>a surplus results, which causes the price to fall.  </a:t>
            </a:r>
            <a:br>
              <a:rPr lang="en-US" dirty="0"/>
            </a:br>
            <a:r>
              <a:rPr lang="en-US" dirty="0"/>
              <a:t>If the market price is below equilibrium, </a:t>
            </a:r>
            <a:br>
              <a:rPr lang="en-US" dirty="0"/>
            </a:br>
            <a:r>
              <a:rPr lang="en-US" dirty="0"/>
              <a:t>a shortage results, causing the price to rise.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1" descr="Screen Shot 2013-09-29 at 9.52.0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700"/>
            <a:ext cx="30480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20835"/>
      </p:ext>
    </p:extLst>
  </p:cSld>
  <p:clrMapOvr>
    <a:masterClrMapping/>
  </p:clrMapOvr>
  <p:transition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88912"/>
            <a:ext cx="8458200" cy="725488"/>
          </a:xfrm>
          <a:noFill/>
        </p:spPr>
        <p:txBody>
          <a:bodyPr bIns="0" anchor="b">
            <a:noAutofit/>
          </a:bodyPr>
          <a:lstStyle/>
          <a:p>
            <a:pPr algn="l" eaLnBrk="1" hangingPunct="1">
              <a:lnSpc>
                <a:spcPct val="105000"/>
              </a:lnSpc>
              <a:defRPr/>
            </a:pPr>
            <a:r>
              <a:rPr lang="en-US" sz="3600" kern="0" spc="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Summary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We can use the supply-demand diagram to analyze the effects of any event on a market:</a:t>
            </a:r>
            <a:br>
              <a:rPr lang="en-US" dirty="0"/>
            </a:br>
            <a:r>
              <a:rPr lang="en-US" dirty="0"/>
              <a:t>First, determine whether the event shifts one or both curves.  Second, determine the direction of the shifts.  Third, compare the new equilibrium to the initial one.  </a:t>
            </a:r>
          </a:p>
          <a:p>
            <a:pPr>
              <a:spcBef>
                <a:spcPts val="15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In market economies, prices are the signals that guide economic decisions and allocate scarce resources.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500422"/>
            <a:ext cx="564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© 2015 </a:t>
            </a:r>
            <a:r>
              <a:rPr lang="en-US" sz="800" i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Cengage</a:t>
            </a:r>
            <a:r>
              <a:rPr lang="en-US" sz="800" i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800" i="1" dirty="0">
              <a:solidFill>
                <a:srgbClr val="777777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" name="Picture 1" descr="Screen Shot 2013-09-29 at 9.52.0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700"/>
            <a:ext cx="30480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2083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689143" y="1197431"/>
            <a:ext cx="0" cy="2756580"/>
          </a:xfrm>
          <a:prstGeom prst="line">
            <a:avLst/>
          </a:prstGeom>
          <a:ln w="50800" cap="rnd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8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4152FB1-9012-4FCE-ACC2-E1FECC3F715C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7143" y="1448730"/>
            <a:ext cx="2842228" cy="37981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eBay is an Internet auction company that brings together millions of buyers and sellers from all over the world. The gains from these mutually beneficial exchanges are large.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797152"/>
            <a:ext cx="5041449" cy="331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 rot="16200000">
            <a:off x="-502268" y="2613950"/>
            <a:ext cx="16142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AP Photo/Paul Sakuma</a:t>
            </a:r>
          </a:p>
        </p:txBody>
      </p:sp>
    </p:spTree>
    <p:extLst>
      <p:ext uri="{BB962C8B-B14F-4D97-AF65-F5344CB8AC3E}">
        <p14:creationId xmlns:p14="http://schemas.microsoft.com/office/powerpoint/2010/main" val="1848608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 wrap="square" anchor="t"/>
          <a:lstStyle/>
          <a:p>
            <a:r>
              <a:rPr lang="en-US" altLang="en-US"/>
              <a:t>Markets and Competition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Competitive market</a:t>
            </a:r>
          </a:p>
          <a:p>
            <a:pPr lvl="1"/>
            <a:r>
              <a:rPr lang="en-US" altLang="en-US" dirty="0"/>
              <a:t>Many buyers and many sellers, each has a negligible impact on market price</a:t>
            </a:r>
          </a:p>
          <a:p>
            <a:r>
              <a:rPr lang="en-US" altLang="en-US" dirty="0"/>
              <a:t>Perfectly competitive market</a:t>
            </a:r>
          </a:p>
          <a:p>
            <a:pPr lvl="1"/>
            <a:r>
              <a:rPr lang="en-US" altLang="en-US" dirty="0"/>
              <a:t>All goods are exactly the same</a:t>
            </a:r>
          </a:p>
          <a:p>
            <a:pPr lvl="1"/>
            <a:r>
              <a:rPr lang="en-US" altLang="en-US" dirty="0"/>
              <a:t>Buyers and sellers are so numerous that no one can affect the market price, “Price takers”</a:t>
            </a:r>
          </a:p>
        </p:txBody>
      </p:sp>
      <p:sp>
        <p:nvSpPr>
          <p:cNvPr id="1331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618538" y="6423025"/>
            <a:ext cx="520700" cy="379413"/>
          </a:xfrm>
          <a:prstGeom prst="rect">
            <a:avLst/>
          </a:prstGeom>
          <a:noFill/>
          <a:ln w="19050">
            <a:noFill/>
            <a:prstDash val="sysDot"/>
            <a:bevel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0"/>
              </a:spcBef>
              <a:buFontTx/>
              <a:buNone/>
              <a:defRPr sz="1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fld id="{073C29DC-2178-4274-9150-45F8EBD31C2D}" type="slidenum">
              <a:rPr lang="en-US" smtClean="0"/>
              <a:pPr algn="ctr" eaLnBrk="1" hangingPunct="1">
                <a:defRPr/>
              </a:pPr>
              <a:t>7</a:t>
            </a:fld>
            <a:endParaRPr lang="en-US" altLang="en-US" sz="1200">
              <a:solidFill>
                <a:srgbClr val="002060"/>
              </a:solidFill>
            </a:endParaRPr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0" y="6359857"/>
            <a:ext cx="8605838" cy="49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  <a:endParaRPr lang="en-US" altLang="en-US" sz="1000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512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049338" y="101600"/>
            <a:ext cx="8094662" cy="860425"/>
          </a:xfrm>
        </p:spPr>
        <p:txBody>
          <a:bodyPr wrap="square" anchor="t"/>
          <a:lstStyle/>
          <a:p>
            <a:r>
              <a:rPr lang="en-US" altLang="en-US"/>
              <a:t>Markets and Competition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Monopoly</a:t>
            </a:r>
          </a:p>
          <a:p>
            <a:pPr lvl="1"/>
            <a:r>
              <a:rPr lang="en-US" altLang="en-US" dirty="0"/>
              <a:t>The only seller in the market</a:t>
            </a:r>
          </a:p>
          <a:p>
            <a:pPr lvl="1"/>
            <a:r>
              <a:rPr lang="en-US" altLang="en-US" dirty="0"/>
              <a:t>Sets the price</a:t>
            </a:r>
          </a:p>
          <a:p>
            <a:r>
              <a:rPr lang="en-US" altLang="en-US" dirty="0"/>
              <a:t>Other markets</a:t>
            </a:r>
          </a:p>
          <a:p>
            <a:pPr lvl="1"/>
            <a:r>
              <a:rPr lang="en-US" altLang="en-US" dirty="0"/>
              <a:t>Between perfect competition and monopoly</a:t>
            </a:r>
          </a:p>
          <a:p>
            <a:pPr marL="457200" lvl="1" indent="0">
              <a:buNone/>
            </a:pPr>
            <a:r>
              <a:rPr lang="en-US" altLang="en-US" dirty="0">
                <a:highlight>
                  <a:srgbClr val="FFFF00"/>
                </a:highlight>
              </a:rPr>
              <a:t>Task:</a:t>
            </a:r>
          </a:p>
          <a:p>
            <a:pPr marL="457200" lvl="1" indent="0">
              <a:buNone/>
            </a:pPr>
            <a:endParaRPr lang="en-US" altLang="en-US" dirty="0">
              <a:highlight>
                <a:srgbClr val="FFFF00"/>
              </a:highlight>
            </a:endParaRP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100" dirty="0"/>
          </a:p>
        </p:txBody>
      </p:sp>
      <p:sp>
        <p:nvSpPr>
          <p:cNvPr id="1536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EF32A3F-85C2-422A-836B-3D08B34FDC96}" type="slidenum">
              <a:rPr lang="en-US" altLang="en-US" sz="1200">
                <a:solidFill>
                  <a:srgbClr val="002060"/>
                </a:solidFill>
              </a:rPr>
              <a:pPr eaLnBrk="1" hangingPunct="1"/>
              <a:t>8</a:t>
            </a:fld>
            <a:endParaRPr lang="en-US" altLang="en-US" sz="1200">
              <a:solidFill>
                <a:srgbClr val="002060"/>
              </a:solidFill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883920" y="4324261"/>
            <a:ext cx="7914640" cy="1874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49338" y="4470400"/>
            <a:ext cx="7637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Think of a </a:t>
            </a:r>
            <a:r>
              <a:rPr lang="en-US" altLang="en-US" sz="2400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real life example </a:t>
            </a:r>
            <a:r>
              <a:rPr lang="en-US" alt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that can be considered as a Perfectly Competitive Market (3 minutes).</a:t>
            </a:r>
          </a:p>
        </p:txBody>
      </p:sp>
    </p:spTree>
    <p:extLst>
      <p:ext uri="{BB962C8B-B14F-4D97-AF65-F5344CB8AC3E}">
        <p14:creationId xmlns:p14="http://schemas.microsoft.com/office/powerpoint/2010/main" val="104672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2778</TotalTime>
  <Words>4936</Words>
  <Application>Microsoft Office PowerPoint</Application>
  <PresentationFormat>On-screen Show (4:3)</PresentationFormat>
  <Paragraphs>875</Paragraphs>
  <Slides>69</Slides>
  <Notes>65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82" baseType="lpstr">
      <vt:lpstr>Arial</vt:lpstr>
      <vt:lpstr>Arial Narrow</vt:lpstr>
      <vt:lpstr>Book Antiqua</vt:lpstr>
      <vt:lpstr>Calibri</vt:lpstr>
      <vt:lpstr>Cambria Math</vt:lpstr>
      <vt:lpstr>Lucida Fax</vt:lpstr>
      <vt:lpstr>Lucida Grande</vt:lpstr>
      <vt:lpstr>Tahoma</vt:lpstr>
      <vt:lpstr>Times New Roman</vt:lpstr>
      <vt:lpstr>Verdana</vt:lpstr>
      <vt:lpstr>Wingdings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Markets and Competition</vt:lpstr>
      <vt:lpstr>PowerPoint Presentation</vt:lpstr>
      <vt:lpstr>Markets and Competition</vt:lpstr>
      <vt:lpstr>Markets and Competition</vt:lpstr>
      <vt:lpstr>Demand</vt:lpstr>
      <vt:lpstr>The Demand Schedule</vt:lpstr>
      <vt:lpstr>Marketa’s Demand Schedule &amp; Curve</vt:lpstr>
      <vt:lpstr>Market Demand versus Individual Demand</vt:lpstr>
      <vt:lpstr>The Market Demand Curve for Trdelnik</vt:lpstr>
      <vt:lpstr>Demand Curve Shifters</vt:lpstr>
      <vt:lpstr>Demand Curve Shifters:  # of Buyers</vt:lpstr>
      <vt:lpstr>Demand Curve Shifters:  # of Buyers</vt:lpstr>
      <vt:lpstr>Demand Curve Shifters:  Income</vt:lpstr>
      <vt:lpstr>Demand Curve Shifters:  Prices of  Related Goods</vt:lpstr>
      <vt:lpstr>Demand Curve Shifters:  Prices of  Related Goods</vt:lpstr>
      <vt:lpstr>Demand Curve Shifters:  Tastes</vt:lpstr>
      <vt:lpstr>Demand Curve Shifters:  Expectations</vt:lpstr>
      <vt:lpstr>ACTIVE LEARNING   1    Demand curve</vt:lpstr>
      <vt:lpstr>ACTIVE LEARNING   1    A.  Price of iPods falls</vt:lpstr>
      <vt:lpstr>ACTIVE LEARNING   1    B.  Price of music downloads falls</vt:lpstr>
      <vt:lpstr>ACTIVE LEARNING   1    C.  Price of CDs falls</vt:lpstr>
      <vt:lpstr>Supply</vt:lpstr>
      <vt:lpstr>The Supply Schedule</vt:lpstr>
      <vt:lpstr>Jakub’s Supply Schedule &amp; Curve</vt:lpstr>
      <vt:lpstr>Market Supply versus Individual Supply</vt:lpstr>
      <vt:lpstr>The Market Supply Curve</vt:lpstr>
      <vt:lpstr>Supply Curve Shifters</vt:lpstr>
      <vt:lpstr>Supply Curve Shifters:  Input Prices</vt:lpstr>
      <vt:lpstr>Supply Curve Shifters:  Input Prices</vt:lpstr>
      <vt:lpstr>Supply Curve Shifters:  Technology</vt:lpstr>
      <vt:lpstr>Supply Curve Shifters:  # of Sellers  </vt:lpstr>
      <vt:lpstr>Supply Curve Shifters:  Expectations </vt:lpstr>
      <vt:lpstr>Summary:  Variables That Influence Buyers</vt:lpstr>
      <vt:lpstr>Summary:  Variables that Influence Sellers</vt:lpstr>
      <vt:lpstr>ACTIVE LEARNING   2    Supply curve</vt:lpstr>
      <vt:lpstr>ACTIVE LEARNING   2    A.  Fall in price of ice-cream</vt:lpstr>
      <vt:lpstr>ACTIVE LEARNING   2    B.  Fall in cost of producing milk</vt:lpstr>
      <vt:lpstr>ACTIVE LEARNING   2    C.  Advertising Campaign</vt:lpstr>
      <vt:lpstr>Supply and Demand Together</vt:lpstr>
      <vt:lpstr>Equilibrium price:</vt:lpstr>
      <vt:lpstr>Equilibrium quantity:</vt:lpstr>
      <vt:lpstr>Surplus (a.k.a. excess supply):</vt:lpstr>
      <vt:lpstr>Surplus (a.k.a. excess supply):</vt:lpstr>
      <vt:lpstr>Surplus (a.k.a. excess supply):</vt:lpstr>
      <vt:lpstr>Shortage (a.k.a. excess demand):</vt:lpstr>
      <vt:lpstr>Shortage (a.k.a. excess demand):</vt:lpstr>
      <vt:lpstr>Shortage (a.k.a. excess demand):</vt:lpstr>
      <vt:lpstr>Three Steps to Analyzing Changes in Eq’m</vt:lpstr>
      <vt:lpstr>EXAMPLE:  The Market for Hybrid Cars </vt:lpstr>
      <vt:lpstr>EXAMPLE 1:  A Shift in Demand </vt:lpstr>
      <vt:lpstr>EXAMPLE 1:  A Shift in Demand </vt:lpstr>
      <vt:lpstr>Terms for Shift vs. Movement Along Curve</vt:lpstr>
      <vt:lpstr>EXAMPLE 2:  A Shift in Supply </vt:lpstr>
      <vt:lpstr>EXAMPLE 3:  A Shift in Both Supply  and Demand</vt:lpstr>
      <vt:lpstr>EXAMPLE 3:  A Shift in Both Supply  and Demand</vt:lpstr>
      <vt:lpstr>ACTIVE LEARNING   3    Shifts in supply and demand</vt:lpstr>
      <vt:lpstr>ACTIVE LEARNING   3    A.  Fall in price of CDs</vt:lpstr>
      <vt:lpstr>ACTIVE LEARNING   3    B.  Fall in cost of royalties</vt:lpstr>
      <vt:lpstr>ACTIVE LEARNING   3    C.  Fall in price of CDs and        fall in cost of royalties</vt:lpstr>
      <vt:lpstr>CONCLUSION:   How Prices Allocate Resources</vt:lpstr>
      <vt:lpstr>Summary</vt:lpstr>
      <vt:lpstr>Summary</vt:lpstr>
      <vt:lpstr>Summary</vt:lpstr>
      <vt:lpstr>Summary</vt:lpstr>
    </vt:vector>
  </TitlesOfParts>
  <Company>Carthage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</dc:title>
  <dc:creator>Ron</dc:creator>
  <cp:lastModifiedBy>Dali Laxton</cp:lastModifiedBy>
  <cp:revision>321</cp:revision>
  <dcterms:created xsi:type="dcterms:W3CDTF">2010-12-25T14:19:53Z</dcterms:created>
  <dcterms:modified xsi:type="dcterms:W3CDTF">2020-10-15T21:15:46Z</dcterms:modified>
</cp:coreProperties>
</file>