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4"/>
  </p:notesMasterIdLst>
  <p:handoutMasterIdLst>
    <p:handoutMasterId r:id="rId25"/>
  </p:handoutMasterIdLst>
  <p:sldIdLst>
    <p:sldId id="256" r:id="rId5"/>
    <p:sldId id="257" r:id="rId6"/>
    <p:sldId id="279" r:id="rId7"/>
    <p:sldId id="262" r:id="rId8"/>
    <p:sldId id="263" r:id="rId9"/>
    <p:sldId id="283" r:id="rId10"/>
    <p:sldId id="280" r:id="rId11"/>
    <p:sldId id="266" r:id="rId12"/>
    <p:sldId id="269" r:id="rId13"/>
    <p:sldId id="291" r:id="rId14"/>
    <p:sldId id="284" r:id="rId15"/>
    <p:sldId id="285" r:id="rId16"/>
    <p:sldId id="289" r:id="rId17"/>
    <p:sldId id="282" r:id="rId18"/>
    <p:sldId id="267" r:id="rId19"/>
    <p:sldId id="271" r:id="rId20"/>
    <p:sldId id="287" r:id="rId21"/>
    <p:sldId id="288" r:id="rId22"/>
    <p:sldId id="276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ECE"/>
    <a:srgbClr val="0000DC"/>
    <a:srgbClr val="F01928"/>
    <a:srgbClr val="002060"/>
    <a:srgbClr val="46C8FF"/>
    <a:srgbClr val="B9006E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7D4C33-C480-4F56-9D24-03EF7B18482C}" v="76" dt="2020-10-14T07:18:15.999"/>
    <p1510:client id="{D3D8EE30-BE5D-4BF5-A087-8D0333F5F9C6}" v="1" dt="2020-10-13T22:41:30.4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áš Marek" userId="S::405677@muni.cz::1bada3d9-94b4-4f6b-8edc-ad61d29ac51d" providerId="AD" clId="Web-{D3D8EE30-BE5D-4BF5-A087-8D0333F5F9C6}"/>
    <pc:docChg chg="modSld">
      <pc:chgData name="Lukáš Marek" userId="S::405677@muni.cz::1bada3d9-94b4-4f6b-8edc-ad61d29ac51d" providerId="AD" clId="Web-{D3D8EE30-BE5D-4BF5-A087-8D0333F5F9C6}" dt="2020-10-13T22:41:30.450" v="0"/>
      <pc:docMkLst>
        <pc:docMk/>
      </pc:docMkLst>
      <pc:sldChg chg="delSp delAnim">
        <pc:chgData name="Lukáš Marek" userId="S::405677@muni.cz::1bada3d9-94b4-4f6b-8edc-ad61d29ac51d" providerId="AD" clId="Web-{D3D8EE30-BE5D-4BF5-A087-8D0333F5F9C6}" dt="2020-10-13T22:41:30.450" v="0"/>
        <pc:sldMkLst>
          <pc:docMk/>
          <pc:sldMk cId="2920367861" sldId="288"/>
        </pc:sldMkLst>
        <pc:picChg chg="del">
          <ac:chgData name="Lukáš Marek" userId="S::405677@muni.cz::1bada3d9-94b4-4f6b-8edc-ad61d29ac51d" providerId="AD" clId="Web-{D3D8EE30-BE5D-4BF5-A087-8D0333F5F9C6}" dt="2020-10-13T22:41:30.450" v="0"/>
          <ac:picMkLst>
            <pc:docMk/>
            <pc:sldMk cId="2920367861" sldId="288"/>
            <ac:picMk id="26" creationId="{D7021067-E376-4EE8-A70B-25898A587EAA}"/>
          </ac:picMkLst>
        </pc:picChg>
      </pc:sldChg>
    </pc:docChg>
  </pc:docChgLst>
  <pc:docChgLst>
    <pc:chgData name="Lucie Gyönyörová" userId="S::433854@muni.cz::b653aab2-afbe-4252-b8ca-b0456ccae5d8" providerId="AD" clId="Web-{BF7D4C33-C480-4F56-9D24-03EF7B18482C}"/>
    <pc:docChg chg="modSld">
      <pc:chgData name="Lucie Gyönyörová" userId="S::433854@muni.cz::b653aab2-afbe-4252-b8ca-b0456ccae5d8" providerId="AD" clId="Web-{BF7D4C33-C480-4F56-9D24-03EF7B18482C}" dt="2020-10-14T07:18:13.842" v="73" actId="20577"/>
      <pc:docMkLst>
        <pc:docMk/>
      </pc:docMkLst>
      <pc:sldChg chg="modSp">
        <pc:chgData name="Lucie Gyönyörová" userId="S::433854@muni.cz::b653aab2-afbe-4252-b8ca-b0456ccae5d8" providerId="AD" clId="Web-{BF7D4C33-C480-4F56-9D24-03EF7B18482C}" dt="2020-10-14T07:18:13.842" v="73" actId="20577"/>
        <pc:sldMkLst>
          <pc:docMk/>
          <pc:sldMk cId="3855745886" sldId="267"/>
        </pc:sldMkLst>
        <pc:spChg chg="mod">
          <ac:chgData name="Lucie Gyönyörová" userId="S::433854@muni.cz::b653aab2-afbe-4252-b8ca-b0456ccae5d8" providerId="AD" clId="Web-{BF7D4C33-C480-4F56-9D24-03EF7B18482C}" dt="2020-10-14T07:18:13.842" v="73" actId="20577"/>
          <ac:spMkLst>
            <pc:docMk/>
            <pc:sldMk cId="3855745886" sldId="267"/>
            <ac:spMk id="5" creationId="{00000000-0000-0000-0000-000000000000}"/>
          </ac:spMkLst>
        </pc:spChg>
      </pc:sldChg>
      <pc:sldChg chg="modSp">
        <pc:chgData name="Lucie Gyönyörová" userId="S::433854@muni.cz::b653aab2-afbe-4252-b8ca-b0456ccae5d8" providerId="AD" clId="Web-{BF7D4C33-C480-4F56-9D24-03EF7B18482C}" dt="2020-10-14T07:08:12.595" v="50" actId="20577"/>
        <pc:sldMkLst>
          <pc:docMk/>
          <pc:sldMk cId="1249941915" sldId="279"/>
        </pc:sldMkLst>
        <pc:spChg chg="mod">
          <ac:chgData name="Lucie Gyönyörová" userId="S::433854@muni.cz::b653aab2-afbe-4252-b8ca-b0456ccae5d8" providerId="AD" clId="Web-{BF7D4C33-C480-4F56-9D24-03EF7B18482C}" dt="2020-10-14T07:08:12.595" v="50" actId="20577"/>
          <ac:spMkLst>
            <pc:docMk/>
            <pc:sldMk cId="1249941915" sldId="279"/>
            <ac:spMk id="5" creationId="{DA54EBE8-2A03-4685-9025-7EA8C7FC3B1F}"/>
          </ac:spMkLst>
        </pc:spChg>
        <pc:picChg chg="mod">
          <ac:chgData name="Lucie Gyönyörová" userId="S::433854@muni.cz::b653aab2-afbe-4252-b8ca-b0456ccae5d8" providerId="AD" clId="Web-{BF7D4C33-C480-4F56-9D24-03EF7B18482C}" dt="2020-10-14T07:07:13.985" v="49" actId="1076"/>
          <ac:picMkLst>
            <pc:docMk/>
            <pc:sldMk cId="1249941915" sldId="279"/>
            <ac:picMk id="7" creationId="{99653B20-D46F-462E-AC21-CEC7C1186CC0}"/>
          </ac:picMkLst>
        </pc:picChg>
      </pc:sldChg>
      <pc:sldChg chg="addSp modSp">
        <pc:chgData name="Lucie Gyönyörová" userId="S::433854@muni.cz::b653aab2-afbe-4252-b8ca-b0456ccae5d8" providerId="AD" clId="Web-{BF7D4C33-C480-4F56-9D24-03EF7B18482C}" dt="2020-10-14T07:15:50.308" v="67" actId="1076"/>
        <pc:sldMkLst>
          <pc:docMk/>
          <pc:sldMk cId="688922881" sldId="280"/>
        </pc:sldMkLst>
        <pc:spChg chg="add mod">
          <ac:chgData name="Lucie Gyönyörová" userId="S::433854@muni.cz::b653aab2-afbe-4252-b8ca-b0456ccae5d8" providerId="AD" clId="Web-{BF7D4C33-C480-4F56-9D24-03EF7B18482C}" dt="2020-10-14T07:15:50.308" v="67" actId="1076"/>
          <ac:spMkLst>
            <pc:docMk/>
            <pc:sldMk cId="688922881" sldId="280"/>
            <ac:spMk id="6" creationId="{67A36A6F-E958-4AA1-A4B0-2E94363A846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2T22:10:54.6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0 2617,'-5'26'0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2T22:12:19.8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0 24,'-19'14'0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2T22:13:37.4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0 0 6217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2T22:30:05.7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10 1944,'-7'-9'0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2T22:30:05.7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10 1944,'-7'-9'0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62243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0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0.png"/><Relationship Id="rId4" Type="http://schemas.openxmlformats.org/officeDocument/2006/relationships/image" Target="../media/image19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9MKjQ6-UBU?start=42&amp;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video" Target="https://www.youtube.com/embed/pbgY0dYoBvA" TargetMode="External"/><Relationship Id="rId1" Type="http://schemas.openxmlformats.org/officeDocument/2006/relationships/video" Target="https://www.youtube.com/embed/Hcp9J0TF5r0?feature=oembed" TargetMode="Externa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9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30.png"/><Relationship Id="rId5" Type="http://schemas.openxmlformats.org/officeDocument/2006/relationships/image" Target="../media/image120.png"/><Relationship Id="rId4" Type="http://schemas.openxmlformats.org/officeDocument/2006/relationships/image" Target="../media/image1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customXml" Target="../ink/ink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Kombinované úročení, daně a inflace.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8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3362"/>
            <a:ext cx="10753200" cy="451576"/>
          </a:xfrm>
        </p:spPr>
        <p:txBody>
          <a:bodyPr/>
          <a:lstStyle/>
          <a:p>
            <a:r>
              <a:rPr lang="cs-CZ" sz="2800" dirty="0"/>
              <a:t>Vzorový příklad 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30F4DE26-4733-4143-89E3-3E8631581DDB}"/>
                  </a:ext>
                </a:extLst>
              </p:cNvPr>
              <p:cNvSpPr txBox="1"/>
              <p:nvPr/>
            </p:nvSpPr>
            <p:spPr>
              <a:xfrm>
                <a:off x="2552255" y="3847376"/>
                <a:ext cx="4385569" cy="8517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 dirty="0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sz="1800" i="0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1800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PV</m:t>
                          </m:r>
                          <m:r>
                            <a:rPr lang="cs-CZ" sz="1800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sSup>
                            <m:sSupPr>
                              <m:ctrlPr>
                                <a:rPr lang="cs-CZ" sz="1800" i="1" dirty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800" i="1" dirty="0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800" dirty="0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cs-CZ" sz="1800" i="1" dirty="0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1800" i="1" dirty="0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num>
                                    <m:den>
                                      <m:r>
                                        <a:rPr lang="cs-CZ" sz="1800" i="1" dirty="0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sz="1800" i="1" dirty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cs-CZ" sz="1800" dirty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cs-CZ" sz="1800" i="1" dirty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sz="1800" dirty="0">
                              <a:latin typeface="Cambria Math" panose="02040503050406030204" pitchFamily="18" charset="0"/>
                            </a:rPr>
                            <m:t>⋅</m:t>
                          </m:r>
                          <m:d>
                            <m:dPr>
                              <m:ctrlPr>
                                <a:rPr lang="cs-CZ" sz="1800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800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sz="1800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cs-CZ" sz="1800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cs-CZ" sz="1800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cs-CZ" sz="180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800" i="1" dirty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m:rPr>
                                  <m:sty m:val="p"/>
                                </m:rPr>
                                <a:rPr lang="el-GR" sz="1800" i="1" dirty="0">
                                  <a:latin typeface="Cambria Math" panose="02040503050406030204" pitchFamily="18" charset="0"/>
                                </a:rPr>
                                <m:t>π</m:t>
                              </m:r>
                              <m:r>
                                <a:rPr lang="cs-CZ" sz="1800" i="1" dirty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1800" b="0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cs-CZ" sz="1800" b="0" i="1" dirty="0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cs-CZ" sz="1800" b="0" i="1" dirty="0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sz="1800" b="0" i="1" dirty="0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cs-CZ" sz="1800" b="0" i="1" dirty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30F4DE26-4733-4143-89E3-3E8631581D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2255" y="3847376"/>
                <a:ext cx="4385569" cy="8517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336FBFF9-AC5C-4B77-864C-116FFD3685C8}"/>
                  </a:ext>
                </a:extLst>
              </p:cNvPr>
              <p:cNvSpPr txBox="1"/>
              <p:nvPr/>
            </p:nvSpPr>
            <p:spPr>
              <a:xfrm>
                <a:off x="1774846" y="4789327"/>
                <a:ext cx="5909125" cy="10215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dirty="0" smtClean="0">
                          <a:latin typeface="Cambria Math" panose="02040503050406030204" pitchFamily="18" charset="0"/>
                        </a:rPr>
                        <m:t>1 45</m:t>
                      </m:r>
                      <m:r>
                        <a:rPr lang="cs-CZ" sz="1800" b="0" i="0" dirty="0" smtClean="0">
                          <a:latin typeface="Cambria Math" panose="02040503050406030204" pitchFamily="18" charset="0"/>
                        </a:rPr>
                        <m:t>2 000</m:t>
                      </m:r>
                      <m:r>
                        <a:rPr lang="cs-CZ" sz="1800" i="0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1800" dirty="0">
                              <a:latin typeface="Cambria Math" panose="02040503050406030204" pitchFamily="18" charset="0"/>
                            </a:rPr>
                            <m:t>PV</m:t>
                          </m:r>
                          <m:r>
                            <a:rPr lang="cs-CZ" sz="1800" dirty="0">
                              <a:latin typeface="Cambria Math" panose="02040503050406030204" pitchFamily="18" charset="0"/>
                            </a:rPr>
                            <m:t>⋅</m:t>
                          </m:r>
                          <m:sSup>
                            <m:sSupPr>
                              <m:ctrlPr>
                                <a:rPr lang="cs-CZ" sz="1800" i="1" dirty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800" i="1" dirty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800" dirty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800" i="1" dirty="0">
                                      <a:latin typeface="Cambria Math" panose="02040503050406030204" pitchFamily="18" charset="0"/>
                                    </a:rPr>
                                    <m:t>0,055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800" i="1" dirty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cs-CZ" sz="1800" dirty="0">
                              <a:latin typeface="Cambria Math" panose="02040503050406030204" pitchFamily="18" charset="0"/>
                            </a:rPr>
                            <m:t>⋅</m:t>
                          </m:r>
                          <m:d>
                            <m:dPr>
                              <m:ctrlPr>
                                <a:rPr lang="cs-CZ" sz="1800" i="1" dirty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800" dirty="0">
                                  <a:latin typeface="Cambria Math" panose="02040503050406030204" pitchFamily="18" charset="0"/>
                                </a:rPr>
                                <m:t>1+0,055⋅</m:t>
                              </m:r>
                              <m:f>
                                <m:fPr>
                                  <m:ctrlPr>
                                    <a:rPr lang="cs-CZ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800" b="0" i="1" dirty="0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cs-CZ" sz="1800" b="0" i="1" dirty="0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cs-CZ" sz="18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800" i="1" dirty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cs-CZ" sz="1800" b="0" i="1" dirty="0" smtClean="0">
                                  <a:latin typeface="Cambria Math" panose="02040503050406030204" pitchFamily="18" charset="0"/>
                                </a:rPr>
                                <m:t>0,03</m:t>
                              </m:r>
                              <m:r>
                                <a:rPr lang="cs-CZ" sz="1800" i="1" dirty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1800" i="1" dirty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cs-CZ" sz="18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cs-CZ" sz="1800" i="1" dirty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cs-CZ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800" b="0" i="1" dirty="0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cs-CZ" sz="1800" b="0" i="1" dirty="0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cs-CZ" sz="1800" i="1" dirty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336FBFF9-AC5C-4B77-864C-116FFD3685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4846" y="4789327"/>
                <a:ext cx="5909125" cy="10215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3036EA37-1F38-4B13-B827-5C87CA4FDA52}"/>
                  </a:ext>
                </a:extLst>
              </p:cNvPr>
              <p:cNvSpPr txBox="1"/>
              <p:nvPr/>
            </p:nvSpPr>
            <p:spPr>
              <a:xfrm>
                <a:off x="2981572" y="6043334"/>
                <a:ext cx="2731874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1800" b="0" i="0" dirty="0" smtClean="0"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cs-CZ" sz="1800" i="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b="0" i="0" dirty="0" smtClean="0">
                          <a:latin typeface="Cambria Math" panose="02040503050406030204" pitchFamily="18" charset="0"/>
                        </a:rPr>
                        <m:t>1 269 591, 65 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cs-CZ" sz="1800" b="0" i="0" dirty="0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3036EA37-1F38-4B13-B827-5C87CA4FDA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1572" y="6043334"/>
                <a:ext cx="2731874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106DB678-801D-4C84-BC2E-C325C4D38D17}"/>
              </a:ext>
            </a:extLst>
          </p:cNvPr>
          <p:cNvCxnSpPr/>
          <p:nvPr/>
        </p:nvCxnSpPr>
        <p:spPr bwMode="auto">
          <a:xfrm>
            <a:off x="1228106" y="2440920"/>
            <a:ext cx="6681724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1A82EB1A-395D-4538-9FEF-696E6C1192B5}"/>
              </a:ext>
            </a:extLst>
          </p:cNvPr>
          <p:cNvCxnSpPr/>
          <p:nvPr/>
        </p:nvCxnSpPr>
        <p:spPr bwMode="auto">
          <a:xfrm>
            <a:off x="2426591" y="2352143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F855BB21-56AC-4441-84D0-22BC22219514}"/>
              </a:ext>
            </a:extLst>
          </p:cNvPr>
          <p:cNvCxnSpPr/>
          <p:nvPr/>
        </p:nvCxnSpPr>
        <p:spPr bwMode="auto">
          <a:xfrm>
            <a:off x="3644313" y="2353621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D5BF76D8-207F-464B-9510-E7C386C41809}"/>
              </a:ext>
            </a:extLst>
          </p:cNvPr>
          <p:cNvCxnSpPr/>
          <p:nvPr/>
        </p:nvCxnSpPr>
        <p:spPr bwMode="auto">
          <a:xfrm>
            <a:off x="4853277" y="2349184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BE4BE5A4-A47E-4CE7-B3CE-62EDB255A508}"/>
              </a:ext>
            </a:extLst>
          </p:cNvPr>
          <p:cNvCxnSpPr/>
          <p:nvPr/>
        </p:nvCxnSpPr>
        <p:spPr bwMode="auto">
          <a:xfrm>
            <a:off x="6063799" y="2352143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AE9CAA45-06AD-4958-8C49-D0616BC25C5E}"/>
              </a:ext>
            </a:extLst>
          </p:cNvPr>
          <p:cNvCxnSpPr/>
          <p:nvPr/>
        </p:nvCxnSpPr>
        <p:spPr bwMode="auto">
          <a:xfrm>
            <a:off x="1228106" y="2340306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F982FAED-6A2F-451C-A8FA-B218894FD0CD}"/>
              </a:ext>
            </a:extLst>
          </p:cNvPr>
          <p:cNvCxnSpPr/>
          <p:nvPr/>
        </p:nvCxnSpPr>
        <p:spPr bwMode="auto">
          <a:xfrm>
            <a:off x="7317981" y="2340306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00199989-37D3-4A6E-AB8F-B5B6BBBCCA4A}"/>
              </a:ext>
            </a:extLst>
          </p:cNvPr>
          <p:cNvCxnSpPr/>
          <p:nvPr/>
        </p:nvCxnSpPr>
        <p:spPr bwMode="auto">
          <a:xfrm>
            <a:off x="7904484" y="2332555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0" name="Skupina 69">
            <a:extLst>
              <a:ext uri="{FF2B5EF4-FFF2-40B4-BE49-F238E27FC236}">
                <a16:creationId xmlns:a16="http://schemas.microsoft.com/office/drawing/2014/main" id="{56F94367-CAFC-4C50-8EF8-901666E40367}"/>
              </a:ext>
            </a:extLst>
          </p:cNvPr>
          <p:cNvGrpSpPr/>
          <p:nvPr/>
        </p:nvGrpSpPr>
        <p:grpSpPr>
          <a:xfrm>
            <a:off x="1237779" y="1522290"/>
            <a:ext cx="1174922" cy="820234"/>
            <a:chOff x="2859405" y="3830923"/>
            <a:chExt cx="1174922" cy="820234"/>
          </a:xfrm>
        </p:grpSpPr>
        <p:cxnSp>
          <p:nvCxnSpPr>
            <p:cNvPr id="66" name="Přímá spojnice se šipkou 65">
              <a:extLst>
                <a:ext uri="{FF2B5EF4-FFF2-40B4-BE49-F238E27FC236}">
                  <a16:creationId xmlns:a16="http://schemas.microsoft.com/office/drawing/2014/main" id="{C34918FD-DE2B-4707-96DF-F94895258072}"/>
                </a:ext>
              </a:extLst>
            </p:cNvPr>
            <p:cNvCxnSpPr/>
            <p:nvPr/>
          </p:nvCxnSpPr>
          <p:spPr bwMode="auto">
            <a:xfrm>
              <a:off x="3987310" y="4541663"/>
              <a:ext cx="47017" cy="1094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7" name="Volný tvar: obrazec 66">
              <a:extLst>
                <a:ext uri="{FF2B5EF4-FFF2-40B4-BE49-F238E27FC236}">
                  <a16:creationId xmlns:a16="http://schemas.microsoft.com/office/drawing/2014/main" id="{FB8AA038-5F26-4761-B38B-E30148880351}"/>
                </a:ext>
              </a:extLst>
            </p:cNvPr>
            <p:cNvSpPr/>
            <p:nvPr/>
          </p:nvSpPr>
          <p:spPr bwMode="auto">
            <a:xfrm>
              <a:off x="2859405" y="3830923"/>
              <a:ext cx="1163955" cy="790607"/>
            </a:xfrm>
            <a:custGeom>
              <a:avLst/>
              <a:gdLst>
                <a:gd name="connsiteX0" fmla="*/ 0 w 1163955"/>
                <a:gd name="connsiteY0" fmla="*/ 765842 h 790607"/>
                <a:gd name="connsiteX1" fmla="*/ 590550 w 1163955"/>
                <a:gd name="connsiteY1" fmla="*/ 32 h 790607"/>
                <a:gd name="connsiteX2" fmla="*/ 1163955 w 1163955"/>
                <a:gd name="connsiteY2" fmla="*/ 790607 h 790607"/>
                <a:gd name="connsiteX3" fmla="*/ 1163955 w 1163955"/>
                <a:gd name="connsiteY3" fmla="*/ 790607 h 790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3955" h="790607">
                  <a:moveTo>
                    <a:pt x="0" y="765842"/>
                  </a:moveTo>
                  <a:cubicBezTo>
                    <a:pt x="198279" y="380873"/>
                    <a:pt x="396558" y="-4095"/>
                    <a:pt x="590550" y="32"/>
                  </a:cubicBezTo>
                  <a:cubicBezTo>
                    <a:pt x="784542" y="4159"/>
                    <a:pt x="1163955" y="790607"/>
                    <a:pt x="1163955" y="790607"/>
                  </a:cubicBezTo>
                  <a:lnTo>
                    <a:pt x="1163955" y="790607"/>
                  </a:lnTo>
                </a:path>
              </a:pathLst>
            </a:custGeom>
            <a:noFill/>
            <a:ln w="1587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71" name="Skupina 70">
            <a:extLst>
              <a:ext uri="{FF2B5EF4-FFF2-40B4-BE49-F238E27FC236}">
                <a16:creationId xmlns:a16="http://schemas.microsoft.com/office/drawing/2014/main" id="{E4FE6D25-8582-4396-8865-ACEB9D6EB386}"/>
              </a:ext>
            </a:extLst>
          </p:cNvPr>
          <p:cNvGrpSpPr/>
          <p:nvPr/>
        </p:nvGrpSpPr>
        <p:grpSpPr>
          <a:xfrm>
            <a:off x="2461619" y="1520072"/>
            <a:ext cx="1174922" cy="820234"/>
            <a:chOff x="2859405" y="3830923"/>
            <a:chExt cx="1174922" cy="820234"/>
          </a:xfrm>
        </p:grpSpPr>
        <p:cxnSp>
          <p:nvCxnSpPr>
            <p:cNvPr id="72" name="Přímá spojnice se šipkou 71">
              <a:extLst>
                <a:ext uri="{FF2B5EF4-FFF2-40B4-BE49-F238E27FC236}">
                  <a16:creationId xmlns:a16="http://schemas.microsoft.com/office/drawing/2014/main" id="{2BDD7F51-C89B-4812-8E57-ABB97F21F039}"/>
                </a:ext>
              </a:extLst>
            </p:cNvPr>
            <p:cNvCxnSpPr/>
            <p:nvPr/>
          </p:nvCxnSpPr>
          <p:spPr bwMode="auto">
            <a:xfrm>
              <a:off x="3987310" y="4541663"/>
              <a:ext cx="47017" cy="1094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3" name="Volný tvar: obrazec 72">
              <a:extLst>
                <a:ext uri="{FF2B5EF4-FFF2-40B4-BE49-F238E27FC236}">
                  <a16:creationId xmlns:a16="http://schemas.microsoft.com/office/drawing/2014/main" id="{7CACEE36-B254-479C-83B3-CF244156C3BD}"/>
                </a:ext>
              </a:extLst>
            </p:cNvPr>
            <p:cNvSpPr/>
            <p:nvPr/>
          </p:nvSpPr>
          <p:spPr bwMode="auto">
            <a:xfrm>
              <a:off x="2859405" y="3830923"/>
              <a:ext cx="1163955" cy="790607"/>
            </a:xfrm>
            <a:custGeom>
              <a:avLst/>
              <a:gdLst>
                <a:gd name="connsiteX0" fmla="*/ 0 w 1163955"/>
                <a:gd name="connsiteY0" fmla="*/ 765842 h 790607"/>
                <a:gd name="connsiteX1" fmla="*/ 590550 w 1163955"/>
                <a:gd name="connsiteY1" fmla="*/ 32 h 790607"/>
                <a:gd name="connsiteX2" fmla="*/ 1163955 w 1163955"/>
                <a:gd name="connsiteY2" fmla="*/ 790607 h 790607"/>
                <a:gd name="connsiteX3" fmla="*/ 1163955 w 1163955"/>
                <a:gd name="connsiteY3" fmla="*/ 790607 h 790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3955" h="790607">
                  <a:moveTo>
                    <a:pt x="0" y="765842"/>
                  </a:moveTo>
                  <a:cubicBezTo>
                    <a:pt x="198279" y="380873"/>
                    <a:pt x="396558" y="-4095"/>
                    <a:pt x="590550" y="32"/>
                  </a:cubicBezTo>
                  <a:cubicBezTo>
                    <a:pt x="784542" y="4159"/>
                    <a:pt x="1163955" y="790607"/>
                    <a:pt x="1163955" y="790607"/>
                  </a:cubicBezTo>
                  <a:lnTo>
                    <a:pt x="1163955" y="790607"/>
                  </a:lnTo>
                </a:path>
              </a:pathLst>
            </a:custGeom>
            <a:noFill/>
            <a:ln w="1587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74" name="Skupina 73">
            <a:extLst>
              <a:ext uri="{FF2B5EF4-FFF2-40B4-BE49-F238E27FC236}">
                <a16:creationId xmlns:a16="http://schemas.microsoft.com/office/drawing/2014/main" id="{A3ED303D-1ED9-4156-96FE-0DF6187D177F}"/>
              </a:ext>
            </a:extLst>
          </p:cNvPr>
          <p:cNvGrpSpPr/>
          <p:nvPr/>
        </p:nvGrpSpPr>
        <p:grpSpPr>
          <a:xfrm>
            <a:off x="3683059" y="1528950"/>
            <a:ext cx="1174922" cy="820234"/>
            <a:chOff x="2859405" y="3830923"/>
            <a:chExt cx="1174922" cy="820234"/>
          </a:xfrm>
        </p:grpSpPr>
        <p:cxnSp>
          <p:nvCxnSpPr>
            <p:cNvPr id="75" name="Přímá spojnice se šipkou 74">
              <a:extLst>
                <a:ext uri="{FF2B5EF4-FFF2-40B4-BE49-F238E27FC236}">
                  <a16:creationId xmlns:a16="http://schemas.microsoft.com/office/drawing/2014/main" id="{E7EE77B1-E547-46AD-858F-A9245EA3E1B0}"/>
                </a:ext>
              </a:extLst>
            </p:cNvPr>
            <p:cNvCxnSpPr/>
            <p:nvPr/>
          </p:nvCxnSpPr>
          <p:spPr bwMode="auto">
            <a:xfrm>
              <a:off x="3987310" y="4541663"/>
              <a:ext cx="47017" cy="1094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6" name="Volný tvar: obrazec 75">
              <a:extLst>
                <a:ext uri="{FF2B5EF4-FFF2-40B4-BE49-F238E27FC236}">
                  <a16:creationId xmlns:a16="http://schemas.microsoft.com/office/drawing/2014/main" id="{76A99A98-B3F4-4A06-B4C5-127F1C8FC33A}"/>
                </a:ext>
              </a:extLst>
            </p:cNvPr>
            <p:cNvSpPr/>
            <p:nvPr/>
          </p:nvSpPr>
          <p:spPr bwMode="auto">
            <a:xfrm>
              <a:off x="2859405" y="3830923"/>
              <a:ext cx="1163955" cy="790607"/>
            </a:xfrm>
            <a:custGeom>
              <a:avLst/>
              <a:gdLst>
                <a:gd name="connsiteX0" fmla="*/ 0 w 1163955"/>
                <a:gd name="connsiteY0" fmla="*/ 765842 h 790607"/>
                <a:gd name="connsiteX1" fmla="*/ 590550 w 1163955"/>
                <a:gd name="connsiteY1" fmla="*/ 32 h 790607"/>
                <a:gd name="connsiteX2" fmla="*/ 1163955 w 1163955"/>
                <a:gd name="connsiteY2" fmla="*/ 790607 h 790607"/>
                <a:gd name="connsiteX3" fmla="*/ 1163955 w 1163955"/>
                <a:gd name="connsiteY3" fmla="*/ 790607 h 790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3955" h="790607">
                  <a:moveTo>
                    <a:pt x="0" y="765842"/>
                  </a:moveTo>
                  <a:cubicBezTo>
                    <a:pt x="198279" y="380873"/>
                    <a:pt x="396558" y="-4095"/>
                    <a:pt x="590550" y="32"/>
                  </a:cubicBezTo>
                  <a:cubicBezTo>
                    <a:pt x="784542" y="4159"/>
                    <a:pt x="1163955" y="790607"/>
                    <a:pt x="1163955" y="790607"/>
                  </a:cubicBezTo>
                  <a:lnTo>
                    <a:pt x="1163955" y="790607"/>
                  </a:lnTo>
                </a:path>
              </a:pathLst>
            </a:custGeom>
            <a:noFill/>
            <a:ln w="1587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77" name="Skupina 76">
            <a:extLst>
              <a:ext uri="{FF2B5EF4-FFF2-40B4-BE49-F238E27FC236}">
                <a16:creationId xmlns:a16="http://schemas.microsoft.com/office/drawing/2014/main" id="{AF45BD7D-2CDB-4813-AFBE-530E0E78B33E}"/>
              </a:ext>
            </a:extLst>
          </p:cNvPr>
          <p:cNvGrpSpPr/>
          <p:nvPr/>
        </p:nvGrpSpPr>
        <p:grpSpPr>
          <a:xfrm>
            <a:off x="4893532" y="1520072"/>
            <a:ext cx="1174922" cy="820234"/>
            <a:chOff x="2859405" y="3830923"/>
            <a:chExt cx="1174922" cy="820234"/>
          </a:xfrm>
        </p:grpSpPr>
        <p:cxnSp>
          <p:nvCxnSpPr>
            <p:cNvPr id="78" name="Přímá spojnice se šipkou 77">
              <a:extLst>
                <a:ext uri="{FF2B5EF4-FFF2-40B4-BE49-F238E27FC236}">
                  <a16:creationId xmlns:a16="http://schemas.microsoft.com/office/drawing/2014/main" id="{02B17A48-6B97-4B4C-938A-A3FC78AA6FB2}"/>
                </a:ext>
              </a:extLst>
            </p:cNvPr>
            <p:cNvCxnSpPr/>
            <p:nvPr/>
          </p:nvCxnSpPr>
          <p:spPr bwMode="auto">
            <a:xfrm>
              <a:off x="3987310" y="4541663"/>
              <a:ext cx="47017" cy="1094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Volný tvar: obrazec 78">
              <a:extLst>
                <a:ext uri="{FF2B5EF4-FFF2-40B4-BE49-F238E27FC236}">
                  <a16:creationId xmlns:a16="http://schemas.microsoft.com/office/drawing/2014/main" id="{33C47FB0-F28E-41B8-86F4-8728F3D54DFF}"/>
                </a:ext>
              </a:extLst>
            </p:cNvPr>
            <p:cNvSpPr/>
            <p:nvPr/>
          </p:nvSpPr>
          <p:spPr bwMode="auto">
            <a:xfrm>
              <a:off x="2859405" y="3830923"/>
              <a:ext cx="1163955" cy="790607"/>
            </a:xfrm>
            <a:custGeom>
              <a:avLst/>
              <a:gdLst>
                <a:gd name="connsiteX0" fmla="*/ 0 w 1163955"/>
                <a:gd name="connsiteY0" fmla="*/ 765842 h 790607"/>
                <a:gd name="connsiteX1" fmla="*/ 590550 w 1163955"/>
                <a:gd name="connsiteY1" fmla="*/ 32 h 790607"/>
                <a:gd name="connsiteX2" fmla="*/ 1163955 w 1163955"/>
                <a:gd name="connsiteY2" fmla="*/ 790607 h 790607"/>
                <a:gd name="connsiteX3" fmla="*/ 1163955 w 1163955"/>
                <a:gd name="connsiteY3" fmla="*/ 790607 h 790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3955" h="790607">
                  <a:moveTo>
                    <a:pt x="0" y="765842"/>
                  </a:moveTo>
                  <a:cubicBezTo>
                    <a:pt x="198279" y="380873"/>
                    <a:pt x="396558" y="-4095"/>
                    <a:pt x="590550" y="32"/>
                  </a:cubicBezTo>
                  <a:cubicBezTo>
                    <a:pt x="784542" y="4159"/>
                    <a:pt x="1163955" y="790607"/>
                    <a:pt x="1163955" y="790607"/>
                  </a:cubicBezTo>
                  <a:lnTo>
                    <a:pt x="1163955" y="790607"/>
                  </a:lnTo>
                </a:path>
              </a:pathLst>
            </a:custGeom>
            <a:noFill/>
            <a:ln w="1587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80" name="Skupina 79">
            <a:extLst>
              <a:ext uri="{FF2B5EF4-FFF2-40B4-BE49-F238E27FC236}">
                <a16:creationId xmlns:a16="http://schemas.microsoft.com/office/drawing/2014/main" id="{A6B6E6AD-4756-400B-B8ED-3FCC4B5AC120}"/>
              </a:ext>
            </a:extLst>
          </p:cNvPr>
          <p:cNvGrpSpPr/>
          <p:nvPr/>
        </p:nvGrpSpPr>
        <p:grpSpPr>
          <a:xfrm>
            <a:off x="6114972" y="1534189"/>
            <a:ext cx="1174922" cy="820234"/>
            <a:chOff x="2859405" y="3830923"/>
            <a:chExt cx="1174922" cy="820234"/>
          </a:xfrm>
        </p:grpSpPr>
        <p:cxnSp>
          <p:nvCxnSpPr>
            <p:cNvPr id="81" name="Přímá spojnice se šipkou 80">
              <a:extLst>
                <a:ext uri="{FF2B5EF4-FFF2-40B4-BE49-F238E27FC236}">
                  <a16:creationId xmlns:a16="http://schemas.microsoft.com/office/drawing/2014/main" id="{981EA8C5-AC26-4723-B709-33264D71882E}"/>
                </a:ext>
              </a:extLst>
            </p:cNvPr>
            <p:cNvCxnSpPr/>
            <p:nvPr/>
          </p:nvCxnSpPr>
          <p:spPr bwMode="auto">
            <a:xfrm>
              <a:off x="3987310" y="4541663"/>
              <a:ext cx="47017" cy="1094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Volný tvar: obrazec 81">
              <a:extLst>
                <a:ext uri="{FF2B5EF4-FFF2-40B4-BE49-F238E27FC236}">
                  <a16:creationId xmlns:a16="http://schemas.microsoft.com/office/drawing/2014/main" id="{30CE4D31-BC3B-46E1-9927-EB091BC1BE09}"/>
                </a:ext>
              </a:extLst>
            </p:cNvPr>
            <p:cNvSpPr/>
            <p:nvPr/>
          </p:nvSpPr>
          <p:spPr bwMode="auto">
            <a:xfrm>
              <a:off x="2859405" y="3830923"/>
              <a:ext cx="1163955" cy="790607"/>
            </a:xfrm>
            <a:custGeom>
              <a:avLst/>
              <a:gdLst>
                <a:gd name="connsiteX0" fmla="*/ 0 w 1163955"/>
                <a:gd name="connsiteY0" fmla="*/ 765842 h 790607"/>
                <a:gd name="connsiteX1" fmla="*/ 590550 w 1163955"/>
                <a:gd name="connsiteY1" fmla="*/ 32 h 790607"/>
                <a:gd name="connsiteX2" fmla="*/ 1163955 w 1163955"/>
                <a:gd name="connsiteY2" fmla="*/ 790607 h 790607"/>
                <a:gd name="connsiteX3" fmla="*/ 1163955 w 1163955"/>
                <a:gd name="connsiteY3" fmla="*/ 790607 h 790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3955" h="790607">
                  <a:moveTo>
                    <a:pt x="0" y="765842"/>
                  </a:moveTo>
                  <a:cubicBezTo>
                    <a:pt x="198279" y="380873"/>
                    <a:pt x="396558" y="-4095"/>
                    <a:pt x="590550" y="32"/>
                  </a:cubicBezTo>
                  <a:cubicBezTo>
                    <a:pt x="784542" y="4159"/>
                    <a:pt x="1163955" y="790607"/>
                    <a:pt x="1163955" y="790607"/>
                  </a:cubicBezTo>
                  <a:lnTo>
                    <a:pt x="1163955" y="790607"/>
                  </a:lnTo>
                </a:path>
              </a:pathLst>
            </a:custGeom>
            <a:noFill/>
            <a:ln w="1587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84" name="Skupina 83">
            <a:extLst>
              <a:ext uri="{FF2B5EF4-FFF2-40B4-BE49-F238E27FC236}">
                <a16:creationId xmlns:a16="http://schemas.microsoft.com/office/drawing/2014/main" id="{315DE2B7-853E-4DEF-BE29-427309A53E0C}"/>
              </a:ext>
            </a:extLst>
          </p:cNvPr>
          <p:cNvGrpSpPr/>
          <p:nvPr/>
        </p:nvGrpSpPr>
        <p:grpSpPr>
          <a:xfrm>
            <a:off x="7355054" y="1525933"/>
            <a:ext cx="512357" cy="820234"/>
            <a:chOff x="2859405" y="3830923"/>
            <a:chExt cx="1174922" cy="820234"/>
          </a:xfrm>
        </p:grpSpPr>
        <p:cxnSp>
          <p:nvCxnSpPr>
            <p:cNvPr id="85" name="Přímá spojnice se šipkou 84">
              <a:extLst>
                <a:ext uri="{FF2B5EF4-FFF2-40B4-BE49-F238E27FC236}">
                  <a16:creationId xmlns:a16="http://schemas.microsoft.com/office/drawing/2014/main" id="{5355415C-DBBE-4993-8264-CE90B7AFC8D5}"/>
                </a:ext>
              </a:extLst>
            </p:cNvPr>
            <p:cNvCxnSpPr/>
            <p:nvPr/>
          </p:nvCxnSpPr>
          <p:spPr bwMode="auto">
            <a:xfrm>
              <a:off x="3987310" y="4541663"/>
              <a:ext cx="47017" cy="1094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6" name="Volný tvar: obrazec 85">
              <a:extLst>
                <a:ext uri="{FF2B5EF4-FFF2-40B4-BE49-F238E27FC236}">
                  <a16:creationId xmlns:a16="http://schemas.microsoft.com/office/drawing/2014/main" id="{06B786D0-8145-44C6-ADFB-ACACA2980BBC}"/>
                </a:ext>
              </a:extLst>
            </p:cNvPr>
            <p:cNvSpPr/>
            <p:nvPr/>
          </p:nvSpPr>
          <p:spPr bwMode="auto">
            <a:xfrm>
              <a:off x="2859405" y="3830923"/>
              <a:ext cx="1163955" cy="790607"/>
            </a:xfrm>
            <a:custGeom>
              <a:avLst/>
              <a:gdLst>
                <a:gd name="connsiteX0" fmla="*/ 0 w 1163955"/>
                <a:gd name="connsiteY0" fmla="*/ 765842 h 790607"/>
                <a:gd name="connsiteX1" fmla="*/ 590550 w 1163955"/>
                <a:gd name="connsiteY1" fmla="*/ 32 h 790607"/>
                <a:gd name="connsiteX2" fmla="*/ 1163955 w 1163955"/>
                <a:gd name="connsiteY2" fmla="*/ 790607 h 790607"/>
                <a:gd name="connsiteX3" fmla="*/ 1163955 w 1163955"/>
                <a:gd name="connsiteY3" fmla="*/ 790607 h 790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3955" h="790607">
                  <a:moveTo>
                    <a:pt x="0" y="765842"/>
                  </a:moveTo>
                  <a:cubicBezTo>
                    <a:pt x="198279" y="380873"/>
                    <a:pt x="396558" y="-4095"/>
                    <a:pt x="590550" y="32"/>
                  </a:cubicBezTo>
                  <a:cubicBezTo>
                    <a:pt x="784542" y="4159"/>
                    <a:pt x="1163955" y="790607"/>
                    <a:pt x="1163955" y="790607"/>
                  </a:cubicBezTo>
                  <a:lnTo>
                    <a:pt x="1163955" y="790607"/>
                  </a:lnTo>
                </a:path>
              </a:pathLst>
            </a:custGeom>
            <a:noFill/>
            <a:ln w="15875" cap="flat" cmpd="sng" algn="ctr">
              <a:solidFill>
                <a:srgbClr val="00B05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ahoma" pitchFamily="34" charset="0"/>
              </a:endParaRPr>
            </a:p>
          </p:txBody>
        </p:sp>
      </p:grpSp>
      <p:sp>
        <p:nvSpPr>
          <p:cNvPr id="87" name="TextovéPole 86">
            <a:extLst>
              <a:ext uri="{FF2B5EF4-FFF2-40B4-BE49-F238E27FC236}">
                <a16:creationId xmlns:a16="http://schemas.microsoft.com/office/drawing/2014/main" id="{E521506E-E2DF-4CBA-A08B-A9B5C8C65F19}"/>
              </a:ext>
            </a:extLst>
          </p:cNvPr>
          <p:cNvSpPr txBox="1"/>
          <p:nvPr/>
        </p:nvSpPr>
        <p:spPr>
          <a:xfrm>
            <a:off x="1067329" y="2806533"/>
            <a:ext cx="317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?</a:t>
            </a:r>
          </a:p>
        </p:txBody>
      </p:sp>
      <p:sp>
        <p:nvSpPr>
          <p:cNvPr id="91" name="TextovéPole 90">
            <a:extLst>
              <a:ext uri="{FF2B5EF4-FFF2-40B4-BE49-F238E27FC236}">
                <a16:creationId xmlns:a16="http://schemas.microsoft.com/office/drawing/2014/main" id="{E78474FA-BF15-48BD-A825-40E4E3F0D1D4}"/>
              </a:ext>
            </a:extLst>
          </p:cNvPr>
          <p:cNvSpPr txBox="1"/>
          <p:nvPr/>
        </p:nvSpPr>
        <p:spPr>
          <a:xfrm>
            <a:off x="3089851" y="1162992"/>
            <a:ext cx="33147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2">
                    <a:lumMod val="75000"/>
                  </a:schemeClr>
                </a:solidFill>
              </a:rPr>
              <a:t>Složené úročení celých ÚO</a:t>
            </a:r>
          </a:p>
        </p:txBody>
      </p:sp>
      <p:sp>
        <p:nvSpPr>
          <p:cNvPr id="93" name="TextovéPole 92">
            <a:extLst>
              <a:ext uri="{FF2B5EF4-FFF2-40B4-BE49-F238E27FC236}">
                <a16:creationId xmlns:a16="http://schemas.microsoft.com/office/drawing/2014/main" id="{E3806B03-D867-49BC-8EAC-23430F61CB44}"/>
              </a:ext>
            </a:extLst>
          </p:cNvPr>
          <p:cNvSpPr txBox="1"/>
          <p:nvPr/>
        </p:nvSpPr>
        <p:spPr>
          <a:xfrm>
            <a:off x="6456260" y="1120327"/>
            <a:ext cx="33147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00B050"/>
                </a:solidFill>
              </a:rPr>
              <a:t>Jednoduché úročení necelého ÚO</a:t>
            </a:r>
          </a:p>
        </p:txBody>
      </p:sp>
      <p:cxnSp>
        <p:nvCxnSpPr>
          <p:cNvPr id="97" name="Přímá spojnice se šipkou 96">
            <a:extLst>
              <a:ext uri="{FF2B5EF4-FFF2-40B4-BE49-F238E27FC236}">
                <a16:creationId xmlns:a16="http://schemas.microsoft.com/office/drawing/2014/main" id="{9296F6AE-3BC5-49D1-8B72-A74C31F22B2A}"/>
              </a:ext>
            </a:extLst>
          </p:cNvPr>
          <p:cNvCxnSpPr/>
          <p:nvPr/>
        </p:nvCxnSpPr>
        <p:spPr bwMode="auto">
          <a:xfrm flipV="1">
            <a:off x="7904484" y="2569639"/>
            <a:ext cx="0" cy="2818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Přímá spojnice se šipkou 38">
            <a:extLst>
              <a:ext uri="{FF2B5EF4-FFF2-40B4-BE49-F238E27FC236}">
                <a16:creationId xmlns:a16="http://schemas.microsoft.com/office/drawing/2014/main" id="{0D18F754-061C-4D32-90CD-F5DE4C4F9C87}"/>
              </a:ext>
            </a:extLst>
          </p:cNvPr>
          <p:cNvCxnSpPr>
            <a:cxnSpLocks/>
            <a:stCxn id="5" idx="1"/>
          </p:cNvCxnSpPr>
          <p:nvPr/>
        </p:nvCxnSpPr>
        <p:spPr bwMode="auto">
          <a:xfrm flipH="1">
            <a:off x="1566544" y="3080902"/>
            <a:ext cx="5483780" cy="0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8E6E416B-958B-4DC2-A8F6-66D3C38A1599}"/>
              </a:ext>
            </a:extLst>
          </p:cNvPr>
          <p:cNvSpPr txBox="1"/>
          <p:nvPr/>
        </p:nvSpPr>
        <p:spPr>
          <a:xfrm>
            <a:off x="1476409" y="3257689"/>
            <a:ext cx="7659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tx2"/>
                </a:solidFill>
              </a:rPr>
              <a:t>Reálná hodnota znamená částka při zohlednění inflace, tedy ekvivalentu k dnešní cenové hladině. Budoucí nominální hodnotu tedy diskontujeme (pozor, neplést si s obchodním diskontem!!!) hladinou inflace.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C128636-5336-4EF0-A063-C0F31979C997}"/>
              </a:ext>
            </a:extLst>
          </p:cNvPr>
          <p:cNvSpPr txBox="1"/>
          <p:nvPr/>
        </p:nvSpPr>
        <p:spPr>
          <a:xfrm>
            <a:off x="7050324" y="2850069"/>
            <a:ext cx="2126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1 452 000 Kč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A5E7B5C-376F-4B88-8609-3CE3DC16A8A8}"/>
              </a:ext>
            </a:extLst>
          </p:cNvPr>
          <p:cNvSpPr txBox="1"/>
          <p:nvPr/>
        </p:nvSpPr>
        <p:spPr>
          <a:xfrm>
            <a:off x="9290582" y="4558494"/>
            <a:ext cx="2965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S inflací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B8B1E6F-D20D-4A1D-84CE-5921B5192E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0582" y="187485"/>
            <a:ext cx="2687957" cy="1733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37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Vzorový příklad - daně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Kolik bude činit FV po zdanění, jestliže uložíte na dobu 10 let částku 7 500 Kč. Úrok banka počítá měsíčně a roční nominální úroková sazba činí 3,7 %. Daň odvádíte každý rok. Daňová sazba činí 15 %.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Jak řešíme?</a:t>
            </a:r>
          </a:p>
        </p:txBody>
      </p:sp>
    </p:spTree>
    <p:extLst>
      <p:ext uri="{BB962C8B-B14F-4D97-AF65-F5344CB8AC3E}">
        <p14:creationId xmlns:p14="http://schemas.microsoft.com/office/powerpoint/2010/main" val="2486738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Vzorový příklad 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B8B46879-C650-4E4F-9201-0A84C6E2469D}"/>
                  </a:ext>
                </a:extLst>
              </p:cNvPr>
              <p:cNvSpPr txBox="1"/>
              <p:nvPr/>
            </p:nvSpPr>
            <p:spPr>
              <a:xfrm>
                <a:off x="2227125" y="1802043"/>
                <a:ext cx="7535974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</a:rPr>
                      <m:t>𝐹𝑉</m:t>
                    </m:r>
                    <m:r>
                      <a:rPr lang="cs-CZ" i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["/>
                            <m:endChr m:val="]"/>
                            <m:ctrlPr>
                              <a:rPr lang="cs-CZ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plcHide m:val="on"/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cs-CZ" i="1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/>
                              </m:mr>
                              <m:mr>
                                <m: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PV</m:t>
                                  </m:r>
                                  <m:r>
                                    <a:rPr lang="cs-CZ">
                                      <a:latin typeface="Cambria Math" panose="02040503050406030204" pitchFamily="18" charset="0"/>
                                    </a:rPr>
                                    <m:t>⋅</m:t>
                                  </m:r>
                                  <m:sSup>
                                    <m:sSup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i="1">
                                              <a:solidFill>
                                                <a:srgbClr val="836967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cs-CZ">
                                              <a:latin typeface="Cambria Math" panose="02040503050406030204" pitchFamily="18" charset="0"/>
                                            </a:rPr>
                                            <m:t>1+</m:t>
                                          </m:r>
                                          <m:f>
                                            <m:fPr>
                                              <m:ctrlPr>
                                                <a:rPr lang="cs-CZ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cs-CZ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num>
                                            <m:den>
                                              <m:r>
                                                <a:rPr lang="cs-CZ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𝑚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p>
                                  </m:sSup>
                                  <m:r>
                                    <a:rPr lang="cs-CZ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cs-CZ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𝑃𝑉</m:t>
                                  </m:r>
                                </m:e>
                              </m:mr>
                            </m:m>
                          </m:e>
                        </m:d>
                        <m:r>
                          <a:rPr lang="cs-CZ">
                            <a:latin typeface="Cambria Math" panose="02040503050406030204" pitchFamily="18" charset="0"/>
                          </a:rPr>
                          <m:t>⋅</m:t>
                        </m:r>
                        <m:d>
                          <m:dPr>
                            <m:ctrlPr>
                              <a:rPr lang="cs-CZ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𝑡𝑎𝑥</m:t>
                            </m:r>
                          </m:e>
                        </m:d>
                        <m:r>
                          <a:rPr lang="cs-CZ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𝑃𝑉</m:t>
                        </m:r>
                      </m:e>
                    </m:d>
                  </m:oMath>
                </a14:m>
                <a:r>
                  <a:rPr lang="cs-CZ" dirty="0"/>
                  <a:t>     .   .   .</a:t>
                </a:r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B8B46879-C650-4E4F-9201-0A84C6E246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125" y="1802043"/>
                <a:ext cx="7535974" cy="693844"/>
              </a:xfrm>
              <a:prstGeom prst="rect">
                <a:avLst/>
              </a:prstGeom>
              <a:blipFill>
                <a:blip r:embed="rId2"/>
                <a:stretch>
                  <a:fillRect r="-1455" b="-8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35C64730-D80E-4E28-A17C-0345E1497909}"/>
                  </a:ext>
                </a:extLst>
              </p14:cNvPr>
              <p14:cNvContentPartPr/>
              <p14:nvPr/>
            </p14:nvContentPartPr>
            <p14:xfrm>
              <a:off x="4489689" y="152427"/>
              <a:ext cx="2520" cy="3960"/>
            </p14:xfrm>
          </p:contentPart>
        </mc:Choice>
        <mc:Fallback xmlns=""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35C64730-D80E-4E28-A17C-0345E149790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80689" y="143787"/>
                <a:ext cx="20160" cy="21600"/>
              </a:xfrm>
              <a:prstGeom prst="rect">
                <a:avLst/>
              </a:prstGeom>
            </p:spPr>
          </p:pic>
        </mc:Fallback>
      </mc:AlternateContent>
      <p:sp>
        <p:nvSpPr>
          <p:cNvPr id="13" name="TextovéPole 12">
            <a:extLst>
              <a:ext uri="{FF2B5EF4-FFF2-40B4-BE49-F238E27FC236}">
                <a16:creationId xmlns:a16="http://schemas.microsoft.com/office/drawing/2014/main" id="{A9A43F96-8778-4D7F-A365-84A7AE21D5A2}"/>
              </a:ext>
            </a:extLst>
          </p:cNvPr>
          <p:cNvSpPr txBox="1"/>
          <p:nvPr/>
        </p:nvSpPr>
        <p:spPr>
          <a:xfrm>
            <a:off x="1411543" y="2555452"/>
            <a:ext cx="1873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tx2"/>
                </a:solidFill>
              </a:rPr>
              <a:t>úročení v rámci 1 DO</a:t>
            </a:r>
          </a:p>
        </p:txBody>
      </p:sp>
      <p:sp>
        <p:nvSpPr>
          <p:cNvPr id="14" name="Šipka: dolů 13">
            <a:extLst>
              <a:ext uri="{FF2B5EF4-FFF2-40B4-BE49-F238E27FC236}">
                <a16:creationId xmlns:a16="http://schemas.microsoft.com/office/drawing/2014/main" id="{4FBF85EF-E8AB-4A0C-8BCF-69E2706F2015}"/>
              </a:ext>
            </a:extLst>
          </p:cNvPr>
          <p:cNvSpPr/>
          <p:nvPr/>
        </p:nvSpPr>
        <p:spPr bwMode="auto">
          <a:xfrm>
            <a:off x="5592927" y="2409539"/>
            <a:ext cx="168676" cy="831357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5AEFE73B-30E2-4A9E-9A3C-D6BB06A36D6D}"/>
              </a:ext>
            </a:extLst>
          </p:cNvPr>
          <p:cNvSpPr txBox="1"/>
          <p:nvPr/>
        </p:nvSpPr>
        <p:spPr>
          <a:xfrm>
            <a:off x="4811686" y="3316335"/>
            <a:ext cx="17489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3">
                    <a:lumMod val="75000"/>
                  </a:schemeClr>
                </a:solidFill>
              </a:rPr>
              <a:t>úročí se pouze zisk, takže odečteme počáteční kapitál</a:t>
            </a:r>
          </a:p>
        </p:txBody>
      </p:sp>
      <p:sp>
        <p:nvSpPr>
          <p:cNvPr id="20" name="Pravá složená závorka 19">
            <a:extLst>
              <a:ext uri="{FF2B5EF4-FFF2-40B4-BE49-F238E27FC236}">
                <a16:creationId xmlns:a16="http://schemas.microsoft.com/office/drawing/2014/main" id="{378D9942-19C8-4C4B-9C55-386C57482BB4}"/>
              </a:ext>
            </a:extLst>
          </p:cNvPr>
          <p:cNvSpPr/>
          <p:nvPr/>
        </p:nvSpPr>
        <p:spPr bwMode="auto">
          <a:xfrm rot="16200000">
            <a:off x="6722738" y="1267741"/>
            <a:ext cx="261628" cy="1100832"/>
          </a:xfrm>
          <a:prstGeom prst="rightBrac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0B9331DC-4164-430D-96B4-AA1B434C277A}"/>
              </a:ext>
            </a:extLst>
          </p:cNvPr>
          <p:cNvSpPr txBox="1"/>
          <p:nvPr/>
        </p:nvSpPr>
        <p:spPr>
          <a:xfrm>
            <a:off x="5601800" y="1262309"/>
            <a:ext cx="516885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výraz v hranaté závorce představuje zisk, který tímto zdaníme</a:t>
            </a:r>
          </a:p>
        </p:txBody>
      </p:sp>
      <p:sp>
        <p:nvSpPr>
          <p:cNvPr id="26" name="Šipka: dolů 25">
            <a:extLst>
              <a:ext uri="{FF2B5EF4-FFF2-40B4-BE49-F238E27FC236}">
                <a16:creationId xmlns:a16="http://schemas.microsoft.com/office/drawing/2014/main" id="{4338FE26-FFAE-4B35-9A7E-669E18396134}"/>
              </a:ext>
            </a:extLst>
          </p:cNvPr>
          <p:cNvSpPr/>
          <p:nvPr/>
        </p:nvSpPr>
        <p:spPr bwMode="auto">
          <a:xfrm rot="10800000">
            <a:off x="7916466" y="2409539"/>
            <a:ext cx="168676" cy="831357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6D328119-972A-4645-AF70-4ED506246F24}"/>
              </a:ext>
            </a:extLst>
          </p:cNvPr>
          <p:cNvSpPr txBox="1"/>
          <p:nvPr/>
        </p:nvSpPr>
        <p:spPr>
          <a:xfrm>
            <a:off x="7148545" y="3316335"/>
            <a:ext cx="17489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3">
                    <a:lumMod val="75000"/>
                  </a:schemeClr>
                </a:solidFill>
              </a:rPr>
              <a:t>do rovnice vrátíme počáteční kapitál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>
                <a:extLst>
                  <a:ext uri="{FF2B5EF4-FFF2-40B4-BE49-F238E27FC236}">
                    <a16:creationId xmlns:a16="http://schemas.microsoft.com/office/drawing/2014/main" id="{C1A9942B-28A8-4AF7-9500-979BD2730457}"/>
                  </a:ext>
                </a:extLst>
              </p:cNvPr>
              <p:cNvSpPr txBox="1"/>
              <p:nvPr/>
            </p:nvSpPr>
            <p:spPr>
              <a:xfrm>
                <a:off x="2227124" y="5118850"/>
                <a:ext cx="6169061" cy="7367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</a:rPr>
                      <m:t>𝐹𝑉</m:t>
                    </m:r>
                    <m:r>
                      <a:rPr lang="cs-CZ" i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𝑃𝑉</m:t>
                    </m:r>
                    <m:sSup>
                      <m:sSupPr>
                        <m:ctrlPr>
                          <a:rPr lang="cs-CZ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cs-CZ" i="1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cs-CZ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/>
                                  </m:mr>
                                  <m:mr>
                                    <m:e>
                                      <m:sSup>
                                        <m:sSupPr>
                                          <m:ctrlP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cs-CZ">
                                              <a:latin typeface="Cambria Math" panose="02040503050406030204" pitchFamily="18" charset="0"/>
                                            </a:rPr>
                                            <m:t>⋅</m:t>
                                          </m:r>
                                          <m:d>
                                            <m:dPr>
                                              <m:ctrlPr>
                                                <a:rPr lang="cs-CZ" i="1">
                                                  <a:solidFill>
                                                    <a:srgbClr val="836967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cs-CZ">
                                                  <a:latin typeface="Cambria Math" panose="02040503050406030204" pitchFamily="18" charset="0"/>
                                                </a:rPr>
                                                <m:t>1+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cs-CZ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r>
                                                    <a:rPr lang="cs-CZ" i="1">
                                                      <a:latin typeface="Cambria Math" panose="02040503050406030204" pitchFamily="18" charset="0"/>
                                                    </a:rPr>
                                                    <m:t>𝑟</m:t>
                                                  </m:r>
                                                </m:num>
                                                <m:den>
                                                  <m:r>
                                                    <a:rPr lang="cs-CZ" i="1">
                                                      <a:latin typeface="Cambria Math" panose="02040503050406030204" pitchFamily="18" charset="0"/>
                                                    </a:rPr>
                                                    <m:t>𝑚</m:t>
                                                  </m:r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sup>
                                      </m:sSup>
                                      <m:r>
                                        <a:rPr lang="cs-CZ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cs-CZ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d>
                            <m:r>
                              <a:rPr lang="cs-CZ">
                                <a:latin typeface="Cambria Math" panose="02040503050406030204" pitchFamily="18" charset="0"/>
                              </a:rPr>
                              <m:t>⋅</m:t>
                            </m:r>
                            <m:d>
                              <m:dPr>
                                <m:ctrlPr>
                                  <a:rPr lang="cs-CZ" i="1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𝑡𝑎𝑥</m:t>
                                </m:r>
                              </m:e>
                            </m:d>
                            <m:r>
                              <a:rPr lang="cs-CZ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cs-CZ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e>
                      <m:sup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7" name="TextovéPole 36">
                <a:extLst>
                  <a:ext uri="{FF2B5EF4-FFF2-40B4-BE49-F238E27FC236}">
                    <a16:creationId xmlns:a16="http://schemas.microsoft.com/office/drawing/2014/main" id="{C1A9942B-28A8-4AF7-9500-979BD27304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124" y="5118850"/>
                <a:ext cx="6169061" cy="73674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ovéPole 37">
            <a:extLst>
              <a:ext uri="{FF2B5EF4-FFF2-40B4-BE49-F238E27FC236}">
                <a16:creationId xmlns:a16="http://schemas.microsoft.com/office/drawing/2014/main" id="{0E6E24DE-3CFB-4248-AF5F-4BEFE8161ECC}"/>
              </a:ext>
            </a:extLst>
          </p:cNvPr>
          <p:cNvSpPr txBox="1"/>
          <p:nvPr/>
        </p:nvSpPr>
        <p:spPr>
          <a:xfrm>
            <a:off x="1773425" y="4412760"/>
            <a:ext cx="72424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Všimněme si možnosti vytknout </a:t>
            </a:r>
            <a:r>
              <a:rPr lang="cs-CZ" dirty="0">
                <a:solidFill>
                  <a:srgbClr val="FF0000"/>
                </a:solidFill>
              </a:rPr>
              <a:t>PV</a:t>
            </a:r>
            <a:r>
              <a:rPr lang="cs-CZ" dirty="0"/>
              <a:t> z mnohočlenu</a:t>
            </a:r>
          </a:p>
        </p:txBody>
      </p:sp>
      <p:sp>
        <p:nvSpPr>
          <p:cNvPr id="39" name="Šipka: obousměrná vodorovná 38">
            <a:extLst>
              <a:ext uri="{FF2B5EF4-FFF2-40B4-BE49-F238E27FC236}">
                <a16:creationId xmlns:a16="http://schemas.microsoft.com/office/drawing/2014/main" id="{C0635BCF-D6FD-4336-AEDE-51D19FE5FCD8}"/>
              </a:ext>
            </a:extLst>
          </p:cNvPr>
          <p:cNvSpPr/>
          <p:nvPr/>
        </p:nvSpPr>
        <p:spPr bwMode="auto">
          <a:xfrm>
            <a:off x="3331795" y="2631288"/>
            <a:ext cx="1548000" cy="157600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3" name="Ovál 42">
            <a:extLst>
              <a:ext uri="{FF2B5EF4-FFF2-40B4-BE49-F238E27FC236}">
                <a16:creationId xmlns:a16="http://schemas.microsoft.com/office/drawing/2014/main" id="{1DC6E613-94FB-4350-9394-B04C1B18D0F1}"/>
              </a:ext>
            </a:extLst>
          </p:cNvPr>
          <p:cNvSpPr/>
          <p:nvPr/>
        </p:nvSpPr>
        <p:spPr bwMode="auto">
          <a:xfrm>
            <a:off x="8076264" y="5027860"/>
            <a:ext cx="365181" cy="373139"/>
          </a:xfrm>
          <a:prstGeom prst="ellipse">
            <a:avLst/>
          </a:prstGeom>
          <a:noFill/>
          <a:ln w="28575" cap="flat" cmpd="sng" algn="ctr">
            <a:solidFill>
              <a:srgbClr val="46C8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C2B180F2-2370-48DE-8CBB-F44177C74F65}"/>
              </a:ext>
            </a:extLst>
          </p:cNvPr>
          <p:cNvSpPr txBox="1"/>
          <p:nvPr/>
        </p:nvSpPr>
        <p:spPr>
          <a:xfrm>
            <a:off x="8562194" y="4964000"/>
            <a:ext cx="2499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46C8FF"/>
                </a:solidFill>
              </a:rPr>
              <a:t>při tomto zápise již lze umocnit na celkový počet DO</a:t>
            </a:r>
          </a:p>
        </p:txBody>
      </p:sp>
    </p:spTree>
    <p:extLst>
      <p:ext uri="{BB962C8B-B14F-4D97-AF65-F5344CB8AC3E}">
        <p14:creationId xmlns:p14="http://schemas.microsoft.com/office/powerpoint/2010/main" val="384673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6" grpId="0"/>
      <p:bldP spid="20" grpId="0" animBg="1"/>
      <p:bldP spid="24" grpId="0"/>
      <p:bldP spid="26" grpId="0" animBg="1"/>
      <p:bldP spid="32" grpId="0"/>
      <p:bldP spid="37" grpId="0"/>
      <p:bldP spid="38" grpId="0"/>
      <p:bldP spid="39" grpId="0" animBg="1"/>
      <p:bldP spid="43" grpId="0" animBg="1"/>
      <p:bldP spid="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Vzorový příklad - řešení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35C64730-D80E-4E28-A17C-0345E1497909}"/>
                  </a:ext>
                </a:extLst>
              </p14:cNvPr>
              <p14:cNvContentPartPr/>
              <p14:nvPr/>
            </p14:nvContentPartPr>
            <p14:xfrm>
              <a:off x="4489689" y="152427"/>
              <a:ext cx="2520" cy="3960"/>
            </p14:xfrm>
          </p:contentPart>
        </mc:Choice>
        <mc:Fallback xmlns=""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35C64730-D80E-4E28-A17C-0345E149790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81814" y="142527"/>
                <a:ext cx="17955" cy="23364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Šipka: obousměrná vodorovná 11">
            <a:extLst>
              <a:ext uri="{FF2B5EF4-FFF2-40B4-BE49-F238E27FC236}">
                <a16:creationId xmlns:a16="http://schemas.microsoft.com/office/drawing/2014/main" id="{CC68726B-AA5C-4C1D-BC3B-7CD82DBB015E}"/>
              </a:ext>
            </a:extLst>
          </p:cNvPr>
          <p:cNvSpPr/>
          <p:nvPr/>
        </p:nvSpPr>
        <p:spPr bwMode="auto">
          <a:xfrm>
            <a:off x="4039338" y="3145978"/>
            <a:ext cx="1438183" cy="174271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9A43F96-8778-4D7F-A365-84A7AE21D5A2}"/>
              </a:ext>
            </a:extLst>
          </p:cNvPr>
          <p:cNvSpPr txBox="1"/>
          <p:nvPr/>
        </p:nvSpPr>
        <p:spPr>
          <a:xfrm>
            <a:off x="1944206" y="3070346"/>
            <a:ext cx="1873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tx2"/>
                </a:solidFill>
              </a:rPr>
              <a:t>úročení v rámci 1 DO</a:t>
            </a:r>
          </a:p>
        </p:txBody>
      </p:sp>
      <p:sp>
        <p:nvSpPr>
          <p:cNvPr id="14" name="Šipka: dolů 13">
            <a:extLst>
              <a:ext uri="{FF2B5EF4-FFF2-40B4-BE49-F238E27FC236}">
                <a16:creationId xmlns:a16="http://schemas.microsoft.com/office/drawing/2014/main" id="{4FBF85EF-E8AB-4A0C-8BCF-69E2706F2015}"/>
              </a:ext>
            </a:extLst>
          </p:cNvPr>
          <p:cNvSpPr/>
          <p:nvPr/>
        </p:nvSpPr>
        <p:spPr bwMode="auto">
          <a:xfrm>
            <a:off x="5983538" y="2892557"/>
            <a:ext cx="168676" cy="831357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5AEFE73B-30E2-4A9E-9A3C-D6BB06A36D6D}"/>
              </a:ext>
            </a:extLst>
          </p:cNvPr>
          <p:cNvSpPr txBox="1"/>
          <p:nvPr/>
        </p:nvSpPr>
        <p:spPr>
          <a:xfrm>
            <a:off x="5193424" y="3852478"/>
            <a:ext cx="17489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3">
                    <a:lumMod val="75000"/>
                  </a:schemeClr>
                </a:solidFill>
              </a:rPr>
              <a:t>úročí se pouze zisk, takže odečteme počáteční kapitál</a:t>
            </a:r>
          </a:p>
        </p:txBody>
      </p:sp>
      <p:sp>
        <p:nvSpPr>
          <p:cNvPr id="20" name="Pravá složená závorka 19">
            <a:extLst>
              <a:ext uri="{FF2B5EF4-FFF2-40B4-BE49-F238E27FC236}">
                <a16:creationId xmlns:a16="http://schemas.microsoft.com/office/drawing/2014/main" id="{378D9942-19C8-4C4B-9C55-386C57482BB4}"/>
              </a:ext>
            </a:extLst>
          </p:cNvPr>
          <p:cNvSpPr/>
          <p:nvPr/>
        </p:nvSpPr>
        <p:spPr bwMode="auto">
          <a:xfrm rot="16200000">
            <a:off x="7195548" y="1622062"/>
            <a:ext cx="261628" cy="1100832"/>
          </a:xfrm>
          <a:prstGeom prst="rightBrac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0B9331DC-4164-430D-96B4-AA1B434C277A}"/>
              </a:ext>
            </a:extLst>
          </p:cNvPr>
          <p:cNvSpPr txBox="1"/>
          <p:nvPr/>
        </p:nvSpPr>
        <p:spPr>
          <a:xfrm>
            <a:off x="5078016" y="1438963"/>
            <a:ext cx="516885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výraz v hranaté závorce představuje zisk, který tímto zdaníme</a:t>
            </a:r>
          </a:p>
        </p:txBody>
      </p:sp>
      <p:sp>
        <p:nvSpPr>
          <p:cNvPr id="26" name="Šipka: dolů 25">
            <a:extLst>
              <a:ext uri="{FF2B5EF4-FFF2-40B4-BE49-F238E27FC236}">
                <a16:creationId xmlns:a16="http://schemas.microsoft.com/office/drawing/2014/main" id="{4338FE26-FFAE-4B35-9A7E-669E18396134}"/>
              </a:ext>
            </a:extLst>
          </p:cNvPr>
          <p:cNvSpPr/>
          <p:nvPr/>
        </p:nvSpPr>
        <p:spPr bwMode="auto">
          <a:xfrm rot="10800000">
            <a:off x="8323433" y="2951657"/>
            <a:ext cx="168676" cy="831357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6D328119-972A-4645-AF70-4ED506246F24}"/>
              </a:ext>
            </a:extLst>
          </p:cNvPr>
          <p:cNvSpPr txBox="1"/>
          <p:nvPr/>
        </p:nvSpPr>
        <p:spPr>
          <a:xfrm>
            <a:off x="7533319" y="3831811"/>
            <a:ext cx="17489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3">
                    <a:lumMod val="75000"/>
                  </a:schemeClr>
                </a:solidFill>
              </a:rPr>
              <a:t>do rovnice vrátíme počáteční kapitál</a:t>
            </a:r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AA25C463-6E99-498A-8EFB-5039995597FA}"/>
              </a:ext>
            </a:extLst>
          </p:cNvPr>
          <p:cNvSpPr/>
          <p:nvPr/>
        </p:nvSpPr>
        <p:spPr bwMode="auto">
          <a:xfrm>
            <a:off x="8626186" y="1855095"/>
            <a:ext cx="365181" cy="373139"/>
          </a:xfrm>
          <a:prstGeom prst="ellipse">
            <a:avLst/>
          </a:prstGeom>
          <a:noFill/>
          <a:ln w="28575" cap="flat" cmpd="sng" algn="ctr">
            <a:solidFill>
              <a:srgbClr val="46C8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2C2F33D0-22D6-46BE-AB22-C307367C2486}"/>
              </a:ext>
            </a:extLst>
          </p:cNvPr>
          <p:cNvSpPr txBox="1"/>
          <p:nvPr/>
        </p:nvSpPr>
        <p:spPr>
          <a:xfrm>
            <a:off x="8725028" y="2277031"/>
            <a:ext cx="21501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46C8FF"/>
                </a:solidFill>
              </a:rPr>
              <a:t>počet daňových období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>
                <a:extLst>
                  <a:ext uri="{FF2B5EF4-FFF2-40B4-BE49-F238E27FC236}">
                    <a16:creationId xmlns:a16="http://schemas.microsoft.com/office/drawing/2014/main" id="{C1A9942B-28A8-4AF7-9500-979BD2730457}"/>
                  </a:ext>
                </a:extLst>
              </p:cNvPr>
              <p:cNvSpPr txBox="1"/>
              <p:nvPr/>
            </p:nvSpPr>
            <p:spPr>
              <a:xfrm>
                <a:off x="1982896" y="1936744"/>
                <a:ext cx="7059753" cy="10740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7500</m:t>
                          </m:r>
                          <m:d>
                            <m:d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cs-CZ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plcHide m:val="on"/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cs-CZ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/>
                                    </m:mr>
                                    <m:mr>
                                      <m:e>
                                        <m:sSup>
                                          <m:sSupPr>
                                            <m:ctrlPr>
                                              <a:rPr lang="cs-CZ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d>
                                              <m:dPr>
                                                <m:ctrlPr>
                                                  <a:rPr lang="cs-CZ" i="1">
                                                    <a:solidFill>
                                                      <a:srgbClr val="836967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cs-CZ">
                                                    <a:latin typeface="Cambria Math" panose="02040503050406030204" pitchFamily="18" charset="0"/>
                                                  </a:rPr>
                                                  <m:t>1+</m:t>
                                                </m:r>
                                                <m:f>
                                                  <m:fPr>
                                                    <m:ctrlPr>
                                                      <a:rPr lang="cs-CZ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Pr>
                                                  <m:num>
                                                    <m:r>
                                                      <a:rPr lang="cs-CZ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0,037</m:t>
                                                    </m:r>
                                                  </m:num>
                                                  <m:den>
                                                    <m:r>
                                                      <a:rPr lang="cs-CZ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12</m:t>
                                                    </m:r>
                                                  </m:den>
                                                </m:f>
                                              </m:e>
                                            </m:d>
                                          </m:e>
                                          <m:sup>
                                            <m:r>
                                              <a:rPr lang="cs-CZ" b="0" i="1" smtClean="0">
                                                <a:latin typeface="Cambria Math" panose="02040503050406030204" pitchFamily="18" charset="0"/>
                                              </a:rPr>
                                              <m:t>12</m:t>
                                            </m:r>
                                          </m:sup>
                                        </m:sSup>
                                        <m:r>
                                          <a:rPr lang="cs-CZ" i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  <m:r>
                                <a:rPr lang="cs-CZ" i="0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0,15</m:t>
                                  </m:r>
                                </m:e>
                              </m:d>
                              <m:r>
                                <a:rPr lang="cs-CZ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7" name="TextovéPole 36">
                <a:extLst>
                  <a:ext uri="{FF2B5EF4-FFF2-40B4-BE49-F238E27FC236}">
                    <a16:creationId xmlns:a16="http://schemas.microsoft.com/office/drawing/2014/main" id="{C1A9942B-28A8-4AF7-9500-979BD27304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2896" y="1936744"/>
                <a:ext cx="7059753" cy="10740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EDE96BA5-D157-4156-BAE7-AED994761230}"/>
                  </a:ext>
                </a:extLst>
              </p:cNvPr>
              <p:cNvSpPr txBox="1"/>
              <p:nvPr/>
            </p:nvSpPr>
            <p:spPr>
              <a:xfrm>
                <a:off x="1982896" y="5092227"/>
                <a:ext cx="2121798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=10275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70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EDE96BA5-D157-4156-BAE7-AED9947612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2896" y="5092227"/>
                <a:ext cx="2121798" cy="369332"/>
              </a:xfrm>
              <a:prstGeom prst="rect">
                <a:avLst/>
              </a:prstGeom>
              <a:blipFill>
                <a:blip r:embed="rId5"/>
                <a:stretch>
                  <a:fillRect l="-2299" r="-2586"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61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78DBEC-A727-4232-861A-0451254EAF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23789E-8361-4414-8AFD-7F79D5F271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EF88CF-1F08-4DF9-9F35-FFD201554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 příkladů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10C9CD-2DFE-4C6A-9A35-9D66E0F02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Tým 1</a:t>
            </a:r>
          </a:p>
          <a:p>
            <a:r>
              <a:rPr lang="cs-CZ" dirty="0"/>
              <a:t>Tým 2</a:t>
            </a:r>
          </a:p>
          <a:p>
            <a:r>
              <a:rPr lang="cs-CZ" dirty="0"/>
              <a:t>Tým 3</a:t>
            </a:r>
          </a:p>
          <a:p>
            <a:r>
              <a:rPr lang="cs-CZ" dirty="0"/>
              <a:t>Tým 4</a:t>
            </a:r>
          </a:p>
        </p:txBody>
      </p:sp>
    </p:spTree>
    <p:extLst>
      <p:ext uri="{BB962C8B-B14F-4D97-AF65-F5344CB8AC3E}">
        <p14:creationId xmlns:p14="http://schemas.microsoft.com/office/powerpoint/2010/main" val="2922120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 err="1"/>
              <a:t>Room</a:t>
            </a:r>
            <a:r>
              <a:rPr lang="cs-CZ" noProof="0" dirty="0"/>
              <a:t> </a:t>
            </a:r>
            <a:r>
              <a:rPr lang="cs-CZ" noProof="0" dirty="0" err="1"/>
              <a:t>name</a:t>
            </a:r>
            <a:r>
              <a:rPr lang="cs-CZ" noProof="0" dirty="0"/>
              <a:t>: FIMA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1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/>
              <a:t>Jak dlouho musíte nechat na BÚ částku 4 500 Kč, abyste získali hodnotu 8 300 Kč? Víte, že úrok banka počítá 2x/rok a úroková sazba činí 4,2 % </a:t>
            </a:r>
            <a:r>
              <a:rPr lang="cs-CZ" dirty="0" err="1"/>
              <a:t>p.a</a:t>
            </a:r>
            <a:r>
              <a:rPr lang="cs-CZ" dirty="0"/>
              <a:t>. Maximalizujte užitek.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7458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118590"/>
            <a:ext cx="7920000" cy="252000"/>
          </a:xfrm>
        </p:spPr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11859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29144"/>
            <a:ext cx="10753200" cy="451576"/>
          </a:xfrm>
        </p:spPr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1 -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AE4F16B7-CC55-430E-BC3F-12A14101EB3D}"/>
                  </a:ext>
                </a:extLst>
              </p:cNvPr>
              <p:cNvSpPr txBox="1"/>
              <p:nvPr/>
            </p:nvSpPr>
            <p:spPr>
              <a:xfrm>
                <a:off x="790093" y="1599618"/>
                <a:ext cx="4385569" cy="6142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sz="1800" i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cs-CZ" sz="1800" i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cs-CZ" sz="1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800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18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8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cs-CZ" sz="18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18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1800" dirty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cs-CZ" sz="1800" b="0" i="1" dirty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cs-CZ" sz="1800" i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cs-CZ" sz="1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sz="1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sz="18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cs-CZ" sz="18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</m:oMath>
                  </m:oMathPara>
                </a14:m>
                <a:endParaRPr lang="cs-CZ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AE4F16B7-CC55-430E-BC3F-12A14101EB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093" y="1599618"/>
                <a:ext cx="4385569" cy="6142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>
            <a:extLst>
              <a:ext uri="{FF2B5EF4-FFF2-40B4-BE49-F238E27FC236}">
                <a16:creationId xmlns:a16="http://schemas.microsoft.com/office/drawing/2014/main" id="{9495A62C-461F-42B1-8BAB-149882E6600D}"/>
              </a:ext>
            </a:extLst>
          </p:cNvPr>
          <p:cNvSpPr txBox="1"/>
          <p:nvPr/>
        </p:nvSpPr>
        <p:spPr>
          <a:xfrm>
            <a:off x="414000" y="1198483"/>
            <a:ext cx="3933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V rovnici máme dvě neznámé </a:t>
            </a:r>
            <a:r>
              <a:rPr lang="cs-CZ" sz="1600" dirty="0">
                <a:solidFill>
                  <a:srgbClr val="FF0000"/>
                </a:solidFill>
              </a:rPr>
              <a:t>n</a:t>
            </a:r>
            <a:r>
              <a:rPr lang="cs-CZ" sz="1600" dirty="0"/>
              <a:t> a </a:t>
            </a:r>
            <a:r>
              <a:rPr lang="cs-CZ" sz="1600" dirty="0">
                <a:solidFill>
                  <a:srgbClr val="FF0000"/>
                </a:solidFill>
              </a:rPr>
              <a:t>N</a:t>
            </a:r>
            <a:r>
              <a:rPr lang="cs-CZ" sz="1600" dirty="0"/>
              <a:t>: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0948CBA-76B3-4F39-8582-527DC59902B9}"/>
              </a:ext>
            </a:extLst>
          </p:cNvPr>
          <p:cNvSpPr txBox="1"/>
          <p:nvPr/>
        </p:nvSpPr>
        <p:spPr>
          <a:xfrm>
            <a:off x="414000" y="2268681"/>
            <a:ext cx="6127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Nejprve vypočteme </a:t>
            </a:r>
            <a:r>
              <a:rPr lang="cs-CZ" sz="1600" dirty="0">
                <a:solidFill>
                  <a:srgbClr val="FF0000"/>
                </a:solidFill>
              </a:rPr>
              <a:t>n</a:t>
            </a:r>
            <a:r>
              <a:rPr lang="cs-CZ" sz="1600" dirty="0"/>
              <a:t> použitím pouze složeného </a:t>
            </a:r>
            <a:r>
              <a:rPr lang="cs-CZ" sz="1600" dirty="0" err="1"/>
              <a:t>úr</a:t>
            </a:r>
            <a:r>
              <a:rPr lang="cs-CZ" sz="1600" dirty="0"/>
              <a:t>.: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5B1C5F01-58F1-468D-9ABA-8C6AE041D960}"/>
                  </a:ext>
                </a:extLst>
              </p:cNvPr>
              <p:cNvSpPr txBox="1"/>
              <p:nvPr/>
            </p:nvSpPr>
            <p:spPr>
              <a:xfrm>
                <a:off x="206968" y="2755011"/>
                <a:ext cx="4385569" cy="6142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sz="1800" i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cs-CZ" sz="1800" i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cs-CZ" sz="1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800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18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8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cs-CZ" sz="18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18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1800" dirty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cs-CZ" sz="1800" b="0" i="1" dirty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cs-CZ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5B1C5F01-58F1-468D-9ABA-8C6AE041D9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968" y="2755011"/>
                <a:ext cx="4385569" cy="6142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ABB91162-C148-42DB-94BA-16B697E8F67E}"/>
                  </a:ext>
                </a:extLst>
              </p:cNvPr>
              <p:cNvSpPr txBox="1"/>
              <p:nvPr/>
            </p:nvSpPr>
            <p:spPr>
              <a:xfrm>
                <a:off x="1432628" y="3496251"/>
                <a:ext cx="1934247" cy="9441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18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8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 sz="1800" i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cs-CZ" sz="18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sz="18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  <m:r>
                                        <a:rPr lang="cs-CZ" sz="1800" b="0" i="1" smtClean="0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num>
                                    <m:den>
                                      <m:r>
                                        <a:rPr lang="cs-CZ" sz="1800" b="0" i="1" smtClean="0">
                                          <a:latin typeface="Cambria Math" panose="02040503050406030204" pitchFamily="18" charset="0"/>
                                        </a:rPr>
                                        <m:t>𝑃𝑉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num>
                        <m:den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cs-CZ" sz="1800" i="0">
                              <a:latin typeface="Cambria Math" panose="02040503050406030204" pitchFamily="18" charset="0"/>
                            </a:rPr>
                            <m:t>⋅</m:t>
                          </m:r>
                          <m:func>
                            <m:func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 sz="1800" i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cs-CZ" sz="18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800" i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cs-CZ" sz="18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num>
                                    <m:den>
                                      <m: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ABB91162-C148-42DB-94BA-16B697E8F6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2628" y="3496251"/>
                <a:ext cx="1934247" cy="9441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B7F8FEAD-CC68-43E1-806E-226723109E7F}"/>
                  </a:ext>
                </a:extLst>
              </p:cNvPr>
              <p:cNvSpPr txBox="1"/>
              <p:nvPr/>
            </p:nvSpPr>
            <p:spPr>
              <a:xfrm>
                <a:off x="1432628" y="4750984"/>
                <a:ext cx="38624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18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i="0" smtClean="0">
                          <a:latin typeface="Cambria Math" panose="02040503050406030204" pitchFamily="18" charset="0"/>
                        </a:rPr>
                        <m:t>14</m:t>
                      </m:r>
                      <m:r>
                        <a:rPr lang="cs-CZ" sz="1800" b="0" i="0" smtClean="0">
                          <a:latin typeface="Cambria Math" panose="02040503050406030204" pitchFamily="18" charset="0"/>
                        </a:rPr>
                        <m:t>,72818 </m:t>
                      </m:r>
                      <m:r>
                        <m:rPr>
                          <m:sty m:val="p"/>
                        </m:rPr>
                        <a:rPr lang="cs-CZ" sz="1800" b="0" i="0" smtClean="0">
                          <a:latin typeface="Cambria Math" panose="02040503050406030204" pitchFamily="18" charset="0"/>
                        </a:rPr>
                        <m:t>let</m:t>
                      </m:r>
                      <m:r>
                        <a:rPr lang="cs-CZ" sz="18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𝟐𝟗</m:t>
                      </m:r>
                      <m:r>
                        <a:rPr lang="cs-CZ" sz="1800" b="0" i="0" smtClean="0">
                          <a:latin typeface="Cambria Math" panose="02040503050406030204" pitchFamily="18" charset="0"/>
                        </a:rPr>
                        <m:t>,45636 </m:t>
                      </m:r>
                      <m:r>
                        <m:rPr>
                          <m:sty m:val="p"/>
                        </m:rPr>
                        <a:rPr lang="cs-CZ" sz="1800" b="0" i="0" smtClean="0">
                          <a:latin typeface="Cambria Math" panose="02040503050406030204" pitchFamily="18" charset="0"/>
                        </a:rPr>
                        <m:t>pololet</m:t>
                      </m:r>
                      <m:r>
                        <a:rPr lang="cs-CZ" sz="1800" b="0" i="0" smtClean="0">
                          <a:latin typeface="Cambria Math" panose="02040503050406030204" pitchFamily="18" charset="0"/>
                        </a:rPr>
                        <m:t>í</m:t>
                      </m:r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B7F8FEAD-CC68-43E1-806E-226723109E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2628" y="4750984"/>
                <a:ext cx="3862404" cy="276999"/>
              </a:xfrm>
              <a:prstGeom prst="rect">
                <a:avLst/>
              </a:prstGeom>
              <a:blipFill>
                <a:blip r:embed="rId5"/>
                <a:stretch>
                  <a:fillRect l="-315" r="-1735" b="-391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9A12EACA-DA5E-4F3E-8A08-2D00FF4ED81F}"/>
              </a:ext>
            </a:extLst>
          </p:cNvPr>
          <p:cNvCxnSpPr>
            <a:cxnSpLocks/>
          </p:cNvCxnSpPr>
          <p:nvPr/>
        </p:nvCxnSpPr>
        <p:spPr bwMode="auto">
          <a:xfrm>
            <a:off x="6197599" y="1198483"/>
            <a:ext cx="0" cy="4296663"/>
          </a:xfrm>
          <a:prstGeom prst="line">
            <a:avLst/>
          </a:prstGeom>
          <a:ln w="571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1332A843-C943-4C33-91CA-59543BA5A50C}"/>
                  </a:ext>
                </a:extLst>
              </p:cNvPr>
              <p:cNvSpPr txBox="1"/>
              <p:nvPr/>
            </p:nvSpPr>
            <p:spPr>
              <a:xfrm>
                <a:off x="6510000" y="1200354"/>
                <a:ext cx="558821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600" dirty="0"/>
                  <a:t>Dosadíme počet celých úrokovacích období, tedy pololetí, namísto n</a:t>
                </a:r>
                <a14:m>
                  <m:oMath xmlns:m="http://schemas.openxmlformats.org/officeDocument/2006/math">
                    <m:r>
                      <a:rPr lang="cs-CZ" sz="16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</m:t>
                    </m:r>
                  </m:oMath>
                </a14:m>
                <a:r>
                  <a:rPr lang="cs-CZ" sz="1600" dirty="0"/>
                  <a:t>m do původní rovnice:</a:t>
                </a:r>
              </a:p>
            </p:txBody>
          </p:sp>
        </mc:Choice>
        <mc:Fallback xmlns=""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1332A843-C943-4C33-91CA-59543BA5A5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0000" y="1200354"/>
                <a:ext cx="5588215" cy="584775"/>
              </a:xfrm>
              <a:prstGeom prst="rect">
                <a:avLst/>
              </a:prstGeom>
              <a:blipFill>
                <a:blip r:embed="rId6"/>
                <a:stretch>
                  <a:fillRect l="-654" t="-3125" b="-125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>
                <a:extLst>
                  <a:ext uri="{FF2B5EF4-FFF2-40B4-BE49-F238E27FC236}">
                    <a16:creationId xmlns:a16="http://schemas.microsoft.com/office/drawing/2014/main" id="{D897E72E-516B-4D9F-AD19-E4678F50426B}"/>
                  </a:ext>
                </a:extLst>
              </p:cNvPr>
              <p:cNvSpPr txBox="1"/>
              <p:nvPr/>
            </p:nvSpPr>
            <p:spPr>
              <a:xfrm>
                <a:off x="6917353" y="1761687"/>
                <a:ext cx="4385569" cy="6368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sz="1800" i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cs-CZ" sz="1800" i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cs-CZ" sz="1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800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18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8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cs-CZ" sz="18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18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sz="1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r>
                        <a:rPr lang="cs-CZ" sz="1800" i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cs-CZ" sz="1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sz="1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sz="18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cs-CZ" sz="18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</m:oMath>
                  </m:oMathPara>
                </a14:m>
                <a:endParaRPr lang="cs-CZ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ovéPole 20">
                <a:extLst>
                  <a:ext uri="{FF2B5EF4-FFF2-40B4-BE49-F238E27FC236}">
                    <a16:creationId xmlns:a16="http://schemas.microsoft.com/office/drawing/2014/main" id="{D897E72E-516B-4D9F-AD19-E4678F5042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7353" y="1761687"/>
                <a:ext cx="4385569" cy="6368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ovéPole 22">
            <a:extLst>
              <a:ext uri="{FF2B5EF4-FFF2-40B4-BE49-F238E27FC236}">
                <a16:creationId xmlns:a16="http://schemas.microsoft.com/office/drawing/2014/main" id="{0B25BA1E-7AE1-4DD4-9570-178C4FB194D0}"/>
              </a:ext>
            </a:extLst>
          </p:cNvPr>
          <p:cNvSpPr txBox="1"/>
          <p:nvPr/>
        </p:nvSpPr>
        <p:spPr>
          <a:xfrm>
            <a:off x="6509999" y="2492294"/>
            <a:ext cx="55882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A dopočteme </a:t>
            </a:r>
            <a:r>
              <a:rPr lang="cs-CZ" sz="1600" dirty="0">
                <a:solidFill>
                  <a:srgbClr val="FF0000"/>
                </a:solidFill>
              </a:rPr>
              <a:t>N</a:t>
            </a:r>
            <a:r>
              <a:rPr lang="cs-CZ" sz="16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>
                <a:extLst>
                  <a:ext uri="{FF2B5EF4-FFF2-40B4-BE49-F238E27FC236}">
                    <a16:creationId xmlns:a16="http://schemas.microsoft.com/office/drawing/2014/main" id="{21956D2D-AA32-4020-88FF-B42881E59F63}"/>
                  </a:ext>
                </a:extLst>
              </p:cNvPr>
              <p:cNvSpPr txBox="1"/>
              <p:nvPr/>
            </p:nvSpPr>
            <p:spPr>
              <a:xfrm>
                <a:off x="6917353" y="2894271"/>
                <a:ext cx="4385569" cy="6368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sz="1800" i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cs-CZ" sz="1800" i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cs-CZ" sz="1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800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800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18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8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cs-CZ" sz="1800" b="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18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sz="18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r>
                        <a:rPr lang="cs-CZ" sz="1800" i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cs-CZ" sz="1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sz="18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sz="1800" i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cs-CZ" sz="18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</m:oMath>
                  </m:oMathPara>
                </a14:m>
                <a:endParaRPr lang="cs-CZ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ovéPole 24">
                <a:extLst>
                  <a:ext uri="{FF2B5EF4-FFF2-40B4-BE49-F238E27FC236}">
                    <a16:creationId xmlns:a16="http://schemas.microsoft.com/office/drawing/2014/main" id="{21956D2D-AA32-4020-88FF-B42881E59F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7353" y="2894271"/>
                <a:ext cx="4385569" cy="6368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>
                <a:extLst>
                  <a:ext uri="{FF2B5EF4-FFF2-40B4-BE49-F238E27FC236}">
                    <a16:creationId xmlns:a16="http://schemas.microsoft.com/office/drawing/2014/main" id="{EB3A903A-6E7F-45AB-B3EF-4AA23035A751}"/>
                  </a:ext>
                </a:extLst>
              </p:cNvPr>
              <p:cNvSpPr txBox="1"/>
              <p:nvPr/>
            </p:nvSpPr>
            <p:spPr>
              <a:xfrm>
                <a:off x="7553569" y="3601979"/>
                <a:ext cx="2870914" cy="11685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cs-CZ" sz="18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8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cs-CZ" sz="18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18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  <m:r>
                                    <a:rPr lang="cs-CZ" sz="18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num>
                                <m:den>
                                  <m:r>
                                    <a:rPr lang="cs-CZ" sz="1800" b="0" i="1" smtClean="0">
                                      <a:latin typeface="Cambria Math" panose="02040503050406030204" pitchFamily="18" charset="0"/>
                                    </a:rPr>
                                    <m:t>𝑃𝑉</m:t>
                                  </m:r>
                                  <m:sSup>
                                    <m:sSupPr>
                                      <m:ctrlPr>
                                        <a:rPr lang="cs-CZ" sz="18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sz="1800" i="1">
                                              <a:solidFill>
                                                <a:srgbClr val="836967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cs-CZ" sz="1800" i="0">
                                              <a:latin typeface="Cambria Math" panose="02040503050406030204" pitchFamily="18" charset="0"/>
                                            </a:rPr>
                                            <m:t>1+</m:t>
                                          </m:r>
                                          <m:f>
                                            <m:fPr>
                                              <m:ctrlPr>
                                                <a:rPr lang="cs-CZ" sz="1800" i="1">
                                                  <a:solidFill>
                                                    <a:srgbClr val="836967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cs-CZ" sz="18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0,042</m:t>
                                              </m:r>
                                            </m:num>
                                            <m:den>
                                              <m:r>
                                                <a:rPr lang="cs-CZ" sz="1800" i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sz="18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cs-CZ" sz="1800" b="0" i="1" smtClean="0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cs-CZ" sz="1800" i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r>
                            <a:rPr lang="cs-CZ" sz="1800" i="0">
                              <a:latin typeface="Cambria Math" panose="02040503050406030204" pitchFamily="18" charset="0"/>
                            </a:rPr>
                            <m:t>0,042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6" name="TextovéPole 25">
                <a:extLst>
                  <a:ext uri="{FF2B5EF4-FFF2-40B4-BE49-F238E27FC236}">
                    <a16:creationId xmlns:a16="http://schemas.microsoft.com/office/drawing/2014/main" id="{EB3A903A-6E7F-45AB-B3EF-4AA23035A7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3569" y="3601979"/>
                <a:ext cx="2870914" cy="116859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>
                <a:extLst>
                  <a:ext uri="{FF2B5EF4-FFF2-40B4-BE49-F238E27FC236}">
                    <a16:creationId xmlns:a16="http://schemas.microsoft.com/office/drawing/2014/main" id="{0B3BFC22-8E85-4E52-B3B8-6404BD985C7D}"/>
                  </a:ext>
                </a:extLst>
              </p:cNvPr>
              <p:cNvSpPr txBox="1"/>
              <p:nvPr/>
            </p:nvSpPr>
            <p:spPr>
              <a:xfrm>
                <a:off x="7553569" y="5218147"/>
                <a:ext cx="44443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cs-CZ" sz="18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b="0" i="0" smtClean="0">
                          <a:latin typeface="Cambria Math" panose="02040503050406030204" pitchFamily="18" charset="0"/>
                        </a:rPr>
                        <m:t>0,22689528=</m:t>
                      </m:r>
                      <m:r>
                        <a:rPr lang="cs-CZ" sz="1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cs-CZ" sz="18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18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cs-CZ" sz="18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ě</m:t>
                      </m:r>
                      <m:r>
                        <m:rPr>
                          <m:sty m:val="p"/>
                        </m:rPr>
                        <a:rPr lang="cs-CZ" sz="18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cs-CZ" sz="18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í</m:t>
                      </m:r>
                      <m:r>
                        <m:rPr>
                          <m:sty m:val="p"/>
                        </m:rPr>
                        <a:rPr lang="cs-CZ" sz="18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ce</m:t>
                      </m:r>
                      <m:r>
                        <a:rPr lang="cs-CZ" sz="1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1800" b="0" i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cs-CZ" sz="1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𝟐𝟏</m:t>
                      </m:r>
                      <m:r>
                        <a:rPr lang="cs-CZ" sz="1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sz="1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𝟔𝟖𝟐𝟑</m:t>
                      </m:r>
                      <m:r>
                        <a:rPr lang="cs-CZ" sz="18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18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dn</m:t>
                      </m:r>
                      <m:r>
                        <a:rPr lang="cs-CZ" sz="1800" b="0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í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9" name="TextovéPole 28">
                <a:extLst>
                  <a:ext uri="{FF2B5EF4-FFF2-40B4-BE49-F238E27FC236}">
                    <a16:creationId xmlns:a16="http://schemas.microsoft.com/office/drawing/2014/main" id="{0B3BFC22-8E85-4E52-B3B8-6404BD985C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3569" y="5218147"/>
                <a:ext cx="4444358" cy="276999"/>
              </a:xfrm>
              <a:prstGeom prst="rect">
                <a:avLst/>
              </a:prstGeom>
              <a:blipFill>
                <a:blip r:embed="rId10"/>
                <a:stretch>
                  <a:fillRect l="-274" r="-686"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ovéPole 30">
            <a:extLst>
              <a:ext uri="{FF2B5EF4-FFF2-40B4-BE49-F238E27FC236}">
                <a16:creationId xmlns:a16="http://schemas.microsoft.com/office/drawing/2014/main" id="{AFA9417F-E18F-4ADF-B612-9F55931A0582}"/>
              </a:ext>
            </a:extLst>
          </p:cNvPr>
          <p:cNvSpPr txBox="1"/>
          <p:nvPr/>
        </p:nvSpPr>
        <p:spPr>
          <a:xfrm>
            <a:off x="1546755" y="5624178"/>
            <a:ext cx="9918975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1800" dirty="0"/>
              <a:t>Abychom získali požadovanou částku, musí být uloženo alespoň </a:t>
            </a:r>
            <a:r>
              <a:rPr lang="cs-CZ" sz="1800" dirty="0">
                <a:solidFill>
                  <a:schemeClr val="tx2"/>
                </a:solidFill>
              </a:rPr>
              <a:t>14</a:t>
            </a:r>
            <a:r>
              <a:rPr lang="cs-CZ" sz="1800" dirty="0"/>
              <a:t> let </a:t>
            </a:r>
            <a:r>
              <a:rPr lang="cs-CZ" sz="1800" dirty="0">
                <a:solidFill>
                  <a:schemeClr val="tx2"/>
                </a:solidFill>
              </a:rPr>
              <a:t>8 měsíců</a:t>
            </a:r>
            <a:r>
              <a:rPr lang="cs-CZ" sz="1800" dirty="0"/>
              <a:t> a </a:t>
            </a:r>
            <a:r>
              <a:rPr lang="cs-CZ" sz="1800" dirty="0">
                <a:solidFill>
                  <a:schemeClr val="tx2"/>
                </a:solidFill>
              </a:rPr>
              <a:t>22 dní</a:t>
            </a:r>
          </a:p>
        </p:txBody>
      </p:sp>
    </p:spTree>
    <p:extLst>
      <p:ext uri="{BB962C8B-B14F-4D97-AF65-F5344CB8AC3E}">
        <p14:creationId xmlns:p14="http://schemas.microsoft.com/office/powerpoint/2010/main" val="50603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5" grpId="0"/>
      <p:bldP spid="19" grpId="0"/>
      <p:bldP spid="21" grpId="0"/>
      <p:bldP spid="23" grpId="0"/>
      <p:bldP spid="25" grpId="0"/>
      <p:bldP spid="26" grpId="0"/>
      <p:bldP spid="29" grpId="0"/>
      <p:bldP spid="3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 err="1"/>
              <a:t>Room</a:t>
            </a:r>
            <a:r>
              <a:rPr lang="cs-CZ" noProof="0" dirty="0"/>
              <a:t> </a:t>
            </a:r>
            <a:r>
              <a:rPr lang="cs-CZ" noProof="0" dirty="0" err="1"/>
              <a:t>name</a:t>
            </a:r>
            <a:r>
              <a:rPr lang="cs-CZ" noProof="0" dirty="0"/>
              <a:t>: FIMA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2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Pokračujte se zadáním předchozího příkladu. Kolik bude činit jednorázová 15 % daň splatná ke dni výběru prostředků z účtu?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sz="2000" dirty="0"/>
              <a:t>(Př. 1: Jak dlouho musíte nechat na BÚ částku 4 500 Kč, abyste získali hodnotu 8 300 Kč? Víte, že úrok banka počítá 2x/rok a úroková míra činí 4,2 % </a:t>
            </a:r>
            <a:r>
              <a:rPr lang="cs-CZ" sz="2000" dirty="0" err="1"/>
              <a:t>p.a</a:t>
            </a:r>
            <a:r>
              <a:rPr lang="cs-CZ" sz="2000" dirty="0"/>
              <a:t>. Maximalizujte užitek.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6409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2 -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7805B4EC-56AF-4E24-945F-2CD686DA46B7}"/>
                  </a:ext>
                </a:extLst>
              </p:cNvPr>
              <p:cNvSpPr txBox="1"/>
              <p:nvPr/>
            </p:nvSpPr>
            <p:spPr>
              <a:xfrm>
                <a:off x="1029810" y="2281567"/>
                <a:ext cx="170091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FV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PV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7805B4EC-56AF-4E24-945F-2CD686DA46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810" y="2281567"/>
                <a:ext cx="1700915" cy="369332"/>
              </a:xfrm>
              <a:prstGeom prst="rect">
                <a:avLst/>
              </a:prstGeom>
              <a:blipFill>
                <a:blip r:embed="rId2"/>
                <a:stretch>
                  <a:fillRect l="-3226" r="-2509"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8817E24E-12B1-4683-86DB-AF722C7A1841}"/>
                  </a:ext>
                </a:extLst>
              </p:cNvPr>
              <p:cNvSpPr txBox="1"/>
              <p:nvPr/>
            </p:nvSpPr>
            <p:spPr>
              <a:xfrm>
                <a:off x="1016538" y="3588734"/>
                <a:ext cx="11769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8817E24E-12B1-4683-86DB-AF722C7A18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538" y="3588734"/>
                <a:ext cx="1176925" cy="369332"/>
              </a:xfrm>
              <a:prstGeom prst="rect">
                <a:avLst/>
              </a:prstGeom>
              <a:blipFill>
                <a:blip r:embed="rId3"/>
                <a:stretch>
                  <a:fillRect l="-4663" r="-1036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8E7FFB11-8E96-4793-9122-B65BBB0F3182}"/>
                  </a:ext>
                </a:extLst>
              </p:cNvPr>
              <p:cNvSpPr txBox="1"/>
              <p:nvPr/>
            </p:nvSpPr>
            <p:spPr>
              <a:xfrm>
                <a:off x="1016538" y="2922751"/>
                <a:ext cx="389324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8300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4500=3 800 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8E7FFB11-8E96-4793-9122-B65BBB0F31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538" y="2922751"/>
                <a:ext cx="3893245" cy="369332"/>
              </a:xfrm>
              <a:prstGeom prst="rect">
                <a:avLst/>
              </a:prstGeom>
              <a:blipFill>
                <a:blip r:embed="rId4"/>
                <a:stretch>
                  <a:fillRect l="-1097" r="-1254"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68FF5A71-C068-428E-9B3F-90274AA2BD0D}"/>
                  </a:ext>
                </a:extLst>
              </p:cNvPr>
              <p:cNvSpPr txBox="1"/>
              <p:nvPr/>
            </p:nvSpPr>
            <p:spPr>
              <a:xfrm>
                <a:off x="1029810" y="4229918"/>
                <a:ext cx="215443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3800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0,15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68FF5A71-C068-428E-9B3F-90274AA2BD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810" y="4229918"/>
                <a:ext cx="2154436" cy="369332"/>
              </a:xfrm>
              <a:prstGeom prst="rect">
                <a:avLst/>
              </a:prstGeom>
              <a:blipFill>
                <a:blip r:embed="rId5"/>
                <a:stretch>
                  <a:fillRect l="-2266" r="-2833" b="-1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id="{A1506C1B-59A3-43BB-9933-EC5DDD5B1FB2}"/>
                  </a:ext>
                </a:extLst>
              </p:cNvPr>
              <p:cNvSpPr txBox="1"/>
              <p:nvPr/>
            </p:nvSpPr>
            <p:spPr>
              <a:xfrm>
                <a:off x="1029810" y="4895901"/>
                <a:ext cx="1586396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570 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id="{A1506C1B-59A3-43BB-9933-EC5DDD5B1F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810" y="4895901"/>
                <a:ext cx="1586396" cy="369332"/>
              </a:xfrm>
              <a:prstGeom prst="rect">
                <a:avLst/>
              </a:prstGeom>
              <a:blipFill>
                <a:blip r:embed="rId6"/>
                <a:stretch>
                  <a:fillRect l="-3462" r="-3462"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Zástupný symbol pro obsah 2">
            <a:extLst>
              <a:ext uri="{FF2B5EF4-FFF2-40B4-BE49-F238E27FC236}">
                <a16:creationId xmlns:a16="http://schemas.microsoft.com/office/drawing/2014/main" id="{311F4C9A-A8C1-4614-848B-BB1E085C2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8227"/>
            <a:ext cx="10753200" cy="534541"/>
          </a:xfrm>
        </p:spPr>
        <p:txBody>
          <a:bodyPr/>
          <a:lstStyle/>
          <a:p>
            <a:pPr algn="just">
              <a:defRPr/>
            </a:pPr>
            <a:r>
              <a:rPr lang="cs-CZ" sz="2400" dirty="0"/>
              <a:t>Daní se pouze úroky (zisk)!</a:t>
            </a: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0367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2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7" name="Zástupný symbol pro obsah 4"/>
          <p:cNvSpPr>
            <a:spLocks noGrp="1"/>
          </p:cNvSpPr>
          <p:nvPr>
            <p:ph type="title"/>
          </p:nvPr>
        </p:nvSpPr>
        <p:spPr>
          <a:xfrm>
            <a:off x="720000" y="1969994"/>
            <a:ext cx="10752138" cy="450850"/>
          </a:xfrm>
        </p:spPr>
        <p:txBody>
          <a:bodyPr/>
          <a:lstStyle/>
          <a:p>
            <a:r>
              <a:rPr lang="cs-CZ" dirty="0"/>
              <a:t>Děkuji za aktivní účast </a:t>
            </a:r>
            <a:br>
              <a:rPr lang="cs-CZ" dirty="0"/>
            </a:br>
            <a:br>
              <a:rPr lang="cs-CZ" dirty="0"/>
            </a:br>
            <a:r>
              <a:rPr lang="cs-CZ" dirty="0"/>
              <a:t>v případě dotazů piště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14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Motivace?</a:t>
            </a:r>
          </a:p>
        </p:txBody>
      </p:sp>
      <p:pic>
        <p:nvPicPr>
          <p:cNvPr id="8" name="Online médium 7" title="Zootopia - Judy's Hustle (Tax Evasion)">
            <a:hlinkClick r:id="" action="ppaction://media"/>
            <a:extLst>
              <a:ext uri="{FF2B5EF4-FFF2-40B4-BE49-F238E27FC236}">
                <a16:creationId xmlns:a16="http://schemas.microsoft.com/office/drawing/2014/main" id="{0314541D-345B-4F88-8AE9-39753CD09FF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20000" y="1405568"/>
            <a:ext cx="9020348" cy="5074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43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8CC4F8E-54CC-464F-A65A-0C1B2D3D56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C6DBB1-AAC4-431C-9F1C-8702AA174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4CC44C-6929-41F9-91B1-CDA8338C7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Daně a inflace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A54EBE8-2A03-4685-9025-7EA8C7FC3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/>
              <a:t>Daňová povinnost v ČR:</a:t>
            </a:r>
            <a:endParaRPr lang="cs-CZ"/>
          </a:p>
          <a:p>
            <a:pPr marL="503555" indent="-179705"/>
            <a:r>
              <a:rPr lang="cs-CZ" sz="2000" dirty="0"/>
              <a:t>Zákon o daních z příjmů 586/1992 Sb.</a:t>
            </a:r>
            <a:endParaRPr lang="cs-CZ" sz="2000" dirty="0">
              <a:cs typeface="Arial"/>
            </a:endParaRPr>
          </a:p>
          <a:p>
            <a:pPr marL="503555" lvl="1" indent="-179705"/>
            <a:r>
              <a:rPr lang="cs-CZ" dirty="0">
                <a:ea typeface="+mn-lt"/>
                <a:cs typeface="+mn-lt"/>
              </a:rPr>
              <a:t>§ 16 </a:t>
            </a:r>
            <a:r>
              <a:rPr lang="cs-CZ" dirty="0"/>
              <a:t>Sazba daně</a:t>
            </a:r>
          </a:p>
          <a:p>
            <a:pPr lvl="2" algn="just"/>
            <a:r>
              <a:rPr lang="cs-CZ" dirty="0">
                <a:ea typeface="+mn-lt"/>
                <a:cs typeface="+mn-lt"/>
              </a:rPr>
              <a:t>Daň ze základu daně sníženého o nezdanitelnou část základu daně (§ 15) a o odčitatelné položky od základu daně (§ 34) zaokrouhleného na celá sta Kč dolů činí 15 %.</a:t>
            </a:r>
            <a:endParaRPr lang="cs-CZ" dirty="0">
              <a:cs typeface="Arial"/>
            </a:endParaRPr>
          </a:p>
          <a:p>
            <a:pPr marL="503555" indent="-179705"/>
            <a:r>
              <a:rPr lang="cs-CZ" sz="2000" dirty="0"/>
              <a:t>§ 36 Zvláštní sazba daně - srážková daň 15 %</a:t>
            </a:r>
            <a:endParaRPr lang="cs-CZ" sz="2000" dirty="0">
              <a:cs typeface="Arial"/>
            </a:endParaRPr>
          </a:p>
          <a:p>
            <a:pPr marL="503555" lvl="1" indent="-179705"/>
            <a:endParaRPr lang="cs-CZ" dirty="0">
              <a:cs typeface="Arial"/>
            </a:endParaRPr>
          </a:p>
          <a:p>
            <a:pPr marL="251460" lvl="1" indent="-179705">
              <a:lnSpc>
                <a:spcPct val="150000"/>
              </a:lnSpc>
            </a:pPr>
            <a:r>
              <a:rPr lang="cs-CZ" sz="2800" dirty="0">
                <a:ea typeface="+mn-ea"/>
                <a:cs typeface="+mn-cs"/>
              </a:rPr>
              <a:t>Inflace </a:t>
            </a:r>
            <a:r>
              <a:rPr lang="cs-CZ" sz="2800" dirty="0" err="1">
                <a:ea typeface="+mn-ea"/>
                <a:cs typeface="+mn-cs"/>
              </a:rPr>
              <a:t>cílovaná</a:t>
            </a:r>
            <a:r>
              <a:rPr lang="cs-CZ" sz="2800" dirty="0">
                <a:ea typeface="+mn-ea"/>
                <a:cs typeface="+mn-cs"/>
              </a:rPr>
              <a:t> v ČR na 2 %</a:t>
            </a:r>
            <a:endParaRPr lang="cs-CZ" sz="2800" dirty="0">
              <a:ea typeface="+mn-ea"/>
              <a:cs typeface="Arial"/>
            </a:endParaRPr>
          </a:p>
          <a:p>
            <a:pPr marL="503555" lvl="1" indent="-179705"/>
            <a:r>
              <a:rPr lang="cs-CZ" dirty="0"/>
              <a:t>Aktuálně cca 3 %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 dirty="0"/>
              <a:t>Jaký má vliv?</a:t>
            </a:r>
            <a:endParaRPr lang="cs-CZ" dirty="0">
              <a:cs typeface="Arial"/>
            </a:endParaRPr>
          </a:p>
          <a:p>
            <a:pPr marL="503555" lvl="1" indent="-179705"/>
            <a:endParaRPr lang="cs-CZ" dirty="0">
              <a:cs typeface="Arial"/>
            </a:endParaRPr>
          </a:p>
        </p:txBody>
      </p:sp>
      <p:pic>
        <p:nvPicPr>
          <p:cNvPr id="7" name="Online médium 6" title="How Inflation Can Ruin Your Retirement">
            <a:hlinkClick r:id="" action="ppaction://media"/>
            <a:extLst>
              <a:ext uri="{FF2B5EF4-FFF2-40B4-BE49-F238E27FC236}">
                <a16:creationId xmlns:a16="http://schemas.microsoft.com/office/drawing/2014/main" id="{99653B20-D46F-462E-AC21-CEC7C1186CC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093326" y="4167941"/>
            <a:ext cx="4022152" cy="2295881"/>
          </a:xfrm>
          <a:prstGeom prst="rect">
            <a:avLst/>
          </a:prstGeom>
        </p:spPr>
      </p:pic>
      <p:pic>
        <p:nvPicPr>
          <p:cNvPr id="8" name="pbgY0dYoBvA"/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6860770" y="125466"/>
            <a:ext cx="4161906" cy="234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94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altLang="cs-CZ" dirty="0"/>
              <a:t>Jednoduché úročení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342900" indent="-342900">
                  <a:buClr>
                    <a:schemeClr val="tx2"/>
                  </a:buClr>
                  <a:buFont typeface="Wingdings" panose="05000000000000000000" pitchFamily="2" charset="2"/>
                  <a:buChar char="§"/>
                </a:pPr>
                <a:r>
                  <a:rPr lang="cs-CZ" sz="2000" dirty="0"/>
                  <a:t>Výpočet úroků vychází ze stále stejného základu – úroky se k původnímu kapitálu nepřidávají a dále neúročí.</a:t>
                </a:r>
              </a:p>
              <a:p>
                <a:pPr marL="342900" indent="-342900">
                  <a:buClr>
                    <a:schemeClr val="tx2"/>
                  </a:buClr>
                  <a:buFont typeface="Wingdings" panose="05000000000000000000" pitchFamily="2" charset="2"/>
                  <a:buChar char="§"/>
                </a:pPr>
                <a:r>
                  <a:rPr lang="cs-CZ" sz="2000" dirty="0"/>
                  <a:t>Nejčastější v situacích, kdy doba půjčky není delší než jeden rok.</a:t>
                </a:r>
              </a:p>
              <a:p>
                <a:pPr marL="0" indent="0" algn="ctr">
                  <a:buClr>
                    <a:schemeClr val="tx2"/>
                  </a:buClr>
                  <a:buNone/>
                </a:pPr>
                <a:endParaRPr lang="cs-CZ" altLang="cs-CZ" sz="2000" b="1" dirty="0"/>
              </a:p>
              <a:p>
                <a:pPr marL="0" indent="0" algn="ctr">
                  <a:buClr>
                    <a:schemeClr val="tx2"/>
                  </a:buClr>
                  <a:buNone/>
                </a:pPr>
                <a:endParaRPr lang="cs-CZ" altLang="cs-CZ" sz="2000" b="1" dirty="0">
                  <a:solidFill>
                    <a:srgbClr val="FF0000"/>
                  </a:solidFill>
                </a:endParaRPr>
              </a:p>
              <a:p>
                <a:pPr marL="0" indent="0">
                  <a:buClr>
                    <a:schemeClr val="tx2"/>
                  </a:buClr>
                  <a:buNone/>
                </a:pPr>
                <a:endParaRPr lang="cs-CZ" altLang="cs-CZ" sz="1000" dirty="0"/>
              </a:p>
              <a:p>
                <a:pPr marL="0" indent="0">
                  <a:buClr>
                    <a:schemeClr val="tx2"/>
                  </a:buClr>
                  <a:buNone/>
                </a:pPr>
                <a:endParaRPr lang="cs-CZ" altLang="cs-CZ" sz="1000" dirty="0"/>
              </a:p>
              <a:p>
                <a:pPr marL="0" indent="0">
                  <a:buClr>
                    <a:schemeClr val="tx2"/>
                  </a:buClr>
                  <a:buNone/>
                </a:pPr>
                <a:r>
                  <a:rPr lang="cs-CZ" altLang="cs-CZ" sz="1000" dirty="0"/>
                  <a:t>Kde:</a:t>
                </a:r>
              </a:p>
              <a:p>
                <a:pPr marL="0" indent="0">
                  <a:buClr>
                    <a:schemeClr val="tx2"/>
                  </a:buClr>
                  <a:buNone/>
                </a:pPr>
                <a:r>
                  <a:rPr lang="cs-CZ" altLang="cs-CZ" sz="1000" dirty="0"/>
                  <a:t>FV – budoucí hodnota</a:t>
                </a:r>
              </a:p>
              <a:p>
                <a:pPr marL="0" indent="0">
                  <a:buClr>
                    <a:schemeClr val="tx2"/>
                  </a:buClr>
                  <a:buNone/>
                </a:pPr>
                <a:r>
                  <a:rPr lang="cs-CZ" altLang="cs-CZ" sz="1000" dirty="0"/>
                  <a:t>PV – současná hodnota</a:t>
                </a:r>
              </a:p>
              <a:p>
                <a:pPr marL="0" indent="0">
                  <a:buClr>
                    <a:schemeClr val="tx2"/>
                  </a:buClr>
                  <a:buNone/>
                </a:pPr>
                <a:r>
                  <a:rPr lang="cs-CZ" altLang="cs-CZ" sz="1000" dirty="0"/>
                  <a:t>r – úroková míra</a:t>
                </a:r>
              </a:p>
              <a:p>
                <a:pPr marL="0" indent="0">
                  <a:buClr>
                    <a:schemeClr val="tx2"/>
                  </a:buClr>
                  <a:buNone/>
                </a:pPr>
                <a:r>
                  <a:rPr lang="cs-CZ" altLang="cs-CZ" sz="1000" dirty="0"/>
                  <a:t>t – doba úročení</a:t>
                </a:r>
              </a:p>
              <a:p>
                <a:pPr marL="0" indent="0">
                  <a:buClr>
                    <a:schemeClr val="tx2"/>
                  </a:buClr>
                  <a:buNone/>
                </a:pPr>
                <a:r>
                  <a:rPr lang="cs-CZ" altLang="cs-CZ" sz="1000" dirty="0"/>
                  <a:t>I – úrok</a:t>
                </a:r>
              </a:p>
              <a:p>
                <a:pPr marL="0" indent="0">
                  <a:buClr>
                    <a:schemeClr val="tx2"/>
                  </a:buClr>
                  <a:buNone/>
                </a:pPr>
                <a14:m>
                  <m:oMath xmlns:m="http://schemas.openxmlformats.org/officeDocument/2006/math">
                    <m:r>
                      <a:rPr lang="cs-CZ" sz="105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cs-CZ" altLang="cs-CZ" sz="1000" dirty="0">
                    <a:solidFill>
                      <a:srgbClr val="FF0000"/>
                    </a:solidFill>
                  </a:rPr>
                  <a:t> – daňová sazba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61" b="-61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916188" y="4655127"/>
            <a:ext cx="4430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Pozor na období!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77783EAB-A27F-4616-BB3C-0BD7B0852E7B}"/>
                  </a:ext>
                </a:extLst>
              </p:cNvPr>
              <p:cNvSpPr txBox="1"/>
              <p:nvPr/>
            </p:nvSpPr>
            <p:spPr>
              <a:xfrm>
                <a:off x="4554245" y="3125708"/>
                <a:ext cx="387170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cs-CZ" i="0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cs-CZ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77783EAB-A27F-4616-BB3C-0BD7B0852E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245" y="3125708"/>
                <a:ext cx="3871701" cy="369332"/>
              </a:xfrm>
              <a:prstGeom prst="rect">
                <a:avLst/>
              </a:prstGeom>
              <a:blipFill>
                <a:blip r:embed="rId3"/>
                <a:stretch>
                  <a:fillRect l="-945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A2305B13-C586-4AAB-BE0B-98C8DB2C66A5}"/>
                  </a:ext>
                </a:extLst>
              </p:cNvPr>
              <p:cNvSpPr txBox="1"/>
              <p:nvPr/>
            </p:nvSpPr>
            <p:spPr>
              <a:xfrm>
                <a:off x="5036438" y="3570587"/>
                <a:ext cx="24268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cs-CZ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A2305B13-C586-4AAB-BE0B-98C8DB2C66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6438" y="3570587"/>
                <a:ext cx="2426883" cy="369332"/>
              </a:xfrm>
              <a:prstGeom prst="rect">
                <a:avLst/>
              </a:prstGeom>
              <a:blipFill>
                <a:blip r:embed="rId4"/>
                <a:stretch>
                  <a:fillRect l="-251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7D767635-EFBF-4D70-9269-B582F96F864D}"/>
                  </a:ext>
                </a:extLst>
              </p:cNvPr>
              <p:cNvSpPr txBox="1"/>
              <p:nvPr/>
            </p:nvSpPr>
            <p:spPr>
              <a:xfrm>
                <a:off x="4856724" y="4015466"/>
                <a:ext cx="166000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lang="cs-CZ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cs-CZ" i="0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t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7D767635-EFBF-4D70-9269-B582F96F86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6724" y="4015466"/>
                <a:ext cx="1660005" cy="369332"/>
              </a:xfrm>
              <a:prstGeom prst="rect">
                <a:avLst/>
              </a:prstGeom>
              <a:blipFill>
                <a:blip r:embed="rId5"/>
                <a:stretch>
                  <a:fillRect l="-3309" r="-2206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1539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Složené úročení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>
                  <a:defRPr/>
                </a:pPr>
                <a:r>
                  <a:rPr lang="cs-CZ" sz="2400" dirty="0"/>
                  <a:t>Princip, rozdíl oproti jednoduchému úročení.</a:t>
                </a:r>
              </a:p>
              <a:p>
                <a:pPr algn="just">
                  <a:defRPr/>
                </a:pPr>
                <a:r>
                  <a:rPr lang="cs-CZ" sz="2400" dirty="0"/>
                  <a:t>Úroky se přidávají k původnímu kapitálu a dále se úročí, tzv. úroky z úroků.</a:t>
                </a:r>
              </a:p>
              <a:p>
                <a:pPr algn="just">
                  <a:defRPr/>
                </a:pPr>
                <a:r>
                  <a:rPr lang="cs-CZ" sz="2400" dirty="0"/>
                  <a:t>Exponenciální narůstání základu.</a:t>
                </a:r>
              </a:p>
              <a:p>
                <a:pPr marL="0" indent="0">
                  <a:buClr>
                    <a:schemeClr val="tx2"/>
                  </a:buClr>
                  <a:buNone/>
                </a:pPr>
                <a:endParaRPr lang="cs-CZ" altLang="cs-CZ" sz="1050" dirty="0"/>
              </a:p>
              <a:p>
                <a:pPr marL="0" indent="0">
                  <a:buClr>
                    <a:schemeClr val="tx2"/>
                  </a:buClr>
                  <a:buNone/>
                </a:pPr>
                <a:endParaRPr lang="cs-CZ" altLang="cs-CZ" sz="1050" dirty="0"/>
              </a:p>
              <a:p>
                <a:pPr marL="0" indent="0">
                  <a:buClr>
                    <a:schemeClr val="tx2"/>
                  </a:buClr>
                  <a:buNone/>
                </a:pPr>
                <a:endParaRPr lang="cs-CZ" altLang="cs-CZ" sz="1050" dirty="0"/>
              </a:p>
              <a:p>
                <a:pPr marL="0" indent="0">
                  <a:buClr>
                    <a:schemeClr val="tx2"/>
                  </a:buClr>
                  <a:buNone/>
                </a:pPr>
                <a:r>
                  <a:rPr lang="cs-CZ" altLang="cs-CZ" sz="1050" dirty="0"/>
                  <a:t>Kde:</a:t>
                </a:r>
              </a:p>
              <a:p>
                <a:pPr marL="0" indent="0">
                  <a:buClr>
                    <a:schemeClr val="tx2"/>
                  </a:buClr>
                  <a:buNone/>
                </a:pPr>
                <a:r>
                  <a:rPr lang="cs-CZ" altLang="cs-CZ" sz="1050" dirty="0"/>
                  <a:t>FV – budoucí hodnota</a:t>
                </a:r>
              </a:p>
              <a:p>
                <a:pPr marL="0" indent="0">
                  <a:buClr>
                    <a:schemeClr val="tx2"/>
                  </a:buClr>
                  <a:buNone/>
                </a:pPr>
                <a:r>
                  <a:rPr lang="cs-CZ" altLang="cs-CZ" sz="1050" dirty="0"/>
                  <a:t>PV – současná hodnota</a:t>
                </a:r>
              </a:p>
              <a:p>
                <a:pPr marL="0" indent="0">
                  <a:buClr>
                    <a:schemeClr val="tx2"/>
                  </a:buClr>
                  <a:buNone/>
                </a:pPr>
                <a:r>
                  <a:rPr lang="cs-CZ" altLang="cs-CZ" sz="1050" dirty="0"/>
                  <a:t>r – úroková míra</a:t>
                </a:r>
              </a:p>
              <a:p>
                <a:pPr marL="0" indent="0">
                  <a:buClr>
                    <a:schemeClr val="tx2"/>
                  </a:buClr>
                  <a:buNone/>
                </a:pPr>
                <a:r>
                  <a:rPr lang="cs-CZ" altLang="cs-CZ" sz="1050" dirty="0"/>
                  <a:t>t – doba úročení</a:t>
                </a:r>
              </a:p>
              <a:p>
                <a:pPr marL="0" indent="0">
                  <a:buClr>
                    <a:schemeClr val="tx2"/>
                  </a:buClr>
                  <a:buNone/>
                </a:pPr>
                <a:r>
                  <a:rPr lang="cs-CZ" altLang="cs-CZ" sz="1050" dirty="0"/>
                  <a:t>I – úrok</a:t>
                </a:r>
              </a:p>
              <a:p>
                <a:pPr marL="0" indent="0">
                  <a:buClr>
                    <a:schemeClr val="tx2"/>
                  </a:buClr>
                  <a:buNone/>
                </a:pPr>
                <a14:m>
                  <m:oMath xmlns:m="http://schemas.openxmlformats.org/officeDocument/2006/math">
                    <m:r>
                      <a:rPr lang="cs-CZ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cs-CZ" altLang="cs-CZ" sz="1050" dirty="0">
                    <a:solidFill>
                      <a:srgbClr val="FF0000"/>
                    </a:solidFill>
                  </a:rPr>
                  <a:t> – daňová sazba</a:t>
                </a:r>
              </a:p>
              <a:p>
                <a:pPr algn="just">
                  <a:defRPr/>
                </a:pPr>
                <a:endParaRPr lang="cs-CZ" sz="2400" dirty="0"/>
              </a:p>
              <a:p>
                <a:pPr algn="just">
                  <a:defRPr/>
                </a:pPr>
                <a:endParaRPr lang="cs-CZ" dirty="0"/>
              </a:p>
              <a:p>
                <a:pPr marL="7200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07" b="-2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115694" y="4456666"/>
            <a:ext cx="4430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Pozor na období!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FACDBC4A-C79C-4E5D-9E20-0E14D6CE38F7}"/>
                  </a:ext>
                </a:extLst>
              </p:cNvPr>
              <p:cNvSpPr txBox="1"/>
              <p:nvPr/>
            </p:nvSpPr>
            <p:spPr>
              <a:xfrm>
                <a:off x="4312787" y="3519338"/>
                <a:ext cx="3748014" cy="4853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cs-CZ" i="0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cs-CZ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FACDBC4A-C79C-4E5D-9E20-0E14D6CE38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2787" y="3519338"/>
                <a:ext cx="3748014" cy="4853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3709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C8FCBFE-EC12-46B8-8881-6C3DC2A600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B7CBEA-2D6C-4FE3-B025-D5A69ECA31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F2C7F9-EC82-42E3-A1D8-35AF262B3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Kombinované úročení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D50B3076-3F71-4FB1-8745-E19C86D3CC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400" dirty="0"/>
                  <a:t>Je kombinací jednoduchého a složeného úročení.</a:t>
                </a:r>
              </a:p>
              <a:p>
                <a:r>
                  <a:rPr lang="cs-CZ" sz="2400" dirty="0"/>
                  <a:t>Vychází z předpokladu, že celá úrokovací období se úročí podle </a:t>
                </a:r>
                <a:r>
                  <a:rPr lang="cs-CZ" sz="2400" i="1" dirty="0"/>
                  <a:t>složeného úročení </a:t>
                </a:r>
                <a:r>
                  <a:rPr lang="cs-CZ" sz="2400" dirty="0"/>
                  <a:t>a zbytek podle </a:t>
                </a:r>
                <a:r>
                  <a:rPr lang="cs-CZ" sz="2400" i="1" dirty="0"/>
                  <a:t>jednoduchého úročení</a:t>
                </a:r>
                <a:r>
                  <a:rPr lang="cs-CZ" sz="2400" dirty="0"/>
                  <a:t>.</a:t>
                </a:r>
              </a:p>
              <a:p>
                <a:r>
                  <a:rPr lang="cs-CZ" sz="2400" dirty="0"/>
                  <a:t>                           </a:t>
                </a:r>
                <a14:m>
                  <m:oMath xmlns:m="http://schemas.openxmlformats.org/officeDocument/2006/math">
                    <m:r>
                      <a:rPr lang="cs-CZ" sz="2400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m:rPr>
                        <m:sty m:val="p"/>
                      </m:rPr>
                      <a:rPr lang="cs-CZ" sz="2400" b="0" i="0" dirty="0" smtClean="0">
                        <a:latin typeface="Cambria Math" panose="02040503050406030204" pitchFamily="18" charset="0"/>
                      </a:rPr>
                      <m:t>V</m:t>
                    </m:r>
                    <m:r>
                      <a:rPr lang="cs-CZ" sz="2400" i="0" dirty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cs-CZ" sz="2400" b="0" i="0" dirty="0" smtClean="0">
                        <a:latin typeface="Cambria Math" panose="02040503050406030204" pitchFamily="18" charset="0"/>
                      </a:rPr>
                      <m:t>PV</m:t>
                    </m:r>
                    <m:r>
                      <a:rPr lang="cs-CZ" sz="2400" i="0" dirty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cs-CZ" sz="24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400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400" i="0" dirty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cs-CZ" sz="2400" i="1" dirty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2400" i="1" dirty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num>
                              <m:den>
                                <m:r>
                                  <a:rPr lang="cs-CZ" sz="2400" i="1" dirty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sz="2400" i="1" dirty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cs-CZ" sz="2400" i="0" dirty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cs-CZ" sz="2400" i="1" dirty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cs-CZ" sz="2400" i="0" dirty="0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cs-CZ" sz="24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i="0" dirty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cs-CZ" sz="2400" i="1" dirty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cs-CZ" sz="2400" i="0" dirty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cs-CZ" sz="2400" i="1" dirty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</m:oMath>
                </a14:m>
                <a:endParaRPr lang="cs-CZ" sz="2400" dirty="0"/>
              </a:p>
              <a:p>
                <a:endParaRPr lang="cs-CZ" sz="2400" dirty="0"/>
              </a:p>
              <a:p>
                <a:pPr marL="72000" indent="0">
                  <a:buNone/>
                </a:pPr>
                <a:endParaRPr lang="cs-CZ" sz="2400" dirty="0"/>
              </a:p>
              <a:p>
                <a:pPr lvl="1"/>
                <a:r>
                  <a:rPr lang="cs-CZ" sz="1600" dirty="0"/>
                  <a:t>t = n + N = doba splatnosti v letech</a:t>
                </a:r>
              </a:p>
              <a:p>
                <a:pPr lvl="1"/>
                <a:r>
                  <a:rPr lang="cs-CZ" sz="1600" dirty="0"/>
                  <a:t>n = počet celých let</a:t>
                </a:r>
              </a:p>
              <a:p>
                <a:pPr lvl="1"/>
                <a:r>
                  <a:rPr lang="cs-CZ" sz="1600" dirty="0"/>
                  <a:t>N = neukončená část posledního roku</a:t>
                </a:r>
              </a:p>
              <a:p>
                <a:pPr marL="324000" lvl="1" indent="0">
                  <a:buNone/>
                </a:pPr>
                <a:endParaRPr lang="cs-CZ" sz="1600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D50B3076-3F71-4FB1-8745-E19C86D3CC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07" b="-83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id="{D82FFFDD-74C7-4D3E-84E1-84022110E4D4}"/>
                  </a:ext>
                </a:extLst>
              </p14:cNvPr>
              <p14:cNvContentPartPr/>
              <p14:nvPr/>
            </p14:nvContentPartPr>
            <p14:xfrm>
              <a:off x="9079714" y="4494622"/>
              <a:ext cx="2160" cy="9360"/>
            </p14:xfrm>
          </p:contentPart>
        </mc:Choice>
        <mc:Fallback xmlns=""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D82FFFDD-74C7-4D3E-84E1-84022110E4D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070714" y="4485622"/>
                <a:ext cx="19800" cy="2700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Šipka: obousměrná vodorovná 6">
            <a:extLst>
              <a:ext uri="{FF2B5EF4-FFF2-40B4-BE49-F238E27FC236}">
                <a16:creationId xmlns:a16="http://schemas.microsoft.com/office/drawing/2014/main" id="{1B0E07B4-661E-47F4-93A2-F31B79D37D9D}"/>
              </a:ext>
            </a:extLst>
          </p:cNvPr>
          <p:cNvSpPr/>
          <p:nvPr/>
        </p:nvSpPr>
        <p:spPr bwMode="auto">
          <a:xfrm>
            <a:off x="4039340" y="4287915"/>
            <a:ext cx="1802167" cy="133165"/>
          </a:xfrm>
          <a:prstGeom prst="leftRightArrow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Šipka: obousměrná vodorovná 7">
            <a:extLst>
              <a:ext uri="{FF2B5EF4-FFF2-40B4-BE49-F238E27FC236}">
                <a16:creationId xmlns:a16="http://schemas.microsoft.com/office/drawing/2014/main" id="{3EE0E1F0-8A75-4F5C-92F1-2A45AF071C80}"/>
              </a:ext>
            </a:extLst>
          </p:cNvPr>
          <p:cNvSpPr/>
          <p:nvPr/>
        </p:nvSpPr>
        <p:spPr bwMode="auto">
          <a:xfrm>
            <a:off x="6276513" y="4287915"/>
            <a:ext cx="1367162" cy="133165"/>
          </a:xfrm>
          <a:prstGeom prst="leftRightArrow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Tahoma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7060CBB-9080-4FCE-8640-CC61AD6FAEA8}"/>
              </a:ext>
            </a:extLst>
          </p:cNvPr>
          <p:cNvSpPr txBox="1"/>
          <p:nvPr/>
        </p:nvSpPr>
        <p:spPr>
          <a:xfrm>
            <a:off x="6162641" y="4603795"/>
            <a:ext cx="1861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3">
                    <a:lumMod val="75000"/>
                  </a:schemeClr>
                </a:solidFill>
              </a:rPr>
              <a:t>Jednoduché úročení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2E4A88E-C1CA-4606-8691-D4747851A2B8}"/>
              </a:ext>
            </a:extLst>
          </p:cNvPr>
          <p:cNvSpPr txBox="1"/>
          <p:nvPr/>
        </p:nvSpPr>
        <p:spPr>
          <a:xfrm>
            <a:off x="4168010" y="4603794"/>
            <a:ext cx="16734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2">
                    <a:lumMod val="75000"/>
                  </a:schemeClr>
                </a:solidFill>
              </a:rPr>
              <a:t>Složené úročení</a:t>
            </a:r>
          </a:p>
        </p:txBody>
      </p:sp>
    </p:spTree>
    <p:extLst>
      <p:ext uri="{BB962C8B-B14F-4D97-AF65-F5344CB8AC3E}">
        <p14:creationId xmlns:p14="http://schemas.microsoft.com/office/powerpoint/2010/main" val="3889124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8DA39E-678E-48F8-B4E6-BE47F1EB28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5D28A8-2EBD-4F40-8D80-CE27653A68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76B50A6-8EE1-48BF-896B-BD4898D3D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Reálná úroková míra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5E0D6A34-012F-4975-9034-65DD16FB62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342900" lvl="0" indent="-342900" eaLnBrk="0" hangingPunct="0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1"/>
                  </a:buClr>
                  <a:buSzTx/>
                  <a:buFont typeface="Arial" panose="020B0604020202020204" pitchFamily="34" charset="0"/>
                  <a:buChar char="•"/>
                  <a:defRPr/>
                </a:pPr>
                <a:r>
                  <a:rPr lang="cs-CZ" sz="2400" dirty="0"/>
                  <a:t>Zohledňuje inflaci, tedy v podstatě znehodnocení vložené částky (kapitálu) = nominální úroková míra (i) očištěná o míru inflace (</a:t>
                </a:r>
                <a:r>
                  <a:rPr lang="el-GR" sz="2400" dirty="0"/>
                  <a:t>π</a:t>
                </a:r>
                <a:r>
                  <a:rPr lang="cs-CZ" sz="2400" dirty="0"/>
                  <a:t>)</a:t>
                </a:r>
              </a:p>
              <a:p>
                <a:pPr marL="342900" lvl="0" indent="-3429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</a:pPr>
                <a:r>
                  <a:rPr lang="cs-CZ" sz="2400" dirty="0"/>
                  <a:t>čistá reálná úroková míra = bereme v potaz i daň ze zisku (</a:t>
                </a:r>
                <a:r>
                  <a:rPr lang="el-GR" sz="2400" dirty="0"/>
                  <a:t>τ</a:t>
                </a:r>
                <a:r>
                  <a:rPr lang="cs-CZ" sz="2400" dirty="0"/>
                  <a:t>)</a:t>
                </a:r>
              </a:p>
              <a:p>
                <a:pPr marL="0" lvl="0" indent="0" eaLnBrk="0" hangingPunct="0">
                  <a:spcBef>
                    <a:spcPct val="20000"/>
                  </a:spcBef>
                  <a:buClr>
                    <a:schemeClr val="accent1"/>
                  </a:buClr>
                  <a:buNone/>
                </a:pPr>
                <a:r>
                  <a:rPr lang="cs-CZ" sz="2400" dirty="0"/>
                  <a:t>a) diskontuji úrokovou míru inflací:	b) </a:t>
                </a:r>
                <a:r>
                  <a:rPr lang="cs-CZ" sz="2400" dirty="0" err="1"/>
                  <a:t>Fisherova</a:t>
                </a:r>
                <a:r>
                  <a:rPr lang="cs-CZ" sz="2400" dirty="0"/>
                  <a:t> rovnice (nízká inflace)</a:t>
                </a:r>
              </a:p>
              <a:p>
                <a:pPr marL="342900" lvl="0" indent="-3429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</a:pPr>
                <a:endParaRPr lang="cs-CZ" sz="2400" dirty="0"/>
              </a:p>
              <a:p>
                <a:pPr marL="0" lvl="0" indent="0" eaLnBrk="0" hangingPunct="0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1"/>
                  </a:buClr>
                  <a:buSzTx/>
                  <a:buNone/>
                  <a:defRPr/>
                </a:pPr>
                <a:endParaRPr lang="cs-CZ" sz="2400" dirty="0"/>
              </a:p>
              <a:p>
                <a:pPr marL="342900" lvl="0" indent="-342900" eaLnBrk="0" hangingPunct="0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1"/>
                  </a:buClr>
                  <a:buSzTx/>
                  <a:buFont typeface="Arial" panose="020B0604020202020204" pitchFamily="34" charset="0"/>
                  <a:buChar char="•"/>
                  <a:defRPr/>
                </a:pPr>
                <a:r>
                  <a:rPr lang="cs-CZ" sz="1800" dirty="0" err="1"/>
                  <a:t>r</a:t>
                </a:r>
                <a:r>
                  <a:rPr lang="cs-CZ" sz="1800" baseline="-25000" dirty="0" err="1"/>
                  <a:t>r</a:t>
                </a:r>
                <a:r>
                  <a:rPr lang="cs-CZ" sz="1800" dirty="0"/>
                  <a:t> = reálná úroková míra</a:t>
                </a:r>
              </a:p>
              <a:p>
                <a:pPr marL="342900" lvl="0" indent="-342900" eaLnBrk="0" hangingPunct="0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1"/>
                  </a:buClr>
                  <a:buSzTx/>
                  <a:buFont typeface="Arial" panose="020B0604020202020204" pitchFamily="34" charset="0"/>
                  <a:buChar char="•"/>
                  <a:defRPr/>
                </a:pPr>
                <a:r>
                  <a:rPr lang="cs-CZ" sz="1800" dirty="0"/>
                  <a:t>r = nominální úroková míra</a:t>
                </a:r>
              </a:p>
              <a:p>
                <a:pPr marL="342900" lvl="0" indent="-342900" eaLnBrk="0" hangingPunct="0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1"/>
                  </a:buClr>
                  <a:buSzTx/>
                  <a:buFont typeface="Arial" panose="020B0604020202020204" pitchFamily="34" charset="0"/>
                  <a:buChar char="•"/>
                  <a:defRPr/>
                </a:pPr>
                <a:r>
                  <a:rPr lang="cs-CZ" sz="1800" dirty="0"/>
                  <a:t>π = míra inflace</a:t>
                </a:r>
              </a:p>
              <a:p>
                <a:pPr marL="342900" lvl="0" indent="-3429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cs-CZ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cs-CZ" sz="1800" dirty="0"/>
                  <a:t> = daňová sazba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5E0D6A34-012F-4975-9034-65DD16FB62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1" t="-2209" r="-1474" b="-107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FCEF88F3-02A7-4573-96E1-C11E54024555}"/>
              </a:ext>
            </a:extLst>
          </p:cNvPr>
          <p:cNvCxnSpPr/>
          <p:nvPr/>
        </p:nvCxnSpPr>
        <p:spPr bwMode="auto">
          <a:xfrm>
            <a:off x="7871791" y="4364781"/>
            <a:ext cx="103367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ECE4DE03-8864-415B-ACFB-71DD70FB4D2E}"/>
                  </a:ext>
                </a:extLst>
              </p:cNvPr>
              <p:cNvSpPr txBox="1"/>
              <p:nvPr/>
            </p:nvSpPr>
            <p:spPr>
              <a:xfrm>
                <a:off x="1081378" y="3764572"/>
                <a:ext cx="3686009" cy="768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d>
                        </m:den>
                      </m:f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ECE4DE03-8864-415B-ACFB-71DD70FB4D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378" y="3764572"/>
                <a:ext cx="3686009" cy="7689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4AFA30CB-1175-4023-A990-3C30DDA6456B}"/>
                  </a:ext>
                </a:extLst>
              </p:cNvPr>
              <p:cNvSpPr txBox="1"/>
              <p:nvPr/>
            </p:nvSpPr>
            <p:spPr>
              <a:xfrm>
                <a:off x="5616342" y="4045430"/>
                <a:ext cx="1522276" cy="638701"/>
              </a:xfrm>
              <a:prstGeom prst="rect">
                <a:avLst/>
              </a:prstGeom>
              <a:solidFill>
                <a:srgbClr val="FDFECE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4AFA30CB-1175-4023-A990-3C30DDA64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342" y="4045430"/>
                <a:ext cx="1522276" cy="6387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1A2C7768-2EAC-4D8A-A063-121039ABDDF8}"/>
                  </a:ext>
                </a:extLst>
              </p:cNvPr>
              <p:cNvSpPr txBox="1"/>
              <p:nvPr/>
            </p:nvSpPr>
            <p:spPr>
              <a:xfrm>
                <a:off x="9582341" y="4149068"/>
                <a:ext cx="1504964" cy="369332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1A2C7768-2EAC-4D8A-A063-121039ABDD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2341" y="4149068"/>
                <a:ext cx="1504964" cy="369332"/>
              </a:xfrm>
              <a:prstGeom prst="rect">
                <a:avLst/>
              </a:prstGeom>
              <a:blipFill>
                <a:blip r:embed="rId5"/>
                <a:stretch>
                  <a:fillRect l="-1619" r="-810"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1B88D804-08DC-439B-99BE-E3D27F52E307}"/>
                  </a:ext>
                </a:extLst>
              </p:cNvPr>
              <p:cNvSpPr txBox="1"/>
              <p:nvPr/>
            </p:nvSpPr>
            <p:spPr>
              <a:xfrm>
                <a:off x="6861541" y="5108898"/>
                <a:ext cx="3054169" cy="722955"/>
              </a:xfrm>
              <a:prstGeom prst="rect">
                <a:avLst/>
              </a:prstGeom>
              <a:solidFill>
                <a:srgbClr val="FDFECE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𝑖𝑠𝑡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⋅</m:t>
                          </m:r>
                          <m:d>
                            <m:d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τ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1B88D804-08DC-439B-99BE-E3D27F52E3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1541" y="5108898"/>
                <a:ext cx="3054169" cy="72295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ovéPole 5">
            <a:extLst>
              <a:ext uri="{FF2B5EF4-FFF2-40B4-BE49-F238E27FC236}">
                <a16:creationId xmlns:a16="http://schemas.microsoft.com/office/drawing/2014/main" id="{67A36A6F-E958-4AA1-A4B0-2E94363A8460}"/>
              </a:ext>
            </a:extLst>
          </p:cNvPr>
          <p:cNvSpPr txBox="1"/>
          <p:nvPr/>
        </p:nvSpPr>
        <p:spPr>
          <a:xfrm>
            <a:off x="7772400" y="4042610"/>
            <a:ext cx="274320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 sz="1400" dirty="0">
                <a:latin typeface="Tahoma"/>
                <a:ea typeface="Tahoma"/>
                <a:cs typeface="Tahoma"/>
              </a:rPr>
              <a:t>zjednodušení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688922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Vzorový příklad - inflace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Kolik musíte vložit na bankovní účet, abyste za 5 let a 7 měsíců získali částku 1 452 000 Kč. Roční úroková sazba činí 5,5 % a úrok banka připisuje ročně. Kolik musíte vložit, abyste reálně dosáhli stejné částky s ohledem na roční inflaci 3 %?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Jak řešíme?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4" name="Rukopis 23">
                <a:extLst>
                  <a:ext uri="{FF2B5EF4-FFF2-40B4-BE49-F238E27FC236}">
                    <a16:creationId xmlns:a16="http://schemas.microsoft.com/office/drawing/2014/main" id="{59B25209-A55F-45F0-8FD1-2040F33CC7CC}"/>
                  </a:ext>
                </a:extLst>
              </p14:cNvPr>
              <p14:cNvContentPartPr/>
              <p14:nvPr/>
            </p14:nvContentPartPr>
            <p14:xfrm>
              <a:off x="5706514" y="4238111"/>
              <a:ext cx="7200" cy="5400"/>
            </p14:xfrm>
          </p:contentPart>
        </mc:Choice>
        <mc:Fallback xmlns="">
          <p:pic>
            <p:nvPicPr>
              <p:cNvPr id="24" name="Rukopis 23">
                <a:extLst>
                  <a:ext uri="{FF2B5EF4-FFF2-40B4-BE49-F238E27FC236}">
                    <a16:creationId xmlns:a16="http://schemas.microsoft.com/office/drawing/2014/main" id="{59B25209-A55F-45F0-8FD1-2040F33CC7C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97874" y="4229111"/>
                <a:ext cx="24840" cy="23040"/>
              </a:xfrm>
              <a:prstGeom prst="rect">
                <a:avLst/>
              </a:prstGeom>
            </p:spPr>
          </p:pic>
        </mc:Fallback>
      </mc:AlternateContent>
      <p:sp>
        <p:nvSpPr>
          <p:cNvPr id="21" name="Přímá spojnice 20">
            <a:extLst>
              <a:ext uri="{FF2B5EF4-FFF2-40B4-BE49-F238E27FC236}">
                <a16:creationId xmlns:a16="http://schemas.microsoft.com/office/drawing/2014/main" id="{F9FA280C-7A39-4E3D-B133-A0C2C335C778}"/>
              </a:ext>
            </a:extLst>
          </p:cNvPr>
          <p:cNvSpPr/>
          <p:nvPr/>
        </p:nvSpPr>
        <p:spPr>
          <a:xfrm>
            <a:off x="4163760" y="4663080"/>
            <a:ext cx="3840480" cy="0"/>
          </a:xfrm>
          <a:prstGeom prst="line">
            <a:avLst/>
          </a:prstGeom>
          <a:solidFill>
            <a:srgbClr val="000000">
              <a:alpha val="5000"/>
            </a:srgbClr>
          </a:solidFill>
          <a:ln w="18000">
            <a:solidFill>
              <a:srgbClr val="000000"/>
            </a:solidFill>
          </a:ln>
        </p:spPr>
        <p:txBody>
          <a:bodyPr wrap="none" rtlCol="0" anchor="ctr" anchorCtr="1"/>
          <a:lstStyle/>
          <a:p>
            <a:endParaRPr lang="sk-SK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0" name="Rukopis 49">
                <a:extLst>
                  <a:ext uri="{FF2B5EF4-FFF2-40B4-BE49-F238E27FC236}">
                    <a16:creationId xmlns:a16="http://schemas.microsoft.com/office/drawing/2014/main" id="{96ACC88D-33DF-4884-9718-7DF6D0E6A395}"/>
                  </a:ext>
                </a:extLst>
              </p14:cNvPr>
              <p14:cNvContentPartPr/>
              <p14:nvPr/>
            </p14:nvContentPartPr>
            <p14:xfrm>
              <a:off x="8593714" y="3057671"/>
              <a:ext cx="360" cy="360"/>
            </p14:xfrm>
          </p:contentPart>
        </mc:Choice>
        <mc:Fallback xmlns="">
          <p:pic>
            <p:nvPicPr>
              <p:cNvPr id="50" name="Rukopis 49">
                <a:extLst>
                  <a:ext uri="{FF2B5EF4-FFF2-40B4-BE49-F238E27FC236}">
                    <a16:creationId xmlns:a16="http://schemas.microsoft.com/office/drawing/2014/main" id="{96ACC88D-33DF-4884-9718-7DF6D0E6A39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584714" y="3048671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43526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3358"/>
            <a:ext cx="10753200" cy="451576"/>
          </a:xfrm>
        </p:spPr>
        <p:txBody>
          <a:bodyPr/>
          <a:lstStyle/>
          <a:p>
            <a:r>
              <a:rPr lang="cs-CZ" sz="2800" dirty="0"/>
              <a:t>Vzorový příklad 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30F4DE26-4733-4143-89E3-3E8631581DDB}"/>
                  </a:ext>
                </a:extLst>
              </p:cNvPr>
              <p:cNvSpPr txBox="1"/>
              <p:nvPr/>
            </p:nvSpPr>
            <p:spPr>
              <a:xfrm>
                <a:off x="2552255" y="3831738"/>
                <a:ext cx="4385569" cy="6142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 dirty="0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sz="1800" i="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cs-CZ" sz="1800" i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cs-CZ" sz="1800" i="1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800" i="1" dirty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800" i="0" dirty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1800" i="1" dirty="0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800" i="1" dirty="0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cs-CZ" sz="1800" i="1" dirty="0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1800" i="1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cs-CZ" sz="1800" i="0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cs-CZ" sz="1800" i="1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cs-CZ" sz="1800" i="0" dirty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cs-CZ" sz="180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i="0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sz="1800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sz="1800" i="0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cs-CZ" sz="1800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30F4DE26-4733-4143-89E3-3E8631581D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2255" y="3831738"/>
                <a:ext cx="4385569" cy="6142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336FBFF9-AC5C-4B77-864C-116FFD3685C8}"/>
                  </a:ext>
                </a:extLst>
              </p:cNvPr>
              <p:cNvSpPr txBox="1"/>
              <p:nvPr/>
            </p:nvSpPr>
            <p:spPr>
              <a:xfrm>
                <a:off x="1790476" y="4574976"/>
                <a:ext cx="5909125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dirty="0" smtClean="0">
                          <a:latin typeface="Cambria Math" panose="02040503050406030204" pitchFamily="18" charset="0"/>
                        </a:rPr>
                        <m:t>1 45</m:t>
                      </m:r>
                      <m:r>
                        <a:rPr lang="cs-CZ" sz="1800" b="0" i="0" dirty="0" smtClean="0">
                          <a:latin typeface="Cambria Math" panose="02040503050406030204" pitchFamily="18" charset="0"/>
                        </a:rPr>
                        <m:t>2 000</m:t>
                      </m:r>
                      <m:r>
                        <a:rPr lang="cs-CZ" sz="1800" i="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cs-CZ" sz="1800" i="0" dirty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cs-CZ" sz="1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800" i="1" dirty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800" i="0" dirty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sz="1800" b="0" i="1" dirty="0" smtClean="0">
                                  <a:latin typeface="Cambria Math" panose="02040503050406030204" pitchFamily="18" charset="0"/>
                                </a:rPr>
                                <m:t>0,055</m:t>
                              </m:r>
                            </m:e>
                          </m:d>
                        </m:e>
                        <m:sup>
                          <m:r>
                            <a:rPr lang="cs-CZ" sz="18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cs-CZ" sz="1800" i="0" dirty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cs-CZ" sz="1800" i="1" dirty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i="0" dirty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sz="1800" b="0" i="0" dirty="0" smtClean="0">
                              <a:latin typeface="Cambria Math" panose="02040503050406030204" pitchFamily="18" charset="0"/>
                            </a:rPr>
                            <m:t>0,055</m:t>
                          </m:r>
                          <m:r>
                            <a:rPr lang="cs-CZ" sz="1800" i="0" dirty="0">
                              <a:latin typeface="Cambria Math" panose="02040503050406030204" pitchFamily="18" charset="0"/>
                            </a:rPr>
                            <m:t>⋅</m:t>
                          </m:r>
                          <m:f>
                            <m:fPr>
                              <m:ctrlPr>
                                <a:rPr lang="cs-CZ" sz="180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800" b="0" i="1" dirty="0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cs-CZ" sz="1800" b="0" i="1" dirty="0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336FBFF9-AC5C-4B77-864C-116FFD3685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0476" y="4574976"/>
                <a:ext cx="5909125" cy="7146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3036EA37-1F38-4B13-B827-5C87CA4FDA52}"/>
                  </a:ext>
                </a:extLst>
              </p:cNvPr>
              <p:cNvSpPr txBox="1"/>
              <p:nvPr/>
            </p:nvSpPr>
            <p:spPr>
              <a:xfrm>
                <a:off x="2969506" y="5418627"/>
                <a:ext cx="2731874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1800" b="0" i="0" dirty="0" smtClean="0"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cs-CZ" sz="1800" i="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b="0" i="0" dirty="0" smtClean="0">
                          <a:latin typeface="Cambria Math" panose="02040503050406030204" pitchFamily="18" charset="0"/>
                        </a:rPr>
                        <m:t>1 076 439, 32 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cs-CZ" sz="1800" b="0" i="0" dirty="0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3036EA37-1F38-4B13-B827-5C87CA4FDA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9506" y="5418627"/>
                <a:ext cx="2731874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106DB678-801D-4C84-BC2E-C325C4D38D17}"/>
              </a:ext>
            </a:extLst>
          </p:cNvPr>
          <p:cNvCxnSpPr/>
          <p:nvPr/>
        </p:nvCxnSpPr>
        <p:spPr bwMode="auto">
          <a:xfrm>
            <a:off x="1228106" y="2440914"/>
            <a:ext cx="6681724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1A82EB1A-395D-4538-9FEF-696E6C1192B5}"/>
              </a:ext>
            </a:extLst>
          </p:cNvPr>
          <p:cNvCxnSpPr/>
          <p:nvPr/>
        </p:nvCxnSpPr>
        <p:spPr bwMode="auto">
          <a:xfrm>
            <a:off x="2426591" y="2352137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F855BB21-56AC-4441-84D0-22BC22219514}"/>
              </a:ext>
            </a:extLst>
          </p:cNvPr>
          <p:cNvCxnSpPr/>
          <p:nvPr/>
        </p:nvCxnSpPr>
        <p:spPr bwMode="auto">
          <a:xfrm>
            <a:off x="3644313" y="2353615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D5BF76D8-207F-464B-9510-E7C386C41809}"/>
              </a:ext>
            </a:extLst>
          </p:cNvPr>
          <p:cNvCxnSpPr/>
          <p:nvPr/>
        </p:nvCxnSpPr>
        <p:spPr bwMode="auto">
          <a:xfrm>
            <a:off x="4853277" y="2349178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BE4BE5A4-A47E-4CE7-B3CE-62EDB255A508}"/>
              </a:ext>
            </a:extLst>
          </p:cNvPr>
          <p:cNvCxnSpPr/>
          <p:nvPr/>
        </p:nvCxnSpPr>
        <p:spPr bwMode="auto">
          <a:xfrm>
            <a:off x="6063799" y="2352137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AE9CAA45-06AD-4958-8C49-D0616BC25C5E}"/>
              </a:ext>
            </a:extLst>
          </p:cNvPr>
          <p:cNvCxnSpPr/>
          <p:nvPr/>
        </p:nvCxnSpPr>
        <p:spPr bwMode="auto">
          <a:xfrm>
            <a:off x="1228106" y="2340300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F982FAED-6A2F-451C-A8FA-B218894FD0CD}"/>
              </a:ext>
            </a:extLst>
          </p:cNvPr>
          <p:cNvCxnSpPr/>
          <p:nvPr/>
        </p:nvCxnSpPr>
        <p:spPr bwMode="auto">
          <a:xfrm>
            <a:off x="7317981" y="2340300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00199989-37D3-4A6E-AB8F-B5B6BBBCCA4A}"/>
              </a:ext>
            </a:extLst>
          </p:cNvPr>
          <p:cNvCxnSpPr/>
          <p:nvPr/>
        </p:nvCxnSpPr>
        <p:spPr bwMode="auto">
          <a:xfrm>
            <a:off x="7904484" y="2332549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0" name="Skupina 69">
            <a:extLst>
              <a:ext uri="{FF2B5EF4-FFF2-40B4-BE49-F238E27FC236}">
                <a16:creationId xmlns:a16="http://schemas.microsoft.com/office/drawing/2014/main" id="{56F94367-CAFC-4C50-8EF8-901666E40367}"/>
              </a:ext>
            </a:extLst>
          </p:cNvPr>
          <p:cNvGrpSpPr/>
          <p:nvPr/>
        </p:nvGrpSpPr>
        <p:grpSpPr>
          <a:xfrm>
            <a:off x="1237779" y="1522284"/>
            <a:ext cx="1174922" cy="820234"/>
            <a:chOff x="2859405" y="3830923"/>
            <a:chExt cx="1174922" cy="820234"/>
          </a:xfrm>
        </p:grpSpPr>
        <p:cxnSp>
          <p:nvCxnSpPr>
            <p:cNvPr id="66" name="Přímá spojnice se šipkou 65">
              <a:extLst>
                <a:ext uri="{FF2B5EF4-FFF2-40B4-BE49-F238E27FC236}">
                  <a16:creationId xmlns:a16="http://schemas.microsoft.com/office/drawing/2014/main" id="{C34918FD-DE2B-4707-96DF-F94895258072}"/>
                </a:ext>
              </a:extLst>
            </p:cNvPr>
            <p:cNvCxnSpPr/>
            <p:nvPr/>
          </p:nvCxnSpPr>
          <p:spPr bwMode="auto">
            <a:xfrm>
              <a:off x="3987310" y="4541663"/>
              <a:ext cx="47017" cy="1094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7" name="Volný tvar: obrazec 66">
              <a:extLst>
                <a:ext uri="{FF2B5EF4-FFF2-40B4-BE49-F238E27FC236}">
                  <a16:creationId xmlns:a16="http://schemas.microsoft.com/office/drawing/2014/main" id="{FB8AA038-5F26-4761-B38B-E30148880351}"/>
                </a:ext>
              </a:extLst>
            </p:cNvPr>
            <p:cNvSpPr/>
            <p:nvPr/>
          </p:nvSpPr>
          <p:spPr bwMode="auto">
            <a:xfrm>
              <a:off x="2859405" y="3830923"/>
              <a:ext cx="1163955" cy="790607"/>
            </a:xfrm>
            <a:custGeom>
              <a:avLst/>
              <a:gdLst>
                <a:gd name="connsiteX0" fmla="*/ 0 w 1163955"/>
                <a:gd name="connsiteY0" fmla="*/ 765842 h 790607"/>
                <a:gd name="connsiteX1" fmla="*/ 590550 w 1163955"/>
                <a:gd name="connsiteY1" fmla="*/ 32 h 790607"/>
                <a:gd name="connsiteX2" fmla="*/ 1163955 w 1163955"/>
                <a:gd name="connsiteY2" fmla="*/ 790607 h 790607"/>
                <a:gd name="connsiteX3" fmla="*/ 1163955 w 1163955"/>
                <a:gd name="connsiteY3" fmla="*/ 790607 h 790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3955" h="790607">
                  <a:moveTo>
                    <a:pt x="0" y="765842"/>
                  </a:moveTo>
                  <a:cubicBezTo>
                    <a:pt x="198279" y="380873"/>
                    <a:pt x="396558" y="-4095"/>
                    <a:pt x="590550" y="32"/>
                  </a:cubicBezTo>
                  <a:cubicBezTo>
                    <a:pt x="784542" y="4159"/>
                    <a:pt x="1163955" y="790607"/>
                    <a:pt x="1163955" y="790607"/>
                  </a:cubicBezTo>
                  <a:lnTo>
                    <a:pt x="1163955" y="790607"/>
                  </a:lnTo>
                </a:path>
              </a:pathLst>
            </a:custGeom>
            <a:noFill/>
            <a:ln w="1587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71" name="Skupina 70">
            <a:extLst>
              <a:ext uri="{FF2B5EF4-FFF2-40B4-BE49-F238E27FC236}">
                <a16:creationId xmlns:a16="http://schemas.microsoft.com/office/drawing/2014/main" id="{E4FE6D25-8582-4396-8865-ACEB9D6EB386}"/>
              </a:ext>
            </a:extLst>
          </p:cNvPr>
          <p:cNvGrpSpPr/>
          <p:nvPr/>
        </p:nvGrpSpPr>
        <p:grpSpPr>
          <a:xfrm>
            <a:off x="2461619" y="1520066"/>
            <a:ext cx="1174922" cy="820234"/>
            <a:chOff x="2859405" y="3830923"/>
            <a:chExt cx="1174922" cy="820234"/>
          </a:xfrm>
        </p:grpSpPr>
        <p:cxnSp>
          <p:nvCxnSpPr>
            <p:cNvPr id="72" name="Přímá spojnice se šipkou 71">
              <a:extLst>
                <a:ext uri="{FF2B5EF4-FFF2-40B4-BE49-F238E27FC236}">
                  <a16:creationId xmlns:a16="http://schemas.microsoft.com/office/drawing/2014/main" id="{2BDD7F51-C89B-4812-8E57-ABB97F21F039}"/>
                </a:ext>
              </a:extLst>
            </p:cNvPr>
            <p:cNvCxnSpPr/>
            <p:nvPr/>
          </p:nvCxnSpPr>
          <p:spPr bwMode="auto">
            <a:xfrm>
              <a:off x="3987310" y="4541663"/>
              <a:ext cx="47017" cy="1094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3" name="Volný tvar: obrazec 72">
              <a:extLst>
                <a:ext uri="{FF2B5EF4-FFF2-40B4-BE49-F238E27FC236}">
                  <a16:creationId xmlns:a16="http://schemas.microsoft.com/office/drawing/2014/main" id="{7CACEE36-B254-479C-83B3-CF244156C3BD}"/>
                </a:ext>
              </a:extLst>
            </p:cNvPr>
            <p:cNvSpPr/>
            <p:nvPr/>
          </p:nvSpPr>
          <p:spPr bwMode="auto">
            <a:xfrm>
              <a:off x="2859405" y="3830923"/>
              <a:ext cx="1163955" cy="790607"/>
            </a:xfrm>
            <a:custGeom>
              <a:avLst/>
              <a:gdLst>
                <a:gd name="connsiteX0" fmla="*/ 0 w 1163955"/>
                <a:gd name="connsiteY0" fmla="*/ 765842 h 790607"/>
                <a:gd name="connsiteX1" fmla="*/ 590550 w 1163955"/>
                <a:gd name="connsiteY1" fmla="*/ 32 h 790607"/>
                <a:gd name="connsiteX2" fmla="*/ 1163955 w 1163955"/>
                <a:gd name="connsiteY2" fmla="*/ 790607 h 790607"/>
                <a:gd name="connsiteX3" fmla="*/ 1163955 w 1163955"/>
                <a:gd name="connsiteY3" fmla="*/ 790607 h 790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3955" h="790607">
                  <a:moveTo>
                    <a:pt x="0" y="765842"/>
                  </a:moveTo>
                  <a:cubicBezTo>
                    <a:pt x="198279" y="380873"/>
                    <a:pt x="396558" y="-4095"/>
                    <a:pt x="590550" y="32"/>
                  </a:cubicBezTo>
                  <a:cubicBezTo>
                    <a:pt x="784542" y="4159"/>
                    <a:pt x="1163955" y="790607"/>
                    <a:pt x="1163955" y="790607"/>
                  </a:cubicBezTo>
                  <a:lnTo>
                    <a:pt x="1163955" y="790607"/>
                  </a:lnTo>
                </a:path>
              </a:pathLst>
            </a:custGeom>
            <a:noFill/>
            <a:ln w="1587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74" name="Skupina 73">
            <a:extLst>
              <a:ext uri="{FF2B5EF4-FFF2-40B4-BE49-F238E27FC236}">
                <a16:creationId xmlns:a16="http://schemas.microsoft.com/office/drawing/2014/main" id="{A3ED303D-1ED9-4156-96FE-0DF6187D177F}"/>
              </a:ext>
            </a:extLst>
          </p:cNvPr>
          <p:cNvGrpSpPr/>
          <p:nvPr/>
        </p:nvGrpSpPr>
        <p:grpSpPr>
          <a:xfrm>
            <a:off x="3683059" y="1528944"/>
            <a:ext cx="1174922" cy="820234"/>
            <a:chOff x="2859405" y="3830923"/>
            <a:chExt cx="1174922" cy="820234"/>
          </a:xfrm>
        </p:grpSpPr>
        <p:cxnSp>
          <p:nvCxnSpPr>
            <p:cNvPr id="75" name="Přímá spojnice se šipkou 74">
              <a:extLst>
                <a:ext uri="{FF2B5EF4-FFF2-40B4-BE49-F238E27FC236}">
                  <a16:creationId xmlns:a16="http://schemas.microsoft.com/office/drawing/2014/main" id="{E7EE77B1-E547-46AD-858F-A9245EA3E1B0}"/>
                </a:ext>
              </a:extLst>
            </p:cNvPr>
            <p:cNvCxnSpPr/>
            <p:nvPr/>
          </p:nvCxnSpPr>
          <p:spPr bwMode="auto">
            <a:xfrm>
              <a:off x="3987310" y="4541663"/>
              <a:ext cx="47017" cy="1094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6" name="Volný tvar: obrazec 75">
              <a:extLst>
                <a:ext uri="{FF2B5EF4-FFF2-40B4-BE49-F238E27FC236}">
                  <a16:creationId xmlns:a16="http://schemas.microsoft.com/office/drawing/2014/main" id="{76A99A98-B3F4-4A06-B4C5-127F1C8FC33A}"/>
                </a:ext>
              </a:extLst>
            </p:cNvPr>
            <p:cNvSpPr/>
            <p:nvPr/>
          </p:nvSpPr>
          <p:spPr bwMode="auto">
            <a:xfrm>
              <a:off x="2859405" y="3830923"/>
              <a:ext cx="1163955" cy="790607"/>
            </a:xfrm>
            <a:custGeom>
              <a:avLst/>
              <a:gdLst>
                <a:gd name="connsiteX0" fmla="*/ 0 w 1163955"/>
                <a:gd name="connsiteY0" fmla="*/ 765842 h 790607"/>
                <a:gd name="connsiteX1" fmla="*/ 590550 w 1163955"/>
                <a:gd name="connsiteY1" fmla="*/ 32 h 790607"/>
                <a:gd name="connsiteX2" fmla="*/ 1163955 w 1163955"/>
                <a:gd name="connsiteY2" fmla="*/ 790607 h 790607"/>
                <a:gd name="connsiteX3" fmla="*/ 1163955 w 1163955"/>
                <a:gd name="connsiteY3" fmla="*/ 790607 h 790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3955" h="790607">
                  <a:moveTo>
                    <a:pt x="0" y="765842"/>
                  </a:moveTo>
                  <a:cubicBezTo>
                    <a:pt x="198279" y="380873"/>
                    <a:pt x="396558" y="-4095"/>
                    <a:pt x="590550" y="32"/>
                  </a:cubicBezTo>
                  <a:cubicBezTo>
                    <a:pt x="784542" y="4159"/>
                    <a:pt x="1163955" y="790607"/>
                    <a:pt x="1163955" y="790607"/>
                  </a:cubicBezTo>
                  <a:lnTo>
                    <a:pt x="1163955" y="790607"/>
                  </a:lnTo>
                </a:path>
              </a:pathLst>
            </a:custGeom>
            <a:noFill/>
            <a:ln w="1587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77" name="Skupina 76">
            <a:extLst>
              <a:ext uri="{FF2B5EF4-FFF2-40B4-BE49-F238E27FC236}">
                <a16:creationId xmlns:a16="http://schemas.microsoft.com/office/drawing/2014/main" id="{AF45BD7D-2CDB-4813-AFBE-530E0E78B33E}"/>
              </a:ext>
            </a:extLst>
          </p:cNvPr>
          <p:cNvGrpSpPr/>
          <p:nvPr/>
        </p:nvGrpSpPr>
        <p:grpSpPr>
          <a:xfrm>
            <a:off x="4893532" y="1520066"/>
            <a:ext cx="1174922" cy="820234"/>
            <a:chOff x="2859405" y="3830923"/>
            <a:chExt cx="1174922" cy="820234"/>
          </a:xfrm>
        </p:grpSpPr>
        <p:cxnSp>
          <p:nvCxnSpPr>
            <p:cNvPr id="78" name="Přímá spojnice se šipkou 77">
              <a:extLst>
                <a:ext uri="{FF2B5EF4-FFF2-40B4-BE49-F238E27FC236}">
                  <a16:creationId xmlns:a16="http://schemas.microsoft.com/office/drawing/2014/main" id="{02B17A48-6B97-4B4C-938A-A3FC78AA6FB2}"/>
                </a:ext>
              </a:extLst>
            </p:cNvPr>
            <p:cNvCxnSpPr/>
            <p:nvPr/>
          </p:nvCxnSpPr>
          <p:spPr bwMode="auto">
            <a:xfrm>
              <a:off x="3987310" y="4541663"/>
              <a:ext cx="47017" cy="1094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Volný tvar: obrazec 78">
              <a:extLst>
                <a:ext uri="{FF2B5EF4-FFF2-40B4-BE49-F238E27FC236}">
                  <a16:creationId xmlns:a16="http://schemas.microsoft.com/office/drawing/2014/main" id="{33C47FB0-F28E-41B8-86F4-8728F3D54DFF}"/>
                </a:ext>
              </a:extLst>
            </p:cNvPr>
            <p:cNvSpPr/>
            <p:nvPr/>
          </p:nvSpPr>
          <p:spPr bwMode="auto">
            <a:xfrm>
              <a:off x="2859405" y="3830923"/>
              <a:ext cx="1163955" cy="790607"/>
            </a:xfrm>
            <a:custGeom>
              <a:avLst/>
              <a:gdLst>
                <a:gd name="connsiteX0" fmla="*/ 0 w 1163955"/>
                <a:gd name="connsiteY0" fmla="*/ 765842 h 790607"/>
                <a:gd name="connsiteX1" fmla="*/ 590550 w 1163955"/>
                <a:gd name="connsiteY1" fmla="*/ 32 h 790607"/>
                <a:gd name="connsiteX2" fmla="*/ 1163955 w 1163955"/>
                <a:gd name="connsiteY2" fmla="*/ 790607 h 790607"/>
                <a:gd name="connsiteX3" fmla="*/ 1163955 w 1163955"/>
                <a:gd name="connsiteY3" fmla="*/ 790607 h 790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3955" h="790607">
                  <a:moveTo>
                    <a:pt x="0" y="765842"/>
                  </a:moveTo>
                  <a:cubicBezTo>
                    <a:pt x="198279" y="380873"/>
                    <a:pt x="396558" y="-4095"/>
                    <a:pt x="590550" y="32"/>
                  </a:cubicBezTo>
                  <a:cubicBezTo>
                    <a:pt x="784542" y="4159"/>
                    <a:pt x="1163955" y="790607"/>
                    <a:pt x="1163955" y="790607"/>
                  </a:cubicBezTo>
                  <a:lnTo>
                    <a:pt x="1163955" y="790607"/>
                  </a:lnTo>
                </a:path>
              </a:pathLst>
            </a:custGeom>
            <a:noFill/>
            <a:ln w="1587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80" name="Skupina 79">
            <a:extLst>
              <a:ext uri="{FF2B5EF4-FFF2-40B4-BE49-F238E27FC236}">
                <a16:creationId xmlns:a16="http://schemas.microsoft.com/office/drawing/2014/main" id="{A6B6E6AD-4756-400B-B8ED-3FCC4B5AC120}"/>
              </a:ext>
            </a:extLst>
          </p:cNvPr>
          <p:cNvGrpSpPr/>
          <p:nvPr/>
        </p:nvGrpSpPr>
        <p:grpSpPr>
          <a:xfrm>
            <a:off x="6114972" y="1534183"/>
            <a:ext cx="1174922" cy="820234"/>
            <a:chOff x="2859405" y="3830923"/>
            <a:chExt cx="1174922" cy="820234"/>
          </a:xfrm>
        </p:grpSpPr>
        <p:cxnSp>
          <p:nvCxnSpPr>
            <p:cNvPr id="81" name="Přímá spojnice se šipkou 80">
              <a:extLst>
                <a:ext uri="{FF2B5EF4-FFF2-40B4-BE49-F238E27FC236}">
                  <a16:creationId xmlns:a16="http://schemas.microsoft.com/office/drawing/2014/main" id="{981EA8C5-AC26-4723-B709-33264D71882E}"/>
                </a:ext>
              </a:extLst>
            </p:cNvPr>
            <p:cNvCxnSpPr/>
            <p:nvPr/>
          </p:nvCxnSpPr>
          <p:spPr bwMode="auto">
            <a:xfrm>
              <a:off x="3987310" y="4541663"/>
              <a:ext cx="47017" cy="1094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Volný tvar: obrazec 81">
              <a:extLst>
                <a:ext uri="{FF2B5EF4-FFF2-40B4-BE49-F238E27FC236}">
                  <a16:creationId xmlns:a16="http://schemas.microsoft.com/office/drawing/2014/main" id="{30CE4D31-BC3B-46E1-9927-EB091BC1BE09}"/>
                </a:ext>
              </a:extLst>
            </p:cNvPr>
            <p:cNvSpPr/>
            <p:nvPr/>
          </p:nvSpPr>
          <p:spPr bwMode="auto">
            <a:xfrm>
              <a:off x="2859405" y="3830923"/>
              <a:ext cx="1163955" cy="790607"/>
            </a:xfrm>
            <a:custGeom>
              <a:avLst/>
              <a:gdLst>
                <a:gd name="connsiteX0" fmla="*/ 0 w 1163955"/>
                <a:gd name="connsiteY0" fmla="*/ 765842 h 790607"/>
                <a:gd name="connsiteX1" fmla="*/ 590550 w 1163955"/>
                <a:gd name="connsiteY1" fmla="*/ 32 h 790607"/>
                <a:gd name="connsiteX2" fmla="*/ 1163955 w 1163955"/>
                <a:gd name="connsiteY2" fmla="*/ 790607 h 790607"/>
                <a:gd name="connsiteX3" fmla="*/ 1163955 w 1163955"/>
                <a:gd name="connsiteY3" fmla="*/ 790607 h 790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3955" h="790607">
                  <a:moveTo>
                    <a:pt x="0" y="765842"/>
                  </a:moveTo>
                  <a:cubicBezTo>
                    <a:pt x="198279" y="380873"/>
                    <a:pt x="396558" y="-4095"/>
                    <a:pt x="590550" y="32"/>
                  </a:cubicBezTo>
                  <a:cubicBezTo>
                    <a:pt x="784542" y="4159"/>
                    <a:pt x="1163955" y="790607"/>
                    <a:pt x="1163955" y="790607"/>
                  </a:cubicBezTo>
                  <a:lnTo>
                    <a:pt x="1163955" y="790607"/>
                  </a:lnTo>
                </a:path>
              </a:pathLst>
            </a:custGeom>
            <a:noFill/>
            <a:ln w="1587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84" name="Skupina 83">
            <a:extLst>
              <a:ext uri="{FF2B5EF4-FFF2-40B4-BE49-F238E27FC236}">
                <a16:creationId xmlns:a16="http://schemas.microsoft.com/office/drawing/2014/main" id="{315DE2B7-853E-4DEF-BE29-427309A53E0C}"/>
              </a:ext>
            </a:extLst>
          </p:cNvPr>
          <p:cNvGrpSpPr/>
          <p:nvPr/>
        </p:nvGrpSpPr>
        <p:grpSpPr>
          <a:xfrm>
            <a:off x="7355054" y="1525927"/>
            <a:ext cx="512357" cy="820234"/>
            <a:chOff x="2859405" y="3830923"/>
            <a:chExt cx="1174922" cy="820234"/>
          </a:xfrm>
        </p:grpSpPr>
        <p:cxnSp>
          <p:nvCxnSpPr>
            <p:cNvPr id="85" name="Přímá spojnice se šipkou 84">
              <a:extLst>
                <a:ext uri="{FF2B5EF4-FFF2-40B4-BE49-F238E27FC236}">
                  <a16:creationId xmlns:a16="http://schemas.microsoft.com/office/drawing/2014/main" id="{5355415C-DBBE-4993-8264-CE90B7AFC8D5}"/>
                </a:ext>
              </a:extLst>
            </p:cNvPr>
            <p:cNvCxnSpPr/>
            <p:nvPr/>
          </p:nvCxnSpPr>
          <p:spPr bwMode="auto">
            <a:xfrm>
              <a:off x="3987310" y="4541663"/>
              <a:ext cx="47017" cy="1094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6" name="Volný tvar: obrazec 85">
              <a:extLst>
                <a:ext uri="{FF2B5EF4-FFF2-40B4-BE49-F238E27FC236}">
                  <a16:creationId xmlns:a16="http://schemas.microsoft.com/office/drawing/2014/main" id="{06B786D0-8145-44C6-ADFB-ACACA2980BBC}"/>
                </a:ext>
              </a:extLst>
            </p:cNvPr>
            <p:cNvSpPr/>
            <p:nvPr/>
          </p:nvSpPr>
          <p:spPr bwMode="auto">
            <a:xfrm>
              <a:off x="2859405" y="3830923"/>
              <a:ext cx="1163955" cy="790607"/>
            </a:xfrm>
            <a:custGeom>
              <a:avLst/>
              <a:gdLst>
                <a:gd name="connsiteX0" fmla="*/ 0 w 1163955"/>
                <a:gd name="connsiteY0" fmla="*/ 765842 h 790607"/>
                <a:gd name="connsiteX1" fmla="*/ 590550 w 1163955"/>
                <a:gd name="connsiteY1" fmla="*/ 32 h 790607"/>
                <a:gd name="connsiteX2" fmla="*/ 1163955 w 1163955"/>
                <a:gd name="connsiteY2" fmla="*/ 790607 h 790607"/>
                <a:gd name="connsiteX3" fmla="*/ 1163955 w 1163955"/>
                <a:gd name="connsiteY3" fmla="*/ 790607 h 790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3955" h="790607">
                  <a:moveTo>
                    <a:pt x="0" y="765842"/>
                  </a:moveTo>
                  <a:cubicBezTo>
                    <a:pt x="198279" y="380873"/>
                    <a:pt x="396558" y="-4095"/>
                    <a:pt x="590550" y="32"/>
                  </a:cubicBezTo>
                  <a:cubicBezTo>
                    <a:pt x="784542" y="4159"/>
                    <a:pt x="1163955" y="790607"/>
                    <a:pt x="1163955" y="790607"/>
                  </a:cubicBezTo>
                  <a:lnTo>
                    <a:pt x="1163955" y="790607"/>
                  </a:lnTo>
                </a:path>
              </a:pathLst>
            </a:custGeom>
            <a:noFill/>
            <a:ln w="15875" cap="flat" cmpd="sng" algn="ctr">
              <a:solidFill>
                <a:srgbClr val="00B05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ahoma" pitchFamily="34" charset="0"/>
              </a:endParaRPr>
            </a:p>
          </p:txBody>
        </p:sp>
      </p:grpSp>
      <p:sp>
        <p:nvSpPr>
          <p:cNvPr id="87" name="TextovéPole 86">
            <a:extLst>
              <a:ext uri="{FF2B5EF4-FFF2-40B4-BE49-F238E27FC236}">
                <a16:creationId xmlns:a16="http://schemas.microsoft.com/office/drawing/2014/main" id="{E521506E-E2DF-4CBA-A08B-A9B5C8C65F19}"/>
              </a:ext>
            </a:extLst>
          </p:cNvPr>
          <p:cNvSpPr txBox="1"/>
          <p:nvPr/>
        </p:nvSpPr>
        <p:spPr>
          <a:xfrm>
            <a:off x="1067329" y="2806526"/>
            <a:ext cx="317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?</a:t>
            </a:r>
          </a:p>
        </p:txBody>
      </p:sp>
      <p:sp>
        <p:nvSpPr>
          <p:cNvPr id="91" name="TextovéPole 90">
            <a:extLst>
              <a:ext uri="{FF2B5EF4-FFF2-40B4-BE49-F238E27FC236}">
                <a16:creationId xmlns:a16="http://schemas.microsoft.com/office/drawing/2014/main" id="{E78474FA-BF15-48BD-A825-40E4E3F0D1D4}"/>
              </a:ext>
            </a:extLst>
          </p:cNvPr>
          <p:cNvSpPr txBox="1"/>
          <p:nvPr/>
        </p:nvSpPr>
        <p:spPr>
          <a:xfrm>
            <a:off x="3089851" y="1162986"/>
            <a:ext cx="33147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2">
                    <a:lumMod val="75000"/>
                  </a:schemeClr>
                </a:solidFill>
              </a:rPr>
              <a:t>Složené úročení celých ÚO</a:t>
            </a:r>
          </a:p>
        </p:txBody>
      </p:sp>
      <p:sp>
        <p:nvSpPr>
          <p:cNvPr id="93" name="TextovéPole 92">
            <a:extLst>
              <a:ext uri="{FF2B5EF4-FFF2-40B4-BE49-F238E27FC236}">
                <a16:creationId xmlns:a16="http://schemas.microsoft.com/office/drawing/2014/main" id="{E3806B03-D867-49BC-8EAC-23430F61CB44}"/>
              </a:ext>
            </a:extLst>
          </p:cNvPr>
          <p:cNvSpPr txBox="1"/>
          <p:nvPr/>
        </p:nvSpPr>
        <p:spPr>
          <a:xfrm>
            <a:off x="6456260" y="1120321"/>
            <a:ext cx="33147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00B050"/>
                </a:solidFill>
              </a:rPr>
              <a:t>Jednoduché úročení necelého ÚO</a:t>
            </a:r>
          </a:p>
        </p:txBody>
      </p:sp>
      <p:sp>
        <p:nvSpPr>
          <p:cNvPr id="95" name="TextovéPole 94">
            <a:extLst>
              <a:ext uri="{FF2B5EF4-FFF2-40B4-BE49-F238E27FC236}">
                <a16:creationId xmlns:a16="http://schemas.microsoft.com/office/drawing/2014/main" id="{757CA27A-8989-4007-A9A1-635EBAD7A9AD}"/>
              </a:ext>
            </a:extLst>
          </p:cNvPr>
          <p:cNvSpPr txBox="1"/>
          <p:nvPr/>
        </p:nvSpPr>
        <p:spPr>
          <a:xfrm>
            <a:off x="7050324" y="2850063"/>
            <a:ext cx="2126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1 452 000 Kč</a:t>
            </a:r>
          </a:p>
        </p:txBody>
      </p:sp>
      <p:cxnSp>
        <p:nvCxnSpPr>
          <p:cNvPr id="97" name="Přímá spojnice se šipkou 96">
            <a:extLst>
              <a:ext uri="{FF2B5EF4-FFF2-40B4-BE49-F238E27FC236}">
                <a16:creationId xmlns:a16="http://schemas.microsoft.com/office/drawing/2014/main" id="{9296F6AE-3BC5-49D1-8B72-A74C31F22B2A}"/>
              </a:ext>
            </a:extLst>
          </p:cNvPr>
          <p:cNvCxnSpPr/>
          <p:nvPr/>
        </p:nvCxnSpPr>
        <p:spPr bwMode="auto">
          <a:xfrm flipV="1">
            <a:off x="7904484" y="2569633"/>
            <a:ext cx="0" cy="2818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19F34378-544D-4830-AEB3-ABF2AE199D7F}"/>
              </a:ext>
            </a:extLst>
          </p:cNvPr>
          <p:cNvSpPr txBox="1"/>
          <p:nvPr/>
        </p:nvSpPr>
        <p:spPr>
          <a:xfrm>
            <a:off x="9226858" y="4574976"/>
            <a:ext cx="2965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Bez inflace</a:t>
            </a:r>
          </a:p>
        </p:txBody>
      </p:sp>
    </p:spTree>
    <p:extLst>
      <p:ext uri="{BB962C8B-B14F-4D97-AF65-F5344CB8AC3E}">
        <p14:creationId xmlns:p14="http://schemas.microsoft.com/office/powerpoint/2010/main" val="3273372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 animBg="1"/>
    </p:bldLst>
  </p:timing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F7C11DC7-1B8A-49B4-9AAA-52303DEDAF7D}" vid="{B13F5AAB-AC0E-4CB5-95CC-537D369F30D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822CDD262779F4C8A243605C98B3D6B" ma:contentTypeVersion="2" ma:contentTypeDescription="Vytvoří nový dokument" ma:contentTypeScope="" ma:versionID="dad63895392c43049a9238c09fe65b8b">
  <xsd:schema xmlns:xsd="http://www.w3.org/2001/XMLSchema" xmlns:xs="http://www.w3.org/2001/XMLSchema" xmlns:p="http://schemas.microsoft.com/office/2006/metadata/properties" xmlns:ns2="cc1cf008-a30f-4977-b954-94b46cff7c22" targetNamespace="http://schemas.microsoft.com/office/2006/metadata/properties" ma:root="true" ma:fieldsID="f0bc817c8727c8f667ac32d77954998f" ns2:_="">
    <xsd:import namespace="cc1cf008-a30f-4977-b954-94b46cff7c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cf008-a30f-4977-b954-94b46cff7c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D57D66-0B12-4E31-B53D-2DE4B47663A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A11B5B2-6476-4CF0-8D0C-3D62EE9AD6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64B85A-99CB-481C-98BE-3A4230DA98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1cf008-a30f-4977-b954-94b46cff7c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 (1)</Template>
  <TotalTime>1146</TotalTime>
  <Words>1000</Words>
  <Application>Microsoft Office PowerPoint</Application>
  <PresentationFormat>Širokoúhlá obrazovka</PresentationFormat>
  <Paragraphs>169</Paragraphs>
  <Slides>19</Slides>
  <Notes>0</Notes>
  <HiddenSlides>0</HiddenSlides>
  <MMClips>3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Presentation_MU_EN</vt:lpstr>
      <vt:lpstr>Kombinované úročení, daně a inflace.</vt:lpstr>
      <vt:lpstr>Motivace?</vt:lpstr>
      <vt:lpstr>Daně a inflace</vt:lpstr>
      <vt:lpstr>Jednoduché úročení</vt:lpstr>
      <vt:lpstr>Složené úročení</vt:lpstr>
      <vt:lpstr>Kombinované úročení</vt:lpstr>
      <vt:lpstr>Reálná úroková míra</vt:lpstr>
      <vt:lpstr>Vzorový příklad - inflace</vt:lpstr>
      <vt:lpstr>Vzorový příklad - řešení</vt:lpstr>
      <vt:lpstr>Vzorový příklad - řešení</vt:lpstr>
      <vt:lpstr>Vzorový příklad - daně</vt:lpstr>
      <vt:lpstr>Vzorový příklad - řešení</vt:lpstr>
      <vt:lpstr>Vzorový příklad - řešení</vt:lpstr>
      <vt:lpstr>Prezentace příkladů</vt:lpstr>
      <vt:lpstr>Příklad Socrative 1</vt:lpstr>
      <vt:lpstr>Příklad Socrative 1 - řešení</vt:lpstr>
      <vt:lpstr>Příklad Socrative 2</vt:lpstr>
      <vt:lpstr>Příklad Socrative 2 - řešení</vt:lpstr>
      <vt:lpstr>Děkuji za aktivní účast   v případě dotazů piště 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Gyönyörová Lucie</dc:creator>
  <cp:lastModifiedBy>Lukáš Marek</cp:lastModifiedBy>
  <cp:revision>113</cp:revision>
  <cp:lastPrinted>1601-01-01T00:00:00Z</cp:lastPrinted>
  <dcterms:created xsi:type="dcterms:W3CDTF">2020-09-24T08:51:58Z</dcterms:created>
  <dcterms:modified xsi:type="dcterms:W3CDTF">2020-10-14T07:18:18Z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0x0101006822CDD262779F4C8A243605C98B3D6B</vt:lpwstr>
  </property>
</Properties>
</file>