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25"/>
  </p:notesMasterIdLst>
  <p:handoutMasterIdLst>
    <p:handoutMasterId r:id="rId26"/>
  </p:handoutMasterIdLst>
  <p:sldIdLst>
    <p:sldId id="256" r:id="rId5"/>
    <p:sldId id="287" r:id="rId6"/>
    <p:sldId id="257" r:id="rId7"/>
    <p:sldId id="279" r:id="rId8"/>
    <p:sldId id="303" r:id="rId9"/>
    <p:sldId id="266" r:id="rId10"/>
    <p:sldId id="269" r:id="rId11"/>
    <p:sldId id="292" r:id="rId12"/>
    <p:sldId id="294" r:id="rId13"/>
    <p:sldId id="298" r:id="rId14"/>
    <p:sldId id="267" r:id="rId15"/>
    <p:sldId id="296" r:id="rId16"/>
    <p:sldId id="282" r:id="rId17"/>
    <p:sldId id="289" r:id="rId18"/>
    <p:sldId id="291" r:id="rId19"/>
    <p:sldId id="299" r:id="rId20"/>
    <p:sldId id="301" r:id="rId21"/>
    <p:sldId id="300" r:id="rId22"/>
    <p:sldId id="302" r:id="rId23"/>
    <p:sldId id="276" r:id="rId24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A03A2A0D-6133-4422-BA54-7F3C289D3ADB}">
          <p14:sldIdLst>
            <p14:sldId id="256"/>
            <p14:sldId id="287"/>
            <p14:sldId id="257"/>
            <p14:sldId id="279"/>
            <p14:sldId id="303"/>
            <p14:sldId id="266"/>
            <p14:sldId id="269"/>
            <p14:sldId id="292"/>
            <p14:sldId id="294"/>
            <p14:sldId id="298"/>
            <p14:sldId id="267"/>
            <p14:sldId id="296"/>
            <p14:sldId id="282"/>
            <p14:sldId id="289"/>
            <p14:sldId id="291"/>
            <p14:sldId id="299"/>
            <p14:sldId id="301"/>
            <p14:sldId id="300"/>
            <p14:sldId id="302"/>
            <p14:sldId id="27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B9006E"/>
    <a:srgbClr val="46C8FF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Střední styl 3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BC89EF96-8CEA-46FF-86C4-4CE0E7609802}" styleName="Světlý styl 3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Střední styl 1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882" autoAdjust="0"/>
    <p:restoredTop sz="96754" autoAdjust="0"/>
  </p:normalViewPr>
  <p:slideViewPr>
    <p:cSldViewPr snapToGrid="0">
      <p:cViewPr varScale="1">
        <p:scale>
          <a:sx n="72" d="100"/>
          <a:sy n="72" d="100"/>
        </p:scale>
        <p:origin x="420" y="5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 here to insert subtitle.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C36484A1-5FE2-4AC7-B186-C1E15EE774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, text –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1FF7BBC3-4942-4748-BDEB-393A88A26C1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17F7BCE-DD2D-4B15-B525-A4DDC38CFB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err="1"/>
              <a:t>Click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icon</a:t>
            </a:r>
            <a:r>
              <a:rPr lang="cs-CZ" dirty="0"/>
              <a:t> to insert image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92E47129-CD29-4FAB-AAFF-2F8F08274DE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ECON slid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5CF0005C-D689-4DD6-A5D8-EA202314607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4028" y="2285079"/>
            <a:ext cx="8890088" cy="2304838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C44CE881-5C32-4D94-BD5B-1353FF61C8A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AE4DA97F-66A7-4782-958D-53BB7E421A1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E00E847-80B3-4CCA-A625-6785A7EF08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8622434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endParaRPr lang="en-GB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E4ED1EA-6D6D-4751-96EE-A54F4980D16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– invers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here to insert subtitle.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7D02BBC8-BA18-446A-A9BA-BD711450F1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GB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7E8EB499-B5B8-4411-8A5F-E98450293E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98AAC756-AFD3-4AD9-9CB6-A2C9F5EEBC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1695074"/>
            <a:ext cx="5218413" cy="3896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 baseline="0"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D06ABEBC-1414-4D9D-9456-64352E0AEA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1511ED70-4159-4340-8610-715880E63A2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tex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dirty="0"/>
              <a:t>Second level</a:t>
            </a:r>
            <a:endParaRPr lang="cs-CZ" dirty="0"/>
          </a:p>
          <a:p>
            <a:pPr lvl="2"/>
            <a:r>
              <a:rPr lang="en-GB" dirty="0"/>
              <a:t>Third level</a:t>
            </a:r>
            <a:endParaRPr lang="cs-CZ" dirty="0"/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1B8642D8-D658-40BB-B4D2-E29CAE3850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772743CB-F148-49FE-83DC-5E159625F4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endParaRPr lang="en-GB" noProof="0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/>
              <a:t>Click here insert text.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4" r:id="rId12"/>
    <p:sldLayoutId id="2147483692" r:id="rId13"/>
    <p:sldLayoutId id="2147483693" r:id="rId14"/>
    <p:sldLayoutId id="2147483695" r:id="rId15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7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w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sYA15qhui4k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fimatek.chciweb.eu/spojite_uroceni.html" TargetMode="External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70.png"/><Relationship Id="rId5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Reálný úrok v procesu diskrétního a spojitého úročení.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81084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Vzorový příklad – řešení 2. polovina, b)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sz="1800" dirty="0"/>
          </a:p>
        </p:txBody>
      </p:sp>
      <p:sp>
        <p:nvSpPr>
          <p:cNvPr id="6" name="Zástupný symbol pro obsah 4">
            <a:extLst>
              <a:ext uri="{FF2B5EF4-FFF2-40B4-BE49-F238E27FC236}">
                <a16:creationId xmlns:a16="http://schemas.microsoft.com/office/drawing/2014/main" id="{D53DF171-579D-4422-A22C-2831E1A781FE}"/>
              </a:ext>
            </a:extLst>
          </p:cNvPr>
          <p:cNvSpPr txBox="1">
            <a:spLocks/>
          </p:cNvSpPr>
          <p:nvPr/>
        </p:nvSpPr>
        <p:spPr>
          <a:xfrm>
            <a:off x="718800" y="1516196"/>
            <a:ext cx="10753200" cy="413999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buFont typeface="Arial" panose="020B0604020202020204" pitchFamily="34" charset="0"/>
              <a:buNone/>
            </a:pPr>
            <a:r>
              <a:rPr lang="cs-CZ" sz="1800" b="1" kern="0" dirty="0"/>
              <a:t>b) Pouze spojitý proces</a:t>
            </a:r>
          </a:p>
          <a:p>
            <a:pPr marL="72000" indent="0">
              <a:buFont typeface="Arial" panose="020B0604020202020204" pitchFamily="34" charset="0"/>
              <a:buNone/>
            </a:pPr>
            <a:r>
              <a:rPr lang="cs-CZ" sz="1800" kern="0" dirty="0"/>
              <a:t>PV = 500 000 Kč</a:t>
            </a:r>
          </a:p>
          <a:p>
            <a:pPr marL="72000" indent="0">
              <a:buFont typeface="Arial" panose="020B0604020202020204" pitchFamily="34" charset="0"/>
              <a:buNone/>
            </a:pPr>
            <a:r>
              <a:rPr lang="cs-CZ" sz="1800" kern="0" dirty="0"/>
              <a:t>t = 3 roky</a:t>
            </a:r>
          </a:p>
          <a:p>
            <a:pPr marL="72000" indent="0">
              <a:buNone/>
            </a:pPr>
            <a:r>
              <a:rPr lang="cs-CZ" sz="1800" kern="0" dirty="0" err="1"/>
              <a:t>FV</a:t>
            </a:r>
            <a:r>
              <a:rPr lang="cs-CZ" sz="1800" kern="0" baseline="-25000" dirty="0" err="1"/>
              <a:t>r</a:t>
            </a:r>
            <a:r>
              <a:rPr lang="cs-CZ" sz="1800" kern="0" baseline="-25000" dirty="0"/>
              <a:t> </a:t>
            </a:r>
            <a:r>
              <a:rPr lang="cs-CZ" sz="1800" kern="0" dirty="0"/>
              <a:t>= ? </a:t>
            </a:r>
          </a:p>
          <a:p>
            <a:pPr marL="72000" indent="0">
              <a:buFont typeface="Arial" panose="020B0604020202020204" pitchFamily="34" charset="0"/>
              <a:buNone/>
            </a:pPr>
            <a:r>
              <a:rPr lang="cs-CZ" sz="1800" b="1" kern="0" dirty="0"/>
              <a:t>spojité úročení = </a:t>
            </a:r>
            <a:r>
              <a:rPr lang="cs-CZ" sz="1800" b="1" i="0" dirty="0">
                <a:solidFill>
                  <a:srgbClr val="444444"/>
                </a:solidFill>
                <a:effectLst/>
                <a:latin typeface="Ubuntu"/>
              </a:rPr>
              <a:t>∞ </a:t>
            </a:r>
            <a:r>
              <a:rPr lang="cs-CZ" sz="1800" b="1" i="0" dirty="0" err="1">
                <a:solidFill>
                  <a:srgbClr val="444444"/>
                </a:solidFill>
                <a:effectLst/>
                <a:latin typeface="Ubuntu"/>
              </a:rPr>
              <a:t>ú.o</a:t>
            </a:r>
            <a:r>
              <a:rPr lang="cs-CZ" sz="1800" b="1" i="0" dirty="0">
                <a:solidFill>
                  <a:srgbClr val="444444"/>
                </a:solidFill>
                <a:effectLst/>
                <a:latin typeface="Ubuntu"/>
              </a:rPr>
              <a:t>./ rok</a:t>
            </a:r>
            <a:endParaRPr lang="cs-CZ" sz="1800" kern="0" dirty="0"/>
          </a:p>
          <a:p>
            <a:pPr marL="72000" indent="0">
              <a:buFont typeface="Arial" panose="020B0604020202020204" pitchFamily="34" charset="0"/>
              <a:buNone/>
            </a:pPr>
            <a:r>
              <a:rPr lang="cs-CZ" sz="1800" kern="0" dirty="0"/>
              <a:t>r = 3,8 % p. a. =</a:t>
            </a:r>
            <a:r>
              <a:rPr lang="cs-CZ" sz="1800" b="1" kern="0" dirty="0"/>
              <a:t> f</a:t>
            </a:r>
          </a:p>
          <a:p>
            <a:pPr marL="72000" indent="0">
              <a:buFont typeface="Arial" panose="020B0604020202020204" pitchFamily="34" charset="0"/>
              <a:buNone/>
            </a:pPr>
            <a:r>
              <a:rPr lang="cs-CZ" sz="1800" kern="0" dirty="0"/>
              <a:t>inflace</a:t>
            </a:r>
            <a:r>
              <a:rPr lang="cs-CZ" sz="1800" b="1" i="0" baseline="-25000" dirty="0">
                <a:solidFill>
                  <a:srgbClr val="444444"/>
                </a:solidFill>
                <a:effectLst/>
                <a:latin typeface="Ubuntu"/>
              </a:rPr>
              <a:t> m</a:t>
            </a:r>
            <a:r>
              <a:rPr lang="cs-CZ" sz="1800" kern="0" baseline="-25000" dirty="0"/>
              <a:t> </a:t>
            </a:r>
            <a:r>
              <a:rPr lang="cs-CZ" sz="1800" kern="0" dirty="0"/>
              <a:t>= 0,2 % = f(</a:t>
            </a:r>
            <a:r>
              <a:rPr lang="el-GR" sz="1800" kern="0" dirty="0"/>
              <a:t>π</a:t>
            </a:r>
            <a:r>
              <a:rPr lang="cs-CZ" sz="1800" kern="0" dirty="0"/>
              <a:t>)</a:t>
            </a:r>
            <a:endParaRPr lang="cs-CZ" sz="1200" b="1" i="0" baseline="-25000" dirty="0">
              <a:solidFill>
                <a:srgbClr val="444444"/>
              </a:solidFill>
              <a:effectLst/>
              <a:latin typeface="Ubuntu"/>
            </a:endParaRPr>
          </a:p>
          <a:p>
            <a:pPr marL="72000" indent="0">
              <a:buFont typeface="Arial" panose="020B0604020202020204" pitchFamily="34" charset="0"/>
              <a:buNone/>
            </a:pPr>
            <a:endParaRPr lang="cs-CZ" sz="1200" b="1" i="0" baseline="-25000" dirty="0">
              <a:solidFill>
                <a:srgbClr val="444444"/>
              </a:solidFill>
              <a:effectLst/>
              <a:latin typeface="Ubuntu"/>
            </a:endParaRPr>
          </a:p>
          <a:p>
            <a:pPr marL="72000" indent="0">
              <a:buFont typeface="Arial" panose="020B0604020202020204" pitchFamily="34" charset="0"/>
              <a:buNone/>
            </a:pPr>
            <a:endParaRPr lang="cs-CZ" sz="1800" kern="0" baseline="-25000" dirty="0"/>
          </a:p>
        </p:txBody>
      </p:sp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FD8EF9E2-6F3F-4A8B-B5C0-14D920901B64}"/>
              </a:ext>
            </a:extLst>
          </p:cNvPr>
          <p:cNvCxnSpPr/>
          <p:nvPr/>
        </p:nvCxnSpPr>
        <p:spPr bwMode="auto">
          <a:xfrm>
            <a:off x="5139898" y="1602773"/>
            <a:ext cx="0" cy="2575198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ovéPole 11">
                <a:extLst>
                  <a:ext uri="{FF2B5EF4-FFF2-40B4-BE49-F238E27FC236}">
                    <a16:creationId xmlns:a16="http://schemas.microsoft.com/office/drawing/2014/main" id="{8639F124-7EAF-4892-9939-85E355DFBB80}"/>
                  </a:ext>
                </a:extLst>
              </p:cNvPr>
              <p:cNvSpPr txBox="1"/>
              <p:nvPr/>
            </p:nvSpPr>
            <p:spPr>
              <a:xfrm>
                <a:off x="5593887" y="2464743"/>
                <a:ext cx="5335615" cy="224093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7200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𝑭𝑽𝒓</m:t>
                      </m:r>
                      <m:r>
                        <a:rPr lang="cs-CZ" sz="1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sz="1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𝑷𝑽</m:t>
                      </m:r>
                      <m:sSup>
                        <m:sSupPr>
                          <m:ctrlPr>
                            <a:rPr lang="cs-CZ" sz="1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sz="18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cs-CZ" sz="18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cs-CZ" sz="1800" b="1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sz="1800" b="1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𝒓</m:t>
                                      </m:r>
                                    </m:e>
                                    <m:sub>
                                      <m:r>
                                        <a:rPr lang="cs-CZ" sz="1800" b="1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𝒆𝒇</m:t>
                                      </m:r>
                                    </m:sub>
                                  </m:sSub>
                                  <m:r>
                                    <a:rPr lang="cs-CZ" sz="18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cs-CZ" sz="18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𝟏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cs-CZ" sz="1800" b="1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nor/>
                                        </m:rPr>
                                        <a:rPr lang="el-GR" sz="1800" b="1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π</m:t>
                                      </m:r>
                                    </m:e>
                                    <m:sub>
                                      <m:r>
                                        <a:rPr lang="cs-CZ" sz="1800" b="1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𝒆𝒇</m:t>
                                      </m:r>
                                    </m:sub>
                                  </m:sSub>
                                  <m:r>
                                    <a:rPr lang="cs-CZ" sz="18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cs-CZ" sz="18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𝟏</m:t>
                                  </m:r>
                                </m:den>
                              </m:f>
                              <m:r>
                                <a:rPr lang="cs-CZ" sz="18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</m:e>
                          </m:d>
                        </m:e>
                        <m:sup>
                          <m:r>
                            <a:rPr lang="cs-CZ" sz="1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𝒕</m:t>
                          </m:r>
                        </m:sup>
                      </m:sSup>
                      <m:r>
                        <a:rPr lang="cs-CZ" sz="1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r>
                        <a:rPr lang="cs-CZ" sz="1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𝑷𝑽</m:t>
                      </m:r>
                      <m:d>
                        <m:dPr>
                          <m:ctrlPr>
                            <a:rPr lang="cs-CZ" sz="18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cs-CZ" sz="18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cs-CZ" sz="18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sz="18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𝒆</m:t>
                                  </m:r>
                                </m:e>
                                <m:sup>
                                  <m:r>
                                    <a:rPr lang="cs-CZ" sz="18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𝒇</m:t>
                                  </m:r>
                                  <m:r>
                                    <a:rPr lang="cs-CZ" sz="18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cs-CZ" sz="18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𝒓𝒐𝒌</m:t>
                                  </m:r>
                                  <m:r>
                                    <a:rPr lang="cs-CZ" sz="18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)×</m:t>
                                  </m:r>
                                  <m:r>
                                    <a:rPr lang="cs-CZ" sz="18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𝒕</m:t>
                                  </m:r>
                                </m:sup>
                              </m:sSup>
                            </m:num>
                            <m:den>
                              <m:sSup>
                                <m:sSupPr>
                                  <m:ctrlPr>
                                    <a:rPr lang="cs-CZ" sz="18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sz="18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𝒆</m:t>
                                  </m:r>
                                </m:e>
                                <m:sup>
                                  <m:r>
                                    <m:rPr>
                                      <m:nor/>
                                    </m:rPr>
                                    <a:rPr lang="el-GR" sz="1800" b="1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π</m:t>
                                  </m:r>
                                  <m:r>
                                    <a:rPr lang="cs-CZ" sz="1800" b="1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 (</m:t>
                                  </m:r>
                                  <m:r>
                                    <a:rPr lang="cs-CZ" sz="1800" b="1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𝒓𝒐𝒌</m:t>
                                  </m:r>
                                  <m:r>
                                    <a:rPr lang="cs-CZ" sz="1800" b="1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)×</m:t>
                                  </m:r>
                                  <m:r>
                                    <a:rPr lang="cs-CZ" sz="18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𝒕</m:t>
                                  </m:r>
                                </m:sup>
                              </m:sSup>
                            </m:den>
                          </m:f>
                          <m:r>
                            <a:rPr lang="cs-CZ" sz="18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e>
                      </m:d>
                    </m:oMath>
                  </m:oMathPara>
                </a14:m>
                <a:endParaRPr lang="cs-CZ" sz="1800" b="1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7200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𝑭𝑽𝒓</m:t>
                      </m:r>
                      <m:r>
                        <a:rPr lang="cs-CZ" sz="1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sz="1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𝑷𝑽</m:t>
                      </m:r>
                      <m:d>
                        <m:dPr>
                          <m:ctrlPr>
                            <a:rPr lang="cs-CZ" sz="18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cs-CZ" sz="18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cs-CZ" sz="18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sz="18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𝒆</m:t>
                                  </m:r>
                                </m:e>
                                <m:sup>
                                  <m:r>
                                    <a:rPr lang="cs-CZ" sz="18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𝒓</m:t>
                                  </m:r>
                                  <m:r>
                                    <a:rPr lang="cs-CZ" sz="18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×</m:t>
                                  </m:r>
                                  <m:r>
                                    <a:rPr lang="cs-CZ" sz="18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𝒕</m:t>
                                  </m:r>
                                </m:sup>
                              </m:sSup>
                            </m:num>
                            <m:den>
                              <m:sSup>
                                <m:sSupPr>
                                  <m:ctrlPr>
                                    <a:rPr lang="cs-CZ" sz="18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sz="18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𝒆</m:t>
                                  </m:r>
                                </m:e>
                                <m:sup>
                                  <m:r>
                                    <m:rPr>
                                      <m:nor/>
                                    </m:rPr>
                                    <a:rPr lang="el-GR" sz="1800" b="1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π</m:t>
                                  </m:r>
                                  <m:r>
                                    <a:rPr lang="cs-CZ" sz="1800" b="1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cs-CZ" sz="18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×</m:t>
                                  </m:r>
                                  <m:r>
                                    <a:rPr lang="cs-CZ" sz="18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𝒎</m:t>
                                  </m:r>
                                  <m:r>
                                    <a:rPr lang="cs-CZ" sz="18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×</m:t>
                                  </m:r>
                                  <m:r>
                                    <a:rPr lang="cs-CZ" sz="18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𝒕</m:t>
                                  </m:r>
                                </m:sup>
                              </m:sSup>
                            </m:den>
                          </m:f>
                          <m:r>
                            <a:rPr lang="cs-CZ" sz="18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cs-CZ" sz="18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"/>
                          <m:endChr m:val=""/>
                          <m:ctrlPr>
                            <a:rPr lang="cs-CZ" sz="18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8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𝟓𝟎𝟎</m:t>
                          </m:r>
                          <m:r>
                            <a:rPr lang="cs-CZ" sz="18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cs-CZ" sz="18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𝟎𝟎𝟎</m:t>
                          </m:r>
                          <m:r>
                            <a:rPr lang="cs-CZ" sz="18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×</m:t>
                          </m:r>
                          <m:d>
                            <m:dPr>
                              <m:ctrlPr>
                                <a:rPr lang="cs-CZ" sz="18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cs-CZ" sz="18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cs-CZ" sz="1800" b="1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cs-CZ" sz="1800" b="1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𝒆</m:t>
                                      </m:r>
                                    </m:e>
                                    <m:sup>
                                      <m:r>
                                        <a:rPr lang="cs-CZ" sz="1800" b="1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𝟎</m:t>
                                      </m:r>
                                      <m:r>
                                        <a:rPr lang="cs-CZ" sz="1800" b="1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,</m:t>
                                      </m:r>
                                      <m:r>
                                        <a:rPr lang="cs-CZ" sz="1800" b="1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𝟎𝟑𝟖</m:t>
                                      </m:r>
                                      <m:r>
                                        <a:rPr lang="cs-CZ" sz="1800" b="1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×</m:t>
                                      </m:r>
                                      <m:r>
                                        <a:rPr lang="cs-CZ" sz="1800" b="1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𝟑</m:t>
                                      </m:r>
                                    </m:sup>
                                  </m:sSup>
                                </m:num>
                                <m:den>
                                  <m:sSup>
                                    <m:sSupPr>
                                      <m:ctrlPr>
                                        <a:rPr lang="cs-CZ" sz="1800" b="1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cs-CZ" sz="1800" b="1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𝒆</m:t>
                                      </m:r>
                                    </m:e>
                                    <m:sup>
                                      <m:r>
                                        <a:rPr lang="cs-CZ" sz="1800" b="1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𝟎</m:t>
                                      </m:r>
                                      <m:r>
                                        <a:rPr lang="cs-CZ" sz="1800" b="1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,</m:t>
                                      </m:r>
                                      <m:r>
                                        <a:rPr lang="cs-CZ" sz="1800" b="1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𝟎𝟎𝟐</m:t>
                                      </m:r>
                                      <m:r>
                                        <a:rPr lang="cs-CZ" sz="1800" b="1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×</m:t>
                                      </m:r>
                                      <m:r>
                                        <a:rPr lang="cs-CZ" sz="1800" b="1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𝟏𝟐</m:t>
                                      </m:r>
                                      <m:r>
                                        <a:rPr lang="cs-CZ" sz="1800" b="1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×</m:t>
                                      </m:r>
                                      <m:r>
                                        <a:rPr lang="cs-CZ" sz="1800" b="1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𝟑</m:t>
                                      </m:r>
                                    </m:sup>
                                  </m:sSup>
                                </m:den>
                              </m:f>
                              <m:r>
                                <a:rPr lang="cs-CZ" sz="18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cs-CZ" sz="1800" b="1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72000" indent="0">
                  <a:buNone/>
                </a:pPr>
                <a:endParaRPr lang="cs-CZ" sz="1800" b="1" i="1" dirty="0">
                  <a:solidFill>
                    <a:srgbClr val="0000DC"/>
                  </a:solidFill>
                  <a:latin typeface="Cambria Math" panose="02040503050406030204" pitchFamily="18" charset="0"/>
                </a:endParaRPr>
              </a:p>
              <a:p>
                <a:pPr marL="72000" indent="0">
                  <a:buNone/>
                </a:pPr>
                <a:endParaRPr lang="cs-CZ" sz="1800" b="1" i="1" dirty="0">
                  <a:solidFill>
                    <a:srgbClr val="0000DC"/>
                  </a:solidFill>
                  <a:latin typeface="Cambria Math" panose="02040503050406030204" pitchFamily="18" charset="0"/>
                </a:endParaRPr>
              </a:p>
              <a:p>
                <a:pPr marL="7200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800" b="1" i="1" smtClean="0">
                          <a:solidFill>
                            <a:srgbClr val="0000DC"/>
                          </a:solidFill>
                          <a:latin typeface="Cambria Math" panose="02040503050406030204" pitchFamily="18" charset="0"/>
                        </a:rPr>
                        <m:t>𝑭𝑽</m:t>
                      </m:r>
                      <m:r>
                        <a:rPr lang="cs-CZ" sz="1800" b="1" i="1" baseline="-25000">
                          <a:solidFill>
                            <a:srgbClr val="0000DC"/>
                          </a:solidFill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cs-CZ" sz="1800" b="1" i="1">
                          <a:solidFill>
                            <a:srgbClr val="0000D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sz="1800" b="1" i="1">
                          <a:solidFill>
                            <a:srgbClr val="0000D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𝟓𝟐𝟏𝟒𝟒𝟕</m:t>
                      </m:r>
                      <m:r>
                        <a:rPr lang="cs-CZ" sz="1800" b="1" i="1">
                          <a:solidFill>
                            <a:srgbClr val="0000D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cs-CZ" sz="1800" b="1" i="1">
                          <a:solidFill>
                            <a:srgbClr val="0000D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𝟐𝟑𝟗𝟒</m:t>
                      </m:r>
                    </m:oMath>
                  </m:oMathPara>
                </a14:m>
                <a:endParaRPr lang="cs-CZ" sz="1800" b="1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TextovéPole 11">
                <a:extLst>
                  <a:ext uri="{FF2B5EF4-FFF2-40B4-BE49-F238E27FC236}">
                    <a16:creationId xmlns:a16="http://schemas.microsoft.com/office/drawing/2014/main" id="{8639F124-7EAF-4892-9939-85E355DFBB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3887" y="2464743"/>
                <a:ext cx="5335615" cy="224093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Přímá spojnice 12">
            <a:extLst>
              <a:ext uri="{FF2B5EF4-FFF2-40B4-BE49-F238E27FC236}">
                <a16:creationId xmlns:a16="http://schemas.microsoft.com/office/drawing/2014/main" id="{B86EFE4C-91FA-4D2F-BED1-4624E870081D}"/>
              </a:ext>
            </a:extLst>
          </p:cNvPr>
          <p:cNvCxnSpPr>
            <a:cxnSpLocks/>
          </p:cNvCxnSpPr>
          <p:nvPr/>
        </p:nvCxnSpPr>
        <p:spPr bwMode="auto">
          <a:xfrm>
            <a:off x="5139898" y="4177971"/>
            <a:ext cx="0" cy="1993929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ál 6">
            <a:extLst>
              <a:ext uri="{FF2B5EF4-FFF2-40B4-BE49-F238E27FC236}">
                <a16:creationId xmlns:a16="http://schemas.microsoft.com/office/drawing/2014/main" id="{A501EDBD-DA0C-46D2-9214-59709BE754B8}"/>
              </a:ext>
            </a:extLst>
          </p:cNvPr>
          <p:cNvSpPr/>
          <p:nvPr/>
        </p:nvSpPr>
        <p:spPr bwMode="auto">
          <a:xfrm>
            <a:off x="9740900" y="2522139"/>
            <a:ext cx="203200" cy="261905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9" name="Ovál 8">
            <a:extLst>
              <a:ext uri="{FF2B5EF4-FFF2-40B4-BE49-F238E27FC236}">
                <a16:creationId xmlns:a16="http://schemas.microsoft.com/office/drawing/2014/main" id="{BEC379C8-52DF-4ED3-BAC8-749A39A0F487}"/>
              </a:ext>
            </a:extLst>
          </p:cNvPr>
          <p:cNvSpPr/>
          <p:nvPr/>
        </p:nvSpPr>
        <p:spPr bwMode="auto">
          <a:xfrm>
            <a:off x="9766300" y="2860968"/>
            <a:ext cx="203200" cy="261905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0" name="Ovál 9">
            <a:extLst>
              <a:ext uri="{FF2B5EF4-FFF2-40B4-BE49-F238E27FC236}">
                <a16:creationId xmlns:a16="http://schemas.microsoft.com/office/drawing/2014/main" id="{6C8C407A-AE52-44F0-9D8B-B223BDB2036C}"/>
              </a:ext>
            </a:extLst>
          </p:cNvPr>
          <p:cNvSpPr/>
          <p:nvPr/>
        </p:nvSpPr>
        <p:spPr bwMode="auto">
          <a:xfrm>
            <a:off x="10140692" y="3495959"/>
            <a:ext cx="311408" cy="261905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7" name="Ovál 16">
            <a:extLst>
              <a:ext uri="{FF2B5EF4-FFF2-40B4-BE49-F238E27FC236}">
                <a16:creationId xmlns:a16="http://schemas.microsoft.com/office/drawing/2014/main" id="{B81882B2-1C2E-4096-9E74-09E665AB2C17}"/>
              </a:ext>
            </a:extLst>
          </p:cNvPr>
          <p:cNvSpPr/>
          <p:nvPr/>
        </p:nvSpPr>
        <p:spPr bwMode="auto">
          <a:xfrm>
            <a:off x="7333992" y="3495958"/>
            <a:ext cx="209808" cy="261905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64112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err="1"/>
              <a:t>Socrative</a:t>
            </a:r>
            <a:r>
              <a:rPr lang="cs-CZ" dirty="0"/>
              <a:t> </a:t>
            </a:r>
            <a:r>
              <a:rPr lang="cs-CZ" dirty="0" err="1"/>
              <a:t>room</a:t>
            </a:r>
            <a:r>
              <a:rPr lang="cs-CZ" dirty="0"/>
              <a:t> </a:t>
            </a:r>
            <a:r>
              <a:rPr lang="cs-CZ" dirty="0" err="1"/>
              <a:t>name</a:t>
            </a:r>
            <a:r>
              <a:rPr lang="cs-CZ" dirty="0"/>
              <a:t>: ABCDE</a:t>
            </a:r>
            <a:endParaRPr lang="en-GB" dirty="0"/>
          </a:p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</a:t>
            </a:r>
            <a:r>
              <a:rPr lang="cs-CZ" dirty="0" err="1"/>
              <a:t>Socrative</a:t>
            </a:r>
            <a:r>
              <a:rPr lang="cs-CZ" dirty="0"/>
              <a:t> 1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/>
              <a:t>Zjistěte nominální úrokovou sazbu s počtem konverzí 4, pokud víte, že kapitál vzrostl z 500 000 Kč na 768 000 Kč během 8 let při spojitém úročení = sazbu, kterou by banka inzerovala jako p. a. s kvartálním úrokovým obdobím při stejném zhodnocení. Ve výpočtu využijte úrokovou intenzitu.</a:t>
            </a:r>
          </a:p>
        </p:txBody>
      </p:sp>
    </p:spTree>
    <p:extLst>
      <p:ext uri="{BB962C8B-B14F-4D97-AF65-F5344CB8AC3E}">
        <p14:creationId xmlns:p14="http://schemas.microsoft.com/office/powerpoint/2010/main" val="38557458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034BD38-5743-49DB-9961-09F158EB6C6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03B505E-52B1-47B4-8FFA-47CADB1EF90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9125A12-E96F-4F5D-9EBF-4DD61D4D48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</a:t>
            </a:r>
            <a:r>
              <a:rPr lang="cs-CZ" dirty="0" err="1"/>
              <a:t>Socrative</a:t>
            </a:r>
            <a:r>
              <a:rPr lang="cs-CZ" dirty="0"/>
              <a:t> 1 - řešení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9C4993C-53C0-4EE2-96CD-1DAB0E6A5B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4519657" cy="4139998"/>
          </a:xfrm>
        </p:spPr>
        <p:txBody>
          <a:bodyPr/>
          <a:lstStyle/>
          <a:p>
            <a:r>
              <a:rPr lang="pt-BR" dirty="0"/>
              <a:t>PV</a:t>
            </a:r>
            <a:r>
              <a:rPr lang="cs-CZ" dirty="0"/>
              <a:t> = </a:t>
            </a:r>
            <a:r>
              <a:rPr lang="pt-BR" dirty="0"/>
              <a:t>500</a:t>
            </a:r>
            <a:r>
              <a:rPr lang="cs-CZ" dirty="0"/>
              <a:t> </a:t>
            </a:r>
            <a:r>
              <a:rPr lang="pt-BR" dirty="0"/>
              <a:t>000</a:t>
            </a:r>
          </a:p>
          <a:p>
            <a:r>
              <a:rPr lang="pt-BR" dirty="0"/>
              <a:t>FV</a:t>
            </a:r>
            <a:r>
              <a:rPr lang="cs-CZ" dirty="0"/>
              <a:t> = </a:t>
            </a:r>
            <a:r>
              <a:rPr lang="pt-BR" dirty="0"/>
              <a:t>768</a:t>
            </a:r>
            <a:r>
              <a:rPr lang="cs-CZ" dirty="0"/>
              <a:t> </a:t>
            </a:r>
            <a:r>
              <a:rPr lang="pt-BR" dirty="0"/>
              <a:t>000</a:t>
            </a:r>
          </a:p>
          <a:p>
            <a:r>
              <a:rPr lang="pt-BR" dirty="0"/>
              <a:t>t</a:t>
            </a:r>
            <a:r>
              <a:rPr lang="cs-CZ" dirty="0"/>
              <a:t> = </a:t>
            </a:r>
            <a:r>
              <a:rPr lang="pt-BR" dirty="0"/>
              <a:t>8</a:t>
            </a:r>
          </a:p>
          <a:p>
            <a:r>
              <a:rPr lang="cs-CZ" dirty="0"/>
              <a:t>Úročení </a:t>
            </a:r>
            <a:r>
              <a:rPr lang="pt-BR" dirty="0"/>
              <a:t>spojité</a:t>
            </a:r>
            <a:endParaRPr lang="cs-CZ" dirty="0"/>
          </a:p>
          <a:p>
            <a:r>
              <a:rPr lang="cs-CZ" dirty="0"/>
              <a:t>r</a:t>
            </a:r>
            <a:r>
              <a:rPr lang="cs-CZ" baseline="-25000" dirty="0"/>
              <a:t>nom</a:t>
            </a:r>
            <a:r>
              <a:rPr lang="cs-CZ" dirty="0"/>
              <a:t> = ? p. a. </a:t>
            </a:r>
          </a:p>
          <a:p>
            <a:r>
              <a:rPr lang="pt-BR" dirty="0"/>
              <a:t>m</a:t>
            </a:r>
            <a:r>
              <a:rPr lang="cs-CZ" dirty="0"/>
              <a:t> = </a:t>
            </a:r>
            <a:r>
              <a:rPr lang="pt-BR" dirty="0"/>
              <a:t>4</a:t>
            </a:r>
            <a:r>
              <a:rPr lang="cs-CZ" dirty="0"/>
              <a:t> = „kvartální úročení“</a:t>
            </a:r>
            <a:endParaRPr lang="pt-BR" dirty="0"/>
          </a:p>
          <a:p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>
                <a:extLst>
                  <a:ext uri="{FF2B5EF4-FFF2-40B4-BE49-F238E27FC236}">
                    <a16:creationId xmlns:a16="http://schemas.microsoft.com/office/drawing/2014/main" id="{AFF7F4C1-839F-4C33-96AB-A5283B4C40E0}"/>
                  </a:ext>
                </a:extLst>
              </p:cNvPr>
              <p:cNvSpPr txBox="1"/>
              <p:nvPr/>
            </p:nvSpPr>
            <p:spPr>
              <a:xfrm>
                <a:off x="5838003" y="1692002"/>
                <a:ext cx="6239690" cy="432849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529200" indent="-457200">
                  <a:lnSpc>
                    <a:spcPct val="150000"/>
                  </a:lnSpc>
                  <a:spcBef>
                    <a:spcPts val="0"/>
                  </a:spcBef>
                  <a:buClr>
                    <a:schemeClr val="tx2"/>
                  </a:buClr>
                  <a:buSzPct val="100000"/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𝑙𝑛</m:t>
                        </m:r>
                        <m:d>
                          <m:dPr>
                            <m:ctrlPr>
                              <a:rPr lang="cs-CZ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cs-CZ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sz="2400" b="0" i="1" smtClean="0">
                                    <a:latin typeface="Cambria Math" panose="02040503050406030204" pitchFamily="18" charset="0"/>
                                  </a:rPr>
                                  <m:t>𝐹𝑉</m:t>
                                </m:r>
                              </m:num>
                              <m:den>
                                <m:r>
                                  <a:rPr lang="cs-CZ" sz="2400" b="0" i="1" smtClean="0">
                                    <a:latin typeface="Cambria Math" panose="02040503050406030204" pitchFamily="18" charset="0"/>
                                  </a:rPr>
                                  <m:t>𝑃𝑉</m:t>
                                </m:r>
                              </m:den>
                            </m:f>
                          </m:e>
                        </m:d>
                      </m:num>
                      <m:den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den>
                    </m:f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i="1">
                        <a:latin typeface="Cambria Math" panose="02040503050406030204" pitchFamily="18" charset="0"/>
                      </a:rPr>
                      <m:t>0,053647704</m:t>
                    </m:r>
                    <m:r>
                      <a:rPr lang="cs-CZ">
                        <a:latin typeface="Cambria Math" panose="02040503050406030204" pitchFamily="18" charset="0"/>
                      </a:rPr>
                      <m:t>=5,36 %</m:t>
                    </m:r>
                  </m:oMath>
                </a14:m>
                <a:endParaRPr lang="cs-CZ" sz="2400" b="0" i="1" dirty="0">
                  <a:latin typeface="Cambria Math" panose="02040503050406030204" pitchFamily="18" charset="0"/>
                </a:endParaRPr>
              </a:p>
              <a:p>
                <a:pPr marL="529200" indent="-457200">
                  <a:lnSpc>
                    <a:spcPct val="150000"/>
                  </a:lnSpc>
                  <a:spcBef>
                    <a:spcPts val="0"/>
                  </a:spcBef>
                  <a:buClr>
                    <a:schemeClr val="tx2"/>
                  </a:buClr>
                  <a:buSzPct val="100000"/>
                  <a:buFont typeface="+mj-lt"/>
                  <a:buAutoNum type="arabicPeriod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𝑒𝑓</m:t>
                        </m:r>
                      </m:sub>
                    </m:sSub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cs-CZ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sup>
                    </m:sSup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−1</m:t>
                    </m:r>
                    <m:r>
                      <a:rPr lang="cs-CZ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cs-CZ" b="0" i="1">
                        <a:latin typeface="Cambria Math" panose="02040503050406030204" pitchFamily="18" charset="0"/>
                      </a:rPr>
                      <m:t>,05511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=5,511 </m:t>
                    </m:r>
                    <m:r>
                      <a:rPr lang="cs-CZ" b="1" i="1" smtClean="0">
                        <a:latin typeface="Cambria Math" panose="02040503050406030204" pitchFamily="18" charset="0"/>
                      </a:rPr>
                      <m:t>%</m:t>
                    </m:r>
                  </m:oMath>
                </a14:m>
                <a:endParaRPr lang="cs-CZ" b="1" i="1" dirty="0">
                  <a:latin typeface="Cambria Math" panose="02040503050406030204" pitchFamily="18" charset="0"/>
                </a:endParaRPr>
              </a:p>
              <a:p>
                <a:pPr marL="529200" indent="-457200">
                  <a:lnSpc>
                    <a:spcPct val="150000"/>
                  </a:lnSpc>
                  <a:spcBef>
                    <a:spcPts val="0"/>
                  </a:spcBef>
                  <a:buClr>
                    <a:schemeClr val="tx2"/>
                  </a:buClr>
                  <a:buSzPct val="100000"/>
                  <a:buFont typeface="+mj-lt"/>
                  <a:buAutoNum type="arabicPeriod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𝑛𝑜𝑚</m:t>
                        </m:r>
                      </m:sub>
                    </m:sSub>
                    <m:r>
                      <a:rPr lang="cs-CZ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sSup>
                          <m:sSupPr>
                            <m:ctrlPr>
                              <a:rPr lang="cs-CZ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lang="cs-CZ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cs-CZ" b="0" i="1" smtClean="0">
                                    <a:latin typeface="Cambria Math" panose="02040503050406030204" pitchFamily="18" charset="0"/>
                                  </a:rPr>
                                  <m:t>1+</m:t>
                                </m:r>
                                <m:r>
                                  <a:rPr lang="cs-CZ" i="1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  <m:sub>
                                <m:r>
                                  <a:rPr lang="cs-CZ" i="1">
                                    <a:latin typeface="Cambria Math" panose="02040503050406030204" pitchFamily="18" charset="0"/>
                                  </a:rPr>
                                  <m:t>𝑒𝑓</m:t>
                                </m:r>
                              </m:sub>
                            </m:sSub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f>
                              <m:fPr>
                                <m:ctrlPr>
                                  <a:rPr lang="cs-CZ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cs-CZ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den>
                            </m:f>
                          </m:sup>
                        </m:sSup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×4</m:t>
                    </m:r>
                    <m:r>
                      <a:rPr lang="cs-CZ" i="1">
                        <a:latin typeface="Cambria Math" panose="02040503050406030204" pitchFamily="18" charset="0"/>
                      </a:rPr>
                      <m:t>=0,054009</m:t>
                    </m:r>
                  </m:oMath>
                </a14:m>
                <a:endParaRPr lang="cs-CZ" i="1" dirty="0">
                  <a:latin typeface="Cambria Math" panose="02040503050406030204" pitchFamily="18" charset="0"/>
                </a:endParaRPr>
              </a:p>
              <a:p>
                <a:pPr marL="72000">
                  <a:lnSpc>
                    <a:spcPct val="150000"/>
                  </a:lnSpc>
                  <a:spcBef>
                    <a:spcPts val="0"/>
                  </a:spcBef>
                  <a:buClr>
                    <a:schemeClr val="tx2"/>
                  </a:buClr>
                  <a:buSzPct val="100000"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solidFill>
                                <a:srgbClr val="0000D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solidFill>
                                <a:srgbClr val="0000DC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cs-CZ" i="1">
                              <a:solidFill>
                                <a:srgbClr val="0000DC"/>
                              </a:solidFill>
                              <a:latin typeface="Cambria Math" panose="02040503050406030204" pitchFamily="18" charset="0"/>
                            </a:rPr>
                            <m:t>𝑛𝑜𝑚</m:t>
                          </m:r>
                        </m:sub>
                      </m:sSub>
                      <m:r>
                        <a:rPr lang="cs-CZ" i="1">
                          <a:solidFill>
                            <a:srgbClr val="0000DC"/>
                          </a:solidFill>
                          <a:latin typeface="Cambria Math" panose="02040503050406030204" pitchFamily="18" charset="0"/>
                        </a:rPr>
                        <m:t>=5</m:t>
                      </m:r>
                      <m:r>
                        <a:rPr lang="cs-CZ" b="0" i="1" smtClean="0">
                          <a:solidFill>
                            <a:srgbClr val="0000DC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cs-CZ" i="1">
                          <a:solidFill>
                            <a:srgbClr val="0000DC"/>
                          </a:solidFill>
                          <a:latin typeface="Cambria Math" panose="02040503050406030204" pitchFamily="18" charset="0"/>
                        </a:rPr>
                        <m:t>4009</m:t>
                      </m:r>
                      <m:r>
                        <a:rPr lang="cs-CZ" b="0" i="1" smtClean="0">
                          <a:solidFill>
                            <a:srgbClr val="0000DC"/>
                          </a:solidFill>
                          <a:latin typeface="Cambria Math" panose="02040503050406030204" pitchFamily="18" charset="0"/>
                        </a:rPr>
                        <m:t> %</m:t>
                      </m:r>
                    </m:oMath>
                  </m:oMathPara>
                </a14:m>
                <a:endParaRPr lang="cs-CZ" i="1" dirty="0">
                  <a:solidFill>
                    <a:srgbClr val="0000DC"/>
                  </a:solidFill>
                  <a:latin typeface="Cambria Math" panose="02040503050406030204" pitchFamily="18" charset="0"/>
                </a:endParaRPr>
              </a:p>
              <a:p>
                <a:pPr marL="72000">
                  <a:lnSpc>
                    <a:spcPct val="150000"/>
                  </a:lnSpc>
                  <a:spcBef>
                    <a:spcPts val="0"/>
                  </a:spcBef>
                  <a:buClr>
                    <a:schemeClr val="tx2"/>
                  </a:buClr>
                  <a:buSzPct val="100000"/>
                </a:pPr>
                <a:endParaRPr lang="cs-CZ" i="1" dirty="0">
                  <a:solidFill>
                    <a:srgbClr val="0000DC"/>
                  </a:solidFill>
                  <a:latin typeface="Cambria Math" panose="02040503050406030204" pitchFamily="18" charset="0"/>
                </a:endParaRPr>
              </a:p>
              <a:p>
                <a:pPr marL="529200" indent="-457200">
                  <a:lnSpc>
                    <a:spcPct val="150000"/>
                  </a:lnSpc>
                  <a:spcBef>
                    <a:spcPts val="0"/>
                  </a:spcBef>
                  <a:buClr>
                    <a:schemeClr val="tx2"/>
                  </a:buClr>
                  <a:buSzPct val="100000"/>
                  <a:buFont typeface="+mj-lt"/>
                  <a:buAutoNum type="arabicPeriod"/>
                </a:pPr>
                <a:endParaRPr lang="cs-CZ" dirty="0"/>
              </a:p>
            </p:txBody>
          </p:sp>
        </mc:Choice>
        <mc:Fallback xmlns="">
          <p:sp>
            <p:nvSpPr>
              <p:cNvPr id="8" name="TextovéPole 7">
                <a:extLst>
                  <a:ext uri="{FF2B5EF4-FFF2-40B4-BE49-F238E27FC236}">
                    <a16:creationId xmlns:a16="http://schemas.microsoft.com/office/drawing/2014/main" id="{AFF7F4C1-839F-4C33-96AB-A5283B4C40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38003" y="1692002"/>
                <a:ext cx="6239690" cy="432849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Přímá spojnice 8">
            <a:extLst>
              <a:ext uri="{FF2B5EF4-FFF2-40B4-BE49-F238E27FC236}">
                <a16:creationId xmlns:a16="http://schemas.microsoft.com/office/drawing/2014/main" id="{335181ED-6347-46CB-8052-8396E2E7D5BB}"/>
              </a:ext>
            </a:extLst>
          </p:cNvPr>
          <p:cNvCxnSpPr/>
          <p:nvPr/>
        </p:nvCxnSpPr>
        <p:spPr bwMode="auto">
          <a:xfrm>
            <a:off x="5419298" y="1856773"/>
            <a:ext cx="0" cy="2575198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80746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378DBEC-A727-4232-861A-0451254EAF7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123789E-8361-4414-8AFD-7F79D5F271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EEF88CF-1F08-4DF9-9F35-FFD201554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Prezentace příkladů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410C9CD-2DFE-4C6A-9A35-9D66E0F022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Tým 5</a:t>
            </a:r>
          </a:p>
          <a:p>
            <a:r>
              <a:rPr lang="cs-CZ" dirty="0"/>
              <a:t>Tým 6</a:t>
            </a:r>
          </a:p>
          <a:p>
            <a:r>
              <a:rPr lang="cs-CZ" dirty="0"/>
              <a:t>Tým 7</a:t>
            </a:r>
          </a:p>
        </p:txBody>
      </p:sp>
    </p:spTree>
    <p:extLst>
      <p:ext uri="{BB962C8B-B14F-4D97-AF65-F5344CB8AC3E}">
        <p14:creationId xmlns:p14="http://schemas.microsoft.com/office/powerpoint/2010/main" val="29221200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err="1"/>
              <a:t>Socrative</a:t>
            </a:r>
            <a:r>
              <a:rPr lang="cs-CZ" dirty="0"/>
              <a:t> </a:t>
            </a:r>
            <a:r>
              <a:rPr lang="cs-CZ" dirty="0" err="1"/>
              <a:t>room</a:t>
            </a:r>
            <a:r>
              <a:rPr lang="cs-CZ" dirty="0"/>
              <a:t> </a:t>
            </a:r>
            <a:r>
              <a:rPr lang="cs-CZ" dirty="0" err="1"/>
              <a:t>name</a:t>
            </a:r>
            <a:r>
              <a:rPr lang="cs-CZ" dirty="0"/>
              <a:t>: FIMA</a:t>
            </a:r>
            <a:endParaRPr lang="en-GB" dirty="0"/>
          </a:p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</a:t>
            </a:r>
            <a:r>
              <a:rPr lang="cs-CZ" dirty="0" err="1"/>
              <a:t>Socrative</a:t>
            </a:r>
            <a:r>
              <a:rPr lang="cs-CZ" dirty="0"/>
              <a:t> 2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/>
              <a:t>Která úroková sazba je nejvýhodnější?</a:t>
            </a:r>
          </a:p>
          <a:p>
            <a:pPr marL="586350" indent="-514350">
              <a:buAutoNum type="alphaLcParenR"/>
            </a:pPr>
            <a:r>
              <a:rPr lang="cs-CZ" dirty="0"/>
              <a:t>15 % p. a. s ročním připsáním úroků</a:t>
            </a:r>
          </a:p>
          <a:p>
            <a:pPr marL="586350" indent="-514350">
              <a:buAutoNum type="alphaLcParenR"/>
            </a:pPr>
            <a:r>
              <a:rPr lang="cs-CZ" dirty="0"/>
              <a:t>1,24 % p. m. s půlročním připsáním úroků</a:t>
            </a:r>
          </a:p>
          <a:p>
            <a:pPr marL="586350" indent="-514350">
              <a:buAutoNum type="alphaLcParenR"/>
            </a:pPr>
            <a:r>
              <a:rPr lang="cs-CZ" dirty="0"/>
              <a:t>14,8 % p. a. s čtvrtletním připsáním úroků</a:t>
            </a:r>
          </a:p>
          <a:p>
            <a:pPr marL="586350" indent="-514350">
              <a:buAutoNum type="alphaLcParenR"/>
            </a:pPr>
            <a:r>
              <a:rPr lang="cs-CZ" dirty="0"/>
              <a:t>3,675 % p. q. s měsíčním připsáním úroků</a:t>
            </a:r>
          </a:p>
          <a:p>
            <a:pPr marL="586350" indent="-514350">
              <a:buAutoNum type="alphaLcParenR"/>
            </a:pPr>
            <a:r>
              <a:rPr lang="cs-CZ" dirty="0"/>
              <a:t>7,3 % p. s. ve spojitém úročení</a:t>
            </a:r>
          </a:p>
        </p:txBody>
      </p:sp>
    </p:spTree>
    <p:extLst>
      <p:ext uri="{BB962C8B-B14F-4D97-AF65-F5344CB8AC3E}">
        <p14:creationId xmlns:p14="http://schemas.microsoft.com/office/powerpoint/2010/main" val="9963922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</a:t>
            </a:r>
            <a:r>
              <a:rPr lang="cs-CZ" dirty="0" err="1"/>
              <a:t>Socrative</a:t>
            </a:r>
            <a:r>
              <a:rPr lang="cs-CZ" dirty="0"/>
              <a:t> 2 - řešení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symbol pro obsah 4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72000" indent="0">
                  <a:buNone/>
                </a:pPr>
                <a:r>
                  <a:rPr lang="cs-CZ" sz="2400" dirty="0"/>
                  <a:t>Efektivní úroková sazba:</a:t>
                </a:r>
              </a:p>
              <a:p>
                <a:pPr marL="586350" indent="-514350">
                  <a:buFont typeface="+mj-lt"/>
                  <a:buAutoNum type="alphaLcParenR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𝑒𝑓</m:t>
                        </m:r>
                      </m:sub>
                    </m:sSub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endParaRPr lang="cs-CZ" sz="2400" b="0" i="1" dirty="0">
                  <a:latin typeface="Cambria Math" panose="02040503050406030204" pitchFamily="18" charset="0"/>
                </a:endParaRPr>
              </a:p>
              <a:p>
                <a:pPr marL="586350" indent="-514350">
                  <a:buFont typeface="+mj-lt"/>
                  <a:buAutoNum type="alphaLcParenR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𝑒𝑓</m:t>
                        </m:r>
                      </m:sub>
                    </m:sSub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cs-CZ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(1+</m:t>
                        </m:r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×6)</m:t>
                        </m:r>
                      </m:e>
                      <m:sup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endParaRPr lang="cs-CZ" sz="2400" dirty="0"/>
              </a:p>
              <a:p>
                <a:pPr marL="586350" indent="-514350">
                  <a:buFont typeface="+mj-lt"/>
                  <a:buAutoNum type="alphaLcParenR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𝑒𝑓</m:t>
                        </m:r>
                      </m:sub>
                    </m:sSub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(1+</m:t>
                        </m:r>
                        <m:f>
                          <m:fPr>
                            <m:ctrlPr>
                              <a:rPr lang="cs-CZ" sz="2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sz="2400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num>
                          <m:den>
                            <m:r>
                              <a:rPr lang="cs-CZ" sz="24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  <m:r>
                          <a:rPr lang="cs-CZ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cs-CZ" sz="2400" i="1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endParaRPr lang="cs-CZ" sz="2400" i="1" dirty="0">
                  <a:latin typeface="Cambria Math" panose="02040503050406030204" pitchFamily="18" charset="0"/>
                </a:endParaRPr>
              </a:p>
              <a:p>
                <a:pPr marL="586350" indent="-514350">
                  <a:buFont typeface="+mj-lt"/>
                  <a:buAutoNum type="alphaLcParenR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𝑒𝑓</m:t>
                        </m:r>
                      </m:sub>
                    </m:sSub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(1+</m:t>
                        </m:r>
                        <m:f>
                          <m:fPr>
                            <m:ctrlPr>
                              <a:rPr lang="cs-CZ" sz="2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sz="2400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num>
                          <m:den>
                            <m:r>
                              <a:rPr lang="cs-CZ" sz="2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  <m:r>
                          <a:rPr lang="cs-CZ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12</m:t>
                        </m:r>
                      </m:sup>
                    </m:sSup>
                    <m:r>
                      <a:rPr lang="cs-CZ" sz="2400" i="1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endParaRPr lang="cs-CZ" sz="2400" i="1" dirty="0">
                  <a:latin typeface="Cambria Math" panose="02040503050406030204" pitchFamily="18" charset="0"/>
                </a:endParaRPr>
              </a:p>
              <a:p>
                <a:pPr marL="586350" indent="-514350">
                  <a:buFont typeface="+mj-lt"/>
                  <a:buAutoNum type="alphaLcParenR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𝑒𝑓</m:t>
                        </m:r>
                      </m:sub>
                    </m:sSub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cs-CZ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sup>
                    </m:sSup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endParaRPr lang="cs-CZ" sz="2400" b="0" i="1" dirty="0">
                  <a:latin typeface="Cambria Math" panose="02040503050406030204" pitchFamily="18" charset="0"/>
                </a:endParaRPr>
              </a:p>
              <a:p>
                <a:pPr marL="72000" indent="0">
                  <a:buNone/>
                </a:pPr>
                <a:r>
                  <a:rPr lang="cs-CZ" sz="2400" dirty="0"/>
                  <a:t>	  </a:t>
                </a:r>
                <a14:m>
                  <m:oMath xmlns:m="http://schemas.openxmlformats.org/officeDocument/2006/math">
                    <m:r>
                      <a:rPr lang="cs-CZ" sz="24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cs-CZ" sz="2400" b="0" i="0" smtClean="0">
                            <a:latin typeface="Cambria Math" panose="02040503050406030204" pitchFamily="18" charset="0"/>
                          </a:rPr>
                          <m:t>ln</m:t>
                        </m:r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⁡(</m:t>
                        </m:r>
                        <m:sSup>
                          <m:sSupPr>
                            <m:ctrlPr>
                              <a:rPr lang="cs-CZ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cs-CZ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cs-CZ" sz="2400" b="0" i="1" smtClean="0">
                                    <a:latin typeface="Cambria Math" panose="02040503050406030204" pitchFamily="18" charset="0"/>
                                  </a:rPr>
                                  <m:t>1+</m:t>
                                </m:r>
                                <m:r>
                                  <a:rPr lang="cs-CZ" sz="2400" b="0" i="1" smtClean="0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</m:d>
                          </m:e>
                          <m:sup>
                            <m:r>
                              <a:rPr lang="cs-CZ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p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 −1</m:t>
                    </m:r>
                  </m:oMath>
                </a14:m>
                <a:r>
                  <a:rPr lang="cs-CZ" sz="2400" dirty="0"/>
                  <a:t> </a:t>
                </a:r>
              </a:p>
            </p:txBody>
          </p:sp>
        </mc:Choice>
        <mc:Fallback xmlns="">
          <p:sp>
            <p:nvSpPr>
              <p:cNvPr id="5" name="Zástupný symbol pro obsah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20" b="-382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9" name="Tabulka 8">
            <a:extLst>
              <a:ext uri="{FF2B5EF4-FFF2-40B4-BE49-F238E27FC236}">
                <a16:creationId xmlns:a16="http://schemas.microsoft.com/office/drawing/2014/main" id="{A14876DB-49F6-42ED-B182-03889E42D1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8170079"/>
              </p:ext>
            </p:extLst>
          </p:nvPr>
        </p:nvGraphicFramePr>
        <p:xfrm>
          <a:off x="4485467" y="1692002"/>
          <a:ext cx="6840000" cy="410400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2520000">
                  <a:extLst>
                    <a:ext uri="{9D8B030D-6E8A-4147-A177-3AD203B41FA5}">
                      <a16:colId xmlns:a16="http://schemas.microsoft.com/office/drawing/2014/main" val="204382068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838063103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3937538303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1693725820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effectLst/>
                        </a:rPr>
                        <a:t>zadání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421" marR="1421" marT="142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>
                          <a:effectLst/>
                        </a:rPr>
                        <a:t>r(x)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421" marR="1421" marT="142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effectLst/>
                        </a:rPr>
                        <a:t>p. a.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421" marR="1421" marT="142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effectLst/>
                        </a:rPr>
                        <a:t>r</a:t>
                      </a:r>
                      <a:r>
                        <a:rPr lang="cs-CZ" sz="1600" b="1" u="none" strike="noStrike" baseline="-25000" dirty="0">
                          <a:effectLst/>
                        </a:rPr>
                        <a:t>ef</a:t>
                      </a:r>
                      <a:endParaRPr lang="cs-CZ" sz="1600" b="1" i="0" u="none" strike="noStrike" baseline="-2500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421" marR="1421" marT="1421" marB="0" anchor="ctr"/>
                </a:tc>
                <a:extLst>
                  <a:ext uri="{0D108BD9-81ED-4DB2-BD59-A6C34878D82A}">
                    <a16:rowId xmlns:a16="http://schemas.microsoft.com/office/drawing/2014/main" val="1849290071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pt-BR" sz="16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15 % p. a.</a:t>
                      </a:r>
                      <a:endParaRPr lang="cs-CZ" sz="1600" b="0" u="none" strike="noStrike" kern="120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algn="ctr" defTabSz="914400" rtl="0" eaLnBrk="1" fontAlgn="b" latinLnBrk="0" hangingPunct="1"/>
                      <a:r>
                        <a:rPr lang="pt-BR" sz="16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roční připsání úroků</a:t>
                      </a:r>
                      <a:endParaRPr lang="pt-BR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6710" marR="1421" marT="142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6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0,15</a:t>
                      </a:r>
                      <a:endParaRPr lang="cs-CZ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421" marR="1421" marT="142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600" b="0" u="none" strike="noStrike" kern="1200">
                          <a:solidFill>
                            <a:srgbClr val="000000"/>
                          </a:solidFill>
                          <a:effectLst/>
                        </a:rPr>
                        <a:t>15,0%</a:t>
                      </a:r>
                      <a:endParaRPr lang="cs-CZ" sz="1600" b="0" i="0" u="none" strike="noStrike" kern="120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421" marR="1421" marT="142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6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15,00%</a:t>
                      </a:r>
                      <a:endParaRPr lang="cs-CZ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421" marR="1421" marT="1421" marB="0" anchor="ctr"/>
                </a:tc>
                <a:extLst>
                  <a:ext uri="{0D108BD9-81ED-4DB2-BD59-A6C34878D82A}">
                    <a16:rowId xmlns:a16="http://schemas.microsoft.com/office/drawing/2014/main" val="3581469735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6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1,24 % p. m.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cs-CZ" sz="16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půlroční připsání úroků</a:t>
                      </a:r>
                      <a:endParaRPr lang="cs-CZ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6710" marR="1421" marT="142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600" b="0" u="none" strike="noStrike" kern="1200">
                          <a:solidFill>
                            <a:srgbClr val="000000"/>
                          </a:solidFill>
                          <a:effectLst/>
                        </a:rPr>
                        <a:t>0,0124</a:t>
                      </a:r>
                      <a:endParaRPr lang="cs-CZ" sz="1600" b="0" i="0" u="none" strike="noStrike" kern="120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421" marR="1421" marT="142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6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14,9%</a:t>
                      </a:r>
                      <a:endParaRPr lang="cs-CZ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421" marR="1421" marT="142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600" b="0" u="none" strike="noStrike" kern="1200">
                          <a:solidFill>
                            <a:srgbClr val="000000"/>
                          </a:solidFill>
                          <a:effectLst/>
                        </a:rPr>
                        <a:t>15,43%</a:t>
                      </a:r>
                      <a:endParaRPr lang="cs-CZ" sz="1600" b="0" i="0" u="none" strike="noStrike" kern="120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421" marR="1421" marT="1421" marB="0" anchor="ctr"/>
                </a:tc>
                <a:extLst>
                  <a:ext uri="{0D108BD9-81ED-4DB2-BD59-A6C34878D82A}">
                    <a16:rowId xmlns:a16="http://schemas.microsoft.com/office/drawing/2014/main" val="1468435624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6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14,8 % p. a.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cs-CZ" sz="16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čtvrtletní připsání úroků</a:t>
                      </a:r>
                      <a:endParaRPr lang="cs-CZ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6710" marR="1421" marT="142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600" b="0" u="none" strike="noStrike" kern="1200">
                          <a:solidFill>
                            <a:srgbClr val="000000"/>
                          </a:solidFill>
                          <a:effectLst/>
                        </a:rPr>
                        <a:t>0,148</a:t>
                      </a:r>
                      <a:endParaRPr lang="cs-CZ" sz="1600" b="0" i="0" u="none" strike="noStrike" kern="120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421" marR="1421" marT="142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6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14,8%</a:t>
                      </a:r>
                      <a:endParaRPr lang="cs-CZ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421" marR="1421" marT="142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600" b="0" u="none" strike="noStrike" kern="1200">
                          <a:solidFill>
                            <a:srgbClr val="000000"/>
                          </a:solidFill>
                          <a:effectLst/>
                        </a:rPr>
                        <a:t>15,64%</a:t>
                      </a:r>
                      <a:endParaRPr lang="cs-CZ" sz="1600" b="0" i="0" u="none" strike="noStrike" kern="120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421" marR="1421" marT="1421" marB="0" anchor="ctr"/>
                </a:tc>
                <a:extLst>
                  <a:ext uri="{0D108BD9-81ED-4DB2-BD59-A6C34878D82A}">
                    <a16:rowId xmlns:a16="http://schemas.microsoft.com/office/drawing/2014/main" val="3217268463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6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3,675 % p. q.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cs-CZ" sz="16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měsíční připsání úroků</a:t>
                      </a:r>
                      <a:endParaRPr lang="cs-CZ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6710" marR="1421" marT="142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600" b="0" u="none" strike="noStrike" kern="1200">
                          <a:solidFill>
                            <a:srgbClr val="000000"/>
                          </a:solidFill>
                          <a:effectLst/>
                        </a:rPr>
                        <a:t>0,03675</a:t>
                      </a:r>
                      <a:endParaRPr lang="cs-CZ" sz="1600" b="0" i="0" u="none" strike="noStrike" kern="120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421" marR="1421" marT="142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6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14,7%</a:t>
                      </a:r>
                      <a:endParaRPr lang="cs-CZ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421" marR="1421" marT="142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600" b="1" u="none" strike="noStrike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15,73%</a:t>
                      </a:r>
                      <a:endParaRPr lang="cs-CZ" sz="1600" b="1" i="0" u="none" strike="noStrike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421" marR="1421" marT="1421" marB="0" anchor="ctr"/>
                </a:tc>
                <a:extLst>
                  <a:ext uri="{0D108BD9-81ED-4DB2-BD59-A6C34878D82A}">
                    <a16:rowId xmlns:a16="http://schemas.microsoft.com/office/drawing/2014/main" val="1281302270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6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7,3 % p. s.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cs-CZ" sz="16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spojité úročení</a:t>
                      </a:r>
                      <a:endParaRPr lang="cs-CZ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6710" marR="1421" marT="142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600" b="0" u="none" strike="noStrike" kern="1200">
                          <a:solidFill>
                            <a:srgbClr val="000000"/>
                          </a:solidFill>
                          <a:effectLst/>
                        </a:rPr>
                        <a:t>0,073</a:t>
                      </a:r>
                      <a:endParaRPr lang="cs-CZ" sz="1600" b="0" i="0" u="none" strike="noStrike" kern="120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421" marR="1421" marT="142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600" b="0" u="none" strike="noStrike" kern="1200">
                          <a:solidFill>
                            <a:srgbClr val="000000"/>
                          </a:solidFill>
                          <a:effectLst/>
                        </a:rPr>
                        <a:t>14,6%</a:t>
                      </a:r>
                      <a:endParaRPr lang="cs-CZ" sz="1600" b="0" i="0" u="none" strike="noStrike" kern="120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421" marR="1421" marT="142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6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15,13%</a:t>
                      </a:r>
                      <a:endParaRPr lang="cs-CZ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421" marR="1421" marT="1421" marB="0" anchor="ctr"/>
                </a:tc>
                <a:extLst>
                  <a:ext uri="{0D108BD9-81ED-4DB2-BD59-A6C34878D82A}">
                    <a16:rowId xmlns:a16="http://schemas.microsoft.com/office/drawing/2014/main" val="8276208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77452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8EAB443-3C12-4AAD-852C-8452BB8BB1D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26B0D26-245A-4C96-ABFC-81CE77D336C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8643C78-6914-469C-825D-C89F221DDE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</a:t>
            </a:r>
            <a:r>
              <a:rPr lang="cs-CZ" dirty="0" err="1"/>
              <a:t>Socrative</a:t>
            </a:r>
            <a:r>
              <a:rPr lang="cs-CZ" dirty="0"/>
              <a:t> 3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2B2ECB2-3EE6-4DC2-8E09-A8F87FC5CC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/>
              <a:t>Vybrali jste si spořící účet s nabídkou 3,68 % p. q. s měsíčním připsáním úroků a vložili jste na něj 300 000. Po prvním roce jste se ale rozhodli, že využijete konkurenční nabídky, která vám umožnila úročit prostředky sazbou 8 % p. s. ve spojitém úročení. Kolik za další 2 roky získáte prostředků, jestliže víte, že se při výběru platí jednorázová 15 % daň = jaká je FV(3 roky) netto?</a:t>
            </a:r>
          </a:p>
          <a:p>
            <a:pPr marL="72000" indent="0">
              <a:buNone/>
            </a:pPr>
            <a:endParaRPr lang="cs-CZ" sz="1400" dirty="0"/>
          </a:p>
          <a:p>
            <a:pPr marL="72000" indent="0">
              <a:buNone/>
            </a:pPr>
            <a:r>
              <a:rPr lang="cs-CZ" sz="2000" dirty="0"/>
              <a:t>Zaokrouhlete na dvě desetinná místa.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39622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0AD3ABF-5C5C-4A64-8BDD-302C4BE228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E009984-54B9-4242-8202-E521832657B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07C91D4-7EE0-45C5-A50D-0AA3D9D6E1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508723"/>
            <a:ext cx="10753200" cy="451576"/>
          </a:xfrm>
        </p:spPr>
        <p:txBody>
          <a:bodyPr/>
          <a:lstStyle/>
          <a:p>
            <a:r>
              <a:rPr lang="cs-CZ" dirty="0"/>
              <a:t>Příklad </a:t>
            </a:r>
            <a:r>
              <a:rPr lang="cs-CZ" dirty="0" err="1"/>
              <a:t>Socrative</a:t>
            </a:r>
            <a:r>
              <a:rPr lang="cs-CZ" dirty="0"/>
              <a:t> 3 - řešení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Zástupný obsah 7">
                <a:extLst>
                  <a:ext uri="{FF2B5EF4-FFF2-40B4-BE49-F238E27FC236}">
                    <a16:creationId xmlns:a16="http://schemas.microsoft.com/office/drawing/2014/main" id="{529CDB65-6239-448B-A97E-905194AB44B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313043" y="1244452"/>
                <a:ext cx="8521148" cy="4139998"/>
              </a:xfrm>
            </p:spPr>
            <p:txBody>
              <a:bodyPr/>
              <a:lstStyle/>
              <a:p>
                <a:pPr marL="414900" indent="-342900">
                  <a:lnSpc>
                    <a:spcPct val="100000"/>
                  </a:lnSpc>
                  <a:spcAft>
                    <a:spcPts val="0"/>
                  </a:spcAft>
                  <a:buFont typeface="+mj-lt"/>
                  <a:buAutoNum type="arabicPeriod"/>
                </a:pPr>
                <a:r>
                  <a:rPr lang="cs-CZ" sz="1600" b="1" dirty="0"/>
                  <a:t>Jaká je FV za první rok = na prvním účtu?</a:t>
                </a:r>
              </a:p>
              <a:p>
                <a:pPr marL="72000" indent="0">
                  <a:lnSpc>
                    <a:spcPct val="100000"/>
                  </a:lnSpc>
                  <a:spcAft>
                    <a:spcPts val="0"/>
                  </a:spcAft>
                  <a:buNone/>
                </a:pPr>
                <a:endParaRPr lang="cs-CZ" sz="1600" b="1" dirty="0"/>
              </a:p>
              <a:p>
                <a:pPr marL="72000" indent="0">
                  <a:lnSpc>
                    <a:spcPct val="100000"/>
                  </a:lnSpc>
                  <a:spcAft>
                    <a:spcPts val="0"/>
                  </a:spcAft>
                  <a:buNone/>
                </a:pPr>
                <a:r>
                  <a:rPr lang="cs-CZ" sz="1800" dirty="0"/>
                  <a:t>	</a:t>
                </a:r>
                <a14:m>
                  <m:oMath xmlns:m="http://schemas.openxmlformats.org/officeDocument/2006/math">
                    <m:r>
                      <a:rPr lang="cs-CZ" sz="1600" b="0" i="1">
                        <a:latin typeface="Cambria Math" panose="02040503050406030204" pitchFamily="18" charset="0"/>
                      </a:rPr>
                      <m:t>𝐹𝑉</m:t>
                    </m:r>
                    <m:d>
                      <m:dPr>
                        <m:ctrlPr>
                          <a:rPr lang="cs-CZ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1600" b="0" i="1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  <m:r>
                      <a:rPr lang="cs-CZ" sz="1600" b="0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1600" b="0" i="1">
                        <a:latin typeface="Cambria Math" panose="02040503050406030204" pitchFamily="18" charset="0"/>
                      </a:rPr>
                      <m:t>𝑃𝑉</m:t>
                    </m:r>
                    <m:sSup>
                      <m:sSupPr>
                        <m:ctrlPr>
                          <a:rPr lang="cs-CZ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cs-CZ" sz="1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cs-CZ" sz="1600" b="0" i="1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cs-CZ" sz="1600" b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cs-CZ" sz="16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sz="1600" b="0" i="1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num>
                              <m:den>
                                <m:r>
                                  <a:rPr lang="cs-CZ" sz="1600" b="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cs-CZ" sz="1600" b="0" i="1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cs-CZ" sz="1600" b="0"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cs-CZ" sz="1600" b="0" i="1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  <m:r>
                      <a:rPr lang="cs-CZ" sz="1600" b="0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1600" b="0" i="1">
                        <a:latin typeface="Cambria Math" panose="02040503050406030204" pitchFamily="18" charset="0"/>
                      </a:rPr>
                      <m:t>300</m:t>
                    </m:r>
                    <m:r>
                      <a:rPr lang="cs-CZ" sz="1600" b="0">
                        <a:latin typeface="Cambria Math" panose="02040503050406030204" pitchFamily="18" charset="0"/>
                      </a:rPr>
                      <m:t> </m:t>
                    </m:r>
                    <m:r>
                      <a:rPr lang="cs-CZ" sz="1600" b="0" i="1">
                        <a:latin typeface="Cambria Math" panose="02040503050406030204" pitchFamily="18" charset="0"/>
                      </a:rPr>
                      <m:t>000</m:t>
                    </m:r>
                    <m:r>
                      <a:rPr lang="cs-CZ" sz="1600" b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cs-CZ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1600" b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cs-CZ" sz="1600" b="0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cs-CZ" sz="1600" b="0"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cs-CZ" sz="16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sz="1600" b="0" i="1">
                                <a:latin typeface="Cambria Math" panose="02040503050406030204" pitchFamily="18" charset="0"/>
                              </a:rPr>
                              <m:t>0</m:t>
                            </m:r>
                            <m:r>
                              <a:rPr lang="cs-CZ" sz="1600" b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cs-CZ" sz="1600" b="0" i="1">
                                <a:latin typeface="Cambria Math" panose="02040503050406030204" pitchFamily="18" charset="0"/>
                              </a:rPr>
                              <m:t>036</m:t>
                            </m:r>
                            <m:r>
                              <a:rPr lang="cs-CZ" sz="1600" b="0" i="1" smtClean="0">
                                <a:latin typeface="Cambria Math" panose="02040503050406030204" pitchFamily="18" charset="0"/>
                              </a:rPr>
                              <m:t>8</m:t>
                            </m:r>
                          </m:num>
                          <m:den>
                            <m:r>
                              <a:rPr lang="cs-CZ" sz="1600" b="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  <m:r>
                          <a:rPr lang="cs-CZ" sz="1600" b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cs-CZ" sz="1600" b="0" i="1">
                            <a:latin typeface="Cambria Math" panose="02040503050406030204" pitchFamily="18" charset="0"/>
                          </a:rPr>
                          <m:t>12</m:t>
                        </m:r>
                        <m:r>
                          <a:rPr lang="cs-CZ" sz="1600" b="0"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cs-CZ" sz="1600" b="0" i="1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  <m:r>
                      <a:rPr lang="cs-CZ" sz="1600" b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nor/>
                      </m:rPr>
                      <a:rPr lang="cs-CZ" sz="1600">
                        <a:latin typeface="Cambria Math" panose="02040503050406030204" pitchFamily="18" charset="0"/>
                      </a:rPr>
                      <m:t>347</m:t>
                    </m:r>
                    <m:r>
                      <m:rPr>
                        <m:nor/>
                      </m:rPr>
                      <a:rPr lang="cs-CZ" sz="16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cs-CZ" sz="1600">
                        <a:latin typeface="Cambria Math" panose="02040503050406030204" pitchFamily="18" charset="0"/>
                      </a:rPr>
                      <m:t>196</m:t>
                    </m:r>
                  </m:oMath>
                </a14:m>
                <a:endParaRPr lang="cs-CZ" sz="1800" dirty="0"/>
              </a:p>
              <a:p>
                <a:pPr marL="72000" indent="0">
                  <a:lnSpc>
                    <a:spcPct val="100000"/>
                  </a:lnSpc>
                  <a:spcAft>
                    <a:spcPts val="0"/>
                  </a:spcAft>
                  <a:buNone/>
                </a:pPr>
                <a:endParaRPr lang="cs-CZ" sz="1800" dirty="0"/>
              </a:p>
              <a:p>
                <a:pPr marL="414900" indent="-342900">
                  <a:lnSpc>
                    <a:spcPct val="100000"/>
                  </a:lnSpc>
                  <a:spcAft>
                    <a:spcPts val="0"/>
                  </a:spcAft>
                  <a:buFont typeface="+mj-lt"/>
                  <a:buAutoNum type="arabicPeriod" startAt="2"/>
                </a:pPr>
                <a:r>
                  <a:rPr lang="cs-CZ" sz="1600" b="1" dirty="0"/>
                  <a:t>Jaká je FV na konci spoření = po dalších dvou letech za nových podmínek?</a:t>
                </a:r>
              </a:p>
              <a:p>
                <a:pPr marL="72000" indent="0">
                  <a:lnSpc>
                    <a:spcPct val="100000"/>
                  </a:lnSpc>
                  <a:spcAft>
                    <a:spcPts val="0"/>
                  </a:spcAft>
                  <a:buNone/>
                </a:pPr>
                <a:endParaRPr lang="cs-CZ" sz="1600" b="1" dirty="0"/>
              </a:p>
              <a:p>
                <a:pPr marL="72000" indent="0">
                  <a:lnSpc>
                    <a:spcPct val="100000"/>
                  </a:lnSpc>
                  <a:spcAft>
                    <a:spcPts val="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800" b="0" i="1" smtClean="0">
                          <a:latin typeface="Cambria Math" panose="02040503050406030204" pitchFamily="18" charset="0"/>
                        </a:rPr>
                        <m:t>𝐹𝑉</m:t>
                      </m:r>
                      <m:d>
                        <m:dPr>
                          <m:ctrlPr>
                            <a:rPr lang="cs-CZ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cs-CZ" sz="1800" b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1800" b="0" i="1" smtClean="0">
                          <a:latin typeface="Cambria Math" panose="02040503050406030204" pitchFamily="18" charset="0"/>
                        </a:rPr>
                        <m:t>𝐹𝑉</m:t>
                      </m:r>
                      <m:d>
                        <m:dPr>
                          <m:ctrlPr>
                            <a:rPr lang="cs-CZ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cs-CZ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cs-CZ" sz="1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"/>
                              <m:endChr m:val=""/>
                              <m:ctrlPr>
                                <a:rPr lang="cs-CZ" sz="1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18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</m:d>
                        </m:e>
                        <m:sup>
                          <m:r>
                            <a:rPr lang="cs-CZ" sz="1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cs-CZ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cs-CZ" sz="18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cs-CZ" sz="1800" b="0">
                              <a:latin typeface="Cambria Math" panose="02040503050406030204" pitchFamily="18" charset="0"/>
                            </a:rPr>
                            <m:t>×</m:t>
                          </m:r>
                          <m:r>
                            <a:rPr lang="cs-CZ" sz="1800" b="0" i="1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cs-CZ" sz="1800" b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1800" b="0" i="1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cs-CZ" sz="1800" b="0" i="1" smtClean="0">
                          <a:latin typeface="Cambria Math" panose="02040503050406030204" pitchFamily="18" charset="0"/>
                        </a:rPr>
                        <m:t>48196</m:t>
                      </m:r>
                      <m:r>
                        <a:rPr lang="cs-CZ" sz="1800" b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cs-CZ" sz="1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"/>
                              <m:endChr m:val=""/>
                              <m:ctrlPr>
                                <a:rPr lang="cs-CZ" sz="1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18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</m:d>
                        </m:e>
                        <m:sup>
                          <m:r>
                            <m:rPr>
                              <m:sty m:val="p"/>
                            </m:rPr>
                            <a:rPr lang="cs-CZ" sz="1800" b="0" i="0" smtClean="0">
                              <a:latin typeface="Cambria Math" panose="02040503050406030204" pitchFamily="18" charset="0"/>
                            </a:rPr>
                            <m:t>ln</m:t>
                          </m:r>
                          <m:r>
                            <a:rPr lang="cs-CZ" sz="1800" b="0" i="1" smtClean="0">
                              <a:latin typeface="Cambria Math" panose="02040503050406030204" pitchFamily="18" charset="0"/>
                            </a:rPr>
                            <m:t>⁡(1+0,08)</m:t>
                          </m:r>
                          <m:r>
                            <a:rPr lang="cs-CZ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cs-CZ" sz="18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cs-CZ" sz="1800">
                              <a:latin typeface="Cambria Math" panose="02040503050406030204" pitchFamily="18" charset="0"/>
                            </a:rPr>
                            <m:t>×</m:t>
                          </m:r>
                          <m:r>
                            <a:rPr lang="cs-CZ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cs-CZ" sz="18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1800" b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cs-CZ" sz="1800">
                          <a:latin typeface="Cambria Math" panose="02040503050406030204" pitchFamily="18" charset="0"/>
                        </a:rPr>
                        <m:t>472</m:t>
                      </m:r>
                      <m:r>
                        <m:rPr>
                          <m:nor/>
                        </m:rPr>
                        <a:rPr lang="cs-CZ" sz="18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cs-CZ" sz="1800">
                          <a:latin typeface="Cambria Math" panose="02040503050406030204" pitchFamily="18" charset="0"/>
                        </a:rPr>
                        <m:t>356,289</m:t>
                      </m:r>
                    </m:oMath>
                  </m:oMathPara>
                </a14:m>
                <a:endParaRPr lang="cs-CZ" sz="1800" dirty="0">
                  <a:latin typeface="Cambria Math" panose="02040503050406030204" pitchFamily="18" charset="0"/>
                </a:endParaRPr>
              </a:p>
              <a:p>
                <a:pPr marL="72000" indent="0">
                  <a:lnSpc>
                    <a:spcPct val="100000"/>
                  </a:lnSpc>
                  <a:spcAft>
                    <a:spcPts val="0"/>
                  </a:spcAft>
                  <a:buNone/>
                </a:pPr>
                <a:endParaRPr lang="cs-CZ" sz="1800" dirty="0">
                  <a:latin typeface="Cambria Math" panose="02040503050406030204" pitchFamily="18" charset="0"/>
                </a:endParaRPr>
              </a:p>
              <a:p>
                <a:pPr marL="414900" indent="-342900">
                  <a:lnSpc>
                    <a:spcPct val="100000"/>
                  </a:lnSpc>
                  <a:spcAft>
                    <a:spcPts val="0"/>
                  </a:spcAft>
                  <a:buFont typeface="+mj-lt"/>
                  <a:buAutoNum type="arabicPeriod" startAt="3"/>
                </a:pPr>
                <a:r>
                  <a:rPr lang="cs-CZ" sz="1600" b="1" dirty="0"/>
                  <a:t>Jak vysoká je daň?</a:t>
                </a:r>
              </a:p>
              <a:p>
                <a:pPr marL="72000" indent="0">
                  <a:lnSpc>
                    <a:spcPct val="100000"/>
                  </a:lnSpc>
                  <a:spcAft>
                    <a:spcPts val="0"/>
                  </a:spcAft>
                  <a:buNone/>
                </a:pPr>
                <a:endParaRPr lang="cs-CZ" sz="1600" b="1" dirty="0"/>
              </a:p>
              <a:p>
                <a:pPr marL="72000" indent="0">
                  <a:lnSpc>
                    <a:spcPct val="100000"/>
                  </a:lnSpc>
                  <a:spcAft>
                    <a:spcPts val="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800">
                          <a:latin typeface="Cambria Math" panose="02040503050406030204" pitchFamily="18" charset="0"/>
                        </a:rPr>
                        <m:t>𝑇𝑎𝑥</m:t>
                      </m:r>
                      <m:r>
                        <a:rPr lang="cs-CZ" sz="1800">
                          <a:latin typeface="Cambria Math" panose="02040503050406030204" pitchFamily="18" charset="0"/>
                        </a:rPr>
                        <m:t>=0,15×(</m:t>
                      </m:r>
                      <m:r>
                        <a:rPr lang="cs-CZ" sz="1800">
                          <a:latin typeface="Cambria Math" panose="02040503050406030204" pitchFamily="18" charset="0"/>
                        </a:rPr>
                        <m:t>𝐹𝑉</m:t>
                      </m:r>
                      <m:d>
                        <m:dPr>
                          <m:ctrlPr>
                            <a:rPr lang="cs-CZ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80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cs-CZ" sz="180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cs-CZ" sz="1800">
                          <a:latin typeface="Cambria Math" panose="02040503050406030204" pitchFamily="18" charset="0"/>
                        </a:rPr>
                        <m:t>𝑃𝑉</m:t>
                      </m:r>
                      <m:r>
                        <a:rPr lang="cs-CZ" sz="1800">
                          <a:latin typeface="Cambria Math" panose="02040503050406030204" pitchFamily="18" charset="0"/>
                        </a:rPr>
                        <m:t>)=</m:t>
                      </m:r>
                      <m:r>
                        <m:rPr>
                          <m:nor/>
                        </m:rPr>
                        <a:rPr lang="cs-CZ" sz="1800">
                          <a:latin typeface="Cambria Math" panose="02040503050406030204" pitchFamily="18" charset="0"/>
                        </a:rPr>
                        <m:t>0,15</m:t>
                      </m:r>
                      <m:r>
                        <a:rPr lang="cs-CZ" sz="1800">
                          <a:latin typeface="Cambria Math" panose="02040503050406030204" pitchFamily="18" charset="0"/>
                        </a:rPr>
                        <m:t>×(</m:t>
                      </m:r>
                      <m:r>
                        <m:rPr>
                          <m:nor/>
                        </m:rPr>
                        <a:rPr lang="cs-CZ" sz="1800">
                          <a:latin typeface="Cambria Math" panose="02040503050406030204" pitchFamily="18" charset="0"/>
                        </a:rPr>
                        <m:t>472 356,289 − 300 000) =25853,44</m:t>
                      </m:r>
                    </m:oMath>
                  </m:oMathPara>
                </a14:m>
                <a:endParaRPr lang="cs-CZ" sz="1800" dirty="0">
                  <a:latin typeface="Cambria Math" panose="02040503050406030204" pitchFamily="18" charset="0"/>
                </a:endParaRPr>
              </a:p>
              <a:p>
                <a:pPr marL="72000" indent="0">
                  <a:lnSpc>
                    <a:spcPct val="100000"/>
                  </a:lnSpc>
                  <a:spcAft>
                    <a:spcPts val="0"/>
                  </a:spcAft>
                  <a:buNone/>
                </a:pPr>
                <a:endParaRPr lang="cs-CZ" sz="1800" dirty="0">
                  <a:latin typeface="Cambria Math" panose="02040503050406030204" pitchFamily="18" charset="0"/>
                </a:endParaRPr>
              </a:p>
              <a:p>
                <a:pPr marL="414900" indent="-342900">
                  <a:lnSpc>
                    <a:spcPct val="100000"/>
                  </a:lnSpc>
                  <a:spcAft>
                    <a:spcPts val="0"/>
                  </a:spcAft>
                  <a:buFont typeface="+mj-lt"/>
                  <a:buAutoNum type="arabicPeriod" startAt="4"/>
                </a:pPr>
                <a:r>
                  <a:rPr lang="cs-CZ" sz="1600" b="1" dirty="0"/>
                  <a:t>Kolik prostředků získáme?</a:t>
                </a:r>
              </a:p>
              <a:p>
                <a:pPr marL="72000" indent="0">
                  <a:lnSpc>
                    <a:spcPct val="100000"/>
                  </a:lnSpc>
                  <a:spcAft>
                    <a:spcPts val="0"/>
                  </a:spcAft>
                  <a:buNone/>
                </a:pPr>
                <a:endParaRPr lang="cs-CZ" sz="1600" b="1" dirty="0"/>
              </a:p>
              <a:p>
                <a:pPr marL="72000" indent="0">
                  <a:lnSpc>
                    <a:spcPct val="100000"/>
                  </a:lnSpc>
                  <a:spcAft>
                    <a:spcPts val="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800" b="1" i="0" smtClean="0">
                          <a:latin typeface="Cambria Math" panose="02040503050406030204" pitchFamily="18" charset="0"/>
                        </a:rPr>
                        <m:t>𝐅𝐕</m:t>
                      </m:r>
                      <m:r>
                        <a:rPr lang="cs-CZ" sz="1800" b="1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1800" b="1" i="0" smtClean="0">
                          <a:latin typeface="Cambria Math" panose="02040503050406030204" pitchFamily="18" charset="0"/>
                        </a:rPr>
                        <m:t>𝐧𝐞𝐭𝐭𝐨</m:t>
                      </m:r>
                      <m:r>
                        <a:rPr lang="cs-CZ" sz="1800" b="1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cs-CZ" sz="1800" b="1">
                          <a:latin typeface="Cambria Math" panose="02040503050406030204" pitchFamily="18" charset="0"/>
                        </a:rPr>
                        <m:t>472 356,289 − 25853,44 =448</m:t>
                      </m:r>
                      <m:r>
                        <m:rPr>
                          <m:nor/>
                        </m:rPr>
                        <a:rPr lang="cs-CZ" sz="1800" b="1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cs-CZ" sz="1800" b="1">
                          <a:latin typeface="Cambria Math" panose="02040503050406030204" pitchFamily="18" charset="0"/>
                        </a:rPr>
                        <m:t>575,8</m:t>
                      </m:r>
                    </m:oMath>
                  </m:oMathPara>
                </a14:m>
                <a:endParaRPr lang="cs-CZ" sz="1800" b="1" dirty="0">
                  <a:latin typeface="Cambria Math" panose="02040503050406030204" pitchFamily="18" charset="0"/>
                </a:endParaRPr>
              </a:p>
              <a:p>
                <a:pPr marL="72000" indent="0">
                  <a:buNone/>
                </a:pPr>
                <a:endParaRPr lang="cs-CZ" sz="1800" dirty="0"/>
              </a:p>
            </p:txBody>
          </p:sp>
        </mc:Choice>
        <mc:Fallback>
          <p:sp>
            <p:nvSpPr>
              <p:cNvPr id="8" name="Zástupný obsah 7">
                <a:extLst>
                  <a:ext uri="{FF2B5EF4-FFF2-40B4-BE49-F238E27FC236}">
                    <a16:creationId xmlns:a16="http://schemas.microsoft.com/office/drawing/2014/main" id="{529CDB65-6239-448B-A97E-905194AB44B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313043" y="1244452"/>
                <a:ext cx="8521148" cy="4139998"/>
              </a:xfrm>
              <a:blipFill>
                <a:blip r:embed="rId2"/>
                <a:stretch>
                  <a:fillRect l="-501" t="-147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9" name="Zástupný obsah 5">
            <a:extLst>
              <a:ext uri="{FF2B5EF4-FFF2-40B4-BE49-F238E27FC236}">
                <a16:creationId xmlns:a16="http://schemas.microsoft.com/office/drawing/2014/main" id="{5C0C47EB-6E1C-471F-A4B2-EBD896909D7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5200828"/>
              </p:ext>
            </p:extLst>
          </p:nvPr>
        </p:nvGraphicFramePr>
        <p:xfrm>
          <a:off x="834885" y="1417983"/>
          <a:ext cx="2398646" cy="4139997"/>
        </p:xfrm>
        <a:graphic>
          <a:graphicData uri="http://schemas.openxmlformats.org/drawingml/2006/table">
            <a:tbl>
              <a:tblPr>
                <a:tableStyleId>{B301B821-A1FF-4177-AEE7-76D212191A09}</a:tableStyleId>
              </a:tblPr>
              <a:tblGrid>
                <a:gridCol w="1069765">
                  <a:extLst>
                    <a:ext uri="{9D8B030D-6E8A-4147-A177-3AD203B41FA5}">
                      <a16:colId xmlns:a16="http://schemas.microsoft.com/office/drawing/2014/main" val="2309387266"/>
                    </a:ext>
                  </a:extLst>
                </a:gridCol>
                <a:gridCol w="1328881">
                  <a:extLst>
                    <a:ext uri="{9D8B030D-6E8A-4147-A177-3AD203B41FA5}">
                      <a16:colId xmlns:a16="http://schemas.microsoft.com/office/drawing/2014/main" val="1115103063"/>
                    </a:ext>
                  </a:extLst>
                </a:gridCol>
              </a:tblGrid>
              <a:tr h="37079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u="none" strike="noStrike" dirty="0">
                          <a:effectLst/>
                          <a:latin typeface="+mn-lt"/>
                        </a:rPr>
                        <a:t>300 000 Kč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6300154"/>
                  </a:ext>
                </a:extLst>
              </a:tr>
              <a:tr h="37079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u="none" strike="noStrike" dirty="0">
                          <a:effectLst/>
                          <a:latin typeface="+mn-lt"/>
                        </a:rPr>
                        <a:t>r(1)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u="none" strike="noStrike" dirty="0">
                          <a:effectLst/>
                          <a:latin typeface="+mn-lt"/>
                        </a:rPr>
                        <a:t>3,68% p. q.  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03463864"/>
                  </a:ext>
                </a:extLst>
              </a:tr>
              <a:tr h="37079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u="none" strike="noStrike" dirty="0">
                          <a:effectLst/>
                          <a:latin typeface="+mn-lt"/>
                        </a:rPr>
                        <a:t>m(1)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u="none" strike="noStrike" dirty="0">
                          <a:effectLst/>
                          <a:latin typeface="+mn-lt"/>
                        </a:rPr>
                        <a:t>12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5552854"/>
                  </a:ext>
                </a:extLst>
              </a:tr>
              <a:tr h="37079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u="none" strike="noStrike" dirty="0">
                          <a:effectLst/>
                          <a:latin typeface="+mn-lt"/>
                        </a:rPr>
                        <a:t>t(1)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u="none" strike="noStrike" dirty="0">
                          <a:effectLst/>
                          <a:latin typeface="+mn-lt"/>
                        </a:rPr>
                        <a:t>1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99190125"/>
                  </a:ext>
                </a:extLst>
              </a:tr>
              <a:tr h="37079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t(2)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u="none" strike="noStrike" dirty="0">
                          <a:effectLst/>
                          <a:latin typeface="+mn-lt"/>
                        </a:rPr>
                        <a:t>2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60972485"/>
                  </a:ext>
                </a:extLst>
              </a:tr>
              <a:tr h="37079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u="none" strike="noStrike" dirty="0">
                          <a:effectLst/>
                          <a:latin typeface="+mn-lt"/>
                        </a:rPr>
                        <a:t>r(2)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u="none" strike="noStrike" dirty="0">
                          <a:effectLst/>
                          <a:latin typeface="+mn-lt"/>
                        </a:rPr>
                        <a:t>8% p. s.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5003689"/>
                  </a:ext>
                </a:extLst>
              </a:tr>
              <a:tr h="432087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u="none" strike="noStrike" dirty="0">
                          <a:effectLst/>
                          <a:latin typeface="+mn-lt"/>
                        </a:rPr>
                        <a:t>m(2)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u="none" strike="noStrike" dirty="0">
                          <a:effectLst/>
                          <a:latin typeface="+mn-lt"/>
                        </a:rPr>
                        <a:t>nekonečno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24711232"/>
                  </a:ext>
                </a:extLst>
              </a:tr>
              <a:tr h="37079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u="none" strike="noStrike" dirty="0">
                          <a:effectLst/>
                          <a:latin typeface="+mn-lt"/>
                        </a:rPr>
                        <a:t>Tax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u="none" strike="noStrike" dirty="0">
                          <a:effectLst/>
                          <a:latin typeface="+mn-lt"/>
                        </a:rPr>
                        <a:t>15%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85665030"/>
                  </a:ext>
                </a:extLst>
              </a:tr>
              <a:tr h="37079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u="none" strike="noStrike" dirty="0">
                          <a:effectLst/>
                          <a:latin typeface="+mn-lt"/>
                        </a:rPr>
                        <a:t>FV(1)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u="none" strike="noStrike" dirty="0">
                          <a:effectLst/>
                          <a:latin typeface="+mn-lt"/>
                        </a:rPr>
                        <a:t>347196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76381822"/>
                  </a:ext>
                </a:extLst>
              </a:tr>
              <a:tr h="37079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u="none" strike="noStrike" dirty="0">
                          <a:effectLst/>
                          <a:latin typeface="+mn-lt"/>
                        </a:rPr>
                        <a:t>FV2()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472356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83016498"/>
                  </a:ext>
                </a:extLst>
              </a:tr>
              <a:tr h="37079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u="none" strike="noStrike" dirty="0">
                          <a:effectLst/>
                          <a:latin typeface="+mn-lt"/>
                        </a:rPr>
                        <a:t>FV netto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u="none" strike="noStrike" dirty="0">
                          <a:effectLst/>
                          <a:latin typeface="+mn-lt"/>
                        </a:rPr>
                        <a:t>448576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9681364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ovéPole 9">
                <a:extLst>
                  <a:ext uri="{FF2B5EF4-FFF2-40B4-BE49-F238E27FC236}">
                    <a16:creationId xmlns:a16="http://schemas.microsoft.com/office/drawing/2014/main" id="{FB0E5A39-6DDB-48E6-B58D-B1698A7F81EB}"/>
                  </a:ext>
                </a:extLst>
              </p:cNvPr>
              <p:cNvSpPr txBox="1"/>
              <p:nvPr/>
            </p:nvSpPr>
            <p:spPr>
              <a:xfrm>
                <a:off x="414000" y="5677734"/>
                <a:ext cx="11526000" cy="161550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72000"/>
                <a:r>
                  <a:rPr lang="cs-CZ" sz="1200" b="1" dirty="0">
                    <a:latin typeface="Cambria Math" panose="02040503050406030204" pitchFamily="18" charset="0"/>
                  </a:rPr>
                  <a:t>V jednom vzorci :</a:t>
                </a:r>
              </a:p>
              <a:p>
                <a:pPr marL="7200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200" b="0" i="1" smtClean="0">
                          <a:latin typeface="Cambria Math" panose="02040503050406030204" pitchFamily="18" charset="0"/>
                        </a:rPr>
                        <m:t>𝐹𝑉</m:t>
                      </m:r>
                      <m:r>
                        <a:rPr lang="cs-CZ" sz="12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1200" b="0" i="1" smtClean="0">
                          <a:latin typeface="Cambria Math" panose="02040503050406030204" pitchFamily="18" charset="0"/>
                        </a:rPr>
                        <m:t>𝑛𝑒𝑡𝑡𝑜</m:t>
                      </m:r>
                      <m:r>
                        <a:rPr lang="cs-CZ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"/>
                          <m:endChr m:val=""/>
                          <m:ctrlPr>
                            <a:rPr lang="cs-CZ" sz="12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"/>
                              <m:endChr m:val=""/>
                              <m:ctrlPr>
                                <a:rPr lang="cs-CZ" sz="12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1200" b="1" i="1" smtClean="0">
                                  <a:latin typeface="Cambria Math" panose="02040503050406030204" pitchFamily="18" charset="0"/>
                                </a:rPr>
                                <m:t>𝟑𝟎𝟎</m:t>
                              </m:r>
                              <m:r>
                                <a:rPr lang="cs-CZ" sz="1200" b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cs-CZ" sz="1200" b="1" i="1">
                                  <a:latin typeface="Cambria Math" panose="02040503050406030204" pitchFamily="18" charset="0"/>
                                </a:rPr>
                                <m:t>𝟎𝟎𝟎</m:t>
                              </m:r>
                              <m:r>
                                <a:rPr lang="cs-CZ" sz="1200" b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cs-CZ" sz="12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sSup>
                                <m:sSupPr>
                                  <m:ctrlPr>
                                    <a:rPr lang="cs-CZ" sz="1200" b="1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cs-CZ" sz="1200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cs-CZ" sz="1200" b="1" i="1">
                                          <a:latin typeface="Cambria Math" panose="02040503050406030204" pitchFamily="18" charset="0"/>
                                        </a:rPr>
                                        <m:t>𝟏</m:t>
                                      </m:r>
                                      <m:r>
                                        <a:rPr lang="cs-CZ" sz="1200" b="1"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f>
                                        <m:fPr>
                                          <m:ctrlPr>
                                            <a:rPr lang="cs-CZ" sz="1200" b="1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cs-CZ" sz="1200" b="1" i="1">
                                              <a:latin typeface="Cambria Math" panose="02040503050406030204" pitchFamily="18" charset="0"/>
                                            </a:rPr>
                                            <m:t>𝟎</m:t>
                                          </m:r>
                                          <m:r>
                                            <a:rPr lang="cs-CZ" sz="1200" b="1">
                                              <a:latin typeface="Cambria Math" panose="02040503050406030204" pitchFamily="18" charset="0"/>
                                            </a:rPr>
                                            <m:t>,</m:t>
                                          </m:r>
                                          <m:r>
                                            <a:rPr lang="cs-CZ" sz="1200" b="1" i="1">
                                              <a:latin typeface="Cambria Math" panose="02040503050406030204" pitchFamily="18" charset="0"/>
                                            </a:rPr>
                                            <m:t>𝟎𝟑𝟔𝟖</m:t>
                                          </m:r>
                                        </m:num>
                                        <m:den>
                                          <m:r>
                                            <a:rPr lang="cs-CZ" sz="1200" b="1" i="1">
                                              <a:latin typeface="Cambria Math" panose="02040503050406030204" pitchFamily="18" charset="0"/>
                                            </a:rPr>
                                            <m:t>𝟑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  <m:sup>
                                  <m:r>
                                    <a:rPr lang="cs-CZ" sz="1200" b="1" i="1">
                                      <a:latin typeface="Cambria Math" panose="02040503050406030204" pitchFamily="18" charset="0"/>
                                    </a:rPr>
                                    <m:t>𝟏𝟐</m:t>
                                  </m:r>
                                </m:sup>
                              </m:sSup>
                            </m:e>
                          </m:d>
                          <m:r>
                            <a:rPr lang="cs-CZ" sz="1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sSup>
                            <m:sSupPr>
                              <m:ctrlPr>
                                <a:rPr lang="cs-CZ" sz="12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"/>
                                  <m:endChr m:val=""/>
                                  <m:ctrlPr>
                                    <a:rPr lang="cs-CZ" sz="1200" b="1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1200" b="1" i="1">
                                      <a:latin typeface="Cambria Math" panose="02040503050406030204" pitchFamily="18" charset="0"/>
                                    </a:rPr>
                                    <m:t>𝒆</m:t>
                                  </m:r>
                                </m:e>
                              </m:d>
                            </m:e>
                            <m:sup>
                              <m:func>
                                <m:funcPr>
                                  <m:ctrlPr>
                                    <a:rPr lang="cs-CZ" sz="1200" b="1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a:rPr lang="cs-CZ" sz="1200" b="1" i="1">
                                      <a:latin typeface="Cambria Math" panose="02040503050406030204" pitchFamily="18" charset="0"/>
                                    </a:rPr>
                                    <m:t>𝒍𝒏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cs-CZ" sz="1200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cs-CZ" sz="1200" b="1" i="1">
                                          <a:latin typeface="Cambria Math" panose="02040503050406030204" pitchFamily="18" charset="0"/>
                                        </a:rPr>
                                        <m:t>𝟏</m:t>
                                      </m:r>
                                      <m:r>
                                        <a:rPr lang="cs-CZ" sz="1200" b="1" i="1"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r>
                                        <a:rPr lang="cs-CZ" sz="1200" b="1" i="1">
                                          <a:latin typeface="Cambria Math" panose="02040503050406030204" pitchFamily="18" charset="0"/>
                                        </a:rPr>
                                        <m:t>𝟎</m:t>
                                      </m:r>
                                      <m:r>
                                        <a:rPr lang="cs-CZ" sz="1200" b="1" i="1">
                                          <a:latin typeface="Cambria Math" panose="02040503050406030204" pitchFamily="18" charset="0"/>
                                        </a:rPr>
                                        <m:t>,</m:t>
                                      </m:r>
                                      <m:r>
                                        <a:rPr lang="cs-CZ" sz="1200" b="1" i="1">
                                          <a:latin typeface="Cambria Math" panose="02040503050406030204" pitchFamily="18" charset="0"/>
                                        </a:rPr>
                                        <m:t>𝟎𝟖</m:t>
                                      </m:r>
                                    </m:e>
                                  </m:d>
                                </m:e>
                              </m:func>
                              <m:r>
                                <a:rPr lang="cs-CZ" sz="12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r>
                                <a:rPr lang="cs-CZ" sz="12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cs-CZ" sz="1200" b="1">
                                  <a:latin typeface="Cambria Math" panose="02040503050406030204" pitchFamily="18" charset="0"/>
                                </a:rPr>
                                <m:t>×</m:t>
                              </m:r>
                              <m:r>
                                <a:rPr lang="cs-CZ" sz="12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e>
                      </m:d>
                      <m:r>
                        <a:rPr lang="cs-CZ" sz="1200" b="0" i="1" smtClean="0">
                          <a:latin typeface="Cambria Math" panose="02040503050406030204" pitchFamily="18" charset="0"/>
                        </a:rPr>
                        <m:t>−0,15 </m:t>
                      </m:r>
                      <m:r>
                        <a:rPr lang="cs-CZ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cs-CZ" sz="12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cs-CZ" sz="1200" b="1" i="1">
                          <a:latin typeface="Cambria Math" panose="02040503050406030204" pitchFamily="18" charset="0"/>
                        </a:rPr>
                        <m:t>𝟑𝟎𝟎</m:t>
                      </m:r>
                      <m:r>
                        <a:rPr lang="cs-CZ" sz="1200" b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1200" b="1" i="1">
                          <a:latin typeface="Cambria Math" panose="02040503050406030204" pitchFamily="18" charset="0"/>
                        </a:rPr>
                        <m:t>𝟎𝟎𝟎</m:t>
                      </m:r>
                      <m:r>
                        <a:rPr lang="cs-CZ" sz="1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cs-CZ" sz="1200" b="1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cs-CZ" sz="12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sz="12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1200" b="1" i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a:rPr lang="cs-CZ" sz="1200" b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cs-CZ" sz="1200" b="1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sz="1200" b="1" i="1">
                                      <a:latin typeface="Cambria Math" panose="02040503050406030204" pitchFamily="18" charset="0"/>
                                    </a:rPr>
                                    <m:t>𝟎</m:t>
                                  </m:r>
                                  <m:r>
                                    <a:rPr lang="cs-CZ" sz="1200" b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cs-CZ" sz="1200" b="1" i="1">
                                      <a:latin typeface="Cambria Math" panose="02040503050406030204" pitchFamily="18" charset="0"/>
                                    </a:rPr>
                                    <m:t>𝟎𝟑𝟔𝟖</m:t>
                                  </m:r>
                                </m:num>
                                <m:den>
                                  <m:r>
                                    <a:rPr lang="cs-CZ" sz="1200" b="1" i="1">
                                      <a:latin typeface="Cambria Math" panose="02040503050406030204" pitchFamily="18" charset="0"/>
                                    </a:rPr>
                                    <m:t>𝟑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cs-CZ" sz="1200" b="1" i="1">
                              <a:latin typeface="Cambria Math" panose="02040503050406030204" pitchFamily="18" charset="0"/>
                            </a:rPr>
                            <m:t>𝟏𝟐</m:t>
                          </m:r>
                          <m:r>
                            <a:rPr lang="cs-CZ" sz="1200" b="1">
                              <a:latin typeface="Cambria Math" panose="02040503050406030204" pitchFamily="18" charset="0"/>
                            </a:rPr>
                            <m:t>×</m:t>
                          </m:r>
                          <m:r>
                            <a:rPr lang="cs-CZ" sz="12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</m:sSup>
                      <m:r>
                        <a:rPr lang="cs-CZ" sz="12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cs-CZ" sz="12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"/>
                              <m:endChr m:val=""/>
                              <m:ctrlPr>
                                <a:rPr lang="cs-CZ" sz="12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1200" b="1" i="1">
                                  <a:latin typeface="Cambria Math" panose="02040503050406030204" pitchFamily="18" charset="0"/>
                                </a:rPr>
                                <m:t>𝒆</m:t>
                              </m:r>
                            </m:e>
                          </m:d>
                        </m:e>
                        <m:sup>
                          <m:func>
                            <m:funcPr>
                              <m:ctrlPr>
                                <a:rPr lang="cs-CZ" sz="1200" b="1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cs-CZ" sz="1200" b="1" i="1">
                                  <a:latin typeface="Cambria Math" panose="02040503050406030204" pitchFamily="18" charset="0"/>
                                </a:rPr>
                                <m:t>𝒍𝒏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cs-CZ" sz="1200" b="1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1200" b="1" i="1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  <m:r>
                                    <a:rPr lang="cs-CZ" sz="1200" b="1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cs-CZ" sz="1200" b="1" i="1">
                                      <a:latin typeface="Cambria Math" panose="02040503050406030204" pitchFamily="18" charset="0"/>
                                    </a:rPr>
                                    <m:t>𝟎</m:t>
                                  </m:r>
                                  <m:r>
                                    <a:rPr lang="cs-CZ" sz="1200" b="1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cs-CZ" sz="1200" b="1" i="1">
                                      <a:latin typeface="Cambria Math" panose="02040503050406030204" pitchFamily="18" charset="0"/>
                                    </a:rPr>
                                    <m:t>𝟎𝟖</m:t>
                                  </m:r>
                                </m:e>
                              </m:d>
                            </m:e>
                          </m:func>
                          <m:r>
                            <a:rPr lang="cs-CZ" sz="12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cs-CZ" sz="12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cs-CZ" sz="1200" b="1">
                              <a:latin typeface="Cambria Math" panose="02040503050406030204" pitchFamily="18" charset="0"/>
                            </a:rPr>
                            <m:t>×</m:t>
                          </m:r>
                          <m:r>
                            <a:rPr lang="cs-CZ" sz="12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cs-CZ" sz="1200" b="0" i="1" smtClean="0">
                          <a:latin typeface="Cambria Math" panose="02040503050406030204" pitchFamily="18" charset="0"/>
                        </a:rPr>
                        <m:t>−300 000</m:t>
                      </m:r>
                      <m:r>
                        <a:rPr lang="cs-CZ" sz="12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cs-CZ" sz="2000" b="1" dirty="0">
                  <a:latin typeface="Cambria Math" panose="02040503050406030204" pitchFamily="18" charset="0"/>
                </a:endParaRPr>
              </a:p>
              <a:p>
                <a:pPr marL="720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200" b="1" i="0">
                          <a:latin typeface="Cambria Math" panose="02040503050406030204" pitchFamily="18" charset="0"/>
                        </a:rPr>
                        <m:t>𝐅𝐕</m:t>
                      </m:r>
                      <m:r>
                        <a:rPr lang="cs-CZ" sz="1200" b="1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1200" b="1" i="0">
                          <a:latin typeface="Cambria Math" panose="02040503050406030204" pitchFamily="18" charset="0"/>
                        </a:rPr>
                        <m:t>𝐧𝐞𝐭𝐭𝐨</m:t>
                      </m:r>
                      <m:r>
                        <a:rPr lang="cs-CZ" sz="1200" b="1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"/>
                          <m:endChr m:val=""/>
                          <m:ctrlPr>
                            <a:rPr lang="cs-CZ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"/>
                              <m:endChr m:val=""/>
                              <m:ctrlPr>
                                <a:rPr lang="cs-CZ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1200" b="0" i="0">
                                  <a:latin typeface="Cambria Math" panose="02040503050406030204" pitchFamily="18" charset="0"/>
                                </a:rPr>
                                <m:t>300 000 ×</m:t>
                              </m:r>
                              <m:sSup>
                                <m:sSupPr>
                                  <m:ctrlPr>
                                    <a:rPr lang="cs-CZ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cs-CZ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cs-CZ" sz="1200" b="0" i="0">
                                          <a:latin typeface="Cambria Math" panose="02040503050406030204" pitchFamily="18" charset="0"/>
                                        </a:rPr>
                                        <m:t>1+</m:t>
                                      </m:r>
                                      <m:f>
                                        <m:fPr>
                                          <m:ctrlPr>
                                            <a:rPr lang="cs-CZ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cs-CZ" sz="1200" b="0" i="0">
                                              <a:latin typeface="Cambria Math" panose="02040503050406030204" pitchFamily="18" charset="0"/>
                                            </a:rPr>
                                            <m:t>0,0368</m:t>
                                          </m:r>
                                        </m:num>
                                        <m:den>
                                          <m:r>
                                            <a:rPr lang="cs-CZ" sz="1200" b="0" i="0">
                                              <a:latin typeface="Cambria Math" panose="02040503050406030204" pitchFamily="18" charset="0"/>
                                            </a:rPr>
                                            <m:t>3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  <m:sup>
                                  <m:r>
                                    <a:rPr lang="cs-CZ" sz="1200" b="0" i="0">
                                      <a:latin typeface="Cambria Math" panose="02040503050406030204" pitchFamily="18" charset="0"/>
                                    </a:rPr>
                                    <m:t>12</m:t>
                                  </m:r>
                                </m:sup>
                              </m:sSup>
                            </m:e>
                          </m:d>
                          <m:r>
                            <a:rPr lang="cs-CZ" sz="1200" b="0" i="0">
                              <a:latin typeface="Cambria Math" panose="02040503050406030204" pitchFamily="18" charset="0"/>
                            </a:rPr>
                            <m:t>×</m:t>
                          </m:r>
                          <m:sSup>
                            <m:sSupPr>
                              <m:ctrlPr>
                                <a:rPr lang="cs-CZ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"/>
                                  <m:endChr m:val=""/>
                                  <m:ctrlPr>
                                    <a:rPr lang="cs-CZ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m:rPr>
                                      <m:sty m:val="p"/>
                                    </m:rPr>
                                    <a:rPr lang="cs-CZ" sz="1200" b="0" i="0">
                                      <a:latin typeface="Cambria Math" panose="02040503050406030204" pitchFamily="18" charset="0"/>
                                    </a:rPr>
                                    <m:t>e</m:t>
                                  </m:r>
                                </m:e>
                              </m:d>
                            </m:e>
                            <m:sup>
                              <m:func>
                                <m:funcPr>
                                  <m:ctrlPr>
                                    <a:rPr lang="cs-CZ" sz="12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cs-CZ" sz="1200" b="0" i="0">
                                      <a:latin typeface="Cambria Math" panose="02040503050406030204" pitchFamily="18" charset="0"/>
                                    </a:rPr>
                                    <m:t>ln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cs-CZ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cs-CZ" sz="1200" b="0" i="0">
                                          <a:latin typeface="Cambria Math" panose="02040503050406030204" pitchFamily="18" charset="0"/>
                                        </a:rPr>
                                        <m:t>1+0,08</m:t>
                                      </m:r>
                                    </m:e>
                                  </m:d>
                                </m:e>
                              </m:func>
                              <m:r>
                                <a:rPr lang="cs-CZ" sz="1200" b="0" i="0">
                                  <a:latin typeface="Cambria Math" panose="02040503050406030204" pitchFamily="18" charset="0"/>
                                </a:rPr>
                                <m:t>×2×2</m:t>
                              </m:r>
                            </m:sup>
                          </m:sSup>
                          <m:r>
                            <a:rPr lang="cs-CZ" sz="12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</m:e>
                      </m:d>
                      <m:r>
                        <a:rPr lang="cs-CZ" sz="1200" b="0" i="0" smtClean="0">
                          <a:latin typeface="Cambria Math" panose="02040503050406030204" pitchFamily="18" charset="0"/>
                        </a:rPr>
                        <m:t>0,85+0,15</m:t>
                      </m:r>
                      <m:r>
                        <a:rPr lang="cs-CZ" sz="12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cs-CZ" sz="1200" b="0" i="0">
                          <a:latin typeface="Cambria Math" panose="02040503050406030204" pitchFamily="18" charset="0"/>
                        </a:rPr>
                        <m:t>300 000)</m:t>
                      </m:r>
                    </m:oMath>
                  </m:oMathPara>
                </a14:m>
                <a:endParaRPr lang="cs-CZ" sz="1200" dirty="0">
                  <a:latin typeface="Cambria Math" panose="02040503050406030204" pitchFamily="18" charset="0"/>
                </a:endParaRPr>
              </a:p>
              <a:p>
                <a:pPr marL="72000" indent="0">
                  <a:buNone/>
                </a:pPr>
                <a:endParaRPr lang="cs-CZ" sz="2400" b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ovéPole 9">
                <a:extLst>
                  <a:ext uri="{FF2B5EF4-FFF2-40B4-BE49-F238E27FC236}">
                    <a16:creationId xmlns:a16="http://schemas.microsoft.com/office/drawing/2014/main" id="{FB0E5A39-6DDB-48E6-B58D-B1698A7F81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000" y="5677734"/>
                <a:ext cx="11526000" cy="161550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id="{517DA179-4851-4EE9-8804-6E86CB8C6D36}"/>
              </a:ext>
            </a:extLst>
          </p:cNvPr>
          <p:cNvCxnSpPr/>
          <p:nvPr/>
        </p:nvCxnSpPr>
        <p:spPr bwMode="auto">
          <a:xfrm>
            <a:off x="3286539" y="5365353"/>
            <a:ext cx="8494644" cy="0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96912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9F7632F-083B-438E-A094-02B8074915E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3EA07D2-5F7A-4807-8EF3-E70A5EDF934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3EBAFCD-9773-45C5-BE7E-B76D95BFA1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</a:t>
            </a:r>
            <a:r>
              <a:rPr lang="cs-CZ" dirty="0" err="1"/>
              <a:t>Socrative</a:t>
            </a:r>
            <a:r>
              <a:rPr lang="cs-CZ" dirty="0"/>
              <a:t> 4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3A8A20B-5B42-4415-BF54-0451FFAAD4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/>
              <a:t>Pokračujte v předešlém příkladu: kolik reálně získáte, jestliže předpokládáte, že roční inflace (dnes 3 %) každý rok o 10 % skokově vzroste, přičemž inflace působí na prostředky spojitě?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sz="2000" dirty="0"/>
              <a:t>Vybrali jste si spořící účet s nabídkou 3,68 % p. q. s měsíčním připsáním úroků a vložili jste na něj 300 000. Po prvním roce jste se ale rozhodli, že využijete konkurenční nabídky, která vám umožnila úročit prostředky sazbou 8 % p. s. ve spojitém úročení. Kolik za další 2 roky získáte prostředků, jestliže víte, že se při výběru platí jednorázová 15 % daň?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31913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2D71DEA-E4DD-441F-B009-F9A73A6AFC0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FE59A19-1495-4895-A5DB-7EE957D61C5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6DA03BF-BCDE-404D-B41C-77819CCB1A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</a:t>
            </a:r>
            <a:r>
              <a:rPr lang="cs-CZ" dirty="0" err="1"/>
              <a:t>Socrative</a:t>
            </a:r>
            <a:r>
              <a:rPr lang="cs-CZ" dirty="0"/>
              <a:t> 4 - řešení</a:t>
            </a: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514F2ACD-4A18-4B3B-8DD0-3F9D57DC308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4367210"/>
              </p:ext>
            </p:extLst>
          </p:nvPr>
        </p:nvGraphicFramePr>
        <p:xfrm>
          <a:off x="720000" y="1563491"/>
          <a:ext cx="3152036" cy="2407085"/>
        </p:xfrm>
        <a:graphic>
          <a:graphicData uri="http://schemas.openxmlformats.org/drawingml/2006/table">
            <a:tbl>
              <a:tblPr>
                <a:tableStyleId>{B301B821-A1FF-4177-AEE7-76D212191A09}</a:tableStyleId>
              </a:tblPr>
              <a:tblGrid>
                <a:gridCol w="1576018">
                  <a:extLst>
                    <a:ext uri="{9D8B030D-6E8A-4147-A177-3AD203B41FA5}">
                      <a16:colId xmlns:a16="http://schemas.microsoft.com/office/drawing/2014/main" val="841885138"/>
                    </a:ext>
                  </a:extLst>
                </a:gridCol>
                <a:gridCol w="1576018">
                  <a:extLst>
                    <a:ext uri="{9D8B030D-6E8A-4147-A177-3AD203B41FA5}">
                      <a16:colId xmlns:a16="http://schemas.microsoft.com/office/drawing/2014/main" val="1184737447"/>
                    </a:ext>
                  </a:extLst>
                </a:gridCol>
              </a:tblGrid>
              <a:tr h="481417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u="none" strike="noStrike" dirty="0">
                          <a:effectLst/>
                          <a:latin typeface="+mn-lt"/>
                        </a:rPr>
                        <a:t>FV netto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u="none" strike="noStrike" dirty="0">
                          <a:effectLst/>
                          <a:latin typeface="+mn-lt"/>
                        </a:rPr>
                        <a:t>448 576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33421713"/>
                  </a:ext>
                </a:extLst>
              </a:tr>
              <a:tr h="481417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s-CZ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Inflace t(1)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s-CZ" sz="16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17396597"/>
                  </a:ext>
                </a:extLst>
              </a:tr>
              <a:tr h="481417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s-CZ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Inflace t(2)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s-CZ" sz="16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0,033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24042912"/>
                  </a:ext>
                </a:extLst>
              </a:tr>
              <a:tr h="481417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s-CZ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Inflace t(3)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s-CZ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0,0363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11073458"/>
                  </a:ext>
                </a:extLst>
              </a:tr>
              <a:tr h="481417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s-CZ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FV(</a:t>
                      </a:r>
                      <a:r>
                        <a:rPr lang="cs-CZ" sz="1600" b="1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netto_real</a:t>
                      </a:r>
                      <a:r>
                        <a:rPr lang="cs-CZ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s-CZ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406 829,8627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2849957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ovéPole 9">
                <a:extLst>
                  <a:ext uri="{FF2B5EF4-FFF2-40B4-BE49-F238E27FC236}">
                    <a16:creationId xmlns:a16="http://schemas.microsoft.com/office/drawing/2014/main" id="{3B9773BD-258E-4C7A-A24F-1723E1F28BB9}"/>
                  </a:ext>
                </a:extLst>
              </p:cNvPr>
              <p:cNvSpPr txBox="1"/>
              <p:nvPr/>
            </p:nvSpPr>
            <p:spPr>
              <a:xfrm>
                <a:off x="4267200" y="1563491"/>
                <a:ext cx="7420800" cy="487280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529200" indent="-457200">
                  <a:buAutoNum type="arabicPeriod"/>
                </a:pPr>
                <a:r>
                  <a:rPr lang="cs-CZ" sz="1600" b="1" dirty="0"/>
                  <a:t>Zjistíme inflační intenzity</a:t>
                </a:r>
              </a:p>
              <a:p>
                <a:pPr marL="72000"/>
                <a:endParaRPr lang="cs-CZ" sz="1600" b="1" dirty="0"/>
              </a:p>
              <a:p>
                <a:pPr marL="720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cs-CZ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r>
                            <a:rPr lang="cs-CZ" sz="2400" b="0" i="1" baseline="-25000" smtClean="0">
                              <a:latin typeface="Cambria Math" panose="02040503050406030204" pitchFamily="18" charset="0"/>
                            </a:rPr>
                            <m:t>1 </m:t>
                          </m:r>
                        </m:e>
                      </m:d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ctrlPr>
                            <a:rPr lang="cs-CZ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cs-CZ" b="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r>
                            <a:rPr lang="cs-CZ" b="0" i="1" baseline="-2500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ctrlPr>
                            <a:rPr lang="cs-CZ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1,03</m:t>
                          </m:r>
                        </m:e>
                      </m:d>
                      <m:r>
                        <a:rPr lang="cs-CZ" b="0" i="1">
                          <a:latin typeface="Cambria Math" panose="02040503050406030204" pitchFamily="18" charset="0"/>
                        </a:rPr>
                        <m:t>=0,029558802</m:t>
                      </m:r>
                    </m:oMath>
                  </m:oMathPara>
                </a14:m>
                <a:endParaRPr lang="cs-CZ" i="1" dirty="0"/>
              </a:p>
              <a:p>
                <a:pPr marL="720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cs-CZ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r>
                            <a:rPr lang="cs-CZ" sz="2400" b="0" i="1" baseline="-25000" smtClean="0">
                              <a:latin typeface="Cambria Math" panose="02040503050406030204" pitchFamily="18" charset="0"/>
                            </a:rPr>
                            <m:t>2 </m:t>
                          </m:r>
                        </m:e>
                      </m:d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ctrlPr>
                            <a:rPr lang="cs-CZ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cs-CZ" b="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r>
                            <a:rPr lang="cs-CZ" b="0" i="1" baseline="-2500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ctrlPr>
                            <a:rPr lang="cs-CZ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1,033</m:t>
                          </m:r>
                        </m:e>
                      </m:d>
                      <m:r>
                        <a:rPr lang="cs-CZ" b="0" i="1">
                          <a:latin typeface="Cambria Math" panose="02040503050406030204" pitchFamily="18" charset="0"/>
                        </a:rPr>
                        <m:t>=0,03246719</m:t>
                      </m:r>
                    </m:oMath>
                  </m:oMathPara>
                </a14:m>
                <a:endParaRPr lang="cs-CZ" i="1" dirty="0"/>
              </a:p>
              <a:p>
                <a:pPr marL="720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cs-CZ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r>
                            <a:rPr lang="cs-CZ" sz="2400" b="0" i="1" baseline="-25000" smtClean="0">
                              <a:latin typeface="Cambria Math" panose="02040503050406030204" pitchFamily="18" charset="0"/>
                            </a:rPr>
                            <m:t>3 </m:t>
                          </m:r>
                        </m:e>
                      </m:d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ctrlPr>
                            <a:rPr lang="cs-CZ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cs-CZ" b="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r>
                            <a:rPr lang="cs-CZ" b="0" i="1" baseline="-2500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d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ctrlPr>
                            <a:rPr lang="cs-CZ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1,0363</m:t>
                          </m:r>
                        </m:e>
                      </m:d>
                      <m:r>
                        <a:rPr lang="cs-CZ" i="1">
                          <a:latin typeface="Cambria Math" panose="02040503050406030204" pitchFamily="18" charset="0"/>
                        </a:rPr>
                        <m:t>=0,0356567</m:t>
                      </m:r>
                    </m:oMath>
                  </m:oMathPara>
                </a14:m>
                <a:endParaRPr lang="cs-CZ" dirty="0"/>
              </a:p>
              <a:p>
                <a:pPr marL="72000"/>
                <a:endParaRPr lang="cs-CZ" dirty="0"/>
              </a:p>
              <a:p>
                <a:pPr marL="529200" indent="-457200">
                  <a:buAutoNum type="arabicPeriod"/>
                </a:pPr>
                <a:r>
                  <a:rPr lang="cs-CZ" sz="1600" b="1" dirty="0"/>
                  <a:t>Diskontujeme inflací</a:t>
                </a:r>
              </a:p>
              <a:p>
                <a:pPr marL="72000"/>
                <a:endParaRPr lang="cs-CZ" sz="2400" dirty="0"/>
              </a:p>
              <a:p>
                <a:pPr marL="7200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b="1" i="1" smtClean="0">
                          <a:latin typeface="Cambria Math" panose="02040503050406030204" pitchFamily="18" charset="0"/>
                        </a:rPr>
                        <m:t>𝑭𝑽</m:t>
                      </m:r>
                      <m:r>
                        <a:rPr lang="cs-CZ" sz="2000" b="1" i="1" baseline="-25000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cs-CZ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000" b="1" i="1">
                              <a:latin typeface="Cambria Math" panose="02040503050406030204" pitchFamily="18" charset="0"/>
                            </a:rPr>
                            <m:t>𝑭𝑽</m:t>
                          </m:r>
                          <m:r>
                            <a:rPr lang="cs-CZ" sz="2000" b="1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cs-CZ" sz="2000" b="1" i="1">
                              <a:latin typeface="Cambria Math" panose="02040503050406030204" pitchFamily="18" charset="0"/>
                            </a:rPr>
                            <m:t>𝒏𝒆𝒕𝒕𝒐</m:t>
                          </m:r>
                        </m:num>
                        <m:den>
                          <m:sSup>
                            <m:sSupPr>
                              <m:ctrlPr>
                                <a:rPr lang="cs-CZ" sz="20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2000" b="1" i="1" smtClean="0">
                                  <a:latin typeface="Cambria Math" panose="02040503050406030204" pitchFamily="18" charset="0"/>
                                </a:rPr>
                                <m:t>𝒆</m:t>
                              </m:r>
                            </m:e>
                            <m:sup>
                              <m:r>
                                <a:rPr lang="cs-CZ" sz="2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𝒇</m:t>
                              </m:r>
                              <m:d>
                                <m:dPr>
                                  <m:ctrlPr>
                                    <a:rPr lang="cs-CZ" sz="20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20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𝝅</m:t>
                                  </m:r>
                                  <m:r>
                                    <a:rPr lang="cs-CZ" sz="2000" b="1" i="1" baseline="-2500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  <m:r>
                                    <a:rPr lang="cs-CZ" sz="2000" b="1" i="1" baseline="-25000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</m:e>
                              </m:d>
                            </m:sup>
                          </m:sSup>
                          <m:r>
                            <a:rPr lang="cs-CZ" sz="2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sSup>
                            <m:sSupPr>
                              <m:ctrlPr>
                                <a:rPr lang="cs-CZ" sz="20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2000" b="1" i="1">
                                  <a:latin typeface="Cambria Math" panose="02040503050406030204" pitchFamily="18" charset="0"/>
                                </a:rPr>
                                <m:t>𝒆</m:t>
                              </m:r>
                            </m:e>
                            <m:sup>
                              <m:r>
                                <a:rPr lang="cs-CZ" sz="2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𝒇</m:t>
                              </m:r>
                              <m:d>
                                <m:dPr>
                                  <m:ctrlPr>
                                    <a:rPr lang="cs-CZ" sz="20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20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𝝅</m:t>
                                  </m:r>
                                  <m:r>
                                    <a:rPr lang="cs-CZ" sz="2000" b="1" i="1" baseline="-25000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  <m:r>
                                    <a:rPr lang="cs-CZ" sz="2000" b="1" i="1" baseline="-25000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</m:e>
                              </m:d>
                            </m:sup>
                          </m:sSup>
                          <m:sSup>
                            <m:sSupPr>
                              <m:ctrlPr>
                                <a:rPr lang="cs-CZ" sz="20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2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r>
                                <a:rPr lang="cs-CZ" sz="2000" b="1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cs-CZ" sz="2000" b="1" i="1">
                                  <a:latin typeface="Cambria Math" panose="02040503050406030204" pitchFamily="18" charset="0"/>
                                </a:rPr>
                                <m:t>𝒆</m:t>
                              </m:r>
                            </m:e>
                            <m:sup>
                              <m:r>
                                <a:rPr lang="cs-CZ" sz="2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𝒇</m:t>
                              </m:r>
                              <m:d>
                                <m:dPr>
                                  <m:ctrlPr>
                                    <a:rPr lang="cs-CZ" sz="20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20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𝝅</m:t>
                                  </m:r>
                                  <m:r>
                                    <a:rPr lang="cs-CZ" sz="2000" b="1" i="1" baseline="-25000" smtClean="0">
                                      <a:latin typeface="Cambria Math" panose="02040503050406030204" pitchFamily="18" charset="0"/>
                                    </a:rPr>
                                    <m:t>𝟑</m:t>
                                  </m:r>
                                  <m:r>
                                    <a:rPr lang="cs-CZ" sz="2000" b="1" i="1" baseline="-25000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</m:e>
                              </m:d>
                            </m:sup>
                          </m:sSup>
                        </m:den>
                      </m:f>
                      <m:r>
                        <a:rPr lang="cs-CZ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0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000" b="1" i="1">
                              <a:latin typeface="Cambria Math" panose="02040503050406030204" pitchFamily="18" charset="0"/>
                            </a:rPr>
                            <m:t>𝑭𝑽</m:t>
                          </m:r>
                          <m:r>
                            <a:rPr lang="cs-CZ" sz="2000" b="1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cs-CZ" sz="2000" b="1" i="1">
                              <a:latin typeface="Cambria Math" panose="02040503050406030204" pitchFamily="18" charset="0"/>
                            </a:rPr>
                            <m:t>𝒏𝒆𝒕𝒕𝒐</m:t>
                          </m:r>
                        </m:num>
                        <m:den>
                          <m:eqArr>
                            <m:eqArrPr>
                              <m:ctrlPr>
                                <a:rPr lang="cs-CZ" sz="2000" b="1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p>
                                <m:sSupPr>
                                  <m:ctrlPr>
                                    <a:rPr lang="cs-CZ" sz="2000" b="1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sz="2000" b="1" i="1">
                                      <a:latin typeface="Cambria Math" panose="02040503050406030204" pitchFamily="18" charset="0"/>
                                    </a:rPr>
                                    <m:t>𝒆</m:t>
                                  </m:r>
                                </m:e>
                                <m:sup>
                                  <m:r>
                                    <a:rPr lang="cs-CZ" sz="20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𝒇</m:t>
                                  </m:r>
                                  <m:d>
                                    <m:dPr>
                                      <m:ctrlPr>
                                        <a:rPr lang="cs-CZ" sz="2000" b="1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cs-CZ" sz="2000" b="1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𝝅</m:t>
                                      </m:r>
                                      <m:r>
                                        <a:rPr lang="cs-CZ" sz="2000" b="1" i="1" baseline="-25000">
                                          <a:latin typeface="Cambria Math" panose="02040503050406030204" pitchFamily="18" charset="0"/>
                                        </a:rPr>
                                        <m:t>𝟏</m:t>
                                      </m:r>
                                      <m:r>
                                        <a:rPr lang="cs-CZ" sz="2000" b="1" i="1" baseline="-25000"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</m:e>
                                  </m:d>
                                  <m:r>
                                    <a:rPr lang="cs-CZ" sz="2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cs-CZ" sz="2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𝒇</m:t>
                                  </m:r>
                                  <m:d>
                                    <m:dPr>
                                      <m:ctrlPr>
                                        <a:rPr lang="cs-CZ" sz="2000" b="1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cs-CZ" sz="2000" b="1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𝝅</m:t>
                                      </m:r>
                                      <m:r>
                                        <a:rPr lang="cs-CZ" sz="2000" b="1" i="1" baseline="-25000"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  <m:r>
                                        <a:rPr lang="cs-CZ" sz="2000" b="1" i="1" baseline="-25000"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</m:e>
                                  </m:d>
                                  <m:r>
                                    <a:rPr lang="cs-CZ" sz="2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cs-CZ" sz="2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𝒇</m:t>
                                  </m:r>
                                  <m:d>
                                    <m:dPr>
                                      <m:ctrlPr>
                                        <a:rPr lang="cs-CZ" sz="2000" b="1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cs-CZ" sz="2000" b="1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𝝅</m:t>
                                      </m:r>
                                      <m:r>
                                        <a:rPr lang="cs-CZ" sz="2000" b="1" i="1" baseline="-25000">
                                          <a:latin typeface="Cambria Math" panose="02040503050406030204" pitchFamily="18" charset="0"/>
                                        </a:rPr>
                                        <m:t>𝟑</m:t>
                                      </m:r>
                                      <m:r>
                                        <a:rPr lang="cs-CZ" sz="2000" b="1" i="1" baseline="-25000"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</m:e>
                                  </m:d>
                                </m:sup>
                              </m:sSup>
                            </m:e>
                            <m:e/>
                          </m:eqArr>
                        </m:den>
                      </m:f>
                    </m:oMath>
                  </m:oMathPara>
                </a14:m>
                <a:endParaRPr lang="cs-CZ" sz="2000" b="1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720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b="1" i="1">
                          <a:latin typeface="Cambria Math" panose="02040503050406030204" pitchFamily="18" charset="0"/>
                        </a:rPr>
                        <m:t>𝑭𝑽𝒓</m:t>
                      </m:r>
                      <m:r>
                        <a:rPr lang="cs-CZ" sz="2000" b="1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cs-CZ" sz="20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cs-CZ" sz="2000" b="1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nor/>
                                </m:rPr>
                                <a:rPr lang="cs-CZ" sz="2000" b="1" i="1">
                                  <a:latin typeface="Cambria Math" panose="02040503050406030204" pitchFamily="18" charset="0"/>
                                </a:rPr>
                                <m:t>448 575,8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cs-CZ" sz="2000" b="1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sz="2000" b="1" i="1">
                                      <a:latin typeface="Cambria Math" panose="02040503050406030204" pitchFamily="18" charset="0"/>
                                    </a:rPr>
                                    <m:t>𝒆</m:t>
                                  </m:r>
                                </m:e>
                                <m:sup>
                                  <m:r>
                                    <a:rPr lang="cs-CZ" sz="2000" b="1" i="1">
                                      <a:latin typeface="Cambria Math" panose="02040503050406030204" pitchFamily="18" charset="0"/>
                                    </a:rPr>
                                    <m:t>𝟎</m:t>
                                  </m:r>
                                  <m:r>
                                    <a:rPr lang="cs-CZ" sz="2000" b="1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cs-CZ" sz="2000" b="1" i="1">
                                      <a:latin typeface="Cambria Math" panose="02040503050406030204" pitchFamily="18" charset="0"/>
                                    </a:rPr>
                                    <m:t>𝟎𝟐𝟗𝟓𝟓𝟖𝟖𝟎𝟐</m:t>
                                  </m:r>
                                  <m:r>
                                    <a:rPr lang="cs-CZ" sz="2000" b="1" i="1">
                                      <a:latin typeface="Cambria Math" panose="02040503050406030204" pitchFamily="18" charset="0"/>
                                    </a:rPr>
                                    <m:t> +</m:t>
                                  </m:r>
                                  <m:r>
                                    <a:rPr lang="cs-CZ" sz="2000" b="1" i="1">
                                      <a:latin typeface="Cambria Math" panose="02040503050406030204" pitchFamily="18" charset="0"/>
                                    </a:rPr>
                                    <m:t>𝟎</m:t>
                                  </m:r>
                                  <m:r>
                                    <a:rPr lang="cs-CZ" sz="2000" b="1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cs-CZ" sz="2000" b="1" i="1">
                                      <a:latin typeface="Cambria Math" panose="02040503050406030204" pitchFamily="18" charset="0"/>
                                    </a:rPr>
                                    <m:t>𝟎𝟑𝟐𝟒𝟔𝟕𝟏𝟗</m:t>
                                  </m:r>
                                  <m:r>
                                    <a:rPr lang="cs-CZ" sz="2000" b="1" i="1">
                                      <a:latin typeface="Cambria Math" panose="02040503050406030204" pitchFamily="18" charset="0"/>
                                    </a:rPr>
                                    <m:t> +</m:t>
                                  </m:r>
                                  <m:r>
                                    <a:rPr lang="cs-CZ" sz="2000" b="1" i="1">
                                      <a:latin typeface="Cambria Math" panose="02040503050406030204" pitchFamily="18" charset="0"/>
                                    </a:rPr>
                                    <m:t>𝟎</m:t>
                                  </m:r>
                                  <m:r>
                                    <a:rPr lang="cs-CZ" sz="2000" b="1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cs-CZ" sz="2000" b="1" i="1">
                                      <a:latin typeface="Cambria Math" panose="02040503050406030204" pitchFamily="18" charset="0"/>
                                    </a:rPr>
                                    <m:t>𝟎𝟑𝟓𝟔𝟓𝟔𝟕</m:t>
                                  </m:r>
                                  <m:r>
                                    <a:rPr lang="cs-CZ" sz="2000" b="1" i="1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cs-CZ" sz="2000" b="1" i="1" dirty="0">
                  <a:latin typeface="Cambria Math" panose="02040503050406030204" pitchFamily="18" charset="0"/>
                </a:endParaRPr>
              </a:p>
              <a:p>
                <a:pPr marL="72000"/>
                <a:endParaRPr lang="cs-CZ" sz="2000" b="1" i="1" dirty="0">
                  <a:latin typeface="Cambria Math" panose="02040503050406030204" pitchFamily="18" charset="0"/>
                </a:endParaRPr>
              </a:p>
              <a:p>
                <a:pPr marL="720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b="1" i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𝑭𝑽</m:t>
                      </m:r>
                      <m:r>
                        <a:rPr lang="cs-CZ" sz="2000" b="1" i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2000" b="1" i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𝒏𝒆𝒕𝒕𝒐</m:t>
                      </m:r>
                      <m:r>
                        <a:rPr lang="cs-CZ" sz="2000" b="1" i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_</m:t>
                      </m:r>
                      <m:r>
                        <a:rPr lang="cs-CZ" sz="2000" b="1" i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cs-CZ" sz="2000" b="1" i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𝒆𝒂𝒍</m:t>
                      </m:r>
                      <m:r>
                        <a:rPr lang="cs-CZ" sz="2000" b="1" i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000" b="1" i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𝟒𝟎𝟔</m:t>
                      </m:r>
                      <m:r>
                        <a:rPr lang="cs-CZ" sz="2000" b="1" i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2000" b="1" i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𝟖𝟐𝟗</m:t>
                      </m:r>
                      <m:r>
                        <a:rPr lang="cs-CZ" sz="2000" b="1" i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cs-CZ" sz="2000" b="1" i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𝟖𝟔𝟐𝟕</m:t>
                      </m:r>
                      <m:r>
                        <a:rPr lang="cs-CZ" sz="2000" b="1" i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2000" b="1" i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𝑲</m:t>
                      </m:r>
                      <m:r>
                        <a:rPr lang="cs-CZ" sz="2000" b="1" i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č</m:t>
                      </m:r>
                    </m:oMath>
                  </m:oMathPara>
                </a14:m>
                <a:endParaRPr lang="cs-CZ" sz="2000" b="1" i="1" dirty="0">
                  <a:solidFill>
                    <a:schemeClr val="tx2">
                      <a:lumMod val="75000"/>
                    </a:schemeClr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ovéPole 9">
                <a:extLst>
                  <a:ext uri="{FF2B5EF4-FFF2-40B4-BE49-F238E27FC236}">
                    <a16:creationId xmlns:a16="http://schemas.microsoft.com/office/drawing/2014/main" id="{3B9773BD-258E-4C7A-A24F-1723E1F28B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1563491"/>
                <a:ext cx="7420800" cy="4872809"/>
              </a:xfrm>
              <a:prstGeom prst="rect">
                <a:avLst/>
              </a:prstGeom>
              <a:blipFill>
                <a:blip r:embed="rId2"/>
                <a:stretch>
                  <a:fillRect t="-37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19903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Efektivní úroková míra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cs-CZ" altLang="cs-CZ" sz="2000" dirty="0"/>
              <a:t>Jak velká roční nominální míra při ročním skládání odpovídá roční nominální míře při denním, měsíčním nebo jiném skládání.</a:t>
            </a:r>
          </a:p>
          <a:p>
            <a:pPr marL="0" indent="0" algn="just">
              <a:buNone/>
              <a:defRPr/>
            </a:pPr>
            <a:r>
              <a:rPr lang="cs-CZ" altLang="cs-CZ" dirty="0"/>
              <a:t> </a:t>
            </a:r>
          </a:p>
          <a:p>
            <a:pPr algn="just">
              <a:defRPr/>
            </a:pPr>
            <a:endParaRPr lang="cs-CZ" altLang="cs-CZ" dirty="0"/>
          </a:p>
          <a:p>
            <a:pPr lvl="2" algn="just">
              <a:defRPr/>
            </a:pPr>
            <a:endParaRPr lang="cs-CZ" altLang="cs-CZ" dirty="0"/>
          </a:p>
          <a:p>
            <a:pPr lvl="2" algn="just">
              <a:defRPr/>
            </a:pPr>
            <a:endParaRPr lang="cs-CZ" altLang="cs-CZ" dirty="0"/>
          </a:p>
          <a:p>
            <a:pPr lvl="2" algn="just">
              <a:defRPr/>
            </a:pPr>
            <a:r>
              <a:rPr lang="cs-CZ" altLang="cs-CZ" dirty="0"/>
              <a:t>kde </a:t>
            </a:r>
            <a:r>
              <a:rPr lang="cs-CZ" altLang="cs-CZ" i="1" dirty="0"/>
              <a:t>i efekt</a:t>
            </a:r>
            <a:r>
              <a:rPr lang="cs-CZ" altLang="cs-CZ" dirty="0"/>
              <a:t>… roční efektivní úroková míra,</a:t>
            </a:r>
          </a:p>
          <a:p>
            <a:pPr lvl="2" algn="just">
              <a:defRPr/>
            </a:pPr>
            <a:r>
              <a:rPr lang="cs-CZ" altLang="cs-CZ" i="1" dirty="0"/>
              <a:t>i</a:t>
            </a:r>
            <a:r>
              <a:rPr lang="cs-CZ" altLang="cs-CZ" dirty="0"/>
              <a:t>… roční nominální úroková míra,</a:t>
            </a:r>
            <a:endParaRPr lang="cs-CZ" altLang="cs-CZ" i="1" dirty="0"/>
          </a:p>
          <a:p>
            <a:pPr lvl="2" algn="just">
              <a:defRPr/>
            </a:pPr>
            <a:r>
              <a:rPr lang="cs-CZ" altLang="cs-CZ" i="1" dirty="0"/>
              <a:t>m</a:t>
            </a:r>
            <a:r>
              <a:rPr lang="cs-CZ" altLang="cs-CZ" dirty="0"/>
              <a:t> … četnost skládání úroků.</a:t>
            </a:r>
            <a:endParaRPr lang="en-US" altLang="cs-CZ" dirty="0"/>
          </a:p>
          <a:p>
            <a:pPr>
              <a:defRPr/>
            </a:pPr>
            <a:endParaRPr lang="cs-CZ" sz="2000" dirty="0"/>
          </a:p>
          <a:p>
            <a:pPr marL="72000" indent="0" algn="just">
              <a:spcAft>
                <a:spcPts val="1500"/>
              </a:spcAft>
              <a:buNone/>
              <a:defRPr/>
            </a:pPr>
            <a:endParaRPr lang="cs-CZ" sz="2000" dirty="0"/>
          </a:p>
          <a:p>
            <a:pPr marL="0" indent="0">
              <a:buClr>
                <a:schemeClr val="tx2"/>
              </a:buClr>
              <a:buNone/>
            </a:pPr>
            <a:endParaRPr lang="cs-CZ" altLang="cs-CZ" dirty="0"/>
          </a:p>
        </p:txBody>
      </p:sp>
      <p:graphicFrame>
        <p:nvGraphicFramePr>
          <p:cNvPr id="6" name="Objekt 6"/>
          <p:cNvGraphicFramePr>
            <a:graphicFrameLocks noChangeAspect="1"/>
          </p:cNvGraphicFramePr>
          <p:nvPr/>
        </p:nvGraphicFramePr>
        <p:xfrm>
          <a:off x="3619224" y="3213100"/>
          <a:ext cx="1800225" cy="706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7" name="Rovnice" r:id="rId3" imgW="1193800" imgH="469900" progId="Equation.3">
                  <p:embed/>
                </p:oleObj>
              </mc:Choice>
              <mc:Fallback>
                <p:oleObj name="Rovnice" r:id="rId3" imgW="1193800" imgH="469900" progId="Equation.3">
                  <p:embed/>
                  <p:pic>
                    <p:nvPicPr>
                      <p:cNvPr id="6" name="Objek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19224" y="3213100"/>
                        <a:ext cx="1800225" cy="706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Obdélník 1"/>
          <p:cNvSpPr/>
          <p:nvPr/>
        </p:nvSpPr>
        <p:spPr>
          <a:xfrm>
            <a:off x="6506095" y="2689857"/>
            <a:ext cx="5829993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b="1" dirty="0"/>
              <a:t>Frekvence úročení:</a:t>
            </a:r>
          </a:p>
          <a:p>
            <a:endParaRPr lang="cs-CZ" sz="1600" b="1" dirty="0"/>
          </a:p>
          <a:p>
            <a:pPr>
              <a:lnSpc>
                <a:spcPct val="150000"/>
              </a:lnSpc>
            </a:pPr>
            <a:r>
              <a:rPr lang="cs-CZ" sz="1600" b="1" dirty="0"/>
              <a:t>p.a. = roční (</a:t>
            </a:r>
            <a:r>
              <a:rPr lang="cs-CZ" sz="1600" i="1" dirty="0"/>
              <a:t>per </a:t>
            </a:r>
            <a:r>
              <a:rPr lang="cs-CZ" sz="1600" i="1" dirty="0" err="1"/>
              <a:t>annum</a:t>
            </a:r>
            <a:r>
              <a:rPr lang="cs-CZ" sz="1600" b="1" dirty="0"/>
              <a:t>)</a:t>
            </a:r>
          </a:p>
          <a:p>
            <a:pPr>
              <a:lnSpc>
                <a:spcPct val="150000"/>
              </a:lnSpc>
            </a:pPr>
            <a:r>
              <a:rPr lang="cs-CZ" sz="1600" b="1" dirty="0" err="1"/>
              <a:t>p.s.</a:t>
            </a:r>
            <a:r>
              <a:rPr lang="cs-CZ" sz="1600" b="1" dirty="0"/>
              <a:t> = pololetní (</a:t>
            </a:r>
            <a:r>
              <a:rPr lang="cs-CZ" sz="1600" i="1" dirty="0"/>
              <a:t>per semestre</a:t>
            </a:r>
            <a:r>
              <a:rPr lang="cs-CZ" sz="1600" b="1" dirty="0"/>
              <a:t>)</a:t>
            </a:r>
          </a:p>
          <a:p>
            <a:pPr>
              <a:lnSpc>
                <a:spcPct val="150000"/>
              </a:lnSpc>
            </a:pPr>
            <a:r>
              <a:rPr lang="cs-CZ" sz="1600" b="1" dirty="0" err="1"/>
              <a:t>p.q</a:t>
            </a:r>
            <a:r>
              <a:rPr lang="cs-CZ" sz="1600" b="1" dirty="0"/>
              <a:t>. = čtvrtletní (</a:t>
            </a:r>
            <a:r>
              <a:rPr lang="cs-CZ" sz="1600" i="1" dirty="0"/>
              <a:t>per </a:t>
            </a:r>
            <a:r>
              <a:rPr lang="cs-CZ" sz="1600" i="1" dirty="0" err="1"/>
              <a:t>quartale</a:t>
            </a:r>
            <a:r>
              <a:rPr lang="cs-CZ" sz="1600" b="1" dirty="0"/>
              <a:t>)</a:t>
            </a:r>
          </a:p>
          <a:p>
            <a:pPr>
              <a:lnSpc>
                <a:spcPct val="150000"/>
              </a:lnSpc>
            </a:pPr>
            <a:r>
              <a:rPr lang="cs-CZ" sz="1600" b="1" dirty="0" err="1"/>
              <a:t>p.m</a:t>
            </a:r>
            <a:r>
              <a:rPr lang="cs-CZ" sz="1600" b="1" dirty="0"/>
              <a:t>. = měsíční (</a:t>
            </a:r>
            <a:r>
              <a:rPr lang="cs-CZ" sz="1600" i="1" dirty="0"/>
              <a:t>per </a:t>
            </a:r>
            <a:r>
              <a:rPr lang="cs-CZ" sz="1600" i="1" dirty="0" err="1"/>
              <a:t>mensem</a:t>
            </a:r>
            <a:r>
              <a:rPr lang="cs-CZ" sz="1600" b="1" dirty="0"/>
              <a:t>)</a:t>
            </a:r>
          </a:p>
          <a:p>
            <a:pPr>
              <a:lnSpc>
                <a:spcPct val="150000"/>
              </a:lnSpc>
            </a:pPr>
            <a:r>
              <a:rPr lang="cs-CZ" sz="1600" b="1" dirty="0" err="1"/>
              <a:t>p.sept</a:t>
            </a:r>
            <a:r>
              <a:rPr lang="cs-CZ" sz="1600" b="1" dirty="0"/>
              <a:t>. = týdně (</a:t>
            </a:r>
            <a:r>
              <a:rPr lang="cs-CZ" sz="1600" i="1" dirty="0"/>
              <a:t>per </a:t>
            </a:r>
            <a:r>
              <a:rPr lang="cs-CZ" sz="1600" i="1" dirty="0" err="1"/>
              <a:t>septimanam</a:t>
            </a:r>
            <a:r>
              <a:rPr lang="cs-CZ" sz="1600" b="1" dirty="0"/>
              <a:t>)</a:t>
            </a:r>
          </a:p>
          <a:p>
            <a:pPr>
              <a:lnSpc>
                <a:spcPct val="150000"/>
              </a:lnSpc>
            </a:pPr>
            <a:r>
              <a:rPr lang="cs-CZ" sz="1600" b="1" dirty="0" err="1"/>
              <a:t>p.d</a:t>
            </a:r>
            <a:r>
              <a:rPr lang="cs-CZ" sz="1600" b="1" dirty="0"/>
              <a:t>. = denně (</a:t>
            </a:r>
            <a:r>
              <a:rPr lang="cs-CZ" sz="1600" i="1" dirty="0"/>
              <a:t>per </a:t>
            </a:r>
            <a:r>
              <a:rPr lang="cs-CZ" sz="1600" i="1" dirty="0" err="1"/>
              <a:t>diem</a:t>
            </a:r>
            <a:r>
              <a:rPr lang="cs-CZ" sz="1600" b="1" dirty="0"/>
              <a:t>)</a:t>
            </a:r>
          </a:p>
          <a:p>
            <a:pPr>
              <a:lnSpc>
                <a:spcPct val="150000"/>
              </a:lnSpc>
            </a:pPr>
            <a:r>
              <a:rPr lang="cs-CZ" sz="1600" b="1" dirty="0">
                <a:solidFill>
                  <a:srgbClr val="FF0000"/>
                </a:solidFill>
              </a:rPr>
              <a:t>Lze i častěji?</a:t>
            </a:r>
            <a:endParaRPr lang="cs-CZ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37865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7" name="Zástupný symbol pro obsah 4"/>
          <p:cNvSpPr>
            <a:spLocks noGrp="1"/>
          </p:cNvSpPr>
          <p:nvPr>
            <p:ph type="title"/>
          </p:nvPr>
        </p:nvSpPr>
        <p:spPr>
          <a:xfrm>
            <a:off x="720000" y="1969994"/>
            <a:ext cx="10752138" cy="450850"/>
          </a:xfrm>
        </p:spPr>
        <p:txBody>
          <a:bodyPr/>
          <a:lstStyle/>
          <a:p>
            <a:r>
              <a:rPr lang="cs-CZ" dirty="0"/>
              <a:t>Děkuji za aktivní účast </a:t>
            </a:r>
            <a:br>
              <a:rPr lang="cs-CZ" dirty="0"/>
            </a:br>
            <a:br>
              <a:rPr lang="cs-CZ" dirty="0"/>
            </a:br>
            <a:r>
              <a:rPr lang="cs-CZ" dirty="0"/>
              <a:t>v případě dotazů piště </a:t>
            </a:r>
            <a:r>
              <a:rPr lang="cs-CZ" dirty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414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to funguje?</a:t>
            </a:r>
          </a:p>
        </p:txBody>
      </p:sp>
      <p:pic>
        <p:nvPicPr>
          <p:cNvPr id="6" name="sYA15qhui4k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720000" y="1467832"/>
            <a:ext cx="8961328" cy="5040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24367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8CC4F8E-54CC-464F-A65A-0C1B2D3D56F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8C6DBB1-AAC4-431C-9F1C-8702AA1749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C4CC44C-6929-41F9-91B1-CDA8338C7C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Spojité úročení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A54EBE8-2A03-4685-9025-7EA8C7FC3B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>
                <a:hlinkClick r:id="rId2"/>
              </a:rPr>
              <a:t>Vysvětlení</a:t>
            </a:r>
            <a:r>
              <a:rPr lang="cs-CZ" dirty="0"/>
              <a:t>:</a:t>
            </a:r>
          </a:p>
          <a:p>
            <a:pPr>
              <a:buFontTx/>
              <a:buChar char="-"/>
            </a:pPr>
            <a:r>
              <a:rPr lang="cs-CZ" dirty="0"/>
              <a:t>Počet úrokovacích období se blíží nekonečnu</a:t>
            </a:r>
          </a:p>
          <a:p>
            <a:pPr>
              <a:buFontTx/>
              <a:buChar char="-"/>
            </a:pPr>
            <a:r>
              <a:rPr lang="cs-CZ" dirty="0"/>
              <a:t>Délka úrokovacích období se blíží nule</a:t>
            </a:r>
          </a:p>
          <a:p>
            <a:pPr>
              <a:buFontTx/>
              <a:buChar char="-"/>
            </a:pPr>
            <a:r>
              <a:rPr lang="cs-CZ" dirty="0"/>
              <a:t>Efektivní úroková sazba = úroková intenzita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8601157" y="4542621"/>
            <a:ext cx="34973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800" dirty="0"/>
              <a:t>f = úroková intenzita</a:t>
            </a:r>
          </a:p>
          <a:p>
            <a:r>
              <a:rPr lang="cs-CZ" sz="1800" dirty="0"/>
              <a:t>r</a:t>
            </a:r>
            <a:r>
              <a:rPr lang="cs-CZ" sz="1800" baseline="-25000" dirty="0"/>
              <a:t>ef</a:t>
            </a:r>
            <a:r>
              <a:rPr lang="cs-CZ" sz="1800" dirty="0"/>
              <a:t> = efektivní úroková sazba</a:t>
            </a:r>
          </a:p>
          <a:p>
            <a:r>
              <a:rPr lang="cs-CZ" sz="1800" dirty="0"/>
              <a:t>t = čas v letech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>
                <a:extLst>
                  <a:ext uri="{FF2B5EF4-FFF2-40B4-BE49-F238E27FC236}">
                    <a16:creationId xmlns:a16="http://schemas.microsoft.com/office/drawing/2014/main" id="{BF1EBAF0-EB84-4885-9374-F47BBFE68ACE}"/>
                  </a:ext>
                </a:extLst>
              </p:cNvPr>
              <p:cNvSpPr txBox="1"/>
              <p:nvPr/>
            </p:nvSpPr>
            <p:spPr>
              <a:xfrm>
                <a:off x="4425057" y="4542621"/>
                <a:ext cx="3802743" cy="57958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8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cs-CZ" sz="2800" b="0" i="1" smtClean="0">
                              <a:latin typeface="Cambria Math" panose="02040503050406030204" pitchFamily="18" charset="0"/>
                            </a:rPr>
                            <m:t>𝑒𝑓</m:t>
                          </m:r>
                        </m:sub>
                      </m:sSub>
                      <m:r>
                        <a:rPr lang="cs-CZ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cs-CZ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28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cs-CZ" sz="2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sup>
                      </m:sSup>
                      <m:r>
                        <a:rPr lang="cs-CZ" sz="2800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cs-CZ" sz="3200" dirty="0"/>
              </a:p>
            </p:txBody>
          </p:sp>
        </mc:Choice>
        <mc:Fallback xmlns="">
          <p:sp>
            <p:nvSpPr>
              <p:cNvPr id="11" name="TextovéPole 10">
                <a:extLst>
                  <a:ext uri="{FF2B5EF4-FFF2-40B4-BE49-F238E27FC236}">
                    <a16:creationId xmlns:a16="http://schemas.microsoft.com/office/drawing/2014/main" id="{BF1EBAF0-EB84-4885-9374-F47BBFE68A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5057" y="4542621"/>
                <a:ext cx="3802743" cy="57958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ovéPole 11">
                <a:extLst>
                  <a:ext uri="{FF2B5EF4-FFF2-40B4-BE49-F238E27FC236}">
                    <a16:creationId xmlns:a16="http://schemas.microsoft.com/office/drawing/2014/main" id="{034A424A-5982-46DC-A047-F7D64F6CADE6}"/>
                  </a:ext>
                </a:extLst>
              </p:cNvPr>
              <p:cNvSpPr txBox="1"/>
              <p:nvPr/>
            </p:nvSpPr>
            <p:spPr>
              <a:xfrm>
                <a:off x="-740228" y="4542621"/>
                <a:ext cx="5609371" cy="58855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cs-CZ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800" b="0" i="1" smtClean="0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ctrlPr>
                            <a:rPr lang="cs-CZ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28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sSub>
                            <m:sSubPr>
                              <m:ctrlPr>
                                <a:rPr lang="cs-CZ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8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cs-CZ" sz="2800" b="0" i="1" smtClean="0">
                                  <a:latin typeface="Cambria Math" panose="02040503050406030204" pitchFamily="18" charset="0"/>
                                </a:rPr>
                                <m:t>𝑒𝑓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12" name="TextovéPole 11">
                <a:extLst>
                  <a:ext uri="{FF2B5EF4-FFF2-40B4-BE49-F238E27FC236}">
                    <a16:creationId xmlns:a16="http://schemas.microsoft.com/office/drawing/2014/main" id="{034A424A-5982-46DC-A047-F7D64F6CAD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740228" y="4542621"/>
                <a:ext cx="5609371" cy="58855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Přímá spojnice se šipkou 13">
            <a:extLst>
              <a:ext uri="{FF2B5EF4-FFF2-40B4-BE49-F238E27FC236}">
                <a16:creationId xmlns:a16="http://schemas.microsoft.com/office/drawing/2014/main" id="{C5564DD3-6B12-4D7A-B6E3-482817C1BBDC}"/>
              </a:ext>
            </a:extLst>
          </p:cNvPr>
          <p:cNvCxnSpPr/>
          <p:nvPr/>
        </p:nvCxnSpPr>
        <p:spPr bwMode="auto">
          <a:xfrm>
            <a:off x="4024372" y="4841033"/>
            <a:ext cx="841829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ovéPole 12">
                <a:extLst>
                  <a:ext uri="{FF2B5EF4-FFF2-40B4-BE49-F238E27FC236}">
                    <a16:creationId xmlns:a16="http://schemas.microsoft.com/office/drawing/2014/main" id="{08B3E533-8396-4288-ABF4-8CDE7B190BBA}"/>
                  </a:ext>
                </a:extLst>
              </p:cNvPr>
              <p:cNvSpPr txBox="1"/>
              <p:nvPr/>
            </p:nvSpPr>
            <p:spPr>
              <a:xfrm>
                <a:off x="718800" y="5403040"/>
                <a:ext cx="5609371" cy="535146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smtClean="0">
                          <a:latin typeface="Cambria Math" panose="02040503050406030204" pitchFamily="18" charset="0"/>
                        </a:rPr>
                        <m:t>𝐹𝑉</m:t>
                      </m:r>
                      <m:r>
                        <a:rPr lang="cs-CZ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800" b="0" i="1" smtClean="0">
                          <a:latin typeface="Cambria Math" panose="02040503050406030204" pitchFamily="18" charset="0"/>
                        </a:rPr>
                        <m:t>𝑃𝑉</m:t>
                      </m:r>
                      <m:r>
                        <a:rPr lang="cs-CZ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cs-CZ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28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cs-CZ" sz="2800" i="1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cs-CZ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cs-CZ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13" name="TextovéPole 12">
                <a:extLst>
                  <a:ext uri="{FF2B5EF4-FFF2-40B4-BE49-F238E27FC236}">
                    <a16:creationId xmlns:a16="http://schemas.microsoft.com/office/drawing/2014/main" id="{08B3E533-8396-4288-ABF4-8CDE7B190B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800" y="5403040"/>
                <a:ext cx="5609371" cy="53514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Přímá spojnice se šipkou 14">
            <a:extLst>
              <a:ext uri="{FF2B5EF4-FFF2-40B4-BE49-F238E27FC236}">
                <a16:creationId xmlns:a16="http://schemas.microsoft.com/office/drawing/2014/main" id="{F8FC1F50-3400-4129-9CA4-D2501FA93D16}"/>
              </a:ext>
            </a:extLst>
          </p:cNvPr>
          <p:cNvCxnSpPr>
            <a:cxnSpLocks/>
          </p:cNvCxnSpPr>
          <p:nvPr/>
        </p:nvCxnSpPr>
        <p:spPr bwMode="auto">
          <a:xfrm flipH="1">
            <a:off x="3563328" y="4841033"/>
            <a:ext cx="1066227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99419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76F228F-B892-45BE-A571-8CB3C54AAC4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87CF0CB-B6A5-4E61-863A-96122017441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FC4643B-F1D5-49B2-B095-A05DF38FE4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30906D9-E0A8-4587-8675-9041AEB7DB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6F64173C-0312-492B-BE8C-3B6208E117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3139" y="203237"/>
            <a:ext cx="8322590" cy="6451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43641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Vzorový příklad – spojité úročení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sz="2400" dirty="0"/>
              <a:t>Jaká bude reálná hodnota kapitálu z vkladu 500 000 Kč, který necháte po dobu 3 let úročit měsíčním připisováním úroků? Úroková sazba, kterou finanční ústav poskytuje je 3,8 % p. a. Dále víte, že měsíční odhad inflace je 0,2 %.  </a:t>
            </a:r>
          </a:p>
          <a:p>
            <a:pPr marL="72000" indent="0">
              <a:buNone/>
            </a:pPr>
            <a:endParaRPr lang="cs-CZ" sz="2400" dirty="0"/>
          </a:p>
          <a:p>
            <a:pPr marL="72000" indent="0">
              <a:buNone/>
            </a:pPr>
            <a:r>
              <a:rPr lang="cs-CZ" sz="2400" dirty="0"/>
              <a:t>Řešte předchozí příklad, se stejným dopadem na kapitál, pokud úročení i inflace budou spojité. Řešte taky za předpokladu, že sazby zůstávají stejné, jenom </a:t>
            </a:r>
            <a:r>
              <a:rPr lang="cs-CZ" sz="2400" b="1" dirty="0"/>
              <a:t>proces je spojitý. </a:t>
            </a:r>
          </a:p>
        </p:txBody>
      </p:sp>
    </p:spTree>
    <p:extLst>
      <p:ext uri="{BB962C8B-B14F-4D97-AF65-F5344CB8AC3E}">
        <p14:creationId xmlns:p14="http://schemas.microsoft.com/office/powerpoint/2010/main" val="23435265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Vzorový příklad – řešení 1. polovina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Zástupný obsah 10">
                <a:extLst>
                  <a:ext uri="{FF2B5EF4-FFF2-40B4-BE49-F238E27FC236}">
                    <a16:creationId xmlns:a16="http://schemas.microsoft.com/office/drawing/2014/main" id="{6C3A9366-D46B-4648-B210-117C857E88A3}"/>
                  </a:ext>
                </a:extLst>
              </p:cNvPr>
              <p:cNvSpPr>
                <a:spLocks noGrp="1"/>
              </p:cNvSpPr>
              <p:nvPr>
                <p:ph idx="28"/>
              </p:nvPr>
            </p:nvSpPr>
            <p:spPr>
              <a:xfrm>
                <a:off x="5555195" y="1359000"/>
                <a:ext cx="5444661" cy="4140000"/>
              </a:xfrm>
            </p:spPr>
            <p:txBody>
              <a:bodyPr/>
              <a:lstStyle/>
              <a:p>
                <a:pPr marL="414900" indent="-342900">
                  <a:buFont typeface="+mj-lt"/>
                  <a:buAutoNum type="arabicPeriod"/>
                </a:pPr>
                <a:r>
                  <a:rPr lang="cs-CZ" sz="1800" dirty="0"/>
                  <a:t>Jaká je reálná měsíční úroková míra?</a:t>
                </a:r>
              </a:p>
              <a:p>
                <a:pPr marL="72000" indent="0">
                  <a:buNone/>
                </a:pPr>
                <a:r>
                  <a:rPr lang="cs-CZ" sz="1800" dirty="0"/>
                  <a:t>	</a:t>
                </a:r>
                <a:r>
                  <a:rPr lang="cs-CZ" sz="1400" b="1" dirty="0"/>
                  <a:t>a) diskontuji úrokovou míru inflací:</a:t>
                </a:r>
              </a:p>
              <a:p>
                <a:pPr marL="7200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600" b="1" i="1" smtClean="0">
                          <a:latin typeface="Cambria Math" panose="02040503050406030204" pitchFamily="18" charset="0"/>
                        </a:rPr>
                        <m:t>𝐫</m:t>
                      </m:r>
                      <m:sSub>
                        <m:sSubPr>
                          <m:ctrlPr>
                            <a:rPr lang="cs-CZ" sz="16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600" b="1" i="0" baseline="-25000">
                              <a:latin typeface="Cambria Math" panose="02040503050406030204" pitchFamily="18" charset="0"/>
                            </a:rPr>
                            <m:t>𝐫</m:t>
                          </m:r>
                          <m:r>
                            <a:rPr lang="cs-CZ" sz="1600" b="1" i="0" baseline="-25000" smtClean="0">
                              <a:latin typeface="Cambria Math" panose="02040503050406030204" pitchFamily="18" charset="0"/>
                            </a:rPr>
                            <m:t>_</m:t>
                          </m:r>
                        </m:e>
                        <m:sub>
                          <m:r>
                            <a:rPr lang="cs-CZ" sz="1600" b="1" i="0">
                              <a:latin typeface="Cambria Math" panose="02040503050406030204" pitchFamily="18" charset="0"/>
                            </a:rPr>
                            <m:t>𝐦</m:t>
                          </m:r>
                        </m:sub>
                      </m:sSub>
                      <m:r>
                        <a:rPr lang="cs-CZ" sz="1600" b="0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cs-CZ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cs-CZ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1600" b="0" i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m:rPr>
                                  <m:nor/>
                                </m:rPr>
                                <a:rPr lang="cs-CZ" sz="1600" dirty="0">
                                  <a:latin typeface="Cambria Math" panose="02040503050406030204" pitchFamily="18" charset="0"/>
                                </a:rPr>
                                <m:t>r</m:t>
                              </m:r>
                              <m:r>
                                <m:rPr>
                                  <m:nor/>
                                </m:rPr>
                                <a:rPr lang="cs-CZ" sz="1600" dirty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cs-CZ" sz="1600" baseline="-25000" dirty="0">
                                  <a:latin typeface="Cambria Math" panose="02040503050406030204" pitchFamily="18" charset="0"/>
                                </a:rPr>
                                <m:t>m</m:t>
                              </m:r>
                            </m:num>
                            <m:den>
                              <m:r>
                                <a:rPr lang="cs-CZ" sz="1600" b="0" i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m:rPr>
                                  <m:nor/>
                                </m:rPr>
                                <a:rPr lang="el-GR" sz="1600" dirty="0">
                                  <a:latin typeface="Cambria Math" panose="02040503050406030204" pitchFamily="18" charset="0"/>
                                </a:rPr>
                                <m:t>π</m:t>
                              </m:r>
                              <m:r>
                                <m:rPr>
                                  <m:nor/>
                                </m:rPr>
                                <a:rPr lang="cs-CZ" sz="1600" baseline="-25000" dirty="0">
                                  <a:latin typeface="Cambria Math" panose="02040503050406030204" pitchFamily="18" charset="0"/>
                                </a:rPr>
                                <m:t>m</m:t>
                              </m:r>
                            </m:den>
                          </m:f>
                        </m:e>
                      </m:d>
                      <m:r>
                        <a:rPr lang="cs-CZ" sz="1600" b="0" i="0" smtClean="0">
                          <a:latin typeface="Cambria Math" panose="02040503050406030204" pitchFamily="18" charset="0"/>
                        </a:rPr>
                        <m:t>−1</m:t>
                      </m:r>
                      <m:r>
                        <a:rPr lang="cs-CZ" sz="1600" b="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1600" b="0" i="0">
                              <a:latin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cs-CZ" sz="1600" b="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nor/>
                                </m:rPr>
                                <a:rPr lang="cs-CZ" sz="1600">
                                  <a:latin typeface="Cambria Math" panose="02040503050406030204" pitchFamily="18" charset="0"/>
                                </a:rPr>
                                <m:t>0,0</m:t>
                              </m:r>
                              <m:r>
                                <a:rPr lang="cs-CZ" sz="1600" b="0" i="0">
                                  <a:latin typeface="Cambria Math" panose="02040503050406030204" pitchFamily="18" charset="0"/>
                                </a:rPr>
                                <m:t>38</m:t>
                              </m:r>
                            </m:num>
                            <m:den>
                              <m:r>
                                <a:rPr lang="cs-CZ" sz="1600" b="0" i="0"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den>
                          </m:f>
                        </m:num>
                        <m:den>
                          <m:r>
                            <a:rPr lang="cs-CZ" sz="1600" b="0" i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m:rPr>
                              <m:nor/>
                            </m:rPr>
                            <a:rPr lang="cs-CZ" sz="1600">
                              <a:latin typeface="Cambria Math" panose="02040503050406030204" pitchFamily="18" charset="0"/>
                            </a:rPr>
                            <m:t>0,002</m:t>
                          </m:r>
                        </m:den>
                      </m:f>
                      <m:r>
                        <a:rPr lang="cs-CZ" sz="1600" b="0" i="0" dirty="0" smtClean="0">
                          <a:latin typeface="Cambria Math" panose="02040503050406030204" pitchFamily="18" charset="0"/>
                        </a:rPr>
                        <m:t>−1</m:t>
                      </m:r>
                      <m:r>
                        <a:rPr lang="cs-CZ" sz="1600" b="0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cs-CZ" sz="1600" b="1">
                          <a:latin typeface="Cambria Math" panose="02040503050406030204" pitchFamily="18" charset="0"/>
                        </a:rPr>
                        <m:t>0,1164%</m:t>
                      </m:r>
                    </m:oMath>
                  </m:oMathPara>
                </a14:m>
                <a:endParaRPr lang="cs-CZ" sz="1800" b="1" dirty="0">
                  <a:latin typeface="Cambria Math" panose="02040503050406030204" pitchFamily="18" charset="0"/>
                </a:endParaRPr>
              </a:p>
              <a:p>
                <a:pPr marL="72000" indent="0">
                  <a:buNone/>
                </a:pPr>
                <a:r>
                  <a:rPr lang="cs-CZ" sz="1800" dirty="0"/>
                  <a:t>	</a:t>
                </a:r>
                <a:r>
                  <a:rPr lang="cs-CZ" sz="1400" b="1" dirty="0"/>
                  <a:t>b) </a:t>
                </a:r>
                <a:r>
                  <a:rPr lang="cs-CZ" sz="1400" b="1" dirty="0" err="1"/>
                  <a:t>Fisherova</a:t>
                </a:r>
                <a:r>
                  <a:rPr lang="cs-CZ" sz="1400" b="1" dirty="0"/>
                  <a:t> rovnice</a:t>
                </a:r>
              </a:p>
              <a:p>
                <a:pPr marL="7200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600" b="1" i="1" smtClean="0">
                          <a:latin typeface="Cambria Math" panose="02040503050406030204" pitchFamily="18" charset="0"/>
                        </a:rPr>
                        <m:t>𝐫</m:t>
                      </m:r>
                      <m:sSub>
                        <m:sSubPr>
                          <m:ctrlPr>
                            <a:rPr lang="cs-CZ" sz="16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600" b="1" i="0" baseline="-25000">
                              <a:latin typeface="Cambria Math" panose="02040503050406030204" pitchFamily="18" charset="0"/>
                            </a:rPr>
                            <m:t>𝐫</m:t>
                          </m:r>
                          <m:r>
                            <a:rPr lang="cs-CZ" sz="1600" b="1" i="0" baseline="-25000" smtClean="0">
                              <a:latin typeface="Cambria Math" panose="02040503050406030204" pitchFamily="18" charset="0"/>
                            </a:rPr>
                            <m:t>_</m:t>
                          </m:r>
                        </m:e>
                        <m:sub>
                          <m:r>
                            <a:rPr lang="cs-CZ" sz="1600" b="1" i="0">
                              <a:latin typeface="Cambria Math" panose="02040503050406030204" pitchFamily="18" charset="0"/>
                            </a:rPr>
                            <m:t>𝐦</m:t>
                          </m:r>
                        </m:sub>
                      </m:sSub>
                      <m:r>
                        <a:rPr lang="cs-CZ" sz="1600" b="0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cs-CZ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cs-CZ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nor/>
                                </m:rPr>
                                <a:rPr lang="cs-CZ" sz="1600" dirty="0">
                                  <a:latin typeface="Cambria Math" panose="02040503050406030204" pitchFamily="18" charset="0"/>
                                </a:rPr>
                                <m:t>r</m:t>
                              </m:r>
                              <m:r>
                                <m:rPr>
                                  <m:nor/>
                                </m:rPr>
                                <a:rPr lang="cs-CZ" sz="1600" dirty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cs-CZ" sz="1600" baseline="-25000" dirty="0">
                                  <a:latin typeface="Cambria Math" panose="02040503050406030204" pitchFamily="18" charset="0"/>
                                </a:rPr>
                                <m:t>m</m:t>
                              </m:r>
                              <m:r>
                                <a:rPr lang="cs-CZ" sz="1600" b="0" i="1" dirty="0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m:rPr>
                                  <m:nor/>
                                </m:rPr>
                                <a:rPr lang="el-GR" sz="1600" dirty="0">
                                  <a:latin typeface="Cambria Math" panose="02040503050406030204" pitchFamily="18" charset="0"/>
                                </a:rPr>
                                <m:t>π</m:t>
                              </m:r>
                              <m:r>
                                <m:rPr>
                                  <m:nor/>
                                </m:rPr>
                                <a:rPr lang="cs-CZ" sz="1600" baseline="-25000" dirty="0">
                                  <a:latin typeface="Cambria Math" panose="02040503050406030204" pitchFamily="18" charset="0"/>
                                </a:rPr>
                                <m:t>m</m:t>
                              </m:r>
                            </m:num>
                            <m:den>
                              <m:r>
                                <a:rPr lang="cs-CZ" sz="1600" b="0" i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m:rPr>
                                  <m:nor/>
                                </m:rPr>
                                <a:rPr lang="el-GR" sz="1600" dirty="0">
                                  <a:latin typeface="Cambria Math" panose="02040503050406030204" pitchFamily="18" charset="0"/>
                                </a:rPr>
                                <m:t>π</m:t>
                              </m:r>
                              <m:r>
                                <m:rPr>
                                  <m:nor/>
                                </m:rPr>
                                <a:rPr lang="cs-CZ" sz="1600" baseline="-25000" dirty="0">
                                  <a:latin typeface="Cambria Math" panose="02040503050406030204" pitchFamily="18" charset="0"/>
                                </a:rPr>
                                <m:t>m</m:t>
                              </m:r>
                            </m:den>
                          </m:f>
                        </m:e>
                      </m:d>
                      <m:r>
                        <a:rPr lang="cs-CZ" sz="1600" b="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cs-CZ" sz="1600" b="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nor/>
                                </m:rPr>
                                <a:rPr lang="cs-CZ" sz="1600">
                                  <a:latin typeface="Cambria Math" panose="02040503050406030204" pitchFamily="18" charset="0"/>
                                </a:rPr>
                                <m:t>0,0</m:t>
                              </m:r>
                              <m:r>
                                <a:rPr lang="cs-CZ" sz="1600" b="0" i="0">
                                  <a:latin typeface="Cambria Math" panose="02040503050406030204" pitchFamily="18" charset="0"/>
                                </a:rPr>
                                <m:t>38</m:t>
                              </m:r>
                            </m:num>
                            <m:den>
                              <m:r>
                                <a:rPr lang="cs-CZ" sz="1600" b="0" i="0"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den>
                          </m:f>
                          <m:r>
                            <a:rPr lang="cs-CZ" sz="1600" b="0" i="1" smtClean="0">
                              <a:latin typeface="Cambria Math" panose="02040503050406030204" pitchFamily="18" charset="0"/>
                            </a:rPr>
                            <m:t>−0,002</m:t>
                          </m:r>
                        </m:num>
                        <m:den>
                          <m:r>
                            <a:rPr lang="cs-CZ" sz="1600" b="0" i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m:rPr>
                              <m:nor/>
                            </m:rPr>
                            <a:rPr lang="cs-CZ" sz="1600">
                              <a:latin typeface="Cambria Math" panose="02040503050406030204" pitchFamily="18" charset="0"/>
                            </a:rPr>
                            <m:t>0,002</m:t>
                          </m:r>
                        </m:den>
                      </m:f>
                      <m:r>
                        <a:rPr lang="cs-CZ" sz="1600" b="0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cs-CZ" sz="1600" b="1">
                          <a:latin typeface="Cambria Math" panose="02040503050406030204" pitchFamily="18" charset="0"/>
                        </a:rPr>
                        <m:t>0,1164%</m:t>
                      </m:r>
                    </m:oMath>
                  </m:oMathPara>
                </a14:m>
                <a:endParaRPr lang="cs-CZ" sz="1800" dirty="0"/>
              </a:p>
              <a:p>
                <a:pPr marL="72000" indent="0">
                  <a:buNone/>
                </a:pPr>
                <a:endParaRPr lang="cs-CZ" sz="1800" dirty="0"/>
              </a:p>
              <a:p>
                <a:pPr marL="414900" indent="-342900">
                  <a:buFont typeface="+mj-lt"/>
                  <a:buAutoNum type="arabicPeriod" startAt="2"/>
                </a:pPr>
                <a:r>
                  <a:rPr lang="cs-CZ" sz="1800" dirty="0"/>
                  <a:t>Jaká bude reálná hodnota kapitálu?</a:t>
                </a:r>
              </a:p>
              <a:p>
                <a:pPr marL="7200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800" b="1" i="1" smtClean="0">
                          <a:latin typeface="Cambria Math" panose="02040503050406030204" pitchFamily="18" charset="0"/>
                        </a:rPr>
                        <m:t>𝑭𝑽</m:t>
                      </m:r>
                      <m:r>
                        <a:rPr lang="cs-CZ" sz="1800" b="1" i="1" baseline="-25000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cs-CZ" sz="18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1800" b="1" i="1" smtClean="0">
                          <a:latin typeface="Cambria Math" panose="02040503050406030204" pitchFamily="18" charset="0"/>
                        </a:rPr>
                        <m:t>𝑷𝑽</m:t>
                      </m:r>
                      <m:sSup>
                        <m:sSupPr>
                          <m:ctrlPr>
                            <a:rPr lang="cs-CZ" sz="18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1800" b="1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cs-CZ" sz="1800" b="1" i="1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cs-CZ" sz="1800" b="1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cs-CZ" sz="1800" b="1" i="1" smtClean="0">
                              <a:latin typeface="Cambria Math" panose="02040503050406030204" pitchFamily="18" charset="0"/>
                            </a:rPr>
                            <m:t>𝒓</m:t>
                          </m:r>
                          <m:r>
                            <a:rPr lang="cs-CZ" sz="1800" b="1" i="1" baseline="-25000" smtClean="0">
                              <a:latin typeface="Cambria Math" panose="02040503050406030204" pitchFamily="18" charset="0"/>
                            </a:rPr>
                            <m:t>𝒓</m:t>
                          </m:r>
                          <m:r>
                            <a:rPr lang="cs-CZ" sz="1800" b="1" i="1" baseline="-25000" smtClean="0">
                              <a:latin typeface="Cambria Math" panose="02040503050406030204" pitchFamily="18" charset="0"/>
                            </a:rPr>
                            <m:t>_</m:t>
                          </m:r>
                          <m:r>
                            <a:rPr lang="cs-CZ" sz="1800" b="1" i="1" baseline="-25000" smtClean="0">
                              <a:latin typeface="Cambria Math" panose="02040503050406030204" pitchFamily="18" charset="0"/>
                            </a:rPr>
                            <m:t>𝒎</m:t>
                          </m:r>
                          <m:r>
                            <a:rPr lang="cs-CZ" sz="1800" b="1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cs-CZ" sz="1800" b="1" i="1" smtClean="0">
                              <a:latin typeface="Cambria Math" panose="02040503050406030204" pitchFamily="18" charset="0"/>
                            </a:rPr>
                            <m:t>𝒎</m:t>
                          </m:r>
                          <m:r>
                            <a:rPr lang="cs-CZ" sz="18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cs-CZ" sz="1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𝒕</m:t>
                          </m:r>
                        </m:sup>
                      </m:sSup>
                    </m:oMath>
                  </m:oMathPara>
                </a14:m>
                <a:endParaRPr lang="cs-CZ" sz="1800" b="1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7200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800" b="1" i="1" smtClean="0">
                          <a:latin typeface="Cambria Math" panose="02040503050406030204" pitchFamily="18" charset="0"/>
                        </a:rPr>
                        <m:t>𝑭𝑽</m:t>
                      </m:r>
                      <m:r>
                        <a:rPr lang="cs-CZ" sz="1800" b="1" i="1" baseline="-25000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cs-CZ" sz="1800" b="1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cs-CZ" sz="18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800" b="1" i="1" smtClean="0">
                              <a:latin typeface="Cambria Math" panose="02040503050406030204" pitchFamily="18" charset="0"/>
                            </a:rPr>
                            <m:t>𝟓𝟎𝟎</m:t>
                          </m:r>
                          <m:r>
                            <a:rPr lang="cs-CZ" sz="1800" b="1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cs-CZ" sz="1800" b="1" i="1">
                              <a:latin typeface="Cambria Math" panose="02040503050406030204" pitchFamily="18" charset="0"/>
                            </a:rPr>
                            <m:t>𝟎𝟎𝟎</m:t>
                          </m:r>
                          <m:r>
                            <a:rPr lang="cs-CZ" sz="1800" b="1" i="1">
                              <a:latin typeface="Cambria Math" panose="02040503050406030204" pitchFamily="18" charset="0"/>
                            </a:rPr>
                            <m:t> ×</m:t>
                          </m:r>
                          <m:sSup>
                            <m:sSupPr>
                              <m:ctrlPr>
                                <a:rPr lang="cs-CZ" sz="18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1800" b="1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cs-CZ" sz="1800" b="1" i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a:rPr lang="cs-CZ" sz="1800" b="1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cs-CZ" sz="1800" b="1" i="1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  <m:r>
                                <a:rPr lang="cs-CZ" sz="1800" b="1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cs-CZ" sz="1800" b="1" i="1" smtClean="0">
                                  <a:latin typeface="Cambria Math" panose="02040503050406030204" pitchFamily="18" charset="0"/>
                                </a:rPr>
                                <m:t>𝟎𝟎𝟏𝟏𝟔𝟓</m:t>
                              </m:r>
                              <m:r>
                                <a:rPr lang="cs-CZ" sz="1800" b="1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cs-CZ" sz="1800" b="1" i="1">
                                  <a:latin typeface="Cambria Math" panose="02040503050406030204" pitchFamily="18" charset="0"/>
                                </a:rPr>
                                <m:t>𝟏𝟐</m:t>
                              </m:r>
                              <m:r>
                                <a:rPr lang="cs-CZ" sz="18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r>
                                <a:rPr lang="cs-CZ" sz="18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cs-CZ" sz="1800" baseline="30000" dirty="0"/>
              </a:p>
              <a:p>
                <a:pPr marL="7200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800" b="1" i="1" smtClean="0">
                          <a:solidFill>
                            <a:srgbClr val="0000DC"/>
                          </a:solidFill>
                          <a:latin typeface="Cambria Math" panose="02040503050406030204" pitchFamily="18" charset="0"/>
                        </a:rPr>
                        <m:t>𝑭𝑽</m:t>
                      </m:r>
                      <m:r>
                        <a:rPr lang="cs-CZ" sz="1800" b="1" i="1" baseline="-25000" smtClean="0">
                          <a:solidFill>
                            <a:srgbClr val="0000DC"/>
                          </a:solidFill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cs-CZ" sz="1800" b="1" i="1" smtClean="0">
                          <a:solidFill>
                            <a:srgbClr val="0000D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1800" b="1" i="1">
                          <a:solidFill>
                            <a:srgbClr val="0000DC"/>
                          </a:solidFill>
                          <a:latin typeface="Cambria Math" panose="02040503050406030204" pitchFamily="18" charset="0"/>
                        </a:rPr>
                        <m:t>𝟓𝟐𝟏𝟑𝟗𝟎</m:t>
                      </m:r>
                      <m:r>
                        <a:rPr lang="cs-CZ" sz="1800" b="1" i="1">
                          <a:solidFill>
                            <a:srgbClr val="0000DC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cs-CZ" sz="1800" b="1" i="1">
                          <a:solidFill>
                            <a:srgbClr val="0000DC"/>
                          </a:solidFill>
                          <a:latin typeface="Cambria Math" panose="02040503050406030204" pitchFamily="18" charset="0"/>
                        </a:rPr>
                        <m:t>𝟖𝟏</m:t>
                      </m:r>
                      <m:r>
                        <a:rPr lang="cs-CZ" sz="1800" b="1" i="1" smtClean="0">
                          <a:solidFill>
                            <a:srgbClr val="0000DC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1800" b="1" i="1" smtClean="0">
                          <a:solidFill>
                            <a:srgbClr val="0000DC"/>
                          </a:solidFill>
                          <a:latin typeface="Cambria Math" panose="02040503050406030204" pitchFamily="18" charset="0"/>
                        </a:rPr>
                        <m:t>𝑲</m:t>
                      </m:r>
                      <m:r>
                        <a:rPr lang="cs-CZ" sz="1800" b="1" i="1" smtClean="0">
                          <a:solidFill>
                            <a:srgbClr val="0000DC"/>
                          </a:solidFill>
                          <a:latin typeface="Cambria Math" panose="02040503050406030204" pitchFamily="18" charset="0"/>
                        </a:rPr>
                        <m:t>č</m:t>
                      </m:r>
                    </m:oMath>
                  </m:oMathPara>
                </a14:m>
                <a:endParaRPr lang="cs-CZ" sz="1800" baseline="30000" dirty="0"/>
              </a:p>
              <a:p>
                <a:pPr marL="72000" indent="0">
                  <a:buNone/>
                </a:pPr>
                <a:endParaRPr lang="cs-CZ" sz="1800" baseline="30000" dirty="0"/>
              </a:p>
            </p:txBody>
          </p:sp>
        </mc:Choice>
        <mc:Fallback xmlns="">
          <p:sp>
            <p:nvSpPr>
              <p:cNvPr id="11" name="Zástupný obsah 10">
                <a:extLst>
                  <a:ext uri="{FF2B5EF4-FFF2-40B4-BE49-F238E27FC236}">
                    <a16:creationId xmlns:a16="http://schemas.microsoft.com/office/drawing/2014/main" id="{6C3A9366-D46B-4648-B210-117C857E88A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28"/>
              </p:nvPr>
            </p:nvSpPr>
            <p:spPr>
              <a:xfrm>
                <a:off x="5555195" y="1359000"/>
                <a:ext cx="5444661" cy="4140000"/>
              </a:xfrm>
              <a:blipFill>
                <a:blip r:embed="rId2"/>
                <a:stretch>
                  <a:fillRect l="-1008" b="-2724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Zástupný symbol pro obsah 4">
            <a:extLst>
              <a:ext uri="{FF2B5EF4-FFF2-40B4-BE49-F238E27FC236}">
                <a16:creationId xmlns:a16="http://schemas.microsoft.com/office/drawing/2014/main" id="{D53DF171-579D-4422-A22C-2831E1A781FE}"/>
              </a:ext>
            </a:extLst>
          </p:cNvPr>
          <p:cNvSpPr txBox="1">
            <a:spLocks/>
          </p:cNvSpPr>
          <p:nvPr/>
        </p:nvSpPr>
        <p:spPr>
          <a:xfrm>
            <a:off x="719400" y="1567576"/>
            <a:ext cx="10753200" cy="413999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buFont typeface="Arial" panose="020B0604020202020204" pitchFamily="34" charset="0"/>
              <a:buNone/>
            </a:pPr>
            <a:r>
              <a:rPr lang="cs-CZ" sz="1800" kern="0" dirty="0"/>
              <a:t>FV</a:t>
            </a:r>
            <a:r>
              <a:rPr lang="cs-CZ" sz="1800" kern="0" baseline="-25000" dirty="0"/>
              <a:t>r </a:t>
            </a:r>
            <a:r>
              <a:rPr lang="cs-CZ" sz="1800" kern="0" dirty="0"/>
              <a:t>= ?</a:t>
            </a:r>
          </a:p>
          <a:p>
            <a:pPr marL="72000" indent="0">
              <a:buFont typeface="Arial" panose="020B0604020202020204" pitchFamily="34" charset="0"/>
              <a:buNone/>
            </a:pPr>
            <a:r>
              <a:rPr lang="cs-CZ" sz="1800" kern="0" dirty="0"/>
              <a:t>PV = 500 000 Kč</a:t>
            </a:r>
          </a:p>
          <a:p>
            <a:pPr marL="72000" indent="0">
              <a:buFont typeface="Arial" panose="020B0604020202020204" pitchFamily="34" charset="0"/>
              <a:buNone/>
            </a:pPr>
            <a:r>
              <a:rPr lang="cs-CZ" sz="1800" kern="0" dirty="0"/>
              <a:t>t = 3 roky </a:t>
            </a:r>
          </a:p>
          <a:p>
            <a:pPr marL="72000" indent="0">
              <a:buFont typeface="Arial" panose="020B0604020202020204" pitchFamily="34" charset="0"/>
              <a:buNone/>
            </a:pPr>
            <a:r>
              <a:rPr lang="cs-CZ" sz="1800" kern="0" dirty="0" err="1"/>
              <a:t>ú.o</a:t>
            </a:r>
            <a:r>
              <a:rPr lang="cs-CZ" sz="1800" kern="0" dirty="0"/>
              <a:t>. = 1 měsíc = 12/rok</a:t>
            </a:r>
          </a:p>
          <a:p>
            <a:pPr marL="72000" indent="0">
              <a:buFont typeface="Arial" panose="020B0604020202020204" pitchFamily="34" charset="0"/>
              <a:buNone/>
            </a:pPr>
            <a:r>
              <a:rPr lang="cs-CZ" sz="1800" kern="0" dirty="0"/>
              <a:t>r = 3,8 % p. a.</a:t>
            </a:r>
          </a:p>
          <a:p>
            <a:pPr marL="72000" indent="0">
              <a:buFont typeface="Arial" panose="020B0604020202020204" pitchFamily="34" charset="0"/>
              <a:buNone/>
            </a:pPr>
            <a:r>
              <a:rPr lang="cs-CZ" sz="1800" kern="0" dirty="0" err="1"/>
              <a:t>inflace</a:t>
            </a:r>
            <a:r>
              <a:rPr lang="cs-CZ" sz="1800" kern="0" baseline="-25000" dirty="0" err="1"/>
              <a:t>m</a:t>
            </a:r>
            <a:r>
              <a:rPr lang="cs-CZ" sz="1800" kern="0" baseline="-25000" dirty="0"/>
              <a:t> </a:t>
            </a:r>
            <a:r>
              <a:rPr lang="cs-CZ" sz="1800" kern="0" dirty="0"/>
              <a:t>= 0,2 % = </a:t>
            </a:r>
            <a:r>
              <a:rPr lang="el-GR" sz="1800" kern="0" dirty="0"/>
              <a:t>π</a:t>
            </a:r>
            <a:r>
              <a:rPr lang="cs-CZ" sz="1800" kern="0" baseline="-25000" dirty="0"/>
              <a:t>m</a:t>
            </a:r>
            <a:endParaRPr lang="cs-CZ" sz="1800" kern="0" dirty="0"/>
          </a:p>
        </p:txBody>
      </p:sp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FD8EF9E2-6F3F-4A8B-B5C0-14D920901B64}"/>
              </a:ext>
            </a:extLst>
          </p:cNvPr>
          <p:cNvCxnSpPr/>
          <p:nvPr/>
        </p:nvCxnSpPr>
        <p:spPr bwMode="auto">
          <a:xfrm>
            <a:off x="4908974" y="1692001"/>
            <a:ext cx="0" cy="2575198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ovéPole 16">
                <a:extLst>
                  <a:ext uri="{FF2B5EF4-FFF2-40B4-BE49-F238E27FC236}">
                    <a16:creationId xmlns:a16="http://schemas.microsoft.com/office/drawing/2014/main" id="{BE5EA9C1-D8F0-47F4-BB94-03C97DB7F953}"/>
                  </a:ext>
                </a:extLst>
              </p:cNvPr>
              <p:cNvSpPr txBox="1"/>
              <p:nvPr/>
            </p:nvSpPr>
            <p:spPr>
              <a:xfrm>
                <a:off x="666000" y="5165998"/>
                <a:ext cx="4306952" cy="132831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cs-CZ" sz="1800" dirty="0">
                    <a:latin typeface="Cambria Math" panose="02040503050406030204" pitchFamily="18" charset="0"/>
                  </a:rPr>
                  <a:t>Nominální zhodnocení: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800" b="1" i="1" smtClean="0">
                          <a:latin typeface="Cambria Math" panose="02040503050406030204" pitchFamily="18" charset="0"/>
                        </a:rPr>
                        <m:t>𝑭𝑽</m:t>
                      </m:r>
                      <m:r>
                        <a:rPr lang="cs-CZ" sz="1800" b="1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cs-CZ" sz="18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800" b="1" i="1" smtClean="0">
                              <a:latin typeface="Cambria Math" panose="02040503050406030204" pitchFamily="18" charset="0"/>
                            </a:rPr>
                            <m:t>𝟓𝟎𝟎</m:t>
                          </m:r>
                          <m:r>
                            <a:rPr lang="cs-CZ" sz="1800" b="1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cs-CZ" sz="1800" b="1" i="1">
                              <a:latin typeface="Cambria Math" panose="02040503050406030204" pitchFamily="18" charset="0"/>
                            </a:rPr>
                            <m:t>𝟎𝟎𝟎</m:t>
                          </m:r>
                          <m:r>
                            <a:rPr lang="cs-CZ" sz="1800" b="1" i="1">
                              <a:latin typeface="Cambria Math" panose="02040503050406030204" pitchFamily="18" charset="0"/>
                            </a:rPr>
                            <m:t> ×</m:t>
                          </m:r>
                          <m:sSup>
                            <m:sSupPr>
                              <m:ctrlPr>
                                <a:rPr lang="cs-CZ" sz="18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1800" b="1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cs-CZ" sz="1800" b="1" i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a:rPr lang="cs-CZ" sz="1800" b="1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cs-CZ" sz="1800" b="1" i="1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  <m:r>
                                <a:rPr lang="cs-CZ" sz="1800" b="1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cs-CZ" sz="1800" b="1" i="1">
                                  <a:latin typeface="Cambria Math" panose="02040503050406030204" pitchFamily="18" charset="0"/>
                                </a:rPr>
                                <m:t>𝟎𝟎𝟑𝟏𝟕</m:t>
                              </m:r>
                              <m:r>
                                <a:rPr lang="cs-CZ" sz="1800" b="1" i="1">
                                  <a:latin typeface="Cambria Math" panose="02040503050406030204" pitchFamily="18" charset="0"/>
                                </a:rPr>
                                <m:t> )</m:t>
                              </m:r>
                            </m:e>
                            <m:sup>
                              <m:r>
                                <a:rPr lang="cs-CZ" sz="1800" b="1" i="1">
                                  <a:latin typeface="Cambria Math" panose="02040503050406030204" pitchFamily="18" charset="0"/>
                                </a:rPr>
                                <m:t>𝟏𝟐</m:t>
                              </m:r>
                              <m:r>
                                <a:rPr lang="cs-CZ" sz="18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r>
                                <a:rPr lang="cs-CZ" sz="18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</m:sup>
                          </m:sSup>
                        </m:e>
                      </m:d>
                      <m:r>
                        <a:rPr lang="cs-CZ" sz="1800" b="1" i="1" smtClean="0">
                          <a:solidFill>
                            <a:srgbClr val="0000D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sz="1800" b="1" i="1" smtClean="0">
                          <a:solidFill>
                            <a:srgbClr val="0000D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𝟓𝟔𝟎𝟐𝟕𝟓</m:t>
                      </m:r>
                      <m:r>
                        <a:rPr lang="cs-CZ" sz="1800" b="1" i="1" smtClean="0">
                          <a:solidFill>
                            <a:srgbClr val="0000D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cs-CZ" sz="1800" b="1" i="1" smtClean="0">
                          <a:solidFill>
                            <a:srgbClr val="0000D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𝟏𝟑𝟔𝟕</m:t>
                      </m:r>
                    </m:oMath>
                  </m:oMathPara>
                </a14:m>
                <a:endParaRPr lang="cs-CZ" sz="1800" dirty="0">
                  <a:latin typeface="Cambria Math" panose="02040503050406030204" pitchFamily="18" charset="0"/>
                </a:endParaRPr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17" name="TextovéPole 16">
                <a:extLst>
                  <a:ext uri="{FF2B5EF4-FFF2-40B4-BE49-F238E27FC236}">
                    <a16:creationId xmlns:a16="http://schemas.microsoft.com/office/drawing/2014/main" id="{BE5EA9C1-D8F0-47F4-BB94-03C97DB7F9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000" y="5165998"/>
                <a:ext cx="4306952" cy="1328312"/>
              </a:xfrm>
              <a:prstGeom prst="rect">
                <a:avLst/>
              </a:prstGeom>
              <a:blipFill>
                <a:blip r:embed="rId4"/>
                <a:stretch>
                  <a:fillRect l="-1132" t="-275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733723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BE3BF94-79C2-406A-A160-D7F2D9767A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AA56715-974B-41B1-9CAB-933EDA384D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2DD52E4-AB01-4CD0-9602-08EBA6224C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Vzorový příklad – 2. polovina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010CA24-D3E4-4B7F-BD19-610559BA82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sz="2800" kern="0" dirty="0"/>
              <a:t>Řešte předchozí příklad, se stejným dopadem na kapitál, pokud úročení i inflace budou spojité</a:t>
            </a:r>
            <a:r>
              <a:rPr lang="cs-CZ" dirty="0"/>
              <a:t> = </a:t>
            </a:r>
            <a:r>
              <a:rPr lang="cs-CZ" b="1" dirty="0"/>
              <a:t>s jakou úrokovou intenzitou dosáhnu stejného zhodnocení?</a:t>
            </a:r>
            <a:endParaRPr lang="cs-CZ" sz="2800" b="1" kern="0" dirty="0"/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sz="2800" kern="0" dirty="0"/>
              <a:t>Řešte za předpokladu, že sazby zůstávají stejné, jenom proces je spojitý = </a:t>
            </a:r>
            <a:r>
              <a:rPr lang="cs-CZ" sz="2800" b="1" kern="0" dirty="0"/>
              <a:t>zadané hodnoty pro inflaci a úrokovou sazbu pouze dosadím do spojitého procesu.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90736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Vzorový příklad – řešení 2. polovina, a)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sz="1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Zástupný obsah 10">
                <a:extLst>
                  <a:ext uri="{FF2B5EF4-FFF2-40B4-BE49-F238E27FC236}">
                    <a16:creationId xmlns:a16="http://schemas.microsoft.com/office/drawing/2014/main" id="{6C3A9366-D46B-4648-B210-117C857E88A3}"/>
                  </a:ext>
                </a:extLst>
              </p:cNvPr>
              <p:cNvSpPr>
                <a:spLocks noGrp="1"/>
              </p:cNvSpPr>
              <p:nvPr>
                <p:ph idx="28"/>
              </p:nvPr>
            </p:nvSpPr>
            <p:spPr>
              <a:xfrm>
                <a:off x="5939998" y="1640618"/>
                <a:ext cx="5674952" cy="2989186"/>
              </a:xfrm>
            </p:spPr>
            <p:txBody>
              <a:bodyPr/>
              <a:lstStyle/>
              <a:p>
                <a:pPr marL="414900" indent="-342900">
                  <a:buFont typeface="+mj-lt"/>
                  <a:buAutoNum type="arabicPeriod"/>
                </a:pPr>
                <a:r>
                  <a:rPr lang="cs-CZ" sz="1800" dirty="0"/>
                  <a:t>Jaká je reálná úroková intenzita?</a:t>
                </a:r>
              </a:p>
              <a:p>
                <a:pPr marL="7200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sz="1800" smtClean="0">
                          <a:latin typeface="Cambria Math" panose="02040503050406030204" pitchFamily="18" charset="0"/>
                        </a:rPr>
                        <m:t>r</m:t>
                      </m:r>
                      <m:sSub>
                        <m:sSubPr>
                          <m:ctrlPr>
                            <a:rPr lang="cs-CZ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cs-CZ" sz="1800" b="0" i="0" baseline="-25000">
                              <a:latin typeface="Cambria Math" panose="02040503050406030204" pitchFamily="18" charset="0"/>
                            </a:rPr>
                            <m:t>r</m:t>
                          </m:r>
                          <m:r>
                            <a:rPr lang="cs-CZ" sz="1800" b="0" i="0" baseline="-25000" smtClean="0">
                              <a:latin typeface="Cambria Math" panose="02040503050406030204" pitchFamily="18" charset="0"/>
                            </a:rPr>
                            <m:t>_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cs-CZ" sz="1800" b="0" i="0">
                              <a:latin typeface="Cambria Math" panose="02040503050406030204" pitchFamily="18" charset="0"/>
                            </a:rPr>
                            <m:t>m</m:t>
                          </m:r>
                        </m:sub>
                      </m:sSub>
                      <m:r>
                        <a:rPr lang="cs-CZ" sz="1800" b="0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cs-CZ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cs-CZ" sz="1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1800" b="0" i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m:rPr>
                                  <m:nor/>
                                </m:rPr>
                                <a:rPr lang="cs-CZ" sz="1800" dirty="0">
                                  <a:latin typeface="Cambria Math" panose="02040503050406030204" pitchFamily="18" charset="0"/>
                                </a:rPr>
                                <m:t>r</m:t>
                              </m:r>
                              <m:r>
                                <m:rPr>
                                  <m:nor/>
                                </m:rPr>
                                <a:rPr lang="cs-CZ" sz="1800" dirty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cs-CZ" sz="1800" baseline="-25000" dirty="0">
                                  <a:latin typeface="Cambria Math" panose="02040503050406030204" pitchFamily="18" charset="0"/>
                                </a:rPr>
                                <m:t>m</m:t>
                              </m:r>
                            </m:num>
                            <m:den>
                              <m:r>
                                <a:rPr lang="cs-CZ" sz="1800" b="0" i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m:rPr>
                                  <m:nor/>
                                </m:rPr>
                                <a:rPr lang="el-GR" sz="1800" dirty="0">
                                  <a:latin typeface="Cambria Math" panose="02040503050406030204" pitchFamily="18" charset="0"/>
                                </a:rPr>
                                <m:t>π</m:t>
                              </m:r>
                              <m:r>
                                <m:rPr>
                                  <m:nor/>
                                </m:rPr>
                                <a:rPr lang="cs-CZ" sz="1800" baseline="-25000" dirty="0">
                                  <a:latin typeface="Cambria Math" panose="02040503050406030204" pitchFamily="18" charset="0"/>
                                </a:rPr>
                                <m:t>m</m:t>
                              </m:r>
                            </m:den>
                          </m:f>
                        </m:e>
                      </m:d>
                      <m:r>
                        <a:rPr lang="cs-CZ" sz="1800" b="0" i="0" dirty="0" smtClean="0">
                          <a:latin typeface="Cambria Math" panose="02040503050406030204" pitchFamily="18" charset="0"/>
                        </a:rPr>
                        <m:t>−1</m:t>
                      </m:r>
                      <m:r>
                        <a:rPr lang="cs-CZ" sz="1800" b="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1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1800" b="0" i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m:rPr>
                              <m:nor/>
                            </m:rPr>
                            <a:rPr lang="cs-CZ" sz="1800">
                              <a:latin typeface="Cambria Math" panose="02040503050406030204" pitchFamily="18" charset="0"/>
                            </a:rPr>
                            <m:t>0,0</m:t>
                          </m:r>
                          <m:r>
                            <a:rPr lang="cs-CZ" sz="1800" b="0" i="0">
                              <a:latin typeface="Cambria Math" panose="02040503050406030204" pitchFamily="18" charset="0"/>
                            </a:rPr>
                            <m:t>38/12</m:t>
                          </m:r>
                        </m:num>
                        <m:den>
                          <m:r>
                            <a:rPr lang="cs-CZ" sz="1800" b="0" i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m:rPr>
                              <m:nor/>
                            </m:rPr>
                            <a:rPr lang="cs-CZ" sz="1800">
                              <a:latin typeface="Cambria Math" panose="02040503050406030204" pitchFamily="18" charset="0"/>
                            </a:rPr>
                            <m:t>0,002</m:t>
                          </m:r>
                        </m:den>
                      </m:f>
                      <m:r>
                        <a:rPr lang="cs-CZ" sz="1800" b="0" i="1" smtClean="0">
                          <a:latin typeface="Cambria Math" panose="02040503050406030204" pitchFamily="18" charset="0"/>
                        </a:rPr>
                        <m:t>−1</m:t>
                      </m:r>
                      <m:r>
                        <a:rPr lang="cs-CZ" sz="1800" b="0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cs-CZ" sz="1800" b="1" i="1">
                          <a:latin typeface="Cambria Math" panose="02040503050406030204" pitchFamily="18" charset="0"/>
                        </a:rPr>
                        <m:t>0,116434%</m:t>
                      </m:r>
                    </m:oMath>
                  </m:oMathPara>
                </a14:m>
                <a:endParaRPr lang="cs-CZ" sz="1800" dirty="0"/>
              </a:p>
              <a:p>
                <a:pPr marL="72000" indent="0">
                  <a:buNone/>
                </a:pPr>
                <a:r>
                  <a:rPr lang="cs-CZ" sz="1600" b="1" dirty="0">
                    <a:latin typeface="Cambria Math" panose="02040503050406030204" pitchFamily="18" charset="0"/>
                  </a:rPr>
                  <a:t>	a) přes měsíční reálnou úrokovou sazbu</a:t>
                </a:r>
              </a:p>
              <a:p>
                <a:pPr marL="7200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800" b="1">
                          <a:latin typeface="Cambria Math" panose="02040503050406030204" pitchFamily="18" charset="0"/>
                        </a:rPr>
                        <m:t>𝑓</m:t>
                      </m:r>
                      <m:r>
                        <m:rPr>
                          <m:nor/>
                        </m:rPr>
                        <a:rPr lang="cs-CZ" sz="1800" baseline="-25000" dirty="0"/>
                        <m:t>r</m:t>
                      </m:r>
                      <m:r>
                        <a:rPr lang="cs-CZ" sz="1800" b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cs-CZ" sz="1800" b="1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cs-CZ" sz="1800" b="1">
                          <a:latin typeface="Cambria Math" panose="02040503050406030204" pitchFamily="18" charset="0"/>
                        </a:rPr>
                        <m:t>)=</m:t>
                      </m:r>
                      <m:r>
                        <a:rPr lang="cs-CZ" sz="1800" b="1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ctrlPr>
                            <a:rPr lang="cs-CZ" sz="18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800" b="1">
                              <a:latin typeface="Cambria Math" panose="02040503050406030204" pitchFamily="18" charset="0"/>
                            </a:rPr>
                            <m:t>1+</m:t>
                          </m:r>
                          <m:sSub>
                            <m:sSubPr>
                              <m:ctrlPr>
                                <a:rPr lang="cs-CZ" sz="18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800" b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cs-CZ" sz="1800" b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  <m:r>
                                <a:rPr lang="cs-CZ" sz="1800" b="1">
                                  <a:latin typeface="Cambria Math" panose="02040503050406030204" pitchFamily="18" charset="0"/>
                                </a:rPr>
                                <m:t>_</m:t>
                              </m:r>
                              <m:r>
                                <a:rPr lang="cs-CZ" sz="1800" b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b>
                          </m:sSub>
                        </m:e>
                      </m:d>
                      <m:r>
                        <a:rPr lang="cs-CZ" sz="1800" b="1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cs-CZ" sz="1800" b="1" dirty="0">
                          <a:latin typeface="Cambria Math" panose="02040503050406030204" pitchFamily="18" charset="0"/>
                        </a:rPr>
                        <m:t>0,116366%</m:t>
                      </m:r>
                    </m:oMath>
                  </m:oMathPara>
                </a14:m>
                <a:endParaRPr lang="cs-CZ" sz="1800" b="1" dirty="0">
                  <a:latin typeface="Cambria Math" panose="02040503050406030204" pitchFamily="18" charset="0"/>
                </a:endParaRPr>
              </a:p>
              <a:p>
                <a:pPr marL="72000" indent="0">
                  <a:buNone/>
                </a:pPr>
                <a:r>
                  <a:rPr lang="cs-CZ" sz="1600" b="1" dirty="0">
                    <a:latin typeface="Cambria Math" panose="02040503050406030204" pitchFamily="18" charset="0"/>
                  </a:rPr>
                  <a:t>	b) Přes efektivní  reálnou úrokovou sazbu</a:t>
                </a:r>
              </a:p>
              <a:p>
                <a:pPr marL="7200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800" i="1">
                          <a:latin typeface="Cambria Math" panose="02040503050406030204" pitchFamily="18" charset="0"/>
                        </a:rPr>
                        <m:t>𝑓</m:t>
                      </m:r>
                      <m:r>
                        <m:rPr>
                          <m:nor/>
                        </m:rPr>
                        <a:rPr lang="cs-CZ" sz="1800" baseline="-25000" dirty="0"/>
                        <m:t>r</m:t>
                      </m:r>
                      <m:d>
                        <m:dPr>
                          <m:ctrlPr>
                            <a:rPr lang="cs-CZ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800" b="0" i="1" smtClean="0">
                              <a:latin typeface="Cambria Math" panose="02040503050406030204" pitchFamily="18" charset="0"/>
                            </a:rPr>
                            <m:t>𝑟𝑜𝑘</m:t>
                          </m:r>
                        </m:e>
                      </m:d>
                      <m:r>
                        <a:rPr lang="cs-CZ" sz="18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1800" i="1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ctrlPr>
                            <a:rPr lang="cs-CZ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800" i="1">
                              <a:latin typeface="Cambria Math" panose="02040503050406030204" pitchFamily="18" charset="0"/>
                            </a:rPr>
                            <m:t>1+</m:t>
                          </m:r>
                          <m:sSub>
                            <m:sSubPr>
                              <m:ctrlPr>
                                <a:rPr lang="cs-CZ" sz="1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8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cs-CZ" sz="1800" b="0" i="1" smtClean="0">
                                  <a:latin typeface="Cambria Math" panose="02040503050406030204" pitchFamily="18" charset="0"/>
                                </a:rPr>
                                <m:t>𝑒𝑓</m:t>
                              </m:r>
                            </m:sub>
                          </m:sSub>
                        </m:e>
                      </m:d>
                      <m:r>
                        <a:rPr lang="cs-CZ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cs-CZ" sz="1800" b="0" i="0" smtClean="0">
                          <a:latin typeface="Cambria Math" panose="02040503050406030204" pitchFamily="18" charset="0"/>
                        </a:rPr>
                        <m:t>ln</m:t>
                      </m:r>
                      <m:r>
                        <a:rPr lang="cs-CZ" sz="1800" b="0" i="1" smtClean="0">
                          <a:latin typeface="Cambria Math" panose="02040503050406030204" pitchFamily="18" charset="0"/>
                        </a:rPr>
                        <m:t>⁡</m:t>
                      </m:r>
                      <m:sSup>
                        <m:sSupPr>
                          <m:ctrlPr>
                            <a:rPr lang="cs-CZ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1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cs-CZ" sz="1800" i="1">
                              <a:latin typeface="Cambria Math" panose="02040503050406030204" pitchFamily="18" charset="0"/>
                            </a:rPr>
                            <m:t>1+</m:t>
                          </m:r>
                          <m:sSub>
                            <m:sSubPr>
                              <m:ctrlPr>
                                <a:rPr lang="cs-CZ" sz="1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8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cs-CZ" sz="1800" i="1" baseline="-2500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1800" b="0" i="1" baseline="-25000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  <m:r>
                                    <a:rPr lang="cs-CZ" sz="1800" b="0" i="1" baseline="-25000" smtClean="0">
                                      <a:latin typeface="Cambria Math" panose="02040503050406030204" pitchFamily="18" charset="0"/>
                                    </a:rPr>
                                    <m:t>_</m:t>
                                  </m:r>
                                  <m:r>
                                    <a:rPr lang="cs-CZ" sz="1800" b="0" i="1" baseline="-25000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b/>
                              </m:sSub>
                            </m:sub>
                          </m:sSub>
                          <m:r>
                            <a:rPr lang="cs-CZ" sz="18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cs-CZ" sz="1800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sup>
                      </m:sSup>
                      <m:r>
                        <a:rPr lang="cs-CZ" sz="18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cs-CZ" sz="1800" b="1" i="1">
                          <a:latin typeface="Cambria Math" panose="02040503050406030204" pitchFamily="18" charset="0"/>
                        </a:rPr>
                        <m:t>1,396%</m:t>
                      </m:r>
                    </m:oMath>
                  </m:oMathPara>
                </a14:m>
                <a:endParaRPr lang="cs-CZ" sz="1800" b="1" dirty="0">
                  <a:latin typeface="Cambria Math" panose="02040503050406030204" pitchFamily="18" charset="0"/>
                </a:endParaRPr>
              </a:p>
              <a:p>
                <a:pPr marL="72000" indent="0">
                  <a:buNone/>
                </a:pPr>
                <a:endParaRPr lang="cs-CZ" sz="1800" baseline="30000" dirty="0"/>
              </a:p>
            </p:txBody>
          </p:sp>
        </mc:Choice>
        <mc:Fallback xmlns="">
          <p:sp>
            <p:nvSpPr>
              <p:cNvPr id="11" name="Zástupný obsah 10">
                <a:extLst>
                  <a:ext uri="{FF2B5EF4-FFF2-40B4-BE49-F238E27FC236}">
                    <a16:creationId xmlns:a16="http://schemas.microsoft.com/office/drawing/2014/main" id="{6C3A9366-D46B-4648-B210-117C857E88A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28"/>
              </p:nvPr>
            </p:nvSpPr>
            <p:spPr>
              <a:xfrm>
                <a:off x="5939998" y="1640618"/>
                <a:ext cx="5674952" cy="2989186"/>
              </a:xfrm>
              <a:blipFill>
                <a:blip r:embed="rId2"/>
                <a:stretch>
                  <a:fillRect l="-967" b="-387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Zástupný symbol pro obsah 4">
                <a:extLst>
                  <a:ext uri="{FF2B5EF4-FFF2-40B4-BE49-F238E27FC236}">
                    <a16:creationId xmlns:a16="http://schemas.microsoft.com/office/drawing/2014/main" id="{D53DF171-579D-4422-A22C-2831E1A781F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18800" y="1516196"/>
                <a:ext cx="5544193" cy="4139998"/>
              </a:xfrm>
              <a:prstGeom prst="rect">
                <a:avLst/>
              </a:prstGeom>
            </p:spPr>
            <p:txBody>
              <a:bodyPr vert="horz" lIns="0" tIns="0" rIns="0" bIns="0" rtlCol="0">
                <a:noAutofit/>
              </a:bodyPr>
              <a:lstStyle>
                <a:lvl1pPr marL="252000" indent="-180000" algn="l" rtl="0" eaLnBrk="1" fontAlgn="base" hangingPunct="1">
                  <a:lnSpc>
                    <a:spcPct val="150000"/>
                  </a:lnSpc>
                  <a:spcBef>
                    <a:spcPts val="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Font typeface="Arial" panose="020B0604020202020204" pitchFamily="34" charset="0"/>
                  <a:buChar char="̶"/>
                  <a:defRPr sz="2800" b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4000" indent="-180000" algn="l" rtl="0" eaLnBrk="1" fontAlgn="base" hangingPunct="1">
                  <a:lnSpc>
                    <a:spcPct val="100000"/>
                  </a:lnSpc>
                  <a:spcBef>
                    <a:spcPts val="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Font typeface="Arial" panose="020B0604020202020204" pitchFamily="34" charset="0"/>
                  <a:buChar char="̶"/>
                  <a:defRPr sz="2000" b="0">
                    <a:solidFill>
                      <a:schemeClr val="tx1"/>
                    </a:solidFill>
                    <a:latin typeface="+mn-lt"/>
                  </a:defRPr>
                </a:lvl2pPr>
                <a:lvl3pPr marL="914400" indent="0" algn="l" rtl="0" eaLnBrk="1" fontAlgn="base" hangingPunct="1">
                  <a:lnSpc>
                    <a:spcPts val="1800"/>
                  </a:lnSpc>
                  <a:spcBef>
                    <a:spcPts val="0"/>
                  </a:spcBef>
                  <a:spcAft>
                    <a:spcPct val="0"/>
                  </a:spcAft>
                  <a:buClr>
                    <a:schemeClr val="folHlink"/>
                  </a:buClr>
                  <a:buSzPct val="80000"/>
                  <a:buFontTx/>
                  <a:buNone/>
                  <a:defRPr sz="1500" b="0">
                    <a:solidFill>
                      <a:schemeClr val="tx1"/>
                    </a:solidFill>
                    <a:latin typeface="+mn-lt"/>
                  </a:defRPr>
                </a:lvl3pPr>
                <a:lvl4pPr marL="1371600" indent="0" algn="l" rtl="0" eaLnBrk="1" fontAlgn="base" hangingPunct="1">
                  <a:lnSpc>
                    <a:spcPts val="1800"/>
                  </a:lnSpc>
                  <a:spcBef>
                    <a:spcPts val="0"/>
                  </a:spcBef>
                  <a:spcAft>
                    <a:spcPct val="0"/>
                  </a:spcAft>
                  <a:buClr>
                    <a:schemeClr val="accent2"/>
                  </a:buClr>
                  <a:buSzPct val="90000"/>
                  <a:buFontTx/>
                  <a:buNone/>
                  <a:defRPr sz="1500" b="0">
                    <a:solidFill>
                      <a:schemeClr val="tx1"/>
                    </a:solidFill>
                    <a:latin typeface="+mn-lt"/>
                  </a:defRPr>
                </a:lvl4pPr>
                <a:lvl5pPr marL="1828800" indent="0" algn="l" rtl="0" eaLnBrk="1" fontAlgn="base" hangingPunct="1">
                  <a:lnSpc>
                    <a:spcPts val="1800"/>
                  </a:lnSpc>
                  <a:spcBef>
                    <a:spcPts val="0"/>
                  </a:spcBef>
                  <a:spcAft>
                    <a:spcPct val="0"/>
                  </a:spcAft>
                  <a:buClr>
                    <a:schemeClr val="accent1"/>
                  </a:buClr>
                  <a:buFontTx/>
                  <a:buNone/>
                  <a:defRPr sz="1500" b="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itchFamily="2" charset="2"/>
                  <a:buBlip>
                    <a:blip r:embed="rId3"/>
                  </a:buBlip>
                  <a:defRPr>
                    <a:solidFill>
                      <a:schemeClr val="tx1"/>
                    </a:solidFill>
                    <a:latin typeface="+mn-lt"/>
                  </a:defRPr>
                </a:lvl6pPr>
                <a:lvl7pPr marL="2743200" indent="0" algn="l" rtl="0" eaLnBrk="1" fontAlgn="base" hangingPunct="1">
                  <a:lnSpc>
                    <a:spcPts val="1800"/>
                  </a:lnSpc>
                  <a:spcBef>
                    <a:spcPts val="0"/>
                  </a:spcBef>
                  <a:spcAft>
                    <a:spcPct val="0"/>
                  </a:spcAft>
                  <a:buClr>
                    <a:schemeClr val="accent1"/>
                  </a:buClr>
                  <a:buFont typeface="Arial" panose="020B0604020202020204" pitchFamily="34" charset="0"/>
                  <a:buNone/>
                  <a:defRPr baseline="0">
                    <a:solidFill>
                      <a:schemeClr val="tx1"/>
                    </a:solidFill>
                    <a:latin typeface="+mn-lt"/>
                  </a:defRPr>
                </a:lvl7pPr>
                <a:lvl8pPr marL="3200400" indent="0" algn="l" rtl="0" eaLnBrk="1" fontAlgn="base" hangingPunct="1">
                  <a:lnSpc>
                    <a:spcPts val="1800"/>
                  </a:lnSpc>
                  <a:spcBef>
                    <a:spcPts val="0"/>
                  </a:spcBef>
                  <a:spcAft>
                    <a:spcPct val="0"/>
                  </a:spcAft>
                  <a:buClr>
                    <a:schemeClr val="accent1"/>
                  </a:buClr>
                  <a:buFont typeface="Arial" panose="020B0604020202020204" pitchFamily="34" charset="0"/>
                  <a:buNone/>
                  <a:defRPr>
                    <a:solidFill>
                      <a:schemeClr val="tx1"/>
                    </a:solidFill>
                    <a:latin typeface="+mn-lt"/>
                  </a:defRPr>
                </a:lvl8pPr>
                <a:lvl9pPr marL="3657600" indent="0" algn="l" rtl="0" eaLnBrk="1" fontAlgn="base" hangingPunct="1">
                  <a:lnSpc>
                    <a:spcPts val="1800"/>
                  </a:lnSpc>
                  <a:spcBef>
                    <a:spcPts val="0"/>
                  </a:spcBef>
                  <a:spcAft>
                    <a:spcPct val="0"/>
                  </a:spcAft>
                  <a:buClr>
                    <a:schemeClr val="accent1"/>
                  </a:buClr>
                  <a:buFont typeface="Arial" panose="020B0604020202020204" pitchFamily="34" charset="0"/>
                  <a:buNone/>
                  <a:defRPr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72000" indent="0">
                  <a:buFont typeface="Arial" panose="020B0604020202020204" pitchFamily="34" charset="0"/>
                  <a:buNone/>
                </a:pPr>
                <a:r>
                  <a:rPr lang="cs-CZ" sz="1800" kern="0" dirty="0"/>
                  <a:t>PV = 500 000 Kč</a:t>
                </a:r>
              </a:p>
              <a:p>
                <a:pPr marL="72000" indent="0">
                  <a:buFont typeface="Arial" panose="020B0604020202020204" pitchFamily="34" charset="0"/>
                  <a:buNone/>
                </a:pPr>
                <a:r>
                  <a:rPr lang="cs-CZ" sz="1800" kern="0" dirty="0"/>
                  <a:t>t = 3 roky</a:t>
                </a:r>
              </a:p>
              <a:p>
                <a:pPr marL="72000" indent="0">
                  <a:buNone/>
                </a:pPr>
                <a:r>
                  <a:rPr lang="cs-CZ" sz="1800" kern="0" dirty="0"/>
                  <a:t>inflace</a:t>
                </a:r>
                <a:r>
                  <a:rPr lang="cs-CZ" sz="1800" b="1" i="0" baseline="-25000" dirty="0">
                    <a:solidFill>
                      <a:srgbClr val="444444"/>
                    </a:solidFill>
                    <a:effectLst/>
                    <a:latin typeface="Ubuntu"/>
                  </a:rPr>
                  <a:t> m</a:t>
                </a:r>
                <a:r>
                  <a:rPr lang="cs-CZ" sz="1800" kern="0" baseline="-25000" dirty="0"/>
                  <a:t> </a:t>
                </a:r>
                <a:r>
                  <a:rPr lang="cs-CZ" sz="1800" kern="0" dirty="0"/>
                  <a:t>= 0,2 %; r = 3,8 % p. a. (12 </a:t>
                </a:r>
                <a:r>
                  <a:rPr lang="cs-CZ" sz="1800" kern="0" dirty="0" err="1"/>
                  <a:t>ú.o</a:t>
                </a:r>
                <a:r>
                  <a:rPr lang="cs-CZ" sz="1800" kern="0" dirty="0"/>
                  <a:t>.)</a:t>
                </a:r>
              </a:p>
              <a:p>
                <a:pPr marL="72000" indent="0">
                  <a:buNone/>
                </a:pPr>
                <a:r>
                  <a:rPr lang="cs-CZ" sz="1800" kern="0" dirty="0" err="1"/>
                  <a:t>FV</a:t>
                </a:r>
                <a:r>
                  <a:rPr lang="cs-CZ" sz="1800" kern="0" baseline="-25000" dirty="0" err="1"/>
                  <a:t>r</a:t>
                </a:r>
                <a:r>
                  <a:rPr lang="cs-CZ" sz="1800" kern="0" baseline="-25000" dirty="0"/>
                  <a:t> </a:t>
                </a:r>
                <a:r>
                  <a:rPr lang="cs-CZ" sz="1800" kern="0" dirty="0"/>
                  <a:t>= ? = </a:t>
                </a:r>
                <a:r>
                  <a:rPr lang="cs-CZ" sz="1800" kern="0" dirty="0" err="1"/>
                  <a:t>FV</a:t>
                </a:r>
                <a:r>
                  <a:rPr lang="cs-CZ" sz="1800" kern="0" baseline="-25000" dirty="0" err="1"/>
                  <a:t>r</a:t>
                </a:r>
                <a:r>
                  <a:rPr lang="cs-CZ" sz="1800" kern="0" baseline="-25000" dirty="0"/>
                  <a:t> (1)</a:t>
                </a:r>
                <a:endParaRPr lang="cs-CZ" sz="1800" kern="0" dirty="0"/>
              </a:p>
              <a:p>
                <a:pPr marL="72000" indent="0">
                  <a:buFont typeface="Arial" panose="020B0604020202020204" pitchFamily="34" charset="0"/>
                  <a:buNone/>
                </a:pPr>
                <a:r>
                  <a:rPr lang="cs-CZ" sz="1800" b="1" kern="0" dirty="0"/>
                  <a:t>spojité úročení = </a:t>
                </a:r>
                <a:r>
                  <a:rPr lang="cs-CZ" sz="1800" b="1" i="0" dirty="0">
                    <a:solidFill>
                      <a:srgbClr val="444444"/>
                    </a:solidFill>
                    <a:effectLst/>
                    <a:latin typeface="Ubuntu"/>
                  </a:rPr>
                  <a:t>∞ </a:t>
                </a:r>
                <a:r>
                  <a:rPr lang="cs-CZ" sz="1800" b="1" i="0" dirty="0" err="1">
                    <a:solidFill>
                      <a:srgbClr val="444444"/>
                    </a:solidFill>
                    <a:effectLst/>
                    <a:latin typeface="Ubuntu"/>
                  </a:rPr>
                  <a:t>ú.o</a:t>
                </a:r>
                <a:r>
                  <a:rPr lang="cs-CZ" sz="1800" b="1" i="0" dirty="0">
                    <a:solidFill>
                      <a:srgbClr val="444444"/>
                    </a:solidFill>
                    <a:effectLst/>
                    <a:latin typeface="Ubuntu"/>
                  </a:rPr>
                  <a:t>./ rok</a:t>
                </a:r>
                <a:endParaRPr lang="cs-CZ" sz="1800" kern="0" dirty="0"/>
              </a:p>
              <a:p>
                <a:pPr marL="72000" indent="0">
                  <a:buFont typeface="Arial" panose="020B0604020202020204" pitchFamily="34" charset="0"/>
                  <a:buNone/>
                </a:pPr>
                <a:r>
                  <a:rPr lang="cs-CZ" sz="1800" b="1" kern="0" dirty="0"/>
                  <a:t>f</a:t>
                </a:r>
                <a:r>
                  <a:rPr lang="cs-CZ" sz="1800" kern="0" baseline="-25000" dirty="0"/>
                  <a:t>r </a:t>
                </a:r>
                <a:r>
                  <a:rPr lang="cs-CZ" sz="1800" b="1" kern="0" dirty="0"/>
                  <a:t> = ?</a:t>
                </a:r>
              </a:p>
              <a:p>
                <a:pPr marL="72000" indent="0">
                  <a:buFont typeface="Arial" panose="020B0604020202020204" pitchFamily="34" charset="0"/>
                  <a:buNone/>
                </a:pPr>
                <a:endParaRPr lang="cs-CZ" sz="1800" b="1" kern="0" dirty="0"/>
              </a:p>
              <a:p>
                <a:pPr marL="72000" indent="0">
                  <a:buFont typeface="Arial" panose="020B0604020202020204" pitchFamily="34" charset="0"/>
                  <a:buNone/>
                </a:pPr>
                <a:endParaRPr lang="cs-CZ" sz="1800" b="1" i="0" kern="0" baseline="-25000" dirty="0">
                  <a:solidFill>
                    <a:srgbClr val="444444"/>
                  </a:solidFill>
                  <a:effectLst/>
                  <a:latin typeface="Ubuntu"/>
                </a:endParaRPr>
              </a:p>
              <a:p>
                <a:pPr marL="72000" indent="0">
                  <a:buFont typeface="Arial" panose="020B0604020202020204" pitchFamily="34" charset="0"/>
                  <a:buNone/>
                </a:pPr>
                <a:endParaRPr lang="cs-CZ" sz="1200" b="1" i="0" baseline="-25000" dirty="0">
                  <a:solidFill>
                    <a:srgbClr val="444444"/>
                  </a:solidFill>
                  <a:effectLst/>
                  <a:latin typeface="Ubuntu"/>
                </a:endParaRPr>
              </a:p>
              <a:p>
                <a:pPr marL="414900" marR="0" lvl="0" indent="-342900" algn="l" defTabSz="914400" rtl="0" eaLnBrk="1" fontAlgn="base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ct val="0"/>
                  </a:spcAft>
                  <a:buClr>
                    <a:srgbClr val="0000DC"/>
                  </a:buClr>
                  <a:buSzPct val="100000"/>
                  <a:buFont typeface="+mj-lt"/>
                  <a:buAutoNum type="arabicPeriod" startAt="2"/>
                  <a:tabLst/>
                  <a:defRPr/>
                </a:pPr>
                <a:r>
                  <a:rPr kumimoji="0" lang="cs-CZ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rPr>
                  <a:t>Jaká bude reálná hodnota kapitálu? </a:t>
                </a:r>
              </a:p>
              <a:p>
                <a:pPr marL="72000" marR="0" lvl="0" indent="0" algn="l" defTabSz="914400" rtl="0" eaLnBrk="1" fontAlgn="base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ct val="0"/>
                  </a:spcAft>
                  <a:buClr>
                    <a:srgbClr val="0000DC"/>
                  </a:buClr>
                  <a:buSzPct val="100000"/>
                  <a:buFont typeface="Arial" panose="020B0604020202020204" pitchFamily="34" charset="0"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cs-CZ" sz="1800" b="0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𝐹𝑉</m:t>
                      </m:r>
                      <m:r>
                        <a:rPr kumimoji="0" lang="cs-CZ" sz="1800" b="0" i="1" u="none" strike="noStrike" kern="0" cap="none" spc="0" normalizeH="0" baseline="-2500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𝑟</m:t>
                      </m:r>
                      <m:r>
                        <a:rPr kumimoji="0" lang="cs-CZ" sz="1800" b="0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=</m:t>
                      </m:r>
                      <m:r>
                        <a:rPr kumimoji="0" lang="cs-CZ" sz="1800" b="0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𝑃𝑉</m:t>
                      </m:r>
                      <m:sSup>
                        <m:sSupPr>
                          <m:ctrlPr>
                            <a:rPr kumimoji="0" lang="cs-CZ" sz="1800" i="1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cs-CZ" sz="18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×</m:t>
                          </m:r>
                          <m:r>
                            <a:rPr kumimoji="0" lang="cs-CZ" sz="18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𝑒</m:t>
                          </m:r>
                        </m:e>
                        <m:sup>
                          <m:r>
                            <a:rPr kumimoji="0" lang="cs-CZ" sz="18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𝑓</m:t>
                          </m:r>
                          <m:r>
                            <a:rPr kumimoji="0" lang="cs-CZ" sz="1800" b="0" i="1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×</m:t>
                          </m:r>
                          <m:r>
                            <a:rPr kumimoji="0" lang="cs-CZ" sz="18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𝑚</m:t>
                          </m:r>
                          <m:r>
                            <a:rPr kumimoji="0" lang="cs-CZ" sz="18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×</m:t>
                          </m:r>
                          <m:r>
                            <a:rPr kumimoji="0" lang="cs-CZ" sz="18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kumimoji="0" lang="cs-CZ" sz="1800" i="1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mbria Math" panose="02040503050406030204" pitchFamily="18" charset="0"/>
                  <a:ea typeface="Cambria Math" panose="02040503050406030204" pitchFamily="18" charset="0"/>
                  <a:cs typeface="+mn-cs"/>
                </a:endParaRPr>
              </a:p>
              <a:p>
                <a:pPr marL="72000" marR="0" lvl="0" indent="0" algn="l" defTabSz="914400" rtl="0" eaLnBrk="1" fontAlgn="base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ct val="0"/>
                  </a:spcAft>
                  <a:buClr>
                    <a:srgbClr val="0000DC"/>
                  </a:buClr>
                  <a:buSzPct val="100000"/>
                  <a:buFont typeface="Arial" panose="020B0604020202020204" pitchFamily="34" charset="0"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cs-CZ" sz="1800" b="0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𝐹𝑉</m:t>
                      </m:r>
                      <m:r>
                        <a:rPr kumimoji="0" lang="cs-CZ" sz="1800" b="0" i="1" u="none" strike="noStrike" kern="0" cap="none" spc="0" normalizeH="0" baseline="-2500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𝑟</m:t>
                      </m:r>
                      <m:r>
                        <a:rPr kumimoji="0" lang="cs-CZ" sz="1800" b="0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=</m:t>
                      </m:r>
                      <m:d>
                        <m:dPr>
                          <m:ctrlPr>
                            <a:rPr kumimoji="0" lang="cs-CZ" sz="1800" i="1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cs-CZ" sz="18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500</m:t>
                          </m:r>
                          <m:r>
                            <a:rPr kumimoji="0" lang="cs-CZ" sz="1800" b="0" i="1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 000</m:t>
                          </m:r>
                          <m:sSup>
                            <m:sSupPr>
                              <m:ctrlPr>
                                <a:rPr kumimoji="0" lang="cs-CZ" sz="1800" i="1" u="none" strike="noStrike" kern="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</m:ctrlPr>
                            </m:sSupPr>
                            <m:e>
                              <m:r>
                                <a:rPr kumimoji="0" lang="cs-CZ" sz="1800" b="0" i="1" u="none" strike="noStrike" kern="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×</m:t>
                              </m:r>
                              <m:r>
                                <a:rPr kumimoji="0" lang="cs-CZ" sz="1800" b="0" i="1" u="none" strike="noStrike" kern="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𝑒</m:t>
                              </m:r>
                            </m:e>
                            <m:sup>
                              <m:r>
                                <a:rPr kumimoji="0" lang="cs-CZ" sz="1800" b="0" i="1" u="none" strike="noStrike" kern="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0,</m:t>
                              </m:r>
                              <m:r>
                                <a:rPr kumimoji="0" lang="cs-CZ" sz="18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00</m:t>
                              </m:r>
                              <m:r>
                                <a:rPr kumimoji="0" lang="cs-CZ" sz="1800" b="0" i="1" u="none" strike="noStrike" kern="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1164 ×</m:t>
                              </m:r>
                              <m:r>
                                <a:rPr kumimoji="0" lang="cs-CZ" sz="18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12</m:t>
                              </m:r>
                              <m:r>
                                <a:rPr kumimoji="0" lang="cs-CZ" sz="1800" b="0" i="1" u="none" strike="noStrike" kern="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×</m:t>
                              </m:r>
                              <m:r>
                                <a:rPr kumimoji="0" lang="cs-CZ" sz="18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3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kumimoji="0" lang="cs-CZ" sz="1800" i="0" u="none" strike="noStrike" kern="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+mn-cs"/>
                </a:endParaRPr>
              </a:p>
              <a:p>
                <a:pPr marL="72000" marR="0" lvl="0" indent="0" algn="l" defTabSz="914400" rtl="0" eaLnBrk="1" fontAlgn="base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ct val="0"/>
                  </a:spcAft>
                  <a:buClr>
                    <a:srgbClr val="0000DC"/>
                  </a:buClr>
                  <a:buSzPct val="100000"/>
                  <a:buFont typeface="Arial" panose="020B0604020202020204" pitchFamily="34" charset="0"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cs-CZ" sz="1800" b="1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𝑭𝑽</m:t>
                      </m:r>
                      <m:r>
                        <a:rPr kumimoji="0" lang="cs-CZ" sz="1800" b="1" i="1" u="none" strike="noStrike" kern="0" cap="none" spc="0" normalizeH="0" baseline="-25000" noProof="0" smtClean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𝒓</m:t>
                      </m:r>
                      <m:r>
                        <a:rPr kumimoji="0" lang="cs-CZ" sz="1800" b="1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r>
                        <a:rPr kumimoji="0" lang="cs-CZ" sz="1800" b="1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𝟓𝟐𝟏𝟑𝟗𝟎</m:t>
                      </m:r>
                      <m:r>
                        <a:rPr kumimoji="0" lang="cs-CZ" sz="1800" b="1" i="1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,</m:t>
                      </m:r>
                      <m:r>
                        <a:rPr kumimoji="0" lang="cs-CZ" sz="1800" b="1" i="1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𝟖𝟏</m:t>
                      </m:r>
                      <m:r>
                        <a:rPr kumimoji="0" lang="cs-CZ" sz="1800" b="1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 </m:t>
                      </m:r>
                      <m:r>
                        <a:rPr kumimoji="0" lang="cs-CZ" sz="1800" b="1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𝑲</m:t>
                      </m:r>
                      <m:r>
                        <a:rPr kumimoji="0" lang="cs-CZ" sz="1800" b="1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č</m:t>
                      </m:r>
                    </m:oMath>
                  </m:oMathPara>
                </a14:m>
                <a:endParaRPr kumimoji="0" lang="cs-CZ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  <a:p>
                <a:pPr marL="72000" indent="0">
                  <a:buFont typeface="Arial" panose="020B0604020202020204" pitchFamily="34" charset="0"/>
                  <a:buNone/>
                </a:pPr>
                <a:endParaRPr lang="cs-CZ" sz="1200" b="1" i="0" baseline="-25000" dirty="0">
                  <a:solidFill>
                    <a:srgbClr val="444444"/>
                  </a:solidFill>
                  <a:effectLst/>
                  <a:latin typeface="Ubuntu"/>
                </a:endParaRPr>
              </a:p>
            </p:txBody>
          </p:sp>
        </mc:Choice>
        <mc:Fallback xmlns="">
          <p:sp>
            <p:nvSpPr>
              <p:cNvPr id="6" name="Zástupný symbol pro obsah 4">
                <a:extLst>
                  <a:ext uri="{FF2B5EF4-FFF2-40B4-BE49-F238E27FC236}">
                    <a16:creationId xmlns:a16="http://schemas.microsoft.com/office/drawing/2014/main" id="{D53DF171-579D-4422-A22C-2831E1A781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800" y="1516196"/>
                <a:ext cx="5544193" cy="4139998"/>
              </a:xfrm>
              <a:prstGeom prst="rect">
                <a:avLst/>
              </a:prstGeom>
              <a:blipFill>
                <a:blip r:embed="rId4"/>
                <a:stretch>
                  <a:fillRect l="-1320" b="-1914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FD8EF9E2-6F3F-4A8B-B5C0-14D920901B64}"/>
              </a:ext>
            </a:extLst>
          </p:cNvPr>
          <p:cNvCxnSpPr/>
          <p:nvPr/>
        </p:nvCxnSpPr>
        <p:spPr bwMode="auto">
          <a:xfrm>
            <a:off x="5736798" y="1847612"/>
            <a:ext cx="0" cy="2575198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ovéPole 13">
                <a:extLst>
                  <a:ext uri="{FF2B5EF4-FFF2-40B4-BE49-F238E27FC236}">
                    <a16:creationId xmlns:a16="http://schemas.microsoft.com/office/drawing/2014/main" id="{FCDB149B-B2D9-4557-8DA3-BB7948AA9DE6}"/>
                  </a:ext>
                </a:extLst>
              </p:cNvPr>
              <p:cNvSpPr txBox="1"/>
              <p:nvPr/>
            </p:nvSpPr>
            <p:spPr>
              <a:xfrm>
                <a:off x="5454278" y="5205160"/>
                <a:ext cx="4925810" cy="133959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72000" marR="0" lvl="0" indent="0" algn="l" defTabSz="914400" rtl="0" eaLnBrk="1" fontAlgn="base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ct val="0"/>
                  </a:spcAft>
                  <a:buClr>
                    <a:srgbClr val="0000DC"/>
                  </a:buClr>
                  <a:buSzPct val="100000"/>
                  <a:buFont typeface="Arial" panose="020B0604020202020204" pitchFamily="34" charset="0"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cs-CZ" sz="1800" b="0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𝐹𝑉</m:t>
                      </m:r>
                      <m:r>
                        <a:rPr kumimoji="0" lang="cs-CZ" sz="1800" b="0" i="1" u="none" strike="noStrike" kern="0" cap="none" spc="0" normalizeH="0" baseline="-2500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𝑟</m:t>
                      </m:r>
                      <m:r>
                        <a:rPr kumimoji="0" lang="cs-CZ" sz="1800" b="0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=</m:t>
                      </m:r>
                      <m:r>
                        <a:rPr kumimoji="0" lang="cs-CZ" sz="1800" b="0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𝑃𝑉</m:t>
                      </m:r>
                      <m:sSup>
                        <m:sSupPr>
                          <m:ctrlPr>
                            <a:rPr kumimoji="0" lang="cs-CZ" sz="1800" i="1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cs-CZ" sz="18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×</m:t>
                          </m:r>
                          <m:r>
                            <a:rPr kumimoji="0" lang="cs-CZ" sz="18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𝑒</m:t>
                          </m:r>
                        </m:e>
                        <m:sup>
                          <m:r>
                            <a:rPr kumimoji="0" lang="cs-CZ" sz="18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𝑓</m:t>
                          </m:r>
                          <m:r>
                            <a:rPr kumimoji="0" lang="cs-CZ" sz="18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×</m:t>
                          </m:r>
                          <m:r>
                            <a:rPr kumimoji="0" lang="cs-CZ" sz="18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kumimoji="0" lang="cs-CZ" sz="1800" i="1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mbria Math" panose="02040503050406030204" pitchFamily="18" charset="0"/>
                  <a:ea typeface="Cambria Math" panose="02040503050406030204" pitchFamily="18" charset="0"/>
                  <a:cs typeface="+mn-cs"/>
                </a:endParaRPr>
              </a:p>
              <a:p>
                <a:pPr marL="72000" marR="0" lvl="0" indent="0" algn="l" defTabSz="914400" rtl="0" eaLnBrk="1" fontAlgn="base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ct val="0"/>
                  </a:spcAft>
                  <a:buClr>
                    <a:srgbClr val="0000DC"/>
                  </a:buClr>
                  <a:buSzPct val="100000"/>
                  <a:buFont typeface="Arial" panose="020B0604020202020204" pitchFamily="34" charset="0"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cs-CZ" sz="1800" b="0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𝐹𝑉</m:t>
                      </m:r>
                      <m:r>
                        <a:rPr kumimoji="0" lang="cs-CZ" sz="1800" b="0" i="1" u="none" strike="noStrike" kern="0" cap="none" spc="0" normalizeH="0" baseline="-2500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𝑟</m:t>
                      </m:r>
                      <m:r>
                        <a:rPr kumimoji="0" lang="cs-CZ" sz="1800" b="0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=</m:t>
                      </m:r>
                      <m:d>
                        <m:dPr>
                          <m:ctrlPr>
                            <a:rPr kumimoji="0" lang="cs-CZ" sz="1800" i="1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cs-CZ" sz="18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500</m:t>
                          </m:r>
                          <m:r>
                            <a:rPr kumimoji="0" lang="cs-CZ" sz="1800" b="0" i="1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 000</m:t>
                          </m:r>
                          <m:sSup>
                            <m:sSupPr>
                              <m:ctrlPr>
                                <a:rPr kumimoji="0" lang="cs-CZ" sz="1800" i="1" u="none" strike="noStrike" kern="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</m:ctrlPr>
                            </m:sSupPr>
                            <m:e>
                              <m:r>
                                <a:rPr kumimoji="0" lang="cs-CZ" sz="1800" b="0" i="1" u="none" strike="noStrike" kern="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×</m:t>
                              </m:r>
                              <m:r>
                                <a:rPr kumimoji="0" lang="cs-CZ" sz="1800" b="0" i="1" u="none" strike="noStrike" kern="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𝑒</m:t>
                              </m:r>
                            </m:e>
                            <m:sup>
                              <m:r>
                                <a:rPr kumimoji="0" lang="cs-CZ" sz="1800" b="0" i="1" u="none" strike="noStrike" kern="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0,</m:t>
                              </m:r>
                              <m:r>
                                <a:rPr kumimoji="0" lang="cs-CZ" sz="18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0</m:t>
                              </m:r>
                              <m:r>
                                <a:rPr kumimoji="0" lang="cs-CZ" sz="1800" b="0" i="1" u="none" strike="noStrike" kern="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1</m:t>
                              </m:r>
                              <m:r>
                                <a:rPr kumimoji="0" lang="cs-CZ" sz="18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396</m:t>
                              </m:r>
                              <m:r>
                                <a:rPr kumimoji="0" lang="cs-CZ" sz="1800" b="0" i="1" u="none" strike="noStrike" kern="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 </m:t>
                              </m:r>
                              <m:r>
                                <a:rPr kumimoji="0" lang="cs-CZ" sz="1800" b="0" i="1" u="none" strike="noStrike" kern="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×</m:t>
                              </m:r>
                              <m:r>
                                <a:rPr kumimoji="0" lang="cs-CZ" sz="18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3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kumimoji="0" lang="cs-CZ" sz="1800" i="0" u="none" strike="noStrike" kern="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+mn-cs"/>
                </a:endParaRPr>
              </a:p>
              <a:p>
                <a:pPr marL="72000" marR="0" lvl="0" indent="0" algn="l" defTabSz="914400" rtl="0" eaLnBrk="1" fontAlgn="base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ct val="0"/>
                  </a:spcAft>
                  <a:buClr>
                    <a:srgbClr val="0000DC"/>
                  </a:buClr>
                  <a:buSzPct val="100000"/>
                  <a:buFont typeface="Arial" panose="020B0604020202020204" pitchFamily="34" charset="0"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cs-CZ" sz="1800" b="1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𝑭𝑽</m:t>
                      </m:r>
                      <m:r>
                        <a:rPr kumimoji="0" lang="cs-CZ" sz="1800" b="1" i="1" u="none" strike="noStrike" kern="0" cap="none" spc="0" normalizeH="0" baseline="-25000" noProof="0" smtClean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𝒓</m:t>
                      </m:r>
                      <m:r>
                        <a:rPr kumimoji="0" lang="cs-CZ" sz="1800" b="1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=</m:t>
                      </m:r>
                      <m:r>
                        <a:rPr kumimoji="0" lang="cs-CZ" sz="1800" b="1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𝟓𝟐𝟏𝟑𝟗𝟎</m:t>
                      </m:r>
                      <m:r>
                        <a:rPr kumimoji="0" lang="cs-CZ" sz="1800" b="1" i="1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,</m:t>
                      </m:r>
                      <m:r>
                        <a:rPr kumimoji="0" lang="cs-CZ" sz="1800" b="1" i="1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𝟖𝟏</m:t>
                      </m:r>
                      <m:r>
                        <a:rPr kumimoji="0" lang="cs-CZ" sz="1800" b="1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 </m:t>
                      </m:r>
                      <m:r>
                        <a:rPr kumimoji="0" lang="cs-CZ" sz="1800" b="1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𝑲</m:t>
                      </m:r>
                      <m:r>
                        <a:rPr kumimoji="0" lang="cs-CZ" sz="1800" b="1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č</m:t>
                      </m:r>
                    </m:oMath>
                  </m:oMathPara>
                </a14:m>
                <a:endParaRPr kumimoji="0" lang="cs-CZ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+mn-cs"/>
                </a:endParaRPr>
              </a:p>
            </p:txBody>
          </p:sp>
        </mc:Choice>
        <mc:Fallback xmlns="">
          <p:sp>
            <p:nvSpPr>
              <p:cNvPr id="14" name="TextovéPole 13">
                <a:extLst>
                  <a:ext uri="{FF2B5EF4-FFF2-40B4-BE49-F238E27FC236}">
                    <a16:creationId xmlns:a16="http://schemas.microsoft.com/office/drawing/2014/main" id="{FCDB149B-B2D9-4557-8DA3-BB7948AA9D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4278" y="5205160"/>
                <a:ext cx="4925810" cy="133959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Přímá spojnice 14">
            <a:extLst>
              <a:ext uri="{FF2B5EF4-FFF2-40B4-BE49-F238E27FC236}">
                <a16:creationId xmlns:a16="http://schemas.microsoft.com/office/drawing/2014/main" id="{7E81E9D1-C512-49DE-9449-535A7B464A53}"/>
              </a:ext>
            </a:extLst>
          </p:cNvPr>
          <p:cNvCxnSpPr>
            <a:cxnSpLocks/>
          </p:cNvCxnSpPr>
          <p:nvPr/>
        </p:nvCxnSpPr>
        <p:spPr bwMode="auto">
          <a:xfrm>
            <a:off x="5736798" y="5384680"/>
            <a:ext cx="0" cy="1215903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ál 16">
            <a:extLst>
              <a:ext uri="{FF2B5EF4-FFF2-40B4-BE49-F238E27FC236}">
                <a16:creationId xmlns:a16="http://schemas.microsoft.com/office/drawing/2014/main" id="{CBBFB467-D1E8-4421-973C-E791E2BF9DC1}"/>
              </a:ext>
            </a:extLst>
          </p:cNvPr>
          <p:cNvSpPr/>
          <p:nvPr/>
        </p:nvSpPr>
        <p:spPr bwMode="auto">
          <a:xfrm>
            <a:off x="3998790" y="5312308"/>
            <a:ext cx="276029" cy="269452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3" name="Ovál 22">
            <a:extLst>
              <a:ext uri="{FF2B5EF4-FFF2-40B4-BE49-F238E27FC236}">
                <a16:creationId xmlns:a16="http://schemas.microsoft.com/office/drawing/2014/main" id="{0C753D9E-8F4C-4C5C-BADB-745BBD61E4BA}"/>
              </a:ext>
            </a:extLst>
          </p:cNvPr>
          <p:cNvSpPr/>
          <p:nvPr/>
        </p:nvSpPr>
        <p:spPr bwMode="auto">
          <a:xfrm>
            <a:off x="7276584" y="3500543"/>
            <a:ext cx="209808" cy="261905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5" name="Ovál 24">
            <a:extLst>
              <a:ext uri="{FF2B5EF4-FFF2-40B4-BE49-F238E27FC236}">
                <a16:creationId xmlns:a16="http://schemas.microsoft.com/office/drawing/2014/main" id="{29687BA4-8342-406B-B7F2-694BEA56E65B}"/>
              </a:ext>
            </a:extLst>
          </p:cNvPr>
          <p:cNvSpPr/>
          <p:nvPr/>
        </p:nvSpPr>
        <p:spPr bwMode="auto">
          <a:xfrm>
            <a:off x="4588519" y="5748658"/>
            <a:ext cx="276029" cy="269452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7" name="Ovál 26">
            <a:extLst>
              <a:ext uri="{FF2B5EF4-FFF2-40B4-BE49-F238E27FC236}">
                <a16:creationId xmlns:a16="http://schemas.microsoft.com/office/drawing/2014/main" id="{6EA9BBB4-7214-47B1-84D5-A17360E4EA77}"/>
              </a:ext>
            </a:extLst>
          </p:cNvPr>
          <p:cNvSpPr/>
          <p:nvPr/>
        </p:nvSpPr>
        <p:spPr bwMode="auto">
          <a:xfrm>
            <a:off x="9896670" y="4297679"/>
            <a:ext cx="276029" cy="186835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1407932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CON-EN.potx" id="{F7C11DC7-1B8A-49B4-9AAA-52303DEDAF7D}" vid="{B13F5AAB-AC0E-4CB5-95CC-537D369F30D3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822CDD262779F4C8A243605C98B3D6B" ma:contentTypeVersion="2" ma:contentTypeDescription="Vytvoří nový dokument" ma:contentTypeScope="" ma:versionID="dad63895392c43049a9238c09fe65b8b">
  <xsd:schema xmlns:xsd="http://www.w3.org/2001/XMLSchema" xmlns:xs="http://www.w3.org/2001/XMLSchema" xmlns:p="http://schemas.microsoft.com/office/2006/metadata/properties" xmlns:ns2="cc1cf008-a30f-4977-b954-94b46cff7c22" targetNamespace="http://schemas.microsoft.com/office/2006/metadata/properties" ma:root="true" ma:fieldsID="f0bc817c8727c8f667ac32d77954998f" ns2:_="">
    <xsd:import namespace="cc1cf008-a30f-4977-b954-94b46cff7c2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1cf008-a30f-4977-b954-94b46cff7c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14C53B1-81A1-4BDD-848D-7652ED8F981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1cf008-a30f-4977-b954-94b46cff7c2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4B07FD0-0608-4B25-B0DA-B98F4F102FE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6A6F717-A706-4D7D-AB77-C4BD12797B9E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prezentace-econ-en (1)</Template>
  <TotalTime>1745</TotalTime>
  <Words>1467</Words>
  <Application>Microsoft Office PowerPoint</Application>
  <PresentationFormat>Širokoúhlá obrazovka</PresentationFormat>
  <Paragraphs>251</Paragraphs>
  <Slides>20</Slides>
  <Notes>0</Notes>
  <HiddenSlides>0</HiddenSlides>
  <MMClips>1</MMClips>
  <ScaleCrop>false</ScaleCrop>
  <HeadingPairs>
    <vt:vector size="8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8" baseType="lpstr">
      <vt:lpstr>Arial</vt:lpstr>
      <vt:lpstr>Calibri</vt:lpstr>
      <vt:lpstr>Cambria Math</vt:lpstr>
      <vt:lpstr>Tahoma</vt:lpstr>
      <vt:lpstr>Ubuntu</vt:lpstr>
      <vt:lpstr>Wingdings</vt:lpstr>
      <vt:lpstr>Presentation_MU_EN</vt:lpstr>
      <vt:lpstr>Rovnice</vt:lpstr>
      <vt:lpstr>Reálný úrok v procesu diskrétního a spojitého úročení.</vt:lpstr>
      <vt:lpstr>Efektivní úroková míra</vt:lpstr>
      <vt:lpstr>Jak to funguje?</vt:lpstr>
      <vt:lpstr>Spojité úročení</vt:lpstr>
      <vt:lpstr>Prezentace aplikace PowerPoint</vt:lpstr>
      <vt:lpstr>Vzorový příklad – spojité úročení</vt:lpstr>
      <vt:lpstr>Vzorový příklad – řešení 1. polovina</vt:lpstr>
      <vt:lpstr>Vzorový příklad – 2. polovina</vt:lpstr>
      <vt:lpstr>Vzorový příklad – řešení 2. polovina, a)</vt:lpstr>
      <vt:lpstr>Vzorový příklad – řešení 2. polovina, b)</vt:lpstr>
      <vt:lpstr>Příklad Socrative 1</vt:lpstr>
      <vt:lpstr>Příklad Socrative 1 - řešení</vt:lpstr>
      <vt:lpstr>Prezentace příkladů</vt:lpstr>
      <vt:lpstr>Příklad Socrative 2</vt:lpstr>
      <vt:lpstr>Příklad Socrative 2 - řešení</vt:lpstr>
      <vt:lpstr>Příklad Socrative 3</vt:lpstr>
      <vt:lpstr>Příklad Socrative 3 - řešení</vt:lpstr>
      <vt:lpstr>Příklad Socrative 4</vt:lpstr>
      <vt:lpstr>Příklad Socrative 4 - řešení</vt:lpstr>
      <vt:lpstr>Děkuji za aktivní účast   v případě dotazů piště 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Gyönyörová Lucie</dc:creator>
  <cp:lastModifiedBy>Lucie Gyönyörová</cp:lastModifiedBy>
  <cp:revision>93</cp:revision>
  <cp:lastPrinted>1601-01-01T00:00:00Z</cp:lastPrinted>
  <dcterms:created xsi:type="dcterms:W3CDTF">2020-09-24T08:51:58Z</dcterms:created>
  <dcterms:modified xsi:type="dcterms:W3CDTF">2020-10-22T09:54:33Z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0x0101006822CDD262779F4C8A243605C98B3D6B</vt:lpwstr>
  </property>
</Properties>
</file>