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handoutMasterIdLst>
    <p:handoutMasterId r:id="rId25"/>
  </p:handoutMasterIdLst>
  <p:sldIdLst>
    <p:sldId id="256" r:id="rId5"/>
    <p:sldId id="287" r:id="rId6"/>
    <p:sldId id="257" r:id="rId7"/>
    <p:sldId id="279" r:id="rId8"/>
    <p:sldId id="303" r:id="rId9"/>
    <p:sldId id="266" r:id="rId10"/>
    <p:sldId id="269" r:id="rId11"/>
    <p:sldId id="292" r:id="rId12"/>
    <p:sldId id="294" r:id="rId13"/>
    <p:sldId id="298" r:id="rId14"/>
    <p:sldId id="267" r:id="rId15"/>
    <p:sldId id="296" r:id="rId16"/>
    <p:sldId id="282" r:id="rId17"/>
    <p:sldId id="289" r:id="rId18"/>
    <p:sldId id="291" r:id="rId19"/>
    <p:sldId id="299" r:id="rId20"/>
    <p:sldId id="301" r:id="rId21"/>
    <p:sldId id="300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03A2A0D-6133-4422-BA54-7F3C289D3ADB}">
          <p14:sldIdLst>
            <p14:sldId id="256"/>
            <p14:sldId id="287"/>
            <p14:sldId id="257"/>
            <p14:sldId id="279"/>
            <p14:sldId id="303"/>
            <p14:sldId id="266"/>
            <p14:sldId id="269"/>
            <p14:sldId id="292"/>
            <p14:sldId id="294"/>
            <p14:sldId id="298"/>
            <p14:sldId id="267"/>
            <p14:sldId id="296"/>
            <p14:sldId id="282"/>
            <p14:sldId id="289"/>
            <p14:sldId id="291"/>
            <p14:sldId id="299"/>
            <p14:sldId id="301"/>
            <p14:sldId id="300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6754" autoAdjust="0"/>
  </p:normalViewPr>
  <p:slideViewPr>
    <p:cSldViewPr snapToGrid="0">
      <p:cViewPr varScale="1">
        <p:scale>
          <a:sx n="72" d="100"/>
          <a:sy n="72" d="100"/>
        </p:scale>
        <p:origin x="420" y="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A15qhui4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fimatek.chciweb.eu/spojite_uroceni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Reálný úrok v procesu diskrétního a spojitého úročení.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řešení 2. polovina, b)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sz="18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53DF171-579D-4422-A22C-2831E1A781FE}"/>
              </a:ext>
            </a:extLst>
          </p:cNvPr>
          <p:cNvSpPr txBox="1">
            <a:spLocks/>
          </p:cNvSpPr>
          <p:nvPr/>
        </p:nvSpPr>
        <p:spPr>
          <a:xfrm>
            <a:off x="718800" y="1516196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 dirty="0"/>
              <a:t>b) Pouze spojitý proces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PV = 500 000 Kč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t = 3 roky</a:t>
            </a:r>
          </a:p>
          <a:p>
            <a:pPr marL="72000" indent="0">
              <a:buNone/>
            </a:pPr>
            <a:r>
              <a:rPr lang="cs-CZ" sz="1800" kern="0" dirty="0" err="1"/>
              <a:t>FV</a:t>
            </a:r>
            <a:r>
              <a:rPr lang="cs-CZ" sz="1800" kern="0" baseline="-25000" dirty="0" err="1"/>
              <a:t>r</a:t>
            </a:r>
            <a:r>
              <a:rPr lang="cs-CZ" sz="1800" kern="0" baseline="-25000" dirty="0"/>
              <a:t> </a:t>
            </a:r>
            <a:r>
              <a:rPr lang="cs-CZ" sz="1800" kern="0" dirty="0"/>
              <a:t>= ?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 dirty="0"/>
              <a:t>spojité úročení = </a:t>
            </a:r>
            <a:r>
              <a:rPr lang="cs-CZ" sz="1800" b="1" i="0" dirty="0">
                <a:solidFill>
                  <a:srgbClr val="444444"/>
                </a:solidFill>
                <a:effectLst/>
                <a:latin typeface="Ubuntu"/>
              </a:rPr>
              <a:t>∞ </a:t>
            </a:r>
            <a:r>
              <a:rPr lang="cs-CZ" sz="1800" b="1" i="0" dirty="0" err="1">
                <a:solidFill>
                  <a:srgbClr val="444444"/>
                </a:solidFill>
                <a:effectLst/>
                <a:latin typeface="Ubuntu"/>
              </a:rPr>
              <a:t>ú.o</a:t>
            </a:r>
            <a:r>
              <a:rPr lang="cs-CZ" sz="1800" b="1" i="0" dirty="0">
                <a:solidFill>
                  <a:srgbClr val="444444"/>
                </a:solidFill>
                <a:effectLst/>
                <a:latin typeface="Ubuntu"/>
              </a:rPr>
              <a:t>./ rok</a:t>
            </a:r>
            <a:endParaRPr lang="cs-CZ" sz="18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r = 3,8 % p. a. =</a:t>
            </a:r>
            <a:r>
              <a:rPr lang="cs-CZ" sz="1800" b="1" kern="0" dirty="0"/>
              <a:t> f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inflace</a:t>
            </a:r>
            <a:r>
              <a:rPr lang="cs-CZ" sz="1800" b="1" i="0" baseline="-25000" dirty="0">
                <a:solidFill>
                  <a:srgbClr val="444444"/>
                </a:solidFill>
                <a:effectLst/>
                <a:latin typeface="Ubuntu"/>
              </a:rPr>
              <a:t> m</a:t>
            </a:r>
            <a:r>
              <a:rPr lang="cs-CZ" sz="1800" kern="0" baseline="-25000" dirty="0"/>
              <a:t> </a:t>
            </a:r>
            <a:r>
              <a:rPr lang="cs-CZ" sz="1800" kern="0" dirty="0"/>
              <a:t>= 0,2 % = f(</a:t>
            </a:r>
            <a:r>
              <a:rPr lang="el-GR" sz="1800" kern="0" dirty="0"/>
              <a:t>π</a:t>
            </a:r>
            <a:r>
              <a:rPr lang="cs-CZ" sz="1800" kern="0" dirty="0"/>
              <a:t>)</a:t>
            </a:r>
            <a:endParaRPr lang="cs-CZ" sz="1200" b="1" i="0" baseline="-25000" dirty="0">
              <a:solidFill>
                <a:srgbClr val="444444"/>
              </a:solidFill>
              <a:effectLst/>
              <a:latin typeface="Ubuntu"/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sz="1200" b="1" i="0" baseline="-25000" dirty="0">
              <a:solidFill>
                <a:srgbClr val="444444"/>
              </a:solidFill>
              <a:effectLst/>
              <a:latin typeface="Ubuntu"/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sz="1800" kern="0" baseline="-25000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5139898" y="1602773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639F124-7EAF-4892-9939-85E355DFBB80}"/>
                  </a:ext>
                </a:extLst>
              </p:cNvPr>
              <p:cNvSpPr txBox="1"/>
              <p:nvPr/>
            </p:nvSpPr>
            <p:spPr>
              <a:xfrm>
                <a:off x="5593887" y="2464743"/>
                <a:ext cx="5335615" cy="2240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sSup>
                        <m:sSupPr>
                          <m:ctrlP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l-GR" sz="1800" b="1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π</m:t>
                                      </m:r>
                                    </m:e>
                                    <m:sub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𝒓𝒐𝒌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l-GR" sz="1800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(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𝒓𝒐𝒌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l-GR" sz="1800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×</m:t>
                          </m:r>
                          <m:d>
                            <m:d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𝟎𝟑𝟖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𝟎𝟎𝟐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𝟏𝟐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𝟓𝟐𝟏𝟒𝟒𝟕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𝟐𝟑𝟗𝟒</m:t>
                      </m:r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639F124-7EAF-4892-9939-85E355DFB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887" y="2464743"/>
                <a:ext cx="5335615" cy="22409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B86EFE4C-91FA-4D2F-BED1-4624E870081D}"/>
              </a:ext>
            </a:extLst>
          </p:cNvPr>
          <p:cNvCxnSpPr>
            <a:cxnSpLocks/>
          </p:cNvCxnSpPr>
          <p:nvPr/>
        </p:nvCxnSpPr>
        <p:spPr bwMode="auto">
          <a:xfrm>
            <a:off x="5139898" y="4177971"/>
            <a:ext cx="0" cy="199392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6">
            <a:extLst>
              <a:ext uri="{FF2B5EF4-FFF2-40B4-BE49-F238E27FC236}">
                <a16:creationId xmlns:a16="http://schemas.microsoft.com/office/drawing/2014/main" id="{A501EDBD-DA0C-46D2-9214-59709BE754B8}"/>
              </a:ext>
            </a:extLst>
          </p:cNvPr>
          <p:cNvSpPr/>
          <p:nvPr/>
        </p:nvSpPr>
        <p:spPr bwMode="auto">
          <a:xfrm>
            <a:off x="9740900" y="2522139"/>
            <a:ext cx="203200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BEC379C8-52DF-4ED3-BAC8-749A39A0F487}"/>
              </a:ext>
            </a:extLst>
          </p:cNvPr>
          <p:cNvSpPr/>
          <p:nvPr/>
        </p:nvSpPr>
        <p:spPr bwMode="auto">
          <a:xfrm>
            <a:off x="9766300" y="2860968"/>
            <a:ext cx="203200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6C8C407A-AE52-44F0-9D8B-B223BDB2036C}"/>
              </a:ext>
            </a:extLst>
          </p:cNvPr>
          <p:cNvSpPr/>
          <p:nvPr/>
        </p:nvSpPr>
        <p:spPr bwMode="auto">
          <a:xfrm>
            <a:off x="10140692" y="3495959"/>
            <a:ext cx="3114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B81882B2-1C2E-4096-9E74-09E665AB2C17}"/>
              </a:ext>
            </a:extLst>
          </p:cNvPr>
          <p:cNvSpPr/>
          <p:nvPr/>
        </p:nvSpPr>
        <p:spPr bwMode="auto">
          <a:xfrm>
            <a:off x="7333992" y="3495958"/>
            <a:ext cx="2098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1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Zjistěte nominální úrokovou sazbu s počtem konverzí 4, pokud víte, že kapitál vzrostl z 500 000 Kč na 768 000 Kč během 8 let při spojitém úročení = sazbu, kterou by banka inzerovala jako p. a. s kvartálním úrokovým obdobím při stejném zhodnocení. Ve výpočtu využijte úrokovou intenzitu.</a:t>
            </a:r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34BD38-5743-49DB-9961-09F158EB6C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3B505E-52B1-47B4-8FFA-47CADB1E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25A12-E96F-4F5D-9EBF-4DD61D4D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1 - 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C4993C-53C0-4EE2-96CD-1DAB0E6A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519657" cy="4139998"/>
          </a:xfrm>
        </p:spPr>
        <p:txBody>
          <a:bodyPr/>
          <a:lstStyle/>
          <a:p>
            <a:r>
              <a:rPr lang="pt-BR" dirty="0"/>
              <a:t>PV</a:t>
            </a:r>
            <a:r>
              <a:rPr lang="cs-CZ" dirty="0"/>
              <a:t> = </a:t>
            </a:r>
            <a:r>
              <a:rPr lang="pt-BR" dirty="0"/>
              <a:t>500</a:t>
            </a:r>
            <a:r>
              <a:rPr lang="cs-CZ" dirty="0"/>
              <a:t> </a:t>
            </a:r>
            <a:r>
              <a:rPr lang="pt-BR" dirty="0"/>
              <a:t>000</a:t>
            </a:r>
          </a:p>
          <a:p>
            <a:r>
              <a:rPr lang="pt-BR" dirty="0"/>
              <a:t>FV</a:t>
            </a:r>
            <a:r>
              <a:rPr lang="cs-CZ" dirty="0"/>
              <a:t> = </a:t>
            </a:r>
            <a:r>
              <a:rPr lang="pt-BR" dirty="0"/>
              <a:t>768</a:t>
            </a:r>
            <a:r>
              <a:rPr lang="cs-CZ" dirty="0"/>
              <a:t> </a:t>
            </a:r>
            <a:r>
              <a:rPr lang="pt-BR" dirty="0"/>
              <a:t>000</a:t>
            </a:r>
          </a:p>
          <a:p>
            <a:r>
              <a:rPr lang="pt-BR" dirty="0"/>
              <a:t>t</a:t>
            </a:r>
            <a:r>
              <a:rPr lang="cs-CZ" dirty="0"/>
              <a:t> = </a:t>
            </a:r>
            <a:r>
              <a:rPr lang="pt-BR" dirty="0"/>
              <a:t>8</a:t>
            </a:r>
          </a:p>
          <a:p>
            <a:r>
              <a:rPr lang="cs-CZ" dirty="0"/>
              <a:t>Úročení </a:t>
            </a:r>
            <a:r>
              <a:rPr lang="pt-BR" dirty="0"/>
              <a:t>spojité</a:t>
            </a:r>
            <a:endParaRPr lang="cs-CZ" dirty="0"/>
          </a:p>
          <a:p>
            <a:r>
              <a:rPr lang="cs-CZ" dirty="0"/>
              <a:t>r</a:t>
            </a:r>
            <a:r>
              <a:rPr lang="cs-CZ" baseline="-25000" dirty="0"/>
              <a:t>nom</a:t>
            </a:r>
            <a:r>
              <a:rPr lang="cs-CZ" dirty="0"/>
              <a:t> = ? p. a. </a:t>
            </a:r>
          </a:p>
          <a:p>
            <a:r>
              <a:rPr lang="pt-BR" dirty="0"/>
              <a:t>m</a:t>
            </a:r>
            <a:r>
              <a:rPr lang="cs-CZ" dirty="0"/>
              <a:t> = </a:t>
            </a:r>
            <a:r>
              <a:rPr lang="pt-BR" dirty="0"/>
              <a:t>4</a:t>
            </a:r>
            <a:r>
              <a:rPr lang="cs-CZ" dirty="0"/>
              <a:t> = „kvartální úročení“</a:t>
            </a:r>
            <a:endParaRPr lang="pt-BR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AFF7F4C1-839F-4C33-96AB-A5283B4C40E0}"/>
                  </a:ext>
                </a:extLst>
              </p:cNvPr>
              <p:cNvSpPr txBox="1"/>
              <p:nvPr/>
            </p:nvSpPr>
            <p:spPr>
              <a:xfrm>
                <a:off x="5838003" y="1692002"/>
                <a:ext cx="6239690" cy="43284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𝐹𝑉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𝑃𝑉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0,053647704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=5,36 %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b="0" i="1">
                        <a:latin typeface="Cambria Math" panose="02040503050406030204" pitchFamily="18" charset="0"/>
                      </a:rPr>
                      <m:t>,05511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=5,511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𝑛𝑜𝑚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𝑒𝑓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=0,054009</m:t>
                    </m:r>
                  </m:oMath>
                </a14:m>
                <a:endParaRPr lang="cs-CZ" i="1" dirty="0">
                  <a:latin typeface="Cambria Math" panose="02040503050406030204" pitchFamily="18" charset="0"/>
                </a:endParaRPr>
              </a:p>
              <a:p>
                <a:pPr marL="720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𝑛𝑜𝑚</m:t>
                          </m:r>
                        </m:sub>
                      </m:sSub>
                      <m:r>
                        <a:rPr lang="cs-CZ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cs-CZ" b="0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4009</m:t>
                      </m:r>
                      <m:r>
                        <a:rPr lang="cs-CZ" b="0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cs-CZ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</a:pPr>
                <a:endParaRPr lang="cs-CZ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AFF7F4C1-839F-4C33-96AB-A5283B4C4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003" y="1692002"/>
                <a:ext cx="6239690" cy="43284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35181ED-6347-46CB-8052-8396E2E7D5BB}"/>
              </a:ext>
            </a:extLst>
          </p:cNvPr>
          <p:cNvCxnSpPr/>
          <p:nvPr/>
        </p:nvCxnSpPr>
        <p:spPr bwMode="auto">
          <a:xfrm>
            <a:off x="5419298" y="1856773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07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5</a:t>
            </a:r>
          </a:p>
          <a:p>
            <a:r>
              <a:rPr lang="cs-CZ" dirty="0"/>
              <a:t>Tým 6</a:t>
            </a:r>
          </a:p>
          <a:p>
            <a:r>
              <a:rPr lang="cs-CZ" dirty="0"/>
              <a:t>Tým 7</a:t>
            </a: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Která úroková sazba je nejvýhodnější?</a:t>
            </a:r>
          </a:p>
          <a:p>
            <a:pPr marL="586350" indent="-514350">
              <a:buAutoNum type="alphaLcParenR"/>
            </a:pPr>
            <a:r>
              <a:rPr lang="cs-CZ" dirty="0"/>
              <a:t>15 % p. a. s ročním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1,24 % p. m. s půlročním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14,8 % p. a. s čtvrtletním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3,675 % p. q. s měsíčním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7,3 % p. s. ve spojitém úročení</a:t>
            </a:r>
          </a:p>
        </p:txBody>
      </p:sp>
    </p:spTree>
    <p:extLst>
      <p:ext uri="{BB962C8B-B14F-4D97-AF65-F5344CB8AC3E}">
        <p14:creationId xmlns:p14="http://schemas.microsoft.com/office/powerpoint/2010/main" val="99639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Efektivní úroková sazba:</a:t>
                </a: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×6)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dirty="0"/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2400" dirty="0"/>
                  <a:t>	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b="-3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A14876DB-49F6-42ED-B182-03889E42D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170079"/>
              </p:ext>
            </p:extLst>
          </p:nvPr>
        </p:nvGraphicFramePr>
        <p:xfrm>
          <a:off x="4485467" y="1692002"/>
          <a:ext cx="6840000" cy="4104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43820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380631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9375383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9372582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zadání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r(x)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p. a.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r</a:t>
                      </a:r>
                      <a:r>
                        <a:rPr lang="cs-CZ" sz="1600" b="1" u="none" strike="noStrike" baseline="-25000" dirty="0">
                          <a:effectLst/>
                        </a:rPr>
                        <a:t>ef</a:t>
                      </a:r>
                      <a:endParaRPr lang="cs-CZ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8492900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15 % p. a.</a:t>
                      </a:r>
                      <a:endParaRPr lang="cs-CZ" sz="1600" b="0" u="none" strike="noStrike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pt-BR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roční připsání úroků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15,0%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15,00%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358146973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1,24 % p. m.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půlroční připsání úroků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0,0124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14,9%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15,43%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4684356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14,8 % p. a.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čtvrtletní připsání úroků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0,148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14,8%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15,64%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321726846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3,675 % p. q.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měsíční připsání úroků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0,03675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14,7%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15,73%</a:t>
                      </a:r>
                      <a:endParaRPr lang="cs-CZ" sz="16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2813022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7,3 % p. s.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spojité úročení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0,073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14,6%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15,13%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82762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74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EAB443-3C12-4AAD-852C-8452BB8BB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6B0D26-245A-4C96-ABFC-81CE77D33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643C78-6914-469C-825D-C89F221D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B2ECB2-3EE6-4DC2-8E09-A8F87FC5C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Vybrali jste si spořící účet s nabídkou 3,68 % p. q. s měsíčním připsáním úroků a vložili jste na něj 300 000. Po prvním roce jste se ale rozhodli, že využijete konkurenční nabídky, která vám umožnila úročit prostředky sazbou 8 % p. s. ve spojitém úročení. Kolik za další 2 roky získáte prostředků, jestliže víte, že se při výběru platí jednorázová 15 % daň = jaká je FV(3 roky) netto?</a:t>
            </a:r>
          </a:p>
          <a:p>
            <a:pPr marL="72000" indent="0">
              <a:buNone/>
            </a:pPr>
            <a:endParaRPr lang="cs-CZ" sz="1400" dirty="0"/>
          </a:p>
          <a:p>
            <a:pPr marL="72000" indent="0">
              <a:buNone/>
            </a:pPr>
            <a:r>
              <a:rPr lang="cs-CZ" sz="2000" dirty="0"/>
              <a:t>Zaokrouhlete na dvě desetinná místa.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6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AD3ABF-5C5C-4A64-8BDD-302C4BE228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09984-54B9-4242-8202-E52183265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C91D4-7EE0-45C5-A50D-0AA3D9D6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8723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529CDB65-6239-448B-A97E-905194AB44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3043" y="1244452"/>
                <a:ext cx="8521148" cy="4139998"/>
              </a:xfrm>
            </p:spPr>
            <p:txBody>
              <a:bodyPr/>
              <a:lstStyle/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cs-CZ" sz="1600" b="1" dirty="0"/>
                  <a:t>Jaká je FV za první rok = na prvním účtu?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r>
                  <a:rPr lang="cs-CZ" sz="1800" dirty="0"/>
                  <a:t>	</a:t>
                </a:r>
                <a14:m>
                  <m:oMath xmlns:m="http://schemas.openxmlformats.org/officeDocument/2006/math">
                    <m:r>
                      <a:rPr lang="cs-CZ" sz="1600" b="0" i="1">
                        <a:latin typeface="Cambria Math" panose="02040503050406030204" pitchFamily="18" charset="0"/>
                      </a:rPr>
                      <m:t>𝐹𝑉</m:t>
                    </m:r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cs-CZ" sz="16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cs-CZ" sz="1600" b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600" b="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cs-CZ" sz="1600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cs-CZ" sz="16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>
                        <a:latin typeface="Cambria Math" panose="02040503050406030204" pitchFamily="18" charset="0"/>
                      </a:rPr>
                      <m:t>300</m:t>
                    </m:r>
                    <m:r>
                      <a:rPr lang="cs-CZ" sz="1600" b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600" b="0" i="1">
                        <a:latin typeface="Cambria Math" panose="02040503050406030204" pitchFamily="18" charset="0"/>
                      </a:rPr>
                      <m:t>000</m:t>
                    </m:r>
                    <m:r>
                      <a:rPr lang="cs-CZ" sz="1600" b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cs-CZ" sz="1600" b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036</m:t>
                            </m:r>
                            <m:r>
                              <a:rPr lang="cs-CZ" sz="1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cs-CZ" sz="1600" b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</a:rPr>
                      <m:t>347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</a:rPr>
                      <m:t>196</m:t>
                    </m:r>
                  </m:oMath>
                </a14:m>
                <a:endParaRPr lang="cs-CZ" sz="1800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800" dirty="0"/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cs-CZ" sz="1600" b="1" dirty="0"/>
                  <a:t>Jaká je FV na konci spoření = po dalších dvou letech za nových podmínek?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 b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48196</m:t>
                      </m:r>
                      <m:r>
                        <a:rPr lang="cs-CZ" sz="1800" b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cs-CZ" sz="1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⁡(1+0,08)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472</m:t>
                      </m:r>
                      <m:r>
                        <m:rPr>
                          <m:nor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356,289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3"/>
                </a:pPr>
                <a:r>
                  <a:rPr lang="cs-CZ" sz="1600" b="1" dirty="0"/>
                  <a:t>Jak vysoká je daň?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>
                          <a:latin typeface="Cambria Math" panose="02040503050406030204" pitchFamily="18" charset="0"/>
                        </a:rPr>
                        <m:t>𝑇𝑎𝑥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=0,15×(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18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0,15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×(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472 356,289 − 300 000) =25853,44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4"/>
                </a:pPr>
                <a:r>
                  <a:rPr lang="cs-CZ" sz="1600" b="1" dirty="0"/>
                  <a:t>Kolik prostředků získáme?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0" smtClean="0">
                          <a:latin typeface="Cambria Math" panose="02040503050406030204" pitchFamily="18" charset="0"/>
                        </a:rPr>
                        <m:t>𝐅𝐕</m:t>
                      </m:r>
                      <m:r>
                        <a:rPr lang="cs-CZ" sz="1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0" smtClean="0">
                          <a:latin typeface="Cambria Math" panose="02040503050406030204" pitchFamily="18" charset="0"/>
                        </a:rPr>
                        <m:t>𝐧𝐞𝐭𝐭𝐨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>
                          <a:latin typeface="Cambria Math" panose="02040503050406030204" pitchFamily="18" charset="0"/>
                        </a:rPr>
                        <m:t>472 356,289 − 25853,44 =448</m:t>
                      </m:r>
                      <m:r>
                        <m:rPr>
                          <m:nor/>
                        </m:rPr>
                        <a:rPr lang="cs-CZ" sz="1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800" b="1">
                          <a:latin typeface="Cambria Math" panose="02040503050406030204" pitchFamily="18" charset="0"/>
                        </a:rPr>
                        <m:t>575,8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dirty="0"/>
              </a:p>
            </p:txBody>
          </p:sp>
        </mc:Choice>
        <mc:Fallback xmlns=""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529CDB65-6239-448B-A97E-905194AB44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3043" y="1244452"/>
                <a:ext cx="8521148" cy="4139998"/>
              </a:xfrm>
              <a:blipFill>
                <a:blip r:embed="rId2"/>
                <a:stretch>
                  <a:fillRect l="-501" t="-14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Zástupný obsah 5">
            <a:extLst>
              <a:ext uri="{FF2B5EF4-FFF2-40B4-BE49-F238E27FC236}">
                <a16:creationId xmlns:a16="http://schemas.microsoft.com/office/drawing/2014/main" id="{5C0C47EB-6E1C-471F-A4B2-EBD896909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200828"/>
              </p:ext>
            </p:extLst>
          </p:nvPr>
        </p:nvGraphicFramePr>
        <p:xfrm>
          <a:off x="834885" y="1417983"/>
          <a:ext cx="2398646" cy="413999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69765">
                  <a:extLst>
                    <a:ext uri="{9D8B030D-6E8A-4147-A177-3AD203B41FA5}">
                      <a16:colId xmlns:a16="http://schemas.microsoft.com/office/drawing/2014/main" val="2309387266"/>
                    </a:ext>
                  </a:extLst>
                </a:gridCol>
                <a:gridCol w="1328881">
                  <a:extLst>
                    <a:ext uri="{9D8B030D-6E8A-4147-A177-3AD203B41FA5}">
                      <a16:colId xmlns:a16="http://schemas.microsoft.com/office/drawing/2014/main" val="1115103063"/>
                    </a:ext>
                  </a:extLst>
                </a:gridCol>
              </a:tblGrid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300 000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0015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r(1)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3,68% p. q. 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46386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m(1)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55285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t(1)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190125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0972485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r(2)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8% p. s.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003689"/>
                  </a:ext>
                </a:extLst>
              </a:tr>
              <a:tr h="43208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m(2)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nekonečno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471123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Tax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15%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5665030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347196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638182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FV2()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016498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 netto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448576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13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FB0E5A39-6DDB-48E6-B58D-B1698A7F81EB}"/>
                  </a:ext>
                </a:extLst>
              </p:cNvPr>
              <p:cNvSpPr txBox="1"/>
              <p:nvPr/>
            </p:nvSpPr>
            <p:spPr>
              <a:xfrm>
                <a:off x="414000" y="5677734"/>
                <a:ext cx="11526000" cy="16155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/>
                <a:r>
                  <a:rPr lang="cs-CZ" sz="1200" b="1" dirty="0">
                    <a:latin typeface="Cambria Math" panose="02040503050406030204" pitchFamily="18" charset="0"/>
                  </a:rPr>
                  <a:t>V jednom vzorci 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𝑛𝑒𝑡𝑡𝑜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1" i="1" smtClean="0">
                                  <a:latin typeface="Cambria Math" panose="02040503050406030204" pitchFamily="18" charset="0"/>
                                </a:rPr>
                                <m:t>𝟑𝟎𝟎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𝟎𝟎𝟎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cs-CZ" sz="1200" b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  <m:r>
                                            <a:rPr lang="cs-CZ" sz="1200" b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  <m:t>𝟎𝟑𝟔𝟖</m:t>
                                          </m:r>
                                        </m:num>
                                        <m:den>
                                          <m: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sup>
                              </m:sSup>
                            </m:e>
                          </m:d>
                          <m:r>
                            <a:rPr lang="cs-CZ" sz="1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endChr m:val=""/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</m:d>
                            </m:e>
                            <m:sup>
                              <m:func>
                                <m:func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𝒍𝒏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𝟎𝟖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cs-CZ" sz="1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−0,15 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200" b="1" i="1"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cs-CZ" sz="12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200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2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sz="1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1200" b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𝟎𝟑𝟔𝟖</m:t>
                                  </m:r>
                                </m:num>
                                <m:den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2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sz="1200" b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cs-CZ" sz="1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𝟎𝟖</m:t>
                                  </m:r>
                                </m:e>
                              </m:d>
                            </m:e>
                          </m:func>
                          <m:r>
                            <a:rPr lang="cs-CZ" sz="1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200" b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−300 000</m:t>
                      </m:r>
                      <m:r>
                        <a:rPr lang="cs-CZ" sz="1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b="1" dirty="0">
                  <a:latin typeface="Cambria Math" panose="02040503050406030204" pitchFamily="18" charset="0"/>
                </a:endParaRPr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1" i="0">
                          <a:latin typeface="Cambria Math" panose="02040503050406030204" pitchFamily="18" charset="0"/>
                        </a:rPr>
                        <m:t>𝐅𝐕</m:t>
                      </m:r>
                      <m:r>
                        <a:rPr lang="cs-CZ" sz="12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200" b="1" i="0">
                          <a:latin typeface="Cambria Math" panose="02040503050406030204" pitchFamily="18" charset="0"/>
                        </a:rPr>
                        <m:t>𝐧𝐞𝐭𝐭𝐨</m:t>
                      </m:r>
                      <m:r>
                        <a:rPr lang="cs-CZ" sz="12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0" i="0">
                                  <a:latin typeface="Cambria Math" panose="02040503050406030204" pitchFamily="18" charset="0"/>
                                </a:rPr>
                                <m:t>300 000 ×</m:t>
                              </m:r>
                              <m:sSup>
                                <m:sSupPr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0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200" b="0" i="0">
                                              <a:latin typeface="Cambria Math" panose="02040503050406030204" pitchFamily="18" charset="0"/>
                                            </a:rPr>
                                            <m:t>0,0368</m:t>
                                          </m:r>
                                        </m:num>
                                        <m:den>
                                          <m:r>
                                            <a:rPr lang="cs-CZ" sz="1200" b="0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1200" b="0" i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</m:d>
                          <m:r>
                            <a:rPr lang="cs-CZ" sz="1200" b="0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endChr m:val=""/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200" b="0" i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</m:d>
                            </m:e>
                            <m:sup>
                              <m:func>
                                <m:funcPr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sz="1200" b="0" i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0" i="0">
                                          <a:latin typeface="Cambria Math" panose="02040503050406030204" pitchFamily="18" charset="0"/>
                                        </a:rPr>
                                        <m:t>1+0,08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cs-CZ" sz="1200" b="0" i="0">
                                  <a:latin typeface="Cambria Math" panose="02040503050406030204" pitchFamily="18" charset="0"/>
                                </a:rPr>
                                <m:t>×2×2</m:t>
                              </m:r>
                            </m:sup>
                          </m:sSup>
                          <m:r>
                            <a:rPr lang="cs-CZ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e>
                      </m:d>
                      <m:r>
                        <a:rPr lang="cs-CZ" sz="1200" b="0" i="0" smtClean="0">
                          <a:latin typeface="Cambria Math" panose="02040503050406030204" pitchFamily="18" charset="0"/>
                        </a:rPr>
                        <m:t>0,85+0,15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200" b="0" i="0">
                          <a:latin typeface="Cambria Math" panose="02040503050406030204" pitchFamily="18" charset="0"/>
                        </a:rPr>
                        <m:t>300 000)</m:t>
                      </m:r>
                    </m:oMath>
                  </m:oMathPara>
                </a14:m>
                <a:endParaRPr lang="cs-CZ" sz="1200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24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FB0E5A39-6DDB-48E6-B58D-B1698A7F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00" y="5677734"/>
                <a:ext cx="11526000" cy="1615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17DA179-4851-4EE9-8804-6E86CB8C6D36}"/>
              </a:ext>
            </a:extLst>
          </p:cNvPr>
          <p:cNvCxnSpPr/>
          <p:nvPr/>
        </p:nvCxnSpPr>
        <p:spPr bwMode="auto">
          <a:xfrm>
            <a:off x="3286539" y="5365353"/>
            <a:ext cx="8494644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691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F7632F-083B-438E-A094-02B8074915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A07D2-5F7A-4807-8EF3-E70A5EDF93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EBAFCD-9773-45C5-BE7E-B76D95BF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A8A20B-5B42-4415-BF54-0451FFAAD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Pokračujte v předešlém příkladu: kolik reálně získáte, jestliže předpokládáte, že roční inflace (dnes 3 %) každý rok o 10 % skokově vzroste, přičemž inflace působí na prostředky spojitě?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000" dirty="0"/>
              <a:t>Vybrali jste si spořící účet s nabídkou 3,68 % p. q. s měsíčním připsáním úroků a vložili jste na něj 300 000. Po prvním roce jste se ale rozhodli, že využijete konkurenční nabídky, která vám umožnila úročit prostředky sazbou 8 % p. s. ve spojitém úročení. Kolik za další 2 roky získáte prostředků, jestliže víte, že se při výběru platí jednorázová 15 % daň?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191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Efektivní úroková míra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dirty="0"/>
              <a:t>Jak velká roční nominální míra při ročním skládání odpovídá roční nominální míře při denním, měsíčním nebo jiném skládání.</a:t>
            </a:r>
          </a:p>
          <a:p>
            <a:pPr marL="0" indent="0" algn="just">
              <a:buNone/>
              <a:defRPr/>
            </a:pPr>
            <a:r>
              <a:rPr lang="cs-CZ" altLang="cs-CZ" dirty="0"/>
              <a:t> </a:t>
            </a:r>
          </a:p>
          <a:p>
            <a:pPr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r>
              <a:rPr lang="cs-CZ" altLang="cs-CZ" dirty="0"/>
              <a:t>kde </a:t>
            </a:r>
            <a:r>
              <a:rPr lang="cs-CZ" altLang="cs-CZ" i="1" dirty="0"/>
              <a:t>i efekt</a:t>
            </a:r>
            <a:r>
              <a:rPr lang="cs-CZ" altLang="cs-CZ" dirty="0"/>
              <a:t>… roční efektivní úroková míra,</a:t>
            </a:r>
          </a:p>
          <a:p>
            <a:pPr lvl="2" algn="just">
              <a:defRPr/>
            </a:pPr>
            <a:r>
              <a:rPr lang="cs-CZ" altLang="cs-CZ" i="1" dirty="0"/>
              <a:t>i</a:t>
            </a:r>
            <a:r>
              <a:rPr lang="cs-CZ" altLang="cs-CZ" dirty="0"/>
              <a:t>… roční nominální úroková míra,</a:t>
            </a:r>
            <a:endParaRPr lang="cs-CZ" altLang="cs-CZ" i="1" dirty="0"/>
          </a:p>
          <a:p>
            <a:pPr lvl="2" algn="just">
              <a:defRPr/>
            </a:pPr>
            <a:r>
              <a:rPr lang="cs-CZ" altLang="cs-CZ" i="1" dirty="0"/>
              <a:t>m</a:t>
            </a:r>
            <a:r>
              <a:rPr lang="cs-CZ" altLang="cs-CZ" dirty="0"/>
              <a:t> … četnost skládání úroků.</a:t>
            </a:r>
            <a:endParaRPr lang="en-US" altLang="cs-CZ" dirty="0"/>
          </a:p>
          <a:p>
            <a:pPr>
              <a:defRPr/>
            </a:pPr>
            <a:endParaRPr lang="cs-CZ" sz="2000" dirty="0"/>
          </a:p>
          <a:p>
            <a:pPr marL="72000" indent="0" algn="just">
              <a:spcAft>
                <a:spcPts val="1500"/>
              </a:spcAft>
              <a:buNone/>
              <a:defRPr/>
            </a:pPr>
            <a:endParaRPr lang="cs-CZ" sz="2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dirty="0"/>
          </a:p>
        </p:txBody>
      </p:sp>
      <p:graphicFrame>
        <p:nvGraphicFramePr>
          <p:cNvPr id="6" name="Objekt 6"/>
          <p:cNvGraphicFramePr>
            <a:graphicFrameLocks noChangeAspect="1"/>
          </p:cNvGraphicFramePr>
          <p:nvPr/>
        </p:nvGraphicFramePr>
        <p:xfrm>
          <a:off x="3619224" y="3213100"/>
          <a:ext cx="18002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Rovnice" r:id="rId3" imgW="1193800" imgH="469900" progId="Equation.3">
                  <p:embed/>
                </p:oleObj>
              </mc:Choice>
              <mc:Fallback>
                <p:oleObj name="Rovnice" r:id="rId3" imgW="1193800" imgH="469900" progId="Equation.3">
                  <p:embed/>
                  <p:pic>
                    <p:nvPicPr>
                      <p:cNvPr id="6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224" y="3213100"/>
                        <a:ext cx="18002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6506095" y="2689857"/>
            <a:ext cx="58299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/>
              <a:t>p.a. = roční (</a:t>
            </a:r>
            <a:r>
              <a:rPr lang="cs-CZ" sz="1600" i="1" dirty="0"/>
              <a:t>per </a:t>
            </a:r>
            <a:r>
              <a:rPr lang="cs-CZ" sz="1600" i="1" dirty="0" err="1"/>
              <a:t>annum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p.s.</a:t>
            </a:r>
            <a:r>
              <a:rPr lang="cs-CZ" sz="1600" b="1" dirty="0"/>
              <a:t> = pololetní (</a:t>
            </a:r>
            <a:r>
              <a:rPr lang="cs-CZ" sz="1600" i="1" dirty="0"/>
              <a:t>per semestre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p.q</a:t>
            </a:r>
            <a:r>
              <a:rPr lang="cs-CZ" sz="1600" b="1" dirty="0"/>
              <a:t>. = čtvrtletní (</a:t>
            </a:r>
            <a:r>
              <a:rPr lang="cs-CZ" sz="1600" i="1" dirty="0"/>
              <a:t>per </a:t>
            </a:r>
            <a:r>
              <a:rPr lang="cs-CZ" sz="1600" i="1" dirty="0" err="1"/>
              <a:t>quartale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p.m</a:t>
            </a:r>
            <a:r>
              <a:rPr lang="cs-CZ" sz="1600" b="1" dirty="0"/>
              <a:t>. = měsíční (</a:t>
            </a:r>
            <a:r>
              <a:rPr lang="cs-CZ" sz="1600" i="1" dirty="0"/>
              <a:t>per </a:t>
            </a:r>
            <a:r>
              <a:rPr lang="cs-CZ" sz="1600" i="1" dirty="0" err="1"/>
              <a:t>mensem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p.sept</a:t>
            </a:r>
            <a:r>
              <a:rPr lang="cs-CZ" sz="1600" b="1" dirty="0"/>
              <a:t>. = týdně (</a:t>
            </a:r>
            <a:r>
              <a:rPr lang="cs-CZ" sz="1600" i="1" dirty="0"/>
              <a:t>per </a:t>
            </a:r>
            <a:r>
              <a:rPr lang="cs-CZ" sz="1600" i="1" dirty="0" err="1"/>
              <a:t>septimanam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p.d</a:t>
            </a:r>
            <a:r>
              <a:rPr lang="cs-CZ" sz="1600" b="1" dirty="0"/>
              <a:t>. = denně (</a:t>
            </a:r>
            <a:r>
              <a:rPr lang="cs-CZ" sz="1600" i="1" dirty="0"/>
              <a:t>per </a:t>
            </a:r>
            <a:r>
              <a:rPr lang="cs-CZ" sz="1600" i="1" dirty="0" err="1"/>
              <a:t>diem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rgbClr val="FF0000"/>
                </a:solidFill>
              </a:rPr>
              <a:t>Lze i častěji?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8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funguje?</a:t>
            </a:r>
          </a:p>
        </p:txBody>
      </p:sp>
      <p:pic>
        <p:nvPicPr>
          <p:cNvPr id="6" name="sYA15qhui4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000" y="1467832"/>
            <a:ext cx="8961328" cy="504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Spojité úročení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Vysvětlení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Počet úrokovacích období se blíží nekonečnu</a:t>
            </a:r>
          </a:p>
          <a:p>
            <a:pPr>
              <a:buFontTx/>
              <a:buChar char="-"/>
            </a:pPr>
            <a:r>
              <a:rPr lang="cs-CZ" dirty="0"/>
              <a:t>Délka úrokovacích období se blíží nule</a:t>
            </a:r>
          </a:p>
          <a:p>
            <a:pPr>
              <a:buFontTx/>
              <a:buChar char="-"/>
            </a:pPr>
            <a:r>
              <a:rPr lang="cs-CZ" dirty="0"/>
              <a:t>Efektivní úroková sazba = úroková intenzita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01157" y="4542621"/>
            <a:ext cx="3497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 = úroková intenzita</a:t>
            </a:r>
          </a:p>
          <a:p>
            <a:r>
              <a:rPr lang="cs-CZ" sz="1800" dirty="0"/>
              <a:t>r</a:t>
            </a:r>
            <a:r>
              <a:rPr lang="cs-CZ" sz="1800" baseline="-25000" dirty="0"/>
              <a:t>ef</a:t>
            </a:r>
            <a:r>
              <a:rPr lang="cs-CZ" sz="1800" dirty="0"/>
              <a:t> = efektivní úroková sazba</a:t>
            </a:r>
          </a:p>
          <a:p>
            <a:r>
              <a:rPr lang="cs-CZ" sz="1800" dirty="0"/>
              <a:t>t = čas v letech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/>
              <p:nvPr/>
            </p:nvSpPr>
            <p:spPr>
              <a:xfrm>
                <a:off x="4425057" y="4542621"/>
                <a:ext cx="3802743" cy="579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057" y="4542621"/>
                <a:ext cx="3802743" cy="579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/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5564DD3-6B12-4D7A-B6E3-482817C1BBDC}"/>
              </a:ext>
            </a:extLst>
          </p:cNvPr>
          <p:cNvCxnSpPr/>
          <p:nvPr/>
        </p:nvCxnSpPr>
        <p:spPr bwMode="auto">
          <a:xfrm>
            <a:off x="4024372" y="4841033"/>
            <a:ext cx="84182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/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F8FC1F50-3400-4129-9CA4-D2501FA93D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563328" y="4841033"/>
            <a:ext cx="10662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6F228F-B892-45BE-A571-8CB3C54AA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7CF0CB-B6A5-4E61-863A-961220174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C4643B-F1D5-49B2-B095-A05DF38F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0906D9-E0A8-4587-8675-9041AEB7D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F64173C-0312-492B-BE8C-3B6208E11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139" y="203237"/>
            <a:ext cx="8322590" cy="645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6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spojité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Jaká bude reálná hodnota kapitálu z vkladu 500 000 Kč, který necháte po dobu 3 let úročit měsíčním připisováním úroků? Úroková sazba, kterou finanční ústav poskytuje je 3,8 % p. a. Dále víte, že měsíční odhad inflace je 0,2 %.  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Řešte předchozí příklad, se stejným dopadem na kapitál, pokud úročení i inflace budou spojité. Řešte taky za předpokladu, že sazby zůstávají stejné, jenom </a:t>
            </a:r>
            <a:r>
              <a:rPr lang="cs-CZ" sz="2400" b="1" dirty="0"/>
              <a:t>proces je spojitý. </a:t>
            </a: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řešení 1. polovina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/>
              </p:cNvSpPr>
              <p:nvPr>
                <p:ph idx="28"/>
              </p:nvPr>
            </p:nvSpPr>
            <p:spPr>
              <a:xfrm>
                <a:off x="5555195" y="1359000"/>
                <a:ext cx="5444661" cy="4140000"/>
              </a:xfrm>
            </p:spPr>
            <p:txBody>
              <a:bodyPr/>
              <a:lstStyle/>
              <a:p>
                <a:pPr marL="414900" indent="-342900">
                  <a:buFont typeface="+mj-lt"/>
                  <a:buAutoNum type="arabicPeriod"/>
                </a:pPr>
                <a:r>
                  <a:rPr lang="cs-CZ" sz="1800" dirty="0"/>
                  <a:t>Jaká je reálná měsíční úroková míra?</a:t>
                </a:r>
              </a:p>
              <a:p>
                <a:pPr marL="72000" indent="0">
                  <a:buNone/>
                </a:pPr>
                <a:r>
                  <a:rPr lang="cs-CZ" sz="1800" dirty="0"/>
                  <a:t>	</a:t>
                </a:r>
                <a:r>
                  <a:rPr lang="cs-CZ" sz="1400" b="1" dirty="0"/>
                  <a:t>a) diskontuji úrokovou míru inflací: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</a:rPr>
                        <m:t>𝐫</m:t>
                      </m:r>
                      <m:sSub>
                        <m:sSubPr>
                          <m:ctrlPr>
                            <a:rPr lang="cs-CZ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0" baseline="-25000">
                              <a:latin typeface="Cambria Math" panose="02040503050406030204" pitchFamily="18" charset="0"/>
                            </a:rPr>
                            <m:t>𝐫</m:t>
                          </m:r>
                          <m:r>
                            <a:rPr lang="cs-CZ" sz="1600" b="1" i="0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cs-CZ" sz="1600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6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600" b="0" i="0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16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600"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num>
                        <m:den>
                          <m:r>
                            <a:rPr lang="cs-CZ" sz="16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0,002</m:t>
                          </m:r>
                        </m:den>
                      </m:f>
                      <m:r>
                        <a:rPr lang="cs-CZ" sz="1600" b="0" i="0" dirty="0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1">
                          <a:latin typeface="Cambria Math" panose="02040503050406030204" pitchFamily="18" charset="0"/>
                        </a:rPr>
                        <m:t>0,1164%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1800" dirty="0"/>
                  <a:t>	</a:t>
                </a:r>
                <a:r>
                  <a:rPr lang="cs-CZ" sz="1400" b="1" dirty="0"/>
                  <a:t>b) </a:t>
                </a:r>
                <a:r>
                  <a:rPr lang="cs-CZ" sz="1400" b="1" dirty="0" err="1"/>
                  <a:t>Fisherova</a:t>
                </a:r>
                <a:r>
                  <a:rPr lang="cs-CZ" sz="1400" b="1" dirty="0"/>
                  <a:t> rovnice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</a:rPr>
                        <m:t>𝐫</m:t>
                      </m:r>
                      <m:sSub>
                        <m:sSubPr>
                          <m:ctrlPr>
                            <a:rPr lang="cs-CZ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0" baseline="-25000">
                              <a:latin typeface="Cambria Math" panose="02040503050406030204" pitchFamily="18" charset="0"/>
                            </a:rPr>
                            <m:t>𝐫</m:t>
                          </m:r>
                          <m:r>
                            <a:rPr lang="cs-CZ" sz="1600" b="1" i="0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cs-CZ" sz="1600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l-GR" sz="16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6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6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600"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−0,002</m:t>
                          </m:r>
                        </m:num>
                        <m:den>
                          <m:r>
                            <a:rPr lang="cs-CZ" sz="16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0,002</m:t>
                          </m:r>
                        </m:den>
                      </m:f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1">
                          <a:latin typeface="Cambria Math" panose="02040503050406030204" pitchFamily="18" charset="0"/>
                        </a:rPr>
                        <m:t>0,1164%</m:t>
                      </m:r>
                    </m:oMath>
                  </m:oMathPara>
                </a14:m>
                <a:endParaRPr lang="cs-CZ" sz="1800" dirty="0"/>
              </a:p>
              <a:p>
                <a:pPr marL="72000" indent="0">
                  <a:buNone/>
                </a:pPr>
                <a:endParaRPr lang="cs-CZ" sz="1800" dirty="0"/>
              </a:p>
              <a:p>
                <a:pPr marL="414900" indent="-342900">
                  <a:buFont typeface="+mj-lt"/>
                  <a:buAutoNum type="arabicPeriod" startAt="2"/>
                </a:pPr>
                <a:r>
                  <a:rPr lang="cs-CZ" sz="1800" dirty="0"/>
                  <a:t>Jaká bude reálná hodnota kapitálu?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𝑷𝑽</m:t>
                      </m:r>
                      <m:sSup>
                        <m:sSup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800" b="1" i="1" baseline="-25000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800" b="1" i="1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cs-CZ" sz="1800" b="1" i="1" baseline="-25000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𝟎𝟎𝟏𝟏𝟔𝟓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1800" baseline="30000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𝟓𝟐𝟏𝟑𝟗𝟎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aseline="30000" dirty="0"/>
              </a:p>
              <a:p>
                <a:pPr marL="72000" indent="0">
                  <a:buNone/>
                </a:pPr>
                <a:endParaRPr lang="cs-CZ" sz="1800" baseline="30000" dirty="0"/>
              </a:p>
            </p:txBody>
          </p:sp>
        </mc:Choice>
        <mc:Fallback xmlns="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28"/>
              </p:nvPr>
            </p:nvSpPr>
            <p:spPr>
              <a:xfrm>
                <a:off x="5555195" y="1359000"/>
                <a:ext cx="5444661" cy="4140000"/>
              </a:xfrm>
              <a:blipFill>
                <a:blip r:embed="rId2"/>
                <a:stretch>
                  <a:fillRect l="-1008" b="-272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53DF171-579D-4422-A22C-2831E1A781FE}"/>
              </a:ext>
            </a:extLst>
          </p:cNvPr>
          <p:cNvSpPr txBox="1">
            <a:spLocks/>
          </p:cNvSpPr>
          <p:nvPr/>
        </p:nvSpPr>
        <p:spPr>
          <a:xfrm>
            <a:off x="719400" y="1567576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FV</a:t>
            </a:r>
            <a:r>
              <a:rPr lang="cs-CZ" sz="1800" kern="0" baseline="-25000" dirty="0"/>
              <a:t>r </a:t>
            </a:r>
            <a:r>
              <a:rPr lang="cs-CZ" sz="1800" kern="0" dirty="0"/>
              <a:t>= ?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PV = 500 000 Kč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t = 3 roky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 err="1"/>
              <a:t>ú.o</a:t>
            </a:r>
            <a:r>
              <a:rPr lang="cs-CZ" sz="1800" kern="0" dirty="0"/>
              <a:t>. = 1 měsíc = 12/rok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r = 3,8 % p. a.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 err="1"/>
              <a:t>inflace</a:t>
            </a:r>
            <a:r>
              <a:rPr lang="cs-CZ" sz="1800" kern="0" baseline="-25000" dirty="0" err="1"/>
              <a:t>m</a:t>
            </a:r>
            <a:r>
              <a:rPr lang="cs-CZ" sz="1800" kern="0" baseline="-25000" dirty="0"/>
              <a:t> </a:t>
            </a:r>
            <a:r>
              <a:rPr lang="cs-CZ" sz="1800" kern="0" dirty="0"/>
              <a:t>= 0,2 % = </a:t>
            </a:r>
            <a:r>
              <a:rPr lang="el-GR" sz="1800" kern="0" dirty="0"/>
              <a:t>π</a:t>
            </a:r>
            <a:r>
              <a:rPr lang="cs-CZ" sz="1800" kern="0" baseline="-25000" dirty="0"/>
              <a:t>m</a:t>
            </a:r>
            <a:endParaRPr lang="cs-CZ" sz="1800" kern="0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4908974" y="1692001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E5EA9C1-D8F0-47F4-BB94-03C97DB7F953}"/>
                  </a:ext>
                </a:extLst>
              </p:cNvPr>
              <p:cNvSpPr txBox="1"/>
              <p:nvPr/>
            </p:nvSpPr>
            <p:spPr>
              <a:xfrm>
                <a:off x="666000" y="5165998"/>
                <a:ext cx="4306952" cy="1328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sz="1800" dirty="0">
                    <a:latin typeface="Cambria Math" panose="02040503050406030204" pitchFamily="18" charset="0"/>
                  </a:rPr>
                  <a:t>Nominální zhodnocení: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𝟎𝟎𝟑𝟏𝟕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𝟓𝟔𝟎𝟐𝟕𝟓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𝟏𝟑𝟔𝟕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E5EA9C1-D8F0-47F4-BB94-03C97DB7F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" y="5165998"/>
                <a:ext cx="4306952" cy="1328312"/>
              </a:xfrm>
              <a:prstGeom prst="rect">
                <a:avLst/>
              </a:prstGeom>
              <a:blipFill>
                <a:blip r:embed="rId4"/>
                <a:stretch>
                  <a:fillRect l="-1132" t="-2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7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E3BF94-79C2-406A-A160-D7F2D9767A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A56715-974B-41B1-9CAB-933EDA384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D52E4-AB01-4CD0-9602-08EBA622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2. polovina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10CA24-D3E4-4B7F-BD19-610559BA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kern="0" dirty="0"/>
              <a:t>Řešte předchozí příklad, se stejným dopadem na kapitál, pokud úročení i inflace budou spojité</a:t>
            </a:r>
            <a:r>
              <a:rPr lang="cs-CZ" dirty="0"/>
              <a:t> = </a:t>
            </a:r>
            <a:r>
              <a:rPr lang="cs-CZ" b="1" dirty="0"/>
              <a:t>s jakou úrokovou intenzitou dosáhnu stejného zhodnocení?</a:t>
            </a:r>
            <a:endParaRPr lang="cs-CZ" sz="2800" b="1" kern="0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800" kern="0" dirty="0"/>
              <a:t>Řešte za předpokladu, že sazby zůstávají stejné, jenom proces je spojitý = </a:t>
            </a:r>
            <a:r>
              <a:rPr lang="cs-CZ" sz="2800" b="1" kern="0" dirty="0"/>
              <a:t>zadané hodnoty pro inflaci a úrokovou sazbu pouze dosadím do spojitého procesu.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07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řešení 2. polovina, 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/>
              </p:cNvSpPr>
              <p:nvPr>
                <p:ph idx="28"/>
              </p:nvPr>
            </p:nvSpPr>
            <p:spPr>
              <a:xfrm>
                <a:off x="5939998" y="1640618"/>
                <a:ext cx="5674952" cy="2989186"/>
              </a:xfrm>
            </p:spPr>
            <p:txBody>
              <a:bodyPr/>
              <a:lstStyle/>
              <a:p>
                <a:pPr marL="414900" indent="-342900">
                  <a:buFont typeface="+mj-lt"/>
                  <a:buAutoNum type="arabicPeriod"/>
                </a:pPr>
                <a:r>
                  <a:rPr lang="cs-CZ" sz="1800" dirty="0"/>
                  <a:t>Jaká je reálná úroková intenzita?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smtClean="0">
                          <a:latin typeface="Cambria Math" panose="02040503050406030204" pitchFamily="18" charset="0"/>
                        </a:rPr>
                        <m:t>r</m:t>
                      </m:r>
                      <m:sSub>
                        <m:sSub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1800" b="0" i="0" baseline="-250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cs-CZ" sz="1800" b="0" i="0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800" b="0" i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r>
                        <a:rPr lang="cs-CZ" sz="18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8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8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8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800">
                              <a:latin typeface="Cambria Math" panose="02040503050406030204" pitchFamily="18" charset="0"/>
                            </a:rPr>
                            <m:t>0,0</m:t>
                          </m:r>
                          <m:r>
                            <a:rPr lang="cs-CZ" sz="1800" b="0" i="0">
                              <a:latin typeface="Cambria Math" panose="02040503050406030204" pitchFamily="18" charset="0"/>
                            </a:rPr>
                            <m:t>38/12</m:t>
                          </m:r>
                        </m:num>
                        <m:den>
                          <m:r>
                            <a:rPr lang="cs-CZ" sz="18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800">
                              <a:latin typeface="Cambria Math" panose="02040503050406030204" pitchFamily="18" charset="0"/>
                            </a:rPr>
                            <m:t>0,002</m:t>
                          </m:r>
                        </m:den>
                      </m:f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8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>
                          <a:latin typeface="Cambria Math" panose="02040503050406030204" pitchFamily="18" charset="0"/>
                        </a:rPr>
                        <m:t>0,116434%</m:t>
                      </m:r>
                    </m:oMath>
                  </m:oMathPara>
                </a14:m>
                <a:endParaRPr lang="cs-CZ" sz="1800" dirty="0"/>
              </a:p>
              <a:p>
                <a:pPr marL="72000" indent="0">
                  <a:buNone/>
                </a:pPr>
                <a:r>
                  <a:rPr lang="cs-CZ" sz="1600" b="1" dirty="0">
                    <a:latin typeface="Cambria Math" panose="02040503050406030204" pitchFamily="18" charset="0"/>
                  </a:rPr>
                  <a:t>	a) přes měsíční reálnou úrokovou sazbu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cs-CZ" sz="1800" baseline="-25000" dirty="0"/>
                        <m:t>r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dirty="0">
                          <a:latin typeface="Cambria Math" panose="02040503050406030204" pitchFamily="18" charset="0"/>
                        </a:rPr>
                        <m:t>0,116366%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1600" b="1" dirty="0">
                    <a:latin typeface="Cambria Math" panose="02040503050406030204" pitchFamily="18" charset="0"/>
                  </a:rPr>
                  <a:t>	b) Přes efektivní  reálnou úrokovou sazbu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cs-CZ" sz="1800" baseline="-25000" dirty="0"/>
                        <m:t>r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𝑟𝑜𝑘</m:t>
                          </m:r>
                        </m:e>
                      </m:d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⁡</m:t>
                      </m:r>
                      <m:sSup>
                        <m:sSup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800" i="1" baseline="-2500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baseline="-2500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800" b="0" i="1" baseline="-25000" smtClean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cs-CZ" sz="1800" b="0" i="1" baseline="-2500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/>
                              </m:sSub>
                            </m:sub>
                          </m:s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>
                          <a:latin typeface="Cambria Math" panose="02040503050406030204" pitchFamily="18" charset="0"/>
                        </a:rPr>
                        <m:t>1,396%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aseline="30000" dirty="0"/>
              </a:p>
            </p:txBody>
          </p:sp>
        </mc:Choice>
        <mc:Fallback xmlns="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28"/>
              </p:nvPr>
            </p:nvSpPr>
            <p:spPr>
              <a:xfrm>
                <a:off x="5939998" y="1640618"/>
                <a:ext cx="5674952" cy="2989186"/>
              </a:xfrm>
              <a:blipFill>
                <a:blip r:embed="rId2"/>
                <a:stretch>
                  <a:fillRect l="-967" b="-3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4">
                <a:extLst>
                  <a:ext uri="{FF2B5EF4-FFF2-40B4-BE49-F238E27FC236}">
                    <a16:creationId xmlns:a16="http://schemas.microsoft.com/office/drawing/2014/main" id="{D53DF171-579D-4422-A22C-2831E1A781F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8800" y="1516196"/>
                <a:ext cx="5544193" cy="413999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252000" indent="-180000" algn="l" rtl="0" eaLnBrk="1" fontAlgn="base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̶"/>
                  <a:defRPr sz="28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4000" indent="-18000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̶"/>
                  <a:defRPr sz="2000" b="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Blip>
                    <a:blip r:embed="rId3"/>
                  </a:buBlip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baseline="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kern="0" dirty="0"/>
                  <a:t>PV = 500 000 Kč</a:t>
                </a:r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kern="0" dirty="0"/>
                  <a:t>t = 3 roky</a:t>
                </a:r>
              </a:p>
              <a:p>
                <a:pPr marL="72000" indent="0">
                  <a:buNone/>
                </a:pPr>
                <a:r>
                  <a:rPr lang="cs-CZ" sz="1800" kern="0" dirty="0"/>
                  <a:t>inflace</a:t>
                </a:r>
                <a:r>
                  <a:rPr lang="cs-CZ" sz="1800" b="1" i="0" baseline="-25000" dirty="0">
                    <a:solidFill>
                      <a:srgbClr val="444444"/>
                    </a:solidFill>
                    <a:effectLst/>
                    <a:latin typeface="Ubuntu"/>
                  </a:rPr>
                  <a:t> m</a:t>
                </a:r>
                <a:r>
                  <a:rPr lang="cs-CZ" sz="1800" kern="0" baseline="-25000" dirty="0"/>
                  <a:t> </a:t>
                </a:r>
                <a:r>
                  <a:rPr lang="cs-CZ" sz="1800" kern="0" dirty="0"/>
                  <a:t>= 0,2 %; r = 3,8 % p. a. (12 </a:t>
                </a:r>
                <a:r>
                  <a:rPr lang="cs-CZ" sz="1800" kern="0" dirty="0" err="1"/>
                  <a:t>ú.o</a:t>
                </a:r>
                <a:r>
                  <a:rPr lang="cs-CZ" sz="1800" kern="0" dirty="0"/>
                  <a:t>.)</a:t>
                </a:r>
              </a:p>
              <a:p>
                <a:pPr marL="72000" indent="0">
                  <a:buNone/>
                </a:pPr>
                <a:r>
                  <a:rPr lang="cs-CZ" sz="1800" kern="0" dirty="0" err="1"/>
                  <a:t>FV</a:t>
                </a:r>
                <a:r>
                  <a:rPr lang="cs-CZ" sz="1800" kern="0" baseline="-25000" dirty="0" err="1"/>
                  <a:t>r</a:t>
                </a:r>
                <a:r>
                  <a:rPr lang="cs-CZ" sz="1800" kern="0" baseline="-25000" dirty="0"/>
                  <a:t> </a:t>
                </a:r>
                <a:r>
                  <a:rPr lang="cs-CZ" sz="1800" kern="0" dirty="0"/>
                  <a:t>= ? = </a:t>
                </a:r>
                <a:r>
                  <a:rPr lang="cs-CZ" sz="1800" kern="0" dirty="0" err="1"/>
                  <a:t>FV</a:t>
                </a:r>
                <a:r>
                  <a:rPr lang="cs-CZ" sz="1800" kern="0" baseline="-25000" dirty="0" err="1"/>
                  <a:t>r</a:t>
                </a:r>
                <a:r>
                  <a:rPr lang="cs-CZ" sz="1800" kern="0" baseline="-25000" dirty="0"/>
                  <a:t> (1)</a:t>
                </a:r>
                <a:endParaRPr lang="cs-CZ" sz="1800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b="1" kern="0" dirty="0"/>
                  <a:t>spojité úročení = </a:t>
                </a:r>
                <a:r>
                  <a:rPr lang="cs-CZ" sz="1800" b="1" i="0" dirty="0">
                    <a:solidFill>
                      <a:srgbClr val="444444"/>
                    </a:solidFill>
                    <a:effectLst/>
                    <a:latin typeface="Ubuntu"/>
                  </a:rPr>
                  <a:t>∞ </a:t>
                </a:r>
                <a:r>
                  <a:rPr lang="cs-CZ" sz="1800" b="1" i="0" dirty="0" err="1">
                    <a:solidFill>
                      <a:srgbClr val="444444"/>
                    </a:solidFill>
                    <a:effectLst/>
                    <a:latin typeface="Ubuntu"/>
                  </a:rPr>
                  <a:t>ú.o</a:t>
                </a:r>
                <a:r>
                  <a:rPr lang="cs-CZ" sz="1800" b="1" i="0" dirty="0">
                    <a:solidFill>
                      <a:srgbClr val="444444"/>
                    </a:solidFill>
                    <a:effectLst/>
                    <a:latin typeface="Ubuntu"/>
                  </a:rPr>
                  <a:t>./ rok</a:t>
                </a:r>
                <a:endParaRPr lang="cs-CZ" sz="1800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b="1" kern="0" dirty="0"/>
                  <a:t>f</a:t>
                </a:r>
                <a:r>
                  <a:rPr lang="cs-CZ" sz="1800" kern="0" baseline="-25000" dirty="0"/>
                  <a:t>r </a:t>
                </a:r>
                <a:r>
                  <a:rPr lang="cs-CZ" sz="1800" b="1" kern="0" dirty="0"/>
                  <a:t> = ?</a:t>
                </a: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800" b="1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800" b="1" i="0" kern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200" b="1" i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  <a:p>
                <a:pPr marL="414900" marR="0" lvl="0" indent="-34290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+mj-lt"/>
                  <a:buAutoNum type="arabicPeriod" startAt="2"/>
                  <a:tabLst/>
                  <a:defRPr/>
                </a:pPr>
                <a:r>
                  <a:rPr kumimoji="0" lang="cs-CZ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Jaká bude reálná hodnota kapitálu? </a:t>
                </a: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𝑃𝑉</m:t>
                      </m:r>
                      <m:sSup>
                        <m:sSup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𝑚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0" lang="cs-CZ" sz="180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500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 000</m:t>
                          </m:r>
                          <m:sSup>
                            <m:sSupPr>
                              <m:ctrlPr>
                                <a:rPr kumimoji="0" lang="cs-CZ" sz="180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0,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00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1164 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12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0" lang="cs-CZ" sz="18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𝑭𝑽</m:t>
                      </m:r>
                      <m:r>
                        <a:rPr kumimoji="0" lang="cs-CZ" sz="1800" b="1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𝒓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𝟓𝟐𝟏𝟑𝟗𝟎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𝟖𝟏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č</m:t>
                      </m:r>
                    </m:oMath>
                  </m:oMathPara>
                </a14:m>
                <a:endParaRPr kumimoji="0" lang="cs-CZ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200" b="1" i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</p:txBody>
          </p:sp>
        </mc:Choice>
        <mc:Fallback xmlns="">
          <p:sp>
            <p:nvSpPr>
              <p:cNvPr id="6" name="Zástupný symbol pro obsah 4">
                <a:extLst>
                  <a:ext uri="{FF2B5EF4-FFF2-40B4-BE49-F238E27FC236}">
                    <a16:creationId xmlns:a16="http://schemas.microsoft.com/office/drawing/2014/main" id="{D53DF171-579D-4422-A22C-2831E1A78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1516196"/>
                <a:ext cx="5544193" cy="4139998"/>
              </a:xfrm>
              <a:prstGeom prst="rect">
                <a:avLst/>
              </a:prstGeom>
              <a:blipFill>
                <a:blip r:embed="rId4"/>
                <a:stretch>
                  <a:fillRect l="-1320" b="-191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5736798" y="1847612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FCDB149B-B2D9-4557-8DA3-BB7948AA9DE6}"/>
                  </a:ext>
                </a:extLst>
              </p:cNvPr>
              <p:cNvSpPr txBox="1"/>
              <p:nvPr/>
            </p:nvSpPr>
            <p:spPr>
              <a:xfrm>
                <a:off x="5454278" y="5205160"/>
                <a:ext cx="4925810" cy="13395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𝑃𝑉</m:t>
                      </m:r>
                      <m:sSup>
                        <m:sSup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0" lang="cs-CZ" sz="180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500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 000</m:t>
                          </m:r>
                          <m:sSup>
                            <m:sSupPr>
                              <m:ctrlPr>
                                <a:rPr kumimoji="0" lang="cs-CZ" sz="180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0,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396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0" lang="cs-CZ" sz="18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𝑭𝑽</m:t>
                      </m:r>
                      <m:r>
                        <a:rPr kumimoji="0" lang="cs-CZ" sz="1800" b="1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𝒓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𝟓𝟐𝟏𝟑𝟗𝟎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𝟖𝟏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𝑲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č</m:t>
                      </m:r>
                    </m:oMath>
                  </m:oMathPara>
                </a14:m>
                <a:endParaRPr kumimoji="0" lang="cs-CZ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FCDB149B-B2D9-4557-8DA3-BB7948AA9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278" y="5205160"/>
                <a:ext cx="4925810" cy="13395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E81E9D1-C512-49DE-9449-535A7B464A53}"/>
              </a:ext>
            </a:extLst>
          </p:cNvPr>
          <p:cNvCxnSpPr>
            <a:cxnSpLocks/>
          </p:cNvCxnSpPr>
          <p:nvPr/>
        </p:nvCxnSpPr>
        <p:spPr bwMode="auto">
          <a:xfrm>
            <a:off x="5736798" y="5384680"/>
            <a:ext cx="0" cy="121590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>
            <a:extLst>
              <a:ext uri="{FF2B5EF4-FFF2-40B4-BE49-F238E27FC236}">
                <a16:creationId xmlns:a16="http://schemas.microsoft.com/office/drawing/2014/main" id="{CBBFB467-D1E8-4421-973C-E791E2BF9DC1}"/>
              </a:ext>
            </a:extLst>
          </p:cNvPr>
          <p:cNvSpPr/>
          <p:nvPr/>
        </p:nvSpPr>
        <p:spPr bwMode="auto">
          <a:xfrm>
            <a:off x="3998790" y="5312308"/>
            <a:ext cx="276029" cy="26945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0C753D9E-8F4C-4C5C-BADB-745BBD61E4BA}"/>
              </a:ext>
            </a:extLst>
          </p:cNvPr>
          <p:cNvSpPr/>
          <p:nvPr/>
        </p:nvSpPr>
        <p:spPr bwMode="auto">
          <a:xfrm>
            <a:off x="7276584" y="3500543"/>
            <a:ext cx="2098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29687BA4-8342-406B-B7F2-694BEA56E65B}"/>
              </a:ext>
            </a:extLst>
          </p:cNvPr>
          <p:cNvSpPr/>
          <p:nvPr/>
        </p:nvSpPr>
        <p:spPr bwMode="auto">
          <a:xfrm>
            <a:off x="4588519" y="5748658"/>
            <a:ext cx="276029" cy="26945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6EA9BBB4-7214-47B1-84D5-A17360E4EA77}"/>
              </a:ext>
            </a:extLst>
          </p:cNvPr>
          <p:cNvSpPr/>
          <p:nvPr/>
        </p:nvSpPr>
        <p:spPr bwMode="auto">
          <a:xfrm>
            <a:off x="9896670" y="4297679"/>
            <a:ext cx="276029" cy="18683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079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6F717-A706-4D7D-AB77-C4BD12797B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B07FD0-0608-4B25-B0DA-B98F4F102F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4C53B1-81A1-4BDD-848D-7652ED8F9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1747</TotalTime>
  <Words>1376</Words>
  <Application>Microsoft Office PowerPoint</Application>
  <PresentationFormat>Širokoúhlá obrazovka</PresentationFormat>
  <Paragraphs>227</Paragraphs>
  <Slides>19</Slides>
  <Notes>0</Notes>
  <HiddenSlides>0</HiddenSlides>
  <MMClips>1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Tahoma</vt:lpstr>
      <vt:lpstr>Ubuntu</vt:lpstr>
      <vt:lpstr>Wingdings</vt:lpstr>
      <vt:lpstr>Presentation_MU_EN</vt:lpstr>
      <vt:lpstr>Rovnice</vt:lpstr>
      <vt:lpstr>Reálný úrok v procesu diskrétního a spojitého úročení.</vt:lpstr>
      <vt:lpstr>Efektivní úroková míra</vt:lpstr>
      <vt:lpstr>Jak to funguje?</vt:lpstr>
      <vt:lpstr>Spojité úročení</vt:lpstr>
      <vt:lpstr>Prezentace aplikace PowerPoint</vt:lpstr>
      <vt:lpstr>Vzorový příklad – spojité úročení</vt:lpstr>
      <vt:lpstr>Vzorový příklad – řešení 1. polovina</vt:lpstr>
      <vt:lpstr>Vzorový příklad – 2. polovina</vt:lpstr>
      <vt:lpstr>Vzorový příklad – řešení 2. polovina, a)</vt:lpstr>
      <vt:lpstr>Vzorový příklad – řešení 2. polovina, b)</vt:lpstr>
      <vt:lpstr>Příklad Socrative 1</vt:lpstr>
      <vt:lpstr>Příklad Socrative 1 - řešení</vt:lpstr>
      <vt:lpstr>Prezentace příkladů</vt:lpstr>
      <vt:lpstr>Příklad Socrative 2</vt:lpstr>
      <vt:lpstr>Příklad Socrative 2 - řešení</vt:lpstr>
      <vt:lpstr>Příklad Socrative 3</vt:lpstr>
      <vt:lpstr>Příklad Socrative 3 - řešení</vt:lpstr>
      <vt:lpstr>Příklad Socrative 4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Lucie Gyönyörová</cp:lastModifiedBy>
  <cp:revision>94</cp:revision>
  <cp:lastPrinted>1601-01-01T00:00:00Z</cp:lastPrinted>
  <dcterms:created xsi:type="dcterms:W3CDTF">2020-09-24T08:51:58Z</dcterms:created>
  <dcterms:modified xsi:type="dcterms:W3CDTF">2020-10-22T19:18:09Z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