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ppt/ink/ink2.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33"/>
  </p:notesMasterIdLst>
  <p:handoutMasterIdLst>
    <p:handoutMasterId r:id="rId34"/>
  </p:handoutMasterIdLst>
  <p:sldIdLst>
    <p:sldId id="256" r:id="rId5"/>
    <p:sldId id="316" r:id="rId6"/>
    <p:sldId id="258" r:id="rId7"/>
    <p:sldId id="317" r:id="rId8"/>
    <p:sldId id="304" r:id="rId9"/>
    <p:sldId id="318" r:id="rId10"/>
    <p:sldId id="303" r:id="rId11"/>
    <p:sldId id="266" r:id="rId12"/>
    <p:sldId id="292" r:id="rId13"/>
    <p:sldId id="302" r:id="rId14"/>
    <p:sldId id="315" r:id="rId15"/>
    <p:sldId id="306" r:id="rId16"/>
    <p:sldId id="282" r:id="rId17"/>
    <p:sldId id="299" r:id="rId18"/>
    <p:sldId id="296" r:id="rId19"/>
    <p:sldId id="300" r:id="rId20"/>
    <p:sldId id="307" r:id="rId21"/>
    <p:sldId id="301" r:id="rId22"/>
    <p:sldId id="308" r:id="rId23"/>
    <p:sldId id="289" r:id="rId24"/>
    <p:sldId id="309" r:id="rId25"/>
    <p:sldId id="290" r:id="rId26"/>
    <p:sldId id="310" r:id="rId27"/>
    <p:sldId id="291" r:id="rId28"/>
    <p:sldId id="312" r:id="rId29"/>
    <p:sldId id="311" r:id="rId30"/>
    <p:sldId id="313" r:id="rId31"/>
    <p:sldId id="276" r:id="rId3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káš Marek" initials="LM" lastIdx="1" clrIdx="0">
    <p:extLst>
      <p:ext uri="{19B8F6BF-5375-455C-9EA6-DF929625EA0E}">
        <p15:presenceInfo xmlns:p15="http://schemas.microsoft.com/office/powerpoint/2012/main" userId="Lukáš Mare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B9006E"/>
    <a:srgbClr val="46C8FF"/>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BBE028-E91C-4E8C-BCCD-7832F6057F2C}" v="3" dt="2020-11-11T08:37:36.616"/>
    <p1510:client id="{BEE4558D-7D6B-48A8-BB2E-3C4559DAE6E6}" v="3" dt="2020-11-11T08:59:07.978"/>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větlý styl 3 – zvýraznění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Střední styl 1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015" autoAdjust="0"/>
    <p:restoredTop sz="96754" autoAdjust="0"/>
  </p:normalViewPr>
  <p:slideViewPr>
    <p:cSldViewPr snapToGrid="0">
      <p:cViewPr varScale="1">
        <p:scale>
          <a:sx n="72" d="100"/>
          <a:sy n="72" d="100"/>
        </p:scale>
        <p:origin x="330" y="78"/>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káš Marek" userId="S::405677@muni.cz::1bada3d9-94b4-4f6b-8edc-ad61d29ac51d" providerId="AD" clId="Web-{0DBBE028-E91C-4E8C-BCCD-7832F6057F2C}"/>
    <pc:docChg chg="modSld">
      <pc:chgData name="Lukáš Marek" userId="S::405677@muni.cz::1bada3d9-94b4-4f6b-8edc-ad61d29ac51d" providerId="AD" clId="Web-{0DBBE028-E91C-4E8C-BCCD-7832F6057F2C}" dt="2020-11-11T08:37:35.678" v="1"/>
      <pc:docMkLst>
        <pc:docMk/>
      </pc:docMkLst>
      <pc:sldChg chg="addSp delSp modSp">
        <pc:chgData name="Lukáš Marek" userId="S::405677@muni.cz::1bada3d9-94b4-4f6b-8edc-ad61d29ac51d" providerId="AD" clId="Web-{0DBBE028-E91C-4E8C-BCCD-7832F6057F2C}" dt="2020-11-11T08:37:35.678" v="1"/>
        <pc:sldMkLst>
          <pc:docMk/>
          <pc:sldMk cId="1918832061" sldId="317"/>
        </pc:sldMkLst>
        <pc:picChg chg="add del mod">
          <ac:chgData name="Lukáš Marek" userId="S::405677@muni.cz::1bada3d9-94b4-4f6b-8edc-ad61d29ac51d" providerId="AD" clId="Web-{0DBBE028-E91C-4E8C-BCCD-7832F6057F2C}" dt="2020-11-11T08:37:35.678" v="1"/>
          <ac:picMkLst>
            <pc:docMk/>
            <pc:sldMk cId="1918832061" sldId="317"/>
            <ac:picMk id="6" creationId="{8D70C686-FCE5-4AF8-91A8-B2F71D8CE250}"/>
          </ac:picMkLst>
        </pc:picChg>
      </pc:sldChg>
    </pc:docChg>
  </pc:docChgLst>
  <pc:docChgLst>
    <pc:chgData name="Lukáš Marek" userId="S::405677@muni.cz::1bada3d9-94b4-4f6b-8edc-ad61d29ac51d" providerId="AD" clId="Web-{BEE4558D-7D6B-48A8-BB2E-3C4559DAE6E6}"/>
    <pc:docChg chg="modSld">
      <pc:chgData name="Lukáš Marek" userId="S::405677@muni.cz::1bada3d9-94b4-4f6b-8edc-ad61d29ac51d" providerId="AD" clId="Web-{BEE4558D-7D6B-48A8-BB2E-3C4559DAE6E6}" dt="2020-11-11T08:59:07.962" v="1"/>
      <pc:docMkLst>
        <pc:docMk/>
      </pc:docMkLst>
      <pc:sldChg chg="addSp delSp modSp">
        <pc:chgData name="Lukáš Marek" userId="S::405677@muni.cz::1bada3d9-94b4-4f6b-8edc-ad61d29ac51d" providerId="AD" clId="Web-{BEE4558D-7D6B-48A8-BB2E-3C4559DAE6E6}" dt="2020-11-11T08:59:07.962" v="1"/>
        <pc:sldMkLst>
          <pc:docMk/>
          <pc:sldMk cId="2892305320" sldId="318"/>
        </pc:sldMkLst>
        <pc:picChg chg="add del mod">
          <ac:chgData name="Lukáš Marek" userId="S::405677@muni.cz::1bada3d9-94b4-4f6b-8edc-ad61d29ac51d" providerId="AD" clId="Web-{BEE4558D-7D6B-48A8-BB2E-3C4559DAE6E6}" dt="2020-11-11T08:59:07.962" v="1"/>
          <ac:picMkLst>
            <pc:docMk/>
            <pc:sldMk cId="2892305320" sldId="318"/>
            <ac:picMk id="2" creationId="{CB8F41A9-8FF7-445E-8D29-F17B4E3ABE9B}"/>
          </ac:picMkLst>
        </pc:picChg>
      </pc:sldChg>
    </pc:docChg>
  </pc:docChgLst>
  <pc:docChgLst>
    <pc:chgData name="Lucie" userId="b653aab2-afbe-4252-b8ca-b0456ccae5d8" providerId="ADAL" clId="{E5AF9566-9B89-44AE-9CE0-54C7683F7693}"/>
    <pc:docChg chg="modSld">
      <pc:chgData name="Lucie" userId="b653aab2-afbe-4252-b8ca-b0456ccae5d8" providerId="ADAL" clId="{E5AF9566-9B89-44AE-9CE0-54C7683F7693}" dt="2020-11-10T08:46:00.055" v="92" actId="20577"/>
      <pc:docMkLst>
        <pc:docMk/>
      </pc:docMkLst>
      <pc:sldChg chg="addSp modSp mod modAnim">
        <pc:chgData name="Lucie" userId="b653aab2-afbe-4252-b8ca-b0456ccae5d8" providerId="ADAL" clId="{E5AF9566-9B89-44AE-9CE0-54C7683F7693}" dt="2020-11-10T08:42:37.708" v="22" actId="1076"/>
        <pc:sldMkLst>
          <pc:docMk/>
          <pc:sldMk cId="2029907973" sldId="292"/>
        </pc:sldMkLst>
        <pc:spChg chg="add mod">
          <ac:chgData name="Lucie" userId="b653aab2-afbe-4252-b8ca-b0456ccae5d8" providerId="ADAL" clId="{E5AF9566-9B89-44AE-9CE0-54C7683F7693}" dt="2020-11-10T08:42:37.708" v="22" actId="1076"/>
          <ac:spMkLst>
            <pc:docMk/>
            <pc:sldMk cId="2029907973" sldId="292"/>
            <ac:spMk id="43" creationId="{35E6AC6E-8AA6-4393-92D9-6321D2803229}"/>
          </ac:spMkLst>
        </pc:spChg>
      </pc:sldChg>
      <pc:sldChg chg="addSp delSp modSp mod modAnim">
        <pc:chgData name="Lucie" userId="b653aab2-afbe-4252-b8ca-b0456ccae5d8" providerId="ADAL" clId="{E5AF9566-9B89-44AE-9CE0-54C7683F7693}" dt="2020-11-10T08:44:14.920" v="53" actId="122"/>
        <pc:sldMkLst>
          <pc:docMk/>
          <pc:sldMk cId="1770229054" sldId="302"/>
        </pc:sldMkLst>
        <pc:spChg chg="mod">
          <ac:chgData name="Lucie" userId="b653aab2-afbe-4252-b8ca-b0456ccae5d8" providerId="ADAL" clId="{E5AF9566-9B89-44AE-9CE0-54C7683F7693}" dt="2020-11-10T08:43:00.211" v="24" actId="20577"/>
          <ac:spMkLst>
            <pc:docMk/>
            <pc:sldMk cId="1770229054" sldId="302"/>
            <ac:spMk id="7" creationId="{6D3AAE03-1834-4972-81BB-848A6192D6DF}"/>
          </ac:spMkLst>
        </pc:spChg>
        <pc:spChg chg="add del mod">
          <ac:chgData name="Lucie" userId="b653aab2-afbe-4252-b8ca-b0456ccae5d8" providerId="ADAL" clId="{E5AF9566-9B89-44AE-9CE0-54C7683F7693}" dt="2020-11-10T08:43:04.928" v="26"/>
          <ac:spMkLst>
            <pc:docMk/>
            <pc:sldMk cId="1770229054" sldId="302"/>
            <ac:spMk id="10" creationId="{24A9FE4E-46A9-44B3-A4DA-A388FFC66FD8}"/>
          </ac:spMkLst>
        </pc:spChg>
        <pc:spChg chg="add mod">
          <ac:chgData name="Lucie" userId="b653aab2-afbe-4252-b8ca-b0456ccae5d8" providerId="ADAL" clId="{E5AF9566-9B89-44AE-9CE0-54C7683F7693}" dt="2020-11-10T08:44:14.920" v="53" actId="122"/>
          <ac:spMkLst>
            <pc:docMk/>
            <pc:sldMk cId="1770229054" sldId="302"/>
            <ac:spMk id="11" creationId="{C6B65F6A-1329-4ADD-BB9C-089739303B15}"/>
          </ac:spMkLst>
        </pc:spChg>
      </pc:sldChg>
      <pc:sldChg chg="addSp modSp mod modAnim">
        <pc:chgData name="Lucie" userId="b653aab2-afbe-4252-b8ca-b0456ccae5d8" providerId="ADAL" clId="{E5AF9566-9B89-44AE-9CE0-54C7683F7693}" dt="2020-11-10T08:46:00.055" v="92" actId="20577"/>
        <pc:sldMkLst>
          <pc:docMk/>
          <pc:sldMk cId="3342893936" sldId="306"/>
        </pc:sldMkLst>
        <pc:spChg chg="mod">
          <ac:chgData name="Lucie" userId="b653aab2-afbe-4252-b8ca-b0456ccae5d8" providerId="ADAL" clId="{E5AF9566-9B89-44AE-9CE0-54C7683F7693}" dt="2020-11-10T08:44:57.733" v="58" actId="20577"/>
          <ac:spMkLst>
            <pc:docMk/>
            <pc:sldMk cId="3342893936" sldId="306"/>
            <ac:spMk id="7" creationId="{6D3AAE03-1834-4972-81BB-848A6192D6DF}"/>
          </ac:spMkLst>
        </pc:spChg>
        <pc:spChg chg="add mod">
          <ac:chgData name="Lucie" userId="b653aab2-afbe-4252-b8ca-b0456ccae5d8" providerId="ADAL" clId="{E5AF9566-9B89-44AE-9CE0-54C7683F7693}" dt="2020-11-10T08:46:00.055" v="92" actId="20577"/>
          <ac:spMkLst>
            <pc:docMk/>
            <pc:sldMk cId="3342893936" sldId="306"/>
            <ac:spMk id="8" creationId="{C38309EF-1719-4CC9-BC23-AD585D17AF12}"/>
          </ac:spMkLst>
        </pc:spChg>
      </pc:sldChg>
      <pc:sldChg chg="addSp modSp mod modAnim">
        <pc:chgData name="Lucie" userId="b653aab2-afbe-4252-b8ca-b0456ccae5d8" providerId="ADAL" clId="{E5AF9566-9B89-44AE-9CE0-54C7683F7693}" dt="2020-11-10T08:44:40.714" v="57" actId="20577"/>
        <pc:sldMkLst>
          <pc:docMk/>
          <pc:sldMk cId="1771601640" sldId="315"/>
        </pc:sldMkLst>
        <pc:spChg chg="add mod">
          <ac:chgData name="Lucie" userId="b653aab2-afbe-4252-b8ca-b0456ccae5d8" providerId="ADAL" clId="{E5AF9566-9B89-44AE-9CE0-54C7683F7693}" dt="2020-11-10T08:44:40.714" v="57" actId="20577"/>
          <ac:spMkLst>
            <pc:docMk/>
            <pc:sldMk cId="1771601640" sldId="315"/>
            <ac:spMk id="43" creationId="{75C15461-EF6F-4D1E-891E-29B9F1F842F8}"/>
          </ac:spMkLst>
        </pc:spChg>
        <pc:spChg chg="mod">
          <ac:chgData name="Lucie" userId="b653aab2-afbe-4252-b8ca-b0456ccae5d8" providerId="ADAL" clId="{E5AF9566-9B89-44AE-9CE0-54C7683F7693}" dt="2020-11-10T08:40:15.608" v="3" actId="15399"/>
          <ac:spMkLst>
            <pc:docMk/>
            <pc:sldMk cId="1771601640" sldId="315"/>
            <ac:spMk id="55" creationId="{A558C4CC-7A19-4D9B-8D66-C7E434AAD0B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2T22:12:19.897"/>
    </inkml:context>
    <inkml:brush xml:id="br0">
      <inkml:brushProperty name="width" value="0.05" units="cm"/>
      <inkml:brushProperty name="height" value="0.05" units="cm"/>
    </inkml:brush>
  </inkml:definitions>
  <inkml:trace contextRef="#ctx0" brushRef="#br0">20 0 24,'-19'14'0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2T22:13:37.464"/>
    </inkml:context>
    <inkml:brush xml:id="br0">
      <inkml:brushProperty name="width" value="0.05" units="cm"/>
      <inkml:brushProperty name="height" value="0.05" units="cm"/>
    </inkml:brush>
  </inkml:definitions>
  <inkml:trace contextRef="#ctx0" brushRef="#br0">0 0 6217</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endParaRPr lang="en-GB" noProof="0"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here to insert subtitle.</a:t>
            </a:r>
          </a:p>
        </p:txBody>
      </p:sp>
      <p:pic>
        <p:nvPicPr>
          <p:cNvPr id="10" name="Obrázek 9">
            <a:extLst>
              <a:ext uri="{FF2B5EF4-FFF2-40B4-BE49-F238E27FC236}">
                <a16:creationId xmlns:a16="http://schemas.microsoft.com/office/drawing/2014/main" id="{C36484A1-5FE2-4AC7-B186-C1E15EE774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1624" cy="1036098"/>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s, text –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nSpc>
                <a:spcPts val="1100"/>
              </a:lnSpc>
              <a:defRPr sz="900" b="1"/>
            </a:lvl1pPr>
          </a:lstStyle>
          <a:p>
            <a:pPr lvl="0"/>
            <a:r>
              <a:rPr lang="en-US"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nSpc>
                <a:spcPts val="1100"/>
              </a:lnSpc>
              <a:defRPr sz="900" b="1"/>
            </a:lvl1pPr>
          </a:lstStyle>
          <a:p>
            <a:pPr lvl="0"/>
            <a:r>
              <a:rPr lang="en-US"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p>
            <a:pPr lvl="0"/>
            <a:r>
              <a:rPr lang="en-GB" noProof="0" dirty="0"/>
              <a:t>Click here to insert text.</a:t>
            </a:r>
          </a:p>
        </p:txBody>
      </p:sp>
      <p:pic>
        <p:nvPicPr>
          <p:cNvPr id="16" name="Obrázek 15">
            <a:extLst>
              <a:ext uri="{FF2B5EF4-FFF2-40B4-BE49-F238E27FC236}">
                <a16:creationId xmlns:a16="http://schemas.microsoft.com/office/drawing/2014/main" id="{1FF7BBC3-4942-4748-BDEB-393A88A26C1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slide">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A17F7BCE-DD2D-4B15-B525-A4DDC38CFB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B9006E"/>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endParaRPr lang="en-US"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err="1"/>
              <a:t>Click</a:t>
            </a:r>
            <a:r>
              <a:rPr lang="cs-CZ" dirty="0"/>
              <a:t> on </a:t>
            </a:r>
            <a:r>
              <a:rPr lang="cs-CZ" dirty="0" err="1"/>
              <a:t>the</a:t>
            </a:r>
            <a:r>
              <a:rPr lang="cs-CZ" dirty="0"/>
              <a:t> </a:t>
            </a:r>
            <a:r>
              <a:rPr lang="cs-CZ" dirty="0" err="1"/>
              <a:t>icon</a:t>
            </a:r>
            <a:r>
              <a:rPr lang="cs-CZ" dirty="0"/>
              <a:t> to insert image</a:t>
            </a:r>
          </a:p>
        </p:txBody>
      </p:sp>
      <p:pic>
        <p:nvPicPr>
          <p:cNvPr id="7" name="Obrázek 6">
            <a:extLst>
              <a:ext uri="{FF2B5EF4-FFF2-40B4-BE49-F238E27FC236}">
                <a16:creationId xmlns:a16="http://schemas.microsoft.com/office/drawing/2014/main" id="{92E47129-CD29-4FAB-AAFF-2F8F08274DE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77426" y="6050485"/>
            <a:ext cx="883410" cy="597601"/>
          </a:xfrm>
          <a:prstGeom prst="rect">
            <a:avLst/>
          </a:prstGeom>
        </p:spPr>
      </p:pic>
    </p:spTree>
    <p:extLst>
      <p:ext uri="{BB962C8B-B14F-4D97-AF65-F5344CB8AC3E}">
        <p14:creationId xmlns:p14="http://schemas.microsoft.com/office/powerpoint/2010/main" val="1964211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UNI ECON slide">
    <p:bg>
      <p:bgPr>
        <a:solidFill>
          <a:srgbClr val="B9006E"/>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5CF0005C-D689-4DD6-A5D8-EA20231460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23135" y="2019299"/>
            <a:ext cx="4199887" cy="2841099"/>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B9006E"/>
                </a:solidFill>
              </a:defRPr>
            </a:lvl1pPr>
          </a:lstStyle>
          <a:p>
            <a:endParaRPr lang="en-US" dirty="0"/>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B9006E"/>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44028" y="2285079"/>
            <a:ext cx="8890088" cy="2304838"/>
          </a:xfrm>
          <a:prstGeom prst="rect">
            <a:avLst/>
          </a:prstGeom>
        </p:spPr>
      </p:pic>
      <p:sp>
        <p:nvSpPr>
          <p:cNvPr id="3" name="Zástupný symbol pro zápatí 1">
            <a:extLst>
              <a:ext uri="{FF2B5EF4-FFF2-40B4-BE49-F238E27FC236}">
                <a16:creationId xmlns:a16="http://schemas.microsoft.com/office/drawing/2014/main" id="{C44CE881-5C32-4D94-BD5B-1353FF61C8A8}"/>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endParaRPr lang="en-US" dirty="0"/>
          </a:p>
        </p:txBody>
      </p:sp>
      <p:sp>
        <p:nvSpPr>
          <p:cNvPr id="4" name="Zástupný symbol pro číslo snímku 2">
            <a:extLst>
              <a:ext uri="{FF2B5EF4-FFF2-40B4-BE49-F238E27FC236}">
                <a16:creationId xmlns:a16="http://schemas.microsoft.com/office/drawing/2014/main" id="{AE4DA97F-66A7-4782-958D-53BB7E421A13}"/>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9" name="Obrázek 8">
            <a:extLst>
              <a:ext uri="{FF2B5EF4-FFF2-40B4-BE49-F238E27FC236}">
                <a16:creationId xmlns:a16="http://schemas.microsoft.com/office/drawing/2014/main" id="{EE00E847-80B3-4CCA-A625-6785A7EF08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698622434"/>
      </p:ext>
    </p:extLst>
  </p:cSld>
  <p:clrMapOvr>
    <a:masterClrMapping/>
  </p:clrMapOvr>
  <p:hf hdr="0" dt="0"/>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7"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8">
            <a:extLst>
              <a:ext uri="{FF2B5EF4-FFF2-40B4-BE49-F238E27FC236}">
                <a16:creationId xmlns:a16="http://schemas.microsoft.com/office/drawing/2014/main" id="{FE4ED1EA-6D6D-4751-96EE-A54F4980D16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endParaRPr lang="en-US"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US"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here to insert subtitle.</a:t>
            </a:r>
          </a:p>
        </p:txBody>
      </p:sp>
      <p:pic>
        <p:nvPicPr>
          <p:cNvPr id="9" name="Obrázek 8">
            <a:extLst>
              <a:ext uri="{FF2B5EF4-FFF2-40B4-BE49-F238E27FC236}">
                <a16:creationId xmlns:a16="http://schemas.microsoft.com/office/drawing/2014/main" id="{7D02BBC8-BA18-446A-A9BA-BD711450F1A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20782" cy="10287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4" name="Zástupný symbol pro zápatí 3"/>
          <p:cNvSpPr>
            <a:spLocks noGrp="1"/>
          </p:cNvSpPr>
          <p:nvPr>
            <p:ph type="ftr" sz="quarter" idx="10"/>
          </p:nvPr>
        </p:nvSpPr>
        <p:spPr/>
        <p:txBody>
          <a:bodyPr/>
          <a:lstStyle>
            <a:lvl1pPr>
              <a:defRPr sz="1200"/>
            </a:lvl1pPr>
          </a:lstStyle>
          <a:p>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8" name="Obrázek 7">
            <a:extLst>
              <a:ext uri="{FF2B5EF4-FFF2-40B4-BE49-F238E27FC236}">
                <a16:creationId xmlns:a16="http://schemas.microsoft.com/office/drawing/2014/main" id="{7E8EB499-B5B8-4411-8A5F-E98450293E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2" name="Zástupný symbol pro obsah 2"/>
          <p:cNvSpPr>
            <a:spLocks noGrp="1"/>
          </p:cNvSpPr>
          <p:nvPr>
            <p:ph idx="1" hasCustomPrompt="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23" name="Zástupný symbol pro obsah 2"/>
          <p:cNvSpPr>
            <a:spLocks noGrp="1"/>
          </p:cNvSpPr>
          <p:nvPr>
            <p:ph idx="28" hasCustomPrompt="1"/>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9">
            <a:extLst>
              <a:ext uri="{FF2B5EF4-FFF2-40B4-BE49-F238E27FC236}">
                <a16:creationId xmlns:a16="http://schemas.microsoft.com/office/drawing/2014/main" id="{98AAC756-AFD3-4AD9-9CB6-A2C9F5EEBC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content and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1695074"/>
            <a:ext cx="5218413" cy="3896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sp>
        <p:nvSpPr>
          <p:cNvPr id="12" name="Zástupný symbol pro obsah 2"/>
          <p:cNvSpPr>
            <a:spLocks noGrp="1"/>
          </p:cNvSpPr>
          <p:nvPr>
            <p:ph idx="28" hasCustomPrompt="1"/>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baseline="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9">
            <a:extLst>
              <a:ext uri="{FF2B5EF4-FFF2-40B4-BE49-F238E27FC236}">
                <a16:creationId xmlns:a16="http://schemas.microsoft.com/office/drawing/2014/main" id="{D06ABEBC-1414-4D9D-9456-64352E0AEAC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US"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US"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US"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21">
            <a:extLst>
              <a:ext uri="{FF2B5EF4-FFF2-40B4-BE49-F238E27FC236}">
                <a16:creationId xmlns:a16="http://schemas.microsoft.com/office/drawing/2014/main" id="{1511ED70-4159-4340-8610-715880E63A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and tex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hasCustomPrompt="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en-GB" noProof="0" dirty="0"/>
              <a:t>Click here to insert text.</a:t>
            </a:r>
          </a:p>
          <a:p>
            <a:pPr lvl="1"/>
            <a:r>
              <a:rPr lang="en-GB" dirty="0"/>
              <a:t>Second level</a:t>
            </a:r>
            <a:endParaRPr lang="cs-CZ" dirty="0"/>
          </a:p>
          <a:p>
            <a:pPr lvl="2"/>
            <a:r>
              <a:rPr lang="en-GB" dirty="0"/>
              <a:t>Third level</a:t>
            </a:r>
            <a:endParaRPr lang="cs-CZ" dirty="0"/>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692150"/>
            <a:ext cx="5218413" cy="4899635"/>
          </a:xfrm>
        </p:spPr>
        <p:txBody>
          <a:bodyPr/>
          <a:lstStyle/>
          <a:p>
            <a:pPr lvl="0"/>
            <a:r>
              <a:rPr lang="en-GB" noProof="0" dirty="0"/>
              <a:t>Click here to insert text.</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pic>
        <p:nvPicPr>
          <p:cNvPr id="8" name="Obrázek 7">
            <a:extLst>
              <a:ext uri="{FF2B5EF4-FFF2-40B4-BE49-F238E27FC236}">
                <a16:creationId xmlns:a16="http://schemas.microsoft.com/office/drawing/2014/main" id="{1B8642D8-D658-40BB-B4D2-E29CAE3850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hasCustomPrompt="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6" name="Obrázek 5">
            <a:extLst>
              <a:ext uri="{FF2B5EF4-FFF2-40B4-BE49-F238E27FC236}">
                <a16:creationId xmlns:a16="http://schemas.microsoft.com/office/drawing/2014/main" id="{772743CB-F148-49FE-83DC-5E159625F4A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endParaRPr lang="en-GB" noProof="0"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en-GB" noProof="0" dirty="0"/>
              <a:t>Click here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4" r:id="rId12"/>
    <p:sldLayoutId id="2147483692" r:id="rId13"/>
    <p:sldLayoutId id="2147483693" r:id="rId14"/>
    <p:sldLayoutId id="2147483695" r:id="rId15"/>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25.png"/><Relationship Id="rId7" Type="http://schemas.openxmlformats.org/officeDocument/2006/relationships/image" Target="../media/image18.png"/><Relationship Id="rId12" Type="http://schemas.openxmlformats.org/officeDocument/2006/relationships/image" Target="../media/image29.png"/><Relationship Id="rId2" Type="http://schemas.openxmlformats.org/officeDocument/2006/relationships/image" Target="../media/image230.png"/><Relationship Id="rId1" Type="http://schemas.openxmlformats.org/officeDocument/2006/relationships/slideLayout" Target="../slideLayouts/slideLayout2.xml"/><Relationship Id="rId6" Type="http://schemas.openxmlformats.org/officeDocument/2006/relationships/image" Target="../media/image27.png"/><Relationship Id="rId11" Type="http://schemas.openxmlformats.org/officeDocument/2006/relationships/image" Target="../media/image28.png"/><Relationship Id="rId5" Type="http://schemas.openxmlformats.org/officeDocument/2006/relationships/image" Target="../media/image26.png"/><Relationship Id="rId10" Type="http://schemas.openxmlformats.org/officeDocument/2006/relationships/image" Target="../media/image21.png"/><Relationship Id="rId4" Type="http://schemas.openxmlformats.org/officeDocument/2006/relationships/image" Target="../media/image250.png"/><Relationship Id="rId9" Type="http://schemas.openxmlformats.org/officeDocument/2006/relationships/image" Target="../media/image20.png"/></Relationships>
</file>

<file path=ppt/slides/_rels/slide12.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0.png"/><Relationship Id="rId1" Type="http://schemas.openxmlformats.org/officeDocument/2006/relationships/slideLayout" Target="../slideLayouts/slideLayout6.xml"/><Relationship Id="rId4" Type="http://schemas.openxmlformats.org/officeDocument/2006/relationships/image" Target="../media/image3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0.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1.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10.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hyperlink" Target="https://www.mesec.cz/sporeni-a-investice/" TargetMode="Externa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5.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15.xml"/><Relationship Id="rId1" Type="http://schemas.openxmlformats.org/officeDocument/2006/relationships/video" Target="https://www.youtube.com/embed/i5AwheXRA9Y?feature=oembed" TargetMode="Externa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2" Type="http://schemas.openxmlformats.org/officeDocument/2006/relationships/image" Target="../media/image80.pn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1.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40.png"/><Relationship Id="rId2" Type="http://schemas.openxmlformats.org/officeDocument/2006/relationships/customXml" Target="../ink/ink1.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customXml" Target="../ink/ink2.xml"/></Relationships>
</file>

<file path=ppt/slides/_rels/slide9.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3.png"/><Relationship Id="rId7" Type="http://schemas.openxmlformats.org/officeDocument/2006/relationships/image" Target="../media/image18.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7.png"/><Relationship Id="rId11" Type="http://schemas.openxmlformats.org/officeDocument/2006/relationships/image" Target="../media/image22.png"/><Relationship Id="rId5" Type="http://schemas.openxmlformats.org/officeDocument/2006/relationships/image" Target="../media/image16.png"/><Relationship Id="rId10" Type="http://schemas.openxmlformats.org/officeDocument/2006/relationships/image" Target="../media/image21.png"/><Relationship Id="rId4" Type="http://schemas.openxmlformats.org/officeDocument/2006/relationships/image" Target="../media/image14.png"/><Relationship Id="rId9"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en-GB" noProof="0"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pPr lvl="0" fontAlgn="auto">
              <a:lnSpc>
                <a:spcPct val="150000"/>
              </a:lnSpc>
              <a:spcBef>
                <a:spcPts val="0"/>
              </a:spcBef>
              <a:spcAft>
                <a:spcPts val="0"/>
              </a:spcAft>
              <a:defRPr/>
            </a:pPr>
            <a:r>
              <a:rPr lang="cs-CZ" sz="5400" dirty="0">
                <a:latin typeface="Calibri" panose="020F0502020204030204" pitchFamily="34" charset="0"/>
                <a:ea typeface="Calibri" panose="020F0502020204030204" pitchFamily="34" charset="0"/>
                <a:cs typeface="Times New Roman" panose="02020603050405020304" pitchFamily="18" charset="0"/>
              </a:rPr>
              <a:t>Anuitní počet s aplikací na výpočet budoucí hodnoty</a:t>
            </a:r>
          </a:p>
        </p:txBody>
      </p:sp>
      <p:sp>
        <p:nvSpPr>
          <p:cNvPr id="5" name="Podnadpis 4"/>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528108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obsah 4">
            <a:extLst>
              <a:ext uri="{FF2B5EF4-FFF2-40B4-BE49-F238E27FC236}">
                <a16:creationId xmlns:a16="http://schemas.microsoft.com/office/drawing/2014/main" id="{8CDBD871-AE2D-4476-AC8B-6D9553DB719B}"/>
              </a:ext>
            </a:extLst>
          </p:cNvPr>
          <p:cNvSpPr>
            <a:spLocks noGrp="1"/>
          </p:cNvSpPr>
          <p:nvPr>
            <p:ph sz="quarter" idx="24"/>
          </p:nvPr>
        </p:nvSpPr>
        <p:spPr/>
        <p:txBody>
          <a:bodyPr/>
          <a:lstStyle/>
          <a:p>
            <a:r>
              <a:rPr lang="cs-CZ" sz="2400" dirty="0"/>
              <a:t>a = ?</a:t>
            </a:r>
          </a:p>
          <a:p>
            <a:r>
              <a:rPr lang="cs-CZ" sz="2400" dirty="0"/>
              <a:t>FVA = 850 000</a:t>
            </a:r>
          </a:p>
          <a:p>
            <a:r>
              <a:rPr lang="cs-CZ" sz="2400" dirty="0"/>
              <a:t>r = 3 % p. a.</a:t>
            </a:r>
          </a:p>
          <a:p>
            <a:r>
              <a:rPr lang="cs-CZ" sz="2400" dirty="0"/>
              <a:t>n = 10 let</a:t>
            </a:r>
          </a:p>
          <a:p>
            <a:r>
              <a:rPr lang="cs-CZ" sz="2400" dirty="0"/>
              <a:t>m(a) = 12 (měsíční spoření)</a:t>
            </a:r>
          </a:p>
          <a:p>
            <a:r>
              <a:rPr lang="cs-CZ" sz="2400" dirty="0"/>
              <a:t>m(r) = 1 (ÚO = 1 rok)</a:t>
            </a:r>
          </a:p>
          <a:p>
            <a:r>
              <a:rPr lang="cs-CZ" sz="2400" dirty="0"/>
              <a:t>m(a)&gt;m(r) = AR</a:t>
            </a:r>
          </a:p>
          <a:p>
            <a:endParaRPr lang="cs-CZ" sz="2400" dirty="0"/>
          </a:p>
          <a:p>
            <a:r>
              <a:rPr lang="cs-CZ" sz="2400" dirty="0">
                <a:solidFill>
                  <a:srgbClr val="0000DC"/>
                </a:solidFill>
              </a:rPr>
              <a:t>na začátku měsíce</a:t>
            </a:r>
          </a:p>
          <a:p>
            <a:endParaRPr lang="cs-CZ" dirty="0"/>
          </a:p>
          <a:p>
            <a:endParaRPr lang="cs-CZ" dirty="0"/>
          </a:p>
          <a:p>
            <a:endParaRPr lang="cs-CZ" dirty="0"/>
          </a:p>
          <a:p>
            <a:endParaRPr lang="cs-CZ" dirty="0"/>
          </a:p>
          <a:p>
            <a:pPr lvl="1"/>
            <a:endParaRPr lang="cs-CZ" dirty="0"/>
          </a:p>
        </p:txBody>
      </p:sp>
      <p:sp>
        <p:nvSpPr>
          <p:cNvPr id="2" name="Zástupný symbol pro zápatí 1">
            <a:extLst>
              <a:ext uri="{FF2B5EF4-FFF2-40B4-BE49-F238E27FC236}">
                <a16:creationId xmlns:a16="http://schemas.microsoft.com/office/drawing/2014/main" id="{48CB5386-F82D-42ED-B022-909B4D7FA718}"/>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C5530FA7-3017-4DB8-8A09-A085DBFEE51C}"/>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A55594B6-1451-457F-86CA-90F8CCB75BE4}"/>
              </a:ext>
            </a:extLst>
          </p:cNvPr>
          <p:cNvSpPr>
            <a:spLocks noGrp="1"/>
          </p:cNvSpPr>
          <p:nvPr>
            <p:ph type="title"/>
          </p:nvPr>
        </p:nvSpPr>
        <p:spPr/>
        <p:txBody>
          <a:bodyPr/>
          <a:lstStyle/>
          <a:p>
            <a:r>
              <a:rPr lang="cs-CZ" dirty="0"/>
              <a:t>Vzorový příklad – řešení 1a</a:t>
            </a:r>
          </a:p>
        </p:txBody>
      </p:sp>
      <p:sp>
        <p:nvSpPr>
          <p:cNvPr id="6" name="Zástupný text 5">
            <a:extLst>
              <a:ext uri="{FF2B5EF4-FFF2-40B4-BE49-F238E27FC236}">
                <a16:creationId xmlns:a16="http://schemas.microsoft.com/office/drawing/2014/main" id="{A9B42611-93DF-4572-AA94-03721C9A7256}"/>
              </a:ext>
            </a:extLst>
          </p:cNvPr>
          <p:cNvSpPr>
            <a:spLocks noGrp="1"/>
          </p:cNvSpPr>
          <p:nvPr>
            <p:ph type="body" sz="quarter" idx="19"/>
          </p:nvPr>
        </p:nvSpPr>
        <p:spPr/>
        <p:txBody>
          <a:bodyPr/>
          <a:lstStyle/>
          <a:p>
            <a:endParaRPr lang="cs-CZ"/>
          </a:p>
        </p:txBody>
      </p:sp>
      <mc:AlternateContent xmlns:mc="http://schemas.openxmlformats.org/markup-compatibility/2006" xmlns:a14="http://schemas.microsoft.com/office/drawing/2010/main">
        <mc:Choice Requires="a14">
          <p:sp>
            <p:nvSpPr>
              <p:cNvPr id="7" name="Zástupný obsah 6">
                <a:extLst>
                  <a:ext uri="{FF2B5EF4-FFF2-40B4-BE49-F238E27FC236}">
                    <a16:creationId xmlns:a16="http://schemas.microsoft.com/office/drawing/2014/main" id="{6D3AAE03-1834-4972-81BB-848A6192D6DF}"/>
                  </a:ext>
                </a:extLst>
              </p:cNvPr>
              <p:cNvSpPr>
                <a:spLocks noGrp="1"/>
              </p:cNvSpPr>
              <p:nvPr>
                <p:ph idx="28"/>
              </p:nvPr>
            </p:nvSpPr>
            <p:spPr>
              <a:xfrm>
                <a:off x="4992323" y="1695074"/>
                <a:ext cx="6126251" cy="4140000"/>
              </a:xfrm>
            </p:spPr>
            <p:txBody>
              <a:bodyPr/>
              <a:lstStyle/>
              <a:p>
                <a:pPr marL="72000" indent="0">
                  <a:buNone/>
                </a:pPr>
                <a:r>
                  <a:rPr lang="cs-CZ" sz="2400" dirty="0">
                    <a:solidFill>
                      <a:srgbClr val="0000DC"/>
                    </a:solidFill>
                  </a:rPr>
                  <a:t>Předlhůtní spoření:</a:t>
                </a:r>
              </a:p>
              <a:p>
                <a:pPr marL="72000" indent="0" algn="ctr">
                  <a:buNone/>
                </a:pPr>
                <a:endParaRPr lang="cs-CZ" sz="1800" i="1" dirty="0">
                  <a:effectLst/>
                  <a:latin typeface="Cambria Math" panose="02040503050406030204" pitchFamily="18" charset="0"/>
                  <a:ea typeface="Calibri" panose="020F0502020204030204" pitchFamily="34" charset="0"/>
                  <a:cs typeface="Times New Roman" panose="02020603050405020304" pitchFamily="18" charset="0"/>
                </a:endParaRPr>
              </a:p>
              <a:p>
                <a:pPr marL="72000" indent="0" algn="ctr">
                  <a:buNone/>
                </a:pPr>
                <a:endParaRPr lang="cs-CZ" sz="1800" i="1" dirty="0">
                  <a:effectLst/>
                  <a:latin typeface="Cambria Math" panose="02040503050406030204" pitchFamily="18" charset="0"/>
                  <a:ea typeface="Calibri" panose="020F0502020204030204" pitchFamily="34" charset="0"/>
                  <a:cs typeface="Times New Roman" panose="02020603050405020304" pitchFamily="18" charset="0"/>
                </a:endParaRPr>
              </a:p>
              <a:p>
                <a:pPr marL="72000" indent="0" algn="ctr">
                  <a:buNone/>
                </a:pPr>
                <a14:m>
                  <m:oMath xmlns:m="http://schemas.openxmlformats.org/officeDocument/2006/math">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𝐹𝑉𝐴</m:t>
                    </m:r>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m:t>
                    </m:r>
                    <m:r>
                      <a:rPr lang="cs-CZ" sz="1800" b="1" i="1">
                        <a:effectLst/>
                        <a:latin typeface="Cambria Math" panose="02040503050406030204" pitchFamily="18" charset="0"/>
                        <a:ea typeface="Calibri" panose="020F0502020204030204" pitchFamily="34" charset="0"/>
                        <a:cs typeface="Times New Roman" panose="02020603050405020304" pitchFamily="18" charset="0"/>
                      </a:rPr>
                      <m:t>𝒂</m:t>
                    </m:r>
                    <m:r>
                      <a:rPr lang="cs-CZ" sz="1800" i="1">
                        <a:effectLst/>
                        <a:latin typeface="Cambria Math" panose="02040503050406030204" pitchFamily="18" charset="0"/>
                        <a:ea typeface="Calibri" panose="020F0502020204030204" pitchFamily="34" charset="0"/>
                        <a:cs typeface="Times New Roman" panose="02020603050405020304" pitchFamily="18" charset="0"/>
                      </a:rPr>
                      <m:t>×</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𝑚</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𝑎</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m:t>
                    </m:r>
                    <m:d>
                      <m:dPr>
                        <m:ctrlPr>
                          <a:rPr lang="cs-CZ" sz="1800" i="1">
                            <a:latin typeface="Cambria Math" panose="02040503050406030204" pitchFamily="18" charset="0"/>
                            <a:ea typeface="Cambria Math" panose="02040503050406030204" pitchFamily="18" charset="0"/>
                          </a:rPr>
                        </m:ctrlPr>
                      </m:dPr>
                      <m:e>
                        <m:r>
                          <a:rPr lang="cs-CZ" sz="1800" i="1">
                            <a:latin typeface="Cambria Math" panose="02040503050406030204" pitchFamily="18" charset="0"/>
                            <a:ea typeface="Cambria Math" panose="02040503050406030204" pitchFamily="18" charset="0"/>
                          </a:rPr>
                          <m:t>1+</m:t>
                        </m:r>
                        <m:f>
                          <m:fPr>
                            <m:ctrlPr>
                              <a:rPr lang="cs-CZ" sz="1800" i="1">
                                <a:latin typeface="Cambria Math" panose="02040503050406030204" pitchFamily="18" charset="0"/>
                              </a:rPr>
                            </m:ctrlPr>
                          </m:fPr>
                          <m:num>
                            <m:r>
                              <a:rPr lang="cs-CZ" sz="1800" i="1">
                                <a:latin typeface="Cambria Math" panose="02040503050406030204" pitchFamily="18" charset="0"/>
                              </a:rPr>
                              <m:t>12+1</m:t>
                            </m:r>
                          </m:num>
                          <m:den>
                            <m:r>
                              <a:rPr lang="cs-CZ" sz="1800" i="1">
                                <a:latin typeface="Cambria Math" panose="02040503050406030204" pitchFamily="18" charset="0"/>
                              </a:rPr>
                              <m:t>24</m:t>
                            </m:r>
                          </m:den>
                        </m:f>
                        <m:r>
                          <a:rPr lang="cs-CZ" sz="1800" i="1">
                            <a:latin typeface="Cambria Math" panose="02040503050406030204" pitchFamily="18" charset="0"/>
                            <a:ea typeface="Cambria Math" panose="02040503050406030204" pitchFamily="18" charset="0"/>
                          </a:rPr>
                          <m:t>×</m:t>
                        </m:r>
                        <m:r>
                          <a:rPr lang="cs-CZ" sz="1800" i="1">
                            <a:latin typeface="Cambria Math" panose="02040503050406030204" pitchFamily="18" charset="0"/>
                            <a:ea typeface="Cambria Math" panose="02040503050406030204" pitchFamily="18" charset="0"/>
                          </a:rPr>
                          <m:t>𝑟</m:t>
                        </m:r>
                      </m:e>
                    </m:d>
                    <m:r>
                      <a:rPr lang="cs-CZ" sz="1800" i="1" smtClean="0">
                        <a:latin typeface="Cambria Math" panose="02040503050406030204" pitchFamily="18" charset="0"/>
                        <a:ea typeface="Cambria Math" panose="02040503050406030204" pitchFamily="18" charset="0"/>
                      </a:rPr>
                      <m:t>×</m:t>
                    </m:r>
                    <m:f>
                      <m:fPr>
                        <m:ctrlPr>
                          <a:rPr lang="cs-CZ" sz="1800" i="1">
                            <a:effectLst/>
                            <a:latin typeface="Cambria Math" panose="02040503050406030204" pitchFamily="18" charset="0"/>
                            <a:ea typeface="Calibri" panose="020F0502020204030204" pitchFamily="34" charset="0"/>
                            <a:cs typeface="Times New Roman" panose="02020603050405020304" pitchFamily="18" charset="0"/>
                          </a:rPr>
                        </m:ctrlPr>
                      </m:fPr>
                      <m:num>
                        <m:sSup>
                          <m:sSupPr>
                            <m:ctrlPr>
                              <a:rPr lang="cs-CZ"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cs-CZ" sz="1800" i="1">
                                <a:effectLst/>
                                <a:latin typeface="Cambria Math" panose="02040503050406030204" pitchFamily="18" charset="0"/>
                                <a:ea typeface="Calibri" panose="020F0502020204030204" pitchFamily="34" charset="0"/>
                                <a:cs typeface="Times New Roman" panose="02020603050405020304" pitchFamily="18" charset="0"/>
                              </a:rPr>
                              <m:t>(1+</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𝑟</m:t>
                            </m:r>
                            <m:r>
                              <a:rPr lang="cs-CZ" sz="1800" i="1">
                                <a:effectLst/>
                                <a:latin typeface="Cambria Math" panose="02040503050406030204" pitchFamily="18" charset="0"/>
                                <a:ea typeface="Calibri" panose="020F0502020204030204" pitchFamily="34" charset="0"/>
                                <a:cs typeface="Times New Roman" panose="02020603050405020304" pitchFamily="18" charset="0"/>
                              </a:rPr>
                              <m:t>)</m:t>
                            </m:r>
                          </m:e>
                          <m:sup>
                            <m:r>
                              <a:rPr lang="cs-CZ" sz="1800" i="1">
                                <a:effectLst/>
                                <a:latin typeface="Cambria Math" panose="02040503050406030204" pitchFamily="18" charset="0"/>
                                <a:ea typeface="Calibri" panose="020F0502020204030204" pitchFamily="34" charset="0"/>
                                <a:cs typeface="Times New Roman" panose="02020603050405020304" pitchFamily="18" charset="0"/>
                              </a:rPr>
                              <m:t>𝑛</m:t>
                            </m:r>
                          </m:sup>
                        </m:sSup>
                        <m:r>
                          <a:rPr lang="cs-CZ" sz="1800" i="1">
                            <a:effectLst/>
                            <a:latin typeface="Cambria Math" panose="02040503050406030204" pitchFamily="18" charset="0"/>
                            <a:ea typeface="Calibri" panose="020F0502020204030204" pitchFamily="34" charset="0"/>
                            <a:cs typeface="Times New Roman" panose="02020603050405020304" pitchFamily="18" charset="0"/>
                          </a:rPr>
                          <m:t>−1</m:t>
                        </m:r>
                      </m:num>
                      <m:den>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𝑟</m:t>
                        </m:r>
                      </m:den>
                    </m:f>
                  </m:oMath>
                </a14:m>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72000" indent="0" algn="ctr">
                  <a:buNone/>
                </a:pPr>
                <a14:m>
                  <m:oMath xmlns:m="http://schemas.openxmlformats.org/officeDocument/2006/math">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850 000</m:t>
                    </m:r>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m:t>
                    </m:r>
                    <m:r>
                      <a:rPr lang="cs-CZ" sz="1800" b="1" i="1">
                        <a:effectLst/>
                        <a:latin typeface="Cambria Math" panose="02040503050406030204" pitchFamily="18" charset="0"/>
                        <a:ea typeface="Calibri" panose="020F0502020204030204" pitchFamily="34" charset="0"/>
                        <a:cs typeface="Times New Roman" panose="02020603050405020304" pitchFamily="18" charset="0"/>
                      </a:rPr>
                      <m:t>𝒂</m:t>
                    </m:r>
                    <m:r>
                      <a:rPr lang="cs-CZ" sz="1800" b="1" i="1" smtClean="0">
                        <a:effectLst/>
                        <a:latin typeface="Cambria Math" panose="02040503050406030204" pitchFamily="18" charset="0"/>
                        <a:ea typeface="Calibri" panose="020F0502020204030204" pitchFamily="34" charset="0"/>
                        <a:cs typeface="Times New Roman" panose="02020603050405020304" pitchFamily="18" charset="0"/>
                      </a:rPr>
                      <m:t> </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m:t>
                    </m:r>
                    <m:r>
                      <a:rPr lang="cs-CZ" sz="1800" b="0" i="1">
                        <a:latin typeface="Cambria Math" panose="02040503050406030204" pitchFamily="18" charset="0"/>
                        <a:ea typeface="Calibri" panose="020F0502020204030204" pitchFamily="34" charset="0"/>
                        <a:cs typeface="Times New Roman" panose="02020603050405020304" pitchFamily="18" charset="0"/>
                      </a:rPr>
                      <m:t>12</m:t>
                    </m:r>
                    <m:r>
                      <a:rPr lang="cs-CZ" sz="1800" b="1" i="1">
                        <a:latin typeface="Cambria Math" panose="02040503050406030204" pitchFamily="18" charset="0"/>
                        <a:ea typeface="Cambria Math" panose="02040503050406030204" pitchFamily="18" charset="0"/>
                        <a:cs typeface="Times New Roman" panose="02020603050405020304" pitchFamily="18" charset="0"/>
                      </a:rPr>
                      <m:t>×</m:t>
                    </m:r>
                    <m:d>
                      <m:dPr>
                        <m:ctrlPr>
                          <a:rPr lang="cs-CZ" sz="1800" i="1">
                            <a:latin typeface="Cambria Math" panose="02040503050406030204" pitchFamily="18" charset="0"/>
                            <a:ea typeface="Cambria Math" panose="02040503050406030204" pitchFamily="18" charset="0"/>
                          </a:rPr>
                        </m:ctrlPr>
                      </m:dPr>
                      <m:e>
                        <m:r>
                          <a:rPr lang="cs-CZ" sz="1800" i="1">
                            <a:latin typeface="Cambria Math" panose="02040503050406030204" pitchFamily="18" charset="0"/>
                            <a:ea typeface="Cambria Math" panose="02040503050406030204" pitchFamily="18" charset="0"/>
                          </a:rPr>
                          <m:t>1+</m:t>
                        </m:r>
                        <m:f>
                          <m:fPr>
                            <m:ctrlPr>
                              <a:rPr lang="cs-CZ" sz="1800" i="1">
                                <a:latin typeface="Cambria Math" panose="02040503050406030204" pitchFamily="18" charset="0"/>
                              </a:rPr>
                            </m:ctrlPr>
                          </m:fPr>
                          <m:num>
                            <m:r>
                              <a:rPr lang="cs-CZ" sz="1800" i="1">
                                <a:latin typeface="Cambria Math" panose="02040503050406030204" pitchFamily="18" charset="0"/>
                              </a:rPr>
                              <m:t>12+1</m:t>
                            </m:r>
                          </m:num>
                          <m:den>
                            <m:r>
                              <a:rPr lang="cs-CZ" sz="1800" i="1">
                                <a:latin typeface="Cambria Math" panose="02040503050406030204" pitchFamily="18" charset="0"/>
                              </a:rPr>
                              <m:t>24</m:t>
                            </m:r>
                          </m:den>
                        </m:f>
                        <m:r>
                          <a:rPr lang="cs-CZ" sz="1800" i="1">
                            <a:latin typeface="Cambria Math" panose="02040503050406030204" pitchFamily="18" charset="0"/>
                            <a:ea typeface="Cambria Math" panose="02040503050406030204" pitchFamily="18" charset="0"/>
                          </a:rPr>
                          <m:t>×</m:t>
                        </m:r>
                        <m:r>
                          <a:rPr lang="cs-CZ" sz="1800" b="0" i="1" smtClean="0">
                            <a:latin typeface="Cambria Math" panose="02040503050406030204" pitchFamily="18" charset="0"/>
                            <a:ea typeface="Cambria Math" panose="02040503050406030204" pitchFamily="18" charset="0"/>
                          </a:rPr>
                          <m:t>0,03</m:t>
                        </m:r>
                      </m:e>
                    </m:d>
                    <m:r>
                      <a:rPr lang="cs-CZ" sz="1800" i="1">
                        <a:latin typeface="Cambria Math" panose="02040503050406030204" pitchFamily="18" charset="0"/>
                        <a:ea typeface="Cambria Math" panose="02040503050406030204" pitchFamily="18" charset="0"/>
                      </a:rPr>
                      <m:t>×</m:t>
                    </m:r>
                    <m:f>
                      <m:fPr>
                        <m:ctrlPr>
                          <a:rPr lang="cs-CZ" sz="1800" i="1">
                            <a:effectLst/>
                            <a:latin typeface="Cambria Math" panose="02040503050406030204" pitchFamily="18" charset="0"/>
                            <a:ea typeface="Calibri" panose="020F0502020204030204" pitchFamily="34" charset="0"/>
                            <a:cs typeface="Times New Roman" panose="02020603050405020304" pitchFamily="18" charset="0"/>
                          </a:rPr>
                        </m:ctrlPr>
                      </m:fPr>
                      <m:num>
                        <m:sSup>
                          <m:sSupPr>
                            <m:ctrlPr>
                              <a:rPr lang="cs-CZ" sz="1800" i="1">
                                <a:effectLst/>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cs-CZ" sz="1800" i="1">
                                    <a:effectLst/>
                                    <a:latin typeface="Cambria Math" panose="02040503050406030204" pitchFamily="18" charset="0"/>
                                    <a:ea typeface="Calibri" panose="020F0502020204030204" pitchFamily="34" charset="0"/>
                                    <a:cs typeface="Times New Roman" panose="02020603050405020304" pitchFamily="18" charset="0"/>
                                  </a:rPr>
                                  <m:t>1+</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0,03</m:t>
                                </m:r>
                              </m:e>
                            </m:d>
                          </m:e>
                          <m:sup>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10</m:t>
                            </m:r>
                          </m:sup>
                        </m:sSup>
                        <m:r>
                          <a:rPr lang="cs-CZ" sz="1800" i="1">
                            <a:effectLst/>
                            <a:latin typeface="Cambria Math" panose="02040503050406030204" pitchFamily="18" charset="0"/>
                            <a:ea typeface="Calibri" panose="020F0502020204030204" pitchFamily="34" charset="0"/>
                            <a:cs typeface="Times New Roman" panose="02020603050405020304" pitchFamily="18" charset="0"/>
                          </a:rPr>
                          <m:t>−1</m:t>
                        </m:r>
                      </m:num>
                      <m:den>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0,03</m:t>
                        </m:r>
                      </m:den>
                    </m:f>
                  </m:oMath>
                </a14:m>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72000" indent="0">
                  <a:buNone/>
                </a:pPr>
                <a:r>
                  <a:rPr lang="cs-CZ" sz="1800" dirty="0">
                    <a:effectLst/>
                    <a:latin typeface="Calibri" panose="020F0502020204030204" pitchFamily="34" charset="0"/>
                    <a:ea typeface="Times New Roman" panose="02020603050405020304" pitchFamily="18" charset="0"/>
                    <a:cs typeface="Calibri" panose="020F0502020204030204" pitchFamily="34" charset="0"/>
                  </a:rPr>
                  <a:t>→ vyjádřit: </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72000" indent="0">
                  <a:buNone/>
                </a:pPr>
                <a14:m>
                  <m:oMathPara xmlns:m="http://schemas.openxmlformats.org/officeDocument/2006/math">
                    <m:oMathParaPr>
                      <m:jc m:val="centerGroup"/>
                    </m:oMathParaPr>
                    <m:oMath xmlns:m="http://schemas.openxmlformats.org/officeDocument/2006/math">
                      <m:r>
                        <a:rPr lang="cs-CZ" sz="1800" b="1" i="1">
                          <a:effectLst/>
                          <a:latin typeface="Cambria Math" panose="02040503050406030204" pitchFamily="18" charset="0"/>
                          <a:ea typeface="Calibri" panose="020F0502020204030204" pitchFamily="34" charset="0"/>
                          <a:cs typeface="Times New Roman" panose="02020603050405020304" pitchFamily="18" charset="0"/>
                        </a:rPr>
                        <m:t>𝒂</m:t>
                      </m:r>
                      <m:r>
                        <a:rPr lang="cs-CZ" sz="18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cs-CZ"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cs-CZ" sz="1800" i="1">
                              <a:effectLst/>
                              <a:latin typeface="Cambria Math" panose="02040503050406030204" pitchFamily="18" charset="0"/>
                              <a:ea typeface="Calibri" panose="020F0502020204030204" pitchFamily="34" charset="0"/>
                              <a:cs typeface="Times New Roman" panose="02020603050405020304" pitchFamily="18" charset="0"/>
                            </a:rPr>
                            <m:t>𝐹𝑉𝐴</m:t>
                          </m:r>
                          <m:r>
                            <a:rPr lang="cs-CZ" sz="1800" i="1">
                              <a:effectLst/>
                              <a:latin typeface="Cambria Math" panose="02040503050406030204" pitchFamily="18" charset="0"/>
                              <a:ea typeface="Calibri" panose="020F0502020204030204" pitchFamily="34" charset="0"/>
                              <a:cs typeface="Times New Roman" panose="02020603050405020304" pitchFamily="18" charset="0"/>
                            </a:rPr>
                            <m:t> ×</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𝑟</m:t>
                          </m:r>
                        </m:num>
                        <m:den>
                          <m:sSup>
                            <m:sSupPr>
                              <m:ctrlPr>
                                <a:rPr lang="cs-CZ"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cs-CZ" sz="1800" i="1">
                                  <a:effectLst/>
                                  <a:latin typeface="Cambria Math" panose="02040503050406030204" pitchFamily="18" charset="0"/>
                                  <a:ea typeface="Calibri" panose="020F0502020204030204" pitchFamily="34" charset="0"/>
                                  <a:cs typeface="Times New Roman" panose="02020603050405020304" pitchFamily="18" charset="0"/>
                                </a:rPr>
                                <m:t>(1+</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𝑟</m:t>
                              </m:r>
                              <m:r>
                                <a:rPr lang="cs-CZ" sz="1800" i="1">
                                  <a:effectLst/>
                                  <a:latin typeface="Cambria Math" panose="02040503050406030204" pitchFamily="18" charset="0"/>
                                  <a:ea typeface="Calibri" panose="020F0502020204030204" pitchFamily="34" charset="0"/>
                                  <a:cs typeface="Times New Roman" panose="02020603050405020304" pitchFamily="18" charset="0"/>
                                </a:rPr>
                                <m:t>)</m:t>
                              </m:r>
                            </m:e>
                            <m:sup>
                              <m:r>
                                <a:rPr lang="cs-CZ" sz="1800" i="1">
                                  <a:effectLst/>
                                  <a:latin typeface="Cambria Math" panose="02040503050406030204" pitchFamily="18" charset="0"/>
                                  <a:ea typeface="Calibri" panose="020F0502020204030204" pitchFamily="34" charset="0"/>
                                  <a:cs typeface="Times New Roman" panose="02020603050405020304" pitchFamily="18" charset="0"/>
                                </a:rPr>
                                <m:t>𝑛</m:t>
                              </m:r>
                            </m:sup>
                          </m:sSup>
                          <m:r>
                            <a:rPr lang="cs-CZ" sz="1800" i="1">
                              <a:effectLst/>
                              <a:latin typeface="Cambria Math" panose="02040503050406030204" pitchFamily="18" charset="0"/>
                              <a:ea typeface="Calibri" panose="020F0502020204030204" pitchFamily="34" charset="0"/>
                              <a:cs typeface="Times New Roman" panose="02020603050405020304" pitchFamily="18" charset="0"/>
                            </a:rPr>
                            <m:t>−1</m:t>
                          </m:r>
                        </m:den>
                      </m:f>
                      <m:r>
                        <a:rPr lang="cs-CZ" sz="1800" i="1">
                          <a:effectLst/>
                          <a:latin typeface="Cambria Math" panose="02040503050406030204" pitchFamily="18" charset="0"/>
                          <a:ea typeface="Calibri" panose="020F0502020204030204" pitchFamily="34" charset="0"/>
                          <a:cs typeface="Times New Roman" panose="02020603050405020304" pitchFamily="18" charset="0"/>
                        </a:rPr>
                        <m:t> ÷</m:t>
                      </m:r>
                      <m:d>
                        <m:dPr>
                          <m:ctrlPr>
                            <a:rPr lang="cs-CZ" sz="1800" i="1">
                              <a:latin typeface="Cambria Math" panose="02040503050406030204" pitchFamily="18" charset="0"/>
                              <a:ea typeface="Cambria Math" panose="02040503050406030204" pitchFamily="18" charset="0"/>
                            </a:rPr>
                          </m:ctrlPr>
                        </m:dPr>
                        <m:e>
                          <m:r>
                            <a:rPr lang="cs-CZ" sz="1800" i="1">
                              <a:latin typeface="Cambria Math" panose="02040503050406030204" pitchFamily="18" charset="0"/>
                              <a:ea typeface="Cambria Math" panose="02040503050406030204" pitchFamily="18" charset="0"/>
                            </a:rPr>
                            <m:t>1+</m:t>
                          </m:r>
                          <m:f>
                            <m:fPr>
                              <m:ctrlPr>
                                <a:rPr lang="cs-CZ" sz="1800" i="1">
                                  <a:latin typeface="Cambria Math" panose="02040503050406030204" pitchFamily="18" charset="0"/>
                                </a:rPr>
                              </m:ctrlPr>
                            </m:fPr>
                            <m:num>
                              <m:r>
                                <a:rPr lang="cs-CZ" sz="1800" i="1">
                                  <a:latin typeface="Cambria Math" panose="02040503050406030204" pitchFamily="18" charset="0"/>
                                </a:rPr>
                                <m:t>1</m:t>
                              </m:r>
                              <m:r>
                                <a:rPr lang="cs-CZ" sz="1800" b="0" i="1" smtClean="0">
                                  <a:latin typeface="Cambria Math" panose="02040503050406030204" pitchFamily="18" charset="0"/>
                                </a:rPr>
                                <m:t>3</m:t>
                              </m:r>
                            </m:num>
                            <m:den>
                              <m:r>
                                <a:rPr lang="cs-CZ" sz="1800" i="1">
                                  <a:latin typeface="Cambria Math" panose="02040503050406030204" pitchFamily="18" charset="0"/>
                                </a:rPr>
                                <m:t>24</m:t>
                              </m:r>
                            </m:den>
                          </m:f>
                          <m:r>
                            <a:rPr lang="cs-CZ" sz="1800" i="1">
                              <a:latin typeface="Cambria Math" panose="02040503050406030204" pitchFamily="18" charset="0"/>
                              <a:ea typeface="Cambria Math" panose="02040503050406030204" pitchFamily="18" charset="0"/>
                            </a:rPr>
                            <m:t>×0,03</m:t>
                          </m:r>
                        </m:e>
                      </m:d>
                      <m:r>
                        <a:rPr lang="cs-CZ" sz="1800" i="1" smtClean="0">
                          <a:latin typeface="Cambria Math" panose="02040503050406030204" pitchFamily="18" charset="0"/>
                          <a:ea typeface="Cambria Math" panose="02040503050406030204" pitchFamily="18" charset="0"/>
                        </a:rPr>
                        <m:t>÷</m:t>
                      </m:r>
                      <m:r>
                        <m:rPr>
                          <m:sty m:val="p"/>
                        </m:rPr>
                        <a:rPr lang="cs-CZ" sz="1800" b="0" i="0" smtClean="0">
                          <a:latin typeface="Cambria Math" panose="02040503050406030204" pitchFamily="18" charset="0"/>
                          <a:ea typeface="Calibri" panose="020F0502020204030204" pitchFamily="34" charset="0"/>
                          <a:cs typeface="Times New Roman" panose="02020603050405020304" pitchFamily="18" charset="0"/>
                        </a:rPr>
                        <m:t>m</m:t>
                      </m:r>
                      <m:r>
                        <a:rPr lang="cs-CZ" sz="1800">
                          <a:latin typeface="Cambria Math" panose="02040503050406030204" pitchFamily="18" charset="0"/>
                          <a:ea typeface="Calibri" panose="020F0502020204030204" pitchFamily="34" charset="0"/>
                          <a:cs typeface="Times New Roman" panose="02020603050405020304" pitchFamily="18" charset="0"/>
                        </a:rPr>
                        <m:t>=</m:t>
                      </m:r>
                      <m:r>
                        <a:rPr lang="cs-CZ" sz="1800" b="1" i="1">
                          <a:solidFill>
                            <a:srgbClr val="0000DC"/>
                          </a:solidFill>
                          <a:latin typeface="Cambria Math" panose="02040503050406030204" pitchFamily="18" charset="0"/>
                          <a:ea typeface="Calibri" panose="020F0502020204030204" pitchFamily="34" charset="0"/>
                          <a:cs typeface="Times New Roman" panose="02020603050405020304" pitchFamily="18" charset="0"/>
                        </a:rPr>
                        <m:t>𝟔𝟎𝟖𝟎</m:t>
                      </m:r>
                    </m:oMath>
                  </m:oMathPara>
                </a14:m>
                <a:endParaRPr lang="cs-CZ"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72000" indent="0">
                  <a:buNone/>
                </a:pPr>
                <a:endParaRPr lang="cs-CZ"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72000" indent="0">
                  <a:buNone/>
                </a:pPr>
                <a:endParaRPr lang="cs-CZ" sz="2400" dirty="0"/>
              </a:p>
              <a:p>
                <a:endParaRPr lang="cs-CZ" dirty="0"/>
              </a:p>
            </p:txBody>
          </p:sp>
        </mc:Choice>
        <mc:Fallback xmlns="">
          <p:sp>
            <p:nvSpPr>
              <p:cNvPr id="7" name="Zástupný obsah 6">
                <a:extLst>
                  <a:ext uri="{FF2B5EF4-FFF2-40B4-BE49-F238E27FC236}">
                    <a16:creationId xmlns:a16="http://schemas.microsoft.com/office/drawing/2014/main" id="{6D3AAE03-1834-4972-81BB-848A6192D6DF}"/>
                  </a:ext>
                </a:extLst>
              </p:cNvPr>
              <p:cNvSpPr>
                <a:spLocks noGrp="1" noRot="1" noChangeAspect="1" noMove="1" noResize="1" noEditPoints="1" noAdjustHandles="1" noChangeArrowheads="1" noChangeShapeType="1" noTextEdit="1"/>
              </p:cNvSpPr>
              <p:nvPr>
                <p:ph idx="28"/>
              </p:nvPr>
            </p:nvSpPr>
            <p:spPr>
              <a:xfrm>
                <a:off x="4992323" y="1695074"/>
                <a:ext cx="6126251" cy="4140000"/>
              </a:xfrm>
              <a:blipFill>
                <a:blip r:embed="rId2"/>
                <a:stretch>
                  <a:fillRect l="-1891"/>
                </a:stretch>
              </a:blipFill>
            </p:spPr>
            <p:txBody>
              <a:bodyPr/>
              <a:lstStyle/>
              <a:p>
                <a:r>
                  <a:rPr lang="cs-CZ">
                    <a:noFill/>
                  </a:rPr>
                  <a:t> </a:t>
                </a:r>
              </a:p>
            </p:txBody>
          </p:sp>
        </mc:Fallback>
      </mc:AlternateContent>
      <p:cxnSp>
        <p:nvCxnSpPr>
          <p:cNvPr id="9" name="Přímá spojnice 8">
            <a:extLst>
              <a:ext uri="{FF2B5EF4-FFF2-40B4-BE49-F238E27FC236}">
                <a16:creationId xmlns:a16="http://schemas.microsoft.com/office/drawing/2014/main" id="{EEF1B67A-E3C5-436F-A738-AF183883A16A}"/>
              </a:ext>
            </a:extLst>
          </p:cNvPr>
          <p:cNvCxnSpPr/>
          <p:nvPr/>
        </p:nvCxnSpPr>
        <p:spPr bwMode="auto">
          <a:xfrm>
            <a:off x="4982817" y="1695074"/>
            <a:ext cx="0" cy="4120596"/>
          </a:xfrm>
          <a:prstGeom prst="line">
            <a:avLst/>
          </a:prstGeom>
          <a:ln w="38100">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 name="TextovéPole 10">
                <a:extLst>
                  <a:ext uri="{FF2B5EF4-FFF2-40B4-BE49-F238E27FC236}">
                    <a16:creationId xmlns:a16="http://schemas.microsoft.com/office/drawing/2014/main" id="{C6B65F6A-1329-4ADD-BB9C-089739303B15}"/>
                  </a:ext>
                </a:extLst>
              </p:cNvPr>
              <p:cNvSpPr txBox="1"/>
              <p:nvPr/>
            </p:nvSpPr>
            <p:spPr>
              <a:xfrm>
                <a:off x="5243615" y="2359936"/>
                <a:ext cx="5358124" cy="552972"/>
              </a:xfrm>
              <a:prstGeom prst="rect">
                <a:avLst/>
              </a:prstGeom>
              <a:solidFill>
                <a:srgbClr val="92D050"/>
              </a:solidFill>
            </p:spPr>
            <p:txBody>
              <a:bodyPr wrap="square">
                <a:spAutoFit/>
              </a:bodyPr>
              <a:lstStyle/>
              <a:p>
                <a:pPr algn="ctr"/>
                <a:r>
                  <a:rPr lang="cs-CZ" sz="2000" b="0" dirty="0"/>
                  <a:t>Úložka za celé ÚO: </a:t>
                </a:r>
                <a14:m>
                  <m:oMath xmlns:m="http://schemas.openxmlformats.org/officeDocument/2006/math">
                    <m:r>
                      <a:rPr lang="cs-CZ" sz="2000" b="0" i="1" smtClean="0">
                        <a:latin typeface="Cambria Math" panose="02040503050406030204" pitchFamily="18" charset="0"/>
                      </a:rPr>
                      <m:t>𝑎</m:t>
                    </m:r>
                    <m:r>
                      <a:rPr lang="cs-CZ" sz="2000" b="0" i="1" smtClean="0">
                        <a:latin typeface="Cambria Math" panose="02040503050406030204" pitchFamily="18" charset="0"/>
                        <a:ea typeface="Cambria Math" panose="02040503050406030204" pitchFamily="18" charset="0"/>
                      </a:rPr>
                      <m:t>×</m:t>
                    </m:r>
                    <m:r>
                      <a:rPr lang="cs-CZ" sz="2000" b="0" i="1" smtClean="0">
                        <a:solidFill>
                          <a:srgbClr val="0000DC"/>
                        </a:solidFill>
                        <a:latin typeface="Cambria Math" panose="02040503050406030204" pitchFamily="18" charset="0"/>
                        <a:ea typeface="Cambria Math" panose="02040503050406030204" pitchFamily="18" charset="0"/>
                      </a:rPr>
                      <m:t>𝑚</m:t>
                    </m:r>
                    <m:r>
                      <a:rPr lang="cs-CZ" sz="2000" b="0" i="1" smtClean="0">
                        <a:latin typeface="Cambria Math" panose="02040503050406030204" pitchFamily="18" charset="0"/>
                        <a:ea typeface="Cambria Math" panose="02040503050406030204" pitchFamily="18" charset="0"/>
                      </a:rPr>
                      <m:t>×</m:t>
                    </m:r>
                    <m:d>
                      <m:dPr>
                        <m:ctrlPr>
                          <a:rPr lang="cs-CZ" sz="2000" b="0" i="1" smtClean="0">
                            <a:solidFill>
                              <a:srgbClr val="C00000"/>
                            </a:solidFill>
                            <a:latin typeface="Cambria Math" panose="02040503050406030204" pitchFamily="18" charset="0"/>
                            <a:ea typeface="Cambria Math" panose="02040503050406030204" pitchFamily="18" charset="0"/>
                          </a:rPr>
                        </m:ctrlPr>
                      </m:dPr>
                      <m:e>
                        <m:r>
                          <a:rPr lang="cs-CZ" sz="2000" b="0" i="1" smtClean="0">
                            <a:solidFill>
                              <a:srgbClr val="C00000"/>
                            </a:solidFill>
                            <a:latin typeface="Cambria Math" panose="02040503050406030204" pitchFamily="18" charset="0"/>
                            <a:ea typeface="Cambria Math" panose="02040503050406030204" pitchFamily="18" charset="0"/>
                          </a:rPr>
                          <m:t>1+</m:t>
                        </m:r>
                        <m:f>
                          <m:fPr>
                            <m:ctrlPr>
                              <a:rPr lang="cs-CZ" sz="2000" i="1">
                                <a:solidFill>
                                  <a:srgbClr val="C00000"/>
                                </a:solidFill>
                                <a:latin typeface="Cambria Math" panose="02040503050406030204" pitchFamily="18" charset="0"/>
                              </a:rPr>
                            </m:ctrlPr>
                          </m:fPr>
                          <m:num>
                            <m:r>
                              <a:rPr lang="cs-CZ" sz="2000" b="0" i="1" smtClean="0">
                                <a:solidFill>
                                  <a:srgbClr val="C00000"/>
                                </a:solidFill>
                                <a:latin typeface="Cambria Math" panose="02040503050406030204" pitchFamily="18" charset="0"/>
                              </a:rPr>
                              <m:t>𝑚</m:t>
                            </m:r>
                            <m:r>
                              <a:rPr lang="cs-CZ" sz="2000" b="0" i="1" smtClean="0">
                                <a:solidFill>
                                  <a:srgbClr val="C00000"/>
                                </a:solidFill>
                                <a:latin typeface="Cambria Math" panose="02040503050406030204" pitchFamily="18" charset="0"/>
                              </a:rPr>
                              <m:t>+1</m:t>
                            </m:r>
                          </m:num>
                          <m:den>
                            <m:r>
                              <a:rPr lang="cs-CZ" sz="2000" i="1">
                                <a:solidFill>
                                  <a:srgbClr val="C00000"/>
                                </a:solidFill>
                                <a:latin typeface="Cambria Math" panose="02040503050406030204" pitchFamily="18" charset="0"/>
                              </a:rPr>
                              <m:t>2</m:t>
                            </m:r>
                            <m:r>
                              <a:rPr lang="cs-CZ" sz="2000" i="1">
                                <a:solidFill>
                                  <a:srgbClr val="C00000"/>
                                </a:solidFill>
                                <a:latin typeface="Cambria Math" panose="02040503050406030204" pitchFamily="18" charset="0"/>
                                <a:ea typeface="Cambria Math" panose="02040503050406030204" pitchFamily="18" charset="0"/>
                              </a:rPr>
                              <m:t>×</m:t>
                            </m:r>
                            <m:r>
                              <a:rPr lang="cs-CZ" sz="2000" b="0" i="1" smtClean="0">
                                <a:solidFill>
                                  <a:srgbClr val="C00000"/>
                                </a:solidFill>
                                <a:latin typeface="Cambria Math" panose="02040503050406030204" pitchFamily="18" charset="0"/>
                                <a:ea typeface="Cambria Math" panose="02040503050406030204" pitchFamily="18" charset="0"/>
                              </a:rPr>
                              <m:t>𝑚</m:t>
                            </m:r>
                          </m:den>
                        </m:f>
                        <m:r>
                          <a:rPr lang="cs-CZ" sz="2000" i="1">
                            <a:solidFill>
                              <a:srgbClr val="C00000"/>
                            </a:solidFill>
                            <a:latin typeface="Cambria Math" panose="02040503050406030204" pitchFamily="18" charset="0"/>
                            <a:ea typeface="Cambria Math" panose="02040503050406030204" pitchFamily="18" charset="0"/>
                          </a:rPr>
                          <m:t>×</m:t>
                        </m:r>
                        <m:r>
                          <a:rPr lang="cs-CZ" sz="2000" b="0" i="1" smtClean="0">
                            <a:solidFill>
                              <a:srgbClr val="C00000"/>
                            </a:solidFill>
                            <a:latin typeface="Cambria Math" panose="02040503050406030204" pitchFamily="18" charset="0"/>
                            <a:ea typeface="Cambria Math" panose="02040503050406030204" pitchFamily="18" charset="0"/>
                          </a:rPr>
                          <m:t>𝑟</m:t>
                        </m:r>
                      </m:e>
                    </m:d>
                  </m:oMath>
                </a14:m>
                <a:endParaRPr lang="cs-CZ" sz="2000" dirty="0"/>
              </a:p>
            </p:txBody>
          </p:sp>
        </mc:Choice>
        <mc:Fallback xmlns="">
          <p:sp>
            <p:nvSpPr>
              <p:cNvPr id="11" name="TextovéPole 10">
                <a:extLst>
                  <a:ext uri="{FF2B5EF4-FFF2-40B4-BE49-F238E27FC236}">
                    <a16:creationId xmlns:a16="http://schemas.microsoft.com/office/drawing/2014/main" id="{C6B65F6A-1329-4ADD-BB9C-089739303B15}"/>
                  </a:ext>
                </a:extLst>
              </p:cNvPr>
              <p:cNvSpPr txBox="1">
                <a:spLocks noRot="1" noChangeAspect="1" noMove="1" noResize="1" noEditPoints="1" noAdjustHandles="1" noChangeArrowheads="1" noChangeShapeType="1" noTextEdit="1"/>
              </p:cNvSpPr>
              <p:nvPr/>
            </p:nvSpPr>
            <p:spPr>
              <a:xfrm>
                <a:off x="5243615" y="2359936"/>
                <a:ext cx="5358124" cy="552972"/>
              </a:xfrm>
              <a:prstGeom prst="rect">
                <a:avLst/>
              </a:prstGeom>
              <a:blipFill>
                <a:blip r:embed="rId3"/>
                <a:stretch>
                  <a:fillRect b="-3297"/>
                </a:stretch>
              </a:blipFill>
            </p:spPr>
            <p:txBody>
              <a:bodyPr/>
              <a:lstStyle/>
              <a:p>
                <a:r>
                  <a:rPr lang="cs-CZ">
                    <a:noFill/>
                  </a:rPr>
                  <a:t> </a:t>
                </a:r>
              </a:p>
            </p:txBody>
          </p:sp>
        </mc:Fallback>
      </mc:AlternateContent>
    </p:spTree>
    <p:extLst>
      <p:ext uri="{BB962C8B-B14F-4D97-AF65-F5344CB8AC3E}">
        <p14:creationId xmlns:p14="http://schemas.microsoft.com/office/powerpoint/2010/main" val="1770229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en-GB" noProof="0"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a:t>Vzorový příklad – řešení 1b</a:t>
            </a:r>
          </a:p>
        </p:txBody>
      </p:sp>
      <p:sp>
        <p:nvSpPr>
          <p:cNvPr id="5" name="Zástupný symbol pro obsah 4"/>
          <p:cNvSpPr>
            <a:spLocks noGrp="1"/>
          </p:cNvSpPr>
          <p:nvPr>
            <p:ph idx="1"/>
          </p:nvPr>
        </p:nvSpPr>
        <p:spPr>
          <a:xfrm>
            <a:off x="720000" y="1418403"/>
            <a:ext cx="10753200" cy="710514"/>
          </a:xfrm>
        </p:spPr>
        <p:txBody>
          <a:bodyPr vert="horz" lIns="0" tIns="0" rIns="0" bIns="0" rtlCol="0" anchor="t">
            <a:noAutofit/>
          </a:bodyPr>
          <a:lstStyle/>
          <a:p>
            <a:pPr marL="71755" indent="0">
              <a:buNone/>
            </a:pPr>
            <a:r>
              <a:rPr lang="cs-CZ" sz="1400" dirty="0"/>
              <a:t>Kolik bude činit Vaše pravidelná úložka, kterou si zabezpečíte </a:t>
            </a:r>
            <a:r>
              <a:rPr lang="cs-CZ" sz="1400" b="1" dirty="0"/>
              <a:t>při </a:t>
            </a:r>
            <a:r>
              <a:rPr lang="cs-CZ" sz="1400" b="1" dirty="0">
                <a:solidFill>
                  <a:schemeClr val="accent2"/>
                </a:solidFill>
              </a:rPr>
              <a:t>měsíčním spoření </a:t>
            </a:r>
            <a:r>
              <a:rPr lang="cs-CZ" sz="1400" dirty="0"/>
              <a:t>během 10 let částku 850.000 Kč? Banka </a:t>
            </a:r>
            <a:r>
              <a:rPr lang="cs-CZ" sz="1400" b="1" dirty="0"/>
              <a:t>připisuje</a:t>
            </a:r>
            <a:r>
              <a:rPr lang="cs-CZ" sz="1400" dirty="0"/>
              <a:t> </a:t>
            </a:r>
            <a:r>
              <a:rPr lang="cs-CZ" sz="1400" b="1" dirty="0">
                <a:solidFill>
                  <a:schemeClr val="accent2"/>
                </a:solidFill>
              </a:rPr>
              <a:t>úrok ročně </a:t>
            </a:r>
            <a:r>
              <a:rPr lang="cs-CZ" sz="1400" dirty="0"/>
              <a:t>a úroková sazba činí 3 % p. a. Kolik bude výška vkladu, jestli bude </a:t>
            </a:r>
            <a:r>
              <a:rPr lang="cs-CZ" sz="1400" b="1" dirty="0">
                <a:solidFill>
                  <a:srgbClr val="C00000"/>
                </a:solidFill>
              </a:rPr>
              <a:t>vklad polhůtní. </a:t>
            </a:r>
            <a:endParaRPr lang="cs-CZ" b="1" dirty="0">
              <a:solidFill>
                <a:srgbClr val="C00000"/>
              </a:solidFill>
              <a:cs typeface="Arial"/>
            </a:endParaRPr>
          </a:p>
        </p:txBody>
      </p:sp>
      <p:sp>
        <p:nvSpPr>
          <p:cNvPr id="12" name="Přímá spojnice se šipkou 11">
            <a:extLst>
              <a:ext uri="{FF2B5EF4-FFF2-40B4-BE49-F238E27FC236}">
                <a16:creationId xmlns:a16="http://schemas.microsoft.com/office/drawing/2014/main" id="{4C8FF24F-1854-44DD-AE30-24943F41FCAB}"/>
              </a:ext>
            </a:extLst>
          </p:cNvPr>
          <p:cNvSpPr/>
          <p:nvPr/>
        </p:nvSpPr>
        <p:spPr>
          <a:xfrm rot="5338323" flipV="1">
            <a:off x="3211790" y="499133"/>
            <a:ext cx="77665" cy="4728658"/>
          </a:xfrm>
          <a:prstGeom prst="straightConnector1">
            <a:avLst/>
          </a:prstGeom>
          <a:ln/>
        </p:spPr>
        <p:style>
          <a:lnRef idx="3">
            <a:schemeClr val="accent1"/>
          </a:lnRef>
          <a:fillRef idx="0">
            <a:schemeClr val="accent1"/>
          </a:fillRef>
          <a:effectRef idx="2">
            <a:schemeClr val="accent1"/>
          </a:effectRef>
          <a:fontRef idx="minor">
            <a:schemeClr val="tx1"/>
          </a:fontRef>
        </p:style>
        <p:txBody>
          <a:bodyPr wrap="none" rtlCol="0" anchor="ctr" anchorCtr="1"/>
          <a:lstStyle/>
          <a:p>
            <a:endParaRPr lang="de-DE">
              <a:solidFill>
                <a:srgbClr val="0000DC"/>
              </a:solidFill>
            </a:endParaRPr>
          </a:p>
        </p:txBody>
      </p:sp>
      <p:sp>
        <p:nvSpPr>
          <p:cNvPr id="14" name="Přímá spojnice 13">
            <a:extLst>
              <a:ext uri="{FF2B5EF4-FFF2-40B4-BE49-F238E27FC236}">
                <a16:creationId xmlns:a16="http://schemas.microsoft.com/office/drawing/2014/main" id="{CC65B726-63C8-4046-B53E-A305AC20819F}"/>
              </a:ext>
            </a:extLst>
          </p:cNvPr>
          <p:cNvSpPr/>
          <p:nvPr/>
        </p:nvSpPr>
        <p:spPr>
          <a:xfrm rot="5400000" flipV="1">
            <a:off x="778205" y="2832052"/>
            <a:ext cx="217260" cy="1715"/>
          </a:xfrm>
          <a:prstGeom prst="line">
            <a:avLst/>
          </a:prstGeom>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DC"/>
              </a:solidFill>
            </a:endParaRPr>
          </a:p>
        </p:txBody>
      </p:sp>
      <p:sp>
        <p:nvSpPr>
          <p:cNvPr id="25" name="Přímá spojnice 24">
            <a:extLst>
              <a:ext uri="{FF2B5EF4-FFF2-40B4-BE49-F238E27FC236}">
                <a16:creationId xmlns:a16="http://schemas.microsoft.com/office/drawing/2014/main" id="{D356BF0E-D134-457A-9847-B4B9573D4EBB}"/>
              </a:ext>
            </a:extLst>
          </p:cNvPr>
          <p:cNvSpPr/>
          <p:nvPr/>
        </p:nvSpPr>
        <p:spPr>
          <a:xfrm rot="5400000" flipV="1">
            <a:off x="1195878" y="2845256"/>
            <a:ext cx="217260" cy="1715"/>
          </a:xfrm>
          <a:prstGeom prst="line">
            <a:avLst/>
          </a:prstGeom>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DC"/>
              </a:solidFill>
            </a:endParaRPr>
          </a:p>
        </p:txBody>
      </p:sp>
      <p:sp>
        <p:nvSpPr>
          <p:cNvPr id="27" name="Přímá spojnice 26">
            <a:extLst>
              <a:ext uri="{FF2B5EF4-FFF2-40B4-BE49-F238E27FC236}">
                <a16:creationId xmlns:a16="http://schemas.microsoft.com/office/drawing/2014/main" id="{D753D579-860D-4D7E-BB59-F08F2BA75E65}"/>
              </a:ext>
            </a:extLst>
          </p:cNvPr>
          <p:cNvSpPr/>
          <p:nvPr/>
        </p:nvSpPr>
        <p:spPr>
          <a:xfrm rot="5400000" flipV="1">
            <a:off x="1646039" y="2854930"/>
            <a:ext cx="217260" cy="1715"/>
          </a:xfrm>
          <a:prstGeom prst="line">
            <a:avLst/>
          </a:prstGeom>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DC"/>
              </a:solidFill>
            </a:endParaRPr>
          </a:p>
        </p:txBody>
      </p:sp>
      <p:sp>
        <p:nvSpPr>
          <p:cNvPr id="29" name="Přímá spojnice 28">
            <a:extLst>
              <a:ext uri="{FF2B5EF4-FFF2-40B4-BE49-F238E27FC236}">
                <a16:creationId xmlns:a16="http://schemas.microsoft.com/office/drawing/2014/main" id="{7DAA0D2F-110F-4904-9826-3581D9234888}"/>
              </a:ext>
            </a:extLst>
          </p:cNvPr>
          <p:cNvSpPr/>
          <p:nvPr/>
        </p:nvSpPr>
        <p:spPr>
          <a:xfrm rot="5400000" flipV="1">
            <a:off x="2064570" y="2838384"/>
            <a:ext cx="217260" cy="1715"/>
          </a:xfrm>
          <a:prstGeom prst="line">
            <a:avLst/>
          </a:prstGeom>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DC"/>
              </a:solidFill>
            </a:endParaRPr>
          </a:p>
        </p:txBody>
      </p:sp>
      <p:sp>
        <p:nvSpPr>
          <p:cNvPr id="31" name="Přímá spojnice 30">
            <a:extLst>
              <a:ext uri="{FF2B5EF4-FFF2-40B4-BE49-F238E27FC236}">
                <a16:creationId xmlns:a16="http://schemas.microsoft.com/office/drawing/2014/main" id="{E0F84018-3167-4B9B-8D3E-97CA99208532}"/>
              </a:ext>
            </a:extLst>
          </p:cNvPr>
          <p:cNvSpPr/>
          <p:nvPr/>
        </p:nvSpPr>
        <p:spPr>
          <a:xfrm rot="5400000" flipV="1">
            <a:off x="2928893" y="2838384"/>
            <a:ext cx="217260" cy="1715"/>
          </a:xfrm>
          <a:prstGeom prst="line">
            <a:avLst/>
          </a:prstGeom>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DC"/>
              </a:solidFill>
            </a:endParaRPr>
          </a:p>
        </p:txBody>
      </p:sp>
      <p:sp>
        <p:nvSpPr>
          <p:cNvPr id="33" name="Přímá spojnice 32">
            <a:extLst>
              <a:ext uri="{FF2B5EF4-FFF2-40B4-BE49-F238E27FC236}">
                <a16:creationId xmlns:a16="http://schemas.microsoft.com/office/drawing/2014/main" id="{4FA74D67-DF71-44DF-9711-13295A044CF1}"/>
              </a:ext>
            </a:extLst>
          </p:cNvPr>
          <p:cNvSpPr/>
          <p:nvPr/>
        </p:nvSpPr>
        <p:spPr>
          <a:xfrm rot="5400000" flipV="1">
            <a:off x="2508683" y="2845255"/>
            <a:ext cx="217260" cy="1715"/>
          </a:xfrm>
          <a:prstGeom prst="line">
            <a:avLst/>
          </a:prstGeom>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DC"/>
              </a:solidFill>
            </a:endParaRPr>
          </a:p>
        </p:txBody>
      </p:sp>
      <p:sp>
        <p:nvSpPr>
          <p:cNvPr id="38" name="TextovéPole 37">
            <a:extLst>
              <a:ext uri="{FF2B5EF4-FFF2-40B4-BE49-F238E27FC236}">
                <a16:creationId xmlns:a16="http://schemas.microsoft.com/office/drawing/2014/main" id="{FA801CED-23E8-4B2E-908C-33CF94A7D65C}"/>
              </a:ext>
            </a:extLst>
          </p:cNvPr>
          <p:cNvSpPr txBox="1"/>
          <p:nvPr/>
        </p:nvSpPr>
        <p:spPr>
          <a:xfrm>
            <a:off x="732368" y="2387199"/>
            <a:ext cx="340822" cy="338554"/>
          </a:xfrm>
          <a:prstGeom prst="rect">
            <a:avLst/>
          </a:prstGeom>
          <a:noFill/>
        </p:spPr>
        <p:txBody>
          <a:bodyPr wrap="square" rtlCol="0">
            <a:spAutoFit/>
          </a:bodyPr>
          <a:lstStyle/>
          <a:p>
            <a:r>
              <a:rPr lang="cs-CZ" sz="1600" dirty="0">
                <a:solidFill>
                  <a:schemeClr val="accent2"/>
                </a:solidFill>
              </a:rPr>
              <a:t>1</a:t>
            </a:r>
            <a:endParaRPr lang="cs-CZ" dirty="0">
              <a:solidFill>
                <a:schemeClr val="accent2"/>
              </a:solidFill>
            </a:endParaRPr>
          </a:p>
        </p:txBody>
      </p:sp>
      <p:sp>
        <p:nvSpPr>
          <p:cNvPr id="42" name="TextovéPole 41">
            <a:extLst>
              <a:ext uri="{FF2B5EF4-FFF2-40B4-BE49-F238E27FC236}">
                <a16:creationId xmlns:a16="http://schemas.microsoft.com/office/drawing/2014/main" id="{8096D38B-3794-4308-9F09-BA4EB80D6BAE}"/>
              </a:ext>
            </a:extLst>
          </p:cNvPr>
          <p:cNvSpPr txBox="1"/>
          <p:nvPr/>
        </p:nvSpPr>
        <p:spPr>
          <a:xfrm>
            <a:off x="1185708" y="2373796"/>
            <a:ext cx="340822" cy="338554"/>
          </a:xfrm>
          <a:prstGeom prst="rect">
            <a:avLst/>
          </a:prstGeom>
          <a:noFill/>
        </p:spPr>
        <p:txBody>
          <a:bodyPr wrap="square" rtlCol="0">
            <a:spAutoFit/>
          </a:bodyPr>
          <a:lstStyle/>
          <a:p>
            <a:r>
              <a:rPr lang="cs-CZ" sz="1600" dirty="0">
                <a:solidFill>
                  <a:schemeClr val="tx2"/>
                </a:solidFill>
              </a:rPr>
              <a:t>2</a:t>
            </a:r>
            <a:endParaRPr lang="cs-CZ" dirty="0">
              <a:solidFill>
                <a:schemeClr val="tx2"/>
              </a:solidFill>
            </a:endParaRPr>
          </a:p>
        </p:txBody>
      </p:sp>
      <p:sp>
        <p:nvSpPr>
          <p:cNvPr id="44" name="TextovéPole 43">
            <a:extLst>
              <a:ext uri="{FF2B5EF4-FFF2-40B4-BE49-F238E27FC236}">
                <a16:creationId xmlns:a16="http://schemas.microsoft.com/office/drawing/2014/main" id="{16B8A023-BFE8-42DE-A0E1-E7F2D8466371}"/>
              </a:ext>
            </a:extLst>
          </p:cNvPr>
          <p:cNvSpPr txBox="1"/>
          <p:nvPr/>
        </p:nvSpPr>
        <p:spPr>
          <a:xfrm>
            <a:off x="1590123" y="2391583"/>
            <a:ext cx="340822" cy="338554"/>
          </a:xfrm>
          <a:prstGeom prst="rect">
            <a:avLst/>
          </a:prstGeom>
          <a:noFill/>
        </p:spPr>
        <p:txBody>
          <a:bodyPr wrap="square" rtlCol="0">
            <a:spAutoFit/>
          </a:bodyPr>
          <a:lstStyle/>
          <a:p>
            <a:r>
              <a:rPr lang="cs-CZ" sz="1600" dirty="0">
                <a:solidFill>
                  <a:schemeClr val="tx2"/>
                </a:solidFill>
              </a:rPr>
              <a:t>3</a:t>
            </a:r>
            <a:endParaRPr lang="cs-CZ" dirty="0">
              <a:solidFill>
                <a:schemeClr val="tx2"/>
              </a:solidFill>
            </a:endParaRPr>
          </a:p>
        </p:txBody>
      </p:sp>
      <p:sp>
        <p:nvSpPr>
          <p:cNvPr id="46" name="TextovéPole 45">
            <a:extLst>
              <a:ext uri="{FF2B5EF4-FFF2-40B4-BE49-F238E27FC236}">
                <a16:creationId xmlns:a16="http://schemas.microsoft.com/office/drawing/2014/main" id="{0E2B80C7-2AC2-4553-97BE-642E64346148}"/>
              </a:ext>
            </a:extLst>
          </p:cNvPr>
          <p:cNvSpPr txBox="1"/>
          <p:nvPr/>
        </p:nvSpPr>
        <p:spPr>
          <a:xfrm>
            <a:off x="1997294" y="2389159"/>
            <a:ext cx="340822" cy="338554"/>
          </a:xfrm>
          <a:prstGeom prst="rect">
            <a:avLst/>
          </a:prstGeom>
          <a:noFill/>
        </p:spPr>
        <p:txBody>
          <a:bodyPr wrap="square" rtlCol="0">
            <a:spAutoFit/>
          </a:bodyPr>
          <a:lstStyle/>
          <a:p>
            <a:r>
              <a:rPr lang="cs-CZ" sz="1600" dirty="0">
                <a:solidFill>
                  <a:schemeClr val="tx2"/>
                </a:solidFill>
              </a:rPr>
              <a:t>4</a:t>
            </a:r>
            <a:endParaRPr lang="cs-CZ" dirty="0">
              <a:solidFill>
                <a:schemeClr val="tx2"/>
              </a:solidFill>
            </a:endParaRPr>
          </a:p>
        </p:txBody>
      </p:sp>
      <p:sp>
        <p:nvSpPr>
          <p:cNvPr id="48" name="TextovéPole 47">
            <a:extLst>
              <a:ext uri="{FF2B5EF4-FFF2-40B4-BE49-F238E27FC236}">
                <a16:creationId xmlns:a16="http://schemas.microsoft.com/office/drawing/2014/main" id="{A6D67CE5-4994-466B-9017-3A9105256C9C}"/>
              </a:ext>
            </a:extLst>
          </p:cNvPr>
          <p:cNvSpPr txBox="1"/>
          <p:nvPr/>
        </p:nvSpPr>
        <p:spPr>
          <a:xfrm>
            <a:off x="2491249" y="2374972"/>
            <a:ext cx="340822" cy="338554"/>
          </a:xfrm>
          <a:prstGeom prst="rect">
            <a:avLst/>
          </a:prstGeom>
          <a:noFill/>
        </p:spPr>
        <p:txBody>
          <a:bodyPr wrap="square" rtlCol="0">
            <a:spAutoFit/>
          </a:bodyPr>
          <a:lstStyle/>
          <a:p>
            <a:r>
              <a:rPr lang="cs-CZ" sz="1600" dirty="0">
                <a:solidFill>
                  <a:schemeClr val="tx2"/>
                </a:solidFill>
              </a:rPr>
              <a:t>5</a:t>
            </a:r>
            <a:endParaRPr lang="cs-CZ" dirty="0">
              <a:solidFill>
                <a:schemeClr val="tx2"/>
              </a:solidFill>
            </a:endParaRPr>
          </a:p>
        </p:txBody>
      </p:sp>
      <p:sp>
        <p:nvSpPr>
          <p:cNvPr id="50" name="TextovéPole 49">
            <a:extLst>
              <a:ext uri="{FF2B5EF4-FFF2-40B4-BE49-F238E27FC236}">
                <a16:creationId xmlns:a16="http://schemas.microsoft.com/office/drawing/2014/main" id="{7BC7AF7B-86BB-4C50-8570-21661EBDFF1D}"/>
              </a:ext>
            </a:extLst>
          </p:cNvPr>
          <p:cNvSpPr txBox="1"/>
          <p:nvPr/>
        </p:nvSpPr>
        <p:spPr>
          <a:xfrm>
            <a:off x="2895664" y="2370020"/>
            <a:ext cx="340822" cy="338554"/>
          </a:xfrm>
          <a:prstGeom prst="rect">
            <a:avLst/>
          </a:prstGeom>
          <a:noFill/>
        </p:spPr>
        <p:txBody>
          <a:bodyPr wrap="square" rtlCol="0">
            <a:spAutoFit/>
          </a:bodyPr>
          <a:lstStyle/>
          <a:p>
            <a:r>
              <a:rPr lang="cs-CZ" sz="1600" dirty="0">
                <a:solidFill>
                  <a:schemeClr val="tx2"/>
                </a:solidFill>
              </a:rPr>
              <a:t>6</a:t>
            </a:r>
            <a:endParaRPr lang="cs-CZ" dirty="0">
              <a:solidFill>
                <a:schemeClr val="tx2"/>
              </a:solidFill>
            </a:endParaRPr>
          </a:p>
        </p:txBody>
      </p:sp>
      <p:sp>
        <p:nvSpPr>
          <p:cNvPr id="52" name="TextovéPole 51">
            <a:extLst>
              <a:ext uri="{FF2B5EF4-FFF2-40B4-BE49-F238E27FC236}">
                <a16:creationId xmlns:a16="http://schemas.microsoft.com/office/drawing/2014/main" id="{8221543D-5285-4082-88A1-3A6CDB05A679}"/>
              </a:ext>
            </a:extLst>
          </p:cNvPr>
          <p:cNvSpPr txBox="1"/>
          <p:nvPr/>
        </p:nvSpPr>
        <p:spPr>
          <a:xfrm>
            <a:off x="7424147" y="2261519"/>
            <a:ext cx="4637072" cy="181588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cs-CZ" sz="1600" dirty="0"/>
              <a:t>Jaká je úložka za celé ÚO, jeden rok?</a:t>
            </a:r>
          </a:p>
          <a:p>
            <a:r>
              <a:rPr lang="cs-CZ" sz="1600" dirty="0"/>
              <a:t>Suma úložek = 12a, </a:t>
            </a:r>
            <a:r>
              <a:rPr lang="cs-CZ" sz="1600" dirty="0">
                <a:solidFill>
                  <a:srgbClr val="0000DC"/>
                </a:solidFill>
              </a:rPr>
              <a:t>ale co úroky?</a:t>
            </a:r>
          </a:p>
          <a:p>
            <a:pPr marL="342900" indent="-342900">
              <a:buFont typeface="Arial" panose="020B0604020202020204" pitchFamily="34" charset="0"/>
              <a:buChar char="•"/>
            </a:pPr>
            <a:r>
              <a:rPr lang="cs-CZ" sz="1600" dirty="0"/>
              <a:t>V rámci jednoho ÚO jednoduché úročení</a:t>
            </a:r>
          </a:p>
          <a:p>
            <a:pPr marL="342900" indent="-342900">
              <a:buFont typeface="Arial" panose="020B0604020202020204" pitchFamily="34" charset="0"/>
              <a:buChar char="•"/>
            </a:pPr>
            <a:r>
              <a:rPr lang="cs-CZ" sz="1600" dirty="0"/>
              <a:t>Každý měsíc vložíme </a:t>
            </a:r>
            <a:r>
              <a:rPr lang="cs-CZ" sz="1600" b="1" dirty="0"/>
              <a:t>a</a:t>
            </a:r>
            <a:r>
              <a:rPr lang="cs-CZ" sz="1600" dirty="0"/>
              <a:t>, tedy každé další </a:t>
            </a:r>
            <a:r>
              <a:rPr lang="cs-CZ" sz="1600" b="1" dirty="0"/>
              <a:t>a</a:t>
            </a:r>
            <a:r>
              <a:rPr lang="cs-CZ" sz="1600" dirty="0"/>
              <a:t> je za rok úročené o r/12 méně, než předešlé</a:t>
            </a:r>
          </a:p>
          <a:p>
            <a:pPr marL="342900" indent="-342900">
              <a:buFont typeface="Arial" panose="020B0604020202020204" pitchFamily="34" charset="0"/>
              <a:buChar char="•"/>
            </a:pPr>
            <a:r>
              <a:rPr lang="cs-CZ" sz="1600" b="1" dirty="0"/>
              <a:t>Vzniká aritmetická řada</a:t>
            </a:r>
          </a:p>
          <a:p>
            <a:pPr marL="342900" indent="-342900">
              <a:buFont typeface="Arial" panose="020B0604020202020204" pitchFamily="34" charset="0"/>
              <a:buChar char="•"/>
            </a:pPr>
            <a:r>
              <a:rPr lang="cs-CZ" sz="1600" b="1" dirty="0"/>
              <a:t>PŘIDÁME ČLEN PRO ZJEDNODUŠENÍ:</a:t>
            </a:r>
            <a:endParaRPr lang="cs-CZ" b="1" dirty="0"/>
          </a:p>
        </p:txBody>
      </p:sp>
      <mc:AlternateContent xmlns:mc="http://schemas.openxmlformats.org/markup-compatibility/2006" xmlns:a14="http://schemas.microsoft.com/office/drawing/2010/main">
        <mc:Choice Requires="a14">
          <p:sp>
            <p:nvSpPr>
              <p:cNvPr id="54" name="TextovéPole 53">
                <a:extLst>
                  <a:ext uri="{FF2B5EF4-FFF2-40B4-BE49-F238E27FC236}">
                    <a16:creationId xmlns:a16="http://schemas.microsoft.com/office/drawing/2014/main" id="{F6817434-827E-45B6-9861-EEE42F2D1698}"/>
                  </a:ext>
                </a:extLst>
              </p:cNvPr>
              <p:cNvSpPr txBox="1"/>
              <p:nvPr/>
            </p:nvSpPr>
            <p:spPr>
              <a:xfrm>
                <a:off x="638481" y="4736092"/>
                <a:ext cx="10516126" cy="4147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cs-CZ" sz="1400" dirty="0">
                    <a:solidFill>
                      <a:schemeClr val="tx2"/>
                    </a:solidFill>
                  </a:rPr>
                  <a:t> </a:t>
                </a:r>
                <a14:m>
                  <m:oMath xmlns:m="http://schemas.openxmlformats.org/officeDocument/2006/math">
                    <m:r>
                      <m:rPr>
                        <m:sty m:val="p"/>
                      </m:rPr>
                      <a:rPr lang="cs-CZ" sz="1400" smtClean="0">
                        <a:solidFill>
                          <a:schemeClr val="tx1"/>
                        </a:solidFill>
                        <a:latin typeface="Cambria Math" panose="02040503050406030204" pitchFamily="18" charset="0"/>
                      </a:rPr>
                      <m:t>FV</m:t>
                    </m:r>
                    <m:r>
                      <a:rPr lang="cs-CZ" sz="1400" b="0" i="0" baseline="-25000" smtClean="0">
                        <a:solidFill>
                          <a:schemeClr val="tx1"/>
                        </a:solidFill>
                        <a:latin typeface="Cambria Math" panose="02040503050406030204" pitchFamily="18" charset="0"/>
                      </a:rPr>
                      <m:t>12</m:t>
                    </m:r>
                    <m:r>
                      <a:rPr lang="cs-CZ" sz="1400" i="1" baseline="-25000">
                        <a:solidFill>
                          <a:schemeClr val="tx1"/>
                        </a:solidFill>
                        <a:latin typeface="Cambria Math" panose="02040503050406030204" pitchFamily="18" charset="0"/>
                      </a:rPr>
                      <m:t> </m:t>
                    </m:r>
                    <m:r>
                      <a:rPr lang="cs-CZ" sz="1400">
                        <a:solidFill>
                          <a:schemeClr val="tx1"/>
                        </a:solidFill>
                        <a:latin typeface="Cambria Math" panose="02040503050406030204" pitchFamily="18" charset="0"/>
                      </a:rPr>
                      <m:t>=</m:t>
                    </m:r>
                    <m:r>
                      <a:rPr lang="cs-CZ" sz="1400" b="0" i="0" smtClean="0">
                        <a:solidFill>
                          <a:srgbClr val="0000DC"/>
                        </a:solidFill>
                        <a:latin typeface="Cambria Math" panose="02040503050406030204" pitchFamily="18" charset="0"/>
                      </a:rPr>
                      <m:t>12</m:t>
                    </m:r>
                    <m:r>
                      <m:rPr>
                        <m:sty m:val="p"/>
                      </m:rPr>
                      <a:rPr lang="cs-CZ" sz="1400" b="0" i="0" smtClean="0">
                        <a:solidFill>
                          <a:srgbClr val="0000DC"/>
                        </a:solidFill>
                        <a:latin typeface="Cambria Math" panose="02040503050406030204" pitchFamily="18" charset="0"/>
                      </a:rPr>
                      <m:t>a</m:t>
                    </m:r>
                    <m:r>
                      <a:rPr lang="cs-CZ" sz="1400" b="0" i="0" smtClean="0">
                        <a:solidFill>
                          <a:schemeClr val="tx1"/>
                        </a:solidFill>
                        <a:latin typeface="Cambria Math" panose="02040503050406030204" pitchFamily="18" charset="0"/>
                      </a:rPr>
                      <m:t>+</m:t>
                    </m:r>
                    <m:r>
                      <m:rPr>
                        <m:sty m:val="p"/>
                      </m:rPr>
                      <a:rPr lang="cs-CZ" sz="1400" b="0" i="0" smtClean="0">
                        <a:solidFill>
                          <a:schemeClr val="tx1"/>
                        </a:solidFill>
                        <a:latin typeface="Cambria Math" panose="02040503050406030204" pitchFamily="18" charset="0"/>
                      </a:rPr>
                      <m:t>a</m:t>
                    </m:r>
                    <m:r>
                      <a:rPr lang="cs-CZ" sz="1400">
                        <a:latin typeface="Cambria Math" panose="02040503050406030204" pitchFamily="18" charset="0"/>
                      </a:rPr>
                      <m:t>⋅</m:t>
                    </m:r>
                    <m:d>
                      <m:dPr>
                        <m:ctrlPr>
                          <a:rPr lang="cs-CZ" sz="1400" b="0" i="1" smtClean="0">
                            <a:solidFill>
                              <a:schemeClr val="tx1"/>
                            </a:solidFill>
                            <a:latin typeface="Cambria Math" panose="02040503050406030204" pitchFamily="18" charset="0"/>
                          </a:rPr>
                        </m:ctrlPr>
                      </m:dPr>
                      <m:e>
                        <m:f>
                          <m:fPr>
                            <m:ctrlPr>
                              <a:rPr lang="cs-CZ" sz="1400" b="1" i="1" smtClean="0">
                                <a:solidFill>
                                  <a:srgbClr val="0000DC"/>
                                </a:solidFill>
                                <a:latin typeface="Cambria Math" panose="02040503050406030204" pitchFamily="18" charset="0"/>
                              </a:rPr>
                            </m:ctrlPr>
                          </m:fPr>
                          <m:num>
                            <m:r>
                              <a:rPr lang="cs-CZ" sz="1400" b="1" i="0" smtClean="0">
                                <a:solidFill>
                                  <a:srgbClr val="0000DC"/>
                                </a:solidFill>
                                <a:latin typeface="Cambria Math" panose="02040503050406030204" pitchFamily="18" charset="0"/>
                              </a:rPr>
                              <m:t>𝟏𝟏𝐫</m:t>
                            </m:r>
                          </m:num>
                          <m:den>
                            <m:r>
                              <a:rPr lang="cs-CZ" sz="1400" b="1" i="0" smtClean="0">
                                <a:solidFill>
                                  <a:srgbClr val="0000DC"/>
                                </a:solidFill>
                                <a:latin typeface="Cambria Math" panose="02040503050406030204" pitchFamily="18" charset="0"/>
                              </a:rPr>
                              <m:t>𝟏𝟐</m:t>
                            </m:r>
                          </m:den>
                        </m:f>
                      </m:e>
                    </m:d>
                    <m:r>
                      <a:rPr lang="cs-CZ" sz="1400" b="0" i="0" smtClean="0">
                        <a:solidFill>
                          <a:schemeClr val="tx1"/>
                        </a:solidFill>
                        <a:latin typeface="Cambria Math" panose="02040503050406030204" pitchFamily="18" charset="0"/>
                      </a:rPr>
                      <m:t>+</m:t>
                    </m:r>
                    <m:r>
                      <m:rPr>
                        <m:sty m:val="p"/>
                      </m:rPr>
                      <a:rPr lang="cs-CZ" sz="1400" b="0" i="0" smtClean="0">
                        <a:solidFill>
                          <a:schemeClr val="tx1"/>
                        </a:solidFill>
                        <a:latin typeface="Cambria Math" panose="02040503050406030204" pitchFamily="18" charset="0"/>
                      </a:rPr>
                      <m:t>a</m:t>
                    </m:r>
                    <m:r>
                      <a:rPr lang="cs-CZ" sz="1400">
                        <a:latin typeface="Cambria Math" panose="02040503050406030204" pitchFamily="18" charset="0"/>
                      </a:rPr>
                      <m:t>⋅</m:t>
                    </m:r>
                    <m:d>
                      <m:dPr>
                        <m:ctrlPr>
                          <a:rPr lang="cs-CZ" sz="1400" b="0" i="1" smtClean="0">
                            <a:solidFill>
                              <a:schemeClr val="tx1"/>
                            </a:solidFill>
                            <a:latin typeface="Cambria Math" panose="02040503050406030204" pitchFamily="18" charset="0"/>
                          </a:rPr>
                        </m:ctrlPr>
                      </m:dPr>
                      <m:e>
                        <m:f>
                          <m:fPr>
                            <m:ctrlPr>
                              <a:rPr lang="cs-CZ" sz="1400" b="0" i="1" smtClean="0">
                                <a:solidFill>
                                  <a:schemeClr val="tx1"/>
                                </a:solidFill>
                                <a:latin typeface="Cambria Math" panose="02040503050406030204" pitchFamily="18" charset="0"/>
                              </a:rPr>
                            </m:ctrlPr>
                          </m:fPr>
                          <m:num>
                            <m:r>
                              <a:rPr lang="cs-CZ" sz="1400" b="0" i="0" smtClean="0">
                                <a:solidFill>
                                  <a:schemeClr val="tx1"/>
                                </a:solidFill>
                                <a:latin typeface="Cambria Math" panose="02040503050406030204" pitchFamily="18" charset="0"/>
                              </a:rPr>
                              <m:t>10</m:t>
                            </m:r>
                            <m:r>
                              <m:rPr>
                                <m:sty m:val="p"/>
                              </m:rPr>
                              <a:rPr lang="cs-CZ" sz="1400" b="0" i="0" smtClean="0">
                                <a:solidFill>
                                  <a:schemeClr val="tx1"/>
                                </a:solidFill>
                                <a:latin typeface="Cambria Math" panose="02040503050406030204" pitchFamily="18" charset="0"/>
                              </a:rPr>
                              <m:t>r</m:t>
                            </m:r>
                          </m:num>
                          <m:den>
                            <m:r>
                              <a:rPr lang="cs-CZ" sz="1400" b="0" i="0" smtClean="0">
                                <a:solidFill>
                                  <a:schemeClr val="tx1"/>
                                </a:solidFill>
                                <a:latin typeface="Cambria Math" panose="02040503050406030204" pitchFamily="18" charset="0"/>
                              </a:rPr>
                              <m:t>12</m:t>
                            </m:r>
                          </m:den>
                        </m:f>
                      </m:e>
                    </m:d>
                    <m:r>
                      <a:rPr lang="cs-CZ" sz="1400" b="0" i="0" smtClean="0">
                        <a:solidFill>
                          <a:schemeClr val="tx1"/>
                        </a:solidFill>
                        <a:latin typeface="Cambria Math" panose="02040503050406030204" pitchFamily="18" charset="0"/>
                      </a:rPr>
                      <m:t>+</m:t>
                    </m:r>
                    <m:r>
                      <m:rPr>
                        <m:sty m:val="p"/>
                      </m:rPr>
                      <a:rPr lang="cs-CZ" sz="1400" b="0" i="0" smtClean="0">
                        <a:solidFill>
                          <a:schemeClr val="tx1"/>
                        </a:solidFill>
                        <a:latin typeface="Cambria Math" panose="02040503050406030204" pitchFamily="18" charset="0"/>
                      </a:rPr>
                      <m:t>a</m:t>
                    </m:r>
                    <m:r>
                      <a:rPr lang="cs-CZ" sz="1400">
                        <a:latin typeface="Cambria Math" panose="02040503050406030204" pitchFamily="18" charset="0"/>
                      </a:rPr>
                      <m:t>⋅</m:t>
                    </m:r>
                    <m:d>
                      <m:dPr>
                        <m:ctrlPr>
                          <a:rPr lang="cs-CZ" sz="1400" b="0" i="1" smtClean="0">
                            <a:solidFill>
                              <a:schemeClr val="tx1"/>
                            </a:solidFill>
                            <a:latin typeface="Cambria Math" panose="02040503050406030204" pitchFamily="18" charset="0"/>
                          </a:rPr>
                        </m:ctrlPr>
                      </m:dPr>
                      <m:e>
                        <m:f>
                          <m:fPr>
                            <m:ctrlPr>
                              <a:rPr lang="cs-CZ" sz="1400" b="0" i="1" smtClean="0">
                                <a:solidFill>
                                  <a:schemeClr val="tx1"/>
                                </a:solidFill>
                                <a:latin typeface="Cambria Math" panose="02040503050406030204" pitchFamily="18" charset="0"/>
                              </a:rPr>
                            </m:ctrlPr>
                          </m:fPr>
                          <m:num>
                            <m:r>
                              <a:rPr lang="cs-CZ" sz="1400" b="0" i="0" smtClean="0">
                                <a:solidFill>
                                  <a:schemeClr val="tx1"/>
                                </a:solidFill>
                                <a:latin typeface="Cambria Math" panose="02040503050406030204" pitchFamily="18" charset="0"/>
                              </a:rPr>
                              <m:t>9</m:t>
                            </m:r>
                            <m:r>
                              <m:rPr>
                                <m:sty m:val="p"/>
                              </m:rPr>
                              <a:rPr lang="cs-CZ" sz="1400" b="0" i="0" smtClean="0">
                                <a:solidFill>
                                  <a:schemeClr val="tx1"/>
                                </a:solidFill>
                                <a:latin typeface="Cambria Math" panose="02040503050406030204" pitchFamily="18" charset="0"/>
                              </a:rPr>
                              <m:t>r</m:t>
                            </m:r>
                          </m:num>
                          <m:den>
                            <m:r>
                              <a:rPr lang="cs-CZ" sz="1400" b="0" i="0" smtClean="0">
                                <a:solidFill>
                                  <a:schemeClr val="tx1"/>
                                </a:solidFill>
                                <a:latin typeface="Cambria Math" panose="02040503050406030204" pitchFamily="18" charset="0"/>
                              </a:rPr>
                              <m:t>12</m:t>
                            </m:r>
                          </m:den>
                        </m:f>
                      </m:e>
                    </m:d>
                    <m:r>
                      <a:rPr lang="cs-CZ" sz="1400">
                        <a:solidFill>
                          <a:schemeClr val="tx1"/>
                        </a:solidFill>
                        <a:latin typeface="Cambria Math" panose="02040503050406030204" pitchFamily="18" charset="0"/>
                      </a:rPr>
                      <m:t>+</m:t>
                    </m:r>
                    <m:r>
                      <m:rPr>
                        <m:sty m:val="p"/>
                      </m:rPr>
                      <a:rPr lang="cs-CZ" sz="1400">
                        <a:solidFill>
                          <a:schemeClr val="tx1"/>
                        </a:solidFill>
                        <a:latin typeface="Cambria Math" panose="02040503050406030204" pitchFamily="18" charset="0"/>
                      </a:rPr>
                      <m:t>a</m:t>
                    </m:r>
                    <m:r>
                      <a:rPr lang="cs-CZ" sz="1400">
                        <a:latin typeface="Cambria Math" panose="02040503050406030204" pitchFamily="18" charset="0"/>
                      </a:rPr>
                      <m:t>⋅</m:t>
                    </m:r>
                    <m:d>
                      <m:dPr>
                        <m:ctrlPr>
                          <a:rPr lang="cs-CZ" sz="1400" i="1">
                            <a:solidFill>
                              <a:schemeClr val="tx1"/>
                            </a:solidFill>
                            <a:latin typeface="Cambria Math" panose="02040503050406030204" pitchFamily="18" charset="0"/>
                          </a:rPr>
                        </m:ctrlPr>
                      </m:dPr>
                      <m:e>
                        <m:f>
                          <m:fPr>
                            <m:ctrlPr>
                              <a:rPr lang="cs-CZ" sz="1400" i="1">
                                <a:solidFill>
                                  <a:schemeClr val="tx1"/>
                                </a:solidFill>
                                <a:latin typeface="Cambria Math" panose="02040503050406030204" pitchFamily="18" charset="0"/>
                              </a:rPr>
                            </m:ctrlPr>
                          </m:fPr>
                          <m:num>
                            <m:r>
                              <a:rPr lang="cs-CZ" sz="1400" b="0" i="0" smtClean="0">
                                <a:solidFill>
                                  <a:schemeClr val="tx1"/>
                                </a:solidFill>
                                <a:latin typeface="Cambria Math" panose="02040503050406030204" pitchFamily="18" charset="0"/>
                              </a:rPr>
                              <m:t>8</m:t>
                            </m:r>
                            <m:r>
                              <m:rPr>
                                <m:sty m:val="p"/>
                              </m:rPr>
                              <a:rPr lang="cs-CZ" sz="1400">
                                <a:solidFill>
                                  <a:schemeClr val="tx1"/>
                                </a:solidFill>
                                <a:latin typeface="Cambria Math" panose="02040503050406030204" pitchFamily="18" charset="0"/>
                              </a:rPr>
                              <m:t>r</m:t>
                            </m:r>
                          </m:num>
                          <m:den>
                            <m:r>
                              <a:rPr lang="cs-CZ" sz="1400">
                                <a:solidFill>
                                  <a:schemeClr val="tx1"/>
                                </a:solidFill>
                                <a:latin typeface="Cambria Math" panose="02040503050406030204" pitchFamily="18" charset="0"/>
                              </a:rPr>
                              <m:t>12</m:t>
                            </m:r>
                          </m:den>
                        </m:f>
                      </m:e>
                    </m:d>
                    <m:r>
                      <a:rPr lang="cs-CZ" sz="1400">
                        <a:solidFill>
                          <a:schemeClr val="tx1"/>
                        </a:solidFill>
                        <a:latin typeface="Cambria Math" panose="02040503050406030204" pitchFamily="18" charset="0"/>
                      </a:rPr>
                      <m:t>+</m:t>
                    </m:r>
                    <m:r>
                      <m:rPr>
                        <m:sty m:val="p"/>
                      </m:rPr>
                      <a:rPr lang="cs-CZ" sz="1400">
                        <a:solidFill>
                          <a:schemeClr val="tx1"/>
                        </a:solidFill>
                        <a:latin typeface="Cambria Math" panose="02040503050406030204" pitchFamily="18" charset="0"/>
                      </a:rPr>
                      <m:t>a</m:t>
                    </m:r>
                    <m:r>
                      <a:rPr lang="cs-CZ" sz="1400">
                        <a:latin typeface="Cambria Math" panose="02040503050406030204" pitchFamily="18" charset="0"/>
                      </a:rPr>
                      <m:t>⋅</m:t>
                    </m:r>
                    <m:d>
                      <m:dPr>
                        <m:ctrlPr>
                          <a:rPr lang="cs-CZ" sz="1400" i="1">
                            <a:solidFill>
                              <a:schemeClr val="tx1"/>
                            </a:solidFill>
                            <a:latin typeface="Cambria Math" panose="02040503050406030204" pitchFamily="18" charset="0"/>
                          </a:rPr>
                        </m:ctrlPr>
                      </m:dPr>
                      <m:e>
                        <m:f>
                          <m:fPr>
                            <m:ctrlPr>
                              <a:rPr lang="cs-CZ" sz="1400" i="1">
                                <a:solidFill>
                                  <a:schemeClr val="tx1"/>
                                </a:solidFill>
                                <a:latin typeface="Cambria Math" panose="02040503050406030204" pitchFamily="18" charset="0"/>
                              </a:rPr>
                            </m:ctrlPr>
                          </m:fPr>
                          <m:num>
                            <m:r>
                              <a:rPr lang="cs-CZ" sz="1400" b="0" i="0" smtClean="0">
                                <a:solidFill>
                                  <a:schemeClr val="tx1"/>
                                </a:solidFill>
                                <a:latin typeface="Cambria Math" panose="02040503050406030204" pitchFamily="18" charset="0"/>
                              </a:rPr>
                              <m:t>7</m:t>
                            </m:r>
                            <m:r>
                              <m:rPr>
                                <m:sty m:val="p"/>
                              </m:rPr>
                              <a:rPr lang="cs-CZ" sz="1400">
                                <a:solidFill>
                                  <a:schemeClr val="tx1"/>
                                </a:solidFill>
                                <a:latin typeface="Cambria Math" panose="02040503050406030204" pitchFamily="18" charset="0"/>
                              </a:rPr>
                              <m:t>r</m:t>
                            </m:r>
                          </m:num>
                          <m:den>
                            <m:r>
                              <a:rPr lang="cs-CZ" sz="1400">
                                <a:solidFill>
                                  <a:schemeClr val="tx1"/>
                                </a:solidFill>
                                <a:latin typeface="Cambria Math" panose="02040503050406030204" pitchFamily="18" charset="0"/>
                              </a:rPr>
                              <m:t>12</m:t>
                            </m:r>
                          </m:den>
                        </m:f>
                      </m:e>
                    </m:d>
                    <m:r>
                      <a:rPr lang="cs-CZ" sz="1400">
                        <a:solidFill>
                          <a:schemeClr val="tx1"/>
                        </a:solidFill>
                        <a:latin typeface="Cambria Math" panose="02040503050406030204" pitchFamily="18" charset="0"/>
                      </a:rPr>
                      <m:t>+</m:t>
                    </m:r>
                    <m:r>
                      <m:rPr>
                        <m:sty m:val="p"/>
                      </m:rPr>
                      <a:rPr lang="cs-CZ" sz="1400">
                        <a:solidFill>
                          <a:schemeClr val="tx1"/>
                        </a:solidFill>
                        <a:latin typeface="Cambria Math" panose="02040503050406030204" pitchFamily="18" charset="0"/>
                      </a:rPr>
                      <m:t>a</m:t>
                    </m:r>
                    <m:r>
                      <a:rPr lang="cs-CZ" sz="1400">
                        <a:latin typeface="Cambria Math" panose="02040503050406030204" pitchFamily="18" charset="0"/>
                      </a:rPr>
                      <m:t>⋅</m:t>
                    </m:r>
                    <m:d>
                      <m:dPr>
                        <m:ctrlPr>
                          <a:rPr lang="cs-CZ" sz="1400" i="1">
                            <a:solidFill>
                              <a:schemeClr val="tx1"/>
                            </a:solidFill>
                            <a:latin typeface="Cambria Math" panose="02040503050406030204" pitchFamily="18" charset="0"/>
                          </a:rPr>
                        </m:ctrlPr>
                      </m:dPr>
                      <m:e>
                        <m:f>
                          <m:fPr>
                            <m:ctrlPr>
                              <a:rPr lang="cs-CZ" sz="1400" i="1">
                                <a:solidFill>
                                  <a:schemeClr val="tx1"/>
                                </a:solidFill>
                                <a:latin typeface="Cambria Math" panose="02040503050406030204" pitchFamily="18" charset="0"/>
                              </a:rPr>
                            </m:ctrlPr>
                          </m:fPr>
                          <m:num>
                            <m:r>
                              <a:rPr lang="cs-CZ" sz="1400" b="0" i="0" smtClean="0">
                                <a:solidFill>
                                  <a:schemeClr val="tx1"/>
                                </a:solidFill>
                                <a:latin typeface="Cambria Math" panose="02040503050406030204" pitchFamily="18" charset="0"/>
                              </a:rPr>
                              <m:t>6</m:t>
                            </m:r>
                            <m:r>
                              <m:rPr>
                                <m:sty m:val="p"/>
                              </m:rPr>
                              <a:rPr lang="cs-CZ" sz="1400">
                                <a:solidFill>
                                  <a:schemeClr val="tx1"/>
                                </a:solidFill>
                                <a:latin typeface="Cambria Math" panose="02040503050406030204" pitchFamily="18" charset="0"/>
                              </a:rPr>
                              <m:t>r</m:t>
                            </m:r>
                          </m:num>
                          <m:den>
                            <m:r>
                              <a:rPr lang="cs-CZ" sz="1400">
                                <a:solidFill>
                                  <a:schemeClr val="tx1"/>
                                </a:solidFill>
                                <a:latin typeface="Cambria Math" panose="02040503050406030204" pitchFamily="18" charset="0"/>
                              </a:rPr>
                              <m:t>12</m:t>
                            </m:r>
                          </m:den>
                        </m:f>
                      </m:e>
                    </m:d>
                    <m:r>
                      <a:rPr lang="cs-CZ" sz="1400">
                        <a:solidFill>
                          <a:schemeClr val="tx1"/>
                        </a:solidFill>
                        <a:latin typeface="Cambria Math" panose="02040503050406030204" pitchFamily="18" charset="0"/>
                      </a:rPr>
                      <m:t>+</m:t>
                    </m:r>
                    <m:r>
                      <m:rPr>
                        <m:sty m:val="p"/>
                      </m:rPr>
                      <a:rPr lang="cs-CZ" sz="1400">
                        <a:solidFill>
                          <a:schemeClr val="tx1"/>
                        </a:solidFill>
                        <a:latin typeface="Cambria Math" panose="02040503050406030204" pitchFamily="18" charset="0"/>
                      </a:rPr>
                      <m:t>a</m:t>
                    </m:r>
                    <m:r>
                      <a:rPr lang="cs-CZ" sz="1400">
                        <a:latin typeface="Cambria Math" panose="02040503050406030204" pitchFamily="18" charset="0"/>
                      </a:rPr>
                      <m:t>⋅</m:t>
                    </m:r>
                    <m:d>
                      <m:dPr>
                        <m:ctrlPr>
                          <a:rPr lang="cs-CZ" sz="1400" i="1">
                            <a:solidFill>
                              <a:schemeClr val="tx1"/>
                            </a:solidFill>
                            <a:latin typeface="Cambria Math" panose="02040503050406030204" pitchFamily="18" charset="0"/>
                          </a:rPr>
                        </m:ctrlPr>
                      </m:dPr>
                      <m:e>
                        <m:f>
                          <m:fPr>
                            <m:ctrlPr>
                              <a:rPr lang="cs-CZ" sz="1400" i="1">
                                <a:solidFill>
                                  <a:schemeClr val="tx1"/>
                                </a:solidFill>
                                <a:latin typeface="Cambria Math" panose="02040503050406030204" pitchFamily="18" charset="0"/>
                              </a:rPr>
                            </m:ctrlPr>
                          </m:fPr>
                          <m:num>
                            <m:r>
                              <a:rPr lang="cs-CZ" sz="1400" b="0" i="0" smtClean="0">
                                <a:solidFill>
                                  <a:schemeClr val="tx1"/>
                                </a:solidFill>
                                <a:latin typeface="Cambria Math" panose="02040503050406030204" pitchFamily="18" charset="0"/>
                              </a:rPr>
                              <m:t>5</m:t>
                            </m:r>
                            <m:r>
                              <m:rPr>
                                <m:sty m:val="p"/>
                              </m:rPr>
                              <a:rPr lang="cs-CZ" sz="1400">
                                <a:solidFill>
                                  <a:schemeClr val="tx1"/>
                                </a:solidFill>
                                <a:latin typeface="Cambria Math" panose="02040503050406030204" pitchFamily="18" charset="0"/>
                              </a:rPr>
                              <m:t>r</m:t>
                            </m:r>
                          </m:num>
                          <m:den>
                            <m:r>
                              <a:rPr lang="cs-CZ" sz="1400">
                                <a:solidFill>
                                  <a:schemeClr val="tx1"/>
                                </a:solidFill>
                                <a:latin typeface="Cambria Math" panose="02040503050406030204" pitchFamily="18" charset="0"/>
                              </a:rPr>
                              <m:t>12</m:t>
                            </m:r>
                          </m:den>
                        </m:f>
                      </m:e>
                    </m:d>
                    <m:r>
                      <m:rPr>
                        <m:sty m:val="p"/>
                      </m:rPr>
                      <a:rPr lang="cs-CZ" sz="1400">
                        <a:solidFill>
                          <a:schemeClr val="tx1"/>
                        </a:solidFill>
                        <a:latin typeface="Cambria Math" panose="02040503050406030204" pitchFamily="18" charset="0"/>
                      </a:rPr>
                      <m:t>a</m:t>
                    </m:r>
                    <m:r>
                      <a:rPr lang="cs-CZ" sz="1400">
                        <a:latin typeface="Cambria Math" panose="02040503050406030204" pitchFamily="18" charset="0"/>
                      </a:rPr>
                      <m:t>⋅</m:t>
                    </m:r>
                    <m:d>
                      <m:dPr>
                        <m:ctrlPr>
                          <a:rPr lang="cs-CZ" sz="1400" i="1">
                            <a:solidFill>
                              <a:schemeClr val="tx1"/>
                            </a:solidFill>
                            <a:latin typeface="Cambria Math" panose="02040503050406030204" pitchFamily="18" charset="0"/>
                          </a:rPr>
                        </m:ctrlPr>
                      </m:dPr>
                      <m:e>
                        <m:f>
                          <m:fPr>
                            <m:ctrlPr>
                              <a:rPr lang="cs-CZ" sz="1400" i="1">
                                <a:solidFill>
                                  <a:schemeClr val="tx1"/>
                                </a:solidFill>
                                <a:latin typeface="Cambria Math" panose="02040503050406030204" pitchFamily="18" charset="0"/>
                              </a:rPr>
                            </m:ctrlPr>
                          </m:fPr>
                          <m:num>
                            <m:r>
                              <a:rPr lang="cs-CZ" sz="1400" b="0" i="0" smtClean="0">
                                <a:solidFill>
                                  <a:schemeClr val="tx1"/>
                                </a:solidFill>
                                <a:latin typeface="Cambria Math" panose="02040503050406030204" pitchFamily="18" charset="0"/>
                              </a:rPr>
                              <m:t>4</m:t>
                            </m:r>
                            <m:r>
                              <m:rPr>
                                <m:sty m:val="p"/>
                              </m:rPr>
                              <a:rPr lang="cs-CZ" sz="1400">
                                <a:solidFill>
                                  <a:schemeClr val="tx1"/>
                                </a:solidFill>
                                <a:latin typeface="Cambria Math" panose="02040503050406030204" pitchFamily="18" charset="0"/>
                              </a:rPr>
                              <m:t>r</m:t>
                            </m:r>
                          </m:num>
                          <m:den>
                            <m:r>
                              <a:rPr lang="cs-CZ" sz="1400">
                                <a:solidFill>
                                  <a:schemeClr val="tx1"/>
                                </a:solidFill>
                                <a:latin typeface="Cambria Math" panose="02040503050406030204" pitchFamily="18" charset="0"/>
                              </a:rPr>
                              <m:t>12</m:t>
                            </m:r>
                          </m:den>
                        </m:f>
                      </m:e>
                    </m:d>
                    <m:r>
                      <a:rPr lang="cs-CZ" sz="1400">
                        <a:solidFill>
                          <a:schemeClr val="tx1"/>
                        </a:solidFill>
                        <a:latin typeface="Cambria Math" panose="02040503050406030204" pitchFamily="18" charset="0"/>
                      </a:rPr>
                      <m:t>+</m:t>
                    </m:r>
                    <m:r>
                      <m:rPr>
                        <m:sty m:val="p"/>
                      </m:rPr>
                      <a:rPr lang="cs-CZ" sz="1400">
                        <a:solidFill>
                          <a:schemeClr val="tx1"/>
                        </a:solidFill>
                        <a:latin typeface="Cambria Math" panose="02040503050406030204" pitchFamily="18" charset="0"/>
                      </a:rPr>
                      <m:t>a</m:t>
                    </m:r>
                    <m:r>
                      <a:rPr lang="cs-CZ" sz="1400">
                        <a:latin typeface="Cambria Math" panose="02040503050406030204" pitchFamily="18" charset="0"/>
                      </a:rPr>
                      <m:t>⋅</m:t>
                    </m:r>
                    <m:d>
                      <m:dPr>
                        <m:ctrlPr>
                          <a:rPr lang="cs-CZ" sz="1400" i="1">
                            <a:solidFill>
                              <a:schemeClr val="tx1"/>
                            </a:solidFill>
                            <a:latin typeface="Cambria Math" panose="02040503050406030204" pitchFamily="18" charset="0"/>
                          </a:rPr>
                        </m:ctrlPr>
                      </m:dPr>
                      <m:e>
                        <m:f>
                          <m:fPr>
                            <m:ctrlPr>
                              <a:rPr lang="cs-CZ" sz="1400" i="1">
                                <a:solidFill>
                                  <a:schemeClr val="tx1"/>
                                </a:solidFill>
                                <a:latin typeface="Cambria Math" panose="02040503050406030204" pitchFamily="18" charset="0"/>
                              </a:rPr>
                            </m:ctrlPr>
                          </m:fPr>
                          <m:num>
                            <m:r>
                              <a:rPr lang="cs-CZ" sz="1400" b="0" i="0" smtClean="0">
                                <a:solidFill>
                                  <a:schemeClr val="tx1"/>
                                </a:solidFill>
                                <a:latin typeface="Cambria Math" panose="02040503050406030204" pitchFamily="18" charset="0"/>
                              </a:rPr>
                              <m:t>3</m:t>
                            </m:r>
                            <m:r>
                              <m:rPr>
                                <m:sty m:val="p"/>
                              </m:rPr>
                              <a:rPr lang="cs-CZ" sz="1400">
                                <a:solidFill>
                                  <a:schemeClr val="tx1"/>
                                </a:solidFill>
                                <a:latin typeface="Cambria Math" panose="02040503050406030204" pitchFamily="18" charset="0"/>
                              </a:rPr>
                              <m:t>r</m:t>
                            </m:r>
                          </m:num>
                          <m:den>
                            <m:r>
                              <a:rPr lang="cs-CZ" sz="1400">
                                <a:solidFill>
                                  <a:schemeClr val="tx1"/>
                                </a:solidFill>
                                <a:latin typeface="Cambria Math" panose="02040503050406030204" pitchFamily="18" charset="0"/>
                              </a:rPr>
                              <m:t>12</m:t>
                            </m:r>
                          </m:den>
                        </m:f>
                      </m:e>
                    </m:d>
                    <m:r>
                      <a:rPr lang="cs-CZ" sz="1400">
                        <a:solidFill>
                          <a:schemeClr val="tx1"/>
                        </a:solidFill>
                        <a:latin typeface="Cambria Math" panose="02040503050406030204" pitchFamily="18" charset="0"/>
                      </a:rPr>
                      <m:t>+</m:t>
                    </m:r>
                    <m:r>
                      <m:rPr>
                        <m:sty m:val="p"/>
                      </m:rPr>
                      <a:rPr lang="cs-CZ" sz="1400">
                        <a:solidFill>
                          <a:schemeClr val="tx1"/>
                        </a:solidFill>
                        <a:latin typeface="Cambria Math" panose="02040503050406030204" pitchFamily="18" charset="0"/>
                      </a:rPr>
                      <m:t>a</m:t>
                    </m:r>
                    <m:r>
                      <a:rPr lang="cs-CZ" sz="1400">
                        <a:latin typeface="Cambria Math" panose="02040503050406030204" pitchFamily="18" charset="0"/>
                      </a:rPr>
                      <m:t>⋅</m:t>
                    </m:r>
                    <m:d>
                      <m:dPr>
                        <m:ctrlPr>
                          <a:rPr lang="cs-CZ" sz="1400" i="1">
                            <a:solidFill>
                              <a:schemeClr val="tx1"/>
                            </a:solidFill>
                            <a:latin typeface="Cambria Math" panose="02040503050406030204" pitchFamily="18" charset="0"/>
                          </a:rPr>
                        </m:ctrlPr>
                      </m:dPr>
                      <m:e>
                        <m:f>
                          <m:fPr>
                            <m:ctrlPr>
                              <a:rPr lang="cs-CZ" sz="1400" i="1">
                                <a:solidFill>
                                  <a:schemeClr val="tx1"/>
                                </a:solidFill>
                                <a:latin typeface="Cambria Math" panose="02040503050406030204" pitchFamily="18" charset="0"/>
                              </a:rPr>
                            </m:ctrlPr>
                          </m:fPr>
                          <m:num>
                            <m:r>
                              <a:rPr lang="cs-CZ" sz="1400" b="0" i="0" smtClean="0">
                                <a:solidFill>
                                  <a:schemeClr val="tx1"/>
                                </a:solidFill>
                                <a:latin typeface="Cambria Math" panose="02040503050406030204" pitchFamily="18" charset="0"/>
                              </a:rPr>
                              <m:t>2</m:t>
                            </m:r>
                            <m:r>
                              <m:rPr>
                                <m:sty m:val="p"/>
                              </m:rPr>
                              <a:rPr lang="cs-CZ" sz="1400">
                                <a:solidFill>
                                  <a:schemeClr val="tx1"/>
                                </a:solidFill>
                                <a:latin typeface="Cambria Math" panose="02040503050406030204" pitchFamily="18" charset="0"/>
                              </a:rPr>
                              <m:t>r</m:t>
                            </m:r>
                          </m:num>
                          <m:den>
                            <m:r>
                              <a:rPr lang="cs-CZ" sz="1400">
                                <a:solidFill>
                                  <a:schemeClr val="tx1"/>
                                </a:solidFill>
                                <a:latin typeface="Cambria Math" panose="02040503050406030204" pitchFamily="18" charset="0"/>
                              </a:rPr>
                              <m:t>12</m:t>
                            </m:r>
                          </m:den>
                        </m:f>
                      </m:e>
                    </m:d>
                    <m:r>
                      <a:rPr lang="cs-CZ" sz="1400">
                        <a:solidFill>
                          <a:schemeClr val="tx1"/>
                        </a:solidFill>
                        <a:latin typeface="Cambria Math" panose="02040503050406030204" pitchFamily="18" charset="0"/>
                      </a:rPr>
                      <m:t>+</m:t>
                    </m:r>
                    <m:r>
                      <m:rPr>
                        <m:sty m:val="p"/>
                      </m:rPr>
                      <a:rPr lang="cs-CZ" sz="1400">
                        <a:solidFill>
                          <a:schemeClr val="tx1"/>
                        </a:solidFill>
                        <a:latin typeface="Cambria Math" panose="02040503050406030204" pitchFamily="18" charset="0"/>
                      </a:rPr>
                      <m:t>a</m:t>
                    </m:r>
                    <m:r>
                      <a:rPr lang="cs-CZ" sz="1400">
                        <a:latin typeface="Cambria Math" panose="02040503050406030204" pitchFamily="18" charset="0"/>
                      </a:rPr>
                      <m:t>⋅</m:t>
                    </m:r>
                    <m:d>
                      <m:dPr>
                        <m:ctrlPr>
                          <a:rPr lang="cs-CZ" sz="1400" i="1">
                            <a:solidFill>
                              <a:schemeClr val="tx1"/>
                            </a:solidFill>
                            <a:latin typeface="Cambria Math" panose="02040503050406030204" pitchFamily="18" charset="0"/>
                          </a:rPr>
                        </m:ctrlPr>
                      </m:dPr>
                      <m:e>
                        <m:f>
                          <m:fPr>
                            <m:ctrlPr>
                              <a:rPr lang="cs-CZ" sz="1400" i="1">
                                <a:solidFill>
                                  <a:schemeClr val="tx1"/>
                                </a:solidFill>
                                <a:latin typeface="Cambria Math" panose="02040503050406030204" pitchFamily="18" charset="0"/>
                              </a:rPr>
                            </m:ctrlPr>
                          </m:fPr>
                          <m:num>
                            <m:r>
                              <a:rPr lang="cs-CZ" sz="1400" b="0" i="1" smtClean="0">
                                <a:solidFill>
                                  <a:schemeClr val="tx1"/>
                                </a:solidFill>
                                <a:latin typeface="Cambria Math" panose="02040503050406030204" pitchFamily="18" charset="0"/>
                              </a:rPr>
                              <m:t>1</m:t>
                            </m:r>
                            <m:r>
                              <m:rPr>
                                <m:sty m:val="p"/>
                              </m:rPr>
                              <a:rPr lang="cs-CZ" sz="1400">
                                <a:solidFill>
                                  <a:schemeClr val="tx1"/>
                                </a:solidFill>
                                <a:latin typeface="Cambria Math" panose="02040503050406030204" pitchFamily="18" charset="0"/>
                              </a:rPr>
                              <m:t>r</m:t>
                            </m:r>
                          </m:num>
                          <m:den>
                            <m:r>
                              <a:rPr lang="cs-CZ" sz="1400">
                                <a:solidFill>
                                  <a:schemeClr val="tx1"/>
                                </a:solidFill>
                                <a:latin typeface="Cambria Math" panose="02040503050406030204" pitchFamily="18" charset="0"/>
                              </a:rPr>
                              <m:t>12</m:t>
                            </m:r>
                          </m:den>
                        </m:f>
                      </m:e>
                    </m:d>
                    <m:r>
                      <a:rPr lang="cs-CZ" sz="1400" b="0" i="1" smtClean="0">
                        <a:solidFill>
                          <a:schemeClr val="tx1"/>
                        </a:solidFill>
                        <a:latin typeface="Cambria Math" panose="02040503050406030204" pitchFamily="18" charset="0"/>
                      </a:rPr>
                      <m:t>+</m:t>
                    </m:r>
                    <m:r>
                      <m:rPr>
                        <m:sty m:val="p"/>
                      </m:rPr>
                      <a:rPr lang="cs-CZ" sz="1400" smtClean="0">
                        <a:solidFill>
                          <a:srgbClr val="C00000"/>
                        </a:solidFill>
                        <a:latin typeface="Cambria Math" panose="02040503050406030204" pitchFamily="18" charset="0"/>
                      </a:rPr>
                      <m:t>a</m:t>
                    </m:r>
                    <m:r>
                      <a:rPr lang="cs-CZ" sz="1400">
                        <a:solidFill>
                          <a:srgbClr val="C00000"/>
                        </a:solidFill>
                        <a:latin typeface="Cambria Math" panose="02040503050406030204" pitchFamily="18" charset="0"/>
                      </a:rPr>
                      <m:t>⋅</m:t>
                    </m:r>
                    <m:d>
                      <m:dPr>
                        <m:ctrlPr>
                          <a:rPr lang="cs-CZ" sz="1400" i="1">
                            <a:solidFill>
                              <a:srgbClr val="C00000"/>
                            </a:solidFill>
                            <a:latin typeface="Cambria Math" panose="02040503050406030204" pitchFamily="18" charset="0"/>
                          </a:rPr>
                        </m:ctrlPr>
                      </m:dPr>
                      <m:e>
                        <m:f>
                          <m:fPr>
                            <m:ctrlPr>
                              <a:rPr lang="cs-CZ" sz="1400" i="1">
                                <a:solidFill>
                                  <a:srgbClr val="C00000"/>
                                </a:solidFill>
                                <a:latin typeface="Cambria Math" panose="02040503050406030204" pitchFamily="18" charset="0"/>
                              </a:rPr>
                            </m:ctrlPr>
                          </m:fPr>
                          <m:num>
                            <m:r>
                              <a:rPr lang="cs-CZ" sz="1400" b="0" i="1" smtClean="0">
                                <a:solidFill>
                                  <a:srgbClr val="C00000"/>
                                </a:solidFill>
                                <a:latin typeface="Cambria Math" panose="02040503050406030204" pitchFamily="18" charset="0"/>
                              </a:rPr>
                              <m:t>0</m:t>
                            </m:r>
                            <m:r>
                              <m:rPr>
                                <m:sty m:val="p"/>
                              </m:rPr>
                              <a:rPr lang="cs-CZ" sz="1400">
                                <a:solidFill>
                                  <a:srgbClr val="C00000"/>
                                </a:solidFill>
                                <a:latin typeface="Cambria Math" panose="02040503050406030204" pitchFamily="18" charset="0"/>
                              </a:rPr>
                              <m:t>r</m:t>
                            </m:r>
                          </m:num>
                          <m:den>
                            <m:r>
                              <a:rPr lang="cs-CZ" sz="1400">
                                <a:solidFill>
                                  <a:srgbClr val="C00000"/>
                                </a:solidFill>
                                <a:latin typeface="Cambria Math" panose="02040503050406030204" pitchFamily="18" charset="0"/>
                              </a:rPr>
                              <m:t>12</m:t>
                            </m:r>
                          </m:den>
                        </m:f>
                      </m:e>
                    </m:d>
                  </m:oMath>
                </a14:m>
                <a:endParaRPr lang="cs-CZ" sz="1400" i="1" dirty="0">
                  <a:latin typeface="Cambria Math" panose="02040503050406030204" pitchFamily="18" charset="0"/>
                </a:endParaRPr>
              </a:p>
            </p:txBody>
          </p:sp>
        </mc:Choice>
        <mc:Fallback xmlns="">
          <p:sp>
            <p:nvSpPr>
              <p:cNvPr id="54" name="TextovéPole 53">
                <a:extLst>
                  <a:ext uri="{FF2B5EF4-FFF2-40B4-BE49-F238E27FC236}">
                    <a16:creationId xmlns:a16="http://schemas.microsoft.com/office/drawing/2014/main" id="{F6817434-827E-45B6-9861-EEE42F2D1698}"/>
                  </a:ext>
                </a:extLst>
              </p:cNvPr>
              <p:cNvSpPr txBox="1">
                <a:spLocks noRot="1" noChangeAspect="1" noMove="1" noResize="1" noEditPoints="1" noAdjustHandles="1" noChangeArrowheads="1" noChangeShapeType="1" noTextEdit="1"/>
              </p:cNvSpPr>
              <p:nvPr/>
            </p:nvSpPr>
            <p:spPr>
              <a:xfrm>
                <a:off x="638481" y="4736092"/>
                <a:ext cx="10516126" cy="414729"/>
              </a:xfrm>
              <a:prstGeom prst="rect">
                <a:avLst/>
              </a:prstGeom>
              <a:blipFill>
                <a:blip r:embed="rId2"/>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55" name="TextovéPole 54">
                <a:extLst>
                  <a:ext uri="{FF2B5EF4-FFF2-40B4-BE49-F238E27FC236}">
                    <a16:creationId xmlns:a16="http://schemas.microsoft.com/office/drawing/2014/main" id="{A558C4CC-7A19-4D9B-8D66-C7E434AAD0BD}"/>
                  </a:ext>
                </a:extLst>
              </p:cNvPr>
              <p:cNvSpPr txBox="1"/>
              <p:nvPr/>
            </p:nvSpPr>
            <p:spPr>
              <a:xfrm>
                <a:off x="773024" y="4239413"/>
                <a:ext cx="5128135" cy="484043"/>
              </a:xfrm>
              <a:prstGeom prst="rect">
                <a:avLst/>
              </a:prstGeom>
              <a:noFill/>
            </p:spPr>
            <p:txBody>
              <a:bodyPr wrap="none" lIns="0" tIns="0" rIns="0" bIns="0" rtlCol="0">
                <a:spAutoFit/>
              </a:bodyPr>
              <a:lstStyle/>
              <a:p>
                <a:pPr/>
                <a14:m>
                  <m:oMathPara xmlns:m="http://schemas.openxmlformats.org/officeDocument/2006/math">
                    <m:oMathParaPr>
                      <m:jc m:val="left"/>
                    </m:oMathParaPr>
                    <m:oMath xmlns:m="http://schemas.openxmlformats.org/officeDocument/2006/math">
                      <m:r>
                        <m:rPr>
                          <m:sty m:val="p"/>
                        </m:rPr>
                        <a:rPr lang="cs-CZ" sz="1400" smtClean="0">
                          <a:latin typeface="Cambria Math" panose="02040503050406030204" pitchFamily="18" charset="0"/>
                        </a:rPr>
                        <m:t>F</m:t>
                      </m:r>
                      <m:r>
                        <m:rPr>
                          <m:sty m:val="p"/>
                        </m:rPr>
                        <a:rPr lang="cs-CZ" sz="1400" b="0" i="0" smtClean="0">
                          <a:latin typeface="Cambria Math" panose="02040503050406030204" pitchFamily="18" charset="0"/>
                        </a:rPr>
                        <m:t>V</m:t>
                      </m:r>
                      <m:r>
                        <a:rPr lang="cs-CZ" sz="1400" b="0" i="0" baseline="-25000" smtClean="0">
                          <a:latin typeface="Cambria Math" panose="02040503050406030204" pitchFamily="18" charset="0"/>
                        </a:rPr>
                        <m:t>4</m:t>
                      </m:r>
                      <m:r>
                        <a:rPr lang="cs-CZ" sz="1400" i="0">
                          <a:latin typeface="Cambria Math" panose="02040503050406030204" pitchFamily="18" charset="0"/>
                        </a:rPr>
                        <m:t>=</m:t>
                      </m:r>
                      <m:r>
                        <m:rPr>
                          <m:sty m:val="p"/>
                        </m:rPr>
                        <a:rPr lang="cs-CZ" sz="1400" b="0" i="0" smtClean="0">
                          <a:solidFill>
                            <a:srgbClr val="0000DC"/>
                          </a:solidFill>
                          <a:latin typeface="Cambria Math" panose="02040503050406030204" pitchFamily="18" charset="0"/>
                        </a:rPr>
                        <m:t>a</m:t>
                      </m:r>
                      <m:r>
                        <a:rPr lang="cs-CZ" sz="1400" b="0" i="0" smtClean="0">
                          <a:latin typeface="Cambria Math" panose="02040503050406030204" pitchFamily="18" charset="0"/>
                        </a:rPr>
                        <m:t>+</m:t>
                      </m:r>
                      <m:r>
                        <m:rPr>
                          <m:sty m:val="p"/>
                        </m:rPr>
                        <a:rPr lang="cs-CZ" sz="1400" b="0" i="0" smtClean="0">
                          <a:latin typeface="Cambria Math" panose="02040503050406030204" pitchFamily="18" charset="0"/>
                        </a:rPr>
                        <m:t>a</m:t>
                      </m:r>
                      <m:r>
                        <a:rPr lang="cs-CZ" sz="1400">
                          <a:latin typeface="Cambria Math" panose="02040503050406030204" pitchFamily="18" charset="0"/>
                        </a:rPr>
                        <m:t>⋅</m:t>
                      </m:r>
                      <m:d>
                        <m:dPr>
                          <m:endChr m:val=""/>
                          <m:ctrlPr>
                            <a:rPr lang="cs-CZ" sz="1400" i="1">
                              <a:solidFill>
                                <a:srgbClr val="836967"/>
                              </a:solidFill>
                              <a:latin typeface="Cambria Math" panose="02040503050406030204" pitchFamily="18" charset="0"/>
                            </a:rPr>
                          </m:ctrlPr>
                        </m:dPr>
                        <m:e>
                          <m:r>
                            <a:rPr lang="cs-CZ" sz="1400">
                              <a:latin typeface="Cambria Math" panose="02040503050406030204" pitchFamily="18" charset="0"/>
                            </a:rPr>
                            <m:t>1+</m:t>
                          </m:r>
                          <m:f>
                            <m:fPr>
                              <m:ctrlPr>
                                <a:rPr lang="cs-CZ" sz="1400" i="1">
                                  <a:solidFill>
                                    <a:srgbClr val="836967"/>
                                  </a:solidFill>
                                  <a:latin typeface="Cambria Math" panose="02040503050406030204" pitchFamily="18" charset="0"/>
                                </a:rPr>
                              </m:ctrlPr>
                            </m:fPr>
                            <m:num>
                              <m:r>
                                <a:rPr lang="cs-CZ" sz="1400" i="1">
                                  <a:solidFill>
                                    <a:srgbClr val="836967"/>
                                  </a:solidFill>
                                  <a:latin typeface="Cambria Math" panose="02040503050406030204" pitchFamily="18" charset="0"/>
                                </a:rPr>
                                <m:t>𝑟</m:t>
                              </m:r>
                            </m:num>
                            <m:den>
                              <m:r>
                                <a:rPr lang="cs-CZ" sz="1400">
                                  <a:latin typeface="Cambria Math" panose="02040503050406030204" pitchFamily="18" charset="0"/>
                                </a:rPr>
                                <m:t>12</m:t>
                              </m:r>
                            </m:den>
                          </m:f>
                        </m:e>
                      </m:d>
                      <m:d>
                        <m:dPr>
                          <m:begChr m:val=""/>
                          <m:ctrlPr>
                            <a:rPr lang="cs-CZ" sz="1400" i="1">
                              <a:solidFill>
                                <a:srgbClr val="836967"/>
                              </a:solidFill>
                              <a:latin typeface="Cambria Math" panose="02040503050406030204" pitchFamily="18" charset="0"/>
                            </a:rPr>
                          </m:ctrlPr>
                        </m:dPr>
                        <m:e>
                          <m:r>
                            <a:rPr lang="cs-CZ" sz="1400">
                              <a:latin typeface="Cambria Math" panose="02040503050406030204" pitchFamily="18" charset="0"/>
                            </a:rPr>
                            <m:t>+</m:t>
                          </m:r>
                          <m:f>
                            <m:fPr>
                              <m:ctrlPr>
                                <a:rPr lang="cs-CZ" sz="1400" i="1">
                                  <a:solidFill>
                                    <a:srgbClr val="836967"/>
                                  </a:solidFill>
                                  <a:latin typeface="Cambria Math" panose="02040503050406030204" pitchFamily="18" charset="0"/>
                                </a:rPr>
                              </m:ctrlPr>
                            </m:fPr>
                            <m:num>
                              <m:r>
                                <a:rPr lang="cs-CZ" sz="1400" i="1">
                                  <a:solidFill>
                                    <a:srgbClr val="836967"/>
                                  </a:solidFill>
                                  <a:latin typeface="Cambria Math" panose="02040503050406030204" pitchFamily="18" charset="0"/>
                                </a:rPr>
                                <m:t>𝑟</m:t>
                              </m:r>
                            </m:num>
                            <m:den>
                              <m:r>
                                <a:rPr lang="cs-CZ" sz="1400">
                                  <a:latin typeface="Cambria Math" panose="02040503050406030204" pitchFamily="18" charset="0"/>
                                </a:rPr>
                                <m:t>12</m:t>
                              </m:r>
                            </m:den>
                          </m:f>
                        </m:e>
                      </m:d>
                      <m:r>
                        <a:rPr lang="cs-CZ" sz="1400" b="0" i="1" smtClean="0">
                          <a:latin typeface="Cambria Math" panose="02040503050406030204" pitchFamily="18" charset="0"/>
                        </a:rPr>
                        <m:t>+</m:t>
                      </m:r>
                      <m:r>
                        <m:rPr>
                          <m:sty m:val="p"/>
                        </m:rPr>
                        <a:rPr lang="cs-CZ" sz="1400">
                          <a:latin typeface="Cambria Math" panose="02040503050406030204" pitchFamily="18" charset="0"/>
                        </a:rPr>
                        <m:t>a</m:t>
                      </m:r>
                      <m:r>
                        <a:rPr lang="cs-CZ" sz="1400">
                          <a:latin typeface="Cambria Math" panose="02040503050406030204" pitchFamily="18" charset="0"/>
                        </a:rPr>
                        <m:t>⋅</m:t>
                      </m:r>
                      <m:d>
                        <m:dPr>
                          <m:ctrlPr>
                            <a:rPr lang="cs-CZ" sz="1400" i="1">
                              <a:solidFill>
                                <a:srgbClr val="836967"/>
                              </a:solidFill>
                              <a:latin typeface="Cambria Math" panose="02040503050406030204" pitchFamily="18" charset="0"/>
                            </a:rPr>
                          </m:ctrlPr>
                        </m:dPr>
                        <m:e>
                          <m:r>
                            <a:rPr lang="cs-CZ" sz="1400">
                              <a:latin typeface="Cambria Math" panose="02040503050406030204" pitchFamily="18" charset="0"/>
                            </a:rPr>
                            <m:t>1+</m:t>
                          </m:r>
                          <m:f>
                            <m:fPr>
                              <m:ctrlPr>
                                <a:rPr lang="cs-CZ" sz="1400" i="1">
                                  <a:solidFill>
                                    <a:srgbClr val="836967"/>
                                  </a:solidFill>
                                  <a:latin typeface="Cambria Math" panose="02040503050406030204" pitchFamily="18" charset="0"/>
                                </a:rPr>
                              </m:ctrlPr>
                            </m:fPr>
                            <m:num>
                              <m:r>
                                <a:rPr lang="cs-CZ" sz="1400" i="1">
                                  <a:solidFill>
                                    <a:srgbClr val="836967"/>
                                  </a:solidFill>
                                  <a:latin typeface="Cambria Math" panose="02040503050406030204" pitchFamily="18" charset="0"/>
                                </a:rPr>
                                <m:t>𝑟</m:t>
                              </m:r>
                            </m:num>
                            <m:den>
                              <m:r>
                                <a:rPr lang="cs-CZ" sz="1400">
                                  <a:latin typeface="Cambria Math" panose="02040503050406030204" pitchFamily="18" charset="0"/>
                                </a:rPr>
                                <m:t>12</m:t>
                              </m:r>
                            </m:den>
                          </m:f>
                        </m:e>
                      </m:d>
                      <m:r>
                        <a:rPr lang="cs-CZ" sz="1400" b="0" i="0" smtClean="0">
                          <a:latin typeface="Cambria Math" panose="02040503050406030204" pitchFamily="18" charset="0"/>
                        </a:rPr>
                        <m:t>=</m:t>
                      </m:r>
                      <m:r>
                        <a:rPr lang="cs-CZ" sz="1400" b="1" i="0" smtClean="0">
                          <a:solidFill>
                            <a:srgbClr val="0000DC"/>
                          </a:solidFill>
                          <a:latin typeface="Cambria Math" panose="02040503050406030204" pitchFamily="18" charset="0"/>
                        </a:rPr>
                        <m:t>𝟑𝐚</m:t>
                      </m:r>
                      <m:r>
                        <a:rPr lang="cs-CZ" sz="1400" b="0" i="0" smtClean="0">
                          <a:latin typeface="Cambria Math" panose="02040503050406030204" pitchFamily="18" charset="0"/>
                        </a:rPr>
                        <m:t>+</m:t>
                      </m:r>
                      <m:r>
                        <m:rPr>
                          <m:sty m:val="p"/>
                        </m:rPr>
                        <a:rPr lang="cs-CZ" sz="1400" b="0" i="0" smtClean="0">
                          <a:latin typeface="Cambria Math" panose="02040503050406030204" pitchFamily="18" charset="0"/>
                        </a:rPr>
                        <m:t>a</m:t>
                      </m:r>
                      <m:r>
                        <a:rPr lang="cs-CZ" sz="1400">
                          <a:latin typeface="Cambria Math" panose="02040503050406030204" pitchFamily="18" charset="0"/>
                        </a:rPr>
                        <m:t>⋅</m:t>
                      </m:r>
                      <m:f>
                        <m:fPr>
                          <m:ctrlPr>
                            <a:rPr lang="cs-CZ" sz="1400" b="1" i="1" smtClean="0">
                              <a:solidFill>
                                <a:srgbClr val="0000DC"/>
                              </a:solidFill>
                              <a:latin typeface="Cambria Math" panose="02040503050406030204" pitchFamily="18" charset="0"/>
                              <a:ea typeface="Cambria Math" panose="02040503050406030204" pitchFamily="18" charset="0"/>
                            </a:rPr>
                          </m:ctrlPr>
                        </m:fPr>
                        <m:num>
                          <m:r>
                            <a:rPr lang="cs-CZ" sz="1400" b="1" i="1" smtClean="0">
                              <a:solidFill>
                                <a:srgbClr val="0000DC"/>
                              </a:solidFill>
                              <a:latin typeface="Cambria Math" panose="02040503050406030204" pitchFamily="18" charset="0"/>
                              <a:ea typeface="Cambria Math" panose="02040503050406030204" pitchFamily="18" charset="0"/>
                            </a:rPr>
                            <m:t>𝟐</m:t>
                          </m:r>
                          <m:r>
                            <a:rPr lang="cs-CZ" sz="1400" b="1" i="1" smtClean="0">
                              <a:solidFill>
                                <a:srgbClr val="0000DC"/>
                              </a:solidFill>
                              <a:latin typeface="Cambria Math" panose="02040503050406030204" pitchFamily="18" charset="0"/>
                              <a:ea typeface="Cambria Math" panose="02040503050406030204" pitchFamily="18" charset="0"/>
                            </a:rPr>
                            <m:t>𝒓</m:t>
                          </m:r>
                        </m:num>
                        <m:den>
                          <m:r>
                            <a:rPr lang="cs-CZ" sz="1400" b="1" i="1" smtClean="0">
                              <a:solidFill>
                                <a:srgbClr val="0000DC"/>
                              </a:solidFill>
                              <a:latin typeface="Cambria Math" panose="02040503050406030204" pitchFamily="18" charset="0"/>
                              <a:ea typeface="Cambria Math" panose="02040503050406030204" pitchFamily="18" charset="0"/>
                            </a:rPr>
                            <m:t>𝟏𝟐</m:t>
                          </m:r>
                        </m:den>
                      </m:f>
                      <m:r>
                        <a:rPr lang="cs-CZ" sz="1400" b="0" i="1" smtClean="0">
                          <a:latin typeface="Cambria Math" panose="02040503050406030204" pitchFamily="18" charset="0"/>
                          <a:ea typeface="Cambria Math" panose="02040503050406030204" pitchFamily="18" charset="0"/>
                        </a:rPr>
                        <m:t>+</m:t>
                      </m:r>
                      <m:r>
                        <a:rPr lang="cs-CZ" sz="1400" b="0" i="1" smtClean="0">
                          <a:latin typeface="Cambria Math" panose="02040503050406030204" pitchFamily="18" charset="0"/>
                          <a:ea typeface="Cambria Math" panose="02040503050406030204" pitchFamily="18" charset="0"/>
                        </a:rPr>
                        <m:t>𝑎</m:t>
                      </m:r>
                      <m:r>
                        <a:rPr lang="cs-CZ" sz="1400">
                          <a:latin typeface="Cambria Math" panose="02040503050406030204" pitchFamily="18" charset="0"/>
                        </a:rPr>
                        <m:t>⋅</m:t>
                      </m:r>
                      <m:f>
                        <m:fPr>
                          <m:ctrlPr>
                            <a:rPr lang="cs-CZ" sz="1400" b="0" i="1" smtClean="0">
                              <a:latin typeface="Cambria Math" panose="02040503050406030204" pitchFamily="18" charset="0"/>
                              <a:ea typeface="Cambria Math" panose="02040503050406030204" pitchFamily="18" charset="0"/>
                            </a:rPr>
                          </m:ctrlPr>
                        </m:fPr>
                        <m:num>
                          <m:r>
                            <a:rPr lang="cs-CZ" sz="1400" b="0" i="1" smtClean="0">
                              <a:latin typeface="Cambria Math" panose="02040503050406030204" pitchFamily="18" charset="0"/>
                              <a:ea typeface="Cambria Math" panose="02040503050406030204" pitchFamily="18" charset="0"/>
                            </a:rPr>
                            <m:t>𝑟</m:t>
                          </m:r>
                        </m:num>
                        <m:den>
                          <m:r>
                            <a:rPr lang="cs-CZ" sz="1400" b="0" i="1" smtClean="0">
                              <a:latin typeface="Cambria Math" panose="02040503050406030204" pitchFamily="18" charset="0"/>
                              <a:ea typeface="Cambria Math" panose="02040503050406030204" pitchFamily="18" charset="0"/>
                            </a:rPr>
                            <m:t>12</m:t>
                          </m:r>
                        </m:den>
                      </m:f>
                    </m:oMath>
                  </m:oMathPara>
                </a14:m>
                <a:endParaRPr lang="cs-CZ" sz="1400" dirty="0"/>
              </a:p>
            </p:txBody>
          </p:sp>
        </mc:Choice>
        <mc:Fallback xmlns="">
          <p:sp>
            <p:nvSpPr>
              <p:cNvPr id="55" name="TextovéPole 54">
                <a:extLst>
                  <a:ext uri="{FF2B5EF4-FFF2-40B4-BE49-F238E27FC236}">
                    <a16:creationId xmlns:a16="http://schemas.microsoft.com/office/drawing/2014/main" id="{A558C4CC-7A19-4D9B-8D66-C7E434AAD0BD}"/>
                  </a:ext>
                </a:extLst>
              </p:cNvPr>
              <p:cNvSpPr txBox="1">
                <a:spLocks noRot="1" noChangeAspect="1" noMove="1" noResize="1" noEditPoints="1" noAdjustHandles="1" noChangeArrowheads="1" noChangeShapeType="1" noTextEdit="1"/>
              </p:cNvSpPr>
              <p:nvPr/>
            </p:nvSpPr>
            <p:spPr>
              <a:xfrm>
                <a:off x="773024" y="4239413"/>
                <a:ext cx="5128135" cy="484043"/>
              </a:xfrm>
              <a:prstGeom prst="rect">
                <a:avLst/>
              </a:prstGeom>
              <a:blipFill>
                <a:blip r:embed="rId3"/>
                <a:stretch>
                  <a:fillRect l="-1189" t="-225000" b="-323750"/>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56" name="TextovéPole 55">
                <a:extLst>
                  <a:ext uri="{FF2B5EF4-FFF2-40B4-BE49-F238E27FC236}">
                    <a16:creationId xmlns:a16="http://schemas.microsoft.com/office/drawing/2014/main" id="{C84E0AEB-ACEE-40CC-9B55-476F752E77D9}"/>
                  </a:ext>
                </a:extLst>
              </p:cNvPr>
              <p:cNvSpPr txBox="1"/>
              <p:nvPr/>
            </p:nvSpPr>
            <p:spPr>
              <a:xfrm>
                <a:off x="775725" y="3478426"/>
                <a:ext cx="657616" cy="215444"/>
              </a:xfrm>
              <a:prstGeom prst="rect">
                <a:avLst/>
              </a:prstGeom>
              <a:noFill/>
            </p:spPr>
            <p:txBody>
              <a:bodyPr wrap="none" lIns="0" tIns="0" rIns="0" bIns="0" rtlCol="0">
                <a:spAutoFit/>
              </a:bodyPr>
              <a:lstStyle/>
              <a:p>
                <a:pPr/>
                <a14:m>
                  <m:oMathPara xmlns:m="http://schemas.openxmlformats.org/officeDocument/2006/math">
                    <m:oMathParaPr>
                      <m:jc m:val="left"/>
                    </m:oMathParaPr>
                    <m:oMath xmlns:m="http://schemas.openxmlformats.org/officeDocument/2006/math">
                      <m:r>
                        <m:rPr>
                          <m:sty m:val="p"/>
                        </m:rPr>
                        <a:rPr lang="cs-CZ" sz="1400" smtClean="0">
                          <a:latin typeface="Cambria Math" panose="02040503050406030204" pitchFamily="18" charset="0"/>
                        </a:rPr>
                        <m:t>FV</m:t>
                      </m:r>
                      <m:r>
                        <a:rPr lang="cs-CZ" sz="1400" b="0" i="0" baseline="-25000" smtClean="0">
                          <a:latin typeface="Cambria Math" panose="02040503050406030204" pitchFamily="18" charset="0"/>
                        </a:rPr>
                        <m:t>2</m:t>
                      </m:r>
                      <m:r>
                        <a:rPr lang="cs-CZ" sz="1400" i="0">
                          <a:latin typeface="Cambria Math" panose="02040503050406030204" pitchFamily="18" charset="0"/>
                        </a:rPr>
                        <m:t>=</m:t>
                      </m:r>
                      <m:r>
                        <a:rPr lang="cs-CZ" sz="1400" b="1">
                          <a:solidFill>
                            <a:srgbClr val="0000DC"/>
                          </a:solidFill>
                          <a:latin typeface="Cambria Math" panose="02040503050406030204" pitchFamily="18" charset="0"/>
                        </a:rPr>
                        <m:t>𝐚</m:t>
                      </m:r>
                    </m:oMath>
                  </m:oMathPara>
                </a14:m>
                <a:endParaRPr lang="cs-CZ" sz="2000" b="1" dirty="0"/>
              </a:p>
            </p:txBody>
          </p:sp>
        </mc:Choice>
        <mc:Fallback xmlns="">
          <p:sp>
            <p:nvSpPr>
              <p:cNvPr id="56" name="TextovéPole 55">
                <a:extLst>
                  <a:ext uri="{FF2B5EF4-FFF2-40B4-BE49-F238E27FC236}">
                    <a16:creationId xmlns:a16="http://schemas.microsoft.com/office/drawing/2014/main" id="{C84E0AEB-ACEE-40CC-9B55-476F752E77D9}"/>
                  </a:ext>
                </a:extLst>
              </p:cNvPr>
              <p:cNvSpPr txBox="1">
                <a:spLocks noRot="1" noChangeAspect="1" noMove="1" noResize="1" noEditPoints="1" noAdjustHandles="1" noChangeArrowheads="1" noChangeShapeType="1" noTextEdit="1"/>
              </p:cNvSpPr>
              <p:nvPr/>
            </p:nvSpPr>
            <p:spPr>
              <a:xfrm>
                <a:off x="775725" y="3478426"/>
                <a:ext cx="657616" cy="215444"/>
              </a:xfrm>
              <a:prstGeom prst="rect">
                <a:avLst/>
              </a:prstGeom>
              <a:blipFill>
                <a:blip r:embed="rId4"/>
                <a:stretch>
                  <a:fillRect l="-9259" b="-20000"/>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60" name="TextovéPole 59">
                <a:extLst>
                  <a:ext uri="{FF2B5EF4-FFF2-40B4-BE49-F238E27FC236}">
                    <a16:creationId xmlns:a16="http://schemas.microsoft.com/office/drawing/2014/main" id="{7743B1F9-8DB5-4A7E-8B1C-F893536A2807}"/>
                  </a:ext>
                </a:extLst>
              </p:cNvPr>
              <p:cNvSpPr txBox="1"/>
              <p:nvPr/>
            </p:nvSpPr>
            <p:spPr>
              <a:xfrm>
                <a:off x="727027" y="5920374"/>
                <a:ext cx="6049586" cy="783869"/>
              </a:xfrm>
              <a:prstGeom prst="rect">
                <a:avLst/>
              </a:prstGeom>
              <a:solidFill>
                <a:srgbClr val="92D050"/>
              </a:solidFill>
            </p:spPr>
            <p:txBody>
              <a:bodyPr wrap="square">
                <a:spAutoFit/>
              </a:bodyPr>
              <a:lstStyle/>
              <a:p>
                <a:pPr/>
                <a14:m>
                  <m:oMathPara xmlns:m="http://schemas.openxmlformats.org/officeDocument/2006/math">
                    <m:oMathParaPr>
                      <m:jc m:val="centerGroup"/>
                    </m:oMathParaPr>
                    <m:oMath xmlns:m="http://schemas.openxmlformats.org/officeDocument/2006/math">
                      <m:r>
                        <m:rPr>
                          <m:sty m:val="p"/>
                        </m:rPr>
                        <a:rPr lang="cs-CZ" sz="2000" smtClean="0">
                          <a:latin typeface="Cambria Math" panose="02040503050406030204" pitchFamily="18" charset="0"/>
                        </a:rPr>
                        <m:t>F</m:t>
                      </m:r>
                      <m:r>
                        <m:rPr>
                          <m:sty m:val="p"/>
                        </m:rPr>
                        <a:rPr lang="cs-CZ" sz="2000" b="0" i="0" smtClean="0">
                          <a:latin typeface="Cambria Math" panose="02040503050406030204" pitchFamily="18" charset="0"/>
                        </a:rPr>
                        <m:t>VA</m:t>
                      </m:r>
                      <m:r>
                        <a:rPr lang="cs-CZ" sz="2000" i="0">
                          <a:latin typeface="Cambria Math" panose="02040503050406030204" pitchFamily="18" charset="0"/>
                        </a:rPr>
                        <m:t>=</m:t>
                      </m:r>
                      <m:r>
                        <a:rPr lang="cs-CZ" sz="2000" b="0" i="1" smtClean="0">
                          <a:latin typeface="Cambria Math" panose="02040503050406030204" pitchFamily="18" charset="0"/>
                        </a:rPr>
                        <m:t>𝑎</m:t>
                      </m:r>
                      <m:r>
                        <a:rPr lang="cs-CZ" sz="2000" b="0" i="1" smtClean="0">
                          <a:latin typeface="Cambria Math" panose="02040503050406030204" pitchFamily="18" charset="0"/>
                          <a:ea typeface="Cambria Math" panose="02040503050406030204" pitchFamily="18" charset="0"/>
                        </a:rPr>
                        <m:t>×</m:t>
                      </m:r>
                      <m:r>
                        <a:rPr lang="cs-CZ" sz="2000" b="0" i="1" smtClean="0">
                          <a:solidFill>
                            <a:srgbClr val="0000DC"/>
                          </a:solidFill>
                          <a:latin typeface="Cambria Math" panose="02040503050406030204" pitchFamily="18" charset="0"/>
                          <a:ea typeface="Cambria Math" panose="02040503050406030204" pitchFamily="18" charset="0"/>
                        </a:rPr>
                        <m:t>𝑚</m:t>
                      </m:r>
                      <m:r>
                        <a:rPr lang="cs-CZ" sz="2000" b="0" i="1" smtClean="0">
                          <a:latin typeface="Cambria Math" panose="02040503050406030204" pitchFamily="18" charset="0"/>
                          <a:ea typeface="Cambria Math" panose="02040503050406030204" pitchFamily="18" charset="0"/>
                        </a:rPr>
                        <m:t>×</m:t>
                      </m:r>
                      <m:d>
                        <m:dPr>
                          <m:ctrlPr>
                            <a:rPr lang="cs-CZ" sz="2000" b="0" i="1" smtClean="0">
                              <a:solidFill>
                                <a:srgbClr val="C00000"/>
                              </a:solidFill>
                              <a:latin typeface="Cambria Math" panose="02040503050406030204" pitchFamily="18" charset="0"/>
                              <a:ea typeface="Cambria Math" panose="02040503050406030204" pitchFamily="18" charset="0"/>
                            </a:rPr>
                          </m:ctrlPr>
                        </m:dPr>
                        <m:e>
                          <m:r>
                            <a:rPr lang="cs-CZ" sz="2000" b="0" i="1" smtClean="0">
                              <a:solidFill>
                                <a:srgbClr val="C00000"/>
                              </a:solidFill>
                              <a:latin typeface="Cambria Math" panose="02040503050406030204" pitchFamily="18" charset="0"/>
                              <a:ea typeface="Cambria Math" panose="02040503050406030204" pitchFamily="18" charset="0"/>
                            </a:rPr>
                            <m:t>1+</m:t>
                          </m:r>
                          <m:f>
                            <m:fPr>
                              <m:ctrlPr>
                                <a:rPr lang="cs-CZ" sz="2000" i="1">
                                  <a:solidFill>
                                    <a:srgbClr val="C00000"/>
                                  </a:solidFill>
                                  <a:latin typeface="Cambria Math" panose="02040503050406030204" pitchFamily="18" charset="0"/>
                                </a:rPr>
                              </m:ctrlPr>
                            </m:fPr>
                            <m:num>
                              <m:r>
                                <a:rPr lang="cs-CZ" sz="2000" b="0" i="1" smtClean="0">
                                  <a:solidFill>
                                    <a:srgbClr val="C00000"/>
                                  </a:solidFill>
                                  <a:latin typeface="Cambria Math" panose="02040503050406030204" pitchFamily="18" charset="0"/>
                                </a:rPr>
                                <m:t>11+0</m:t>
                              </m:r>
                            </m:num>
                            <m:den>
                              <m:r>
                                <a:rPr lang="cs-CZ" sz="2000" i="1">
                                  <a:solidFill>
                                    <a:srgbClr val="C00000"/>
                                  </a:solidFill>
                                  <a:latin typeface="Cambria Math" panose="02040503050406030204" pitchFamily="18" charset="0"/>
                                </a:rPr>
                                <m:t>2</m:t>
                              </m:r>
                              <m:r>
                                <a:rPr lang="cs-CZ" sz="2000" b="0" i="1" smtClean="0">
                                  <a:solidFill>
                                    <a:srgbClr val="C00000"/>
                                  </a:solidFill>
                                  <a:latin typeface="Cambria Math" panose="02040503050406030204" pitchFamily="18" charset="0"/>
                                </a:rPr>
                                <m:t>4</m:t>
                              </m:r>
                            </m:den>
                          </m:f>
                          <m:r>
                            <a:rPr lang="cs-CZ" sz="2000" i="1">
                              <a:solidFill>
                                <a:srgbClr val="C00000"/>
                              </a:solidFill>
                              <a:latin typeface="Cambria Math" panose="02040503050406030204" pitchFamily="18" charset="0"/>
                              <a:ea typeface="Cambria Math" panose="02040503050406030204" pitchFamily="18" charset="0"/>
                            </a:rPr>
                            <m:t>×</m:t>
                          </m:r>
                          <m:r>
                            <a:rPr lang="cs-CZ" sz="2000" b="0" i="1" smtClean="0">
                              <a:solidFill>
                                <a:srgbClr val="C00000"/>
                              </a:solidFill>
                              <a:latin typeface="Cambria Math" panose="02040503050406030204" pitchFamily="18" charset="0"/>
                              <a:ea typeface="Cambria Math" panose="02040503050406030204" pitchFamily="18" charset="0"/>
                            </a:rPr>
                            <m:t>𝑟</m:t>
                          </m:r>
                        </m:e>
                      </m:d>
                      <m:r>
                        <a:rPr lang="cs-CZ" sz="2000" i="1" smtClean="0">
                          <a:latin typeface="Cambria Math" panose="02040503050406030204" pitchFamily="18" charset="0"/>
                          <a:ea typeface="Cambria Math" panose="02040503050406030204" pitchFamily="18" charset="0"/>
                        </a:rPr>
                        <m:t>×</m:t>
                      </m:r>
                      <m:f>
                        <m:fPr>
                          <m:ctrlPr>
                            <a:rPr lang="cs-CZ" sz="2000" i="1">
                              <a:latin typeface="Cambria Math" panose="02040503050406030204" pitchFamily="18" charset="0"/>
                              <a:ea typeface="Calibri" panose="020F0502020204030204" pitchFamily="34" charset="0"/>
                              <a:cs typeface="Times New Roman" panose="02020603050405020304" pitchFamily="18" charset="0"/>
                            </a:rPr>
                          </m:ctrlPr>
                        </m:fPr>
                        <m:num>
                          <m:sSup>
                            <m:sSupPr>
                              <m:ctrlPr>
                                <a:rPr lang="cs-CZ" sz="2000" i="1">
                                  <a:latin typeface="Cambria Math" panose="02040503050406030204" pitchFamily="18" charset="0"/>
                                  <a:ea typeface="Calibri" panose="020F0502020204030204" pitchFamily="34" charset="0"/>
                                  <a:cs typeface="Times New Roman" panose="02020603050405020304" pitchFamily="18" charset="0"/>
                                </a:rPr>
                              </m:ctrlPr>
                            </m:sSupPr>
                            <m:e>
                              <m:r>
                                <a:rPr lang="cs-CZ" sz="2000" i="1">
                                  <a:latin typeface="Cambria Math" panose="02040503050406030204" pitchFamily="18" charset="0"/>
                                  <a:ea typeface="Calibri" panose="020F0502020204030204" pitchFamily="34" charset="0"/>
                                  <a:cs typeface="Times New Roman" panose="02020603050405020304" pitchFamily="18" charset="0"/>
                                </a:rPr>
                                <m:t>(1+</m:t>
                              </m:r>
                              <m:r>
                                <a:rPr lang="cs-CZ" sz="2000" i="1">
                                  <a:latin typeface="Cambria Math" panose="02040503050406030204" pitchFamily="18" charset="0"/>
                                  <a:ea typeface="Calibri" panose="020F0502020204030204" pitchFamily="34" charset="0"/>
                                  <a:cs typeface="Times New Roman" panose="02020603050405020304" pitchFamily="18" charset="0"/>
                                </a:rPr>
                                <m:t>𝑟</m:t>
                              </m:r>
                              <m:r>
                                <a:rPr lang="cs-CZ" sz="2000" i="1">
                                  <a:latin typeface="Cambria Math" panose="02040503050406030204" pitchFamily="18" charset="0"/>
                                  <a:ea typeface="Calibri" panose="020F0502020204030204" pitchFamily="34" charset="0"/>
                                  <a:cs typeface="Times New Roman" panose="02020603050405020304" pitchFamily="18" charset="0"/>
                                </a:rPr>
                                <m:t>)</m:t>
                              </m:r>
                            </m:e>
                            <m:sup>
                              <m:r>
                                <a:rPr lang="cs-CZ" sz="2000" i="1">
                                  <a:latin typeface="Cambria Math" panose="02040503050406030204" pitchFamily="18" charset="0"/>
                                  <a:ea typeface="Calibri" panose="020F0502020204030204" pitchFamily="34" charset="0"/>
                                  <a:cs typeface="Times New Roman" panose="02020603050405020304" pitchFamily="18" charset="0"/>
                                </a:rPr>
                                <m:t>𝑛</m:t>
                              </m:r>
                            </m:sup>
                          </m:sSup>
                          <m:r>
                            <a:rPr lang="cs-CZ" sz="2000" i="1">
                              <a:latin typeface="Cambria Math" panose="02040503050406030204" pitchFamily="18" charset="0"/>
                              <a:ea typeface="Calibri" panose="020F0502020204030204" pitchFamily="34" charset="0"/>
                              <a:cs typeface="Times New Roman" panose="02020603050405020304" pitchFamily="18" charset="0"/>
                            </a:rPr>
                            <m:t>−1</m:t>
                          </m:r>
                        </m:num>
                        <m:den>
                          <m:r>
                            <a:rPr lang="cs-CZ" sz="2000" i="1">
                              <a:latin typeface="Cambria Math" panose="02040503050406030204" pitchFamily="18" charset="0"/>
                              <a:ea typeface="Calibri" panose="020F0502020204030204" pitchFamily="34" charset="0"/>
                              <a:cs typeface="Times New Roman" panose="02020603050405020304" pitchFamily="18" charset="0"/>
                            </a:rPr>
                            <m:t>𝑟</m:t>
                          </m:r>
                        </m:den>
                      </m:f>
                    </m:oMath>
                  </m:oMathPara>
                </a14:m>
                <a:endParaRPr lang="cs-CZ" sz="2000" dirty="0"/>
              </a:p>
            </p:txBody>
          </p:sp>
        </mc:Choice>
        <mc:Fallback xmlns="">
          <p:sp>
            <p:nvSpPr>
              <p:cNvPr id="60" name="TextovéPole 59">
                <a:extLst>
                  <a:ext uri="{FF2B5EF4-FFF2-40B4-BE49-F238E27FC236}">
                    <a16:creationId xmlns:a16="http://schemas.microsoft.com/office/drawing/2014/main" id="{7743B1F9-8DB5-4A7E-8B1C-F893536A2807}"/>
                  </a:ext>
                </a:extLst>
              </p:cNvPr>
              <p:cNvSpPr txBox="1">
                <a:spLocks noRot="1" noChangeAspect="1" noMove="1" noResize="1" noEditPoints="1" noAdjustHandles="1" noChangeArrowheads="1" noChangeShapeType="1" noTextEdit="1"/>
              </p:cNvSpPr>
              <p:nvPr/>
            </p:nvSpPr>
            <p:spPr>
              <a:xfrm>
                <a:off x="727027" y="5920374"/>
                <a:ext cx="6049586" cy="783869"/>
              </a:xfrm>
              <a:prstGeom prst="rect">
                <a:avLst/>
              </a:prstGeom>
              <a:blipFill>
                <a:blip r:embed="rId5"/>
                <a:stretch>
                  <a:fillRect/>
                </a:stretch>
              </a:blipFill>
            </p:spPr>
            <p:txBody>
              <a:bodyPr/>
              <a:lstStyle/>
              <a:p>
                <a:r>
                  <a:rPr lang="cs-CZ">
                    <a:noFill/>
                  </a:rPr>
                  <a:t> </a:t>
                </a:r>
              </a:p>
            </p:txBody>
          </p:sp>
        </mc:Fallback>
      </mc:AlternateContent>
      <p:sp>
        <p:nvSpPr>
          <p:cNvPr id="6" name="Přímá spojnice 5">
            <a:extLst>
              <a:ext uri="{FF2B5EF4-FFF2-40B4-BE49-F238E27FC236}">
                <a16:creationId xmlns:a16="http://schemas.microsoft.com/office/drawing/2014/main" id="{D8C0B5D9-1327-4EE3-9CB4-B19F3D343B0B}"/>
              </a:ext>
            </a:extLst>
          </p:cNvPr>
          <p:cNvSpPr/>
          <p:nvPr/>
        </p:nvSpPr>
        <p:spPr>
          <a:xfrm rot="5400000" flipV="1">
            <a:off x="3348245" y="2845265"/>
            <a:ext cx="217260" cy="1715"/>
          </a:xfrm>
          <a:prstGeom prst="line">
            <a:avLst/>
          </a:prstGeom>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DC"/>
              </a:solidFill>
            </a:endParaRPr>
          </a:p>
        </p:txBody>
      </p:sp>
      <p:sp>
        <p:nvSpPr>
          <p:cNvPr id="7" name="Přímá spojnice 6">
            <a:extLst>
              <a:ext uri="{FF2B5EF4-FFF2-40B4-BE49-F238E27FC236}">
                <a16:creationId xmlns:a16="http://schemas.microsoft.com/office/drawing/2014/main" id="{26DE90D4-8E97-45FB-BD6C-8649494AE84D}"/>
              </a:ext>
            </a:extLst>
          </p:cNvPr>
          <p:cNvSpPr/>
          <p:nvPr/>
        </p:nvSpPr>
        <p:spPr>
          <a:xfrm rot="5400000" flipV="1">
            <a:off x="3791501" y="2849184"/>
            <a:ext cx="217260" cy="1715"/>
          </a:xfrm>
          <a:prstGeom prst="line">
            <a:avLst/>
          </a:prstGeom>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DC"/>
              </a:solidFill>
            </a:endParaRPr>
          </a:p>
        </p:txBody>
      </p:sp>
      <p:sp>
        <p:nvSpPr>
          <p:cNvPr id="8" name="Přímá spojnice 7">
            <a:extLst>
              <a:ext uri="{FF2B5EF4-FFF2-40B4-BE49-F238E27FC236}">
                <a16:creationId xmlns:a16="http://schemas.microsoft.com/office/drawing/2014/main" id="{5CB254D1-2021-46D0-9E09-7F5916A5C074}"/>
              </a:ext>
            </a:extLst>
          </p:cNvPr>
          <p:cNvSpPr/>
          <p:nvPr/>
        </p:nvSpPr>
        <p:spPr>
          <a:xfrm rot="5400000" flipV="1">
            <a:off x="4208317" y="2847117"/>
            <a:ext cx="217260" cy="1715"/>
          </a:xfrm>
          <a:prstGeom prst="line">
            <a:avLst/>
          </a:prstGeom>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DC"/>
              </a:solidFill>
            </a:endParaRPr>
          </a:p>
        </p:txBody>
      </p:sp>
      <p:sp>
        <p:nvSpPr>
          <p:cNvPr id="9" name="Přímá spojnice 8">
            <a:extLst>
              <a:ext uri="{FF2B5EF4-FFF2-40B4-BE49-F238E27FC236}">
                <a16:creationId xmlns:a16="http://schemas.microsoft.com/office/drawing/2014/main" id="{C0343D36-11DA-4F1D-A0EF-0D472977D8CC}"/>
              </a:ext>
            </a:extLst>
          </p:cNvPr>
          <p:cNvSpPr/>
          <p:nvPr/>
        </p:nvSpPr>
        <p:spPr>
          <a:xfrm rot="5400000" flipV="1">
            <a:off x="5507495" y="2846147"/>
            <a:ext cx="217260" cy="1715"/>
          </a:xfrm>
          <a:prstGeom prst="line">
            <a:avLst/>
          </a:prstGeom>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DC"/>
              </a:solidFill>
            </a:endParaRPr>
          </a:p>
        </p:txBody>
      </p:sp>
      <p:sp>
        <p:nvSpPr>
          <p:cNvPr id="10" name="Přímá spojnice 9">
            <a:extLst>
              <a:ext uri="{FF2B5EF4-FFF2-40B4-BE49-F238E27FC236}">
                <a16:creationId xmlns:a16="http://schemas.microsoft.com/office/drawing/2014/main" id="{91C1E2F2-EE49-48D4-9474-98D58668F1C8}"/>
              </a:ext>
            </a:extLst>
          </p:cNvPr>
          <p:cNvSpPr/>
          <p:nvPr/>
        </p:nvSpPr>
        <p:spPr>
          <a:xfrm rot="5400000" flipV="1">
            <a:off x="5064959" y="2846610"/>
            <a:ext cx="217260" cy="1715"/>
          </a:xfrm>
          <a:prstGeom prst="line">
            <a:avLst/>
          </a:prstGeom>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DC"/>
              </a:solidFill>
            </a:endParaRPr>
          </a:p>
        </p:txBody>
      </p:sp>
      <p:sp>
        <p:nvSpPr>
          <p:cNvPr id="11" name="Přímá spojnice 10">
            <a:extLst>
              <a:ext uri="{FF2B5EF4-FFF2-40B4-BE49-F238E27FC236}">
                <a16:creationId xmlns:a16="http://schemas.microsoft.com/office/drawing/2014/main" id="{CA4C932B-4202-48A7-852B-AAA23EE2AAB0}"/>
              </a:ext>
            </a:extLst>
          </p:cNvPr>
          <p:cNvSpPr/>
          <p:nvPr/>
        </p:nvSpPr>
        <p:spPr>
          <a:xfrm rot="5400000" flipV="1">
            <a:off x="4649858" y="2845256"/>
            <a:ext cx="217260" cy="1715"/>
          </a:xfrm>
          <a:prstGeom prst="line">
            <a:avLst/>
          </a:prstGeom>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DC"/>
              </a:solidFill>
            </a:endParaRPr>
          </a:p>
        </p:txBody>
      </p:sp>
      <p:sp>
        <p:nvSpPr>
          <p:cNvPr id="13" name="TextovéPole 12">
            <a:extLst>
              <a:ext uri="{FF2B5EF4-FFF2-40B4-BE49-F238E27FC236}">
                <a16:creationId xmlns:a16="http://schemas.microsoft.com/office/drawing/2014/main" id="{20D7C549-8944-4249-AACE-B660C2F29527}"/>
              </a:ext>
            </a:extLst>
          </p:cNvPr>
          <p:cNvSpPr txBox="1"/>
          <p:nvPr/>
        </p:nvSpPr>
        <p:spPr>
          <a:xfrm>
            <a:off x="3305731" y="2389159"/>
            <a:ext cx="340822" cy="338554"/>
          </a:xfrm>
          <a:prstGeom prst="rect">
            <a:avLst/>
          </a:prstGeom>
          <a:noFill/>
        </p:spPr>
        <p:txBody>
          <a:bodyPr wrap="square" rtlCol="0">
            <a:spAutoFit/>
          </a:bodyPr>
          <a:lstStyle/>
          <a:p>
            <a:r>
              <a:rPr lang="cs-CZ" sz="1600" dirty="0">
                <a:solidFill>
                  <a:schemeClr val="tx2"/>
                </a:solidFill>
              </a:rPr>
              <a:t>7</a:t>
            </a:r>
            <a:endParaRPr lang="cs-CZ" dirty="0">
              <a:solidFill>
                <a:schemeClr val="tx2"/>
              </a:solidFill>
            </a:endParaRPr>
          </a:p>
        </p:txBody>
      </p:sp>
      <p:sp>
        <p:nvSpPr>
          <p:cNvPr id="15" name="TextovéPole 14">
            <a:extLst>
              <a:ext uri="{FF2B5EF4-FFF2-40B4-BE49-F238E27FC236}">
                <a16:creationId xmlns:a16="http://schemas.microsoft.com/office/drawing/2014/main" id="{50674873-80EF-401F-AF90-5A89D78F9120}"/>
              </a:ext>
            </a:extLst>
          </p:cNvPr>
          <p:cNvSpPr txBox="1"/>
          <p:nvPr/>
        </p:nvSpPr>
        <p:spPr>
          <a:xfrm>
            <a:off x="4162870" y="2397623"/>
            <a:ext cx="340822" cy="338554"/>
          </a:xfrm>
          <a:prstGeom prst="rect">
            <a:avLst/>
          </a:prstGeom>
          <a:noFill/>
        </p:spPr>
        <p:txBody>
          <a:bodyPr wrap="square" rtlCol="0">
            <a:spAutoFit/>
          </a:bodyPr>
          <a:lstStyle/>
          <a:p>
            <a:r>
              <a:rPr lang="cs-CZ" sz="1600" dirty="0">
                <a:solidFill>
                  <a:schemeClr val="tx2"/>
                </a:solidFill>
              </a:rPr>
              <a:t>9</a:t>
            </a:r>
            <a:endParaRPr lang="cs-CZ" dirty="0">
              <a:solidFill>
                <a:schemeClr val="tx2"/>
              </a:solidFill>
            </a:endParaRPr>
          </a:p>
        </p:txBody>
      </p:sp>
      <p:sp>
        <p:nvSpPr>
          <p:cNvPr id="16" name="TextovéPole 15">
            <a:extLst>
              <a:ext uri="{FF2B5EF4-FFF2-40B4-BE49-F238E27FC236}">
                <a16:creationId xmlns:a16="http://schemas.microsoft.com/office/drawing/2014/main" id="{8B4EF11D-5DAA-4B2D-8921-626D9F7F4043}"/>
              </a:ext>
            </a:extLst>
          </p:cNvPr>
          <p:cNvSpPr txBox="1"/>
          <p:nvPr/>
        </p:nvSpPr>
        <p:spPr>
          <a:xfrm>
            <a:off x="3751820" y="2380392"/>
            <a:ext cx="340822" cy="338554"/>
          </a:xfrm>
          <a:prstGeom prst="rect">
            <a:avLst/>
          </a:prstGeom>
          <a:noFill/>
        </p:spPr>
        <p:txBody>
          <a:bodyPr wrap="square" rtlCol="0">
            <a:spAutoFit/>
          </a:bodyPr>
          <a:lstStyle/>
          <a:p>
            <a:r>
              <a:rPr lang="cs-CZ" sz="1600" dirty="0">
                <a:solidFill>
                  <a:schemeClr val="tx2"/>
                </a:solidFill>
              </a:rPr>
              <a:t>8</a:t>
            </a:r>
            <a:endParaRPr lang="cs-CZ" dirty="0">
              <a:solidFill>
                <a:schemeClr val="tx2"/>
              </a:solidFill>
            </a:endParaRPr>
          </a:p>
        </p:txBody>
      </p:sp>
      <p:sp>
        <p:nvSpPr>
          <p:cNvPr id="17" name="TextovéPole 16">
            <a:extLst>
              <a:ext uri="{FF2B5EF4-FFF2-40B4-BE49-F238E27FC236}">
                <a16:creationId xmlns:a16="http://schemas.microsoft.com/office/drawing/2014/main" id="{7C0F1509-8A9A-4D4C-8E4D-3B06095EEE05}"/>
              </a:ext>
            </a:extLst>
          </p:cNvPr>
          <p:cNvSpPr txBox="1"/>
          <p:nvPr/>
        </p:nvSpPr>
        <p:spPr>
          <a:xfrm>
            <a:off x="4954722" y="2387199"/>
            <a:ext cx="464944" cy="338554"/>
          </a:xfrm>
          <a:prstGeom prst="rect">
            <a:avLst/>
          </a:prstGeom>
          <a:noFill/>
        </p:spPr>
        <p:txBody>
          <a:bodyPr wrap="square" rtlCol="0">
            <a:spAutoFit/>
          </a:bodyPr>
          <a:lstStyle/>
          <a:p>
            <a:r>
              <a:rPr lang="cs-CZ" sz="1600" dirty="0">
                <a:solidFill>
                  <a:schemeClr val="tx2"/>
                </a:solidFill>
              </a:rPr>
              <a:t>11</a:t>
            </a:r>
            <a:endParaRPr lang="cs-CZ" dirty="0">
              <a:solidFill>
                <a:schemeClr val="tx2"/>
              </a:solidFill>
            </a:endParaRPr>
          </a:p>
        </p:txBody>
      </p:sp>
      <p:sp>
        <p:nvSpPr>
          <p:cNvPr id="18" name="TextovéPole 17">
            <a:extLst>
              <a:ext uri="{FF2B5EF4-FFF2-40B4-BE49-F238E27FC236}">
                <a16:creationId xmlns:a16="http://schemas.microsoft.com/office/drawing/2014/main" id="{B25E133C-70A7-44ED-9DE6-50ED6A8F8E0E}"/>
              </a:ext>
            </a:extLst>
          </p:cNvPr>
          <p:cNvSpPr txBox="1"/>
          <p:nvPr/>
        </p:nvSpPr>
        <p:spPr>
          <a:xfrm>
            <a:off x="4553266" y="2380392"/>
            <a:ext cx="405776" cy="338554"/>
          </a:xfrm>
          <a:prstGeom prst="rect">
            <a:avLst/>
          </a:prstGeom>
          <a:noFill/>
        </p:spPr>
        <p:txBody>
          <a:bodyPr wrap="square" rtlCol="0">
            <a:spAutoFit/>
          </a:bodyPr>
          <a:lstStyle/>
          <a:p>
            <a:r>
              <a:rPr lang="cs-CZ" sz="1600" dirty="0">
                <a:solidFill>
                  <a:schemeClr val="tx2"/>
                </a:solidFill>
              </a:rPr>
              <a:t>10</a:t>
            </a:r>
            <a:endParaRPr lang="cs-CZ" dirty="0">
              <a:solidFill>
                <a:schemeClr val="tx2"/>
              </a:solidFill>
            </a:endParaRPr>
          </a:p>
        </p:txBody>
      </p:sp>
      <p:sp>
        <p:nvSpPr>
          <p:cNvPr id="19" name="TextovéPole 18">
            <a:extLst>
              <a:ext uri="{FF2B5EF4-FFF2-40B4-BE49-F238E27FC236}">
                <a16:creationId xmlns:a16="http://schemas.microsoft.com/office/drawing/2014/main" id="{A3645117-651F-4FFE-BA7E-E3B79316C85C}"/>
              </a:ext>
            </a:extLst>
          </p:cNvPr>
          <p:cNvSpPr txBox="1"/>
          <p:nvPr/>
        </p:nvSpPr>
        <p:spPr>
          <a:xfrm>
            <a:off x="5412453" y="2371749"/>
            <a:ext cx="459796" cy="338554"/>
          </a:xfrm>
          <a:prstGeom prst="rect">
            <a:avLst/>
          </a:prstGeom>
          <a:noFill/>
        </p:spPr>
        <p:txBody>
          <a:bodyPr wrap="square" rtlCol="0">
            <a:spAutoFit/>
          </a:bodyPr>
          <a:lstStyle/>
          <a:p>
            <a:r>
              <a:rPr lang="cs-CZ" sz="1600" dirty="0">
                <a:solidFill>
                  <a:schemeClr val="accent2"/>
                </a:solidFill>
              </a:rPr>
              <a:t>12</a:t>
            </a:r>
            <a:endParaRPr lang="cs-CZ" dirty="0">
              <a:solidFill>
                <a:schemeClr val="accent2"/>
              </a:solidFill>
            </a:endParaRPr>
          </a:p>
        </p:txBody>
      </p:sp>
      <mc:AlternateContent xmlns:mc="http://schemas.openxmlformats.org/markup-compatibility/2006" xmlns:a14="http://schemas.microsoft.com/office/drawing/2010/main">
        <mc:Choice Requires="a14">
          <p:sp>
            <p:nvSpPr>
              <p:cNvPr id="53" name="TextovéPole 52">
                <a:extLst>
                  <a:ext uri="{FF2B5EF4-FFF2-40B4-BE49-F238E27FC236}">
                    <a16:creationId xmlns:a16="http://schemas.microsoft.com/office/drawing/2014/main" id="{861702CD-BF5E-42B4-9697-EA828A59364B}"/>
                  </a:ext>
                </a:extLst>
              </p:cNvPr>
              <p:cNvSpPr txBox="1"/>
              <p:nvPr/>
            </p:nvSpPr>
            <p:spPr>
              <a:xfrm>
                <a:off x="226647" y="5159908"/>
                <a:ext cx="12132860" cy="71468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cs-CZ" sz="1800" b="1" i="1" smtClean="0">
                          <a:solidFill>
                            <a:srgbClr val="C00000"/>
                          </a:solidFill>
                          <a:latin typeface="Cambria Math" panose="02040503050406030204" pitchFamily="18" charset="0"/>
                        </a:rPr>
                        <m:t>𝐅𝐕</m:t>
                      </m:r>
                      <m:r>
                        <a:rPr lang="cs-CZ" sz="1800" b="1" i="1" baseline="-25000">
                          <a:solidFill>
                            <a:srgbClr val="C00000"/>
                          </a:solidFill>
                          <a:latin typeface="Cambria Math" panose="02040503050406030204" pitchFamily="18" charset="0"/>
                        </a:rPr>
                        <m:t>𝟏𝟐</m:t>
                      </m:r>
                      <m:r>
                        <a:rPr lang="cs-CZ" sz="1800" b="1" i="1" baseline="-25000">
                          <a:solidFill>
                            <a:srgbClr val="C00000"/>
                          </a:solidFill>
                          <a:latin typeface="Cambria Math" panose="02040503050406030204" pitchFamily="18" charset="0"/>
                        </a:rPr>
                        <m:t> </m:t>
                      </m:r>
                      <m:r>
                        <a:rPr lang="cs-CZ" sz="1800">
                          <a:latin typeface="Cambria Math" panose="02040503050406030204" pitchFamily="18" charset="0"/>
                        </a:rPr>
                        <m:t>=</m:t>
                      </m:r>
                      <m:r>
                        <a:rPr lang="cs-CZ" sz="1800" smtClean="0">
                          <a:solidFill>
                            <a:srgbClr val="0000DC"/>
                          </a:solidFill>
                          <a:latin typeface="Cambria Math" panose="02040503050406030204" pitchFamily="18" charset="0"/>
                        </a:rPr>
                        <m:t>12</m:t>
                      </m:r>
                      <m:r>
                        <m:rPr>
                          <m:sty m:val="p"/>
                        </m:rPr>
                        <a:rPr lang="cs-CZ" sz="1800">
                          <a:latin typeface="Cambria Math" panose="02040503050406030204" pitchFamily="18" charset="0"/>
                        </a:rPr>
                        <m:t>a</m:t>
                      </m:r>
                      <m:r>
                        <a:rPr lang="cs-CZ" sz="1800">
                          <a:latin typeface="Cambria Math" panose="02040503050406030204" pitchFamily="18" charset="0"/>
                        </a:rPr>
                        <m:t>+</m:t>
                      </m:r>
                      <m:r>
                        <m:rPr>
                          <m:sty m:val="p"/>
                        </m:rPr>
                        <a:rPr lang="cs-CZ" sz="1800">
                          <a:latin typeface="Cambria Math" panose="02040503050406030204" pitchFamily="18" charset="0"/>
                        </a:rPr>
                        <m:t>a</m:t>
                      </m:r>
                      <m:d>
                        <m:dPr>
                          <m:begChr m:val="["/>
                          <m:endChr m:val="]"/>
                          <m:ctrlPr>
                            <a:rPr lang="cs-CZ" sz="1800" i="1" smtClean="0">
                              <a:latin typeface="Cambria Math" panose="02040503050406030204" pitchFamily="18" charset="0"/>
                            </a:rPr>
                          </m:ctrlPr>
                        </m:dPr>
                        <m:e>
                          <m:f>
                            <m:fPr>
                              <m:ctrlPr>
                                <a:rPr lang="cs-CZ" sz="1800" i="1">
                                  <a:latin typeface="Cambria Math" panose="02040503050406030204" pitchFamily="18" charset="0"/>
                                </a:rPr>
                              </m:ctrlPr>
                            </m:fPr>
                            <m:num>
                              <m:r>
                                <a:rPr lang="cs-CZ" sz="1800" i="1" smtClean="0">
                                  <a:solidFill>
                                    <a:srgbClr val="0000DC"/>
                                  </a:solidFill>
                                  <a:latin typeface="Cambria Math" panose="02040503050406030204" pitchFamily="18" charset="0"/>
                                </a:rPr>
                                <m:t>𝑛</m:t>
                              </m:r>
                            </m:num>
                            <m:den>
                              <m:r>
                                <a:rPr lang="cs-CZ" sz="1800" i="1">
                                  <a:latin typeface="Cambria Math" panose="02040503050406030204" pitchFamily="18" charset="0"/>
                                </a:rPr>
                                <m:t>2</m:t>
                              </m:r>
                            </m:den>
                          </m:f>
                          <m:r>
                            <a:rPr lang="cs-CZ" sz="1800" i="1">
                              <a:latin typeface="Cambria Math" panose="02040503050406030204" pitchFamily="18" charset="0"/>
                              <a:ea typeface="Cambria Math" panose="02040503050406030204" pitchFamily="18" charset="0"/>
                            </a:rPr>
                            <m:t>×</m:t>
                          </m:r>
                          <m:d>
                            <m:dPr>
                              <m:ctrlPr>
                                <a:rPr lang="cs-CZ" sz="1800" i="1">
                                  <a:latin typeface="Cambria Math" panose="02040503050406030204" pitchFamily="18" charset="0"/>
                                  <a:ea typeface="Cambria Math" panose="02040503050406030204" pitchFamily="18" charset="0"/>
                                </a:rPr>
                              </m:ctrlPr>
                            </m:dPr>
                            <m:e>
                              <m:sSub>
                                <m:sSubPr>
                                  <m:ctrlPr>
                                    <a:rPr lang="cs-CZ" sz="1800" i="1">
                                      <a:latin typeface="Cambria Math" panose="02040503050406030204" pitchFamily="18" charset="0"/>
                                      <a:ea typeface="Cambria Math" panose="02040503050406030204" pitchFamily="18" charset="0"/>
                                    </a:rPr>
                                  </m:ctrlPr>
                                </m:sSubPr>
                                <m:e>
                                  <m:r>
                                    <a:rPr lang="cs-CZ" sz="1800" i="1">
                                      <a:latin typeface="Cambria Math" panose="02040503050406030204" pitchFamily="18" charset="0"/>
                                      <a:ea typeface="Cambria Math" panose="02040503050406030204" pitchFamily="18" charset="0"/>
                                    </a:rPr>
                                    <m:t>𝑥</m:t>
                                  </m:r>
                                </m:e>
                                <m:sub>
                                  <m:r>
                                    <a:rPr lang="cs-CZ" sz="1800" i="1">
                                      <a:latin typeface="Cambria Math" panose="02040503050406030204" pitchFamily="18" charset="0"/>
                                      <a:ea typeface="Cambria Math" panose="02040503050406030204" pitchFamily="18" charset="0"/>
                                    </a:rPr>
                                    <m:t>1</m:t>
                                  </m:r>
                                </m:sub>
                              </m:sSub>
                              <m:r>
                                <a:rPr lang="cs-CZ" sz="1800" i="1">
                                  <a:latin typeface="Cambria Math" panose="02040503050406030204" pitchFamily="18" charset="0"/>
                                  <a:ea typeface="Cambria Math" panose="02040503050406030204" pitchFamily="18" charset="0"/>
                                </a:rPr>
                                <m:t>+</m:t>
                              </m:r>
                              <m:sSub>
                                <m:sSubPr>
                                  <m:ctrlPr>
                                    <a:rPr lang="cs-CZ" sz="1800" i="1">
                                      <a:latin typeface="Cambria Math" panose="02040503050406030204" pitchFamily="18" charset="0"/>
                                      <a:ea typeface="Cambria Math" panose="02040503050406030204" pitchFamily="18" charset="0"/>
                                    </a:rPr>
                                  </m:ctrlPr>
                                </m:sSubPr>
                                <m:e>
                                  <m:r>
                                    <a:rPr lang="cs-CZ" sz="1800" i="1">
                                      <a:latin typeface="Cambria Math" panose="02040503050406030204" pitchFamily="18" charset="0"/>
                                      <a:ea typeface="Cambria Math" panose="02040503050406030204" pitchFamily="18" charset="0"/>
                                    </a:rPr>
                                    <m:t>𝑥</m:t>
                                  </m:r>
                                </m:e>
                                <m:sub>
                                  <m:r>
                                    <a:rPr lang="cs-CZ" sz="1800" i="1">
                                      <a:latin typeface="Cambria Math" panose="02040503050406030204" pitchFamily="18" charset="0"/>
                                      <a:ea typeface="Cambria Math" panose="02040503050406030204" pitchFamily="18" charset="0"/>
                                    </a:rPr>
                                    <m:t>𝑛</m:t>
                                  </m:r>
                                </m:sub>
                              </m:sSub>
                            </m:e>
                          </m:d>
                        </m:e>
                      </m:d>
                      <m:r>
                        <a:rPr lang="cs-CZ" sz="1800" b="0" i="1" smtClean="0">
                          <a:latin typeface="Cambria Math" panose="02040503050406030204" pitchFamily="18" charset="0"/>
                        </a:rPr>
                        <m:t>=</m:t>
                      </m:r>
                      <m:r>
                        <a:rPr lang="cs-CZ" sz="1800" b="0" i="1" smtClean="0">
                          <a:latin typeface="Cambria Math" panose="02040503050406030204" pitchFamily="18" charset="0"/>
                        </a:rPr>
                        <m:t>𝑎</m:t>
                      </m:r>
                      <m:r>
                        <a:rPr lang="cs-CZ" sz="1800" b="0" i="1" smtClean="0">
                          <a:latin typeface="Cambria Math" panose="02040503050406030204" pitchFamily="18" charset="0"/>
                        </a:rPr>
                        <m:t>∗</m:t>
                      </m:r>
                      <m:d>
                        <m:dPr>
                          <m:ctrlPr>
                            <a:rPr lang="cs-CZ" sz="1800" b="0" i="1" smtClean="0">
                              <a:latin typeface="Cambria Math" panose="02040503050406030204" pitchFamily="18" charset="0"/>
                            </a:rPr>
                          </m:ctrlPr>
                        </m:dPr>
                        <m:e>
                          <m:r>
                            <a:rPr lang="cs-CZ" sz="1800" b="0" i="1" smtClean="0">
                              <a:latin typeface="Cambria Math" panose="02040503050406030204" pitchFamily="18" charset="0"/>
                            </a:rPr>
                            <m:t>12+</m:t>
                          </m:r>
                          <m:d>
                            <m:dPr>
                              <m:begChr m:val="["/>
                              <m:endChr m:val="]"/>
                              <m:ctrlPr>
                                <a:rPr lang="cs-CZ" sz="1800" b="0" i="1" smtClean="0">
                                  <a:latin typeface="Cambria Math" panose="02040503050406030204" pitchFamily="18" charset="0"/>
                                  <a:ea typeface="Cambria Math" panose="02040503050406030204" pitchFamily="18" charset="0"/>
                                </a:rPr>
                              </m:ctrlPr>
                            </m:dPr>
                            <m:e>
                              <m:f>
                                <m:fPr>
                                  <m:ctrlPr>
                                    <a:rPr lang="cs-CZ" sz="1800" i="1">
                                      <a:latin typeface="Cambria Math" panose="02040503050406030204" pitchFamily="18" charset="0"/>
                                      <a:ea typeface="Cambria Math" panose="02040503050406030204" pitchFamily="18" charset="0"/>
                                    </a:rPr>
                                  </m:ctrlPr>
                                </m:fPr>
                                <m:num>
                                  <m:r>
                                    <a:rPr lang="cs-CZ" sz="1800" b="0" i="1" smtClean="0">
                                      <a:solidFill>
                                        <a:srgbClr val="0000DC"/>
                                      </a:solidFill>
                                      <a:latin typeface="Cambria Math" panose="02040503050406030204" pitchFamily="18" charset="0"/>
                                      <a:ea typeface="Cambria Math" panose="02040503050406030204" pitchFamily="18" charset="0"/>
                                    </a:rPr>
                                    <m:t>12</m:t>
                                  </m:r>
                                </m:num>
                                <m:den>
                                  <m:r>
                                    <a:rPr lang="cs-CZ" sz="1800" i="1">
                                      <a:latin typeface="Cambria Math" panose="02040503050406030204" pitchFamily="18" charset="0"/>
                                      <a:ea typeface="Cambria Math" panose="02040503050406030204" pitchFamily="18" charset="0"/>
                                    </a:rPr>
                                    <m:t>2</m:t>
                                  </m:r>
                                </m:den>
                              </m:f>
                              <m:r>
                                <a:rPr lang="cs-CZ" sz="1800" i="1">
                                  <a:latin typeface="Cambria Math" panose="02040503050406030204" pitchFamily="18" charset="0"/>
                                  <a:ea typeface="Cambria Math" panose="02040503050406030204" pitchFamily="18" charset="0"/>
                                </a:rPr>
                                <m:t>×</m:t>
                              </m:r>
                              <m:d>
                                <m:dPr>
                                  <m:ctrlPr>
                                    <a:rPr lang="cs-CZ" sz="1800" i="1">
                                      <a:latin typeface="Cambria Math" panose="02040503050406030204" pitchFamily="18" charset="0"/>
                                      <a:ea typeface="Cambria Math" panose="02040503050406030204" pitchFamily="18" charset="0"/>
                                    </a:rPr>
                                  </m:ctrlPr>
                                </m:dPr>
                                <m:e>
                                  <m:f>
                                    <m:fPr>
                                      <m:ctrlPr>
                                        <a:rPr lang="cs-CZ" sz="1800" i="1">
                                          <a:latin typeface="Cambria Math" panose="02040503050406030204" pitchFamily="18" charset="0"/>
                                          <a:ea typeface="Cambria Math" panose="02040503050406030204" pitchFamily="18" charset="0"/>
                                        </a:rPr>
                                      </m:ctrlPr>
                                    </m:fPr>
                                    <m:num>
                                      <m:r>
                                        <a:rPr lang="cs-CZ" sz="1800" i="1">
                                          <a:latin typeface="Cambria Math" panose="02040503050406030204" pitchFamily="18" charset="0"/>
                                          <a:ea typeface="Cambria Math" panose="02040503050406030204" pitchFamily="18" charset="0"/>
                                        </a:rPr>
                                        <m:t>1</m:t>
                                      </m:r>
                                      <m:r>
                                        <a:rPr lang="cs-CZ" sz="1800" b="0" i="1" smtClean="0">
                                          <a:latin typeface="Cambria Math" panose="02040503050406030204" pitchFamily="18" charset="0"/>
                                          <a:ea typeface="Cambria Math" panose="02040503050406030204" pitchFamily="18" charset="0"/>
                                        </a:rPr>
                                        <m:t>1</m:t>
                                      </m:r>
                                      <m:r>
                                        <a:rPr lang="cs-CZ" sz="1800" i="1">
                                          <a:latin typeface="Cambria Math" panose="02040503050406030204" pitchFamily="18" charset="0"/>
                                          <a:ea typeface="Cambria Math" panose="02040503050406030204" pitchFamily="18" charset="0"/>
                                        </a:rPr>
                                        <m:t>𝑟</m:t>
                                      </m:r>
                                      <m:r>
                                        <a:rPr lang="cs-CZ" sz="1800" b="0" i="1" smtClean="0">
                                          <a:latin typeface="Cambria Math" panose="02040503050406030204" pitchFamily="18" charset="0"/>
                                          <a:ea typeface="Cambria Math" panose="02040503050406030204" pitchFamily="18" charset="0"/>
                                        </a:rPr>
                                        <m:t>+0</m:t>
                                      </m:r>
                                      <m:r>
                                        <a:rPr lang="cs-CZ" sz="1800" b="0" i="1" smtClean="0">
                                          <a:latin typeface="Cambria Math" panose="02040503050406030204" pitchFamily="18" charset="0"/>
                                          <a:ea typeface="Cambria Math" panose="02040503050406030204" pitchFamily="18" charset="0"/>
                                        </a:rPr>
                                        <m:t>𝑟</m:t>
                                      </m:r>
                                    </m:num>
                                    <m:den>
                                      <m:r>
                                        <a:rPr lang="cs-CZ" sz="1800" i="1">
                                          <a:latin typeface="Cambria Math" panose="02040503050406030204" pitchFamily="18" charset="0"/>
                                          <a:ea typeface="Cambria Math" panose="02040503050406030204" pitchFamily="18" charset="0"/>
                                        </a:rPr>
                                        <m:t>12</m:t>
                                      </m:r>
                                    </m:den>
                                  </m:f>
                                </m:e>
                              </m:d>
                            </m:e>
                          </m:d>
                        </m:e>
                      </m:d>
                      <m:r>
                        <a:rPr lang="cs-CZ" sz="1800" b="0" i="1" smtClean="0">
                          <a:latin typeface="Cambria Math" panose="02040503050406030204" pitchFamily="18" charset="0"/>
                          <a:ea typeface="Cambria Math" panose="02040503050406030204" pitchFamily="18" charset="0"/>
                        </a:rPr>
                        <m:t>=</m:t>
                      </m:r>
                      <m:r>
                        <a:rPr lang="cs-CZ" sz="1800" b="0" i="1" smtClean="0">
                          <a:latin typeface="Cambria Math" panose="02040503050406030204" pitchFamily="18" charset="0"/>
                          <a:ea typeface="Cambria Math" panose="02040503050406030204" pitchFamily="18" charset="0"/>
                        </a:rPr>
                        <m:t>𝑎</m:t>
                      </m:r>
                      <m:r>
                        <a:rPr lang="cs-CZ" sz="1800" b="0" i="1" smtClean="0">
                          <a:latin typeface="Cambria Math" panose="02040503050406030204" pitchFamily="18" charset="0"/>
                          <a:ea typeface="Cambria Math" panose="02040503050406030204" pitchFamily="18" charset="0"/>
                        </a:rPr>
                        <m:t>×</m:t>
                      </m:r>
                      <m:d>
                        <m:dPr>
                          <m:ctrlPr>
                            <a:rPr lang="cs-CZ" sz="1800" b="0" i="1" smtClean="0">
                              <a:latin typeface="Cambria Math" panose="02040503050406030204" pitchFamily="18" charset="0"/>
                              <a:ea typeface="Cambria Math" panose="02040503050406030204" pitchFamily="18" charset="0"/>
                            </a:rPr>
                          </m:ctrlPr>
                        </m:dPr>
                        <m:e>
                          <m:r>
                            <a:rPr lang="cs-CZ" sz="1800" b="0" i="1" smtClean="0">
                              <a:solidFill>
                                <a:srgbClr val="0000DC"/>
                              </a:solidFill>
                              <a:latin typeface="Cambria Math" panose="02040503050406030204" pitchFamily="18" charset="0"/>
                              <a:ea typeface="Cambria Math" panose="02040503050406030204" pitchFamily="18" charset="0"/>
                            </a:rPr>
                            <m:t>12</m:t>
                          </m:r>
                          <m:r>
                            <a:rPr lang="cs-CZ" sz="1800" b="0" i="1" smtClean="0">
                              <a:latin typeface="Cambria Math" panose="02040503050406030204" pitchFamily="18" charset="0"/>
                              <a:ea typeface="Cambria Math" panose="02040503050406030204" pitchFamily="18" charset="0"/>
                            </a:rPr>
                            <m:t>+</m:t>
                          </m:r>
                          <m:r>
                            <a:rPr lang="cs-CZ" sz="1800" b="0" i="1" smtClean="0">
                              <a:solidFill>
                                <a:srgbClr val="0000DC"/>
                              </a:solidFill>
                              <a:latin typeface="Cambria Math" panose="02040503050406030204" pitchFamily="18" charset="0"/>
                              <a:ea typeface="Cambria Math" panose="02040503050406030204" pitchFamily="18" charset="0"/>
                            </a:rPr>
                            <m:t>12</m:t>
                          </m:r>
                          <m:r>
                            <a:rPr lang="cs-CZ" sz="1800" b="0" i="1" smtClean="0">
                              <a:latin typeface="Cambria Math" panose="02040503050406030204" pitchFamily="18" charset="0"/>
                              <a:ea typeface="Cambria Math" panose="02040503050406030204" pitchFamily="18" charset="0"/>
                            </a:rPr>
                            <m:t>×</m:t>
                          </m:r>
                          <m:f>
                            <m:fPr>
                              <m:ctrlPr>
                                <a:rPr lang="cs-CZ" sz="1800" b="0" i="1" smtClean="0">
                                  <a:latin typeface="Cambria Math" panose="02040503050406030204" pitchFamily="18" charset="0"/>
                                  <a:ea typeface="Cambria Math" panose="02040503050406030204" pitchFamily="18" charset="0"/>
                                </a:rPr>
                              </m:ctrlPr>
                            </m:fPr>
                            <m:num>
                              <m:r>
                                <a:rPr lang="cs-CZ" sz="1800" b="0" i="1" smtClean="0">
                                  <a:latin typeface="Cambria Math" panose="02040503050406030204" pitchFamily="18" charset="0"/>
                                  <a:ea typeface="Cambria Math" panose="02040503050406030204" pitchFamily="18" charset="0"/>
                                </a:rPr>
                                <m:t>11</m:t>
                              </m:r>
                              <m:r>
                                <a:rPr lang="cs-CZ" sz="1800" b="0" i="1" smtClean="0">
                                  <a:latin typeface="Cambria Math" panose="02040503050406030204" pitchFamily="18" charset="0"/>
                                  <a:ea typeface="Cambria Math" panose="02040503050406030204" pitchFamily="18" charset="0"/>
                                </a:rPr>
                                <m:t>𝑟</m:t>
                              </m:r>
                            </m:num>
                            <m:den>
                              <m:r>
                                <a:rPr lang="cs-CZ" sz="1800" b="0" i="1" smtClean="0">
                                  <a:latin typeface="Cambria Math" panose="02040503050406030204" pitchFamily="18" charset="0"/>
                                  <a:ea typeface="Cambria Math" panose="02040503050406030204" pitchFamily="18" charset="0"/>
                                </a:rPr>
                                <m:t>24</m:t>
                              </m:r>
                            </m:den>
                          </m:f>
                        </m:e>
                      </m:d>
                      <m:r>
                        <a:rPr lang="cs-CZ" sz="1800" b="0" i="1" smtClean="0">
                          <a:latin typeface="Cambria Math" panose="02040503050406030204" pitchFamily="18" charset="0"/>
                          <a:ea typeface="Cambria Math" panose="02040503050406030204" pitchFamily="18" charset="0"/>
                        </a:rPr>
                        <m:t>=</m:t>
                      </m:r>
                      <m:r>
                        <a:rPr lang="cs-CZ" sz="1800" b="1" i="1" smtClean="0">
                          <a:solidFill>
                            <a:srgbClr val="C00000"/>
                          </a:solidFill>
                          <a:latin typeface="Cambria Math" panose="02040503050406030204" pitchFamily="18" charset="0"/>
                          <a:ea typeface="Cambria Math" panose="02040503050406030204" pitchFamily="18" charset="0"/>
                        </a:rPr>
                        <m:t>𝒂</m:t>
                      </m:r>
                      <m:r>
                        <a:rPr lang="cs-CZ" sz="1800" b="1" i="1" smtClean="0">
                          <a:solidFill>
                            <a:srgbClr val="C00000"/>
                          </a:solidFill>
                          <a:latin typeface="Cambria Math" panose="02040503050406030204" pitchFamily="18" charset="0"/>
                          <a:ea typeface="Cambria Math" panose="02040503050406030204" pitchFamily="18" charset="0"/>
                        </a:rPr>
                        <m:t>×</m:t>
                      </m:r>
                      <m:r>
                        <a:rPr lang="cs-CZ" sz="1800" b="1" i="1" smtClean="0">
                          <a:solidFill>
                            <a:srgbClr val="0000DC"/>
                          </a:solidFill>
                          <a:latin typeface="Cambria Math" panose="02040503050406030204" pitchFamily="18" charset="0"/>
                          <a:ea typeface="Cambria Math" panose="02040503050406030204" pitchFamily="18" charset="0"/>
                        </a:rPr>
                        <m:t>𝟏𝟐</m:t>
                      </m:r>
                      <m:r>
                        <a:rPr lang="cs-CZ" sz="1800" b="1" i="1" smtClean="0">
                          <a:solidFill>
                            <a:srgbClr val="C00000"/>
                          </a:solidFill>
                          <a:latin typeface="Cambria Math" panose="02040503050406030204" pitchFamily="18" charset="0"/>
                          <a:ea typeface="Cambria Math" panose="02040503050406030204" pitchFamily="18" charset="0"/>
                        </a:rPr>
                        <m:t>×(</m:t>
                      </m:r>
                      <m:r>
                        <a:rPr lang="cs-CZ" sz="1800" b="1" i="1" smtClean="0">
                          <a:solidFill>
                            <a:srgbClr val="C00000"/>
                          </a:solidFill>
                          <a:latin typeface="Cambria Math" panose="02040503050406030204" pitchFamily="18" charset="0"/>
                          <a:ea typeface="Cambria Math" panose="02040503050406030204" pitchFamily="18" charset="0"/>
                        </a:rPr>
                        <m:t>𝟏</m:t>
                      </m:r>
                      <m:r>
                        <a:rPr lang="cs-CZ" sz="1800" b="1" i="1" smtClean="0">
                          <a:solidFill>
                            <a:srgbClr val="C00000"/>
                          </a:solidFill>
                          <a:latin typeface="Cambria Math" panose="02040503050406030204" pitchFamily="18" charset="0"/>
                          <a:ea typeface="Cambria Math" panose="02040503050406030204" pitchFamily="18" charset="0"/>
                        </a:rPr>
                        <m:t>+</m:t>
                      </m:r>
                      <m:f>
                        <m:fPr>
                          <m:ctrlPr>
                            <a:rPr lang="cs-CZ" sz="1800" b="1" i="1" smtClean="0">
                              <a:solidFill>
                                <a:srgbClr val="C00000"/>
                              </a:solidFill>
                              <a:latin typeface="Cambria Math" panose="02040503050406030204" pitchFamily="18" charset="0"/>
                              <a:ea typeface="Cambria Math" panose="02040503050406030204" pitchFamily="18" charset="0"/>
                            </a:rPr>
                          </m:ctrlPr>
                        </m:fPr>
                        <m:num>
                          <m:r>
                            <a:rPr lang="cs-CZ" sz="1800" b="1" i="1" smtClean="0">
                              <a:solidFill>
                                <a:srgbClr val="C00000"/>
                              </a:solidFill>
                              <a:latin typeface="Cambria Math" panose="02040503050406030204" pitchFamily="18" charset="0"/>
                              <a:ea typeface="Cambria Math" panose="02040503050406030204" pitchFamily="18" charset="0"/>
                            </a:rPr>
                            <m:t>𝟏𝟏</m:t>
                          </m:r>
                          <m:r>
                            <a:rPr lang="cs-CZ" sz="1800" b="1" i="1" smtClean="0">
                              <a:solidFill>
                                <a:srgbClr val="C00000"/>
                              </a:solidFill>
                              <a:latin typeface="Cambria Math" panose="02040503050406030204" pitchFamily="18" charset="0"/>
                              <a:ea typeface="Cambria Math" panose="02040503050406030204" pitchFamily="18" charset="0"/>
                            </a:rPr>
                            <m:t>𝒓</m:t>
                          </m:r>
                        </m:num>
                        <m:den>
                          <m:r>
                            <a:rPr lang="cs-CZ" sz="1800" b="1" i="1" smtClean="0">
                              <a:solidFill>
                                <a:srgbClr val="C00000"/>
                              </a:solidFill>
                              <a:latin typeface="Cambria Math" panose="02040503050406030204" pitchFamily="18" charset="0"/>
                              <a:ea typeface="Cambria Math" panose="02040503050406030204" pitchFamily="18" charset="0"/>
                            </a:rPr>
                            <m:t>𝟐𝟒</m:t>
                          </m:r>
                        </m:den>
                      </m:f>
                      <m:r>
                        <a:rPr lang="cs-CZ" sz="1800" b="1" i="1" smtClean="0">
                          <a:solidFill>
                            <a:srgbClr val="C00000"/>
                          </a:solidFill>
                          <a:latin typeface="Cambria Math" panose="02040503050406030204" pitchFamily="18" charset="0"/>
                          <a:ea typeface="Cambria Math" panose="02040503050406030204" pitchFamily="18" charset="0"/>
                        </a:rPr>
                        <m:t>)</m:t>
                      </m:r>
                    </m:oMath>
                  </m:oMathPara>
                </a14:m>
                <a:endParaRPr lang="cs-CZ" sz="2000" b="1" dirty="0"/>
              </a:p>
            </p:txBody>
          </p:sp>
        </mc:Choice>
        <mc:Fallback xmlns="">
          <p:sp>
            <p:nvSpPr>
              <p:cNvPr id="53" name="TextovéPole 52">
                <a:extLst>
                  <a:ext uri="{FF2B5EF4-FFF2-40B4-BE49-F238E27FC236}">
                    <a16:creationId xmlns:a16="http://schemas.microsoft.com/office/drawing/2014/main" id="{861702CD-BF5E-42B4-9697-EA828A59364B}"/>
                  </a:ext>
                </a:extLst>
              </p:cNvPr>
              <p:cNvSpPr txBox="1">
                <a:spLocks noRot="1" noChangeAspect="1" noMove="1" noResize="1" noEditPoints="1" noAdjustHandles="1" noChangeArrowheads="1" noChangeShapeType="1" noTextEdit="1"/>
              </p:cNvSpPr>
              <p:nvPr/>
            </p:nvSpPr>
            <p:spPr>
              <a:xfrm>
                <a:off x="226647" y="5159908"/>
                <a:ext cx="12132860" cy="714683"/>
              </a:xfrm>
              <a:prstGeom prst="rect">
                <a:avLst/>
              </a:prstGeom>
              <a:blipFill>
                <a:blip r:embed="rId6"/>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59" name="TextovéPole 58">
                <a:extLst>
                  <a:ext uri="{FF2B5EF4-FFF2-40B4-BE49-F238E27FC236}">
                    <a16:creationId xmlns:a16="http://schemas.microsoft.com/office/drawing/2014/main" id="{0830540F-8672-4B4F-A14D-B4BCE514EAD0}"/>
                  </a:ext>
                </a:extLst>
              </p:cNvPr>
              <p:cNvSpPr txBox="1"/>
              <p:nvPr/>
            </p:nvSpPr>
            <p:spPr>
              <a:xfrm>
                <a:off x="1026076" y="2985234"/>
                <a:ext cx="564047" cy="33855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m:rPr>
                          <m:sty m:val="p"/>
                        </m:rPr>
                        <a:rPr lang="cs-CZ" sz="1600" smtClean="0">
                          <a:latin typeface="Cambria Math" panose="02040503050406030204" pitchFamily="18" charset="0"/>
                        </a:rPr>
                        <m:t>FV</m:t>
                      </m:r>
                      <m:r>
                        <a:rPr lang="cs-CZ" sz="1600" b="0" i="0" baseline="-25000" smtClean="0">
                          <a:latin typeface="Cambria Math" panose="02040503050406030204" pitchFamily="18" charset="0"/>
                        </a:rPr>
                        <m:t>2</m:t>
                      </m:r>
                    </m:oMath>
                  </m:oMathPara>
                </a14:m>
                <a:endParaRPr lang="cs-CZ" sz="1600" dirty="0"/>
              </a:p>
            </p:txBody>
          </p:sp>
        </mc:Choice>
        <mc:Fallback xmlns="">
          <p:sp>
            <p:nvSpPr>
              <p:cNvPr id="59" name="TextovéPole 58">
                <a:extLst>
                  <a:ext uri="{FF2B5EF4-FFF2-40B4-BE49-F238E27FC236}">
                    <a16:creationId xmlns:a16="http://schemas.microsoft.com/office/drawing/2014/main" id="{0830540F-8672-4B4F-A14D-B4BCE514EAD0}"/>
                  </a:ext>
                </a:extLst>
              </p:cNvPr>
              <p:cNvSpPr txBox="1">
                <a:spLocks noRot="1" noChangeAspect="1" noMove="1" noResize="1" noEditPoints="1" noAdjustHandles="1" noChangeArrowheads="1" noChangeShapeType="1" noTextEdit="1"/>
              </p:cNvSpPr>
              <p:nvPr/>
            </p:nvSpPr>
            <p:spPr>
              <a:xfrm>
                <a:off x="1026076" y="2985234"/>
                <a:ext cx="564047" cy="338554"/>
              </a:xfrm>
              <a:prstGeom prst="rect">
                <a:avLst/>
              </a:prstGeom>
              <a:blipFill>
                <a:blip r:embed="rId7"/>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3" name="TextovéPole 22">
                <a:extLst>
                  <a:ext uri="{FF2B5EF4-FFF2-40B4-BE49-F238E27FC236}">
                    <a16:creationId xmlns:a16="http://schemas.microsoft.com/office/drawing/2014/main" id="{C79477FE-256C-422C-8BE3-990133F41F37}"/>
                  </a:ext>
                </a:extLst>
              </p:cNvPr>
              <p:cNvSpPr txBox="1"/>
              <p:nvPr/>
            </p:nvSpPr>
            <p:spPr>
              <a:xfrm>
                <a:off x="1478510" y="2987420"/>
                <a:ext cx="564047" cy="33855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m:rPr>
                          <m:sty m:val="p"/>
                        </m:rPr>
                        <a:rPr lang="cs-CZ" sz="1600" smtClean="0">
                          <a:latin typeface="Cambria Math" panose="02040503050406030204" pitchFamily="18" charset="0"/>
                        </a:rPr>
                        <m:t>FV</m:t>
                      </m:r>
                      <m:r>
                        <a:rPr lang="cs-CZ" sz="1600" b="0" i="0" baseline="-25000" smtClean="0">
                          <a:latin typeface="Cambria Math" panose="02040503050406030204" pitchFamily="18" charset="0"/>
                        </a:rPr>
                        <m:t>3</m:t>
                      </m:r>
                    </m:oMath>
                  </m:oMathPara>
                </a14:m>
                <a:endParaRPr lang="cs-CZ" sz="1600" dirty="0"/>
              </a:p>
            </p:txBody>
          </p:sp>
        </mc:Choice>
        <mc:Fallback xmlns="">
          <p:sp>
            <p:nvSpPr>
              <p:cNvPr id="23" name="TextovéPole 22">
                <a:extLst>
                  <a:ext uri="{FF2B5EF4-FFF2-40B4-BE49-F238E27FC236}">
                    <a16:creationId xmlns:a16="http://schemas.microsoft.com/office/drawing/2014/main" id="{C79477FE-256C-422C-8BE3-990133F41F37}"/>
                  </a:ext>
                </a:extLst>
              </p:cNvPr>
              <p:cNvSpPr txBox="1">
                <a:spLocks noRot="1" noChangeAspect="1" noMove="1" noResize="1" noEditPoints="1" noAdjustHandles="1" noChangeArrowheads="1" noChangeShapeType="1" noTextEdit="1"/>
              </p:cNvSpPr>
              <p:nvPr/>
            </p:nvSpPr>
            <p:spPr>
              <a:xfrm>
                <a:off x="1478510" y="2987420"/>
                <a:ext cx="564047" cy="338554"/>
              </a:xfrm>
              <a:prstGeom prst="rect">
                <a:avLst/>
              </a:prstGeom>
              <a:blipFill>
                <a:blip r:embed="rId8"/>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4" name="TextovéPole 23">
                <a:extLst>
                  <a:ext uri="{FF2B5EF4-FFF2-40B4-BE49-F238E27FC236}">
                    <a16:creationId xmlns:a16="http://schemas.microsoft.com/office/drawing/2014/main" id="{19997102-4CAC-470D-97D6-20BB8B8BCE0C}"/>
                  </a:ext>
                </a:extLst>
              </p:cNvPr>
              <p:cNvSpPr txBox="1"/>
              <p:nvPr/>
            </p:nvSpPr>
            <p:spPr>
              <a:xfrm>
                <a:off x="5365135" y="2998510"/>
                <a:ext cx="564047" cy="33855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cs-CZ" sz="1600" b="1" i="1" smtClean="0">
                          <a:solidFill>
                            <a:srgbClr val="C00000"/>
                          </a:solidFill>
                          <a:latin typeface="Cambria Math" panose="02040503050406030204" pitchFamily="18" charset="0"/>
                        </a:rPr>
                        <m:t>𝐅𝐕</m:t>
                      </m:r>
                      <m:r>
                        <a:rPr lang="cs-CZ" sz="1600" b="1" i="0" baseline="-25000" smtClean="0">
                          <a:solidFill>
                            <a:srgbClr val="C00000"/>
                          </a:solidFill>
                          <a:latin typeface="Cambria Math" panose="02040503050406030204" pitchFamily="18" charset="0"/>
                        </a:rPr>
                        <m:t>𝟏𝟐</m:t>
                      </m:r>
                    </m:oMath>
                  </m:oMathPara>
                </a14:m>
                <a:endParaRPr lang="cs-CZ" sz="1600" b="1" dirty="0">
                  <a:solidFill>
                    <a:srgbClr val="C00000"/>
                  </a:solidFill>
                </a:endParaRPr>
              </a:p>
            </p:txBody>
          </p:sp>
        </mc:Choice>
        <mc:Fallback xmlns="">
          <p:sp>
            <p:nvSpPr>
              <p:cNvPr id="24" name="TextovéPole 23">
                <a:extLst>
                  <a:ext uri="{FF2B5EF4-FFF2-40B4-BE49-F238E27FC236}">
                    <a16:creationId xmlns:a16="http://schemas.microsoft.com/office/drawing/2014/main" id="{19997102-4CAC-470D-97D6-20BB8B8BCE0C}"/>
                  </a:ext>
                </a:extLst>
              </p:cNvPr>
              <p:cNvSpPr txBox="1">
                <a:spLocks noRot="1" noChangeAspect="1" noMove="1" noResize="1" noEditPoints="1" noAdjustHandles="1" noChangeArrowheads="1" noChangeShapeType="1" noTextEdit="1"/>
              </p:cNvSpPr>
              <p:nvPr/>
            </p:nvSpPr>
            <p:spPr>
              <a:xfrm>
                <a:off x="5365135" y="2998510"/>
                <a:ext cx="564047" cy="338554"/>
              </a:xfrm>
              <a:prstGeom prst="rect">
                <a:avLst/>
              </a:prstGeom>
              <a:blipFill>
                <a:blip r:embed="rId9"/>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64" name="TextovéPole 63">
                <a:extLst>
                  <a:ext uri="{FF2B5EF4-FFF2-40B4-BE49-F238E27FC236}">
                    <a16:creationId xmlns:a16="http://schemas.microsoft.com/office/drawing/2014/main" id="{6CEF8BC0-1F18-43F5-B84C-9369D1430B9B}"/>
                  </a:ext>
                </a:extLst>
              </p:cNvPr>
              <p:cNvSpPr txBox="1"/>
              <p:nvPr/>
            </p:nvSpPr>
            <p:spPr>
              <a:xfrm>
                <a:off x="559420" y="2969598"/>
                <a:ext cx="596647" cy="33855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cs-CZ" sz="1600" b="1" i="1" smtClean="0">
                          <a:solidFill>
                            <a:srgbClr val="C00000"/>
                          </a:solidFill>
                          <a:latin typeface="Cambria Math" panose="02040503050406030204" pitchFamily="18" charset="0"/>
                        </a:rPr>
                        <m:t>𝐏𝐕</m:t>
                      </m:r>
                    </m:oMath>
                  </m:oMathPara>
                </a14:m>
                <a:endParaRPr lang="cs-CZ" sz="1600" b="1" dirty="0">
                  <a:solidFill>
                    <a:srgbClr val="C00000"/>
                  </a:solidFill>
                </a:endParaRPr>
              </a:p>
            </p:txBody>
          </p:sp>
        </mc:Choice>
        <mc:Fallback xmlns="">
          <p:sp>
            <p:nvSpPr>
              <p:cNvPr id="64" name="TextovéPole 63">
                <a:extLst>
                  <a:ext uri="{FF2B5EF4-FFF2-40B4-BE49-F238E27FC236}">
                    <a16:creationId xmlns:a16="http://schemas.microsoft.com/office/drawing/2014/main" id="{6CEF8BC0-1F18-43F5-B84C-9369D1430B9B}"/>
                  </a:ext>
                </a:extLst>
              </p:cNvPr>
              <p:cNvSpPr txBox="1">
                <a:spLocks noRot="1" noChangeAspect="1" noMove="1" noResize="1" noEditPoints="1" noAdjustHandles="1" noChangeArrowheads="1" noChangeShapeType="1" noTextEdit="1"/>
              </p:cNvSpPr>
              <p:nvPr/>
            </p:nvSpPr>
            <p:spPr>
              <a:xfrm>
                <a:off x="559420" y="2969598"/>
                <a:ext cx="596647" cy="338554"/>
              </a:xfrm>
              <a:prstGeom prst="rect">
                <a:avLst/>
              </a:prstGeom>
              <a:blipFill>
                <a:blip r:embed="rId10"/>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1" name="TextovéPole 40">
                <a:extLst>
                  <a:ext uri="{FF2B5EF4-FFF2-40B4-BE49-F238E27FC236}">
                    <a16:creationId xmlns:a16="http://schemas.microsoft.com/office/drawing/2014/main" id="{C68447D2-8F2C-493D-9025-5C3956BB5322}"/>
                  </a:ext>
                </a:extLst>
              </p:cNvPr>
              <p:cNvSpPr txBox="1"/>
              <p:nvPr/>
            </p:nvSpPr>
            <p:spPr>
              <a:xfrm>
                <a:off x="773024" y="3784280"/>
                <a:ext cx="2946512" cy="370614"/>
              </a:xfrm>
              <a:prstGeom prst="rect">
                <a:avLst/>
              </a:prstGeom>
              <a:noFill/>
            </p:spPr>
            <p:txBody>
              <a:bodyPr wrap="none" lIns="0" tIns="0" rIns="0" bIns="0" rtlCol="0">
                <a:spAutoFit/>
              </a:bodyPr>
              <a:lstStyle/>
              <a:p>
                <a:pPr/>
                <a14:m>
                  <m:oMathPara xmlns:m="http://schemas.openxmlformats.org/officeDocument/2006/math">
                    <m:oMathParaPr>
                      <m:jc m:val="left"/>
                    </m:oMathParaPr>
                    <m:oMath xmlns:m="http://schemas.openxmlformats.org/officeDocument/2006/math">
                      <m:r>
                        <m:rPr>
                          <m:sty m:val="p"/>
                        </m:rPr>
                        <a:rPr lang="cs-CZ" sz="1400" smtClean="0">
                          <a:latin typeface="Cambria Math" panose="02040503050406030204" pitchFamily="18" charset="0"/>
                        </a:rPr>
                        <m:t>FV</m:t>
                      </m:r>
                      <m:r>
                        <a:rPr lang="cs-CZ" sz="1400" b="0" i="0" baseline="-25000" smtClean="0">
                          <a:latin typeface="Cambria Math" panose="02040503050406030204" pitchFamily="18" charset="0"/>
                        </a:rPr>
                        <m:t>3</m:t>
                      </m:r>
                      <m:r>
                        <a:rPr lang="cs-CZ" sz="1400" i="0">
                          <a:latin typeface="Cambria Math" panose="02040503050406030204" pitchFamily="18" charset="0"/>
                        </a:rPr>
                        <m:t>=</m:t>
                      </m:r>
                      <m:r>
                        <m:rPr>
                          <m:sty m:val="p"/>
                        </m:rPr>
                        <a:rPr lang="cs-CZ" sz="1400" b="0" i="0" smtClean="0">
                          <a:solidFill>
                            <a:srgbClr val="0000DC"/>
                          </a:solidFill>
                          <a:latin typeface="Cambria Math" panose="02040503050406030204" pitchFamily="18" charset="0"/>
                        </a:rPr>
                        <m:t>a</m:t>
                      </m:r>
                      <m:r>
                        <a:rPr lang="cs-CZ" sz="1400" b="0" i="0" smtClean="0">
                          <a:latin typeface="Cambria Math" panose="02040503050406030204" pitchFamily="18" charset="0"/>
                        </a:rPr>
                        <m:t>+</m:t>
                      </m:r>
                      <m:r>
                        <m:rPr>
                          <m:sty m:val="p"/>
                        </m:rPr>
                        <a:rPr lang="cs-CZ" sz="1400" b="0" i="0" smtClean="0">
                          <a:latin typeface="Cambria Math" panose="02040503050406030204" pitchFamily="18" charset="0"/>
                        </a:rPr>
                        <m:t>a</m:t>
                      </m:r>
                      <m:r>
                        <a:rPr lang="cs-CZ" sz="1400" i="0">
                          <a:latin typeface="Cambria Math" panose="02040503050406030204" pitchFamily="18" charset="0"/>
                        </a:rPr>
                        <m:t>⋅</m:t>
                      </m:r>
                      <m:d>
                        <m:dPr>
                          <m:ctrlPr>
                            <a:rPr lang="cs-CZ" sz="1400" i="1">
                              <a:solidFill>
                                <a:srgbClr val="836967"/>
                              </a:solidFill>
                              <a:latin typeface="Cambria Math" panose="02040503050406030204" pitchFamily="18" charset="0"/>
                            </a:rPr>
                          </m:ctrlPr>
                        </m:dPr>
                        <m:e>
                          <m:r>
                            <a:rPr lang="cs-CZ" sz="1400" i="0">
                              <a:latin typeface="Cambria Math" panose="02040503050406030204" pitchFamily="18" charset="0"/>
                            </a:rPr>
                            <m:t>1</m:t>
                          </m:r>
                          <m:r>
                            <a:rPr lang="cs-CZ" sz="1400" b="0" i="0" smtClean="0">
                              <a:latin typeface="Cambria Math" panose="02040503050406030204" pitchFamily="18" charset="0"/>
                            </a:rPr>
                            <m:t>+</m:t>
                          </m:r>
                          <m:f>
                            <m:fPr>
                              <m:ctrlPr>
                                <a:rPr lang="cs-CZ" sz="1400" i="1">
                                  <a:solidFill>
                                    <a:srgbClr val="836967"/>
                                  </a:solidFill>
                                  <a:latin typeface="Cambria Math" panose="02040503050406030204" pitchFamily="18" charset="0"/>
                                </a:rPr>
                              </m:ctrlPr>
                            </m:fPr>
                            <m:num>
                              <m:r>
                                <a:rPr lang="cs-CZ" sz="1400" b="0" i="1" smtClean="0">
                                  <a:solidFill>
                                    <a:srgbClr val="836967"/>
                                  </a:solidFill>
                                  <a:latin typeface="Cambria Math" panose="02040503050406030204" pitchFamily="18" charset="0"/>
                                </a:rPr>
                                <m:t>𝑟</m:t>
                              </m:r>
                            </m:num>
                            <m:den>
                              <m:r>
                                <a:rPr lang="cs-CZ" sz="1400" i="0">
                                  <a:latin typeface="Cambria Math" panose="02040503050406030204" pitchFamily="18" charset="0"/>
                                </a:rPr>
                                <m:t>12</m:t>
                              </m:r>
                            </m:den>
                          </m:f>
                        </m:e>
                      </m:d>
                      <m:r>
                        <a:rPr lang="cs-CZ" sz="1400" b="0" i="1" smtClean="0">
                          <a:latin typeface="Cambria Math" panose="02040503050406030204" pitchFamily="18" charset="0"/>
                        </a:rPr>
                        <m:t>=</m:t>
                      </m:r>
                      <m:r>
                        <a:rPr lang="cs-CZ" sz="1400" b="1" i="1" smtClean="0">
                          <a:solidFill>
                            <a:srgbClr val="0000DC"/>
                          </a:solidFill>
                          <a:latin typeface="Cambria Math" panose="02040503050406030204" pitchFamily="18" charset="0"/>
                        </a:rPr>
                        <m:t>𝟐</m:t>
                      </m:r>
                      <m:r>
                        <a:rPr lang="cs-CZ" sz="1400" b="1">
                          <a:solidFill>
                            <a:srgbClr val="0000DC"/>
                          </a:solidFill>
                          <a:latin typeface="Cambria Math" panose="02040503050406030204" pitchFamily="18" charset="0"/>
                        </a:rPr>
                        <m:t>𝐚</m:t>
                      </m:r>
                      <m:r>
                        <a:rPr lang="cs-CZ" sz="1400" b="1" i="1" smtClean="0">
                          <a:latin typeface="Cambria Math" panose="02040503050406030204" pitchFamily="18" charset="0"/>
                        </a:rPr>
                        <m:t>+</m:t>
                      </m:r>
                      <m:r>
                        <a:rPr lang="cs-CZ" sz="1400" b="1" smtClean="0">
                          <a:solidFill>
                            <a:schemeClr val="tx1"/>
                          </a:solidFill>
                          <a:latin typeface="Cambria Math" panose="02040503050406030204" pitchFamily="18" charset="0"/>
                        </a:rPr>
                        <m:t>𝐚</m:t>
                      </m:r>
                      <m:r>
                        <a:rPr lang="cs-CZ" sz="1400" b="1" i="1" smtClean="0">
                          <a:latin typeface="Cambria Math" panose="02040503050406030204" pitchFamily="18" charset="0"/>
                          <a:ea typeface="Cambria Math" panose="02040503050406030204" pitchFamily="18" charset="0"/>
                        </a:rPr>
                        <m:t>×</m:t>
                      </m:r>
                      <m:f>
                        <m:fPr>
                          <m:ctrlPr>
                            <a:rPr lang="cs-CZ" sz="1400" b="1" i="1" smtClean="0">
                              <a:solidFill>
                                <a:srgbClr val="0000DC"/>
                              </a:solidFill>
                              <a:latin typeface="Cambria Math" panose="02040503050406030204" pitchFamily="18" charset="0"/>
                              <a:ea typeface="Cambria Math" panose="02040503050406030204" pitchFamily="18" charset="0"/>
                            </a:rPr>
                          </m:ctrlPr>
                        </m:fPr>
                        <m:num>
                          <m:r>
                            <a:rPr lang="cs-CZ" sz="1400" b="1" i="1" smtClean="0">
                              <a:solidFill>
                                <a:srgbClr val="0000DC"/>
                              </a:solidFill>
                              <a:latin typeface="Cambria Math" panose="02040503050406030204" pitchFamily="18" charset="0"/>
                              <a:ea typeface="Cambria Math" panose="02040503050406030204" pitchFamily="18" charset="0"/>
                            </a:rPr>
                            <m:t>𝒓</m:t>
                          </m:r>
                        </m:num>
                        <m:den>
                          <m:r>
                            <a:rPr lang="cs-CZ" sz="1400" b="1" i="1" smtClean="0">
                              <a:solidFill>
                                <a:srgbClr val="0000DC"/>
                              </a:solidFill>
                              <a:latin typeface="Cambria Math" panose="02040503050406030204" pitchFamily="18" charset="0"/>
                              <a:ea typeface="Cambria Math" panose="02040503050406030204" pitchFamily="18" charset="0"/>
                            </a:rPr>
                            <m:t>𝟏𝟐</m:t>
                          </m:r>
                        </m:den>
                      </m:f>
                    </m:oMath>
                  </m:oMathPara>
                </a14:m>
                <a:endParaRPr lang="cs-CZ" sz="2000" b="1" dirty="0"/>
              </a:p>
            </p:txBody>
          </p:sp>
        </mc:Choice>
        <mc:Fallback xmlns="">
          <p:sp>
            <p:nvSpPr>
              <p:cNvPr id="41" name="TextovéPole 40">
                <a:extLst>
                  <a:ext uri="{FF2B5EF4-FFF2-40B4-BE49-F238E27FC236}">
                    <a16:creationId xmlns:a16="http://schemas.microsoft.com/office/drawing/2014/main" id="{C68447D2-8F2C-493D-9025-5C3956BB5322}"/>
                  </a:ext>
                </a:extLst>
              </p:cNvPr>
              <p:cNvSpPr txBox="1">
                <a:spLocks noRot="1" noChangeAspect="1" noMove="1" noResize="1" noEditPoints="1" noAdjustHandles="1" noChangeArrowheads="1" noChangeShapeType="1" noTextEdit="1"/>
              </p:cNvSpPr>
              <p:nvPr/>
            </p:nvSpPr>
            <p:spPr>
              <a:xfrm>
                <a:off x="773024" y="3784280"/>
                <a:ext cx="2946512" cy="370614"/>
              </a:xfrm>
              <a:prstGeom prst="rect">
                <a:avLst/>
              </a:prstGeom>
              <a:blipFill>
                <a:blip r:embed="rId11"/>
                <a:stretch>
                  <a:fillRect l="-2070" b="-14754"/>
                </a:stretch>
              </a:blipFill>
            </p:spPr>
            <p:txBody>
              <a:bodyPr/>
              <a:lstStyle/>
              <a:p>
                <a:r>
                  <a:rPr lang="cs-CZ">
                    <a:noFill/>
                  </a:rPr>
                  <a:t> </a:t>
                </a:r>
              </a:p>
            </p:txBody>
          </p:sp>
        </mc:Fallback>
      </mc:AlternateContent>
      <p:cxnSp>
        <p:nvCxnSpPr>
          <p:cNvPr id="21" name="Přímá spojnice se šipkou 20">
            <a:extLst>
              <a:ext uri="{FF2B5EF4-FFF2-40B4-BE49-F238E27FC236}">
                <a16:creationId xmlns:a16="http://schemas.microsoft.com/office/drawing/2014/main" id="{C7050DF4-92FF-42D6-BBC4-A5DAAB490801}"/>
              </a:ext>
            </a:extLst>
          </p:cNvPr>
          <p:cNvCxnSpPr>
            <a:cxnSpLocks/>
          </p:cNvCxnSpPr>
          <p:nvPr/>
        </p:nvCxnSpPr>
        <p:spPr bwMode="auto">
          <a:xfrm>
            <a:off x="10323443" y="4077401"/>
            <a:ext cx="0" cy="565328"/>
          </a:xfrm>
          <a:prstGeom prst="straightConnector1">
            <a:avLst/>
          </a:prstGeom>
          <a:ln w="28575">
            <a:headEnd type="none" w="med" len="med"/>
            <a:tailEnd type="triangle"/>
          </a:ln>
        </p:spPr>
        <p:style>
          <a:lnRef idx="1">
            <a:schemeClr val="accent2"/>
          </a:lnRef>
          <a:fillRef idx="0">
            <a:schemeClr val="accent2"/>
          </a:fillRef>
          <a:effectRef idx="0">
            <a:schemeClr val="accent2"/>
          </a:effectRef>
          <a:fontRef idx="minor">
            <a:schemeClr val="tx1"/>
          </a:fontRef>
        </p:style>
      </p:cxnSp>
      <mc:AlternateContent xmlns:mc="http://schemas.openxmlformats.org/markup-compatibility/2006" xmlns:a14="http://schemas.microsoft.com/office/drawing/2010/main">
        <mc:Choice Requires="a14">
          <p:sp>
            <p:nvSpPr>
              <p:cNvPr id="43" name="TextovéPole 42">
                <a:extLst>
                  <a:ext uri="{FF2B5EF4-FFF2-40B4-BE49-F238E27FC236}">
                    <a16:creationId xmlns:a16="http://schemas.microsoft.com/office/drawing/2014/main" id="{75C15461-EF6F-4D1E-891E-29B9F1F842F8}"/>
                  </a:ext>
                </a:extLst>
              </p:cNvPr>
              <p:cNvSpPr txBox="1"/>
              <p:nvPr/>
            </p:nvSpPr>
            <p:spPr>
              <a:xfrm>
                <a:off x="7424147" y="5920373"/>
                <a:ext cx="3094384" cy="783869"/>
              </a:xfrm>
              <a:prstGeom prst="rect">
                <a:avLst/>
              </a:prstGeom>
              <a:solidFill>
                <a:srgbClr val="92D050"/>
              </a:solidFill>
            </p:spPr>
            <p:txBody>
              <a:bodyPr wrap="square">
                <a:spAutoFit/>
              </a:bodyPr>
              <a:lstStyle/>
              <a:p>
                <a:pPr/>
                <a14:m>
                  <m:oMathPara xmlns:m="http://schemas.openxmlformats.org/officeDocument/2006/math">
                    <m:oMathParaPr>
                      <m:jc m:val="centerGroup"/>
                    </m:oMathParaPr>
                    <m:oMath xmlns:m="http://schemas.openxmlformats.org/officeDocument/2006/math">
                      <m:r>
                        <a:rPr lang="cs-CZ" sz="2000" b="0" i="1" smtClean="0">
                          <a:latin typeface="Cambria Math" panose="02040503050406030204" pitchFamily="18" charset="0"/>
                        </a:rPr>
                        <m:t>𝑎</m:t>
                      </m:r>
                      <m:r>
                        <a:rPr lang="cs-CZ" sz="2000" b="0" i="1" smtClean="0">
                          <a:latin typeface="Cambria Math" panose="02040503050406030204" pitchFamily="18" charset="0"/>
                          <a:ea typeface="Cambria Math" panose="02040503050406030204" pitchFamily="18" charset="0"/>
                        </a:rPr>
                        <m:t>×</m:t>
                      </m:r>
                      <m:r>
                        <a:rPr lang="cs-CZ" sz="2000" b="0" i="1" smtClean="0">
                          <a:solidFill>
                            <a:srgbClr val="0000DC"/>
                          </a:solidFill>
                          <a:latin typeface="Cambria Math" panose="02040503050406030204" pitchFamily="18" charset="0"/>
                          <a:ea typeface="Cambria Math" panose="02040503050406030204" pitchFamily="18" charset="0"/>
                        </a:rPr>
                        <m:t>𝑚</m:t>
                      </m:r>
                      <m:r>
                        <a:rPr lang="cs-CZ" sz="2000" b="0" i="1" smtClean="0">
                          <a:latin typeface="Cambria Math" panose="02040503050406030204" pitchFamily="18" charset="0"/>
                          <a:ea typeface="Cambria Math" panose="02040503050406030204" pitchFamily="18" charset="0"/>
                        </a:rPr>
                        <m:t>×</m:t>
                      </m:r>
                      <m:d>
                        <m:dPr>
                          <m:ctrlPr>
                            <a:rPr lang="cs-CZ" sz="2000" b="0" i="1" smtClean="0">
                              <a:solidFill>
                                <a:srgbClr val="C00000"/>
                              </a:solidFill>
                              <a:latin typeface="Cambria Math" panose="02040503050406030204" pitchFamily="18" charset="0"/>
                              <a:ea typeface="Cambria Math" panose="02040503050406030204" pitchFamily="18" charset="0"/>
                            </a:rPr>
                          </m:ctrlPr>
                        </m:dPr>
                        <m:e>
                          <m:r>
                            <a:rPr lang="cs-CZ" sz="2000" b="0" i="1" smtClean="0">
                              <a:solidFill>
                                <a:srgbClr val="C00000"/>
                              </a:solidFill>
                              <a:latin typeface="Cambria Math" panose="02040503050406030204" pitchFamily="18" charset="0"/>
                              <a:ea typeface="Cambria Math" panose="02040503050406030204" pitchFamily="18" charset="0"/>
                            </a:rPr>
                            <m:t>1+</m:t>
                          </m:r>
                          <m:f>
                            <m:fPr>
                              <m:ctrlPr>
                                <a:rPr lang="cs-CZ" sz="2000" i="1">
                                  <a:solidFill>
                                    <a:srgbClr val="C00000"/>
                                  </a:solidFill>
                                  <a:latin typeface="Cambria Math" panose="02040503050406030204" pitchFamily="18" charset="0"/>
                                </a:rPr>
                              </m:ctrlPr>
                            </m:fPr>
                            <m:num>
                              <m:r>
                                <a:rPr lang="cs-CZ" sz="2000" b="0" i="1" smtClean="0">
                                  <a:solidFill>
                                    <a:srgbClr val="C00000"/>
                                  </a:solidFill>
                                  <a:latin typeface="Cambria Math" panose="02040503050406030204" pitchFamily="18" charset="0"/>
                                </a:rPr>
                                <m:t>𝑚</m:t>
                              </m:r>
                              <m:r>
                                <a:rPr lang="cs-CZ" sz="2000" b="0" i="1" smtClean="0">
                                  <a:solidFill>
                                    <a:srgbClr val="C00000"/>
                                  </a:solidFill>
                                  <a:latin typeface="Cambria Math" panose="02040503050406030204" pitchFamily="18" charset="0"/>
                                </a:rPr>
                                <m:t>−1</m:t>
                              </m:r>
                            </m:num>
                            <m:den>
                              <m:r>
                                <a:rPr lang="cs-CZ" sz="2000" i="1">
                                  <a:solidFill>
                                    <a:srgbClr val="C00000"/>
                                  </a:solidFill>
                                  <a:latin typeface="Cambria Math" panose="02040503050406030204" pitchFamily="18" charset="0"/>
                                </a:rPr>
                                <m:t>2</m:t>
                              </m:r>
                              <m:r>
                                <a:rPr lang="cs-CZ" sz="2000" i="1">
                                  <a:solidFill>
                                    <a:srgbClr val="C00000"/>
                                  </a:solidFill>
                                  <a:latin typeface="Cambria Math" panose="02040503050406030204" pitchFamily="18" charset="0"/>
                                  <a:ea typeface="Cambria Math" panose="02040503050406030204" pitchFamily="18" charset="0"/>
                                </a:rPr>
                                <m:t>×</m:t>
                              </m:r>
                              <m:r>
                                <a:rPr lang="cs-CZ" sz="2000" b="0" i="1" smtClean="0">
                                  <a:solidFill>
                                    <a:srgbClr val="C00000"/>
                                  </a:solidFill>
                                  <a:latin typeface="Cambria Math" panose="02040503050406030204" pitchFamily="18" charset="0"/>
                                  <a:ea typeface="Cambria Math" panose="02040503050406030204" pitchFamily="18" charset="0"/>
                                </a:rPr>
                                <m:t>𝑚</m:t>
                              </m:r>
                            </m:den>
                          </m:f>
                          <m:r>
                            <a:rPr lang="cs-CZ" sz="2000" i="1">
                              <a:solidFill>
                                <a:srgbClr val="C00000"/>
                              </a:solidFill>
                              <a:latin typeface="Cambria Math" panose="02040503050406030204" pitchFamily="18" charset="0"/>
                              <a:ea typeface="Cambria Math" panose="02040503050406030204" pitchFamily="18" charset="0"/>
                            </a:rPr>
                            <m:t>×</m:t>
                          </m:r>
                          <m:r>
                            <a:rPr lang="cs-CZ" sz="2000" b="0" i="1" smtClean="0">
                              <a:solidFill>
                                <a:srgbClr val="C00000"/>
                              </a:solidFill>
                              <a:latin typeface="Cambria Math" panose="02040503050406030204" pitchFamily="18" charset="0"/>
                              <a:ea typeface="Cambria Math" panose="02040503050406030204" pitchFamily="18" charset="0"/>
                            </a:rPr>
                            <m:t>𝑟</m:t>
                          </m:r>
                        </m:e>
                      </m:d>
                    </m:oMath>
                  </m:oMathPara>
                </a14:m>
                <a:endParaRPr lang="cs-CZ" sz="2000" dirty="0"/>
              </a:p>
            </p:txBody>
          </p:sp>
        </mc:Choice>
        <mc:Fallback xmlns="">
          <p:sp>
            <p:nvSpPr>
              <p:cNvPr id="43" name="TextovéPole 42">
                <a:extLst>
                  <a:ext uri="{FF2B5EF4-FFF2-40B4-BE49-F238E27FC236}">
                    <a16:creationId xmlns:a16="http://schemas.microsoft.com/office/drawing/2014/main" id="{75C15461-EF6F-4D1E-891E-29B9F1F842F8}"/>
                  </a:ext>
                </a:extLst>
              </p:cNvPr>
              <p:cNvSpPr txBox="1">
                <a:spLocks noRot="1" noChangeAspect="1" noMove="1" noResize="1" noEditPoints="1" noAdjustHandles="1" noChangeArrowheads="1" noChangeShapeType="1" noTextEdit="1"/>
              </p:cNvSpPr>
              <p:nvPr/>
            </p:nvSpPr>
            <p:spPr>
              <a:xfrm>
                <a:off x="7424147" y="5920373"/>
                <a:ext cx="3094384" cy="783869"/>
              </a:xfrm>
              <a:prstGeom prst="rect">
                <a:avLst/>
              </a:prstGeom>
              <a:blipFill>
                <a:blip r:embed="rId12"/>
                <a:stretch>
                  <a:fillRect/>
                </a:stretch>
              </a:blipFill>
            </p:spPr>
            <p:txBody>
              <a:bodyPr/>
              <a:lstStyle/>
              <a:p>
                <a:r>
                  <a:rPr lang="cs-CZ">
                    <a:noFill/>
                  </a:rPr>
                  <a:t> </a:t>
                </a:r>
              </a:p>
            </p:txBody>
          </p:sp>
        </mc:Fallback>
      </mc:AlternateContent>
    </p:spTree>
    <p:extLst>
      <p:ext uri="{BB962C8B-B14F-4D97-AF65-F5344CB8AC3E}">
        <p14:creationId xmlns:p14="http://schemas.microsoft.com/office/powerpoint/2010/main" val="1771601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5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6"/>
                                        </p:tgtEl>
                                        <p:attrNameLst>
                                          <p:attrName>style.visibility</p:attrName>
                                        </p:attrNameLst>
                                      </p:cBhvr>
                                      <p:to>
                                        <p:strVal val="visible"/>
                                      </p:to>
                                    </p:set>
                                    <p:animEffect transition="in" filter="fade">
                                      <p:cBhvr>
                                        <p:cTn id="12" dur="500"/>
                                        <p:tgtEl>
                                          <p:spTgt spid="5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0"/>
                                        </p:tgtEl>
                                        <p:attrNameLst>
                                          <p:attrName>style.visibility</p:attrName>
                                        </p:attrNameLst>
                                      </p:cBhvr>
                                      <p:to>
                                        <p:strVal val="visible"/>
                                      </p:to>
                                    </p:set>
                                    <p:animEffect transition="in" filter="fade">
                                      <p:cBhvr>
                                        <p:cTn id="17" dur="500"/>
                                        <p:tgtEl>
                                          <p:spTgt spid="6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fade">
                                      <p:cBhvr>
                                        <p:cTn id="22" dur="500"/>
                                        <p:tgtEl>
                                          <p:spTgt spid="4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3"/>
                                        </p:tgtEl>
                                        <p:attrNameLst>
                                          <p:attrName>style.visibility</p:attrName>
                                        </p:attrNameLst>
                                      </p:cBhvr>
                                      <p:to>
                                        <p:strVal val="visible"/>
                                      </p:to>
                                    </p:set>
                                    <p:animEffect transition="in" filter="fade">
                                      <p:cBhvr>
                                        <p:cTn id="2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6" grpId="0"/>
      <p:bldP spid="60" grpId="0" animBg="1"/>
      <p:bldP spid="41" grpId="0"/>
      <p:bldP spid="4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Zástupný obsah 4">
                <a:extLst>
                  <a:ext uri="{FF2B5EF4-FFF2-40B4-BE49-F238E27FC236}">
                    <a16:creationId xmlns:a16="http://schemas.microsoft.com/office/drawing/2014/main" id="{8CDBD871-AE2D-4476-AC8B-6D9553DB719B}"/>
                  </a:ext>
                </a:extLst>
              </p:cNvPr>
              <p:cNvSpPr>
                <a:spLocks noGrp="1"/>
              </p:cNvSpPr>
              <p:nvPr>
                <p:ph sz="quarter" idx="24"/>
              </p:nvPr>
            </p:nvSpPr>
            <p:spPr>
              <a:xfrm>
                <a:off x="720000" y="1382131"/>
                <a:ext cx="11181315" cy="5162926"/>
              </a:xfrm>
            </p:spPr>
            <p:txBody>
              <a:bodyPr/>
              <a:lstStyle/>
              <a:p>
                <a:r>
                  <a:rPr lang="cs-CZ" sz="2400" dirty="0"/>
                  <a:t>a = ?</a:t>
                </a:r>
              </a:p>
              <a:p>
                <a:r>
                  <a:rPr lang="cs-CZ" sz="2400" dirty="0"/>
                  <a:t>FVA = 850 000</a:t>
                </a:r>
              </a:p>
              <a:p>
                <a:r>
                  <a:rPr lang="cs-CZ" sz="2400" dirty="0"/>
                  <a:t>r = 3 % p. a.</a:t>
                </a:r>
              </a:p>
              <a:p>
                <a:r>
                  <a:rPr lang="cs-CZ" sz="2400" dirty="0"/>
                  <a:t>n = 10 let</a:t>
                </a:r>
              </a:p>
              <a:p>
                <a:r>
                  <a:rPr lang="cs-CZ" sz="2400" dirty="0"/>
                  <a:t>m(a) = 12 (měsíční spoření)</a:t>
                </a:r>
              </a:p>
              <a:p>
                <a:r>
                  <a:rPr lang="cs-CZ" sz="2400" dirty="0"/>
                  <a:t>m(r) = 1 (ÚO = 1 rok)</a:t>
                </a:r>
              </a:p>
              <a:p>
                <a:r>
                  <a:rPr lang="cs-CZ" sz="2400" dirty="0"/>
                  <a:t>m(a)&gt;m(r) = AR</a:t>
                </a:r>
              </a:p>
              <a:p>
                <a:endParaRPr lang="cs-CZ" sz="2400" dirty="0"/>
              </a:p>
              <a:p>
                <a:r>
                  <a:rPr lang="cs-CZ" sz="2400" dirty="0">
                    <a:solidFill>
                      <a:srgbClr val="0000DC"/>
                    </a:solidFill>
                  </a:rPr>
                  <a:t>na konci měsíce</a:t>
                </a:r>
              </a:p>
              <a:p>
                <a:endParaRPr lang="cs-CZ" dirty="0"/>
              </a:p>
              <a:p>
                <a:endParaRPr lang="cs-CZ" dirty="0"/>
              </a:p>
              <a:p>
                <a:r>
                  <a:rPr lang="cs-CZ" sz="2400" dirty="0"/>
                  <a:t>Rozdíl mezi před – polhůtním spořením?</a:t>
                </a:r>
              </a:p>
              <a:p>
                <a:pPr/>
                <a14:m>
                  <m:oMathPara xmlns:m="http://schemas.openxmlformats.org/officeDocument/2006/math">
                    <m:oMathParaPr>
                      <m:jc m:val="centerGroup"/>
                    </m:oMathParaPr>
                    <m:oMath xmlns:m="http://schemas.openxmlformats.org/officeDocument/2006/math">
                      <m:r>
                        <a:rPr lang="cs-CZ" sz="2400" b="0" i="0" smtClean="0">
                          <a:solidFill>
                            <a:srgbClr val="0000DC"/>
                          </a:solidFill>
                          <a:latin typeface="Cambria Math" panose="02040503050406030204" pitchFamily="18" charset="0"/>
                          <a:ea typeface="Calibri" panose="020F0502020204030204" pitchFamily="34" charset="0"/>
                          <a:cs typeface="Times New Roman" panose="02020603050405020304" pitchFamily="18" charset="0"/>
                        </a:rPr>
                        <m:t>6080 </m:t>
                      </m:r>
                      <m:r>
                        <m:rPr>
                          <m:sty m:val="p"/>
                        </m:rPr>
                        <a:rPr lang="cs-CZ" sz="2400" b="0" i="0" smtClean="0">
                          <a:solidFill>
                            <a:srgbClr val="0000DC"/>
                          </a:solidFill>
                          <a:latin typeface="Cambria Math" panose="02040503050406030204" pitchFamily="18" charset="0"/>
                          <a:ea typeface="Calibri" panose="020F0502020204030204" pitchFamily="34" charset="0"/>
                          <a:cs typeface="Times New Roman" panose="02020603050405020304" pitchFamily="18" charset="0"/>
                        </a:rPr>
                        <m:t>K</m:t>
                      </m:r>
                      <m:r>
                        <a:rPr lang="cs-CZ" sz="2400" b="0" i="0" smtClean="0">
                          <a:solidFill>
                            <a:srgbClr val="0000DC"/>
                          </a:solidFill>
                          <a:latin typeface="Cambria Math" panose="02040503050406030204" pitchFamily="18" charset="0"/>
                          <a:ea typeface="Calibri" panose="020F0502020204030204" pitchFamily="34" charset="0"/>
                          <a:cs typeface="Times New Roman" panose="02020603050405020304" pitchFamily="18" charset="0"/>
                        </a:rPr>
                        <m:t>č </m:t>
                      </m:r>
                      <m:r>
                        <m:rPr>
                          <m:sty m:val="p"/>
                        </m:rPr>
                        <a:rPr lang="cs-CZ" sz="2400" b="0" i="0" smtClean="0">
                          <a:solidFill>
                            <a:srgbClr val="0000DC"/>
                          </a:solidFill>
                          <a:latin typeface="Cambria Math" panose="02040503050406030204" pitchFamily="18" charset="0"/>
                          <a:ea typeface="Calibri" panose="020F0502020204030204" pitchFamily="34" charset="0"/>
                          <a:cs typeface="Times New Roman" panose="02020603050405020304" pitchFamily="18" charset="0"/>
                        </a:rPr>
                        <m:t>vs</m:t>
                      </m:r>
                      <m:r>
                        <a:rPr lang="cs-CZ" sz="2400" b="0" i="0" smtClean="0">
                          <a:solidFill>
                            <a:srgbClr val="0000DC"/>
                          </a:solidFill>
                          <a:latin typeface="Cambria Math" panose="02040503050406030204" pitchFamily="18" charset="0"/>
                          <a:ea typeface="Calibri" panose="020F0502020204030204" pitchFamily="34" charset="0"/>
                          <a:cs typeface="Times New Roman" panose="02020603050405020304" pitchFamily="18" charset="0"/>
                        </a:rPr>
                        <m:t>.6095 </m:t>
                      </m:r>
                      <m:r>
                        <m:rPr>
                          <m:sty m:val="p"/>
                        </m:rPr>
                        <a:rPr lang="cs-CZ" sz="2400" b="0" i="0" smtClean="0">
                          <a:solidFill>
                            <a:srgbClr val="0000DC"/>
                          </a:solidFill>
                          <a:latin typeface="Cambria Math" panose="02040503050406030204" pitchFamily="18" charset="0"/>
                          <a:ea typeface="Calibri" panose="020F0502020204030204" pitchFamily="34" charset="0"/>
                          <a:cs typeface="Times New Roman" panose="02020603050405020304" pitchFamily="18" charset="0"/>
                        </a:rPr>
                        <m:t>K</m:t>
                      </m:r>
                      <m:r>
                        <a:rPr lang="cs-CZ" sz="2400" b="0" i="0" smtClean="0">
                          <a:solidFill>
                            <a:srgbClr val="0000DC"/>
                          </a:solidFill>
                          <a:latin typeface="Cambria Math" panose="02040503050406030204" pitchFamily="18" charset="0"/>
                          <a:ea typeface="Calibri" panose="020F0502020204030204" pitchFamily="34" charset="0"/>
                          <a:cs typeface="Times New Roman" panose="02020603050405020304" pitchFamily="18" charset="0"/>
                        </a:rPr>
                        <m:t>č</m:t>
                      </m:r>
                      <m:r>
                        <a:rPr lang="cs-CZ" sz="2400" b="1" i="1" smtClean="0">
                          <a:solidFill>
                            <a:srgbClr val="0000DC"/>
                          </a:solidFill>
                          <a:latin typeface="Cambria Math" panose="02040503050406030204" pitchFamily="18" charset="0"/>
                          <a:ea typeface="Calibri" panose="020F0502020204030204" pitchFamily="34" charset="0"/>
                          <a:cs typeface="Times New Roman" panose="02020603050405020304" pitchFamily="18" charset="0"/>
                        </a:rPr>
                        <m:t>=</m:t>
                      </m:r>
                      <m:r>
                        <a:rPr lang="cs-CZ" sz="2400" b="1" i="1" smtClean="0">
                          <a:solidFill>
                            <a:srgbClr val="0000DC"/>
                          </a:solidFill>
                          <a:latin typeface="Cambria Math" panose="02040503050406030204" pitchFamily="18" charset="0"/>
                          <a:ea typeface="Calibri" panose="020F0502020204030204" pitchFamily="34" charset="0"/>
                          <a:cs typeface="Times New Roman" panose="02020603050405020304" pitchFamily="18" charset="0"/>
                        </a:rPr>
                        <m:t>𝟏𝟓</m:t>
                      </m:r>
                      <m:r>
                        <a:rPr lang="cs-CZ" sz="2400" b="1" i="1" smtClean="0">
                          <a:solidFill>
                            <a:srgbClr val="0000DC"/>
                          </a:solidFill>
                          <a:latin typeface="Cambria Math" panose="02040503050406030204" pitchFamily="18" charset="0"/>
                          <a:ea typeface="Calibri" panose="020F0502020204030204" pitchFamily="34" charset="0"/>
                          <a:cs typeface="Times New Roman" panose="02020603050405020304" pitchFamily="18" charset="0"/>
                        </a:rPr>
                        <m:t> </m:t>
                      </m:r>
                      <m:r>
                        <a:rPr lang="cs-CZ" sz="2400" b="1" i="1" smtClean="0">
                          <a:solidFill>
                            <a:srgbClr val="0000DC"/>
                          </a:solidFill>
                          <a:latin typeface="Cambria Math" panose="02040503050406030204" pitchFamily="18" charset="0"/>
                          <a:ea typeface="Calibri" panose="020F0502020204030204" pitchFamily="34" charset="0"/>
                          <a:cs typeface="Times New Roman" panose="02020603050405020304" pitchFamily="18" charset="0"/>
                        </a:rPr>
                        <m:t>𝑲</m:t>
                      </m:r>
                      <m:r>
                        <a:rPr lang="cs-CZ" sz="2400" b="1" i="1" smtClean="0">
                          <a:solidFill>
                            <a:srgbClr val="0000DC"/>
                          </a:solidFill>
                          <a:latin typeface="Cambria Math" panose="02040503050406030204" pitchFamily="18" charset="0"/>
                          <a:ea typeface="Calibri" panose="020F0502020204030204" pitchFamily="34" charset="0"/>
                          <a:cs typeface="Times New Roman" panose="02020603050405020304" pitchFamily="18" charset="0"/>
                        </a:rPr>
                        <m:t>č</m:t>
                      </m:r>
                    </m:oMath>
                  </m:oMathPara>
                </a14:m>
                <a:endParaRPr lang="cs-CZ" sz="2400" b="1" i="1" dirty="0">
                  <a:solidFill>
                    <a:srgbClr val="0000DC"/>
                  </a:solidFill>
                  <a:latin typeface="Cambria Math" panose="02040503050406030204" pitchFamily="18" charset="0"/>
                  <a:ea typeface="Calibri" panose="020F0502020204030204" pitchFamily="34"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m:rPr>
                          <m:nor/>
                        </m:rPr>
                        <a:rPr lang="cs-CZ" sz="2400" b="0" i="0" smtClean="0">
                          <a:solidFill>
                            <a:srgbClr val="0000DC"/>
                          </a:solidFill>
                          <a:latin typeface="Cambria Math" panose="02040503050406030204" pitchFamily="18" charset="0"/>
                          <a:ea typeface="Calibri" panose="020F0502020204030204" pitchFamily="34" charset="0"/>
                          <a:cs typeface="Times New Roman" panose="02020603050405020304" pitchFamily="18" charset="0"/>
                        </a:rPr>
                        <m:t> </m:t>
                      </m:r>
                      <m:r>
                        <m:rPr>
                          <m:nor/>
                        </m:rPr>
                        <a:rPr lang="cs-CZ" sz="2400" dirty="0">
                          <a:latin typeface="Calibri" panose="020F0502020204030204" pitchFamily="34" charset="0"/>
                          <a:ea typeface="Times New Roman" panose="02020603050405020304" pitchFamily="18" charset="0"/>
                          <a:cs typeface="Calibri" panose="020F0502020204030204" pitchFamily="34" charset="0"/>
                        </a:rPr>
                        <m:t>→</m:t>
                      </m:r>
                      <m:r>
                        <m:rPr>
                          <m:nor/>
                        </m:rPr>
                        <a:rPr lang="cs-CZ" sz="2400" b="0" i="0" dirty="0" smtClean="0">
                          <a:latin typeface="Calibri" panose="020F0502020204030204" pitchFamily="34" charset="0"/>
                          <a:ea typeface="Times New Roman" panose="02020603050405020304" pitchFamily="18" charset="0"/>
                          <a:cs typeface="Calibri" panose="020F0502020204030204" pitchFamily="34" charset="0"/>
                        </a:rPr>
                        <m:t> </m:t>
                      </m:r>
                      <m:r>
                        <m:rPr>
                          <m:nor/>
                        </m:rPr>
                        <a:rPr lang="cs-CZ" sz="2400" b="1" i="0" dirty="0" smtClean="0">
                          <a:latin typeface="Calibri" panose="020F0502020204030204" pitchFamily="34" charset="0"/>
                          <a:ea typeface="Times New Roman" panose="02020603050405020304" pitchFamily="18" charset="0"/>
                          <a:cs typeface="Calibri" panose="020F0502020204030204" pitchFamily="34" charset="0"/>
                        </a:rPr>
                        <m:t>12</m:t>
                      </m:r>
                      <m:r>
                        <a:rPr lang="cs-CZ" sz="2400" b="1" i="1" dirty="0" smtClean="0">
                          <a:latin typeface="Cambria Math" panose="02040503050406030204" pitchFamily="18" charset="0"/>
                          <a:ea typeface="Cambria Math" panose="02040503050406030204" pitchFamily="18" charset="0"/>
                          <a:cs typeface="Calibri" panose="020F0502020204030204" pitchFamily="34" charset="0"/>
                        </a:rPr>
                        <m:t>×</m:t>
                      </m:r>
                      <m:r>
                        <a:rPr lang="cs-CZ" sz="2400" b="1" i="1" dirty="0" smtClean="0">
                          <a:latin typeface="Cambria Math" panose="02040503050406030204" pitchFamily="18" charset="0"/>
                          <a:ea typeface="Cambria Math" panose="02040503050406030204" pitchFamily="18" charset="0"/>
                          <a:cs typeface="Calibri" panose="020F0502020204030204" pitchFamily="34" charset="0"/>
                        </a:rPr>
                        <m:t>𝟏𝟎</m:t>
                      </m:r>
                      <m:r>
                        <a:rPr lang="cs-CZ" sz="2400" b="1" i="1" dirty="0" smtClean="0">
                          <a:latin typeface="Cambria Math" panose="02040503050406030204" pitchFamily="18" charset="0"/>
                          <a:ea typeface="Cambria Math" panose="02040503050406030204" pitchFamily="18" charset="0"/>
                          <a:cs typeface="Calibri" panose="020F0502020204030204" pitchFamily="34" charset="0"/>
                        </a:rPr>
                        <m:t>×</m:t>
                      </m:r>
                      <m:r>
                        <a:rPr lang="cs-CZ" sz="2400" b="1" i="1" dirty="0" smtClean="0">
                          <a:latin typeface="Cambria Math" panose="02040503050406030204" pitchFamily="18" charset="0"/>
                          <a:ea typeface="Cambria Math" panose="02040503050406030204" pitchFamily="18" charset="0"/>
                          <a:cs typeface="Calibri" panose="020F0502020204030204" pitchFamily="34" charset="0"/>
                        </a:rPr>
                        <m:t>𝟏𝟓</m:t>
                      </m:r>
                      <m:r>
                        <a:rPr lang="cs-CZ" sz="2400" b="1" i="1" dirty="0" smtClean="0">
                          <a:latin typeface="Cambria Math" panose="02040503050406030204" pitchFamily="18" charset="0"/>
                          <a:ea typeface="Cambria Math" panose="02040503050406030204" pitchFamily="18" charset="0"/>
                          <a:cs typeface="Calibri" panose="020F0502020204030204" pitchFamily="34" charset="0"/>
                        </a:rPr>
                        <m:t>=</m:t>
                      </m:r>
                      <m:r>
                        <a:rPr lang="cs-CZ" sz="2400" b="1" i="1" dirty="0" smtClean="0">
                          <a:latin typeface="Cambria Math" panose="02040503050406030204" pitchFamily="18" charset="0"/>
                          <a:ea typeface="Cambria Math" panose="02040503050406030204" pitchFamily="18" charset="0"/>
                          <a:cs typeface="Calibri" panose="020F0502020204030204" pitchFamily="34" charset="0"/>
                        </a:rPr>
                        <m:t>𝟏</m:t>
                      </m:r>
                      <m:r>
                        <a:rPr lang="cs-CZ" sz="2400" b="1" i="1" dirty="0" smtClean="0">
                          <a:latin typeface="Cambria Math" panose="02040503050406030204" pitchFamily="18" charset="0"/>
                          <a:ea typeface="Cambria Math" panose="02040503050406030204" pitchFamily="18" charset="0"/>
                          <a:cs typeface="Calibri" panose="020F0502020204030204" pitchFamily="34" charset="0"/>
                        </a:rPr>
                        <m:t> </m:t>
                      </m:r>
                      <m:r>
                        <a:rPr lang="cs-CZ" sz="2400" b="1" i="1" dirty="0" smtClean="0">
                          <a:latin typeface="Cambria Math" panose="02040503050406030204" pitchFamily="18" charset="0"/>
                          <a:ea typeface="Cambria Math" panose="02040503050406030204" pitchFamily="18" charset="0"/>
                          <a:cs typeface="Calibri" panose="020F0502020204030204" pitchFamily="34" charset="0"/>
                        </a:rPr>
                        <m:t>𝟖𝟎𝟎</m:t>
                      </m:r>
                      <m:r>
                        <a:rPr lang="cs-CZ" sz="2400" b="1" i="1" dirty="0" smtClean="0">
                          <a:latin typeface="Cambria Math" panose="02040503050406030204" pitchFamily="18" charset="0"/>
                          <a:ea typeface="Cambria Math" panose="02040503050406030204" pitchFamily="18" charset="0"/>
                          <a:cs typeface="Calibri" panose="020F0502020204030204" pitchFamily="34" charset="0"/>
                        </a:rPr>
                        <m:t> </m:t>
                      </m:r>
                      <m:r>
                        <a:rPr lang="cs-CZ" sz="2400" b="0" i="1" dirty="0" smtClean="0">
                          <a:latin typeface="Cambria Math" panose="02040503050406030204" pitchFamily="18" charset="0"/>
                          <a:ea typeface="Cambria Math" panose="02040503050406030204" pitchFamily="18" charset="0"/>
                          <a:cs typeface="Calibri" panose="020F0502020204030204" pitchFamily="34" charset="0"/>
                        </a:rPr>
                        <m:t>𝑏𝑒𝑧</m:t>
                      </m:r>
                      <m:r>
                        <a:rPr lang="cs-CZ" sz="2400" b="0" i="1" dirty="0" smtClean="0">
                          <a:latin typeface="Cambria Math" panose="02040503050406030204" pitchFamily="18" charset="0"/>
                          <a:ea typeface="Cambria Math" panose="02040503050406030204" pitchFamily="18" charset="0"/>
                          <a:cs typeface="Calibri" panose="020F0502020204030204" pitchFamily="34" charset="0"/>
                        </a:rPr>
                        <m:t> </m:t>
                      </m:r>
                      <m:r>
                        <a:rPr lang="cs-CZ" sz="2400" b="0" i="1" dirty="0" smtClean="0">
                          <a:latin typeface="Cambria Math" panose="02040503050406030204" pitchFamily="18" charset="0"/>
                          <a:ea typeface="Cambria Math" panose="02040503050406030204" pitchFamily="18" charset="0"/>
                          <a:cs typeface="Calibri" panose="020F0502020204030204" pitchFamily="34" charset="0"/>
                        </a:rPr>
                        <m:t>𝑧𝑜h𝑙𝑒𝑑𝑛</m:t>
                      </m:r>
                      <m:r>
                        <a:rPr lang="cs-CZ" sz="2400" b="0" i="1" dirty="0" smtClean="0">
                          <a:latin typeface="Cambria Math" panose="02040503050406030204" pitchFamily="18" charset="0"/>
                          <a:ea typeface="Cambria Math" panose="02040503050406030204" pitchFamily="18" charset="0"/>
                          <a:cs typeface="Calibri" panose="020F0502020204030204" pitchFamily="34" charset="0"/>
                        </a:rPr>
                        <m:t>ě</m:t>
                      </m:r>
                      <m:r>
                        <a:rPr lang="cs-CZ" sz="2400" b="0" i="1" dirty="0" smtClean="0">
                          <a:latin typeface="Cambria Math" panose="02040503050406030204" pitchFamily="18" charset="0"/>
                          <a:ea typeface="Cambria Math" panose="02040503050406030204" pitchFamily="18" charset="0"/>
                          <a:cs typeface="Calibri" panose="020F0502020204030204" pitchFamily="34" charset="0"/>
                        </a:rPr>
                        <m:t>𝑛</m:t>
                      </m:r>
                      <m:r>
                        <a:rPr lang="cs-CZ" sz="2400" b="0" i="1" dirty="0" smtClean="0">
                          <a:latin typeface="Cambria Math" panose="02040503050406030204" pitchFamily="18" charset="0"/>
                          <a:ea typeface="Cambria Math" panose="02040503050406030204" pitchFamily="18" charset="0"/>
                          <a:cs typeface="Calibri" panose="020F0502020204030204" pitchFamily="34" charset="0"/>
                        </a:rPr>
                        <m:t>í </m:t>
                      </m:r>
                      <m:r>
                        <a:rPr lang="cs-CZ" sz="2400" b="0" i="1" dirty="0" smtClean="0">
                          <a:latin typeface="Cambria Math" panose="02040503050406030204" pitchFamily="18" charset="0"/>
                          <a:ea typeface="Cambria Math" panose="02040503050406030204" pitchFamily="18" charset="0"/>
                          <a:cs typeface="Calibri" panose="020F0502020204030204" pitchFamily="34" charset="0"/>
                        </a:rPr>
                        <m:t>𝑐𝑒𝑛𝑦</m:t>
                      </m:r>
                      <m:r>
                        <a:rPr lang="cs-CZ" sz="2400" b="0" i="1" dirty="0" smtClean="0">
                          <a:latin typeface="Cambria Math" panose="02040503050406030204" pitchFamily="18" charset="0"/>
                          <a:ea typeface="Cambria Math" panose="02040503050406030204" pitchFamily="18" charset="0"/>
                          <a:cs typeface="Calibri" panose="020F0502020204030204" pitchFamily="34" charset="0"/>
                        </a:rPr>
                        <m:t> </m:t>
                      </m:r>
                      <m:r>
                        <a:rPr lang="cs-CZ" sz="2400" b="0" i="1" dirty="0" smtClean="0">
                          <a:latin typeface="Cambria Math" panose="02040503050406030204" pitchFamily="18" charset="0"/>
                          <a:ea typeface="Cambria Math" panose="02040503050406030204" pitchFamily="18" charset="0"/>
                          <a:cs typeface="Calibri" panose="020F0502020204030204" pitchFamily="34" charset="0"/>
                        </a:rPr>
                        <m:t>𝑘𝑎𝑝𝑖𝑡</m:t>
                      </m:r>
                      <m:r>
                        <a:rPr lang="cs-CZ" sz="2400" b="0" i="1" dirty="0" smtClean="0">
                          <a:latin typeface="Cambria Math" panose="02040503050406030204" pitchFamily="18" charset="0"/>
                          <a:ea typeface="Cambria Math" panose="02040503050406030204" pitchFamily="18" charset="0"/>
                          <a:cs typeface="Calibri" panose="020F0502020204030204" pitchFamily="34" charset="0"/>
                        </a:rPr>
                        <m:t>á</m:t>
                      </m:r>
                      <m:r>
                        <a:rPr lang="cs-CZ" sz="2400" b="0" i="1" dirty="0" smtClean="0">
                          <a:latin typeface="Cambria Math" panose="02040503050406030204" pitchFamily="18" charset="0"/>
                          <a:ea typeface="Cambria Math" panose="02040503050406030204" pitchFamily="18" charset="0"/>
                          <a:cs typeface="Calibri" panose="020F0502020204030204" pitchFamily="34" charset="0"/>
                        </a:rPr>
                        <m:t>𝑙𝑢</m:t>
                      </m:r>
                      <m:r>
                        <a:rPr lang="cs-CZ" sz="2400" b="0" i="1" dirty="0" smtClean="0">
                          <a:latin typeface="Cambria Math" panose="02040503050406030204" pitchFamily="18" charset="0"/>
                          <a:ea typeface="Cambria Math" panose="02040503050406030204" pitchFamily="18" charset="0"/>
                          <a:cs typeface="Calibri" panose="020F0502020204030204" pitchFamily="34" charset="0"/>
                        </a:rPr>
                        <m:t>!</m:t>
                      </m:r>
                    </m:oMath>
                  </m:oMathPara>
                </a14:m>
                <a:endParaRPr lang="cs-CZ" sz="2400" b="1" dirty="0">
                  <a:solidFill>
                    <a:srgbClr val="0000DC"/>
                  </a:solidFill>
                  <a:ea typeface="Calibri" panose="020F0502020204030204" pitchFamily="34" charset="0"/>
                  <a:cs typeface="Times New Roman" panose="02020603050405020304" pitchFamily="18" charset="0"/>
                </a:endParaRPr>
              </a:p>
              <a:p>
                <a:r>
                  <a:rPr lang="cs-CZ" dirty="0"/>
                  <a:t> </a:t>
                </a:r>
              </a:p>
              <a:p>
                <a:endParaRPr lang="cs-CZ" dirty="0"/>
              </a:p>
              <a:p>
                <a:endParaRPr lang="cs-CZ" dirty="0"/>
              </a:p>
              <a:p>
                <a:pPr lvl="1"/>
                <a:endParaRPr lang="cs-CZ" dirty="0"/>
              </a:p>
            </p:txBody>
          </p:sp>
        </mc:Choice>
        <mc:Fallback xmlns="">
          <p:sp>
            <p:nvSpPr>
              <p:cNvPr id="5" name="Zástupný obsah 4">
                <a:extLst>
                  <a:ext uri="{FF2B5EF4-FFF2-40B4-BE49-F238E27FC236}">
                    <a16:creationId xmlns:a16="http://schemas.microsoft.com/office/drawing/2014/main" id="{8CDBD871-AE2D-4476-AC8B-6D9553DB719B}"/>
                  </a:ext>
                </a:extLst>
              </p:cNvPr>
              <p:cNvSpPr>
                <a:spLocks noGrp="1" noRot="1" noChangeAspect="1" noMove="1" noResize="1" noEditPoints="1" noAdjustHandles="1" noChangeArrowheads="1" noChangeShapeType="1" noTextEdit="1"/>
              </p:cNvSpPr>
              <p:nvPr>
                <p:ph sz="quarter" idx="24"/>
              </p:nvPr>
            </p:nvSpPr>
            <p:spPr>
              <a:xfrm>
                <a:off x="720000" y="1382131"/>
                <a:ext cx="11181315" cy="5162926"/>
              </a:xfrm>
              <a:blipFill>
                <a:blip r:embed="rId2"/>
                <a:stretch>
                  <a:fillRect l="-1636" t="-1771" b="-4250"/>
                </a:stretch>
              </a:blipFill>
            </p:spPr>
            <p:txBody>
              <a:bodyPr/>
              <a:lstStyle/>
              <a:p>
                <a:r>
                  <a:rPr lang="cs-CZ">
                    <a:noFill/>
                  </a:rPr>
                  <a:t> </a:t>
                </a:r>
              </a:p>
            </p:txBody>
          </p:sp>
        </mc:Fallback>
      </mc:AlternateContent>
      <p:sp>
        <p:nvSpPr>
          <p:cNvPr id="3" name="Zástupný symbol pro číslo snímku 2">
            <a:extLst>
              <a:ext uri="{FF2B5EF4-FFF2-40B4-BE49-F238E27FC236}">
                <a16:creationId xmlns:a16="http://schemas.microsoft.com/office/drawing/2014/main" id="{C5530FA7-3017-4DB8-8A09-A085DBFEE51C}"/>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A55594B6-1451-457F-86CA-90F8CCB75BE4}"/>
              </a:ext>
            </a:extLst>
          </p:cNvPr>
          <p:cNvSpPr>
            <a:spLocks noGrp="1"/>
          </p:cNvSpPr>
          <p:nvPr>
            <p:ph type="title"/>
          </p:nvPr>
        </p:nvSpPr>
        <p:spPr/>
        <p:txBody>
          <a:bodyPr/>
          <a:lstStyle/>
          <a:p>
            <a:r>
              <a:rPr lang="cs-CZ" dirty="0"/>
              <a:t>Vzorový příklad – řešení 1b</a:t>
            </a:r>
          </a:p>
        </p:txBody>
      </p:sp>
      <mc:AlternateContent xmlns:mc="http://schemas.openxmlformats.org/markup-compatibility/2006" xmlns:a14="http://schemas.microsoft.com/office/drawing/2010/main">
        <mc:Choice Requires="a14">
          <p:sp>
            <p:nvSpPr>
              <p:cNvPr id="7" name="Zástupný obsah 6">
                <a:extLst>
                  <a:ext uri="{FF2B5EF4-FFF2-40B4-BE49-F238E27FC236}">
                    <a16:creationId xmlns:a16="http://schemas.microsoft.com/office/drawing/2014/main" id="{6D3AAE03-1834-4972-81BB-848A6192D6DF}"/>
                  </a:ext>
                </a:extLst>
              </p:cNvPr>
              <p:cNvSpPr>
                <a:spLocks noGrp="1"/>
              </p:cNvSpPr>
              <p:nvPr>
                <p:ph idx="28"/>
              </p:nvPr>
            </p:nvSpPr>
            <p:spPr>
              <a:xfrm>
                <a:off x="4992323" y="1695074"/>
                <a:ext cx="6126251" cy="3088961"/>
              </a:xfrm>
            </p:spPr>
            <p:txBody>
              <a:bodyPr/>
              <a:lstStyle/>
              <a:p>
                <a:pPr marL="72000" indent="0">
                  <a:buNone/>
                </a:pPr>
                <a:r>
                  <a:rPr lang="cs-CZ" sz="2400" dirty="0">
                    <a:solidFill>
                      <a:srgbClr val="0000DC"/>
                    </a:solidFill>
                  </a:rPr>
                  <a:t>Polhůtní spoření:</a:t>
                </a:r>
              </a:p>
              <a:p>
                <a:pPr marL="72000" indent="0">
                  <a:buNone/>
                </a:pPr>
                <a:endParaRPr lang="cs-CZ" sz="2400" dirty="0">
                  <a:solidFill>
                    <a:srgbClr val="0000DC"/>
                  </a:solidFill>
                </a:endParaRPr>
              </a:p>
              <a:p>
                <a:pPr marL="72000" indent="0" algn="ctr">
                  <a:buNone/>
                </a:pPr>
                <a14:m>
                  <m:oMath xmlns:m="http://schemas.openxmlformats.org/officeDocument/2006/math">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𝐹𝑉𝐴</m:t>
                    </m:r>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m:t>
                    </m:r>
                    <m:r>
                      <a:rPr lang="cs-CZ" sz="1800" b="1" i="1">
                        <a:effectLst/>
                        <a:latin typeface="Cambria Math" panose="02040503050406030204" pitchFamily="18" charset="0"/>
                        <a:ea typeface="Calibri" panose="020F0502020204030204" pitchFamily="34" charset="0"/>
                        <a:cs typeface="Times New Roman" panose="02020603050405020304" pitchFamily="18" charset="0"/>
                      </a:rPr>
                      <m:t>𝒂</m:t>
                    </m:r>
                    <m:r>
                      <a:rPr lang="cs-CZ" sz="1800" i="1">
                        <a:effectLst/>
                        <a:latin typeface="Cambria Math" panose="02040503050406030204" pitchFamily="18" charset="0"/>
                        <a:ea typeface="Calibri" panose="020F0502020204030204" pitchFamily="34" charset="0"/>
                        <a:cs typeface="Times New Roman" panose="02020603050405020304" pitchFamily="18" charset="0"/>
                      </a:rPr>
                      <m:t>×</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𝑚</m:t>
                    </m:r>
                    <m:r>
                      <a:rPr lang="cs-CZ" sz="1800" b="0" i="1" smtClean="0">
                        <a:effectLst/>
                        <a:latin typeface="Cambria Math" panose="02040503050406030204" pitchFamily="18" charset="0"/>
                        <a:ea typeface="Cambria Math" panose="02040503050406030204" pitchFamily="18" charset="0"/>
                        <a:cs typeface="Times New Roman" panose="02020603050405020304" pitchFamily="18" charset="0"/>
                      </a:rPr>
                      <m:t>×</m:t>
                    </m:r>
                    <m:d>
                      <m:dPr>
                        <m:ctrlPr>
                          <a:rPr lang="cs-CZ" sz="1800" i="1">
                            <a:solidFill>
                              <a:srgbClr val="C00000"/>
                            </a:solidFill>
                            <a:latin typeface="Cambria Math" panose="02040503050406030204" pitchFamily="18" charset="0"/>
                            <a:ea typeface="Cambria Math" panose="02040503050406030204" pitchFamily="18" charset="0"/>
                          </a:rPr>
                        </m:ctrlPr>
                      </m:dPr>
                      <m:e>
                        <m:r>
                          <a:rPr lang="cs-CZ" sz="1800" i="1">
                            <a:solidFill>
                              <a:srgbClr val="C00000"/>
                            </a:solidFill>
                            <a:latin typeface="Cambria Math" panose="02040503050406030204" pitchFamily="18" charset="0"/>
                            <a:ea typeface="Cambria Math" panose="02040503050406030204" pitchFamily="18" charset="0"/>
                          </a:rPr>
                          <m:t>1+</m:t>
                        </m:r>
                        <m:f>
                          <m:fPr>
                            <m:ctrlPr>
                              <a:rPr lang="cs-CZ" sz="1800" i="1">
                                <a:solidFill>
                                  <a:srgbClr val="C00000"/>
                                </a:solidFill>
                                <a:latin typeface="Cambria Math" panose="02040503050406030204" pitchFamily="18" charset="0"/>
                              </a:rPr>
                            </m:ctrlPr>
                          </m:fPr>
                          <m:num>
                            <m:r>
                              <a:rPr lang="cs-CZ" sz="1800" i="1">
                                <a:solidFill>
                                  <a:srgbClr val="C00000"/>
                                </a:solidFill>
                                <a:latin typeface="Cambria Math" panose="02040503050406030204" pitchFamily="18" charset="0"/>
                              </a:rPr>
                              <m:t>11</m:t>
                            </m:r>
                          </m:num>
                          <m:den>
                            <m:r>
                              <a:rPr lang="cs-CZ" sz="1800" i="1">
                                <a:solidFill>
                                  <a:srgbClr val="C00000"/>
                                </a:solidFill>
                                <a:latin typeface="Cambria Math" panose="02040503050406030204" pitchFamily="18" charset="0"/>
                              </a:rPr>
                              <m:t>24</m:t>
                            </m:r>
                          </m:den>
                        </m:f>
                        <m:r>
                          <a:rPr lang="cs-CZ" sz="1800" i="1">
                            <a:solidFill>
                              <a:srgbClr val="C00000"/>
                            </a:solidFill>
                            <a:latin typeface="Cambria Math" panose="02040503050406030204" pitchFamily="18" charset="0"/>
                            <a:ea typeface="Cambria Math" panose="02040503050406030204" pitchFamily="18" charset="0"/>
                          </a:rPr>
                          <m:t>×</m:t>
                        </m:r>
                        <m:r>
                          <a:rPr lang="cs-CZ" sz="1800" i="1">
                            <a:solidFill>
                              <a:srgbClr val="C00000"/>
                            </a:solidFill>
                            <a:latin typeface="Cambria Math" panose="02040503050406030204" pitchFamily="18" charset="0"/>
                            <a:ea typeface="Cambria Math" panose="02040503050406030204" pitchFamily="18" charset="0"/>
                          </a:rPr>
                          <m:t>𝑟</m:t>
                        </m:r>
                      </m:e>
                    </m:d>
                    <m:r>
                      <a:rPr lang="cs-CZ" sz="1800" i="1" smtClean="0">
                        <a:solidFill>
                          <a:schemeClr val="tx1"/>
                        </a:solidFill>
                        <a:latin typeface="Cambria Math" panose="02040503050406030204" pitchFamily="18" charset="0"/>
                        <a:ea typeface="Cambria Math" panose="02040503050406030204" pitchFamily="18" charset="0"/>
                      </a:rPr>
                      <m:t>×</m:t>
                    </m:r>
                    <m:f>
                      <m:fPr>
                        <m:ctrlPr>
                          <a:rPr lang="cs-CZ" sz="1800" i="1">
                            <a:effectLst/>
                            <a:latin typeface="Cambria Math" panose="02040503050406030204" pitchFamily="18" charset="0"/>
                            <a:ea typeface="Calibri" panose="020F0502020204030204" pitchFamily="34" charset="0"/>
                            <a:cs typeface="Times New Roman" panose="02020603050405020304" pitchFamily="18" charset="0"/>
                          </a:rPr>
                        </m:ctrlPr>
                      </m:fPr>
                      <m:num>
                        <m:sSup>
                          <m:sSupPr>
                            <m:ctrlPr>
                              <a:rPr lang="cs-CZ"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cs-CZ" sz="1800" i="1">
                                <a:effectLst/>
                                <a:latin typeface="Cambria Math" panose="02040503050406030204" pitchFamily="18" charset="0"/>
                                <a:ea typeface="Calibri" panose="020F0502020204030204" pitchFamily="34" charset="0"/>
                                <a:cs typeface="Times New Roman" panose="02020603050405020304" pitchFamily="18" charset="0"/>
                              </a:rPr>
                              <m:t>(1+</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𝑟</m:t>
                            </m:r>
                            <m:r>
                              <a:rPr lang="cs-CZ" sz="1800" i="1">
                                <a:effectLst/>
                                <a:latin typeface="Cambria Math" panose="02040503050406030204" pitchFamily="18" charset="0"/>
                                <a:ea typeface="Calibri" panose="020F0502020204030204" pitchFamily="34" charset="0"/>
                                <a:cs typeface="Times New Roman" panose="02020603050405020304" pitchFamily="18" charset="0"/>
                              </a:rPr>
                              <m:t>)</m:t>
                            </m:r>
                          </m:e>
                          <m:sup>
                            <m:r>
                              <a:rPr lang="cs-CZ" sz="1800" i="1">
                                <a:effectLst/>
                                <a:latin typeface="Cambria Math" panose="02040503050406030204" pitchFamily="18" charset="0"/>
                                <a:ea typeface="Calibri" panose="020F0502020204030204" pitchFamily="34" charset="0"/>
                                <a:cs typeface="Times New Roman" panose="02020603050405020304" pitchFamily="18" charset="0"/>
                              </a:rPr>
                              <m:t>𝑛</m:t>
                            </m:r>
                          </m:sup>
                        </m:sSup>
                        <m:r>
                          <a:rPr lang="cs-CZ" sz="1800" i="1">
                            <a:effectLst/>
                            <a:latin typeface="Cambria Math" panose="02040503050406030204" pitchFamily="18" charset="0"/>
                            <a:ea typeface="Calibri" panose="020F0502020204030204" pitchFamily="34" charset="0"/>
                            <a:cs typeface="Times New Roman" panose="02020603050405020304" pitchFamily="18" charset="0"/>
                          </a:rPr>
                          <m:t>−1</m:t>
                        </m:r>
                      </m:num>
                      <m:den>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𝑟</m:t>
                        </m:r>
                      </m:den>
                    </m:f>
                  </m:oMath>
                </a14:m>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72000" indent="0" algn="ctr">
                  <a:buNone/>
                </a:pPr>
                <a14:m>
                  <m:oMath xmlns:m="http://schemas.openxmlformats.org/officeDocument/2006/math">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850 000</m:t>
                    </m:r>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m:t>
                    </m:r>
                    <m:r>
                      <a:rPr lang="cs-CZ" sz="1800" b="1" i="1">
                        <a:effectLst/>
                        <a:latin typeface="Cambria Math" panose="02040503050406030204" pitchFamily="18" charset="0"/>
                        <a:ea typeface="Calibri" panose="020F0502020204030204" pitchFamily="34" charset="0"/>
                        <a:cs typeface="Times New Roman" panose="02020603050405020304" pitchFamily="18" charset="0"/>
                      </a:rPr>
                      <m:t>𝒂</m:t>
                    </m:r>
                    <m:r>
                      <a:rPr lang="cs-CZ" sz="1800" b="1" i="1">
                        <a:latin typeface="Cambria Math" panose="02040503050406030204" pitchFamily="18" charset="0"/>
                        <a:ea typeface="Cambria Math" panose="02040503050406030204" pitchFamily="18" charset="0"/>
                        <a:cs typeface="Times New Roman" panose="02020603050405020304" pitchFamily="18" charset="0"/>
                      </a:rPr>
                      <m:t>×</m:t>
                    </m:r>
                    <m:r>
                      <a:rPr lang="cs-CZ" sz="1800" b="0" i="1">
                        <a:latin typeface="Cambria Math" panose="02040503050406030204" pitchFamily="18" charset="0"/>
                        <a:ea typeface="Calibri" panose="020F0502020204030204" pitchFamily="34" charset="0"/>
                        <a:cs typeface="Times New Roman" panose="02020603050405020304" pitchFamily="18" charset="0"/>
                      </a:rPr>
                      <m:t>12</m:t>
                    </m:r>
                    <m:r>
                      <a:rPr lang="cs-CZ" sz="1800" b="1" i="1">
                        <a:latin typeface="Cambria Math" panose="02040503050406030204" pitchFamily="18" charset="0"/>
                        <a:ea typeface="Cambria Math" panose="02040503050406030204" pitchFamily="18" charset="0"/>
                        <a:cs typeface="Times New Roman" panose="02020603050405020304" pitchFamily="18" charset="0"/>
                      </a:rPr>
                      <m:t>×</m:t>
                    </m:r>
                    <m:d>
                      <m:dPr>
                        <m:ctrlPr>
                          <a:rPr lang="cs-CZ" sz="1800" i="1">
                            <a:solidFill>
                              <a:srgbClr val="C00000"/>
                            </a:solidFill>
                            <a:latin typeface="Cambria Math" panose="02040503050406030204" pitchFamily="18" charset="0"/>
                            <a:ea typeface="Cambria Math" panose="02040503050406030204" pitchFamily="18" charset="0"/>
                          </a:rPr>
                        </m:ctrlPr>
                      </m:dPr>
                      <m:e>
                        <m:r>
                          <a:rPr lang="cs-CZ" sz="1800" i="1">
                            <a:solidFill>
                              <a:srgbClr val="C00000"/>
                            </a:solidFill>
                            <a:latin typeface="Cambria Math" panose="02040503050406030204" pitchFamily="18" charset="0"/>
                            <a:ea typeface="Cambria Math" panose="02040503050406030204" pitchFamily="18" charset="0"/>
                          </a:rPr>
                          <m:t>1+</m:t>
                        </m:r>
                        <m:f>
                          <m:fPr>
                            <m:ctrlPr>
                              <a:rPr lang="cs-CZ" sz="1800" i="1">
                                <a:solidFill>
                                  <a:srgbClr val="C00000"/>
                                </a:solidFill>
                                <a:latin typeface="Cambria Math" panose="02040503050406030204" pitchFamily="18" charset="0"/>
                              </a:rPr>
                            </m:ctrlPr>
                          </m:fPr>
                          <m:num>
                            <m:r>
                              <a:rPr lang="cs-CZ" sz="1800" i="1">
                                <a:solidFill>
                                  <a:srgbClr val="C00000"/>
                                </a:solidFill>
                                <a:latin typeface="Cambria Math" panose="02040503050406030204" pitchFamily="18" charset="0"/>
                              </a:rPr>
                              <m:t>11</m:t>
                            </m:r>
                          </m:num>
                          <m:den>
                            <m:r>
                              <a:rPr lang="cs-CZ" sz="1800" i="1">
                                <a:solidFill>
                                  <a:srgbClr val="C00000"/>
                                </a:solidFill>
                                <a:latin typeface="Cambria Math" panose="02040503050406030204" pitchFamily="18" charset="0"/>
                              </a:rPr>
                              <m:t>24</m:t>
                            </m:r>
                          </m:den>
                        </m:f>
                        <m:r>
                          <a:rPr lang="cs-CZ" sz="1800" i="1">
                            <a:solidFill>
                              <a:srgbClr val="C00000"/>
                            </a:solidFill>
                            <a:latin typeface="Cambria Math" panose="02040503050406030204" pitchFamily="18" charset="0"/>
                            <a:ea typeface="Cambria Math" panose="02040503050406030204" pitchFamily="18" charset="0"/>
                          </a:rPr>
                          <m:t>×</m:t>
                        </m:r>
                        <m:r>
                          <a:rPr lang="cs-CZ" sz="1800" b="0" i="1" smtClean="0">
                            <a:solidFill>
                              <a:srgbClr val="C00000"/>
                            </a:solidFill>
                            <a:latin typeface="Cambria Math" panose="02040503050406030204" pitchFamily="18" charset="0"/>
                            <a:ea typeface="Cambria Math" panose="02040503050406030204" pitchFamily="18" charset="0"/>
                          </a:rPr>
                          <m:t>0,03</m:t>
                        </m:r>
                      </m:e>
                    </m:d>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m:t>
                    </m:r>
                    <m:f>
                      <m:fPr>
                        <m:ctrlPr>
                          <a:rPr lang="cs-CZ" sz="1800" i="1">
                            <a:effectLst/>
                            <a:latin typeface="Cambria Math" panose="02040503050406030204" pitchFamily="18" charset="0"/>
                            <a:ea typeface="Calibri" panose="020F0502020204030204" pitchFamily="34" charset="0"/>
                            <a:cs typeface="Times New Roman" panose="02020603050405020304" pitchFamily="18" charset="0"/>
                          </a:rPr>
                        </m:ctrlPr>
                      </m:fPr>
                      <m:num>
                        <m:sSup>
                          <m:sSupPr>
                            <m:ctrlPr>
                              <a:rPr lang="cs-CZ" sz="1800" i="1">
                                <a:effectLst/>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cs-CZ" sz="1800" i="1">
                                    <a:effectLst/>
                                    <a:latin typeface="Cambria Math" panose="02040503050406030204" pitchFamily="18" charset="0"/>
                                    <a:ea typeface="Calibri" panose="020F0502020204030204" pitchFamily="34" charset="0"/>
                                    <a:cs typeface="Times New Roman" panose="02020603050405020304" pitchFamily="18" charset="0"/>
                                  </a:rPr>
                                  <m:t>1+</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0,03</m:t>
                                </m:r>
                              </m:e>
                            </m:d>
                          </m:e>
                          <m:sup>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10</m:t>
                            </m:r>
                          </m:sup>
                        </m:sSup>
                        <m:r>
                          <a:rPr lang="cs-CZ" sz="1800" i="1">
                            <a:effectLst/>
                            <a:latin typeface="Cambria Math" panose="02040503050406030204" pitchFamily="18" charset="0"/>
                            <a:ea typeface="Calibri" panose="020F0502020204030204" pitchFamily="34" charset="0"/>
                            <a:cs typeface="Times New Roman" panose="02020603050405020304" pitchFamily="18" charset="0"/>
                          </a:rPr>
                          <m:t>−1</m:t>
                        </m:r>
                      </m:num>
                      <m:den>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0,03</m:t>
                        </m:r>
                      </m:den>
                    </m:f>
                  </m:oMath>
                </a14:m>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72000" indent="0">
                  <a:buNone/>
                </a:pPr>
                <a:r>
                  <a:rPr lang="cs-CZ" sz="1800" dirty="0">
                    <a:effectLst/>
                    <a:latin typeface="Calibri" panose="020F0502020204030204" pitchFamily="34" charset="0"/>
                    <a:ea typeface="Times New Roman" panose="02020603050405020304" pitchFamily="18" charset="0"/>
                    <a:cs typeface="Calibri" panose="020F0502020204030204" pitchFamily="34" charset="0"/>
                  </a:rPr>
                  <a:t>→ vyjádřit: </a:t>
                </a: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72000" indent="0">
                  <a:buNone/>
                </a:pPr>
                <a14:m>
                  <m:oMathPara xmlns:m="http://schemas.openxmlformats.org/officeDocument/2006/math">
                    <m:oMathParaPr>
                      <m:jc m:val="centerGroup"/>
                    </m:oMathParaPr>
                    <m:oMath xmlns:m="http://schemas.openxmlformats.org/officeDocument/2006/math">
                      <m:r>
                        <a:rPr lang="cs-CZ" sz="1800" b="1" i="1">
                          <a:effectLst/>
                          <a:latin typeface="Cambria Math" panose="02040503050406030204" pitchFamily="18" charset="0"/>
                          <a:ea typeface="Calibri" panose="020F0502020204030204" pitchFamily="34" charset="0"/>
                          <a:cs typeface="Times New Roman" panose="02020603050405020304" pitchFamily="18" charset="0"/>
                        </a:rPr>
                        <m:t>𝒂</m:t>
                      </m:r>
                      <m:r>
                        <a:rPr lang="cs-CZ" sz="18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cs-CZ"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cs-CZ" sz="1800" i="1">
                              <a:effectLst/>
                              <a:latin typeface="Cambria Math" panose="02040503050406030204" pitchFamily="18" charset="0"/>
                              <a:ea typeface="Calibri" panose="020F0502020204030204" pitchFamily="34" charset="0"/>
                              <a:cs typeface="Times New Roman" panose="02020603050405020304" pitchFamily="18" charset="0"/>
                            </a:rPr>
                            <m:t>𝐹𝑉𝐴</m:t>
                          </m:r>
                          <m:r>
                            <a:rPr lang="cs-CZ" sz="1800" i="1">
                              <a:effectLst/>
                              <a:latin typeface="Cambria Math" panose="02040503050406030204" pitchFamily="18" charset="0"/>
                              <a:ea typeface="Calibri" panose="020F0502020204030204" pitchFamily="34" charset="0"/>
                              <a:cs typeface="Times New Roman" panose="02020603050405020304" pitchFamily="18" charset="0"/>
                            </a:rPr>
                            <m:t> ×</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𝑟</m:t>
                          </m:r>
                        </m:num>
                        <m:den>
                          <m:sSup>
                            <m:sSupPr>
                              <m:ctrlPr>
                                <a:rPr lang="cs-CZ"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cs-CZ" sz="1800" i="1">
                                  <a:effectLst/>
                                  <a:latin typeface="Cambria Math" panose="02040503050406030204" pitchFamily="18" charset="0"/>
                                  <a:ea typeface="Calibri" panose="020F0502020204030204" pitchFamily="34" charset="0"/>
                                  <a:cs typeface="Times New Roman" panose="02020603050405020304" pitchFamily="18" charset="0"/>
                                </a:rPr>
                                <m:t>(1+</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𝑟</m:t>
                              </m:r>
                              <m:r>
                                <a:rPr lang="cs-CZ" sz="1800" i="1">
                                  <a:effectLst/>
                                  <a:latin typeface="Cambria Math" panose="02040503050406030204" pitchFamily="18" charset="0"/>
                                  <a:ea typeface="Calibri" panose="020F0502020204030204" pitchFamily="34" charset="0"/>
                                  <a:cs typeface="Times New Roman" panose="02020603050405020304" pitchFamily="18" charset="0"/>
                                </a:rPr>
                                <m:t>)</m:t>
                              </m:r>
                            </m:e>
                            <m:sup>
                              <m:r>
                                <a:rPr lang="cs-CZ" sz="1800" i="1">
                                  <a:effectLst/>
                                  <a:latin typeface="Cambria Math" panose="02040503050406030204" pitchFamily="18" charset="0"/>
                                  <a:ea typeface="Calibri" panose="020F0502020204030204" pitchFamily="34" charset="0"/>
                                  <a:cs typeface="Times New Roman" panose="02020603050405020304" pitchFamily="18" charset="0"/>
                                </a:rPr>
                                <m:t>𝑛</m:t>
                              </m:r>
                            </m:sup>
                          </m:sSup>
                          <m:r>
                            <a:rPr lang="cs-CZ" sz="1800" i="1">
                              <a:effectLst/>
                              <a:latin typeface="Cambria Math" panose="02040503050406030204" pitchFamily="18" charset="0"/>
                              <a:ea typeface="Calibri" panose="020F0502020204030204" pitchFamily="34" charset="0"/>
                              <a:cs typeface="Times New Roman" panose="02020603050405020304" pitchFamily="18" charset="0"/>
                            </a:rPr>
                            <m:t>−1</m:t>
                          </m:r>
                        </m:den>
                      </m:f>
                      <m:r>
                        <a:rPr lang="cs-CZ" sz="1800" i="1">
                          <a:effectLst/>
                          <a:latin typeface="Cambria Math" panose="02040503050406030204" pitchFamily="18" charset="0"/>
                          <a:ea typeface="Calibri" panose="020F0502020204030204" pitchFamily="34" charset="0"/>
                          <a:cs typeface="Times New Roman" panose="02020603050405020304" pitchFamily="18" charset="0"/>
                        </a:rPr>
                        <m:t> </m:t>
                      </m:r>
                      <m:r>
                        <a:rPr lang="cs-CZ" sz="1800" i="1">
                          <a:latin typeface="Cambria Math" panose="02040503050406030204" pitchFamily="18" charset="0"/>
                          <a:ea typeface="Calibri" panose="020F0502020204030204" pitchFamily="34" charset="0"/>
                          <a:cs typeface="Times New Roman" panose="02020603050405020304" pitchFamily="18" charset="0"/>
                        </a:rPr>
                        <m:t>÷</m:t>
                      </m:r>
                      <m:d>
                        <m:dPr>
                          <m:ctrlPr>
                            <a:rPr lang="cs-CZ" sz="1800" i="1">
                              <a:solidFill>
                                <a:srgbClr val="C00000"/>
                              </a:solidFill>
                              <a:latin typeface="Cambria Math" panose="02040503050406030204" pitchFamily="18" charset="0"/>
                              <a:ea typeface="Cambria Math" panose="02040503050406030204" pitchFamily="18" charset="0"/>
                            </a:rPr>
                          </m:ctrlPr>
                        </m:dPr>
                        <m:e>
                          <m:r>
                            <a:rPr lang="cs-CZ" sz="1800" i="1">
                              <a:solidFill>
                                <a:srgbClr val="C00000"/>
                              </a:solidFill>
                              <a:latin typeface="Cambria Math" panose="02040503050406030204" pitchFamily="18" charset="0"/>
                              <a:ea typeface="Cambria Math" panose="02040503050406030204" pitchFamily="18" charset="0"/>
                            </a:rPr>
                            <m:t>1+</m:t>
                          </m:r>
                          <m:f>
                            <m:fPr>
                              <m:ctrlPr>
                                <a:rPr lang="cs-CZ" sz="1800" i="1">
                                  <a:solidFill>
                                    <a:srgbClr val="C00000"/>
                                  </a:solidFill>
                                  <a:latin typeface="Cambria Math" panose="02040503050406030204" pitchFamily="18" charset="0"/>
                                </a:rPr>
                              </m:ctrlPr>
                            </m:fPr>
                            <m:num>
                              <m:r>
                                <a:rPr lang="cs-CZ" sz="1800" i="1">
                                  <a:solidFill>
                                    <a:srgbClr val="C00000"/>
                                  </a:solidFill>
                                  <a:latin typeface="Cambria Math" panose="02040503050406030204" pitchFamily="18" charset="0"/>
                                </a:rPr>
                                <m:t>11</m:t>
                              </m:r>
                            </m:num>
                            <m:den>
                              <m:r>
                                <a:rPr lang="cs-CZ" sz="1800" i="1">
                                  <a:solidFill>
                                    <a:srgbClr val="C00000"/>
                                  </a:solidFill>
                                  <a:latin typeface="Cambria Math" panose="02040503050406030204" pitchFamily="18" charset="0"/>
                                </a:rPr>
                                <m:t>24</m:t>
                              </m:r>
                            </m:den>
                          </m:f>
                          <m:r>
                            <a:rPr lang="cs-CZ" sz="1800" i="1">
                              <a:solidFill>
                                <a:srgbClr val="C00000"/>
                              </a:solidFill>
                              <a:latin typeface="Cambria Math" panose="02040503050406030204" pitchFamily="18" charset="0"/>
                              <a:ea typeface="Cambria Math" panose="02040503050406030204" pitchFamily="18" charset="0"/>
                            </a:rPr>
                            <m:t>×</m:t>
                          </m:r>
                          <m:r>
                            <a:rPr lang="cs-CZ" sz="1800" i="1">
                              <a:solidFill>
                                <a:srgbClr val="C00000"/>
                              </a:solidFill>
                              <a:latin typeface="Cambria Math" panose="02040503050406030204" pitchFamily="18" charset="0"/>
                              <a:ea typeface="Cambria Math" panose="02040503050406030204" pitchFamily="18" charset="0"/>
                            </a:rPr>
                            <m:t>𝑟</m:t>
                          </m:r>
                        </m:e>
                      </m:d>
                      <m:r>
                        <a:rPr lang="cs-CZ" sz="1800" i="1" smtClean="0">
                          <a:solidFill>
                            <a:schemeClr val="tx1"/>
                          </a:solidFill>
                          <a:latin typeface="Cambria Math" panose="02040503050406030204" pitchFamily="18" charset="0"/>
                          <a:ea typeface="Cambria Math" panose="02040503050406030204" pitchFamily="18" charset="0"/>
                        </a:rPr>
                        <m:t>÷</m:t>
                      </m:r>
                      <m:r>
                        <m:rPr>
                          <m:sty m:val="p"/>
                        </m:rPr>
                        <a:rPr lang="cs-CZ" sz="1800" b="0" i="0" smtClean="0">
                          <a:latin typeface="Cambria Math" panose="02040503050406030204" pitchFamily="18" charset="0"/>
                          <a:ea typeface="Calibri" panose="020F0502020204030204" pitchFamily="34" charset="0"/>
                          <a:cs typeface="Times New Roman" panose="02020603050405020304" pitchFamily="18" charset="0"/>
                        </a:rPr>
                        <m:t>m</m:t>
                      </m:r>
                      <m:r>
                        <a:rPr lang="cs-CZ" sz="1800">
                          <a:latin typeface="Cambria Math" panose="02040503050406030204" pitchFamily="18" charset="0"/>
                          <a:ea typeface="Calibri" panose="020F0502020204030204" pitchFamily="34" charset="0"/>
                          <a:cs typeface="Times New Roman" panose="02020603050405020304" pitchFamily="18" charset="0"/>
                        </a:rPr>
                        <m:t>=</m:t>
                      </m:r>
                      <m:r>
                        <a:rPr lang="cs-CZ" sz="1800" b="1" i="1">
                          <a:solidFill>
                            <a:srgbClr val="0000DC"/>
                          </a:solidFill>
                          <a:latin typeface="Cambria Math" panose="02040503050406030204" pitchFamily="18" charset="0"/>
                          <a:ea typeface="Calibri" panose="020F0502020204030204" pitchFamily="34" charset="0"/>
                          <a:cs typeface="Times New Roman" panose="02020603050405020304" pitchFamily="18" charset="0"/>
                        </a:rPr>
                        <m:t>𝟔𝟎𝟗𝟓</m:t>
                      </m:r>
                    </m:oMath>
                  </m:oMathPara>
                </a14:m>
                <a:endParaRPr lang="cs-CZ"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72000" indent="0">
                  <a:buNone/>
                </a:pPr>
                <a:endParaRPr lang="cs-CZ"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72000" indent="0">
                  <a:buNone/>
                </a:pPr>
                <a:endParaRPr lang="cs-CZ"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72000" indent="0">
                  <a:buNone/>
                </a:pPr>
                <a:endParaRPr lang="cs-CZ" sz="2400" dirty="0"/>
              </a:p>
              <a:p>
                <a:pPr marL="72000" indent="0">
                  <a:buNone/>
                </a:pPr>
                <a:endParaRPr lang="cs-CZ" dirty="0"/>
              </a:p>
            </p:txBody>
          </p:sp>
        </mc:Choice>
        <mc:Fallback xmlns="">
          <p:sp>
            <p:nvSpPr>
              <p:cNvPr id="7" name="Zástupný obsah 6">
                <a:extLst>
                  <a:ext uri="{FF2B5EF4-FFF2-40B4-BE49-F238E27FC236}">
                    <a16:creationId xmlns:a16="http://schemas.microsoft.com/office/drawing/2014/main" id="{6D3AAE03-1834-4972-81BB-848A6192D6DF}"/>
                  </a:ext>
                </a:extLst>
              </p:cNvPr>
              <p:cNvSpPr>
                <a:spLocks noGrp="1" noRot="1" noChangeAspect="1" noMove="1" noResize="1" noEditPoints="1" noAdjustHandles="1" noChangeArrowheads="1" noChangeShapeType="1" noTextEdit="1"/>
              </p:cNvSpPr>
              <p:nvPr>
                <p:ph idx="28"/>
              </p:nvPr>
            </p:nvSpPr>
            <p:spPr>
              <a:xfrm>
                <a:off x="4992323" y="1695074"/>
                <a:ext cx="6126251" cy="3088961"/>
              </a:xfrm>
              <a:blipFill>
                <a:blip r:embed="rId3"/>
                <a:stretch>
                  <a:fillRect l="-1891" b="-18738"/>
                </a:stretch>
              </a:blipFill>
            </p:spPr>
            <p:txBody>
              <a:bodyPr/>
              <a:lstStyle/>
              <a:p>
                <a:r>
                  <a:rPr lang="cs-CZ">
                    <a:noFill/>
                  </a:rPr>
                  <a:t> </a:t>
                </a:r>
              </a:p>
            </p:txBody>
          </p:sp>
        </mc:Fallback>
      </mc:AlternateContent>
      <p:cxnSp>
        <p:nvCxnSpPr>
          <p:cNvPr id="9" name="Přímá spojnice 8">
            <a:extLst>
              <a:ext uri="{FF2B5EF4-FFF2-40B4-BE49-F238E27FC236}">
                <a16:creationId xmlns:a16="http://schemas.microsoft.com/office/drawing/2014/main" id="{EEF1B67A-E3C5-436F-A738-AF183883A16A}"/>
              </a:ext>
            </a:extLst>
          </p:cNvPr>
          <p:cNvCxnSpPr>
            <a:cxnSpLocks/>
          </p:cNvCxnSpPr>
          <p:nvPr/>
        </p:nvCxnSpPr>
        <p:spPr bwMode="auto">
          <a:xfrm>
            <a:off x="4770783" y="1695074"/>
            <a:ext cx="9506" cy="3327500"/>
          </a:xfrm>
          <a:prstGeom prst="line">
            <a:avLst/>
          </a:prstGeom>
          <a:ln w="38100">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 name="TextovéPole 7">
                <a:extLst>
                  <a:ext uri="{FF2B5EF4-FFF2-40B4-BE49-F238E27FC236}">
                    <a16:creationId xmlns:a16="http://schemas.microsoft.com/office/drawing/2014/main" id="{C38309EF-1719-4CC9-BC23-AD585D17AF12}"/>
                  </a:ext>
                </a:extLst>
              </p:cNvPr>
              <p:cNvSpPr txBox="1"/>
              <p:nvPr/>
            </p:nvSpPr>
            <p:spPr>
              <a:xfrm>
                <a:off x="4992322" y="2253919"/>
                <a:ext cx="5374625" cy="552972"/>
              </a:xfrm>
              <a:prstGeom prst="rect">
                <a:avLst/>
              </a:prstGeom>
              <a:solidFill>
                <a:srgbClr val="92D050"/>
              </a:solidFill>
            </p:spPr>
            <p:txBody>
              <a:bodyPr wrap="square">
                <a:spAutoFit/>
              </a:bodyPr>
              <a:lstStyle/>
              <a:p>
                <a:pPr algn="ctr"/>
                <a:r>
                  <a:rPr lang="cs-CZ" sz="2000" dirty="0"/>
                  <a:t>Úložka za celé ÚO: </a:t>
                </a:r>
                <a14:m>
                  <m:oMath xmlns:m="http://schemas.openxmlformats.org/officeDocument/2006/math">
                    <m:r>
                      <a:rPr lang="cs-CZ" sz="2000" b="0" i="1" smtClean="0">
                        <a:latin typeface="Cambria Math" panose="02040503050406030204" pitchFamily="18" charset="0"/>
                      </a:rPr>
                      <m:t>𝑎</m:t>
                    </m:r>
                    <m:r>
                      <a:rPr lang="cs-CZ" sz="2000" b="0" i="1" smtClean="0">
                        <a:latin typeface="Cambria Math" panose="02040503050406030204" pitchFamily="18" charset="0"/>
                        <a:ea typeface="Cambria Math" panose="02040503050406030204" pitchFamily="18" charset="0"/>
                      </a:rPr>
                      <m:t>×</m:t>
                    </m:r>
                    <m:r>
                      <a:rPr lang="cs-CZ" sz="2000" b="0" i="1" smtClean="0">
                        <a:solidFill>
                          <a:srgbClr val="0000DC"/>
                        </a:solidFill>
                        <a:latin typeface="Cambria Math" panose="02040503050406030204" pitchFamily="18" charset="0"/>
                        <a:ea typeface="Cambria Math" panose="02040503050406030204" pitchFamily="18" charset="0"/>
                      </a:rPr>
                      <m:t>𝑚</m:t>
                    </m:r>
                    <m:r>
                      <a:rPr lang="cs-CZ" sz="2000" b="0" i="1" smtClean="0">
                        <a:latin typeface="Cambria Math" panose="02040503050406030204" pitchFamily="18" charset="0"/>
                        <a:ea typeface="Cambria Math" panose="02040503050406030204" pitchFamily="18" charset="0"/>
                      </a:rPr>
                      <m:t>×</m:t>
                    </m:r>
                    <m:d>
                      <m:dPr>
                        <m:ctrlPr>
                          <a:rPr lang="cs-CZ" sz="2000" b="0" i="1" smtClean="0">
                            <a:solidFill>
                              <a:srgbClr val="C00000"/>
                            </a:solidFill>
                            <a:latin typeface="Cambria Math" panose="02040503050406030204" pitchFamily="18" charset="0"/>
                            <a:ea typeface="Cambria Math" panose="02040503050406030204" pitchFamily="18" charset="0"/>
                          </a:rPr>
                        </m:ctrlPr>
                      </m:dPr>
                      <m:e>
                        <m:r>
                          <a:rPr lang="cs-CZ" sz="2000" b="0" i="1" smtClean="0">
                            <a:solidFill>
                              <a:srgbClr val="C00000"/>
                            </a:solidFill>
                            <a:latin typeface="Cambria Math" panose="02040503050406030204" pitchFamily="18" charset="0"/>
                            <a:ea typeface="Cambria Math" panose="02040503050406030204" pitchFamily="18" charset="0"/>
                          </a:rPr>
                          <m:t>1+</m:t>
                        </m:r>
                        <m:f>
                          <m:fPr>
                            <m:ctrlPr>
                              <a:rPr lang="cs-CZ" sz="2000" i="1">
                                <a:solidFill>
                                  <a:srgbClr val="C00000"/>
                                </a:solidFill>
                                <a:latin typeface="Cambria Math" panose="02040503050406030204" pitchFamily="18" charset="0"/>
                              </a:rPr>
                            </m:ctrlPr>
                          </m:fPr>
                          <m:num>
                            <m:r>
                              <a:rPr lang="cs-CZ" sz="2000" b="0" i="1" smtClean="0">
                                <a:solidFill>
                                  <a:srgbClr val="C00000"/>
                                </a:solidFill>
                                <a:latin typeface="Cambria Math" panose="02040503050406030204" pitchFamily="18" charset="0"/>
                              </a:rPr>
                              <m:t>𝑚</m:t>
                            </m:r>
                            <m:r>
                              <a:rPr lang="cs-CZ" sz="2000" b="0" i="1" smtClean="0">
                                <a:solidFill>
                                  <a:srgbClr val="C00000"/>
                                </a:solidFill>
                                <a:latin typeface="Cambria Math" panose="02040503050406030204" pitchFamily="18" charset="0"/>
                              </a:rPr>
                              <m:t>−1</m:t>
                            </m:r>
                          </m:num>
                          <m:den>
                            <m:r>
                              <a:rPr lang="cs-CZ" sz="2000" i="1">
                                <a:solidFill>
                                  <a:srgbClr val="C00000"/>
                                </a:solidFill>
                                <a:latin typeface="Cambria Math" panose="02040503050406030204" pitchFamily="18" charset="0"/>
                              </a:rPr>
                              <m:t>2</m:t>
                            </m:r>
                            <m:r>
                              <a:rPr lang="cs-CZ" sz="2000" i="1">
                                <a:solidFill>
                                  <a:srgbClr val="C00000"/>
                                </a:solidFill>
                                <a:latin typeface="Cambria Math" panose="02040503050406030204" pitchFamily="18" charset="0"/>
                                <a:ea typeface="Cambria Math" panose="02040503050406030204" pitchFamily="18" charset="0"/>
                              </a:rPr>
                              <m:t>×</m:t>
                            </m:r>
                            <m:r>
                              <a:rPr lang="cs-CZ" sz="2000" b="0" i="1" smtClean="0">
                                <a:solidFill>
                                  <a:srgbClr val="C00000"/>
                                </a:solidFill>
                                <a:latin typeface="Cambria Math" panose="02040503050406030204" pitchFamily="18" charset="0"/>
                                <a:ea typeface="Cambria Math" panose="02040503050406030204" pitchFamily="18" charset="0"/>
                              </a:rPr>
                              <m:t>𝑚</m:t>
                            </m:r>
                          </m:den>
                        </m:f>
                        <m:r>
                          <a:rPr lang="cs-CZ" sz="2000" i="1">
                            <a:solidFill>
                              <a:srgbClr val="C00000"/>
                            </a:solidFill>
                            <a:latin typeface="Cambria Math" panose="02040503050406030204" pitchFamily="18" charset="0"/>
                            <a:ea typeface="Cambria Math" panose="02040503050406030204" pitchFamily="18" charset="0"/>
                          </a:rPr>
                          <m:t>×</m:t>
                        </m:r>
                        <m:r>
                          <a:rPr lang="cs-CZ" sz="2000" b="0" i="1" smtClean="0">
                            <a:solidFill>
                              <a:srgbClr val="C00000"/>
                            </a:solidFill>
                            <a:latin typeface="Cambria Math" panose="02040503050406030204" pitchFamily="18" charset="0"/>
                            <a:ea typeface="Cambria Math" panose="02040503050406030204" pitchFamily="18" charset="0"/>
                          </a:rPr>
                          <m:t>𝑟</m:t>
                        </m:r>
                      </m:e>
                    </m:d>
                  </m:oMath>
                </a14:m>
                <a:endParaRPr lang="cs-CZ" sz="2000" dirty="0"/>
              </a:p>
            </p:txBody>
          </p:sp>
        </mc:Choice>
        <mc:Fallback xmlns="">
          <p:sp>
            <p:nvSpPr>
              <p:cNvPr id="8" name="TextovéPole 7">
                <a:extLst>
                  <a:ext uri="{FF2B5EF4-FFF2-40B4-BE49-F238E27FC236}">
                    <a16:creationId xmlns:a16="http://schemas.microsoft.com/office/drawing/2014/main" id="{C38309EF-1719-4CC9-BC23-AD585D17AF12}"/>
                  </a:ext>
                </a:extLst>
              </p:cNvPr>
              <p:cNvSpPr txBox="1">
                <a:spLocks noRot="1" noChangeAspect="1" noMove="1" noResize="1" noEditPoints="1" noAdjustHandles="1" noChangeArrowheads="1" noChangeShapeType="1" noTextEdit="1"/>
              </p:cNvSpPr>
              <p:nvPr/>
            </p:nvSpPr>
            <p:spPr>
              <a:xfrm>
                <a:off x="4992322" y="2253919"/>
                <a:ext cx="5374625" cy="552972"/>
              </a:xfrm>
              <a:prstGeom prst="rect">
                <a:avLst/>
              </a:prstGeom>
              <a:blipFill>
                <a:blip r:embed="rId4"/>
                <a:stretch>
                  <a:fillRect b="-4444"/>
                </a:stretch>
              </a:blipFill>
            </p:spPr>
            <p:txBody>
              <a:bodyPr/>
              <a:lstStyle/>
              <a:p>
                <a:r>
                  <a:rPr lang="cs-CZ">
                    <a:noFill/>
                  </a:rPr>
                  <a:t> </a:t>
                </a:r>
              </a:p>
            </p:txBody>
          </p:sp>
        </mc:Fallback>
      </mc:AlternateContent>
    </p:spTree>
    <p:extLst>
      <p:ext uri="{BB962C8B-B14F-4D97-AF65-F5344CB8AC3E}">
        <p14:creationId xmlns:p14="http://schemas.microsoft.com/office/powerpoint/2010/main" val="3342893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378DBEC-A727-4232-861A-0451254EAF78}"/>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B123789E-8361-4414-8AFD-7F79D5F2710A}"/>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4EEF88CF-1F08-4DF9-9F35-FFD20155434B}"/>
              </a:ext>
            </a:extLst>
          </p:cNvPr>
          <p:cNvSpPr>
            <a:spLocks noGrp="1"/>
          </p:cNvSpPr>
          <p:nvPr>
            <p:ph type="title"/>
          </p:nvPr>
        </p:nvSpPr>
        <p:spPr/>
        <p:txBody>
          <a:bodyPr/>
          <a:lstStyle/>
          <a:p>
            <a:r>
              <a:rPr lang="cs-CZ" dirty="0"/>
              <a:t>Prezentace příkladů</a:t>
            </a:r>
          </a:p>
        </p:txBody>
      </p:sp>
      <p:sp>
        <p:nvSpPr>
          <p:cNvPr id="5" name="Zástupný obsah 4">
            <a:extLst>
              <a:ext uri="{FF2B5EF4-FFF2-40B4-BE49-F238E27FC236}">
                <a16:creationId xmlns:a16="http://schemas.microsoft.com/office/drawing/2014/main" id="{C410C9CD-2DFE-4C6A-9A35-9D66E0F022DA}"/>
              </a:ext>
            </a:extLst>
          </p:cNvPr>
          <p:cNvSpPr>
            <a:spLocks noGrp="1"/>
          </p:cNvSpPr>
          <p:nvPr>
            <p:ph idx="1"/>
          </p:nvPr>
        </p:nvSpPr>
        <p:spPr/>
        <p:txBody>
          <a:bodyPr/>
          <a:lstStyle/>
          <a:p>
            <a:r>
              <a:rPr lang="cs-CZ" dirty="0"/>
              <a:t>Tým 9</a:t>
            </a:r>
          </a:p>
          <a:p>
            <a:r>
              <a:rPr lang="cs-CZ" dirty="0"/>
              <a:t>Tým 10</a:t>
            </a:r>
          </a:p>
        </p:txBody>
      </p:sp>
    </p:spTree>
    <p:extLst>
      <p:ext uri="{BB962C8B-B14F-4D97-AF65-F5344CB8AC3E}">
        <p14:creationId xmlns:p14="http://schemas.microsoft.com/office/powerpoint/2010/main" val="2922120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65E3887-7074-49A2-9196-DA59FC769049}"/>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6E688238-39BB-42CA-A05C-BA8AFAC64C3B}"/>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96989DC0-F519-474D-A002-4B920A4A3E37}"/>
              </a:ext>
            </a:extLst>
          </p:cNvPr>
          <p:cNvSpPr>
            <a:spLocks noGrp="1"/>
          </p:cNvSpPr>
          <p:nvPr>
            <p:ph type="title"/>
          </p:nvPr>
        </p:nvSpPr>
        <p:spPr/>
        <p:txBody>
          <a:bodyPr/>
          <a:lstStyle/>
          <a:p>
            <a:r>
              <a:rPr lang="cs-CZ" dirty="0"/>
              <a:t>Příklad </a:t>
            </a:r>
            <a:r>
              <a:rPr lang="cs-CZ" dirty="0" err="1"/>
              <a:t>Socrative</a:t>
            </a:r>
            <a:r>
              <a:rPr lang="cs-CZ" dirty="0"/>
              <a:t> 1</a:t>
            </a:r>
          </a:p>
        </p:txBody>
      </p:sp>
      <p:sp>
        <p:nvSpPr>
          <p:cNvPr id="5" name="Zástupný obsah 4">
            <a:extLst>
              <a:ext uri="{FF2B5EF4-FFF2-40B4-BE49-F238E27FC236}">
                <a16:creationId xmlns:a16="http://schemas.microsoft.com/office/drawing/2014/main" id="{AFE419B7-3AE1-4AB0-9258-3F4D9960C535}"/>
              </a:ext>
            </a:extLst>
          </p:cNvPr>
          <p:cNvSpPr>
            <a:spLocks noGrp="1"/>
          </p:cNvSpPr>
          <p:nvPr>
            <p:ph idx="1"/>
          </p:nvPr>
        </p:nvSpPr>
        <p:spPr/>
        <p:txBody>
          <a:bodyPr/>
          <a:lstStyle/>
          <a:p>
            <a:pPr marL="72000" indent="0">
              <a:buNone/>
            </a:pPr>
            <a:r>
              <a:rPr lang="cs-CZ" sz="2800" b="0" i="0" u="none" strike="noStrike" dirty="0">
                <a:solidFill>
                  <a:srgbClr val="000000"/>
                </a:solidFill>
                <a:effectLst/>
                <a:latin typeface="Calibri" panose="020F0502020204030204" pitchFamily="34" charset="0"/>
              </a:rPr>
              <a:t>Kolik naspoříte za pět a půl roku, pokud budete pravidelně ukládat na </a:t>
            </a:r>
            <a:r>
              <a:rPr lang="cs-CZ" sz="2800" b="1" i="0" u="none" strike="noStrike" dirty="0">
                <a:solidFill>
                  <a:srgbClr val="000000"/>
                </a:solidFill>
                <a:effectLst/>
                <a:latin typeface="Calibri" panose="020F0502020204030204" pitchFamily="34" charset="0"/>
              </a:rPr>
              <a:t>konci</a:t>
            </a:r>
            <a:r>
              <a:rPr lang="cs-CZ" sz="2800" b="0" i="0" u="none" strike="noStrike" dirty="0">
                <a:solidFill>
                  <a:srgbClr val="000000"/>
                </a:solidFill>
                <a:effectLst/>
                <a:latin typeface="Calibri" panose="020F0502020204030204" pitchFamily="34" charset="0"/>
              </a:rPr>
              <a:t> každého měsíce částku 1.500 Kč? Bankovní instituce nabízí sazbu 3,7 % p. a. a připisuje úrok každý měsíc. </a:t>
            </a:r>
            <a:endParaRPr lang="cs-CZ" dirty="0"/>
          </a:p>
        </p:txBody>
      </p:sp>
    </p:spTree>
    <p:extLst>
      <p:ext uri="{BB962C8B-B14F-4D97-AF65-F5344CB8AC3E}">
        <p14:creationId xmlns:p14="http://schemas.microsoft.com/office/powerpoint/2010/main" val="28198046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1CC6A9A-ED9F-4D8A-A885-3CF7DBAC90D5}"/>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EAD1F152-5FF5-4301-856E-DC37447C2EC0}"/>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21" name="Zástupný text 20">
            <a:extLst>
              <a:ext uri="{FF2B5EF4-FFF2-40B4-BE49-F238E27FC236}">
                <a16:creationId xmlns:a16="http://schemas.microsoft.com/office/drawing/2014/main" id="{0A1B6445-F1D8-4F2A-A702-2C256BFFACDC}"/>
              </a:ext>
            </a:extLst>
          </p:cNvPr>
          <p:cNvSpPr>
            <a:spLocks noGrp="1"/>
          </p:cNvSpPr>
          <p:nvPr>
            <p:ph type="body" sz="quarter" idx="26"/>
          </p:nvPr>
        </p:nvSpPr>
        <p:spPr/>
        <p:txBody>
          <a:bodyPr/>
          <a:lstStyle/>
          <a:p>
            <a:endParaRPr lang="cs-CZ"/>
          </a:p>
        </p:txBody>
      </p:sp>
      <p:sp>
        <p:nvSpPr>
          <p:cNvPr id="4" name="Nadpis 3">
            <a:extLst>
              <a:ext uri="{FF2B5EF4-FFF2-40B4-BE49-F238E27FC236}">
                <a16:creationId xmlns:a16="http://schemas.microsoft.com/office/drawing/2014/main" id="{EE147750-8806-433F-BFCF-D3E5BFE90CA4}"/>
              </a:ext>
            </a:extLst>
          </p:cNvPr>
          <p:cNvSpPr>
            <a:spLocks noGrp="1"/>
          </p:cNvSpPr>
          <p:nvPr>
            <p:ph type="title"/>
          </p:nvPr>
        </p:nvSpPr>
        <p:spPr/>
        <p:txBody>
          <a:bodyPr/>
          <a:lstStyle/>
          <a:p>
            <a:r>
              <a:rPr lang="cs-CZ" dirty="0"/>
              <a:t>Příklad </a:t>
            </a:r>
            <a:r>
              <a:rPr lang="cs-CZ" dirty="0" err="1"/>
              <a:t>Socrative</a:t>
            </a:r>
            <a:r>
              <a:rPr lang="cs-CZ" dirty="0"/>
              <a:t> 1 – řešení</a:t>
            </a:r>
          </a:p>
        </p:txBody>
      </p:sp>
      <p:sp>
        <p:nvSpPr>
          <p:cNvPr id="22" name="Zástupný text 21">
            <a:extLst>
              <a:ext uri="{FF2B5EF4-FFF2-40B4-BE49-F238E27FC236}">
                <a16:creationId xmlns:a16="http://schemas.microsoft.com/office/drawing/2014/main" id="{5C350635-6F76-4FFD-B44E-48C4BC88277A}"/>
              </a:ext>
            </a:extLst>
          </p:cNvPr>
          <p:cNvSpPr>
            <a:spLocks noGrp="1"/>
          </p:cNvSpPr>
          <p:nvPr>
            <p:ph type="body" sz="quarter" idx="27"/>
          </p:nvPr>
        </p:nvSpPr>
        <p:spPr/>
        <p:txBody>
          <a:bodyPr/>
          <a:lstStyle/>
          <a:p>
            <a:endParaRPr lang="cs-CZ" dirty="0"/>
          </a:p>
        </p:txBody>
      </p:sp>
      <p:sp>
        <p:nvSpPr>
          <p:cNvPr id="20" name="Zástupný obsah 19">
            <a:extLst>
              <a:ext uri="{FF2B5EF4-FFF2-40B4-BE49-F238E27FC236}">
                <a16:creationId xmlns:a16="http://schemas.microsoft.com/office/drawing/2014/main" id="{06778E06-CFA7-4BBC-8866-D5627C8A4CF1}"/>
              </a:ext>
            </a:extLst>
          </p:cNvPr>
          <p:cNvSpPr>
            <a:spLocks noGrp="1"/>
          </p:cNvSpPr>
          <p:nvPr>
            <p:ph idx="1"/>
          </p:nvPr>
        </p:nvSpPr>
        <p:spPr/>
        <p:txBody>
          <a:bodyPr/>
          <a:lstStyle/>
          <a:p>
            <a:pPr marL="72000" indent="0">
              <a:buNone/>
            </a:pPr>
            <a:r>
              <a:rPr lang="cs-CZ" sz="2400" dirty="0"/>
              <a:t>a = 1 500</a:t>
            </a:r>
          </a:p>
          <a:p>
            <a:pPr marL="72000" indent="0">
              <a:buNone/>
            </a:pPr>
            <a:r>
              <a:rPr lang="cs-CZ" sz="2400" b="1" dirty="0"/>
              <a:t>FVA = ?</a:t>
            </a:r>
          </a:p>
          <a:p>
            <a:pPr marL="72000" indent="0">
              <a:buNone/>
            </a:pPr>
            <a:r>
              <a:rPr lang="cs-CZ" sz="2400" dirty="0"/>
              <a:t>r = 3,7 % p. a.</a:t>
            </a:r>
          </a:p>
          <a:p>
            <a:pPr marL="72000" indent="0">
              <a:buNone/>
            </a:pPr>
            <a:r>
              <a:rPr lang="cs-CZ" sz="2400" dirty="0"/>
              <a:t>n = 5,5 let</a:t>
            </a:r>
          </a:p>
          <a:p>
            <a:pPr marL="72000" indent="0">
              <a:buNone/>
            </a:pPr>
            <a:r>
              <a:rPr lang="cs-CZ" sz="2400" dirty="0"/>
              <a:t>m(a) = 12 (měsíční spoření)</a:t>
            </a:r>
          </a:p>
          <a:p>
            <a:pPr marL="72000" indent="0">
              <a:buNone/>
            </a:pPr>
            <a:r>
              <a:rPr lang="cs-CZ" sz="2400" dirty="0"/>
              <a:t>m(r) = 12 (ÚO = 1 měsíc)</a:t>
            </a:r>
          </a:p>
          <a:p>
            <a:pPr marL="72000" indent="0">
              <a:buNone/>
            </a:pPr>
            <a:r>
              <a:rPr lang="cs-CZ" sz="2400" dirty="0">
                <a:solidFill>
                  <a:srgbClr val="0000DC"/>
                </a:solidFill>
              </a:rPr>
              <a:t>na konci měsíce</a:t>
            </a:r>
          </a:p>
          <a:p>
            <a:endParaRPr lang="cs-CZ" dirty="0"/>
          </a:p>
        </p:txBody>
      </p:sp>
      <mc:AlternateContent xmlns:mc="http://schemas.openxmlformats.org/markup-compatibility/2006" xmlns:a14="http://schemas.microsoft.com/office/drawing/2010/main">
        <mc:Choice Requires="a14">
          <p:sp>
            <p:nvSpPr>
              <p:cNvPr id="23" name="Zástupný obsah 22">
                <a:extLst>
                  <a:ext uri="{FF2B5EF4-FFF2-40B4-BE49-F238E27FC236}">
                    <a16:creationId xmlns:a16="http://schemas.microsoft.com/office/drawing/2014/main" id="{BE7A95EB-C880-404B-B5FF-6CF35247C0DF}"/>
                  </a:ext>
                </a:extLst>
              </p:cNvPr>
              <p:cNvSpPr>
                <a:spLocks noGrp="1"/>
              </p:cNvSpPr>
              <p:nvPr>
                <p:ph idx="28"/>
              </p:nvPr>
            </p:nvSpPr>
            <p:spPr/>
            <p:txBody>
              <a:bodyPr/>
              <a:lstStyle/>
              <a:p>
                <a:pPr marL="72000" indent="0" algn="ctr">
                  <a:buNone/>
                </a:pPr>
                <a:r>
                  <a:rPr lang="cs-CZ" sz="2000" b="1" dirty="0">
                    <a:solidFill>
                      <a:srgbClr val="0000DC"/>
                    </a:solidFill>
                  </a:rPr>
                  <a:t>Polhůtní spoření:</a:t>
                </a:r>
                <a:endParaRPr lang="cs-CZ" sz="2000" b="1" i="1" dirty="0">
                  <a:solidFill>
                    <a:srgbClr val="0000DC"/>
                  </a:solidFill>
                  <a:effectLst/>
                  <a:latin typeface="Cambria Math" panose="02040503050406030204" pitchFamily="18" charset="0"/>
                  <a:ea typeface="Calibri" panose="020F0502020204030204" pitchFamily="34" charset="0"/>
                  <a:cs typeface="Times New Roman" panose="02020603050405020304" pitchFamily="18" charset="0"/>
                </a:endParaRPr>
              </a:p>
              <a:p>
                <a:pPr marL="72000" indent="0" algn="ctr">
                  <a:buNone/>
                </a:pPr>
                <a14:m>
                  <m:oMath xmlns:m="http://schemas.openxmlformats.org/officeDocument/2006/math">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𝐹𝑉𝐴</m:t>
                    </m:r>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m:t>
                    </m:r>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𝑎</m:t>
                    </m:r>
                    <m:r>
                      <a:rPr lang="cs-CZ" sz="1800" i="1" smtClean="0">
                        <a:effectLst/>
                        <a:latin typeface="Cambria Math" panose="02040503050406030204" pitchFamily="18" charset="0"/>
                        <a:ea typeface="Cambria Math" panose="02040503050406030204" pitchFamily="18" charset="0"/>
                        <a:cs typeface="Times New Roman" panose="02020603050405020304" pitchFamily="18" charset="0"/>
                      </a:rPr>
                      <m:t>×</m:t>
                    </m:r>
                    <m:f>
                      <m:fPr>
                        <m:ctrlPr>
                          <a:rPr lang="cs-CZ" sz="1800" i="1">
                            <a:effectLst/>
                            <a:latin typeface="Cambria Math" panose="02040503050406030204" pitchFamily="18" charset="0"/>
                            <a:ea typeface="Calibri" panose="020F0502020204030204" pitchFamily="34" charset="0"/>
                            <a:cs typeface="Times New Roman" panose="02020603050405020304" pitchFamily="18" charset="0"/>
                          </a:rPr>
                        </m:ctrlPr>
                      </m:fPr>
                      <m:num>
                        <m:sSup>
                          <m:sSupPr>
                            <m:ctrlPr>
                              <a:rPr lang="cs-CZ"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cs-CZ" sz="1800" i="1">
                                <a:effectLst/>
                                <a:latin typeface="Cambria Math" panose="02040503050406030204" pitchFamily="18" charset="0"/>
                                <a:ea typeface="Calibri" panose="020F0502020204030204" pitchFamily="34" charset="0"/>
                                <a:cs typeface="Times New Roman" panose="02020603050405020304" pitchFamily="18" charset="0"/>
                              </a:rPr>
                              <m:t>(1+</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𝑟</m:t>
                            </m:r>
                            <m:r>
                              <a:rPr lang="cs-CZ" sz="1800" i="1">
                                <a:effectLst/>
                                <a:latin typeface="Cambria Math" panose="02040503050406030204" pitchFamily="18" charset="0"/>
                                <a:ea typeface="Calibri" panose="020F0502020204030204" pitchFamily="34" charset="0"/>
                                <a:cs typeface="Times New Roman" panose="02020603050405020304" pitchFamily="18" charset="0"/>
                              </a:rPr>
                              <m:t>)</m:t>
                            </m:r>
                          </m:e>
                          <m:sup>
                            <m:r>
                              <a:rPr lang="cs-CZ" sz="1800" i="1">
                                <a:effectLst/>
                                <a:latin typeface="Cambria Math" panose="02040503050406030204" pitchFamily="18" charset="0"/>
                                <a:ea typeface="Calibri" panose="020F0502020204030204" pitchFamily="34" charset="0"/>
                                <a:cs typeface="Times New Roman" panose="02020603050405020304" pitchFamily="18" charset="0"/>
                              </a:rPr>
                              <m:t>𝑛</m:t>
                            </m:r>
                          </m:sup>
                        </m:sSup>
                        <m:r>
                          <a:rPr lang="cs-CZ" sz="1800" i="1">
                            <a:effectLst/>
                            <a:latin typeface="Cambria Math" panose="02040503050406030204" pitchFamily="18" charset="0"/>
                            <a:ea typeface="Calibri" panose="020F0502020204030204" pitchFamily="34" charset="0"/>
                            <a:cs typeface="Times New Roman" panose="02020603050405020304" pitchFamily="18" charset="0"/>
                          </a:rPr>
                          <m:t>−1</m:t>
                        </m:r>
                      </m:num>
                      <m:den>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𝑟</m:t>
                        </m:r>
                      </m:den>
                    </m:f>
                  </m:oMath>
                </a14:m>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72000" indent="0">
                  <a:buNone/>
                </a:pPr>
                <a14:m>
                  <m:oMathPara xmlns:m="http://schemas.openxmlformats.org/officeDocument/2006/math">
                    <m:oMathParaPr>
                      <m:jc m:val="centerGroup"/>
                    </m:oMathParaPr>
                    <m:oMath xmlns:m="http://schemas.openxmlformats.org/officeDocument/2006/math">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𝐹𝑉𝐴</m:t>
                      </m:r>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=1 500 ×</m:t>
                      </m:r>
                      <m:f>
                        <m:fPr>
                          <m:ctrlPr>
                            <a:rPr lang="cs-CZ" sz="1800" i="1">
                              <a:effectLst/>
                              <a:latin typeface="Cambria Math" panose="02040503050406030204" pitchFamily="18" charset="0"/>
                              <a:ea typeface="Calibri" panose="020F0502020204030204" pitchFamily="34" charset="0"/>
                              <a:cs typeface="Times New Roman" panose="02020603050405020304" pitchFamily="18" charset="0"/>
                            </a:rPr>
                          </m:ctrlPr>
                        </m:fPr>
                        <m:num>
                          <m:sSup>
                            <m:sSupPr>
                              <m:ctrlPr>
                                <a:rPr lang="cs-CZ"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cs-CZ" sz="1800" i="1">
                                  <a:effectLst/>
                                  <a:latin typeface="Cambria Math" panose="02040503050406030204" pitchFamily="18" charset="0"/>
                                  <a:ea typeface="Calibri" panose="020F0502020204030204" pitchFamily="34" charset="0"/>
                                  <a:cs typeface="Times New Roman" panose="02020603050405020304" pitchFamily="18" charset="0"/>
                                </a:rPr>
                                <m:t>(1+</m:t>
                              </m:r>
                              <m:f>
                                <m:fPr>
                                  <m:ctrlP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ctrlPr>
                                </m:fPr>
                                <m:num>
                                  <m:r>
                                    <a:rPr lang="cs-CZ" sz="1800" i="1">
                                      <a:effectLst/>
                                      <a:latin typeface="Cambria Math" panose="02040503050406030204" pitchFamily="18" charset="0"/>
                                      <a:ea typeface="Calibri" panose="020F0502020204030204" pitchFamily="34" charset="0"/>
                                      <a:cs typeface="Times New Roman" panose="02020603050405020304" pitchFamily="18" charset="0"/>
                                    </a:rPr>
                                    <m:t>0,0</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37</m:t>
                                  </m:r>
                                </m:num>
                                <m:den>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12</m:t>
                                  </m:r>
                                </m:den>
                              </m:f>
                              <m:r>
                                <a:rPr lang="cs-CZ" sz="1800" i="1">
                                  <a:effectLst/>
                                  <a:latin typeface="Cambria Math" panose="02040503050406030204" pitchFamily="18" charset="0"/>
                                  <a:ea typeface="Calibri" panose="020F0502020204030204" pitchFamily="34" charset="0"/>
                                  <a:cs typeface="Times New Roman" panose="02020603050405020304" pitchFamily="18" charset="0"/>
                                </a:rPr>
                                <m:t>)</m:t>
                              </m:r>
                            </m:e>
                            <m:sup>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12</m:t>
                              </m:r>
                              <m:r>
                                <a:rPr lang="cs-CZ" sz="1800" b="0" i="1" smtClean="0">
                                  <a:effectLst/>
                                  <a:latin typeface="Cambria Math" panose="02040503050406030204" pitchFamily="18" charset="0"/>
                                  <a:ea typeface="Cambria Math" panose="02040503050406030204" pitchFamily="18" charset="0"/>
                                  <a:cs typeface="Times New Roman" panose="02020603050405020304" pitchFamily="18" charset="0"/>
                                </a:rPr>
                                <m:t>×5,5</m:t>
                              </m:r>
                            </m:sup>
                          </m:sSup>
                          <m:r>
                            <a:rPr lang="cs-CZ" sz="1800" i="1">
                              <a:effectLst/>
                              <a:latin typeface="Cambria Math" panose="02040503050406030204" pitchFamily="18" charset="0"/>
                              <a:ea typeface="Calibri" panose="020F0502020204030204" pitchFamily="34" charset="0"/>
                              <a:cs typeface="Times New Roman" panose="02020603050405020304" pitchFamily="18" charset="0"/>
                            </a:rPr>
                            <m:t>−1</m:t>
                          </m:r>
                        </m:num>
                        <m:den>
                          <m:f>
                            <m:fPr>
                              <m:ctrlP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ctrlPr>
                            </m:fPr>
                            <m:num>
                              <m:r>
                                <a:rPr lang="cs-CZ" sz="1800" i="1">
                                  <a:effectLst/>
                                  <a:latin typeface="Cambria Math" panose="02040503050406030204" pitchFamily="18" charset="0"/>
                                  <a:ea typeface="Calibri" panose="020F0502020204030204" pitchFamily="34" charset="0"/>
                                  <a:cs typeface="Times New Roman" panose="02020603050405020304" pitchFamily="18" charset="0"/>
                                </a:rPr>
                                <m:t>0,0</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37</m:t>
                              </m:r>
                            </m:num>
                            <m:den>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12</m:t>
                              </m:r>
                            </m:den>
                          </m:f>
                        </m:den>
                      </m:f>
                    </m:oMath>
                  </m:oMathPara>
                </a14:m>
                <a:endParaRPr lang="cs-CZ" dirty="0"/>
              </a:p>
              <a:p>
                <a:pPr marL="72000" indent="0">
                  <a:buNone/>
                </a:pPr>
                <a:endParaRPr lang="cs-CZ" dirty="0"/>
              </a:p>
              <a:p>
                <a:pPr marL="72000" indent="0">
                  <a:buNone/>
                </a:pPr>
                <a14:m>
                  <m:oMathPara xmlns:m="http://schemas.openxmlformats.org/officeDocument/2006/math">
                    <m:oMathParaPr>
                      <m:jc m:val="centerGroup"/>
                    </m:oMathParaPr>
                    <m:oMath xmlns:m="http://schemas.openxmlformats.org/officeDocument/2006/math">
                      <m:r>
                        <a:rPr lang="cs-CZ" sz="2400" b="1" i="1" smtClean="0">
                          <a:effectLst/>
                          <a:latin typeface="Cambria Math" panose="02040503050406030204" pitchFamily="18" charset="0"/>
                          <a:ea typeface="Calibri" panose="020F0502020204030204" pitchFamily="34" charset="0"/>
                          <a:cs typeface="Times New Roman" panose="02020603050405020304" pitchFamily="18" charset="0"/>
                        </a:rPr>
                        <m:t>𝑭𝑽𝑨</m:t>
                      </m:r>
                      <m:r>
                        <a:rPr lang="cs-CZ" sz="2400" b="1" i="1" smtClean="0">
                          <a:effectLst/>
                          <a:latin typeface="Cambria Math" panose="02040503050406030204" pitchFamily="18" charset="0"/>
                          <a:ea typeface="Calibri" panose="020F0502020204030204" pitchFamily="34" charset="0"/>
                          <a:cs typeface="Times New Roman" panose="02020603050405020304" pitchFamily="18" charset="0"/>
                        </a:rPr>
                        <m:t>=</m:t>
                      </m:r>
                      <m:r>
                        <a:rPr lang="cs-CZ" sz="2400" b="1" i="1" smtClean="0">
                          <a:solidFill>
                            <a:srgbClr val="0000DC"/>
                          </a:solidFill>
                          <a:latin typeface="Cambria Math" panose="02040503050406030204" pitchFamily="18" charset="0"/>
                          <a:ea typeface="Calibri" panose="020F0502020204030204" pitchFamily="34" charset="0"/>
                          <a:cs typeface="Times New Roman" panose="02020603050405020304" pitchFamily="18" charset="0"/>
                        </a:rPr>
                        <m:t>𝟏𝟎𝟗</m:t>
                      </m:r>
                      <m:r>
                        <a:rPr lang="cs-CZ" sz="2400" b="1" i="1" smtClean="0">
                          <a:solidFill>
                            <a:srgbClr val="0000DC"/>
                          </a:solidFill>
                          <a:latin typeface="Cambria Math" panose="02040503050406030204" pitchFamily="18" charset="0"/>
                          <a:ea typeface="Calibri" panose="020F0502020204030204" pitchFamily="34" charset="0"/>
                          <a:cs typeface="Times New Roman" panose="02020603050405020304" pitchFamily="18" charset="0"/>
                        </a:rPr>
                        <m:t> </m:t>
                      </m:r>
                      <m:r>
                        <a:rPr lang="cs-CZ" sz="2400" b="1" i="1">
                          <a:solidFill>
                            <a:srgbClr val="0000DC"/>
                          </a:solidFill>
                          <a:latin typeface="Cambria Math" panose="02040503050406030204" pitchFamily="18" charset="0"/>
                          <a:ea typeface="Calibri" panose="020F0502020204030204" pitchFamily="34" charset="0"/>
                          <a:cs typeface="Times New Roman" panose="02020603050405020304" pitchFamily="18" charset="0"/>
                        </a:rPr>
                        <m:t>𝟔𝟎𝟔</m:t>
                      </m:r>
                      <m:r>
                        <a:rPr lang="cs-CZ" sz="2400" b="1" i="1">
                          <a:solidFill>
                            <a:srgbClr val="0000DC"/>
                          </a:solidFill>
                          <a:latin typeface="Cambria Math" panose="02040503050406030204" pitchFamily="18" charset="0"/>
                          <a:ea typeface="Calibri" panose="020F0502020204030204" pitchFamily="34" charset="0"/>
                          <a:cs typeface="Times New Roman" panose="02020603050405020304" pitchFamily="18" charset="0"/>
                        </a:rPr>
                        <m:t>,</m:t>
                      </m:r>
                      <m:r>
                        <a:rPr lang="cs-CZ" sz="2400" b="1" i="1">
                          <a:solidFill>
                            <a:srgbClr val="0000DC"/>
                          </a:solidFill>
                          <a:latin typeface="Cambria Math" panose="02040503050406030204" pitchFamily="18" charset="0"/>
                          <a:ea typeface="Calibri" panose="020F0502020204030204" pitchFamily="34" charset="0"/>
                          <a:cs typeface="Times New Roman" panose="02020603050405020304" pitchFamily="18" charset="0"/>
                        </a:rPr>
                        <m:t>𝟏𝟐𝟐𝟏</m:t>
                      </m:r>
                    </m:oMath>
                  </m:oMathPara>
                </a14:m>
                <a:endParaRPr lang="cs-CZ" dirty="0"/>
              </a:p>
              <a:p>
                <a:pPr marL="72000" indent="0">
                  <a:buNone/>
                </a:pPr>
                <a:endParaRPr lang="cs-CZ" dirty="0"/>
              </a:p>
            </p:txBody>
          </p:sp>
        </mc:Choice>
        <mc:Fallback xmlns="">
          <p:sp>
            <p:nvSpPr>
              <p:cNvPr id="23" name="Zástupný obsah 22">
                <a:extLst>
                  <a:ext uri="{FF2B5EF4-FFF2-40B4-BE49-F238E27FC236}">
                    <a16:creationId xmlns:a16="http://schemas.microsoft.com/office/drawing/2014/main" id="{BE7A95EB-C880-404B-B5FF-6CF35247C0DF}"/>
                  </a:ext>
                </a:extLst>
              </p:cNvPr>
              <p:cNvSpPr>
                <a:spLocks noGrp="1" noRot="1" noChangeAspect="1" noMove="1" noResize="1" noEditPoints="1" noAdjustHandles="1" noChangeArrowheads="1" noChangeShapeType="1" noTextEdit="1"/>
              </p:cNvSpPr>
              <p:nvPr>
                <p:ph idx="28"/>
              </p:nvPr>
            </p:nvSpPr>
            <p:spPr>
              <a:blipFill>
                <a:blip r:embed="rId2"/>
                <a:stretch>
                  <a:fillRect/>
                </a:stretch>
              </a:blipFill>
            </p:spPr>
            <p:txBody>
              <a:bodyPr/>
              <a:lstStyle/>
              <a:p>
                <a:r>
                  <a:rPr lang="cs-CZ">
                    <a:noFill/>
                  </a:rPr>
                  <a:t> </a:t>
                </a:r>
              </a:p>
            </p:txBody>
          </p:sp>
        </mc:Fallback>
      </mc:AlternateContent>
      <p:cxnSp>
        <p:nvCxnSpPr>
          <p:cNvPr id="9" name="Přímá spojnice 8">
            <a:extLst>
              <a:ext uri="{FF2B5EF4-FFF2-40B4-BE49-F238E27FC236}">
                <a16:creationId xmlns:a16="http://schemas.microsoft.com/office/drawing/2014/main" id="{856C3D2B-B0BB-467E-B360-BE42AA9FED10}"/>
              </a:ext>
            </a:extLst>
          </p:cNvPr>
          <p:cNvCxnSpPr>
            <a:cxnSpLocks/>
          </p:cNvCxnSpPr>
          <p:nvPr/>
        </p:nvCxnSpPr>
        <p:spPr bwMode="auto">
          <a:xfrm>
            <a:off x="5939998" y="1963576"/>
            <a:ext cx="9506" cy="3327500"/>
          </a:xfrm>
          <a:prstGeom prst="line">
            <a:avLst/>
          </a:prstGeom>
          <a:ln w="381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5000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65E3887-7074-49A2-9196-DA59FC769049}"/>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6E688238-39BB-42CA-A05C-BA8AFAC64C3B}"/>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96989DC0-F519-474D-A002-4B920A4A3E37}"/>
              </a:ext>
            </a:extLst>
          </p:cNvPr>
          <p:cNvSpPr>
            <a:spLocks noGrp="1"/>
          </p:cNvSpPr>
          <p:nvPr>
            <p:ph type="title"/>
          </p:nvPr>
        </p:nvSpPr>
        <p:spPr/>
        <p:txBody>
          <a:bodyPr/>
          <a:lstStyle/>
          <a:p>
            <a:r>
              <a:rPr lang="cs-CZ" dirty="0"/>
              <a:t>Příklad </a:t>
            </a:r>
            <a:r>
              <a:rPr lang="cs-CZ" dirty="0" err="1"/>
              <a:t>Socrative</a:t>
            </a:r>
            <a:r>
              <a:rPr lang="cs-CZ" dirty="0"/>
              <a:t> 2</a:t>
            </a:r>
          </a:p>
        </p:txBody>
      </p:sp>
      <p:sp>
        <p:nvSpPr>
          <p:cNvPr id="5" name="Zástupný obsah 4">
            <a:extLst>
              <a:ext uri="{FF2B5EF4-FFF2-40B4-BE49-F238E27FC236}">
                <a16:creationId xmlns:a16="http://schemas.microsoft.com/office/drawing/2014/main" id="{AFE419B7-3AE1-4AB0-9258-3F4D9960C535}"/>
              </a:ext>
            </a:extLst>
          </p:cNvPr>
          <p:cNvSpPr>
            <a:spLocks noGrp="1"/>
          </p:cNvSpPr>
          <p:nvPr>
            <p:ph idx="1"/>
          </p:nvPr>
        </p:nvSpPr>
        <p:spPr/>
        <p:txBody>
          <a:bodyPr/>
          <a:lstStyle/>
          <a:p>
            <a:pPr marL="72000" indent="0">
              <a:buNone/>
            </a:pPr>
            <a:r>
              <a:rPr lang="cs-CZ" sz="2800" b="0" i="0" u="none" strike="noStrike" dirty="0">
                <a:solidFill>
                  <a:srgbClr val="000000"/>
                </a:solidFill>
                <a:effectLst/>
                <a:latin typeface="Calibri" panose="020F0502020204030204" pitchFamily="34" charset="0"/>
              </a:rPr>
              <a:t>Kolik naspoříte za pět a půl roku, pokud budete pravidelně ukládat na </a:t>
            </a:r>
            <a:r>
              <a:rPr lang="cs-CZ" sz="2800" b="1" i="0" u="none" strike="noStrike" dirty="0">
                <a:solidFill>
                  <a:srgbClr val="000000"/>
                </a:solidFill>
                <a:effectLst/>
                <a:latin typeface="Calibri" panose="020F0502020204030204" pitchFamily="34" charset="0"/>
              </a:rPr>
              <a:t>začátku</a:t>
            </a:r>
            <a:r>
              <a:rPr lang="cs-CZ" sz="2800" b="0" i="0" u="none" strike="noStrike" dirty="0">
                <a:solidFill>
                  <a:srgbClr val="000000"/>
                </a:solidFill>
                <a:effectLst/>
                <a:latin typeface="Calibri" panose="020F0502020204030204" pitchFamily="34" charset="0"/>
              </a:rPr>
              <a:t> každého měsíce částku 1.500 Kč? Bankovní instituce nabízí sazbu 3,7 % p. a. a připisuje úrok každý měsíc. </a:t>
            </a:r>
            <a:endParaRPr lang="cs-CZ" dirty="0"/>
          </a:p>
        </p:txBody>
      </p:sp>
    </p:spTree>
    <p:extLst>
      <p:ext uri="{BB962C8B-B14F-4D97-AF65-F5344CB8AC3E}">
        <p14:creationId xmlns:p14="http://schemas.microsoft.com/office/powerpoint/2010/main" val="2000552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1CC6A9A-ED9F-4D8A-A885-3CF7DBAC90D5}"/>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EAD1F152-5FF5-4301-856E-DC37447C2EC0}"/>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21" name="Zástupný text 20">
            <a:extLst>
              <a:ext uri="{FF2B5EF4-FFF2-40B4-BE49-F238E27FC236}">
                <a16:creationId xmlns:a16="http://schemas.microsoft.com/office/drawing/2014/main" id="{0A1B6445-F1D8-4F2A-A702-2C256BFFACDC}"/>
              </a:ext>
            </a:extLst>
          </p:cNvPr>
          <p:cNvSpPr>
            <a:spLocks noGrp="1"/>
          </p:cNvSpPr>
          <p:nvPr>
            <p:ph type="body" sz="quarter" idx="26"/>
          </p:nvPr>
        </p:nvSpPr>
        <p:spPr/>
        <p:txBody>
          <a:bodyPr/>
          <a:lstStyle/>
          <a:p>
            <a:endParaRPr lang="cs-CZ"/>
          </a:p>
        </p:txBody>
      </p:sp>
      <p:sp>
        <p:nvSpPr>
          <p:cNvPr id="4" name="Nadpis 3">
            <a:extLst>
              <a:ext uri="{FF2B5EF4-FFF2-40B4-BE49-F238E27FC236}">
                <a16:creationId xmlns:a16="http://schemas.microsoft.com/office/drawing/2014/main" id="{EE147750-8806-433F-BFCF-D3E5BFE90CA4}"/>
              </a:ext>
            </a:extLst>
          </p:cNvPr>
          <p:cNvSpPr>
            <a:spLocks noGrp="1"/>
          </p:cNvSpPr>
          <p:nvPr>
            <p:ph type="title"/>
          </p:nvPr>
        </p:nvSpPr>
        <p:spPr/>
        <p:txBody>
          <a:bodyPr/>
          <a:lstStyle/>
          <a:p>
            <a:r>
              <a:rPr lang="cs-CZ" dirty="0"/>
              <a:t>Příklad </a:t>
            </a:r>
            <a:r>
              <a:rPr lang="cs-CZ" dirty="0" err="1"/>
              <a:t>Socrative</a:t>
            </a:r>
            <a:r>
              <a:rPr lang="cs-CZ" dirty="0"/>
              <a:t> 2 – řešení</a:t>
            </a:r>
          </a:p>
        </p:txBody>
      </p:sp>
      <p:sp>
        <p:nvSpPr>
          <p:cNvPr id="22" name="Zástupný text 21">
            <a:extLst>
              <a:ext uri="{FF2B5EF4-FFF2-40B4-BE49-F238E27FC236}">
                <a16:creationId xmlns:a16="http://schemas.microsoft.com/office/drawing/2014/main" id="{5C350635-6F76-4FFD-B44E-48C4BC88277A}"/>
              </a:ext>
            </a:extLst>
          </p:cNvPr>
          <p:cNvSpPr>
            <a:spLocks noGrp="1"/>
          </p:cNvSpPr>
          <p:nvPr>
            <p:ph type="body" sz="quarter" idx="27"/>
          </p:nvPr>
        </p:nvSpPr>
        <p:spPr/>
        <p:txBody>
          <a:bodyPr/>
          <a:lstStyle/>
          <a:p>
            <a:endParaRPr lang="cs-CZ" dirty="0"/>
          </a:p>
        </p:txBody>
      </p:sp>
      <p:sp>
        <p:nvSpPr>
          <p:cNvPr id="20" name="Zástupný obsah 19">
            <a:extLst>
              <a:ext uri="{FF2B5EF4-FFF2-40B4-BE49-F238E27FC236}">
                <a16:creationId xmlns:a16="http://schemas.microsoft.com/office/drawing/2014/main" id="{06778E06-CFA7-4BBC-8866-D5627C8A4CF1}"/>
              </a:ext>
            </a:extLst>
          </p:cNvPr>
          <p:cNvSpPr>
            <a:spLocks noGrp="1"/>
          </p:cNvSpPr>
          <p:nvPr>
            <p:ph idx="1"/>
          </p:nvPr>
        </p:nvSpPr>
        <p:spPr>
          <a:xfrm>
            <a:off x="719999" y="1692000"/>
            <a:ext cx="6356661" cy="4541485"/>
          </a:xfrm>
        </p:spPr>
        <p:txBody>
          <a:bodyPr/>
          <a:lstStyle/>
          <a:p>
            <a:pPr marL="72000" indent="0">
              <a:buNone/>
            </a:pPr>
            <a:r>
              <a:rPr lang="cs-CZ" sz="2400" dirty="0"/>
              <a:t>a = 1 500</a:t>
            </a:r>
          </a:p>
          <a:p>
            <a:pPr marL="72000" indent="0">
              <a:buNone/>
            </a:pPr>
            <a:r>
              <a:rPr lang="cs-CZ" sz="2400" b="1" dirty="0"/>
              <a:t>FVA = ?</a:t>
            </a:r>
          </a:p>
          <a:p>
            <a:pPr marL="72000" indent="0">
              <a:buNone/>
            </a:pPr>
            <a:r>
              <a:rPr lang="cs-CZ" sz="2400" dirty="0"/>
              <a:t>r = 3,7 % p. a.</a:t>
            </a:r>
          </a:p>
          <a:p>
            <a:pPr marL="72000" indent="0">
              <a:buNone/>
            </a:pPr>
            <a:r>
              <a:rPr lang="cs-CZ" sz="2400" dirty="0"/>
              <a:t>n = 5,5 let</a:t>
            </a:r>
          </a:p>
          <a:p>
            <a:pPr marL="72000" indent="0">
              <a:buNone/>
            </a:pPr>
            <a:r>
              <a:rPr lang="cs-CZ" sz="2400" dirty="0"/>
              <a:t>m(a) = 12 (měsíční spoření)</a:t>
            </a:r>
          </a:p>
          <a:p>
            <a:pPr marL="72000" indent="0">
              <a:buNone/>
            </a:pPr>
            <a:r>
              <a:rPr lang="cs-CZ" sz="2400" dirty="0"/>
              <a:t>m(r) = 12 (ÚO = 1 měsíc)</a:t>
            </a:r>
          </a:p>
          <a:p>
            <a:pPr marL="72000" indent="0">
              <a:buNone/>
            </a:pPr>
            <a:r>
              <a:rPr lang="cs-CZ" sz="2400" dirty="0">
                <a:solidFill>
                  <a:srgbClr val="0000DC"/>
                </a:solidFill>
              </a:rPr>
              <a:t>na začátku měsíce</a:t>
            </a:r>
          </a:p>
          <a:p>
            <a:pPr marL="72000" indent="0">
              <a:buNone/>
            </a:pPr>
            <a:endParaRPr lang="cs-CZ" sz="1200" dirty="0">
              <a:solidFill>
                <a:srgbClr val="0000DC"/>
              </a:solidFill>
            </a:endParaRPr>
          </a:p>
          <a:p>
            <a:pPr marL="72000" indent="0">
              <a:buNone/>
            </a:pPr>
            <a:r>
              <a:rPr lang="cs-CZ" sz="2000" b="1" dirty="0"/>
              <a:t>Rozdíl FVA před – polhůtní spoření = 338 Kč</a:t>
            </a:r>
          </a:p>
          <a:p>
            <a:pPr marL="72000" indent="0">
              <a:buNone/>
            </a:pPr>
            <a:r>
              <a:rPr lang="cs-CZ" sz="2400" dirty="0">
                <a:solidFill>
                  <a:srgbClr val="0000DC"/>
                </a:solidFill>
              </a:rPr>
              <a:t> </a:t>
            </a:r>
          </a:p>
          <a:p>
            <a:endParaRPr lang="cs-CZ" dirty="0"/>
          </a:p>
        </p:txBody>
      </p:sp>
      <mc:AlternateContent xmlns:mc="http://schemas.openxmlformats.org/markup-compatibility/2006" xmlns:a14="http://schemas.microsoft.com/office/drawing/2010/main">
        <mc:Choice Requires="a14">
          <p:sp>
            <p:nvSpPr>
              <p:cNvPr id="23" name="Zástupný obsah 22">
                <a:extLst>
                  <a:ext uri="{FF2B5EF4-FFF2-40B4-BE49-F238E27FC236}">
                    <a16:creationId xmlns:a16="http://schemas.microsoft.com/office/drawing/2014/main" id="{BE7A95EB-C880-404B-B5FF-6CF35247C0DF}"/>
                  </a:ext>
                </a:extLst>
              </p:cNvPr>
              <p:cNvSpPr>
                <a:spLocks noGrp="1"/>
              </p:cNvSpPr>
              <p:nvPr>
                <p:ph idx="28"/>
              </p:nvPr>
            </p:nvSpPr>
            <p:spPr/>
            <p:txBody>
              <a:bodyPr/>
              <a:lstStyle/>
              <a:p>
                <a:pPr marL="72000" indent="0" algn="ctr">
                  <a:buNone/>
                </a:pPr>
                <a:r>
                  <a:rPr lang="cs-CZ" sz="2000" b="1" dirty="0">
                    <a:solidFill>
                      <a:srgbClr val="0000DC"/>
                    </a:solidFill>
                  </a:rPr>
                  <a:t>Předlhůtní spoření:</a:t>
                </a:r>
                <a:endParaRPr lang="cs-CZ" sz="2000" b="1" i="1" dirty="0">
                  <a:solidFill>
                    <a:srgbClr val="0000DC"/>
                  </a:solidFill>
                  <a:effectLst/>
                  <a:latin typeface="Cambria Math" panose="02040503050406030204" pitchFamily="18" charset="0"/>
                  <a:ea typeface="Calibri" panose="020F0502020204030204" pitchFamily="34" charset="0"/>
                  <a:cs typeface="Times New Roman" panose="02020603050405020304" pitchFamily="18" charset="0"/>
                </a:endParaRPr>
              </a:p>
              <a:p>
                <a:pPr marL="72000" indent="0" algn="ctr">
                  <a:buNone/>
                </a:pPr>
                <a14:m>
                  <m:oMath xmlns:m="http://schemas.openxmlformats.org/officeDocument/2006/math">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𝐹𝑉𝐴</m:t>
                    </m:r>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m:t>
                    </m:r>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𝑎</m:t>
                    </m:r>
                    <m:r>
                      <a:rPr lang="cs-CZ" sz="1800" i="1" smtClean="0">
                        <a:effectLst/>
                        <a:latin typeface="Cambria Math" panose="02040503050406030204" pitchFamily="18" charset="0"/>
                        <a:ea typeface="Cambria Math" panose="02040503050406030204" pitchFamily="18" charset="0"/>
                        <a:cs typeface="Times New Roman" panose="02020603050405020304" pitchFamily="18" charset="0"/>
                      </a:rPr>
                      <m:t>×</m:t>
                    </m:r>
                    <m:f>
                      <m:fPr>
                        <m:ctrlPr>
                          <a:rPr lang="cs-CZ" sz="1800" i="1">
                            <a:effectLst/>
                            <a:latin typeface="Cambria Math" panose="02040503050406030204" pitchFamily="18" charset="0"/>
                            <a:ea typeface="Calibri" panose="020F0502020204030204" pitchFamily="34" charset="0"/>
                            <a:cs typeface="Times New Roman" panose="02020603050405020304" pitchFamily="18" charset="0"/>
                          </a:rPr>
                        </m:ctrlPr>
                      </m:fPr>
                      <m:num>
                        <m:sSup>
                          <m:sSupPr>
                            <m:ctrlPr>
                              <a:rPr lang="cs-CZ"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cs-CZ" sz="1800" i="1">
                                <a:effectLst/>
                                <a:latin typeface="Cambria Math" panose="02040503050406030204" pitchFamily="18" charset="0"/>
                                <a:ea typeface="Calibri" panose="020F0502020204030204" pitchFamily="34" charset="0"/>
                                <a:cs typeface="Times New Roman" panose="02020603050405020304" pitchFamily="18" charset="0"/>
                              </a:rPr>
                              <m:t>(1+</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𝑟</m:t>
                            </m:r>
                            <m:r>
                              <a:rPr lang="cs-CZ" sz="1800" i="1">
                                <a:effectLst/>
                                <a:latin typeface="Cambria Math" panose="02040503050406030204" pitchFamily="18" charset="0"/>
                                <a:ea typeface="Calibri" panose="020F0502020204030204" pitchFamily="34" charset="0"/>
                                <a:cs typeface="Times New Roman" panose="02020603050405020304" pitchFamily="18" charset="0"/>
                              </a:rPr>
                              <m:t>)</m:t>
                            </m:r>
                          </m:e>
                          <m:sup>
                            <m:r>
                              <a:rPr lang="cs-CZ" sz="1800" i="1">
                                <a:effectLst/>
                                <a:latin typeface="Cambria Math" panose="02040503050406030204" pitchFamily="18" charset="0"/>
                                <a:ea typeface="Calibri" panose="020F0502020204030204" pitchFamily="34" charset="0"/>
                                <a:cs typeface="Times New Roman" panose="02020603050405020304" pitchFamily="18" charset="0"/>
                              </a:rPr>
                              <m:t>𝑛</m:t>
                            </m:r>
                          </m:sup>
                        </m:sSup>
                        <m:r>
                          <a:rPr lang="cs-CZ" sz="1800" i="1">
                            <a:effectLst/>
                            <a:latin typeface="Cambria Math" panose="02040503050406030204" pitchFamily="18" charset="0"/>
                            <a:ea typeface="Calibri" panose="020F0502020204030204" pitchFamily="34" charset="0"/>
                            <a:cs typeface="Times New Roman" panose="02020603050405020304" pitchFamily="18" charset="0"/>
                          </a:rPr>
                          <m:t>−1</m:t>
                        </m:r>
                      </m:num>
                      <m:den>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𝑟</m:t>
                        </m:r>
                      </m:den>
                    </m:f>
                    <m:r>
                      <a:rPr lang="cs-CZ" sz="1800" i="1" smtClean="0">
                        <a:effectLst/>
                        <a:latin typeface="Cambria Math" panose="02040503050406030204" pitchFamily="18" charset="0"/>
                        <a:ea typeface="Cambria Math" panose="02040503050406030204" pitchFamily="18" charset="0"/>
                        <a:cs typeface="Times New Roman" panose="02020603050405020304" pitchFamily="18" charset="0"/>
                      </a:rPr>
                      <m:t>×</m:t>
                    </m:r>
                    <m:r>
                      <a:rPr lang="cs-CZ" sz="1800" b="0" i="1" smtClean="0">
                        <a:effectLst/>
                        <a:latin typeface="Cambria Math" panose="02040503050406030204" pitchFamily="18" charset="0"/>
                        <a:ea typeface="Cambria Math" panose="02040503050406030204" pitchFamily="18" charset="0"/>
                        <a:cs typeface="Times New Roman" panose="02020603050405020304" pitchFamily="18" charset="0"/>
                      </a:rPr>
                      <m:t>(1+</m:t>
                    </m:r>
                    <m:r>
                      <a:rPr lang="cs-CZ" sz="1800" b="0" i="1" smtClean="0">
                        <a:effectLst/>
                        <a:latin typeface="Cambria Math" panose="02040503050406030204" pitchFamily="18" charset="0"/>
                        <a:ea typeface="Cambria Math" panose="02040503050406030204" pitchFamily="18" charset="0"/>
                        <a:cs typeface="Times New Roman" panose="02020603050405020304" pitchFamily="18" charset="0"/>
                      </a:rPr>
                      <m:t>𝑟</m:t>
                    </m:r>
                    <m:r>
                      <a:rPr lang="cs-CZ" sz="1800" b="0" i="1" smtClean="0">
                        <a:effectLst/>
                        <a:latin typeface="Cambria Math" panose="02040503050406030204" pitchFamily="18" charset="0"/>
                        <a:ea typeface="Cambria Math" panose="02040503050406030204" pitchFamily="18" charset="0"/>
                        <a:cs typeface="Times New Roman" panose="02020603050405020304" pitchFamily="18" charset="0"/>
                      </a:rPr>
                      <m:t>)</m:t>
                    </m:r>
                  </m:oMath>
                </a14:m>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72000" indent="0">
                  <a:buNone/>
                </a:pPr>
                <a14:m>
                  <m:oMathPara xmlns:m="http://schemas.openxmlformats.org/officeDocument/2006/math">
                    <m:oMathParaPr>
                      <m:jc m:val="centerGroup"/>
                    </m:oMathParaPr>
                    <m:oMath xmlns:m="http://schemas.openxmlformats.org/officeDocument/2006/math">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𝐹𝑉𝐴</m:t>
                      </m:r>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=1 500 ×</m:t>
                      </m:r>
                      <m:f>
                        <m:fPr>
                          <m:ctrlPr>
                            <a:rPr lang="cs-CZ" sz="1800" i="1">
                              <a:effectLst/>
                              <a:latin typeface="Cambria Math" panose="02040503050406030204" pitchFamily="18" charset="0"/>
                              <a:ea typeface="Calibri" panose="020F0502020204030204" pitchFamily="34" charset="0"/>
                              <a:cs typeface="Times New Roman" panose="02020603050405020304" pitchFamily="18" charset="0"/>
                            </a:rPr>
                          </m:ctrlPr>
                        </m:fPr>
                        <m:num>
                          <m:sSup>
                            <m:sSupPr>
                              <m:ctrlPr>
                                <a:rPr lang="cs-CZ"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cs-CZ" sz="1800" i="1">
                                  <a:effectLst/>
                                  <a:latin typeface="Cambria Math" panose="02040503050406030204" pitchFamily="18" charset="0"/>
                                  <a:ea typeface="Calibri" panose="020F0502020204030204" pitchFamily="34" charset="0"/>
                                  <a:cs typeface="Times New Roman" panose="02020603050405020304" pitchFamily="18" charset="0"/>
                                </a:rPr>
                                <m:t>(1+</m:t>
                              </m:r>
                              <m:f>
                                <m:fPr>
                                  <m:ctrlP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ctrlPr>
                                </m:fPr>
                                <m:num>
                                  <m:r>
                                    <a:rPr lang="cs-CZ" sz="1800" i="1">
                                      <a:effectLst/>
                                      <a:latin typeface="Cambria Math" panose="02040503050406030204" pitchFamily="18" charset="0"/>
                                      <a:ea typeface="Calibri" panose="020F0502020204030204" pitchFamily="34" charset="0"/>
                                      <a:cs typeface="Times New Roman" panose="02020603050405020304" pitchFamily="18" charset="0"/>
                                    </a:rPr>
                                    <m:t>0,0</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37</m:t>
                                  </m:r>
                                </m:num>
                                <m:den>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12</m:t>
                                  </m:r>
                                </m:den>
                              </m:f>
                              <m:r>
                                <a:rPr lang="cs-CZ" sz="1800" i="1">
                                  <a:effectLst/>
                                  <a:latin typeface="Cambria Math" panose="02040503050406030204" pitchFamily="18" charset="0"/>
                                  <a:ea typeface="Calibri" panose="020F0502020204030204" pitchFamily="34" charset="0"/>
                                  <a:cs typeface="Times New Roman" panose="02020603050405020304" pitchFamily="18" charset="0"/>
                                </a:rPr>
                                <m:t>)</m:t>
                              </m:r>
                            </m:e>
                            <m:sup>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12</m:t>
                              </m:r>
                              <m:r>
                                <a:rPr lang="cs-CZ" sz="1800" b="0" i="1" smtClean="0">
                                  <a:effectLst/>
                                  <a:latin typeface="Cambria Math" panose="02040503050406030204" pitchFamily="18" charset="0"/>
                                  <a:ea typeface="Cambria Math" panose="02040503050406030204" pitchFamily="18" charset="0"/>
                                  <a:cs typeface="Times New Roman" panose="02020603050405020304" pitchFamily="18" charset="0"/>
                                </a:rPr>
                                <m:t>×5,5</m:t>
                              </m:r>
                            </m:sup>
                          </m:sSup>
                          <m:r>
                            <a:rPr lang="cs-CZ" sz="1800" i="1">
                              <a:effectLst/>
                              <a:latin typeface="Cambria Math" panose="02040503050406030204" pitchFamily="18" charset="0"/>
                              <a:ea typeface="Calibri" panose="020F0502020204030204" pitchFamily="34" charset="0"/>
                              <a:cs typeface="Times New Roman" panose="02020603050405020304" pitchFamily="18" charset="0"/>
                            </a:rPr>
                            <m:t>−1</m:t>
                          </m:r>
                        </m:num>
                        <m:den>
                          <m:f>
                            <m:fPr>
                              <m:ctrlP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ctrlPr>
                            </m:fPr>
                            <m:num>
                              <m:r>
                                <a:rPr lang="cs-CZ" sz="1800" i="1">
                                  <a:effectLst/>
                                  <a:latin typeface="Cambria Math" panose="02040503050406030204" pitchFamily="18" charset="0"/>
                                  <a:ea typeface="Calibri" panose="020F0502020204030204" pitchFamily="34" charset="0"/>
                                  <a:cs typeface="Times New Roman" panose="02020603050405020304" pitchFamily="18" charset="0"/>
                                </a:rPr>
                                <m:t>0,0</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37</m:t>
                              </m:r>
                            </m:num>
                            <m:den>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12</m:t>
                              </m:r>
                            </m:den>
                          </m:f>
                        </m:den>
                      </m:f>
                      <m:r>
                        <a:rPr lang="cs-CZ" sz="1800" i="1" smtClean="0">
                          <a:effectLst/>
                          <a:latin typeface="Cambria Math" panose="02040503050406030204" pitchFamily="18" charset="0"/>
                          <a:ea typeface="Cambria Math" panose="02040503050406030204" pitchFamily="18" charset="0"/>
                          <a:cs typeface="Times New Roman" panose="02020603050405020304" pitchFamily="18" charset="0"/>
                        </a:rPr>
                        <m:t>×</m:t>
                      </m:r>
                      <m:r>
                        <a:rPr lang="cs-CZ" sz="1800" b="0" i="1" smtClean="0">
                          <a:effectLst/>
                          <a:latin typeface="Cambria Math" panose="02040503050406030204" pitchFamily="18" charset="0"/>
                          <a:ea typeface="Cambria Math" panose="02040503050406030204" pitchFamily="18" charset="0"/>
                          <a:cs typeface="Times New Roman" panose="02020603050405020304" pitchFamily="18" charset="0"/>
                        </a:rPr>
                        <m:t>(1+</m:t>
                      </m:r>
                      <m:f>
                        <m:fPr>
                          <m:ctrlPr>
                            <a:rPr lang="cs-CZ" sz="1800" b="0" i="1" smtClean="0">
                              <a:effectLst/>
                              <a:latin typeface="Cambria Math" panose="02040503050406030204" pitchFamily="18" charset="0"/>
                              <a:ea typeface="Cambria Math" panose="02040503050406030204" pitchFamily="18" charset="0"/>
                              <a:cs typeface="Times New Roman" panose="02020603050405020304" pitchFamily="18" charset="0"/>
                            </a:rPr>
                          </m:ctrlPr>
                        </m:fPr>
                        <m:num>
                          <m:r>
                            <a:rPr lang="cs-CZ" sz="1800" b="0" i="1" smtClean="0">
                              <a:effectLst/>
                              <a:latin typeface="Cambria Math" panose="02040503050406030204" pitchFamily="18" charset="0"/>
                              <a:ea typeface="Cambria Math" panose="02040503050406030204" pitchFamily="18" charset="0"/>
                              <a:cs typeface="Times New Roman" panose="02020603050405020304" pitchFamily="18" charset="0"/>
                            </a:rPr>
                            <m:t>0,037</m:t>
                          </m:r>
                        </m:num>
                        <m:den>
                          <m:r>
                            <a:rPr lang="cs-CZ" sz="1800" b="0" i="1" smtClean="0">
                              <a:effectLst/>
                              <a:latin typeface="Cambria Math" panose="02040503050406030204" pitchFamily="18" charset="0"/>
                              <a:ea typeface="Cambria Math" panose="02040503050406030204" pitchFamily="18" charset="0"/>
                              <a:cs typeface="Times New Roman" panose="02020603050405020304" pitchFamily="18" charset="0"/>
                            </a:rPr>
                            <m:t>12</m:t>
                          </m:r>
                        </m:den>
                      </m:f>
                      <m:r>
                        <a:rPr lang="cs-CZ" sz="1800" b="0" i="1" smtClean="0">
                          <a:effectLst/>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cs-CZ" dirty="0"/>
              </a:p>
              <a:p>
                <a:pPr marL="72000" indent="0">
                  <a:buNone/>
                </a:pPr>
                <a:endParaRPr lang="cs-CZ" dirty="0"/>
              </a:p>
              <a:p>
                <a:pPr marL="72000" indent="0">
                  <a:buNone/>
                </a:pPr>
                <a14:m>
                  <m:oMathPara xmlns:m="http://schemas.openxmlformats.org/officeDocument/2006/math">
                    <m:oMathParaPr>
                      <m:jc m:val="centerGroup"/>
                    </m:oMathParaPr>
                    <m:oMath xmlns:m="http://schemas.openxmlformats.org/officeDocument/2006/math">
                      <m:r>
                        <a:rPr lang="cs-CZ" sz="2400" b="1" i="1" smtClean="0">
                          <a:effectLst/>
                          <a:latin typeface="Cambria Math" panose="02040503050406030204" pitchFamily="18" charset="0"/>
                          <a:ea typeface="Calibri" panose="020F0502020204030204" pitchFamily="34" charset="0"/>
                          <a:cs typeface="Times New Roman" panose="02020603050405020304" pitchFamily="18" charset="0"/>
                        </a:rPr>
                        <m:t>𝑭𝑽𝑨</m:t>
                      </m:r>
                      <m:r>
                        <a:rPr lang="cs-CZ" sz="2400" b="1" i="1" smtClean="0">
                          <a:effectLst/>
                          <a:latin typeface="Cambria Math" panose="02040503050406030204" pitchFamily="18" charset="0"/>
                          <a:ea typeface="Calibri" panose="020F0502020204030204" pitchFamily="34" charset="0"/>
                          <a:cs typeface="Times New Roman" panose="02020603050405020304" pitchFamily="18" charset="0"/>
                        </a:rPr>
                        <m:t>=</m:t>
                      </m:r>
                      <m:r>
                        <a:rPr lang="cs-CZ" sz="2400" b="1" i="1">
                          <a:solidFill>
                            <a:srgbClr val="0000DC"/>
                          </a:solidFill>
                          <a:latin typeface="Cambria Math" panose="02040503050406030204" pitchFamily="18" charset="0"/>
                          <a:ea typeface="Calibri" panose="020F0502020204030204" pitchFamily="34" charset="0"/>
                          <a:cs typeface="Times New Roman" panose="02020603050405020304" pitchFamily="18" charset="0"/>
                        </a:rPr>
                        <m:t>𝟏𝟎𝟗</m:t>
                      </m:r>
                      <m:r>
                        <a:rPr lang="cs-CZ" sz="2400" b="1" i="1" smtClean="0">
                          <a:solidFill>
                            <a:srgbClr val="0000DC"/>
                          </a:solidFill>
                          <a:latin typeface="Cambria Math" panose="02040503050406030204" pitchFamily="18" charset="0"/>
                          <a:ea typeface="Calibri" panose="020F0502020204030204" pitchFamily="34" charset="0"/>
                          <a:cs typeface="Times New Roman" panose="02020603050405020304" pitchFamily="18" charset="0"/>
                        </a:rPr>
                        <m:t> </m:t>
                      </m:r>
                      <m:r>
                        <a:rPr lang="cs-CZ" sz="2400" b="1" i="1">
                          <a:solidFill>
                            <a:srgbClr val="0000DC"/>
                          </a:solidFill>
                          <a:latin typeface="Cambria Math" panose="02040503050406030204" pitchFamily="18" charset="0"/>
                          <a:ea typeface="Calibri" panose="020F0502020204030204" pitchFamily="34" charset="0"/>
                          <a:cs typeface="Times New Roman" panose="02020603050405020304" pitchFamily="18" charset="0"/>
                        </a:rPr>
                        <m:t>𝟗𝟒𝟒</m:t>
                      </m:r>
                      <m:r>
                        <a:rPr lang="cs-CZ" sz="2400" b="1" i="1">
                          <a:solidFill>
                            <a:srgbClr val="0000DC"/>
                          </a:solidFill>
                          <a:latin typeface="Cambria Math" panose="02040503050406030204" pitchFamily="18" charset="0"/>
                          <a:ea typeface="Calibri" panose="020F0502020204030204" pitchFamily="34" charset="0"/>
                          <a:cs typeface="Times New Roman" panose="02020603050405020304" pitchFamily="18" charset="0"/>
                        </a:rPr>
                        <m:t>,</m:t>
                      </m:r>
                      <m:r>
                        <a:rPr lang="cs-CZ" sz="2400" b="1" i="1">
                          <a:solidFill>
                            <a:srgbClr val="0000DC"/>
                          </a:solidFill>
                          <a:latin typeface="Cambria Math" panose="02040503050406030204" pitchFamily="18" charset="0"/>
                          <a:ea typeface="Calibri" panose="020F0502020204030204" pitchFamily="34" charset="0"/>
                          <a:cs typeface="Times New Roman" panose="02020603050405020304" pitchFamily="18" charset="0"/>
                        </a:rPr>
                        <m:t>𝟎𝟕𝟒𝟑</m:t>
                      </m:r>
                    </m:oMath>
                  </m:oMathPara>
                </a14:m>
                <a:endParaRPr lang="cs-CZ" dirty="0"/>
              </a:p>
              <a:p>
                <a:pPr marL="72000" indent="0">
                  <a:buNone/>
                </a:pPr>
                <a:endParaRPr lang="cs-CZ" dirty="0"/>
              </a:p>
            </p:txBody>
          </p:sp>
        </mc:Choice>
        <mc:Fallback xmlns="">
          <p:sp>
            <p:nvSpPr>
              <p:cNvPr id="23" name="Zástupný obsah 22">
                <a:extLst>
                  <a:ext uri="{FF2B5EF4-FFF2-40B4-BE49-F238E27FC236}">
                    <a16:creationId xmlns:a16="http://schemas.microsoft.com/office/drawing/2014/main" id="{BE7A95EB-C880-404B-B5FF-6CF35247C0DF}"/>
                  </a:ext>
                </a:extLst>
              </p:cNvPr>
              <p:cNvSpPr>
                <a:spLocks noGrp="1" noRot="1" noChangeAspect="1" noMove="1" noResize="1" noEditPoints="1" noAdjustHandles="1" noChangeArrowheads="1" noChangeShapeType="1" noTextEdit="1"/>
              </p:cNvSpPr>
              <p:nvPr>
                <p:ph idx="28"/>
              </p:nvPr>
            </p:nvSpPr>
            <p:spPr>
              <a:blipFill>
                <a:blip r:embed="rId2"/>
                <a:stretch>
                  <a:fillRect/>
                </a:stretch>
              </a:blipFill>
            </p:spPr>
            <p:txBody>
              <a:bodyPr/>
              <a:lstStyle/>
              <a:p>
                <a:r>
                  <a:rPr lang="cs-CZ">
                    <a:noFill/>
                  </a:rPr>
                  <a:t> </a:t>
                </a:r>
              </a:p>
            </p:txBody>
          </p:sp>
        </mc:Fallback>
      </mc:AlternateContent>
      <p:cxnSp>
        <p:nvCxnSpPr>
          <p:cNvPr id="9" name="Přímá spojnice 8">
            <a:extLst>
              <a:ext uri="{FF2B5EF4-FFF2-40B4-BE49-F238E27FC236}">
                <a16:creationId xmlns:a16="http://schemas.microsoft.com/office/drawing/2014/main" id="{7BA141F1-1412-45C6-B594-61C75BA698A2}"/>
              </a:ext>
            </a:extLst>
          </p:cNvPr>
          <p:cNvCxnSpPr>
            <a:cxnSpLocks/>
          </p:cNvCxnSpPr>
          <p:nvPr/>
        </p:nvCxnSpPr>
        <p:spPr bwMode="auto">
          <a:xfrm>
            <a:off x="5940721" y="2096521"/>
            <a:ext cx="9506" cy="3327500"/>
          </a:xfrm>
          <a:prstGeom prst="line">
            <a:avLst/>
          </a:prstGeom>
          <a:ln w="381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38384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65E3887-7074-49A2-9196-DA59FC769049}"/>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6E688238-39BB-42CA-A05C-BA8AFAC64C3B}"/>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96989DC0-F519-474D-A002-4B920A4A3E37}"/>
              </a:ext>
            </a:extLst>
          </p:cNvPr>
          <p:cNvSpPr>
            <a:spLocks noGrp="1"/>
          </p:cNvSpPr>
          <p:nvPr>
            <p:ph type="title"/>
          </p:nvPr>
        </p:nvSpPr>
        <p:spPr/>
        <p:txBody>
          <a:bodyPr/>
          <a:lstStyle/>
          <a:p>
            <a:r>
              <a:rPr lang="cs-CZ" dirty="0"/>
              <a:t>Příklad </a:t>
            </a:r>
            <a:r>
              <a:rPr lang="cs-CZ" dirty="0" err="1"/>
              <a:t>Socrative</a:t>
            </a:r>
            <a:r>
              <a:rPr lang="cs-CZ" dirty="0"/>
              <a:t> 3</a:t>
            </a:r>
          </a:p>
        </p:txBody>
      </p:sp>
      <p:sp>
        <p:nvSpPr>
          <p:cNvPr id="5" name="Zástupný obsah 4">
            <a:extLst>
              <a:ext uri="{FF2B5EF4-FFF2-40B4-BE49-F238E27FC236}">
                <a16:creationId xmlns:a16="http://schemas.microsoft.com/office/drawing/2014/main" id="{AFE419B7-3AE1-4AB0-9258-3F4D9960C535}"/>
              </a:ext>
            </a:extLst>
          </p:cNvPr>
          <p:cNvSpPr>
            <a:spLocks noGrp="1"/>
          </p:cNvSpPr>
          <p:nvPr>
            <p:ph idx="1"/>
          </p:nvPr>
        </p:nvSpPr>
        <p:spPr/>
        <p:txBody>
          <a:bodyPr/>
          <a:lstStyle/>
          <a:p>
            <a:pPr marL="72000" indent="0">
              <a:buNone/>
            </a:pPr>
            <a:r>
              <a:rPr lang="cs-CZ" dirty="0">
                <a:solidFill>
                  <a:srgbClr val="000000"/>
                </a:solidFill>
                <a:latin typeface="Calibri" panose="020F0502020204030204" pitchFamily="34" charset="0"/>
              </a:rPr>
              <a:t>Jak dlouho musíte spořit pravidelnou úložku ve výši 2 000 Kč vždy na konci pololetí, jestliže si chcete našetřit na dovolenou v hodnotě 82 238,05 Kč? Úroková sazba nabízená bankou je 1,8 % p. s. a úrok je připisován v měsíčních intervalech. </a:t>
            </a:r>
            <a:r>
              <a:rPr lang="cs-CZ" sz="2800" b="0" i="0" u="none" strike="noStrike" dirty="0">
                <a:solidFill>
                  <a:srgbClr val="000000"/>
                </a:solidFill>
                <a:effectLst/>
                <a:latin typeface="Calibri" panose="020F0502020204030204" pitchFamily="34" charset="0"/>
              </a:rPr>
              <a:t> </a:t>
            </a:r>
          </a:p>
          <a:p>
            <a:endParaRPr lang="cs-CZ" dirty="0"/>
          </a:p>
        </p:txBody>
      </p:sp>
    </p:spTree>
    <p:extLst>
      <p:ext uri="{BB962C8B-B14F-4D97-AF65-F5344CB8AC3E}">
        <p14:creationId xmlns:p14="http://schemas.microsoft.com/office/powerpoint/2010/main" val="7049481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1CC6A9A-ED9F-4D8A-A885-3CF7DBAC90D5}"/>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EAD1F152-5FF5-4301-856E-DC37447C2EC0}"/>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21" name="Zástupný text 20">
            <a:extLst>
              <a:ext uri="{FF2B5EF4-FFF2-40B4-BE49-F238E27FC236}">
                <a16:creationId xmlns:a16="http://schemas.microsoft.com/office/drawing/2014/main" id="{0A1B6445-F1D8-4F2A-A702-2C256BFFACDC}"/>
              </a:ext>
            </a:extLst>
          </p:cNvPr>
          <p:cNvSpPr>
            <a:spLocks noGrp="1"/>
          </p:cNvSpPr>
          <p:nvPr>
            <p:ph type="body" sz="quarter" idx="26"/>
          </p:nvPr>
        </p:nvSpPr>
        <p:spPr/>
        <p:txBody>
          <a:bodyPr/>
          <a:lstStyle/>
          <a:p>
            <a:endParaRPr lang="cs-CZ"/>
          </a:p>
        </p:txBody>
      </p:sp>
      <p:sp>
        <p:nvSpPr>
          <p:cNvPr id="4" name="Nadpis 3">
            <a:extLst>
              <a:ext uri="{FF2B5EF4-FFF2-40B4-BE49-F238E27FC236}">
                <a16:creationId xmlns:a16="http://schemas.microsoft.com/office/drawing/2014/main" id="{EE147750-8806-433F-BFCF-D3E5BFE90CA4}"/>
              </a:ext>
            </a:extLst>
          </p:cNvPr>
          <p:cNvSpPr>
            <a:spLocks noGrp="1"/>
          </p:cNvSpPr>
          <p:nvPr>
            <p:ph type="title"/>
          </p:nvPr>
        </p:nvSpPr>
        <p:spPr/>
        <p:txBody>
          <a:bodyPr/>
          <a:lstStyle/>
          <a:p>
            <a:r>
              <a:rPr lang="cs-CZ" dirty="0"/>
              <a:t>Příklad </a:t>
            </a:r>
            <a:r>
              <a:rPr lang="cs-CZ" dirty="0" err="1"/>
              <a:t>Socrative</a:t>
            </a:r>
            <a:r>
              <a:rPr lang="cs-CZ" dirty="0"/>
              <a:t> 3 – řešení</a:t>
            </a:r>
          </a:p>
        </p:txBody>
      </p:sp>
      <p:sp>
        <p:nvSpPr>
          <p:cNvPr id="22" name="Zástupný text 21">
            <a:extLst>
              <a:ext uri="{FF2B5EF4-FFF2-40B4-BE49-F238E27FC236}">
                <a16:creationId xmlns:a16="http://schemas.microsoft.com/office/drawing/2014/main" id="{5C350635-6F76-4FFD-B44E-48C4BC88277A}"/>
              </a:ext>
            </a:extLst>
          </p:cNvPr>
          <p:cNvSpPr>
            <a:spLocks noGrp="1"/>
          </p:cNvSpPr>
          <p:nvPr>
            <p:ph type="body" sz="quarter" idx="27"/>
          </p:nvPr>
        </p:nvSpPr>
        <p:spPr/>
        <p:txBody>
          <a:bodyPr/>
          <a:lstStyle/>
          <a:p>
            <a:endParaRPr lang="cs-CZ" dirty="0"/>
          </a:p>
        </p:txBody>
      </p:sp>
      <p:sp>
        <p:nvSpPr>
          <p:cNvPr id="20" name="Zástupný obsah 19">
            <a:extLst>
              <a:ext uri="{FF2B5EF4-FFF2-40B4-BE49-F238E27FC236}">
                <a16:creationId xmlns:a16="http://schemas.microsoft.com/office/drawing/2014/main" id="{06778E06-CFA7-4BBC-8866-D5627C8A4CF1}"/>
              </a:ext>
            </a:extLst>
          </p:cNvPr>
          <p:cNvSpPr>
            <a:spLocks noGrp="1"/>
          </p:cNvSpPr>
          <p:nvPr>
            <p:ph idx="1"/>
          </p:nvPr>
        </p:nvSpPr>
        <p:spPr>
          <a:xfrm>
            <a:off x="720000" y="1544563"/>
            <a:ext cx="5219999" cy="4541485"/>
          </a:xfrm>
        </p:spPr>
        <p:txBody>
          <a:bodyPr/>
          <a:lstStyle/>
          <a:p>
            <a:pPr marL="72000" indent="0">
              <a:buNone/>
            </a:pPr>
            <a:r>
              <a:rPr lang="cs-CZ" sz="2400" dirty="0"/>
              <a:t>a = 2 000</a:t>
            </a:r>
          </a:p>
          <a:p>
            <a:pPr marL="72000" indent="0">
              <a:buNone/>
            </a:pPr>
            <a:r>
              <a:rPr lang="cs-CZ" sz="2400" dirty="0"/>
              <a:t>FVA = 82 238,05 Kč</a:t>
            </a:r>
          </a:p>
          <a:p>
            <a:pPr marL="72000" indent="0">
              <a:buNone/>
            </a:pPr>
            <a:r>
              <a:rPr lang="cs-CZ" sz="2400" dirty="0"/>
              <a:t>r = 1,8 % p. s.</a:t>
            </a:r>
          </a:p>
          <a:p>
            <a:pPr marL="72000" indent="0">
              <a:buNone/>
            </a:pPr>
            <a:r>
              <a:rPr lang="cs-CZ" sz="2400" b="1" dirty="0"/>
              <a:t>n = ?</a:t>
            </a:r>
          </a:p>
          <a:p>
            <a:pPr marL="72000" indent="0">
              <a:buNone/>
            </a:pPr>
            <a:r>
              <a:rPr lang="cs-CZ" sz="2400" dirty="0"/>
              <a:t>m(a) = 2 (pololetní spoření)</a:t>
            </a:r>
          </a:p>
          <a:p>
            <a:pPr marL="72000" indent="0">
              <a:buNone/>
            </a:pPr>
            <a:r>
              <a:rPr lang="cs-CZ" sz="2400" dirty="0"/>
              <a:t>m(r) = 6 (ÚO = 1 měsíc, 6x/půlrok)</a:t>
            </a:r>
          </a:p>
          <a:p>
            <a:pPr marL="72000" indent="0">
              <a:buNone/>
            </a:pPr>
            <a:r>
              <a:rPr lang="cs-CZ" sz="2400" dirty="0"/>
              <a:t>m(a)&lt;m(r), úročí se častěji</a:t>
            </a:r>
          </a:p>
          <a:p>
            <a:pPr marL="72000" indent="0">
              <a:buNone/>
            </a:pPr>
            <a:r>
              <a:rPr lang="cs-CZ" sz="2400" dirty="0">
                <a:solidFill>
                  <a:srgbClr val="0000DC"/>
                </a:solidFill>
              </a:rPr>
              <a:t>na konci pololetí</a:t>
            </a:r>
          </a:p>
        </p:txBody>
      </p:sp>
      <mc:AlternateContent xmlns:mc="http://schemas.openxmlformats.org/markup-compatibility/2006" xmlns:a14="http://schemas.microsoft.com/office/drawing/2010/main">
        <mc:Choice Requires="a14">
          <p:sp>
            <p:nvSpPr>
              <p:cNvPr id="23" name="Zástupný obsah 22">
                <a:extLst>
                  <a:ext uri="{FF2B5EF4-FFF2-40B4-BE49-F238E27FC236}">
                    <a16:creationId xmlns:a16="http://schemas.microsoft.com/office/drawing/2014/main" id="{BE7A95EB-C880-404B-B5FF-6CF35247C0DF}"/>
                  </a:ext>
                </a:extLst>
              </p:cNvPr>
              <p:cNvSpPr>
                <a:spLocks noGrp="1"/>
              </p:cNvSpPr>
              <p:nvPr>
                <p:ph idx="28"/>
              </p:nvPr>
            </p:nvSpPr>
            <p:spPr>
              <a:xfrm>
                <a:off x="6152755" y="1290515"/>
                <a:ext cx="5828821" cy="5567485"/>
              </a:xfrm>
            </p:spPr>
            <p:txBody>
              <a:bodyPr/>
              <a:lstStyle/>
              <a:p>
                <a:pPr marL="72000" indent="0" algn="ctr">
                  <a:buNone/>
                </a:pPr>
                <a:r>
                  <a:rPr lang="cs-CZ" sz="2000" b="1" dirty="0">
                    <a:solidFill>
                      <a:srgbClr val="0000DC"/>
                    </a:solidFill>
                  </a:rPr>
                  <a:t>Polhůtní spoření:</a:t>
                </a:r>
              </a:p>
              <a:p>
                <a:pPr marL="529200" indent="-457200">
                  <a:buAutoNum type="arabicParenR"/>
                </a:pPr>
                <a:r>
                  <a:rPr lang="cs-CZ" sz="2000" b="1" dirty="0">
                    <a:latin typeface="Cambria Math" panose="02040503050406030204" pitchFamily="18" charset="0"/>
                    <a:ea typeface="Calibri" panose="020F0502020204030204" pitchFamily="34" charset="0"/>
                    <a:cs typeface="Times New Roman" panose="02020603050405020304" pitchFamily="18" charset="0"/>
                  </a:rPr>
                  <a:t>Jak zohledníme častější úročení?</a:t>
                </a:r>
              </a:p>
              <a:p>
                <a:pPr marL="72000" indent="0">
                  <a:buNone/>
                </a:pPr>
                <a14:m>
                  <m:oMathPara xmlns:m="http://schemas.openxmlformats.org/officeDocument/2006/math">
                    <m:oMathParaPr>
                      <m:jc m:val="centerGroup"/>
                    </m:oMathParaPr>
                    <m:oMath xmlns:m="http://schemas.openxmlformats.org/officeDocument/2006/math">
                      <m:sSub>
                        <m:sSubPr>
                          <m:ctrlPr>
                            <a:rPr lang="cs-CZ" sz="1800" i="1" smtClean="0">
                              <a:effectLst/>
                              <a:latin typeface="Cambria Math" panose="02040503050406030204" pitchFamily="18" charset="0"/>
                              <a:cs typeface="Times New Roman" panose="02020603050405020304" pitchFamily="18" charset="0"/>
                            </a:rPr>
                          </m:ctrlPr>
                        </m:sSubPr>
                        <m:e>
                          <m:r>
                            <a:rPr lang="cs-CZ" sz="1800" b="0" i="1" smtClean="0">
                              <a:effectLst/>
                              <a:latin typeface="Cambria Math" panose="02040503050406030204" pitchFamily="18" charset="0"/>
                              <a:cs typeface="Times New Roman" panose="02020603050405020304" pitchFamily="18" charset="0"/>
                            </a:rPr>
                            <m:t>𝑟</m:t>
                          </m:r>
                        </m:e>
                        <m:sub>
                          <m:r>
                            <a:rPr lang="cs-CZ" sz="1800" b="0" i="1" smtClean="0">
                              <a:effectLst/>
                              <a:latin typeface="Cambria Math" panose="02040503050406030204" pitchFamily="18" charset="0"/>
                              <a:cs typeface="Times New Roman" panose="02020603050405020304" pitchFamily="18" charset="0"/>
                            </a:rPr>
                            <m:t>𝑒𝑓</m:t>
                          </m:r>
                          <m:r>
                            <a:rPr lang="cs-CZ" sz="1800" b="0" i="1" smtClean="0">
                              <a:effectLst/>
                              <a:latin typeface="Cambria Math" panose="02040503050406030204" pitchFamily="18" charset="0"/>
                              <a:cs typeface="Times New Roman" panose="02020603050405020304" pitchFamily="18" charset="0"/>
                            </a:rPr>
                            <m:t>(</m:t>
                          </m:r>
                          <m:sSub>
                            <m:sSubPr>
                              <m:ctrlPr>
                                <a:rPr lang="cs-CZ" sz="1800" b="0" i="1" smtClean="0">
                                  <a:effectLst/>
                                  <a:latin typeface="Cambria Math" panose="02040503050406030204" pitchFamily="18" charset="0"/>
                                  <a:cs typeface="Times New Roman" panose="02020603050405020304" pitchFamily="18" charset="0"/>
                                </a:rPr>
                              </m:ctrlPr>
                            </m:sSubPr>
                            <m:e>
                              <m:r>
                                <a:rPr lang="cs-CZ" sz="1800" b="0" i="1" smtClean="0">
                                  <a:effectLst/>
                                  <a:latin typeface="Cambria Math" panose="02040503050406030204" pitchFamily="18" charset="0"/>
                                  <a:cs typeface="Times New Roman" panose="02020603050405020304" pitchFamily="18" charset="0"/>
                                </a:rPr>
                                <m:t>𝑚</m:t>
                              </m:r>
                            </m:e>
                            <m:sub>
                              <m:r>
                                <a:rPr lang="cs-CZ" sz="1800" b="0" i="1" smtClean="0">
                                  <a:effectLst/>
                                  <a:latin typeface="Cambria Math" panose="02040503050406030204" pitchFamily="18" charset="0"/>
                                  <a:cs typeface="Times New Roman" panose="02020603050405020304" pitchFamily="18" charset="0"/>
                                </a:rPr>
                                <m:t>𝑎𝑛𝑢𝑖𝑡𝑎</m:t>
                              </m:r>
                            </m:sub>
                          </m:sSub>
                          <m:r>
                            <a:rPr lang="cs-CZ" sz="1800" b="0" i="1" smtClean="0">
                              <a:effectLst/>
                              <a:latin typeface="Cambria Math" panose="02040503050406030204" pitchFamily="18" charset="0"/>
                              <a:cs typeface="Times New Roman" panose="02020603050405020304" pitchFamily="18" charset="0"/>
                            </a:rPr>
                            <m:t>)</m:t>
                          </m:r>
                        </m:sub>
                      </m:sSub>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cs-CZ" sz="1800" b="0" i="1" smtClean="0">
                              <a:effectLst/>
                              <a:latin typeface="Cambria Math" panose="02040503050406030204" pitchFamily="18" charset="0"/>
                              <a:cs typeface="Times New Roman" panose="02020603050405020304" pitchFamily="18" charset="0"/>
                            </a:rPr>
                          </m:ctrlPr>
                        </m:sSupPr>
                        <m:e>
                          <m:r>
                            <a:rPr lang="cs-CZ" sz="1800" b="0" i="1" smtClean="0">
                              <a:effectLst/>
                              <a:latin typeface="Cambria Math" panose="02040503050406030204" pitchFamily="18" charset="0"/>
                              <a:cs typeface="Times New Roman" panose="02020603050405020304" pitchFamily="18" charset="0"/>
                            </a:rPr>
                            <m:t>(</m:t>
                          </m:r>
                          <m:r>
                            <a:rPr lang="cs-CZ" sz="1800" i="1">
                              <a:latin typeface="Cambria Math" panose="02040503050406030204" pitchFamily="18" charset="0"/>
                              <a:ea typeface="Calibri" panose="020F0502020204030204" pitchFamily="34" charset="0"/>
                              <a:cs typeface="Times New Roman" panose="02020603050405020304" pitchFamily="18" charset="0"/>
                            </a:rPr>
                            <m:t>1+</m:t>
                          </m:r>
                          <m:f>
                            <m:fPr>
                              <m:ctrlPr>
                                <a:rPr lang="cs-CZ" sz="1800" i="1">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cs-CZ" sz="1800" b="0" i="1" smtClean="0">
                                      <a:latin typeface="Cambria Math" panose="02040503050406030204" pitchFamily="18" charset="0"/>
                                      <a:ea typeface="Calibri" panose="020F0502020204030204" pitchFamily="34" charset="0"/>
                                      <a:cs typeface="Times New Roman" panose="02020603050405020304" pitchFamily="18" charset="0"/>
                                    </a:rPr>
                                  </m:ctrlPr>
                                </m:sSubPr>
                                <m:e>
                                  <m:r>
                                    <a:rPr lang="cs-CZ" sz="1800" i="1">
                                      <a:latin typeface="Cambria Math" panose="02040503050406030204" pitchFamily="18" charset="0"/>
                                      <a:ea typeface="Calibri" panose="020F0502020204030204" pitchFamily="34" charset="0"/>
                                      <a:cs typeface="Times New Roman" panose="02020603050405020304" pitchFamily="18" charset="0"/>
                                    </a:rPr>
                                    <m:t>𝑟</m:t>
                                  </m:r>
                                </m:e>
                                <m:sub>
                                  <m:r>
                                    <a:rPr lang="cs-CZ" sz="1800" b="0" i="1" smtClean="0">
                                      <a:latin typeface="Cambria Math" panose="02040503050406030204" pitchFamily="18" charset="0"/>
                                      <a:ea typeface="Calibri" panose="020F0502020204030204" pitchFamily="34" charset="0"/>
                                      <a:cs typeface="Times New Roman" panose="02020603050405020304" pitchFamily="18" charset="0"/>
                                    </a:rPr>
                                    <m:t>𝑝</m:t>
                                  </m:r>
                                  <m:r>
                                    <a:rPr lang="cs-CZ" sz="1800" b="0" i="1" smtClean="0">
                                      <a:latin typeface="Cambria Math" panose="02040503050406030204" pitchFamily="18" charset="0"/>
                                      <a:ea typeface="Calibri" panose="020F0502020204030204" pitchFamily="34" charset="0"/>
                                      <a:cs typeface="Times New Roman" panose="02020603050405020304" pitchFamily="18" charset="0"/>
                                    </a:rPr>
                                    <m:t>.</m:t>
                                  </m:r>
                                  <m:r>
                                    <a:rPr lang="cs-CZ" sz="1800" b="0" i="1" smtClean="0">
                                      <a:latin typeface="Cambria Math" panose="02040503050406030204" pitchFamily="18" charset="0"/>
                                      <a:ea typeface="Calibri" panose="020F0502020204030204" pitchFamily="34" charset="0"/>
                                      <a:cs typeface="Times New Roman" panose="02020603050405020304" pitchFamily="18" charset="0"/>
                                    </a:rPr>
                                    <m:t>𝑠</m:t>
                                  </m:r>
                                  <m:r>
                                    <a:rPr lang="cs-CZ" sz="1800" b="0" i="1" smtClean="0">
                                      <a:latin typeface="Cambria Math" panose="02040503050406030204" pitchFamily="18" charset="0"/>
                                      <a:ea typeface="Calibri" panose="020F0502020204030204" pitchFamily="34" charset="0"/>
                                      <a:cs typeface="Times New Roman" panose="02020603050405020304" pitchFamily="18" charset="0"/>
                                    </a:rPr>
                                    <m:t>.</m:t>
                                  </m:r>
                                </m:sub>
                              </m:sSub>
                            </m:num>
                            <m:den>
                              <m:sSub>
                                <m:sSubPr>
                                  <m:ctrlPr>
                                    <a:rPr lang="cs-CZ" sz="1800" b="0" i="1" smtClean="0">
                                      <a:latin typeface="Cambria Math" panose="02040503050406030204" pitchFamily="18" charset="0"/>
                                      <a:ea typeface="Calibri" panose="020F0502020204030204" pitchFamily="34" charset="0"/>
                                      <a:cs typeface="Times New Roman" panose="02020603050405020304" pitchFamily="18" charset="0"/>
                                    </a:rPr>
                                  </m:ctrlPr>
                                </m:sSubPr>
                                <m:e>
                                  <m:r>
                                    <a:rPr lang="cs-CZ" sz="1800" i="1">
                                      <a:latin typeface="Cambria Math" panose="02040503050406030204" pitchFamily="18" charset="0"/>
                                      <a:ea typeface="Calibri" panose="020F0502020204030204" pitchFamily="34" charset="0"/>
                                      <a:cs typeface="Times New Roman" panose="02020603050405020304" pitchFamily="18" charset="0"/>
                                    </a:rPr>
                                    <m:t>𝑚</m:t>
                                  </m:r>
                                </m:e>
                                <m:sub>
                                  <m:r>
                                    <a:rPr lang="cs-CZ" sz="1800" b="0" i="1" smtClean="0">
                                      <a:latin typeface="Cambria Math" panose="02040503050406030204" pitchFamily="18" charset="0"/>
                                      <a:ea typeface="Calibri" panose="020F0502020204030204" pitchFamily="34" charset="0"/>
                                      <a:cs typeface="Times New Roman" panose="02020603050405020304" pitchFamily="18" charset="0"/>
                                    </a:rPr>
                                    <m:t>𝑟</m:t>
                                  </m:r>
                                </m:sub>
                              </m:sSub>
                            </m:den>
                          </m:f>
                          <m:r>
                            <a:rPr lang="cs-CZ" sz="1800" i="1">
                              <a:latin typeface="Cambria Math" panose="02040503050406030204" pitchFamily="18" charset="0"/>
                              <a:ea typeface="Calibri" panose="020F0502020204030204" pitchFamily="34" charset="0"/>
                              <a:cs typeface="Times New Roman" panose="02020603050405020304" pitchFamily="18" charset="0"/>
                            </a:rPr>
                            <m:t>)</m:t>
                          </m:r>
                        </m:e>
                        <m:sup>
                          <m:sSub>
                            <m:sSubPr>
                              <m:ctrlPr>
                                <a:rPr lang="cs-CZ" sz="1800" b="0" i="1" smtClean="0">
                                  <a:effectLst/>
                                  <a:latin typeface="Cambria Math" panose="02040503050406030204" pitchFamily="18" charset="0"/>
                                  <a:cs typeface="Times New Roman" panose="02020603050405020304" pitchFamily="18" charset="0"/>
                                </a:rPr>
                              </m:ctrlPr>
                            </m:sSubPr>
                            <m:e>
                              <m:r>
                                <a:rPr lang="cs-CZ" sz="1800" b="0" i="1" smtClean="0">
                                  <a:effectLst/>
                                  <a:latin typeface="Cambria Math" panose="02040503050406030204" pitchFamily="18" charset="0"/>
                                  <a:cs typeface="Times New Roman" panose="02020603050405020304" pitchFamily="18" charset="0"/>
                                </a:rPr>
                                <m:t>𝑚</m:t>
                              </m:r>
                            </m:e>
                            <m:sub>
                              <m:r>
                                <a:rPr lang="cs-CZ" sz="1800" b="0" i="1" smtClean="0">
                                  <a:effectLst/>
                                  <a:latin typeface="Cambria Math" panose="02040503050406030204" pitchFamily="18" charset="0"/>
                                  <a:cs typeface="Times New Roman" panose="02020603050405020304" pitchFamily="18" charset="0"/>
                                </a:rPr>
                                <m:t>𝑟</m:t>
                              </m:r>
                            </m:sub>
                          </m:sSub>
                        </m:sup>
                      </m:sSup>
                      <m:r>
                        <a:rPr lang="cs-CZ" sz="1800" b="0" i="1" smtClean="0">
                          <a:effectLst/>
                          <a:latin typeface="Cambria Math" panose="02040503050406030204" pitchFamily="18" charset="0"/>
                          <a:cs typeface="Times New Roman" panose="02020603050405020304" pitchFamily="18" charset="0"/>
                        </a:rPr>
                        <m:t> −1=(</m:t>
                      </m:r>
                      <m:sSup>
                        <m:sSupPr>
                          <m:ctrlPr>
                            <a:rPr lang="cs-CZ" sz="1800" i="1">
                              <a:latin typeface="Cambria Math" panose="02040503050406030204" pitchFamily="18" charset="0"/>
                              <a:cs typeface="Times New Roman" panose="02020603050405020304" pitchFamily="18" charset="0"/>
                            </a:rPr>
                          </m:ctrlPr>
                        </m:sSupPr>
                        <m:e>
                          <m:r>
                            <a:rPr lang="cs-CZ" sz="1800" i="1">
                              <a:latin typeface="Cambria Math" panose="02040503050406030204" pitchFamily="18" charset="0"/>
                              <a:ea typeface="Calibri" panose="020F0502020204030204" pitchFamily="34" charset="0"/>
                              <a:cs typeface="Times New Roman" panose="02020603050405020304" pitchFamily="18" charset="0"/>
                            </a:rPr>
                            <m:t>1+</m:t>
                          </m:r>
                          <m:f>
                            <m:fPr>
                              <m:ctrlPr>
                                <a:rPr lang="cs-CZ" sz="1800" i="1">
                                  <a:latin typeface="Cambria Math" panose="02040503050406030204" pitchFamily="18" charset="0"/>
                                  <a:ea typeface="Calibri" panose="020F0502020204030204" pitchFamily="34" charset="0"/>
                                  <a:cs typeface="Times New Roman" panose="02020603050405020304" pitchFamily="18" charset="0"/>
                                </a:rPr>
                              </m:ctrlPr>
                            </m:fPr>
                            <m:num>
                              <m:r>
                                <a:rPr lang="cs-CZ" sz="1800" b="0" i="1" smtClean="0">
                                  <a:latin typeface="Cambria Math" panose="02040503050406030204" pitchFamily="18" charset="0"/>
                                  <a:ea typeface="Calibri" panose="020F0502020204030204" pitchFamily="34" charset="0"/>
                                  <a:cs typeface="Times New Roman" panose="02020603050405020304" pitchFamily="18" charset="0"/>
                                </a:rPr>
                                <m:t>0,018</m:t>
                              </m:r>
                            </m:num>
                            <m:den>
                              <m:r>
                                <a:rPr lang="cs-CZ" sz="1800" b="0" i="1" smtClean="0">
                                  <a:latin typeface="Cambria Math" panose="02040503050406030204" pitchFamily="18" charset="0"/>
                                  <a:ea typeface="Calibri" panose="020F0502020204030204" pitchFamily="34" charset="0"/>
                                  <a:cs typeface="Times New Roman" panose="02020603050405020304" pitchFamily="18" charset="0"/>
                                </a:rPr>
                                <m:t>6</m:t>
                              </m:r>
                            </m:den>
                          </m:f>
                          <m:r>
                            <a:rPr lang="cs-CZ" sz="1800" i="1">
                              <a:latin typeface="Cambria Math" panose="02040503050406030204" pitchFamily="18" charset="0"/>
                              <a:ea typeface="Calibri" panose="020F0502020204030204" pitchFamily="34" charset="0"/>
                              <a:cs typeface="Times New Roman" panose="02020603050405020304" pitchFamily="18" charset="0"/>
                            </a:rPr>
                            <m:t>)</m:t>
                          </m:r>
                        </m:e>
                        <m:sup>
                          <m:r>
                            <a:rPr lang="cs-CZ" sz="1800" b="0" i="1" smtClean="0">
                              <a:latin typeface="Cambria Math" panose="02040503050406030204" pitchFamily="18" charset="0"/>
                              <a:ea typeface="Calibri" panose="020F0502020204030204" pitchFamily="34" charset="0"/>
                              <a:cs typeface="Times New Roman" panose="02020603050405020304" pitchFamily="18" charset="0"/>
                            </a:rPr>
                            <m:t>6</m:t>
                          </m:r>
                        </m:sup>
                      </m:sSup>
                      <m:r>
                        <a:rPr lang="cs-CZ" sz="1800" i="1">
                          <a:latin typeface="Cambria Math" panose="02040503050406030204" pitchFamily="18" charset="0"/>
                          <a:cs typeface="Times New Roman" panose="02020603050405020304" pitchFamily="18" charset="0"/>
                        </a:rPr>
                        <m:t> −1</m:t>
                      </m:r>
                    </m:oMath>
                  </m:oMathPara>
                </a14:m>
                <a:endParaRPr lang="cs-CZ" sz="1800" b="1" dirty="0">
                  <a:latin typeface="Cambria Math" panose="02040503050406030204" pitchFamily="18" charset="0"/>
                  <a:ea typeface="Calibri" panose="020F0502020204030204" pitchFamily="34" charset="0"/>
                  <a:cs typeface="Times New Roman" panose="02020603050405020304" pitchFamily="18" charset="0"/>
                </a:endParaRPr>
              </a:p>
              <a:p>
                <a:pPr marL="529200" indent="-457200">
                  <a:buFont typeface="+mj-lt"/>
                  <a:buAutoNum type="arabicParenR" startAt="2"/>
                </a:pPr>
                <a:r>
                  <a:rPr lang="cs-CZ" sz="2000" b="1" dirty="0">
                    <a:latin typeface="Cambria Math" panose="02040503050406030204" pitchFamily="18" charset="0"/>
                    <a:ea typeface="Calibri" panose="020F0502020204030204" pitchFamily="34" charset="0"/>
                    <a:cs typeface="Times New Roman" panose="02020603050405020304" pitchFamily="18" charset="0"/>
                  </a:rPr>
                  <a:t>Jak vypočítáme n?</a:t>
                </a:r>
                <a:endParaRPr lang="cs-CZ" sz="2000" b="1" dirty="0">
                  <a:effectLst/>
                  <a:latin typeface="Cambria Math" panose="02040503050406030204" pitchFamily="18" charset="0"/>
                  <a:ea typeface="Calibri" panose="020F0502020204030204" pitchFamily="34" charset="0"/>
                  <a:cs typeface="Times New Roman" panose="02020603050405020304" pitchFamily="18" charset="0"/>
                </a:endParaRPr>
              </a:p>
              <a:p>
                <a:pPr marL="72000" indent="0" algn="ctr">
                  <a:buNone/>
                </a:pPr>
                <a14:m>
                  <m:oMathPara xmlns:m="http://schemas.openxmlformats.org/officeDocument/2006/math">
                    <m:oMathParaPr>
                      <m:jc m:val="centerGroup"/>
                    </m:oMathParaPr>
                    <m:oMath xmlns:m="http://schemas.openxmlformats.org/officeDocument/2006/math">
                      <m:r>
                        <a:rPr lang="cs-CZ" sz="1600" i="1">
                          <a:latin typeface="Cambria Math" panose="02040503050406030204" pitchFamily="18" charset="0"/>
                          <a:ea typeface="Calibri" panose="020F0502020204030204" pitchFamily="34" charset="0"/>
                          <a:cs typeface="Times New Roman" panose="02020603050405020304" pitchFamily="18" charset="0"/>
                        </a:rPr>
                        <m:t>𝐹𝑉𝐴</m:t>
                      </m:r>
                      <m:r>
                        <a:rPr lang="cs-CZ" sz="1600" i="1">
                          <a:latin typeface="Cambria Math" panose="02040503050406030204" pitchFamily="18" charset="0"/>
                          <a:ea typeface="Calibri" panose="020F0502020204030204" pitchFamily="34" charset="0"/>
                          <a:cs typeface="Times New Roman" panose="02020603050405020304" pitchFamily="18" charset="0"/>
                        </a:rPr>
                        <m:t>=</m:t>
                      </m:r>
                      <m:r>
                        <a:rPr lang="cs-CZ" sz="1600" b="0" i="1" smtClean="0">
                          <a:latin typeface="Cambria Math" panose="02040503050406030204" pitchFamily="18" charset="0"/>
                          <a:ea typeface="Calibri" panose="020F0502020204030204" pitchFamily="34" charset="0"/>
                          <a:cs typeface="Times New Roman" panose="02020603050405020304" pitchFamily="18" charset="0"/>
                        </a:rPr>
                        <m:t>𝑎</m:t>
                      </m:r>
                      <m:r>
                        <a:rPr lang="cs-CZ" sz="1600" i="1">
                          <a:latin typeface="Cambria Math" panose="02040503050406030204" pitchFamily="18" charset="0"/>
                          <a:ea typeface="Calibri" panose="020F0502020204030204" pitchFamily="34" charset="0"/>
                          <a:cs typeface="Times New Roman" panose="02020603050405020304" pitchFamily="18" charset="0"/>
                        </a:rPr>
                        <m:t> ×</m:t>
                      </m:r>
                      <m:f>
                        <m:fPr>
                          <m:ctrlPr>
                            <a:rPr lang="cs-CZ" sz="1600" i="1">
                              <a:latin typeface="Cambria Math" panose="02040503050406030204" pitchFamily="18" charset="0"/>
                              <a:ea typeface="Calibri" panose="020F0502020204030204" pitchFamily="34" charset="0"/>
                              <a:cs typeface="Times New Roman" panose="02020603050405020304" pitchFamily="18" charset="0"/>
                            </a:rPr>
                          </m:ctrlPr>
                        </m:fPr>
                        <m:num>
                          <m:sSup>
                            <m:sSupPr>
                              <m:ctrlPr>
                                <a:rPr lang="cs-CZ" sz="1600" i="1">
                                  <a:latin typeface="Cambria Math" panose="02040503050406030204" pitchFamily="18" charset="0"/>
                                  <a:ea typeface="Calibri" panose="020F0502020204030204" pitchFamily="34" charset="0"/>
                                  <a:cs typeface="Times New Roman" panose="02020603050405020304" pitchFamily="18" charset="0"/>
                                </a:rPr>
                              </m:ctrlPr>
                            </m:sSupPr>
                            <m:e>
                              <m:r>
                                <a:rPr lang="cs-CZ" sz="1600" i="1">
                                  <a:latin typeface="Cambria Math" panose="02040503050406030204" pitchFamily="18" charset="0"/>
                                  <a:ea typeface="Calibri" panose="020F0502020204030204" pitchFamily="34" charset="0"/>
                                  <a:cs typeface="Times New Roman" panose="02020603050405020304" pitchFamily="18" charset="0"/>
                                </a:rPr>
                                <m:t>(1+</m:t>
                              </m:r>
                              <m:sSub>
                                <m:sSubPr>
                                  <m:ctrlPr>
                                    <a:rPr lang="cs-CZ" sz="1600" b="0" i="1" smtClean="0">
                                      <a:latin typeface="Cambria Math" panose="02040503050406030204" pitchFamily="18" charset="0"/>
                                      <a:ea typeface="Calibri" panose="020F0502020204030204" pitchFamily="34" charset="0"/>
                                      <a:cs typeface="Times New Roman" panose="02020603050405020304" pitchFamily="18" charset="0"/>
                                    </a:rPr>
                                  </m:ctrlPr>
                                </m:sSubPr>
                                <m:e>
                                  <m:r>
                                    <a:rPr lang="cs-CZ" sz="1600" b="0" i="1" smtClean="0">
                                      <a:latin typeface="Cambria Math" panose="02040503050406030204" pitchFamily="18" charset="0"/>
                                      <a:ea typeface="Calibri" panose="020F0502020204030204" pitchFamily="34" charset="0"/>
                                      <a:cs typeface="Times New Roman" panose="02020603050405020304" pitchFamily="18" charset="0"/>
                                    </a:rPr>
                                    <m:t>𝑟</m:t>
                                  </m:r>
                                </m:e>
                                <m:sub>
                                  <m:r>
                                    <a:rPr lang="cs-CZ" sz="1600" b="0" i="1" smtClean="0">
                                      <a:latin typeface="Cambria Math" panose="02040503050406030204" pitchFamily="18" charset="0"/>
                                      <a:ea typeface="Calibri" panose="020F0502020204030204" pitchFamily="34" charset="0"/>
                                      <a:cs typeface="Times New Roman" panose="02020603050405020304" pitchFamily="18" charset="0"/>
                                    </a:rPr>
                                    <m:t>𝑒𝑓</m:t>
                                  </m:r>
                                </m:sub>
                              </m:sSub>
                              <m:r>
                                <a:rPr lang="cs-CZ" sz="1600" i="1">
                                  <a:latin typeface="Cambria Math" panose="02040503050406030204" pitchFamily="18" charset="0"/>
                                  <a:ea typeface="Calibri" panose="020F0502020204030204" pitchFamily="34" charset="0"/>
                                  <a:cs typeface="Times New Roman" panose="02020603050405020304" pitchFamily="18" charset="0"/>
                                </a:rPr>
                                <m:t>)</m:t>
                              </m:r>
                            </m:e>
                            <m:sup>
                              <m:sSub>
                                <m:sSubPr>
                                  <m:ctrlPr>
                                    <a:rPr lang="cs-CZ" sz="1600" b="0" i="1" smtClean="0">
                                      <a:latin typeface="Cambria Math" panose="02040503050406030204" pitchFamily="18" charset="0"/>
                                      <a:ea typeface="Calibri" panose="020F0502020204030204" pitchFamily="34" charset="0"/>
                                      <a:cs typeface="Times New Roman" panose="02020603050405020304" pitchFamily="18" charset="0"/>
                                    </a:rPr>
                                  </m:ctrlPr>
                                </m:sSubPr>
                                <m:e>
                                  <m:r>
                                    <a:rPr lang="cs-CZ" sz="1600" b="0" i="1" smtClean="0">
                                      <a:latin typeface="Cambria Math" panose="02040503050406030204" pitchFamily="18" charset="0"/>
                                      <a:ea typeface="Calibri" panose="020F0502020204030204" pitchFamily="34" charset="0"/>
                                      <a:cs typeface="Times New Roman" panose="02020603050405020304" pitchFamily="18" charset="0"/>
                                    </a:rPr>
                                    <m:t>𝑚</m:t>
                                  </m:r>
                                </m:e>
                                <m:sub>
                                  <m:r>
                                    <a:rPr lang="cs-CZ" sz="1600" b="0" i="1" smtClean="0">
                                      <a:latin typeface="Cambria Math" panose="02040503050406030204" pitchFamily="18" charset="0"/>
                                      <a:ea typeface="Calibri" panose="020F0502020204030204" pitchFamily="34" charset="0"/>
                                      <a:cs typeface="Times New Roman" panose="02020603050405020304" pitchFamily="18" charset="0"/>
                                    </a:rPr>
                                    <m:t>𝑎</m:t>
                                  </m:r>
                                </m:sub>
                              </m:sSub>
                              <m:r>
                                <a:rPr lang="cs-CZ" sz="1600" b="0" i="1" smtClean="0">
                                  <a:latin typeface="Cambria Math" panose="02040503050406030204" pitchFamily="18" charset="0"/>
                                  <a:ea typeface="Calibri" panose="020F0502020204030204" pitchFamily="34" charset="0"/>
                                  <a:cs typeface="Times New Roman" panose="02020603050405020304" pitchFamily="18" charset="0"/>
                                </a:rPr>
                                <m:t>∗</m:t>
                              </m:r>
                              <m:r>
                                <a:rPr lang="cs-CZ" sz="1600" b="1" i="1" smtClean="0">
                                  <a:solidFill>
                                    <a:srgbClr val="C00000"/>
                                  </a:solidFill>
                                  <a:latin typeface="Cambria Math" panose="02040503050406030204" pitchFamily="18" charset="0"/>
                                  <a:ea typeface="Calibri" panose="020F0502020204030204" pitchFamily="34" charset="0"/>
                                  <a:cs typeface="Times New Roman" panose="02020603050405020304" pitchFamily="18" charset="0"/>
                                </a:rPr>
                                <m:t>𝒏</m:t>
                              </m:r>
                            </m:sup>
                          </m:sSup>
                          <m:r>
                            <a:rPr lang="cs-CZ" sz="1600" i="1">
                              <a:latin typeface="Cambria Math" panose="02040503050406030204" pitchFamily="18" charset="0"/>
                              <a:ea typeface="Calibri" panose="020F0502020204030204" pitchFamily="34" charset="0"/>
                              <a:cs typeface="Times New Roman" panose="02020603050405020304" pitchFamily="18" charset="0"/>
                            </a:rPr>
                            <m:t>−1</m:t>
                          </m:r>
                        </m:num>
                        <m:den>
                          <m:sSub>
                            <m:sSubPr>
                              <m:ctrlPr>
                                <a:rPr lang="cs-CZ" sz="1600" b="0" i="1" smtClean="0">
                                  <a:latin typeface="Cambria Math" panose="02040503050406030204" pitchFamily="18" charset="0"/>
                                  <a:ea typeface="Calibri" panose="020F0502020204030204" pitchFamily="34" charset="0"/>
                                  <a:cs typeface="Times New Roman" panose="02020603050405020304" pitchFamily="18" charset="0"/>
                                </a:rPr>
                              </m:ctrlPr>
                            </m:sSubPr>
                            <m:e>
                              <m:r>
                                <a:rPr lang="cs-CZ" sz="1600" b="0" i="1" smtClean="0">
                                  <a:latin typeface="Cambria Math" panose="02040503050406030204" pitchFamily="18" charset="0"/>
                                  <a:ea typeface="Calibri" panose="020F0502020204030204" pitchFamily="34" charset="0"/>
                                  <a:cs typeface="Times New Roman" panose="02020603050405020304" pitchFamily="18" charset="0"/>
                                </a:rPr>
                                <m:t>𝑟</m:t>
                              </m:r>
                            </m:e>
                            <m:sub>
                              <m:r>
                                <a:rPr lang="cs-CZ" sz="1600" b="0" i="1" smtClean="0">
                                  <a:latin typeface="Cambria Math" panose="02040503050406030204" pitchFamily="18" charset="0"/>
                                  <a:ea typeface="Calibri" panose="020F0502020204030204" pitchFamily="34" charset="0"/>
                                  <a:cs typeface="Times New Roman" panose="02020603050405020304" pitchFamily="18" charset="0"/>
                                </a:rPr>
                                <m:t>𝑒𝑓</m:t>
                              </m:r>
                            </m:sub>
                          </m:sSub>
                        </m:den>
                      </m:f>
                    </m:oMath>
                  </m:oMathPara>
                </a14:m>
                <a:endParaRPr lang="cs-CZ" sz="1600" dirty="0"/>
              </a:p>
              <a:p>
                <a:pPr marL="72000" indent="0" algn="ctr">
                  <a:buNone/>
                </a:pPr>
                <a14:m>
                  <m:oMathPara xmlns:m="http://schemas.openxmlformats.org/officeDocument/2006/math">
                    <m:oMathParaPr>
                      <m:jc m:val="centerGroup"/>
                    </m:oMathParaPr>
                    <m:oMath xmlns:m="http://schemas.openxmlformats.org/officeDocument/2006/math">
                      <m:r>
                        <a:rPr lang="cs-CZ" sz="1600" i="1">
                          <a:latin typeface="Cambria Math" panose="02040503050406030204" pitchFamily="18" charset="0"/>
                          <a:ea typeface="Calibri" panose="020F0502020204030204" pitchFamily="34" charset="0"/>
                          <a:cs typeface="Times New Roman" panose="02020603050405020304" pitchFamily="18" charset="0"/>
                        </a:rPr>
                        <m:t>𝑙𝑛</m:t>
                      </m:r>
                      <m:r>
                        <a:rPr lang="cs-CZ" sz="1600" i="1">
                          <a:latin typeface="Cambria Math" panose="02040503050406030204" pitchFamily="18" charset="0"/>
                          <a:ea typeface="Calibri" panose="020F0502020204030204" pitchFamily="34" charset="0"/>
                          <a:cs typeface="Times New Roman" panose="02020603050405020304" pitchFamily="18" charset="0"/>
                        </a:rPr>
                        <m:t>  </m:t>
                      </m:r>
                      <m:d>
                        <m:dPr>
                          <m:ctrlPr>
                            <a:rPr lang="cs-CZ" sz="1600" i="1">
                              <a:latin typeface="Cambria Math" panose="02040503050406030204" pitchFamily="18" charset="0"/>
                              <a:ea typeface="Calibri" panose="020F0502020204030204" pitchFamily="34" charset="0"/>
                              <a:cs typeface="Times New Roman" panose="02020603050405020304" pitchFamily="18" charset="0"/>
                            </a:rPr>
                          </m:ctrlPr>
                        </m:dPr>
                        <m:e>
                          <m:f>
                            <m:fPr>
                              <m:ctrlPr>
                                <a:rPr lang="cs-CZ" sz="1600" i="1">
                                  <a:latin typeface="Cambria Math" panose="02040503050406030204" pitchFamily="18" charset="0"/>
                                  <a:ea typeface="Calibri" panose="020F0502020204030204" pitchFamily="34" charset="0"/>
                                  <a:cs typeface="Times New Roman" panose="02020603050405020304" pitchFamily="18" charset="0"/>
                                </a:rPr>
                              </m:ctrlPr>
                            </m:fPr>
                            <m:num>
                              <m:r>
                                <a:rPr lang="cs-CZ" sz="1600" i="1">
                                  <a:latin typeface="Cambria Math" panose="02040503050406030204" pitchFamily="18" charset="0"/>
                                  <a:ea typeface="Calibri" panose="020F0502020204030204" pitchFamily="34" charset="0"/>
                                  <a:cs typeface="Times New Roman" panose="02020603050405020304" pitchFamily="18" charset="0"/>
                                </a:rPr>
                                <m:t>𝐹𝑉𝐴</m:t>
                              </m:r>
                            </m:num>
                            <m:den>
                              <m:r>
                                <a:rPr lang="cs-CZ" sz="1600" i="1">
                                  <a:latin typeface="Cambria Math" panose="02040503050406030204" pitchFamily="18" charset="0"/>
                                  <a:ea typeface="Calibri" panose="020F0502020204030204" pitchFamily="34" charset="0"/>
                                  <a:cs typeface="Times New Roman" panose="02020603050405020304" pitchFamily="18" charset="0"/>
                                </a:rPr>
                                <m:t>𝑎</m:t>
                              </m:r>
                            </m:den>
                          </m:f>
                          <m:r>
                            <a:rPr lang="cs-CZ" sz="1600" i="1">
                              <a:latin typeface="Cambria Math" panose="02040503050406030204" pitchFamily="18" charset="0"/>
                              <a:ea typeface="Calibri" panose="020F0502020204030204" pitchFamily="34" charset="0"/>
                              <a:cs typeface="Times New Roman" panose="02020603050405020304" pitchFamily="18" charset="0"/>
                            </a:rPr>
                            <m:t>×</m:t>
                          </m:r>
                          <m:sSub>
                            <m:sSubPr>
                              <m:ctrlPr>
                                <a:rPr lang="cs-CZ" sz="1600" i="1">
                                  <a:latin typeface="Cambria Math" panose="02040503050406030204" pitchFamily="18" charset="0"/>
                                  <a:ea typeface="Calibri" panose="020F0502020204030204" pitchFamily="34" charset="0"/>
                                  <a:cs typeface="Times New Roman" panose="02020603050405020304" pitchFamily="18" charset="0"/>
                                </a:rPr>
                              </m:ctrlPr>
                            </m:sSubPr>
                            <m:e>
                              <m:r>
                                <a:rPr lang="cs-CZ" sz="1600" i="1">
                                  <a:latin typeface="Cambria Math" panose="02040503050406030204" pitchFamily="18" charset="0"/>
                                  <a:ea typeface="Calibri" panose="020F0502020204030204" pitchFamily="34" charset="0"/>
                                  <a:cs typeface="Times New Roman" panose="02020603050405020304" pitchFamily="18" charset="0"/>
                                </a:rPr>
                                <m:t>𝑟</m:t>
                              </m:r>
                            </m:e>
                            <m:sub>
                              <m:r>
                                <a:rPr lang="cs-CZ" sz="1600" i="1">
                                  <a:latin typeface="Cambria Math" panose="02040503050406030204" pitchFamily="18" charset="0"/>
                                  <a:ea typeface="Calibri" panose="020F0502020204030204" pitchFamily="34" charset="0"/>
                                  <a:cs typeface="Times New Roman" panose="02020603050405020304" pitchFamily="18" charset="0"/>
                                </a:rPr>
                                <m:t>𝑒𝑓</m:t>
                              </m:r>
                            </m:sub>
                          </m:sSub>
                          <m:r>
                            <a:rPr lang="cs-CZ" sz="1600" i="1">
                              <a:latin typeface="Cambria Math" panose="02040503050406030204" pitchFamily="18" charset="0"/>
                              <a:ea typeface="Calibri" panose="020F0502020204030204" pitchFamily="34" charset="0"/>
                              <a:cs typeface="Times New Roman" panose="02020603050405020304" pitchFamily="18" charset="0"/>
                            </a:rPr>
                            <m:t>+1</m:t>
                          </m:r>
                        </m:e>
                      </m:d>
                      <m:r>
                        <a:rPr lang="cs-CZ" sz="1600" i="1">
                          <a:latin typeface="Cambria Math" panose="02040503050406030204" pitchFamily="18" charset="0"/>
                          <a:ea typeface="Calibri" panose="020F0502020204030204" pitchFamily="34" charset="0"/>
                          <a:cs typeface="Times New Roman" panose="02020603050405020304" pitchFamily="18" charset="0"/>
                        </a:rPr>
                        <m:t>= </m:t>
                      </m:r>
                      <m:r>
                        <a:rPr lang="cs-CZ" sz="1600" i="1">
                          <a:latin typeface="Cambria Math" panose="02040503050406030204" pitchFamily="18" charset="0"/>
                          <a:ea typeface="Calibri" panose="020F0502020204030204" pitchFamily="34" charset="0"/>
                          <a:cs typeface="Times New Roman" panose="02020603050405020304" pitchFamily="18" charset="0"/>
                        </a:rPr>
                        <m:t>𝑙𝑛</m:t>
                      </m:r>
                      <m:sSup>
                        <m:sSupPr>
                          <m:ctrlPr>
                            <a:rPr lang="cs-CZ" sz="1600" i="1">
                              <a:latin typeface="Cambria Math" panose="02040503050406030204" pitchFamily="18" charset="0"/>
                              <a:ea typeface="Calibri" panose="020F0502020204030204" pitchFamily="34" charset="0"/>
                              <a:cs typeface="Times New Roman" panose="02020603050405020304" pitchFamily="18" charset="0"/>
                            </a:rPr>
                          </m:ctrlPr>
                        </m:sSupPr>
                        <m:e>
                          <m:r>
                            <a:rPr lang="cs-CZ" sz="1600" i="1">
                              <a:latin typeface="Cambria Math" panose="02040503050406030204" pitchFamily="18" charset="0"/>
                              <a:ea typeface="Calibri" panose="020F0502020204030204" pitchFamily="34" charset="0"/>
                              <a:cs typeface="Times New Roman" panose="02020603050405020304" pitchFamily="18" charset="0"/>
                            </a:rPr>
                            <m:t>(1+</m:t>
                          </m:r>
                          <m:sSub>
                            <m:sSubPr>
                              <m:ctrlPr>
                                <a:rPr lang="cs-CZ" sz="1600" i="1">
                                  <a:latin typeface="Cambria Math" panose="02040503050406030204" pitchFamily="18" charset="0"/>
                                  <a:ea typeface="Calibri" panose="020F0502020204030204" pitchFamily="34" charset="0"/>
                                  <a:cs typeface="Times New Roman" panose="02020603050405020304" pitchFamily="18" charset="0"/>
                                </a:rPr>
                              </m:ctrlPr>
                            </m:sSubPr>
                            <m:e>
                              <m:r>
                                <a:rPr lang="cs-CZ" sz="1600" i="1">
                                  <a:latin typeface="Cambria Math" panose="02040503050406030204" pitchFamily="18" charset="0"/>
                                  <a:ea typeface="Calibri" panose="020F0502020204030204" pitchFamily="34" charset="0"/>
                                  <a:cs typeface="Times New Roman" panose="02020603050405020304" pitchFamily="18" charset="0"/>
                                </a:rPr>
                                <m:t>𝑟</m:t>
                              </m:r>
                            </m:e>
                            <m:sub>
                              <m:r>
                                <a:rPr lang="cs-CZ" sz="1600" i="1">
                                  <a:latin typeface="Cambria Math" panose="02040503050406030204" pitchFamily="18" charset="0"/>
                                  <a:ea typeface="Calibri" panose="020F0502020204030204" pitchFamily="34" charset="0"/>
                                  <a:cs typeface="Times New Roman" panose="02020603050405020304" pitchFamily="18" charset="0"/>
                                </a:rPr>
                                <m:t>𝑒𝑓</m:t>
                              </m:r>
                            </m:sub>
                          </m:sSub>
                          <m:r>
                            <a:rPr lang="cs-CZ" sz="1600" i="1">
                              <a:latin typeface="Cambria Math" panose="02040503050406030204" pitchFamily="18" charset="0"/>
                              <a:ea typeface="Calibri" panose="020F0502020204030204" pitchFamily="34" charset="0"/>
                              <a:cs typeface="Times New Roman" panose="02020603050405020304" pitchFamily="18" charset="0"/>
                            </a:rPr>
                            <m:t>)</m:t>
                          </m:r>
                        </m:e>
                        <m:sup>
                          <m:sSub>
                            <m:sSubPr>
                              <m:ctrlPr>
                                <a:rPr lang="cs-CZ" sz="1600" i="1">
                                  <a:latin typeface="Cambria Math" panose="02040503050406030204" pitchFamily="18" charset="0"/>
                                  <a:ea typeface="Calibri" panose="020F0502020204030204" pitchFamily="34" charset="0"/>
                                  <a:cs typeface="Times New Roman" panose="02020603050405020304" pitchFamily="18" charset="0"/>
                                </a:rPr>
                              </m:ctrlPr>
                            </m:sSubPr>
                            <m:e>
                              <m:r>
                                <a:rPr lang="cs-CZ" sz="1600" i="1">
                                  <a:latin typeface="Cambria Math" panose="02040503050406030204" pitchFamily="18" charset="0"/>
                                  <a:ea typeface="Calibri" panose="020F0502020204030204" pitchFamily="34" charset="0"/>
                                  <a:cs typeface="Times New Roman" panose="02020603050405020304" pitchFamily="18" charset="0"/>
                                </a:rPr>
                                <m:t>𝑚</m:t>
                              </m:r>
                            </m:e>
                            <m:sub>
                              <m:r>
                                <a:rPr lang="cs-CZ" sz="1600" i="1">
                                  <a:latin typeface="Cambria Math" panose="02040503050406030204" pitchFamily="18" charset="0"/>
                                  <a:ea typeface="Calibri" panose="020F0502020204030204" pitchFamily="34" charset="0"/>
                                  <a:cs typeface="Times New Roman" panose="02020603050405020304" pitchFamily="18" charset="0"/>
                                </a:rPr>
                                <m:t>𝑎</m:t>
                              </m:r>
                            </m:sub>
                          </m:sSub>
                          <m:r>
                            <a:rPr lang="cs-CZ" sz="1600" i="1">
                              <a:latin typeface="Cambria Math" panose="02040503050406030204" pitchFamily="18" charset="0"/>
                              <a:ea typeface="Calibri" panose="020F0502020204030204" pitchFamily="34" charset="0"/>
                              <a:cs typeface="Times New Roman" panose="02020603050405020304" pitchFamily="18" charset="0"/>
                            </a:rPr>
                            <m:t>∗</m:t>
                          </m:r>
                          <m:r>
                            <a:rPr lang="cs-CZ" sz="1600" b="1" i="1">
                              <a:solidFill>
                                <a:srgbClr val="C00000"/>
                              </a:solidFill>
                              <a:latin typeface="Cambria Math" panose="02040503050406030204" pitchFamily="18" charset="0"/>
                              <a:ea typeface="Calibri" panose="020F0502020204030204" pitchFamily="34" charset="0"/>
                              <a:cs typeface="Times New Roman" panose="02020603050405020304" pitchFamily="18" charset="0"/>
                            </a:rPr>
                            <m:t>𝒏</m:t>
                          </m:r>
                        </m:sup>
                      </m:sSup>
                    </m:oMath>
                  </m:oMathPara>
                </a14:m>
                <a:endParaRPr lang="cs-CZ" sz="1800" i="1" dirty="0">
                  <a:latin typeface="Cambria Math" panose="02040503050406030204" pitchFamily="18" charset="0"/>
                  <a:ea typeface="Calibri" panose="020F0502020204030204" pitchFamily="34" charset="0"/>
                  <a:cs typeface="Times New Roman" panose="02020603050405020304" pitchFamily="18" charset="0"/>
                </a:endParaRPr>
              </a:p>
              <a:p>
                <a:pPr marL="72000" indent="0" algn="ctr">
                  <a:buNone/>
                </a:pPr>
                <a14:m>
                  <m:oMathPara xmlns:m="http://schemas.openxmlformats.org/officeDocument/2006/math">
                    <m:oMathParaPr>
                      <m:jc m:val="centerGroup"/>
                    </m:oMathParaPr>
                    <m:oMath xmlns:m="http://schemas.openxmlformats.org/officeDocument/2006/math">
                      <m:r>
                        <a:rPr lang="cs-CZ" sz="1600" i="1">
                          <a:latin typeface="Cambria Math" panose="02040503050406030204" pitchFamily="18" charset="0"/>
                          <a:ea typeface="Calibri" panose="020F0502020204030204" pitchFamily="34" charset="0"/>
                          <a:cs typeface="Times New Roman" panose="02020603050405020304" pitchFamily="18" charset="0"/>
                        </a:rPr>
                        <m:t>𝑙𝑛</m:t>
                      </m:r>
                      <m:r>
                        <a:rPr lang="cs-CZ" sz="1600" i="1">
                          <a:latin typeface="Cambria Math" panose="02040503050406030204" pitchFamily="18" charset="0"/>
                          <a:ea typeface="Calibri" panose="020F0502020204030204" pitchFamily="34" charset="0"/>
                          <a:cs typeface="Times New Roman" panose="02020603050405020304" pitchFamily="18" charset="0"/>
                        </a:rPr>
                        <m:t> </m:t>
                      </m:r>
                      <m:f>
                        <m:fPr>
                          <m:ctrlPr>
                            <a:rPr lang="cs-CZ" sz="1600" b="0" i="1" smtClean="0">
                              <a:latin typeface="Cambria Math" panose="02040503050406030204" pitchFamily="18" charset="0"/>
                              <a:ea typeface="Calibri" panose="020F0502020204030204" pitchFamily="34" charset="0"/>
                              <a:cs typeface="Times New Roman" panose="02020603050405020304" pitchFamily="18" charset="0"/>
                            </a:rPr>
                          </m:ctrlPr>
                        </m:fPr>
                        <m:num>
                          <m:d>
                            <m:dPr>
                              <m:ctrlPr>
                                <a:rPr lang="cs-CZ" sz="1600" i="1">
                                  <a:latin typeface="Cambria Math" panose="02040503050406030204" pitchFamily="18" charset="0"/>
                                  <a:ea typeface="Calibri" panose="020F0502020204030204" pitchFamily="34" charset="0"/>
                                  <a:cs typeface="Times New Roman" panose="02020603050405020304" pitchFamily="18" charset="0"/>
                                </a:rPr>
                              </m:ctrlPr>
                            </m:dPr>
                            <m:e>
                              <m:f>
                                <m:fPr>
                                  <m:ctrlPr>
                                    <a:rPr lang="cs-CZ" sz="1600" i="1">
                                      <a:latin typeface="Cambria Math" panose="02040503050406030204" pitchFamily="18" charset="0"/>
                                      <a:ea typeface="Calibri" panose="020F0502020204030204" pitchFamily="34" charset="0"/>
                                      <a:cs typeface="Times New Roman" panose="02020603050405020304" pitchFamily="18" charset="0"/>
                                    </a:rPr>
                                  </m:ctrlPr>
                                </m:fPr>
                                <m:num>
                                  <m:r>
                                    <a:rPr lang="cs-CZ" sz="1600" i="1">
                                      <a:latin typeface="Cambria Math" panose="02040503050406030204" pitchFamily="18" charset="0"/>
                                      <a:ea typeface="Calibri" panose="020F0502020204030204" pitchFamily="34" charset="0"/>
                                      <a:cs typeface="Times New Roman" panose="02020603050405020304" pitchFamily="18" charset="0"/>
                                    </a:rPr>
                                    <m:t>𝐹𝑉𝐴</m:t>
                                  </m:r>
                                </m:num>
                                <m:den>
                                  <m:r>
                                    <a:rPr lang="cs-CZ" sz="1600" i="1">
                                      <a:latin typeface="Cambria Math" panose="02040503050406030204" pitchFamily="18" charset="0"/>
                                      <a:ea typeface="Calibri" panose="020F0502020204030204" pitchFamily="34" charset="0"/>
                                      <a:cs typeface="Times New Roman" panose="02020603050405020304" pitchFamily="18" charset="0"/>
                                    </a:rPr>
                                    <m:t>𝑎</m:t>
                                  </m:r>
                                </m:den>
                              </m:f>
                              <m:r>
                                <a:rPr lang="cs-CZ" sz="1600" i="1">
                                  <a:latin typeface="Cambria Math" panose="02040503050406030204" pitchFamily="18" charset="0"/>
                                  <a:ea typeface="Calibri" panose="020F0502020204030204" pitchFamily="34" charset="0"/>
                                  <a:cs typeface="Times New Roman" panose="02020603050405020304" pitchFamily="18" charset="0"/>
                                </a:rPr>
                                <m:t>×</m:t>
                              </m:r>
                              <m:sSub>
                                <m:sSubPr>
                                  <m:ctrlPr>
                                    <a:rPr lang="cs-CZ" sz="1600" i="1">
                                      <a:latin typeface="Cambria Math" panose="02040503050406030204" pitchFamily="18" charset="0"/>
                                      <a:ea typeface="Calibri" panose="020F0502020204030204" pitchFamily="34" charset="0"/>
                                      <a:cs typeface="Times New Roman" panose="02020603050405020304" pitchFamily="18" charset="0"/>
                                    </a:rPr>
                                  </m:ctrlPr>
                                </m:sSubPr>
                                <m:e>
                                  <m:r>
                                    <a:rPr lang="cs-CZ" sz="1600" i="1">
                                      <a:latin typeface="Cambria Math" panose="02040503050406030204" pitchFamily="18" charset="0"/>
                                      <a:ea typeface="Calibri" panose="020F0502020204030204" pitchFamily="34" charset="0"/>
                                      <a:cs typeface="Times New Roman" panose="02020603050405020304" pitchFamily="18" charset="0"/>
                                    </a:rPr>
                                    <m:t>𝑟</m:t>
                                  </m:r>
                                </m:e>
                                <m:sub>
                                  <m:r>
                                    <a:rPr lang="cs-CZ" sz="1600" i="1">
                                      <a:latin typeface="Cambria Math" panose="02040503050406030204" pitchFamily="18" charset="0"/>
                                      <a:ea typeface="Calibri" panose="020F0502020204030204" pitchFamily="34" charset="0"/>
                                      <a:cs typeface="Times New Roman" panose="02020603050405020304" pitchFamily="18" charset="0"/>
                                    </a:rPr>
                                    <m:t>𝑒𝑓</m:t>
                                  </m:r>
                                </m:sub>
                              </m:sSub>
                              <m:r>
                                <a:rPr lang="cs-CZ" sz="1600" i="1">
                                  <a:latin typeface="Cambria Math" panose="02040503050406030204" pitchFamily="18" charset="0"/>
                                  <a:ea typeface="Calibri" panose="020F0502020204030204" pitchFamily="34" charset="0"/>
                                  <a:cs typeface="Times New Roman" panose="02020603050405020304" pitchFamily="18" charset="0"/>
                                </a:rPr>
                                <m:t>+1</m:t>
                              </m:r>
                            </m:e>
                          </m:d>
                        </m:num>
                        <m:den>
                          <m:r>
                            <a:rPr lang="cs-CZ" sz="1600" b="0" i="1" smtClean="0">
                              <a:latin typeface="Cambria Math" panose="02040503050406030204" pitchFamily="18" charset="0"/>
                              <a:ea typeface="Calibri" panose="020F0502020204030204" pitchFamily="34" charset="0"/>
                              <a:cs typeface="Times New Roman" panose="02020603050405020304" pitchFamily="18" charset="0"/>
                            </a:rPr>
                            <m:t>𝑙𝑛</m:t>
                          </m:r>
                          <m:r>
                            <a:rPr lang="cs-CZ" sz="1600" i="1">
                              <a:latin typeface="Cambria Math" panose="02040503050406030204" pitchFamily="18" charset="0"/>
                              <a:ea typeface="Calibri" panose="020F0502020204030204" pitchFamily="34" charset="0"/>
                              <a:cs typeface="Times New Roman" panose="02020603050405020304" pitchFamily="18" charset="0"/>
                            </a:rPr>
                            <m:t>(1+</m:t>
                          </m:r>
                          <m:sSub>
                            <m:sSubPr>
                              <m:ctrlPr>
                                <a:rPr lang="cs-CZ" sz="1600" i="1">
                                  <a:latin typeface="Cambria Math" panose="02040503050406030204" pitchFamily="18" charset="0"/>
                                  <a:ea typeface="Calibri" panose="020F0502020204030204" pitchFamily="34" charset="0"/>
                                  <a:cs typeface="Times New Roman" panose="02020603050405020304" pitchFamily="18" charset="0"/>
                                </a:rPr>
                              </m:ctrlPr>
                            </m:sSubPr>
                            <m:e>
                              <m:r>
                                <a:rPr lang="cs-CZ" sz="1600" i="1">
                                  <a:latin typeface="Cambria Math" panose="02040503050406030204" pitchFamily="18" charset="0"/>
                                  <a:ea typeface="Calibri" panose="020F0502020204030204" pitchFamily="34" charset="0"/>
                                  <a:cs typeface="Times New Roman" panose="02020603050405020304" pitchFamily="18" charset="0"/>
                                </a:rPr>
                                <m:t>𝑟</m:t>
                              </m:r>
                            </m:e>
                            <m:sub>
                              <m:r>
                                <a:rPr lang="cs-CZ" sz="1600" i="1">
                                  <a:latin typeface="Cambria Math" panose="02040503050406030204" pitchFamily="18" charset="0"/>
                                  <a:ea typeface="Calibri" panose="020F0502020204030204" pitchFamily="34" charset="0"/>
                                  <a:cs typeface="Times New Roman" panose="02020603050405020304" pitchFamily="18" charset="0"/>
                                </a:rPr>
                                <m:t>𝑒𝑓</m:t>
                              </m:r>
                            </m:sub>
                          </m:sSub>
                          <m:r>
                            <a:rPr lang="cs-CZ" sz="1600" i="1">
                              <a:latin typeface="Cambria Math" panose="02040503050406030204" pitchFamily="18" charset="0"/>
                              <a:ea typeface="Calibri" panose="020F0502020204030204" pitchFamily="34" charset="0"/>
                              <a:cs typeface="Times New Roman" panose="02020603050405020304" pitchFamily="18" charset="0"/>
                            </a:rPr>
                            <m:t>)</m:t>
                          </m:r>
                          <m:r>
                            <a:rPr lang="cs-CZ" sz="1600" i="1" smtClean="0">
                              <a:latin typeface="Cambria Math" panose="02040503050406030204" pitchFamily="18" charset="0"/>
                              <a:ea typeface="Cambria Math" panose="02040503050406030204" pitchFamily="18" charset="0"/>
                              <a:cs typeface="Times New Roman" panose="02020603050405020304" pitchFamily="18" charset="0"/>
                            </a:rPr>
                            <m:t>×</m:t>
                          </m:r>
                          <m:sSub>
                            <m:sSubPr>
                              <m:ctrlPr>
                                <a:rPr lang="cs-CZ" sz="1600" b="0" i="1" smtClean="0">
                                  <a:latin typeface="Cambria Math" panose="02040503050406030204" pitchFamily="18" charset="0"/>
                                  <a:ea typeface="Cambria Math" panose="02040503050406030204" pitchFamily="18" charset="0"/>
                                  <a:cs typeface="Times New Roman" panose="02020603050405020304" pitchFamily="18" charset="0"/>
                                </a:rPr>
                              </m:ctrlPr>
                            </m:sSubPr>
                            <m:e>
                              <m:r>
                                <a:rPr lang="cs-CZ" sz="1600" b="0" i="1" smtClean="0">
                                  <a:latin typeface="Cambria Math" panose="02040503050406030204" pitchFamily="18" charset="0"/>
                                  <a:ea typeface="Cambria Math" panose="02040503050406030204" pitchFamily="18" charset="0"/>
                                  <a:cs typeface="Times New Roman" panose="02020603050405020304" pitchFamily="18" charset="0"/>
                                </a:rPr>
                                <m:t>𝑚</m:t>
                              </m:r>
                            </m:e>
                            <m:sub>
                              <m:r>
                                <a:rPr lang="cs-CZ" sz="1600" b="0" i="1" smtClean="0">
                                  <a:latin typeface="Cambria Math" panose="02040503050406030204" pitchFamily="18" charset="0"/>
                                  <a:ea typeface="Cambria Math" panose="02040503050406030204" pitchFamily="18" charset="0"/>
                                  <a:cs typeface="Times New Roman" panose="02020603050405020304" pitchFamily="18" charset="0"/>
                                </a:rPr>
                                <m:t>𝑎</m:t>
                              </m:r>
                            </m:sub>
                          </m:sSub>
                        </m:den>
                      </m:f>
                      <m:r>
                        <a:rPr lang="cs-CZ" sz="1600" b="0" i="1" smtClean="0">
                          <a:latin typeface="Cambria Math" panose="02040503050406030204" pitchFamily="18" charset="0"/>
                          <a:ea typeface="Calibri" panose="020F0502020204030204" pitchFamily="34" charset="0"/>
                          <a:cs typeface="Times New Roman" panose="02020603050405020304" pitchFamily="18" charset="0"/>
                        </a:rPr>
                        <m:t>=</m:t>
                      </m:r>
                      <m:r>
                        <a:rPr lang="cs-CZ" sz="1600" b="1" i="1">
                          <a:solidFill>
                            <a:srgbClr val="C00000"/>
                          </a:solidFill>
                          <a:latin typeface="Cambria Math" panose="02040503050406030204" pitchFamily="18" charset="0"/>
                          <a:ea typeface="Cambria Math" panose="02040503050406030204" pitchFamily="18" charset="0"/>
                          <a:cs typeface="Times New Roman" panose="02020603050405020304" pitchFamily="18" charset="0"/>
                        </a:rPr>
                        <m:t>𝒏</m:t>
                      </m:r>
                      <m:r>
                        <a:rPr lang="cs-CZ" sz="1600" b="1" i="1">
                          <a:solidFill>
                            <a:srgbClr val="C00000"/>
                          </a:solidFill>
                          <a:latin typeface="Cambria Math" panose="02040503050406030204" pitchFamily="18" charset="0"/>
                          <a:ea typeface="Cambria Math" panose="02040503050406030204" pitchFamily="18" charset="0"/>
                          <a:cs typeface="Times New Roman" panose="02020603050405020304" pitchFamily="18" charset="0"/>
                        </a:rPr>
                        <m:t>=</m:t>
                      </m:r>
                      <m:r>
                        <a:rPr lang="cs-CZ" sz="1600" b="1" i="1">
                          <a:solidFill>
                            <a:srgbClr val="C00000"/>
                          </a:solidFill>
                          <a:latin typeface="Cambria Math" panose="02040503050406030204" pitchFamily="18" charset="0"/>
                          <a:ea typeface="Cambria Math" panose="02040503050406030204" pitchFamily="18" charset="0"/>
                          <a:cs typeface="Times New Roman" panose="02020603050405020304" pitchFamily="18" charset="0"/>
                        </a:rPr>
                        <m:t>𝟏𝟓</m:t>
                      </m:r>
                      <m:r>
                        <a:rPr lang="cs-CZ" sz="1600" b="1" i="1">
                          <a:solidFill>
                            <a:srgbClr val="C00000"/>
                          </a:solidFill>
                          <a:latin typeface="Cambria Math" panose="02040503050406030204" pitchFamily="18" charset="0"/>
                          <a:ea typeface="Cambria Math" panose="02040503050406030204" pitchFamily="18" charset="0"/>
                          <a:cs typeface="Times New Roman" panose="02020603050405020304" pitchFamily="18" charset="0"/>
                        </a:rPr>
                        <m:t>,</m:t>
                      </m:r>
                      <m:r>
                        <a:rPr lang="cs-CZ" sz="1600" b="1" i="1">
                          <a:solidFill>
                            <a:srgbClr val="C00000"/>
                          </a:solidFill>
                          <a:latin typeface="Cambria Math" panose="02040503050406030204" pitchFamily="18" charset="0"/>
                          <a:ea typeface="Cambria Math" panose="02040503050406030204" pitchFamily="18" charset="0"/>
                          <a:cs typeface="Times New Roman" panose="02020603050405020304" pitchFamily="18" charset="0"/>
                        </a:rPr>
                        <m:t>𝟒𝟗𝟗𝟗𝟗𝟗𝟔𝟐</m:t>
                      </m:r>
                      <m:r>
                        <a:rPr lang="cs-CZ" sz="1600" b="1" i="1" smtClean="0">
                          <a:solidFill>
                            <a:srgbClr val="C00000"/>
                          </a:solidFill>
                          <a:latin typeface="Cambria Math" panose="02040503050406030204" pitchFamily="18" charset="0"/>
                          <a:ea typeface="Cambria Math" panose="02040503050406030204" pitchFamily="18" charset="0"/>
                          <a:cs typeface="Times New Roman" panose="02020603050405020304" pitchFamily="18" charset="0"/>
                        </a:rPr>
                        <m:t>=</m:t>
                      </m:r>
                      <m:r>
                        <a:rPr lang="cs-CZ" sz="1600" b="1" i="1" smtClean="0">
                          <a:solidFill>
                            <a:srgbClr val="C00000"/>
                          </a:solidFill>
                          <a:latin typeface="Cambria Math" panose="02040503050406030204" pitchFamily="18" charset="0"/>
                          <a:ea typeface="Cambria Math" panose="02040503050406030204" pitchFamily="18" charset="0"/>
                          <a:cs typeface="Times New Roman" panose="02020603050405020304" pitchFamily="18" charset="0"/>
                        </a:rPr>
                        <m:t>𝟏𝟓</m:t>
                      </m:r>
                      <m:r>
                        <a:rPr lang="cs-CZ" sz="1600" b="1" i="1" smtClean="0">
                          <a:solidFill>
                            <a:srgbClr val="C00000"/>
                          </a:solidFill>
                          <a:latin typeface="Cambria Math" panose="02040503050406030204" pitchFamily="18" charset="0"/>
                          <a:ea typeface="Cambria Math" panose="02040503050406030204" pitchFamily="18" charset="0"/>
                          <a:cs typeface="Times New Roman" panose="02020603050405020304" pitchFamily="18" charset="0"/>
                        </a:rPr>
                        <m:t>,</m:t>
                      </m:r>
                      <m:r>
                        <a:rPr lang="cs-CZ" sz="1600" b="1" i="1" smtClean="0">
                          <a:solidFill>
                            <a:srgbClr val="C00000"/>
                          </a:solidFill>
                          <a:latin typeface="Cambria Math" panose="02040503050406030204" pitchFamily="18" charset="0"/>
                          <a:ea typeface="Cambria Math" panose="02040503050406030204" pitchFamily="18" charset="0"/>
                          <a:cs typeface="Times New Roman" panose="02020603050405020304" pitchFamily="18" charset="0"/>
                        </a:rPr>
                        <m:t>𝟓</m:t>
                      </m:r>
                      <m:r>
                        <a:rPr lang="cs-CZ" sz="1600" b="1" i="1" smtClean="0">
                          <a:solidFill>
                            <a:srgbClr val="C00000"/>
                          </a:solidFill>
                          <a:latin typeface="Cambria Math" panose="02040503050406030204" pitchFamily="18" charset="0"/>
                          <a:ea typeface="Cambria Math" panose="02040503050406030204" pitchFamily="18" charset="0"/>
                          <a:cs typeface="Times New Roman" panose="02020603050405020304" pitchFamily="18" charset="0"/>
                        </a:rPr>
                        <m:t> </m:t>
                      </m:r>
                      <m:r>
                        <a:rPr lang="cs-CZ" sz="1600" b="1" i="1" smtClean="0">
                          <a:solidFill>
                            <a:srgbClr val="C00000"/>
                          </a:solidFill>
                          <a:latin typeface="Cambria Math" panose="02040503050406030204" pitchFamily="18" charset="0"/>
                          <a:ea typeface="Cambria Math" panose="02040503050406030204" pitchFamily="18" charset="0"/>
                          <a:cs typeface="Times New Roman" panose="02020603050405020304" pitchFamily="18" charset="0"/>
                        </a:rPr>
                        <m:t>𝒍𝒆𝒕</m:t>
                      </m:r>
                    </m:oMath>
                  </m:oMathPara>
                </a14:m>
                <a:endParaRPr lang="cs-CZ" sz="1800" i="1" dirty="0">
                  <a:latin typeface="Cambria Math" panose="02040503050406030204" pitchFamily="18" charset="0"/>
                  <a:ea typeface="Calibri" panose="020F0502020204030204" pitchFamily="34" charset="0"/>
                  <a:cs typeface="Times New Roman" panose="02020603050405020304" pitchFamily="18" charset="0"/>
                </a:endParaRPr>
              </a:p>
              <a:p>
                <a:pPr marL="72000" indent="0" algn="ctr">
                  <a:buNone/>
                </a:pPr>
                <a:br>
                  <a:rPr lang="cs-CZ" sz="1800" b="0" i="1" dirty="0">
                    <a:latin typeface="Cambria Math" panose="02040503050406030204" pitchFamily="18" charset="0"/>
                    <a:ea typeface="Calibri" panose="020F0502020204030204" pitchFamily="34" charset="0"/>
                    <a:cs typeface="Times New Roman" panose="02020603050405020304" pitchFamily="18" charset="0"/>
                  </a:rPr>
                </a:b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72000" indent="0">
                  <a:buNone/>
                </a:pPr>
                <a:endParaRPr lang="cs-CZ" dirty="0"/>
              </a:p>
              <a:p>
                <a:pPr marL="72000" indent="0">
                  <a:buNone/>
                </a:pPr>
                <a:endParaRPr lang="cs-CZ" dirty="0"/>
              </a:p>
            </p:txBody>
          </p:sp>
        </mc:Choice>
        <mc:Fallback xmlns="">
          <p:sp>
            <p:nvSpPr>
              <p:cNvPr id="23" name="Zástupný obsah 22">
                <a:extLst>
                  <a:ext uri="{FF2B5EF4-FFF2-40B4-BE49-F238E27FC236}">
                    <a16:creationId xmlns:a16="http://schemas.microsoft.com/office/drawing/2014/main" id="{BE7A95EB-C880-404B-B5FF-6CF35247C0DF}"/>
                  </a:ext>
                </a:extLst>
              </p:cNvPr>
              <p:cNvSpPr>
                <a:spLocks noGrp="1" noRot="1" noChangeAspect="1" noMove="1" noResize="1" noEditPoints="1" noAdjustHandles="1" noChangeArrowheads="1" noChangeShapeType="1" noTextEdit="1"/>
              </p:cNvSpPr>
              <p:nvPr>
                <p:ph idx="28"/>
              </p:nvPr>
            </p:nvSpPr>
            <p:spPr>
              <a:xfrm>
                <a:off x="6152755" y="1290515"/>
                <a:ext cx="5828821" cy="5567485"/>
              </a:xfrm>
              <a:blipFill>
                <a:blip r:embed="rId2"/>
                <a:stretch>
                  <a:fillRect l="-1360"/>
                </a:stretch>
              </a:blipFill>
            </p:spPr>
            <p:txBody>
              <a:bodyPr/>
              <a:lstStyle/>
              <a:p>
                <a:r>
                  <a:rPr lang="cs-CZ">
                    <a:noFill/>
                  </a:rPr>
                  <a:t> </a:t>
                </a:r>
              </a:p>
            </p:txBody>
          </p:sp>
        </mc:Fallback>
      </mc:AlternateContent>
      <p:cxnSp>
        <p:nvCxnSpPr>
          <p:cNvPr id="9" name="Přímá spojnice 8">
            <a:extLst>
              <a:ext uri="{FF2B5EF4-FFF2-40B4-BE49-F238E27FC236}">
                <a16:creationId xmlns:a16="http://schemas.microsoft.com/office/drawing/2014/main" id="{26A73042-3734-48A6-8E9E-1F3E7D098E2E}"/>
              </a:ext>
            </a:extLst>
          </p:cNvPr>
          <p:cNvCxnSpPr>
            <a:cxnSpLocks/>
          </p:cNvCxnSpPr>
          <p:nvPr/>
        </p:nvCxnSpPr>
        <p:spPr bwMode="auto">
          <a:xfrm>
            <a:off x="5921759" y="1709529"/>
            <a:ext cx="13850" cy="4795533"/>
          </a:xfrm>
          <a:prstGeom prst="line">
            <a:avLst/>
          </a:prstGeom>
          <a:ln w="381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7816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E64A1DA-DFAD-4039-9670-3FC37A98DC89}"/>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C46E0F36-0ABB-4270-B595-50A555070548}"/>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2F5E1882-580E-43CE-9EF2-9D4DBD1CD75D}"/>
              </a:ext>
            </a:extLst>
          </p:cNvPr>
          <p:cNvSpPr>
            <a:spLocks noGrp="1"/>
          </p:cNvSpPr>
          <p:nvPr>
            <p:ph type="title"/>
          </p:nvPr>
        </p:nvSpPr>
        <p:spPr>
          <a:xfrm>
            <a:off x="719400" y="1064556"/>
            <a:ext cx="10753200" cy="451576"/>
          </a:xfrm>
        </p:spPr>
        <p:txBody>
          <a:bodyPr/>
          <a:lstStyle/>
          <a:p>
            <a:r>
              <a:rPr lang="cs-CZ" dirty="0"/>
              <a:t>Zhodnocení 1. půlky semestru</a:t>
            </a:r>
          </a:p>
        </p:txBody>
      </p:sp>
      <p:sp>
        <p:nvSpPr>
          <p:cNvPr id="5" name="Zástupný obsah 4">
            <a:extLst>
              <a:ext uri="{FF2B5EF4-FFF2-40B4-BE49-F238E27FC236}">
                <a16:creationId xmlns:a16="http://schemas.microsoft.com/office/drawing/2014/main" id="{B481672A-EC23-4B52-9396-9B8DA9E39F94}"/>
              </a:ext>
            </a:extLst>
          </p:cNvPr>
          <p:cNvSpPr>
            <a:spLocks noGrp="1"/>
          </p:cNvSpPr>
          <p:nvPr>
            <p:ph idx="1"/>
          </p:nvPr>
        </p:nvSpPr>
        <p:spPr>
          <a:xfrm>
            <a:off x="719400" y="2214002"/>
            <a:ext cx="10753200" cy="4139998"/>
          </a:xfrm>
        </p:spPr>
        <p:txBody>
          <a:bodyPr/>
          <a:lstStyle/>
          <a:p>
            <a:pPr marL="72000" indent="0">
              <a:buNone/>
            </a:pPr>
            <a:r>
              <a:rPr lang="cs-CZ" dirty="0" err="1"/>
              <a:t>Socrative</a:t>
            </a:r>
            <a:r>
              <a:rPr lang="cs-CZ" dirty="0"/>
              <a:t>: FIMA</a:t>
            </a:r>
          </a:p>
          <a:p>
            <a:pPr marL="72000" indent="0">
              <a:buNone/>
            </a:pPr>
            <a:endParaRPr lang="cs-CZ" dirty="0"/>
          </a:p>
          <a:p>
            <a:pPr marL="72000" indent="0">
              <a:buNone/>
            </a:pPr>
            <a:r>
              <a:rPr lang="cs-CZ" sz="2400" b="1" dirty="0"/>
              <a:t>Hlavní změny</a:t>
            </a:r>
          </a:p>
          <a:p>
            <a:r>
              <a:rPr lang="cs-CZ" sz="2400" dirty="0"/>
              <a:t>v 2. půlce semestru budeme počítat delší příklady = na seminář jsou jen dva týmy po jednom příkladu = více času na </a:t>
            </a:r>
            <a:r>
              <a:rPr lang="cs-CZ" sz="2400" dirty="0" err="1"/>
              <a:t>Socrative</a:t>
            </a:r>
            <a:endParaRPr lang="cs-CZ" sz="2400" dirty="0"/>
          </a:p>
          <a:p>
            <a:r>
              <a:rPr lang="cs-CZ" sz="2400" dirty="0"/>
              <a:t>2. průběžný test bude v hodnocení zohledňovat výpočet</a:t>
            </a:r>
          </a:p>
          <a:p>
            <a:r>
              <a:rPr lang="cs-CZ" sz="2400" b="1" dirty="0"/>
              <a:t>Chceme zapojit studenty do Support centra</a:t>
            </a:r>
          </a:p>
        </p:txBody>
      </p:sp>
    </p:spTree>
    <p:extLst>
      <p:ext uri="{BB962C8B-B14F-4D97-AF65-F5344CB8AC3E}">
        <p14:creationId xmlns:p14="http://schemas.microsoft.com/office/powerpoint/2010/main" val="42405611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en-GB" noProof="0"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a:t>Příklad </a:t>
            </a:r>
            <a:r>
              <a:rPr lang="cs-CZ" dirty="0" err="1"/>
              <a:t>Socrative</a:t>
            </a:r>
            <a:r>
              <a:rPr lang="cs-CZ" dirty="0"/>
              <a:t> 4 </a:t>
            </a:r>
            <a:br>
              <a:rPr lang="cs-CZ" dirty="0"/>
            </a:br>
            <a:endParaRPr lang="cs-CZ" dirty="0"/>
          </a:p>
        </p:txBody>
      </p:sp>
      <p:sp>
        <p:nvSpPr>
          <p:cNvPr id="5" name="Zástupný symbol pro obsah 4"/>
          <p:cNvSpPr>
            <a:spLocks noGrp="1"/>
          </p:cNvSpPr>
          <p:nvPr>
            <p:ph idx="1"/>
          </p:nvPr>
        </p:nvSpPr>
        <p:spPr/>
        <p:txBody>
          <a:bodyPr vert="horz" lIns="0" tIns="0" rIns="0" bIns="0" rtlCol="0" anchor="t">
            <a:noAutofit/>
          </a:bodyPr>
          <a:lstStyle/>
          <a:p>
            <a:pPr marL="71755" indent="0">
              <a:buNone/>
            </a:pPr>
            <a:r>
              <a:rPr lang="cs-CZ" dirty="0"/>
              <a:t>Jak často musíte vkládat na bankovní účet částku 750 Kč vždy na začátku platební periody, jestliže za 8 let si naspoříte částku 250.275,3 Kč. Banka poskytuje úrokovou sazbu 0,3 % p. m. a úrokové období je tři měsíce. </a:t>
            </a:r>
          </a:p>
        </p:txBody>
      </p:sp>
    </p:spTree>
    <p:extLst>
      <p:ext uri="{BB962C8B-B14F-4D97-AF65-F5344CB8AC3E}">
        <p14:creationId xmlns:p14="http://schemas.microsoft.com/office/powerpoint/2010/main" val="5068024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1CC6A9A-ED9F-4D8A-A885-3CF7DBAC90D5}"/>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EAD1F152-5FF5-4301-856E-DC37447C2EC0}"/>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21" name="Zástupný text 20">
            <a:extLst>
              <a:ext uri="{FF2B5EF4-FFF2-40B4-BE49-F238E27FC236}">
                <a16:creationId xmlns:a16="http://schemas.microsoft.com/office/drawing/2014/main" id="{0A1B6445-F1D8-4F2A-A702-2C256BFFACDC}"/>
              </a:ext>
            </a:extLst>
          </p:cNvPr>
          <p:cNvSpPr>
            <a:spLocks noGrp="1"/>
          </p:cNvSpPr>
          <p:nvPr>
            <p:ph type="body" sz="quarter" idx="26"/>
          </p:nvPr>
        </p:nvSpPr>
        <p:spPr/>
        <p:txBody>
          <a:bodyPr/>
          <a:lstStyle/>
          <a:p>
            <a:endParaRPr lang="cs-CZ"/>
          </a:p>
        </p:txBody>
      </p:sp>
      <p:sp>
        <p:nvSpPr>
          <p:cNvPr id="4" name="Nadpis 3">
            <a:extLst>
              <a:ext uri="{FF2B5EF4-FFF2-40B4-BE49-F238E27FC236}">
                <a16:creationId xmlns:a16="http://schemas.microsoft.com/office/drawing/2014/main" id="{EE147750-8806-433F-BFCF-D3E5BFE90CA4}"/>
              </a:ext>
            </a:extLst>
          </p:cNvPr>
          <p:cNvSpPr>
            <a:spLocks noGrp="1"/>
          </p:cNvSpPr>
          <p:nvPr>
            <p:ph type="title"/>
          </p:nvPr>
        </p:nvSpPr>
        <p:spPr/>
        <p:txBody>
          <a:bodyPr/>
          <a:lstStyle/>
          <a:p>
            <a:r>
              <a:rPr lang="cs-CZ" dirty="0"/>
              <a:t>Příklad </a:t>
            </a:r>
            <a:r>
              <a:rPr lang="cs-CZ" dirty="0" err="1"/>
              <a:t>Socrative</a:t>
            </a:r>
            <a:r>
              <a:rPr lang="cs-CZ" dirty="0"/>
              <a:t> 4 – řešení</a:t>
            </a:r>
          </a:p>
        </p:txBody>
      </p:sp>
      <p:sp>
        <p:nvSpPr>
          <p:cNvPr id="22" name="Zástupný text 21">
            <a:extLst>
              <a:ext uri="{FF2B5EF4-FFF2-40B4-BE49-F238E27FC236}">
                <a16:creationId xmlns:a16="http://schemas.microsoft.com/office/drawing/2014/main" id="{5C350635-6F76-4FFD-B44E-48C4BC88277A}"/>
              </a:ext>
            </a:extLst>
          </p:cNvPr>
          <p:cNvSpPr>
            <a:spLocks noGrp="1"/>
          </p:cNvSpPr>
          <p:nvPr>
            <p:ph type="body" sz="quarter" idx="27"/>
          </p:nvPr>
        </p:nvSpPr>
        <p:spPr/>
        <p:txBody>
          <a:bodyPr/>
          <a:lstStyle/>
          <a:p>
            <a:endParaRPr lang="cs-CZ" dirty="0"/>
          </a:p>
        </p:txBody>
      </p:sp>
      <p:sp>
        <p:nvSpPr>
          <p:cNvPr id="20" name="Zástupný obsah 19">
            <a:extLst>
              <a:ext uri="{FF2B5EF4-FFF2-40B4-BE49-F238E27FC236}">
                <a16:creationId xmlns:a16="http://schemas.microsoft.com/office/drawing/2014/main" id="{06778E06-CFA7-4BBC-8866-D5627C8A4CF1}"/>
              </a:ext>
            </a:extLst>
          </p:cNvPr>
          <p:cNvSpPr>
            <a:spLocks noGrp="1"/>
          </p:cNvSpPr>
          <p:nvPr>
            <p:ph idx="1"/>
          </p:nvPr>
        </p:nvSpPr>
        <p:spPr>
          <a:xfrm>
            <a:off x="719999" y="1692000"/>
            <a:ext cx="6356661" cy="4541485"/>
          </a:xfrm>
        </p:spPr>
        <p:txBody>
          <a:bodyPr/>
          <a:lstStyle/>
          <a:p>
            <a:pPr marL="72000" indent="0">
              <a:buNone/>
            </a:pPr>
            <a:r>
              <a:rPr lang="cs-CZ" sz="2400" dirty="0"/>
              <a:t>a = 750</a:t>
            </a:r>
          </a:p>
          <a:p>
            <a:pPr marL="72000" indent="0">
              <a:buNone/>
            </a:pPr>
            <a:r>
              <a:rPr lang="cs-CZ" sz="2400" dirty="0"/>
              <a:t>FVA = 250 275,3 Kč</a:t>
            </a:r>
          </a:p>
          <a:p>
            <a:pPr marL="72000" indent="0">
              <a:buNone/>
            </a:pPr>
            <a:r>
              <a:rPr lang="cs-CZ" sz="2400" dirty="0"/>
              <a:t>r = 0,3 % p. m.</a:t>
            </a:r>
          </a:p>
          <a:p>
            <a:pPr marL="72000" indent="0">
              <a:buNone/>
            </a:pPr>
            <a:r>
              <a:rPr lang="cs-CZ" sz="2400" dirty="0"/>
              <a:t>n = 8 let</a:t>
            </a:r>
          </a:p>
          <a:p>
            <a:pPr marL="72000" indent="0">
              <a:buNone/>
            </a:pPr>
            <a:r>
              <a:rPr lang="cs-CZ" sz="2400" b="1" dirty="0"/>
              <a:t>m(a) = ?</a:t>
            </a:r>
          </a:p>
          <a:p>
            <a:pPr marL="72000" indent="0">
              <a:buNone/>
            </a:pPr>
            <a:r>
              <a:rPr lang="cs-CZ" sz="2400" dirty="0"/>
              <a:t>m(r) = 4 (ÚO = 1 kvartál)</a:t>
            </a:r>
          </a:p>
          <a:p>
            <a:pPr marL="72000" indent="0">
              <a:buNone/>
            </a:pPr>
            <a:r>
              <a:rPr lang="cs-CZ" sz="2400" dirty="0">
                <a:solidFill>
                  <a:srgbClr val="0000DC"/>
                </a:solidFill>
              </a:rPr>
              <a:t>na začátku periody</a:t>
            </a:r>
          </a:p>
          <a:p>
            <a:pPr marL="72000" indent="0">
              <a:buNone/>
            </a:pPr>
            <a:endParaRPr lang="cs-CZ" sz="1200" dirty="0">
              <a:solidFill>
                <a:srgbClr val="0000DC"/>
              </a:solidFill>
            </a:endParaRPr>
          </a:p>
          <a:p>
            <a:pPr marL="72000" indent="0">
              <a:buNone/>
            </a:pPr>
            <a:r>
              <a:rPr lang="cs-CZ" sz="2400" dirty="0">
                <a:solidFill>
                  <a:srgbClr val="0000DC"/>
                </a:solidFill>
              </a:rPr>
              <a:t> </a:t>
            </a:r>
          </a:p>
          <a:p>
            <a:endParaRPr lang="cs-CZ" dirty="0"/>
          </a:p>
        </p:txBody>
      </p:sp>
      <mc:AlternateContent xmlns:mc="http://schemas.openxmlformats.org/markup-compatibility/2006" xmlns:a14="http://schemas.microsoft.com/office/drawing/2010/main">
        <mc:Choice Requires="a14">
          <p:sp>
            <p:nvSpPr>
              <p:cNvPr id="23" name="Zástupný obsah 22">
                <a:extLst>
                  <a:ext uri="{FF2B5EF4-FFF2-40B4-BE49-F238E27FC236}">
                    <a16:creationId xmlns:a16="http://schemas.microsoft.com/office/drawing/2014/main" id="{BE7A95EB-C880-404B-B5FF-6CF35247C0DF}"/>
                  </a:ext>
                </a:extLst>
              </p:cNvPr>
              <p:cNvSpPr>
                <a:spLocks noGrp="1"/>
              </p:cNvSpPr>
              <p:nvPr>
                <p:ph idx="28"/>
              </p:nvPr>
            </p:nvSpPr>
            <p:spPr>
              <a:xfrm>
                <a:off x="4890052" y="1697485"/>
                <a:ext cx="7274248" cy="4140000"/>
              </a:xfrm>
            </p:spPr>
            <p:txBody>
              <a:bodyPr/>
              <a:lstStyle/>
              <a:p>
                <a:pPr marL="72000" indent="0" algn="ctr">
                  <a:buNone/>
                </a:pPr>
                <a:r>
                  <a:rPr lang="cs-CZ" sz="2000" b="1" dirty="0">
                    <a:solidFill>
                      <a:srgbClr val="0000DC"/>
                    </a:solidFill>
                  </a:rPr>
                  <a:t>Předlhůtní spoření:</a:t>
                </a:r>
                <a:endParaRPr lang="cs-CZ" sz="2000" b="1" i="1" dirty="0">
                  <a:solidFill>
                    <a:srgbClr val="0000DC"/>
                  </a:solidFill>
                  <a:effectLst/>
                  <a:latin typeface="Cambria Math" panose="02040503050406030204" pitchFamily="18" charset="0"/>
                  <a:ea typeface="Calibri" panose="020F0502020204030204" pitchFamily="34" charset="0"/>
                  <a:cs typeface="Times New Roman" panose="02020603050405020304" pitchFamily="18" charset="0"/>
                </a:endParaRPr>
              </a:p>
              <a:p>
                <a:pPr marL="72000" indent="0" algn="ctr">
                  <a:buNone/>
                </a:pPr>
                <a14:m>
                  <m:oMathPara xmlns:m="http://schemas.openxmlformats.org/officeDocument/2006/math">
                    <m:oMathParaPr>
                      <m:jc m:val="centerGroup"/>
                    </m:oMathParaPr>
                    <m:oMath xmlns:m="http://schemas.openxmlformats.org/officeDocument/2006/math">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𝐹𝑉𝐴</m:t>
                      </m:r>
                      <m:r>
                        <a:rPr lang="cs-CZ" sz="1800">
                          <a:latin typeface="Cambria Math" panose="02040503050406030204" pitchFamily="18" charset="0"/>
                        </a:rPr>
                        <m:t>=</m:t>
                      </m:r>
                      <m:r>
                        <a:rPr lang="cs-CZ" sz="1800" i="1">
                          <a:latin typeface="Cambria Math" panose="02040503050406030204" pitchFamily="18" charset="0"/>
                        </a:rPr>
                        <m:t>𝑎</m:t>
                      </m:r>
                      <m:r>
                        <a:rPr lang="cs-CZ" sz="1800" i="1">
                          <a:latin typeface="Cambria Math" panose="02040503050406030204" pitchFamily="18" charset="0"/>
                          <a:ea typeface="Cambria Math" panose="02040503050406030204" pitchFamily="18" charset="0"/>
                        </a:rPr>
                        <m:t>×</m:t>
                      </m:r>
                      <m:r>
                        <a:rPr lang="cs-CZ" sz="1800" i="1" smtClean="0">
                          <a:solidFill>
                            <a:srgbClr val="C00000"/>
                          </a:solidFill>
                          <a:latin typeface="Cambria Math" panose="02040503050406030204" pitchFamily="18" charset="0"/>
                          <a:ea typeface="Cambria Math" panose="02040503050406030204" pitchFamily="18" charset="0"/>
                        </a:rPr>
                        <m:t>𝑚</m:t>
                      </m:r>
                      <m:r>
                        <a:rPr lang="cs-CZ" sz="1800" i="1">
                          <a:latin typeface="Cambria Math" panose="02040503050406030204" pitchFamily="18" charset="0"/>
                          <a:ea typeface="Cambria Math" panose="02040503050406030204" pitchFamily="18" charset="0"/>
                        </a:rPr>
                        <m:t>×</m:t>
                      </m:r>
                      <m:d>
                        <m:dPr>
                          <m:ctrlPr>
                            <a:rPr lang="cs-CZ" sz="1800" i="1">
                              <a:solidFill>
                                <a:srgbClr val="C00000"/>
                              </a:solidFill>
                              <a:latin typeface="Cambria Math" panose="02040503050406030204" pitchFamily="18" charset="0"/>
                              <a:ea typeface="Cambria Math" panose="02040503050406030204" pitchFamily="18" charset="0"/>
                            </a:rPr>
                          </m:ctrlPr>
                        </m:dPr>
                        <m:e>
                          <m:r>
                            <a:rPr lang="cs-CZ" sz="1800" i="1">
                              <a:solidFill>
                                <a:srgbClr val="C00000"/>
                              </a:solidFill>
                              <a:latin typeface="Cambria Math" panose="02040503050406030204" pitchFamily="18" charset="0"/>
                              <a:ea typeface="Cambria Math" panose="02040503050406030204" pitchFamily="18" charset="0"/>
                            </a:rPr>
                            <m:t>1+</m:t>
                          </m:r>
                          <m:f>
                            <m:fPr>
                              <m:ctrlPr>
                                <a:rPr lang="cs-CZ" sz="1800" i="1">
                                  <a:solidFill>
                                    <a:srgbClr val="C00000"/>
                                  </a:solidFill>
                                  <a:latin typeface="Cambria Math" panose="02040503050406030204" pitchFamily="18" charset="0"/>
                                </a:rPr>
                              </m:ctrlPr>
                            </m:fPr>
                            <m:num>
                              <m:r>
                                <a:rPr lang="cs-CZ" sz="1800" b="0" i="1" smtClean="0">
                                  <a:solidFill>
                                    <a:srgbClr val="C00000"/>
                                  </a:solidFill>
                                  <a:latin typeface="Cambria Math" panose="02040503050406030204" pitchFamily="18" charset="0"/>
                                </a:rPr>
                                <m:t>𝑚</m:t>
                              </m:r>
                              <m:r>
                                <a:rPr lang="cs-CZ" sz="1800" i="1">
                                  <a:solidFill>
                                    <a:srgbClr val="C00000"/>
                                  </a:solidFill>
                                  <a:latin typeface="Cambria Math" panose="02040503050406030204" pitchFamily="18" charset="0"/>
                                </a:rPr>
                                <m:t>+1</m:t>
                              </m:r>
                            </m:num>
                            <m:den>
                              <m:r>
                                <a:rPr lang="cs-CZ" sz="1800" b="0" i="1" smtClean="0">
                                  <a:solidFill>
                                    <a:srgbClr val="C00000"/>
                                  </a:solidFill>
                                  <a:latin typeface="Cambria Math" panose="02040503050406030204" pitchFamily="18" charset="0"/>
                                </a:rPr>
                                <m:t>𝑚</m:t>
                              </m:r>
                              <m:r>
                                <a:rPr lang="cs-CZ" sz="1800" b="0" i="1" smtClean="0">
                                  <a:solidFill>
                                    <a:srgbClr val="C00000"/>
                                  </a:solidFill>
                                  <a:latin typeface="Cambria Math" panose="02040503050406030204" pitchFamily="18" charset="0"/>
                                  <a:ea typeface="Cambria Math" panose="02040503050406030204" pitchFamily="18" charset="0"/>
                                </a:rPr>
                                <m:t>×2</m:t>
                              </m:r>
                            </m:den>
                          </m:f>
                          <m:r>
                            <a:rPr lang="cs-CZ" sz="1800" i="1">
                              <a:solidFill>
                                <a:srgbClr val="C00000"/>
                              </a:solidFill>
                              <a:latin typeface="Cambria Math" panose="02040503050406030204" pitchFamily="18" charset="0"/>
                              <a:ea typeface="Cambria Math" panose="02040503050406030204" pitchFamily="18" charset="0"/>
                            </a:rPr>
                            <m:t>×</m:t>
                          </m:r>
                          <m:r>
                            <a:rPr lang="cs-CZ" sz="1800" i="1">
                              <a:solidFill>
                                <a:srgbClr val="C00000"/>
                              </a:solidFill>
                              <a:latin typeface="Cambria Math" panose="02040503050406030204" pitchFamily="18" charset="0"/>
                              <a:ea typeface="Cambria Math" panose="02040503050406030204" pitchFamily="18" charset="0"/>
                            </a:rPr>
                            <m:t>𝑟</m:t>
                          </m:r>
                        </m:e>
                      </m:d>
                      <m:r>
                        <a:rPr lang="cs-CZ" sz="1800" i="1">
                          <a:latin typeface="Cambria Math" panose="02040503050406030204" pitchFamily="18" charset="0"/>
                          <a:ea typeface="Cambria Math" panose="02040503050406030204" pitchFamily="18" charset="0"/>
                        </a:rPr>
                        <m:t>×</m:t>
                      </m:r>
                      <m:f>
                        <m:fPr>
                          <m:ctrlPr>
                            <a:rPr lang="cs-CZ" sz="1800" i="1">
                              <a:latin typeface="Cambria Math" panose="02040503050406030204" pitchFamily="18" charset="0"/>
                              <a:ea typeface="Calibri" panose="020F0502020204030204" pitchFamily="34" charset="0"/>
                              <a:cs typeface="Times New Roman" panose="02020603050405020304" pitchFamily="18" charset="0"/>
                            </a:rPr>
                          </m:ctrlPr>
                        </m:fPr>
                        <m:num>
                          <m:sSup>
                            <m:sSupPr>
                              <m:ctrlPr>
                                <a:rPr lang="cs-CZ" sz="1800" i="1">
                                  <a:latin typeface="Cambria Math" panose="02040503050406030204" pitchFamily="18" charset="0"/>
                                  <a:ea typeface="Calibri" panose="020F0502020204030204" pitchFamily="34" charset="0"/>
                                  <a:cs typeface="Times New Roman" panose="02020603050405020304" pitchFamily="18" charset="0"/>
                                </a:rPr>
                              </m:ctrlPr>
                            </m:sSupPr>
                            <m:e>
                              <m:r>
                                <a:rPr lang="cs-CZ" sz="1800" i="1">
                                  <a:latin typeface="Cambria Math" panose="02040503050406030204" pitchFamily="18" charset="0"/>
                                  <a:ea typeface="Calibri" panose="020F0502020204030204" pitchFamily="34" charset="0"/>
                                  <a:cs typeface="Times New Roman" panose="02020603050405020304" pitchFamily="18" charset="0"/>
                                </a:rPr>
                                <m:t>(1+</m:t>
                              </m:r>
                              <m:r>
                                <a:rPr lang="cs-CZ" sz="1800" i="1">
                                  <a:latin typeface="Cambria Math" panose="02040503050406030204" pitchFamily="18" charset="0"/>
                                  <a:ea typeface="Calibri" panose="020F0502020204030204" pitchFamily="34" charset="0"/>
                                  <a:cs typeface="Times New Roman" panose="02020603050405020304" pitchFamily="18" charset="0"/>
                                </a:rPr>
                                <m:t>𝑟</m:t>
                              </m:r>
                              <m:r>
                                <a:rPr lang="cs-CZ" sz="1800" i="1">
                                  <a:latin typeface="Cambria Math" panose="02040503050406030204" pitchFamily="18" charset="0"/>
                                  <a:ea typeface="Calibri" panose="020F0502020204030204" pitchFamily="34" charset="0"/>
                                  <a:cs typeface="Times New Roman" panose="02020603050405020304" pitchFamily="18" charset="0"/>
                                </a:rPr>
                                <m:t>)</m:t>
                              </m:r>
                            </m:e>
                            <m:sup>
                              <m:r>
                                <a:rPr lang="cs-CZ" sz="1800" i="1">
                                  <a:latin typeface="Cambria Math" panose="02040503050406030204" pitchFamily="18" charset="0"/>
                                  <a:ea typeface="Calibri" panose="020F0502020204030204" pitchFamily="34" charset="0"/>
                                  <a:cs typeface="Times New Roman" panose="02020603050405020304" pitchFamily="18" charset="0"/>
                                </a:rPr>
                                <m:t>𝑛</m:t>
                              </m:r>
                            </m:sup>
                          </m:sSup>
                          <m:r>
                            <a:rPr lang="cs-CZ" sz="1800" i="1">
                              <a:latin typeface="Cambria Math" panose="02040503050406030204" pitchFamily="18" charset="0"/>
                              <a:ea typeface="Calibri" panose="020F0502020204030204" pitchFamily="34" charset="0"/>
                              <a:cs typeface="Times New Roman" panose="02020603050405020304" pitchFamily="18" charset="0"/>
                            </a:rPr>
                            <m:t>−1</m:t>
                          </m:r>
                        </m:num>
                        <m:den>
                          <m:r>
                            <a:rPr lang="cs-CZ" sz="1800" i="1">
                              <a:latin typeface="Cambria Math" panose="02040503050406030204" pitchFamily="18" charset="0"/>
                              <a:ea typeface="Calibri" panose="020F0502020204030204" pitchFamily="34" charset="0"/>
                              <a:cs typeface="Times New Roman" panose="02020603050405020304" pitchFamily="18" charset="0"/>
                            </a:rPr>
                            <m:t>𝑟</m:t>
                          </m:r>
                        </m:den>
                      </m:f>
                    </m:oMath>
                  </m:oMathPara>
                </a14:m>
                <a:endParaRPr lang="cs-CZ" sz="1800" b="0" i="1" dirty="0">
                  <a:effectLst/>
                  <a:latin typeface="Cambria Math" panose="02040503050406030204" pitchFamily="18" charset="0"/>
                  <a:ea typeface="Cambria Math" panose="02040503050406030204" pitchFamily="18" charset="0"/>
                  <a:cs typeface="Times New Roman" panose="02020603050405020304" pitchFamily="18" charset="0"/>
                </a:endParaRPr>
              </a:p>
              <a:p>
                <a:pPr marL="72000" indent="0" algn="ctr">
                  <a:buNone/>
                </a:pPr>
                <a14:m>
                  <m:oMath xmlns:m="http://schemas.openxmlformats.org/officeDocument/2006/math">
                    <m:d>
                      <m:dPr>
                        <m:begChr m:val=""/>
                        <m:endChr m:val=""/>
                        <m:ctrlPr>
                          <a:rPr lang="cs-CZ" sz="1800" i="1" smtClean="0">
                            <a:solidFill>
                              <a:schemeClr val="tx1"/>
                            </a:solidFill>
                            <a:latin typeface="Cambria Math" panose="02040503050406030204" pitchFamily="18" charset="0"/>
                            <a:ea typeface="Cambria Math" panose="02040503050406030204" pitchFamily="18" charset="0"/>
                          </a:rPr>
                        </m:ctrlPr>
                      </m:dPr>
                      <m:e>
                        <m:r>
                          <a:rPr lang="cs-CZ" sz="1800" b="0" i="1" smtClean="0">
                            <a:solidFill>
                              <a:schemeClr val="tx1"/>
                            </a:solidFill>
                            <a:latin typeface="Cambria Math" panose="02040503050406030204" pitchFamily="18" charset="0"/>
                            <a:ea typeface="Cambria Math" panose="02040503050406030204" pitchFamily="18" charset="0"/>
                          </a:rPr>
                          <m:t>𝑎𝑚</m:t>
                        </m:r>
                        <m:r>
                          <a:rPr lang="cs-CZ" sz="1800" i="1">
                            <a:solidFill>
                              <a:schemeClr val="tx1"/>
                            </a:solidFill>
                            <a:latin typeface="Cambria Math" panose="02040503050406030204" pitchFamily="18" charset="0"/>
                            <a:ea typeface="Cambria Math" panose="02040503050406030204" pitchFamily="18" charset="0"/>
                          </a:rPr>
                          <m:t>+</m:t>
                        </m:r>
                        <m:r>
                          <a:rPr lang="cs-CZ" sz="1800" b="0" i="1" smtClean="0">
                            <a:solidFill>
                              <a:schemeClr val="tx1"/>
                            </a:solidFill>
                            <a:latin typeface="Cambria Math" panose="02040503050406030204" pitchFamily="18" charset="0"/>
                            <a:ea typeface="Cambria Math" panose="02040503050406030204" pitchFamily="18" charset="0"/>
                          </a:rPr>
                          <m:t>𝑎𝑚</m:t>
                        </m:r>
                        <m:f>
                          <m:fPr>
                            <m:ctrlPr>
                              <a:rPr lang="cs-CZ" sz="1800" i="1">
                                <a:solidFill>
                                  <a:schemeClr val="tx1"/>
                                </a:solidFill>
                                <a:latin typeface="Cambria Math" panose="02040503050406030204" pitchFamily="18" charset="0"/>
                              </a:rPr>
                            </m:ctrlPr>
                          </m:fPr>
                          <m:num>
                            <m:r>
                              <a:rPr lang="cs-CZ" sz="1800" b="0" i="1" smtClean="0">
                                <a:solidFill>
                                  <a:schemeClr val="tx1"/>
                                </a:solidFill>
                                <a:latin typeface="Cambria Math" panose="02040503050406030204" pitchFamily="18" charset="0"/>
                              </a:rPr>
                              <m:t>𝑚</m:t>
                            </m:r>
                            <m:r>
                              <a:rPr lang="cs-CZ" sz="1800" i="1">
                                <a:solidFill>
                                  <a:schemeClr val="tx1"/>
                                </a:solidFill>
                                <a:latin typeface="Cambria Math" panose="02040503050406030204" pitchFamily="18" charset="0"/>
                              </a:rPr>
                              <m:t>+1</m:t>
                            </m:r>
                          </m:num>
                          <m:den>
                            <m:r>
                              <a:rPr lang="cs-CZ" sz="1800" b="0" i="1" smtClean="0">
                                <a:solidFill>
                                  <a:schemeClr val="tx1"/>
                                </a:solidFill>
                                <a:latin typeface="Cambria Math" panose="02040503050406030204" pitchFamily="18" charset="0"/>
                              </a:rPr>
                              <m:t>𝑚</m:t>
                            </m:r>
                            <m:r>
                              <a:rPr lang="cs-CZ" sz="1800" b="0" i="1" smtClean="0">
                                <a:solidFill>
                                  <a:schemeClr val="tx1"/>
                                </a:solidFill>
                                <a:latin typeface="Cambria Math" panose="02040503050406030204" pitchFamily="18" charset="0"/>
                                <a:ea typeface="Cambria Math" panose="02040503050406030204" pitchFamily="18" charset="0"/>
                              </a:rPr>
                              <m:t>×2</m:t>
                            </m:r>
                          </m:den>
                        </m:f>
                        <m:r>
                          <a:rPr lang="cs-CZ" sz="1800" i="1">
                            <a:solidFill>
                              <a:schemeClr val="tx1"/>
                            </a:solidFill>
                            <a:latin typeface="Cambria Math" panose="02040503050406030204" pitchFamily="18" charset="0"/>
                            <a:ea typeface="Cambria Math" panose="02040503050406030204" pitchFamily="18" charset="0"/>
                          </a:rPr>
                          <m:t>×</m:t>
                        </m:r>
                        <m:r>
                          <a:rPr lang="cs-CZ" sz="1800" i="1">
                            <a:solidFill>
                              <a:schemeClr val="tx1"/>
                            </a:solidFill>
                            <a:latin typeface="Cambria Math" panose="02040503050406030204" pitchFamily="18" charset="0"/>
                            <a:ea typeface="Cambria Math" panose="02040503050406030204" pitchFamily="18" charset="0"/>
                          </a:rPr>
                          <m:t>𝑟</m:t>
                        </m:r>
                      </m:e>
                    </m:d>
                    <m:r>
                      <a:rPr lang="cs-CZ" sz="1800" b="0" i="1" smtClean="0">
                        <a:solidFill>
                          <a:schemeClr val="tx1"/>
                        </a:solidFill>
                        <a:latin typeface="Cambria Math" panose="02040503050406030204" pitchFamily="18" charset="0"/>
                        <a:ea typeface="Cambria Math" panose="02040503050406030204" pitchFamily="18" charset="0"/>
                      </a:rPr>
                      <m:t>=</m:t>
                    </m:r>
                    <m:r>
                      <a:rPr lang="cs-CZ" sz="1800" b="0" i="1" smtClean="0">
                        <a:solidFill>
                          <a:schemeClr val="tx1"/>
                        </a:solidFill>
                        <a:latin typeface="Cambria Math" panose="02040503050406030204" pitchFamily="18" charset="0"/>
                        <a:ea typeface="Cambria Math" panose="02040503050406030204" pitchFamily="18" charset="0"/>
                      </a:rPr>
                      <m:t>𝑎𝑚</m:t>
                    </m:r>
                    <m:r>
                      <a:rPr lang="cs-CZ" sz="1800" b="0" i="1" smtClean="0">
                        <a:solidFill>
                          <a:schemeClr val="tx1"/>
                        </a:solidFill>
                        <a:latin typeface="Cambria Math" panose="02040503050406030204" pitchFamily="18" charset="0"/>
                        <a:ea typeface="Cambria Math" panose="02040503050406030204" pitchFamily="18" charset="0"/>
                      </a:rPr>
                      <m:t>+</m:t>
                    </m:r>
                    <m:f>
                      <m:fPr>
                        <m:ctrlPr>
                          <a:rPr lang="cs-CZ" sz="1800" b="0" i="1" smtClean="0">
                            <a:solidFill>
                              <a:schemeClr val="tx1"/>
                            </a:solidFill>
                            <a:latin typeface="Cambria Math" panose="02040503050406030204" pitchFamily="18" charset="0"/>
                            <a:ea typeface="Cambria Math" panose="02040503050406030204" pitchFamily="18" charset="0"/>
                          </a:rPr>
                        </m:ctrlPr>
                      </m:fPr>
                      <m:num>
                        <m:r>
                          <a:rPr lang="cs-CZ" sz="1800" b="0" i="1" smtClean="0">
                            <a:solidFill>
                              <a:schemeClr val="tx1"/>
                            </a:solidFill>
                            <a:latin typeface="Cambria Math" panose="02040503050406030204" pitchFamily="18" charset="0"/>
                            <a:ea typeface="Cambria Math" panose="02040503050406030204" pitchFamily="18" charset="0"/>
                          </a:rPr>
                          <m:t>𝑎𝑚</m:t>
                        </m:r>
                        <m:r>
                          <a:rPr lang="cs-CZ" sz="1800" b="0" i="1" smtClean="0">
                            <a:solidFill>
                              <a:schemeClr val="tx1"/>
                            </a:solidFill>
                            <a:latin typeface="Cambria Math" panose="02040503050406030204" pitchFamily="18" charset="0"/>
                            <a:ea typeface="Cambria Math" panose="02040503050406030204" pitchFamily="18" charset="0"/>
                          </a:rPr>
                          <m:t>+</m:t>
                        </m:r>
                        <m:r>
                          <a:rPr lang="cs-CZ" sz="1800" b="0" i="1" smtClean="0">
                            <a:solidFill>
                              <a:schemeClr val="tx1"/>
                            </a:solidFill>
                            <a:latin typeface="Cambria Math" panose="02040503050406030204" pitchFamily="18" charset="0"/>
                            <a:ea typeface="Cambria Math" panose="02040503050406030204" pitchFamily="18" charset="0"/>
                          </a:rPr>
                          <m:t>𝑎</m:t>
                        </m:r>
                      </m:num>
                      <m:den>
                        <m:r>
                          <a:rPr lang="cs-CZ" sz="1800" b="0" i="1" smtClean="0">
                            <a:solidFill>
                              <a:schemeClr val="tx1"/>
                            </a:solidFill>
                            <a:latin typeface="Cambria Math" panose="02040503050406030204" pitchFamily="18" charset="0"/>
                            <a:ea typeface="Cambria Math" panose="02040503050406030204" pitchFamily="18" charset="0"/>
                          </a:rPr>
                          <m:t>2</m:t>
                        </m:r>
                      </m:den>
                    </m:f>
                    <m:r>
                      <a:rPr lang="cs-CZ" sz="1800" b="0" i="1" smtClean="0">
                        <a:solidFill>
                          <a:schemeClr val="tx1"/>
                        </a:solidFill>
                        <a:latin typeface="Cambria Math" panose="02040503050406030204" pitchFamily="18" charset="0"/>
                        <a:ea typeface="Cambria Math" panose="02040503050406030204" pitchFamily="18" charset="0"/>
                      </a:rPr>
                      <m:t>𝑟</m:t>
                    </m:r>
                    <m:r>
                      <a:rPr lang="cs-CZ" sz="1800" b="0" i="1" smtClean="0">
                        <a:solidFill>
                          <a:schemeClr val="tx1"/>
                        </a:solidFill>
                        <a:latin typeface="Cambria Math" panose="02040503050406030204" pitchFamily="18" charset="0"/>
                        <a:ea typeface="Cambria Math" panose="02040503050406030204" pitchFamily="18" charset="0"/>
                      </a:rPr>
                      <m:t>=</m:t>
                    </m:r>
                    <m:r>
                      <a:rPr lang="cs-CZ" sz="1800" b="0" i="1" smtClean="0">
                        <a:solidFill>
                          <a:schemeClr val="tx1"/>
                        </a:solidFill>
                        <a:latin typeface="Cambria Math" panose="02040503050406030204" pitchFamily="18" charset="0"/>
                        <a:ea typeface="Cambria Math" panose="02040503050406030204" pitchFamily="18" charset="0"/>
                      </a:rPr>
                      <m:t>𝑎𝑚</m:t>
                    </m:r>
                    <m:r>
                      <a:rPr lang="cs-CZ" sz="1800" b="0" i="1" smtClean="0">
                        <a:solidFill>
                          <a:schemeClr val="tx1"/>
                        </a:solidFill>
                        <a:latin typeface="Cambria Math" panose="02040503050406030204" pitchFamily="18" charset="0"/>
                        <a:ea typeface="Cambria Math" panose="02040503050406030204" pitchFamily="18" charset="0"/>
                      </a:rPr>
                      <m:t>+</m:t>
                    </m:r>
                    <m:f>
                      <m:fPr>
                        <m:ctrlPr>
                          <a:rPr lang="cs-CZ" sz="1800" b="0" i="1" smtClean="0">
                            <a:solidFill>
                              <a:schemeClr val="tx1"/>
                            </a:solidFill>
                            <a:latin typeface="Cambria Math" panose="02040503050406030204" pitchFamily="18" charset="0"/>
                            <a:ea typeface="Cambria Math" panose="02040503050406030204" pitchFamily="18" charset="0"/>
                          </a:rPr>
                        </m:ctrlPr>
                      </m:fPr>
                      <m:num>
                        <m:r>
                          <a:rPr lang="cs-CZ" sz="1800" b="0" i="1" smtClean="0">
                            <a:solidFill>
                              <a:schemeClr val="tx1"/>
                            </a:solidFill>
                            <a:latin typeface="Cambria Math" panose="02040503050406030204" pitchFamily="18" charset="0"/>
                            <a:ea typeface="Cambria Math" panose="02040503050406030204" pitchFamily="18" charset="0"/>
                          </a:rPr>
                          <m:t>𝑎𝑚𝑟</m:t>
                        </m:r>
                      </m:num>
                      <m:den>
                        <m:r>
                          <a:rPr lang="cs-CZ" sz="1800" b="0" i="1" smtClean="0">
                            <a:solidFill>
                              <a:schemeClr val="tx1"/>
                            </a:solidFill>
                            <a:latin typeface="Cambria Math" panose="02040503050406030204" pitchFamily="18" charset="0"/>
                            <a:ea typeface="Cambria Math" panose="02040503050406030204" pitchFamily="18" charset="0"/>
                          </a:rPr>
                          <m:t>2</m:t>
                        </m:r>
                      </m:den>
                    </m:f>
                    <m:r>
                      <a:rPr lang="cs-CZ" sz="1800" b="0" i="1" smtClean="0">
                        <a:solidFill>
                          <a:schemeClr val="tx1"/>
                        </a:solidFill>
                        <a:latin typeface="Cambria Math" panose="02040503050406030204" pitchFamily="18" charset="0"/>
                        <a:ea typeface="Cambria Math" panose="02040503050406030204" pitchFamily="18" charset="0"/>
                      </a:rPr>
                      <m:t>+</m:t>
                    </m:r>
                    <m:f>
                      <m:fPr>
                        <m:ctrlPr>
                          <a:rPr lang="cs-CZ" sz="1800" b="0" i="1" smtClean="0">
                            <a:solidFill>
                              <a:schemeClr val="tx1"/>
                            </a:solidFill>
                            <a:latin typeface="Cambria Math" panose="02040503050406030204" pitchFamily="18" charset="0"/>
                            <a:ea typeface="Cambria Math" panose="02040503050406030204" pitchFamily="18" charset="0"/>
                          </a:rPr>
                        </m:ctrlPr>
                      </m:fPr>
                      <m:num>
                        <m:r>
                          <a:rPr lang="cs-CZ" sz="1800" b="0" i="1" smtClean="0">
                            <a:solidFill>
                              <a:schemeClr val="tx1"/>
                            </a:solidFill>
                            <a:latin typeface="Cambria Math" panose="02040503050406030204" pitchFamily="18" charset="0"/>
                            <a:ea typeface="Cambria Math" panose="02040503050406030204" pitchFamily="18" charset="0"/>
                          </a:rPr>
                          <m:t>𝑎𝑟</m:t>
                        </m:r>
                      </m:num>
                      <m:den>
                        <m:r>
                          <a:rPr lang="cs-CZ" sz="1800" b="0" i="1" smtClean="0">
                            <a:solidFill>
                              <a:schemeClr val="tx1"/>
                            </a:solidFill>
                            <a:latin typeface="Cambria Math" panose="02040503050406030204" pitchFamily="18" charset="0"/>
                            <a:ea typeface="Cambria Math" panose="02040503050406030204" pitchFamily="18" charset="0"/>
                          </a:rPr>
                          <m:t>2</m:t>
                        </m:r>
                      </m:den>
                    </m:f>
                    <m:r>
                      <a:rPr lang="cs-CZ" sz="1800" b="0" i="1" smtClean="0">
                        <a:solidFill>
                          <a:schemeClr val="tx1"/>
                        </a:solidFill>
                        <a:latin typeface="Cambria Math" panose="02040503050406030204" pitchFamily="18" charset="0"/>
                        <a:ea typeface="Cambria Math" panose="02040503050406030204" pitchFamily="18" charset="0"/>
                      </a:rPr>
                      <m:t>=</m:t>
                    </m:r>
                    <m:r>
                      <a:rPr lang="cs-CZ" sz="1800" b="1" i="1" smtClean="0">
                        <a:solidFill>
                          <a:srgbClr val="C00000"/>
                        </a:solidFill>
                        <a:latin typeface="Cambria Math" panose="02040503050406030204" pitchFamily="18" charset="0"/>
                        <a:ea typeface="Cambria Math" panose="02040503050406030204" pitchFamily="18" charset="0"/>
                      </a:rPr>
                      <m:t>𝒎</m:t>
                    </m:r>
                    <m:r>
                      <a:rPr lang="cs-CZ" sz="1800" b="0" i="1" smtClean="0">
                        <a:solidFill>
                          <a:schemeClr val="tx1"/>
                        </a:solidFill>
                        <a:latin typeface="Cambria Math" panose="02040503050406030204" pitchFamily="18" charset="0"/>
                        <a:ea typeface="Cambria Math" panose="02040503050406030204" pitchFamily="18" charset="0"/>
                      </a:rPr>
                      <m:t>(</m:t>
                    </m:r>
                    <m:r>
                      <a:rPr lang="cs-CZ" sz="1800" b="0" i="1" smtClean="0">
                        <a:solidFill>
                          <a:schemeClr val="tx1"/>
                        </a:solidFill>
                        <a:latin typeface="Cambria Math" panose="02040503050406030204" pitchFamily="18" charset="0"/>
                        <a:ea typeface="Cambria Math" panose="02040503050406030204" pitchFamily="18" charset="0"/>
                      </a:rPr>
                      <m:t>𝑎</m:t>
                    </m:r>
                    <m:r>
                      <a:rPr lang="cs-CZ" sz="1800" b="0" i="1" smtClean="0">
                        <a:solidFill>
                          <a:schemeClr val="tx1"/>
                        </a:solidFill>
                        <a:latin typeface="Cambria Math" panose="02040503050406030204" pitchFamily="18" charset="0"/>
                        <a:ea typeface="Cambria Math" panose="02040503050406030204" pitchFamily="18" charset="0"/>
                      </a:rPr>
                      <m:t>+</m:t>
                    </m:r>
                    <m:f>
                      <m:fPr>
                        <m:ctrlPr>
                          <a:rPr lang="cs-CZ" sz="1800" b="0" i="1" smtClean="0">
                            <a:solidFill>
                              <a:schemeClr val="tx1"/>
                            </a:solidFill>
                            <a:latin typeface="Cambria Math" panose="02040503050406030204" pitchFamily="18" charset="0"/>
                            <a:ea typeface="Cambria Math" panose="02040503050406030204" pitchFamily="18" charset="0"/>
                          </a:rPr>
                        </m:ctrlPr>
                      </m:fPr>
                      <m:num>
                        <m:r>
                          <a:rPr lang="cs-CZ" sz="1800" b="0" i="1" smtClean="0">
                            <a:solidFill>
                              <a:schemeClr val="tx1"/>
                            </a:solidFill>
                            <a:latin typeface="Cambria Math" panose="02040503050406030204" pitchFamily="18" charset="0"/>
                            <a:ea typeface="Cambria Math" panose="02040503050406030204" pitchFamily="18" charset="0"/>
                          </a:rPr>
                          <m:t>𝑎𝑟</m:t>
                        </m:r>
                      </m:num>
                      <m:den>
                        <m:r>
                          <a:rPr lang="cs-CZ" sz="1800" b="0" i="1" smtClean="0">
                            <a:solidFill>
                              <a:schemeClr val="tx1"/>
                            </a:solidFill>
                            <a:latin typeface="Cambria Math" panose="02040503050406030204" pitchFamily="18" charset="0"/>
                            <a:ea typeface="Cambria Math" panose="02040503050406030204" pitchFamily="18" charset="0"/>
                          </a:rPr>
                          <m:t>2</m:t>
                        </m:r>
                      </m:den>
                    </m:f>
                    <m:r>
                      <a:rPr lang="cs-CZ" sz="1800" b="0" i="1" smtClean="0">
                        <a:solidFill>
                          <a:schemeClr val="tx1"/>
                        </a:solidFill>
                        <a:latin typeface="Cambria Math" panose="02040503050406030204" pitchFamily="18" charset="0"/>
                        <a:ea typeface="Cambria Math" panose="02040503050406030204" pitchFamily="18" charset="0"/>
                      </a:rPr>
                      <m:t>)+</m:t>
                    </m:r>
                    <m:f>
                      <m:fPr>
                        <m:ctrlPr>
                          <a:rPr lang="cs-CZ" sz="1800" b="0" i="1" smtClean="0">
                            <a:solidFill>
                              <a:schemeClr val="tx1"/>
                            </a:solidFill>
                            <a:latin typeface="Cambria Math" panose="02040503050406030204" pitchFamily="18" charset="0"/>
                            <a:ea typeface="Cambria Math" panose="02040503050406030204" pitchFamily="18" charset="0"/>
                          </a:rPr>
                        </m:ctrlPr>
                      </m:fPr>
                      <m:num>
                        <m:r>
                          <a:rPr lang="cs-CZ" sz="1800" b="0" i="1" smtClean="0">
                            <a:solidFill>
                              <a:schemeClr val="tx1"/>
                            </a:solidFill>
                            <a:latin typeface="Cambria Math" panose="02040503050406030204" pitchFamily="18" charset="0"/>
                            <a:ea typeface="Cambria Math" panose="02040503050406030204" pitchFamily="18" charset="0"/>
                          </a:rPr>
                          <m:t>𝑎𝑟</m:t>
                        </m:r>
                      </m:num>
                      <m:den>
                        <m:r>
                          <a:rPr lang="cs-CZ" sz="1800" b="0" i="1" smtClean="0">
                            <a:solidFill>
                              <a:schemeClr val="tx1"/>
                            </a:solidFill>
                            <a:latin typeface="Cambria Math" panose="02040503050406030204" pitchFamily="18" charset="0"/>
                            <a:ea typeface="Cambria Math" panose="02040503050406030204" pitchFamily="18" charset="0"/>
                          </a:rPr>
                          <m:t>2</m:t>
                        </m:r>
                      </m:den>
                    </m:f>
                  </m:oMath>
                </a14:m>
                <a:r>
                  <a:rPr lang="cs-CZ" sz="1800" b="0" i="1" dirty="0">
                    <a:effectLst/>
                    <a:latin typeface="Cambria Math" panose="02040503050406030204" pitchFamily="18" charset="0"/>
                    <a:ea typeface="Cambria Math" panose="02040503050406030204" pitchFamily="18" charset="0"/>
                    <a:cs typeface="Times New Roman" panose="02020603050405020304" pitchFamily="18" charset="0"/>
                  </a:rPr>
                  <a:t> </a:t>
                </a:r>
              </a:p>
              <a:p>
                <a:pPr marL="72000" indent="0" algn="ctr">
                  <a:buNone/>
                </a:pPr>
                <a:r>
                  <a:rPr lang="cs-CZ" sz="1800" b="0" dirty="0">
                    <a:ea typeface="Calibri" panose="020F0502020204030204" pitchFamily="34" charset="0"/>
                    <a:cs typeface="Times New Roman" panose="02020603050405020304" pitchFamily="18" charset="0"/>
                  </a:rPr>
                  <a:t>((</a:t>
                </a:r>
                <a14:m>
                  <m:oMath xmlns:m="http://schemas.openxmlformats.org/officeDocument/2006/math">
                    <m:f>
                      <m:fPr>
                        <m:ctrlPr>
                          <a:rPr lang="cs-CZ" sz="1800" b="0" i="1" smtClean="0">
                            <a:latin typeface="Cambria Math" panose="02040503050406030204" pitchFamily="18" charset="0"/>
                            <a:ea typeface="Calibri" panose="020F0502020204030204" pitchFamily="34" charset="0"/>
                            <a:cs typeface="Times New Roman" panose="02020603050405020304" pitchFamily="18" charset="0"/>
                          </a:rPr>
                        </m:ctrlPr>
                      </m:fPr>
                      <m:num>
                        <m:r>
                          <a:rPr lang="cs-CZ" sz="1800" i="1">
                            <a:latin typeface="Cambria Math" panose="02040503050406030204" pitchFamily="18" charset="0"/>
                            <a:ea typeface="Calibri" panose="020F0502020204030204" pitchFamily="34" charset="0"/>
                            <a:cs typeface="Times New Roman" panose="02020603050405020304" pitchFamily="18" charset="0"/>
                          </a:rPr>
                          <m:t>𝐹𝑉𝐴</m:t>
                        </m:r>
                      </m:num>
                      <m:den>
                        <m:sSup>
                          <m:sSupPr>
                            <m:ctrlPr>
                              <a:rPr lang="cs-CZ" sz="1800" i="1">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800" i="1">
                                    <a:latin typeface="Cambria Math" panose="02040503050406030204" pitchFamily="18" charset="0"/>
                                    <a:ea typeface="Calibri" panose="020F0502020204030204" pitchFamily="34" charset="0"/>
                                    <a:cs typeface="Times New Roman" panose="02020603050405020304" pitchFamily="18" charset="0"/>
                                  </a:rPr>
                                </m:ctrlPr>
                              </m:dPr>
                              <m:e>
                                <m:r>
                                  <a:rPr lang="cs-CZ" sz="1800" i="1">
                                    <a:latin typeface="Cambria Math" panose="02040503050406030204" pitchFamily="18" charset="0"/>
                                    <a:ea typeface="Calibri" panose="020F0502020204030204" pitchFamily="34" charset="0"/>
                                    <a:cs typeface="Times New Roman" panose="02020603050405020304" pitchFamily="18" charset="0"/>
                                  </a:rPr>
                                  <m:t>1+</m:t>
                                </m:r>
                                <m:sSub>
                                  <m:sSubPr>
                                    <m:ctrlPr>
                                      <a:rPr lang="cs-CZ" sz="1800" b="0" i="1" smtClean="0">
                                        <a:latin typeface="Cambria Math" panose="02040503050406030204" pitchFamily="18" charset="0"/>
                                        <a:ea typeface="Calibri" panose="020F0502020204030204" pitchFamily="34" charset="0"/>
                                        <a:cs typeface="Times New Roman" panose="02020603050405020304" pitchFamily="18" charset="0"/>
                                      </a:rPr>
                                    </m:ctrlPr>
                                  </m:sSubPr>
                                  <m:e>
                                    <m:r>
                                      <a:rPr lang="cs-CZ" sz="1800" b="0" i="1" smtClean="0">
                                        <a:latin typeface="Cambria Math" panose="02040503050406030204" pitchFamily="18" charset="0"/>
                                        <a:ea typeface="Calibri" panose="020F0502020204030204" pitchFamily="34" charset="0"/>
                                        <a:cs typeface="Times New Roman" panose="02020603050405020304" pitchFamily="18" charset="0"/>
                                      </a:rPr>
                                      <m:t>𝑟</m:t>
                                    </m:r>
                                  </m:e>
                                  <m:sub>
                                    <m:r>
                                      <a:rPr lang="cs-CZ" sz="1800" b="0" i="1" smtClean="0">
                                        <a:latin typeface="Cambria Math" panose="02040503050406030204" pitchFamily="18" charset="0"/>
                                        <a:ea typeface="Calibri" panose="020F0502020204030204" pitchFamily="34" charset="0"/>
                                        <a:cs typeface="Times New Roman" panose="02020603050405020304" pitchFamily="18" charset="0"/>
                                      </a:rPr>
                                      <m:t>𝑚</m:t>
                                    </m:r>
                                  </m:sub>
                                </m:sSub>
                              </m:e>
                            </m:d>
                          </m:e>
                          <m:sup>
                            <m:r>
                              <a:rPr lang="cs-CZ" sz="1800" i="1">
                                <a:latin typeface="Cambria Math" panose="02040503050406030204" pitchFamily="18" charset="0"/>
                                <a:ea typeface="Calibri" panose="020F0502020204030204" pitchFamily="34" charset="0"/>
                                <a:cs typeface="Times New Roman" panose="02020603050405020304" pitchFamily="18" charset="0"/>
                              </a:rPr>
                              <m:t>𝑚</m:t>
                            </m:r>
                            <m:r>
                              <a:rPr lang="cs-CZ" sz="1800" i="1">
                                <a:latin typeface="Cambria Math" panose="02040503050406030204" pitchFamily="18" charset="0"/>
                                <a:ea typeface="Cambria Math" panose="02040503050406030204" pitchFamily="18" charset="0"/>
                                <a:cs typeface="Times New Roman" panose="02020603050405020304" pitchFamily="18" charset="0"/>
                              </a:rPr>
                              <m:t>×</m:t>
                            </m:r>
                            <m:r>
                              <a:rPr lang="cs-CZ" sz="1800" i="1">
                                <a:latin typeface="Cambria Math" panose="02040503050406030204" pitchFamily="18" charset="0"/>
                                <a:ea typeface="Calibri" panose="020F0502020204030204" pitchFamily="34" charset="0"/>
                                <a:cs typeface="Times New Roman" panose="02020603050405020304" pitchFamily="18" charset="0"/>
                              </a:rPr>
                              <m:t>𝑛</m:t>
                            </m:r>
                          </m:sup>
                        </m:sSup>
                        <m:r>
                          <a:rPr lang="cs-CZ" sz="1800" b="0" i="1" smtClean="0">
                            <a:latin typeface="Cambria Math" panose="02040503050406030204" pitchFamily="18" charset="0"/>
                            <a:ea typeface="Calibri" panose="020F0502020204030204" pitchFamily="34" charset="0"/>
                            <a:cs typeface="Times New Roman" panose="02020603050405020304" pitchFamily="18" charset="0"/>
                          </a:rPr>
                          <m:t>−1</m:t>
                        </m:r>
                      </m:den>
                    </m:f>
                    <m:r>
                      <a:rPr lang="cs-CZ" sz="1800" b="0" i="1" smtClean="0">
                        <a:latin typeface="Cambria Math" panose="02040503050406030204" pitchFamily="18" charset="0"/>
                        <a:ea typeface="Cambria Math" panose="02040503050406030204" pitchFamily="18" charset="0"/>
                        <a:cs typeface="Times New Roman" panose="02020603050405020304" pitchFamily="18" charset="0"/>
                      </a:rPr>
                      <m:t>×</m:t>
                    </m:r>
                    <m:r>
                      <a:rPr lang="cs-CZ" sz="1800" b="0" i="1" smtClean="0">
                        <a:latin typeface="Cambria Math" panose="02040503050406030204" pitchFamily="18" charset="0"/>
                        <a:ea typeface="Cambria Math" panose="02040503050406030204" pitchFamily="18" charset="0"/>
                        <a:cs typeface="Times New Roman" panose="02020603050405020304" pitchFamily="18" charset="0"/>
                      </a:rPr>
                      <m:t>𝑟</m:t>
                    </m:r>
                    <m:r>
                      <a:rPr lang="cs-CZ" sz="1800" b="0" i="1" smtClean="0">
                        <a:latin typeface="Cambria Math" panose="02040503050406030204" pitchFamily="18" charset="0"/>
                        <a:ea typeface="Cambria Math" panose="02040503050406030204" pitchFamily="18" charset="0"/>
                        <a:cs typeface="Times New Roman" panose="02020603050405020304" pitchFamily="18" charset="0"/>
                      </a:rPr>
                      <m:t>)−</m:t>
                    </m:r>
                    <m:f>
                      <m:fPr>
                        <m:ctrlPr>
                          <a:rPr lang="cs-CZ" sz="1800" b="0" i="1" smtClean="0">
                            <a:latin typeface="Cambria Math" panose="02040503050406030204" pitchFamily="18" charset="0"/>
                            <a:ea typeface="Cambria Math" panose="02040503050406030204" pitchFamily="18" charset="0"/>
                            <a:cs typeface="Times New Roman" panose="02020603050405020304" pitchFamily="18" charset="0"/>
                          </a:rPr>
                        </m:ctrlPr>
                      </m:fPr>
                      <m:num>
                        <m:r>
                          <a:rPr lang="cs-CZ" sz="1800" b="0" i="1" smtClean="0">
                            <a:latin typeface="Cambria Math" panose="02040503050406030204" pitchFamily="18" charset="0"/>
                            <a:ea typeface="Cambria Math" panose="02040503050406030204" pitchFamily="18" charset="0"/>
                            <a:cs typeface="Times New Roman" panose="02020603050405020304" pitchFamily="18" charset="0"/>
                          </a:rPr>
                          <m:t>𝑎</m:t>
                        </m:r>
                        <m:r>
                          <a:rPr lang="cs-CZ" sz="1800" b="0" i="1" smtClean="0">
                            <a:latin typeface="Cambria Math" panose="02040503050406030204" pitchFamily="18" charset="0"/>
                            <a:ea typeface="Cambria Math" panose="02040503050406030204" pitchFamily="18" charset="0"/>
                            <a:cs typeface="Times New Roman" panose="02020603050405020304" pitchFamily="18" charset="0"/>
                          </a:rPr>
                          <m:t>×</m:t>
                        </m:r>
                        <m:r>
                          <a:rPr lang="cs-CZ" sz="1800" b="0" i="1" smtClean="0">
                            <a:latin typeface="Cambria Math" panose="02040503050406030204" pitchFamily="18" charset="0"/>
                            <a:ea typeface="Cambria Math" panose="02040503050406030204" pitchFamily="18" charset="0"/>
                            <a:cs typeface="Times New Roman" panose="02020603050405020304" pitchFamily="18" charset="0"/>
                          </a:rPr>
                          <m:t>𝑟</m:t>
                        </m:r>
                      </m:num>
                      <m:den>
                        <m:r>
                          <a:rPr lang="cs-CZ" sz="1800" b="0" i="1" smtClean="0">
                            <a:latin typeface="Cambria Math" panose="02040503050406030204" pitchFamily="18" charset="0"/>
                            <a:ea typeface="Cambria Math" panose="02040503050406030204" pitchFamily="18" charset="0"/>
                            <a:cs typeface="Times New Roman" panose="02020603050405020304" pitchFamily="18" charset="0"/>
                          </a:rPr>
                          <m:t>2</m:t>
                        </m:r>
                      </m:den>
                    </m:f>
                    <m:r>
                      <a:rPr lang="cs-CZ" sz="1800" b="0" i="1" smtClean="0">
                        <a:latin typeface="Cambria Math" panose="02040503050406030204" pitchFamily="18" charset="0"/>
                        <a:ea typeface="Cambria Math" panose="02040503050406030204" pitchFamily="18" charset="0"/>
                        <a:cs typeface="Times New Roman" panose="02020603050405020304" pitchFamily="18" charset="0"/>
                      </a:rPr>
                      <m:t>)/(</m:t>
                    </m:r>
                    <m:r>
                      <a:rPr lang="cs-CZ" sz="1800" b="0" i="1" smtClean="0">
                        <a:latin typeface="Cambria Math" panose="02040503050406030204" pitchFamily="18" charset="0"/>
                        <a:ea typeface="Cambria Math" panose="02040503050406030204" pitchFamily="18" charset="0"/>
                        <a:cs typeface="Times New Roman" panose="02020603050405020304" pitchFamily="18" charset="0"/>
                      </a:rPr>
                      <m:t>𝑎</m:t>
                    </m:r>
                    <m:r>
                      <a:rPr lang="cs-CZ" sz="1800" b="0" i="1" smtClean="0">
                        <a:latin typeface="Cambria Math" panose="02040503050406030204" pitchFamily="18" charset="0"/>
                        <a:ea typeface="Cambria Math" panose="02040503050406030204" pitchFamily="18" charset="0"/>
                        <a:cs typeface="Times New Roman" panose="02020603050405020304" pitchFamily="18" charset="0"/>
                      </a:rPr>
                      <m:t>+</m:t>
                    </m:r>
                    <m:f>
                      <m:fPr>
                        <m:ctrlPr>
                          <a:rPr lang="cs-CZ" sz="1800" b="0" i="1" smtClean="0">
                            <a:latin typeface="Cambria Math" panose="02040503050406030204" pitchFamily="18" charset="0"/>
                            <a:ea typeface="Cambria Math" panose="02040503050406030204" pitchFamily="18" charset="0"/>
                            <a:cs typeface="Times New Roman" panose="02020603050405020304" pitchFamily="18" charset="0"/>
                          </a:rPr>
                        </m:ctrlPr>
                      </m:fPr>
                      <m:num>
                        <m:r>
                          <a:rPr lang="cs-CZ" sz="1800" b="0" i="1" smtClean="0">
                            <a:latin typeface="Cambria Math" panose="02040503050406030204" pitchFamily="18" charset="0"/>
                            <a:ea typeface="Cambria Math" panose="02040503050406030204" pitchFamily="18" charset="0"/>
                            <a:cs typeface="Times New Roman" panose="02020603050405020304" pitchFamily="18" charset="0"/>
                          </a:rPr>
                          <m:t>𝑎</m:t>
                        </m:r>
                        <m:r>
                          <a:rPr lang="cs-CZ" sz="1800" b="0" i="1" smtClean="0">
                            <a:latin typeface="Cambria Math" panose="02040503050406030204" pitchFamily="18" charset="0"/>
                            <a:ea typeface="Cambria Math" panose="02040503050406030204" pitchFamily="18" charset="0"/>
                            <a:cs typeface="Times New Roman" panose="02020603050405020304" pitchFamily="18" charset="0"/>
                          </a:rPr>
                          <m:t>×</m:t>
                        </m:r>
                        <m:sSub>
                          <m:sSubPr>
                            <m:ctrlPr>
                              <a:rPr lang="cs-CZ" sz="1800" b="0" i="1" smtClean="0">
                                <a:latin typeface="Cambria Math" panose="02040503050406030204" pitchFamily="18" charset="0"/>
                                <a:ea typeface="Cambria Math" panose="02040503050406030204" pitchFamily="18" charset="0"/>
                                <a:cs typeface="Times New Roman" panose="02020603050405020304" pitchFamily="18" charset="0"/>
                              </a:rPr>
                            </m:ctrlPr>
                          </m:sSubPr>
                          <m:e>
                            <m:r>
                              <a:rPr lang="cs-CZ" sz="1800" b="0" i="1" smtClean="0">
                                <a:latin typeface="Cambria Math" panose="02040503050406030204" pitchFamily="18" charset="0"/>
                                <a:ea typeface="Cambria Math" panose="02040503050406030204" pitchFamily="18" charset="0"/>
                                <a:cs typeface="Times New Roman" panose="02020603050405020304" pitchFamily="18" charset="0"/>
                              </a:rPr>
                              <m:t>𝑟</m:t>
                            </m:r>
                          </m:e>
                          <m:sub>
                            <m:r>
                              <a:rPr lang="cs-CZ" sz="1800" b="0" i="1" smtClean="0">
                                <a:latin typeface="Cambria Math" panose="02040503050406030204" pitchFamily="18" charset="0"/>
                                <a:ea typeface="Cambria Math" panose="02040503050406030204" pitchFamily="18" charset="0"/>
                                <a:cs typeface="Times New Roman" panose="02020603050405020304" pitchFamily="18" charset="0"/>
                              </a:rPr>
                              <m:t>𝑚</m:t>
                            </m:r>
                          </m:sub>
                        </m:sSub>
                      </m:num>
                      <m:den>
                        <m:r>
                          <a:rPr lang="cs-CZ" sz="1800" b="0" i="1" smtClean="0">
                            <a:latin typeface="Cambria Math" panose="02040503050406030204" pitchFamily="18" charset="0"/>
                            <a:ea typeface="Cambria Math" panose="02040503050406030204" pitchFamily="18" charset="0"/>
                            <a:cs typeface="Times New Roman" panose="02020603050405020304" pitchFamily="18" charset="0"/>
                          </a:rPr>
                          <m:t>2</m:t>
                        </m:r>
                      </m:den>
                    </m:f>
                    <m:r>
                      <a:rPr lang="cs-CZ" sz="1800" b="0" i="1" smtClean="0">
                        <a:latin typeface="Cambria Math" panose="02040503050406030204" pitchFamily="18" charset="0"/>
                        <a:ea typeface="Cambria Math" panose="02040503050406030204" pitchFamily="18" charset="0"/>
                        <a:cs typeface="Times New Roman" panose="02020603050405020304" pitchFamily="18" charset="0"/>
                      </a:rPr>
                      <m:t>) </m:t>
                    </m:r>
                    <m:r>
                      <a:rPr lang="cs-CZ" sz="1800" i="1">
                        <a:latin typeface="Cambria Math" panose="02040503050406030204" pitchFamily="18" charset="0"/>
                        <a:ea typeface="Calibri" panose="020F0502020204030204" pitchFamily="34" charset="0"/>
                        <a:cs typeface="Times New Roman" panose="02020603050405020304" pitchFamily="18" charset="0"/>
                      </a:rPr>
                      <m:t>=</m:t>
                    </m:r>
                  </m:oMath>
                </a14:m>
                <a:r>
                  <a:rPr lang="cs-CZ" sz="1800" b="1" i="1" dirty="0">
                    <a:latin typeface="Cambria Math" panose="02040503050406030204" pitchFamily="18" charset="0"/>
                    <a:ea typeface="Calibri" panose="020F0502020204030204" pitchFamily="34" charset="0"/>
                    <a:cs typeface="Times New Roman" panose="02020603050405020304" pitchFamily="18" charset="0"/>
                  </a:rPr>
                  <a:t>m</a:t>
                </a:r>
              </a:p>
              <a:p>
                <a:pPr marL="72000" indent="0" algn="ctr">
                  <a:buNone/>
                </a:pPr>
                <a14:m>
                  <m:oMathPara xmlns:m="http://schemas.openxmlformats.org/officeDocument/2006/math">
                    <m:oMathParaPr>
                      <m:jc m:val="centerGroup"/>
                    </m:oMathParaPr>
                    <m:oMath xmlns:m="http://schemas.openxmlformats.org/officeDocument/2006/math">
                      <m:r>
                        <a:rPr lang="cs-CZ" sz="1800" b="1" i="1" smtClean="0">
                          <a:effectLst/>
                          <a:latin typeface="Cambria Math" panose="02040503050406030204" pitchFamily="18" charset="0"/>
                          <a:ea typeface="Cambria Math" panose="02040503050406030204" pitchFamily="18" charset="0"/>
                          <a:cs typeface="Times New Roman" panose="02020603050405020304" pitchFamily="18" charset="0"/>
                        </a:rPr>
                        <m:t>𝒎</m:t>
                      </m:r>
                      <m:r>
                        <a:rPr lang="cs-CZ" sz="1800" b="0" i="1" smtClean="0">
                          <a:effectLst/>
                          <a:latin typeface="Cambria Math" panose="02040503050406030204" pitchFamily="18" charset="0"/>
                          <a:ea typeface="Cambria Math" panose="02040503050406030204" pitchFamily="18" charset="0"/>
                          <a:cs typeface="Times New Roman" panose="02020603050405020304" pitchFamily="18" charset="0"/>
                        </a:rPr>
                        <m:t>=</m:t>
                      </m:r>
                      <m:r>
                        <m:rPr>
                          <m:nor/>
                        </m:rPr>
                        <a:rPr lang="cs-CZ" sz="1800" dirty="0">
                          <a:ea typeface="Calibri" panose="020F0502020204030204" pitchFamily="34" charset="0"/>
                          <a:cs typeface="Times New Roman" panose="02020603050405020304" pitchFamily="18" charset="0"/>
                        </a:rPr>
                        <m:t>(</m:t>
                      </m:r>
                      <m:f>
                        <m:fPr>
                          <m:ctrlPr>
                            <a:rPr lang="cs-CZ" sz="1800" i="1">
                              <a:latin typeface="Cambria Math" panose="02040503050406030204" pitchFamily="18" charset="0"/>
                              <a:ea typeface="Calibri" panose="020F0502020204030204" pitchFamily="34" charset="0"/>
                              <a:cs typeface="Times New Roman" panose="02020603050405020304" pitchFamily="18" charset="0"/>
                            </a:rPr>
                          </m:ctrlPr>
                        </m:fPr>
                        <m:num>
                          <m:r>
                            <a:rPr lang="cs-CZ" sz="1800" b="0" i="1" smtClean="0">
                              <a:latin typeface="Cambria Math" panose="02040503050406030204" pitchFamily="18" charset="0"/>
                              <a:ea typeface="Calibri" panose="020F0502020204030204" pitchFamily="34" charset="0"/>
                              <a:cs typeface="Times New Roman" panose="02020603050405020304" pitchFamily="18" charset="0"/>
                            </a:rPr>
                            <m:t>250275,3</m:t>
                          </m:r>
                        </m:num>
                        <m:den>
                          <m:sSup>
                            <m:sSupPr>
                              <m:ctrlPr>
                                <a:rPr lang="cs-CZ" sz="1800" i="1">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800" i="1">
                                      <a:latin typeface="Cambria Math" panose="02040503050406030204" pitchFamily="18" charset="0"/>
                                      <a:ea typeface="Calibri" panose="020F0502020204030204" pitchFamily="34" charset="0"/>
                                      <a:cs typeface="Times New Roman" panose="02020603050405020304" pitchFamily="18" charset="0"/>
                                    </a:rPr>
                                  </m:ctrlPr>
                                </m:dPr>
                                <m:e>
                                  <m:r>
                                    <a:rPr lang="cs-CZ" sz="1800" i="1">
                                      <a:latin typeface="Cambria Math" panose="02040503050406030204" pitchFamily="18" charset="0"/>
                                      <a:ea typeface="Calibri" panose="020F0502020204030204" pitchFamily="34" charset="0"/>
                                      <a:cs typeface="Times New Roman" panose="02020603050405020304" pitchFamily="18" charset="0"/>
                                    </a:rPr>
                                    <m:t>1+</m:t>
                                  </m:r>
                                  <m:r>
                                    <a:rPr lang="cs-CZ" sz="1800" b="0" i="1" smtClean="0">
                                      <a:latin typeface="Cambria Math" panose="02040503050406030204" pitchFamily="18" charset="0"/>
                                      <a:ea typeface="Calibri" panose="020F0502020204030204" pitchFamily="34" charset="0"/>
                                      <a:cs typeface="Times New Roman" panose="02020603050405020304" pitchFamily="18" charset="0"/>
                                    </a:rPr>
                                    <m:t>0,009</m:t>
                                  </m:r>
                                </m:e>
                              </m:d>
                            </m:e>
                            <m:sup>
                              <m:r>
                                <a:rPr lang="cs-CZ" sz="1800" b="0" i="1" smtClean="0">
                                  <a:latin typeface="Cambria Math" panose="02040503050406030204" pitchFamily="18" charset="0"/>
                                  <a:ea typeface="Calibri" panose="020F0502020204030204" pitchFamily="34" charset="0"/>
                                  <a:cs typeface="Times New Roman" panose="02020603050405020304" pitchFamily="18" charset="0"/>
                                </a:rPr>
                                <m:t>4</m:t>
                              </m:r>
                              <m:r>
                                <a:rPr lang="cs-CZ" sz="1800" i="1">
                                  <a:latin typeface="Cambria Math" panose="02040503050406030204" pitchFamily="18" charset="0"/>
                                  <a:ea typeface="Cambria Math" panose="02040503050406030204" pitchFamily="18" charset="0"/>
                                  <a:cs typeface="Times New Roman" panose="02020603050405020304" pitchFamily="18" charset="0"/>
                                </a:rPr>
                                <m:t>×</m:t>
                              </m:r>
                              <m:r>
                                <a:rPr lang="cs-CZ" sz="1800" b="0" i="1" smtClean="0">
                                  <a:latin typeface="Cambria Math" panose="02040503050406030204" pitchFamily="18" charset="0"/>
                                  <a:ea typeface="Cambria Math" panose="02040503050406030204" pitchFamily="18" charset="0"/>
                                  <a:cs typeface="Times New Roman" panose="02020603050405020304" pitchFamily="18" charset="0"/>
                                </a:rPr>
                                <m:t>8</m:t>
                              </m:r>
                            </m:sup>
                          </m:sSup>
                          <m:r>
                            <a:rPr lang="cs-CZ" sz="1800" i="1">
                              <a:latin typeface="Cambria Math" panose="02040503050406030204" pitchFamily="18" charset="0"/>
                              <a:ea typeface="Calibri" panose="020F0502020204030204" pitchFamily="34" charset="0"/>
                              <a:cs typeface="Times New Roman" panose="02020603050405020304" pitchFamily="18" charset="0"/>
                            </a:rPr>
                            <m:t>−1</m:t>
                          </m:r>
                        </m:den>
                      </m:f>
                      <m:r>
                        <a:rPr lang="cs-CZ" sz="1800" i="1">
                          <a:latin typeface="Cambria Math" panose="02040503050406030204" pitchFamily="18" charset="0"/>
                          <a:ea typeface="Cambria Math" panose="02040503050406030204" pitchFamily="18" charset="0"/>
                          <a:cs typeface="Times New Roman" panose="02020603050405020304" pitchFamily="18" charset="0"/>
                        </a:rPr>
                        <m:t>×</m:t>
                      </m:r>
                      <m:r>
                        <a:rPr lang="cs-CZ" sz="1800" b="0" i="1" smtClean="0">
                          <a:latin typeface="Cambria Math" panose="02040503050406030204" pitchFamily="18" charset="0"/>
                          <a:ea typeface="Cambria Math" panose="02040503050406030204" pitchFamily="18" charset="0"/>
                          <a:cs typeface="Times New Roman" panose="02020603050405020304" pitchFamily="18" charset="0"/>
                        </a:rPr>
                        <m:t>0,009</m:t>
                      </m:r>
                      <m:r>
                        <a:rPr lang="cs-CZ" sz="1800" i="1">
                          <a:latin typeface="Cambria Math" panose="02040503050406030204" pitchFamily="18" charset="0"/>
                          <a:ea typeface="Cambria Math" panose="02040503050406030204" pitchFamily="18" charset="0"/>
                          <a:cs typeface="Times New Roman" panose="02020603050405020304" pitchFamily="18" charset="0"/>
                        </a:rPr>
                        <m:t>−</m:t>
                      </m:r>
                      <m:f>
                        <m:fPr>
                          <m:ctrlPr>
                            <a:rPr lang="cs-CZ" sz="1800" i="1">
                              <a:latin typeface="Cambria Math" panose="02040503050406030204" pitchFamily="18" charset="0"/>
                              <a:ea typeface="Cambria Math" panose="02040503050406030204" pitchFamily="18" charset="0"/>
                              <a:cs typeface="Times New Roman" panose="02020603050405020304" pitchFamily="18" charset="0"/>
                            </a:rPr>
                          </m:ctrlPr>
                        </m:fPr>
                        <m:num>
                          <m:r>
                            <a:rPr lang="cs-CZ" sz="1800" b="0" i="1" smtClean="0">
                              <a:latin typeface="Cambria Math" panose="02040503050406030204" pitchFamily="18" charset="0"/>
                              <a:ea typeface="Cambria Math" panose="02040503050406030204" pitchFamily="18" charset="0"/>
                              <a:cs typeface="Times New Roman" panose="02020603050405020304" pitchFamily="18" charset="0"/>
                            </a:rPr>
                            <m:t>750×</m:t>
                          </m:r>
                          <m:r>
                            <a:rPr lang="cs-CZ" sz="1800" i="1">
                              <a:latin typeface="Cambria Math" panose="02040503050406030204" pitchFamily="18" charset="0"/>
                              <a:ea typeface="Cambria Math" panose="02040503050406030204" pitchFamily="18" charset="0"/>
                              <a:cs typeface="Times New Roman" panose="02020603050405020304" pitchFamily="18" charset="0"/>
                            </a:rPr>
                            <m:t>0,009</m:t>
                          </m:r>
                        </m:num>
                        <m:den>
                          <m:r>
                            <a:rPr lang="cs-CZ" sz="1800" i="1">
                              <a:latin typeface="Cambria Math" panose="02040503050406030204" pitchFamily="18" charset="0"/>
                              <a:ea typeface="Cambria Math" panose="02040503050406030204" pitchFamily="18" charset="0"/>
                              <a:cs typeface="Times New Roman" panose="02020603050405020304" pitchFamily="18" charset="0"/>
                            </a:rPr>
                            <m:t>2</m:t>
                          </m:r>
                        </m:den>
                      </m:f>
                      <m:r>
                        <a:rPr lang="cs-CZ" sz="1800" i="1">
                          <a:latin typeface="Cambria Math" panose="02040503050406030204" pitchFamily="18" charset="0"/>
                          <a:ea typeface="Cambria Math" panose="02040503050406030204" pitchFamily="18" charset="0"/>
                          <a:cs typeface="Times New Roman" panose="02020603050405020304" pitchFamily="18" charset="0"/>
                        </a:rPr>
                        <m:t>)/(</m:t>
                      </m:r>
                      <m:r>
                        <a:rPr lang="cs-CZ" sz="1800" b="0" i="1" smtClean="0">
                          <a:latin typeface="Cambria Math" panose="02040503050406030204" pitchFamily="18" charset="0"/>
                          <a:ea typeface="Cambria Math" panose="02040503050406030204" pitchFamily="18" charset="0"/>
                          <a:cs typeface="Times New Roman" panose="02020603050405020304" pitchFamily="18" charset="0"/>
                        </a:rPr>
                        <m:t>750</m:t>
                      </m:r>
                      <m:r>
                        <a:rPr lang="cs-CZ" sz="1800" i="1">
                          <a:latin typeface="Cambria Math" panose="02040503050406030204" pitchFamily="18" charset="0"/>
                          <a:ea typeface="Cambria Math" panose="02040503050406030204" pitchFamily="18" charset="0"/>
                          <a:cs typeface="Times New Roman" panose="02020603050405020304" pitchFamily="18" charset="0"/>
                        </a:rPr>
                        <m:t>+</m:t>
                      </m:r>
                      <m:f>
                        <m:fPr>
                          <m:ctrlPr>
                            <a:rPr lang="cs-CZ" sz="1800" i="1">
                              <a:latin typeface="Cambria Math" panose="02040503050406030204" pitchFamily="18" charset="0"/>
                              <a:ea typeface="Cambria Math" panose="02040503050406030204" pitchFamily="18" charset="0"/>
                              <a:cs typeface="Times New Roman" panose="02020603050405020304" pitchFamily="18" charset="0"/>
                            </a:rPr>
                          </m:ctrlPr>
                        </m:fPr>
                        <m:num>
                          <m:r>
                            <a:rPr lang="cs-CZ" sz="1800" b="0" i="1" smtClean="0">
                              <a:latin typeface="Cambria Math" panose="02040503050406030204" pitchFamily="18" charset="0"/>
                              <a:ea typeface="Cambria Math" panose="02040503050406030204" pitchFamily="18" charset="0"/>
                              <a:cs typeface="Times New Roman" panose="02020603050405020304" pitchFamily="18" charset="0"/>
                            </a:rPr>
                            <m:t>750 ×0,009</m:t>
                          </m:r>
                        </m:num>
                        <m:den>
                          <m:r>
                            <a:rPr lang="cs-CZ" sz="1800" i="1">
                              <a:latin typeface="Cambria Math" panose="02040503050406030204" pitchFamily="18" charset="0"/>
                              <a:ea typeface="Cambria Math" panose="02040503050406030204" pitchFamily="18" charset="0"/>
                              <a:cs typeface="Times New Roman" panose="02020603050405020304" pitchFamily="18" charset="0"/>
                            </a:rPr>
                            <m:t>2</m:t>
                          </m:r>
                        </m:den>
                      </m:f>
                      <m:r>
                        <a:rPr lang="cs-CZ" sz="1800" i="1">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cs-CZ" sz="1800" i="1" dirty="0">
                  <a:latin typeface="Cambria Math" panose="02040503050406030204" pitchFamily="18" charset="0"/>
                  <a:ea typeface="Cambria Math" panose="02040503050406030204" pitchFamily="18" charset="0"/>
                  <a:cs typeface="Times New Roman" panose="02020603050405020304" pitchFamily="18" charset="0"/>
                </a:endParaRPr>
              </a:p>
              <a:p>
                <a:pPr marL="72000" indent="0" algn="ctr">
                  <a:buNone/>
                </a:pPr>
                <a14:m>
                  <m:oMathPara xmlns:m="http://schemas.openxmlformats.org/officeDocument/2006/math">
                    <m:oMathParaPr>
                      <m:jc m:val="centerGroup"/>
                    </m:oMathParaPr>
                    <m:oMath xmlns:m="http://schemas.openxmlformats.org/officeDocument/2006/math">
                      <m:r>
                        <a:rPr lang="cs-CZ" sz="1800" b="1" i="1" smtClean="0">
                          <a:solidFill>
                            <a:srgbClr val="0000DC"/>
                          </a:solidFill>
                          <a:latin typeface="Cambria Math" panose="02040503050406030204" pitchFamily="18" charset="0"/>
                          <a:ea typeface="Cambria Math" panose="02040503050406030204" pitchFamily="18" charset="0"/>
                          <a:cs typeface="Times New Roman" panose="02020603050405020304" pitchFamily="18" charset="0"/>
                        </a:rPr>
                        <m:t>𝒎</m:t>
                      </m:r>
                      <m:r>
                        <a:rPr lang="cs-CZ" sz="1800" b="1" i="1">
                          <a:solidFill>
                            <a:srgbClr val="0000DC"/>
                          </a:solidFill>
                          <a:latin typeface="Cambria Math" panose="02040503050406030204" pitchFamily="18" charset="0"/>
                          <a:ea typeface="Cambria Math" panose="02040503050406030204" pitchFamily="18" charset="0"/>
                          <a:cs typeface="Times New Roman" panose="02020603050405020304" pitchFamily="18" charset="0"/>
                        </a:rPr>
                        <m:t>=</m:t>
                      </m:r>
                      <m:r>
                        <a:rPr lang="cs-CZ" sz="1800" b="1" i="1">
                          <a:solidFill>
                            <a:srgbClr val="0000DC"/>
                          </a:solidFill>
                          <a:latin typeface="Cambria Math" panose="02040503050406030204" pitchFamily="18" charset="0"/>
                          <a:ea typeface="Cambria Math" panose="02040503050406030204" pitchFamily="18" charset="0"/>
                          <a:cs typeface="Times New Roman" panose="02020603050405020304" pitchFamily="18" charset="0"/>
                        </a:rPr>
                        <m:t>𝟗</m:t>
                      </m:r>
                      <m:r>
                        <a:rPr lang="cs-CZ" sz="1800" b="1" i="1">
                          <a:solidFill>
                            <a:srgbClr val="0000DC"/>
                          </a:solidFill>
                          <a:latin typeface="Cambria Math" panose="02040503050406030204" pitchFamily="18" charset="0"/>
                          <a:ea typeface="Cambria Math" panose="02040503050406030204" pitchFamily="18" charset="0"/>
                          <a:cs typeface="Times New Roman" panose="02020603050405020304" pitchFamily="18" charset="0"/>
                        </a:rPr>
                        <m:t>,</m:t>
                      </m:r>
                      <m:r>
                        <a:rPr lang="cs-CZ" sz="1800" b="1" i="1">
                          <a:solidFill>
                            <a:srgbClr val="0000DC"/>
                          </a:solidFill>
                          <a:latin typeface="Cambria Math" panose="02040503050406030204" pitchFamily="18" charset="0"/>
                          <a:ea typeface="Cambria Math" panose="02040503050406030204" pitchFamily="18" charset="0"/>
                          <a:cs typeface="Times New Roman" panose="02020603050405020304" pitchFamily="18" charset="0"/>
                        </a:rPr>
                        <m:t>𝟎𝟎𝟎𝟎𝟎𝟎𝟗𝟖𝟑</m:t>
                      </m:r>
                    </m:oMath>
                  </m:oMathPara>
                </a14:m>
                <a:endParaRPr lang="cs-CZ" sz="1800" b="1" i="1" dirty="0">
                  <a:solidFill>
                    <a:srgbClr val="0000DC"/>
                  </a:solidFill>
                  <a:latin typeface="Cambria Math" panose="02040503050406030204" pitchFamily="18" charset="0"/>
                  <a:ea typeface="Cambria Math" panose="02040503050406030204" pitchFamily="18" charset="0"/>
                  <a:cs typeface="Times New Roman" panose="02020603050405020304" pitchFamily="18" charset="0"/>
                </a:endParaRPr>
              </a:p>
              <a:p>
                <a:pPr marL="72000" indent="0" algn="ctr">
                  <a:buNone/>
                </a:pPr>
                <a:r>
                  <a:rPr lang="cs-CZ" sz="1800" b="1" dirty="0">
                    <a:solidFill>
                      <a:srgbClr val="0000DC"/>
                    </a:solidFill>
                    <a:ea typeface="Cambria Math" panose="02040503050406030204" pitchFamily="18" charset="0"/>
                    <a:cs typeface="Times New Roman" panose="02020603050405020304" pitchFamily="18" charset="0"/>
                  </a:rPr>
                  <a:t>Vkládáme minimálně 9x za čtvrtletí = 3x za měsíc = co 10 dní</a:t>
                </a:r>
              </a:p>
            </p:txBody>
          </p:sp>
        </mc:Choice>
        <mc:Fallback xmlns="">
          <p:sp>
            <p:nvSpPr>
              <p:cNvPr id="23" name="Zástupný obsah 22">
                <a:extLst>
                  <a:ext uri="{FF2B5EF4-FFF2-40B4-BE49-F238E27FC236}">
                    <a16:creationId xmlns:a16="http://schemas.microsoft.com/office/drawing/2014/main" id="{BE7A95EB-C880-404B-B5FF-6CF35247C0DF}"/>
                  </a:ext>
                </a:extLst>
              </p:cNvPr>
              <p:cNvSpPr>
                <a:spLocks noGrp="1" noRot="1" noChangeAspect="1" noMove="1" noResize="1" noEditPoints="1" noAdjustHandles="1" noChangeArrowheads="1" noChangeShapeType="1" noTextEdit="1"/>
              </p:cNvSpPr>
              <p:nvPr>
                <p:ph idx="28"/>
              </p:nvPr>
            </p:nvSpPr>
            <p:spPr>
              <a:xfrm>
                <a:off x="4890052" y="1697485"/>
                <a:ext cx="7274248" cy="4140000"/>
              </a:xfrm>
              <a:blipFill>
                <a:blip r:embed="rId2"/>
                <a:stretch>
                  <a:fillRect b="-5294"/>
                </a:stretch>
              </a:blipFill>
            </p:spPr>
            <p:txBody>
              <a:bodyPr/>
              <a:lstStyle/>
              <a:p>
                <a:r>
                  <a:rPr lang="cs-CZ">
                    <a:noFill/>
                  </a:rPr>
                  <a:t> </a:t>
                </a:r>
              </a:p>
            </p:txBody>
          </p:sp>
        </mc:Fallback>
      </mc:AlternateContent>
      <p:cxnSp>
        <p:nvCxnSpPr>
          <p:cNvPr id="9" name="Přímá spojnice 8">
            <a:extLst>
              <a:ext uri="{FF2B5EF4-FFF2-40B4-BE49-F238E27FC236}">
                <a16:creationId xmlns:a16="http://schemas.microsoft.com/office/drawing/2014/main" id="{C638B6DE-C6B7-412C-B4EF-81AF4D26AF04}"/>
              </a:ext>
            </a:extLst>
          </p:cNvPr>
          <p:cNvCxnSpPr>
            <a:cxnSpLocks/>
          </p:cNvCxnSpPr>
          <p:nvPr/>
        </p:nvCxnSpPr>
        <p:spPr bwMode="auto">
          <a:xfrm>
            <a:off x="4666150" y="1692000"/>
            <a:ext cx="13850" cy="4795533"/>
          </a:xfrm>
          <a:prstGeom prst="line">
            <a:avLst/>
          </a:prstGeom>
          <a:ln w="381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 name="Obdélník 4">
            <a:extLst>
              <a:ext uri="{FF2B5EF4-FFF2-40B4-BE49-F238E27FC236}">
                <a16:creationId xmlns:a16="http://schemas.microsoft.com/office/drawing/2014/main" id="{8182E67B-6740-462C-B8AD-57F736810D57}"/>
              </a:ext>
            </a:extLst>
          </p:cNvPr>
          <p:cNvSpPr/>
          <p:nvPr/>
        </p:nvSpPr>
        <p:spPr bwMode="auto">
          <a:xfrm>
            <a:off x="6838122" y="2319130"/>
            <a:ext cx="2527578" cy="755374"/>
          </a:xfrm>
          <a:prstGeom prst="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6" name="Obdélník 5">
            <a:extLst>
              <a:ext uri="{FF2B5EF4-FFF2-40B4-BE49-F238E27FC236}">
                <a16:creationId xmlns:a16="http://schemas.microsoft.com/office/drawing/2014/main" id="{77E233BA-883A-49BF-894A-495973DB5FD9}"/>
              </a:ext>
            </a:extLst>
          </p:cNvPr>
          <p:cNvSpPr/>
          <p:nvPr/>
        </p:nvSpPr>
        <p:spPr bwMode="auto">
          <a:xfrm>
            <a:off x="4987489" y="3198927"/>
            <a:ext cx="7013876" cy="584570"/>
          </a:xfrm>
          <a:prstGeom prst="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cxnSp>
        <p:nvCxnSpPr>
          <p:cNvPr id="16" name="Přímá spojnice se šipkou 15">
            <a:extLst>
              <a:ext uri="{FF2B5EF4-FFF2-40B4-BE49-F238E27FC236}">
                <a16:creationId xmlns:a16="http://schemas.microsoft.com/office/drawing/2014/main" id="{F6DFC683-9AE1-4EDE-83A8-A47CC893B8D0}"/>
              </a:ext>
            </a:extLst>
          </p:cNvPr>
          <p:cNvCxnSpPr/>
          <p:nvPr/>
        </p:nvCxnSpPr>
        <p:spPr bwMode="auto">
          <a:xfrm>
            <a:off x="6745357" y="2862470"/>
            <a:ext cx="0" cy="212034"/>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Přímá spojnice se šipkou 23">
            <a:extLst>
              <a:ext uri="{FF2B5EF4-FFF2-40B4-BE49-F238E27FC236}">
                <a16:creationId xmlns:a16="http://schemas.microsoft.com/office/drawing/2014/main" id="{7C661C70-7F74-40C2-A961-E0899CA47B5A}"/>
              </a:ext>
            </a:extLst>
          </p:cNvPr>
          <p:cNvCxnSpPr/>
          <p:nvPr/>
        </p:nvCxnSpPr>
        <p:spPr bwMode="auto">
          <a:xfrm>
            <a:off x="9481931" y="2862470"/>
            <a:ext cx="0" cy="212034"/>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0973858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err="1"/>
              <a:t>Socrative</a:t>
            </a:r>
            <a:r>
              <a:rPr lang="cs-CZ" dirty="0"/>
              <a:t> </a:t>
            </a:r>
            <a:r>
              <a:rPr lang="cs-CZ" dirty="0" err="1"/>
              <a:t>room</a:t>
            </a:r>
            <a:r>
              <a:rPr lang="cs-CZ" dirty="0"/>
              <a:t> </a:t>
            </a:r>
            <a:r>
              <a:rPr lang="cs-CZ" dirty="0" err="1"/>
              <a:t>name</a:t>
            </a:r>
            <a:r>
              <a:rPr lang="cs-CZ" dirty="0"/>
              <a:t>: ABCDE</a:t>
            </a:r>
            <a:endParaRPr lang="en-GB" dirty="0"/>
          </a:p>
          <a:p>
            <a:endParaRPr lang="en-GB" noProof="0"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a:t>Příklad </a:t>
            </a:r>
            <a:r>
              <a:rPr lang="cs-CZ" dirty="0" err="1"/>
              <a:t>Socrative</a:t>
            </a:r>
            <a:r>
              <a:rPr lang="cs-CZ" dirty="0"/>
              <a:t> 5 </a:t>
            </a:r>
          </a:p>
        </p:txBody>
      </p:sp>
      <p:sp>
        <p:nvSpPr>
          <p:cNvPr id="5" name="Zástupný symbol pro obsah 4"/>
          <p:cNvSpPr>
            <a:spLocks noGrp="1"/>
          </p:cNvSpPr>
          <p:nvPr>
            <p:ph idx="1"/>
          </p:nvPr>
        </p:nvSpPr>
        <p:spPr>
          <a:xfrm>
            <a:off x="720000" y="1692002"/>
            <a:ext cx="10456986" cy="4139998"/>
          </a:xfrm>
        </p:spPr>
        <p:txBody>
          <a:bodyPr vert="horz" lIns="0" tIns="0" rIns="0" bIns="0" rtlCol="0" anchor="t">
            <a:noAutofit/>
          </a:bodyPr>
          <a:lstStyle/>
          <a:p>
            <a:pPr marL="71755" indent="0">
              <a:buNone/>
            </a:pPr>
            <a:r>
              <a:rPr lang="cs-CZ" dirty="0">
                <a:cs typeface="Arial"/>
              </a:rPr>
              <a:t>Stanovte výši předlhůtní anuity, která vám při spojitém úročení vygeneruje během 15 let 900.000,-. Víte, že kvartální efektivní úroková sazba činí 0,8 %. Prostředky vkládáte na bankovní účet v 15-denních intervalech.  Na konci každého roku platíte poplatek za vedení účtu 300 Kč. Poplatek za zřízení účtu je 9 000 Kč</a:t>
            </a:r>
            <a:endParaRPr lang="cs-CZ" sz="2400" dirty="0">
              <a:cs typeface="Arial"/>
            </a:endParaRPr>
          </a:p>
        </p:txBody>
      </p:sp>
    </p:spTree>
    <p:extLst>
      <p:ext uri="{BB962C8B-B14F-4D97-AF65-F5344CB8AC3E}">
        <p14:creationId xmlns:p14="http://schemas.microsoft.com/office/powerpoint/2010/main" val="7959513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1CC6A9A-ED9F-4D8A-A885-3CF7DBAC90D5}"/>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EAD1F152-5FF5-4301-856E-DC37447C2EC0}"/>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EE147750-8806-433F-BFCF-D3E5BFE90CA4}"/>
              </a:ext>
            </a:extLst>
          </p:cNvPr>
          <p:cNvSpPr>
            <a:spLocks noGrp="1"/>
          </p:cNvSpPr>
          <p:nvPr>
            <p:ph type="title"/>
          </p:nvPr>
        </p:nvSpPr>
        <p:spPr>
          <a:xfrm>
            <a:off x="718078" y="441635"/>
            <a:ext cx="10753200" cy="451576"/>
          </a:xfrm>
        </p:spPr>
        <p:txBody>
          <a:bodyPr/>
          <a:lstStyle/>
          <a:p>
            <a:r>
              <a:rPr lang="cs-CZ" dirty="0"/>
              <a:t>Příklad </a:t>
            </a:r>
            <a:r>
              <a:rPr lang="cs-CZ" dirty="0" err="1"/>
              <a:t>Socrative</a:t>
            </a:r>
            <a:r>
              <a:rPr lang="cs-CZ" dirty="0"/>
              <a:t> 5 – řešení</a:t>
            </a:r>
          </a:p>
        </p:txBody>
      </p:sp>
      <p:sp>
        <p:nvSpPr>
          <p:cNvPr id="20" name="Zástupný obsah 19">
            <a:extLst>
              <a:ext uri="{FF2B5EF4-FFF2-40B4-BE49-F238E27FC236}">
                <a16:creationId xmlns:a16="http://schemas.microsoft.com/office/drawing/2014/main" id="{06778E06-CFA7-4BBC-8866-D5627C8A4CF1}"/>
              </a:ext>
            </a:extLst>
          </p:cNvPr>
          <p:cNvSpPr>
            <a:spLocks noGrp="1"/>
          </p:cNvSpPr>
          <p:nvPr>
            <p:ph idx="1"/>
          </p:nvPr>
        </p:nvSpPr>
        <p:spPr>
          <a:xfrm>
            <a:off x="719999" y="1692000"/>
            <a:ext cx="4421843" cy="3741391"/>
          </a:xfrm>
        </p:spPr>
        <p:txBody>
          <a:bodyPr/>
          <a:lstStyle/>
          <a:p>
            <a:pPr marL="72000" indent="0">
              <a:buNone/>
            </a:pPr>
            <a:r>
              <a:rPr lang="cs-CZ" sz="2000" dirty="0"/>
              <a:t>a = ? </a:t>
            </a:r>
            <a:r>
              <a:rPr lang="cs-CZ" sz="2000" dirty="0">
                <a:solidFill>
                  <a:srgbClr val="0000DC"/>
                </a:solidFill>
              </a:rPr>
              <a:t>předlhůtní</a:t>
            </a:r>
          </a:p>
          <a:p>
            <a:pPr marL="72000" indent="0">
              <a:buNone/>
            </a:pPr>
            <a:r>
              <a:rPr lang="cs-CZ" sz="2000" dirty="0"/>
              <a:t>FVA = </a:t>
            </a:r>
            <a:r>
              <a:rPr lang="cs-CZ" sz="2000" dirty="0">
                <a:cs typeface="Arial"/>
              </a:rPr>
              <a:t>900 000 Kč</a:t>
            </a:r>
            <a:endParaRPr lang="cs-CZ" sz="2000" dirty="0"/>
          </a:p>
          <a:p>
            <a:pPr marL="72000" indent="0">
              <a:buNone/>
            </a:pPr>
            <a:r>
              <a:rPr lang="cs-CZ" sz="2000" dirty="0"/>
              <a:t>r = 0,8 % p. q.</a:t>
            </a:r>
          </a:p>
          <a:p>
            <a:pPr marL="72000" indent="0">
              <a:buNone/>
            </a:pPr>
            <a:r>
              <a:rPr lang="cs-CZ" sz="2000" dirty="0"/>
              <a:t>n = 15 let</a:t>
            </a:r>
          </a:p>
          <a:p>
            <a:pPr marL="72000" indent="0">
              <a:buNone/>
            </a:pPr>
            <a:r>
              <a:rPr lang="cs-CZ" sz="2000" dirty="0"/>
              <a:t>m(a) = 24 (15-denní interval)</a:t>
            </a:r>
          </a:p>
          <a:p>
            <a:pPr marL="72000" indent="0">
              <a:buNone/>
            </a:pPr>
            <a:r>
              <a:rPr lang="cs-CZ" sz="2000" dirty="0"/>
              <a:t>m(r) = nekonečno= spojité úročení</a:t>
            </a:r>
          </a:p>
          <a:p>
            <a:pPr marL="72000" indent="0">
              <a:buNone/>
            </a:pPr>
            <a:r>
              <a:rPr lang="cs-CZ" sz="2000" dirty="0"/>
              <a:t>Poplatek správa = 300 Kč/rok/</a:t>
            </a:r>
            <a:r>
              <a:rPr lang="cs-CZ" sz="2000" dirty="0">
                <a:solidFill>
                  <a:srgbClr val="0000DC"/>
                </a:solidFill>
              </a:rPr>
              <a:t>na konci</a:t>
            </a:r>
          </a:p>
          <a:p>
            <a:pPr marL="72000" indent="0">
              <a:buNone/>
            </a:pPr>
            <a:r>
              <a:rPr lang="cs-CZ" sz="2000" dirty="0"/>
              <a:t>Zřizovací poplatek = 9 000 Kč</a:t>
            </a:r>
          </a:p>
        </p:txBody>
      </p:sp>
      <mc:AlternateContent xmlns:mc="http://schemas.openxmlformats.org/markup-compatibility/2006" xmlns:a14="http://schemas.microsoft.com/office/drawing/2010/main">
        <mc:Choice Requires="a14">
          <p:sp>
            <p:nvSpPr>
              <p:cNvPr id="23" name="Zástupný obsah 22">
                <a:extLst>
                  <a:ext uri="{FF2B5EF4-FFF2-40B4-BE49-F238E27FC236}">
                    <a16:creationId xmlns:a16="http://schemas.microsoft.com/office/drawing/2014/main" id="{BE7A95EB-C880-404B-B5FF-6CF35247C0DF}"/>
                  </a:ext>
                </a:extLst>
              </p:cNvPr>
              <p:cNvSpPr>
                <a:spLocks noGrp="1"/>
              </p:cNvSpPr>
              <p:nvPr>
                <p:ph idx="28"/>
              </p:nvPr>
            </p:nvSpPr>
            <p:spPr>
              <a:xfrm>
                <a:off x="4801360" y="999006"/>
                <a:ext cx="7288696" cy="5556229"/>
              </a:xfrm>
            </p:spPr>
            <p:txBody>
              <a:bodyPr/>
              <a:lstStyle/>
              <a:p>
                <a:pPr marL="72000" indent="0" algn="ctr">
                  <a:buNone/>
                </a:pPr>
                <a:r>
                  <a:rPr lang="cs-CZ" sz="1600" b="1" dirty="0">
                    <a:solidFill>
                      <a:srgbClr val="0000DC"/>
                    </a:solidFill>
                  </a:rPr>
                  <a:t>Kolik musíme mít brutto, aby netto bylo 900 000 Kč?</a:t>
                </a:r>
                <a:endParaRPr lang="cs-CZ" sz="1600" b="1" i="1" dirty="0">
                  <a:solidFill>
                    <a:srgbClr val="0000DC"/>
                  </a:solidFill>
                  <a:effectLst/>
                  <a:latin typeface="Cambria Math" panose="02040503050406030204" pitchFamily="18" charset="0"/>
                  <a:ea typeface="Calibri" panose="020F0502020204030204" pitchFamily="34" charset="0"/>
                  <a:cs typeface="Times New Roman" panose="02020603050405020304" pitchFamily="18" charset="0"/>
                </a:endParaRPr>
              </a:p>
              <a:p>
                <a:pPr marL="72000" indent="0" algn="ctr">
                  <a:buNone/>
                </a:pPr>
                <a14:m>
                  <m:oMathPara xmlns:m="http://schemas.openxmlformats.org/officeDocument/2006/math">
                    <m:oMathParaPr>
                      <m:jc m:val="centerGroup"/>
                    </m:oMathParaPr>
                    <m:oMath xmlns:m="http://schemas.openxmlformats.org/officeDocument/2006/math">
                      <m:r>
                        <a:rPr lang="cs-CZ" sz="1600" i="1" smtClean="0">
                          <a:effectLst/>
                          <a:latin typeface="Cambria Math" panose="02040503050406030204" pitchFamily="18" charset="0"/>
                          <a:ea typeface="Calibri" panose="020F0502020204030204" pitchFamily="34" charset="0"/>
                          <a:cs typeface="Times New Roman" panose="02020603050405020304" pitchFamily="18" charset="0"/>
                        </a:rPr>
                        <m:t>𝐹</m:t>
                      </m:r>
                      <m:sSub>
                        <m:sSubPr>
                          <m:ctrlP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cs-CZ" sz="1600" i="1" smtClean="0">
                              <a:effectLst/>
                              <a:latin typeface="Cambria Math" panose="02040503050406030204" pitchFamily="18" charset="0"/>
                              <a:ea typeface="Calibri" panose="020F0502020204030204" pitchFamily="34" charset="0"/>
                              <a:cs typeface="Times New Roman" panose="02020603050405020304" pitchFamily="18" charset="0"/>
                            </a:rPr>
                            <m:t>𝑉</m:t>
                          </m:r>
                          <m: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t>𝐴</m:t>
                          </m:r>
                        </m:e>
                        <m:sub>
                          <m: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t>𝑏𝑟𝑢𝑡𝑡𝑜</m:t>
                          </m:r>
                        </m:sub>
                      </m:sSub>
                      <m:r>
                        <a:rPr lang="cs-CZ" sz="1600" i="1" smtClean="0">
                          <a:effectLst/>
                          <a:latin typeface="Cambria Math" panose="02040503050406030204" pitchFamily="18" charset="0"/>
                          <a:ea typeface="Calibri" panose="020F0502020204030204" pitchFamily="34" charset="0"/>
                          <a:cs typeface="Times New Roman" panose="02020603050405020304" pitchFamily="18" charset="0"/>
                        </a:rPr>
                        <m:t>=</m:t>
                      </m:r>
                      <m: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t>𝐹</m:t>
                      </m:r>
                      <m:sSub>
                        <m:sSubPr>
                          <m:ctrlP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t>𝑉𝐴</m:t>
                          </m:r>
                        </m:e>
                        <m:sub>
                          <m: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t>𝑛𝑒𝑡𝑡𝑜</m:t>
                          </m:r>
                        </m:sub>
                      </m:sSub>
                      <m: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t>+</m:t>
                      </m:r>
                      <m: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t>𝐹</m:t>
                      </m:r>
                      <m:sSub>
                        <m:sSubPr>
                          <m:ctrlP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t>𝑉</m:t>
                          </m:r>
                        </m:e>
                        <m:sub>
                          <m: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t>𝑣𝑠𝑡𝑢𝑝</m:t>
                          </m:r>
                        </m:sub>
                      </m:sSub>
                      <m: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t>+</m:t>
                      </m:r>
                      <m: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t>𝐹𝑉</m:t>
                      </m:r>
                      <m:sSub>
                        <m:sSubPr>
                          <m:ctrlP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t>𝐴</m:t>
                          </m:r>
                        </m:e>
                        <m:sub>
                          <m: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t>𝑝𝑜𝑝𝑙𝑎𝑡𝑒𝑘</m:t>
                          </m:r>
                        </m:sub>
                      </m:sSub>
                      <m: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t>=900 000+9 000</m:t>
                      </m:r>
                      <m:r>
                        <a:rPr lang="cs-CZ" sz="1600" i="1" smtClean="0">
                          <a:effectLst/>
                          <a:latin typeface="Cambria Math" panose="02040503050406030204" pitchFamily="18" charset="0"/>
                          <a:ea typeface="Cambria Math" panose="02040503050406030204" pitchFamily="18" charset="0"/>
                          <a:cs typeface="Times New Roman" panose="02020603050405020304" pitchFamily="18" charset="0"/>
                        </a:rPr>
                        <m:t>×</m:t>
                      </m:r>
                      <m:sSup>
                        <m:sSupPr>
                          <m:ctrlPr>
                            <a:rPr lang="cs-CZ" sz="1600" i="1" smtClean="0">
                              <a:effectLst/>
                              <a:latin typeface="Cambria Math" panose="02040503050406030204" pitchFamily="18" charset="0"/>
                              <a:ea typeface="Cambria Math" panose="02040503050406030204" pitchFamily="18" charset="0"/>
                              <a:cs typeface="Times New Roman" panose="02020603050405020304" pitchFamily="18" charset="0"/>
                            </a:rPr>
                          </m:ctrlPr>
                        </m:sSupPr>
                        <m:e>
                          <m:r>
                            <a:rPr lang="cs-CZ" sz="1600" b="0" i="1" smtClean="0">
                              <a:effectLst/>
                              <a:latin typeface="Cambria Math" panose="02040503050406030204" pitchFamily="18" charset="0"/>
                              <a:ea typeface="Cambria Math" panose="02040503050406030204" pitchFamily="18" charset="0"/>
                              <a:cs typeface="Times New Roman" panose="02020603050405020304" pitchFamily="18" charset="0"/>
                            </a:rPr>
                            <m:t>𝑒</m:t>
                          </m:r>
                        </m:e>
                        <m:sup>
                          <m:r>
                            <m:rPr>
                              <m:sty m:val="p"/>
                            </m:rPr>
                            <a:rPr lang="cs-CZ" sz="1600" b="0" i="0" smtClean="0">
                              <a:effectLst/>
                              <a:latin typeface="Cambria Math" panose="02040503050406030204" pitchFamily="18" charset="0"/>
                              <a:ea typeface="Cambria Math" panose="02040503050406030204" pitchFamily="18" charset="0"/>
                              <a:cs typeface="Times New Roman" panose="02020603050405020304" pitchFamily="18" charset="0"/>
                            </a:rPr>
                            <m:t>ln</m:t>
                          </m:r>
                          <m:r>
                            <a:rPr lang="cs-CZ" sz="1600" b="0" i="1" smtClean="0">
                              <a:effectLst/>
                              <a:latin typeface="Cambria Math" panose="02040503050406030204" pitchFamily="18" charset="0"/>
                              <a:ea typeface="Cambria Math" panose="02040503050406030204" pitchFamily="18" charset="0"/>
                              <a:cs typeface="Times New Roman" panose="02020603050405020304" pitchFamily="18" charset="0"/>
                            </a:rPr>
                            <m:t>⁡(1+0,008)∗4∗15</m:t>
                          </m:r>
                        </m:sup>
                      </m:sSup>
                      <m:r>
                        <a:rPr lang="cs-CZ" sz="1600" b="0" i="1" smtClean="0">
                          <a:effectLst/>
                          <a:latin typeface="Cambria Math" panose="02040503050406030204" pitchFamily="18" charset="0"/>
                          <a:ea typeface="Cambria Math" panose="02040503050406030204" pitchFamily="18" charset="0"/>
                          <a:cs typeface="Times New Roman" panose="02020603050405020304" pitchFamily="18" charset="0"/>
                        </a:rPr>
                        <m:t>+</m:t>
                      </m:r>
                      <m:r>
                        <a:rPr lang="cs-CZ" sz="1600" b="0" i="1" smtClean="0">
                          <a:solidFill>
                            <a:srgbClr val="C00000"/>
                          </a:solidFill>
                          <a:effectLst/>
                          <a:latin typeface="Cambria Math" panose="02040503050406030204" pitchFamily="18" charset="0"/>
                          <a:ea typeface="Cambria Math" panose="02040503050406030204" pitchFamily="18" charset="0"/>
                          <a:cs typeface="Times New Roman" panose="02020603050405020304" pitchFamily="18" charset="0"/>
                        </a:rPr>
                        <m:t>300×</m:t>
                      </m:r>
                      <m:f>
                        <m:fPr>
                          <m:ctrlPr>
                            <a:rPr lang="cs-CZ" sz="1600" i="1">
                              <a:solidFill>
                                <a:srgbClr val="C00000"/>
                              </a:solidFill>
                              <a:effectLst/>
                              <a:latin typeface="Cambria Math" panose="02040503050406030204" pitchFamily="18" charset="0"/>
                              <a:ea typeface="Calibri" panose="020F0502020204030204" pitchFamily="34" charset="0"/>
                              <a:cs typeface="Times New Roman" panose="02020603050405020304" pitchFamily="18" charset="0"/>
                            </a:rPr>
                          </m:ctrlPr>
                        </m:fPr>
                        <m:num>
                          <m:sSup>
                            <m:sSupPr>
                              <m:ctrlPr>
                                <a:rPr lang="cs-CZ" sz="1600" i="1">
                                  <a:solidFill>
                                    <a:srgbClr val="C00000"/>
                                  </a:solidFill>
                                  <a:latin typeface="Cambria Math" panose="02040503050406030204" pitchFamily="18" charset="0"/>
                                  <a:ea typeface="Cambria Math" panose="02040503050406030204" pitchFamily="18" charset="0"/>
                                  <a:cs typeface="Times New Roman" panose="02020603050405020304" pitchFamily="18" charset="0"/>
                                </a:rPr>
                              </m:ctrlPr>
                            </m:sSupPr>
                            <m:e>
                              <m:r>
                                <a:rPr lang="cs-CZ" sz="1600" i="1">
                                  <a:solidFill>
                                    <a:srgbClr val="C00000"/>
                                  </a:solidFill>
                                  <a:latin typeface="Cambria Math" panose="02040503050406030204" pitchFamily="18" charset="0"/>
                                  <a:ea typeface="Cambria Math" panose="02040503050406030204" pitchFamily="18" charset="0"/>
                                  <a:cs typeface="Times New Roman" panose="02020603050405020304" pitchFamily="18" charset="0"/>
                                </a:rPr>
                                <m:t>𝑒</m:t>
                              </m:r>
                            </m:e>
                            <m:sup>
                              <m:r>
                                <m:rPr>
                                  <m:sty m:val="p"/>
                                </m:rPr>
                                <a:rPr lang="cs-CZ" sz="1600">
                                  <a:solidFill>
                                    <a:srgbClr val="C00000"/>
                                  </a:solidFill>
                                  <a:latin typeface="Cambria Math" panose="02040503050406030204" pitchFamily="18" charset="0"/>
                                  <a:ea typeface="Cambria Math" panose="02040503050406030204" pitchFamily="18" charset="0"/>
                                  <a:cs typeface="Times New Roman" panose="02020603050405020304" pitchFamily="18" charset="0"/>
                                </a:rPr>
                                <m:t>ln</m:t>
                              </m:r>
                              <m:r>
                                <a:rPr lang="cs-CZ" sz="1600" i="1">
                                  <a:solidFill>
                                    <a:srgbClr val="C00000"/>
                                  </a:solidFill>
                                  <a:latin typeface="Cambria Math" panose="02040503050406030204" pitchFamily="18" charset="0"/>
                                  <a:ea typeface="Cambria Math" panose="02040503050406030204" pitchFamily="18" charset="0"/>
                                  <a:cs typeface="Times New Roman" panose="02020603050405020304" pitchFamily="18" charset="0"/>
                                </a:rPr>
                                <m:t>⁡(1+0,008)∗4∗15</m:t>
                              </m:r>
                            </m:sup>
                          </m:sSup>
                          <m:r>
                            <a:rPr lang="cs-CZ" sz="1600" i="1">
                              <a:solidFill>
                                <a:srgbClr val="C00000"/>
                              </a:solidFill>
                              <a:effectLst/>
                              <a:latin typeface="Cambria Math" panose="02040503050406030204" pitchFamily="18" charset="0"/>
                              <a:ea typeface="Calibri" panose="020F0502020204030204" pitchFamily="34" charset="0"/>
                              <a:cs typeface="Times New Roman" panose="02020603050405020304" pitchFamily="18" charset="0"/>
                            </a:rPr>
                            <m:t>−1</m:t>
                          </m:r>
                        </m:num>
                        <m:den>
                          <m:sSup>
                            <m:sSupPr>
                              <m:ctrlPr>
                                <a:rPr lang="cs-CZ" sz="1600" i="1">
                                  <a:solidFill>
                                    <a:srgbClr val="C00000"/>
                                  </a:solidFill>
                                  <a:latin typeface="Cambria Math" panose="02040503050406030204" pitchFamily="18" charset="0"/>
                                  <a:ea typeface="Cambria Math" panose="02040503050406030204" pitchFamily="18" charset="0"/>
                                  <a:cs typeface="Times New Roman" panose="02020603050405020304" pitchFamily="18" charset="0"/>
                                </a:rPr>
                              </m:ctrlPr>
                            </m:sSupPr>
                            <m:e>
                              <m:r>
                                <a:rPr lang="cs-CZ" sz="1600" i="1">
                                  <a:solidFill>
                                    <a:srgbClr val="C00000"/>
                                  </a:solidFill>
                                  <a:latin typeface="Cambria Math" panose="02040503050406030204" pitchFamily="18" charset="0"/>
                                  <a:ea typeface="Cambria Math" panose="02040503050406030204" pitchFamily="18" charset="0"/>
                                  <a:cs typeface="Times New Roman" panose="02020603050405020304" pitchFamily="18" charset="0"/>
                                </a:rPr>
                                <m:t>𝑒</m:t>
                              </m:r>
                            </m:e>
                            <m:sup>
                              <m:r>
                                <m:rPr>
                                  <m:sty m:val="p"/>
                                </m:rPr>
                                <a:rPr lang="cs-CZ" sz="1600">
                                  <a:solidFill>
                                    <a:srgbClr val="C00000"/>
                                  </a:solidFill>
                                  <a:latin typeface="Cambria Math" panose="02040503050406030204" pitchFamily="18" charset="0"/>
                                  <a:ea typeface="Cambria Math" panose="02040503050406030204" pitchFamily="18" charset="0"/>
                                  <a:cs typeface="Times New Roman" panose="02020603050405020304" pitchFamily="18" charset="0"/>
                                </a:rPr>
                                <m:t>ln</m:t>
                              </m:r>
                              <m:r>
                                <a:rPr lang="cs-CZ" sz="1600" i="1">
                                  <a:solidFill>
                                    <a:srgbClr val="C00000"/>
                                  </a:solidFill>
                                  <a:latin typeface="Cambria Math" panose="02040503050406030204" pitchFamily="18" charset="0"/>
                                  <a:ea typeface="Cambria Math" panose="02040503050406030204" pitchFamily="18" charset="0"/>
                                  <a:cs typeface="Times New Roman" panose="02020603050405020304" pitchFamily="18" charset="0"/>
                                </a:rPr>
                                <m:t>⁡(1+0,008)∗4</m:t>
                              </m:r>
                            </m:sup>
                          </m:sSup>
                        </m:den>
                      </m:f>
                    </m:oMath>
                  </m:oMathPara>
                </a14:m>
                <a:endParaRPr lang="cs-CZ" sz="1600" b="0" i="1" dirty="0">
                  <a:effectLst/>
                  <a:latin typeface="Cambria Math" panose="02040503050406030204" pitchFamily="18" charset="0"/>
                  <a:ea typeface="Calibri" panose="020F0502020204030204" pitchFamily="34" charset="0"/>
                  <a:cs typeface="Times New Roman" panose="02020603050405020304" pitchFamily="18" charset="0"/>
                </a:endParaRPr>
              </a:p>
              <a:p>
                <a:pPr marL="72000" indent="0" algn="ctr">
                  <a:buNone/>
                </a:pPr>
                <a14:m>
                  <m:oMathPara xmlns:m="http://schemas.openxmlformats.org/officeDocument/2006/math">
                    <m:oMathParaPr>
                      <m:jc m:val="centerGroup"/>
                    </m:oMathParaPr>
                    <m:oMath xmlns:m="http://schemas.openxmlformats.org/officeDocument/2006/math">
                      <m:r>
                        <a:rPr lang="cs-CZ" sz="1600" i="1" smtClean="0">
                          <a:effectLst/>
                          <a:latin typeface="Cambria Math" panose="02040503050406030204" pitchFamily="18" charset="0"/>
                          <a:ea typeface="Calibri" panose="020F0502020204030204" pitchFamily="34" charset="0"/>
                          <a:cs typeface="Times New Roman" panose="02020603050405020304" pitchFamily="18" charset="0"/>
                        </a:rPr>
                        <m:t>𝐹</m:t>
                      </m:r>
                      <m:sSub>
                        <m:sSubPr>
                          <m:ctrlP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cs-CZ" sz="1600" i="1" smtClean="0">
                              <a:effectLst/>
                              <a:latin typeface="Cambria Math" panose="02040503050406030204" pitchFamily="18" charset="0"/>
                              <a:ea typeface="Calibri" panose="020F0502020204030204" pitchFamily="34" charset="0"/>
                              <a:cs typeface="Times New Roman" panose="02020603050405020304" pitchFamily="18" charset="0"/>
                            </a:rPr>
                            <m:t>𝑉</m:t>
                          </m:r>
                          <m: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t>𝐴</m:t>
                          </m:r>
                        </m:e>
                        <m:sub>
                          <m: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t>𝑏𝑟𝑢𝑡𝑡𝑜</m:t>
                          </m:r>
                        </m:sub>
                      </m:sSub>
                      <m:r>
                        <a:rPr lang="cs-CZ" sz="1600" i="1">
                          <a:latin typeface="Cambria Math" panose="02040503050406030204" pitchFamily="18" charset="0"/>
                          <a:ea typeface="Calibri" panose="020F0502020204030204" pitchFamily="34" charset="0"/>
                          <a:cs typeface="Times New Roman" panose="02020603050405020304" pitchFamily="18" charset="0"/>
                        </a:rPr>
                        <m:t>=</m:t>
                      </m:r>
                      <m:r>
                        <a:rPr lang="cs-CZ" sz="1600" b="1" i="1">
                          <a:latin typeface="Cambria Math" panose="02040503050406030204" pitchFamily="18" charset="0"/>
                          <a:ea typeface="Calibri" panose="020F0502020204030204" pitchFamily="34" charset="0"/>
                          <a:cs typeface="Times New Roman" panose="02020603050405020304" pitchFamily="18" charset="0"/>
                        </a:rPr>
                        <m:t>𝟗𝟐𝟎𝟏𝟗𝟓</m:t>
                      </m:r>
                      <m:r>
                        <a:rPr lang="cs-CZ" sz="1600" b="1" i="1">
                          <a:latin typeface="Cambria Math" panose="02040503050406030204" pitchFamily="18" charset="0"/>
                          <a:ea typeface="Calibri" panose="020F0502020204030204" pitchFamily="34" charset="0"/>
                          <a:cs typeface="Times New Roman" panose="02020603050405020304" pitchFamily="18" charset="0"/>
                        </a:rPr>
                        <m:t>,</m:t>
                      </m:r>
                      <m:r>
                        <a:rPr lang="cs-CZ" sz="1600" b="1" i="1">
                          <a:latin typeface="Cambria Math" panose="02040503050406030204" pitchFamily="18" charset="0"/>
                          <a:ea typeface="Calibri" panose="020F0502020204030204" pitchFamily="34" charset="0"/>
                          <a:cs typeface="Times New Roman" panose="02020603050405020304" pitchFamily="18" charset="0"/>
                        </a:rPr>
                        <m:t>𝟐</m:t>
                      </m:r>
                      <m:r>
                        <a:rPr lang="cs-CZ" sz="1600" b="1" i="1" smtClean="0">
                          <a:latin typeface="Cambria Math" panose="02040503050406030204" pitchFamily="18" charset="0"/>
                          <a:ea typeface="Calibri" panose="020F0502020204030204" pitchFamily="34" charset="0"/>
                          <a:cs typeface="Times New Roman" panose="02020603050405020304" pitchFamily="18" charset="0"/>
                        </a:rPr>
                        <m:t> </m:t>
                      </m:r>
                      <m:r>
                        <a:rPr lang="cs-CZ" sz="1600" b="1" i="1" smtClean="0">
                          <a:latin typeface="Cambria Math" panose="02040503050406030204" pitchFamily="18" charset="0"/>
                          <a:ea typeface="Calibri" panose="020F0502020204030204" pitchFamily="34" charset="0"/>
                          <a:cs typeface="Times New Roman" panose="02020603050405020304" pitchFamily="18" charset="0"/>
                        </a:rPr>
                        <m:t>𝑲</m:t>
                      </m:r>
                      <m:r>
                        <a:rPr lang="cs-CZ" sz="1600" b="1" i="1" smtClean="0">
                          <a:latin typeface="Cambria Math" panose="02040503050406030204" pitchFamily="18" charset="0"/>
                          <a:ea typeface="Calibri" panose="020F0502020204030204" pitchFamily="34" charset="0"/>
                          <a:cs typeface="Times New Roman" panose="02020603050405020304" pitchFamily="18" charset="0"/>
                        </a:rPr>
                        <m:t>č=</m:t>
                      </m:r>
                      <m:r>
                        <a:rPr lang="cs-CZ" sz="1600" b="1" i="1" smtClean="0">
                          <a:latin typeface="Cambria Math" panose="02040503050406030204" pitchFamily="18" charset="0"/>
                          <a:ea typeface="Calibri" panose="020F0502020204030204" pitchFamily="34" charset="0"/>
                          <a:cs typeface="Times New Roman" panose="02020603050405020304" pitchFamily="18" charset="0"/>
                        </a:rPr>
                        <m:t>𝒕𝒐</m:t>
                      </m:r>
                      <m:r>
                        <a:rPr lang="cs-CZ" sz="1600" b="1" i="1" smtClean="0">
                          <a:latin typeface="Cambria Math" panose="02040503050406030204" pitchFamily="18" charset="0"/>
                          <a:ea typeface="Calibri" panose="020F0502020204030204" pitchFamily="34" charset="0"/>
                          <a:cs typeface="Times New Roman" panose="02020603050405020304" pitchFamily="18" charset="0"/>
                        </a:rPr>
                        <m:t> </m:t>
                      </m:r>
                      <m:r>
                        <a:rPr lang="cs-CZ" sz="1600" b="1" i="1" smtClean="0">
                          <a:latin typeface="Cambria Math" panose="02040503050406030204" pitchFamily="18" charset="0"/>
                          <a:ea typeface="Calibri" panose="020F0502020204030204" pitchFamily="34" charset="0"/>
                          <a:cs typeface="Times New Roman" panose="02020603050405020304" pitchFamily="18" charset="0"/>
                        </a:rPr>
                        <m:t>𝒔𝒑𝒐</m:t>
                      </m:r>
                      <m:r>
                        <a:rPr lang="cs-CZ" sz="1600" b="1" i="1" smtClean="0">
                          <a:latin typeface="Cambria Math" panose="02040503050406030204" pitchFamily="18" charset="0"/>
                          <a:ea typeface="Calibri" panose="020F0502020204030204" pitchFamily="34" charset="0"/>
                          <a:cs typeface="Times New Roman" panose="02020603050405020304" pitchFamily="18" charset="0"/>
                        </a:rPr>
                        <m:t>ří</m:t>
                      </m:r>
                      <m:r>
                        <a:rPr lang="cs-CZ" sz="1600" b="1" i="1" smtClean="0">
                          <a:latin typeface="Cambria Math" panose="02040503050406030204" pitchFamily="18" charset="0"/>
                          <a:ea typeface="Calibri" panose="020F0502020204030204" pitchFamily="34" charset="0"/>
                          <a:cs typeface="Times New Roman" panose="02020603050405020304" pitchFamily="18" charset="0"/>
                        </a:rPr>
                        <m:t>𝒎𝒆</m:t>
                      </m:r>
                    </m:oMath>
                  </m:oMathPara>
                </a14:m>
                <a:endParaRPr lang="cs-CZ" sz="1600" b="0" i="1" dirty="0">
                  <a:effectLst/>
                  <a:latin typeface="Cambria Math" panose="02040503050406030204" pitchFamily="18" charset="0"/>
                  <a:ea typeface="Calibri" panose="020F0502020204030204" pitchFamily="34" charset="0"/>
                  <a:cs typeface="Times New Roman" panose="02020603050405020304" pitchFamily="18" charset="0"/>
                </a:endParaRPr>
              </a:p>
              <a:p>
                <a:pPr marL="72000" indent="0" algn="ctr">
                  <a:buNone/>
                </a:pPr>
                <a:endParaRPr lang="cs-CZ" sz="1600" b="0" i="1" dirty="0">
                  <a:effectLst/>
                  <a:latin typeface="Cambria Math" panose="02040503050406030204" pitchFamily="18" charset="0"/>
                  <a:ea typeface="Calibri" panose="020F0502020204030204" pitchFamily="34" charset="0"/>
                  <a:cs typeface="Times New Roman" panose="02020603050405020304" pitchFamily="18" charset="0"/>
                </a:endParaRPr>
              </a:p>
              <a:p>
                <a:pPr marL="72000" indent="0" algn="ctr">
                  <a:buNone/>
                </a:pPr>
                <a:r>
                  <a:rPr lang="cs-CZ" sz="1600" b="1" dirty="0">
                    <a:solidFill>
                      <a:srgbClr val="0000DC"/>
                    </a:solidFill>
                  </a:rPr>
                  <a:t>Předlhůtní anuita:</a:t>
                </a:r>
                <a:endParaRPr lang="cs-CZ" sz="1600" i="1" dirty="0">
                  <a:effectLst/>
                  <a:latin typeface="Cambria Math" panose="02040503050406030204" pitchFamily="18" charset="0"/>
                  <a:ea typeface="Calibri" panose="020F0502020204030204" pitchFamily="34" charset="0"/>
                  <a:cs typeface="Times New Roman" panose="02020603050405020304" pitchFamily="18" charset="0"/>
                </a:endParaRPr>
              </a:p>
              <a:p>
                <a:pPr marL="72000" indent="0" algn="ctr">
                  <a:buNone/>
                </a:pPr>
                <a14:m>
                  <m:oMathPara xmlns:m="http://schemas.openxmlformats.org/officeDocument/2006/math">
                    <m:oMathParaPr>
                      <m:jc m:val="centerGroup"/>
                    </m:oMathParaPr>
                    <m:oMath xmlns:m="http://schemas.openxmlformats.org/officeDocument/2006/math">
                      <m:r>
                        <a:rPr lang="cs-CZ" sz="1600" i="1" smtClean="0">
                          <a:effectLst/>
                          <a:latin typeface="Cambria Math" panose="02040503050406030204" pitchFamily="18" charset="0"/>
                          <a:ea typeface="Calibri" panose="020F0502020204030204" pitchFamily="34" charset="0"/>
                          <a:cs typeface="Times New Roman" panose="02020603050405020304" pitchFamily="18" charset="0"/>
                        </a:rPr>
                        <m:t>𝐹𝑉</m:t>
                      </m:r>
                      <m:sSub>
                        <m:sSubPr>
                          <m:ctrlP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cs-CZ" sz="1600" i="1" smtClean="0">
                              <a:effectLst/>
                              <a:latin typeface="Cambria Math" panose="02040503050406030204" pitchFamily="18" charset="0"/>
                              <a:ea typeface="Calibri" panose="020F0502020204030204" pitchFamily="34" charset="0"/>
                              <a:cs typeface="Times New Roman" panose="02020603050405020304" pitchFamily="18" charset="0"/>
                            </a:rPr>
                            <m:t>𝐴</m:t>
                          </m:r>
                        </m:e>
                        <m:sub>
                          <m: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t>𝑏𝑟𝑢𝑡𝑡𝑜</m:t>
                          </m:r>
                        </m:sub>
                      </m:sSub>
                      <m:r>
                        <a:rPr lang="cs-CZ" sz="1600" i="1" smtClean="0">
                          <a:effectLst/>
                          <a:latin typeface="Cambria Math" panose="02040503050406030204" pitchFamily="18" charset="0"/>
                          <a:ea typeface="Calibri" panose="020F0502020204030204" pitchFamily="34" charset="0"/>
                          <a:cs typeface="Times New Roman" panose="02020603050405020304" pitchFamily="18" charset="0"/>
                        </a:rPr>
                        <m:t>=</m:t>
                      </m:r>
                      <m:r>
                        <a:rPr lang="cs-CZ" sz="1600" i="1" smtClean="0">
                          <a:effectLst/>
                          <a:latin typeface="Cambria Math" panose="02040503050406030204" pitchFamily="18" charset="0"/>
                          <a:ea typeface="Calibri" panose="020F0502020204030204" pitchFamily="34" charset="0"/>
                          <a:cs typeface="Times New Roman" panose="02020603050405020304" pitchFamily="18" charset="0"/>
                        </a:rPr>
                        <m:t>𝑎</m:t>
                      </m:r>
                      <m:r>
                        <a:rPr lang="cs-CZ" sz="1600" i="1" smtClean="0">
                          <a:effectLst/>
                          <a:latin typeface="Cambria Math" panose="02040503050406030204" pitchFamily="18" charset="0"/>
                          <a:ea typeface="Cambria Math" panose="02040503050406030204" pitchFamily="18" charset="0"/>
                          <a:cs typeface="Times New Roman" panose="02020603050405020304" pitchFamily="18" charset="0"/>
                        </a:rPr>
                        <m:t>×</m:t>
                      </m:r>
                      <m:f>
                        <m:f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fPr>
                        <m:num>
                          <m:sSup>
                            <m:sSup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sSupPr>
                            <m:e>
                              <m: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t>𝑒</m:t>
                              </m:r>
                            </m:e>
                            <m:sup>
                              <m:sSub>
                                <m:sSubPr>
                                  <m:ctrlP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t>𝑓</m:t>
                                  </m:r>
                                </m:e>
                                <m:sub>
                                  <m: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t>𝑚</m:t>
                                  </m:r>
                                </m:sub>
                              </m:sSub>
                              <m:r>
                                <a:rPr lang="cs-CZ" sz="1600" b="0" i="1" smtClean="0">
                                  <a:effectLst/>
                                  <a:latin typeface="Cambria Math" panose="02040503050406030204" pitchFamily="18" charset="0"/>
                                  <a:ea typeface="Cambria Math" panose="02040503050406030204" pitchFamily="18" charset="0"/>
                                  <a:cs typeface="Times New Roman" panose="02020603050405020304" pitchFamily="18" charset="0"/>
                                </a:rPr>
                                <m:t>×</m:t>
                              </m:r>
                              <m:r>
                                <a:rPr lang="cs-CZ" sz="1600" b="0" i="1" smtClean="0">
                                  <a:effectLst/>
                                  <a:latin typeface="Cambria Math" panose="02040503050406030204" pitchFamily="18" charset="0"/>
                                  <a:ea typeface="Cambria Math" panose="02040503050406030204" pitchFamily="18" charset="0"/>
                                  <a:cs typeface="Times New Roman" panose="02020603050405020304" pitchFamily="18" charset="0"/>
                                </a:rPr>
                                <m:t>𝑚</m:t>
                              </m:r>
                              <m:r>
                                <a:rPr lang="cs-CZ" sz="1600" b="0" i="1" smtClean="0">
                                  <a:effectLst/>
                                  <a:latin typeface="Cambria Math" panose="02040503050406030204" pitchFamily="18" charset="0"/>
                                  <a:ea typeface="Cambria Math" panose="02040503050406030204" pitchFamily="18" charset="0"/>
                                  <a:cs typeface="Times New Roman" panose="02020603050405020304" pitchFamily="18" charset="0"/>
                                </a:rPr>
                                <m:t>×</m:t>
                              </m:r>
                              <m:r>
                                <a:rPr lang="cs-CZ" sz="1600" b="0" i="1" smtClean="0">
                                  <a:effectLst/>
                                  <a:latin typeface="Cambria Math" panose="02040503050406030204" pitchFamily="18" charset="0"/>
                                  <a:ea typeface="Cambria Math" panose="02040503050406030204" pitchFamily="18" charset="0"/>
                                  <a:cs typeface="Times New Roman" panose="02020603050405020304" pitchFamily="18" charset="0"/>
                                </a:rPr>
                                <m:t>𝑛</m:t>
                              </m:r>
                            </m:sup>
                          </m:sSup>
                          <m:r>
                            <a:rPr lang="cs-CZ" sz="1600" i="1">
                              <a:effectLst/>
                              <a:latin typeface="Cambria Math" panose="02040503050406030204" pitchFamily="18" charset="0"/>
                              <a:ea typeface="Calibri" panose="020F0502020204030204" pitchFamily="34" charset="0"/>
                              <a:cs typeface="Times New Roman" panose="02020603050405020304" pitchFamily="18" charset="0"/>
                            </a:rPr>
                            <m:t>−1</m:t>
                          </m:r>
                        </m:num>
                        <m:den>
                          <m:sSup>
                            <m:sSupPr>
                              <m:ctrlPr>
                                <a:rPr lang="cs-CZ" sz="1600" i="1">
                                  <a:latin typeface="Cambria Math" panose="02040503050406030204" pitchFamily="18" charset="0"/>
                                  <a:ea typeface="Cambria Math" panose="02040503050406030204" pitchFamily="18" charset="0"/>
                                  <a:cs typeface="Times New Roman" panose="02020603050405020304" pitchFamily="18" charset="0"/>
                                </a:rPr>
                              </m:ctrlPr>
                            </m:sSupPr>
                            <m:e>
                              <m:r>
                                <a:rPr lang="cs-CZ" sz="1600" i="1">
                                  <a:latin typeface="Cambria Math" panose="02040503050406030204" pitchFamily="18" charset="0"/>
                                  <a:ea typeface="Cambria Math" panose="02040503050406030204" pitchFamily="18" charset="0"/>
                                  <a:cs typeface="Times New Roman" panose="02020603050405020304" pitchFamily="18" charset="0"/>
                                </a:rPr>
                                <m:t>𝑒</m:t>
                              </m:r>
                            </m:e>
                            <m:sup>
                              <m:sSub>
                                <m:sSubPr>
                                  <m:ctrlPr>
                                    <a:rPr lang="cs-CZ" sz="1600" i="1">
                                      <a:latin typeface="Cambria Math" panose="02040503050406030204" pitchFamily="18" charset="0"/>
                                      <a:ea typeface="Cambria Math" panose="02040503050406030204" pitchFamily="18" charset="0"/>
                                      <a:cs typeface="Times New Roman" panose="02020603050405020304" pitchFamily="18" charset="0"/>
                                    </a:rPr>
                                  </m:ctrlPr>
                                </m:sSubPr>
                                <m:e>
                                  <m:r>
                                    <a:rPr lang="cs-CZ" sz="1600" i="1">
                                      <a:latin typeface="Cambria Math" panose="02040503050406030204" pitchFamily="18" charset="0"/>
                                      <a:ea typeface="Cambria Math" panose="02040503050406030204" pitchFamily="18" charset="0"/>
                                      <a:cs typeface="Times New Roman" panose="02020603050405020304" pitchFamily="18" charset="0"/>
                                    </a:rPr>
                                    <m:t>𝑓</m:t>
                                  </m:r>
                                </m:e>
                                <m:sub>
                                  <m:r>
                                    <a:rPr lang="cs-CZ" sz="1600" i="1">
                                      <a:latin typeface="Cambria Math" panose="02040503050406030204" pitchFamily="18" charset="0"/>
                                      <a:ea typeface="Cambria Math" panose="02040503050406030204" pitchFamily="18" charset="0"/>
                                      <a:cs typeface="Times New Roman" panose="02020603050405020304" pitchFamily="18" charset="0"/>
                                    </a:rPr>
                                    <m:t>𝑚</m:t>
                                  </m:r>
                                </m:sub>
                              </m:sSub>
                            </m:sup>
                          </m:sSup>
                          <m:r>
                            <a:rPr lang="cs-CZ" sz="1600" b="0" i="1" smtClean="0">
                              <a:latin typeface="Cambria Math" panose="02040503050406030204" pitchFamily="18" charset="0"/>
                              <a:ea typeface="Cambria Math" panose="02040503050406030204" pitchFamily="18" charset="0"/>
                              <a:cs typeface="Times New Roman" panose="02020603050405020304" pitchFamily="18" charset="0"/>
                            </a:rPr>
                            <m:t>−1</m:t>
                          </m:r>
                        </m:den>
                      </m:f>
                      <m:r>
                        <a:rPr lang="cs-CZ" sz="1600" i="1" smtClean="0">
                          <a:effectLst/>
                          <a:latin typeface="Cambria Math" panose="02040503050406030204" pitchFamily="18" charset="0"/>
                          <a:ea typeface="Cambria Math" panose="02040503050406030204" pitchFamily="18" charset="0"/>
                          <a:cs typeface="Times New Roman" panose="02020603050405020304" pitchFamily="18" charset="0"/>
                        </a:rPr>
                        <m:t>×</m:t>
                      </m:r>
                      <m:sSup>
                        <m:sSupPr>
                          <m:ctrlPr>
                            <a:rPr lang="cs-CZ" sz="1600" i="1">
                              <a:latin typeface="Cambria Math" panose="02040503050406030204" pitchFamily="18" charset="0"/>
                              <a:ea typeface="Cambria Math" panose="02040503050406030204" pitchFamily="18" charset="0"/>
                              <a:cs typeface="Times New Roman" panose="02020603050405020304" pitchFamily="18" charset="0"/>
                            </a:rPr>
                          </m:ctrlPr>
                        </m:sSupPr>
                        <m:e>
                          <m:r>
                            <a:rPr lang="cs-CZ" sz="1600" i="1">
                              <a:latin typeface="Cambria Math" panose="02040503050406030204" pitchFamily="18" charset="0"/>
                              <a:ea typeface="Cambria Math" panose="02040503050406030204" pitchFamily="18" charset="0"/>
                              <a:cs typeface="Times New Roman" panose="02020603050405020304" pitchFamily="18" charset="0"/>
                            </a:rPr>
                            <m:t>𝑒</m:t>
                          </m:r>
                        </m:e>
                        <m:sup>
                          <m:sSub>
                            <m:sSubPr>
                              <m:ctrlPr>
                                <a:rPr lang="cs-CZ" sz="1600" b="0" i="1" smtClean="0">
                                  <a:latin typeface="Cambria Math" panose="02040503050406030204" pitchFamily="18" charset="0"/>
                                  <a:ea typeface="Cambria Math" panose="02040503050406030204" pitchFamily="18" charset="0"/>
                                  <a:cs typeface="Times New Roman" panose="02020603050405020304" pitchFamily="18" charset="0"/>
                                </a:rPr>
                              </m:ctrlPr>
                            </m:sSubPr>
                            <m:e>
                              <m:r>
                                <a:rPr lang="cs-CZ" sz="1600" b="0" i="1" smtClean="0">
                                  <a:latin typeface="Cambria Math" panose="02040503050406030204" pitchFamily="18" charset="0"/>
                                  <a:ea typeface="Cambria Math" panose="02040503050406030204" pitchFamily="18" charset="0"/>
                                  <a:cs typeface="Times New Roman" panose="02020603050405020304" pitchFamily="18" charset="0"/>
                                </a:rPr>
                                <m:t>𝑓</m:t>
                              </m:r>
                            </m:e>
                            <m:sub>
                              <m:r>
                                <a:rPr lang="cs-CZ" sz="1600" b="0" i="1" smtClean="0">
                                  <a:latin typeface="Cambria Math" panose="02040503050406030204" pitchFamily="18" charset="0"/>
                                  <a:ea typeface="Cambria Math" panose="02040503050406030204" pitchFamily="18" charset="0"/>
                                  <a:cs typeface="Times New Roman" panose="02020603050405020304" pitchFamily="18" charset="0"/>
                                </a:rPr>
                                <m:t>𝑚</m:t>
                              </m:r>
                            </m:sub>
                          </m:sSub>
                        </m:sup>
                      </m:sSup>
                      <m:r>
                        <a:rPr lang="cs-CZ" sz="1600" b="0" i="1" smtClean="0">
                          <a:effectLst/>
                          <a:latin typeface="Cambria Math" panose="02040503050406030204" pitchFamily="18" charset="0"/>
                          <a:ea typeface="Cambria Math" panose="02040503050406030204" pitchFamily="18" charset="0"/>
                          <a:cs typeface="Times New Roman" panose="02020603050405020304" pitchFamily="18" charset="0"/>
                        </a:rPr>
                        <m:t> </m:t>
                      </m:r>
                    </m:oMath>
                  </m:oMathPara>
                </a14:m>
                <a:endParaRPr lang="cs-CZ"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72000" indent="0" algn="ctr">
                  <a:buNone/>
                </a:pPr>
                <a14:m>
                  <m:oMathPara xmlns:m="http://schemas.openxmlformats.org/officeDocument/2006/math">
                    <m:oMathParaPr>
                      <m:jc m:val="centerGroup"/>
                    </m:oMathParaPr>
                    <m:oMath xmlns:m="http://schemas.openxmlformats.org/officeDocument/2006/math">
                      <m:f>
                        <m:fPr>
                          <m:ctrlP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ctrlPr>
                        </m:fPr>
                        <m:num>
                          <m:r>
                            <a:rPr lang="cs-CZ" sz="1600" i="1" smtClean="0">
                              <a:effectLst/>
                              <a:latin typeface="Cambria Math" panose="02040503050406030204" pitchFamily="18" charset="0"/>
                              <a:ea typeface="Calibri" panose="020F0502020204030204" pitchFamily="34" charset="0"/>
                              <a:cs typeface="Times New Roman" panose="02020603050405020304" pitchFamily="18" charset="0"/>
                            </a:rPr>
                            <m:t>𝐹𝑉</m:t>
                          </m:r>
                          <m:sSub>
                            <m:sSubPr>
                              <m:ctrlP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cs-CZ" sz="1600" i="1" smtClean="0">
                                  <a:effectLst/>
                                  <a:latin typeface="Cambria Math" panose="02040503050406030204" pitchFamily="18" charset="0"/>
                                  <a:ea typeface="Calibri" panose="020F0502020204030204" pitchFamily="34" charset="0"/>
                                  <a:cs typeface="Times New Roman" panose="02020603050405020304" pitchFamily="18" charset="0"/>
                                </a:rPr>
                                <m:t>𝐴</m:t>
                              </m:r>
                            </m:e>
                            <m:sub>
                              <m: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t>𝑏𝑟𝑢𝑡𝑡𝑜</m:t>
                              </m:r>
                            </m:sub>
                          </m:sSub>
                        </m:num>
                        <m:den>
                          <m:sSup>
                            <m:sSupPr>
                              <m:ctrlPr>
                                <a:rPr lang="cs-CZ" sz="1600" i="1">
                                  <a:latin typeface="Cambria Math" panose="02040503050406030204" pitchFamily="18" charset="0"/>
                                  <a:ea typeface="Cambria Math" panose="02040503050406030204" pitchFamily="18" charset="0"/>
                                  <a:cs typeface="Times New Roman" panose="02020603050405020304" pitchFamily="18" charset="0"/>
                                </a:rPr>
                              </m:ctrlPr>
                            </m:sSupPr>
                            <m:e>
                              <m:r>
                                <a:rPr lang="cs-CZ" sz="1600" i="1">
                                  <a:latin typeface="Cambria Math" panose="02040503050406030204" pitchFamily="18" charset="0"/>
                                  <a:ea typeface="Cambria Math" panose="02040503050406030204" pitchFamily="18" charset="0"/>
                                  <a:cs typeface="Times New Roman" panose="02020603050405020304" pitchFamily="18" charset="0"/>
                                </a:rPr>
                                <m:t>𝑒</m:t>
                              </m:r>
                            </m:e>
                            <m:sup>
                              <m:sSub>
                                <m:sSubPr>
                                  <m:ctrlPr>
                                    <a:rPr lang="cs-CZ" sz="1600" i="1">
                                      <a:latin typeface="Cambria Math" panose="02040503050406030204" pitchFamily="18" charset="0"/>
                                      <a:ea typeface="Cambria Math" panose="02040503050406030204" pitchFamily="18" charset="0"/>
                                      <a:cs typeface="Times New Roman" panose="02020603050405020304" pitchFamily="18" charset="0"/>
                                    </a:rPr>
                                  </m:ctrlPr>
                                </m:sSubPr>
                                <m:e>
                                  <m:r>
                                    <a:rPr lang="cs-CZ" sz="1600" i="1">
                                      <a:latin typeface="Cambria Math" panose="02040503050406030204" pitchFamily="18" charset="0"/>
                                      <a:ea typeface="Cambria Math" panose="02040503050406030204" pitchFamily="18" charset="0"/>
                                      <a:cs typeface="Times New Roman" panose="02020603050405020304" pitchFamily="18" charset="0"/>
                                    </a:rPr>
                                    <m:t>𝑓</m:t>
                                  </m:r>
                                </m:e>
                                <m:sub>
                                  <m:r>
                                    <a:rPr lang="cs-CZ" sz="1600" i="1">
                                      <a:latin typeface="Cambria Math" panose="02040503050406030204" pitchFamily="18" charset="0"/>
                                      <a:ea typeface="Cambria Math" panose="02040503050406030204" pitchFamily="18" charset="0"/>
                                      <a:cs typeface="Times New Roman" panose="02020603050405020304" pitchFamily="18" charset="0"/>
                                    </a:rPr>
                                    <m:t>𝑚</m:t>
                                  </m:r>
                                </m:sub>
                              </m:sSub>
                            </m:sup>
                          </m:sSup>
                          <m:r>
                            <a:rPr lang="cs-CZ" sz="1600" i="1" smtClean="0">
                              <a:latin typeface="Cambria Math" panose="02040503050406030204" pitchFamily="18" charset="0"/>
                              <a:ea typeface="Cambria Math" panose="02040503050406030204" pitchFamily="18" charset="0"/>
                              <a:cs typeface="Times New Roman" panose="02020603050405020304" pitchFamily="18" charset="0"/>
                            </a:rPr>
                            <m:t>×</m:t>
                          </m:r>
                          <m:r>
                            <a:rPr lang="cs-CZ" sz="1600" b="0" i="1" smtClean="0">
                              <a:latin typeface="Cambria Math" panose="02040503050406030204" pitchFamily="18" charset="0"/>
                              <a:ea typeface="Cambria Math" panose="02040503050406030204" pitchFamily="18" charset="0"/>
                              <a:cs typeface="Times New Roman" panose="02020603050405020304" pitchFamily="18" charset="0"/>
                            </a:rPr>
                            <m:t>(</m:t>
                          </m:r>
                          <m:sSup>
                            <m:sSupPr>
                              <m:ctrlPr>
                                <a:rPr lang="cs-CZ" sz="1600" i="1">
                                  <a:latin typeface="Cambria Math" panose="02040503050406030204" pitchFamily="18" charset="0"/>
                                  <a:ea typeface="Calibri" panose="020F0502020204030204" pitchFamily="34" charset="0"/>
                                  <a:cs typeface="Times New Roman" panose="02020603050405020304" pitchFamily="18" charset="0"/>
                                </a:rPr>
                              </m:ctrlPr>
                            </m:sSupPr>
                            <m:e>
                              <m:r>
                                <a:rPr lang="cs-CZ" sz="1600" i="1">
                                  <a:latin typeface="Cambria Math" panose="02040503050406030204" pitchFamily="18" charset="0"/>
                                  <a:ea typeface="Calibri" panose="020F0502020204030204" pitchFamily="34" charset="0"/>
                                  <a:cs typeface="Times New Roman" panose="02020603050405020304" pitchFamily="18" charset="0"/>
                                </a:rPr>
                                <m:t>𝑒</m:t>
                              </m:r>
                            </m:e>
                            <m:sup>
                              <m:sSub>
                                <m:sSubPr>
                                  <m:ctrlPr>
                                    <a:rPr lang="cs-CZ" sz="1600" i="1">
                                      <a:latin typeface="Cambria Math" panose="02040503050406030204" pitchFamily="18" charset="0"/>
                                      <a:ea typeface="Calibri" panose="020F0502020204030204" pitchFamily="34" charset="0"/>
                                      <a:cs typeface="Times New Roman" panose="02020603050405020304" pitchFamily="18" charset="0"/>
                                    </a:rPr>
                                  </m:ctrlPr>
                                </m:sSubPr>
                                <m:e>
                                  <m:r>
                                    <a:rPr lang="cs-CZ" sz="1600" i="1">
                                      <a:latin typeface="Cambria Math" panose="02040503050406030204" pitchFamily="18" charset="0"/>
                                      <a:ea typeface="Calibri" panose="020F0502020204030204" pitchFamily="34" charset="0"/>
                                      <a:cs typeface="Times New Roman" panose="02020603050405020304" pitchFamily="18" charset="0"/>
                                    </a:rPr>
                                    <m:t>𝑓</m:t>
                                  </m:r>
                                </m:e>
                                <m:sub>
                                  <m:r>
                                    <a:rPr lang="cs-CZ" sz="1600" i="1">
                                      <a:latin typeface="Cambria Math" panose="02040503050406030204" pitchFamily="18" charset="0"/>
                                      <a:ea typeface="Calibri" panose="020F0502020204030204" pitchFamily="34" charset="0"/>
                                      <a:cs typeface="Times New Roman" panose="02020603050405020304" pitchFamily="18" charset="0"/>
                                    </a:rPr>
                                    <m:t>𝑚</m:t>
                                  </m:r>
                                </m:sub>
                              </m:sSub>
                              <m:r>
                                <a:rPr lang="cs-CZ" sz="1600" i="1">
                                  <a:latin typeface="Cambria Math" panose="02040503050406030204" pitchFamily="18" charset="0"/>
                                  <a:ea typeface="Cambria Math" panose="02040503050406030204" pitchFamily="18" charset="0"/>
                                  <a:cs typeface="Times New Roman" panose="02020603050405020304" pitchFamily="18" charset="0"/>
                                </a:rPr>
                                <m:t>×</m:t>
                              </m:r>
                              <m:r>
                                <a:rPr lang="cs-CZ" sz="1600" i="1">
                                  <a:latin typeface="Cambria Math" panose="02040503050406030204" pitchFamily="18" charset="0"/>
                                  <a:ea typeface="Cambria Math" panose="02040503050406030204" pitchFamily="18" charset="0"/>
                                  <a:cs typeface="Times New Roman" panose="02020603050405020304" pitchFamily="18" charset="0"/>
                                </a:rPr>
                                <m:t>𝑚</m:t>
                              </m:r>
                              <m:r>
                                <a:rPr lang="cs-CZ" sz="1600" i="1">
                                  <a:latin typeface="Cambria Math" panose="02040503050406030204" pitchFamily="18" charset="0"/>
                                  <a:ea typeface="Cambria Math" panose="02040503050406030204" pitchFamily="18" charset="0"/>
                                  <a:cs typeface="Times New Roman" panose="02020603050405020304" pitchFamily="18" charset="0"/>
                                </a:rPr>
                                <m:t>×</m:t>
                              </m:r>
                              <m:r>
                                <a:rPr lang="cs-CZ" sz="1600" i="1">
                                  <a:latin typeface="Cambria Math" panose="02040503050406030204" pitchFamily="18" charset="0"/>
                                  <a:ea typeface="Cambria Math" panose="02040503050406030204" pitchFamily="18" charset="0"/>
                                  <a:cs typeface="Times New Roman" panose="02020603050405020304" pitchFamily="18" charset="0"/>
                                </a:rPr>
                                <m:t>𝑛</m:t>
                              </m:r>
                            </m:sup>
                          </m:sSup>
                          <m:r>
                            <a:rPr lang="cs-CZ" sz="1600" i="1">
                              <a:latin typeface="Cambria Math" panose="02040503050406030204" pitchFamily="18" charset="0"/>
                              <a:ea typeface="Calibri" panose="020F0502020204030204" pitchFamily="34" charset="0"/>
                              <a:cs typeface="Times New Roman" panose="02020603050405020304" pitchFamily="18" charset="0"/>
                            </a:rPr>
                            <m:t>−1</m:t>
                          </m:r>
                          <m:r>
                            <a:rPr lang="cs-CZ" sz="1600" b="0" i="1" smtClean="0">
                              <a:latin typeface="Cambria Math" panose="02040503050406030204" pitchFamily="18" charset="0"/>
                              <a:ea typeface="Calibri" panose="020F0502020204030204" pitchFamily="34" charset="0"/>
                              <a:cs typeface="Times New Roman" panose="02020603050405020304" pitchFamily="18" charset="0"/>
                            </a:rPr>
                            <m:t>)</m:t>
                          </m:r>
                        </m:den>
                      </m:f>
                      <m:r>
                        <a:rPr lang="cs-CZ" sz="1600" b="0" i="1" smtClean="0">
                          <a:effectLst/>
                          <a:latin typeface="Cambria Math" panose="02040503050406030204" pitchFamily="18" charset="0"/>
                          <a:ea typeface="Cambria Math" panose="02040503050406030204" pitchFamily="18" charset="0"/>
                          <a:cs typeface="Times New Roman" panose="02020603050405020304" pitchFamily="18" charset="0"/>
                        </a:rPr>
                        <m:t>×</m:t>
                      </m:r>
                      <m:d>
                        <m:dPr>
                          <m:ctrlPr>
                            <a:rPr lang="cs-CZ" sz="1600" b="0" i="1" smtClean="0">
                              <a:effectLst/>
                              <a:latin typeface="Cambria Math" panose="02040503050406030204" pitchFamily="18" charset="0"/>
                              <a:ea typeface="Cambria Math" panose="02040503050406030204" pitchFamily="18" charset="0"/>
                              <a:cs typeface="Times New Roman" panose="02020603050405020304" pitchFamily="18" charset="0"/>
                            </a:rPr>
                          </m:ctrlPr>
                        </m:dPr>
                        <m:e>
                          <m:sSup>
                            <m:sSupPr>
                              <m:ctrlPr>
                                <a:rPr lang="cs-CZ" sz="1600" i="1">
                                  <a:latin typeface="Cambria Math" panose="02040503050406030204" pitchFamily="18" charset="0"/>
                                  <a:ea typeface="Cambria Math" panose="02040503050406030204" pitchFamily="18" charset="0"/>
                                  <a:cs typeface="Times New Roman" panose="02020603050405020304" pitchFamily="18" charset="0"/>
                                </a:rPr>
                              </m:ctrlPr>
                            </m:sSupPr>
                            <m:e>
                              <m:r>
                                <a:rPr lang="cs-CZ" sz="1600" i="1">
                                  <a:latin typeface="Cambria Math" panose="02040503050406030204" pitchFamily="18" charset="0"/>
                                  <a:ea typeface="Cambria Math" panose="02040503050406030204" pitchFamily="18" charset="0"/>
                                  <a:cs typeface="Times New Roman" panose="02020603050405020304" pitchFamily="18" charset="0"/>
                                </a:rPr>
                                <m:t>𝑒</m:t>
                              </m:r>
                            </m:e>
                            <m:sup>
                              <m:sSub>
                                <m:sSubPr>
                                  <m:ctrlPr>
                                    <a:rPr lang="cs-CZ" sz="1600" i="1">
                                      <a:latin typeface="Cambria Math" panose="02040503050406030204" pitchFamily="18" charset="0"/>
                                      <a:ea typeface="Cambria Math" panose="02040503050406030204" pitchFamily="18" charset="0"/>
                                      <a:cs typeface="Times New Roman" panose="02020603050405020304" pitchFamily="18" charset="0"/>
                                    </a:rPr>
                                  </m:ctrlPr>
                                </m:sSubPr>
                                <m:e>
                                  <m:r>
                                    <a:rPr lang="cs-CZ" sz="1600" i="1">
                                      <a:latin typeface="Cambria Math" panose="02040503050406030204" pitchFamily="18" charset="0"/>
                                      <a:ea typeface="Cambria Math" panose="02040503050406030204" pitchFamily="18" charset="0"/>
                                      <a:cs typeface="Times New Roman" panose="02020603050405020304" pitchFamily="18" charset="0"/>
                                    </a:rPr>
                                    <m:t>𝑓</m:t>
                                  </m:r>
                                </m:e>
                                <m:sub>
                                  <m:r>
                                    <a:rPr lang="cs-CZ" sz="1600" i="1">
                                      <a:latin typeface="Cambria Math" panose="02040503050406030204" pitchFamily="18" charset="0"/>
                                      <a:ea typeface="Cambria Math" panose="02040503050406030204" pitchFamily="18" charset="0"/>
                                      <a:cs typeface="Times New Roman" panose="02020603050405020304" pitchFamily="18" charset="0"/>
                                    </a:rPr>
                                    <m:t>𝑚</m:t>
                                  </m:r>
                                </m:sub>
                              </m:sSub>
                            </m:sup>
                          </m:sSup>
                          <m:r>
                            <a:rPr lang="cs-CZ" sz="1600" i="1">
                              <a:latin typeface="Cambria Math" panose="02040503050406030204" pitchFamily="18" charset="0"/>
                              <a:ea typeface="Cambria Math" panose="02040503050406030204" pitchFamily="18" charset="0"/>
                              <a:cs typeface="Times New Roman" panose="02020603050405020304" pitchFamily="18" charset="0"/>
                            </a:rPr>
                            <m:t>−</m:t>
                          </m:r>
                          <m:r>
                            <a:rPr lang="cs-CZ" sz="1600" b="0" i="1" smtClean="0">
                              <a:latin typeface="Cambria Math" panose="02040503050406030204" pitchFamily="18" charset="0"/>
                              <a:ea typeface="Cambria Math" panose="02040503050406030204" pitchFamily="18" charset="0"/>
                              <a:cs typeface="Times New Roman" panose="02020603050405020304" pitchFamily="18" charset="0"/>
                            </a:rPr>
                            <m:t>1</m:t>
                          </m:r>
                        </m:e>
                      </m:d>
                      <m:r>
                        <a:rPr lang="cs-CZ" sz="1600" i="1" smtClean="0">
                          <a:effectLst/>
                          <a:latin typeface="Cambria Math" panose="02040503050406030204" pitchFamily="18" charset="0"/>
                          <a:ea typeface="Calibri" panose="020F0502020204030204" pitchFamily="34" charset="0"/>
                          <a:cs typeface="Times New Roman" panose="02020603050405020304" pitchFamily="18" charset="0"/>
                        </a:rPr>
                        <m:t>=</m:t>
                      </m:r>
                      <m:r>
                        <a:rPr lang="cs-CZ" sz="1600" b="1" i="1" smtClean="0">
                          <a:effectLst/>
                          <a:latin typeface="Cambria Math" panose="02040503050406030204" pitchFamily="18" charset="0"/>
                          <a:ea typeface="Calibri" panose="020F0502020204030204" pitchFamily="34" charset="0"/>
                          <a:cs typeface="Times New Roman" panose="02020603050405020304" pitchFamily="18" charset="0"/>
                        </a:rPr>
                        <m:t>𝒂</m:t>
                      </m:r>
                    </m:oMath>
                  </m:oMathPara>
                </a14:m>
                <a:endParaRPr lang="cs-CZ" sz="1600" b="1" i="1" dirty="0">
                  <a:effectLst/>
                  <a:latin typeface="Cambria Math" panose="02040503050406030204" pitchFamily="18" charset="0"/>
                  <a:ea typeface="Calibri" panose="020F0502020204030204" pitchFamily="34" charset="0"/>
                  <a:cs typeface="Times New Roman" panose="02020603050405020304" pitchFamily="18" charset="0"/>
                </a:endParaRPr>
              </a:p>
              <a:p>
                <a:pPr marL="72000" indent="0" algn="ctr">
                  <a:buNone/>
                </a:pPr>
                <a14:m>
                  <m:oMathPara xmlns:m="http://schemas.openxmlformats.org/officeDocument/2006/math">
                    <m:oMathParaPr>
                      <m:jc m:val="centerGroup"/>
                    </m:oMathParaPr>
                    <m:oMath xmlns:m="http://schemas.openxmlformats.org/officeDocument/2006/math">
                      <m:r>
                        <a:rPr lang="cs-CZ" sz="1800" b="1" i="1" smtClean="0">
                          <a:effectLst/>
                          <a:latin typeface="Cambria Math" panose="02040503050406030204" pitchFamily="18" charset="0"/>
                          <a:ea typeface="Calibri" panose="020F0502020204030204" pitchFamily="34" charset="0"/>
                          <a:cs typeface="Times New Roman" panose="02020603050405020304" pitchFamily="18" charset="0"/>
                        </a:rPr>
                        <m:t>𝒂</m:t>
                      </m:r>
                      <m:r>
                        <a:rPr lang="cs-CZ" sz="1800" b="1" i="1" smtClean="0">
                          <a:effectLst/>
                          <a:latin typeface="Cambria Math" panose="02040503050406030204" pitchFamily="18" charset="0"/>
                          <a:ea typeface="Calibri" panose="020F0502020204030204" pitchFamily="34" charset="0"/>
                          <a:cs typeface="Times New Roman" panose="02020603050405020304" pitchFamily="18" charset="0"/>
                        </a:rPr>
                        <m:t>=</m:t>
                      </m:r>
                      <m:f>
                        <m:fPr>
                          <m:ctrlPr>
                            <a:rPr lang="cs-CZ" sz="1800" i="1">
                              <a:latin typeface="Cambria Math" panose="02040503050406030204" pitchFamily="18" charset="0"/>
                              <a:ea typeface="Calibri" panose="020F0502020204030204" pitchFamily="34" charset="0"/>
                              <a:cs typeface="Times New Roman" panose="02020603050405020304" pitchFamily="18" charset="0"/>
                            </a:rPr>
                          </m:ctrlPr>
                        </m:fPr>
                        <m:num>
                          <m:r>
                            <a:rPr lang="cs-CZ" sz="1800" b="0" i="1" smtClean="0">
                              <a:latin typeface="Cambria Math" panose="02040503050406030204" pitchFamily="18" charset="0"/>
                              <a:ea typeface="Calibri" panose="020F0502020204030204" pitchFamily="34" charset="0"/>
                              <a:cs typeface="Times New Roman" panose="02020603050405020304" pitchFamily="18" charset="0"/>
                            </a:rPr>
                            <m:t>920195,2</m:t>
                          </m:r>
                        </m:num>
                        <m:den>
                          <m:sSup>
                            <m:sSupPr>
                              <m:ctrlPr>
                                <a:rPr lang="cs-CZ" sz="1800" i="1">
                                  <a:latin typeface="Cambria Math" panose="02040503050406030204" pitchFamily="18" charset="0"/>
                                  <a:ea typeface="Cambria Math" panose="02040503050406030204" pitchFamily="18" charset="0"/>
                                  <a:cs typeface="Times New Roman" panose="02020603050405020304" pitchFamily="18" charset="0"/>
                                </a:rPr>
                              </m:ctrlPr>
                            </m:sSupPr>
                            <m:e>
                              <m:r>
                                <a:rPr lang="cs-CZ" sz="1800" i="1">
                                  <a:latin typeface="Cambria Math" panose="02040503050406030204" pitchFamily="18" charset="0"/>
                                  <a:ea typeface="Cambria Math" panose="02040503050406030204" pitchFamily="18" charset="0"/>
                                  <a:cs typeface="Times New Roman" panose="02020603050405020304" pitchFamily="18" charset="0"/>
                                </a:rPr>
                                <m:t>𝑒</m:t>
                              </m:r>
                            </m:e>
                            <m:sup>
                              <m:f>
                                <m:fPr>
                                  <m:ctrlPr>
                                    <a:rPr lang="cs-CZ" sz="1800" b="0" i="1" smtClean="0">
                                      <a:latin typeface="Cambria Math" panose="02040503050406030204" pitchFamily="18" charset="0"/>
                                      <a:ea typeface="Cambria Math" panose="02040503050406030204" pitchFamily="18" charset="0"/>
                                      <a:cs typeface="Times New Roman" panose="02020603050405020304" pitchFamily="18" charset="0"/>
                                    </a:rPr>
                                  </m:ctrlPr>
                                </m:fPr>
                                <m:num>
                                  <m:func>
                                    <m:funcPr>
                                      <m:ctrlPr>
                                        <a:rPr lang="cs-CZ" sz="1800" b="0" i="1" smtClean="0">
                                          <a:latin typeface="Cambria Math" panose="02040503050406030204" pitchFamily="18" charset="0"/>
                                          <a:ea typeface="Cambria Math" panose="02040503050406030204" pitchFamily="18" charset="0"/>
                                          <a:cs typeface="Times New Roman" panose="02020603050405020304" pitchFamily="18" charset="0"/>
                                        </a:rPr>
                                      </m:ctrlPr>
                                    </m:funcPr>
                                    <m:fName>
                                      <m:r>
                                        <m:rPr>
                                          <m:sty m:val="p"/>
                                        </m:rPr>
                                        <a:rPr lang="cs-CZ" sz="1800" b="0" i="0" smtClean="0">
                                          <a:latin typeface="Cambria Math" panose="02040503050406030204" pitchFamily="18" charset="0"/>
                                          <a:ea typeface="Cambria Math" panose="02040503050406030204" pitchFamily="18" charset="0"/>
                                          <a:cs typeface="Times New Roman" panose="02020603050405020304" pitchFamily="18" charset="0"/>
                                        </a:rPr>
                                        <m:t>ln</m:t>
                                      </m:r>
                                    </m:fName>
                                    <m:e>
                                      <m:d>
                                        <m:dPr>
                                          <m:ctrlPr>
                                            <a:rPr lang="cs-CZ" sz="1800" b="0" i="1" smtClean="0">
                                              <a:latin typeface="Cambria Math" panose="02040503050406030204" pitchFamily="18" charset="0"/>
                                              <a:ea typeface="Cambria Math" panose="02040503050406030204" pitchFamily="18" charset="0"/>
                                              <a:cs typeface="Times New Roman" panose="02020603050405020304" pitchFamily="18" charset="0"/>
                                            </a:rPr>
                                          </m:ctrlPr>
                                        </m:dPr>
                                        <m:e>
                                          <m:r>
                                            <a:rPr lang="cs-CZ" sz="1800" b="0" i="1" smtClean="0">
                                              <a:latin typeface="Cambria Math" panose="02040503050406030204" pitchFamily="18" charset="0"/>
                                              <a:ea typeface="Cambria Math" panose="02040503050406030204" pitchFamily="18" charset="0"/>
                                              <a:cs typeface="Times New Roman" panose="02020603050405020304" pitchFamily="18" charset="0"/>
                                            </a:rPr>
                                            <m:t>1+0,008</m:t>
                                          </m:r>
                                        </m:e>
                                      </m:d>
                                    </m:e>
                                  </m:func>
                                </m:num>
                                <m:den>
                                  <m:r>
                                    <a:rPr lang="cs-CZ" sz="1800" b="0" i="1" smtClean="0">
                                      <a:latin typeface="Cambria Math" panose="02040503050406030204" pitchFamily="18" charset="0"/>
                                      <a:ea typeface="Cambria Math" panose="02040503050406030204" pitchFamily="18" charset="0"/>
                                      <a:cs typeface="Times New Roman" panose="02020603050405020304" pitchFamily="18" charset="0"/>
                                    </a:rPr>
                                    <m:t>3∗2</m:t>
                                  </m:r>
                                </m:den>
                              </m:f>
                            </m:sup>
                          </m:sSup>
                          <m:r>
                            <a:rPr lang="cs-CZ" sz="1800" i="1">
                              <a:latin typeface="Cambria Math" panose="02040503050406030204" pitchFamily="18" charset="0"/>
                              <a:ea typeface="Cambria Math" panose="02040503050406030204" pitchFamily="18" charset="0"/>
                              <a:cs typeface="Times New Roman" panose="02020603050405020304" pitchFamily="18" charset="0"/>
                            </a:rPr>
                            <m:t>×(</m:t>
                          </m:r>
                          <m:sSup>
                            <m:sSupPr>
                              <m:ctrlPr>
                                <a:rPr lang="cs-CZ" sz="1800" i="1">
                                  <a:latin typeface="Cambria Math" panose="02040503050406030204" pitchFamily="18" charset="0"/>
                                  <a:ea typeface="Cambria Math" panose="02040503050406030204" pitchFamily="18" charset="0"/>
                                  <a:cs typeface="Times New Roman" panose="02020603050405020304" pitchFamily="18" charset="0"/>
                                </a:rPr>
                              </m:ctrlPr>
                            </m:sSupPr>
                            <m:e>
                              <m:r>
                                <a:rPr lang="cs-CZ" sz="1800" i="1">
                                  <a:latin typeface="Cambria Math" panose="02040503050406030204" pitchFamily="18" charset="0"/>
                                  <a:ea typeface="Cambria Math" panose="02040503050406030204" pitchFamily="18" charset="0"/>
                                  <a:cs typeface="Times New Roman" panose="02020603050405020304" pitchFamily="18" charset="0"/>
                                </a:rPr>
                                <m:t>𝑒</m:t>
                              </m:r>
                            </m:e>
                            <m:sup>
                              <m:f>
                                <m:fPr>
                                  <m:ctrlPr>
                                    <a:rPr lang="cs-CZ" sz="1800" i="1">
                                      <a:latin typeface="Cambria Math" panose="02040503050406030204" pitchFamily="18" charset="0"/>
                                      <a:ea typeface="Cambria Math" panose="02040503050406030204" pitchFamily="18" charset="0"/>
                                      <a:cs typeface="Times New Roman" panose="02020603050405020304" pitchFamily="18" charset="0"/>
                                    </a:rPr>
                                  </m:ctrlPr>
                                </m:fPr>
                                <m:num>
                                  <m:func>
                                    <m:funcPr>
                                      <m:ctrlPr>
                                        <a:rPr lang="cs-CZ" sz="1800" i="1">
                                          <a:latin typeface="Cambria Math" panose="02040503050406030204" pitchFamily="18" charset="0"/>
                                          <a:ea typeface="Cambria Math" panose="02040503050406030204" pitchFamily="18" charset="0"/>
                                          <a:cs typeface="Times New Roman" panose="02020603050405020304" pitchFamily="18" charset="0"/>
                                        </a:rPr>
                                      </m:ctrlPr>
                                    </m:funcPr>
                                    <m:fName>
                                      <m:r>
                                        <m:rPr>
                                          <m:sty m:val="p"/>
                                        </m:rPr>
                                        <a:rPr lang="cs-CZ" sz="1800">
                                          <a:latin typeface="Cambria Math" panose="02040503050406030204" pitchFamily="18" charset="0"/>
                                          <a:ea typeface="Cambria Math" panose="02040503050406030204" pitchFamily="18" charset="0"/>
                                          <a:cs typeface="Times New Roman" panose="02020603050405020304" pitchFamily="18" charset="0"/>
                                        </a:rPr>
                                        <m:t>ln</m:t>
                                      </m:r>
                                    </m:fName>
                                    <m:e>
                                      <m:d>
                                        <m:dPr>
                                          <m:ctrlPr>
                                            <a:rPr lang="cs-CZ" sz="1800" i="1">
                                              <a:latin typeface="Cambria Math" panose="02040503050406030204" pitchFamily="18" charset="0"/>
                                              <a:ea typeface="Cambria Math" panose="02040503050406030204" pitchFamily="18" charset="0"/>
                                              <a:cs typeface="Times New Roman" panose="02020603050405020304" pitchFamily="18" charset="0"/>
                                            </a:rPr>
                                          </m:ctrlPr>
                                        </m:dPr>
                                        <m:e>
                                          <m:r>
                                            <a:rPr lang="cs-CZ" sz="1800" i="1">
                                              <a:latin typeface="Cambria Math" panose="02040503050406030204" pitchFamily="18" charset="0"/>
                                              <a:ea typeface="Cambria Math" panose="02040503050406030204" pitchFamily="18" charset="0"/>
                                              <a:cs typeface="Times New Roman" panose="02020603050405020304" pitchFamily="18" charset="0"/>
                                            </a:rPr>
                                            <m:t>1+0,008</m:t>
                                          </m:r>
                                        </m:e>
                                      </m:d>
                                    </m:e>
                                  </m:func>
                                </m:num>
                                <m:den>
                                  <m:r>
                                    <a:rPr lang="cs-CZ" sz="1800" i="1">
                                      <a:latin typeface="Cambria Math" panose="02040503050406030204" pitchFamily="18" charset="0"/>
                                      <a:ea typeface="Cambria Math" panose="02040503050406030204" pitchFamily="18" charset="0"/>
                                      <a:cs typeface="Times New Roman" panose="02020603050405020304" pitchFamily="18" charset="0"/>
                                    </a:rPr>
                                    <m:t>3∗2</m:t>
                                  </m:r>
                                </m:den>
                              </m:f>
                              <m:r>
                                <a:rPr lang="cs-CZ" sz="1800" i="1">
                                  <a:latin typeface="Cambria Math" panose="02040503050406030204" pitchFamily="18" charset="0"/>
                                  <a:ea typeface="Cambria Math" panose="02040503050406030204" pitchFamily="18" charset="0"/>
                                  <a:cs typeface="Times New Roman" panose="02020603050405020304" pitchFamily="18" charset="0"/>
                                </a:rPr>
                                <m:t>×</m:t>
                              </m:r>
                              <m:r>
                                <a:rPr lang="cs-CZ" sz="1800" b="0" i="1" smtClean="0">
                                  <a:latin typeface="Cambria Math" panose="02040503050406030204" pitchFamily="18" charset="0"/>
                                  <a:ea typeface="Cambria Math" panose="02040503050406030204" pitchFamily="18" charset="0"/>
                                  <a:cs typeface="Times New Roman" panose="02020603050405020304" pitchFamily="18" charset="0"/>
                                </a:rPr>
                                <m:t>24×15</m:t>
                              </m:r>
                            </m:sup>
                          </m:sSup>
                          <m:r>
                            <a:rPr lang="cs-CZ" sz="1800" i="1">
                              <a:latin typeface="Cambria Math" panose="02040503050406030204" pitchFamily="18" charset="0"/>
                              <a:ea typeface="Calibri" panose="020F0502020204030204" pitchFamily="34" charset="0"/>
                              <a:cs typeface="Times New Roman" panose="02020603050405020304" pitchFamily="18" charset="0"/>
                            </a:rPr>
                            <m:t>−1)</m:t>
                          </m:r>
                        </m:den>
                      </m:f>
                      <m:r>
                        <a:rPr lang="cs-CZ" sz="1800" i="1">
                          <a:latin typeface="Cambria Math" panose="02040503050406030204" pitchFamily="18" charset="0"/>
                          <a:ea typeface="Cambria Math" panose="02040503050406030204" pitchFamily="18" charset="0"/>
                          <a:cs typeface="Times New Roman" panose="02020603050405020304" pitchFamily="18" charset="0"/>
                        </a:rPr>
                        <m:t>×</m:t>
                      </m:r>
                      <m:d>
                        <m:dPr>
                          <m:ctrlPr>
                            <a:rPr lang="cs-CZ" sz="1800" i="1">
                              <a:latin typeface="Cambria Math" panose="02040503050406030204" pitchFamily="18" charset="0"/>
                              <a:ea typeface="Cambria Math" panose="02040503050406030204" pitchFamily="18" charset="0"/>
                              <a:cs typeface="Times New Roman" panose="02020603050405020304" pitchFamily="18" charset="0"/>
                            </a:rPr>
                          </m:ctrlPr>
                        </m:dPr>
                        <m:e>
                          <m:sSup>
                            <m:sSupPr>
                              <m:ctrlPr>
                                <a:rPr lang="cs-CZ" sz="1800" i="1">
                                  <a:latin typeface="Cambria Math" panose="02040503050406030204" pitchFamily="18" charset="0"/>
                                  <a:ea typeface="Cambria Math" panose="02040503050406030204" pitchFamily="18" charset="0"/>
                                  <a:cs typeface="Times New Roman" panose="02020603050405020304" pitchFamily="18" charset="0"/>
                                </a:rPr>
                              </m:ctrlPr>
                            </m:sSupPr>
                            <m:e>
                              <m:r>
                                <a:rPr lang="cs-CZ" sz="1800" i="1">
                                  <a:latin typeface="Cambria Math" panose="02040503050406030204" pitchFamily="18" charset="0"/>
                                  <a:ea typeface="Cambria Math" panose="02040503050406030204" pitchFamily="18" charset="0"/>
                                  <a:cs typeface="Times New Roman" panose="02020603050405020304" pitchFamily="18" charset="0"/>
                                </a:rPr>
                                <m:t>𝑒</m:t>
                              </m:r>
                            </m:e>
                            <m:sup>
                              <m:f>
                                <m:fPr>
                                  <m:ctrlPr>
                                    <a:rPr lang="cs-CZ" sz="1800" i="1">
                                      <a:latin typeface="Cambria Math" panose="02040503050406030204" pitchFamily="18" charset="0"/>
                                      <a:ea typeface="Cambria Math" panose="02040503050406030204" pitchFamily="18" charset="0"/>
                                      <a:cs typeface="Times New Roman" panose="02020603050405020304" pitchFamily="18" charset="0"/>
                                    </a:rPr>
                                  </m:ctrlPr>
                                </m:fPr>
                                <m:num>
                                  <m:func>
                                    <m:funcPr>
                                      <m:ctrlPr>
                                        <a:rPr lang="cs-CZ" sz="1800" i="1">
                                          <a:latin typeface="Cambria Math" panose="02040503050406030204" pitchFamily="18" charset="0"/>
                                          <a:ea typeface="Cambria Math" panose="02040503050406030204" pitchFamily="18" charset="0"/>
                                          <a:cs typeface="Times New Roman" panose="02020603050405020304" pitchFamily="18" charset="0"/>
                                        </a:rPr>
                                      </m:ctrlPr>
                                    </m:funcPr>
                                    <m:fName>
                                      <m:r>
                                        <m:rPr>
                                          <m:sty m:val="p"/>
                                        </m:rPr>
                                        <a:rPr lang="cs-CZ" sz="1800">
                                          <a:latin typeface="Cambria Math" panose="02040503050406030204" pitchFamily="18" charset="0"/>
                                          <a:ea typeface="Cambria Math" panose="02040503050406030204" pitchFamily="18" charset="0"/>
                                          <a:cs typeface="Times New Roman" panose="02020603050405020304" pitchFamily="18" charset="0"/>
                                        </a:rPr>
                                        <m:t>ln</m:t>
                                      </m:r>
                                    </m:fName>
                                    <m:e>
                                      <m:d>
                                        <m:dPr>
                                          <m:ctrlPr>
                                            <a:rPr lang="cs-CZ" sz="1800" i="1">
                                              <a:latin typeface="Cambria Math" panose="02040503050406030204" pitchFamily="18" charset="0"/>
                                              <a:ea typeface="Cambria Math" panose="02040503050406030204" pitchFamily="18" charset="0"/>
                                              <a:cs typeface="Times New Roman" panose="02020603050405020304" pitchFamily="18" charset="0"/>
                                            </a:rPr>
                                          </m:ctrlPr>
                                        </m:dPr>
                                        <m:e>
                                          <m:r>
                                            <a:rPr lang="cs-CZ" sz="1800" i="1">
                                              <a:latin typeface="Cambria Math" panose="02040503050406030204" pitchFamily="18" charset="0"/>
                                              <a:ea typeface="Cambria Math" panose="02040503050406030204" pitchFamily="18" charset="0"/>
                                              <a:cs typeface="Times New Roman" panose="02020603050405020304" pitchFamily="18" charset="0"/>
                                            </a:rPr>
                                            <m:t>1+0,008</m:t>
                                          </m:r>
                                        </m:e>
                                      </m:d>
                                    </m:e>
                                  </m:func>
                                </m:num>
                                <m:den>
                                  <m:r>
                                    <a:rPr lang="cs-CZ" sz="1800" i="1">
                                      <a:latin typeface="Cambria Math" panose="02040503050406030204" pitchFamily="18" charset="0"/>
                                      <a:ea typeface="Cambria Math" panose="02040503050406030204" pitchFamily="18" charset="0"/>
                                      <a:cs typeface="Times New Roman" panose="02020603050405020304" pitchFamily="18" charset="0"/>
                                    </a:rPr>
                                    <m:t>3∗2</m:t>
                                  </m:r>
                                </m:den>
                              </m:f>
                            </m:sup>
                          </m:sSup>
                          <m:r>
                            <a:rPr lang="cs-CZ" sz="1800" i="1">
                              <a:latin typeface="Cambria Math" panose="02040503050406030204" pitchFamily="18" charset="0"/>
                              <a:ea typeface="Cambria Math" panose="02040503050406030204" pitchFamily="18" charset="0"/>
                              <a:cs typeface="Times New Roman" panose="02020603050405020304" pitchFamily="18" charset="0"/>
                            </a:rPr>
                            <m:t>−1</m:t>
                          </m:r>
                        </m:e>
                      </m:d>
                      <m:r>
                        <a:rPr lang="cs-CZ" sz="1800" i="1">
                          <a:latin typeface="Cambria Math" panose="02040503050406030204" pitchFamily="18" charset="0"/>
                          <a:ea typeface="Cambria Math" panose="02040503050406030204" pitchFamily="18" charset="0"/>
                          <a:cs typeface="Times New Roman" panose="02020603050405020304" pitchFamily="18" charset="0"/>
                        </a:rPr>
                        <m:t>=</m:t>
                      </m:r>
                      <m:r>
                        <a:rPr lang="cs-CZ" sz="1800" b="1" i="1" smtClean="0">
                          <a:solidFill>
                            <a:srgbClr val="0000DC"/>
                          </a:solidFill>
                          <a:latin typeface="Cambria Math" panose="02040503050406030204" pitchFamily="18" charset="0"/>
                          <a:ea typeface="Cambria Math" panose="02040503050406030204" pitchFamily="18" charset="0"/>
                          <a:cs typeface="Times New Roman" panose="02020603050405020304" pitchFamily="18" charset="0"/>
                        </a:rPr>
                        <m:t>𝟏𝟗𝟗𝟐</m:t>
                      </m:r>
                      <m:r>
                        <a:rPr lang="cs-CZ" sz="1800" b="1" i="1" smtClean="0">
                          <a:solidFill>
                            <a:srgbClr val="0000DC"/>
                          </a:solidFill>
                          <a:latin typeface="Cambria Math" panose="02040503050406030204" pitchFamily="18" charset="0"/>
                          <a:ea typeface="Cambria Math" panose="02040503050406030204" pitchFamily="18" charset="0"/>
                          <a:cs typeface="Times New Roman" panose="02020603050405020304" pitchFamily="18" charset="0"/>
                        </a:rPr>
                        <m:t> </m:t>
                      </m:r>
                      <m:r>
                        <a:rPr lang="cs-CZ" sz="1800" b="1" i="1" smtClean="0">
                          <a:solidFill>
                            <a:srgbClr val="0000DC"/>
                          </a:solidFill>
                          <a:latin typeface="Cambria Math" panose="02040503050406030204" pitchFamily="18" charset="0"/>
                          <a:ea typeface="Cambria Math" panose="02040503050406030204" pitchFamily="18" charset="0"/>
                          <a:cs typeface="Times New Roman" panose="02020603050405020304" pitchFamily="18" charset="0"/>
                        </a:rPr>
                        <m:t>𝑲</m:t>
                      </m:r>
                      <m:r>
                        <a:rPr lang="cs-CZ" sz="1800" b="1" i="1" smtClean="0">
                          <a:solidFill>
                            <a:srgbClr val="0000DC"/>
                          </a:solidFill>
                          <a:latin typeface="Cambria Math" panose="02040503050406030204" pitchFamily="18" charset="0"/>
                          <a:ea typeface="Cambria Math" panose="02040503050406030204" pitchFamily="18" charset="0"/>
                          <a:cs typeface="Times New Roman" panose="02020603050405020304" pitchFamily="18" charset="0"/>
                        </a:rPr>
                        <m:t>č</m:t>
                      </m:r>
                    </m:oMath>
                  </m:oMathPara>
                </a14:m>
                <a:endParaRPr lang="cs-CZ" sz="1600" b="1" i="1" dirty="0">
                  <a:effectLst/>
                  <a:latin typeface="Cambria Math" panose="02040503050406030204" pitchFamily="18" charset="0"/>
                  <a:ea typeface="Calibri" panose="020F0502020204030204" pitchFamily="34" charset="0"/>
                  <a:cs typeface="Times New Roman" panose="02020603050405020304" pitchFamily="18" charset="0"/>
                </a:endParaRPr>
              </a:p>
              <a:p>
                <a:pPr marL="72000" indent="0" algn="ctr">
                  <a:buNone/>
                </a:pPr>
                <a:r>
                  <a:rPr lang="cs-CZ" sz="20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cs-CZ" sz="3200" dirty="0"/>
              </a:p>
            </p:txBody>
          </p:sp>
        </mc:Choice>
        <mc:Fallback xmlns="">
          <p:sp>
            <p:nvSpPr>
              <p:cNvPr id="23" name="Zástupný obsah 22">
                <a:extLst>
                  <a:ext uri="{FF2B5EF4-FFF2-40B4-BE49-F238E27FC236}">
                    <a16:creationId xmlns:a16="http://schemas.microsoft.com/office/drawing/2014/main" id="{BE7A95EB-C880-404B-B5FF-6CF35247C0DF}"/>
                  </a:ext>
                </a:extLst>
              </p:cNvPr>
              <p:cNvSpPr>
                <a:spLocks noGrp="1" noRot="1" noChangeAspect="1" noMove="1" noResize="1" noEditPoints="1" noAdjustHandles="1" noChangeArrowheads="1" noChangeShapeType="1" noTextEdit="1"/>
              </p:cNvSpPr>
              <p:nvPr>
                <p:ph idx="28"/>
              </p:nvPr>
            </p:nvSpPr>
            <p:spPr>
              <a:xfrm>
                <a:off x="4801360" y="999006"/>
                <a:ext cx="7288696" cy="5556229"/>
              </a:xfrm>
              <a:blipFill>
                <a:blip r:embed="rId2"/>
                <a:stretch>
                  <a:fillRect/>
                </a:stretch>
              </a:blipFill>
            </p:spPr>
            <p:txBody>
              <a:bodyPr/>
              <a:lstStyle/>
              <a:p>
                <a:r>
                  <a:rPr lang="cs-CZ">
                    <a:noFill/>
                  </a:rPr>
                  <a:t> </a:t>
                </a:r>
              </a:p>
            </p:txBody>
          </p:sp>
        </mc:Fallback>
      </mc:AlternateContent>
      <p:cxnSp>
        <p:nvCxnSpPr>
          <p:cNvPr id="6" name="Přímá spojnice 5">
            <a:extLst>
              <a:ext uri="{FF2B5EF4-FFF2-40B4-BE49-F238E27FC236}">
                <a16:creationId xmlns:a16="http://schemas.microsoft.com/office/drawing/2014/main" id="{50FF2BD4-E31C-42EB-93E7-E3D7FCF59FC0}"/>
              </a:ext>
            </a:extLst>
          </p:cNvPr>
          <p:cNvCxnSpPr/>
          <p:nvPr/>
        </p:nvCxnSpPr>
        <p:spPr bwMode="auto">
          <a:xfrm>
            <a:off x="5420139" y="3177208"/>
            <a:ext cx="6051139" cy="0"/>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Přímá spojnice 10">
            <a:extLst>
              <a:ext uri="{FF2B5EF4-FFF2-40B4-BE49-F238E27FC236}">
                <a16:creationId xmlns:a16="http://schemas.microsoft.com/office/drawing/2014/main" id="{54728D1C-9865-4FB9-B2CC-543BB06D4BAC}"/>
              </a:ext>
            </a:extLst>
          </p:cNvPr>
          <p:cNvCxnSpPr>
            <a:cxnSpLocks/>
          </p:cNvCxnSpPr>
          <p:nvPr/>
        </p:nvCxnSpPr>
        <p:spPr bwMode="auto">
          <a:xfrm>
            <a:off x="5300269" y="1378226"/>
            <a:ext cx="13850" cy="3899701"/>
          </a:xfrm>
          <a:prstGeom prst="line">
            <a:avLst/>
          </a:prstGeom>
          <a:ln w="381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8795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err="1"/>
              <a:t>Socrative</a:t>
            </a:r>
            <a:r>
              <a:rPr lang="cs-CZ" dirty="0"/>
              <a:t> </a:t>
            </a:r>
            <a:r>
              <a:rPr lang="cs-CZ" dirty="0" err="1"/>
              <a:t>room</a:t>
            </a:r>
            <a:r>
              <a:rPr lang="cs-CZ" dirty="0"/>
              <a:t> </a:t>
            </a:r>
            <a:r>
              <a:rPr lang="cs-CZ" dirty="0" err="1"/>
              <a:t>name</a:t>
            </a:r>
            <a:r>
              <a:rPr lang="cs-CZ" dirty="0"/>
              <a:t>: ABCDE</a:t>
            </a:r>
            <a:endParaRPr lang="en-GB" dirty="0"/>
          </a:p>
          <a:p>
            <a:endParaRPr lang="en-GB" noProof="0"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a:t>Příklad </a:t>
            </a:r>
            <a:r>
              <a:rPr lang="cs-CZ" dirty="0" err="1"/>
              <a:t>Socrative</a:t>
            </a:r>
            <a:r>
              <a:rPr lang="cs-CZ" dirty="0"/>
              <a:t> 6 </a:t>
            </a:r>
          </a:p>
        </p:txBody>
      </p:sp>
      <p:sp>
        <p:nvSpPr>
          <p:cNvPr id="5" name="Zástupný symbol pro obsah 4"/>
          <p:cNvSpPr>
            <a:spLocks noGrp="1"/>
          </p:cNvSpPr>
          <p:nvPr>
            <p:ph idx="1"/>
          </p:nvPr>
        </p:nvSpPr>
        <p:spPr/>
        <p:txBody>
          <a:bodyPr vert="horz" lIns="0" tIns="0" rIns="0" bIns="0" rtlCol="0" anchor="t">
            <a:noAutofit/>
          </a:bodyPr>
          <a:lstStyle/>
          <a:p>
            <a:pPr marL="71755" indent="0">
              <a:buNone/>
            </a:pPr>
            <a:r>
              <a:rPr lang="cs-CZ" dirty="0"/>
              <a:t>Na účet jsme vložili 200 000 Kč na 5 let při sazbě 2% </a:t>
            </a:r>
            <a:r>
              <a:rPr lang="cs-CZ" dirty="0" err="1"/>
              <a:t>p.q</a:t>
            </a:r>
            <a:r>
              <a:rPr lang="cs-CZ" dirty="0"/>
              <a:t>. a čtvrtletním připisování úroků. Za zřízení účtu jsme zaplatili poplatek 5000 Kč. Dále jsme platili půlroční poplatek ve výši 200 Kč (na konci). Kolik jsme na konci spoření měli na účtu prostředků?</a:t>
            </a:r>
            <a:endParaRPr lang="cs-CZ" dirty="0">
              <a:cs typeface="Arial"/>
            </a:endParaRPr>
          </a:p>
        </p:txBody>
      </p:sp>
    </p:spTree>
    <p:extLst>
      <p:ext uri="{BB962C8B-B14F-4D97-AF65-F5344CB8AC3E}">
        <p14:creationId xmlns:p14="http://schemas.microsoft.com/office/powerpoint/2010/main" val="23076886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1CC6A9A-ED9F-4D8A-A885-3CF7DBAC90D5}"/>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EAD1F152-5FF5-4301-856E-DC37447C2EC0}"/>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21" name="Zástupný text 20">
            <a:extLst>
              <a:ext uri="{FF2B5EF4-FFF2-40B4-BE49-F238E27FC236}">
                <a16:creationId xmlns:a16="http://schemas.microsoft.com/office/drawing/2014/main" id="{0A1B6445-F1D8-4F2A-A702-2C256BFFACDC}"/>
              </a:ext>
            </a:extLst>
          </p:cNvPr>
          <p:cNvSpPr>
            <a:spLocks noGrp="1"/>
          </p:cNvSpPr>
          <p:nvPr>
            <p:ph type="body" sz="quarter" idx="26"/>
          </p:nvPr>
        </p:nvSpPr>
        <p:spPr/>
        <p:txBody>
          <a:bodyPr/>
          <a:lstStyle/>
          <a:p>
            <a:endParaRPr lang="cs-CZ"/>
          </a:p>
        </p:txBody>
      </p:sp>
      <p:sp>
        <p:nvSpPr>
          <p:cNvPr id="4" name="Nadpis 3">
            <a:extLst>
              <a:ext uri="{FF2B5EF4-FFF2-40B4-BE49-F238E27FC236}">
                <a16:creationId xmlns:a16="http://schemas.microsoft.com/office/drawing/2014/main" id="{EE147750-8806-433F-BFCF-D3E5BFE90CA4}"/>
              </a:ext>
            </a:extLst>
          </p:cNvPr>
          <p:cNvSpPr>
            <a:spLocks noGrp="1"/>
          </p:cNvSpPr>
          <p:nvPr>
            <p:ph type="title"/>
          </p:nvPr>
        </p:nvSpPr>
        <p:spPr/>
        <p:txBody>
          <a:bodyPr/>
          <a:lstStyle/>
          <a:p>
            <a:r>
              <a:rPr lang="cs-CZ" dirty="0"/>
              <a:t>Příklad </a:t>
            </a:r>
            <a:r>
              <a:rPr lang="cs-CZ" dirty="0" err="1"/>
              <a:t>Socrative</a:t>
            </a:r>
            <a:r>
              <a:rPr lang="cs-CZ" dirty="0"/>
              <a:t> 6 – řešení</a:t>
            </a:r>
          </a:p>
        </p:txBody>
      </p:sp>
      <p:sp>
        <p:nvSpPr>
          <p:cNvPr id="22" name="Zástupný text 21">
            <a:extLst>
              <a:ext uri="{FF2B5EF4-FFF2-40B4-BE49-F238E27FC236}">
                <a16:creationId xmlns:a16="http://schemas.microsoft.com/office/drawing/2014/main" id="{5C350635-6F76-4FFD-B44E-48C4BC88277A}"/>
              </a:ext>
            </a:extLst>
          </p:cNvPr>
          <p:cNvSpPr>
            <a:spLocks noGrp="1"/>
          </p:cNvSpPr>
          <p:nvPr>
            <p:ph type="body" sz="quarter" idx="27"/>
          </p:nvPr>
        </p:nvSpPr>
        <p:spPr/>
        <p:txBody>
          <a:bodyPr/>
          <a:lstStyle/>
          <a:p>
            <a:endParaRPr lang="cs-CZ" dirty="0"/>
          </a:p>
        </p:txBody>
      </p:sp>
      <p:sp>
        <p:nvSpPr>
          <p:cNvPr id="20" name="Zástupný obsah 19">
            <a:extLst>
              <a:ext uri="{FF2B5EF4-FFF2-40B4-BE49-F238E27FC236}">
                <a16:creationId xmlns:a16="http://schemas.microsoft.com/office/drawing/2014/main" id="{06778E06-CFA7-4BBC-8866-D5627C8A4CF1}"/>
              </a:ext>
            </a:extLst>
          </p:cNvPr>
          <p:cNvSpPr>
            <a:spLocks noGrp="1"/>
          </p:cNvSpPr>
          <p:nvPr>
            <p:ph idx="1"/>
          </p:nvPr>
        </p:nvSpPr>
        <p:spPr>
          <a:xfrm>
            <a:off x="719999" y="1692000"/>
            <a:ext cx="3997775" cy="4541485"/>
          </a:xfrm>
        </p:spPr>
        <p:txBody>
          <a:bodyPr/>
          <a:lstStyle/>
          <a:p>
            <a:pPr marL="72000" marR="0" lvl="0" indent="0" algn="l"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None/>
              <a:tabLst/>
              <a:defRPr/>
            </a:pPr>
            <a:r>
              <a:rPr lang="cs-CZ" sz="2000" dirty="0">
                <a:solidFill>
                  <a:srgbClr val="000000"/>
                </a:solidFill>
                <a:latin typeface="Arial"/>
              </a:rPr>
              <a:t>PV</a:t>
            </a:r>
            <a:r>
              <a:rPr kumimoji="0" lang="cs-CZ" sz="2000" b="0" i="0" u="none" strike="noStrike" kern="0" cap="none" spc="0" normalizeH="0" baseline="0" noProof="0" dirty="0">
                <a:ln>
                  <a:noFill/>
                </a:ln>
                <a:solidFill>
                  <a:srgbClr val="000000"/>
                </a:solidFill>
                <a:effectLst/>
                <a:uLnTx/>
                <a:uFillTx/>
                <a:latin typeface="Arial"/>
                <a:ea typeface="+mn-ea"/>
                <a:cs typeface="+mn-cs"/>
              </a:rPr>
              <a:t> = 2</a:t>
            </a:r>
            <a:r>
              <a:rPr kumimoji="0" lang="cs-CZ" sz="2000" b="0" i="0" u="none" strike="noStrike" kern="0" cap="none" spc="0" normalizeH="0" baseline="0" noProof="0" dirty="0">
                <a:ln>
                  <a:noFill/>
                </a:ln>
                <a:solidFill>
                  <a:srgbClr val="000000"/>
                </a:solidFill>
                <a:effectLst/>
                <a:uLnTx/>
                <a:uFillTx/>
                <a:latin typeface="Arial"/>
                <a:ea typeface="+mn-ea"/>
                <a:cs typeface="Arial"/>
              </a:rPr>
              <a:t>00 000 Kč jednorázově</a:t>
            </a:r>
            <a:endParaRPr kumimoji="0" lang="cs-CZ" sz="2000" b="0" i="0" u="none" strike="noStrike" kern="0" cap="none" spc="0" normalizeH="0" baseline="0" noProof="0" dirty="0">
              <a:ln>
                <a:noFill/>
              </a:ln>
              <a:solidFill>
                <a:srgbClr val="000000"/>
              </a:solidFill>
              <a:effectLst/>
              <a:uLnTx/>
              <a:uFillTx/>
              <a:latin typeface="Arial"/>
              <a:ea typeface="+mn-ea"/>
              <a:cs typeface="+mn-cs"/>
            </a:endParaRPr>
          </a:p>
          <a:p>
            <a:pPr marL="72000" marR="0" lvl="0" indent="0" algn="l"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None/>
              <a:tabLst/>
              <a:defRPr/>
            </a:pPr>
            <a:r>
              <a:rPr kumimoji="0" lang="cs-CZ" sz="2000" b="0" i="0" u="none" strike="noStrike" kern="0" cap="none" spc="0" normalizeH="0" baseline="0" noProof="0" dirty="0">
                <a:ln>
                  <a:noFill/>
                </a:ln>
                <a:solidFill>
                  <a:srgbClr val="000000"/>
                </a:solidFill>
                <a:effectLst/>
                <a:uLnTx/>
                <a:uFillTx/>
                <a:latin typeface="Arial"/>
                <a:ea typeface="+mn-ea"/>
                <a:cs typeface="+mn-cs"/>
              </a:rPr>
              <a:t>r = 2 % p. q.</a:t>
            </a:r>
          </a:p>
          <a:p>
            <a:pPr marL="72000" marR="0" lvl="0" indent="0" algn="l"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None/>
              <a:tabLst/>
              <a:defRPr/>
            </a:pPr>
            <a:r>
              <a:rPr kumimoji="0" lang="cs-CZ" sz="2000" b="0" i="0" u="none" strike="noStrike" kern="0" cap="none" spc="0" normalizeH="0" baseline="0" noProof="0" dirty="0">
                <a:ln>
                  <a:noFill/>
                </a:ln>
                <a:solidFill>
                  <a:srgbClr val="000000"/>
                </a:solidFill>
                <a:effectLst/>
                <a:uLnTx/>
                <a:uFillTx/>
                <a:latin typeface="Arial"/>
                <a:ea typeface="+mn-ea"/>
                <a:cs typeface="+mn-cs"/>
              </a:rPr>
              <a:t>n = 5 let</a:t>
            </a:r>
          </a:p>
          <a:p>
            <a:pPr marL="72000" marR="0" lvl="0" indent="0" algn="l"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None/>
              <a:tabLst/>
              <a:defRPr/>
            </a:pPr>
            <a:r>
              <a:rPr kumimoji="0" lang="cs-CZ" sz="2000" b="0" i="0" u="none" strike="noStrike" kern="0" cap="none" spc="0" normalizeH="0" baseline="0" noProof="0" dirty="0">
                <a:ln>
                  <a:noFill/>
                </a:ln>
                <a:solidFill>
                  <a:srgbClr val="000000"/>
                </a:solidFill>
                <a:effectLst/>
                <a:uLnTx/>
                <a:uFillTx/>
                <a:latin typeface="Arial"/>
                <a:ea typeface="+mn-ea"/>
                <a:cs typeface="+mn-cs"/>
              </a:rPr>
              <a:t>m(r) = 4 (čtvrtletní ÚO)</a:t>
            </a:r>
          </a:p>
          <a:p>
            <a:pPr marL="72000" marR="0" lvl="0" indent="0" algn="l"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None/>
              <a:tabLst/>
              <a:defRPr/>
            </a:pPr>
            <a:r>
              <a:rPr kumimoji="0" lang="cs-CZ" sz="2000" b="0" i="0" u="none" strike="noStrike" kern="0" cap="none" spc="0" normalizeH="0" baseline="0" noProof="0" dirty="0">
                <a:ln>
                  <a:noFill/>
                </a:ln>
                <a:solidFill>
                  <a:srgbClr val="000000"/>
                </a:solidFill>
                <a:effectLst/>
                <a:uLnTx/>
                <a:uFillTx/>
                <a:latin typeface="Arial"/>
                <a:ea typeface="+mn-ea"/>
                <a:cs typeface="+mn-cs"/>
              </a:rPr>
              <a:t>Poplatek = 200 Kč/půlrok/</a:t>
            </a:r>
            <a:r>
              <a:rPr kumimoji="0" lang="cs-CZ" sz="2000" b="0" i="0" u="none" strike="noStrike" kern="0" cap="none" spc="0" normalizeH="0" baseline="0" noProof="0" dirty="0">
                <a:ln>
                  <a:noFill/>
                </a:ln>
                <a:solidFill>
                  <a:srgbClr val="0000DC"/>
                </a:solidFill>
                <a:effectLst/>
                <a:uLnTx/>
                <a:uFillTx/>
                <a:latin typeface="Arial"/>
                <a:ea typeface="+mn-ea"/>
                <a:cs typeface="+mn-cs"/>
              </a:rPr>
              <a:t>polhůtní</a:t>
            </a:r>
          </a:p>
          <a:p>
            <a:pPr marL="72000" marR="0" lvl="0" indent="0" algn="l"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None/>
              <a:tabLst/>
              <a:defRPr/>
            </a:pPr>
            <a:r>
              <a:rPr lang="cs-CZ" sz="2000" dirty="0">
                <a:solidFill>
                  <a:srgbClr val="0000DC"/>
                </a:solidFill>
                <a:latin typeface="Arial"/>
              </a:rPr>
              <a:t>m(poplatek) = 2</a:t>
            </a:r>
            <a:endParaRPr kumimoji="0" lang="cs-CZ" sz="2000" b="0" i="0" u="none" strike="noStrike" kern="0" cap="none" spc="0" normalizeH="0" baseline="0" noProof="0" dirty="0">
              <a:ln>
                <a:noFill/>
              </a:ln>
              <a:solidFill>
                <a:srgbClr val="0000DC"/>
              </a:solidFill>
              <a:effectLst/>
              <a:uLnTx/>
              <a:uFillTx/>
              <a:latin typeface="Arial"/>
              <a:ea typeface="+mn-ea"/>
              <a:cs typeface="+mn-cs"/>
            </a:endParaRPr>
          </a:p>
          <a:p>
            <a:pPr marL="72000" marR="0" lvl="0" indent="0" algn="l"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None/>
              <a:tabLst/>
              <a:defRPr/>
            </a:pPr>
            <a:r>
              <a:rPr kumimoji="0" lang="cs-CZ" sz="2000" b="0" i="0" u="none" strike="noStrike" kern="0" cap="none" spc="0" normalizeH="0" baseline="0" noProof="0" dirty="0">
                <a:ln>
                  <a:noFill/>
                </a:ln>
                <a:solidFill>
                  <a:srgbClr val="000000"/>
                </a:solidFill>
                <a:effectLst/>
                <a:uLnTx/>
                <a:uFillTx/>
                <a:latin typeface="Arial"/>
                <a:ea typeface="+mn-ea"/>
                <a:cs typeface="+mn-cs"/>
              </a:rPr>
              <a:t>Zřizovací poplatek = 5 000 Kč</a:t>
            </a:r>
          </a:p>
          <a:p>
            <a:pPr marL="72000" marR="0" lvl="0" indent="0" algn="l"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None/>
              <a:tabLst/>
              <a:defRPr/>
            </a:pPr>
            <a:r>
              <a:rPr lang="cs-CZ" sz="2000" b="1" dirty="0" err="1">
                <a:solidFill>
                  <a:srgbClr val="000000"/>
                </a:solidFill>
                <a:latin typeface="Arial"/>
              </a:rPr>
              <a:t>FV_netto</a:t>
            </a:r>
            <a:r>
              <a:rPr lang="cs-CZ" sz="2000" b="1" dirty="0">
                <a:solidFill>
                  <a:srgbClr val="000000"/>
                </a:solidFill>
                <a:latin typeface="Arial"/>
              </a:rPr>
              <a:t> = ?</a:t>
            </a:r>
            <a:endParaRPr kumimoji="0" lang="cs-CZ" sz="2000" b="1" i="0" u="none" strike="noStrike" kern="0" cap="none" spc="0" normalizeH="0" baseline="0" noProof="0" dirty="0">
              <a:ln>
                <a:noFill/>
              </a:ln>
              <a:solidFill>
                <a:srgbClr val="000000"/>
              </a:solidFill>
              <a:effectLst/>
              <a:uLnTx/>
              <a:uFillTx/>
              <a:latin typeface="Arial"/>
              <a:ea typeface="+mn-ea"/>
              <a:cs typeface="+mn-cs"/>
            </a:endParaRPr>
          </a:p>
          <a:p>
            <a:pPr marL="72000" indent="0">
              <a:buNone/>
            </a:pPr>
            <a:endParaRPr lang="cs-CZ" sz="1200" dirty="0">
              <a:solidFill>
                <a:srgbClr val="0000DC"/>
              </a:solidFill>
            </a:endParaRPr>
          </a:p>
          <a:p>
            <a:pPr marL="72000" indent="0">
              <a:buNone/>
            </a:pPr>
            <a:r>
              <a:rPr lang="cs-CZ" sz="2400" dirty="0">
                <a:solidFill>
                  <a:srgbClr val="0000DC"/>
                </a:solidFill>
              </a:rPr>
              <a:t> </a:t>
            </a:r>
          </a:p>
          <a:p>
            <a:endParaRPr lang="cs-CZ" dirty="0"/>
          </a:p>
        </p:txBody>
      </p:sp>
      <mc:AlternateContent xmlns:mc="http://schemas.openxmlformats.org/markup-compatibility/2006" xmlns:a14="http://schemas.microsoft.com/office/drawing/2010/main">
        <mc:Choice Requires="a14">
          <p:sp>
            <p:nvSpPr>
              <p:cNvPr id="23" name="Zástupný obsah 22">
                <a:extLst>
                  <a:ext uri="{FF2B5EF4-FFF2-40B4-BE49-F238E27FC236}">
                    <a16:creationId xmlns:a16="http://schemas.microsoft.com/office/drawing/2014/main" id="{BE7A95EB-C880-404B-B5FF-6CF35247C0DF}"/>
                  </a:ext>
                </a:extLst>
              </p:cNvPr>
              <p:cNvSpPr>
                <a:spLocks noGrp="1"/>
              </p:cNvSpPr>
              <p:nvPr>
                <p:ph idx="28"/>
              </p:nvPr>
            </p:nvSpPr>
            <p:spPr>
              <a:xfrm>
                <a:off x="5075583" y="1690270"/>
                <a:ext cx="6395695" cy="4789729"/>
              </a:xfrm>
            </p:spPr>
            <p:txBody>
              <a:bodyPr/>
              <a:lstStyle/>
              <a:p>
                <a:pPr marL="72000" indent="0" algn="ctr">
                  <a:buNone/>
                </a:pPr>
                <a:r>
                  <a:rPr lang="cs-CZ" sz="1800" b="1" dirty="0">
                    <a:solidFill>
                      <a:srgbClr val="0000DC"/>
                    </a:solidFill>
                  </a:rPr>
                  <a:t>Složené úročení:</a:t>
                </a:r>
              </a:p>
              <a:p>
                <a:pPr marL="72000" indent="0" algn="ctr">
                  <a:buNone/>
                </a:pPr>
                <a14:m>
                  <m:oMathPara xmlns:m="http://schemas.openxmlformats.org/officeDocument/2006/math">
                    <m:oMathParaPr>
                      <m:jc m:val="centerGroup"/>
                    </m:oMathParaPr>
                    <m:oMath xmlns:m="http://schemas.openxmlformats.org/officeDocument/2006/math">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𝑃</m:t>
                      </m:r>
                      <m:sSub>
                        <m:sSubPr>
                          <m:ctrlP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𝑉</m:t>
                          </m:r>
                        </m:e>
                        <m:sub>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𝑛𝑒𝑡𝑡𝑜</m:t>
                          </m:r>
                        </m:sub>
                      </m:sSub>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𝑃𝑉</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 −</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𝑍</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ř</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𝑖𝑧𝑜𝑣𝑎𝑐</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í </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𝑝𝑜𝑝𝑙𝑎𝑡𝑒𝑘</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m:t>
                      </m:r>
                      <m:r>
                        <m:rPr>
                          <m:nor/>
                        </m:rPr>
                        <a:rPr lang="cs-CZ" sz="1800" b="1" i="1" dirty="0">
                          <a:latin typeface="Cambria Math" panose="02040503050406030204" pitchFamily="18" charset="0"/>
                          <a:ea typeface="Calibri" panose="020F0502020204030204" pitchFamily="34" charset="0"/>
                          <a:cs typeface="Times New Roman" panose="02020603050405020304" pitchFamily="18" charset="0"/>
                        </a:rPr>
                        <m:t>195 000 </m:t>
                      </m:r>
                      <m:r>
                        <m:rPr>
                          <m:nor/>
                        </m:rPr>
                        <a:rPr lang="cs-CZ" sz="1800" b="1" i="1" dirty="0">
                          <a:latin typeface="Cambria Math" panose="02040503050406030204" pitchFamily="18" charset="0"/>
                          <a:ea typeface="Calibri" panose="020F0502020204030204" pitchFamily="34" charset="0"/>
                          <a:cs typeface="Times New Roman" panose="02020603050405020304" pitchFamily="18" charset="0"/>
                        </a:rPr>
                        <m:t>K</m:t>
                      </m:r>
                      <m:r>
                        <m:rPr>
                          <m:nor/>
                        </m:rPr>
                        <a:rPr lang="cs-CZ" sz="1800" b="1" i="1" dirty="0">
                          <a:latin typeface="Cambria Math" panose="02040503050406030204" pitchFamily="18" charset="0"/>
                          <a:ea typeface="Calibri" panose="020F0502020204030204" pitchFamily="34" charset="0"/>
                          <a:cs typeface="Times New Roman" panose="02020603050405020304" pitchFamily="18" charset="0"/>
                        </a:rPr>
                        <m:t>č</m:t>
                      </m:r>
                    </m:oMath>
                  </m:oMathPara>
                </a14:m>
                <a:endParaRPr lang="cs-CZ" sz="1800" b="1" i="1" dirty="0">
                  <a:effectLst/>
                  <a:latin typeface="Cambria Math" panose="02040503050406030204" pitchFamily="18" charset="0"/>
                  <a:ea typeface="Calibri" panose="020F0502020204030204" pitchFamily="34" charset="0"/>
                  <a:cs typeface="Times New Roman" panose="02020603050405020304" pitchFamily="18" charset="0"/>
                </a:endParaRPr>
              </a:p>
              <a:p>
                <a:pPr marL="72000" indent="0" algn="ctr">
                  <a:buNone/>
                </a:pPr>
                <a14:m>
                  <m:oMathPara xmlns:m="http://schemas.openxmlformats.org/officeDocument/2006/math">
                    <m:oMathParaPr>
                      <m:jc m:val="centerGroup"/>
                    </m:oMathParaPr>
                    <m:oMath xmlns:m="http://schemas.openxmlformats.org/officeDocument/2006/math">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𝐹</m:t>
                      </m:r>
                      <m:sSub>
                        <m:sSubPr>
                          <m:ctrlP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𝑉</m:t>
                          </m:r>
                        </m:e>
                        <m:sub>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𝑏𝑟𝑢𝑡𝑡𝑜</m:t>
                          </m:r>
                        </m:sub>
                      </m:sSub>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𝑃</m:t>
                      </m:r>
                      <m:sSub>
                        <m:sSubPr>
                          <m:ctrlP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𝑉</m:t>
                          </m:r>
                        </m:e>
                        <m:sub>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𝑛𝑒𝑡𝑡𝑜</m:t>
                          </m:r>
                        </m:sub>
                      </m:sSub>
                      <m:r>
                        <a:rPr lang="cs-CZ" sz="1800" b="0" i="1" smtClean="0">
                          <a:effectLst/>
                          <a:latin typeface="Cambria Math" panose="02040503050406030204" pitchFamily="18" charset="0"/>
                          <a:ea typeface="Cambria Math" panose="02040503050406030204" pitchFamily="18" charset="0"/>
                          <a:cs typeface="Times New Roman" panose="02020603050405020304" pitchFamily="18" charset="0"/>
                        </a:rPr>
                        <m:t>×</m:t>
                      </m:r>
                      <m:sSup>
                        <m:sSupPr>
                          <m:ctrlPr>
                            <a:rPr lang="cs-CZ" sz="1800" b="0" i="1" smtClean="0">
                              <a:effectLst/>
                              <a:latin typeface="Cambria Math" panose="02040503050406030204" pitchFamily="18" charset="0"/>
                              <a:ea typeface="Cambria Math" panose="02040503050406030204" pitchFamily="18" charset="0"/>
                              <a:cs typeface="Times New Roman" panose="02020603050405020304" pitchFamily="18" charset="0"/>
                            </a:rPr>
                          </m:ctrlPr>
                        </m:sSupPr>
                        <m:e>
                          <m:r>
                            <a:rPr lang="cs-CZ" sz="1800" i="1">
                              <a:latin typeface="Cambria Math" panose="02040503050406030204" pitchFamily="18" charset="0"/>
                              <a:ea typeface="Cambria Math" panose="02040503050406030204" pitchFamily="18" charset="0"/>
                              <a:cs typeface="Times New Roman" panose="02020603050405020304" pitchFamily="18" charset="0"/>
                            </a:rPr>
                            <m:t>(1+</m:t>
                          </m:r>
                          <m:r>
                            <a:rPr lang="cs-CZ" sz="1800" i="1">
                              <a:latin typeface="Cambria Math" panose="02040503050406030204" pitchFamily="18" charset="0"/>
                              <a:ea typeface="Cambria Math" panose="02040503050406030204" pitchFamily="18" charset="0"/>
                              <a:cs typeface="Times New Roman" panose="02020603050405020304" pitchFamily="18" charset="0"/>
                            </a:rPr>
                            <m:t>𝑟</m:t>
                          </m:r>
                          <m:r>
                            <a:rPr lang="cs-CZ" sz="1800" i="1">
                              <a:latin typeface="Cambria Math" panose="02040503050406030204" pitchFamily="18" charset="0"/>
                              <a:ea typeface="Cambria Math" panose="02040503050406030204" pitchFamily="18" charset="0"/>
                              <a:cs typeface="Times New Roman" panose="02020603050405020304" pitchFamily="18" charset="0"/>
                            </a:rPr>
                            <m:t>)</m:t>
                          </m:r>
                          <m:r>
                            <m:rPr>
                              <m:nor/>
                            </m:rPr>
                            <a:rPr lang="cs-CZ" sz="1800" i="1" dirty="0">
                              <a:latin typeface="Cambria Math" panose="02040503050406030204" pitchFamily="18" charset="0"/>
                              <a:ea typeface="Calibri" panose="020F0502020204030204" pitchFamily="34" charset="0"/>
                              <a:cs typeface="Times New Roman" panose="02020603050405020304" pitchFamily="18" charset="0"/>
                            </a:rPr>
                            <m:t> </m:t>
                          </m:r>
                        </m:e>
                        <m:sup>
                          <m:r>
                            <a:rPr lang="cs-CZ" sz="1800" b="0" i="1" smtClean="0">
                              <a:effectLst/>
                              <a:latin typeface="Cambria Math" panose="02040503050406030204" pitchFamily="18" charset="0"/>
                              <a:ea typeface="Cambria Math" panose="02040503050406030204" pitchFamily="18" charset="0"/>
                              <a:cs typeface="Times New Roman" panose="02020603050405020304" pitchFamily="18" charset="0"/>
                            </a:rPr>
                            <m:t>𝑚</m:t>
                          </m:r>
                          <m:r>
                            <a:rPr lang="cs-CZ" sz="1800" b="0" i="1" smtClean="0">
                              <a:effectLst/>
                              <a:latin typeface="Cambria Math" panose="02040503050406030204" pitchFamily="18" charset="0"/>
                              <a:ea typeface="Cambria Math" panose="02040503050406030204" pitchFamily="18" charset="0"/>
                              <a:cs typeface="Times New Roman" panose="02020603050405020304" pitchFamily="18" charset="0"/>
                            </a:rPr>
                            <m:t>×</m:t>
                          </m:r>
                          <m:r>
                            <a:rPr lang="cs-CZ" sz="1800" b="0" i="1" smtClean="0">
                              <a:effectLst/>
                              <a:latin typeface="Cambria Math" panose="02040503050406030204" pitchFamily="18" charset="0"/>
                              <a:ea typeface="Cambria Math" panose="02040503050406030204" pitchFamily="18" charset="0"/>
                              <a:cs typeface="Times New Roman" panose="02020603050405020304" pitchFamily="18" charset="0"/>
                            </a:rPr>
                            <m:t>𝑛</m:t>
                          </m:r>
                        </m:sup>
                      </m:sSup>
                      <m:r>
                        <a:rPr lang="cs-CZ" sz="1800" b="0" i="1" smtClean="0">
                          <a:effectLst/>
                          <a:latin typeface="Cambria Math" panose="02040503050406030204" pitchFamily="18" charset="0"/>
                          <a:ea typeface="Cambria Math" panose="02040503050406030204" pitchFamily="18" charset="0"/>
                          <a:cs typeface="Times New Roman" panose="02020603050405020304" pitchFamily="18" charset="0"/>
                        </a:rPr>
                        <m:t>=195 000</m:t>
                      </m:r>
                      <m:sSup>
                        <m:sSupPr>
                          <m:ctrlPr>
                            <a:rPr lang="cs-CZ" sz="1800" i="1">
                              <a:latin typeface="Cambria Math" panose="02040503050406030204" pitchFamily="18" charset="0"/>
                              <a:ea typeface="Cambria Math" panose="02040503050406030204" pitchFamily="18" charset="0"/>
                              <a:cs typeface="Times New Roman" panose="02020603050405020304" pitchFamily="18" charset="0"/>
                            </a:rPr>
                          </m:ctrlPr>
                        </m:sSupPr>
                        <m:e>
                          <m:r>
                            <a:rPr lang="cs-CZ" sz="1800" i="1" smtClean="0">
                              <a:latin typeface="Cambria Math" panose="02040503050406030204" pitchFamily="18" charset="0"/>
                              <a:ea typeface="Cambria Math" panose="02040503050406030204" pitchFamily="18" charset="0"/>
                              <a:cs typeface="Times New Roman" panose="02020603050405020304" pitchFamily="18" charset="0"/>
                            </a:rPr>
                            <m:t>×</m:t>
                          </m:r>
                          <m:r>
                            <a:rPr lang="cs-CZ" sz="1800" i="1">
                              <a:latin typeface="Cambria Math" panose="02040503050406030204" pitchFamily="18" charset="0"/>
                              <a:ea typeface="Cambria Math" panose="02040503050406030204" pitchFamily="18" charset="0"/>
                              <a:cs typeface="Times New Roman" panose="02020603050405020304" pitchFamily="18" charset="0"/>
                            </a:rPr>
                            <m:t>(1+</m:t>
                          </m:r>
                          <m:r>
                            <a:rPr lang="cs-CZ" sz="1800" b="0" i="1" smtClean="0">
                              <a:latin typeface="Cambria Math" panose="02040503050406030204" pitchFamily="18" charset="0"/>
                              <a:ea typeface="Cambria Math" panose="02040503050406030204" pitchFamily="18" charset="0"/>
                              <a:cs typeface="Times New Roman" panose="02020603050405020304" pitchFamily="18" charset="0"/>
                            </a:rPr>
                            <m:t>0,02</m:t>
                          </m:r>
                          <m:r>
                            <a:rPr lang="cs-CZ" sz="1800" i="1">
                              <a:latin typeface="Cambria Math" panose="02040503050406030204" pitchFamily="18" charset="0"/>
                              <a:ea typeface="Cambria Math" panose="02040503050406030204" pitchFamily="18" charset="0"/>
                              <a:cs typeface="Times New Roman" panose="02020603050405020304" pitchFamily="18" charset="0"/>
                            </a:rPr>
                            <m:t>)</m:t>
                          </m:r>
                          <m:r>
                            <m:rPr>
                              <m:nor/>
                            </m:rPr>
                            <a:rPr lang="cs-CZ" sz="1800" i="1" dirty="0">
                              <a:latin typeface="Cambria Math" panose="02040503050406030204" pitchFamily="18" charset="0"/>
                              <a:ea typeface="Calibri" panose="020F0502020204030204" pitchFamily="34" charset="0"/>
                              <a:cs typeface="Times New Roman" panose="02020603050405020304" pitchFamily="18" charset="0"/>
                            </a:rPr>
                            <m:t> </m:t>
                          </m:r>
                        </m:e>
                        <m:sup>
                          <m:r>
                            <a:rPr lang="cs-CZ" sz="1800" b="0" i="1" dirty="0" smtClean="0">
                              <a:latin typeface="Cambria Math" panose="02040503050406030204" pitchFamily="18" charset="0"/>
                              <a:ea typeface="Calibri" panose="020F0502020204030204" pitchFamily="34" charset="0"/>
                              <a:cs typeface="Times New Roman" panose="02020603050405020304" pitchFamily="18" charset="0"/>
                            </a:rPr>
                            <m:t>4</m:t>
                          </m:r>
                          <m:r>
                            <a:rPr lang="cs-CZ" sz="1800" i="1">
                              <a:latin typeface="Cambria Math" panose="02040503050406030204" pitchFamily="18" charset="0"/>
                              <a:ea typeface="Cambria Math" panose="02040503050406030204" pitchFamily="18" charset="0"/>
                              <a:cs typeface="Times New Roman" panose="02020603050405020304" pitchFamily="18" charset="0"/>
                            </a:rPr>
                            <m:t>×</m:t>
                          </m:r>
                          <m:r>
                            <a:rPr lang="cs-CZ" sz="1800" b="0" i="1" smtClean="0">
                              <a:latin typeface="Cambria Math" panose="02040503050406030204" pitchFamily="18" charset="0"/>
                              <a:ea typeface="Cambria Math" panose="02040503050406030204" pitchFamily="18" charset="0"/>
                              <a:cs typeface="Times New Roman" panose="02020603050405020304" pitchFamily="18" charset="0"/>
                            </a:rPr>
                            <m:t>5</m:t>
                          </m:r>
                        </m:sup>
                      </m:sSup>
                    </m:oMath>
                  </m:oMathPara>
                </a14:m>
                <a:endParaRPr lang="cs-CZ" sz="1800" i="1" dirty="0">
                  <a:latin typeface="Cambria Math" panose="02040503050406030204" pitchFamily="18" charset="0"/>
                  <a:ea typeface="Cambria Math" panose="02040503050406030204" pitchFamily="18" charset="0"/>
                  <a:cs typeface="Times New Roman" panose="02020603050405020304" pitchFamily="18" charset="0"/>
                </a:endParaRPr>
              </a:p>
              <a:p>
                <a:pPr marL="72000" indent="0" algn="ctr">
                  <a:buNone/>
                </a:pPr>
                <a14:m>
                  <m:oMathPara xmlns:m="http://schemas.openxmlformats.org/officeDocument/2006/math">
                    <m:oMathParaPr>
                      <m:jc m:val="centerGroup"/>
                    </m:oMathParaPr>
                    <m:oMath xmlns:m="http://schemas.openxmlformats.org/officeDocument/2006/math">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𝐹</m:t>
                      </m:r>
                      <m:sSub>
                        <m:sSubPr>
                          <m:ctrlP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𝑉</m:t>
                          </m:r>
                        </m:e>
                        <m:sub>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𝑏𝑟𝑢𝑡𝑡𝑜</m:t>
                          </m:r>
                        </m:sub>
                      </m:sSub>
                      <m:r>
                        <a:rPr lang="cs-CZ" sz="1800" i="1">
                          <a:latin typeface="Cambria Math" panose="02040503050406030204" pitchFamily="18" charset="0"/>
                          <a:ea typeface="Calibri" panose="020F0502020204030204" pitchFamily="34" charset="0"/>
                          <a:cs typeface="Times New Roman" panose="02020603050405020304" pitchFamily="18" charset="0"/>
                        </a:rPr>
                        <m:t>=</m:t>
                      </m:r>
                      <m:r>
                        <a:rPr lang="cs-CZ" sz="1800" b="1" i="1">
                          <a:latin typeface="Cambria Math" panose="02040503050406030204" pitchFamily="18" charset="0"/>
                          <a:ea typeface="Calibri" panose="020F0502020204030204" pitchFamily="34" charset="0"/>
                          <a:cs typeface="Times New Roman" panose="02020603050405020304" pitchFamily="18" charset="0"/>
                        </a:rPr>
                        <m:t>𝟐𝟖𝟗𝟕𝟓𝟗</m:t>
                      </m:r>
                      <m:r>
                        <a:rPr lang="cs-CZ" sz="1800" b="1" i="1">
                          <a:latin typeface="Cambria Math" panose="02040503050406030204" pitchFamily="18" charset="0"/>
                          <a:ea typeface="Calibri" panose="020F0502020204030204" pitchFamily="34" charset="0"/>
                          <a:cs typeface="Times New Roman" panose="02020603050405020304" pitchFamily="18" charset="0"/>
                        </a:rPr>
                        <m:t>,</m:t>
                      </m:r>
                      <m:r>
                        <a:rPr lang="cs-CZ" sz="1800" b="1" i="1">
                          <a:latin typeface="Cambria Math" panose="02040503050406030204" pitchFamily="18" charset="0"/>
                          <a:ea typeface="Calibri" panose="020F0502020204030204" pitchFamily="34" charset="0"/>
                          <a:cs typeface="Times New Roman" panose="02020603050405020304" pitchFamily="18" charset="0"/>
                        </a:rPr>
                        <m:t>𝟕𝟒</m:t>
                      </m:r>
                      <m:r>
                        <a:rPr lang="cs-CZ" sz="1800" b="1" i="1" smtClean="0">
                          <a:latin typeface="Cambria Math" panose="02040503050406030204" pitchFamily="18" charset="0"/>
                          <a:ea typeface="Calibri" panose="020F0502020204030204" pitchFamily="34" charset="0"/>
                          <a:cs typeface="Times New Roman" panose="02020603050405020304" pitchFamily="18" charset="0"/>
                        </a:rPr>
                        <m:t> </m:t>
                      </m:r>
                      <m:r>
                        <a:rPr lang="cs-CZ" sz="1800" b="1" i="1" smtClean="0">
                          <a:latin typeface="Cambria Math" panose="02040503050406030204" pitchFamily="18" charset="0"/>
                          <a:ea typeface="Calibri" panose="020F0502020204030204" pitchFamily="34" charset="0"/>
                          <a:cs typeface="Times New Roman" panose="02020603050405020304" pitchFamily="18" charset="0"/>
                        </a:rPr>
                        <m:t>𝑲</m:t>
                      </m:r>
                      <m:r>
                        <a:rPr lang="cs-CZ" sz="1800" b="1" i="1" smtClean="0">
                          <a:latin typeface="Cambria Math" panose="02040503050406030204" pitchFamily="18" charset="0"/>
                          <a:ea typeface="Calibri" panose="020F0502020204030204" pitchFamily="34" charset="0"/>
                          <a:cs typeface="Times New Roman" panose="02020603050405020304" pitchFamily="18" charset="0"/>
                        </a:rPr>
                        <m:t>č</m:t>
                      </m:r>
                    </m:oMath>
                  </m:oMathPara>
                </a14:m>
                <a:endParaRPr lang="cs-CZ" sz="1800" i="1" dirty="0">
                  <a:latin typeface="Cambria Math" panose="02040503050406030204" pitchFamily="18" charset="0"/>
                  <a:ea typeface="Cambria Math" panose="02040503050406030204" pitchFamily="18" charset="0"/>
                  <a:cs typeface="Times New Roman" panose="02020603050405020304" pitchFamily="18" charset="0"/>
                </a:endParaRPr>
              </a:p>
              <a:p>
                <a:pPr marL="72000" indent="0" algn="ctr">
                  <a:buNone/>
                </a:pPr>
                <a:endParaRPr lang="cs-CZ" sz="1800" i="1" dirty="0">
                  <a:latin typeface="Cambria Math" panose="02040503050406030204" pitchFamily="18" charset="0"/>
                  <a:ea typeface="Cambria Math" panose="02040503050406030204" pitchFamily="18" charset="0"/>
                  <a:cs typeface="Times New Roman" panose="02020603050405020304" pitchFamily="18" charset="0"/>
                </a:endParaRPr>
              </a:p>
              <a:p>
                <a:pPr marL="72000" indent="0" algn="ctr">
                  <a:buNone/>
                </a:pPr>
                <a:r>
                  <a:rPr lang="cs-CZ" sz="1800" b="1" dirty="0">
                    <a:solidFill>
                      <a:srgbClr val="0000DC"/>
                    </a:solidFill>
                  </a:rPr>
                  <a:t>Polhůtní anuita = poplatek = nutné sladit čas!</a:t>
                </a:r>
                <a:endParaRPr lang="cs-CZ" sz="1800" b="1" i="1" dirty="0">
                  <a:solidFill>
                    <a:srgbClr val="0000DC"/>
                  </a:solidFill>
                  <a:latin typeface="Cambria Math" panose="02040503050406030204" pitchFamily="18" charset="0"/>
                  <a:ea typeface="Calibri" panose="020F0502020204030204" pitchFamily="34" charset="0"/>
                  <a:cs typeface="Times New Roman" panose="02020603050405020304" pitchFamily="18" charset="0"/>
                </a:endParaRPr>
              </a:p>
              <a:p>
                <a:pPr marL="72000" indent="0" algn="ctr">
                  <a:buNone/>
                </a:pPr>
                <a14:m>
                  <m:oMath xmlns:m="http://schemas.openxmlformats.org/officeDocument/2006/math">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𝐹𝑉</m:t>
                    </m:r>
                    <m:sSub>
                      <m:sSubPr>
                        <m:ctrlP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𝐴</m:t>
                        </m:r>
                      </m:e>
                      <m:sub>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𝑝𝑜𝑝𝑙𝑎𝑡𝑒𝑘</m:t>
                        </m:r>
                      </m:sub>
                    </m:sSub>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m:t>
                    </m:r>
                    <m:r>
                      <a:rPr lang="cs-CZ" sz="1800" i="1" smtClean="0">
                        <a:effectLst/>
                        <a:latin typeface="Cambria Math" panose="02040503050406030204" pitchFamily="18" charset="0"/>
                        <a:ea typeface="Calibri" panose="020F0502020204030204" pitchFamily="34" charset="0"/>
                        <a:cs typeface="Times New Roman" panose="02020603050405020304" pitchFamily="18" charset="0"/>
                      </a:rPr>
                      <m:t>𝑎</m:t>
                    </m:r>
                    <m:r>
                      <a:rPr lang="cs-CZ" sz="1800" i="1" smtClean="0">
                        <a:effectLst/>
                        <a:latin typeface="Cambria Math" panose="02040503050406030204" pitchFamily="18" charset="0"/>
                        <a:ea typeface="Cambria Math" panose="02040503050406030204" pitchFamily="18" charset="0"/>
                        <a:cs typeface="Times New Roman" panose="02020603050405020304" pitchFamily="18" charset="0"/>
                      </a:rPr>
                      <m:t>×</m:t>
                    </m:r>
                    <m:f>
                      <m:fPr>
                        <m:ctrlPr>
                          <a:rPr lang="cs-CZ" sz="1800" i="1">
                            <a:effectLst/>
                            <a:latin typeface="Cambria Math" panose="02040503050406030204" pitchFamily="18" charset="0"/>
                            <a:ea typeface="Calibri" panose="020F0502020204030204" pitchFamily="34" charset="0"/>
                            <a:cs typeface="Times New Roman" panose="02020603050405020304" pitchFamily="18" charset="0"/>
                          </a:rPr>
                        </m:ctrlPr>
                      </m:fPr>
                      <m:num>
                        <m:sSup>
                          <m:sSupPr>
                            <m:ctrlPr>
                              <a:rPr lang="cs-CZ" sz="1800" i="1">
                                <a:effectLst/>
                                <a:latin typeface="Cambria Math" panose="02040503050406030204" pitchFamily="18" charset="0"/>
                                <a:ea typeface="Calibri" panose="020F0502020204030204" pitchFamily="34" charset="0"/>
                                <a:cs typeface="Times New Roman" panose="02020603050405020304" pitchFamily="18" charset="0"/>
                              </a:rPr>
                            </m:ctrlPr>
                          </m:sSupPr>
                          <m:e>
                            <m:r>
                              <a:rPr lang="cs-CZ" sz="1800" i="1">
                                <a:effectLst/>
                                <a:latin typeface="Cambria Math" panose="02040503050406030204" pitchFamily="18" charset="0"/>
                                <a:ea typeface="Calibri" panose="020F0502020204030204" pitchFamily="34" charset="0"/>
                                <a:cs typeface="Times New Roman" panose="02020603050405020304" pitchFamily="18" charset="0"/>
                              </a:rPr>
                              <m:t>(1+</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𝑟</m:t>
                            </m:r>
                            <m:r>
                              <a:rPr lang="cs-CZ" sz="1800" i="1">
                                <a:effectLst/>
                                <a:latin typeface="Cambria Math" panose="02040503050406030204" pitchFamily="18" charset="0"/>
                                <a:ea typeface="Calibri" panose="020F0502020204030204" pitchFamily="34" charset="0"/>
                                <a:cs typeface="Times New Roman" panose="02020603050405020304" pitchFamily="18" charset="0"/>
                              </a:rPr>
                              <m:t>)</m:t>
                            </m:r>
                          </m:e>
                          <m:sup>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𝑚</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𝑝𝑜𝑝𝑙𝑎𝑡𝑒𝑘</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cs-CZ" sz="1800" b="0" i="1" smtClean="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cs-CZ" sz="1800" b="0" i="1" smtClean="0">
                                    <a:effectLst/>
                                    <a:latin typeface="Cambria Math" panose="02040503050406030204" pitchFamily="18" charset="0"/>
                                    <a:ea typeface="Cambria Math" panose="02040503050406030204" pitchFamily="18" charset="0"/>
                                    <a:cs typeface="Times New Roman" panose="02020603050405020304" pitchFamily="18" charset="0"/>
                                  </a:rPr>
                                  <m:t>𝑚</m:t>
                                </m:r>
                              </m:e>
                              <m:sub>
                                <m:r>
                                  <a:rPr lang="cs-CZ" sz="1800" b="0" i="1" smtClean="0">
                                    <a:effectLst/>
                                    <a:latin typeface="Cambria Math" panose="02040503050406030204" pitchFamily="18" charset="0"/>
                                    <a:ea typeface="Cambria Math" panose="02040503050406030204" pitchFamily="18" charset="0"/>
                                    <a:cs typeface="Times New Roman" panose="02020603050405020304" pitchFamily="18" charset="0"/>
                                  </a:rPr>
                                  <m:t>𝑟</m:t>
                                </m:r>
                              </m:sub>
                            </m:sSub>
                            <m:r>
                              <a:rPr lang="cs-CZ" sz="1800" b="0" i="1" smtClean="0">
                                <a:effectLst/>
                                <a:latin typeface="Cambria Math" panose="02040503050406030204" pitchFamily="18" charset="0"/>
                                <a:ea typeface="Cambria Math" panose="02040503050406030204" pitchFamily="18" charset="0"/>
                                <a:cs typeface="Times New Roman" panose="02020603050405020304" pitchFamily="18" charset="0"/>
                              </a:rPr>
                              <m:t>/</m:t>
                            </m:r>
                            <m:r>
                              <a:rPr lang="cs-CZ" sz="1800" b="0" i="1" smtClean="0">
                                <a:effectLst/>
                                <a:latin typeface="Cambria Math" panose="02040503050406030204" pitchFamily="18" charset="0"/>
                                <a:ea typeface="Cambria Math" panose="02040503050406030204" pitchFamily="18" charset="0"/>
                                <a:cs typeface="Times New Roman" panose="02020603050405020304" pitchFamily="18" charset="0"/>
                              </a:rPr>
                              <m:t>𝑚</m:t>
                            </m:r>
                            <m:d>
                              <m:dPr>
                                <m:ctrlPr>
                                  <a:rPr lang="cs-CZ" sz="1800" b="0" i="1" smtClean="0">
                                    <a:effectLst/>
                                    <a:latin typeface="Cambria Math" panose="02040503050406030204" pitchFamily="18" charset="0"/>
                                    <a:ea typeface="Cambria Math" panose="02040503050406030204" pitchFamily="18" charset="0"/>
                                    <a:cs typeface="Times New Roman" panose="02020603050405020304" pitchFamily="18" charset="0"/>
                                  </a:rPr>
                                </m:ctrlPr>
                              </m:dPr>
                              <m:e>
                                <m:r>
                                  <a:rPr lang="cs-CZ" sz="1800" b="0" i="1" smtClean="0">
                                    <a:effectLst/>
                                    <a:latin typeface="Cambria Math" panose="02040503050406030204" pitchFamily="18" charset="0"/>
                                    <a:ea typeface="Cambria Math" panose="02040503050406030204" pitchFamily="18" charset="0"/>
                                    <a:cs typeface="Times New Roman" panose="02020603050405020304" pitchFamily="18" charset="0"/>
                                  </a:rPr>
                                  <m:t>𝑝𝑜𝑝𝑙𝑎𝑡𝑒𝑘</m:t>
                                </m:r>
                              </m:e>
                            </m:d>
                            <m:r>
                              <a:rPr lang="cs-CZ" sz="1800" b="0" i="1" smtClean="0">
                                <a:effectLst/>
                                <a:latin typeface="Cambria Math" panose="02040503050406030204" pitchFamily="18" charset="0"/>
                                <a:ea typeface="Cambria Math" panose="02040503050406030204" pitchFamily="18" charset="0"/>
                                <a:cs typeface="Times New Roman" panose="02020603050405020304" pitchFamily="18" charset="0"/>
                              </a:rPr>
                              <m:t>×</m:t>
                            </m:r>
                            <m:r>
                              <a:rPr lang="cs-CZ" sz="1800" i="1">
                                <a:effectLst/>
                                <a:latin typeface="Cambria Math" panose="02040503050406030204" pitchFamily="18" charset="0"/>
                                <a:ea typeface="Calibri" panose="020F0502020204030204" pitchFamily="34" charset="0"/>
                                <a:cs typeface="Times New Roman" panose="02020603050405020304" pitchFamily="18" charset="0"/>
                              </a:rPr>
                              <m:t>𝑛</m:t>
                            </m:r>
                          </m:sup>
                        </m:sSup>
                        <m:r>
                          <a:rPr lang="cs-CZ" sz="1800" i="1">
                            <a:effectLst/>
                            <a:latin typeface="Cambria Math" panose="02040503050406030204" pitchFamily="18" charset="0"/>
                            <a:ea typeface="Calibri" panose="020F0502020204030204" pitchFamily="34" charset="0"/>
                            <a:cs typeface="Times New Roman" panose="02020603050405020304" pitchFamily="18" charset="0"/>
                          </a:rPr>
                          <m:t>−1</m:t>
                        </m:r>
                      </m:num>
                      <m:den>
                        <m:sSup>
                          <m:sSupPr>
                            <m:ctrlP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ctrlPr>
                              </m:dPr>
                              <m:e>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1+</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𝑟</m:t>
                                </m:r>
                              </m:e>
                            </m:d>
                          </m:e>
                          <m:sup>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𝑚</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𝑝𝑜𝑝𝑙𝑎𝑡𝑒𝑘</m:t>
                            </m:r>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m:t>
                            </m:r>
                          </m:sup>
                        </m:sSup>
                        <m:r>
                          <a:rPr lang="cs-CZ" sz="1800" b="0" i="1" smtClean="0">
                            <a:effectLst/>
                            <a:latin typeface="Cambria Math" panose="02040503050406030204" pitchFamily="18" charset="0"/>
                            <a:ea typeface="Calibri" panose="020F0502020204030204" pitchFamily="34" charset="0"/>
                            <a:cs typeface="Times New Roman" panose="02020603050405020304" pitchFamily="18" charset="0"/>
                          </a:rPr>
                          <m:t>−1</m:t>
                        </m:r>
                      </m:den>
                    </m:f>
                  </m:oMath>
                </a14:m>
                <a:r>
                  <a:rPr lang="cs-CZ"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72000" indent="0">
                  <a:buNone/>
                </a:pPr>
                <a14:m>
                  <m:oMathPara xmlns:m="http://schemas.openxmlformats.org/officeDocument/2006/math">
                    <m:oMathParaPr>
                      <m:jc m:val="centerGroup"/>
                    </m:oMathParaPr>
                    <m:oMath xmlns:m="http://schemas.openxmlformats.org/officeDocument/2006/math">
                      <m:r>
                        <a:rPr kumimoji="0" lang="cs-CZ" sz="1800" b="0" i="1" u="none" strike="noStrike" kern="0" cap="none" spc="0" normalizeH="0" baseline="0" noProof="0" smtClean="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𝐹𝑉</m:t>
                      </m:r>
                      <m:sSub>
                        <m:sSubPr>
                          <m:ctrlPr>
                            <a:rPr kumimoji="0" lang="cs-CZ" sz="1800" b="0" i="1" u="none" strike="noStrike" kern="0" cap="none" spc="0" normalizeH="0" baseline="0" noProof="0" smtClean="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ctrlPr>
                        </m:sSubPr>
                        <m:e>
                          <m:r>
                            <a:rPr kumimoji="0" lang="cs-CZ" sz="1800" b="0" i="1" u="none" strike="noStrike" kern="0" cap="none" spc="0" normalizeH="0" baseline="0" noProof="0" smtClean="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𝐴</m:t>
                          </m:r>
                        </m:e>
                        <m:sub>
                          <m:r>
                            <a:rPr kumimoji="0" lang="cs-CZ" sz="1800" b="0" i="1" u="none" strike="noStrike" kern="0" cap="none" spc="0" normalizeH="0" baseline="0" noProof="0" smtClean="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𝑝𝑜𝑝𝑙𝑎𝑡𝑒𝑘</m:t>
                          </m:r>
                        </m:sub>
                      </m:sSub>
                      <m:r>
                        <a:rPr kumimoji="0" lang="cs-CZ" sz="1800" b="0" i="1" u="none" strike="noStrike" kern="0" cap="none" spc="0" normalizeH="0" baseline="0" noProof="0" smtClean="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=200</m:t>
                      </m:r>
                      <m:r>
                        <a:rPr kumimoji="0" lang="cs-CZ" sz="1800" b="0" i="1" u="none" strike="noStrike" kern="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f>
                        <m:fPr>
                          <m:ctrlPr>
                            <a:rPr kumimoji="0" lang="cs-CZ" sz="1800" b="0" i="1" u="none" strike="noStrike" kern="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ctrlPr>
                        </m:fPr>
                        <m:num>
                          <m:sSup>
                            <m:sSupPr>
                              <m:ctrlPr>
                                <a:rPr kumimoji="0" lang="cs-CZ" sz="1800" b="0" i="1" u="none" strike="noStrike" kern="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ctrlPr>
                            </m:sSupPr>
                            <m:e>
                              <m:r>
                                <a:rPr kumimoji="0" lang="cs-CZ" sz="1800" b="0" i="1" u="none" strike="noStrike" kern="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(1+</m:t>
                              </m:r>
                              <m:r>
                                <a:rPr kumimoji="0" lang="cs-CZ" sz="1800" b="0" i="1" u="none" strike="noStrike" kern="0" cap="none" spc="0" normalizeH="0" baseline="0" noProof="0" smtClean="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0,02</m:t>
                              </m:r>
                              <m:r>
                                <a:rPr kumimoji="0" lang="cs-CZ" sz="1800" b="0" i="1" u="none" strike="noStrike" kern="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m:t>
                              </m:r>
                            </m:e>
                            <m:sup>
                              <m:r>
                                <a:rPr kumimoji="0" lang="cs-CZ" sz="1800" b="0" i="1" u="none" strike="noStrike" kern="0" cap="none" spc="0" normalizeH="0" baseline="0" noProof="0" smtClean="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2×</m:t>
                              </m:r>
                              <m:r>
                                <a:rPr kumimoji="0" lang="cs-CZ" sz="1800" b="0" i="1" u="none" strike="noStrike" kern="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Times New Roman" panose="02020603050405020304" pitchFamily="18" charset="0"/>
                                </a:rPr>
                                <m:t>4/2×5</m:t>
                              </m:r>
                            </m:sup>
                          </m:sSup>
                          <m:r>
                            <a:rPr kumimoji="0" lang="cs-CZ" sz="1800" b="0" i="1" u="none" strike="noStrike" kern="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−1</m:t>
                          </m:r>
                        </m:num>
                        <m:den>
                          <m:sSup>
                            <m:sSupPr>
                              <m:ctrlPr>
                                <a:rPr kumimoji="0" lang="cs-CZ" sz="1800" b="0" i="1" u="none" strike="noStrike" kern="0" cap="none" spc="0" normalizeH="0" baseline="0" noProof="0" smtClean="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ctrlPr>
                            </m:sSupPr>
                            <m:e>
                              <m:d>
                                <m:dPr>
                                  <m:ctrlPr>
                                    <a:rPr kumimoji="0" lang="cs-CZ" sz="1800" b="0" i="1" u="none" strike="noStrike" kern="0" cap="none" spc="0" normalizeH="0" baseline="0" noProof="0" smtClean="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ctrlPr>
                                </m:dPr>
                                <m:e>
                                  <m:r>
                                    <a:rPr kumimoji="0" lang="cs-CZ" sz="1800" b="0" i="1" u="none" strike="noStrike" kern="0" cap="none" spc="0" normalizeH="0" baseline="0" noProof="0" smtClean="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1+0,02</m:t>
                                  </m:r>
                                </m:e>
                              </m:d>
                            </m:e>
                            <m:sup>
                              <m:r>
                                <a:rPr kumimoji="0" lang="cs-CZ" sz="1800" b="0" i="1" u="none" strike="noStrike" kern="0" cap="none" spc="0" normalizeH="0" baseline="0" noProof="0" smtClean="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2</m:t>
                              </m:r>
                            </m:sup>
                          </m:sSup>
                          <m:r>
                            <a:rPr kumimoji="0" lang="cs-CZ" sz="1800" b="0" i="1" u="none" strike="noStrike" kern="0" cap="none" spc="0" normalizeH="0" baseline="0" noProof="0" smtClean="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−1</m:t>
                          </m:r>
                        </m:den>
                      </m:f>
                      <m:r>
                        <a:rPr lang="cs-CZ" sz="1800" i="1">
                          <a:solidFill>
                            <a:srgbClr val="000000"/>
                          </a:solidFill>
                          <a:latin typeface="Cambria Math" panose="02040503050406030204" pitchFamily="18" charset="0"/>
                          <a:ea typeface="Calibri" panose="020F0502020204030204" pitchFamily="34" charset="0"/>
                          <a:cs typeface="Times New Roman" panose="02020603050405020304" pitchFamily="18" charset="0"/>
                        </a:rPr>
                        <m:t>=</m:t>
                      </m:r>
                      <m:r>
                        <a:rPr lang="cs-CZ" sz="1800" b="1"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𝟐𝟒𝟎𝟓</m:t>
                      </m:r>
                      <m:r>
                        <a:rPr lang="cs-CZ" sz="1800" b="1" i="1">
                          <a:solidFill>
                            <a:srgbClr val="000000"/>
                          </a:solidFill>
                          <a:latin typeface="Cambria Math" panose="02040503050406030204" pitchFamily="18" charset="0"/>
                          <a:ea typeface="Calibri" panose="020F0502020204030204" pitchFamily="34" charset="0"/>
                          <a:cs typeface="Times New Roman" panose="02020603050405020304" pitchFamily="18" charset="0"/>
                        </a:rPr>
                        <m:t>,</m:t>
                      </m:r>
                      <m:r>
                        <a:rPr lang="cs-CZ" sz="1800" b="1" i="1">
                          <a:solidFill>
                            <a:srgbClr val="000000"/>
                          </a:solidFill>
                          <a:latin typeface="Cambria Math" panose="02040503050406030204" pitchFamily="18" charset="0"/>
                          <a:ea typeface="Calibri" panose="020F0502020204030204" pitchFamily="34" charset="0"/>
                          <a:cs typeface="Times New Roman" panose="02020603050405020304" pitchFamily="18" charset="0"/>
                        </a:rPr>
                        <m:t>𝟔𝟖</m:t>
                      </m:r>
                      <m:r>
                        <a:rPr lang="cs-CZ" sz="1800" b="1" i="1" smtClean="0">
                          <a:solidFill>
                            <a:srgbClr val="000000"/>
                          </a:solidFill>
                          <a:latin typeface="Cambria Math" panose="02040503050406030204" pitchFamily="18" charset="0"/>
                          <a:ea typeface="Calibri" panose="020F0502020204030204" pitchFamily="34" charset="0"/>
                          <a:cs typeface="Times New Roman" panose="02020603050405020304" pitchFamily="18" charset="0"/>
                        </a:rPr>
                        <m:t> </m:t>
                      </m:r>
                      <m:r>
                        <a:rPr lang="cs-CZ" sz="1800" b="1" i="1" smtClean="0">
                          <a:solidFill>
                            <a:srgbClr val="000000"/>
                          </a:solidFill>
                          <a:latin typeface="Cambria Math" panose="02040503050406030204" pitchFamily="18" charset="0"/>
                          <a:ea typeface="Calibri" panose="020F0502020204030204" pitchFamily="34" charset="0"/>
                          <a:cs typeface="Times New Roman" panose="02020603050405020304" pitchFamily="18" charset="0"/>
                        </a:rPr>
                        <m:t>𝑲</m:t>
                      </m:r>
                      <m:r>
                        <a:rPr lang="cs-CZ" sz="1800" b="1" i="1" smtClean="0">
                          <a:solidFill>
                            <a:srgbClr val="000000"/>
                          </a:solidFill>
                          <a:latin typeface="Cambria Math" panose="02040503050406030204" pitchFamily="18" charset="0"/>
                          <a:ea typeface="Calibri" panose="020F0502020204030204" pitchFamily="34" charset="0"/>
                          <a:cs typeface="Times New Roman" panose="02020603050405020304" pitchFamily="18" charset="0"/>
                        </a:rPr>
                        <m:t>č</m:t>
                      </m:r>
                    </m:oMath>
                  </m:oMathPara>
                </a14:m>
                <a:endParaRPr lang="cs-CZ" b="1" dirty="0"/>
              </a:p>
              <a:p>
                <a:pPr marL="72000" indent="0">
                  <a:buNone/>
                </a:pPr>
                <a14:m>
                  <m:oMathPara xmlns:m="http://schemas.openxmlformats.org/officeDocument/2006/math">
                    <m:oMathParaPr>
                      <m:jc m:val="centerGroup"/>
                    </m:oMathParaPr>
                    <m:oMath xmlns:m="http://schemas.openxmlformats.org/officeDocument/2006/math">
                      <m:r>
                        <a:rPr lang="cs-CZ" sz="2000" b="1" i="1" smtClean="0">
                          <a:effectLst/>
                          <a:latin typeface="Cambria Math" panose="02040503050406030204" pitchFamily="18" charset="0"/>
                          <a:ea typeface="Calibri" panose="020F0502020204030204" pitchFamily="34" charset="0"/>
                          <a:cs typeface="Times New Roman" panose="02020603050405020304" pitchFamily="18" charset="0"/>
                        </a:rPr>
                        <m:t>𝑭</m:t>
                      </m:r>
                      <m:sSub>
                        <m:sSubPr>
                          <m:ctrlPr>
                            <a:rPr lang="cs-CZ" sz="2000" b="1"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cs-CZ" sz="2000" b="1" i="1" smtClean="0">
                              <a:effectLst/>
                              <a:latin typeface="Cambria Math" panose="02040503050406030204" pitchFamily="18" charset="0"/>
                              <a:ea typeface="Calibri" panose="020F0502020204030204" pitchFamily="34" charset="0"/>
                              <a:cs typeface="Times New Roman" panose="02020603050405020304" pitchFamily="18" charset="0"/>
                            </a:rPr>
                            <m:t>𝑽</m:t>
                          </m:r>
                        </m:e>
                        <m:sub>
                          <m:r>
                            <a:rPr lang="cs-CZ" sz="2000" b="1" i="1" smtClean="0">
                              <a:effectLst/>
                              <a:latin typeface="Cambria Math" panose="02040503050406030204" pitchFamily="18" charset="0"/>
                              <a:ea typeface="Calibri" panose="020F0502020204030204" pitchFamily="34" charset="0"/>
                              <a:cs typeface="Times New Roman" panose="02020603050405020304" pitchFamily="18" charset="0"/>
                            </a:rPr>
                            <m:t>𝒏𝒆𝒕𝒕𝒐</m:t>
                          </m:r>
                        </m:sub>
                      </m:sSub>
                      <m:r>
                        <a:rPr lang="cs-CZ" sz="2000" b="1"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r>
                        <a:rPr lang="cs-CZ" sz="2000" b="1" i="1" smtClean="0">
                          <a:solidFill>
                            <a:schemeClr val="tx1"/>
                          </a:solidFill>
                          <a:latin typeface="Cambria Math" panose="02040503050406030204" pitchFamily="18" charset="0"/>
                          <a:ea typeface="Calibri" panose="020F0502020204030204" pitchFamily="34" charset="0"/>
                          <a:cs typeface="Times New Roman" panose="02020603050405020304" pitchFamily="18" charset="0"/>
                        </a:rPr>
                        <m:t>𝑭</m:t>
                      </m:r>
                      <m:sSub>
                        <m:sSubPr>
                          <m:ctrlPr>
                            <a:rPr lang="cs-CZ" sz="2000" b="1" i="1" smtClean="0">
                              <a:solidFill>
                                <a:schemeClr val="tx1"/>
                              </a:solidFill>
                              <a:latin typeface="Cambria Math" panose="02040503050406030204" pitchFamily="18" charset="0"/>
                              <a:ea typeface="Calibri" panose="020F0502020204030204" pitchFamily="34" charset="0"/>
                              <a:cs typeface="Times New Roman" panose="02020603050405020304" pitchFamily="18" charset="0"/>
                            </a:rPr>
                          </m:ctrlPr>
                        </m:sSubPr>
                        <m:e>
                          <m:r>
                            <a:rPr lang="cs-CZ" sz="2000" b="1" i="1" smtClean="0">
                              <a:solidFill>
                                <a:schemeClr val="tx1"/>
                              </a:solidFill>
                              <a:latin typeface="Cambria Math" panose="02040503050406030204" pitchFamily="18" charset="0"/>
                              <a:ea typeface="Calibri" panose="020F0502020204030204" pitchFamily="34" charset="0"/>
                              <a:cs typeface="Times New Roman" panose="02020603050405020304" pitchFamily="18" charset="0"/>
                            </a:rPr>
                            <m:t>𝑽</m:t>
                          </m:r>
                        </m:e>
                        <m:sub>
                          <m:r>
                            <a:rPr lang="cs-CZ" sz="2000" b="1" i="1" smtClean="0">
                              <a:solidFill>
                                <a:schemeClr val="tx1"/>
                              </a:solidFill>
                              <a:latin typeface="Cambria Math" panose="02040503050406030204" pitchFamily="18" charset="0"/>
                              <a:ea typeface="Calibri" panose="020F0502020204030204" pitchFamily="34" charset="0"/>
                              <a:cs typeface="Times New Roman" panose="02020603050405020304" pitchFamily="18" charset="0"/>
                            </a:rPr>
                            <m:t>𝒃𝒓𝒖𝒕𝒕𝒐</m:t>
                          </m:r>
                        </m:sub>
                      </m:sSub>
                      <m:r>
                        <a:rPr lang="cs-CZ" sz="2000" b="1" i="1" smtClean="0">
                          <a:solidFill>
                            <a:schemeClr val="tx1"/>
                          </a:solidFill>
                          <a:latin typeface="Cambria Math" panose="02040503050406030204" pitchFamily="18" charset="0"/>
                          <a:ea typeface="Calibri" panose="020F0502020204030204" pitchFamily="34" charset="0"/>
                          <a:cs typeface="Times New Roman" panose="02020603050405020304" pitchFamily="18" charset="0"/>
                        </a:rPr>
                        <m:t>−</m:t>
                      </m:r>
                      <m:r>
                        <a:rPr lang="cs-CZ" sz="2000" b="1" i="1" smtClean="0">
                          <a:solidFill>
                            <a:schemeClr val="tx1"/>
                          </a:solidFill>
                          <a:latin typeface="Cambria Math" panose="02040503050406030204" pitchFamily="18" charset="0"/>
                          <a:ea typeface="Calibri" panose="020F0502020204030204" pitchFamily="34" charset="0"/>
                          <a:cs typeface="Times New Roman" panose="02020603050405020304" pitchFamily="18" charset="0"/>
                        </a:rPr>
                        <m:t>𝑭𝑽</m:t>
                      </m:r>
                      <m:sSub>
                        <m:sSubPr>
                          <m:ctrlPr>
                            <a:rPr lang="cs-CZ" sz="2000" b="1" i="1" smtClean="0">
                              <a:solidFill>
                                <a:schemeClr val="tx1"/>
                              </a:solidFill>
                              <a:latin typeface="Cambria Math" panose="02040503050406030204" pitchFamily="18" charset="0"/>
                              <a:ea typeface="Calibri" panose="020F0502020204030204" pitchFamily="34" charset="0"/>
                              <a:cs typeface="Times New Roman" panose="02020603050405020304" pitchFamily="18" charset="0"/>
                            </a:rPr>
                          </m:ctrlPr>
                        </m:sSubPr>
                        <m:e>
                          <m:r>
                            <a:rPr lang="cs-CZ" sz="2000" b="1" i="1" smtClean="0">
                              <a:solidFill>
                                <a:schemeClr val="tx1"/>
                              </a:solidFill>
                              <a:latin typeface="Cambria Math" panose="02040503050406030204" pitchFamily="18" charset="0"/>
                              <a:ea typeface="Calibri" panose="020F0502020204030204" pitchFamily="34" charset="0"/>
                              <a:cs typeface="Times New Roman" panose="02020603050405020304" pitchFamily="18" charset="0"/>
                            </a:rPr>
                            <m:t>𝑨</m:t>
                          </m:r>
                        </m:e>
                        <m:sub>
                          <m:r>
                            <a:rPr lang="cs-CZ" sz="2000" b="1" i="1" smtClean="0">
                              <a:solidFill>
                                <a:schemeClr val="tx1"/>
                              </a:solidFill>
                              <a:latin typeface="Cambria Math" panose="02040503050406030204" pitchFamily="18" charset="0"/>
                              <a:ea typeface="Calibri" panose="020F0502020204030204" pitchFamily="34" charset="0"/>
                              <a:cs typeface="Times New Roman" panose="02020603050405020304" pitchFamily="18" charset="0"/>
                            </a:rPr>
                            <m:t>𝒑𝒐𝒑𝒍𝒂𝒕𝒆𝒌</m:t>
                          </m:r>
                        </m:sub>
                      </m:sSub>
                      <m:r>
                        <a:rPr lang="cs-CZ" sz="2000" b="1" i="1">
                          <a:solidFill>
                            <a:schemeClr val="tx1"/>
                          </a:solidFill>
                          <a:latin typeface="Cambria Math" panose="02040503050406030204" pitchFamily="18" charset="0"/>
                          <a:ea typeface="Calibri" panose="020F0502020204030204" pitchFamily="34" charset="0"/>
                          <a:cs typeface="Times New Roman" panose="02020603050405020304" pitchFamily="18" charset="0"/>
                        </a:rPr>
                        <m:t>=</m:t>
                      </m:r>
                      <m:r>
                        <a:rPr lang="cs-CZ" sz="2000" b="1" i="1">
                          <a:solidFill>
                            <a:srgbClr val="0000DC"/>
                          </a:solidFill>
                          <a:latin typeface="Cambria Math" panose="02040503050406030204" pitchFamily="18" charset="0"/>
                          <a:ea typeface="Calibri" panose="020F0502020204030204" pitchFamily="34" charset="0"/>
                          <a:cs typeface="Times New Roman" panose="02020603050405020304" pitchFamily="18" charset="0"/>
                        </a:rPr>
                        <m:t>𝟐𝟖𝟕𝟑𝟓𝟒</m:t>
                      </m:r>
                    </m:oMath>
                  </m:oMathPara>
                </a14:m>
                <a:endParaRPr lang="cs-CZ" b="1" dirty="0"/>
              </a:p>
              <a:p>
                <a:pPr marL="72000" indent="0">
                  <a:buNone/>
                </a:pPr>
                <a:endParaRPr lang="cs-CZ" dirty="0"/>
              </a:p>
            </p:txBody>
          </p:sp>
        </mc:Choice>
        <mc:Fallback xmlns="">
          <p:sp>
            <p:nvSpPr>
              <p:cNvPr id="23" name="Zástupný obsah 22">
                <a:extLst>
                  <a:ext uri="{FF2B5EF4-FFF2-40B4-BE49-F238E27FC236}">
                    <a16:creationId xmlns:a16="http://schemas.microsoft.com/office/drawing/2014/main" id="{BE7A95EB-C880-404B-B5FF-6CF35247C0DF}"/>
                  </a:ext>
                </a:extLst>
              </p:cNvPr>
              <p:cNvSpPr>
                <a:spLocks noGrp="1" noRot="1" noChangeAspect="1" noMove="1" noResize="1" noEditPoints="1" noAdjustHandles="1" noChangeArrowheads="1" noChangeShapeType="1" noTextEdit="1"/>
              </p:cNvSpPr>
              <p:nvPr>
                <p:ph idx="28"/>
              </p:nvPr>
            </p:nvSpPr>
            <p:spPr>
              <a:xfrm>
                <a:off x="5075583" y="1690270"/>
                <a:ext cx="6395695" cy="4789729"/>
              </a:xfrm>
              <a:blipFill>
                <a:blip r:embed="rId2"/>
                <a:stretch>
                  <a:fillRect/>
                </a:stretch>
              </a:blipFill>
            </p:spPr>
            <p:txBody>
              <a:bodyPr/>
              <a:lstStyle/>
              <a:p>
                <a:r>
                  <a:rPr lang="cs-CZ">
                    <a:noFill/>
                  </a:rPr>
                  <a:t> </a:t>
                </a:r>
              </a:p>
            </p:txBody>
          </p:sp>
        </mc:Fallback>
      </mc:AlternateContent>
      <p:cxnSp>
        <p:nvCxnSpPr>
          <p:cNvPr id="6" name="Přímá spojnice 5">
            <a:extLst>
              <a:ext uri="{FF2B5EF4-FFF2-40B4-BE49-F238E27FC236}">
                <a16:creationId xmlns:a16="http://schemas.microsoft.com/office/drawing/2014/main" id="{D4514FBF-88F6-4F0A-ACA8-E0EDD975015C}"/>
              </a:ext>
            </a:extLst>
          </p:cNvPr>
          <p:cNvCxnSpPr/>
          <p:nvPr/>
        </p:nvCxnSpPr>
        <p:spPr bwMode="auto">
          <a:xfrm>
            <a:off x="5393635" y="3578087"/>
            <a:ext cx="5764695" cy="0"/>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Přímá spojnice 10">
            <a:extLst>
              <a:ext uri="{FF2B5EF4-FFF2-40B4-BE49-F238E27FC236}">
                <a16:creationId xmlns:a16="http://schemas.microsoft.com/office/drawing/2014/main" id="{A1174845-48AD-4617-A525-4859421314CF}"/>
              </a:ext>
            </a:extLst>
          </p:cNvPr>
          <p:cNvCxnSpPr>
            <a:cxnSpLocks/>
          </p:cNvCxnSpPr>
          <p:nvPr/>
        </p:nvCxnSpPr>
        <p:spPr bwMode="auto">
          <a:xfrm>
            <a:off x="4824782" y="1690270"/>
            <a:ext cx="13850" cy="4795533"/>
          </a:xfrm>
          <a:prstGeom prst="line">
            <a:avLst/>
          </a:prstGeom>
          <a:ln w="381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84346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err="1"/>
              <a:t>Socrative</a:t>
            </a:r>
            <a:r>
              <a:rPr lang="cs-CZ" dirty="0"/>
              <a:t> </a:t>
            </a:r>
            <a:r>
              <a:rPr lang="cs-CZ" dirty="0" err="1"/>
              <a:t>room</a:t>
            </a:r>
            <a:r>
              <a:rPr lang="cs-CZ" dirty="0"/>
              <a:t> </a:t>
            </a:r>
            <a:r>
              <a:rPr lang="cs-CZ" dirty="0" err="1"/>
              <a:t>name</a:t>
            </a:r>
            <a:r>
              <a:rPr lang="cs-CZ" dirty="0"/>
              <a:t>: ABCDE</a:t>
            </a:r>
            <a:endParaRPr lang="en-GB" dirty="0"/>
          </a:p>
          <a:p>
            <a:endParaRPr lang="en-GB" noProof="0"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r>
              <a:rPr lang="cs-CZ" dirty="0"/>
              <a:t>Příklad </a:t>
            </a:r>
            <a:r>
              <a:rPr lang="cs-CZ" dirty="0" err="1"/>
              <a:t>Socrative</a:t>
            </a:r>
            <a:r>
              <a:rPr lang="cs-CZ" dirty="0"/>
              <a:t> 7 </a:t>
            </a:r>
          </a:p>
        </p:txBody>
      </p:sp>
      <p:sp>
        <p:nvSpPr>
          <p:cNvPr id="5" name="Zástupný symbol pro obsah 4"/>
          <p:cNvSpPr>
            <a:spLocks noGrp="1"/>
          </p:cNvSpPr>
          <p:nvPr>
            <p:ph idx="1"/>
          </p:nvPr>
        </p:nvSpPr>
        <p:spPr/>
        <p:txBody>
          <a:bodyPr vert="horz" lIns="0" tIns="0" rIns="0" bIns="0" rtlCol="0" anchor="t">
            <a:noAutofit/>
          </a:bodyPr>
          <a:lstStyle/>
          <a:p>
            <a:pPr marL="71755" indent="0">
              <a:buNone/>
            </a:pPr>
            <a:r>
              <a:rPr lang="cs-CZ" dirty="0"/>
              <a:t>Na účet jsme vložili 200 000 Kč na 5 let při sazbě 2% </a:t>
            </a:r>
            <a:r>
              <a:rPr lang="cs-CZ" dirty="0" err="1"/>
              <a:t>p.q</a:t>
            </a:r>
            <a:r>
              <a:rPr lang="cs-CZ" dirty="0"/>
              <a:t>. a čtvrtletním připisování úroků. Za zřízení účtu jsme zaplatili poplatek 5000 Kč. Dále jsme platili půlroční poplatek ve výši 200 Kč (na konci). </a:t>
            </a:r>
            <a:r>
              <a:rPr lang="cs-CZ" dirty="0">
                <a:solidFill>
                  <a:srgbClr val="0000DC"/>
                </a:solidFill>
              </a:rPr>
              <a:t>Jaká byla průměrná roční výnosnost investice?</a:t>
            </a:r>
            <a:endParaRPr lang="cs-CZ" dirty="0">
              <a:solidFill>
                <a:srgbClr val="0000DC"/>
              </a:solidFill>
              <a:cs typeface="Arial"/>
            </a:endParaRPr>
          </a:p>
        </p:txBody>
      </p:sp>
    </p:spTree>
    <p:extLst>
      <p:ext uri="{BB962C8B-B14F-4D97-AF65-F5344CB8AC3E}">
        <p14:creationId xmlns:p14="http://schemas.microsoft.com/office/powerpoint/2010/main" val="2702490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1CC6A9A-ED9F-4D8A-A885-3CF7DBAC90D5}"/>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EAD1F152-5FF5-4301-856E-DC37447C2EC0}"/>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21" name="Zástupný text 20">
            <a:extLst>
              <a:ext uri="{FF2B5EF4-FFF2-40B4-BE49-F238E27FC236}">
                <a16:creationId xmlns:a16="http://schemas.microsoft.com/office/drawing/2014/main" id="{0A1B6445-F1D8-4F2A-A702-2C256BFFACDC}"/>
              </a:ext>
            </a:extLst>
          </p:cNvPr>
          <p:cNvSpPr>
            <a:spLocks noGrp="1"/>
          </p:cNvSpPr>
          <p:nvPr>
            <p:ph type="body" sz="quarter" idx="26"/>
          </p:nvPr>
        </p:nvSpPr>
        <p:spPr/>
        <p:txBody>
          <a:bodyPr/>
          <a:lstStyle/>
          <a:p>
            <a:endParaRPr lang="cs-CZ"/>
          </a:p>
        </p:txBody>
      </p:sp>
      <p:sp>
        <p:nvSpPr>
          <p:cNvPr id="4" name="Nadpis 3">
            <a:extLst>
              <a:ext uri="{FF2B5EF4-FFF2-40B4-BE49-F238E27FC236}">
                <a16:creationId xmlns:a16="http://schemas.microsoft.com/office/drawing/2014/main" id="{EE147750-8806-433F-BFCF-D3E5BFE90CA4}"/>
              </a:ext>
            </a:extLst>
          </p:cNvPr>
          <p:cNvSpPr>
            <a:spLocks noGrp="1"/>
          </p:cNvSpPr>
          <p:nvPr>
            <p:ph type="title"/>
          </p:nvPr>
        </p:nvSpPr>
        <p:spPr/>
        <p:txBody>
          <a:bodyPr/>
          <a:lstStyle/>
          <a:p>
            <a:r>
              <a:rPr lang="cs-CZ" dirty="0"/>
              <a:t>Příklad </a:t>
            </a:r>
            <a:r>
              <a:rPr lang="cs-CZ" dirty="0" err="1"/>
              <a:t>Socrative</a:t>
            </a:r>
            <a:r>
              <a:rPr lang="cs-CZ" dirty="0"/>
              <a:t> 7 – řešení</a:t>
            </a:r>
          </a:p>
        </p:txBody>
      </p:sp>
      <p:sp>
        <p:nvSpPr>
          <p:cNvPr id="22" name="Zástupný text 21">
            <a:extLst>
              <a:ext uri="{FF2B5EF4-FFF2-40B4-BE49-F238E27FC236}">
                <a16:creationId xmlns:a16="http://schemas.microsoft.com/office/drawing/2014/main" id="{5C350635-6F76-4FFD-B44E-48C4BC88277A}"/>
              </a:ext>
            </a:extLst>
          </p:cNvPr>
          <p:cNvSpPr>
            <a:spLocks noGrp="1"/>
          </p:cNvSpPr>
          <p:nvPr>
            <p:ph type="body" sz="quarter" idx="27"/>
          </p:nvPr>
        </p:nvSpPr>
        <p:spPr/>
        <p:txBody>
          <a:bodyPr/>
          <a:lstStyle/>
          <a:p>
            <a:endParaRPr lang="cs-CZ" dirty="0"/>
          </a:p>
        </p:txBody>
      </p:sp>
      <p:sp>
        <p:nvSpPr>
          <p:cNvPr id="20" name="Zástupný obsah 19">
            <a:extLst>
              <a:ext uri="{FF2B5EF4-FFF2-40B4-BE49-F238E27FC236}">
                <a16:creationId xmlns:a16="http://schemas.microsoft.com/office/drawing/2014/main" id="{06778E06-CFA7-4BBC-8866-D5627C8A4CF1}"/>
              </a:ext>
            </a:extLst>
          </p:cNvPr>
          <p:cNvSpPr>
            <a:spLocks noGrp="1"/>
          </p:cNvSpPr>
          <p:nvPr>
            <p:ph idx="1"/>
          </p:nvPr>
        </p:nvSpPr>
        <p:spPr>
          <a:xfrm>
            <a:off x="720000" y="2182330"/>
            <a:ext cx="4143549" cy="4541485"/>
          </a:xfrm>
        </p:spPr>
        <p:txBody>
          <a:bodyPr/>
          <a:lstStyle/>
          <a:p>
            <a:pPr marL="72000" marR="0" lvl="0" indent="0" algn="l"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None/>
              <a:tabLst/>
              <a:defRPr/>
            </a:pPr>
            <a:r>
              <a:rPr kumimoji="0" lang="cs-CZ" sz="2000" b="0" i="0" u="none" strike="noStrike" kern="0" cap="none" spc="0" normalizeH="0" baseline="0" noProof="0" dirty="0">
                <a:ln>
                  <a:noFill/>
                </a:ln>
                <a:solidFill>
                  <a:srgbClr val="000000"/>
                </a:solidFill>
                <a:effectLst/>
                <a:uLnTx/>
                <a:uFillTx/>
                <a:latin typeface="Arial"/>
                <a:ea typeface="+mn-ea"/>
                <a:cs typeface="+mn-cs"/>
              </a:rPr>
              <a:t>PV = 2</a:t>
            </a:r>
            <a:r>
              <a:rPr kumimoji="0" lang="cs-CZ" sz="2000" b="0" i="0" u="none" strike="noStrike" kern="0" cap="none" spc="0" normalizeH="0" baseline="0" noProof="0" dirty="0">
                <a:ln>
                  <a:noFill/>
                </a:ln>
                <a:solidFill>
                  <a:srgbClr val="000000"/>
                </a:solidFill>
                <a:effectLst/>
                <a:uLnTx/>
                <a:uFillTx/>
                <a:latin typeface="Arial"/>
                <a:ea typeface="+mn-ea"/>
                <a:cs typeface="Arial"/>
              </a:rPr>
              <a:t>00 000 Kč jednorázově</a:t>
            </a:r>
          </a:p>
          <a:p>
            <a:pPr marL="72000" marR="0" lvl="0" indent="0" algn="l"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None/>
              <a:tabLst/>
              <a:defRPr/>
            </a:pPr>
            <a:r>
              <a:rPr lang="cs-CZ" sz="2000" dirty="0">
                <a:solidFill>
                  <a:srgbClr val="000000"/>
                </a:solidFill>
                <a:latin typeface="Arial"/>
                <a:cs typeface="Arial"/>
              </a:rPr>
              <a:t>n = 5 let</a:t>
            </a:r>
            <a:endParaRPr kumimoji="0" lang="cs-CZ" sz="2000" b="0" i="0" u="none" strike="noStrike" kern="0" cap="none" spc="0" normalizeH="0" baseline="0" noProof="0" dirty="0">
              <a:ln>
                <a:noFill/>
              </a:ln>
              <a:solidFill>
                <a:srgbClr val="000000"/>
              </a:solidFill>
              <a:effectLst/>
              <a:uLnTx/>
              <a:uFillTx/>
              <a:latin typeface="Arial"/>
              <a:ea typeface="+mn-ea"/>
              <a:cs typeface="+mn-cs"/>
            </a:endParaRPr>
          </a:p>
          <a:p>
            <a:pPr marL="72000" marR="0" lvl="0" indent="0" algn="l"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None/>
              <a:tabLst/>
              <a:defRPr/>
            </a:pPr>
            <a:r>
              <a:rPr kumimoji="0" lang="cs-CZ" sz="2000" b="1" i="0" u="none" strike="noStrike" kern="0" cap="none" spc="0" normalizeH="0" baseline="0" noProof="0" dirty="0">
                <a:ln>
                  <a:noFill/>
                </a:ln>
                <a:solidFill>
                  <a:srgbClr val="000000"/>
                </a:solidFill>
                <a:effectLst/>
                <a:uLnTx/>
                <a:uFillTx/>
                <a:latin typeface="Arial"/>
                <a:ea typeface="+mn-ea"/>
                <a:cs typeface="+mn-cs"/>
              </a:rPr>
              <a:t>FV = 287 354</a:t>
            </a:r>
            <a:r>
              <a:rPr lang="cs-CZ" sz="2000" b="1" dirty="0">
                <a:solidFill>
                  <a:srgbClr val="000000"/>
                </a:solidFill>
                <a:latin typeface="Arial"/>
              </a:rPr>
              <a:t> Kč</a:t>
            </a:r>
            <a:endParaRPr kumimoji="0" lang="cs-CZ" sz="2000" b="1" i="0" u="none" strike="noStrike" kern="0" cap="none" spc="0" normalizeH="0" baseline="0" noProof="0" dirty="0">
              <a:ln>
                <a:noFill/>
              </a:ln>
              <a:solidFill>
                <a:srgbClr val="000000"/>
              </a:solidFill>
              <a:effectLst/>
              <a:uLnTx/>
              <a:uFillTx/>
              <a:latin typeface="Arial"/>
              <a:ea typeface="+mn-ea"/>
              <a:cs typeface="+mn-cs"/>
            </a:endParaRPr>
          </a:p>
          <a:p>
            <a:pPr marL="72000" marR="0" lvl="0" indent="0" algn="l"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None/>
              <a:tabLst/>
              <a:defRPr/>
            </a:pPr>
            <a:r>
              <a:rPr kumimoji="0" lang="cs-CZ" sz="2000" b="1" i="0" u="none" strike="noStrike" kern="0" cap="none" spc="0" normalizeH="0" baseline="0" noProof="0" dirty="0" err="1">
                <a:ln>
                  <a:noFill/>
                </a:ln>
                <a:solidFill>
                  <a:srgbClr val="000000"/>
                </a:solidFill>
                <a:effectLst/>
                <a:uLnTx/>
                <a:uFillTx/>
                <a:latin typeface="Arial"/>
                <a:ea typeface="+mn-ea"/>
                <a:cs typeface="+mn-cs"/>
              </a:rPr>
              <a:t>r_výnosnost</a:t>
            </a:r>
            <a:r>
              <a:rPr kumimoji="0" lang="cs-CZ" sz="2000" b="1" i="0" u="none" strike="noStrike" kern="0" cap="none" spc="0" normalizeH="0" baseline="0" noProof="0" dirty="0">
                <a:ln>
                  <a:noFill/>
                </a:ln>
                <a:solidFill>
                  <a:srgbClr val="000000"/>
                </a:solidFill>
                <a:effectLst/>
                <a:uLnTx/>
                <a:uFillTx/>
                <a:latin typeface="Arial"/>
                <a:ea typeface="+mn-ea"/>
                <a:cs typeface="+mn-cs"/>
              </a:rPr>
              <a:t> = ? p. a.</a:t>
            </a:r>
          </a:p>
          <a:p>
            <a:pPr marL="72000" indent="0">
              <a:buNone/>
            </a:pPr>
            <a:r>
              <a:rPr lang="cs-CZ" sz="2400" dirty="0">
                <a:solidFill>
                  <a:srgbClr val="0000DC"/>
                </a:solidFill>
              </a:rPr>
              <a:t> </a:t>
            </a:r>
          </a:p>
          <a:p>
            <a:endParaRPr lang="cs-CZ" dirty="0"/>
          </a:p>
        </p:txBody>
      </p:sp>
      <mc:AlternateContent xmlns:mc="http://schemas.openxmlformats.org/markup-compatibility/2006" xmlns:a14="http://schemas.microsoft.com/office/drawing/2010/main">
        <mc:Choice Requires="a14">
          <p:sp>
            <p:nvSpPr>
              <p:cNvPr id="23" name="Zástupný obsah 22">
                <a:extLst>
                  <a:ext uri="{FF2B5EF4-FFF2-40B4-BE49-F238E27FC236}">
                    <a16:creationId xmlns:a16="http://schemas.microsoft.com/office/drawing/2014/main" id="{BE7A95EB-C880-404B-B5FF-6CF35247C0DF}"/>
                  </a:ext>
                </a:extLst>
              </p:cNvPr>
              <p:cNvSpPr>
                <a:spLocks noGrp="1"/>
              </p:cNvSpPr>
              <p:nvPr>
                <p:ph idx="28"/>
              </p:nvPr>
            </p:nvSpPr>
            <p:spPr>
              <a:xfrm>
                <a:off x="6030001" y="1714226"/>
                <a:ext cx="5219998" cy="4140000"/>
              </a:xfrm>
            </p:spPr>
            <p:txBody>
              <a:bodyPr/>
              <a:lstStyle/>
              <a:p>
                <a:pPr marL="72000" indent="0" algn="ctr">
                  <a:buNone/>
                </a:pPr>
                <a14:m>
                  <m:oMath xmlns:m="http://schemas.openxmlformats.org/officeDocument/2006/math">
                    <m:sSub>
                      <m:sSubPr>
                        <m:ctrlPr>
                          <a:rPr lang="cs-CZ" sz="2400" b="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cs-CZ" sz="2400" b="0" i="1" smtClean="0">
                            <a:effectLst/>
                            <a:latin typeface="Cambria Math" panose="02040503050406030204" pitchFamily="18" charset="0"/>
                            <a:ea typeface="Calibri" panose="020F0502020204030204" pitchFamily="34" charset="0"/>
                            <a:cs typeface="Times New Roman" panose="02020603050405020304" pitchFamily="18" charset="0"/>
                          </a:rPr>
                          <m:t>𝑟</m:t>
                        </m:r>
                      </m:e>
                      <m:sub>
                        <m:r>
                          <a:rPr lang="cs-CZ" sz="2400" b="0" i="1" smtClean="0">
                            <a:effectLst/>
                            <a:latin typeface="Cambria Math" panose="02040503050406030204" pitchFamily="18" charset="0"/>
                            <a:ea typeface="Calibri" panose="020F0502020204030204" pitchFamily="34" charset="0"/>
                            <a:cs typeface="Times New Roman" panose="02020603050405020304" pitchFamily="18" charset="0"/>
                          </a:rPr>
                          <m:t>𝑣</m:t>
                        </m:r>
                        <m:r>
                          <a:rPr lang="cs-CZ" sz="2400" b="0" i="1" smtClean="0">
                            <a:effectLst/>
                            <a:latin typeface="Cambria Math" panose="02040503050406030204" pitchFamily="18" charset="0"/>
                            <a:ea typeface="Calibri" panose="020F0502020204030204" pitchFamily="34" charset="0"/>
                            <a:cs typeface="Times New Roman" panose="02020603050405020304" pitchFamily="18" charset="0"/>
                          </a:rPr>
                          <m:t>ý</m:t>
                        </m:r>
                        <m:r>
                          <a:rPr lang="cs-CZ" sz="2400" b="0" i="1" smtClean="0">
                            <a:effectLst/>
                            <a:latin typeface="Cambria Math" panose="02040503050406030204" pitchFamily="18" charset="0"/>
                            <a:ea typeface="Calibri" panose="020F0502020204030204" pitchFamily="34" charset="0"/>
                            <a:cs typeface="Times New Roman" panose="02020603050405020304" pitchFamily="18" charset="0"/>
                          </a:rPr>
                          <m:t>𝑛𝑜𝑠𝑛𝑜𝑠𝑡</m:t>
                        </m:r>
                      </m:sub>
                    </m:sSub>
                    <m:r>
                      <a:rPr lang="cs-CZ" sz="2400" i="1" smtClean="0">
                        <a:effectLst/>
                        <a:latin typeface="Cambria Math" panose="02040503050406030204" pitchFamily="18" charset="0"/>
                        <a:ea typeface="Calibri" panose="020F0502020204030204" pitchFamily="34" charset="0"/>
                        <a:cs typeface="Times New Roman" panose="02020603050405020304" pitchFamily="18" charset="0"/>
                      </a:rPr>
                      <m:t>=</m:t>
                    </m:r>
                    <m:rad>
                      <m:radPr>
                        <m:ctrlPr>
                          <a:rPr lang="cs-CZ" sz="2400" i="1" smtClean="0">
                            <a:effectLst/>
                            <a:latin typeface="Cambria Math" panose="02040503050406030204" pitchFamily="18" charset="0"/>
                            <a:cs typeface="Times New Roman" panose="02020603050405020304" pitchFamily="18" charset="0"/>
                          </a:rPr>
                        </m:ctrlPr>
                      </m:radPr>
                      <m:deg>
                        <m:r>
                          <m:rPr>
                            <m:brk m:alnAt="7"/>
                          </m:rPr>
                          <a:rPr lang="cs-CZ" sz="2400" b="0" i="1" smtClean="0">
                            <a:effectLst/>
                            <a:latin typeface="Cambria Math" panose="02040503050406030204" pitchFamily="18" charset="0"/>
                            <a:cs typeface="Times New Roman" panose="02020603050405020304" pitchFamily="18" charset="0"/>
                          </a:rPr>
                          <m:t>𝑛</m:t>
                        </m:r>
                      </m:deg>
                      <m:e>
                        <m:f>
                          <m:fPr>
                            <m:ctrlPr>
                              <a:rPr lang="cs-CZ" sz="2400" b="0" i="1" smtClean="0">
                                <a:effectLst/>
                                <a:latin typeface="Cambria Math" panose="02040503050406030204" pitchFamily="18" charset="0"/>
                                <a:cs typeface="Times New Roman" panose="02020603050405020304" pitchFamily="18" charset="0"/>
                              </a:rPr>
                            </m:ctrlPr>
                          </m:fPr>
                          <m:num>
                            <m:r>
                              <a:rPr lang="cs-CZ" sz="2400" b="0" i="1" smtClean="0">
                                <a:effectLst/>
                                <a:latin typeface="Cambria Math" panose="02040503050406030204" pitchFamily="18" charset="0"/>
                                <a:cs typeface="Times New Roman" panose="02020603050405020304" pitchFamily="18" charset="0"/>
                              </a:rPr>
                              <m:t>𝐹𝑉</m:t>
                            </m:r>
                          </m:num>
                          <m:den>
                            <m:r>
                              <a:rPr lang="cs-CZ" sz="2400" b="0" i="1" smtClean="0">
                                <a:effectLst/>
                                <a:latin typeface="Cambria Math" panose="02040503050406030204" pitchFamily="18" charset="0"/>
                                <a:cs typeface="Times New Roman" panose="02020603050405020304" pitchFamily="18" charset="0"/>
                              </a:rPr>
                              <m:t>𝑃𝑉</m:t>
                            </m:r>
                          </m:den>
                        </m:f>
                      </m:e>
                    </m:rad>
                    <m:r>
                      <a:rPr lang="cs-CZ" sz="2400" b="0" i="1" smtClean="0">
                        <a:effectLst/>
                        <a:latin typeface="Cambria Math" panose="02040503050406030204" pitchFamily="18" charset="0"/>
                        <a:cs typeface="Times New Roman" panose="02020603050405020304" pitchFamily="18" charset="0"/>
                      </a:rPr>
                      <m:t> −1</m:t>
                    </m:r>
                  </m:oMath>
                </a14:m>
                <a:r>
                  <a:rPr lang="cs-CZ" sz="2400" dirty="0">
                    <a:effectLst/>
                    <a:latin typeface="Calibri" panose="020F0502020204030204" pitchFamily="34" charset="0"/>
                    <a:ea typeface="Times New Roman" panose="02020603050405020304" pitchFamily="18" charset="0"/>
                    <a:cs typeface="Times New Roman" panose="02020603050405020304" pitchFamily="18" charset="0"/>
                  </a:rPr>
                  <a:t>	</a:t>
                </a:r>
              </a:p>
              <a:p>
                <a:pPr marL="72000" indent="0">
                  <a:buNone/>
                </a:pPr>
                <a14:m>
                  <m:oMathPara xmlns:m="http://schemas.openxmlformats.org/officeDocument/2006/math">
                    <m:oMathParaPr>
                      <m:jc m:val="centerGroup"/>
                    </m:oMathParaPr>
                    <m:oMath xmlns:m="http://schemas.openxmlformats.org/officeDocument/2006/math">
                      <m:sSub>
                        <m:sSubPr>
                          <m:ctrlPr>
                            <a:rPr lang="cs-CZ" sz="2400" i="1" smtClean="0">
                              <a:latin typeface="Cambria Math" panose="02040503050406030204" pitchFamily="18" charset="0"/>
                              <a:ea typeface="Calibri" panose="020F0502020204030204" pitchFamily="34" charset="0"/>
                              <a:cs typeface="Times New Roman" panose="02020603050405020304" pitchFamily="18" charset="0"/>
                            </a:rPr>
                          </m:ctrlPr>
                        </m:sSubPr>
                        <m:e>
                          <m:r>
                            <a:rPr lang="cs-CZ" sz="2400" i="1">
                              <a:latin typeface="Cambria Math" panose="02040503050406030204" pitchFamily="18" charset="0"/>
                              <a:ea typeface="Calibri" panose="020F0502020204030204" pitchFamily="34" charset="0"/>
                              <a:cs typeface="Times New Roman" panose="02020603050405020304" pitchFamily="18" charset="0"/>
                            </a:rPr>
                            <m:t>𝑟</m:t>
                          </m:r>
                        </m:e>
                        <m:sub>
                          <m:r>
                            <a:rPr lang="cs-CZ" sz="2400" i="1">
                              <a:latin typeface="Cambria Math" panose="02040503050406030204" pitchFamily="18" charset="0"/>
                              <a:ea typeface="Calibri" panose="020F0502020204030204" pitchFamily="34" charset="0"/>
                              <a:cs typeface="Times New Roman" panose="02020603050405020304" pitchFamily="18" charset="0"/>
                            </a:rPr>
                            <m:t>𝑣</m:t>
                          </m:r>
                          <m:r>
                            <a:rPr lang="cs-CZ" sz="2400" i="1">
                              <a:latin typeface="Cambria Math" panose="02040503050406030204" pitchFamily="18" charset="0"/>
                              <a:ea typeface="Calibri" panose="020F0502020204030204" pitchFamily="34" charset="0"/>
                              <a:cs typeface="Times New Roman" panose="02020603050405020304" pitchFamily="18" charset="0"/>
                            </a:rPr>
                            <m:t>ý</m:t>
                          </m:r>
                          <m:r>
                            <a:rPr lang="cs-CZ" sz="2400" i="1">
                              <a:latin typeface="Cambria Math" panose="02040503050406030204" pitchFamily="18" charset="0"/>
                              <a:ea typeface="Calibri" panose="020F0502020204030204" pitchFamily="34" charset="0"/>
                              <a:cs typeface="Times New Roman" panose="02020603050405020304" pitchFamily="18" charset="0"/>
                            </a:rPr>
                            <m:t>𝑛𝑜𝑠𝑛𝑜𝑠𝑡</m:t>
                          </m:r>
                        </m:sub>
                      </m:sSub>
                      <m:r>
                        <a:rPr lang="cs-CZ" sz="2400" i="1">
                          <a:latin typeface="Cambria Math" panose="02040503050406030204" pitchFamily="18" charset="0"/>
                          <a:ea typeface="Calibri" panose="020F0502020204030204" pitchFamily="34" charset="0"/>
                          <a:cs typeface="Times New Roman" panose="02020603050405020304" pitchFamily="18" charset="0"/>
                        </a:rPr>
                        <m:t>=</m:t>
                      </m:r>
                      <m:rad>
                        <m:radPr>
                          <m:ctrlPr>
                            <a:rPr lang="cs-CZ" sz="2400" i="1">
                              <a:latin typeface="Cambria Math" panose="02040503050406030204" pitchFamily="18" charset="0"/>
                              <a:cs typeface="Times New Roman" panose="02020603050405020304" pitchFamily="18" charset="0"/>
                            </a:rPr>
                          </m:ctrlPr>
                        </m:radPr>
                        <m:deg>
                          <m:r>
                            <a:rPr lang="cs-CZ" sz="2400" b="0" i="1" smtClean="0">
                              <a:latin typeface="Cambria Math" panose="02040503050406030204" pitchFamily="18" charset="0"/>
                              <a:cs typeface="Times New Roman" panose="02020603050405020304" pitchFamily="18" charset="0"/>
                            </a:rPr>
                            <m:t>5</m:t>
                          </m:r>
                        </m:deg>
                        <m:e>
                          <m:f>
                            <m:fPr>
                              <m:ctrlPr>
                                <a:rPr lang="cs-CZ" sz="2400" i="1">
                                  <a:latin typeface="Cambria Math" panose="02040503050406030204" pitchFamily="18" charset="0"/>
                                  <a:cs typeface="Times New Roman" panose="02020603050405020304" pitchFamily="18" charset="0"/>
                                </a:rPr>
                              </m:ctrlPr>
                            </m:fPr>
                            <m:num>
                              <m:r>
                                <a:rPr lang="cs-CZ" sz="2400" b="0" i="1" smtClean="0">
                                  <a:latin typeface="Cambria Math" panose="02040503050406030204" pitchFamily="18" charset="0"/>
                                  <a:cs typeface="Times New Roman" panose="02020603050405020304" pitchFamily="18" charset="0"/>
                                </a:rPr>
                                <m:t>287 354</m:t>
                              </m:r>
                            </m:num>
                            <m:den>
                              <m:r>
                                <a:rPr lang="cs-CZ" sz="2400" b="0" i="1" smtClean="0">
                                  <a:latin typeface="Cambria Math" panose="02040503050406030204" pitchFamily="18" charset="0"/>
                                  <a:cs typeface="Times New Roman" panose="02020603050405020304" pitchFamily="18" charset="0"/>
                                </a:rPr>
                                <m:t>200 000</m:t>
                              </m:r>
                            </m:den>
                          </m:f>
                        </m:e>
                      </m:rad>
                      <m:r>
                        <a:rPr lang="cs-CZ" sz="2400" i="1">
                          <a:latin typeface="Cambria Math" panose="02040503050406030204" pitchFamily="18" charset="0"/>
                          <a:cs typeface="Times New Roman" panose="02020603050405020304" pitchFamily="18" charset="0"/>
                        </a:rPr>
                        <m:t> −1</m:t>
                      </m:r>
                    </m:oMath>
                  </m:oMathPara>
                </a14:m>
                <a:endParaRPr lang="cs-CZ" sz="2400" dirty="0"/>
              </a:p>
              <a:p>
                <a:pPr marL="72000" indent="0">
                  <a:buNone/>
                </a:pPr>
                <a:endParaRPr lang="cs-CZ" sz="2400" dirty="0"/>
              </a:p>
              <a:p>
                <a:pPr marL="72000" indent="0" algn="ctr">
                  <a:buNone/>
                </a:pPr>
                <a14:m>
                  <m:oMath xmlns:m="http://schemas.openxmlformats.org/officeDocument/2006/math">
                    <m:sSub>
                      <m:sSubPr>
                        <m:ctrlPr>
                          <a:rPr lang="cs-CZ" sz="2400" i="1" smtClean="0">
                            <a:solidFill>
                              <a:srgbClr val="0000DC"/>
                            </a:solidFill>
                            <a:latin typeface="Cambria Math" panose="02040503050406030204" pitchFamily="18" charset="0"/>
                            <a:ea typeface="Calibri" panose="020F0502020204030204" pitchFamily="34" charset="0"/>
                            <a:cs typeface="Times New Roman" panose="02020603050405020304" pitchFamily="18" charset="0"/>
                          </a:rPr>
                        </m:ctrlPr>
                      </m:sSubPr>
                      <m:e>
                        <m:r>
                          <a:rPr lang="cs-CZ" sz="2400" i="1">
                            <a:solidFill>
                              <a:srgbClr val="0000DC"/>
                            </a:solidFill>
                            <a:latin typeface="Cambria Math" panose="02040503050406030204" pitchFamily="18" charset="0"/>
                            <a:ea typeface="Calibri" panose="020F0502020204030204" pitchFamily="34" charset="0"/>
                            <a:cs typeface="Times New Roman" panose="02020603050405020304" pitchFamily="18" charset="0"/>
                          </a:rPr>
                          <m:t>𝒓</m:t>
                        </m:r>
                      </m:e>
                      <m:sub>
                        <m:r>
                          <a:rPr lang="cs-CZ" sz="2400" i="1">
                            <a:solidFill>
                              <a:srgbClr val="0000DC"/>
                            </a:solidFill>
                            <a:latin typeface="Cambria Math" panose="02040503050406030204" pitchFamily="18" charset="0"/>
                            <a:ea typeface="Calibri" panose="020F0502020204030204" pitchFamily="34" charset="0"/>
                            <a:cs typeface="Times New Roman" panose="02020603050405020304" pitchFamily="18" charset="0"/>
                          </a:rPr>
                          <m:t>𝒗</m:t>
                        </m:r>
                        <m:r>
                          <a:rPr lang="cs-CZ" sz="2400" i="1">
                            <a:solidFill>
                              <a:srgbClr val="0000DC"/>
                            </a:solidFill>
                            <a:latin typeface="Cambria Math" panose="02040503050406030204" pitchFamily="18" charset="0"/>
                            <a:ea typeface="Calibri" panose="020F0502020204030204" pitchFamily="34" charset="0"/>
                            <a:cs typeface="Times New Roman" panose="02020603050405020304" pitchFamily="18" charset="0"/>
                          </a:rPr>
                          <m:t>ý</m:t>
                        </m:r>
                        <m:r>
                          <a:rPr lang="cs-CZ" sz="2400" i="1">
                            <a:solidFill>
                              <a:srgbClr val="0000DC"/>
                            </a:solidFill>
                            <a:latin typeface="Cambria Math" panose="02040503050406030204" pitchFamily="18" charset="0"/>
                            <a:ea typeface="Calibri" panose="020F0502020204030204" pitchFamily="34" charset="0"/>
                            <a:cs typeface="Times New Roman" panose="02020603050405020304" pitchFamily="18" charset="0"/>
                          </a:rPr>
                          <m:t>𝒏𝒐𝒔𝒏𝒐𝒔𝒕</m:t>
                        </m:r>
                      </m:sub>
                    </m:sSub>
                    <m:r>
                      <a:rPr lang="cs-CZ" sz="2400" i="1">
                        <a:solidFill>
                          <a:srgbClr val="0000DC"/>
                        </a:solidFill>
                        <a:latin typeface="Cambria Math" panose="02040503050406030204" pitchFamily="18" charset="0"/>
                        <a:ea typeface="Calibri" panose="020F0502020204030204" pitchFamily="34" charset="0"/>
                        <a:cs typeface="Times New Roman" panose="02020603050405020304" pitchFamily="18" charset="0"/>
                      </a:rPr>
                      <m:t>=</m:t>
                    </m:r>
                    <m:r>
                      <a:rPr lang="cs-CZ" sz="2400" i="1">
                        <a:solidFill>
                          <a:srgbClr val="0000DC"/>
                        </a:solidFill>
                        <a:latin typeface="Cambria Math" panose="02040503050406030204" pitchFamily="18" charset="0"/>
                        <a:ea typeface="Calibri" panose="020F0502020204030204" pitchFamily="34" charset="0"/>
                        <a:cs typeface="Times New Roman" panose="02020603050405020304" pitchFamily="18" charset="0"/>
                      </a:rPr>
                      <m:t>𝟕</m:t>
                    </m:r>
                    <m:r>
                      <a:rPr lang="cs-CZ" sz="2400" i="1">
                        <a:solidFill>
                          <a:srgbClr val="0000DC"/>
                        </a:solidFill>
                        <a:latin typeface="Cambria Math" panose="02040503050406030204" pitchFamily="18" charset="0"/>
                        <a:ea typeface="Calibri" panose="020F0502020204030204" pitchFamily="34" charset="0"/>
                        <a:cs typeface="Times New Roman" panose="02020603050405020304" pitchFamily="18" charset="0"/>
                      </a:rPr>
                      <m:t>,</m:t>
                    </m:r>
                    <m:r>
                      <a:rPr lang="cs-CZ" sz="2400" i="1">
                        <a:solidFill>
                          <a:srgbClr val="0000DC"/>
                        </a:solidFill>
                        <a:latin typeface="Cambria Math" panose="02040503050406030204" pitchFamily="18" charset="0"/>
                        <a:ea typeface="Calibri" panose="020F0502020204030204" pitchFamily="34" charset="0"/>
                        <a:cs typeface="Times New Roman" panose="02020603050405020304" pitchFamily="18" charset="0"/>
                      </a:rPr>
                      <m:t>𝟓</m:t>
                    </m:r>
                    <m:r>
                      <a:rPr lang="cs-CZ" sz="2400" i="1">
                        <a:solidFill>
                          <a:srgbClr val="0000DC"/>
                        </a:solidFill>
                        <a:latin typeface="Cambria Math" panose="02040503050406030204" pitchFamily="18" charset="0"/>
                        <a:ea typeface="Calibri" panose="020F0502020204030204" pitchFamily="34" charset="0"/>
                        <a:cs typeface="Times New Roman" panose="02020603050405020304" pitchFamily="18" charset="0"/>
                      </a:rPr>
                      <m:t> % </m:t>
                    </m:r>
                    <m:r>
                      <a:rPr lang="cs-CZ" sz="2400" i="1">
                        <a:solidFill>
                          <a:srgbClr val="0000DC"/>
                        </a:solidFill>
                        <a:latin typeface="Cambria Math" panose="02040503050406030204" pitchFamily="18" charset="0"/>
                        <a:ea typeface="Calibri" panose="020F0502020204030204" pitchFamily="34" charset="0"/>
                        <a:cs typeface="Times New Roman" panose="02020603050405020304" pitchFamily="18" charset="0"/>
                      </a:rPr>
                      <m:t>𝒑</m:t>
                    </m:r>
                    <m:r>
                      <a:rPr lang="cs-CZ" sz="2400" i="1">
                        <a:solidFill>
                          <a:srgbClr val="0000DC"/>
                        </a:solidFill>
                        <a:latin typeface="Cambria Math" panose="02040503050406030204" pitchFamily="18" charset="0"/>
                        <a:ea typeface="Calibri" panose="020F0502020204030204" pitchFamily="34" charset="0"/>
                        <a:cs typeface="Times New Roman" panose="02020603050405020304" pitchFamily="18" charset="0"/>
                      </a:rPr>
                      <m:t>. </m:t>
                    </m:r>
                    <m:r>
                      <a:rPr lang="cs-CZ" sz="2400" i="1">
                        <a:solidFill>
                          <a:srgbClr val="0000DC"/>
                        </a:solidFill>
                        <a:latin typeface="Cambria Math" panose="02040503050406030204" pitchFamily="18" charset="0"/>
                        <a:ea typeface="Calibri" panose="020F0502020204030204" pitchFamily="34" charset="0"/>
                        <a:cs typeface="Times New Roman" panose="02020603050405020304" pitchFamily="18" charset="0"/>
                      </a:rPr>
                      <m:t>𝒂</m:t>
                    </m:r>
                    <m:r>
                      <a:rPr lang="cs-CZ" sz="2400" i="1">
                        <a:solidFill>
                          <a:srgbClr val="0000DC"/>
                        </a:solidFill>
                        <a:latin typeface="Cambria Math" panose="02040503050406030204" pitchFamily="18" charset="0"/>
                        <a:ea typeface="Calibri" panose="020F0502020204030204" pitchFamily="34" charset="0"/>
                        <a:cs typeface="Times New Roman" panose="02020603050405020304" pitchFamily="18" charset="0"/>
                      </a:rPr>
                      <m:t>.</m:t>
                    </m:r>
                  </m:oMath>
                </a14:m>
                <a:r>
                  <a:rPr lang="cs-CZ" sz="2400" i="1" dirty="0">
                    <a:solidFill>
                      <a:srgbClr val="0000DC"/>
                    </a:solidFill>
                    <a:latin typeface="Cambria Math" panose="02040503050406030204" pitchFamily="18" charset="0"/>
                    <a:ea typeface="Calibri" panose="020F0502020204030204" pitchFamily="34" charset="0"/>
                    <a:cs typeface="Times New Roman" panose="02020603050405020304" pitchFamily="18" charset="0"/>
                  </a:rPr>
                  <a:t> </a:t>
                </a:r>
              </a:p>
              <a:p>
                <a:pPr marL="72000" indent="0">
                  <a:buNone/>
                </a:pPr>
                <a:endParaRPr lang="cs-CZ" dirty="0"/>
              </a:p>
            </p:txBody>
          </p:sp>
        </mc:Choice>
        <mc:Fallback xmlns="">
          <p:sp>
            <p:nvSpPr>
              <p:cNvPr id="23" name="Zástupný obsah 22">
                <a:extLst>
                  <a:ext uri="{FF2B5EF4-FFF2-40B4-BE49-F238E27FC236}">
                    <a16:creationId xmlns:a16="http://schemas.microsoft.com/office/drawing/2014/main" id="{BE7A95EB-C880-404B-B5FF-6CF35247C0DF}"/>
                  </a:ext>
                </a:extLst>
              </p:cNvPr>
              <p:cNvSpPr>
                <a:spLocks noGrp="1" noRot="1" noChangeAspect="1" noMove="1" noResize="1" noEditPoints="1" noAdjustHandles="1" noChangeArrowheads="1" noChangeShapeType="1" noTextEdit="1"/>
              </p:cNvSpPr>
              <p:nvPr>
                <p:ph idx="28"/>
              </p:nvPr>
            </p:nvSpPr>
            <p:spPr>
              <a:xfrm>
                <a:off x="6030001" y="1714226"/>
                <a:ext cx="5219998" cy="4140000"/>
              </a:xfrm>
              <a:blipFill>
                <a:blip r:embed="rId2"/>
                <a:stretch>
                  <a:fillRect/>
                </a:stretch>
              </a:blipFill>
            </p:spPr>
            <p:txBody>
              <a:bodyPr/>
              <a:lstStyle/>
              <a:p>
                <a:r>
                  <a:rPr lang="cs-CZ">
                    <a:noFill/>
                  </a:rPr>
                  <a:t> </a:t>
                </a:r>
              </a:p>
            </p:txBody>
          </p:sp>
        </mc:Fallback>
      </mc:AlternateContent>
      <p:cxnSp>
        <p:nvCxnSpPr>
          <p:cNvPr id="9" name="Přímá spojnice 8">
            <a:extLst>
              <a:ext uri="{FF2B5EF4-FFF2-40B4-BE49-F238E27FC236}">
                <a16:creationId xmlns:a16="http://schemas.microsoft.com/office/drawing/2014/main" id="{3DED83AC-66F7-4A2C-9EC8-B3F01342BE6C}"/>
              </a:ext>
            </a:extLst>
          </p:cNvPr>
          <p:cNvCxnSpPr>
            <a:cxnSpLocks/>
          </p:cNvCxnSpPr>
          <p:nvPr/>
        </p:nvCxnSpPr>
        <p:spPr bwMode="auto">
          <a:xfrm>
            <a:off x="5940721" y="2096521"/>
            <a:ext cx="9506" cy="3327500"/>
          </a:xfrm>
          <a:prstGeom prst="line">
            <a:avLst/>
          </a:prstGeom>
          <a:ln w="381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87423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dirty="0" smtClean="0"/>
              <a:pPr/>
              <a:t>28</a:t>
            </a:fld>
            <a:endParaRPr lang="cs-CZ" altLang="cs-CZ" dirty="0"/>
          </a:p>
        </p:txBody>
      </p:sp>
      <p:sp>
        <p:nvSpPr>
          <p:cNvPr id="7" name="Zástupný symbol pro obsah 4"/>
          <p:cNvSpPr>
            <a:spLocks noGrp="1"/>
          </p:cNvSpPr>
          <p:nvPr>
            <p:ph type="title"/>
          </p:nvPr>
        </p:nvSpPr>
        <p:spPr>
          <a:xfrm>
            <a:off x="720000" y="1969994"/>
            <a:ext cx="10752138" cy="450850"/>
          </a:xfrm>
        </p:spPr>
        <p:txBody>
          <a:bodyPr/>
          <a:lstStyle/>
          <a:p>
            <a:r>
              <a:rPr lang="cs-CZ" dirty="0"/>
              <a:t>Děkuji za aktivní účast </a:t>
            </a:r>
            <a:br>
              <a:rPr lang="cs-CZ" dirty="0"/>
            </a:br>
            <a:br>
              <a:rPr lang="cs-CZ" dirty="0"/>
            </a:br>
            <a:r>
              <a:rPr lang="cs-CZ" dirty="0"/>
              <a:t>v případě dotazů piště </a:t>
            </a:r>
            <a:r>
              <a:rPr lang="cs-CZ" dirty="0">
                <a:sym typeface="Wingdings" panose="05000000000000000000" pitchFamily="2" charset="2"/>
              </a:rPr>
              <a:t></a:t>
            </a:r>
            <a:endParaRPr lang="cs-CZ" dirty="0"/>
          </a:p>
        </p:txBody>
      </p:sp>
    </p:spTree>
    <p:extLst>
      <p:ext uri="{BB962C8B-B14F-4D97-AF65-F5344CB8AC3E}">
        <p14:creationId xmlns:p14="http://schemas.microsoft.com/office/powerpoint/2010/main" val="248414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a:t>Základní pojmy</a:t>
            </a:r>
          </a:p>
        </p:txBody>
      </p:sp>
      <p:sp>
        <p:nvSpPr>
          <p:cNvPr id="5" name="Zástupný symbol pro obsah 4"/>
          <p:cNvSpPr>
            <a:spLocks noGrp="1"/>
          </p:cNvSpPr>
          <p:nvPr>
            <p:ph idx="1"/>
          </p:nvPr>
        </p:nvSpPr>
        <p:spPr/>
        <p:txBody>
          <a:bodyPr/>
          <a:lstStyle/>
          <a:p>
            <a:r>
              <a:rPr lang="cs-CZ" sz="2400" b="1" dirty="0">
                <a:hlinkClick r:id="rId2"/>
              </a:rPr>
              <a:t>Spoření vs. investice</a:t>
            </a:r>
            <a:endParaRPr lang="cs-CZ" sz="2400" b="1" dirty="0"/>
          </a:p>
          <a:p>
            <a:pPr lvl="1"/>
            <a:r>
              <a:rPr lang="cs-CZ" sz="1600" b="1" dirty="0"/>
              <a:t>Spořící účty</a:t>
            </a:r>
          </a:p>
          <a:p>
            <a:pPr lvl="1"/>
            <a:r>
              <a:rPr lang="cs-CZ" sz="1600" b="1" dirty="0"/>
              <a:t>Termínované vklady, vkladní knížky</a:t>
            </a:r>
          </a:p>
          <a:p>
            <a:pPr lvl="1"/>
            <a:r>
              <a:rPr lang="cs-CZ" sz="1600" b="1" dirty="0"/>
              <a:t>Stavební spoření</a:t>
            </a:r>
          </a:p>
          <a:p>
            <a:pPr lvl="1"/>
            <a:r>
              <a:rPr lang="cs-CZ" sz="1600" b="1" dirty="0"/>
              <a:t>Je doplňkové penzijní spoření (penzijní připojištění) opravdu spoření (pojištění)?</a:t>
            </a:r>
          </a:p>
          <a:p>
            <a:r>
              <a:rPr lang="cs-CZ" sz="2400" b="1" dirty="0"/>
              <a:t>Důchod = pravidelný příjem (mzda, výnos z majetku, transfer)</a:t>
            </a:r>
          </a:p>
          <a:p>
            <a:r>
              <a:rPr lang="cs-CZ" sz="2400" b="1" dirty="0"/>
              <a:t>Anuita</a:t>
            </a:r>
          </a:p>
          <a:p>
            <a:pPr marL="324000" lvl="1" indent="0">
              <a:buNone/>
            </a:pPr>
            <a:r>
              <a:rPr lang="cs-CZ" dirty="0"/>
              <a:t>Představuje stálou platbu hrazenou v pravidelných časových intervalech po dané období. Při hodnocení těchto plateb se uplatňuje koncept časové hodnoty peněz.</a:t>
            </a:r>
          </a:p>
          <a:p>
            <a:pPr marL="1257300" lvl="2" indent="-342900">
              <a:buClr>
                <a:srgbClr val="0000DC"/>
              </a:buClr>
              <a:buFont typeface="Arial" panose="020B0604020202020204" pitchFamily="34" charset="0"/>
              <a:buChar char="•"/>
            </a:pPr>
            <a:r>
              <a:rPr lang="cs-CZ" sz="2000" b="1" dirty="0"/>
              <a:t>Předlhůtní anuita</a:t>
            </a:r>
          </a:p>
          <a:p>
            <a:pPr marL="1257300" lvl="2" indent="-342900">
              <a:buFont typeface="Arial" panose="020B0604020202020204" pitchFamily="34" charset="0"/>
              <a:buChar char="•"/>
            </a:pPr>
            <a:r>
              <a:rPr lang="cs-CZ" sz="2000" b="1" dirty="0"/>
              <a:t>Polhůtní anuita</a:t>
            </a:r>
          </a:p>
          <a:p>
            <a:pPr lvl="1"/>
            <a:endParaRPr lang="cs-CZ" dirty="0"/>
          </a:p>
          <a:p>
            <a:pPr marL="72000" indent="0">
              <a:buNone/>
            </a:pPr>
            <a:endParaRPr lang="cs-CZ" dirty="0"/>
          </a:p>
        </p:txBody>
      </p:sp>
    </p:spTree>
    <p:extLst>
      <p:ext uri="{BB962C8B-B14F-4D97-AF65-F5344CB8AC3E}">
        <p14:creationId xmlns:p14="http://schemas.microsoft.com/office/powerpoint/2010/main" val="2954555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a:t>Vše, co potřebujete znát</a:t>
            </a:r>
          </a:p>
        </p:txBody>
      </p:sp>
      <mc:AlternateContent xmlns:mc="http://schemas.openxmlformats.org/markup-compatibility/2006" xmlns:a14="http://schemas.microsoft.com/office/drawing/2010/main">
        <mc:Choice Requires="a14">
          <p:sp>
            <p:nvSpPr>
              <p:cNvPr id="5" name="Zástupný symbol pro obsah 4"/>
              <p:cNvSpPr>
                <a:spLocks noGrp="1"/>
              </p:cNvSpPr>
              <p:nvPr>
                <p:ph idx="1"/>
              </p:nvPr>
            </p:nvSpPr>
            <p:spPr>
              <a:xfrm>
                <a:off x="719999" y="1595748"/>
                <a:ext cx="11220209" cy="4884251"/>
              </a:xfrm>
            </p:spPr>
            <p:txBody>
              <a:bodyPr/>
              <a:lstStyle/>
              <a:p>
                <a:pPr marL="414900" indent="-342900">
                  <a:lnSpc>
                    <a:spcPct val="107000"/>
                  </a:lnSpc>
                  <a:spcAft>
                    <a:spcPts val="800"/>
                  </a:spcAft>
                  <a:buFont typeface="+mj-lt"/>
                  <a:buAutoNum type="arabicPeriod"/>
                </a:pPr>
                <a:r>
                  <a:rPr lang="cs-CZ" sz="2400" b="1" dirty="0">
                    <a:latin typeface="Calibri" panose="020F0502020204030204" pitchFamily="34" charset="0"/>
                    <a:ea typeface="Calibri" panose="020F0502020204030204" pitchFamily="34" charset="0"/>
                    <a:cs typeface="Calibri" panose="020F0502020204030204" pitchFamily="34" charset="0"/>
                  </a:rPr>
                  <a:t>A</a:t>
                </a:r>
                <a:r>
                  <a:rPr lang="cs-CZ" sz="2400" b="1" dirty="0">
                    <a:effectLst/>
                    <a:latin typeface="Calibri" panose="020F0502020204030204" pitchFamily="34" charset="0"/>
                    <a:ea typeface="Calibri" panose="020F0502020204030204" pitchFamily="34" charset="0"/>
                    <a:cs typeface="Calibri" panose="020F0502020204030204" pitchFamily="34" charset="0"/>
                  </a:rPr>
                  <a:t>ritmetická posloupnost (tvoří ji jednoduché úročení)</a:t>
                </a:r>
              </a:p>
              <a:p>
                <a:pPr marL="324000" lvl="1" indent="0">
                  <a:lnSpc>
                    <a:spcPct val="107000"/>
                  </a:lnSpc>
                  <a:spcAft>
                    <a:spcPts val="800"/>
                  </a:spcAft>
                  <a:buNone/>
                </a:pPr>
                <a14:m>
                  <m:oMathPara xmlns:m="http://schemas.openxmlformats.org/officeDocument/2006/math">
                    <m:oMathParaPr>
                      <m:jc m:val="centerGroup"/>
                    </m:oMathParaPr>
                    <m:oMath xmlns:m="http://schemas.openxmlformats.org/officeDocument/2006/math">
                      <m:sSub>
                        <m:sSubPr>
                          <m:ctrlPr>
                            <a:rPr lang="cs-CZ" b="1" i="1" smtClean="0">
                              <a:solidFill>
                                <a:srgbClr val="836967"/>
                              </a:solidFill>
                              <a:latin typeface="Cambria Math" panose="02040503050406030204" pitchFamily="18" charset="0"/>
                            </a:rPr>
                          </m:ctrlPr>
                        </m:sSubPr>
                        <m:e>
                          <m:r>
                            <a:rPr lang="cs-CZ" b="1" i="1" smtClean="0">
                              <a:latin typeface="Cambria Math" panose="02040503050406030204" pitchFamily="18" charset="0"/>
                            </a:rPr>
                            <m:t>𝑎</m:t>
                          </m:r>
                        </m:e>
                        <m:sub>
                          <m:r>
                            <a:rPr lang="cs-CZ" b="1" i="1" smtClean="0">
                              <a:latin typeface="Cambria Math" panose="02040503050406030204" pitchFamily="18" charset="0"/>
                            </a:rPr>
                            <m:t>𝑛</m:t>
                          </m:r>
                          <m:r>
                            <a:rPr lang="cs-CZ" b="1" i="1" smtClean="0">
                              <a:latin typeface="Cambria Math" panose="02040503050406030204" pitchFamily="18" charset="0"/>
                            </a:rPr>
                            <m:t>+1</m:t>
                          </m:r>
                        </m:sub>
                      </m:sSub>
                      <m:r>
                        <a:rPr lang="cs-CZ" b="1" i="1" smtClean="0">
                          <a:latin typeface="Cambria Math" panose="02040503050406030204" pitchFamily="18" charset="0"/>
                        </a:rPr>
                        <m:t>=</m:t>
                      </m:r>
                      <m:sSub>
                        <m:sSubPr>
                          <m:ctrlPr>
                            <a:rPr lang="cs-CZ" b="1" i="1" smtClean="0">
                              <a:solidFill>
                                <a:srgbClr val="836967"/>
                              </a:solidFill>
                              <a:latin typeface="Cambria Math" panose="02040503050406030204" pitchFamily="18" charset="0"/>
                            </a:rPr>
                          </m:ctrlPr>
                        </m:sSubPr>
                        <m:e>
                          <m:r>
                            <a:rPr lang="cs-CZ" b="1" i="1" smtClean="0">
                              <a:latin typeface="Cambria Math" panose="02040503050406030204" pitchFamily="18" charset="0"/>
                            </a:rPr>
                            <m:t>𝑎</m:t>
                          </m:r>
                        </m:e>
                        <m:sub>
                          <m:r>
                            <a:rPr lang="cs-CZ" b="1" i="1" smtClean="0">
                              <a:latin typeface="Cambria Math" panose="02040503050406030204" pitchFamily="18" charset="0"/>
                            </a:rPr>
                            <m:t>𝑛</m:t>
                          </m:r>
                        </m:sub>
                      </m:sSub>
                      <m:r>
                        <a:rPr lang="cs-CZ" b="1" i="1" smtClean="0">
                          <a:latin typeface="Cambria Math" panose="02040503050406030204" pitchFamily="18" charset="0"/>
                        </a:rPr>
                        <m:t>+</m:t>
                      </m:r>
                      <m:r>
                        <a:rPr lang="cs-CZ" b="1" i="1" smtClean="0">
                          <a:solidFill>
                            <a:srgbClr val="FF0000"/>
                          </a:solidFill>
                          <a:latin typeface="Cambria Math" panose="02040503050406030204" pitchFamily="18" charset="0"/>
                        </a:rPr>
                        <m:t>𝒅</m:t>
                      </m:r>
                    </m:oMath>
                  </m:oMathPara>
                </a14:m>
                <a:endParaRPr lang="cs-CZ" sz="1600" b="1" dirty="0">
                  <a:effectLst/>
                  <a:latin typeface="Calibri" panose="020F0502020204030204" pitchFamily="34" charset="0"/>
                  <a:ea typeface="Calibri" panose="020F0502020204030204" pitchFamily="34" charset="0"/>
                  <a:cs typeface="Calibri" panose="020F0502020204030204" pitchFamily="34" charset="0"/>
                </a:endParaRPr>
              </a:p>
              <a:p>
                <a:pPr marL="324000" lvl="1" indent="0">
                  <a:lnSpc>
                    <a:spcPct val="107000"/>
                  </a:lnSpc>
                  <a:spcAft>
                    <a:spcPts val="1200"/>
                  </a:spcAft>
                  <a:buNone/>
                </a:pPr>
                <a:r>
                  <a:rPr lang="cs-CZ" sz="1600" b="1" dirty="0">
                    <a:latin typeface="Calibri" panose="020F0502020204030204" pitchFamily="34" charset="0"/>
                    <a:ea typeface="Calibri" panose="020F0502020204030204" pitchFamily="34" charset="0"/>
                    <a:cs typeface="Calibri" panose="020F0502020204030204" pitchFamily="34" charset="0"/>
                  </a:rPr>
                  <a:t>Součet aritmetické posloupnosti = aritmetická řada</a:t>
                </a:r>
              </a:p>
              <a:p>
                <a:pPr marL="324000" lvl="1" indent="0">
                  <a:lnSpc>
                    <a:spcPct val="107000"/>
                  </a:lnSpc>
                  <a:spcAft>
                    <a:spcPts val="800"/>
                  </a:spcAft>
                  <a:buNone/>
                </a:pPr>
                <a14:m>
                  <m:oMathPara xmlns:m="http://schemas.openxmlformats.org/officeDocument/2006/math">
                    <m:oMathParaPr>
                      <m:jc m:val="centerGroup"/>
                    </m:oMathParaPr>
                    <m:oMath xmlns:m="http://schemas.openxmlformats.org/officeDocument/2006/math">
                      <m:sSub>
                        <m:sSubPr>
                          <m:ctrlPr>
                            <a:rPr lang="cs-CZ" b="1" i="1" dirty="0" smtClean="0">
                              <a:solidFill>
                                <a:srgbClr val="836967"/>
                              </a:solidFill>
                              <a:effectLst/>
                              <a:latin typeface="Cambria Math" panose="02040503050406030204" pitchFamily="18" charset="0"/>
                            </a:rPr>
                          </m:ctrlPr>
                        </m:sSubPr>
                        <m:e>
                          <m:r>
                            <a:rPr lang="cs-CZ" b="1" i="1" dirty="0" smtClean="0">
                              <a:effectLst/>
                              <a:latin typeface="Cambria Math" panose="02040503050406030204" pitchFamily="18" charset="0"/>
                            </a:rPr>
                            <m:t>𝑆</m:t>
                          </m:r>
                        </m:e>
                        <m:sub>
                          <m:r>
                            <a:rPr lang="cs-CZ" b="1" i="1" dirty="0" smtClean="0">
                              <a:effectLst/>
                              <a:latin typeface="Cambria Math" panose="02040503050406030204" pitchFamily="18" charset="0"/>
                            </a:rPr>
                            <m:t>𝑛</m:t>
                          </m:r>
                        </m:sub>
                      </m:sSub>
                      <m:r>
                        <a:rPr lang="cs-CZ" b="1" i="0" dirty="0" smtClean="0">
                          <a:effectLst/>
                          <a:latin typeface="Cambria Math" panose="02040503050406030204" pitchFamily="18" charset="0"/>
                        </a:rPr>
                        <m:t>=</m:t>
                      </m:r>
                      <m:f>
                        <m:fPr>
                          <m:ctrlPr>
                            <a:rPr lang="cs-CZ" b="1" i="1" dirty="0" smtClean="0">
                              <a:solidFill>
                                <a:srgbClr val="836967"/>
                              </a:solidFill>
                              <a:effectLst/>
                              <a:latin typeface="Cambria Math" panose="02040503050406030204" pitchFamily="18" charset="0"/>
                            </a:rPr>
                          </m:ctrlPr>
                        </m:fPr>
                        <m:num>
                          <m:r>
                            <a:rPr lang="cs-CZ" b="1" i="1" dirty="0" smtClean="0">
                              <a:effectLst/>
                              <a:latin typeface="Cambria Math" panose="02040503050406030204" pitchFamily="18" charset="0"/>
                            </a:rPr>
                            <m:t>𝑛</m:t>
                          </m:r>
                        </m:num>
                        <m:den>
                          <m:r>
                            <a:rPr lang="cs-CZ" b="1" i="0" dirty="0" smtClean="0">
                              <a:effectLst/>
                              <a:latin typeface="Cambria Math" panose="02040503050406030204" pitchFamily="18" charset="0"/>
                            </a:rPr>
                            <m:t>2</m:t>
                          </m:r>
                        </m:den>
                      </m:f>
                      <m:r>
                        <a:rPr lang="cs-CZ" b="1" i="0" dirty="0" smtClean="0">
                          <a:effectLst/>
                          <a:latin typeface="Cambria Math" panose="02040503050406030204" pitchFamily="18" charset="0"/>
                        </a:rPr>
                        <m:t>⋅</m:t>
                      </m:r>
                      <m:d>
                        <m:dPr>
                          <m:ctrlPr>
                            <a:rPr lang="cs-CZ" b="1" i="1" dirty="0" smtClean="0">
                              <a:solidFill>
                                <a:srgbClr val="836967"/>
                              </a:solidFill>
                              <a:effectLst/>
                              <a:latin typeface="Cambria Math" panose="02040503050406030204" pitchFamily="18" charset="0"/>
                            </a:rPr>
                          </m:ctrlPr>
                        </m:dPr>
                        <m:e>
                          <m:sSub>
                            <m:sSubPr>
                              <m:ctrlPr>
                                <a:rPr lang="cs-CZ" b="1" i="1" dirty="0" smtClean="0">
                                  <a:solidFill>
                                    <a:srgbClr val="836967"/>
                                  </a:solidFill>
                                  <a:effectLst/>
                                  <a:latin typeface="Cambria Math" panose="02040503050406030204" pitchFamily="18" charset="0"/>
                                </a:rPr>
                              </m:ctrlPr>
                            </m:sSubPr>
                            <m:e>
                              <m:r>
                                <a:rPr lang="cs-CZ" b="1" i="1" dirty="0" smtClean="0">
                                  <a:effectLst/>
                                  <a:latin typeface="Cambria Math" panose="02040503050406030204" pitchFamily="18" charset="0"/>
                                </a:rPr>
                                <m:t>𝑎</m:t>
                              </m:r>
                            </m:e>
                            <m:sub>
                              <m:r>
                                <a:rPr lang="cs-CZ" b="1" i="0" dirty="0" smtClean="0">
                                  <a:effectLst/>
                                  <a:latin typeface="Cambria Math" panose="02040503050406030204" pitchFamily="18" charset="0"/>
                                </a:rPr>
                                <m:t>1</m:t>
                              </m:r>
                            </m:sub>
                          </m:sSub>
                          <m:r>
                            <a:rPr lang="cs-CZ" b="1" i="1" dirty="0" smtClean="0">
                              <a:effectLst/>
                              <a:latin typeface="Cambria Math" panose="02040503050406030204" pitchFamily="18" charset="0"/>
                            </a:rPr>
                            <m:t>+</m:t>
                          </m:r>
                          <m:sSub>
                            <m:sSubPr>
                              <m:ctrlPr>
                                <a:rPr lang="cs-CZ" b="1" i="1" dirty="0" smtClean="0">
                                  <a:solidFill>
                                    <a:srgbClr val="836967"/>
                                  </a:solidFill>
                                  <a:effectLst/>
                                  <a:latin typeface="Cambria Math" panose="02040503050406030204" pitchFamily="18" charset="0"/>
                                </a:rPr>
                              </m:ctrlPr>
                            </m:sSubPr>
                            <m:e>
                              <m:r>
                                <a:rPr lang="cs-CZ" b="1" i="1" dirty="0" smtClean="0">
                                  <a:effectLst/>
                                  <a:latin typeface="Cambria Math" panose="02040503050406030204" pitchFamily="18" charset="0"/>
                                </a:rPr>
                                <m:t>𝑎</m:t>
                              </m:r>
                            </m:e>
                            <m:sub>
                              <m:r>
                                <a:rPr lang="cs-CZ" b="1" i="1" dirty="0" smtClean="0">
                                  <a:effectLst/>
                                  <a:latin typeface="Cambria Math" panose="02040503050406030204" pitchFamily="18" charset="0"/>
                                </a:rPr>
                                <m:t>𝑛</m:t>
                              </m:r>
                            </m:sub>
                          </m:sSub>
                        </m:e>
                      </m:d>
                    </m:oMath>
                  </m:oMathPara>
                </a14:m>
                <a:endParaRPr lang="cs-CZ" sz="1600" b="1" dirty="0">
                  <a:effectLst/>
                  <a:latin typeface="Calibri" panose="020F0502020204030204" pitchFamily="34" charset="0"/>
                  <a:ea typeface="Calibri" panose="020F0502020204030204" pitchFamily="34" charset="0"/>
                  <a:cs typeface="Calibri" panose="020F0502020204030204" pitchFamily="34" charset="0"/>
                </a:endParaRPr>
              </a:p>
              <a:p>
                <a:pPr marL="414900" indent="-342900">
                  <a:lnSpc>
                    <a:spcPct val="107000"/>
                  </a:lnSpc>
                  <a:spcAft>
                    <a:spcPts val="800"/>
                  </a:spcAft>
                  <a:buFont typeface="+mj-lt"/>
                  <a:buAutoNum type="arabicPeriod"/>
                </a:pPr>
                <a:endParaRPr lang="cs-CZ" sz="1000" dirty="0">
                  <a:effectLst/>
                  <a:latin typeface="Calibri" panose="020F0502020204030204" pitchFamily="34" charset="0"/>
                  <a:ea typeface="Calibri" panose="020F0502020204030204" pitchFamily="34" charset="0"/>
                  <a:cs typeface="Times New Roman" panose="02020603050405020304" pitchFamily="18" charset="0"/>
                </a:endParaRPr>
              </a:p>
              <a:p>
                <a:pPr marL="414900" indent="-342900">
                  <a:lnSpc>
                    <a:spcPct val="107000"/>
                  </a:lnSpc>
                  <a:spcBef>
                    <a:spcPts val="600"/>
                  </a:spcBef>
                  <a:spcAft>
                    <a:spcPts val="800"/>
                  </a:spcAft>
                  <a:buFont typeface="+mj-lt"/>
                  <a:buAutoNum type="arabicPeriod" startAt="2"/>
                </a:pPr>
                <a:r>
                  <a:rPr lang="cs-CZ" sz="2400" b="1" dirty="0">
                    <a:effectLst/>
                    <a:latin typeface="Calibri" panose="020F0502020204030204" pitchFamily="34" charset="0"/>
                    <a:ea typeface="Calibri" panose="020F0502020204030204" pitchFamily="34" charset="0"/>
                    <a:cs typeface="Calibri" panose="020F0502020204030204" pitchFamily="34" charset="0"/>
                  </a:rPr>
                  <a:t>Geometrická posloupnost (tvoří ji složené úročení)</a:t>
                </a:r>
              </a:p>
              <a:p>
                <a:pPr marL="324000" lvl="1" indent="0">
                  <a:lnSpc>
                    <a:spcPct val="107000"/>
                  </a:lnSpc>
                  <a:spcAft>
                    <a:spcPts val="800"/>
                  </a:spcAft>
                  <a:buNone/>
                </a:pPr>
                <a14:m>
                  <m:oMathPara xmlns:m="http://schemas.openxmlformats.org/officeDocument/2006/math">
                    <m:oMathParaPr>
                      <m:jc m:val="centerGroup"/>
                    </m:oMathParaPr>
                    <m:oMath xmlns:m="http://schemas.openxmlformats.org/officeDocument/2006/math">
                      <m:sSub>
                        <m:sSubPr>
                          <m:ctrlPr>
                            <a:rPr lang="cs-CZ" i="1" dirty="0" smtClean="0">
                              <a:solidFill>
                                <a:srgbClr val="836967"/>
                              </a:solidFill>
                              <a:effectLst/>
                              <a:latin typeface="Cambria Math" panose="02040503050406030204" pitchFamily="18" charset="0"/>
                            </a:rPr>
                          </m:ctrlPr>
                        </m:sSubPr>
                        <m:e>
                          <m:r>
                            <a:rPr lang="cs-CZ" i="1" dirty="0">
                              <a:effectLst/>
                              <a:latin typeface="Cambria Math" panose="02040503050406030204" pitchFamily="18" charset="0"/>
                            </a:rPr>
                            <m:t>𝑎</m:t>
                          </m:r>
                        </m:e>
                        <m:sub>
                          <m:r>
                            <a:rPr lang="cs-CZ" i="1" dirty="0">
                              <a:effectLst/>
                              <a:latin typeface="Cambria Math" panose="02040503050406030204" pitchFamily="18" charset="0"/>
                            </a:rPr>
                            <m:t>𝑛</m:t>
                          </m:r>
                          <m:r>
                            <a:rPr lang="cs-CZ" i="0" dirty="0">
                              <a:effectLst/>
                              <a:latin typeface="Cambria Math" panose="02040503050406030204" pitchFamily="18" charset="0"/>
                            </a:rPr>
                            <m:t>+1</m:t>
                          </m:r>
                        </m:sub>
                      </m:sSub>
                      <m:r>
                        <a:rPr lang="cs-CZ" i="0" dirty="0">
                          <a:effectLst/>
                          <a:latin typeface="Cambria Math" panose="02040503050406030204" pitchFamily="18" charset="0"/>
                        </a:rPr>
                        <m:t>=</m:t>
                      </m:r>
                      <m:sSub>
                        <m:sSubPr>
                          <m:ctrlPr>
                            <a:rPr lang="cs-CZ" i="1" dirty="0">
                              <a:solidFill>
                                <a:srgbClr val="836967"/>
                              </a:solidFill>
                              <a:effectLst/>
                              <a:latin typeface="Cambria Math" panose="02040503050406030204" pitchFamily="18" charset="0"/>
                            </a:rPr>
                          </m:ctrlPr>
                        </m:sSubPr>
                        <m:e>
                          <m:r>
                            <a:rPr lang="cs-CZ" i="1" dirty="0">
                              <a:effectLst/>
                              <a:latin typeface="Cambria Math" panose="02040503050406030204" pitchFamily="18" charset="0"/>
                            </a:rPr>
                            <m:t>𝑎</m:t>
                          </m:r>
                        </m:e>
                        <m:sub>
                          <m:r>
                            <a:rPr lang="cs-CZ" i="1" dirty="0">
                              <a:effectLst/>
                              <a:latin typeface="Cambria Math" panose="02040503050406030204" pitchFamily="18" charset="0"/>
                            </a:rPr>
                            <m:t>𝑛</m:t>
                          </m:r>
                        </m:sub>
                      </m:sSub>
                      <m:r>
                        <a:rPr lang="cs-CZ" i="0" dirty="0">
                          <a:effectLst/>
                          <a:latin typeface="Cambria Math" panose="02040503050406030204" pitchFamily="18" charset="0"/>
                        </a:rPr>
                        <m:t>⋅</m:t>
                      </m:r>
                      <m:r>
                        <a:rPr lang="cs-CZ" b="1" i="1" dirty="0" smtClean="0">
                          <a:solidFill>
                            <a:schemeClr val="tx2"/>
                          </a:solidFill>
                          <a:effectLst/>
                          <a:latin typeface="Cambria Math" panose="02040503050406030204" pitchFamily="18" charset="0"/>
                        </a:rPr>
                        <m:t>𝒒</m:t>
                      </m:r>
                    </m:oMath>
                  </m:oMathPara>
                </a14:m>
                <a:endParaRPr lang="cs-CZ" b="1" dirty="0">
                  <a:effectLst/>
                  <a:latin typeface="Calibri" panose="020F0502020204030204" pitchFamily="34" charset="0"/>
                  <a:ea typeface="Calibri" panose="020F0502020204030204" pitchFamily="34" charset="0"/>
                  <a:cs typeface="Times New Roman" panose="02020603050405020304" pitchFamily="18" charset="0"/>
                </a:endParaRPr>
              </a:p>
              <a:p>
                <a:pPr marL="324000" lvl="1" indent="0">
                  <a:lnSpc>
                    <a:spcPct val="107000"/>
                  </a:lnSpc>
                  <a:spcAft>
                    <a:spcPts val="800"/>
                  </a:spcAft>
                  <a:buNone/>
                </a:pPr>
                <a:endParaRPr lang="cs-CZ" sz="1600" b="1" dirty="0">
                  <a:latin typeface="Calibri" panose="020F0502020204030204" pitchFamily="34" charset="0"/>
                  <a:ea typeface="Calibri" panose="020F0502020204030204" pitchFamily="34" charset="0"/>
                  <a:cs typeface="Calibri" panose="020F0502020204030204" pitchFamily="34" charset="0"/>
                </a:endParaRPr>
              </a:p>
              <a:p>
                <a:pPr marL="324000" lvl="1" indent="0">
                  <a:lnSpc>
                    <a:spcPct val="107000"/>
                  </a:lnSpc>
                  <a:spcAft>
                    <a:spcPts val="800"/>
                  </a:spcAft>
                  <a:buNone/>
                </a:pPr>
                <a:r>
                  <a:rPr lang="cs-CZ" sz="1600" b="1" dirty="0">
                    <a:latin typeface="Calibri" panose="020F0502020204030204" pitchFamily="34" charset="0"/>
                    <a:ea typeface="Calibri" panose="020F0502020204030204" pitchFamily="34" charset="0"/>
                    <a:cs typeface="Calibri" panose="020F0502020204030204" pitchFamily="34" charset="0"/>
                  </a:rPr>
                  <a:t>Součet geometrické posloupnosti = geometrická řada</a:t>
                </a:r>
                <a:endParaRPr lang="cs-CZ" sz="1600" b="1" dirty="0">
                  <a:effectLst/>
                  <a:latin typeface="Calibri" panose="020F0502020204030204" pitchFamily="34" charset="0"/>
                  <a:ea typeface="Calibri" panose="020F0502020204030204" pitchFamily="34" charset="0"/>
                  <a:cs typeface="Calibri" panose="020F0502020204030204" pitchFamily="34" charset="0"/>
                </a:endParaRPr>
              </a:p>
              <a:p>
                <a:pPr marL="72000" indent="0">
                  <a:lnSpc>
                    <a:spcPct val="107000"/>
                  </a:lnSpc>
                  <a:spcAft>
                    <a:spcPts val="800"/>
                  </a:spcAft>
                  <a:buNone/>
                </a:pPr>
                <a14:m>
                  <m:oMathPara xmlns:m="http://schemas.openxmlformats.org/officeDocument/2006/math">
                    <m:oMathParaPr>
                      <m:jc m:val="centerGroup"/>
                    </m:oMathParaPr>
                    <m:oMath xmlns:m="http://schemas.openxmlformats.org/officeDocument/2006/math">
                      <m:sSub>
                        <m:sSubPr>
                          <m:ctrlPr>
                            <a:rPr lang="cs-CZ" sz="2000" b="1" i="1" dirty="0" smtClean="0">
                              <a:solidFill>
                                <a:srgbClr val="836967"/>
                              </a:solidFill>
                              <a:effectLst/>
                              <a:latin typeface="Cambria Math" panose="02040503050406030204" pitchFamily="18" charset="0"/>
                            </a:rPr>
                          </m:ctrlPr>
                        </m:sSubPr>
                        <m:e>
                          <m:r>
                            <a:rPr lang="cs-CZ" sz="2000" b="1" i="1" dirty="0" smtClean="0">
                              <a:effectLst/>
                              <a:latin typeface="Cambria Math" panose="02040503050406030204" pitchFamily="18" charset="0"/>
                            </a:rPr>
                            <m:t>𝑆</m:t>
                          </m:r>
                        </m:e>
                        <m:sub>
                          <m:r>
                            <a:rPr lang="cs-CZ" sz="2000" b="1" i="1" dirty="0" smtClean="0">
                              <a:effectLst/>
                              <a:latin typeface="Cambria Math" panose="02040503050406030204" pitchFamily="18" charset="0"/>
                            </a:rPr>
                            <m:t>𝑛</m:t>
                          </m:r>
                        </m:sub>
                      </m:sSub>
                      <m:r>
                        <a:rPr lang="cs-CZ" sz="2000" b="1" i="0" dirty="0" smtClean="0">
                          <a:effectLst/>
                          <a:latin typeface="Cambria Math" panose="02040503050406030204" pitchFamily="18" charset="0"/>
                        </a:rPr>
                        <m:t>=</m:t>
                      </m:r>
                      <m:sSub>
                        <m:sSubPr>
                          <m:ctrlPr>
                            <a:rPr lang="cs-CZ" sz="2000" b="1" i="1" dirty="0" smtClean="0">
                              <a:solidFill>
                                <a:srgbClr val="836967"/>
                              </a:solidFill>
                              <a:effectLst/>
                              <a:latin typeface="Cambria Math" panose="02040503050406030204" pitchFamily="18" charset="0"/>
                            </a:rPr>
                          </m:ctrlPr>
                        </m:sSubPr>
                        <m:e>
                          <m:r>
                            <a:rPr lang="cs-CZ" sz="2000" b="1" i="1" dirty="0" smtClean="0">
                              <a:effectLst/>
                              <a:latin typeface="Cambria Math" panose="02040503050406030204" pitchFamily="18" charset="0"/>
                            </a:rPr>
                            <m:t>𝑎</m:t>
                          </m:r>
                        </m:e>
                        <m:sub>
                          <m:r>
                            <a:rPr lang="cs-CZ" sz="2000" b="1" i="0" dirty="0" smtClean="0">
                              <a:effectLst/>
                              <a:latin typeface="Cambria Math" panose="02040503050406030204" pitchFamily="18" charset="0"/>
                            </a:rPr>
                            <m:t>1</m:t>
                          </m:r>
                        </m:sub>
                      </m:sSub>
                      <m:r>
                        <a:rPr lang="cs-CZ" sz="2000" b="1" i="0" dirty="0" smtClean="0">
                          <a:effectLst/>
                          <a:latin typeface="Cambria Math" panose="02040503050406030204" pitchFamily="18" charset="0"/>
                        </a:rPr>
                        <m:t>⋅</m:t>
                      </m:r>
                      <m:f>
                        <m:fPr>
                          <m:ctrlPr>
                            <a:rPr lang="cs-CZ" sz="2000" b="1" i="1" dirty="0" smtClean="0">
                              <a:solidFill>
                                <a:srgbClr val="836967"/>
                              </a:solidFill>
                              <a:effectLst/>
                              <a:latin typeface="Cambria Math" panose="02040503050406030204" pitchFamily="18" charset="0"/>
                            </a:rPr>
                          </m:ctrlPr>
                        </m:fPr>
                        <m:num>
                          <m:sSup>
                            <m:sSupPr>
                              <m:ctrlPr>
                                <a:rPr lang="cs-CZ" sz="2000" b="1" i="1" dirty="0" smtClean="0">
                                  <a:solidFill>
                                    <a:srgbClr val="836967"/>
                                  </a:solidFill>
                                  <a:effectLst/>
                                  <a:latin typeface="Cambria Math" panose="02040503050406030204" pitchFamily="18" charset="0"/>
                                </a:rPr>
                              </m:ctrlPr>
                            </m:sSupPr>
                            <m:e>
                              <m:r>
                                <a:rPr lang="cs-CZ" sz="2000" b="1" i="1" dirty="0" smtClean="0">
                                  <a:effectLst/>
                                  <a:latin typeface="Cambria Math" panose="02040503050406030204" pitchFamily="18" charset="0"/>
                                </a:rPr>
                                <m:t>𝑞</m:t>
                              </m:r>
                            </m:e>
                            <m:sup>
                              <m:r>
                                <a:rPr lang="cs-CZ" sz="2000" b="1" i="1" dirty="0" smtClean="0">
                                  <a:effectLst/>
                                  <a:latin typeface="Cambria Math" panose="02040503050406030204" pitchFamily="18" charset="0"/>
                                </a:rPr>
                                <m:t>𝑛</m:t>
                              </m:r>
                            </m:sup>
                          </m:sSup>
                          <m:r>
                            <a:rPr lang="cs-CZ" sz="2000" b="1" i="0" dirty="0" smtClean="0">
                              <a:effectLst/>
                              <a:latin typeface="Cambria Math" panose="02040503050406030204" pitchFamily="18" charset="0"/>
                            </a:rPr>
                            <m:t>−1</m:t>
                          </m:r>
                        </m:num>
                        <m:den>
                          <m:r>
                            <a:rPr lang="cs-CZ" sz="2000" b="1" i="1" dirty="0" smtClean="0">
                              <a:effectLst/>
                              <a:latin typeface="Cambria Math" panose="02040503050406030204" pitchFamily="18" charset="0"/>
                            </a:rPr>
                            <m:t>𝑞</m:t>
                          </m:r>
                          <m:r>
                            <a:rPr lang="cs-CZ" sz="2000" b="1" i="0" dirty="0" smtClean="0">
                              <a:effectLst/>
                              <a:latin typeface="Cambria Math" panose="02040503050406030204" pitchFamily="18" charset="0"/>
                            </a:rPr>
                            <m:t>−1</m:t>
                          </m:r>
                        </m:den>
                      </m:f>
                      <m:r>
                        <a:rPr lang="cs-CZ" sz="2000" b="1" i="0" dirty="0" smtClean="0">
                          <a:effectLst/>
                          <a:latin typeface="Cambria Math" panose="02040503050406030204" pitchFamily="18" charset="0"/>
                        </a:rPr>
                        <m:t>=</m:t>
                      </m:r>
                      <m:sSub>
                        <m:sSubPr>
                          <m:ctrlPr>
                            <a:rPr lang="cs-CZ" sz="2000" b="1" i="1" dirty="0" smtClean="0">
                              <a:solidFill>
                                <a:srgbClr val="836967"/>
                              </a:solidFill>
                              <a:effectLst/>
                              <a:latin typeface="Cambria Math" panose="02040503050406030204" pitchFamily="18" charset="0"/>
                            </a:rPr>
                          </m:ctrlPr>
                        </m:sSubPr>
                        <m:e>
                          <m:r>
                            <a:rPr lang="cs-CZ" sz="2000" b="1" i="1" dirty="0" smtClean="0">
                              <a:effectLst/>
                              <a:latin typeface="Cambria Math" panose="02040503050406030204" pitchFamily="18" charset="0"/>
                            </a:rPr>
                            <m:t>𝑎</m:t>
                          </m:r>
                        </m:e>
                        <m:sub>
                          <m:r>
                            <a:rPr lang="cs-CZ" sz="2000" b="1" i="0" dirty="0" smtClean="0">
                              <a:effectLst/>
                              <a:latin typeface="Cambria Math" panose="02040503050406030204" pitchFamily="18" charset="0"/>
                            </a:rPr>
                            <m:t>1</m:t>
                          </m:r>
                        </m:sub>
                      </m:sSub>
                      <m:r>
                        <a:rPr lang="cs-CZ" sz="2000" b="1" i="0" dirty="0" smtClean="0">
                          <a:effectLst/>
                          <a:latin typeface="Cambria Math" panose="02040503050406030204" pitchFamily="18" charset="0"/>
                        </a:rPr>
                        <m:t>⋅</m:t>
                      </m:r>
                      <m:f>
                        <m:fPr>
                          <m:ctrlPr>
                            <a:rPr lang="cs-CZ" sz="2000" b="1" i="1" dirty="0" smtClean="0">
                              <a:solidFill>
                                <a:srgbClr val="836967"/>
                              </a:solidFill>
                              <a:effectLst/>
                              <a:latin typeface="Cambria Math" panose="02040503050406030204" pitchFamily="18" charset="0"/>
                            </a:rPr>
                          </m:ctrlPr>
                        </m:fPr>
                        <m:num>
                          <m:r>
                            <a:rPr lang="cs-CZ" sz="2000" b="1" i="0" dirty="0" smtClean="0">
                              <a:effectLst/>
                              <a:latin typeface="Cambria Math" panose="02040503050406030204" pitchFamily="18" charset="0"/>
                            </a:rPr>
                            <m:t>1−</m:t>
                          </m:r>
                          <m:sSup>
                            <m:sSupPr>
                              <m:ctrlPr>
                                <a:rPr lang="cs-CZ" sz="2000" b="1" i="1" dirty="0" smtClean="0">
                                  <a:solidFill>
                                    <a:srgbClr val="836967"/>
                                  </a:solidFill>
                                  <a:effectLst/>
                                  <a:latin typeface="Cambria Math" panose="02040503050406030204" pitchFamily="18" charset="0"/>
                                </a:rPr>
                              </m:ctrlPr>
                            </m:sSupPr>
                            <m:e>
                              <m:r>
                                <a:rPr lang="cs-CZ" sz="2000" b="1" i="1" dirty="0" smtClean="0">
                                  <a:effectLst/>
                                  <a:latin typeface="Cambria Math" panose="02040503050406030204" pitchFamily="18" charset="0"/>
                                </a:rPr>
                                <m:t>𝑞</m:t>
                              </m:r>
                            </m:e>
                            <m:sup>
                              <m:r>
                                <a:rPr lang="cs-CZ" sz="2000" b="1" i="1" dirty="0" smtClean="0">
                                  <a:effectLst/>
                                  <a:latin typeface="Cambria Math" panose="02040503050406030204" pitchFamily="18" charset="0"/>
                                </a:rPr>
                                <m:t>𝑛</m:t>
                              </m:r>
                            </m:sup>
                          </m:sSup>
                        </m:num>
                        <m:den>
                          <m:r>
                            <a:rPr lang="cs-CZ" sz="2000" b="1" i="0" dirty="0" smtClean="0">
                              <a:effectLst/>
                              <a:latin typeface="Cambria Math" panose="02040503050406030204" pitchFamily="18" charset="0"/>
                            </a:rPr>
                            <m:t>1−</m:t>
                          </m:r>
                          <m:r>
                            <a:rPr lang="cs-CZ" sz="2000" b="1" i="1" dirty="0" smtClean="0">
                              <a:effectLst/>
                              <a:latin typeface="Cambria Math" panose="02040503050406030204" pitchFamily="18" charset="0"/>
                            </a:rPr>
                            <m:t>𝑞</m:t>
                          </m:r>
                        </m:den>
                      </m:f>
                    </m:oMath>
                  </m:oMathPara>
                </a14:m>
                <a:endParaRPr lang="cs-CZ" sz="2000" b="1" dirty="0">
                  <a:effectLst/>
                  <a:latin typeface="Calibri" panose="020F0502020204030204" pitchFamily="34" charset="0"/>
                  <a:ea typeface="Calibri" panose="020F0502020204030204" pitchFamily="34" charset="0"/>
                  <a:cs typeface="Times New Roman" panose="02020603050405020304" pitchFamily="18" charset="0"/>
                </a:endParaRPr>
              </a:p>
              <a:p>
                <a:pPr marL="72000" lvl="1" indent="0">
                  <a:lnSpc>
                    <a:spcPct val="150000"/>
                  </a:lnSpc>
                  <a:buNone/>
                </a:pPr>
                <a:endParaRPr lang="cs-CZ" altLang="cs-CZ" b="1" dirty="0"/>
              </a:p>
              <a:p>
                <a:pPr marL="72000" indent="0">
                  <a:buNone/>
                </a:pPr>
                <a:endParaRPr lang="cs-CZ" sz="2000" dirty="0"/>
              </a:p>
            </p:txBody>
          </p:sp>
        </mc:Choice>
        <mc:Fallback xmlns="">
          <p:sp>
            <p:nvSpPr>
              <p:cNvPr id="5" name="Zástupný symbol pro obsah 4"/>
              <p:cNvSpPr>
                <a:spLocks noGrp="1" noRot="1" noChangeAspect="1" noMove="1" noResize="1" noEditPoints="1" noAdjustHandles="1" noChangeArrowheads="1" noChangeShapeType="1" noTextEdit="1"/>
              </p:cNvSpPr>
              <p:nvPr>
                <p:ph idx="1"/>
              </p:nvPr>
            </p:nvSpPr>
            <p:spPr>
              <a:xfrm>
                <a:off x="719999" y="1595748"/>
                <a:ext cx="11220209" cy="4884251"/>
              </a:xfrm>
              <a:blipFill>
                <a:blip r:embed="rId2"/>
                <a:stretch>
                  <a:fillRect l="-1032" t="-1998"/>
                </a:stretch>
              </a:blipFill>
            </p:spPr>
            <p:txBody>
              <a:bodyPr/>
              <a:lstStyle/>
              <a:p>
                <a:r>
                  <a:rPr lang="cs-CZ">
                    <a:noFill/>
                  </a:rPr>
                  <a:t> </a:t>
                </a:r>
              </a:p>
            </p:txBody>
          </p:sp>
        </mc:Fallback>
      </mc:AlternateContent>
      <p:pic>
        <p:nvPicPr>
          <p:cNvPr id="52" name="Obrázek 51">
            <a:extLst>
              <a:ext uri="{FF2B5EF4-FFF2-40B4-BE49-F238E27FC236}">
                <a16:creationId xmlns:a16="http://schemas.microsoft.com/office/drawing/2014/main" id="{3C43DA46-2503-4F78-B8BF-0C4A14C39FFD}"/>
              </a:ext>
            </a:extLst>
          </p:cNvPr>
          <p:cNvPicPr>
            <a:picLocks noChangeAspect="1"/>
          </p:cNvPicPr>
          <p:nvPr/>
        </p:nvPicPr>
        <p:blipFill>
          <a:blip r:embed="rId3"/>
          <a:stretch>
            <a:fillRect/>
          </a:stretch>
        </p:blipFill>
        <p:spPr>
          <a:xfrm>
            <a:off x="8511208" y="1466849"/>
            <a:ext cx="3429000" cy="21907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1" name="Obdélník 20">
            <a:extLst>
              <a:ext uri="{FF2B5EF4-FFF2-40B4-BE49-F238E27FC236}">
                <a16:creationId xmlns:a16="http://schemas.microsoft.com/office/drawing/2014/main" id="{52095C57-1E0B-42AA-88D0-CE9388B44E98}"/>
              </a:ext>
            </a:extLst>
          </p:cNvPr>
          <p:cNvSpPr/>
          <p:nvPr/>
        </p:nvSpPr>
        <p:spPr>
          <a:xfrm>
            <a:off x="4998719" y="2880850"/>
            <a:ext cx="2513125" cy="776749"/>
          </a:xfrm>
          <a:prstGeom prst="rect">
            <a:avLst/>
          </a:prstGeom>
          <a:solidFill>
            <a:srgbClr val="E71224">
              <a:alpha val="5000"/>
            </a:srgbClr>
          </a:solidFill>
          <a:ln w="18000">
            <a:solidFill>
              <a:srgbClr val="E71224"/>
            </a:solidFill>
          </a:ln>
        </p:spPr>
        <p:txBody>
          <a:bodyPr wrap="none" rtlCol="0" anchor="ctr" anchorCtr="1"/>
          <a:lstStyle/>
          <a:p>
            <a:endParaRPr lang="de-DE">
              <a:solidFill>
                <a:srgbClr val="E71224"/>
              </a:solidFill>
            </a:endParaRPr>
          </a:p>
        </p:txBody>
      </p:sp>
      <p:sp>
        <p:nvSpPr>
          <p:cNvPr id="59" name="Obdélník 58">
            <a:extLst>
              <a:ext uri="{FF2B5EF4-FFF2-40B4-BE49-F238E27FC236}">
                <a16:creationId xmlns:a16="http://schemas.microsoft.com/office/drawing/2014/main" id="{65DCBD25-D1DD-419D-8D46-9C9824CE3271}"/>
              </a:ext>
            </a:extLst>
          </p:cNvPr>
          <p:cNvSpPr/>
          <p:nvPr/>
        </p:nvSpPr>
        <p:spPr>
          <a:xfrm>
            <a:off x="4492358" y="5524991"/>
            <a:ext cx="3678248" cy="776749"/>
          </a:xfrm>
          <a:prstGeom prst="rect">
            <a:avLst/>
          </a:prstGeom>
          <a:solidFill>
            <a:schemeClr val="tx2">
              <a:alpha val="5000"/>
            </a:schemeClr>
          </a:solidFill>
          <a:ln w="18000">
            <a:solidFill>
              <a:schemeClr val="tx2"/>
            </a:solidFill>
          </a:ln>
        </p:spPr>
        <p:txBody>
          <a:bodyPr wrap="none" rtlCol="0" anchor="ctr" anchorCtr="1"/>
          <a:lstStyle/>
          <a:p>
            <a:endParaRPr lang="de-DE">
              <a:solidFill>
                <a:srgbClr val="E71224"/>
              </a:solidFill>
            </a:endParaRPr>
          </a:p>
        </p:txBody>
      </p:sp>
      <p:pic>
        <p:nvPicPr>
          <p:cNvPr id="61" name="Obrázek 60">
            <a:extLst>
              <a:ext uri="{FF2B5EF4-FFF2-40B4-BE49-F238E27FC236}">
                <a16:creationId xmlns:a16="http://schemas.microsoft.com/office/drawing/2014/main" id="{D861C71F-80DD-4B87-878F-4A37E5E69317}"/>
              </a:ext>
            </a:extLst>
          </p:cNvPr>
          <p:cNvPicPr>
            <a:picLocks noChangeAspect="1"/>
          </p:cNvPicPr>
          <p:nvPr/>
        </p:nvPicPr>
        <p:blipFill>
          <a:blip r:embed="rId4"/>
          <a:stretch>
            <a:fillRect/>
          </a:stretch>
        </p:blipFill>
        <p:spPr>
          <a:xfrm>
            <a:off x="8715068" y="4412944"/>
            <a:ext cx="2070919" cy="2067055"/>
          </a:xfrm>
          <a:prstGeom prst="rect">
            <a:avLst/>
          </a:prstGeom>
        </p:spPr>
      </p:pic>
      <p:sp>
        <p:nvSpPr>
          <p:cNvPr id="62" name="TextovéPole 61">
            <a:extLst>
              <a:ext uri="{FF2B5EF4-FFF2-40B4-BE49-F238E27FC236}">
                <a16:creationId xmlns:a16="http://schemas.microsoft.com/office/drawing/2014/main" id="{6792FF01-BE74-4AD2-8E4C-58707036FE4E}"/>
              </a:ext>
            </a:extLst>
          </p:cNvPr>
          <p:cNvSpPr txBox="1"/>
          <p:nvPr/>
        </p:nvSpPr>
        <p:spPr>
          <a:xfrm>
            <a:off x="10894142" y="4503174"/>
            <a:ext cx="806245" cy="523220"/>
          </a:xfrm>
          <a:prstGeom prst="rect">
            <a:avLst/>
          </a:prstGeom>
          <a:noFill/>
        </p:spPr>
        <p:txBody>
          <a:bodyPr wrap="square" rtlCol="0">
            <a:spAutoFit/>
          </a:bodyPr>
          <a:lstStyle/>
          <a:p>
            <a:r>
              <a:rPr lang="cs-CZ" sz="1400" dirty="0"/>
              <a:t>a1 = 1</a:t>
            </a:r>
            <a:br>
              <a:rPr lang="cs-CZ" sz="1400" dirty="0"/>
            </a:br>
            <a:r>
              <a:rPr lang="cs-CZ" sz="1400" dirty="0"/>
              <a:t>q   = ?</a:t>
            </a:r>
          </a:p>
        </p:txBody>
      </p:sp>
    </p:spTree>
    <p:extLst>
      <p:ext uri="{BB962C8B-B14F-4D97-AF65-F5344CB8AC3E}">
        <p14:creationId xmlns:p14="http://schemas.microsoft.com/office/powerpoint/2010/main" val="747477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DFD6111-07FC-44EE-8E53-D3A983556ECF}"/>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BEE32C55-DDAA-4316-B436-0C390D2D6579}"/>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ED92F55E-2974-4D56-BDF6-FDDB9DD70EDE}"/>
              </a:ext>
            </a:extLst>
          </p:cNvPr>
          <p:cNvSpPr>
            <a:spLocks noGrp="1"/>
          </p:cNvSpPr>
          <p:nvPr>
            <p:ph type="title"/>
          </p:nvPr>
        </p:nvSpPr>
        <p:spPr/>
        <p:txBody>
          <a:bodyPr/>
          <a:lstStyle/>
          <a:p>
            <a:r>
              <a:rPr lang="cs-CZ" dirty="0"/>
              <a:t>Jak to funguje?</a:t>
            </a:r>
          </a:p>
        </p:txBody>
      </p:sp>
      <p:sp>
        <p:nvSpPr>
          <p:cNvPr id="5" name="Zástupný obsah 4">
            <a:extLst>
              <a:ext uri="{FF2B5EF4-FFF2-40B4-BE49-F238E27FC236}">
                <a16:creationId xmlns:a16="http://schemas.microsoft.com/office/drawing/2014/main" id="{44DAB587-4630-4BBB-A560-AFAEB7F69538}"/>
              </a:ext>
            </a:extLst>
          </p:cNvPr>
          <p:cNvSpPr>
            <a:spLocks noGrp="1"/>
          </p:cNvSpPr>
          <p:nvPr>
            <p:ph idx="1"/>
          </p:nvPr>
        </p:nvSpPr>
        <p:spPr>
          <a:xfrm>
            <a:off x="6228524" y="5319872"/>
            <a:ext cx="3018313" cy="742123"/>
          </a:xfrm>
        </p:spPr>
        <p:txBody>
          <a:bodyPr/>
          <a:lstStyle/>
          <a:p>
            <a:pPr marL="72000" indent="0">
              <a:buNone/>
            </a:pPr>
            <a:r>
              <a:rPr lang="cs-CZ" dirty="0"/>
              <a:t>Začít v 1:40 </a:t>
            </a:r>
          </a:p>
        </p:txBody>
      </p:sp>
      <p:pic>
        <p:nvPicPr>
          <p:cNvPr id="7" name="Obrázek 6">
            <a:extLst>
              <a:ext uri="{FF2B5EF4-FFF2-40B4-BE49-F238E27FC236}">
                <a16:creationId xmlns:a16="http://schemas.microsoft.com/office/drawing/2014/main" id="{7EE4E00C-80F1-4D14-93A1-D45A53268851}"/>
              </a:ext>
            </a:extLst>
          </p:cNvPr>
          <p:cNvPicPr>
            <a:picLocks noChangeAspect="1"/>
          </p:cNvPicPr>
          <p:nvPr/>
        </p:nvPicPr>
        <p:blipFill>
          <a:blip r:embed="rId3"/>
          <a:stretch>
            <a:fillRect/>
          </a:stretch>
        </p:blipFill>
        <p:spPr>
          <a:xfrm>
            <a:off x="6096000" y="2119537"/>
            <a:ext cx="6053797" cy="2618925"/>
          </a:xfrm>
          <a:prstGeom prst="rect">
            <a:avLst/>
          </a:prstGeom>
        </p:spPr>
      </p:pic>
      <p:pic>
        <p:nvPicPr>
          <p:cNvPr id="8" name="Online médium 7" title="Deriving the formula for the Future value of an Annuity">
            <a:hlinkClick r:id="" action="ppaction://media"/>
            <a:extLst>
              <a:ext uri="{FF2B5EF4-FFF2-40B4-BE49-F238E27FC236}">
                <a16:creationId xmlns:a16="http://schemas.microsoft.com/office/drawing/2014/main" id="{6DCDBD0A-EC79-4F60-9849-F33DC138D35A}"/>
              </a:ext>
            </a:extLst>
          </p:cNvPr>
          <p:cNvPicPr>
            <a:picLocks noRot="1" noChangeAspect="1"/>
          </p:cNvPicPr>
          <p:nvPr>
            <a:videoFile r:link="rId1"/>
          </p:nvPr>
        </p:nvPicPr>
        <p:blipFill>
          <a:blip r:embed="rId4"/>
          <a:stretch>
            <a:fillRect/>
          </a:stretch>
        </p:blipFill>
        <p:spPr>
          <a:xfrm>
            <a:off x="102679" y="1503584"/>
            <a:ext cx="5860799" cy="4392407"/>
          </a:xfrm>
          <a:prstGeom prst="rect">
            <a:avLst/>
          </a:prstGeom>
        </p:spPr>
      </p:pic>
    </p:spTree>
    <p:extLst>
      <p:ext uri="{BB962C8B-B14F-4D97-AF65-F5344CB8AC3E}">
        <p14:creationId xmlns:p14="http://schemas.microsoft.com/office/powerpoint/2010/main" val="3098260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8"/>
                </p:tgtEl>
              </p:cMediaNode>
            </p:video>
            <p:seq concurrent="1" nextAc="seek">
              <p:cTn id="8" restart="whenNotActive" fill="hold" evtFilter="cancelBubble" nodeType="interactiveSeq">
                <p:stCondLst>
                  <p:cond evt="onClick" delay="0">
                    <p:tgtEl>
                      <p:spTgt spid="8"/>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8"/>
                                        </p:tgtEl>
                                      </p:cBhvr>
                                    </p:cmd>
                                  </p:childTnLst>
                                </p:cTn>
                              </p:par>
                            </p:childTnLst>
                          </p:cTn>
                        </p:par>
                      </p:childTnLst>
                    </p:cTn>
                  </p:par>
                </p:childTnLst>
              </p:cTn>
              <p:nextCondLst>
                <p:cond evt="onClick" delay="0">
                  <p:tgtEl>
                    <p:spTgt spid="8"/>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altLang="cs-CZ" dirty="0"/>
              <a:t>Budoucí hodnota anuity (= spoření)</a:t>
            </a:r>
            <a:endParaRPr lang="cs-CZ" dirty="0"/>
          </a:p>
        </p:txBody>
      </p:sp>
      <mc:AlternateContent xmlns:mc="http://schemas.openxmlformats.org/markup-compatibility/2006" xmlns:a14="http://schemas.microsoft.com/office/drawing/2010/main">
        <mc:Choice Requires="a14">
          <p:sp>
            <p:nvSpPr>
              <p:cNvPr id="5" name="Zástupný symbol pro obsah 4"/>
              <p:cNvSpPr>
                <a:spLocks noGrp="1"/>
              </p:cNvSpPr>
              <p:nvPr>
                <p:ph idx="1"/>
              </p:nvPr>
            </p:nvSpPr>
            <p:spPr>
              <a:xfrm>
                <a:off x="719999" y="1595749"/>
                <a:ext cx="11220209" cy="4139998"/>
              </a:xfrm>
            </p:spPr>
            <p:txBody>
              <a:bodyPr/>
              <a:lstStyle/>
              <a:p>
                <a:pPr marL="72000" indent="0">
                  <a:buNone/>
                </a:pPr>
                <a:r>
                  <a:rPr lang="cs-CZ" altLang="cs-CZ" sz="2000" dirty="0"/>
                  <a:t>= Pravidelné úložky (spoření) v pravidelných intervalech po určitou dobu za daných podmínek</a:t>
                </a:r>
              </a:p>
              <a:p>
                <a:endParaRPr lang="cs-CZ" altLang="cs-CZ" sz="2000" dirty="0"/>
              </a:p>
              <a:p>
                <a:pPr marL="414900" indent="-342900">
                  <a:lnSpc>
                    <a:spcPct val="107000"/>
                  </a:lnSpc>
                  <a:spcAft>
                    <a:spcPts val="800"/>
                  </a:spcAft>
                  <a:buFont typeface="+mj-lt"/>
                  <a:buAutoNum type="arabicPeriod"/>
                </a:pPr>
                <a:r>
                  <a:rPr lang="cs-CZ" sz="2400" b="1" dirty="0">
                    <a:effectLst/>
                    <a:latin typeface="Calibri" panose="020F0502020204030204" pitchFamily="34" charset="0"/>
                    <a:ea typeface="Calibri" panose="020F0502020204030204" pitchFamily="34" charset="0"/>
                    <a:cs typeface="Calibri" panose="020F0502020204030204" pitchFamily="34" charset="0"/>
                  </a:rPr>
                  <a:t>Polhůtní spoření</a:t>
                </a:r>
                <a:r>
                  <a:rPr lang="cs-CZ" sz="2400" dirty="0">
                    <a:effectLst/>
                    <a:latin typeface="Calibri" panose="020F0502020204030204" pitchFamily="34" charset="0"/>
                    <a:ea typeface="Calibri" panose="020F0502020204030204" pitchFamily="34" charset="0"/>
                    <a:cs typeface="Calibri" panose="020F0502020204030204" pitchFamily="34" charset="0"/>
                  </a:rPr>
                  <a:t>, </a:t>
                </a:r>
                <a:r>
                  <a:rPr lang="cs-CZ" sz="1800" dirty="0">
                    <a:effectLst/>
                    <a:latin typeface="Calibri" panose="020F0502020204030204" pitchFamily="34" charset="0"/>
                    <a:ea typeface="Calibri" panose="020F0502020204030204" pitchFamily="34" charset="0"/>
                    <a:cs typeface="Calibri" panose="020F0502020204030204" pitchFamily="34" charset="0"/>
                  </a:rPr>
                  <a:t>vklad proveden na konci každého období, tzn. tento vklad není po toto období úročen:</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72000" indent="0">
                  <a:lnSpc>
                    <a:spcPct val="107000"/>
                  </a:lnSpc>
                  <a:spcAft>
                    <a:spcPts val="800"/>
                  </a:spcAft>
                  <a:buNone/>
                </a:pPr>
                <a14:m>
                  <m:oMathPara xmlns:m="http://schemas.openxmlformats.org/officeDocument/2006/math">
                    <m:oMathParaPr>
                      <m:jc m:val="centerGroup"/>
                    </m:oMathParaPr>
                    <m:oMath xmlns:m="http://schemas.openxmlformats.org/officeDocument/2006/math">
                      <m:r>
                        <a:rPr lang="cs-CZ" sz="1800" i="1" dirty="0" smtClean="0">
                          <a:effectLst/>
                          <a:latin typeface="Cambria Math" panose="02040503050406030204" pitchFamily="18" charset="0"/>
                        </a:rPr>
                        <m:t>𝐹</m:t>
                      </m:r>
                      <m:r>
                        <a:rPr lang="cs-CZ" sz="1800" b="0" i="1" dirty="0" smtClean="0">
                          <a:effectLst/>
                          <a:latin typeface="Cambria Math" panose="02040503050406030204" pitchFamily="18" charset="0"/>
                        </a:rPr>
                        <m:t>𝑉</m:t>
                      </m:r>
                      <m:r>
                        <a:rPr lang="cs-CZ" sz="1800" i="1" dirty="0" smtClean="0">
                          <a:effectLst/>
                          <a:latin typeface="Cambria Math" panose="02040503050406030204" pitchFamily="18" charset="0"/>
                        </a:rPr>
                        <m:t>𝐴</m:t>
                      </m:r>
                      <m:r>
                        <a:rPr lang="cs-CZ" sz="1800" i="0" dirty="0">
                          <a:effectLst/>
                          <a:latin typeface="Cambria Math" panose="02040503050406030204" pitchFamily="18" charset="0"/>
                        </a:rPr>
                        <m:t>=</m:t>
                      </m:r>
                      <m:sSub>
                        <m:sSubPr>
                          <m:ctrlPr>
                            <a:rPr lang="cs-CZ" sz="1800" i="1" dirty="0">
                              <a:solidFill>
                                <a:srgbClr val="836967"/>
                              </a:solidFill>
                              <a:effectLst/>
                              <a:latin typeface="Cambria Math" panose="02040503050406030204" pitchFamily="18" charset="0"/>
                            </a:rPr>
                          </m:ctrlPr>
                        </m:sSubPr>
                        <m:e>
                          <m:r>
                            <a:rPr lang="cs-CZ" sz="1800" i="1" dirty="0">
                              <a:effectLst/>
                              <a:latin typeface="Cambria Math" panose="02040503050406030204" pitchFamily="18" charset="0"/>
                            </a:rPr>
                            <m:t>𝑎</m:t>
                          </m:r>
                        </m:e>
                        <m:sub>
                          <m:r>
                            <a:rPr lang="cs-CZ" sz="1800" i="0" dirty="0">
                              <a:effectLst/>
                              <a:latin typeface="Cambria Math" panose="02040503050406030204" pitchFamily="18" charset="0"/>
                            </a:rPr>
                            <m:t>1</m:t>
                          </m:r>
                        </m:sub>
                      </m:sSub>
                      <m:r>
                        <a:rPr lang="cs-CZ" sz="1800" i="0" dirty="0">
                          <a:effectLst/>
                          <a:latin typeface="Cambria Math" panose="02040503050406030204" pitchFamily="18" charset="0"/>
                        </a:rPr>
                        <m:t>⋅</m:t>
                      </m:r>
                      <m:f>
                        <m:fPr>
                          <m:ctrlPr>
                            <a:rPr lang="cs-CZ" sz="1800" i="1" dirty="0">
                              <a:solidFill>
                                <a:srgbClr val="836967"/>
                              </a:solidFill>
                              <a:effectLst/>
                              <a:latin typeface="Cambria Math" panose="02040503050406030204" pitchFamily="18" charset="0"/>
                            </a:rPr>
                          </m:ctrlPr>
                        </m:fPr>
                        <m:num>
                          <m:sSup>
                            <m:sSupPr>
                              <m:ctrlPr>
                                <a:rPr lang="cs-CZ" sz="1800" i="1" dirty="0">
                                  <a:solidFill>
                                    <a:srgbClr val="836967"/>
                                  </a:solidFill>
                                  <a:effectLst/>
                                  <a:latin typeface="Cambria Math" panose="02040503050406030204" pitchFamily="18" charset="0"/>
                                </a:rPr>
                              </m:ctrlPr>
                            </m:sSupPr>
                            <m:e>
                              <m:d>
                                <m:dPr>
                                  <m:ctrlPr>
                                    <a:rPr lang="cs-CZ" sz="1800" i="1" dirty="0">
                                      <a:solidFill>
                                        <a:srgbClr val="836967"/>
                                      </a:solidFill>
                                      <a:effectLst/>
                                      <a:latin typeface="Cambria Math" panose="02040503050406030204" pitchFamily="18" charset="0"/>
                                    </a:rPr>
                                  </m:ctrlPr>
                                </m:dPr>
                                <m:e>
                                  <m:r>
                                    <a:rPr lang="cs-CZ" sz="1800" i="0" dirty="0">
                                      <a:effectLst/>
                                      <a:latin typeface="Cambria Math" panose="02040503050406030204" pitchFamily="18" charset="0"/>
                                    </a:rPr>
                                    <m:t>1+</m:t>
                                  </m:r>
                                  <m:r>
                                    <a:rPr lang="cs-CZ" sz="1800" i="1" dirty="0">
                                      <a:effectLst/>
                                      <a:latin typeface="Cambria Math" panose="02040503050406030204" pitchFamily="18" charset="0"/>
                                    </a:rPr>
                                    <m:t>𝑟</m:t>
                                  </m:r>
                                </m:e>
                              </m:d>
                            </m:e>
                            <m:sup>
                              <m:r>
                                <a:rPr lang="cs-CZ" sz="1800" i="1" dirty="0">
                                  <a:effectLst/>
                                  <a:latin typeface="Cambria Math" panose="02040503050406030204" pitchFamily="18" charset="0"/>
                                </a:rPr>
                                <m:t>𝑛</m:t>
                              </m:r>
                            </m:sup>
                          </m:sSup>
                          <m:r>
                            <a:rPr lang="cs-CZ" sz="1800" i="0" dirty="0">
                              <a:effectLst/>
                              <a:latin typeface="Cambria Math" panose="02040503050406030204" pitchFamily="18" charset="0"/>
                            </a:rPr>
                            <m:t>−1</m:t>
                          </m:r>
                        </m:num>
                        <m:den>
                          <m:d>
                            <m:dPr>
                              <m:ctrlPr>
                                <a:rPr lang="cs-CZ" sz="1800" i="1" dirty="0">
                                  <a:solidFill>
                                    <a:srgbClr val="836967"/>
                                  </a:solidFill>
                                  <a:effectLst/>
                                  <a:latin typeface="Cambria Math" panose="02040503050406030204" pitchFamily="18" charset="0"/>
                                </a:rPr>
                              </m:ctrlPr>
                            </m:dPr>
                            <m:e>
                              <m:r>
                                <a:rPr lang="cs-CZ" sz="1800" i="0" dirty="0">
                                  <a:effectLst/>
                                  <a:latin typeface="Cambria Math" panose="02040503050406030204" pitchFamily="18" charset="0"/>
                                </a:rPr>
                                <m:t>1+</m:t>
                              </m:r>
                              <m:r>
                                <a:rPr lang="cs-CZ" sz="1800" i="1" dirty="0">
                                  <a:effectLst/>
                                  <a:latin typeface="Cambria Math" panose="02040503050406030204" pitchFamily="18" charset="0"/>
                                </a:rPr>
                                <m:t>𝑟</m:t>
                              </m:r>
                            </m:e>
                          </m:d>
                          <m:r>
                            <a:rPr lang="cs-CZ" sz="1800" i="0" dirty="0">
                              <a:effectLst/>
                              <a:latin typeface="Cambria Math" panose="02040503050406030204" pitchFamily="18" charset="0"/>
                            </a:rPr>
                            <m:t>−1</m:t>
                          </m:r>
                        </m:den>
                      </m:f>
                      <m:r>
                        <a:rPr lang="cs-CZ" sz="1800" i="0" dirty="0">
                          <a:effectLst/>
                          <a:latin typeface="Cambria Math" panose="02040503050406030204" pitchFamily="18" charset="0"/>
                        </a:rPr>
                        <m:t>=</m:t>
                      </m:r>
                      <m:r>
                        <a:rPr lang="cs-CZ" sz="1800" i="1" dirty="0">
                          <a:effectLst/>
                          <a:latin typeface="Cambria Math" panose="02040503050406030204" pitchFamily="18" charset="0"/>
                        </a:rPr>
                        <m:t>𝑎</m:t>
                      </m:r>
                      <m:r>
                        <a:rPr lang="cs-CZ" sz="1800" i="0" dirty="0">
                          <a:effectLst/>
                          <a:latin typeface="Cambria Math" panose="02040503050406030204" pitchFamily="18" charset="0"/>
                        </a:rPr>
                        <m:t>⋅</m:t>
                      </m:r>
                      <m:f>
                        <m:fPr>
                          <m:ctrlPr>
                            <a:rPr lang="cs-CZ" sz="1800" i="1" dirty="0">
                              <a:solidFill>
                                <a:srgbClr val="836967"/>
                              </a:solidFill>
                              <a:effectLst/>
                              <a:latin typeface="Cambria Math" panose="02040503050406030204" pitchFamily="18" charset="0"/>
                            </a:rPr>
                          </m:ctrlPr>
                        </m:fPr>
                        <m:num>
                          <m:sSup>
                            <m:sSupPr>
                              <m:ctrlPr>
                                <a:rPr lang="cs-CZ" sz="1800" i="1" dirty="0">
                                  <a:solidFill>
                                    <a:srgbClr val="836967"/>
                                  </a:solidFill>
                                  <a:effectLst/>
                                  <a:latin typeface="Cambria Math" panose="02040503050406030204" pitchFamily="18" charset="0"/>
                                </a:rPr>
                              </m:ctrlPr>
                            </m:sSupPr>
                            <m:e>
                              <m:d>
                                <m:dPr>
                                  <m:ctrlPr>
                                    <a:rPr lang="cs-CZ" sz="1800" i="1" dirty="0">
                                      <a:solidFill>
                                        <a:srgbClr val="836967"/>
                                      </a:solidFill>
                                      <a:effectLst/>
                                      <a:latin typeface="Cambria Math" panose="02040503050406030204" pitchFamily="18" charset="0"/>
                                    </a:rPr>
                                  </m:ctrlPr>
                                </m:dPr>
                                <m:e>
                                  <m:r>
                                    <a:rPr lang="cs-CZ" sz="1800" i="0" dirty="0">
                                      <a:effectLst/>
                                      <a:latin typeface="Cambria Math" panose="02040503050406030204" pitchFamily="18" charset="0"/>
                                    </a:rPr>
                                    <m:t>1+</m:t>
                                  </m:r>
                                  <m:r>
                                    <a:rPr lang="cs-CZ" sz="1800" i="1" dirty="0">
                                      <a:effectLst/>
                                      <a:latin typeface="Cambria Math" panose="02040503050406030204" pitchFamily="18" charset="0"/>
                                    </a:rPr>
                                    <m:t>𝑟</m:t>
                                  </m:r>
                                </m:e>
                              </m:d>
                            </m:e>
                            <m:sup>
                              <m:r>
                                <a:rPr lang="cs-CZ" sz="1800" i="1" dirty="0">
                                  <a:effectLst/>
                                  <a:latin typeface="Cambria Math" panose="02040503050406030204" pitchFamily="18" charset="0"/>
                                </a:rPr>
                                <m:t>𝑛</m:t>
                              </m:r>
                            </m:sup>
                          </m:sSup>
                          <m:r>
                            <a:rPr lang="cs-CZ" sz="1800" i="0" dirty="0">
                              <a:effectLst/>
                              <a:latin typeface="Cambria Math" panose="02040503050406030204" pitchFamily="18" charset="0"/>
                            </a:rPr>
                            <m:t>−1</m:t>
                          </m:r>
                        </m:num>
                        <m:den>
                          <m:r>
                            <a:rPr lang="cs-CZ" sz="1800" i="1" dirty="0">
                              <a:effectLst/>
                              <a:latin typeface="Cambria Math" panose="02040503050406030204" pitchFamily="18" charset="0"/>
                            </a:rPr>
                            <m:t>𝑟</m:t>
                          </m:r>
                        </m:den>
                      </m:f>
                    </m:oMath>
                  </m:oMathPara>
                </a14:m>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72000" indent="0">
                  <a:lnSpc>
                    <a:spcPct val="107000"/>
                  </a:lnSpc>
                  <a:spcAft>
                    <a:spcPts val="800"/>
                  </a:spcAft>
                  <a:buNone/>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414900" indent="-342900">
                  <a:lnSpc>
                    <a:spcPct val="107000"/>
                  </a:lnSpc>
                  <a:spcAft>
                    <a:spcPts val="800"/>
                  </a:spcAft>
                  <a:buFont typeface="+mj-lt"/>
                  <a:buAutoNum type="arabicPeriod" startAt="2"/>
                </a:pPr>
                <a:r>
                  <a:rPr lang="cs-CZ" sz="2400" b="1" dirty="0">
                    <a:effectLst/>
                    <a:latin typeface="Calibri" panose="020F0502020204030204" pitchFamily="34" charset="0"/>
                    <a:ea typeface="Calibri" panose="020F0502020204030204" pitchFamily="34" charset="0"/>
                    <a:cs typeface="Calibri" panose="020F0502020204030204" pitchFamily="34" charset="0"/>
                  </a:rPr>
                  <a:t>Předlhůtní spoření</a:t>
                </a:r>
                <a:r>
                  <a:rPr lang="cs-CZ" sz="2400" dirty="0">
                    <a:effectLst/>
                    <a:latin typeface="Calibri" panose="020F0502020204030204" pitchFamily="34" charset="0"/>
                    <a:ea typeface="Calibri" panose="020F0502020204030204" pitchFamily="34" charset="0"/>
                    <a:cs typeface="Calibri" panose="020F0502020204030204" pitchFamily="34" charset="0"/>
                  </a:rPr>
                  <a:t>, </a:t>
                </a:r>
                <a:r>
                  <a:rPr lang="cs-CZ" sz="1800" dirty="0">
                    <a:effectLst/>
                    <a:latin typeface="Calibri" panose="020F0502020204030204" pitchFamily="34" charset="0"/>
                    <a:ea typeface="Calibri" panose="020F0502020204030204" pitchFamily="34" charset="0"/>
                    <a:cs typeface="Calibri" panose="020F0502020204030204" pitchFamily="34" charset="0"/>
                  </a:rPr>
                  <a:t>vklad proveden na začátku každého období, tzn. je nutno o celé první období déle úročit: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72000" indent="0">
                  <a:lnSpc>
                    <a:spcPct val="107000"/>
                  </a:lnSpc>
                  <a:spcAft>
                    <a:spcPts val="800"/>
                  </a:spcAft>
                  <a:buNone/>
                </a:pPr>
                <a14:m>
                  <m:oMathPara xmlns:m="http://schemas.openxmlformats.org/officeDocument/2006/math">
                    <m:oMathParaPr>
                      <m:jc m:val="centerGroup"/>
                    </m:oMathParaPr>
                    <m:oMath xmlns:m="http://schemas.openxmlformats.org/officeDocument/2006/math">
                      <m:r>
                        <a:rPr lang="cs-CZ" sz="1800" i="1" dirty="0">
                          <a:latin typeface="Cambria Math" panose="02040503050406030204" pitchFamily="18" charset="0"/>
                        </a:rPr>
                        <m:t>𝐹𝑉𝐴</m:t>
                      </m:r>
                      <m:r>
                        <a:rPr lang="cs-CZ" sz="1800" dirty="0">
                          <a:latin typeface="Cambria Math" panose="02040503050406030204" pitchFamily="18" charset="0"/>
                        </a:rPr>
                        <m:t>=</m:t>
                      </m:r>
                      <m:sSub>
                        <m:sSubPr>
                          <m:ctrlPr>
                            <a:rPr lang="cs-CZ" sz="1800" i="1" dirty="0">
                              <a:solidFill>
                                <a:srgbClr val="836967"/>
                              </a:solidFill>
                              <a:latin typeface="Cambria Math" panose="02040503050406030204" pitchFamily="18" charset="0"/>
                            </a:rPr>
                          </m:ctrlPr>
                        </m:sSubPr>
                        <m:e>
                          <m:r>
                            <a:rPr lang="cs-CZ" sz="1800" i="1" dirty="0">
                              <a:latin typeface="Cambria Math" panose="02040503050406030204" pitchFamily="18" charset="0"/>
                            </a:rPr>
                            <m:t>𝑎</m:t>
                          </m:r>
                        </m:e>
                        <m:sub>
                          <m:r>
                            <a:rPr lang="cs-CZ" sz="1800" dirty="0">
                              <a:latin typeface="Cambria Math" panose="02040503050406030204" pitchFamily="18" charset="0"/>
                            </a:rPr>
                            <m:t>1</m:t>
                          </m:r>
                        </m:sub>
                      </m:sSub>
                      <m:r>
                        <a:rPr lang="cs-CZ" sz="1800" dirty="0">
                          <a:latin typeface="Cambria Math" panose="02040503050406030204" pitchFamily="18" charset="0"/>
                        </a:rPr>
                        <m:t>⋅</m:t>
                      </m:r>
                      <m:f>
                        <m:fPr>
                          <m:ctrlPr>
                            <a:rPr lang="cs-CZ" sz="1800" i="1" dirty="0">
                              <a:solidFill>
                                <a:srgbClr val="836967"/>
                              </a:solidFill>
                              <a:latin typeface="Cambria Math" panose="02040503050406030204" pitchFamily="18" charset="0"/>
                            </a:rPr>
                          </m:ctrlPr>
                        </m:fPr>
                        <m:num>
                          <m:sSup>
                            <m:sSupPr>
                              <m:ctrlPr>
                                <a:rPr lang="cs-CZ" sz="1800" i="1" dirty="0">
                                  <a:solidFill>
                                    <a:srgbClr val="836967"/>
                                  </a:solidFill>
                                  <a:latin typeface="Cambria Math" panose="02040503050406030204" pitchFamily="18" charset="0"/>
                                </a:rPr>
                              </m:ctrlPr>
                            </m:sSupPr>
                            <m:e>
                              <m:d>
                                <m:dPr>
                                  <m:ctrlPr>
                                    <a:rPr lang="cs-CZ" sz="1800" i="1" dirty="0">
                                      <a:solidFill>
                                        <a:srgbClr val="836967"/>
                                      </a:solidFill>
                                      <a:latin typeface="Cambria Math" panose="02040503050406030204" pitchFamily="18" charset="0"/>
                                    </a:rPr>
                                  </m:ctrlPr>
                                </m:dPr>
                                <m:e>
                                  <m:r>
                                    <a:rPr lang="cs-CZ" sz="1800" dirty="0">
                                      <a:latin typeface="Cambria Math" panose="02040503050406030204" pitchFamily="18" charset="0"/>
                                    </a:rPr>
                                    <m:t>1+</m:t>
                                  </m:r>
                                  <m:r>
                                    <a:rPr lang="cs-CZ" sz="1800" i="1" dirty="0">
                                      <a:latin typeface="Cambria Math" panose="02040503050406030204" pitchFamily="18" charset="0"/>
                                    </a:rPr>
                                    <m:t>𝑟</m:t>
                                  </m:r>
                                </m:e>
                              </m:d>
                            </m:e>
                            <m:sup>
                              <m:r>
                                <a:rPr lang="cs-CZ" sz="1800" i="1" dirty="0">
                                  <a:latin typeface="Cambria Math" panose="02040503050406030204" pitchFamily="18" charset="0"/>
                                </a:rPr>
                                <m:t>𝑛</m:t>
                              </m:r>
                            </m:sup>
                          </m:sSup>
                          <m:r>
                            <a:rPr lang="cs-CZ" sz="1800" dirty="0">
                              <a:latin typeface="Cambria Math" panose="02040503050406030204" pitchFamily="18" charset="0"/>
                            </a:rPr>
                            <m:t>−1</m:t>
                          </m:r>
                        </m:num>
                        <m:den>
                          <m:d>
                            <m:dPr>
                              <m:ctrlPr>
                                <a:rPr lang="cs-CZ" sz="1800" i="1" dirty="0">
                                  <a:solidFill>
                                    <a:srgbClr val="836967"/>
                                  </a:solidFill>
                                  <a:latin typeface="Cambria Math" panose="02040503050406030204" pitchFamily="18" charset="0"/>
                                </a:rPr>
                              </m:ctrlPr>
                            </m:dPr>
                            <m:e>
                              <m:r>
                                <a:rPr lang="cs-CZ" sz="1800" dirty="0">
                                  <a:latin typeface="Cambria Math" panose="02040503050406030204" pitchFamily="18" charset="0"/>
                                </a:rPr>
                                <m:t>1+</m:t>
                              </m:r>
                              <m:r>
                                <a:rPr lang="cs-CZ" sz="1800" i="1" dirty="0">
                                  <a:latin typeface="Cambria Math" panose="02040503050406030204" pitchFamily="18" charset="0"/>
                                </a:rPr>
                                <m:t>𝑟</m:t>
                              </m:r>
                            </m:e>
                          </m:d>
                          <m:r>
                            <a:rPr lang="cs-CZ" sz="1800" dirty="0">
                              <a:latin typeface="Cambria Math" panose="02040503050406030204" pitchFamily="18" charset="0"/>
                            </a:rPr>
                            <m:t>−1</m:t>
                          </m:r>
                        </m:den>
                      </m:f>
                      <m:r>
                        <a:rPr lang="cs-CZ" sz="1800" dirty="0">
                          <a:latin typeface="Cambria Math" panose="02040503050406030204" pitchFamily="18" charset="0"/>
                        </a:rPr>
                        <m:t>=</m:t>
                      </m:r>
                      <m:r>
                        <a:rPr lang="cs-CZ" sz="1800" i="1" dirty="0">
                          <a:latin typeface="Cambria Math" panose="02040503050406030204" pitchFamily="18" charset="0"/>
                        </a:rPr>
                        <m:t>𝑎</m:t>
                      </m:r>
                      <m:r>
                        <a:rPr lang="cs-CZ" sz="1800" dirty="0">
                          <a:latin typeface="Cambria Math" panose="02040503050406030204" pitchFamily="18" charset="0"/>
                        </a:rPr>
                        <m:t>⋅</m:t>
                      </m:r>
                      <m:d>
                        <m:dPr>
                          <m:ctrlPr>
                            <a:rPr lang="cs-CZ" sz="1800" i="1" dirty="0">
                              <a:solidFill>
                                <a:srgbClr val="836967"/>
                              </a:solidFill>
                              <a:latin typeface="Cambria Math" panose="02040503050406030204" pitchFamily="18" charset="0"/>
                            </a:rPr>
                          </m:ctrlPr>
                        </m:dPr>
                        <m:e>
                          <m:r>
                            <a:rPr lang="cs-CZ" sz="1800" dirty="0">
                              <a:latin typeface="Cambria Math" panose="02040503050406030204" pitchFamily="18" charset="0"/>
                            </a:rPr>
                            <m:t>1+</m:t>
                          </m:r>
                          <m:r>
                            <a:rPr lang="cs-CZ" sz="1800" i="1" dirty="0">
                              <a:latin typeface="Cambria Math" panose="02040503050406030204" pitchFamily="18" charset="0"/>
                            </a:rPr>
                            <m:t>𝑟</m:t>
                          </m:r>
                        </m:e>
                      </m:d>
                      <m:r>
                        <a:rPr lang="cs-CZ" sz="1800" dirty="0">
                          <a:latin typeface="Cambria Math" panose="02040503050406030204" pitchFamily="18" charset="0"/>
                        </a:rPr>
                        <m:t>⋅</m:t>
                      </m:r>
                      <m:f>
                        <m:fPr>
                          <m:ctrlPr>
                            <a:rPr lang="cs-CZ" sz="1800" i="1" dirty="0">
                              <a:solidFill>
                                <a:srgbClr val="836967"/>
                              </a:solidFill>
                              <a:latin typeface="Cambria Math" panose="02040503050406030204" pitchFamily="18" charset="0"/>
                            </a:rPr>
                          </m:ctrlPr>
                        </m:fPr>
                        <m:num>
                          <m:sSup>
                            <m:sSupPr>
                              <m:ctrlPr>
                                <a:rPr lang="cs-CZ" sz="1800" i="1" dirty="0">
                                  <a:solidFill>
                                    <a:srgbClr val="836967"/>
                                  </a:solidFill>
                                  <a:latin typeface="Cambria Math" panose="02040503050406030204" pitchFamily="18" charset="0"/>
                                </a:rPr>
                              </m:ctrlPr>
                            </m:sSupPr>
                            <m:e>
                              <m:d>
                                <m:dPr>
                                  <m:ctrlPr>
                                    <a:rPr lang="cs-CZ" sz="1800" i="1" dirty="0">
                                      <a:solidFill>
                                        <a:srgbClr val="836967"/>
                                      </a:solidFill>
                                      <a:latin typeface="Cambria Math" panose="02040503050406030204" pitchFamily="18" charset="0"/>
                                    </a:rPr>
                                  </m:ctrlPr>
                                </m:dPr>
                                <m:e>
                                  <m:r>
                                    <a:rPr lang="cs-CZ" sz="1800" dirty="0">
                                      <a:latin typeface="Cambria Math" panose="02040503050406030204" pitchFamily="18" charset="0"/>
                                    </a:rPr>
                                    <m:t>1+</m:t>
                                  </m:r>
                                  <m:r>
                                    <a:rPr lang="cs-CZ" sz="1800" i="1" dirty="0">
                                      <a:latin typeface="Cambria Math" panose="02040503050406030204" pitchFamily="18" charset="0"/>
                                    </a:rPr>
                                    <m:t>𝑟</m:t>
                                  </m:r>
                                </m:e>
                              </m:d>
                            </m:e>
                            <m:sup>
                              <m:r>
                                <a:rPr lang="cs-CZ" sz="1800" i="1" dirty="0">
                                  <a:latin typeface="Cambria Math" panose="02040503050406030204" pitchFamily="18" charset="0"/>
                                </a:rPr>
                                <m:t>𝑛</m:t>
                              </m:r>
                            </m:sup>
                          </m:sSup>
                          <m:r>
                            <a:rPr lang="cs-CZ" sz="1800" dirty="0">
                              <a:latin typeface="Cambria Math" panose="02040503050406030204" pitchFamily="18" charset="0"/>
                            </a:rPr>
                            <m:t>−1</m:t>
                          </m:r>
                        </m:num>
                        <m:den>
                          <m:r>
                            <a:rPr lang="cs-CZ" sz="1800" i="1" dirty="0">
                              <a:latin typeface="Cambria Math" panose="02040503050406030204" pitchFamily="18" charset="0"/>
                            </a:rPr>
                            <m:t>𝑟</m:t>
                          </m:r>
                        </m:den>
                      </m:f>
                    </m:oMath>
                  </m:oMathPara>
                </a14:m>
                <a:endParaRPr lang="cs-CZ" altLang="cs-CZ" b="1" dirty="0"/>
              </a:p>
              <a:p>
                <a:pPr marL="72000" indent="0">
                  <a:buNone/>
                </a:pPr>
                <a:endParaRPr lang="cs-CZ" sz="2000" dirty="0"/>
              </a:p>
            </p:txBody>
          </p:sp>
        </mc:Choice>
        <mc:Fallback xmlns="">
          <p:sp>
            <p:nvSpPr>
              <p:cNvPr id="5" name="Zástupný symbol pro obsah 4"/>
              <p:cNvSpPr>
                <a:spLocks noGrp="1" noRot="1" noChangeAspect="1" noMove="1" noResize="1" noEditPoints="1" noAdjustHandles="1" noChangeArrowheads="1" noChangeShapeType="1" noTextEdit="1"/>
              </p:cNvSpPr>
              <p:nvPr>
                <p:ph idx="1"/>
              </p:nvPr>
            </p:nvSpPr>
            <p:spPr>
              <a:xfrm>
                <a:off x="719999" y="1595749"/>
                <a:ext cx="11220209" cy="4139998"/>
              </a:xfrm>
              <a:blipFill>
                <a:blip r:embed="rId2"/>
                <a:stretch>
                  <a:fillRect l="-1032" r="-869"/>
                </a:stretch>
              </a:blipFill>
            </p:spPr>
            <p:txBody>
              <a:bodyPr/>
              <a:lstStyle/>
              <a:p>
                <a:r>
                  <a:rPr lang="cs-CZ">
                    <a:noFill/>
                  </a:rPr>
                  <a:t> </a:t>
                </a:r>
              </a:p>
            </p:txBody>
          </p:sp>
        </mc:Fallback>
      </mc:AlternateContent>
      <p:sp>
        <p:nvSpPr>
          <p:cNvPr id="14" name="TextovéPole 13"/>
          <p:cNvSpPr txBox="1"/>
          <p:nvPr/>
        </p:nvSpPr>
        <p:spPr>
          <a:xfrm>
            <a:off x="719999" y="5689900"/>
            <a:ext cx="9404661" cy="338554"/>
          </a:xfrm>
          <a:prstGeom prst="rect">
            <a:avLst/>
          </a:prstGeom>
          <a:noFill/>
        </p:spPr>
        <p:txBody>
          <a:bodyPr wrap="square" rtlCol="0">
            <a:spAutoFit/>
          </a:bodyPr>
          <a:lstStyle/>
          <a:p>
            <a:pPr algn="just"/>
            <a:r>
              <a:rPr lang="cs-CZ" sz="1600" dirty="0">
                <a:solidFill>
                  <a:srgbClr val="000000"/>
                </a:solidFill>
                <a:latin typeface="Arial"/>
              </a:rPr>
              <a:t>Kde </a:t>
            </a:r>
            <a:r>
              <a:rPr lang="cs-CZ" sz="1600" b="1" i="1" dirty="0">
                <a:solidFill>
                  <a:srgbClr val="000000"/>
                </a:solidFill>
                <a:latin typeface="Arial"/>
              </a:rPr>
              <a:t>FVA </a:t>
            </a:r>
            <a:r>
              <a:rPr lang="cs-CZ" sz="1600" dirty="0">
                <a:solidFill>
                  <a:srgbClr val="000000"/>
                </a:solidFill>
                <a:latin typeface="Arial"/>
              </a:rPr>
              <a:t>je budoucí hodnota anuity, </a:t>
            </a:r>
            <a:r>
              <a:rPr lang="cs-CZ" sz="1600" b="1" i="1" dirty="0">
                <a:solidFill>
                  <a:srgbClr val="000000"/>
                </a:solidFill>
                <a:latin typeface="Arial"/>
              </a:rPr>
              <a:t>a</a:t>
            </a:r>
            <a:r>
              <a:rPr lang="cs-CZ" sz="1600" dirty="0">
                <a:solidFill>
                  <a:srgbClr val="000000"/>
                </a:solidFill>
                <a:latin typeface="Arial"/>
              </a:rPr>
              <a:t> je výše anuitní platby, </a:t>
            </a:r>
            <a:r>
              <a:rPr lang="cs-CZ" sz="1600" b="1" i="1" dirty="0">
                <a:solidFill>
                  <a:srgbClr val="000000"/>
                </a:solidFill>
                <a:latin typeface="Arial"/>
              </a:rPr>
              <a:t>r</a:t>
            </a:r>
            <a:r>
              <a:rPr lang="cs-CZ" sz="1600" dirty="0">
                <a:solidFill>
                  <a:srgbClr val="000000"/>
                </a:solidFill>
                <a:latin typeface="Arial"/>
              </a:rPr>
              <a:t> je úroková míra, </a:t>
            </a:r>
            <a:r>
              <a:rPr lang="cs-CZ" sz="1600" b="1" i="1" dirty="0">
                <a:solidFill>
                  <a:srgbClr val="000000"/>
                </a:solidFill>
                <a:latin typeface="Arial"/>
              </a:rPr>
              <a:t>n</a:t>
            </a:r>
            <a:r>
              <a:rPr lang="cs-CZ" sz="1600" dirty="0">
                <a:solidFill>
                  <a:srgbClr val="000000"/>
                </a:solidFill>
                <a:latin typeface="Arial"/>
              </a:rPr>
              <a:t> je počet období.</a:t>
            </a:r>
          </a:p>
        </p:txBody>
      </p:sp>
    </p:spTree>
    <p:extLst>
      <p:ext uri="{BB962C8B-B14F-4D97-AF65-F5344CB8AC3E}">
        <p14:creationId xmlns:p14="http://schemas.microsoft.com/office/powerpoint/2010/main" val="2892305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DDDACB1-6A7E-44B7-BD4A-25AAD159F9CE}"/>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4CC429DC-118D-46A3-A851-8D4AEE654D17}"/>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9D4E41A6-2801-42C3-B8C5-AF7218CBDC28}"/>
              </a:ext>
            </a:extLst>
          </p:cNvPr>
          <p:cNvSpPr>
            <a:spLocks noGrp="1"/>
          </p:cNvSpPr>
          <p:nvPr>
            <p:ph type="title"/>
          </p:nvPr>
        </p:nvSpPr>
        <p:spPr/>
        <p:txBody>
          <a:bodyPr/>
          <a:lstStyle/>
          <a:p>
            <a:r>
              <a:rPr lang="cs-CZ" dirty="0"/>
              <a:t>Jaké příklady budeme řešit?</a:t>
            </a:r>
          </a:p>
        </p:txBody>
      </p:sp>
      <p:sp>
        <p:nvSpPr>
          <p:cNvPr id="5" name="Zástupný obsah 4">
            <a:extLst>
              <a:ext uri="{FF2B5EF4-FFF2-40B4-BE49-F238E27FC236}">
                <a16:creationId xmlns:a16="http://schemas.microsoft.com/office/drawing/2014/main" id="{1BF6549D-6392-4F12-AFA9-12C08855B208}"/>
              </a:ext>
            </a:extLst>
          </p:cNvPr>
          <p:cNvSpPr>
            <a:spLocks noGrp="1"/>
          </p:cNvSpPr>
          <p:nvPr>
            <p:ph idx="1"/>
          </p:nvPr>
        </p:nvSpPr>
        <p:spPr/>
        <p:txBody>
          <a:bodyPr/>
          <a:lstStyle/>
          <a:p>
            <a:pPr lvl="1"/>
            <a:r>
              <a:rPr lang="cs-CZ" sz="2400" dirty="0"/>
              <a:t>Co hledám?</a:t>
            </a:r>
          </a:p>
          <a:p>
            <a:pPr marL="1200150" lvl="2" indent="-285750">
              <a:buClr>
                <a:srgbClr val="0000DC"/>
              </a:buClr>
              <a:buFont typeface="Arial" panose="020B0604020202020204" pitchFamily="34" charset="0"/>
              <a:buChar char="•"/>
            </a:pPr>
            <a:r>
              <a:rPr lang="cs-CZ" sz="2000" dirty="0"/>
              <a:t>Budoucí hodnotu = FVA</a:t>
            </a:r>
          </a:p>
          <a:p>
            <a:pPr marL="1200150" lvl="2" indent="-285750">
              <a:buClr>
                <a:srgbClr val="0000DC"/>
              </a:buClr>
              <a:buFont typeface="Arial" panose="020B0604020202020204" pitchFamily="34" charset="0"/>
              <a:buChar char="•"/>
            </a:pPr>
            <a:r>
              <a:rPr lang="cs-CZ" sz="2000" dirty="0"/>
              <a:t>Výši anuity = a</a:t>
            </a:r>
          </a:p>
          <a:p>
            <a:pPr marL="1200150" lvl="2" indent="-285750">
              <a:buClr>
                <a:srgbClr val="0000DC"/>
              </a:buClr>
              <a:buFont typeface="Arial" panose="020B0604020202020204" pitchFamily="34" charset="0"/>
              <a:buChar char="•"/>
            </a:pPr>
            <a:r>
              <a:rPr lang="cs-CZ" sz="2000" dirty="0"/>
              <a:t>Délku spoření = </a:t>
            </a:r>
            <a:r>
              <a:rPr lang="cs-CZ" sz="2000" b="1" dirty="0"/>
              <a:t>n</a:t>
            </a:r>
          </a:p>
          <a:p>
            <a:pPr lvl="2">
              <a:buClr>
                <a:srgbClr val="0000DC"/>
              </a:buClr>
            </a:pPr>
            <a:endParaRPr lang="cs-CZ" sz="2000" dirty="0"/>
          </a:p>
          <a:p>
            <a:pPr lvl="1"/>
            <a:r>
              <a:rPr lang="cs-CZ" sz="2400" dirty="0"/>
              <a:t>Pozor na úrokové období, zadanou úrokovou míru a typ úročení </a:t>
            </a:r>
          </a:p>
          <a:p>
            <a:pPr marL="1200150" lvl="2" indent="-285750">
              <a:buClr>
                <a:srgbClr val="0000DC"/>
              </a:buClr>
              <a:buFont typeface="Arial" panose="020B0604020202020204" pitchFamily="34" charset="0"/>
              <a:buChar char="•"/>
            </a:pPr>
            <a:r>
              <a:rPr lang="cs-CZ" sz="2000" dirty="0"/>
              <a:t>Kdy ukládáme prostředky = před/polhůtní spoření?</a:t>
            </a:r>
          </a:p>
          <a:p>
            <a:pPr marL="1200150" lvl="2" indent="-285750">
              <a:buClr>
                <a:srgbClr val="0000DC"/>
              </a:buClr>
              <a:buFont typeface="Arial" panose="020B0604020202020204" pitchFamily="34" charset="0"/>
              <a:buChar char="•"/>
            </a:pPr>
            <a:r>
              <a:rPr lang="cs-CZ" sz="2000" dirty="0"/>
              <a:t>Ukládáme častěji během jednoho úrokového období?</a:t>
            </a:r>
          </a:p>
          <a:p>
            <a:pPr marL="1200150" lvl="2" indent="-285750">
              <a:buClr>
                <a:srgbClr val="0000DC"/>
              </a:buClr>
              <a:buFont typeface="Arial" panose="020B0604020202020204" pitchFamily="34" charset="0"/>
              <a:buChar char="•"/>
            </a:pPr>
            <a:r>
              <a:rPr lang="cs-CZ" sz="2000" dirty="0"/>
              <a:t>Ukládáme méně často, než je náš účet úročen?</a:t>
            </a:r>
          </a:p>
          <a:p>
            <a:pPr marL="1200150" lvl="2" indent="-285750">
              <a:buClr>
                <a:srgbClr val="0000DC"/>
              </a:buClr>
              <a:buFont typeface="Arial" panose="020B0604020202020204" pitchFamily="34" charset="0"/>
              <a:buChar char="•"/>
            </a:pPr>
            <a:r>
              <a:rPr lang="cs-CZ" sz="2000" dirty="0"/>
              <a:t>Je třeba upravit nominální úrokovou míru na úrokové období?</a:t>
            </a:r>
          </a:p>
          <a:p>
            <a:pPr marL="1200150" lvl="2" indent="-285750">
              <a:buClr>
                <a:srgbClr val="0000DC"/>
              </a:buClr>
              <a:buFont typeface="Arial" panose="020B0604020202020204" pitchFamily="34" charset="0"/>
              <a:buChar char="•"/>
            </a:pPr>
            <a:r>
              <a:rPr lang="cs-CZ" sz="2000" dirty="0"/>
              <a:t>Úročí banka standardně (složeně), nebo jinak (např. spojitě)?</a:t>
            </a:r>
          </a:p>
          <a:p>
            <a:pPr lvl="2">
              <a:buClr>
                <a:srgbClr val="0000DC"/>
              </a:buClr>
            </a:pPr>
            <a:endParaRPr lang="cs-CZ" sz="2400" dirty="0"/>
          </a:p>
          <a:p>
            <a:pPr lvl="1"/>
            <a:r>
              <a:rPr lang="cs-CZ" sz="2400" dirty="0"/>
              <a:t>Zohledňuji daň, inflaci, poplatky</a:t>
            </a:r>
          </a:p>
          <a:p>
            <a:pPr marL="1200150" lvl="2" indent="-285750">
              <a:buClr>
                <a:srgbClr val="0000DC"/>
              </a:buClr>
              <a:buFont typeface="Arial" panose="020B0604020202020204" pitchFamily="34" charset="0"/>
              <a:buChar char="•"/>
            </a:pPr>
            <a:r>
              <a:rPr lang="cs-CZ" sz="2000" dirty="0"/>
              <a:t>Daň se platí vždy ze zisku</a:t>
            </a:r>
            <a:r>
              <a:rPr lang="cs-CZ" sz="2000" dirty="0">
                <a:solidFill>
                  <a:srgbClr val="0000DC"/>
                </a:solidFill>
              </a:rPr>
              <a:t>!!!</a:t>
            </a:r>
          </a:p>
          <a:p>
            <a:pPr marL="1200150" lvl="2" indent="-285750">
              <a:buClr>
                <a:srgbClr val="0000DC"/>
              </a:buClr>
              <a:buFont typeface="Arial" panose="020B0604020202020204" pitchFamily="34" charset="0"/>
              <a:buChar char="•"/>
            </a:pPr>
            <a:r>
              <a:rPr lang="cs-CZ" sz="2000" dirty="0"/>
              <a:t>Pozor na období: rozdíl mezi ÚO a DO, roční poplatky za správu apod.</a:t>
            </a:r>
          </a:p>
          <a:p>
            <a:pPr marL="1200150" lvl="2" indent="-285750">
              <a:buClr>
                <a:srgbClr val="0000DC"/>
              </a:buClr>
              <a:buFont typeface="Arial" panose="020B0604020202020204" pitchFamily="34" charset="0"/>
              <a:buChar char="•"/>
            </a:pPr>
            <a:r>
              <a:rPr lang="cs-CZ" sz="2000" dirty="0"/>
              <a:t>Výpočet FVA lze využít i pro pravidelné měsíční poplatky apod.</a:t>
            </a:r>
          </a:p>
          <a:p>
            <a:pPr marL="1200150" lvl="2" indent="-285750">
              <a:buClr>
                <a:srgbClr val="0000DC"/>
              </a:buClr>
              <a:buFont typeface="Arial" panose="020B0604020202020204" pitchFamily="34" charset="0"/>
              <a:buChar char="•"/>
            </a:pPr>
            <a:r>
              <a:rPr lang="cs-CZ" sz="2000" dirty="0"/>
              <a:t>Diskontuji FVA na reálnou hodnotu = totožný postup co známe</a:t>
            </a:r>
          </a:p>
          <a:p>
            <a:pPr marL="1200150" lvl="2" indent="-285750">
              <a:buClr>
                <a:srgbClr val="0000DC"/>
              </a:buClr>
              <a:buFont typeface="Arial" panose="020B0604020202020204" pitchFamily="34" charset="0"/>
              <a:buChar char="•"/>
            </a:pPr>
            <a:endParaRPr lang="cs-CZ" sz="2400" dirty="0"/>
          </a:p>
          <a:p>
            <a:pPr lvl="1"/>
            <a:r>
              <a:rPr lang="cs-CZ" sz="2400" dirty="0"/>
              <a:t>Dynamický vývoj: průběžné změny v úrokové sazbě, inflaci apod.</a:t>
            </a:r>
          </a:p>
          <a:p>
            <a:endParaRPr lang="cs-CZ" dirty="0"/>
          </a:p>
        </p:txBody>
      </p:sp>
      <mc:AlternateContent xmlns:mc="http://schemas.openxmlformats.org/markup-compatibility/2006" xmlns:a14="http://schemas.microsoft.com/office/drawing/2010/main">
        <mc:Choice Requires="a14">
          <p:sp>
            <p:nvSpPr>
              <p:cNvPr id="7" name="TextovéPole 6">
                <a:extLst>
                  <a:ext uri="{FF2B5EF4-FFF2-40B4-BE49-F238E27FC236}">
                    <a16:creationId xmlns:a16="http://schemas.microsoft.com/office/drawing/2014/main" id="{060F8E68-853A-4ABC-99AB-894D5DB38408}"/>
                  </a:ext>
                </a:extLst>
              </p:cNvPr>
              <p:cNvSpPr txBox="1"/>
              <p:nvPr/>
            </p:nvSpPr>
            <p:spPr>
              <a:xfrm>
                <a:off x="4837044" y="1567576"/>
                <a:ext cx="7235688" cy="112216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nSpc>
                    <a:spcPct val="107000"/>
                  </a:lnSpc>
                  <a:spcAft>
                    <a:spcPts val="800"/>
                  </a:spcAft>
                </a:pPr>
                <a14:m>
                  <m:oMath xmlns:m="http://schemas.openxmlformats.org/officeDocument/2006/math">
                    <m:r>
                      <a:rPr lang="cs-CZ" sz="1600" i="1" smtClean="0">
                        <a:effectLst/>
                        <a:latin typeface="Cambria Math" panose="02040503050406030204" pitchFamily="18" charset="0"/>
                        <a:ea typeface="Calibri" panose="020F0502020204030204" pitchFamily="34" charset="0"/>
                        <a:cs typeface="Times New Roman" panose="02020603050405020304" pitchFamily="18" charset="0"/>
                      </a:rPr>
                      <m:t>𝐹𝑉𝐴</m:t>
                    </m:r>
                    <m:r>
                      <a:rPr lang="cs-CZ" sz="1600" i="1" smtClean="0">
                        <a:effectLst/>
                        <a:latin typeface="Cambria Math" panose="02040503050406030204" pitchFamily="18" charset="0"/>
                        <a:ea typeface="Calibri" panose="020F0502020204030204" pitchFamily="34" charset="0"/>
                        <a:cs typeface="Times New Roman" panose="02020603050405020304" pitchFamily="18" charset="0"/>
                      </a:rPr>
                      <m:t>=</m:t>
                    </m:r>
                    <m:r>
                      <a:rPr lang="cs-CZ" sz="1600" i="1" smtClean="0">
                        <a:effectLst/>
                        <a:latin typeface="Cambria Math" panose="02040503050406030204" pitchFamily="18" charset="0"/>
                        <a:ea typeface="Calibri" panose="020F0502020204030204" pitchFamily="34" charset="0"/>
                        <a:cs typeface="Times New Roman" panose="02020603050405020304" pitchFamily="18" charset="0"/>
                      </a:rPr>
                      <m:t>𝑎</m:t>
                    </m:r>
                    <m:r>
                      <a:rPr lang="cs-CZ" sz="1600" i="1" smtClean="0">
                        <a:effectLst/>
                        <a:latin typeface="Cambria Math" panose="02040503050406030204" pitchFamily="18" charset="0"/>
                        <a:ea typeface="Calibri" panose="020F0502020204030204" pitchFamily="34" charset="0"/>
                        <a:cs typeface="Times New Roman" panose="02020603050405020304" pitchFamily="18" charset="0"/>
                      </a:rPr>
                      <m:t> ×</m:t>
                    </m:r>
                    <m:f>
                      <m:f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fPr>
                      <m:num>
                        <m:sSup>
                          <m:sSup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sSupPr>
                          <m:e>
                            <m:r>
                              <a:rPr lang="cs-CZ" sz="1600" i="1">
                                <a:effectLst/>
                                <a:latin typeface="Cambria Math" panose="02040503050406030204" pitchFamily="18" charset="0"/>
                                <a:ea typeface="Calibri" panose="020F0502020204030204" pitchFamily="34" charset="0"/>
                                <a:cs typeface="Times New Roman" panose="02020603050405020304" pitchFamily="18" charset="0"/>
                              </a:rPr>
                              <m:t>(1+</m:t>
                            </m:r>
                            <m:r>
                              <a:rPr lang="cs-CZ" sz="1600" i="1">
                                <a:effectLst/>
                                <a:latin typeface="Cambria Math" panose="02040503050406030204" pitchFamily="18" charset="0"/>
                                <a:ea typeface="Calibri" panose="020F0502020204030204" pitchFamily="34" charset="0"/>
                                <a:cs typeface="Times New Roman" panose="02020603050405020304" pitchFamily="18" charset="0"/>
                              </a:rPr>
                              <m:t>𝑖</m:t>
                            </m:r>
                            <m:r>
                              <a:rPr lang="cs-CZ" sz="1600" i="1">
                                <a:effectLst/>
                                <a:latin typeface="Cambria Math" panose="02040503050406030204" pitchFamily="18" charset="0"/>
                                <a:ea typeface="Calibri" panose="020F0502020204030204" pitchFamily="34" charset="0"/>
                                <a:cs typeface="Times New Roman" panose="02020603050405020304" pitchFamily="18" charset="0"/>
                              </a:rPr>
                              <m:t>)</m:t>
                            </m:r>
                          </m:e>
                          <m:sup>
                            <m:r>
                              <a:rPr lang="cs-CZ" sz="1600" b="1" i="1">
                                <a:effectLst/>
                                <a:latin typeface="Cambria Math" panose="02040503050406030204" pitchFamily="18" charset="0"/>
                                <a:ea typeface="Calibri" panose="020F0502020204030204" pitchFamily="34" charset="0"/>
                                <a:cs typeface="Times New Roman" panose="02020603050405020304" pitchFamily="18" charset="0"/>
                              </a:rPr>
                              <m:t>𝒏</m:t>
                            </m:r>
                          </m:sup>
                        </m:sSup>
                        <m:r>
                          <a:rPr lang="cs-CZ" sz="1600" i="1">
                            <a:effectLst/>
                            <a:latin typeface="Cambria Math" panose="02040503050406030204" pitchFamily="18" charset="0"/>
                            <a:ea typeface="Calibri" panose="020F0502020204030204" pitchFamily="34" charset="0"/>
                            <a:cs typeface="Times New Roman" panose="02020603050405020304" pitchFamily="18" charset="0"/>
                          </a:rPr>
                          <m:t>−1</m:t>
                        </m:r>
                      </m:num>
                      <m:den>
                        <m:r>
                          <a:rPr lang="cs-CZ" sz="1600" i="1">
                            <a:effectLst/>
                            <a:latin typeface="Cambria Math" panose="02040503050406030204" pitchFamily="18" charset="0"/>
                            <a:ea typeface="Calibri" panose="020F0502020204030204" pitchFamily="34" charset="0"/>
                            <a:cs typeface="Times New Roman" panose="02020603050405020304" pitchFamily="18" charset="0"/>
                          </a:rPr>
                          <m:t>𝑖</m:t>
                        </m:r>
                      </m:den>
                    </m:f>
                    <m:r>
                      <a:rPr lang="cs-CZ" sz="1600" i="1">
                        <a:effectLst/>
                        <a:latin typeface="Cambria Math" panose="02040503050406030204" pitchFamily="18" charset="0"/>
                        <a:ea typeface="Calibri" panose="020F0502020204030204" pitchFamily="34" charset="0"/>
                        <a:cs typeface="Times New Roman" panose="02020603050405020304" pitchFamily="18" charset="0"/>
                      </a:rPr>
                      <m:t> </m:t>
                    </m:r>
                  </m:oMath>
                </a14:m>
                <a:r>
                  <a:rPr lang="cs-CZ" sz="1600" dirty="0">
                    <a:effectLst/>
                    <a:latin typeface="Calibri" panose="020F0502020204030204" pitchFamily="34" charset="0"/>
                    <a:ea typeface="Times New Roman" panose="02020603050405020304" pitchFamily="18" charset="0"/>
                    <a:cs typeface="Times New Roman" panose="02020603050405020304" pitchFamily="18" charset="0"/>
                  </a:rPr>
                  <a:t>  </a:t>
                </a:r>
                <a:r>
                  <a:rPr lang="cs-CZ" sz="1600" dirty="0">
                    <a:effectLst/>
                    <a:latin typeface="Calibri" panose="020F0502020204030204" pitchFamily="34" charset="0"/>
                    <a:ea typeface="Times New Roman" panose="02020603050405020304" pitchFamily="18" charset="0"/>
                    <a:cs typeface="Calibri" panose="020F0502020204030204" pitchFamily="34" charset="0"/>
                  </a:rPr>
                  <a:t>→</a:t>
                </a:r>
                <a:r>
                  <a:rPr lang="cs-CZ" sz="1600" dirty="0">
                    <a:effectLst/>
                    <a:latin typeface="Calibri" panose="020F0502020204030204" pitchFamily="34" charset="0"/>
                    <a:ea typeface="Times New Roman" panose="02020603050405020304" pitchFamily="18" charset="0"/>
                    <a:cs typeface="Times New Roman" panose="02020603050405020304" pitchFamily="18" charset="0"/>
                  </a:rPr>
                  <a:t>   </a:t>
                </a:r>
                <a14:m>
                  <m:oMath xmlns:m="http://schemas.openxmlformats.org/officeDocument/2006/math">
                    <m:f>
                      <m:fPr>
                        <m:ctrlPr>
                          <a:rPr lang="cs-CZ" sz="1600" i="1">
                            <a:effectLst/>
                            <a:latin typeface="Cambria Math" panose="02040503050406030204" pitchFamily="18" charset="0"/>
                            <a:ea typeface="Times New Roman" panose="02020603050405020304" pitchFamily="18" charset="0"/>
                            <a:cs typeface="Calibri" panose="020F0502020204030204" pitchFamily="34" charset="0"/>
                          </a:rPr>
                        </m:ctrlPr>
                      </m:fPr>
                      <m:num>
                        <m:r>
                          <a:rPr lang="cs-CZ" sz="1600" i="1">
                            <a:effectLst/>
                            <a:latin typeface="Cambria Math" panose="02040503050406030204" pitchFamily="18" charset="0"/>
                            <a:ea typeface="Times New Roman" panose="02020603050405020304" pitchFamily="18" charset="0"/>
                            <a:cs typeface="Calibri" panose="020F0502020204030204" pitchFamily="34" charset="0"/>
                          </a:rPr>
                          <m:t>𝐹𝑉𝐴</m:t>
                        </m:r>
                        <m:r>
                          <a:rPr lang="cs-CZ" sz="1600" i="1">
                            <a:effectLst/>
                            <a:latin typeface="Cambria Math" panose="02040503050406030204" pitchFamily="18" charset="0"/>
                            <a:ea typeface="Times New Roman" panose="02020603050405020304" pitchFamily="18" charset="0"/>
                            <a:cs typeface="Calibri" panose="020F0502020204030204" pitchFamily="34" charset="0"/>
                          </a:rPr>
                          <m:t> ×</m:t>
                        </m:r>
                        <m:r>
                          <a:rPr lang="cs-CZ" sz="1600" i="1">
                            <a:effectLst/>
                            <a:latin typeface="Cambria Math" panose="02040503050406030204" pitchFamily="18" charset="0"/>
                            <a:ea typeface="Times New Roman" panose="02020603050405020304" pitchFamily="18" charset="0"/>
                            <a:cs typeface="Calibri" panose="020F0502020204030204" pitchFamily="34" charset="0"/>
                          </a:rPr>
                          <m:t>𝑖</m:t>
                        </m:r>
                      </m:num>
                      <m:den>
                        <m:r>
                          <a:rPr lang="cs-CZ" sz="1600" i="1">
                            <a:effectLst/>
                            <a:latin typeface="Cambria Math" panose="02040503050406030204" pitchFamily="18" charset="0"/>
                            <a:ea typeface="Times New Roman" panose="02020603050405020304" pitchFamily="18" charset="0"/>
                            <a:cs typeface="Calibri" panose="020F0502020204030204" pitchFamily="34" charset="0"/>
                          </a:rPr>
                          <m:t>𝑎</m:t>
                        </m:r>
                      </m:den>
                    </m:f>
                    <m:r>
                      <a:rPr lang="cs-CZ" sz="1600" i="1">
                        <a:effectLst/>
                        <a:latin typeface="Cambria Math" panose="02040503050406030204" pitchFamily="18" charset="0"/>
                        <a:ea typeface="Times New Roman" panose="02020603050405020304" pitchFamily="18" charset="0"/>
                        <a:cs typeface="Calibri" panose="020F0502020204030204" pitchFamily="34" charset="0"/>
                      </a:rPr>
                      <m:t>+1= </m:t>
                    </m:r>
                    <m:sSup>
                      <m:sSup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sSupPr>
                      <m:e>
                        <m:r>
                          <a:rPr lang="cs-CZ" sz="1600" i="1">
                            <a:effectLst/>
                            <a:latin typeface="Cambria Math" panose="02040503050406030204" pitchFamily="18" charset="0"/>
                            <a:ea typeface="Calibri" panose="020F0502020204030204" pitchFamily="34" charset="0"/>
                            <a:cs typeface="Times New Roman" panose="02020603050405020304" pitchFamily="18" charset="0"/>
                          </a:rPr>
                          <m:t>(1+</m:t>
                        </m:r>
                        <m:r>
                          <a:rPr lang="cs-CZ" sz="1600" i="1">
                            <a:effectLst/>
                            <a:latin typeface="Cambria Math" panose="02040503050406030204" pitchFamily="18" charset="0"/>
                            <a:ea typeface="Calibri" panose="020F0502020204030204" pitchFamily="34" charset="0"/>
                            <a:cs typeface="Times New Roman" panose="02020603050405020304" pitchFamily="18" charset="0"/>
                          </a:rPr>
                          <m:t>𝑖</m:t>
                        </m:r>
                        <m:r>
                          <a:rPr lang="cs-CZ" sz="1600" i="1">
                            <a:effectLst/>
                            <a:latin typeface="Cambria Math" panose="02040503050406030204" pitchFamily="18" charset="0"/>
                            <a:ea typeface="Calibri" panose="020F0502020204030204" pitchFamily="34" charset="0"/>
                            <a:cs typeface="Times New Roman" panose="02020603050405020304" pitchFamily="18" charset="0"/>
                          </a:rPr>
                          <m:t>)</m:t>
                        </m:r>
                      </m:e>
                      <m:sup>
                        <m:r>
                          <a:rPr lang="cs-CZ" sz="1600" b="1" i="1">
                            <a:effectLst/>
                            <a:latin typeface="Cambria Math" panose="02040503050406030204" pitchFamily="18" charset="0"/>
                            <a:ea typeface="Calibri" panose="020F0502020204030204" pitchFamily="34" charset="0"/>
                            <a:cs typeface="Times New Roman" panose="02020603050405020304" pitchFamily="18" charset="0"/>
                          </a:rPr>
                          <m:t>𝒏</m:t>
                        </m:r>
                      </m:sup>
                    </m:sSup>
                  </m:oMath>
                </a14:m>
                <a:r>
                  <a:rPr lang="cs-CZ" sz="1600" dirty="0">
                    <a:effectLst/>
                    <a:latin typeface="Calibri" panose="020F0502020204030204" pitchFamily="34" charset="0"/>
                    <a:ea typeface="Times New Roman" panose="02020603050405020304" pitchFamily="18" charset="0"/>
                    <a:cs typeface="Calibri" panose="020F0502020204030204" pitchFamily="34" charset="0"/>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14:m>
                  <m:oMath xmlns:m="http://schemas.openxmlformats.org/officeDocument/2006/math">
                    <m:r>
                      <a:rPr lang="cs-CZ" sz="1600" i="1">
                        <a:effectLst/>
                        <a:latin typeface="Cambria Math" panose="02040503050406030204" pitchFamily="18" charset="0"/>
                        <a:ea typeface="Times New Roman" panose="02020603050405020304" pitchFamily="18" charset="0"/>
                        <a:cs typeface="Calibri" panose="020F0502020204030204" pitchFamily="34" charset="0"/>
                      </a:rPr>
                      <m:t>𝑙𝑛</m:t>
                    </m:r>
                    <m:r>
                      <a:rPr lang="cs-CZ" sz="1600" i="1">
                        <a:effectLst/>
                        <a:latin typeface="Cambria Math" panose="02040503050406030204" pitchFamily="18" charset="0"/>
                        <a:ea typeface="Times New Roman" panose="02020603050405020304" pitchFamily="18" charset="0"/>
                        <a:cs typeface="Calibri" panose="020F0502020204030204" pitchFamily="34" charset="0"/>
                      </a:rPr>
                      <m:t> </m:t>
                    </m:r>
                    <m:f>
                      <m:fPr>
                        <m:ctrlPr>
                          <a:rPr lang="cs-CZ" sz="1600" i="1">
                            <a:effectLst/>
                            <a:latin typeface="Cambria Math" panose="02040503050406030204" pitchFamily="18" charset="0"/>
                            <a:ea typeface="Times New Roman" panose="02020603050405020304" pitchFamily="18" charset="0"/>
                            <a:cs typeface="Calibri" panose="020F0502020204030204" pitchFamily="34" charset="0"/>
                          </a:rPr>
                        </m:ctrlPr>
                      </m:fPr>
                      <m:num>
                        <m:r>
                          <a:rPr lang="cs-CZ" sz="1600" i="1">
                            <a:effectLst/>
                            <a:latin typeface="Cambria Math" panose="02040503050406030204" pitchFamily="18" charset="0"/>
                            <a:ea typeface="Times New Roman" panose="02020603050405020304" pitchFamily="18" charset="0"/>
                            <a:cs typeface="Calibri" panose="020F0502020204030204" pitchFamily="34" charset="0"/>
                          </a:rPr>
                          <m:t>𝐹𝑉𝐴</m:t>
                        </m:r>
                        <m:r>
                          <a:rPr lang="cs-CZ" sz="1600" i="1">
                            <a:effectLst/>
                            <a:latin typeface="Cambria Math" panose="02040503050406030204" pitchFamily="18" charset="0"/>
                            <a:ea typeface="Times New Roman" panose="02020603050405020304" pitchFamily="18" charset="0"/>
                            <a:cs typeface="Calibri" panose="020F0502020204030204" pitchFamily="34" charset="0"/>
                          </a:rPr>
                          <m:t> ×</m:t>
                        </m:r>
                        <m:r>
                          <a:rPr lang="cs-CZ" sz="1600" i="1">
                            <a:effectLst/>
                            <a:latin typeface="Cambria Math" panose="02040503050406030204" pitchFamily="18" charset="0"/>
                            <a:ea typeface="Times New Roman" panose="02020603050405020304" pitchFamily="18" charset="0"/>
                            <a:cs typeface="Calibri" panose="020F0502020204030204" pitchFamily="34" charset="0"/>
                          </a:rPr>
                          <m:t>𝑖</m:t>
                        </m:r>
                      </m:num>
                      <m:den>
                        <m:r>
                          <a:rPr lang="cs-CZ" sz="1600" i="1">
                            <a:effectLst/>
                            <a:latin typeface="Cambria Math" panose="02040503050406030204" pitchFamily="18" charset="0"/>
                            <a:ea typeface="Times New Roman" panose="02020603050405020304" pitchFamily="18" charset="0"/>
                            <a:cs typeface="Calibri" panose="020F0502020204030204" pitchFamily="34" charset="0"/>
                          </a:rPr>
                          <m:t>𝑎</m:t>
                        </m:r>
                      </m:den>
                    </m:f>
                    <m:r>
                      <a:rPr lang="cs-CZ" sz="1600" i="1">
                        <a:effectLst/>
                        <a:latin typeface="Cambria Math" panose="02040503050406030204" pitchFamily="18" charset="0"/>
                        <a:ea typeface="Times New Roman" panose="02020603050405020304" pitchFamily="18" charset="0"/>
                        <a:cs typeface="Calibri" panose="020F0502020204030204" pitchFamily="34" charset="0"/>
                      </a:rPr>
                      <m:t>+1= </m:t>
                    </m:r>
                    <m:sSup>
                      <m:sSup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sSupPr>
                      <m:e>
                        <m:r>
                          <a:rPr lang="cs-CZ" sz="1600" i="1">
                            <a:effectLst/>
                            <a:latin typeface="Cambria Math" panose="02040503050406030204" pitchFamily="18" charset="0"/>
                            <a:ea typeface="Calibri" panose="020F0502020204030204" pitchFamily="34" charset="0"/>
                            <a:cs typeface="Times New Roman" panose="02020603050405020304" pitchFamily="18" charset="0"/>
                          </a:rPr>
                          <m:t>𝑙𝑛</m:t>
                        </m:r>
                        <m:r>
                          <a:rPr lang="cs-CZ" sz="1600" i="1">
                            <a:effectLst/>
                            <a:latin typeface="Cambria Math" panose="02040503050406030204" pitchFamily="18" charset="0"/>
                            <a:ea typeface="Calibri" panose="020F0502020204030204" pitchFamily="34" charset="0"/>
                            <a:cs typeface="Times New Roman" panose="02020603050405020304" pitchFamily="18" charset="0"/>
                          </a:rPr>
                          <m:t> (1+</m:t>
                        </m:r>
                        <m:r>
                          <a:rPr lang="cs-CZ" sz="1600" i="1">
                            <a:effectLst/>
                            <a:latin typeface="Cambria Math" panose="02040503050406030204" pitchFamily="18" charset="0"/>
                            <a:ea typeface="Calibri" panose="020F0502020204030204" pitchFamily="34" charset="0"/>
                            <a:cs typeface="Times New Roman" panose="02020603050405020304" pitchFamily="18" charset="0"/>
                          </a:rPr>
                          <m:t>𝑖</m:t>
                        </m:r>
                        <m:r>
                          <a:rPr lang="cs-CZ" sz="1600" i="1">
                            <a:effectLst/>
                            <a:latin typeface="Cambria Math" panose="02040503050406030204" pitchFamily="18" charset="0"/>
                            <a:ea typeface="Calibri" panose="020F0502020204030204" pitchFamily="34" charset="0"/>
                            <a:cs typeface="Times New Roman" panose="02020603050405020304" pitchFamily="18" charset="0"/>
                          </a:rPr>
                          <m:t>)</m:t>
                        </m:r>
                      </m:e>
                      <m:sup>
                        <m:r>
                          <a:rPr lang="cs-CZ" sz="1600" b="1" i="1">
                            <a:effectLst/>
                            <a:latin typeface="Cambria Math" panose="02040503050406030204" pitchFamily="18" charset="0"/>
                            <a:ea typeface="Calibri" panose="020F0502020204030204" pitchFamily="34" charset="0"/>
                            <a:cs typeface="Times New Roman" panose="02020603050405020304" pitchFamily="18" charset="0"/>
                          </a:rPr>
                          <m:t>𝒏</m:t>
                        </m:r>
                      </m:sup>
                    </m:sSup>
                  </m:oMath>
                </a14:m>
                <a:r>
                  <a:rPr lang="cs-CZ" sz="1600" dirty="0">
                    <a:effectLst/>
                    <a:latin typeface="Calibri" panose="020F0502020204030204" pitchFamily="34" charset="0"/>
                    <a:ea typeface="Times New Roman" panose="02020603050405020304" pitchFamily="18" charset="0"/>
                    <a:cs typeface="Times New Roman" panose="02020603050405020304" pitchFamily="18" charset="0"/>
                  </a:rPr>
                  <a:t>   </a:t>
                </a:r>
                <a:r>
                  <a:rPr lang="cs-CZ" sz="1600" dirty="0">
                    <a:effectLst/>
                    <a:latin typeface="Calibri" panose="020F0502020204030204" pitchFamily="34" charset="0"/>
                    <a:ea typeface="Times New Roman" panose="02020603050405020304" pitchFamily="18" charset="0"/>
                    <a:cs typeface="Calibri" panose="020F0502020204030204" pitchFamily="34" charset="0"/>
                  </a:rPr>
                  <a:t>→</a:t>
                </a:r>
                <a14:m>
                  <m:oMath xmlns:m="http://schemas.openxmlformats.org/officeDocument/2006/math">
                    <m:r>
                      <a:rPr lang="cs-CZ" sz="1600" b="0" i="0" smtClean="0">
                        <a:effectLst/>
                        <a:latin typeface="Cambria Math" panose="02040503050406030204" pitchFamily="18" charset="0"/>
                        <a:ea typeface="Times New Roman" panose="02020603050405020304" pitchFamily="18" charset="0"/>
                        <a:cs typeface="Calibri" panose="020F0502020204030204" pitchFamily="34" charset="0"/>
                      </a:rPr>
                      <m:t> </m:t>
                    </m:r>
                    <m:r>
                      <a:rPr lang="cs-CZ" sz="1600" i="1">
                        <a:effectLst/>
                        <a:latin typeface="Cambria Math" panose="02040503050406030204" pitchFamily="18" charset="0"/>
                        <a:ea typeface="Times New Roman" panose="02020603050405020304" pitchFamily="18" charset="0"/>
                        <a:cs typeface="Calibri" panose="020F0502020204030204" pitchFamily="34" charset="0"/>
                      </a:rPr>
                      <m:t>𝑙𝑛</m:t>
                    </m:r>
                    <m:r>
                      <a:rPr lang="cs-CZ" sz="1600" i="1">
                        <a:effectLst/>
                        <a:latin typeface="Cambria Math" panose="02040503050406030204" pitchFamily="18" charset="0"/>
                        <a:ea typeface="Times New Roman" panose="02020603050405020304" pitchFamily="18" charset="0"/>
                        <a:cs typeface="Calibri" panose="020F0502020204030204" pitchFamily="34" charset="0"/>
                      </a:rPr>
                      <m:t> </m:t>
                    </m:r>
                    <m:f>
                      <m:fPr>
                        <m:ctrlPr>
                          <a:rPr lang="cs-CZ" sz="1600" i="1">
                            <a:effectLst/>
                            <a:latin typeface="Cambria Math" panose="02040503050406030204" pitchFamily="18" charset="0"/>
                            <a:ea typeface="Times New Roman" panose="02020603050405020304" pitchFamily="18" charset="0"/>
                            <a:cs typeface="Calibri" panose="020F0502020204030204" pitchFamily="34" charset="0"/>
                          </a:rPr>
                        </m:ctrlPr>
                      </m:fPr>
                      <m:num>
                        <m:r>
                          <a:rPr lang="cs-CZ" sz="1600" i="1">
                            <a:effectLst/>
                            <a:latin typeface="Cambria Math" panose="02040503050406030204" pitchFamily="18" charset="0"/>
                            <a:ea typeface="Times New Roman" panose="02020603050405020304" pitchFamily="18" charset="0"/>
                            <a:cs typeface="Calibri" panose="020F0502020204030204" pitchFamily="34" charset="0"/>
                          </a:rPr>
                          <m:t>𝐹𝑉𝐴</m:t>
                        </m:r>
                        <m:r>
                          <a:rPr lang="cs-CZ" sz="1600" i="1">
                            <a:effectLst/>
                            <a:latin typeface="Cambria Math" panose="02040503050406030204" pitchFamily="18" charset="0"/>
                            <a:ea typeface="Times New Roman" panose="02020603050405020304" pitchFamily="18" charset="0"/>
                            <a:cs typeface="Calibri" panose="020F0502020204030204" pitchFamily="34" charset="0"/>
                          </a:rPr>
                          <m:t> ×</m:t>
                        </m:r>
                        <m:r>
                          <a:rPr lang="cs-CZ" sz="1600" i="1">
                            <a:effectLst/>
                            <a:latin typeface="Cambria Math" panose="02040503050406030204" pitchFamily="18" charset="0"/>
                            <a:ea typeface="Times New Roman" panose="02020603050405020304" pitchFamily="18" charset="0"/>
                            <a:cs typeface="Calibri" panose="020F0502020204030204" pitchFamily="34" charset="0"/>
                          </a:rPr>
                          <m:t>𝑖</m:t>
                        </m:r>
                      </m:num>
                      <m:den>
                        <m:r>
                          <a:rPr lang="cs-CZ" sz="1600" i="1">
                            <a:effectLst/>
                            <a:latin typeface="Cambria Math" panose="02040503050406030204" pitchFamily="18" charset="0"/>
                            <a:ea typeface="Times New Roman" panose="02020603050405020304" pitchFamily="18" charset="0"/>
                            <a:cs typeface="Calibri" panose="020F0502020204030204" pitchFamily="34" charset="0"/>
                          </a:rPr>
                          <m:t>𝑎</m:t>
                        </m:r>
                      </m:den>
                    </m:f>
                    <m:r>
                      <a:rPr lang="cs-CZ" sz="1600" i="1">
                        <a:effectLst/>
                        <a:latin typeface="Cambria Math" panose="02040503050406030204" pitchFamily="18" charset="0"/>
                        <a:ea typeface="Times New Roman" panose="02020603050405020304" pitchFamily="18" charset="0"/>
                        <a:cs typeface="Calibri" panose="020F0502020204030204" pitchFamily="34" charset="0"/>
                      </a:rPr>
                      <m:t>+1=</m:t>
                    </m:r>
                    <m:r>
                      <a:rPr lang="cs-CZ" sz="1600" b="1" i="1">
                        <a:effectLst/>
                        <a:latin typeface="Cambria Math" panose="02040503050406030204" pitchFamily="18" charset="0"/>
                        <a:ea typeface="Times New Roman" panose="02020603050405020304" pitchFamily="18" charset="0"/>
                        <a:cs typeface="Calibri" panose="020F0502020204030204" pitchFamily="34" charset="0"/>
                      </a:rPr>
                      <m:t>𝒏</m:t>
                    </m:r>
                    <m:r>
                      <a:rPr lang="cs-CZ" sz="1600" i="1">
                        <a:effectLst/>
                        <a:latin typeface="Cambria Math" panose="02040503050406030204" pitchFamily="18" charset="0"/>
                        <a:ea typeface="Times New Roman" panose="02020603050405020304" pitchFamily="18" charset="0"/>
                        <a:cs typeface="Calibri" panose="020F0502020204030204" pitchFamily="34" charset="0"/>
                      </a:rPr>
                      <m:t>× </m:t>
                    </m:r>
                    <m:r>
                      <a:rPr lang="cs-CZ" sz="1600" i="1">
                        <a:effectLst/>
                        <a:latin typeface="Cambria Math" panose="02040503050406030204" pitchFamily="18" charset="0"/>
                        <a:ea typeface="Calibri" panose="020F0502020204030204" pitchFamily="34" charset="0"/>
                        <a:cs typeface="Times New Roman" panose="02020603050405020304" pitchFamily="18" charset="0"/>
                      </a:rPr>
                      <m:t>𝑙𝑛</m:t>
                    </m:r>
                    <m:r>
                      <a:rPr lang="cs-CZ" sz="1600" i="1">
                        <a:effectLst/>
                        <a:latin typeface="Cambria Math" panose="02040503050406030204" pitchFamily="18" charset="0"/>
                        <a:ea typeface="Calibri" panose="020F0502020204030204" pitchFamily="34" charset="0"/>
                        <a:cs typeface="Times New Roman" panose="02020603050405020304" pitchFamily="18" charset="0"/>
                      </a:rPr>
                      <m:t> (1+</m:t>
                    </m:r>
                    <m:r>
                      <a:rPr lang="cs-CZ" sz="1600" i="1">
                        <a:effectLst/>
                        <a:latin typeface="Cambria Math" panose="02040503050406030204" pitchFamily="18" charset="0"/>
                        <a:ea typeface="Calibri" panose="020F0502020204030204" pitchFamily="34" charset="0"/>
                        <a:cs typeface="Times New Roman" panose="02020603050405020304" pitchFamily="18" charset="0"/>
                      </a:rPr>
                      <m:t>𝑖</m:t>
                    </m:r>
                    <m:r>
                      <a:rPr lang="cs-CZ" sz="1600" i="1">
                        <a:effectLst/>
                        <a:latin typeface="Cambria Math" panose="02040503050406030204" pitchFamily="18" charset="0"/>
                        <a:ea typeface="Calibri" panose="020F0502020204030204" pitchFamily="34" charset="0"/>
                        <a:cs typeface="Times New Roman" panose="02020603050405020304" pitchFamily="18" charset="0"/>
                      </a:rPr>
                      <m:t>)</m:t>
                    </m:r>
                  </m:oMath>
                </a14:m>
                <a:r>
                  <a:rPr lang="cs-CZ" sz="1600" dirty="0">
                    <a:effectLst/>
                    <a:latin typeface="Calibri" panose="020F0502020204030204" pitchFamily="34" charset="0"/>
                    <a:ea typeface="Times New Roman" panose="02020603050405020304" pitchFamily="18" charset="0"/>
                    <a:cs typeface="Calibri" panose="020F0502020204030204" pitchFamily="34" charset="0"/>
                  </a:rPr>
                  <a:t>  → </a:t>
                </a:r>
                <a:r>
                  <a:rPr lang="cs-CZ" sz="1600" dirty="0">
                    <a:effectLst/>
                    <a:latin typeface="Calibri" panose="020F0502020204030204" pitchFamily="34" charset="0"/>
                    <a:ea typeface="Times New Roman" panose="02020603050405020304" pitchFamily="18" charset="0"/>
                  </a:rPr>
                  <a:t> </a:t>
                </a:r>
                <a14:m>
                  <m:oMath xmlns:m="http://schemas.openxmlformats.org/officeDocument/2006/math">
                    <m:r>
                      <a:rPr lang="cs-CZ" sz="1600" b="1" i="1" smtClean="0">
                        <a:solidFill>
                          <a:srgbClr val="0000DC"/>
                        </a:solidFill>
                        <a:effectLst/>
                        <a:latin typeface="Cambria Math" panose="02040503050406030204" pitchFamily="18" charset="0"/>
                        <a:ea typeface="Times New Roman" panose="02020603050405020304" pitchFamily="18" charset="0"/>
                        <a:cs typeface="Times New Roman" panose="02020603050405020304" pitchFamily="18" charset="0"/>
                      </a:rPr>
                      <m:t>𝒏</m:t>
                    </m:r>
                    <m:r>
                      <a:rPr lang="cs-CZ" sz="1600" i="1">
                        <a:effectLst/>
                        <a:latin typeface="Cambria Math" panose="02040503050406030204" pitchFamily="18" charset="0"/>
                        <a:ea typeface="Times New Roman" panose="02020603050405020304" pitchFamily="18" charset="0"/>
                        <a:cs typeface="Times New Roman" panose="02020603050405020304" pitchFamily="18" charset="0"/>
                      </a:rPr>
                      <m:t>= </m:t>
                    </m:r>
                    <m:f>
                      <m:fPr>
                        <m:ctrlPr>
                          <a:rPr lang="cs-CZ" sz="1600" i="1">
                            <a:effectLst/>
                            <a:latin typeface="Cambria Math" panose="02040503050406030204" pitchFamily="18" charset="0"/>
                            <a:ea typeface="Times New Roman" panose="02020603050405020304" pitchFamily="18" charset="0"/>
                          </a:rPr>
                        </m:ctrlPr>
                      </m:fPr>
                      <m:num>
                        <m:r>
                          <a:rPr lang="cs-CZ" sz="1600" i="1">
                            <a:effectLst/>
                            <a:latin typeface="Cambria Math" panose="02040503050406030204" pitchFamily="18" charset="0"/>
                            <a:ea typeface="Times New Roman" panose="02020603050405020304" pitchFamily="18" charset="0"/>
                            <a:cs typeface="Calibri" panose="020F0502020204030204" pitchFamily="34" charset="0"/>
                          </a:rPr>
                          <m:t>𝑙𝑛</m:t>
                        </m:r>
                        <m:r>
                          <a:rPr lang="cs-CZ" sz="1600" i="1">
                            <a:effectLst/>
                            <a:latin typeface="Cambria Math" panose="02040503050406030204" pitchFamily="18" charset="0"/>
                            <a:ea typeface="Times New Roman" panose="02020603050405020304" pitchFamily="18" charset="0"/>
                            <a:cs typeface="Calibri" panose="020F0502020204030204" pitchFamily="34" charset="0"/>
                          </a:rPr>
                          <m:t> </m:t>
                        </m:r>
                        <m:f>
                          <m:fPr>
                            <m:ctrlPr>
                              <a:rPr lang="cs-CZ" sz="1600" i="1">
                                <a:effectLst/>
                                <a:latin typeface="Cambria Math" panose="02040503050406030204" pitchFamily="18" charset="0"/>
                                <a:ea typeface="Times New Roman" panose="02020603050405020304" pitchFamily="18" charset="0"/>
                                <a:cs typeface="Calibri" panose="020F0502020204030204" pitchFamily="34" charset="0"/>
                              </a:rPr>
                            </m:ctrlPr>
                          </m:fPr>
                          <m:num>
                            <m:r>
                              <a:rPr lang="cs-CZ" sz="1600" i="1">
                                <a:effectLst/>
                                <a:latin typeface="Cambria Math" panose="02040503050406030204" pitchFamily="18" charset="0"/>
                                <a:ea typeface="Times New Roman" panose="02020603050405020304" pitchFamily="18" charset="0"/>
                                <a:cs typeface="Calibri" panose="020F0502020204030204" pitchFamily="34" charset="0"/>
                              </a:rPr>
                              <m:t>𝐹𝑉𝐴</m:t>
                            </m:r>
                            <m:r>
                              <a:rPr lang="cs-CZ" sz="1600" i="1">
                                <a:effectLst/>
                                <a:latin typeface="Cambria Math" panose="02040503050406030204" pitchFamily="18" charset="0"/>
                                <a:ea typeface="Times New Roman" panose="02020603050405020304" pitchFamily="18" charset="0"/>
                                <a:cs typeface="Calibri" panose="020F0502020204030204" pitchFamily="34" charset="0"/>
                              </a:rPr>
                              <m:t> ×</m:t>
                            </m:r>
                            <m:r>
                              <a:rPr lang="cs-CZ" sz="1600" i="1">
                                <a:effectLst/>
                                <a:latin typeface="Cambria Math" panose="02040503050406030204" pitchFamily="18" charset="0"/>
                                <a:ea typeface="Times New Roman" panose="02020603050405020304" pitchFamily="18" charset="0"/>
                                <a:cs typeface="Calibri" panose="020F0502020204030204" pitchFamily="34" charset="0"/>
                              </a:rPr>
                              <m:t>𝑖</m:t>
                            </m:r>
                          </m:num>
                          <m:den>
                            <m:r>
                              <a:rPr lang="cs-CZ" sz="1600" i="1">
                                <a:effectLst/>
                                <a:latin typeface="Cambria Math" panose="02040503050406030204" pitchFamily="18" charset="0"/>
                                <a:ea typeface="Times New Roman" panose="02020603050405020304" pitchFamily="18" charset="0"/>
                                <a:cs typeface="Calibri" panose="020F0502020204030204" pitchFamily="34" charset="0"/>
                              </a:rPr>
                              <m:t>𝑎</m:t>
                            </m:r>
                          </m:den>
                        </m:f>
                        <m:r>
                          <a:rPr lang="cs-CZ" sz="1600" i="1">
                            <a:effectLst/>
                            <a:latin typeface="Cambria Math" panose="02040503050406030204" pitchFamily="18" charset="0"/>
                            <a:ea typeface="Times New Roman" panose="02020603050405020304" pitchFamily="18" charset="0"/>
                            <a:cs typeface="Calibri" panose="020F0502020204030204" pitchFamily="34" charset="0"/>
                          </a:rPr>
                          <m:t>+1</m:t>
                        </m:r>
                      </m:num>
                      <m:den>
                        <m:r>
                          <a:rPr lang="cs-CZ" sz="1600" i="1">
                            <a:effectLst/>
                            <a:latin typeface="Cambria Math" panose="02040503050406030204" pitchFamily="18" charset="0"/>
                            <a:ea typeface="Calibri" panose="020F0502020204030204" pitchFamily="34" charset="0"/>
                            <a:cs typeface="Times New Roman" panose="02020603050405020304" pitchFamily="18" charset="0"/>
                          </a:rPr>
                          <m:t>𝑙𝑛</m:t>
                        </m:r>
                        <m:r>
                          <a:rPr lang="cs-CZ" sz="1600" i="1">
                            <a:effectLst/>
                            <a:latin typeface="Cambria Math" panose="02040503050406030204" pitchFamily="18" charset="0"/>
                            <a:ea typeface="Calibri" panose="020F0502020204030204" pitchFamily="34" charset="0"/>
                            <a:cs typeface="Times New Roman" panose="02020603050405020304" pitchFamily="18" charset="0"/>
                          </a:rPr>
                          <m:t> (1+</m:t>
                        </m:r>
                        <m:r>
                          <a:rPr lang="cs-CZ" sz="1600" i="1">
                            <a:effectLst/>
                            <a:latin typeface="Cambria Math" panose="02040503050406030204" pitchFamily="18" charset="0"/>
                            <a:ea typeface="Calibri" panose="020F0502020204030204" pitchFamily="34" charset="0"/>
                            <a:cs typeface="Times New Roman" panose="02020603050405020304" pitchFamily="18" charset="0"/>
                          </a:rPr>
                          <m:t>𝑖</m:t>
                        </m:r>
                        <m:r>
                          <a:rPr lang="cs-CZ" sz="1600" i="1">
                            <a:effectLst/>
                            <a:latin typeface="Cambria Math" panose="02040503050406030204" pitchFamily="18" charset="0"/>
                            <a:ea typeface="Calibri" panose="020F0502020204030204" pitchFamily="34" charset="0"/>
                            <a:cs typeface="Times New Roman" panose="02020603050405020304" pitchFamily="18" charset="0"/>
                          </a:rPr>
                          <m:t>)</m:t>
                        </m:r>
                      </m:den>
                    </m:f>
                  </m:oMath>
                </a14:m>
                <a:endParaRPr lang="cs-CZ" sz="1600" dirty="0"/>
              </a:p>
            </p:txBody>
          </p:sp>
        </mc:Choice>
        <mc:Fallback xmlns="">
          <p:sp>
            <p:nvSpPr>
              <p:cNvPr id="7" name="TextovéPole 6">
                <a:extLst>
                  <a:ext uri="{FF2B5EF4-FFF2-40B4-BE49-F238E27FC236}">
                    <a16:creationId xmlns:a16="http://schemas.microsoft.com/office/drawing/2014/main" id="{060F8E68-853A-4ABC-99AB-894D5DB38408}"/>
                  </a:ext>
                </a:extLst>
              </p:cNvPr>
              <p:cNvSpPr txBox="1">
                <a:spLocks noRot="1" noChangeAspect="1" noMove="1" noResize="1" noEditPoints="1" noAdjustHandles="1" noChangeArrowheads="1" noChangeShapeType="1" noTextEdit="1"/>
              </p:cNvSpPr>
              <p:nvPr/>
            </p:nvSpPr>
            <p:spPr>
              <a:xfrm>
                <a:off x="4837044" y="1567576"/>
                <a:ext cx="7235688" cy="1122167"/>
              </a:xfrm>
              <a:prstGeom prst="rect">
                <a:avLst/>
              </a:prstGeom>
              <a:blipFill>
                <a:blip r:embed="rId2"/>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9" name="TextovéPole 8">
                <a:extLst>
                  <a:ext uri="{FF2B5EF4-FFF2-40B4-BE49-F238E27FC236}">
                    <a16:creationId xmlns:a16="http://schemas.microsoft.com/office/drawing/2014/main" id="{E6CE26CF-25F9-486E-8FF5-CDABFCF00493}"/>
                  </a:ext>
                </a:extLst>
              </p:cNvPr>
              <p:cNvSpPr txBox="1"/>
              <p:nvPr/>
            </p:nvSpPr>
            <p:spPr>
              <a:xfrm>
                <a:off x="9250018" y="3429000"/>
                <a:ext cx="2822713" cy="56483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14:m>
                  <m:oMathPara xmlns:m="http://schemas.openxmlformats.org/officeDocument/2006/math">
                    <m:oMathParaPr>
                      <m:jc m:val="centerGroup"/>
                    </m:oMathParaPr>
                    <m:oMath xmlns:m="http://schemas.openxmlformats.org/officeDocument/2006/math">
                      <m:r>
                        <a:rPr lang="cs-CZ" sz="1600" i="1" smtClean="0">
                          <a:effectLst/>
                          <a:latin typeface="Cambria Math" panose="02040503050406030204" pitchFamily="18" charset="0"/>
                          <a:ea typeface="Calibri" panose="020F0502020204030204" pitchFamily="34" charset="0"/>
                          <a:cs typeface="Times New Roman" panose="02020603050405020304" pitchFamily="18" charset="0"/>
                        </a:rPr>
                        <m:t>𝐹𝑉𝐴</m:t>
                      </m:r>
                      <m:r>
                        <a:rPr lang="cs-CZ" sz="1600" i="1" smtClean="0">
                          <a:effectLst/>
                          <a:latin typeface="Cambria Math" panose="02040503050406030204" pitchFamily="18" charset="0"/>
                          <a:ea typeface="Calibri" panose="020F0502020204030204" pitchFamily="34" charset="0"/>
                          <a:cs typeface="Times New Roman" panose="02020603050405020304" pitchFamily="18" charset="0"/>
                        </a:rPr>
                        <m:t>=</m:t>
                      </m:r>
                      <m:r>
                        <a:rPr lang="cs-CZ" sz="1600" b="1" i="1">
                          <a:effectLst/>
                          <a:latin typeface="Cambria Math" panose="02040503050406030204" pitchFamily="18" charset="0"/>
                          <a:ea typeface="Calibri" panose="020F0502020204030204" pitchFamily="34" charset="0"/>
                          <a:cs typeface="Times New Roman" panose="02020603050405020304" pitchFamily="18" charset="0"/>
                        </a:rPr>
                        <m:t>𝒂</m:t>
                      </m:r>
                      <m:r>
                        <a:rPr lang="cs-CZ" sz="1600" b="1" i="1" smtClean="0">
                          <a:effectLst/>
                          <a:latin typeface="Cambria Math" panose="02040503050406030204" pitchFamily="18" charset="0"/>
                          <a:ea typeface="Calibri" panose="020F0502020204030204" pitchFamily="34" charset="0"/>
                          <a:cs typeface="Times New Roman" panose="02020603050405020304" pitchFamily="18" charset="0"/>
                        </a:rPr>
                        <m:t> </m:t>
                      </m:r>
                      <m:r>
                        <a:rPr lang="cs-CZ" sz="1600" b="1" i="1" smtClean="0">
                          <a:effectLst/>
                          <a:latin typeface="Cambria Math" panose="02040503050406030204" pitchFamily="18" charset="0"/>
                          <a:ea typeface="Cambria Math" panose="02040503050406030204" pitchFamily="18" charset="0"/>
                          <a:cs typeface="Times New Roman" panose="02020603050405020304" pitchFamily="18" charset="0"/>
                        </a:rPr>
                        <m:t>×</m:t>
                      </m:r>
                      <m:r>
                        <a:rPr lang="cs-CZ" sz="1600" b="1" i="1">
                          <a:solidFill>
                            <a:srgbClr val="0000DC"/>
                          </a:solidFill>
                          <a:latin typeface="Cambria Math" panose="02040503050406030204" pitchFamily="18" charset="0"/>
                          <a:ea typeface="Cambria Math" panose="02040503050406030204" pitchFamily="18" charset="0"/>
                          <a:cs typeface="Times New Roman" panose="02020603050405020304" pitchFamily="18" charset="0"/>
                        </a:rPr>
                        <m:t>𝑿</m:t>
                      </m:r>
                      <m:r>
                        <a:rPr lang="cs-CZ" sz="1600" b="1" i="1">
                          <a:solidFill>
                            <a:srgbClr val="0000DC"/>
                          </a:solidFill>
                          <a:latin typeface="Cambria Math" panose="02040503050406030204" pitchFamily="18" charset="0"/>
                          <a:ea typeface="Cambria Math" panose="02040503050406030204" pitchFamily="18" charset="0"/>
                          <a:cs typeface="Times New Roman" panose="02020603050405020304" pitchFamily="18" charset="0"/>
                        </a:rPr>
                        <m:t>×</m:t>
                      </m:r>
                      <m:f>
                        <m:f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fPr>
                        <m:num>
                          <m:sSup>
                            <m:sSupPr>
                              <m:ctrlPr>
                                <a:rPr lang="cs-CZ" sz="1600" i="1">
                                  <a:effectLst/>
                                  <a:latin typeface="Cambria Math" panose="02040503050406030204" pitchFamily="18" charset="0"/>
                                  <a:ea typeface="Calibri" panose="020F0502020204030204" pitchFamily="34" charset="0"/>
                                  <a:cs typeface="Times New Roman" panose="02020603050405020304" pitchFamily="18" charset="0"/>
                                </a:rPr>
                              </m:ctrlPr>
                            </m:sSupPr>
                            <m:e>
                              <m:r>
                                <a:rPr lang="cs-CZ" sz="1600" i="1">
                                  <a:effectLst/>
                                  <a:latin typeface="Cambria Math" panose="02040503050406030204" pitchFamily="18" charset="0"/>
                                  <a:ea typeface="Calibri" panose="020F0502020204030204" pitchFamily="34" charset="0"/>
                                  <a:cs typeface="Times New Roman" panose="02020603050405020304" pitchFamily="18" charset="0"/>
                                </a:rPr>
                                <m:t>(1+</m:t>
                              </m:r>
                              <m:r>
                                <a:rPr lang="cs-CZ" sz="1600" b="1" i="1" smtClean="0">
                                  <a:effectLst/>
                                  <a:latin typeface="Cambria Math" panose="02040503050406030204" pitchFamily="18" charset="0"/>
                                  <a:ea typeface="Calibri" panose="020F0502020204030204" pitchFamily="34" charset="0"/>
                                  <a:cs typeface="Times New Roman" panose="02020603050405020304" pitchFamily="18" charset="0"/>
                                </a:rPr>
                                <m:t>𝒓</m:t>
                              </m:r>
                              <m:r>
                                <a:rPr lang="cs-CZ" sz="1600" i="1">
                                  <a:effectLst/>
                                  <a:latin typeface="Cambria Math" panose="02040503050406030204" pitchFamily="18" charset="0"/>
                                  <a:ea typeface="Calibri" panose="020F0502020204030204" pitchFamily="34" charset="0"/>
                                  <a:cs typeface="Times New Roman" panose="02020603050405020304" pitchFamily="18" charset="0"/>
                                </a:rPr>
                                <m:t>)</m:t>
                              </m:r>
                            </m:e>
                            <m:sup>
                              <m:r>
                                <a:rPr lang="cs-CZ" sz="1600" i="1">
                                  <a:effectLst/>
                                  <a:latin typeface="Cambria Math" panose="02040503050406030204" pitchFamily="18" charset="0"/>
                                  <a:ea typeface="Calibri" panose="020F0502020204030204" pitchFamily="34" charset="0"/>
                                  <a:cs typeface="Times New Roman" panose="02020603050405020304" pitchFamily="18" charset="0"/>
                                </a:rPr>
                                <m:t>𝑛</m:t>
                              </m:r>
                            </m:sup>
                          </m:sSup>
                          <m:r>
                            <a:rPr lang="cs-CZ" sz="1600" i="1">
                              <a:effectLst/>
                              <a:latin typeface="Cambria Math" panose="02040503050406030204" pitchFamily="18" charset="0"/>
                              <a:ea typeface="Calibri" panose="020F0502020204030204" pitchFamily="34" charset="0"/>
                              <a:cs typeface="Times New Roman" panose="02020603050405020304" pitchFamily="18" charset="0"/>
                            </a:rPr>
                            <m:t>−1</m:t>
                          </m:r>
                        </m:num>
                        <m:den>
                          <m:r>
                            <a:rPr lang="cs-CZ" sz="1600" b="0" i="1" smtClean="0">
                              <a:effectLst/>
                              <a:latin typeface="Cambria Math" panose="02040503050406030204" pitchFamily="18" charset="0"/>
                              <a:ea typeface="Calibri" panose="020F0502020204030204" pitchFamily="34" charset="0"/>
                              <a:cs typeface="Times New Roman" panose="02020603050405020304" pitchFamily="18" charset="0"/>
                            </a:rPr>
                            <m:t>𝑟</m:t>
                          </m:r>
                        </m:den>
                      </m:f>
                    </m:oMath>
                  </m:oMathPara>
                </a14:m>
                <a:endParaRPr lang="cs-CZ" sz="1600" dirty="0"/>
              </a:p>
            </p:txBody>
          </p:sp>
        </mc:Choice>
        <mc:Fallback xmlns="">
          <p:sp>
            <p:nvSpPr>
              <p:cNvPr id="9" name="TextovéPole 8">
                <a:extLst>
                  <a:ext uri="{FF2B5EF4-FFF2-40B4-BE49-F238E27FC236}">
                    <a16:creationId xmlns:a16="http://schemas.microsoft.com/office/drawing/2014/main" id="{E6CE26CF-25F9-486E-8FF5-CDABFCF00493}"/>
                  </a:ext>
                </a:extLst>
              </p:cNvPr>
              <p:cNvSpPr txBox="1">
                <a:spLocks noRot="1" noChangeAspect="1" noMove="1" noResize="1" noEditPoints="1" noAdjustHandles="1" noChangeArrowheads="1" noChangeShapeType="1" noTextEdit="1"/>
              </p:cNvSpPr>
              <p:nvPr/>
            </p:nvSpPr>
            <p:spPr>
              <a:xfrm>
                <a:off x="9250018" y="3429000"/>
                <a:ext cx="2822713" cy="564835"/>
              </a:xfrm>
              <a:prstGeom prst="rect">
                <a:avLst/>
              </a:prstGeom>
              <a:blipFill>
                <a:blip r:embed="rId3"/>
                <a:stretch>
                  <a:fillRect/>
                </a:stretch>
              </a:blipFill>
            </p:spPr>
            <p:txBody>
              <a:bodyPr/>
              <a:lstStyle/>
              <a:p>
                <a:r>
                  <a:rPr lang="cs-CZ">
                    <a:noFill/>
                  </a:rPr>
                  <a:t> </a:t>
                </a:r>
              </a:p>
            </p:txBody>
          </p:sp>
        </mc:Fallback>
      </mc:AlternateContent>
      <p:cxnSp>
        <p:nvCxnSpPr>
          <p:cNvPr id="11" name="Přímá spojnice se šipkou 10">
            <a:extLst>
              <a:ext uri="{FF2B5EF4-FFF2-40B4-BE49-F238E27FC236}">
                <a16:creationId xmlns:a16="http://schemas.microsoft.com/office/drawing/2014/main" id="{C576D6FF-8EC4-4476-B8D2-8D131699C4F6}"/>
              </a:ext>
            </a:extLst>
          </p:cNvPr>
          <p:cNvCxnSpPr/>
          <p:nvPr/>
        </p:nvCxnSpPr>
        <p:spPr bwMode="auto">
          <a:xfrm flipV="1">
            <a:off x="10575234" y="4134678"/>
            <a:ext cx="0" cy="304800"/>
          </a:xfrm>
          <a:prstGeom prst="straightConnector1">
            <a:avLst/>
          </a:prstGeom>
          <a:ln w="38100">
            <a:headEnd type="none" w="med" len="med"/>
            <a:tailEnd type="triangle"/>
          </a:ln>
        </p:spPr>
        <p:style>
          <a:lnRef idx="1">
            <a:schemeClr val="accent2"/>
          </a:lnRef>
          <a:fillRef idx="0">
            <a:schemeClr val="accent2"/>
          </a:fillRef>
          <a:effectRef idx="0">
            <a:schemeClr val="accent2"/>
          </a:effectRef>
          <a:fontRef idx="minor">
            <a:schemeClr val="tx1"/>
          </a:fontRef>
        </p:style>
      </p:cxnSp>
      <mc:AlternateContent xmlns:mc="http://schemas.openxmlformats.org/markup-compatibility/2006" xmlns:a14="http://schemas.microsoft.com/office/drawing/2010/main">
        <mc:Choice Requires="a14">
          <p:sp>
            <p:nvSpPr>
              <p:cNvPr id="13" name="TextovéPole 12">
                <a:extLst>
                  <a:ext uri="{FF2B5EF4-FFF2-40B4-BE49-F238E27FC236}">
                    <a16:creationId xmlns:a16="http://schemas.microsoft.com/office/drawing/2014/main" id="{36BA3FE0-243F-40D4-83C8-7BF3BFCF67BA}"/>
                  </a:ext>
                </a:extLst>
              </p:cNvPr>
              <p:cNvSpPr txBox="1"/>
              <p:nvPr/>
            </p:nvSpPr>
            <p:spPr>
              <a:xfrm>
                <a:off x="9992142" y="4601163"/>
                <a:ext cx="2080590" cy="64453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cs-CZ" sz="1200" b="1" dirty="0">
                    <a:cs typeface="Times New Roman" panose="02020603050405020304" pitchFamily="18" charset="0"/>
                  </a:rPr>
                  <a:t>Součet aritmetické řady:</a:t>
                </a:r>
              </a:p>
              <a:p>
                <a:pPr/>
                <a14:m>
                  <m:oMathPara xmlns:m="http://schemas.openxmlformats.org/officeDocument/2006/math">
                    <m:oMathParaPr>
                      <m:jc m:val="centerGroup"/>
                    </m:oMathParaPr>
                    <m:oMath xmlns:m="http://schemas.openxmlformats.org/officeDocument/2006/math">
                      <m:f>
                        <m:fPr>
                          <m:ctrlPr>
                            <a:rPr lang="cs-CZ" sz="1400" b="0" i="1" smtClean="0">
                              <a:latin typeface="Cambria Math" panose="02040503050406030204" pitchFamily="18" charset="0"/>
                            </a:rPr>
                          </m:ctrlPr>
                        </m:fPr>
                        <m:num>
                          <m:r>
                            <a:rPr lang="cs-CZ" sz="1400" b="0" i="1" smtClean="0">
                              <a:latin typeface="Cambria Math" panose="02040503050406030204" pitchFamily="18" charset="0"/>
                            </a:rPr>
                            <m:t>𝑛</m:t>
                          </m:r>
                        </m:num>
                        <m:den>
                          <m:r>
                            <a:rPr lang="cs-CZ" sz="1400" b="0" i="1" smtClean="0">
                              <a:latin typeface="Cambria Math" panose="02040503050406030204" pitchFamily="18" charset="0"/>
                            </a:rPr>
                            <m:t>2</m:t>
                          </m:r>
                        </m:den>
                      </m:f>
                      <m:r>
                        <a:rPr lang="cs-CZ" sz="1400" b="0" i="1" smtClean="0">
                          <a:latin typeface="Cambria Math" panose="02040503050406030204" pitchFamily="18" charset="0"/>
                          <a:ea typeface="Cambria Math" panose="02040503050406030204" pitchFamily="18" charset="0"/>
                        </a:rPr>
                        <m:t>×(</m:t>
                      </m:r>
                      <m:sSub>
                        <m:sSubPr>
                          <m:ctrlPr>
                            <a:rPr lang="cs-CZ" sz="1400" b="0" i="1" smtClean="0">
                              <a:latin typeface="Cambria Math" panose="02040503050406030204" pitchFamily="18" charset="0"/>
                              <a:ea typeface="Cambria Math" panose="02040503050406030204" pitchFamily="18" charset="0"/>
                            </a:rPr>
                          </m:ctrlPr>
                        </m:sSubPr>
                        <m:e>
                          <m:r>
                            <a:rPr lang="cs-CZ" sz="1400" b="0" i="1" smtClean="0">
                              <a:latin typeface="Cambria Math" panose="02040503050406030204" pitchFamily="18" charset="0"/>
                              <a:ea typeface="Cambria Math" panose="02040503050406030204" pitchFamily="18" charset="0"/>
                            </a:rPr>
                            <m:t>𝑥</m:t>
                          </m:r>
                        </m:e>
                        <m:sub>
                          <m:r>
                            <a:rPr lang="cs-CZ" sz="1400" b="0" i="1" smtClean="0">
                              <a:latin typeface="Cambria Math" panose="02040503050406030204" pitchFamily="18" charset="0"/>
                              <a:ea typeface="Cambria Math" panose="02040503050406030204" pitchFamily="18" charset="0"/>
                            </a:rPr>
                            <m:t>1</m:t>
                          </m:r>
                        </m:sub>
                      </m:sSub>
                      <m:r>
                        <a:rPr lang="cs-CZ" sz="1400" b="0" i="1" smtClean="0">
                          <a:latin typeface="Cambria Math" panose="02040503050406030204" pitchFamily="18" charset="0"/>
                          <a:ea typeface="Cambria Math" panose="02040503050406030204" pitchFamily="18" charset="0"/>
                        </a:rPr>
                        <m:t>+</m:t>
                      </m:r>
                      <m:sSub>
                        <m:sSubPr>
                          <m:ctrlPr>
                            <a:rPr lang="cs-CZ" sz="1400" b="0" i="1" smtClean="0">
                              <a:latin typeface="Cambria Math" panose="02040503050406030204" pitchFamily="18" charset="0"/>
                              <a:ea typeface="Cambria Math" panose="02040503050406030204" pitchFamily="18" charset="0"/>
                            </a:rPr>
                          </m:ctrlPr>
                        </m:sSubPr>
                        <m:e>
                          <m:r>
                            <a:rPr lang="cs-CZ" sz="1400" b="0" i="1" smtClean="0">
                              <a:latin typeface="Cambria Math" panose="02040503050406030204" pitchFamily="18" charset="0"/>
                              <a:ea typeface="Cambria Math" panose="02040503050406030204" pitchFamily="18" charset="0"/>
                            </a:rPr>
                            <m:t>𝑥</m:t>
                          </m:r>
                        </m:e>
                        <m:sub>
                          <m:r>
                            <a:rPr lang="cs-CZ" sz="1400" b="0" i="1" smtClean="0">
                              <a:latin typeface="Cambria Math" panose="02040503050406030204" pitchFamily="18" charset="0"/>
                              <a:ea typeface="Cambria Math" panose="02040503050406030204" pitchFamily="18" charset="0"/>
                            </a:rPr>
                            <m:t>𝑛</m:t>
                          </m:r>
                        </m:sub>
                      </m:sSub>
                      <m:r>
                        <a:rPr lang="cs-CZ" sz="1400" b="0" i="1" smtClean="0">
                          <a:latin typeface="Cambria Math" panose="02040503050406030204" pitchFamily="18" charset="0"/>
                          <a:ea typeface="Cambria Math" panose="02040503050406030204" pitchFamily="18" charset="0"/>
                        </a:rPr>
                        <m:t>)</m:t>
                      </m:r>
                    </m:oMath>
                  </m:oMathPara>
                </a14:m>
                <a:endParaRPr lang="cs-CZ" sz="1600" dirty="0"/>
              </a:p>
            </p:txBody>
          </p:sp>
        </mc:Choice>
        <mc:Fallback xmlns="">
          <p:sp>
            <p:nvSpPr>
              <p:cNvPr id="13" name="TextovéPole 12">
                <a:extLst>
                  <a:ext uri="{FF2B5EF4-FFF2-40B4-BE49-F238E27FC236}">
                    <a16:creationId xmlns:a16="http://schemas.microsoft.com/office/drawing/2014/main" id="{36BA3FE0-243F-40D4-83C8-7BF3BFCF67BA}"/>
                  </a:ext>
                </a:extLst>
              </p:cNvPr>
              <p:cNvSpPr txBox="1">
                <a:spLocks noRot="1" noChangeAspect="1" noMove="1" noResize="1" noEditPoints="1" noAdjustHandles="1" noChangeArrowheads="1" noChangeShapeType="1" noTextEdit="1"/>
              </p:cNvSpPr>
              <p:nvPr/>
            </p:nvSpPr>
            <p:spPr>
              <a:xfrm>
                <a:off x="9992142" y="4601163"/>
                <a:ext cx="2080590" cy="644535"/>
              </a:xfrm>
              <a:prstGeom prst="rect">
                <a:avLst/>
              </a:prstGeom>
              <a:blipFill>
                <a:blip r:embed="rId4"/>
                <a:stretch>
                  <a:fillRect/>
                </a:stretch>
              </a:blipFill>
            </p:spPr>
            <p:txBody>
              <a:bodyPr/>
              <a:lstStyle/>
              <a:p>
                <a:r>
                  <a:rPr lang="cs-CZ">
                    <a:noFill/>
                  </a:rPr>
                  <a:t> </a:t>
                </a:r>
              </a:p>
            </p:txBody>
          </p:sp>
        </mc:Fallback>
      </mc:AlternateContent>
      <p:cxnSp>
        <p:nvCxnSpPr>
          <p:cNvPr id="15" name="Přímá spojnice se šipkou 14">
            <a:extLst>
              <a:ext uri="{FF2B5EF4-FFF2-40B4-BE49-F238E27FC236}">
                <a16:creationId xmlns:a16="http://schemas.microsoft.com/office/drawing/2014/main" id="{2D3A3760-199D-4E99-8188-2B34C08D9228}"/>
              </a:ext>
            </a:extLst>
          </p:cNvPr>
          <p:cNvCxnSpPr/>
          <p:nvPr/>
        </p:nvCxnSpPr>
        <p:spPr bwMode="auto">
          <a:xfrm>
            <a:off x="8044070" y="3617843"/>
            <a:ext cx="980660" cy="0"/>
          </a:xfrm>
          <a:prstGeom prst="straightConnector1">
            <a:avLst/>
          </a:prstGeom>
          <a:ln w="28575">
            <a:headEnd type="none" w="med" len="med"/>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7" name="TextovéPole 16">
                <a:extLst>
                  <a:ext uri="{FF2B5EF4-FFF2-40B4-BE49-F238E27FC236}">
                    <a16:creationId xmlns:a16="http://schemas.microsoft.com/office/drawing/2014/main" id="{EFDC5AF6-7C0E-4D8D-81EC-FF0C4A026999}"/>
                  </a:ext>
                </a:extLst>
              </p:cNvPr>
              <p:cNvSpPr txBox="1"/>
              <p:nvPr/>
            </p:nvSpPr>
            <p:spPr>
              <a:xfrm>
                <a:off x="119269" y="3635532"/>
                <a:ext cx="1055373" cy="358303"/>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14:m>
                  <m:oMathPara xmlns:m="http://schemas.openxmlformats.org/officeDocument/2006/math">
                    <m:oMathParaPr>
                      <m:jc m:val="centerGroup"/>
                    </m:oMathParaPr>
                    <m:oMath xmlns:m="http://schemas.openxmlformats.org/officeDocument/2006/math">
                      <m:sSub>
                        <m:sSubPr>
                          <m:ctrlPr>
                            <a:rPr lang="cs-CZ" sz="1600" b="0" i="1" smtClean="0">
                              <a:latin typeface="Cambria Math" panose="02040503050406030204" pitchFamily="18" charset="0"/>
                              <a:ea typeface="Cambria Math" panose="02040503050406030204" pitchFamily="18" charset="0"/>
                            </a:rPr>
                          </m:ctrlPr>
                        </m:sSubPr>
                        <m:e>
                          <m:r>
                            <a:rPr lang="cs-CZ" sz="1600" b="0" i="1" smtClean="0">
                              <a:latin typeface="Cambria Math" panose="02040503050406030204" pitchFamily="18" charset="0"/>
                              <a:ea typeface="Cambria Math" panose="02040503050406030204" pitchFamily="18" charset="0"/>
                            </a:rPr>
                            <m:t>𝑟</m:t>
                          </m:r>
                        </m:e>
                        <m:sub>
                          <m:r>
                            <a:rPr lang="cs-CZ" sz="1600" b="0" i="1" smtClean="0">
                              <a:latin typeface="Cambria Math" panose="02040503050406030204" pitchFamily="18" charset="0"/>
                              <a:ea typeface="Cambria Math" panose="02040503050406030204" pitchFamily="18" charset="0"/>
                            </a:rPr>
                            <m:t>𝑒𝑓𝑒𝑘𝑡𝑖𝑣𝑛</m:t>
                          </m:r>
                          <m:r>
                            <a:rPr lang="cs-CZ" sz="1600" b="0" i="1" smtClean="0">
                              <a:latin typeface="Cambria Math" panose="02040503050406030204" pitchFamily="18" charset="0"/>
                              <a:ea typeface="Cambria Math" panose="02040503050406030204" pitchFamily="18" charset="0"/>
                            </a:rPr>
                            <m:t>í</m:t>
                          </m:r>
                        </m:sub>
                      </m:sSub>
                    </m:oMath>
                  </m:oMathPara>
                </a14:m>
                <a:endParaRPr lang="cs-CZ" sz="1600" b="1" dirty="0">
                  <a:cs typeface="Times New Roman" panose="02020603050405020304" pitchFamily="18" charset="0"/>
                </a:endParaRPr>
              </a:p>
            </p:txBody>
          </p:sp>
        </mc:Choice>
        <mc:Fallback xmlns="">
          <p:sp>
            <p:nvSpPr>
              <p:cNvPr id="17" name="TextovéPole 16">
                <a:extLst>
                  <a:ext uri="{FF2B5EF4-FFF2-40B4-BE49-F238E27FC236}">
                    <a16:creationId xmlns:a16="http://schemas.microsoft.com/office/drawing/2014/main" id="{EFDC5AF6-7C0E-4D8D-81EC-FF0C4A026999}"/>
                  </a:ext>
                </a:extLst>
              </p:cNvPr>
              <p:cNvSpPr txBox="1">
                <a:spLocks noRot="1" noChangeAspect="1" noMove="1" noResize="1" noEditPoints="1" noAdjustHandles="1" noChangeArrowheads="1" noChangeShapeType="1" noTextEdit="1"/>
              </p:cNvSpPr>
              <p:nvPr/>
            </p:nvSpPr>
            <p:spPr>
              <a:xfrm>
                <a:off x="119269" y="3635532"/>
                <a:ext cx="1055373" cy="358303"/>
              </a:xfrm>
              <a:prstGeom prst="rect">
                <a:avLst/>
              </a:prstGeom>
              <a:blipFill>
                <a:blip r:embed="rId5"/>
                <a:stretch>
                  <a:fillRect b="-3175"/>
                </a:stretch>
              </a:blipFill>
            </p:spPr>
            <p:txBody>
              <a:bodyPr/>
              <a:lstStyle/>
              <a:p>
                <a:r>
                  <a:rPr lang="cs-CZ">
                    <a:noFill/>
                  </a:rPr>
                  <a:t> </a:t>
                </a:r>
              </a:p>
            </p:txBody>
          </p:sp>
        </mc:Fallback>
      </mc:AlternateContent>
      <p:cxnSp>
        <p:nvCxnSpPr>
          <p:cNvPr id="19" name="Přímá spojnice se šipkou 18">
            <a:extLst>
              <a:ext uri="{FF2B5EF4-FFF2-40B4-BE49-F238E27FC236}">
                <a16:creationId xmlns:a16="http://schemas.microsoft.com/office/drawing/2014/main" id="{E684CE76-84FC-495B-B487-4BABD544E92B}"/>
              </a:ext>
            </a:extLst>
          </p:cNvPr>
          <p:cNvCxnSpPr/>
          <p:nvPr/>
        </p:nvCxnSpPr>
        <p:spPr bwMode="auto">
          <a:xfrm flipH="1">
            <a:off x="1285461" y="3856383"/>
            <a:ext cx="238539" cy="0"/>
          </a:xfrm>
          <a:prstGeom prst="straightConnector1">
            <a:avLst/>
          </a:prstGeom>
          <a:ln w="28575">
            <a:headEnd type="none" w="med" len="me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4995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en-GB" noProof="0"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a:t>Vzorový příklad - spoření</a:t>
            </a:r>
          </a:p>
        </p:txBody>
      </p:sp>
      <p:sp>
        <p:nvSpPr>
          <p:cNvPr id="5" name="Zástupný symbol pro obsah 4"/>
          <p:cNvSpPr>
            <a:spLocks noGrp="1"/>
          </p:cNvSpPr>
          <p:nvPr>
            <p:ph idx="1"/>
          </p:nvPr>
        </p:nvSpPr>
        <p:spPr/>
        <p:txBody>
          <a:bodyPr/>
          <a:lstStyle/>
          <a:p>
            <a:pPr marL="72000" indent="0">
              <a:buNone/>
            </a:pPr>
            <a:r>
              <a:rPr lang="cs-CZ" dirty="0"/>
              <a:t>Kolik bude činit Vaše pravidelná úložka, kterou si zabezpečíte při měsíčním spoření během 10 let částku 850.000 Kč? Banka připisuje úrok ročně a úroková sazba činí 3 % p. a. Prostředky vkládáte na BÚ </a:t>
            </a:r>
            <a:r>
              <a:rPr lang="cs-CZ" b="1" dirty="0"/>
              <a:t>na začátku měsíce</a:t>
            </a:r>
            <a:r>
              <a:rPr lang="cs-CZ" dirty="0"/>
              <a:t>. Kolik bude výška vkladu, jestli bude vklad </a:t>
            </a:r>
            <a:r>
              <a:rPr lang="cs-CZ" b="1" dirty="0"/>
              <a:t>polhůtní. </a:t>
            </a:r>
          </a:p>
          <a:p>
            <a:pPr marL="72000" indent="0">
              <a:buNone/>
            </a:pPr>
            <a:endParaRPr lang="cs-CZ" dirty="0"/>
          </a:p>
          <a:p>
            <a:pPr marL="72000" indent="0">
              <a:buNone/>
            </a:pPr>
            <a:r>
              <a:rPr lang="cs-CZ" dirty="0"/>
              <a:t>Jak řešíme?</a:t>
            </a:r>
          </a:p>
        </p:txBody>
      </p:sp>
      <mc:AlternateContent xmlns:mc="http://schemas.openxmlformats.org/markup-compatibility/2006" xmlns:p14="http://schemas.microsoft.com/office/powerpoint/2010/main">
        <mc:Choice Requires="p14">
          <p:contentPart p14:bwMode="auto" r:id="rId2">
            <p14:nvContentPartPr>
              <p14:cNvPr id="24" name="Rukopis 23">
                <a:extLst>
                  <a:ext uri="{FF2B5EF4-FFF2-40B4-BE49-F238E27FC236}">
                    <a16:creationId xmlns:a16="http://schemas.microsoft.com/office/drawing/2014/main" id="{59B25209-A55F-45F0-8FD1-2040F33CC7CC}"/>
                  </a:ext>
                </a:extLst>
              </p14:cNvPr>
              <p14:cNvContentPartPr/>
              <p14:nvPr/>
            </p14:nvContentPartPr>
            <p14:xfrm>
              <a:off x="5706514" y="4238111"/>
              <a:ext cx="7200" cy="5400"/>
            </p14:xfrm>
          </p:contentPart>
        </mc:Choice>
        <mc:Fallback xmlns="">
          <p:pic>
            <p:nvPicPr>
              <p:cNvPr id="24" name="Rukopis 23">
                <a:extLst>
                  <a:ext uri="{FF2B5EF4-FFF2-40B4-BE49-F238E27FC236}">
                    <a16:creationId xmlns:a16="http://schemas.microsoft.com/office/drawing/2014/main" id="{59B25209-A55F-45F0-8FD1-2040F33CC7CC}"/>
                  </a:ext>
                </a:extLst>
              </p:cNvPr>
              <p:cNvPicPr/>
              <p:nvPr/>
            </p:nvPicPr>
            <p:blipFill>
              <a:blip r:embed="rId3"/>
              <a:stretch>
                <a:fillRect/>
              </a:stretch>
            </p:blipFill>
            <p:spPr>
              <a:xfrm>
                <a:off x="5697874" y="4229111"/>
                <a:ext cx="24840" cy="23040"/>
              </a:xfrm>
              <a:prstGeom prst="rect">
                <a:avLst/>
              </a:prstGeom>
            </p:spPr>
          </p:pic>
        </mc:Fallback>
      </mc:AlternateContent>
      <p:sp>
        <p:nvSpPr>
          <p:cNvPr id="21" name="Přímá spojnice 20">
            <a:extLst>
              <a:ext uri="{FF2B5EF4-FFF2-40B4-BE49-F238E27FC236}">
                <a16:creationId xmlns:a16="http://schemas.microsoft.com/office/drawing/2014/main" id="{F9FA280C-7A39-4E3D-B133-A0C2C335C778}"/>
              </a:ext>
            </a:extLst>
          </p:cNvPr>
          <p:cNvSpPr/>
          <p:nvPr/>
        </p:nvSpPr>
        <p:spPr>
          <a:xfrm>
            <a:off x="824212" y="5246176"/>
            <a:ext cx="3840480" cy="0"/>
          </a:xfrm>
          <a:prstGeom prst="line">
            <a:avLst/>
          </a:prstGeom>
          <a:solidFill>
            <a:srgbClr val="000000">
              <a:alpha val="5000"/>
            </a:srgbClr>
          </a:solidFill>
          <a:ln w="18000">
            <a:solidFill>
              <a:srgbClr val="000000"/>
            </a:solidFill>
          </a:ln>
        </p:spPr>
        <p:txBody>
          <a:bodyPr wrap="none" rtlCol="0" anchor="ctr" anchorCtr="1"/>
          <a:lstStyle/>
          <a:p>
            <a:endParaRPr lang="sk-SK">
              <a:solidFill>
                <a:srgbClr val="000000"/>
              </a:solidFill>
            </a:endParaRPr>
          </a:p>
        </p:txBody>
      </p:sp>
      <mc:AlternateContent xmlns:mc="http://schemas.openxmlformats.org/markup-compatibility/2006" xmlns:p14="http://schemas.microsoft.com/office/powerpoint/2010/main">
        <mc:Choice Requires="p14">
          <p:contentPart p14:bwMode="auto" r:id="rId4">
            <p14:nvContentPartPr>
              <p14:cNvPr id="50" name="Rukopis 49">
                <a:extLst>
                  <a:ext uri="{FF2B5EF4-FFF2-40B4-BE49-F238E27FC236}">
                    <a16:creationId xmlns:a16="http://schemas.microsoft.com/office/drawing/2014/main" id="{96ACC88D-33DF-4884-9718-7DF6D0E6A395}"/>
                  </a:ext>
                </a:extLst>
              </p14:cNvPr>
              <p14:cNvContentPartPr/>
              <p14:nvPr/>
            </p14:nvContentPartPr>
            <p14:xfrm>
              <a:off x="8593714" y="3057671"/>
              <a:ext cx="360" cy="360"/>
            </p14:xfrm>
          </p:contentPart>
        </mc:Choice>
        <mc:Fallback xmlns="">
          <p:pic>
            <p:nvPicPr>
              <p:cNvPr id="50" name="Rukopis 49">
                <a:extLst>
                  <a:ext uri="{FF2B5EF4-FFF2-40B4-BE49-F238E27FC236}">
                    <a16:creationId xmlns:a16="http://schemas.microsoft.com/office/drawing/2014/main" id="{96ACC88D-33DF-4884-9718-7DF6D0E6A395}"/>
                  </a:ext>
                </a:extLst>
              </p:cNvPr>
              <p:cNvPicPr/>
              <p:nvPr/>
            </p:nvPicPr>
            <p:blipFill>
              <a:blip r:embed="rId5"/>
              <a:stretch>
                <a:fillRect/>
              </a:stretch>
            </p:blipFill>
            <p:spPr>
              <a:xfrm>
                <a:off x="8584714" y="3048671"/>
                <a:ext cx="18000" cy="18000"/>
              </a:xfrm>
              <a:prstGeom prst="rect">
                <a:avLst/>
              </a:prstGeom>
            </p:spPr>
          </p:pic>
        </mc:Fallback>
      </mc:AlternateContent>
    </p:spTree>
    <p:extLst>
      <p:ext uri="{BB962C8B-B14F-4D97-AF65-F5344CB8AC3E}">
        <p14:creationId xmlns:p14="http://schemas.microsoft.com/office/powerpoint/2010/main" val="2343526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en-GB" noProof="0"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a:t>Vzorový příklad – řešení 1a</a:t>
            </a:r>
          </a:p>
        </p:txBody>
      </p:sp>
      <p:sp>
        <p:nvSpPr>
          <p:cNvPr id="5" name="Zástupný symbol pro obsah 4"/>
          <p:cNvSpPr>
            <a:spLocks noGrp="1"/>
          </p:cNvSpPr>
          <p:nvPr>
            <p:ph idx="1"/>
          </p:nvPr>
        </p:nvSpPr>
        <p:spPr>
          <a:xfrm>
            <a:off x="720000" y="1418403"/>
            <a:ext cx="10753200" cy="710514"/>
          </a:xfrm>
        </p:spPr>
        <p:txBody>
          <a:bodyPr vert="horz" lIns="0" tIns="0" rIns="0" bIns="0" rtlCol="0" anchor="t">
            <a:noAutofit/>
          </a:bodyPr>
          <a:lstStyle/>
          <a:p>
            <a:pPr marL="71755" indent="0">
              <a:buNone/>
            </a:pPr>
            <a:r>
              <a:rPr lang="cs-CZ" sz="1400" dirty="0"/>
              <a:t>Kolik bude činit Vaše pravidelná úložka, kterou si zabezpečíte </a:t>
            </a:r>
            <a:r>
              <a:rPr lang="cs-CZ" sz="1400" b="1" dirty="0"/>
              <a:t>při </a:t>
            </a:r>
            <a:r>
              <a:rPr lang="cs-CZ" sz="1400" b="1" dirty="0">
                <a:solidFill>
                  <a:schemeClr val="accent2"/>
                </a:solidFill>
              </a:rPr>
              <a:t>měsíčním spoření </a:t>
            </a:r>
            <a:r>
              <a:rPr lang="cs-CZ" sz="1400" dirty="0"/>
              <a:t>během 10 let částku 850.000 Kč? Banka </a:t>
            </a:r>
            <a:r>
              <a:rPr lang="cs-CZ" sz="1400" b="1" dirty="0"/>
              <a:t>připisuje</a:t>
            </a:r>
            <a:r>
              <a:rPr lang="cs-CZ" sz="1400" dirty="0"/>
              <a:t> </a:t>
            </a:r>
            <a:r>
              <a:rPr lang="cs-CZ" sz="1400" b="1" dirty="0">
                <a:solidFill>
                  <a:schemeClr val="accent2"/>
                </a:solidFill>
              </a:rPr>
              <a:t>úrok ročně </a:t>
            </a:r>
            <a:r>
              <a:rPr lang="cs-CZ" sz="1400" dirty="0"/>
              <a:t>a úroková sazba činí 3 % p. a. Prostředky vkládáte na BÚ </a:t>
            </a:r>
            <a:r>
              <a:rPr lang="cs-CZ" sz="1400" b="1" dirty="0"/>
              <a:t>na </a:t>
            </a:r>
            <a:r>
              <a:rPr lang="cs-CZ" sz="1400" b="1" dirty="0">
                <a:solidFill>
                  <a:schemeClr val="accent2"/>
                </a:solidFill>
              </a:rPr>
              <a:t>začátku měsíce</a:t>
            </a:r>
            <a:r>
              <a:rPr lang="cs-CZ" sz="1400" b="1" dirty="0"/>
              <a:t>. </a:t>
            </a:r>
            <a:endParaRPr lang="cs-CZ" b="1" dirty="0">
              <a:cs typeface="Arial"/>
            </a:endParaRPr>
          </a:p>
        </p:txBody>
      </p:sp>
      <p:sp>
        <p:nvSpPr>
          <p:cNvPr id="12" name="Přímá spojnice se šipkou 11">
            <a:extLst>
              <a:ext uri="{FF2B5EF4-FFF2-40B4-BE49-F238E27FC236}">
                <a16:creationId xmlns:a16="http://schemas.microsoft.com/office/drawing/2014/main" id="{4C8FF24F-1854-44DD-AE30-24943F41FCAB}"/>
              </a:ext>
            </a:extLst>
          </p:cNvPr>
          <p:cNvSpPr/>
          <p:nvPr/>
        </p:nvSpPr>
        <p:spPr>
          <a:xfrm rot="5338323" flipV="1">
            <a:off x="3211790" y="499133"/>
            <a:ext cx="77665" cy="4728658"/>
          </a:xfrm>
          <a:prstGeom prst="straightConnector1">
            <a:avLst/>
          </a:prstGeom>
          <a:ln/>
        </p:spPr>
        <p:style>
          <a:lnRef idx="3">
            <a:schemeClr val="accent1"/>
          </a:lnRef>
          <a:fillRef idx="0">
            <a:schemeClr val="accent1"/>
          </a:fillRef>
          <a:effectRef idx="2">
            <a:schemeClr val="accent1"/>
          </a:effectRef>
          <a:fontRef idx="minor">
            <a:schemeClr val="tx1"/>
          </a:fontRef>
        </p:style>
        <p:txBody>
          <a:bodyPr wrap="none" rtlCol="0" anchor="ctr" anchorCtr="1"/>
          <a:lstStyle/>
          <a:p>
            <a:endParaRPr lang="de-DE">
              <a:solidFill>
                <a:srgbClr val="0000DC"/>
              </a:solidFill>
            </a:endParaRPr>
          </a:p>
        </p:txBody>
      </p:sp>
      <p:sp>
        <p:nvSpPr>
          <p:cNvPr id="14" name="Přímá spojnice 13">
            <a:extLst>
              <a:ext uri="{FF2B5EF4-FFF2-40B4-BE49-F238E27FC236}">
                <a16:creationId xmlns:a16="http://schemas.microsoft.com/office/drawing/2014/main" id="{CC65B726-63C8-4046-B53E-A305AC20819F}"/>
              </a:ext>
            </a:extLst>
          </p:cNvPr>
          <p:cNvSpPr/>
          <p:nvPr/>
        </p:nvSpPr>
        <p:spPr>
          <a:xfrm rot="5400000" flipV="1">
            <a:off x="778205" y="2832052"/>
            <a:ext cx="217260" cy="1715"/>
          </a:xfrm>
          <a:prstGeom prst="line">
            <a:avLst/>
          </a:prstGeom>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DC"/>
              </a:solidFill>
            </a:endParaRPr>
          </a:p>
        </p:txBody>
      </p:sp>
      <p:sp>
        <p:nvSpPr>
          <p:cNvPr id="25" name="Přímá spojnice 24">
            <a:extLst>
              <a:ext uri="{FF2B5EF4-FFF2-40B4-BE49-F238E27FC236}">
                <a16:creationId xmlns:a16="http://schemas.microsoft.com/office/drawing/2014/main" id="{D356BF0E-D134-457A-9847-B4B9573D4EBB}"/>
              </a:ext>
            </a:extLst>
          </p:cNvPr>
          <p:cNvSpPr/>
          <p:nvPr/>
        </p:nvSpPr>
        <p:spPr>
          <a:xfrm rot="5400000" flipV="1">
            <a:off x="1195878" y="2845256"/>
            <a:ext cx="217260" cy="1715"/>
          </a:xfrm>
          <a:prstGeom prst="line">
            <a:avLst/>
          </a:prstGeom>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DC"/>
              </a:solidFill>
            </a:endParaRPr>
          </a:p>
        </p:txBody>
      </p:sp>
      <p:sp>
        <p:nvSpPr>
          <p:cNvPr id="27" name="Přímá spojnice 26">
            <a:extLst>
              <a:ext uri="{FF2B5EF4-FFF2-40B4-BE49-F238E27FC236}">
                <a16:creationId xmlns:a16="http://schemas.microsoft.com/office/drawing/2014/main" id="{D753D579-860D-4D7E-BB59-F08F2BA75E65}"/>
              </a:ext>
            </a:extLst>
          </p:cNvPr>
          <p:cNvSpPr/>
          <p:nvPr/>
        </p:nvSpPr>
        <p:spPr>
          <a:xfrm rot="5400000" flipV="1">
            <a:off x="1646039" y="2854930"/>
            <a:ext cx="217260" cy="1715"/>
          </a:xfrm>
          <a:prstGeom prst="line">
            <a:avLst/>
          </a:prstGeom>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DC"/>
              </a:solidFill>
            </a:endParaRPr>
          </a:p>
        </p:txBody>
      </p:sp>
      <p:sp>
        <p:nvSpPr>
          <p:cNvPr id="29" name="Přímá spojnice 28">
            <a:extLst>
              <a:ext uri="{FF2B5EF4-FFF2-40B4-BE49-F238E27FC236}">
                <a16:creationId xmlns:a16="http://schemas.microsoft.com/office/drawing/2014/main" id="{7DAA0D2F-110F-4904-9826-3581D9234888}"/>
              </a:ext>
            </a:extLst>
          </p:cNvPr>
          <p:cNvSpPr/>
          <p:nvPr/>
        </p:nvSpPr>
        <p:spPr>
          <a:xfrm rot="5400000" flipV="1">
            <a:off x="2064570" y="2838384"/>
            <a:ext cx="217260" cy="1715"/>
          </a:xfrm>
          <a:prstGeom prst="line">
            <a:avLst/>
          </a:prstGeom>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DC"/>
              </a:solidFill>
            </a:endParaRPr>
          </a:p>
        </p:txBody>
      </p:sp>
      <p:sp>
        <p:nvSpPr>
          <p:cNvPr id="31" name="Přímá spojnice 30">
            <a:extLst>
              <a:ext uri="{FF2B5EF4-FFF2-40B4-BE49-F238E27FC236}">
                <a16:creationId xmlns:a16="http://schemas.microsoft.com/office/drawing/2014/main" id="{E0F84018-3167-4B9B-8D3E-97CA99208532}"/>
              </a:ext>
            </a:extLst>
          </p:cNvPr>
          <p:cNvSpPr/>
          <p:nvPr/>
        </p:nvSpPr>
        <p:spPr>
          <a:xfrm rot="5400000" flipV="1">
            <a:off x="2928893" y="2838384"/>
            <a:ext cx="217260" cy="1715"/>
          </a:xfrm>
          <a:prstGeom prst="line">
            <a:avLst/>
          </a:prstGeom>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DC"/>
              </a:solidFill>
            </a:endParaRPr>
          </a:p>
        </p:txBody>
      </p:sp>
      <p:sp>
        <p:nvSpPr>
          <p:cNvPr id="33" name="Přímá spojnice 32">
            <a:extLst>
              <a:ext uri="{FF2B5EF4-FFF2-40B4-BE49-F238E27FC236}">
                <a16:creationId xmlns:a16="http://schemas.microsoft.com/office/drawing/2014/main" id="{4FA74D67-DF71-44DF-9711-13295A044CF1}"/>
              </a:ext>
            </a:extLst>
          </p:cNvPr>
          <p:cNvSpPr/>
          <p:nvPr/>
        </p:nvSpPr>
        <p:spPr>
          <a:xfrm rot="5400000" flipV="1">
            <a:off x="2508683" y="2845255"/>
            <a:ext cx="217260" cy="1715"/>
          </a:xfrm>
          <a:prstGeom prst="line">
            <a:avLst/>
          </a:prstGeom>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DC"/>
              </a:solidFill>
            </a:endParaRPr>
          </a:p>
        </p:txBody>
      </p:sp>
      <p:sp>
        <p:nvSpPr>
          <p:cNvPr id="38" name="TextovéPole 37">
            <a:extLst>
              <a:ext uri="{FF2B5EF4-FFF2-40B4-BE49-F238E27FC236}">
                <a16:creationId xmlns:a16="http://schemas.microsoft.com/office/drawing/2014/main" id="{FA801CED-23E8-4B2E-908C-33CF94A7D65C}"/>
              </a:ext>
            </a:extLst>
          </p:cNvPr>
          <p:cNvSpPr txBox="1"/>
          <p:nvPr/>
        </p:nvSpPr>
        <p:spPr>
          <a:xfrm>
            <a:off x="732368" y="2387199"/>
            <a:ext cx="340822" cy="338554"/>
          </a:xfrm>
          <a:prstGeom prst="rect">
            <a:avLst/>
          </a:prstGeom>
          <a:noFill/>
        </p:spPr>
        <p:txBody>
          <a:bodyPr wrap="square" rtlCol="0">
            <a:spAutoFit/>
          </a:bodyPr>
          <a:lstStyle/>
          <a:p>
            <a:r>
              <a:rPr lang="cs-CZ" sz="1600" dirty="0">
                <a:solidFill>
                  <a:schemeClr val="accent2"/>
                </a:solidFill>
              </a:rPr>
              <a:t>1</a:t>
            </a:r>
            <a:endParaRPr lang="cs-CZ" dirty="0">
              <a:solidFill>
                <a:schemeClr val="accent2"/>
              </a:solidFill>
            </a:endParaRPr>
          </a:p>
        </p:txBody>
      </p:sp>
      <p:sp>
        <p:nvSpPr>
          <p:cNvPr id="42" name="TextovéPole 41">
            <a:extLst>
              <a:ext uri="{FF2B5EF4-FFF2-40B4-BE49-F238E27FC236}">
                <a16:creationId xmlns:a16="http://schemas.microsoft.com/office/drawing/2014/main" id="{8096D38B-3794-4308-9F09-BA4EB80D6BAE}"/>
              </a:ext>
            </a:extLst>
          </p:cNvPr>
          <p:cNvSpPr txBox="1"/>
          <p:nvPr/>
        </p:nvSpPr>
        <p:spPr>
          <a:xfrm>
            <a:off x="1185708" y="2373796"/>
            <a:ext cx="340822" cy="338554"/>
          </a:xfrm>
          <a:prstGeom prst="rect">
            <a:avLst/>
          </a:prstGeom>
          <a:noFill/>
        </p:spPr>
        <p:txBody>
          <a:bodyPr wrap="square" rtlCol="0">
            <a:spAutoFit/>
          </a:bodyPr>
          <a:lstStyle/>
          <a:p>
            <a:r>
              <a:rPr lang="cs-CZ" sz="1600" dirty="0">
                <a:solidFill>
                  <a:schemeClr val="tx2"/>
                </a:solidFill>
              </a:rPr>
              <a:t>2</a:t>
            </a:r>
            <a:endParaRPr lang="cs-CZ" dirty="0">
              <a:solidFill>
                <a:schemeClr val="tx2"/>
              </a:solidFill>
            </a:endParaRPr>
          </a:p>
        </p:txBody>
      </p:sp>
      <p:sp>
        <p:nvSpPr>
          <p:cNvPr id="44" name="TextovéPole 43">
            <a:extLst>
              <a:ext uri="{FF2B5EF4-FFF2-40B4-BE49-F238E27FC236}">
                <a16:creationId xmlns:a16="http://schemas.microsoft.com/office/drawing/2014/main" id="{16B8A023-BFE8-42DE-A0E1-E7F2D8466371}"/>
              </a:ext>
            </a:extLst>
          </p:cNvPr>
          <p:cNvSpPr txBox="1"/>
          <p:nvPr/>
        </p:nvSpPr>
        <p:spPr>
          <a:xfrm>
            <a:off x="1590123" y="2391583"/>
            <a:ext cx="340822" cy="338554"/>
          </a:xfrm>
          <a:prstGeom prst="rect">
            <a:avLst/>
          </a:prstGeom>
          <a:noFill/>
        </p:spPr>
        <p:txBody>
          <a:bodyPr wrap="square" rtlCol="0">
            <a:spAutoFit/>
          </a:bodyPr>
          <a:lstStyle/>
          <a:p>
            <a:r>
              <a:rPr lang="cs-CZ" sz="1600" dirty="0">
                <a:solidFill>
                  <a:schemeClr val="tx2"/>
                </a:solidFill>
              </a:rPr>
              <a:t>3</a:t>
            </a:r>
            <a:endParaRPr lang="cs-CZ" dirty="0">
              <a:solidFill>
                <a:schemeClr val="tx2"/>
              </a:solidFill>
            </a:endParaRPr>
          </a:p>
        </p:txBody>
      </p:sp>
      <p:sp>
        <p:nvSpPr>
          <p:cNvPr id="46" name="TextovéPole 45">
            <a:extLst>
              <a:ext uri="{FF2B5EF4-FFF2-40B4-BE49-F238E27FC236}">
                <a16:creationId xmlns:a16="http://schemas.microsoft.com/office/drawing/2014/main" id="{0E2B80C7-2AC2-4553-97BE-642E64346148}"/>
              </a:ext>
            </a:extLst>
          </p:cNvPr>
          <p:cNvSpPr txBox="1"/>
          <p:nvPr/>
        </p:nvSpPr>
        <p:spPr>
          <a:xfrm>
            <a:off x="1997294" y="2389159"/>
            <a:ext cx="340822" cy="338554"/>
          </a:xfrm>
          <a:prstGeom prst="rect">
            <a:avLst/>
          </a:prstGeom>
          <a:noFill/>
        </p:spPr>
        <p:txBody>
          <a:bodyPr wrap="square" rtlCol="0">
            <a:spAutoFit/>
          </a:bodyPr>
          <a:lstStyle/>
          <a:p>
            <a:r>
              <a:rPr lang="cs-CZ" sz="1600" dirty="0">
                <a:solidFill>
                  <a:schemeClr val="tx2"/>
                </a:solidFill>
              </a:rPr>
              <a:t>4</a:t>
            </a:r>
            <a:endParaRPr lang="cs-CZ" dirty="0">
              <a:solidFill>
                <a:schemeClr val="tx2"/>
              </a:solidFill>
            </a:endParaRPr>
          </a:p>
        </p:txBody>
      </p:sp>
      <p:sp>
        <p:nvSpPr>
          <p:cNvPr id="48" name="TextovéPole 47">
            <a:extLst>
              <a:ext uri="{FF2B5EF4-FFF2-40B4-BE49-F238E27FC236}">
                <a16:creationId xmlns:a16="http://schemas.microsoft.com/office/drawing/2014/main" id="{A6D67CE5-4994-466B-9017-3A9105256C9C}"/>
              </a:ext>
            </a:extLst>
          </p:cNvPr>
          <p:cNvSpPr txBox="1"/>
          <p:nvPr/>
        </p:nvSpPr>
        <p:spPr>
          <a:xfrm>
            <a:off x="2491249" y="2374972"/>
            <a:ext cx="340822" cy="338554"/>
          </a:xfrm>
          <a:prstGeom prst="rect">
            <a:avLst/>
          </a:prstGeom>
          <a:noFill/>
        </p:spPr>
        <p:txBody>
          <a:bodyPr wrap="square" rtlCol="0">
            <a:spAutoFit/>
          </a:bodyPr>
          <a:lstStyle/>
          <a:p>
            <a:r>
              <a:rPr lang="cs-CZ" sz="1600" dirty="0">
                <a:solidFill>
                  <a:schemeClr val="tx2"/>
                </a:solidFill>
              </a:rPr>
              <a:t>5</a:t>
            </a:r>
            <a:endParaRPr lang="cs-CZ" dirty="0">
              <a:solidFill>
                <a:schemeClr val="tx2"/>
              </a:solidFill>
            </a:endParaRPr>
          </a:p>
        </p:txBody>
      </p:sp>
      <p:sp>
        <p:nvSpPr>
          <p:cNvPr id="50" name="TextovéPole 49">
            <a:extLst>
              <a:ext uri="{FF2B5EF4-FFF2-40B4-BE49-F238E27FC236}">
                <a16:creationId xmlns:a16="http://schemas.microsoft.com/office/drawing/2014/main" id="{7BC7AF7B-86BB-4C50-8570-21661EBDFF1D}"/>
              </a:ext>
            </a:extLst>
          </p:cNvPr>
          <p:cNvSpPr txBox="1"/>
          <p:nvPr/>
        </p:nvSpPr>
        <p:spPr>
          <a:xfrm>
            <a:off x="2895664" y="2370020"/>
            <a:ext cx="340822" cy="338554"/>
          </a:xfrm>
          <a:prstGeom prst="rect">
            <a:avLst/>
          </a:prstGeom>
          <a:noFill/>
        </p:spPr>
        <p:txBody>
          <a:bodyPr wrap="square" rtlCol="0">
            <a:spAutoFit/>
          </a:bodyPr>
          <a:lstStyle/>
          <a:p>
            <a:r>
              <a:rPr lang="cs-CZ" sz="1600" dirty="0">
                <a:solidFill>
                  <a:schemeClr val="tx2"/>
                </a:solidFill>
              </a:rPr>
              <a:t>6</a:t>
            </a:r>
            <a:endParaRPr lang="cs-CZ" dirty="0">
              <a:solidFill>
                <a:schemeClr val="tx2"/>
              </a:solidFill>
            </a:endParaRPr>
          </a:p>
        </p:txBody>
      </p:sp>
      <p:sp>
        <p:nvSpPr>
          <p:cNvPr id="52" name="TextovéPole 51">
            <a:extLst>
              <a:ext uri="{FF2B5EF4-FFF2-40B4-BE49-F238E27FC236}">
                <a16:creationId xmlns:a16="http://schemas.microsoft.com/office/drawing/2014/main" id="{8221543D-5285-4082-88A1-3A6CDB05A679}"/>
              </a:ext>
            </a:extLst>
          </p:cNvPr>
          <p:cNvSpPr txBox="1"/>
          <p:nvPr/>
        </p:nvSpPr>
        <p:spPr>
          <a:xfrm>
            <a:off x="7424147" y="2261519"/>
            <a:ext cx="4637072" cy="156966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cs-CZ" sz="1600" dirty="0"/>
              <a:t>Jaká je úložka za celé ÚO, jeden rok?</a:t>
            </a:r>
          </a:p>
          <a:p>
            <a:r>
              <a:rPr lang="cs-CZ" sz="1600" dirty="0"/>
              <a:t>Suma úložek = 12a, </a:t>
            </a:r>
            <a:r>
              <a:rPr lang="cs-CZ" sz="1600" dirty="0">
                <a:solidFill>
                  <a:srgbClr val="0000DC"/>
                </a:solidFill>
              </a:rPr>
              <a:t>ale co úroky?</a:t>
            </a:r>
          </a:p>
          <a:p>
            <a:pPr marL="342900" indent="-342900">
              <a:buFont typeface="Arial" panose="020B0604020202020204" pitchFamily="34" charset="0"/>
              <a:buChar char="•"/>
            </a:pPr>
            <a:r>
              <a:rPr lang="cs-CZ" sz="1600" dirty="0"/>
              <a:t>V rámci jednoho ÚO jednoduché úročení</a:t>
            </a:r>
          </a:p>
          <a:p>
            <a:pPr marL="342900" indent="-342900">
              <a:buFont typeface="Arial" panose="020B0604020202020204" pitchFamily="34" charset="0"/>
              <a:buChar char="•"/>
            </a:pPr>
            <a:r>
              <a:rPr lang="cs-CZ" sz="1600" dirty="0"/>
              <a:t>Každý měsíc vložíme </a:t>
            </a:r>
            <a:r>
              <a:rPr lang="cs-CZ" sz="1600" b="1" dirty="0"/>
              <a:t>a</a:t>
            </a:r>
            <a:r>
              <a:rPr lang="cs-CZ" sz="1600" dirty="0"/>
              <a:t>, tedy každé další </a:t>
            </a:r>
            <a:r>
              <a:rPr lang="cs-CZ" sz="1600" b="1" dirty="0"/>
              <a:t>a</a:t>
            </a:r>
            <a:r>
              <a:rPr lang="cs-CZ" sz="1600" dirty="0"/>
              <a:t> je za rok úročené o r/12 méně, než předešlé</a:t>
            </a:r>
          </a:p>
          <a:p>
            <a:pPr marL="342900" indent="-342900">
              <a:buFont typeface="Arial" panose="020B0604020202020204" pitchFamily="34" charset="0"/>
              <a:buChar char="•"/>
            </a:pPr>
            <a:r>
              <a:rPr lang="cs-CZ" sz="1600" b="1" dirty="0"/>
              <a:t>Vzniká aritmetická řada:</a:t>
            </a:r>
            <a:endParaRPr lang="cs-CZ" b="1" dirty="0"/>
          </a:p>
        </p:txBody>
      </p:sp>
      <mc:AlternateContent xmlns:mc="http://schemas.openxmlformats.org/markup-compatibility/2006" xmlns:a14="http://schemas.microsoft.com/office/drawing/2010/main">
        <mc:Choice Requires="a14">
          <p:sp>
            <p:nvSpPr>
              <p:cNvPr id="54" name="TextovéPole 53">
                <a:extLst>
                  <a:ext uri="{FF2B5EF4-FFF2-40B4-BE49-F238E27FC236}">
                    <a16:creationId xmlns:a16="http://schemas.microsoft.com/office/drawing/2014/main" id="{F6817434-827E-45B6-9861-EEE42F2D1698}"/>
                  </a:ext>
                </a:extLst>
              </p:cNvPr>
              <p:cNvSpPr txBox="1"/>
              <p:nvPr/>
            </p:nvSpPr>
            <p:spPr>
              <a:xfrm>
                <a:off x="559419" y="4285736"/>
                <a:ext cx="10577153" cy="4147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cs-CZ" sz="1400" dirty="0">
                    <a:solidFill>
                      <a:schemeClr val="tx2"/>
                    </a:solidFill>
                  </a:rPr>
                  <a:t> </a:t>
                </a:r>
                <a14:m>
                  <m:oMath xmlns:m="http://schemas.openxmlformats.org/officeDocument/2006/math">
                    <m:r>
                      <m:rPr>
                        <m:sty m:val="p"/>
                      </m:rPr>
                      <a:rPr lang="cs-CZ" sz="1400" smtClean="0">
                        <a:solidFill>
                          <a:schemeClr val="tx1"/>
                        </a:solidFill>
                        <a:latin typeface="Cambria Math" panose="02040503050406030204" pitchFamily="18" charset="0"/>
                      </a:rPr>
                      <m:t>FV</m:t>
                    </m:r>
                    <m:r>
                      <a:rPr lang="cs-CZ" sz="1400" b="0" i="0" baseline="-25000" smtClean="0">
                        <a:solidFill>
                          <a:schemeClr val="tx1"/>
                        </a:solidFill>
                        <a:latin typeface="Cambria Math" panose="02040503050406030204" pitchFamily="18" charset="0"/>
                      </a:rPr>
                      <m:t>12</m:t>
                    </m:r>
                    <m:r>
                      <a:rPr lang="cs-CZ" sz="1400" i="1" baseline="-25000">
                        <a:solidFill>
                          <a:schemeClr val="tx1"/>
                        </a:solidFill>
                        <a:latin typeface="Cambria Math" panose="02040503050406030204" pitchFamily="18" charset="0"/>
                      </a:rPr>
                      <m:t> </m:t>
                    </m:r>
                    <m:r>
                      <a:rPr lang="cs-CZ" sz="1400">
                        <a:solidFill>
                          <a:schemeClr val="tx1"/>
                        </a:solidFill>
                        <a:latin typeface="Cambria Math" panose="02040503050406030204" pitchFamily="18" charset="0"/>
                      </a:rPr>
                      <m:t>=</m:t>
                    </m:r>
                    <m:r>
                      <a:rPr lang="cs-CZ" sz="1400" b="0" i="0" smtClean="0">
                        <a:solidFill>
                          <a:srgbClr val="0000DC"/>
                        </a:solidFill>
                        <a:latin typeface="Cambria Math" panose="02040503050406030204" pitchFamily="18" charset="0"/>
                      </a:rPr>
                      <m:t>12</m:t>
                    </m:r>
                    <m:r>
                      <m:rPr>
                        <m:sty m:val="p"/>
                      </m:rPr>
                      <a:rPr lang="cs-CZ" sz="1400" b="0" i="0" smtClean="0">
                        <a:solidFill>
                          <a:srgbClr val="0000DC"/>
                        </a:solidFill>
                        <a:latin typeface="Cambria Math" panose="02040503050406030204" pitchFamily="18" charset="0"/>
                      </a:rPr>
                      <m:t>a</m:t>
                    </m:r>
                    <m:r>
                      <a:rPr lang="cs-CZ" sz="1400" b="0" i="0" smtClean="0">
                        <a:solidFill>
                          <a:schemeClr val="tx1"/>
                        </a:solidFill>
                        <a:latin typeface="Cambria Math" panose="02040503050406030204" pitchFamily="18" charset="0"/>
                      </a:rPr>
                      <m:t>+</m:t>
                    </m:r>
                    <m:r>
                      <m:rPr>
                        <m:sty m:val="p"/>
                      </m:rPr>
                      <a:rPr lang="cs-CZ" sz="1400" b="0" i="0" smtClean="0">
                        <a:solidFill>
                          <a:schemeClr val="tx1"/>
                        </a:solidFill>
                        <a:latin typeface="Cambria Math" panose="02040503050406030204" pitchFamily="18" charset="0"/>
                      </a:rPr>
                      <m:t>a</m:t>
                    </m:r>
                    <m:d>
                      <m:dPr>
                        <m:ctrlPr>
                          <a:rPr lang="cs-CZ" sz="1400" b="0" i="1" smtClean="0">
                            <a:solidFill>
                              <a:schemeClr val="tx1"/>
                            </a:solidFill>
                            <a:latin typeface="Cambria Math" panose="02040503050406030204" pitchFamily="18" charset="0"/>
                          </a:rPr>
                        </m:ctrlPr>
                      </m:dPr>
                      <m:e>
                        <m:f>
                          <m:fPr>
                            <m:ctrlPr>
                              <a:rPr lang="cs-CZ" sz="1400" b="0" i="1" smtClean="0">
                                <a:solidFill>
                                  <a:schemeClr val="tx1"/>
                                </a:solidFill>
                                <a:latin typeface="Cambria Math" panose="02040503050406030204" pitchFamily="18" charset="0"/>
                              </a:rPr>
                            </m:ctrlPr>
                          </m:fPr>
                          <m:num>
                            <m:r>
                              <a:rPr lang="cs-CZ" sz="1400" b="0" i="0" smtClean="0">
                                <a:solidFill>
                                  <a:schemeClr val="tx1"/>
                                </a:solidFill>
                                <a:latin typeface="Cambria Math" panose="02040503050406030204" pitchFamily="18" charset="0"/>
                              </a:rPr>
                              <m:t>12</m:t>
                            </m:r>
                            <m:r>
                              <m:rPr>
                                <m:sty m:val="p"/>
                              </m:rPr>
                              <a:rPr lang="cs-CZ" sz="1400" b="0" i="0" smtClean="0">
                                <a:solidFill>
                                  <a:schemeClr val="tx1"/>
                                </a:solidFill>
                                <a:latin typeface="Cambria Math" panose="02040503050406030204" pitchFamily="18" charset="0"/>
                              </a:rPr>
                              <m:t>r</m:t>
                            </m:r>
                          </m:num>
                          <m:den>
                            <m:r>
                              <a:rPr lang="cs-CZ" sz="1400" b="0" i="0" smtClean="0">
                                <a:solidFill>
                                  <a:schemeClr val="tx1"/>
                                </a:solidFill>
                                <a:latin typeface="Cambria Math" panose="02040503050406030204" pitchFamily="18" charset="0"/>
                              </a:rPr>
                              <m:t>12</m:t>
                            </m:r>
                          </m:den>
                        </m:f>
                      </m:e>
                    </m:d>
                    <m:r>
                      <a:rPr lang="cs-CZ" sz="1400" b="0" i="0" smtClean="0">
                        <a:solidFill>
                          <a:schemeClr val="tx1"/>
                        </a:solidFill>
                        <a:latin typeface="Cambria Math" panose="02040503050406030204" pitchFamily="18" charset="0"/>
                      </a:rPr>
                      <m:t>+</m:t>
                    </m:r>
                    <m:r>
                      <m:rPr>
                        <m:sty m:val="p"/>
                      </m:rPr>
                      <a:rPr lang="cs-CZ" sz="1400" b="0" i="0" smtClean="0">
                        <a:solidFill>
                          <a:schemeClr val="tx1"/>
                        </a:solidFill>
                        <a:latin typeface="Cambria Math" panose="02040503050406030204" pitchFamily="18" charset="0"/>
                      </a:rPr>
                      <m:t>a</m:t>
                    </m:r>
                    <m:r>
                      <a:rPr lang="cs-CZ" sz="1400">
                        <a:latin typeface="Cambria Math" panose="02040503050406030204" pitchFamily="18" charset="0"/>
                      </a:rPr>
                      <m:t>⋅</m:t>
                    </m:r>
                    <m:d>
                      <m:dPr>
                        <m:ctrlPr>
                          <a:rPr lang="cs-CZ" sz="1400" b="0" i="1" smtClean="0">
                            <a:solidFill>
                              <a:schemeClr val="tx1"/>
                            </a:solidFill>
                            <a:latin typeface="Cambria Math" panose="02040503050406030204" pitchFamily="18" charset="0"/>
                          </a:rPr>
                        </m:ctrlPr>
                      </m:dPr>
                      <m:e>
                        <m:f>
                          <m:fPr>
                            <m:ctrlPr>
                              <a:rPr lang="cs-CZ" sz="1400" b="0" i="1" smtClean="0">
                                <a:solidFill>
                                  <a:schemeClr val="tx1"/>
                                </a:solidFill>
                                <a:latin typeface="Cambria Math" panose="02040503050406030204" pitchFamily="18" charset="0"/>
                              </a:rPr>
                            </m:ctrlPr>
                          </m:fPr>
                          <m:num>
                            <m:r>
                              <a:rPr lang="cs-CZ" sz="1400" b="0" i="0" smtClean="0">
                                <a:solidFill>
                                  <a:schemeClr val="tx1"/>
                                </a:solidFill>
                                <a:latin typeface="Cambria Math" panose="02040503050406030204" pitchFamily="18" charset="0"/>
                              </a:rPr>
                              <m:t>11</m:t>
                            </m:r>
                            <m:r>
                              <m:rPr>
                                <m:sty m:val="p"/>
                              </m:rPr>
                              <a:rPr lang="cs-CZ" sz="1400" b="0" i="0" smtClean="0">
                                <a:solidFill>
                                  <a:schemeClr val="tx1"/>
                                </a:solidFill>
                                <a:latin typeface="Cambria Math" panose="02040503050406030204" pitchFamily="18" charset="0"/>
                              </a:rPr>
                              <m:t>r</m:t>
                            </m:r>
                          </m:num>
                          <m:den>
                            <m:r>
                              <a:rPr lang="cs-CZ" sz="1400" b="0" i="0" smtClean="0">
                                <a:solidFill>
                                  <a:schemeClr val="tx1"/>
                                </a:solidFill>
                                <a:latin typeface="Cambria Math" panose="02040503050406030204" pitchFamily="18" charset="0"/>
                              </a:rPr>
                              <m:t>12</m:t>
                            </m:r>
                          </m:den>
                        </m:f>
                      </m:e>
                    </m:d>
                    <m:r>
                      <a:rPr lang="cs-CZ" sz="1400" b="0" i="0" smtClean="0">
                        <a:solidFill>
                          <a:schemeClr val="tx1"/>
                        </a:solidFill>
                        <a:latin typeface="Cambria Math" panose="02040503050406030204" pitchFamily="18" charset="0"/>
                      </a:rPr>
                      <m:t>+</m:t>
                    </m:r>
                    <m:r>
                      <m:rPr>
                        <m:sty m:val="p"/>
                      </m:rPr>
                      <a:rPr lang="cs-CZ" sz="1400" b="0" i="0" smtClean="0">
                        <a:solidFill>
                          <a:schemeClr val="tx1"/>
                        </a:solidFill>
                        <a:latin typeface="Cambria Math" panose="02040503050406030204" pitchFamily="18" charset="0"/>
                      </a:rPr>
                      <m:t>a</m:t>
                    </m:r>
                    <m:r>
                      <a:rPr lang="cs-CZ" sz="1400">
                        <a:latin typeface="Cambria Math" panose="02040503050406030204" pitchFamily="18" charset="0"/>
                      </a:rPr>
                      <m:t>⋅</m:t>
                    </m:r>
                    <m:d>
                      <m:dPr>
                        <m:ctrlPr>
                          <a:rPr lang="cs-CZ" sz="1400" b="0" i="1" smtClean="0">
                            <a:solidFill>
                              <a:schemeClr val="tx1"/>
                            </a:solidFill>
                            <a:latin typeface="Cambria Math" panose="02040503050406030204" pitchFamily="18" charset="0"/>
                          </a:rPr>
                        </m:ctrlPr>
                      </m:dPr>
                      <m:e>
                        <m:f>
                          <m:fPr>
                            <m:ctrlPr>
                              <a:rPr lang="cs-CZ" sz="1400" b="0" i="1" smtClean="0">
                                <a:solidFill>
                                  <a:schemeClr val="tx1"/>
                                </a:solidFill>
                                <a:latin typeface="Cambria Math" panose="02040503050406030204" pitchFamily="18" charset="0"/>
                              </a:rPr>
                            </m:ctrlPr>
                          </m:fPr>
                          <m:num>
                            <m:r>
                              <a:rPr lang="cs-CZ" sz="1400" b="0" i="0" smtClean="0">
                                <a:solidFill>
                                  <a:schemeClr val="tx1"/>
                                </a:solidFill>
                                <a:latin typeface="Cambria Math" panose="02040503050406030204" pitchFamily="18" charset="0"/>
                              </a:rPr>
                              <m:t>10</m:t>
                            </m:r>
                            <m:r>
                              <m:rPr>
                                <m:sty m:val="p"/>
                              </m:rPr>
                              <a:rPr lang="cs-CZ" sz="1400" b="0" i="0" smtClean="0">
                                <a:solidFill>
                                  <a:schemeClr val="tx1"/>
                                </a:solidFill>
                                <a:latin typeface="Cambria Math" panose="02040503050406030204" pitchFamily="18" charset="0"/>
                              </a:rPr>
                              <m:t>r</m:t>
                            </m:r>
                          </m:num>
                          <m:den>
                            <m:r>
                              <a:rPr lang="cs-CZ" sz="1400" b="0" i="0" smtClean="0">
                                <a:solidFill>
                                  <a:schemeClr val="tx1"/>
                                </a:solidFill>
                                <a:latin typeface="Cambria Math" panose="02040503050406030204" pitchFamily="18" charset="0"/>
                              </a:rPr>
                              <m:t>12</m:t>
                            </m:r>
                          </m:den>
                        </m:f>
                      </m:e>
                    </m:d>
                    <m:r>
                      <a:rPr lang="cs-CZ" sz="1400" b="0" i="0" smtClean="0">
                        <a:solidFill>
                          <a:schemeClr val="tx1"/>
                        </a:solidFill>
                        <a:latin typeface="Cambria Math" panose="02040503050406030204" pitchFamily="18" charset="0"/>
                      </a:rPr>
                      <m:t>+</m:t>
                    </m:r>
                    <m:r>
                      <m:rPr>
                        <m:sty m:val="p"/>
                      </m:rPr>
                      <a:rPr lang="cs-CZ" sz="1400" b="0" i="0" smtClean="0">
                        <a:solidFill>
                          <a:schemeClr val="tx1"/>
                        </a:solidFill>
                        <a:latin typeface="Cambria Math" panose="02040503050406030204" pitchFamily="18" charset="0"/>
                      </a:rPr>
                      <m:t>a</m:t>
                    </m:r>
                    <m:r>
                      <a:rPr lang="cs-CZ" sz="1400">
                        <a:latin typeface="Cambria Math" panose="02040503050406030204" pitchFamily="18" charset="0"/>
                      </a:rPr>
                      <m:t>⋅</m:t>
                    </m:r>
                    <m:d>
                      <m:dPr>
                        <m:ctrlPr>
                          <a:rPr lang="cs-CZ" sz="1400" b="0" i="1" smtClean="0">
                            <a:solidFill>
                              <a:schemeClr val="tx1"/>
                            </a:solidFill>
                            <a:latin typeface="Cambria Math" panose="02040503050406030204" pitchFamily="18" charset="0"/>
                          </a:rPr>
                        </m:ctrlPr>
                      </m:dPr>
                      <m:e>
                        <m:f>
                          <m:fPr>
                            <m:ctrlPr>
                              <a:rPr lang="cs-CZ" sz="1400" b="0" i="1" smtClean="0">
                                <a:solidFill>
                                  <a:schemeClr val="tx1"/>
                                </a:solidFill>
                                <a:latin typeface="Cambria Math" panose="02040503050406030204" pitchFamily="18" charset="0"/>
                              </a:rPr>
                            </m:ctrlPr>
                          </m:fPr>
                          <m:num>
                            <m:r>
                              <a:rPr lang="cs-CZ" sz="1400" b="0" i="0" smtClean="0">
                                <a:solidFill>
                                  <a:schemeClr val="tx1"/>
                                </a:solidFill>
                                <a:latin typeface="Cambria Math" panose="02040503050406030204" pitchFamily="18" charset="0"/>
                              </a:rPr>
                              <m:t>9</m:t>
                            </m:r>
                            <m:r>
                              <m:rPr>
                                <m:sty m:val="p"/>
                              </m:rPr>
                              <a:rPr lang="cs-CZ" sz="1400" b="0" i="0" smtClean="0">
                                <a:solidFill>
                                  <a:schemeClr val="tx1"/>
                                </a:solidFill>
                                <a:latin typeface="Cambria Math" panose="02040503050406030204" pitchFamily="18" charset="0"/>
                              </a:rPr>
                              <m:t>r</m:t>
                            </m:r>
                          </m:num>
                          <m:den>
                            <m:r>
                              <a:rPr lang="cs-CZ" sz="1400" b="0" i="0" smtClean="0">
                                <a:solidFill>
                                  <a:schemeClr val="tx1"/>
                                </a:solidFill>
                                <a:latin typeface="Cambria Math" panose="02040503050406030204" pitchFamily="18" charset="0"/>
                              </a:rPr>
                              <m:t>12</m:t>
                            </m:r>
                          </m:den>
                        </m:f>
                      </m:e>
                    </m:d>
                    <m:r>
                      <a:rPr lang="cs-CZ" sz="1400">
                        <a:solidFill>
                          <a:schemeClr val="tx1"/>
                        </a:solidFill>
                        <a:latin typeface="Cambria Math" panose="02040503050406030204" pitchFamily="18" charset="0"/>
                      </a:rPr>
                      <m:t>+</m:t>
                    </m:r>
                    <m:r>
                      <m:rPr>
                        <m:sty m:val="p"/>
                      </m:rPr>
                      <a:rPr lang="cs-CZ" sz="1400">
                        <a:solidFill>
                          <a:schemeClr val="tx1"/>
                        </a:solidFill>
                        <a:latin typeface="Cambria Math" panose="02040503050406030204" pitchFamily="18" charset="0"/>
                      </a:rPr>
                      <m:t>a</m:t>
                    </m:r>
                    <m:r>
                      <a:rPr lang="cs-CZ" sz="1400">
                        <a:latin typeface="Cambria Math" panose="02040503050406030204" pitchFamily="18" charset="0"/>
                      </a:rPr>
                      <m:t>⋅</m:t>
                    </m:r>
                    <m:d>
                      <m:dPr>
                        <m:ctrlPr>
                          <a:rPr lang="cs-CZ" sz="1400" i="1">
                            <a:solidFill>
                              <a:schemeClr val="tx1"/>
                            </a:solidFill>
                            <a:latin typeface="Cambria Math" panose="02040503050406030204" pitchFamily="18" charset="0"/>
                          </a:rPr>
                        </m:ctrlPr>
                      </m:dPr>
                      <m:e>
                        <m:f>
                          <m:fPr>
                            <m:ctrlPr>
                              <a:rPr lang="cs-CZ" sz="1400" i="1">
                                <a:solidFill>
                                  <a:schemeClr val="tx1"/>
                                </a:solidFill>
                                <a:latin typeface="Cambria Math" panose="02040503050406030204" pitchFamily="18" charset="0"/>
                              </a:rPr>
                            </m:ctrlPr>
                          </m:fPr>
                          <m:num>
                            <m:r>
                              <a:rPr lang="cs-CZ" sz="1400" b="0" i="0" smtClean="0">
                                <a:solidFill>
                                  <a:schemeClr val="tx1"/>
                                </a:solidFill>
                                <a:latin typeface="Cambria Math" panose="02040503050406030204" pitchFamily="18" charset="0"/>
                              </a:rPr>
                              <m:t>8</m:t>
                            </m:r>
                            <m:r>
                              <m:rPr>
                                <m:sty m:val="p"/>
                              </m:rPr>
                              <a:rPr lang="cs-CZ" sz="1400">
                                <a:solidFill>
                                  <a:schemeClr val="tx1"/>
                                </a:solidFill>
                                <a:latin typeface="Cambria Math" panose="02040503050406030204" pitchFamily="18" charset="0"/>
                              </a:rPr>
                              <m:t>r</m:t>
                            </m:r>
                          </m:num>
                          <m:den>
                            <m:r>
                              <a:rPr lang="cs-CZ" sz="1400">
                                <a:solidFill>
                                  <a:schemeClr val="tx1"/>
                                </a:solidFill>
                                <a:latin typeface="Cambria Math" panose="02040503050406030204" pitchFamily="18" charset="0"/>
                              </a:rPr>
                              <m:t>12</m:t>
                            </m:r>
                          </m:den>
                        </m:f>
                      </m:e>
                    </m:d>
                    <m:r>
                      <a:rPr lang="cs-CZ" sz="1400">
                        <a:solidFill>
                          <a:schemeClr val="tx1"/>
                        </a:solidFill>
                        <a:latin typeface="Cambria Math" panose="02040503050406030204" pitchFamily="18" charset="0"/>
                      </a:rPr>
                      <m:t>+</m:t>
                    </m:r>
                    <m:r>
                      <m:rPr>
                        <m:sty m:val="p"/>
                      </m:rPr>
                      <a:rPr lang="cs-CZ" sz="1400">
                        <a:solidFill>
                          <a:schemeClr val="tx1"/>
                        </a:solidFill>
                        <a:latin typeface="Cambria Math" panose="02040503050406030204" pitchFamily="18" charset="0"/>
                      </a:rPr>
                      <m:t>a</m:t>
                    </m:r>
                    <m:r>
                      <a:rPr lang="cs-CZ" sz="1400">
                        <a:latin typeface="Cambria Math" panose="02040503050406030204" pitchFamily="18" charset="0"/>
                      </a:rPr>
                      <m:t>⋅</m:t>
                    </m:r>
                    <m:d>
                      <m:dPr>
                        <m:ctrlPr>
                          <a:rPr lang="cs-CZ" sz="1400" i="1">
                            <a:solidFill>
                              <a:schemeClr val="tx1"/>
                            </a:solidFill>
                            <a:latin typeface="Cambria Math" panose="02040503050406030204" pitchFamily="18" charset="0"/>
                          </a:rPr>
                        </m:ctrlPr>
                      </m:dPr>
                      <m:e>
                        <m:f>
                          <m:fPr>
                            <m:ctrlPr>
                              <a:rPr lang="cs-CZ" sz="1400" i="1">
                                <a:solidFill>
                                  <a:schemeClr val="tx1"/>
                                </a:solidFill>
                                <a:latin typeface="Cambria Math" panose="02040503050406030204" pitchFamily="18" charset="0"/>
                              </a:rPr>
                            </m:ctrlPr>
                          </m:fPr>
                          <m:num>
                            <m:r>
                              <a:rPr lang="cs-CZ" sz="1400" b="0" i="0" smtClean="0">
                                <a:solidFill>
                                  <a:schemeClr val="tx1"/>
                                </a:solidFill>
                                <a:latin typeface="Cambria Math" panose="02040503050406030204" pitchFamily="18" charset="0"/>
                              </a:rPr>
                              <m:t>7</m:t>
                            </m:r>
                            <m:r>
                              <m:rPr>
                                <m:sty m:val="p"/>
                              </m:rPr>
                              <a:rPr lang="cs-CZ" sz="1400">
                                <a:solidFill>
                                  <a:schemeClr val="tx1"/>
                                </a:solidFill>
                                <a:latin typeface="Cambria Math" panose="02040503050406030204" pitchFamily="18" charset="0"/>
                              </a:rPr>
                              <m:t>r</m:t>
                            </m:r>
                          </m:num>
                          <m:den>
                            <m:r>
                              <a:rPr lang="cs-CZ" sz="1400">
                                <a:solidFill>
                                  <a:schemeClr val="tx1"/>
                                </a:solidFill>
                                <a:latin typeface="Cambria Math" panose="02040503050406030204" pitchFamily="18" charset="0"/>
                              </a:rPr>
                              <m:t>12</m:t>
                            </m:r>
                          </m:den>
                        </m:f>
                      </m:e>
                    </m:d>
                    <m:r>
                      <a:rPr lang="cs-CZ" sz="1400">
                        <a:solidFill>
                          <a:schemeClr val="tx1"/>
                        </a:solidFill>
                        <a:latin typeface="Cambria Math" panose="02040503050406030204" pitchFamily="18" charset="0"/>
                      </a:rPr>
                      <m:t>+</m:t>
                    </m:r>
                    <m:r>
                      <m:rPr>
                        <m:sty m:val="p"/>
                      </m:rPr>
                      <a:rPr lang="cs-CZ" sz="1400">
                        <a:solidFill>
                          <a:schemeClr val="tx1"/>
                        </a:solidFill>
                        <a:latin typeface="Cambria Math" panose="02040503050406030204" pitchFamily="18" charset="0"/>
                      </a:rPr>
                      <m:t>a</m:t>
                    </m:r>
                    <m:r>
                      <a:rPr lang="cs-CZ" sz="1400">
                        <a:latin typeface="Cambria Math" panose="02040503050406030204" pitchFamily="18" charset="0"/>
                      </a:rPr>
                      <m:t>⋅</m:t>
                    </m:r>
                    <m:d>
                      <m:dPr>
                        <m:ctrlPr>
                          <a:rPr lang="cs-CZ" sz="1400" i="1">
                            <a:solidFill>
                              <a:schemeClr val="tx1"/>
                            </a:solidFill>
                            <a:latin typeface="Cambria Math" panose="02040503050406030204" pitchFamily="18" charset="0"/>
                          </a:rPr>
                        </m:ctrlPr>
                      </m:dPr>
                      <m:e>
                        <m:f>
                          <m:fPr>
                            <m:ctrlPr>
                              <a:rPr lang="cs-CZ" sz="1400" i="1">
                                <a:solidFill>
                                  <a:schemeClr val="tx1"/>
                                </a:solidFill>
                                <a:latin typeface="Cambria Math" panose="02040503050406030204" pitchFamily="18" charset="0"/>
                              </a:rPr>
                            </m:ctrlPr>
                          </m:fPr>
                          <m:num>
                            <m:r>
                              <a:rPr lang="cs-CZ" sz="1400" b="0" i="0" smtClean="0">
                                <a:solidFill>
                                  <a:schemeClr val="tx1"/>
                                </a:solidFill>
                                <a:latin typeface="Cambria Math" panose="02040503050406030204" pitchFamily="18" charset="0"/>
                              </a:rPr>
                              <m:t>6</m:t>
                            </m:r>
                            <m:r>
                              <m:rPr>
                                <m:sty m:val="p"/>
                              </m:rPr>
                              <a:rPr lang="cs-CZ" sz="1400">
                                <a:solidFill>
                                  <a:schemeClr val="tx1"/>
                                </a:solidFill>
                                <a:latin typeface="Cambria Math" panose="02040503050406030204" pitchFamily="18" charset="0"/>
                              </a:rPr>
                              <m:t>r</m:t>
                            </m:r>
                          </m:num>
                          <m:den>
                            <m:r>
                              <a:rPr lang="cs-CZ" sz="1400">
                                <a:solidFill>
                                  <a:schemeClr val="tx1"/>
                                </a:solidFill>
                                <a:latin typeface="Cambria Math" panose="02040503050406030204" pitchFamily="18" charset="0"/>
                              </a:rPr>
                              <m:t>12</m:t>
                            </m:r>
                          </m:den>
                        </m:f>
                      </m:e>
                    </m:d>
                    <m:r>
                      <a:rPr lang="cs-CZ" sz="1400">
                        <a:solidFill>
                          <a:schemeClr val="tx1"/>
                        </a:solidFill>
                        <a:latin typeface="Cambria Math" panose="02040503050406030204" pitchFamily="18" charset="0"/>
                      </a:rPr>
                      <m:t>+</m:t>
                    </m:r>
                    <m:r>
                      <m:rPr>
                        <m:sty m:val="p"/>
                      </m:rPr>
                      <a:rPr lang="cs-CZ" sz="1400">
                        <a:solidFill>
                          <a:schemeClr val="tx1"/>
                        </a:solidFill>
                        <a:latin typeface="Cambria Math" panose="02040503050406030204" pitchFamily="18" charset="0"/>
                      </a:rPr>
                      <m:t>a</m:t>
                    </m:r>
                    <m:r>
                      <a:rPr lang="cs-CZ" sz="1400">
                        <a:latin typeface="Cambria Math" panose="02040503050406030204" pitchFamily="18" charset="0"/>
                      </a:rPr>
                      <m:t>⋅</m:t>
                    </m:r>
                    <m:d>
                      <m:dPr>
                        <m:ctrlPr>
                          <a:rPr lang="cs-CZ" sz="1400" i="1">
                            <a:solidFill>
                              <a:schemeClr val="tx1"/>
                            </a:solidFill>
                            <a:latin typeface="Cambria Math" panose="02040503050406030204" pitchFamily="18" charset="0"/>
                          </a:rPr>
                        </m:ctrlPr>
                      </m:dPr>
                      <m:e>
                        <m:f>
                          <m:fPr>
                            <m:ctrlPr>
                              <a:rPr lang="cs-CZ" sz="1400" i="1">
                                <a:solidFill>
                                  <a:schemeClr val="tx1"/>
                                </a:solidFill>
                                <a:latin typeface="Cambria Math" panose="02040503050406030204" pitchFamily="18" charset="0"/>
                              </a:rPr>
                            </m:ctrlPr>
                          </m:fPr>
                          <m:num>
                            <m:r>
                              <a:rPr lang="cs-CZ" sz="1400" b="0" i="0" smtClean="0">
                                <a:solidFill>
                                  <a:schemeClr val="tx1"/>
                                </a:solidFill>
                                <a:latin typeface="Cambria Math" panose="02040503050406030204" pitchFamily="18" charset="0"/>
                              </a:rPr>
                              <m:t>5</m:t>
                            </m:r>
                            <m:r>
                              <m:rPr>
                                <m:sty m:val="p"/>
                              </m:rPr>
                              <a:rPr lang="cs-CZ" sz="1400">
                                <a:solidFill>
                                  <a:schemeClr val="tx1"/>
                                </a:solidFill>
                                <a:latin typeface="Cambria Math" panose="02040503050406030204" pitchFamily="18" charset="0"/>
                              </a:rPr>
                              <m:t>r</m:t>
                            </m:r>
                          </m:num>
                          <m:den>
                            <m:r>
                              <a:rPr lang="cs-CZ" sz="1400">
                                <a:solidFill>
                                  <a:schemeClr val="tx1"/>
                                </a:solidFill>
                                <a:latin typeface="Cambria Math" panose="02040503050406030204" pitchFamily="18" charset="0"/>
                              </a:rPr>
                              <m:t>12</m:t>
                            </m:r>
                          </m:den>
                        </m:f>
                      </m:e>
                    </m:d>
                    <m:r>
                      <m:rPr>
                        <m:sty m:val="p"/>
                      </m:rPr>
                      <a:rPr lang="cs-CZ" sz="1400">
                        <a:solidFill>
                          <a:schemeClr val="tx1"/>
                        </a:solidFill>
                        <a:latin typeface="Cambria Math" panose="02040503050406030204" pitchFamily="18" charset="0"/>
                      </a:rPr>
                      <m:t>a</m:t>
                    </m:r>
                    <m:r>
                      <a:rPr lang="cs-CZ" sz="1400">
                        <a:latin typeface="Cambria Math" panose="02040503050406030204" pitchFamily="18" charset="0"/>
                      </a:rPr>
                      <m:t>⋅</m:t>
                    </m:r>
                    <m:d>
                      <m:dPr>
                        <m:ctrlPr>
                          <a:rPr lang="cs-CZ" sz="1400" i="1">
                            <a:solidFill>
                              <a:schemeClr val="tx1"/>
                            </a:solidFill>
                            <a:latin typeface="Cambria Math" panose="02040503050406030204" pitchFamily="18" charset="0"/>
                          </a:rPr>
                        </m:ctrlPr>
                      </m:dPr>
                      <m:e>
                        <m:f>
                          <m:fPr>
                            <m:ctrlPr>
                              <a:rPr lang="cs-CZ" sz="1400" i="1">
                                <a:solidFill>
                                  <a:schemeClr val="tx1"/>
                                </a:solidFill>
                                <a:latin typeface="Cambria Math" panose="02040503050406030204" pitchFamily="18" charset="0"/>
                              </a:rPr>
                            </m:ctrlPr>
                          </m:fPr>
                          <m:num>
                            <m:r>
                              <a:rPr lang="cs-CZ" sz="1400" b="0" i="0" smtClean="0">
                                <a:solidFill>
                                  <a:schemeClr val="tx1"/>
                                </a:solidFill>
                                <a:latin typeface="Cambria Math" panose="02040503050406030204" pitchFamily="18" charset="0"/>
                              </a:rPr>
                              <m:t>4</m:t>
                            </m:r>
                            <m:r>
                              <m:rPr>
                                <m:sty m:val="p"/>
                              </m:rPr>
                              <a:rPr lang="cs-CZ" sz="1400">
                                <a:solidFill>
                                  <a:schemeClr val="tx1"/>
                                </a:solidFill>
                                <a:latin typeface="Cambria Math" panose="02040503050406030204" pitchFamily="18" charset="0"/>
                              </a:rPr>
                              <m:t>r</m:t>
                            </m:r>
                          </m:num>
                          <m:den>
                            <m:r>
                              <a:rPr lang="cs-CZ" sz="1400">
                                <a:solidFill>
                                  <a:schemeClr val="tx1"/>
                                </a:solidFill>
                                <a:latin typeface="Cambria Math" panose="02040503050406030204" pitchFamily="18" charset="0"/>
                              </a:rPr>
                              <m:t>12</m:t>
                            </m:r>
                          </m:den>
                        </m:f>
                      </m:e>
                    </m:d>
                    <m:r>
                      <a:rPr lang="cs-CZ" sz="1400">
                        <a:solidFill>
                          <a:schemeClr val="tx1"/>
                        </a:solidFill>
                        <a:latin typeface="Cambria Math" panose="02040503050406030204" pitchFamily="18" charset="0"/>
                      </a:rPr>
                      <m:t>+</m:t>
                    </m:r>
                    <m:r>
                      <m:rPr>
                        <m:sty m:val="p"/>
                      </m:rPr>
                      <a:rPr lang="cs-CZ" sz="1400">
                        <a:solidFill>
                          <a:schemeClr val="tx1"/>
                        </a:solidFill>
                        <a:latin typeface="Cambria Math" panose="02040503050406030204" pitchFamily="18" charset="0"/>
                      </a:rPr>
                      <m:t>a</m:t>
                    </m:r>
                    <m:r>
                      <a:rPr lang="cs-CZ" sz="1400">
                        <a:latin typeface="Cambria Math" panose="02040503050406030204" pitchFamily="18" charset="0"/>
                      </a:rPr>
                      <m:t>⋅</m:t>
                    </m:r>
                    <m:d>
                      <m:dPr>
                        <m:ctrlPr>
                          <a:rPr lang="cs-CZ" sz="1400" i="1">
                            <a:solidFill>
                              <a:schemeClr val="tx1"/>
                            </a:solidFill>
                            <a:latin typeface="Cambria Math" panose="02040503050406030204" pitchFamily="18" charset="0"/>
                          </a:rPr>
                        </m:ctrlPr>
                      </m:dPr>
                      <m:e>
                        <m:f>
                          <m:fPr>
                            <m:ctrlPr>
                              <a:rPr lang="cs-CZ" sz="1400" i="1">
                                <a:solidFill>
                                  <a:schemeClr val="tx1"/>
                                </a:solidFill>
                                <a:latin typeface="Cambria Math" panose="02040503050406030204" pitchFamily="18" charset="0"/>
                              </a:rPr>
                            </m:ctrlPr>
                          </m:fPr>
                          <m:num>
                            <m:r>
                              <a:rPr lang="cs-CZ" sz="1400" b="0" i="0" smtClean="0">
                                <a:solidFill>
                                  <a:schemeClr val="tx1"/>
                                </a:solidFill>
                                <a:latin typeface="Cambria Math" panose="02040503050406030204" pitchFamily="18" charset="0"/>
                              </a:rPr>
                              <m:t>3</m:t>
                            </m:r>
                            <m:r>
                              <m:rPr>
                                <m:sty m:val="p"/>
                              </m:rPr>
                              <a:rPr lang="cs-CZ" sz="1400">
                                <a:solidFill>
                                  <a:schemeClr val="tx1"/>
                                </a:solidFill>
                                <a:latin typeface="Cambria Math" panose="02040503050406030204" pitchFamily="18" charset="0"/>
                              </a:rPr>
                              <m:t>r</m:t>
                            </m:r>
                          </m:num>
                          <m:den>
                            <m:r>
                              <a:rPr lang="cs-CZ" sz="1400">
                                <a:solidFill>
                                  <a:schemeClr val="tx1"/>
                                </a:solidFill>
                                <a:latin typeface="Cambria Math" panose="02040503050406030204" pitchFamily="18" charset="0"/>
                              </a:rPr>
                              <m:t>12</m:t>
                            </m:r>
                          </m:den>
                        </m:f>
                      </m:e>
                    </m:d>
                    <m:r>
                      <a:rPr lang="cs-CZ" sz="1400">
                        <a:solidFill>
                          <a:schemeClr val="tx1"/>
                        </a:solidFill>
                        <a:latin typeface="Cambria Math" panose="02040503050406030204" pitchFamily="18" charset="0"/>
                      </a:rPr>
                      <m:t>+</m:t>
                    </m:r>
                    <m:r>
                      <m:rPr>
                        <m:sty m:val="p"/>
                      </m:rPr>
                      <a:rPr lang="cs-CZ" sz="1400">
                        <a:solidFill>
                          <a:schemeClr val="tx1"/>
                        </a:solidFill>
                        <a:latin typeface="Cambria Math" panose="02040503050406030204" pitchFamily="18" charset="0"/>
                      </a:rPr>
                      <m:t>a</m:t>
                    </m:r>
                    <m:r>
                      <a:rPr lang="cs-CZ" sz="1400">
                        <a:latin typeface="Cambria Math" panose="02040503050406030204" pitchFamily="18" charset="0"/>
                      </a:rPr>
                      <m:t>⋅</m:t>
                    </m:r>
                    <m:d>
                      <m:dPr>
                        <m:ctrlPr>
                          <a:rPr lang="cs-CZ" sz="1400" i="1">
                            <a:solidFill>
                              <a:schemeClr val="tx1"/>
                            </a:solidFill>
                            <a:latin typeface="Cambria Math" panose="02040503050406030204" pitchFamily="18" charset="0"/>
                          </a:rPr>
                        </m:ctrlPr>
                      </m:dPr>
                      <m:e>
                        <m:f>
                          <m:fPr>
                            <m:ctrlPr>
                              <a:rPr lang="cs-CZ" sz="1400" i="1">
                                <a:solidFill>
                                  <a:schemeClr val="tx1"/>
                                </a:solidFill>
                                <a:latin typeface="Cambria Math" panose="02040503050406030204" pitchFamily="18" charset="0"/>
                              </a:rPr>
                            </m:ctrlPr>
                          </m:fPr>
                          <m:num>
                            <m:r>
                              <a:rPr lang="cs-CZ" sz="1400" b="0" i="0" smtClean="0">
                                <a:solidFill>
                                  <a:schemeClr val="tx1"/>
                                </a:solidFill>
                                <a:latin typeface="Cambria Math" panose="02040503050406030204" pitchFamily="18" charset="0"/>
                              </a:rPr>
                              <m:t>2</m:t>
                            </m:r>
                            <m:r>
                              <m:rPr>
                                <m:sty m:val="p"/>
                              </m:rPr>
                              <a:rPr lang="cs-CZ" sz="1400">
                                <a:solidFill>
                                  <a:schemeClr val="tx1"/>
                                </a:solidFill>
                                <a:latin typeface="Cambria Math" panose="02040503050406030204" pitchFamily="18" charset="0"/>
                              </a:rPr>
                              <m:t>r</m:t>
                            </m:r>
                          </m:num>
                          <m:den>
                            <m:r>
                              <a:rPr lang="cs-CZ" sz="1400">
                                <a:solidFill>
                                  <a:schemeClr val="tx1"/>
                                </a:solidFill>
                                <a:latin typeface="Cambria Math" panose="02040503050406030204" pitchFamily="18" charset="0"/>
                              </a:rPr>
                              <m:t>12</m:t>
                            </m:r>
                          </m:den>
                        </m:f>
                      </m:e>
                    </m:d>
                    <m:r>
                      <a:rPr lang="cs-CZ" sz="1400">
                        <a:solidFill>
                          <a:schemeClr val="tx1"/>
                        </a:solidFill>
                        <a:latin typeface="Cambria Math" panose="02040503050406030204" pitchFamily="18" charset="0"/>
                      </a:rPr>
                      <m:t>+</m:t>
                    </m:r>
                    <m:r>
                      <m:rPr>
                        <m:sty m:val="p"/>
                      </m:rPr>
                      <a:rPr lang="cs-CZ" sz="1400">
                        <a:solidFill>
                          <a:schemeClr val="tx1"/>
                        </a:solidFill>
                        <a:latin typeface="Cambria Math" panose="02040503050406030204" pitchFamily="18" charset="0"/>
                      </a:rPr>
                      <m:t>a</m:t>
                    </m:r>
                    <m:r>
                      <a:rPr lang="cs-CZ" sz="1400">
                        <a:latin typeface="Cambria Math" panose="02040503050406030204" pitchFamily="18" charset="0"/>
                      </a:rPr>
                      <m:t>⋅</m:t>
                    </m:r>
                    <m:d>
                      <m:dPr>
                        <m:ctrlPr>
                          <a:rPr lang="cs-CZ" sz="1400" i="1">
                            <a:solidFill>
                              <a:schemeClr val="tx1"/>
                            </a:solidFill>
                            <a:latin typeface="Cambria Math" panose="02040503050406030204" pitchFamily="18" charset="0"/>
                          </a:rPr>
                        </m:ctrlPr>
                      </m:dPr>
                      <m:e>
                        <m:f>
                          <m:fPr>
                            <m:ctrlPr>
                              <a:rPr lang="cs-CZ" sz="1400" i="1">
                                <a:solidFill>
                                  <a:schemeClr val="tx1"/>
                                </a:solidFill>
                                <a:latin typeface="Cambria Math" panose="02040503050406030204" pitchFamily="18" charset="0"/>
                              </a:rPr>
                            </m:ctrlPr>
                          </m:fPr>
                          <m:num>
                            <m:r>
                              <m:rPr>
                                <m:sty m:val="p"/>
                              </m:rPr>
                              <a:rPr lang="cs-CZ" sz="1400">
                                <a:solidFill>
                                  <a:schemeClr val="tx1"/>
                                </a:solidFill>
                                <a:latin typeface="Cambria Math" panose="02040503050406030204" pitchFamily="18" charset="0"/>
                              </a:rPr>
                              <m:t>r</m:t>
                            </m:r>
                          </m:num>
                          <m:den>
                            <m:r>
                              <a:rPr lang="cs-CZ" sz="1400">
                                <a:solidFill>
                                  <a:schemeClr val="tx1"/>
                                </a:solidFill>
                                <a:latin typeface="Cambria Math" panose="02040503050406030204" pitchFamily="18" charset="0"/>
                              </a:rPr>
                              <m:t>12</m:t>
                            </m:r>
                          </m:den>
                        </m:f>
                      </m:e>
                    </m:d>
                  </m:oMath>
                </a14:m>
                <a:endParaRPr lang="cs-CZ" sz="1200" i="1" dirty="0">
                  <a:latin typeface="Cambria Math" panose="02040503050406030204" pitchFamily="18" charset="0"/>
                </a:endParaRPr>
              </a:p>
            </p:txBody>
          </p:sp>
        </mc:Choice>
        <mc:Fallback xmlns="">
          <p:sp>
            <p:nvSpPr>
              <p:cNvPr id="54" name="TextovéPole 53">
                <a:extLst>
                  <a:ext uri="{FF2B5EF4-FFF2-40B4-BE49-F238E27FC236}">
                    <a16:creationId xmlns:a16="http://schemas.microsoft.com/office/drawing/2014/main" id="{F6817434-827E-45B6-9861-EEE42F2D1698}"/>
                  </a:ext>
                </a:extLst>
              </p:cNvPr>
              <p:cNvSpPr txBox="1">
                <a:spLocks noRot="1" noChangeAspect="1" noMove="1" noResize="1" noEditPoints="1" noAdjustHandles="1" noChangeArrowheads="1" noChangeShapeType="1" noTextEdit="1"/>
              </p:cNvSpPr>
              <p:nvPr/>
            </p:nvSpPr>
            <p:spPr>
              <a:xfrm>
                <a:off x="559419" y="4285736"/>
                <a:ext cx="10577153" cy="414729"/>
              </a:xfrm>
              <a:prstGeom prst="rect">
                <a:avLst/>
              </a:prstGeom>
              <a:blipFill>
                <a:blip r:embed="rId2"/>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55" name="TextovéPole 54">
                <a:extLst>
                  <a:ext uri="{FF2B5EF4-FFF2-40B4-BE49-F238E27FC236}">
                    <a16:creationId xmlns:a16="http://schemas.microsoft.com/office/drawing/2014/main" id="{A558C4CC-7A19-4D9B-8D66-C7E434AAD0BD}"/>
                  </a:ext>
                </a:extLst>
              </p:cNvPr>
              <p:cNvSpPr txBox="1"/>
              <p:nvPr/>
            </p:nvSpPr>
            <p:spPr>
              <a:xfrm>
                <a:off x="719845" y="3752174"/>
                <a:ext cx="4702249" cy="484043"/>
              </a:xfrm>
              <a:prstGeom prst="rect">
                <a:avLst/>
              </a:prstGeom>
              <a:noFill/>
            </p:spPr>
            <p:txBody>
              <a:bodyPr wrap="none" lIns="0" tIns="0" rIns="0" bIns="0" rtlCol="0">
                <a:spAutoFit/>
              </a:bodyPr>
              <a:lstStyle/>
              <a:p>
                <a:pPr/>
                <a14:m>
                  <m:oMathPara xmlns:m="http://schemas.openxmlformats.org/officeDocument/2006/math">
                    <m:oMathParaPr>
                      <m:jc m:val="left"/>
                    </m:oMathParaPr>
                    <m:oMath xmlns:m="http://schemas.openxmlformats.org/officeDocument/2006/math">
                      <m:r>
                        <m:rPr>
                          <m:sty m:val="p"/>
                        </m:rPr>
                        <a:rPr lang="cs-CZ" sz="1400" smtClean="0">
                          <a:latin typeface="Cambria Math" panose="02040503050406030204" pitchFamily="18" charset="0"/>
                        </a:rPr>
                        <m:t>F</m:t>
                      </m:r>
                      <m:r>
                        <m:rPr>
                          <m:sty m:val="p"/>
                        </m:rPr>
                        <a:rPr lang="cs-CZ" sz="1400" b="0" i="0" smtClean="0">
                          <a:latin typeface="Cambria Math" panose="02040503050406030204" pitchFamily="18" charset="0"/>
                        </a:rPr>
                        <m:t>V</m:t>
                      </m:r>
                      <m:r>
                        <a:rPr lang="cs-CZ" sz="1400" b="0" i="0" baseline="-25000" smtClean="0">
                          <a:latin typeface="Cambria Math" panose="02040503050406030204" pitchFamily="18" charset="0"/>
                        </a:rPr>
                        <m:t>3</m:t>
                      </m:r>
                      <m:r>
                        <a:rPr lang="cs-CZ" sz="1400" i="0">
                          <a:latin typeface="Cambria Math" panose="02040503050406030204" pitchFamily="18" charset="0"/>
                        </a:rPr>
                        <m:t>=</m:t>
                      </m:r>
                      <m:r>
                        <m:rPr>
                          <m:sty m:val="p"/>
                        </m:rPr>
                        <a:rPr lang="cs-CZ" sz="1400" b="0" i="0" smtClean="0">
                          <a:latin typeface="Cambria Math" panose="02040503050406030204" pitchFamily="18" charset="0"/>
                        </a:rPr>
                        <m:t>a</m:t>
                      </m:r>
                      <m:r>
                        <a:rPr lang="cs-CZ" sz="1400">
                          <a:latin typeface="Cambria Math" panose="02040503050406030204" pitchFamily="18" charset="0"/>
                        </a:rPr>
                        <m:t>⋅</m:t>
                      </m:r>
                      <m:d>
                        <m:dPr>
                          <m:endChr m:val=""/>
                          <m:ctrlPr>
                            <a:rPr lang="cs-CZ" sz="1400" i="1">
                              <a:solidFill>
                                <a:srgbClr val="836967"/>
                              </a:solidFill>
                              <a:latin typeface="Cambria Math" panose="02040503050406030204" pitchFamily="18" charset="0"/>
                            </a:rPr>
                          </m:ctrlPr>
                        </m:dPr>
                        <m:e>
                          <m:r>
                            <a:rPr lang="cs-CZ" sz="1400">
                              <a:latin typeface="Cambria Math" panose="02040503050406030204" pitchFamily="18" charset="0"/>
                            </a:rPr>
                            <m:t>1+</m:t>
                          </m:r>
                          <m:f>
                            <m:fPr>
                              <m:ctrlPr>
                                <a:rPr lang="cs-CZ" sz="1400" i="1">
                                  <a:solidFill>
                                    <a:srgbClr val="836967"/>
                                  </a:solidFill>
                                  <a:latin typeface="Cambria Math" panose="02040503050406030204" pitchFamily="18" charset="0"/>
                                </a:rPr>
                              </m:ctrlPr>
                            </m:fPr>
                            <m:num>
                              <m:r>
                                <a:rPr lang="cs-CZ" sz="1400" i="1">
                                  <a:solidFill>
                                    <a:srgbClr val="836967"/>
                                  </a:solidFill>
                                  <a:latin typeface="Cambria Math" panose="02040503050406030204" pitchFamily="18" charset="0"/>
                                </a:rPr>
                                <m:t>𝑟</m:t>
                              </m:r>
                            </m:num>
                            <m:den>
                              <m:r>
                                <a:rPr lang="cs-CZ" sz="1400">
                                  <a:latin typeface="Cambria Math" panose="02040503050406030204" pitchFamily="18" charset="0"/>
                                </a:rPr>
                                <m:t>12</m:t>
                              </m:r>
                            </m:den>
                          </m:f>
                        </m:e>
                      </m:d>
                      <m:d>
                        <m:dPr>
                          <m:begChr m:val=""/>
                          <m:ctrlPr>
                            <a:rPr lang="cs-CZ" sz="1400" i="1">
                              <a:solidFill>
                                <a:srgbClr val="836967"/>
                              </a:solidFill>
                              <a:latin typeface="Cambria Math" panose="02040503050406030204" pitchFamily="18" charset="0"/>
                            </a:rPr>
                          </m:ctrlPr>
                        </m:dPr>
                        <m:e>
                          <m:r>
                            <a:rPr lang="cs-CZ" sz="1400">
                              <a:latin typeface="Cambria Math" panose="02040503050406030204" pitchFamily="18" charset="0"/>
                            </a:rPr>
                            <m:t>+</m:t>
                          </m:r>
                          <m:f>
                            <m:fPr>
                              <m:ctrlPr>
                                <a:rPr lang="cs-CZ" sz="1400" i="1">
                                  <a:solidFill>
                                    <a:srgbClr val="836967"/>
                                  </a:solidFill>
                                  <a:latin typeface="Cambria Math" panose="02040503050406030204" pitchFamily="18" charset="0"/>
                                </a:rPr>
                              </m:ctrlPr>
                            </m:fPr>
                            <m:num>
                              <m:r>
                                <a:rPr lang="cs-CZ" sz="1400" i="1">
                                  <a:solidFill>
                                    <a:srgbClr val="836967"/>
                                  </a:solidFill>
                                  <a:latin typeface="Cambria Math" panose="02040503050406030204" pitchFamily="18" charset="0"/>
                                </a:rPr>
                                <m:t>𝑟</m:t>
                              </m:r>
                            </m:num>
                            <m:den>
                              <m:r>
                                <a:rPr lang="cs-CZ" sz="1400">
                                  <a:latin typeface="Cambria Math" panose="02040503050406030204" pitchFamily="18" charset="0"/>
                                </a:rPr>
                                <m:t>12</m:t>
                              </m:r>
                            </m:den>
                          </m:f>
                        </m:e>
                      </m:d>
                      <m:r>
                        <a:rPr lang="cs-CZ" sz="1400" b="0" i="1" smtClean="0">
                          <a:latin typeface="Cambria Math" panose="02040503050406030204" pitchFamily="18" charset="0"/>
                        </a:rPr>
                        <m:t>+</m:t>
                      </m:r>
                      <m:r>
                        <m:rPr>
                          <m:sty m:val="p"/>
                        </m:rPr>
                        <a:rPr lang="cs-CZ" sz="1400">
                          <a:latin typeface="Cambria Math" panose="02040503050406030204" pitchFamily="18" charset="0"/>
                        </a:rPr>
                        <m:t>a</m:t>
                      </m:r>
                      <m:r>
                        <a:rPr lang="cs-CZ" sz="1400">
                          <a:latin typeface="Cambria Math" panose="02040503050406030204" pitchFamily="18" charset="0"/>
                        </a:rPr>
                        <m:t>⋅</m:t>
                      </m:r>
                      <m:d>
                        <m:dPr>
                          <m:ctrlPr>
                            <a:rPr lang="cs-CZ" sz="1400" i="1">
                              <a:solidFill>
                                <a:srgbClr val="836967"/>
                              </a:solidFill>
                              <a:latin typeface="Cambria Math" panose="02040503050406030204" pitchFamily="18" charset="0"/>
                            </a:rPr>
                          </m:ctrlPr>
                        </m:dPr>
                        <m:e>
                          <m:r>
                            <a:rPr lang="cs-CZ" sz="1400">
                              <a:latin typeface="Cambria Math" panose="02040503050406030204" pitchFamily="18" charset="0"/>
                            </a:rPr>
                            <m:t>1+</m:t>
                          </m:r>
                          <m:f>
                            <m:fPr>
                              <m:ctrlPr>
                                <a:rPr lang="cs-CZ" sz="1400" i="1">
                                  <a:solidFill>
                                    <a:srgbClr val="836967"/>
                                  </a:solidFill>
                                  <a:latin typeface="Cambria Math" panose="02040503050406030204" pitchFamily="18" charset="0"/>
                                </a:rPr>
                              </m:ctrlPr>
                            </m:fPr>
                            <m:num>
                              <m:r>
                                <a:rPr lang="cs-CZ" sz="1400" i="1">
                                  <a:solidFill>
                                    <a:srgbClr val="836967"/>
                                  </a:solidFill>
                                  <a:latin typeface="Cambria Math" panose="02040503050406030204" pitchFamily="18" charset="0"/>
                                </a:rPr>
                                <m:t>𝑟</m:t>
                              </m:r>
                            </m:num>
                            <m:den>
                              <m:r>
                                <a:rPr lang="cs-CZ" sz="1400">
                                  <a:latin typeface="Cambria Math" panose="02040503050406030204" pitchFamily="18" charset="0"/>
                                </a:rPr>
                                <m:t>12</m:t>
                              </m:r>
                            </m:den>
                          </m:f>
                        </m:e>
                      </m:d>
                      <m:r>
                        <a:rPr lang="cs-CZ" sz="1400" b="0" i="0" smtClean="0">
                          <a:latin typeface="Cambria Math" panose="02040503050406030204" pitchFamily="18" charset="0"/>
                        </a:rPr>
                        <m:t>=</m:t>
                      </m:r>
                      <m:r>
                        <a:rPr lang="cs-CZ" sz="1400" b="0" i="0" smtClean="0">
                          <a:solidFill>
                            <a:srgbClr val="0000DC"/>
                          </a:solidFill>
                          <a:latin typeface="Cambria Math" panose="02040503050406030204" pitchFamily="18" charset="0"/>
                        </a:rPr>
                        <m:t>2</m:t>
                      </m:r>
                      <m:r>
                        <m:rPr>
                          <m:sty m:val="p"/>
                        </m:rPr>
                        <a:rPr lang="cs-CZ" sz="1400" b="0" i="0" smtClean="0">
                          <a:solidFill>
                            <a:srgbClr val="0000DC"/>
                          </a:solidFill>
                          <a:latin typeface="Cambria Math" panose="02040503050406030204" pitchFamily="18" charset="0"/>
                        </a:rPr>
                        <m:t>a</m:t>
                      </m:r>
                      <m:r>
                        <a:rPr lang="cs-CZ" sz="1400" b="0" i="0" smtClean="0">
                          <a:latin typeface="Cambria Math" panose="02040503050406030204" pitchFamily="18" charset="0"/>
                        </a:rPr>
                        <m:t>+</m:t>
                      </m:r>
                      <m:r>
                        <m:rPr>
                          <m:sty m:val="p"/>
                        </m:rPr>
                        <a:rPr lang="cs-CZ" sz="1400" b="0" i="0" smtClean="0">
                          <a:latin typeface="Cambria Math" panose="02040503050406030204" pitchFamily="18" charset="0"/>
                        </a:rPr>
                        <m:t>a</m:t>
                      </m:r>
                      <m:r>
                        <a:rPr lang="cs-CZ" sz="1400">
                          <a:latin typeface="Cambria Math" panose="02040503050406030204" pitchFamily="18" charset="0"/>
                        </a:rPr>
                        <m:t>⋅</m:t>
                      </m:r>
                      <m:f>
                        <m:fPr>
                          <m:ctrlPr>
                            <a:rPr lang="cs-CZ" sz="1400" b="0" i="1" smtClean="0">
                              <a:latin typeface="Cambria Math" panose="02040503050406030204" pitchFamily="18" charset="0"/>
                              <a:ea typeface="Cambria Math" panose="02040503050406030204" pitchFamily="18" charset="0"/>
                            </a:rPr>
                          </m:ctrlPr>
                        </m:fPr>
                        <m:num>
                          <m:r>
                            <a:rPr lang="cs-CZ" sz="1400" b="0" i="1" smtClean="0">
                              <a:latin typeface="Cambria Math" panose="02040503050406030204" pitchFamily="18" charset="0"/>
                              <a:ea typeface="Cambria Math" panose="02040503050406030204" pitchFamily="18" charset="0"/>
                            </a:rPr>
                            <m:t>2</m:t>
                          </m:r>
                          <m:r>
                            <a:rPr lang="cs-CZ" sz="1400" b="0" i="1" smtClean="0">
                              <a:latin typeface="Cambria Math" panose="02040503050406030204" pitchFamily="18" charset="0"/>
                              <a:ea typeface="Cambria Math" panose="02040503050406030204" pitchFamily="18" charset="0"/>
                            </a:rPr>
                            <m:t>𝑟</m:t>
                          </m:r>
                        </m:num>
                        <m:den>
                          <m:r>
                            <a:rPr lang="cs-CZ" sz="1400" b="0" i="1" smtClean="0">
                              <a:latin typeface="Cambria Math" panose="02040503050406030204" pitchFamily="18" charset="0"/>
                              <a:ea typeface="Cambria Math" panose="02040503050406030204" pitchFamily="18" charset="0"/>
                            </a:rPr>
                            <m:t>12</m:t>
                          </m:r>
                        </m:den>
                      </m:f>
                      <m:r>
                        <a:rPr lang="cs-CZ" sz="1400" b="0" i="1" smtClean="0">
                          <a:latin typeface="Cambria Math" panose="02040503050406030204" pitchFamily="18" charset="0"/>
                          <a:ea typeface="Cambria Math" panose="02040503050406030204" pitchFamily="18" charset="0"/>
                        </a:rPr>
                        <m:t>+</m:t>
                      </m:r>
                      <m:r>
                        <a:rPr lang="cs-CZ" sz="1400" b="0" i="1" smtClean="0">
                          <a:latin typeface="Cambria Math" panose="02040503050406030204" pitchFamily="18" charset="0"/>
                          <a:ea typeface="Cambria Math" panose="02040503050406030204" pitchFamily="18" charset="0"/>
                        </a:rPr>
                        <m:t>𝑎</m:t>
                      </m:r>
                      <m:r>
                        <a:rPr lang="cs-CZ" sz="1400">
                          <a:latin typeface="Cambria Math" panose="02040503050406030204" pitchFamily="18" charset="0"/>
                        </a:rPr>
                        <m:t>⋅</m:t>
                      </m:r>
                      <m:f>
                        <m:fPr>
                          <m:ctrlPr>
                            <a:rPr lang="cs-CZ" sz="1400" b="0" i="1" smtClean="0">
                              <a:latin typeface="Cambria Math" panose="02040503050406030204" pitchFamily="18" charset="0"/>
                              <a:ea typeface="Cambria Math" panose="02040503050406030204" pitchFamily="18" charset="0"/>
                            </a:rPr>
                          </m:ctrlPr>
                        </m:fPr>
                        <m:num>
                          <m:r>
                            <a:rPr lang="cs-CZ" sz="1400" b="0" i="1" smtClean="0">
                              <a:latin typeface="Cambria Math" panose="02040503050406030204" pitchFamily="18" charset="0"/>
                              <a:ea typeface="Cambria Math" panose="02040503050406030204" pitchFamily="18" charset="0"/>
                            </a:rPr>
                            <m:t>𝑟</m:t>
                          </m:r>
                        </m:num>
                        <m:den>
                          <m:r>
                            <a:rPr lang="cs-CZ" sz="1400" b="0" i="1" smtClean="0">
                              <a:latin typeface="Cambria Math" panose="02040503050406030204" pitchFamily="18" charset="0"/>
                              <a:ea typeface="Cambria Math" panose="02040503050406030204" pitchFamily="18" charset="0"/>
                            </a:rPr>
                            <m:t>12</m:t>
                          </m:r>
                        </m:den>
                      </m:f>
                    </m:oMath>
                  </m:oMathPara>
                </a14:m>
                <a:endParaRPr lang="cs-CZ" sz="1400" dirty="0"/>
              </a:p>
            </p:txBody>
          </p:sp>
        </mc:Choice>
        <mc:Fallback xmlns="">
          <p:sp>
            <p:nvSpPr>
              <p:cNvPr id="55" name="TextovéPole 54">
                <a:extLst>
                  <a:ext uri="{FF2B5EF4-FFF2-40B4-BE49-F238E27FC236}">
                    <a16:creationId xmlns:a16="http://schemas.microsoft.com/office/drawing/2014/main" id="{A558C4CC-7A19-4D9B-8D66-C7E434AAD0BD}"/>
                  </a:ext>
                </a:extLst>
              </p:cNvPr>
              <p:cNvSpPr txBox="1">
                <a:spLocks noRot="1" noChangeAspect="1" noMove="1" noResize="1" noEditPoints="1" noAdjustHandles="1" noChangeArrowheads="1" noChangeShapeType="1" noTextEdit="1"/>
              </p:cNvSpPr>
              <p:nvPr/>
            </p:nvSpPr>
            <p:spPr>
              <a:xfrm>
                <a:off x="719845" y="3752174"/>
                <a:ext cx="4702249" cy="484043"/>
              </a:xfrm>
              <a:prstGeom prst="rect">
                <a:avLst/>
              </a:prstGeom>
              <a:blipFill>
                <a:blip r:embed="rId3"/>
                <a:stretch>
                  <a:fillRect l="-3891" t="-229114" b="-327848"/>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56" name="TextovéPole 55">
                <a:extLst>
                  <a:ext uri="{FF2B5EF4-FFF2-40B4-BE49-F238E27FC236}">
                    <a16:creationId xmlns:a16="http://schemas.microsoft.com/office/drawing/2014/main" id="{C84E0AEB-ACEE-40CC-9B55-476F752E77D9}"/>
                  </a:ext>
                </a:extLst>
              </p:cNvPr>
              <p:cNvSpPr txBox="1"/>
              <p:nvPr/>
            </p:nvSpPr>
            <p:spPr>
              <a:xfrm>
                <a:off x="719845" y="3279072"/>
                <a:ext cx="2627899" cy="370614"/>
              </a:xfrm>
              <a:prstGeom prst="rect">
                <a:avLst/>
              </a:prstGeom>
              <a:noFill/>
            </p:spPr>
            <p:txBody>
              <a:bodyPr wrap="none" lIns="0" tIns="0" rIns="0" bIns="0" rtlCol="0">
                <a:spAutoFit/>
              </a:bodyPr>
              <a:lstStyle/>
              <a:p>
                <a:pPr/>
                <a14:m>
                  <m:oMathPara xmlns:m="http://schemas.openxmlformats.org/officeDocument/2006/math">
                    <m:oMathParaPr>
                      <m:jc m:val="left"/>
                    </m:oMathParaPr>
                    <m:oMath xmlns:m="http://schemas.openxmlformats.org/officeDocument/2006/math">
                      <m:r>
                        <m:rPr>
                          <m:sty m:val="p"/>
                        </m:rPr>
                        <a:rPr lang="cs-CZ" sz="1400" smtClean="0">
                          <a:latin typeface="Cambria Math" panose="02040503050406030204" pitchFamily="18" charset="0"/>
                        </a:rPr>
                        <m:t>FV</m:t>
                      </m:r>
                      <m:r>
                        <a:rPr lang="cs-CZ" sz="1400" b="0" i="0" baseline="-25000" smtClean="0">
                          <a:latin typeface="Cambria Math" panose="02040503050406030204" pitchFamily="18" charset="0"/>
                        </a:rPr>
                        <m:t>2</m:t>
                      </m:r>
                      <m:r>
                        <a:rPr lang="cs-CZ" sz="1400" i="0">
                          <a:latin typeface="Cambria Math" panose="02040503050406030204" pitchFamily="18" charset="0"/>
                        </a:rPr>
                        <m:t>=</m:t>
                      </m:r>
                      <m:r>
                        <m:rPr>
                          <m:sty m:val="p"/>
                        </m:rPr>
                        <a:rPr lang="cs-CZ" sz="1400" b="0" i="0" smtClean="0">
                          <a:latin typeface="Cambria Math" panose="02040503050406030204" pitchFamily="18" charset="0"/>
                        </a:rPr>
                        <m:t>a</m:t>
                      </m:r>
                      <m:r>
                        <a:rPr lang="cs-CZ" sz="1400" i="0">
                          <a:latin typeface="Cambria Math" panose="02040503050406030204" pitchFamily="18" charset="0"/>
                        </a:rPr>
                        <m:t>⋅</m:t>
                      </m:r>
                      <m:d>
                        <m:dPr>
                          <m:ctrlPr>
                            <a:rPr lang="cs-CZ" sz="1400" i="1">
                              <a:solidFill>
                                <a:srgbClr val="836967"/>
                              </a:solidFill>
                              <a:latin typeface="Cambria Math" panose="02040503050406030204" pitchFamily="18" charset="0"/>
                            </a:rPr>
                          </m:ctrlPr>
                        </m:dPr>
                        <m:e>
                          <m:r>
                            <a:rPr lang="cs-CZ" sz="1400" i="0">
                              <a:latin typeface="Cambria Math" panose="02040503050406030204" pitchFamily="18" charset="0"/>
                            </a:rPr>
                            <m:t>1</m:t>
                          </m:r>
                          <m:r>
                            <a:rPr lang="cs-CZ" sz="1400" b="0" i="0" smtClean="0">
                              <a:latin typeface="Cambria Math" panose="02040503050406030204" pitchFamily="18" charset="0"/>
                            </a:rPr>
                            <m:t>+</m:t>
                          </m:r>
                          <m:f>
                            <m:fPr>
                              <m:ctrlPr>
                                <a:rPr lang="cs-CZ" sz="1400" i="1">
                                  <a:solidFill>
                                    <a:srgbClr val="836967"/>
                                  </a:solidFill>
                                  <a:latin typeface="Cambria Math" panose="02040503050406030204" pitchFamily="18" charset="0"/>
                                </a:rPr>
                              </m:ctrlPr>
                            </m:fPr>
                            <m:num>
                              <m:r>
                                <a:rPr lang="cs-CZ" sz="1400" b="0" i="1" smtClean="0">
                                  <a:solidFill>
                                    <a:srgbClr val="836967"/>
                                  </a:solidFill>
                                  <a:latin typeface="Cambria Math" panose="02040503050406030204" pitchFamily="18" charset="0"/>
                                </a:rPr>
                                <m:t>𝑟</m:t>
                              </m:r>
                            </m:num>
                            <m:den>
                              <m:r>
                                <a:rPr lang="cs-CZ" sz="1400" i="0">
                                  <a:latin typeface="Cambria Math" panose="02040503050406030204" pitchFamily="18" charset="0"/>
                                </a:rPr>
                                <m:t>12</m:t>
                              </m:r>
                            </m:den>
                          </m:f>
                        </m:e>
                      </m:d>
                      <m:r>
                        <a:rPr lang="cs-CZ" sz="1400" b="0" i="1" smtClean="0">
                          <a:latin typeface="Cambria Math" panose="02040503050406030204" pitchFamily="18" charset="0"/>
                        </a:rPr>
                        <m:t>=</m:t>
                      </m:r>
                      <m:r>
                        <a:rPr lang="cs-CZ" sz="1400" b="1" i="1" smtClean="0">
                          <a:solidFill>
                            <a:srgbClr val="0000DC"/>
                          </a:solidFill>
                          <a:latin typeface="Cambria Math" panose="02040503050406030204" pitchFamily="18" charset="0"/>
                        </a:rPr>
                        <m:t>𝒂</m:t>
                      </m:r>
                      <m:r>
                        <a:rPr lang="cs-CZ" sz="1400" b="1" i="1" smtClean="0">
                          <a:latin typeface="Cambria Math" panose="02040503050406030204" pitchFamily="18" charset="0"/>
                        </a:rPr>
                        <m:t>+</m:t>
                      </m:r>
                      <m:r>
                        <a:rPr lang="cs-CZ" sz="1400" b="1" i="1" smtClean="0">
                          <a:latin typeface="Cambria Math" panose="02040503050406030204" pitchFamily="18" charset="0"/>
                        </a:rPr>
                        <m:t>𝒂</m:t>
                      </m:r>
                      <m:r>
                        <a:rPr lang="cs-CZ" sz="1400" b="1" i="1" smtClean="0">
                          <a:latin typeface="Cambria Math" panose="02040503050406030204" pitchFamily="18" charset="0"/>
                          <a:ea typeface="Cambria Math" panose="02040503050406030204" pitchFamily="18" charset="0"/>
                        </a:rPr>
                        <m:t>×</m:t>
                      </m:r>
                      <m:f>
                        <m:fPr>
                          <m:ctrlPr>
                            <a:rPr lang="cs-CZ" sz="1400" b="1" i="1" smtClean="0">
                              <a:latin typeface="Cambria Math" panose="02040503050406030204" pitchFamily="18" charset="0"/>
                              <a:ea typeface="Cambria Math" panose="02040503050406030204" pitchFamily="18" charset="0"/>
                            </a:rPr>
                          </m:ctrlPr>
                        </m:fPr>
                        <m:num>
                          <m:r>
                            <a:rPr lang="cs-CZ" sz="1400" b="1" i="1" smtClean="0">
                              <a:latin typeface="Cambria Math" panose="02040503050406030204" pitchFamily="18" charset="0"/>
                              <a:ea typeface="Cambria Math" panose="02040503050406030204" pitchFamily="18" charset="0"/>
                            </a:rPr>
                            <m:t>𝒓</m:t>
                          </m:r>
                        </m:num>
                        <m:den>
                          <m:r>
                            <a:rPr lang="cs-CZ" sz="1400" b="1" i="1" smtClean="0">
                              <a:latin typeface="Cambria Math" panose="02040503050406030204" pitchFamily="18" charset="0"/>
                              <a:ea typeface="Cambria Math" panose="02040503050406030204" pitchFamily="18" charset="0"/>
                            </a:rPr>
                            <m:t>𝟏𝟐</m:t>
                          </m:r>
                        </m:den>
                      </m:f>
                    </m:oMath>
                  </m:oMathPara>
                </a14:m>
                <a:endParaRPr lang="cs-CZ" sz="2000" b="1" dirty="0"/>
              </a:p>
            </p:txBody>
          </p:sp>
        </mc:Choice>
        <mc:Fallback xmlns="">
          <p:sp>
            <p:nvSpPr>
              <p:cNvPr id="56" name="TextovéPole 55">
                <a:extLst>
                  <a:ext uri="{FF2B5EF4-FFF2-40B4-BE49-F238E27FC236}">
                    <a16:creationId xmlns:a16="http://schemas.microsoft.com/office/drawing/2014/main" id="{C84E0AEB-ACEE-40CC-9B55-476F752E77D9}"/>
                  </a:ext>
                </a:extLst>
              </p:cNvPr>
              <p:cNvSpPr txBox="1">
                <a:spLocks noRot="1" noChangeAspect="1" noMove="1" noResize="1" noEditPoints="1" noAdjustHandles="1" noChangeArrowheads="1" noChangeShapeType="1" noTextEdit="1"/>
              </p:cNvSpPr>
              <p:nvPr/>
            </p:nvSpPr>
            <p:spPr>
              <a:xfrm>
                <a:off x="719845" y="3279072"/>
                <a:ext cx="2627899" cy="370614"/>
              </a:xfrm>
              <a:prstGeom prst="rect">
                <a:avLst/>
              </a:prstGeom>
              <a:blipFill>
                <a:blip r:embed="rId4"/>
                <a:stretch>
                  <a:fillRect l="-2320" b="-14754"/>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60" name="TextovéPole 59">
                <a:extLst>
                  <a:ext uri="{FF2B5EF4-FFF2-40B4-BE49-F238E27FC236}">
                    <a16:creationId xmlns:a16="http://schemas.microsoft.com/office/drawing/2014/main" id="{7743B1F9-8DB5-4A7E-8B1C-F893536A2807}"/>
                  </a:ext>
                </a:extLst>
              </p:cNvPr>
              <p:cNvSpPr txBox="1"/>
              <p:nvPr/>
            </p:nvSpPr>
            <p:spPr>
              <a:xfrm>
                <a:off x="727027" y="5699485"/>
                <a:ext cx="6049586" cy="783869"/>
              </a:xfrm>
              <a:prstGeom prst="rect">
                <a:avLst/>
              </a:prstGeom>
              <a:solidFill>
                <a:srgbClr val="92D050"/>
              </a:solidFill>
            </p:spPr>
            <p:txBody>
              <a:bodyPr wrap="square">
                <a:spAutoFit/>
              </a:bodyPr>
              <a:lstStyle/>
              <a:p>
                <a:pPr/>
                <a14:m>
                  <m:oMathPara xmlns:m="http://schemas.openxmlformats.org/officeDocument/2006/math">
                    <m:oMathParaPr>
                      <m:jc m:val="centerGroup"/>
                    </m:oMathParaPr>
                    <m:oMath xmlns:m="http://schemas.openxmlformats.org/officeDocument/2006/math">
                      <m:r>
                        <m:rPr>
                          <m:sty m:val="p"/>
                        </m:rPr>
                        <a:rPr lang="cs-CZ" sz="2000" smtClean="0">
                          <a:latin typeface="Cambria Math" panose="02040503050406030204" pitchFamily="18" charset="0"/>
                        </a:rPr>
                        <m:t>F</m:t>
                      </m:r>
                      <m:r>
                        <m:rPr>
                          <m:sty m:val="p"/>
                        </m:rPr>
                        <a:rPr lang="cs-CZ" sz="2000" b="0" i="0" smtClean="0">
                          <a:latin typeface="Cambria Math" panose="02040503050406030204" pitchFamily="18" charset="0"/>
                        </a:rPr>
                        <m:t>VA</m:t>
                      </m:r>
                      <m:r>
                        <a:rPr lang="cs-CZ" sz="2000" i="0">
                          <a:latin typeface="Cambria Math" panose="02040503050406030204" pitchFamily="18" charset="0"/>
                        </a:rPr>
                        <m:t>=</m:t>
                      </m:r>
                      <m:r>
                        <a:rPr lang="cs-CZ" sz="2000" b="0" i="1" smtClean="0">
                          <a:latin typeface="Cambria Math" panose="02040503050406030204" pitchFamily="18" charset="0"/>
                        </a:rPr>
                        <m:t>𝑎</m:t>
                      </m:r>
                      <m:r>
                        <a:rPr lang="cs-CZ" sz="2000" b="0" i="1" smtClean="0">
                          <a:latin typeface="Cambria Math" panose="02040503050406030204" pitchFamily="18" charset="0"/>
                          <a:ea typeface="Cambria Math" panose="02040503050406030204" pitchFamily="18" charset="0"/>
                        </a:rPr>
                        <m:t>×</m:t>
                      </m:r>
                      <m:r>
                        <a:rPr lang="cs-CZ" sz="2000" b="0" i="1" smtClean="0">
                          <a:solidFill>
                            <a:srgbClr val="0000DC"/>
                          </a:solidFill>
                          <a:latin typeface="Cambria Math" panose="02040503050406030204" pitchFamily="18" charset="0"/>
                          <a:ea typeface="Cambria Math" panose="02040503050406030204" pitchFamily="18" charset="0"/>
                        </a:rPr>
                        <m:t>𝑚</m:t>
                      </m:r>
                      <m:r>
                        <a:rPr lang="cs-CZ" sz="2000" b="0" i="1" smtClean="0">
                          <a:latin typeface="Cambria Math" panose="02040503050406030204" pitchFamily="18" charset="0"/>
                          <a:ea typeface="Cambria Math" panose="02040503050406030204" pitchFamily="18" charset="0"/>
                        </a:rPr>
                        <m:t>×</m:t>
                      </m:r>
                      <m:d>
                        <m:dPr>
                          <m:ctrlPr>
                            <a:rPr lang="cs-CZ" sz="2000" b="0" i="1" smtClean="0">
                              <a:solidFill>
                                <a:srgbClr val="C00000"/>
                              </a:solidFill>
                              <a:latin typeface="Cambria Math" panose="02040503050406030204" pitchFamily="18" charset="0"/>
                              <a:ea typeface="Cambria Math" panose="02040503050406030204" pitchFamily="18" charset="0"/>
                            </a:rPr>
                          </m:ctrlPr>
                        </m:dPr>
                        <m:e>
                          <m:r>
                            <a:rPr lang="cs-CZ" sz="2000" b="0" i="1" smtClean="0">
                              <a:solidFill>
                                <a:srgbClr val="C00000"/>
                              </a:solidFill>
                              <a:latin typeface="Cambria Math" panose="02040503050406030204" pitchFamily="18" charset="0"/>
                              <a:ea typeface="Cambria Math" panose="02040503050406030204" pitchFamily="18" charset="0"/>
                            </a:rPr>
                            <m:t>1+</m:t>
                          </m:r>
                          <m:f>
                            <m:fPr>
                              <m:ctrlPr>
                                <a:rPr lang="cs-CZ" sz="2000" i="1">
                                  <a:solidFill>
                                    <a:srgbClr val="C00000"/>
                                  </a:solidFill>
                                  <a:latin typeface="Cambria Math" panose="02040503050406030204" pitchFamily="18" charset="0"/>
                                </a:rPr>
                              </m:ctrlPr>
                            </m:fPr>
                            <m:num>
                              <m:r>
                                <a:rPr lang="cs-CZ" sz="2000" b="0" i="1" smtClean="0">
                                  <a:solidFill>
                                    <a:srgbClr val="C00000"/>
                                  </a:solidFill>
                                  <a:latin typeface="Cambria Math" panose="02040503050406030204" pitchFamily="18" charset="0"/>
                                </a:rPr>
                                <m:t>12+1</m:t>
                              </m:r>
                            </m:num>
                            <m:den>
                              <m:r>
                                <a:rPr lang="cs-CZ" sz="2000" i="1">
                                  <a:solidFill>
                                    <a:srgbClr val="C00000"/>
                                  </a:solidFill>
                                  <a:latin typeface="Cambria Math" panose="02040503050406030204" pitchFamily="18" charset="0"/>
                                </a:rPr>
                                <m:t>2</m:t>
                              </m:r>
                              <m:r>
                                <a:rPr lang="cs-CZ" sz="2000" b="0" i="1" smtClean="0">
                                  <a:solidFill>
                                    <a:srgbClr val="C00000"/>
                                  </a:solidFill>
                                  <a:latin typeface="Cambria Math" panose="02040503050406030204" pitchFamily="18" charset="0"/>
                                </a:rPr>
                                <m:t>4</m:t>
                              </m:r>
                            </m:den>
                          </m:f>
                          <m:r>
                            <a:rPr lang="cs-CZ" sz="2000" i="1">
                              <a:solidFill>
                                <a:srgbClr val="C00000"/>
                              </a:solidFill>
                              <a:latin typeface="Cambria Math" panose="02040503050406030204" pitchFamily="18" charset="0"/>
                              <a:ea typeface="Cambria Math" panose="02040503050406030204" pitchFamily="18" charset="0"/>
                            </a:rPr>
                            <m:t>×</m:t>
                          </m:r>
                          <m:r>
                            <a:rPr lang="cs-CZ" sz="2000" b="0" i="1" smtClean="0">
                              <a:solidFill>
                                <a:srgbClr val="C00000"/>
                              </a:solidFill>
                              <a:latin typeface="Cambria Math" panose="02040503050406030204" pitchFamily="18" charset="0"/>
                              <a:ea typeface="Cambria Math" panose="02040503050406030204" pitchFamily="18" charset="0"/>
                            </a:rPr>
                            <m:t>𝑟</m:t>
                          </m:r>
                        </m:e>
                      </m:d>
                      <m:r>
                        <a:rPr lang="cs-CZ" sz="2000" i="1" smtClean="0">
                          <a:latin typeface="Cambria Math" panose="02040503050406030204" pitchFamily="18" charset="0"/>
                          <a:ea typeface="Cambria Math" panose="02040503050406030204" pitchFamily="18" charset="0"/>
                        </a:rPr>
                        <m:t>×</m:t>
                      </m:r>
                      <m:f>
                        <m:fPr>
                          <m:ctrlPr>
                            <a:rPr lang="cs-CZ" sz="2000" i="1">
                              <a:latin typeface="Cambria Math" panose="02040503050406030204" pitchFamily="18" charset="0"/>
                              <a:ea typeface="Calibri" panose="020F0502020204030204" pitchFamily="34" charset="0"/>
                              <a:cs typeface="Times New Roman" panose="02020603050405020304" pitchFamily="18" charset="0"/>
                            </a:rPr>
                          </m:ctrlPr>
                        </m:fPr>
                        <m:num>
                          <m:sSup>
                            <m:sSupPr>
                              <m:ctrlPr>
                                <a:rPr lang="cs-CZ" sz="2000" i="1">
                                  <a:latin typeface="Cambria Math" panose="02040503050406030204" pitchFamily="18" charset="0"/>
                                  <a:ea typeface="Calibri" panose="020F0502020204030204" pitchFamily="34" charset="0"/>
                                  <a:cs typeface="Times New Roman" panose="02020603050405020304" pitchFamily="18" charset="0"/>
                                </a:rPr>
                              </m:ctrlPr>
                            </m:sSupPr>
                            <m:e>
                              <m:r>
                                <a:rPr lang="cs-CZ" sz="2000" i="1">
                                  <a:latin typeface="Cambria Math" panose="02040503050406030204" pitchFamily="18" charset="0"/>
                                  <a:ea typeface="Calibri" panose="020F0502020204030204" pitchFamily="34" charset="0"/>
                                  <a:cs typeface="Times New Roman" panose="02020603050405020304" pitchFamily="18" charset="0"/>
                                </a:rPr>
                                <m:t>(1+</m:t>
                              </m:r>
                              <m:r>
                                <a:rPr lang="cs-CZ" sz="2000" i="1">
                                  <a:latin typeface="Cambria Math" panose="02040503050406030204" pitchFamily="18" charset="0"/>
                                  <a:ea typeface="Calibri" panose="020F0502020204030204" pitchFamily="34" charset="0"/>
                                  <a:cs typeface="Times New Roman" panose="02020603050405020304" pitchFamily="18" charset="0"/>
                                </a:rPr>
                                <m:t>𝑟</m:t>
                              </m:r>
                              <m:r>
                                <a:rPr lang="cs-CZ" sz="2000" i="1">
                                  <a:latin typeface="Cambria Math" panose="02040503050406030204" pitchFamily="18" charset="0"/>
                                  <a:ea typeface="Calibri" panose="020F0502020204030204" pitchFamily="34" charset="0"/>
                                  <a:cs typeface="Times New Roman" panose="02020603050405020304" pitchFamily="18" charset="0"/>
                                </a:rPr>
                                <m:t>)</m:t>
                              </m:r>
                            </m:e>
                            <m:sup>
                              <m:r>
                                <a:rPr lang="cs-CZ" sz="2000" i="1">
                                  <a:latin typeface="Cambria Math" panose="02040503050406030204" pitchFamily="18" charset="0"/>
                                  <a:ea typeface="Calibri" panose="020F0502020204030204" pitchFamily="34" charset="0"/>
                                  <a:cs typeface="Times New Roman" panose="02020603050405020304" pitchFamily="18" charset="0"/>
                                </a:rPr>
                                <m:t>𝑛</m:t>
                              </m:r>
                            </m:sup>
                          </m:sSup>
                          <m:r>
                            <a:rPr lang="cs-CZ" sz="2000" i="1">
                              <a:latin typeface="Cambria Math" panose="02040503050406030204" pitchFamily="18" charset="0"/>
                              <a:ea typeface="Calibri" panose="020F0502020204030204" pitchFamily="34" charset="0"/>
                              <a:cs typeface="Times New Roman" panose="02020603050405020304" pitchFamily="18" charset="0"/>
                            </a:rPr>
                            <m:t>−1</m:t>
                          </m:r>
                        </m:num>
                        <m:den>
                          <m:r>
                            <a:rPr lang="cs-CZ" sz="2000" i="1">
                              <a:latin typeface="Cambria Math" panose="02040503050406030204" pitchFamily="18" charset="0"/>
                              <a:ea typeface="Calibri" panose="020F0502020204030204" pitchFamily="34" charset="0"/>
                              <a:cs typeface="Times New Roman" panose="02020603050405020304" pitchFamily="18" charset="0"/>
                            </a:rPr>
                            <m:t>𝑟</m:t>
                          </m:r>
                        </m:den>
                      </m:f>
                    </m:oMath>
                  </m:oMathPara>
                </a14:m>
                <a:endParaRPr lang="cs-CZ" sz="2000" dirty="0"/>
              </a:p>
            </p:txBody>
          </p:sp>
        </mc:Choice>
        <mc:Fallback xmlns="">
          <p:sp>
            <p:nvSpPr>
              <p:cNvPr id="60" name="TextovéPole 59">
                <a:extLst>
                  <a:ext uri="{FF2B5EF4-FFF2-40B4-BE49-F238E27FC236}">
                    <a16:creationId xmlns:a16="http://schemas.microsoft.com/office/drawing/2014/main" id="{7743B1F9-8DB5-4A7E-8B1C-F893536A2807}"/>
                  </a:ext>
                </a:extLst>
              </p:cNvPr>
              <p:cNvSpPr txBox="1">
                <a:spLocks noRot="1" noChangeAspect="1" noMove="1" noResize="1" noEditPoints="1" noAdjustHandles="1" noChangeArrowheads="1" noChangeShapeType="1" noTextEdit="1"/>
              </p:cNvSpPr>
              <p:nvPr/>
            </p:nvSpPr>
            <p:spPr>
              <a:xfrm>
                <a:off x="727027" y="5699485"/>
                <a:ext cx="6049586" cy="783869"/>
              </a:xfrm>
              <a:prstGeom prst="rect">
                <a:avLst/>
              </a:prstGeom>
              <a:blipFill>
                <a:blip r:embed="rId5"/>
                <a:stretch>
                  <a:fillRect/>
                </a:stretch>
              </a:blipFill>
            </p:spPr>
            <p:txBody>
              <a:bodyPr/>
              <a:lstStyle/>
              <a:p>
                <a:r>
                  <a:rPr lang="cs-CZ">
                    <a:noFill/>
                  </a:rPr>
                  <a:t> </a:t>
                </a:r>
              </a:p>
            </p:txBody>
          </p:sp>
        </mc:Fallback>
      </mc:AlternateContent>
      <p:sp>
        <p:nvSpPr>
          <p:cNvPr id="6" name="Přímá spojnice 5">
            <a:extLst>
              <a:ext uri="{FF2B5EF4-FFF2-40B4-BE49-F238E27FC236}">
                <a16:creationId xmlns:a16="http://schemas.microsoft.com/office/drawing/2014/main" id="{D8C0B5D9-1327-4EE3-9CB4-B19F3D343B0B}"/>
              </a:ext>
            </a:extLst>
          </p:cNvPr>
          <p:cNvSpPr/>
          <p:nvPr/>
        </p:nvSpPr>
        <p:spPr>
          <a:xfrm rot="5400000" flipV="1">
            <a:off x="3348245" y="2845265"/>
            <a:ext cx="217260" cy="1715"/>
          </a:xfrm>
          <a:prstGeom prst="line">
            <a:avLst/>
          </a:prstGeom>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DC"/>
              </a:solidFill>
            </a:endParaRPr>
          </a:p>
        </p:txBody>
      </p:sp>
      <p:sp>
        <p:nvSpPr>
          <p:cNvPr id="7" name="Přímá spojnice 6">
            <a:extLst>
              <a:ext uri="{FF2B5EF4-FFF2-40B4-BE49-F238E27FC236}">
                <a16:creationId xmlns:a16="http://schemas.microsoft.com/office/drawing/2014/main" id="{26DE90D4-8E97-45FB-BD6C-8649494AE84D}"/>
              </a:ext>
            </a:extLst>
          </p:cNvPr>
          <p:cNvSpPr/>
          <p:nvPr/>
        </p:nvSpPr>
        <p:spPr>
          <a:xfrm rot="5400000" flipV="1">
            <a:off x="3791501" y="2849184"/>
            <a:ext cx="217260" cy="1715"/>
          </a:xfrm>
          <a:prstGeom prst="line">
            <a:avLst/>
          </a:prstGeom>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DC"/>
              </a:solidFill>
            </a:endParaRPr>
          </a:p>
        </p:txBody>
      </p:sp>
      <p:sp>
        <p:nvSpPr>
          <p:cNvPr id="8" name="Přímá spojnice 7">
            <a:extLst>
              <a:ext uri="{FF2B5EF4-FFF2-40B4-BE49-F238E27FC236}">
                <a16:creationId xmlns:a16="http://schemas.microsoft.com/office/drawing/2014/main" id="{5CB254D1-2021-46D0-9E09-7F5916A5C074}"/>
              </a:ext>
            </a:extLst>
          </p:cNvPr>
          <p:cNvSpPr/>
          <p:nvPr/>
        </p:nvSpPr>
        <p:spPr>
          <a:xfrm rot="5400000" flipV="1">
            <a:off x="4208317" y="2847117"/>
            <a:ext cx="217260" cy="1715"/>
          </a:xfrm>
          <a:prstGeom prst="line">
            <a:avLst/>
          </a:prstGeom>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DC"/>
              </a:solidFill>
            </a:endParaRPr>
          </a:p>
        </p:txBody>
      </p:sp>
      <p:sp>
        <p:nvSpPr>
          <p:cNvPr id="9" name="Přímá spojnice 8">
            <a:extLst>
              <a:ext uri="{FF2B5EF4-FFF2-40B4-BE49-F238E27FC236}">
                <a16:creationId xmlns:a16="http://schemas.microsoft.com/office/drawing/2014/main" id="{C0343D36-11DA-4F1D-A0EF-0D472977D8CC}"/>
              </a:ext>
            </a:extLst>
          </p:cNvPr>
          <p:cNvSpPr/>
          <p:nvPr/>
        </p:nvSpPr>
        <p:spPr>
          <a:xfrm rot="5400000" flipV="1">
            <a:off x="5507495" y="2846147"/>
            <a:ext cx="217260" cy="1715"/>
          </a:xfrm>
          <a:prstGeom prst="line">
            <a:avLst/>
          </a:prstGeom>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DC"/>
              </a:solidFill>
            </a:endParaRPr>
          </a:p>
        </p:txBody>
      </p:sp>
      <p:sp>
        <p:nvSpPr>
          <p:cNvPr id="10" name="Přímá spojnice 9">
            <a:extLst>
              <a:ext uri="{FF2B5EF4-FFF2-40B4-BE49-F238E27FC236}">
                <a16:creationId xmlns:a16="http://schemas.microsoft.com/office/drawing/2014/main" id="{91C1E2F2-EE49-48D4-9474-98D58668F1C8}"/>
              </a:ext>
            </a:extLst>
          </p:cNvPr>
          <p:cNvSpPr/>
          <p:nvPr/>
        </p:nvSpPr>
        <p:spPr>
          <a:xfrm rot="5400000" flipV="1">
            <a:off x="5064959" y="2846610"/>
            <a:ext cx="217260" cy="1715"/>
          </a:xfrm>
          <a:prstGeom prst="line">
            <a:avLst/>
          </a:prstGeom>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DC"/>
              </a:solidFill>
            </a:endParaRPr>
          </a:p>
        </p:txBody>
      </p:sp>
      <p:sp>
        <p:nvSpPr>
          <p:cNvPr id="11" name="Přímá spojnice 10">
            <a:extLst>
              <a:ext uri="{FF2B5EF4-FFF2-40B4-BE49-F238E27FC236}">
                <a16:creationId xmlns:a16="http://schemas.microsoft.com/office/drawing/2014/main" id="{CA4C932B-4202-48A7-852B-AAA23EE2AAB0}"/>
              </a:ext>
            </a:extLst>
          </p:cNvPr>
          <p:cNvSpPr/>
          <p:nvPr/>
        </p:nvSpPr>
        <p:spPr>
          <a:xfrm rot="5400000" flipV="1">
            <a:off x="4649858" y="2845256"/>
            <a:ext cx="217260" cy="1715"/>
          </a:xfrm>
          <a:prstGeom prst="line">
            <a:avLst/>
          </a:prstGeom>
          <a:ln/>
        </p:spPr>
        <p:style>
          <a:lnRef idx="2">
            <a:schemeClr val="accent1"/>
          </a:lnRef>
          <a:fillRef idx="0">
            <a:schemeClr val="accent1"/>
          </a:fillRef>
          <a:effectRef idx="1">
            <a:schemeClr val="accent1"/>
          </a:effectRef>
          <a:fontRef idx="minor">
            <a:schemeClr val="tx1"/>
          </a:fontRef>
        </p:style>
        <p:txBody>
          <a:bodyPr wrap="none" rtlCol="0" anchor="ctr" anchorCtr="1"/>
          <a:lstStyle/>
          <a:p>
            <a:endParaRPr lang="en-US">
              <a:solidFill>
                <a:srgbClr val="0000DC"/>
              </a:solidFill>
            </a:endParaRPr>
          </a:p>
        </p:txBody>
      </p:sp>
      <p:sp>
        <p:nvSpPr>
          <p:cNvPr id="13" name="TextovéPole 12">
            <a:extLst>
              <a:ext uri="{FF2B5EF4-FFF2-40B4-BE49-F238E27FC236}">
                <a16:creationId xmlns:a16="http://schemas.microsoft.com/office/drawing/2014/main" id="{20D7C549-8944-4249-AACE-B660C2F29527}"/>
              </a:ext>
            </a:extLst>
          </p:cNvPr>
          <p:cNvSpPr txBox="1"/>
          <p:nvPr/>
        </p:nvSpPr>
        <p:spPr>
          <a:xfrm>
            <a:off x="3305731" y="2389159"/>
            <a:ext cx="340822" cy="338554"/>
          </a:xfrm>
          <a:prstGeom prst="rect">
            <a:avLst/>
          </a:prstGeom>
          <a:noFill/>
        </p:spPr>
        <p:txBody>
          <a:bodyPr wrap="square" rtlCol="0">
            <a:spAutoFit/>
          </a:bodyPr>
          <a:lstStyle/>
          <a:p>
            <a:r>
              <a:rPr lang="cs-CZ" sz="1600" dirty="0">
                <a:solidFill>
                  <a:schemeClr val="tx2"/>
                </a:solidFill>
              </a:rPr>
              <a:t>7</a:t>
            </a:r>
            <a:endParaRPr lang="cs-CZ" dirty="0">
              <a:solidFill>
                <a:schemeClr val="tx2"/>
              </a:solidFill>
            </a:endParaRPr>
          </a:p>
        </p:txBody>
      </p:sp>
      <p:sp>
        <p:nvSpPr>
          <p:cNvPr id="15" name="TextovéPole 14">
            <a:extLst>
              <a:ext uri="{FF2B5EF4-FFF2-40B4-BE49-F238E27FC236}">
                <a16:creationId xmlns:a16="http://schemas.microsoft.com/office/drawing/2014/main" id="{50674873-80EF-401F-AF90-5A89D78F9120}"/>
              </a:ext>
            </a:extLst>
          </p:cNvPr>
          <p:cNvSpPr txBox="1"/>
          <p:nvPr/>
        </p:nvSpPr>
        <p:spPr>
          <a:xfrm>
            <a:off x="4162870" y="2397623"/>
            <a:ext cx="340822" cy="338554"/>
          </a:xfrm>
          <a:prstGeom prst="rect">
            <a:avLst/>
          </a:prstGeom>
          <a:noFill/>
        </p:spPr>
        <p:txBody>
          <a:bodyPr wrap="square" rtlCol="0">
            <a:spAutoFit/>
          </a:bodyPr>
          <a:lstStyle/>
          <a:p>
            <a:r>
              <a:rPr lang="cs-CZ" sz="1600" dirty="0">
                <a:solidFill>
                  <a:schemeClr val="tx2"/>
                </a:solidFill>
              </a:rPr>
              <a:t>9</a:t>
            </a:r>
            <a:endParaRPr lang="cs-CZ" dirty="0">
              <a:solidFill>
                <a:schemeClr val="tx2"/>
              </a:solidFill>
            </a:endParaRPr>
          </a:p>
        </p:txBody>
      </p:sp>
      <p:sp>
        <p:nvSpPr>
          <p:cNvPr id="16" name="TextovéPole 15">
            <a:extLst>
              <a:ext uri="{FF2B5EF4-FFF2-40B4-BE49-F238E27FC236}">
                <a16:creationId xmlns:a16="http://schemas.microsoft.com/office/drawing/2014/main" id="{8B4EF11D-5DAA-4B2D-8921-626D9F7F4043}"/>
              </a:ext>
            </a:extLst>
          </p:cNvPr>
          <p:cNvSpPr txBox="1"/>
          <p:nvPr/>
        </p:nvSpPr>
        <p:spPr>
          <a:xfrm>
            <a:off x="3751820" y="2380392"/>
            <a:ext cx="340822" cy="338554"/>
          </a:xfrm>
          <a:prstGeom prst="rect">
            <a:avLst/>
          </a:prstGeom>
          <a:noFill/>
        </p:spPr>
        <p:txBody>
          <a:bodyPr wrap="square" rtlCol="0">
            <a:spAutoFit/>
          </a:bodyPr>
          <a:lstStyle/>
          <a:p>
            <a:r>
              <a:rPr lang="cs-CZ" sz="1600" dirty="0">
                <a:solidFill>
                  <a:schemeClr val="tx2"/>
                </a:solidFill>
              </a:rPr>
              <a:t>8</a:t>
            </a:r>
            <a:endParaRPr lang="cs-CZ" dirty="0">
              <a:solidFill>
                <a:schemeClr val="tx2"/>
              </a:solidFill>
            </a:endParaRPr>
          </a:p>
        </p:txBody>
      </p:sp>
      <p:sp>
        <p:nvSpPr>
          <p:cNvPr id="17" name="TextovéPole 16">
            <a:extLst>
              <a:ext uri="{FF2B5EF4-FFF2-40B4-BE49-F238E27FC236}">
                <a16:creationId xmlns:a16="http://schemas.microsoft.com/office/drawing/2014/main" id="{7C0F1509-8A9A-4D4C-8E4D-3B06095EEE05}"/>
              </a:ext>
            </a:extLst>
          </p:cNvPr>
          <p:cNvSpPr txBox="1"/>
          <p:nvPr/>
        </p:nvSpPr>
        <p:spPr>
          <a:xfrm>
            <a:off x="4954722" y="2387199"/>
            <a:ext cx="464944" cy="338554"/>
          </a:xfrm>
          <a:prstGeom prst="rect">
            <a:avLst/>
          </a:prstGeom>
          <a:noFill/>
        </p:spPr>
        <p:txBody>
          <a:bodyPr wrap="square" rtlCol="0">
            <a:spAutoFit/>
          </a:bodyPr>
          <a:lstStyle/>
          <a:p>
            <a:r>
              <a:rPr lang="cs-CZ" sz="1600" dirty="0">
                <a:solidFill>
                  <a:schemeClr val="tx2"/>
                </a:solidFill>
              </a:rPr>
              <a:t>11</a:t>
            </a:r>
            <a:endParaRPr lang="cs-CZ" dirty="0">
              <a:solidFill>
                <a:schemeClr val="tx2"/>
              </a:solidFill>
            </a:endParaRPr>
          </a:p>
        </p:txBody>
      </p:sp>
      <p:sp>
        <p:nvSpPr>
          <p:cNvPr id="18" name="TextovéPole 17">
            <a:extLst>
              <a:ext uri="{FF2B5EF4-FFF2-40B4-BE49-F238E27FC236}">
                <a16:creationId xmlns:a16="http://schemas.microsoft.com/office/drawing/2014/main" id="{B25E133C-70A7-44ED-9DE6-50ED6A8F8E0E}"/>
              </a:ext>
            </a:extLst>
          </p:cNvPr>
          <p:cNvSpPr txBox="1"/>
          <p:nvPr/>
        </p:nvSpPr>
        <p:spPr>
          <a:xfrm>
            <a:off x="4553266" y="2380392"/>
            <a:ext cx="405776" cy="338554"/>
          </a:xfrm>
          <a:prstGeom prst="rect">
            <a:avLst/>
          </a:prstGeom>
          <a:noFill/>
        </p:spPr>
        <p:txBody>
          <a:bodyPr wrap="square" rtlCol="0">
            <a:spAutoFit/>
          </a:bodyPr>
          <a:lstStyle/>
          <a:p>
            <a:r>
              <a:rPr lang="cs-CZ" sz="1600" dirty="0">
                <a:solidFill>
                  <a:schemeClr val="tx2"/>
                </a:solidFill>
              </a:rPr>
              <a:t>10</a:t>
            </a:r>
            <a:endParaRPr lang="cs-CZ" dirty="0">
              <a:solidFill>
                <a:schemeClr val="tx2"/>
              </a:solidFill>
            </a:endParaRPr>
          </a:p>
        </p:txBody>
      </p:sp>
      <p:sp>
        <p:nvSpPr>
          <p:cNvPr id="19" name="TextovéPole 18">
            <a:extLst>
              <a:ext uri="{FF2B5EF4-FFF2-40B4-BE49-F238E27FC236}">
                <a16:creationId xmlns:a16="http://schemas.microsoft.com/office/drawing/2014/main" id="{A3645117-651F-4FFE-BA7E-E3B79316C85C}"/>
              </a:ext>
            </a:extLst>
          </p:cNvPr>
          <p:cNvSpPr txBox="1"/>
          <p:nvPr/>
        </p:nvSpPr>
        <p:spPr>
          <a:xfrm>
            <a:off x="5412453" y="2371749"/>
            <a:ext cx="459796" cy="338554"/>
          </a:xfrm>
          <a:prstGeom prst="rect">
            <a:avLst/>
          </a:prstGeom>
          <a:noFill/>
        </p:spPr>
        <p:txBody>
          <a:bodyPr wrap="square" rtlCol="0">
            <a:spAutoFit/>
          </a:bodyPr>
          <a:lstStyle/>
          <a:p>
            <a:r>
              <a:rPr lang="cs-CZ" sz="1600" dirty="0">
                <a:solidFill>
                  <a:schemeClr val="accent2"/>
                </a:solidFill>
              </a:rPr>
              <a:t>12</a:t>
            </a:r>
            <a:endParaRPr lang="cs-CZ" dirty="0">
              <a:solidFill>
                <a:schemeClr val="accent2"/>
              </a:solidFill>
            </a:endParaRPr>
          </a:p>
        </p:txBody>
      </p:sp>
      <mc:AlternateContent xmlns:mc="http://schemas.openxmlformats.org/markup-compatibility/2006" xmlns:a14="http://schemas.microsoft.com/office/drawing/2010/main">
        <mc:Choice Requires="a14">
          <p:sp>
            <p:nvSpPr>
              <p:cNvPr id="53" name="TextovéPole 52">
                <a:extLst>
                  <a:ext uri="{FF2B5EF4-FFF2-40B4-BE49-F238E27FC236}">
                    <a16:creationId xmlns:a16="http://schemas.microsoft.com/office/drawing/2014/main" id="{861702CD-BF5E-42B4-9697-EA828A59364B}"/>
                  </a:ext>
                </a:extLst>
              </p:cNvPr>
              <p:cNvSpPr txBox="1"/>
              <p:nvPr/>
            </p:nvSpPr>
            <p:spPr>
              <a:xfrm>
                <a:off x="60595" y="4842633"/>
                <a:ext cx="12132860" cy="71468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cs-CZ" sz="1800" b="1" i="1" smtClean="0">
                          <a:solidFill>
                            <a:srgbClr val="C00000"/>
                          </a:solidFill>
                          <a:latin typeface="Cambria Math" panose="02040503050406030204" pitchFamily="18" charset="0"/>
                        </a:rPr>
                        <m:t>𝐅𝐕</m:t>
                      </m:r>
                      <m:r>
                        <a:rPr lang="cs-CZ" sz="1800" b="1" i="1" baseline="-25000">
                          <a:solidFill>
                            <a:srgbClr val="C00000"/>
                          </a:solidFill>
                          <a:latin typeface="Cambria Math" panose="02040503050406030204" pitchFamily="18" charset="0"/>
                        </a:rPr>
                        <m:t>𝟏𝟐</m:t>
                      </m:r>
                      <m:r>
                        <a:rPr lang="cs-CZ" sz="1800" b="1" i="1" baseline="-25000">
                          <a:solidFill>
                            <a:srgbClr val="C00000"/>
                          </a:solidFill>
                          <a:latin typeface="Cambria Math" panose="02040503050406030204" pitchFamily="18" charset="0"/>
                        </a:rPr>
                        <m:t> </m:t>
                      </m:r>
                      <m:r>
                        <a:rPr lang="cs-CZ" sz="1800">
                          <a:latin typeface="Cambria Math" panose="02040503050406030204" pitchFamily="18" charset="0"/>
                        </a:rPr>
                        <m:t>=</m:t>
                      </m:r>
                      <m:r>
                        <a:rPr lang="cs-CZ" sz="1800" smtClean="0">
                          <a:solidFill>
                            <a:srgbClr val="0000DC"/>
                          </a:solidFill>
                          <a:latin typeface="Cambria Math" panose="02040503050406030204" pitchFamily="18" charset="0"/>
                        </a:rPr>
                        <m:t>12</m:t>
                      </m:r>
                      <m:r>
                        <m:rPr>
                          <m:sty m:val="p"/>
                        </m:rPr>
                        <a:rPr lang="cs-CZ" sz="1800">
                          <a:latin typeface="Cambria Math" panose="02040503050406030204" pitchFamily="18" charset="0"/>
                        </a:rPr>
                        <m:t>a</m:t>
                      </m:r>
                      <m:r>
                        <a:rPr lang="cs-CZ" sz="1800">
                          <a:latin typeface="Cambria Math" panose="02040503050406030204" pitchFamily="18" charset="0"/>
                        </a:rPr>
                        <m:t>+</m:t>
                      </m:r>
                      <m:r>
                        <m:rPr>
                          <m:sty m:val="p"/>
                        </m:rPr>
                        <a:rPr lang="cs-CZ" sz="1800">
                          <a:latin typeface="Cambria Math" panose="02040503050406030204" pitchFamily="18" charset="0"/>
                        </a:rPr>
                        <m:t>a</m:t>
                      </m:r>
                      <m:d>
                        <m:dPr>
                          <m:begChr m:val="["/>
                          <m:endChr m:val="]"/>
                          <m:ctrlPr>
                            <a:rPr lang="cs-CZ" sz="1800" i="1" smtClean="0">
                              <a:latin typeface="Cambria Math" panose="02040503050406030204" pitchFamily="18" charset="0"/>
                            </a:rPr>
                          </m:ctrlPr>
                        </m:dPr>
                        <m:e>
                          <m:f>
                            <m:fPr>
                              <m:ctrlPr>
                                <a:rPr lang="cs-CZ" sz="1800" i="1">
                                  <a:latin typeface="Cambria Math" panose="02040503050406030204" pitchFamily="18" charset="0"/>
                                </a:rPr>
                              </m:ctrlPr>
                            </m:fPr>
                            <m:num>
                              <m:r>
                                <a:rPr lang="cs-CZ" sz="1800" i="1" smtClean="0">
                                  <a:solidFill>
                                    <a:srgbClr val="0000DC"/>
                                  </a:solidFill>
                                  <a:latin typeface="Cambria Math" panose="02040503050406030204" pitchFamily="18" charset="0"/>
                                </a:rPr>
                                <m:t>𝑛</m:t>
                              </m:r>
                            </m:num>
                            <m:den>
                              <m:r>
                                <a:rPr lang="cs-CZ" sz="1800" i="1">
                                  <a:latin typeface="Cambria Math" panose="02040503050406030204" pitchFamily="18" charset="0"/>
                                </a:rPr>
                                <m:t>2</m:t>
                              </m:r>
                            </m:den>
                          </m:f>
                          <m:r>
                            <a:rPr lang="cs-CZ" sz="1800" i="1">
                              <a:latin typeface="Cambria Math" panose="02040503050406030204" pitchFamily="18" charset="0"/>
                              <a:ea typeface="Cambria Math" panose="02040503050406030204" pitchFamily="18" charset="0"/>
                            </a:rPr>
                            <m:t>×</m:t>
                          </m:r>
                          <m:d>
                            <m:dPr>
                              <m:ctrlPr>
                                <a:rPr lang="cs-CZ" sz="1800" i="1">
                                  <a:latin typeface="Cambria Math" panose="02040503050406030204" pitchFamily="18" charset="0"/>
                                  <a:ea typeface="Cambria Math" panose="02040503050406030204" pitchFamily="18" charset="0"/>
                                </a:rPr>
                              </m:ctrlPr>
                            </m:dPr>
                            <m:e>
                              <m:sSub>
                                <m:sSubPr>
                                  <m:ctrlPr>
                                    <a:rPr lang="cs-CZ" sz="1800" i="1">
                                      <a:latin typeface="Cambria Math" panose="02040503050406030204" pitchFamily="18" charset="0"/>
                                      <a:ea typeface="Cambria Math" panose="02040503050406030204" pitchFamily="18" charset="0"/>
                                    </a:rPr>
                                  </m:ctrlPr>
                                </m:sSubPr>
                                <m:e>
                                  <m:r>
                                    <a:rPr lang="cs-CZ" sz="1800" i="1">
                                      <a:latin typeface="Cambria Math" panose="02040503050406030204" pitchFamily="18" charset="0"/>
                                      <a:ea typeface="Cambria Math" panose="02040503050406030204" pitchFamily="18" charset="0"/>
                                    </a:rPr>
                                    <m:t>𝑥</m:t>
                                  </m:r>
                                </m:e>
                                <m:sub>
                                  <m:r>
                                    <a:rPr lang="cs-CZ" sz="1800" i="1">
                                      <a:latin typeface="Cambria Math" panose="02040503050406030204" pitchFamily="18" charset="0"/>
                                      <a:ea typeface="Cambria Math" panose="02040503050406030204" pitchFamily="18" charset="0"/>
                                    </a:rPr>
                                    <m:t>1</m:t>
                                  </m:r>
                                </m:sub>
                              </m:sSub>
                              <m:r>
                                <a:rPr lang="cs-CZ" sz="1800" i="1">
                                  <a:latin typeface="Cambria Math" panose="02040503050406030204" pitchFamily="18" charset="0"/>
                                  <a:ea typeface="Cambria Math" panose="02040503050406030204" pitchFamily="18" charset="0"/>
                                </a:rPr>
                                <m:t>+</m:t>
                              </m:r>
                              <m:sSub>
                                <m:sSubPr>
                                  <m:ctrlPr>
                                    <a:rPr lang="cs-CZ" sz="1800" i="1">
                                      <a:latin typeface="Cambria Math" panose="02040503050406030204" pitchFamily="18" charset="0"/>
                                      <a:ea typeface="Cambria Math" panose="02040503050406030204" pitchFamily="18" charset="0"/>
                                    </a:rPr>
                                  </m:ctrlPr>
                                </m:sSubPr>
                                <m:e>
                                  <m:r>
                                    <a:rPr lang="cs-CZ" sz="1800" i="1">
                                      <a:latin typeface="Cambria Math" panose="02040503050406030204" pitchFamily="18" charset="0"/>
                                      <a:ea typeface="Cambria Math" panose="02040503050406030204" pitchFamily="18" charset="0"/>
                                    </a:rPr>
                                    <m:t>𝑥</m:t>
                                  </m:r>
                                </m:e>
                                <m:sub>
                                  <m:r>
                                    <a:rPr lang="cs-CZ" sz="1800" i="1">
                                      <a:latin typeface="Cambria Math" panose="02040503050406030204" pitchFamily="18" charset="0"/>
                                      <a:ea typeface="Cambria Math" panose="02040503050406030204" pitchFamily="18" charset="0"/>
                                    </a:rPr>
                                    <m:t>𝑛</m:t>
                                  </m:r>
                                </m:sub>
                              </m:sSub>
                            </m:e>
                          </m:d>
                        </m:e>
                      </m:d>
                      <m:r>
                        <a:rPr lang="cs-CZ" sz="1800" b="0" i="1" smtClean="0">
                          <a:latin typeface="Cambria Math" panose="02040503050406030204" pitchFamily="18" charset="0"/>
                        </a:rPr>
                        <m:t>=</m:t>
                      </m:r>
                      <m:r>
                        <a:rPr lang="cs-CZ" sz="1800" b="0" i="1" smtClean="0">
                          <a:latin typeface="Cambria Math" panose="02040503050406030204" pitchFamily="18" charset="0"/>
                        </a:rPr>
                        <m:t>𝑎</m:t>
                      </m:r>
                      <m:r>
                        <a:rPr lang="cs-CZ" sz="1800" b="0" i="1" smtClean="0">
                          <a:latin typeface="Cambria Math" panose="02040503050406030204" pitchFamily="18" charset="0"/>
                        </a:rPr>
                        <m:t>∗</m:t>
                      </m:r>
                      <m:d>
                        <m:dPr>
                          <m:ctrlPr>
                            <a:rPr lang="cs-CZ" sz="1800" b="0" i="1" smtClean="0">
                              <a:latin typeface="Cambria Math" panose="02040503050406030204" pitchFamily="18" charset="0"/>
                            </a:rPr>
                          </m:ctrlPr>
                        </m:dPr>
                        <m:e>
                          <m:r>
                            <a:rPr lang="cs-CZ" sz="1800" b="0" i="1" smtClean="0">
                              <a:latin typeface="Cambria Math" panose="02040503050406030204" pitchFamily="18" charset="0"/>
                            </a:rPr>
                            <m:t>12+</m:t>
                          </m:r>
                          <m:d>
                            <m:dPr>
                              <m:begChr m:val="["/>
                              <m:endChr m:val="]"/>
                              <m:ctrlPr>
                                <a:rPr lang="cs-CZ" sz="1800" b="0" i="1" smtClean="0">
                                  <a:latin typeface="Cambria Math" panose="02040503050406030204" pitchFamily="18" charset="0"/>
                                  <a:ea typeface="Cambria Math" panose="02040503050406030204" pitchFamily="18" charset="0"/>
                                </a:rPr>
                              </m:ctrlPr>
                            </m:dPr>
                            <m:e>
                              <m:f>
                                <m:fPr>
                                  <m:ctrlPr>
                                    <a:rPr lang="cs-CZ" sz="1800" i="1">
                                      <a:latin typeface="Cambria Math" panose="02040503050406030204" pitchFamily="18" charset="0"/>
                                      <a:ea typeface="Cambria Math" panose="02040503050406030204" pitchFamily="18" charset="0"/>
                                    </a:rPr>
                                  </m:ctrlPr>
                                </m:fPr>
                                <m:num>
                                  <m:r>
                                    <a:rPr lang="cs-CZ" sz="1800" b="0" i="1" smtClean="0">
                                      <a:solidFill>
                                        <a:srgbClr val="0000DC"/>
                                      </a:solidFill>
                                      <a:latin typeface="Cambria Math" panose="02040503050406030204" pitchFamily="18" charset="0"/>
                                      <a:ea typeface="Cambria Math" panose="02040503050406030204" pitchFamily="18" charset="0"/>
                                    </a:rPr>
                                    <m:t>12</m:t>
                                  </m:r>
                                </m:num>
                                <m:den>
                                  <m:r>
                                    <a:rPr lang="cs-CZ" sz="1800" i="1">
                                      <a:latin typeface="Cambria Math" panose="02040503050406030204" pitchFamily="18" charset="0"/>
                                      <a:ea typeface="Cambria Math" panose="02040503050406030204" pitchFamily="18" charset="0"/>
                                    </a:rPr>
                                    <m:t>2</m:t>
                                  </m:r>
                                </m:den>
                              </m:f>
                              <m:r>
                                <a:rPr lang="cs-CZ" sz="1800" i="1">
                                  <a:latin typeface="Cambria Math" panose="02040503050406030204" pitchFamily="18" charset="0"/>
                                  <a:ea typeface="Cambria Math" panose="02040503050406030204" pitchFamily="18" charset="0"/>
                                </a:rPr>
                                <m:t>×</m:t>
                              </m:r>
                              <m:d>
                                <m:dPr>
                                  <m:ctrlPr>
                                    <a:rPr lang="cs-CZ" sz="1800" i="1">
                                      <a:latin typeface="Cambria Math" panose="02040503050406030204" pitchFamily="18" charset="0"/>
                                      <a:ea typeface="Cambria Math" panose="02040503050406030204" pitchFamily="18" charset="0"/>
                                    </a:rPr>
                                  </m:ctrlPr>
                                </m:dPr>
                                <m:e>
                                  <m:f>
                                    <m:fPr>
                                      <m:ctrlPr>
                                        <a:rPr lang="cs-CZ" sz="1800" i="1">
                                          <a:latin typeface="Cambria Math" panose="02040503050406030204" pitchFamily="18" charset="0"/>
                                          <a:ea typeface="Cambria Math" panose="02040503050406030204" pitchFamily="18" charset="0"/>
                                        </a:rPr>
                                      </m:ctrlPr>
                                    </m:fPr>
                                    <m:num>
                                      <m:r>
                                        <a:rPr lang="cs-CZ" sz="1800" i="1">
                                          <a:latin typeface="Cambria Math" panose="02040503050406030204" pitchFamily="18" charset="0"/>
                                          <a:ea typeface="Cambria Math" panose="02040503050406030204" pitchFamily="18" charset="0"/>
                                        </a:rPr>
                                        <m:t>12</m:t>
                                      </m:r>
                                      <m:r>
                                        <a:rPr lang="cs-CZ" sz="1800" i="1">
                                          <a:latin typeface="Cambria Math" panose="02040503050406030204" pitchFamily="18" charset="0"/>
                                          <a:ea typeface="Cambria Math" panose="02040503050406030204" pitchFamily="18" charset="0"/>
                                        </a:rPr>
                                        <m:t>𝑟</m:t>
                                      </m:r>
                                      <m:r>
                                        <a:rPr lang="cs-CZ" sz="1800" b="0" i="1" smtClean="0">
                                          <a:latin typeface="Cambria Math" panose="02040503050406030204" pitchFamily="18" charset="0"/>
                                          <a:ea typeface="Cambria Math" panose="02040503050406030204" pitchFamily="18" charset="0"/>
                                        </a:rPr>
                                        <m:t>+1</m:t>
                                      </m:r>
                                      <m:r>
                                        <a:rPr lang="cs-CZ" sz="1800" b="0" i="1" smtClean="0">
                                          <a:latin typeface="Cambria Math" panose="02040503050406030204" pitchFamily="18" charset="0"/>
                                          <a:ea typeface="Cambria Math" panose="02040503050406030204" pitchFamily="18" charset="0"/>
                                        </a:rPr>
                                        <m:t>𝑟</m:t>
                                      </m:r>
                                    </m:num>
                                    <m:den>
                                      <m:r>
                                        <a:rPr lang="cs-CZ" sz="1800" i="1">
                                          <a:latin typeface="Cambria Math" panose="02040503050406030204" pitchFamily="18" charset="0"/>
                                          <a:ea typeface="Cambria Math" panose="02040503050406030204" pitchFamily="18" charset="0"/>
                                        </a:rPr>
                                        <m:t>12</m:t>
                                      </m:r>
                                    </m:den>
                                  </m:f>
                                </m:e>
                              </m:d>
                            </m:e>
                          </m:d>
                        </m:e>
                      </m:d>
                      <m:r>
                        <a:rPr lang="cs-CZ" sz="1800" b="0" i="1" smtClean="0">
                          <a:latin typeface="Cambria Math" panose="02040503050406030204" pitchFamily="18" charset="0"/>
                          <a:ea typeface="Cambria Math" panose="02040503050406030204" pitchFamily="18" charset="0"/>
                        </a:rPr>
                        <m:t>=</m:t>
                      </m:r>
                      <m:r>
                        <a:rPr lang="cs-CZ" sz="1800" b="0" i="1" smtClean="0">
                          <a:latin typeface="Cambria Math" panose="02040503050406030204" pitchFamily="18" charset="0"/>
                          <a:ea typeface="Cambria Math" panose="02040503050406030204" pitchFamily="18" charset="0"/>
                        </a:rPr>
                        <m:t>𝑎</m:t>
                      </m:r>
                      <m:r>
                        <a:rPr lang="cs-CZ" sz="1800" b="0" i="1" smtClean="0">
                          <a:latin typeface="Cambria Math" panose="02040503050406030204" pitchFamily="18" charset="0"/>
                          <a:ea typeface="Cambria Math" panose="02040503050406030204" pitchFamily="18" charset="0"/>
                        </a:rPr>
                        <m:t>×</m:t>
                      </m:r>
                      <m:d>
                        <m:dPr>
                          <m:ctrlPr>
                            <a:rPr lang="cs-CZ" sz="1800" b="0" i="1" smtClean="0">
                              <a:latin typeface="Cambria Math" panose="02040503050406030204" pitchFamily="18" charset="0"/>
                              <a:ea typeface="Cambria Math" panose="02040503050406030204" pitchFamily="18" charset="0"/>
                            </a:rPr>
                          </m:ctrlPr>
                        </m:dPr>
                        <m:e>
                          <m:r>
                            <a:rPr lang="cs-CZ" sz="1800" b="0" i="1" smtClean="0">
                              <a:solidFill>
                                <a:srgbClr val="0000DC"/>
                              </a:solidFill>
                              <a:latin typeface="Cambria Math" panose="02040503050406030204" pitchFamily="18" charset="0"/>
                              <a:ea typeface="Cambria Math" panose="02040503050406030204" pitchFamily="18" charset="0"/>
                            </a:rPr>
                            <m:t>12</m:t>
                          </m:r>
                          <m:r>
                            <a:rPr lang="cs-CZ" sz="1800" b="0" i="1" smtClean="0">
                              <a:latin typeface="Cambria Math" panose="02040503050406030204" pitchFamily="18" charset="0"/>
                              <a:ea typeface="Cambria Math" panose="02040503050406030204" pitchFamily="18" charset="0"/>
                            </a:rPr>
                            <m:t>+</m:t>
                          </m:r>
                          <m:r>
                            <a:rPr lang="cs-CZ" sz="1800" b="0" i="1" smtClean="0">
                              <a:solidFill>
                                <a:srgbClr val="0000DC"/>
                              </a:solidFill>
                              <a:latin typeface="Cambria Math" panose="02040503050406030204" pitchFamily="18" charset="0"/>
                              <a:ea typeface="Cambria Math" panose="02040503050406030204" pitchFamily="18" charset="0"/>
                            </a:rPr>
                            <m:t>12</m:t>
                          </m:r>
                          <m:r>
                            <a:rPr lang="cs-CZ" sz="1800" b="0" i="1" smtClean="0">
                              <a:latin typeface="Cambria Math" panose="02040503050406030204" pitchFamily="18" charset="0"/>
                              <a:ea typeface="Cambria Math" panose="02040503050406030204" pitchFamily="18" charset="0"/>
                            </a:rPr>
                            <m:t>×</m:t>
                          </m:r>
                          <m:f>
                            <m:fPr>
                              <m:ctrlPr>
                                <a:rPr lang="cs-CZ" sz="1800" b="0" i="1" smtClean="0">
                                  <a:latin typeface="Cambria Math" panose="02040503050406030204" pitchFamily="18" charset="0"/>
                                  <a:ea typeface="Cambria Math" panose="02040503050406030204" pitchFamily="18" charset="0"/>
                                </a:rPr>
                              </m:ctrlPr>
                            </m:fPr>
                            <m:num>
                              <m:r>
                                <a:rPr lang="cs-CZ" sz="1800" b="0" i="1" smtClean="0">
                                  <a:latin typeface="Cambria Math" panose="02040503050406030204" pitchFamily="18" charset="0"/>
                                  <a:ea typeface="Cambria Math" panose="02040503050406030204" pitchFamily="18" charset="0"/>
                                </a:rPr>
                                <m:t>13</m:t>
                              </m:r>
                              <m:r>
                                <a:rPr lang="cs-CZ" sz="1800" b="0" i="1" smtClean="0">
                                  <a:latin typeface="Cambria Math" panose="02040503050406030204" pitchFamily="18" charset="0"/>
                                  <a:ea typeface="Cambria Math" panose="02040503050406030204" pitchFamily="18" charset="0"/>
                                </a:rPr>
                                <m:t>𝑟</m:t>
                              </m:r>
                            </m:num>
                            <m:den>
                              <m:r>
                                <a:rPr lang="cs-CZ" sz="1800" b="0" i="1" smtClean="0">
                                  <a:latin typeface="Cambria Math" panose="02040503050406030204" pitchFamily="18" charset="0"/>
                                  <a:ea typeface="Cambria Math" panose="02040503050406030204" pitchFamily="18" charset="0"/>
                                </a:rPr>
                                <m:t>24</m:t>
                              </m:r>
                            </m:den>
                          </m:f>
                        </m:e>
                      </m:d>
                      <m:r>
                        <a:rPr lang="cs-CZ" sz="1800" b="0" i="1" smtClean="0">
                          <a:latin typeface="Cambria Math" panose="02040503050406030204" pitchFamily="18" charset="0"/>
                          <a:ea typeface="Cambria Math" panose="02040503050406030204" pitchFamily="18" charset="0"/>
                        </a:rPr>
                        <m:t>=</m:t>
                      </m:r>
                      <m:r>
                        <a:rPr lang="cs-CZ" sz="1800" b="1" i="1" smtClean="0">
                          <a:solidFill>
                            <a:srgbClr val="C00000"/>
                          </a:solidFill>
                          <a:latin typeface="Cambria Math" panose="02040503050406030204" pitchFamily="18" charset="0"/>
                          <a:ea typeface="Cambria Math" panose="02040503050406030204" pitchFamily="18" charset="0"/>
                        </a:rPr>
                        <m:t>𝒂</m:t>
                      </m:r>
                      <m:r>
                        <a:rPr lang="cs-CZ" sz="1800" b="1" i="1" smtClean="0">
                          <a:solidFill>
                            <a:srgbClr val="C00000"/>
                          </a:solidFill>
                          <a:latin typeface="Cambria Math" panose="02040503050406030204" pitchFamily="18" charset="0"/>
                          <a:ea typeface="Cambria Math" panose="02040503050406030204" pitchFamily="18" charset="0"/>
                        </a:rPr>
                        <m:t>×</m:t>
                      </m:r>
                      <m:r>
                        <a:rPr lang="cs-CZ" sz="1800" b="1" i="1" smtClean="0">
                          <a:solidFill>
                            <a:srgbClr val="0000DC"/>
                          </a:solidFill>
                          <a:latin typeface="Cambria Math" panose="02040503050406030204" pitchFamily="18" charset="0"/>
                          <a:ea typeface="Cambria Math" panose="02040503050406030204" pitchFamily="18" charset="0"/>
                        </a:rPr>
                        <m:t>𝟏𝟐</m:t>
                      </m:r>
                      <m:r>
                        <a:rPr lang="cs-CZ" sz="1800" b="1" i="1" smtClean="0">
                          <a:solidFill>
                            <a:srgbClr val="C00000"/>
                          </a:solidFill>
                          <a:latin typeface="Cambria Math" panose="02040503050406030204" pitchFamily="18" charset="0"/>
                          <a:ea typeface="Cambria Math" panose="02040503050406030204" pitchFamily="18" charset="0"/>
                        </a:rPr>
                        <m:t>×(</m:t>
                      </m:r>
                      <m:r>
                        <a:rPr lang="cs-CZ" sz="1800" b="1" i="1" smtClean="0">
                          <a:solidFill>
                            <a:srgbClr val="C00000"/>
                          </a:solidFill>
                          <a:latin typeface="Cambria Math" panose="02040503050406030204" pitchFamily="18" charset="0"/>
                          <a:ea typeface="Cambria Math" panose="02040503050406030204" pitchFamily="18" charset="0"/>
                        </a:rPr>
                        <m:t>𝟏</m:t>
                      </m:r>
                      <m:r>
                        <a:rPr lang="cs-CZ" sz="1800" b="1" i="1" smtClean="0">
                          <a:solidFill>
                            <a:srgbClr val="C00000"/>
                          </a:solidFill>
                          <a:latin typeface="Cambria Math" panose="02040503050406030204" pitchFamily="18" charset="0"/>
                          <a:ea typeface="Cambria Math" panose="02040503050406030204" pitchFamily="18" charset="0"/>
                        </a:rPr>
                        <m:t>+</m:t>
                      </m:r>
                      <m:f>
                        <m:fPr>
                          <m:ctrlPr>
                            <a:rPr lang="cs-CZ" sz="1800" b="1" i="1" smtClean="0">
                              <a:solidFill>
                                <a:srgbClr val="C00000"/>
                              </a:solidFill>
                              <a:latin typeface="Cambria Math" panose="02040503050406030204" pitchFamily="18" charset="0"/>
                              <a:ea typeface="Cambria Math" panose="02040503050406030204" pitchFamily="18" charset="0"/>
                            </a:rPr>
                          </m:ctrlPr>
                        </m:fPr>
                        <m:num>
                          <m:r>
                            <a:rPr lang="cs-CZ" sz="1800" b="1" i="1" smtClean="0">
                              <a:solidFill>
                                <a:srgbClr val="C00000"/>
                              </a:solidFill>
                              <a:latin typeface="Cambria Math" panose="02040503050406030204" pitchFamily="18" charset="0"/>
                              <a:ea typeface="Cambria Math" panose="02040503050406030204" pitchFamily="18" charset="0"/>
                            </a:rPr>
                            <m:t>𝟏𝟑</m:t>
                          </m:r>
                          <m:r>
                            <a:rPr lang="cs-CZ" sz="1800" b="1" i="1" smtClean="0">
                              <a:solidFill>
                                <a:srgbClr val="C00000"/>
                              </a:solidFill>
                              <a:latin typeface="Cambria Math" panose="02040503050406030204" pitchFamily="18" charset="0"/>
                              <a:ea typeface="Cambria Math" panose="02040503050406030204" pitchFamily="18" charset="0"/>
                            </a:rPr>
                            <m:t>𝒓</m:t>
                          </m:r>
                        </m:num>
                        <m:den>
                          <m:r>
                            <a:rPr lang="cs-CZ" sz="1800" b="1" i="1" smtClean="0">
                              <a:solidFill>
                                <a:srgbClr val="C00000"/>
                              </a:solidFill>
                              <a:latin typeface="Cambria Math" panose="02040503050406030204" pitchFamily="18" charset="0"/>
                              <a:ea typeface="Cambria Math" panose="02040503050406030204" pitchFamily="18" charset="0"/>
                            </a:rPr>
                            <m:t>𝟐𝟒</m:t>
                          </m:r>
                        </m:den>
                      </m:f>
                      <m:r>
                        <a:rPr lang="cs-CZ" sz="1800" b="1" i="1" smtClean="0">
                          <a:solidFill>
                            <a:srgbClr val="C00000"/>
                          </a:solidFill>
                          <a:latin typeface="Cambria Math" panose="02040503050406030204" pitchFamily="18" charset="0"/>
                          <a:ea typeface="Cambria Math" panose="02040503050406030204" pitchFamily="18" charset="0"/>
                        </a:rPr>
                        <m:t>)</m:t>
                      </m:r>
                    </m:oMath>
                  </m:oMathPara>
                </a14:m>
                <a:endParaRPr lang="cs-CZ" sz="2000" b="1" dirty="0"/>
              </a:p>
            </p:txBody>
          </p:sp>
        </mc:Choice>
        <mc:Fallback xmlns="">
          <p:sp>
            <p:nvSpPr>
              <p:cNvPr id="53" name="TextovéPole 52">
                <a:extLst>
                  <a:ext uri="{FF2B5EF4-FFF2-40B4-BE49-F238E27FC236}">
                    <a16:creationId xmlns:a16="http://schemas.microsoft.com/office/drawing/2014/main" id="{861702CD-BF5E-42B4-9697-EA828A59364B}"/>
                  </a:ext>
                </a:extLst>
              </p:cNvPr>
              <p:cNvSpPr txBox="1">
                <a:spLocks noRot="1" noChangeAspect="1" noMove="1" noResize="1" noEditPoints="1" noAdjustHandles="1" noChangeArrowheads="1" noChangeShapeType="1" noTextEdit="1"/>
              </p:cNvSpPr>
              <p:nvPr/>
            </p:nvSpPr>
            <p:spPr>
              <a:xfrm>
                <a:off x="60595" y="4842633"/>
                <a:ext cx="12132860" cy="714683"/>
              </a:xfrm>
              <a:prstGeom prst="rect">
                <a:avLst/>
              </a:prstGeom>
              <a:blipFill>
                <a:blip r:embed="rId6"/>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59" name="TextovéPole 58">
                <a:extLst>
                  <a:ext uri="{FF2B5EF4-FFF2-40B4-BE49-F238E27FC236}">
                    <a16:creationId xmlns:a16="http://schemas.microsoft.com/office/drawing/2014/main" id="{0830540F-8672-4B4F-A14D-B4BCE514EAD0}"/>
                  </a:ext>
                </a:extLst>
              </p:cNvPr>
              <p:cNvSpPr txBox="1"/>
              <p:nvPr/>
            </p:nvSpPr>
            <p:spPr>
              <a:xfrm>
                <a:off x="1026076" y="2985234"/>
                <a:ext cx="564047" cy="33855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m:rPr>
                          <m:sty m:val="p"/>
                        </m:rPr>
                        <a:rPr lang="cs-CZ" sz="1600" smtClean="0">
                          <a:latin typeface="Cambria Math" panose="02040503050406030204" pitchFamily="18" charset="0"/>
                        </a:rPr>
                        <m:t>FV</m:t>
                      </m:r>
                      <m:r>
                        <a:rPr lang="cs-CZ" sz="1600" b="0" i="0" baseline="-25000" smtClean="0">
                          <a:latin typeface="Cambria Math" panose="02040503050406030204" pitchFamily="18" charset="0"/>
                        </a:rPr>
                        <m:t>2</m:t>
                      </m:r>
                    </m:oMath>
                  </m:oMathPara>
                </a14:m>
                <a:endParaRPr lang="cs-CZ" sz="1600" dirty="0"/>
              </a:p>
            </p:txBody>
          </p:sp>
        </mc:Choice>
        <mc:Fallback xmlns="">
          <p:sp>
            <p:nvSpPr>
              <p:cNvPr id="59" name="TextovéPole 58">
                <a:extLst>
                  <a:ext uri="{FF2B5EF4-FFF2-40B4-BE49-F238E27FC236}">
                    <a16:creationId xmlns:a16="http://schemas.microsoft.com/office/drawing/2014/main" id="{0830540F-8672-4B4F-A14D-B4BCE514EAD0}"/>
                  </a:ext>
                </a:extLst>
              </p:cNvPr>
              <p:cNvSpPr txBox="1">
                <a:spLocks noRot="1" noChangeAspect="1" noMove="1" noResize="1" noEditPoints="1" noAdjustHandles="1" noChangeArrowheads="1" noChangeShapeType="1" noTextEdit="1"/>
              </p:cNvSpPr>
              <p:nvPr/>
            </p:nvSpPr>
            <p:spPr>
              <a:xfrm>
                <a:off x="1026076" y="2985234"/>
                <a:ext cx="564047" cy="338554"/>
              </a:xfrm>
              <a:prstGeom prst="rect">
                <a:avLst/>
              </a:prstGeom>
              <a:blipFill>
                <a:blip r:embed="rId7"/>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3" name="TextovéPole 22">
                <a:extLst>
                  <a:ext uri="{FF2B5EF4-FFF2-40B4-BE49-F238E27FC236}">
                    <a16:creationId xmlns:a16="http://schemas.microsoft.com/office/drawing/2014/main" id="{C79477FE-256C-422C-8BE3-990133F41F37}"/>
                  </a:ext>
                </a:extLst>
              </p:cNvPr>
              <p:cNvSpPr txBox="1"/>
              <p:nvPr/>
            </p:nvSpPr>
            <p:spPr>
              <a:xfrm>
                <a:off x="1478510" y="2987420"/>
                <a:ext cx="564047" cy="33855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m:rPr>
                          <m:sty m:val="p"/>
                        </m:rPr>
                        <a:rPr lang="cs-CZ" sz="1600" smtClean="0">
                          <a:latin typeface="Cambria Math" panose="02040503050406030204" pitchFamily="18" charset="0"/>
                        </a:rPr>
                        <m:t>FV</m:t>
                      </m:r>
                      <m:r>
                        <a:rPr lang="cs-CZ" sz="1600" b="0" i="0" baseline="-25000" smtClean="0">
                          <a:latin typeface="Cambria Math" panose="02040503050406030204" pitchFamily="18" charset="0"/>
                        </a:rPr>
                        <m:t>3</m:t>
                      </m:r>
                    </m:oMath>
                  </m:oMathPara>
                </a14:m>
                <a:endParaRPr lang="cs-CZ" sz="1600" dirty="0"/>
              </a:p>
            </p:txBody>
          </p:sp>
        </mc:Choice>
        <mc:Fallback xmlns="">
          <p:sp>
            <p:nvSpPr>
              <p:cNvPr id="23" name="TextovéPole 22">
                <a:extLst>
                  <a:ext uri="{FF2B5EF4-FFF2-40B4-BE49-F238E27FC236}">
                    <a16:creationId xmlns:a16="http://schemas.microsoft.com/office/drawing/2014/main" id="{C79477FE-256C-422C-8BE3-990133F41F37}"/>
                  </a:ext>
                </a:extLst>
              </p:cNvPr>
              <p:cNvSpPr txBox="1">
                <a:spLocks noRot="1" noChangeAspect="1" noMove="1" noResize="1" noEditPoints="1" noAdjustHandles="1" noChangeArrowheads="1" noChangeShapeType="1" noTextEdit="1"/>
              </p:cNvSpPr>
              <p:nvPr/>
            </p:nvSpPr>
            <p:spPr>
              <a:xfrm>
                <a:off x="1478510" y="2987420"/>
                <a:ext cx="564047" cy="338554"/>
              </a:xfrm>
              <a:prstGeom prst="rect">
                <a:avLst/>
              </a:prstGeom>
              <a:blipFill>
                <a:blip r:embed="rId8"/>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24" name="TextovéPole 23">
                <a:extLst>
                  <a:ext uri="{FF2B5EF4-FFF2-40B4-BE49-F238E27FC236}">
                    <a16:creationId xmlns:a16="http://schemas.microsoft.com/office/drawing/2014/main" id="{19997102-4CAC-470D-97D6-20BB8B8BCE0C}"/>
                  </a:ext>
                </a:extLst>
              </p:cNvPr>
              <p:cNvSpPr txBox="1"/>
              <p:nvPr/>
            </p:nvSpPr>
            <p:spPr>
              <a:xfrm>
                <a:off x="5365135" y="2998510"/>
                <a:ext cx="564047" cy="33855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cs-CZ" sz="1600" b="1" i="1" smtClean="0">
                          <a:solidFill>
                            <a:srgbClr val="C00000"/>
                          </a:solidFill>
                          <a:latin typeface="Cambria Math" panose="02040503050406030204" pitchFamily="18" charset="0"/>
                        </a:rPr>
                        <m:t>𝐅𝐕</m:t>
                      </m:r>
                      <m:r>
                        <a:rPr lang="cs-CZ" sz="1600" b="1" i="0" baseline="-25000" smtClean="0">
                          <a:solidFill>
                            <a:srgbClr val="C00000"/>
                          </a:solidFill>
                          <a:latin typeface="Cambria Math" panose="02040503050406030204" pitchFamily="18" charset="0"/>
                        </a:rPr>
                        <m:t>𝟏𝟐</m:t>
                      </m:r>
                    </m:oMath>
                  </m:oMathPara>
                </a14:m>
                <a:endParaRPr lang="cs-CZ" sz="1600" b="1" dirty="0">
                  <a:solidFill>
                    <a:srgbClr val="C00000"/>
                  </a:solidFill>
                </a:endParaRPr>
              </a:p>
            </p:txBody>
          </p:sp>
        </mc:Choice>
        <mc:Fallback xmlns="">
          <p:sp>
            <p:nvSpPr>
              <p:cNvPr id="24" name="TextovéPole 23">
                <a:extLst>
                  <a:ext uri="{FF2B5EF4-FFF2-40B4-BE49-F238E27FC236}">
                    <a16:creationId xmlns:a16="http://schemas.microsoft.com/office/drawing/2014/main" id="{19997102-4CAC-470D-97D6-20BB8B8BCE0C}"/>
                  </a:ext>
                </a:extLst>
              </p:cNvPr>
              <p:cNvSpPr txBox="1">
                <a:spLocks noRot="1" noChangeAspect="1" noMove="1" noResize="1" noEditPoints="1" noAdjustHandles="1" noChangeArrowheads="1" noChangeShapeType="1" noTextEdit="1"/>
              </p:cNvSpPr>
              <p:nvPr/>
            </p:nvSpPr>
            <p:spPr>
              <a:xfrm>
                <a:off x="5365135" y="2998510"/>
                <a:ext cx="564047" cy="338554"/>
              </a:xfrm>
              <a:prstGeom prst="rect">
                <a:avLst/>
              </a:prstGeom>
              <a:blipFill>
                <a:blip r:embed="rId9"/>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64" name="TextovéPole 63">
                <a:extLst>
                  <a:ext uri="{FF2B5EF4-FFF2-40B4-BE49-F238E27FC236}">
                    <a16:creationId xmlns:a16="http://schemas.microsoft.com/office/drawing/2014/main" id="{6CEF8BC0-1F18-43F5-B84C-9369D1430B9B}"/>
                  </a:ext>
                </a:extLst>
              </p:cNvPr>
              <p:cNvSpPr txBox="1"/>
              <p:nvPr/>
            </p:nvSpPr>
            <p:spPr>
              <a:xfrm>
                <a:off x="559420" y="2969598"/>
                <a:ext cx="596647" cy="33855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cs-CZ" sz="1600" b="1" i="1" smtClean="0">
                          <a:solidFill>
                            <a:srgbClr val="C00000"/>
                          </a:solidFill>
                          <a:latin typeface="Cambria Math" panose="02040503050406030204" pitchFamily="18" charset="0"/>
                        </a:rPr>
                        <m:t>𝐏𝐕</m:t>
                      </m:r>
                    </m:oMath>
                  </m:oMathPara>
                </a14:m>
                <a:endParaRPr lang="cs-CZ" sz="1600" b="1" dirty="0">
                  <a:solidFill>
                    <a:srgbClr val="C00000"/>
                  </a:solidFill>
                </a:endParaRPr>
              </a:p>
            </p:txBody>
          </p:sp>
        </mc:Choice>
        <mc:Fallback xmlns="">
          <p:sp>
            <p:nvSpPr>
              <p:cNvPr id="64" name="TextovéPole 63">
                <a:extLst>
                  <a:ext uri="{FF2B5EF4-FFF2-40B4-BE49-F238E27FC236}">
                    <a16:creationId xmlns:a16="http://schemas.microsoft.com/office/drawing/2014/main" id="{6CEF8BC0-1F18-43F5-B84C-9369D1430B9B}"/>
                  </a:ext>
                </a:extLst>
              </p:cNvPr>
              <p:cNvSpPr txBox="1">
                <a:spLocks noRot="1" noChangeAspect="1" noMove="1" noResize="1" noEditPoints="1" noAdjustHandles="1" noChangeArrowheads="1" noChangeShapeType="1" noTextEdit="1"/>
              </p:cNvSpPr>
              <p:nvPr/>
            </p:nvSpPr>
            <p:spPr>
              <a:xfrm>
                <a:off x="559420" y="2969598"/>
                <a:ext cx="596647" cy="338554"/>
              </a:xfrm>
              <a:prstGeom prst="rect">
                <a:avLst/>
              </a:prstGeom>
              <a:blipFill>
                <a:blip r:embed="rId10"/>
                <a:stretch>
                  <a:fillRect/>
                </a:stretch>
              </a:blipFill>
            </p:spPr>
            <p:txBody>
              <a:bodyPr/>
              <a:lstStyle/>
              <a:p>
                <a:r>
                  <a:rPr lang="cs-CZ">
                    <a:noFill/>
                  </a:rPr>
                  <a:t> </a:t>
                </a:r>
              </a:p>
            </p:txBody>
          </p:sp>
        </mc:Fallback>
      </mc:AlternateContent>
      <p:cxnSp>
        <p:nvCxnSpPr>
          <p:cNvPr id="40" name="Přímá spojnice se šipkou 39">
            <a:extLst>
              <a:ext uri="{FF2B5EF4-FFF2-40B4-BE49-F238E27FC236}">
                <a16:creationId xmlns:a16="http://schemas.microsoft.com/office/drawing/2014/main" id="{155989DF-36FA-4DC4-945B-29250472450C}"/>
              </a:ext>
            </a:extLst>
          </p:cNvPr>
          <p:cNvCxnSpPr/>
          <p:nvPr/>
        </p:nvCxnSpPr>
        <p:spPr bwMode="auto">
          <a:xfrm>
            <a:off x="8799443" y="3831179"/>
            <a:ext cx="0" cy="324311"/>
          </a:xfrm>
          <a:prstGeom prst="straightConnector1">
            <a:avLst/>
          </a:prstGeom>
          <a:ln w="28575">
            <a:headEnd type="none" w="med" len="med"/>
            <a:tailEnd type="triangle"/>
          </a:ln>
        </p:spPr>
        <p:style>
          <a:lnRef idx="1">
            <a:schemeClr val="accent2"/>
          </a:lnRef>
          <a:fillRef idx="0">
            <a:schemeClr val="accent2"/>
          </a:fillRef>
          <a:effectRef idx="0">
            <a:schemeClr val="accent2"/>
          </a:effectRef>
          <a:fontRef idx="minor">
            <a:schemeClr val="tx1"/>
          </a:fontRef>
        </p:style>
      </p:cxnSp>
      <mc:AlternateContent xmlns:mc="http://schemas.openxmlformats.org/markup-compatibility/2006" xmlns:a14="http://schemas.microsoft.com/office/drawing/2010/main">
        <mc:Choice Requires="a14">
          <p:sp>
            <p:nvSpPr>
              <p:cNvPr id="43" name="TextovéPole 42">
                <a:extLst>
                  <a:ext uri="{FF2B5EF4-FFF2-40B4-BE49-F238E27FC236}">
                    <a16:creationId xmlns:a16="http://schemas.microsoft.com/office/drawing/2014/main" id="{35E6AC6E-8AA6-4393-92D9-6321D2803229}"/>
                  </a:ext>
                </a:extLst>
              </p:cNvPr>
              <p:cNvSpPr txBox="1"/>
              <p:nvPr/>
            </p:nvSpPr>
            <p:spPr>
              <a:xfrm>
                <a:off x="7424147" y="5699484"/>
                <a:ext cx="3094384" cy="783869"/>
              </a:xfrm>
              <a:prstGeom prst="rect">
                <a:avLst/>
              </a:prstGeom>
              <a:solidFill>
                <a:srgbClr val="92D050"/>
              </a:solidFill>
            </p:spPr>
            <p:txBody>
              <a:bodyPr wrap="square">
                <a:spAutoFit/>
              </a:bodyPr>
              <a:lstStyle/>
              <a:p>
                <a:pPr/>
                <a14:m>
                  <m:oMathPara xmlns:m="http://schemas.openxmlformats.org/officeDocument/2006/math">
                    <m:oMathParaPr>
                      <m:jc m:val="centerGroup"/>
                    </m:oMathParaPr>
                    <m:oMath xmlns:m="http://schemas.openxmlformats.org/officeDocument/2006/math">
                      <m:r>
                        <a:rPr lang="cs-CZ" sz="2000" b="0" i="1" smtClean="0">
                          <a:latin typeface="Cambria Math" panose="02040503050406030204" pitchFamily="18" charset="0"/>
                        </a:rPr>
                        <m:t>𝑎</m:t>
                      </m:r>
                      <m:r>
                        <a:rPr lang="cs-CZ" sz="2000" b="0" i="1" smtClean="0">
                          <a:latin typeface="Cambria Math" panose="02040503050406030204" pitchFamily="18" charset="0"/>
                          <a:ea typeface="Cambria Math" panose="02040503050406030204" pitchFamily="18" charset="0"/>
                        </a:rPr>
                        <m:t>×</m:t>
                      </m:r>
                      <m:r>
                        <a:rPr lang="cs-CZ" sz="2000" b="0" i="1" smtClean="0">
                          <a:solidFill>
                            <a:srgbClr val="0000DC"/>
                          </a:solidFill>
                          <a:latin typeface="Cambria Math" panose="02040503050406030204" pitchFamily="18" charset="0"/>
                          <a:ea typeface="Cambria Math" panose="02040503050406030204" pitchFamily="18" charset="0"/>
                        </a:rPr>
                        <m:t>𝑚</m:t>
                      </m:r>
                      <m:r>
                        <a:rPr lang="cs-CZ" sz="2000" b="0" i="1" smtClean="0">
                          <a:latin typeface="Cambria Math" panose="02040503050406030204" pitchFamily="18" charset="0"/>
                          <a:ea typeface="Cambria Math" panose="02040503050406030204" pitchFamily="18" charset="0"/>
                        </a:rPr>
                        <m:t>×</m:t>
                      </m:r>
                      <m:d>
                        <m:dPr>
                          <m:ctrlPr>
                            <a:rPr lang="cs-CZ" sz="2000" b="0" i="1" smtClean="0">
                              <a:solidFill>
                                <a:srgbClr val="C00000"/>
                              </a:solidFill>
                              <a:latin typeface="Cambria Math" panose="02040503050406030204" pitchFamily="18" charset="0"/>
                              <a:ea typeface="Cambria Math" panose="02040503050406030204" pitchFamily="18" charset="0"/>
                            </a:rPr>
                          </m:ctrlPr>
                        </m:dPr>
                        <m:e>
                          <m:r>
                            <a:rPr lang="cs-CZ" sz="2000" b="0" i="1" smtClean="0">
                              <a:solidFill>
                                <a:srgbClr val="C00000"/>
                              </a:solidFill>
                              <a:latin typeface="Cambria Math" panose="02040503050406030204" pitchFamily="18" charset="0"/>
                              <a:ea typeface="Cambria Math" panose="02040503050406030204" pitchFamily="18" charset="0"/>
                            </a:rPr>
                            <m:t>1+</m:t>
                          </m:r>
                          <m:f>
                            <m:fPr>
                              <m:ctrlPr>
                                <a:rPr lang="cs-CZ" sz="2000" i="1">
                                  <a:solidFill>
                                    <a:srgbClr val="C00000"/>
                                  </a:solidFill>
                                  <a:latin typeface="Cambria Math" panose="02040503050406030204" pitchFamily="18" charset="0"/>
                                </a:rPr>
                              </m:ctrlPr>
                            </m:fPr>
                            <m:num>
                              <m:r>
                                <a:rPr lang="cs-CZ" sz="2000" b="0" i="1" smtClean="0">
                                  <a:solidFill>
                                    <a:srgbClr val="C00000"/>
                                  </a:solidFill>
                                  <a:latin typeface="Cambria Math" panose="02040503050406030204" pitchFamily="18" charset="0"/>
                                </a:rPr>
                                <m:t>𝑚</m:t>
                              </m:r>
                              <m:r>
                                <a:rPr lang="cs-CZ" sz="2000" b="0" i="1" smtClean="0">
                                  <a:solidFill>
                                    <a:srgbClr val="C00000"/>
                                  </a:solidFill>
                                  <a:latin typeface="Cambria Math" panose="02040503050406030204" pitchFamily="18" charset="0"/>
                                </a:rPr>
                                <m:t>+1</m:t>
                              </m:r>
                            </m:num>
                            <m:den>
                              <m:r>
                                <a:rPr lang="cs-CZ" sz="2000" i="1">
                                  <a:solidFill>
                                    <a:srgbClr val="C00000"/>
                                  </a:solidFill>
                                  <a:latin typeface="Cambria Math" panose="02040503050406030204" pitchFamily="18" charset="0"/>
                                </a:rPr>
                                <m:t>2</m:t>
                              </m:r>
                              <m:r>
                                <a:rPr lang="cs-CZ" sz="2000" i="1">
                                  <a:solidFill>
                                    <a:srgbClr val="C00000"/>
                                  </a:solidFill>
                                  <a:latin typeface="Cambria Math" panose="02040503050406030204" pitchFamily="18" charset="0"/>
                                  <a:ea typeface="Cambria Math" panose="02040503050406030204" pitchFamily="18" charset="0"/>
                                </a:rPr>
                                <m:t>×</m:t>
                              </m:r>
                              <m:r>
                                <a:rPr lang="cs-CZ" sz="2000" b="0" i="1" smtClean="0">
                                  <a:solidFill>
                                    <a:srgbClr val="C00000"/>
                                  </a:solidFill>
                                  <a:latin typeface="Cambria Math" panose="02040503050406030204" pitchFamily="18" charset="0"/>
                                  <a:ea typeface="Cambria Math" panose="02040503050406030204" pitchFamily="18" charset="0"/>
                                </a:rPr>
                                <m:t>𝑚</m:t>
                              </m:r>
                            </m:den>
                          </m:f>
                          <m:r>
                            <a:rPr lang="cs-CZ" sz="2000" i="1">
                              <a:solidFill>
                                <a:srgbClr val="C00000"/>
                              </a:solidFill>
                              <a:latin typeface="Cambria Math" panose="02040503050406030204" pitchFamily="18" charset="0"/>
                              <a:ea typeface="Cambria Math" panose="02040503050406030204" pitchFamily="18" charset="0"/>
                            </a:rPr>
                            <m:t>×</m:t>
                          </m:r>
                          <m:r>
                            <a:rPr lang="cs-CZ" sz="2000" b="0" i="1" smtClean="0">
                              <a:solidFill>
                                <a:srgbClr val="C00000"/>
                              </a:solidFill>
                              <a:latin typeface="Cambria Math" panose="02040503050406030204" pitchFamily="18" charset="0"/>
                              <a:ea typeface="Cambria Math" panose="02040503050406030204" pitchFamily="18" charset="0"/>
                            </a:rPr>
                            <m:t>𝑟</m:t>
                          </m:r>
                        </m:e>
                      </m:d>
                    </m:oMath>
                  </m:oMathPara>
                </a14:m>
                <a:endParaRPr lang="cs-CZ" sz="2000" dirty="0"/>
              </a:p>
            </p:txBody>
          </p:sp>
        </mc:Choice>
        <mc:Fallback xmlns="">
          <p:sp>
            <p:nvSpPr>
              <p:cNvPr id="43" name="TextovéPole 42">
                <a:extLst>
                  <a:ext uri="{FF2B5EF4-FFF2-40B4-BE49-F238E27FC236}">
                    <a16:creationId xmlns:a16="http://schemas.microsoft.com/office/drawing/2014/main" id="{35E6AC6E-8AA6-4393-92D9-6321D2803229}"/>
                  </a:ext>
                </a:extLst>
              </p:cNvPr>
              <p:cNvSpPr txBox="1">
                <a:spLocks noRot="1" noChangeAspect="1" noMove="1" noResize="1" noEditPoints="1" noAdjustHandles="1" noChangeArrowheads="1" noChangeShapeType="1" noTextEdit="1"/>
              </p:cNvSpPr>
              <p:nvPr/>
            </p:nvSpPr>
            <p:spPr>
              <a:xfrm>
                <a:off x="7424147" y="5699484"/>
                <a:ext cx="3094384" cy="783869"/>
              </a:xfrm>
              <a:prstGeom prst="rect">
                <a:avLst/>
              </a:prstGeom>
              <a:blipFill>
                <a:blip r:embed="rId11"/>
                <a:stretch>
                  <a:fillRect/>
                </a:stretch>
              </a:blipFill>
            </p:spPr>
            <p:txBody>
              <a:bodyPr/>
              <a:lstStyle/>
              <a:p>
                <a:r>
                  <a:rPr lang="cs-CZ">
                    <a:noFill/>
                  </a:rPr>
                  <a:t> </a:t>
                </a:r>
              </a:p>
            </p:txBody>
          </p:sp>
        </mc:Fallback>
      </mc:AlternateContent>
    </p:spTree>
    <p:extLst>
      <p:ext uri="{BB962C8B-B14F-4D97-AF65-F5344CB8AC3E}">
        <p14:creationId xmlns:p14="http://schemas.microsoft.com/office/powerpoint/2010/main" val="2029907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5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6"/>
                                        </p:tgtEl>
                                        <p:attrNameLst>
                                          <p:attrName>style.visibility</p:attrName>
                                        </p:attrNameLst>
                                      </p:cBhvr>
                                      <p:to>
                                        <p:strVal val="visible"/>
                                      </p:to>
                                    </p:set>
                                    <p:animEffect transition="in" filter="fade">
                                      <p:cBhvr>
                                        <p:cTn id="12" dur="500"/>
                                        <p:tgtEl>
                                          <p:spTgt spid="5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0"/>
                                        </p:tgtEl>
                                        <p:attrNameLst>
                                          <p:attrName>style.visibility</p:attrName>
                                        </p:attrNameLst>
                                      </p:cBhvr>
                                      <p:to>
                                        <p:strVal val="visible"/>
                                      </p:to>
                                    </p:set>
                                    <p:animEffect transition="in" filter="fade">
                                      <p:cBhvr>
                                        <p:cTn id="17" dur="500"/>
                                        <p:tgtEl>
                                          <p:spTgt spid="6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3"/>
                                        </p:tgtEl>
                                        <p:attrNameLst>
                                          <p:attrName>style.visibility</p:attrName>
                                        </p:attrNameLst>
                                      </p:cBhvr>
                                      <p:to>
                                        <p:strVal val="visible"/>
                                      </p:to>
                                    </p:set>
                                    <p:animEffect transition="in" filter="fade">
                                      <p:cBhvr>
                                        <p:cTn id="22"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6" grpId="0"/>
      <p:bldP spid="60" grpId="0" animBg="1"/>
      <p:bldP spid="43" grpId="0" animBg="1"/>
    </p:bldLst>
  </p:timing>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ECON-EN.potx" id="{F7C11DC7-1B8A-49B4-9AAA-52303DEDAF7D}" vid="{B13F5AAB-AC0E-4CB5-95CC-537D369F30D3}"/>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6822CDD262779F4C8A243605C98B3D6B" ma:contentTypeVersion="2" ma:contentTypeDescription="Vytvoří nový dokument" ma:contentTypeScope="" ma:versionID="dad63895392c43049a9238c09fe65b8b">
  <xsd:schema xmlns:xsd="http://www.w3.org/2001/XMLSchema" xmlns:xs="http://www.w3.org/2001/XMLSchema" xmlns:p="http://schemas.microsoft.com/office/2006/metadata/properties" xmlns:ns2="cc1cf008-a30f-4977-b954-94b46cff7c22" targetNamespace="http://schemas.microsoft.com/office/2006/metadata/properties" ma:root="true" ma:fieldsID="f0bc817c8727c8f667ac32d77954998f" ns2:_="">
    <xsd:import namespace="cc1cf008-a30f-4977-b954-94b46cff7c22"/>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1cf008-a30f-4977-b954-94b46cff7c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B351C0F-234A-400C-8961-05AD3D13BF54}">
  <ds:schemaRefs>
    <ds:schemaRef ds:uri="http://schemas.microsoft.com/sharepoint/v3/contenttype/forms"/>
  </ds:schemaRefs>
</ds:datastoreItem>
</file>

<file path=customXml/itemProps2.xml><?xml version="1.0" encoding="utf-8"?>
<ds:datastoreItem xmlns:ds="http://schemas.openxmlformats.org/officeDocument/2006/customXml" ds:itemID="{EAE2EA8E-5274-4FF5-96CF-566D06C799F8}">
  <ds:schemaRefs>
    <ds:schemaRef ds:uri="cc1cf008-a30f-4977-b954-94b46cff7c22"/>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90E6D488-4097-46AC-BE9E-53A1D248C0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1cf008-a30f-4977-b954-94b46cff7c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prezentace-econ-en (1)</Template>
  <TotalTime>2841</TotalTime>
  <Words>2406</Words>
  <Application>Microsoft Office PowerPoint</Application>
  <PresentationFormat>Widescreen</PresentationFormat>
  <Paragraphs>341</Paragraphs>
  <Slides>28</Slides>
  <Notes>0</Notes>
  <HiddenSlides>0</HiddenSlides>
  <MMClips>1</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Presentation_MU_EN</vt:lpstr>
      <vt:lpstr>Anuitní počet s aplikací na výpočet budoucí hodnoty</vt:lpstr>
      <vt:lpstr>Zhodnocení 1. půlky semestru</vt:lpstr>
      <vt:lpstr>Základní pojmy</vt:lpstr>
      <vt:lpstr>Vše, co potřebujete znát</vt:lpstr>
      <vt:lpstr>Jak to funguje?</vt:lpstr>
      <vt:lpstr>Budoucí hodnota anuity (= spoření)</vt:lpstr>
      <vt:lpstr>Jaké příklady budeme řešit?</vt:lpstr>
      <vt:lpstr>Vzorový příklad - spoření</vt:lpstr>
      <vt:lpstr>Vzorový příklad – řešení 1a</vt:lpstr>
      <vt:lpstr>Vzorový příklad – řešení 1a</vt:lpstr>
      <vt:lpstr>Vzorový příklad – řešení 1b</vt:lpstr>
      <vt:lpstr>Vzorový příklad – řešení 1b</vt:lpstr>
      <vt:lpstr>Prezentace příkladů</vt:lpstr>
      <vt:lpstr>Příklad Socrative 1</vt:lpstr>
      <vt:lpstr>Příklad Socrative 1 – řešení</vt:lpstr>
      <vt:lpstr>Příklad Socrative 2</vt:lpstr>
      <vt:lpstr>Příklad Socrative 2 – řešení</vt:lpstr>
      <vt:lpstr>Příklad Socrative 3</vt:lpstr>
      <vt:lpstr>Příklad Socrative 3 – řešení</vt:lpstr>
      <vt:lpstr>Příklad Socrative 4  </vt:lpstr>
      <vt:lpstr>Příklad Socrative 4 – řešení</vt:lpstr>
      <vt:lpstr>Příklad Socrative 5 </vt:lpstr>
      <vt:lpstr>Příklad Socrative 5 – řešení</vt:lpstr>
      <vt:lpstr>Příklad Socrative 6 </vt:lpstr>
      <vt:lpstr>Příklad Socrative 6 – řešení</vt:lpstr>
      <vt:lpstr>Příklad Socrative 7 </vt:lpstr>
      <vt:lpstr>Příklad Socrative 7 – řešení</vt:lpstr>
      <vt:lpstr>Děkuji za aktivní účast   v případě dotazů piště </vt:lpstr>
    </vt:vector>
  </TitlesOfParts>
  <Company>Ekonomicko-správní fakulta Masarykovy univerzity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Gyönyörová Lucie</dc:creator>
  <cp:lastModifiedBy>Lucie Gyönyörová</cp:lastModifiedBy>
  <cp:revision>213</cp:revision>
  <cp:lastPrinted>1601-01-01T00:00:00Z</cp:lastPrinted>
  <dcterms:created xsi:type="dcterms:W3CDTF">2020-09-24T08:51:58Z</dcterms:created>
  <dcterms:modified xsi:type="dcterms:W3CDTF">2020-11-11T08:59:16Z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0x0101006822CDD262779F4C8A243605C98B3D6B</vt:lpwstr>
  </property>
</Properties>
</file>