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7"/>
  </p:notesMasterIdLst>
  <p:handoutMasterIdLst>
    <p:handoutMasterId r:id="rId28"/>
  </p:handoutMasterIdLst>
  <p:sldIdLst>
    <p:sldId id="256" r:id="rId5"/>
    <p:sldId id="270" r:id="rId6"/>
    <p:sldId id="308" r:id="rId7"/>
    <p:sldId id="303" r:id="rId8"/>
    <p:sldId id="309" r:id="rId9"/>
    <p:sldId id="289" r:id="rId10"/>
    <p:sldId id="313" r:id="rId11"/>
    <p:sldId id="304" r:id="rId12"/>
    <p:sldId id="290" r:id="rId13"/>
    <p:sldId id="305" r:id="rId14"/>
    <p:sldId id="282" r:id="rId15"/>
    <p:sldId id="267" r:id="rId16"/>
    <p:sldId id="299" r:id="rId17"/>
    <p:sldId id="296" r:id="rId18"/>
    <p:sldId id="301" r:id="rId19"/>
    <p:sldId id="310" r:id="rId20"/>
    <p:sldId id="306" r:id="rId21"/>
    <p:sldId id="311" r:id="rId22"/>
    <p:sldId id="300" r:id="rId23"/>
    <p:sldId id="297" r:id="rId24"/>
    <p:sldId id="271" r:id="rId25"/>
    <p:sldId id="276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 Marek" initials="LM" lastIdx="1" clrIdx="0">
    <p:extLst>
      <p:ext uri="{19B8F6BF-5375-455C-9EA6-DF929625EA0E}">
        <p15:presenceInfo xmlns:p15="http://schemas.microsoft.com/office/powerpoint/2012/main" userId="Lukáš Marek" providerId="None"/>
      </p:ext>
    </p:extLst>
  </p:cmAuthor>
  <p:cmAuthor id="2" name="Lucie Gyönyörová" initials="LG" lastIdx="1" clrIdx="1">
    <p:extLst>
      <p:ext uri="{19B8F6BF-5375-455C-9EA6-DF929625EA0E}">
        <p15:presenceInfo xmlns:p15="http://schemas.microsoft.com/office/powerpoint/2012/main" userId="4293b5ad8b6443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DDF75-5B6D-46EF-8DA7-387D5985CE2B}" v="1" dt="2020-11-10T16:51:11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příklady se zaměřením na FV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 –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000" y="1692002"/>
                <a:ext cx="11059200" cy="4139998"/>
              </a:xfrm>
            </p:spPr>
            <p:txBody>
              <a:bodyPr/>
              <a:lstStyle/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𝑍𝐾𝑂𝑈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𝐾𝐴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cs-CZ" b="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b="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𝐹𝑉𝐴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sz="2000" b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360</m:t>
                                  </m:r>
                                </m:den>
                              </m:f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∗360∗30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360</m:t>
                                  </m:r>
                                </m:den>
                              </m:f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𝟗𝟕𝟒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č=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𝒔𝒕𝒆𝒋𝒏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ý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𝒅𝒐𝒑𝒂𝒅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𝒏𝒂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𝒌𝒂𝒑𝒊𝒕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cs-CZ" b="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dirty="0"/>
              </a:p>
              <a:p>
                <a:pPr marL="457200" lvl="1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000" y="1692002"/>
                <a:ext cx="11059200" cy="4139998"/>
              </a:xfrm>
              <a:blipFill>
                <a:blip r:embed="rId2"/>
                <a:stretch>
                  <a:fillRect b="-32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4C71FCDA-A983-448A-A291-D123EA68E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429023"/>
              </p:ext>
            </p:extLst>
          </p:nvPr>
        </p:nvGraphicFramePr>
        <p:xfrm>
          <a:off x="719138" y="1871663"/>
          <a:ext cx="2183427" cy="238297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2995">
                  <a:extLst>
                    <a:ext uri="{9D8B030D-6E8A-4147-A177-3AD203B41FA5}">
                      <a16:colId xmlns:a16="http://schemas.microsoft.com/office/drawing/2014/main" val="2631599016"/>
                    </a:ext>
                  </a:extLst>
                </a:gridCol>
                <a:gridCol w="1330432">
                  <a:extLst>
                    <a:ext uri="{9D8B030D-6E8A-4147-A177-3AD203B41FA5}">
                      <a16:colId xmlns:a16="http://schemas.microsoft.com/office/drawing/2014/main" val="1530969555"/>
                    </a:ext>
                  </a:extLst>
                </a:gridCol>
              </a:tblGrid>
              <a:tr h="3404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r (p. a.)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0,032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5054854"/>
                  </a:ext>
                </a:extLst>
              </a:tr>
              <a:tr h="3404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360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5464416"/>
                  </a:ext>
                </a:extLst>
              </a:tr>
              <a:tr h="3404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 Kč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1503482"/>
                  </a:ext>
                </a:extLst>
              </a:tr>
              <a:tr h="3404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2906079"/>
                  </a:ext>
                </a:extLst>
              </a:tr>
              <a:tr h="34042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17 975 Kč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8859456"/>
                  </a:ext>
                </a:extLst>
              </a:tr>
              <a:tr h="34042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0,0314987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5163653"/>
                  </a:ext>
                </a:extLst>
              </a:tr>
              <a:tr h="340425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>
                          <a:solidFill>
                            <a:srgbClr val="0000D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rgbClr val="0000D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1,0000875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316898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FB107A9-6DA9-4608-9F5B-71468F49DAC6}"/>
                  </a:ext>
                </a:extLst>
              </p:cNvPr>
              <p:cNvSpPr txBox="1"/>
              <p:nvPr/>
            </p:nvSpPr>
            <p:spPr>
              <a:xfrm>
                <a:off x="3207704" y="1908988"/>
                <a:ext cx="8570296" cy="19959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s-CZ" sz="2000" b="0" dirty="0">
                    <a:latin typeface="Cambria Math" panose="02040503050406030204" pitchFamily="18" charset="0"/>
                  </a:rPr>
                  <a:t>1) Zjistím úrokovou intenzitu: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</m:func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1+0,032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cs-CZ" b="0" i="1" dirty="0">
                  <a:latin typeface="Cambria Math" panose="02040503050406030204" pitchFamily="18" charset="0"/>
                </a:endParaRPr>
              </a:p>
              <a:p>
                <a:r>
                  <a:rPr lang="cs-CZ" sz="2000" b="0" dirty="0">
                    <a:latin typeface="Cambria Math" panose="02040503050406030204" pitchFamily="18" charset="0"/>
                  </a:rPr>
                  <a:t>2) Zjistím kvocient geometrické řady = úročitel na denní bázi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b="1" i="1" smtClean="0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1" i="1" smtClean="0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cs-CZ" b="1" i="1" smtClean="0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1" i="1" smtClean="0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num>
                            <m:den>
                              <m:r>
                                <a:rPr lang="cs-CZ" b="1" i="1" smtClean="0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</a:rPr>
                                <m:t>𝟑𝟔𝟎</m:t>
                              </m:r>
                            </m:den>
                          </m:f>
                        </m:sup>
                      </m:sSup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𝟎𝟎𝟎𝟎𝟖𝟕𝟓</m:t>
                      </m:r>
                    </m:oMath>
                  </m:oMathPara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FB107A9-6DA9-4608-9F5B-71468F49D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704" y="1908988"/>
                <a:ext cx="8570296" cy="1995931"/>
              </a:xfrm>
              <a:prstGeom prst="rect">
                <a:avLst/>
              </a:prstGeom>
              <a:blipFill>
                <a:blip r:embed="rId3"/>
                <a:stretch>
                  <a:fillRect l="-711" t="-15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814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 7</a:t>
            </a:r>
          </a:p>
          <a:p>
            <a:r>
              <a:rPr lang="cs-CZ"/>
              <a:t>Tým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: komplexní 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Kolik naspoříte za 25 let, pokud ukládáte v pravidelných čtvrtletních intervalech, vždy na začátku kvartálu částku 333 Kč. Banka garantuje po celou dobu 4,5 % roční úrokovou intenzitu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úročí spojitě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 Abychom předešli dopadu inflace, navyšujeme každou novou anuitu o 0,5 % z předchozí výše. </a:t>
            </a:r>
          </a:p>
          <a:p>
            <a:pPr marL="72000" indent="0">
              <a:buNone/>
            </a:pPr>
            <a:endParaRPr lang="cs-CZ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200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ále budete odvádět </a:t>
            </a:r>
          </a:p>
          <a:p>
            <a:pPr marL="414900" indent="-342900">
              <a:buAutoNum type="alphaLcParenR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 konci každého roku daň z připsaného úroku, </a:t>
            </a:r>
          </a:p>
          <a:p>
            <a:pPr marL="414900" indent="-342900">
              <a:buAutoNum type="alphaLcParenR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srážkovou daň,</a:t>
            </a:r>
          </a:p>
          <a:p>
            <a:pPr marL="414900" indent="-342900">
              <a:buFont typeface="Arial" panose="020B0604020202020204" pitchFamily="34" charset="0"/>
              <a:buAutoNum type="alphaLcParenR"/>
            </a:pP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jednorázově daň v době realizace účtu.</a:t>
            </a:r>
          </a:p>
          <a:p>
            <a:pPr marL="72000" indent="0">
              <a:buNone/>
            </a:pPr>
            <a:endParaRPr lang="cs-CZ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2000" indent="0">
              <a:buNone/>
            </a:pPr>
            <a:r>
              <a:rPr lang="cs-CZ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Budeme počítat po částech (= 4 samostatné příklady)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– část 1/4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Kolik naspoříte za 25 let, pokud ukládáte v pravidelných čtvrtletních intervalech, vždy na začátku kvartálu částku 333 Kč? Banka garantuje po celou dobu 4,5 % roční úrokovou intenzitu = </a:t>
            </a:r>
            <a:r>
              <a:rPr lang="cs-CZ" sz="28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úročí spojitě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 Abychom předešli dopadu inflace, navyšujeme každou novou anuitu o 0,5 % z její předchozí výše.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804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– řešení 1/4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4177486"/>
                <a:ext cx="12046226" cy="2482433"/>
              </a:xfrm>
            </p:spPr>
            <p:txBody>
              <a:bodyPr/>
              <a:lstStyle/>
              <a:p>
                <a:pPr marL="457200" lvl="1" indent="0">
                  <a:buNone/>
                </a:pPr>
                <a:endParaRPr lang="cs-CZ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333∗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1+0,005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4∗25−1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"/>
                          <m:endChr m:val=""/>
                          <m:ctrlPr>
                            <a:rPr lang="cs-CZ" i="1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i="1">
                                  <a:solidFill>
                                    <a:schemeClr val="accent3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chemeClr val="accent3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0,045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0,045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0,005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0,045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0,005</m:t>
                                  </m:r>
                                </m:den>
                              </m:f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sz="10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𝐹𝑉𝐴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𝟕𝟔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𝟒𝟔𝟔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177486"/>
                <a:ext cx="12046226" cy="248243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84644ED-D8C9-4A1F-8129-F9360EE42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045285"/>
              </p:ext>
            </p:extLst>
          </p:nvPr>
        </p:nvGraphicFramePr>
        <p:xfrm>
          <a:off x="718799" y="1488143"/>
          <a:ext cx="2520000" cy="2160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340061680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51322951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333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42547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 let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974724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m(vklad)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4/rok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773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4,50 %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521093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růst a (</a:t>
                      </a:r>
                      <a:r>
                        <a:rPr lang="el-GR" sz="2000" u="none" strike="noStrike" dirty="0">
                          <a:effectLst/>
                        </a:rPr>
                        <a:t>π</a:t>
                      </a:r>
                      <a:r>
                        <a:rPr lang="cs-CZ" sz="2000" u="none" strike="noStrike" dirty="0">
                          <a:effectLst/>
                        </a:rPr>
                        <a:t>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0,005 %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29234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? Kč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897611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84C8943-6C8E-4536-9C1A-348AC4B49334}"/>
                  </a:ext>
                </a:extLst>
              </p:cNvPr>
              <p:cNvSpPr txBox="1"/>
              <p:nvPr/>
            </p:nvSpPr>
            <p:spPr>
              <a:xfrm>
                <a:off x="3570678" y="1414248"/>
                <a:ext cx="8475548" cy="27145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AutoNum type="arabicParenR"/>
                </a:pPr>
                <a:r>
                  <a:rPr lang="cs-CZ" sz="2000" b="0" i="0" u="none" strike="noStrike" dirty="0">
                    <a:solidFill>
                      <a:schemeClr val="accent3">
                        <a:lumMod val="75000"/>
                      </a:schemeClr>
                    </a:solidFill>
                    <a:effectLst/>
                    <a:latin typeface="Calibri" panose="020F0502020204030204" pitchFamily="34" charset="0"/>
                  </a:rPr>
                  <a:t>Předlhůtní spoření</a:t>
                </a:r>
              </a:p>
              <a:p>
                <a:pPr marL="457200" indent="-457200">
                  <a:buAutoNum type="arabicParenR"/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Úročím častěji, než vkládám (spojitě)</a:t>
                </a:r>
              </a:p>
              <a:p>
                <a:pPr marL="457200" indent="-457200">
                  <a:buAutoNum type="arabicParenR"/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Kvocient geometrické řady vychází z efektivní úrokové míry</a:t>
                </a:r>
              </a:p>
              <a:p>
                <a:pPr marL="457200" indent="-457200">
                  <a:buAutoNum type="arabicParenR"/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Zároveň navyšuji anuitu = existuje 2. kvocient tvořící 2. geometrickou řadu</a:t>
                </a:r>
              </a:p>
              <a:p>
                <a:pPr marL="457200" indent="-457200">
                  <a:buAutoNum type="arabicParenR"/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Tyto kvocienty lze spojit (řady jdou opačným směrem, proto musí jít o podíl = poslední nejvyšší anuita je zároveň nejméně úročena):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𝐪</m:t>
                      </m:r>
                      <m:r>
                        <a:rPr lang="cs-CZ" sz="20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cs-CZ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𝐟</m:t>
                                  </m:r>
                                </m:num>
                                <m:den>
                                  <m:r>
                                    <a:rPr lang="cs-CZ" sz="2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cs-CZ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𝛑</m:t>
                          </m:r>
                        </m:den>
                      </m:f>
                      <m:r>
                        <a:rPr lang="cs-CZ" sz="20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cs-CZ" sz="2000" b="1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𝐝𝐥𝐞</m:t>
                          </m:r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𝐢𝐧𝐟𝐥𝐚𝐜𝐞</m:t>
                          </m:r>
                          <m:r>
                            <a:rPr lang="cs-CZ" sz="2000" b="1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cs-CZ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0" smtClean="0"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cs-CZ" sz="2000" b="1" i="0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b="1" i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2000" b="1" i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𝛑</m:t>
                              </m:r>
                            </m:e>
                          </m:d>
                        </m:e>
                        <m:sup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cs-C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cs-CZ" sz="2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</m:num>
                            <m:den>
                              <m:r>
                                <a:rPr lang="cs-CZ" sz="20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sup>
                      </m:sSup>
                      <m:r>
                        <a:rPr lang="cs-CZ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𝒅𝒍𝒆</m:t>
                          </m:r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ú</m:t>
                          </m:r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𝒓𝒐𝒌</m:t>
                          </m:r>
                          <m:r>
                            <a:rPr lang="cs-CZ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ů)</m:t>
                          </m:r>
                        </m:sub>
                      </m:sSub>
                    </m:oMath>
                  </m:oMathPara>
                </a14:m>
                <a:endParaRPr lang="cs-CZ" sz="20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84C8943-6C8E-4536-9C1A-348AC4B493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678" y="1414248"/>
                <a:ext cx="8475548" cy="2714526"/>
              </a:xfrm>
              <a:prstGeom prst="rect">
                <a:avLst/>
              </a:prstGeom>
              <a:blipFill>
                <a:blip r:embed="rId3"/>
                <a:stretch>
                  <a:fillRect l="-791" t="-1573" r="-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000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 – část 2/4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Kolik naspoříte za 25 let, pokud ukládáte v pravidelných čtvrtletních intervalech, vždy na začátku kvartálu částku 333 Kč. Banka garantuje po celou dobu 4,5 % roční úrokovou intenzitu = úročí spojitě.  Abychom předešli dopadu inflace, navyšujeme každou novou anuitu o 0,5 % z předchozí výše.</a:t>
            </a:r>
          </a:p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  <a:latin typeface="Calibri" panose="020F0502020204030204" pitchFamily="34" charset="0"/>
              </a:rPr>
              <a:t>Navíc odvedete jednorázově daň v době realizace účtu ve výši 15 %.</a:t>
            </a:r>
          </a:p>
          <a:p>
            <a:pPr marL="72000" indent="0">
              <a:buNone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948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 – řešení 2/4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000" y="3579110"/>
                <a:ext cx="11214000" cy="2482433"/>
              </a:xfrm>
            </p:spPr>
            <p:txBody>
              <a:bodyPr/>
              <a:lstStyle/>
              <a:p>
                <a:pPr marL="457200" lvl="1" indent="0">
                  <a:buNone/>
                </a:pPr>
                <a:endParaRPr lang="cs-CZ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latin typeface="Cambria Math" panose="02040503050406030204" pitchFamily="18" charset="0"/>
                        </a:rPr>
                        <m:t>𝐹𝑉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𝑏𝑟𝑢𝑡𝑡𝑜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60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160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cs-CZ" sz="16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6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l-GR" sz="16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</m:d>
                        </m:e>
                        <m:sup>
                          <m:r>
                            <a:rPr lang="cs-CZ" sz="16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6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16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cs-CZ" sz="16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1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60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333∗</m:t>
                      </m:r>
                      <m:sSup>
                        <m:sSupPr>
                          <m:ctrlPr>
                            <a:rPr lang="cs-CZ" sz="16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6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1+0,005</m:t>
                              </m:r>
                            </m:e>
                          </m:d>
                        </m:e>
                        <m:sup>
                          <m:r>
                            <a:rPr lang="cs-CZ" sz="16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4∗25</m:t>
                          </m:r>
                        </m:sup>
                      </m:sSup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1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cs-CZ" sz="16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6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0,045</m:t>
                                      </m:r>
                                    </m:num>
                                    <m:den>
                                      <m:r>
                                        <a:rPr lang="cs-CZ" sz="16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r>
                                <a:rPr lang="cs-CZ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1+0,005</m:t>
                              </m:r>
                            </m:den>
                          </m:f>
                        </m:e>
                      </m:d>
                      <m:r>
                        <a:rPr lang="cs-CZ" sz="16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cs-CZ" sz="16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sz="1600" i="1">
                                                  <a:latin typeface="Cambria Math" panose="02040503050406030204" pitchFamily="18" charset="0"/>
                                                </a:rPr>
                                                <m:t>0,045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sz="1600" i="1"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1+0,005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4∗25</m:t>
                              </m:r>
                            </m:sup>
                          </m:sSup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d>
                            <m:d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0,045</m:t>
                                          </m:r>
                                        </m:num>
                                        <m:den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</m:num>
                                <m:den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  <m:t>1+0,005</m:t>
                                  </m:r>
                                </m:den>
                              </m:f>
                            </m:e>
                          </m:d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cs-CZ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cs-CZ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cs-CZ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𝟒𝟔𝟔</m:t>
                      </m:r>
                      <m:r>
                        <a:rPr lang="cs-CZ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="1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sz="10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b="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𝐹𝑉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𝑛𝑒𝑡𝑡𝑜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𝑏𝑟𝑢𝑡𝑡𝑜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hr m:val="∑"/>
                              <m:ctrlPr>
                                <a:rPr lang="cs-CZ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b="0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∗0,85+</m:t>
                      </m:r>
                      <m:nary>
                        <m:naryPr>
                          <m:chr m:val="∑"/>
                          <m:ctrlPr>
                            <a:rPr lang="cs-CZ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𝟕𝟏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𝟒𝟓𝟕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000" y="3579110"/>
                <a:ext cx="11214000" cy="2482433"/>
              </a:xfrm>
              <a:blipFill>
                <a:blip r:embed="rId2"/>
                <a:stretch>
                  <a:fillRect b="-130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84644ED-D8C9-4A1F-8129-F9360EE42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27132"/>
              </p:ext>
            </p:extLst>
          </p:nvPr>
        </p:nvGraphicFramePr>
        <p:xfrm>
          <a:off x="718799" y="1488143"/>
          <a:ext cx="2520000" cy="2160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9027">
                  <a:extLst>
                    <a:ext uri="{9D8B030D-6E8A-4147-A177-3AD203B41FA5}">
                      <a16:colId xmlns:a16="http://schemas.microsoft.com/office/drawing/2014/main" val="3400616808"/>
                    </a:ext>
                  </a:extLst>
                </a:gridCol>
                <a:gridCol w="1250973">
                  <a:extLst>
                    <a:ext uri="{9D8B030D-6E8A-4147-A177-3AD203B41FA5}">
                      <a16:colId xmlns:a16="http://schemas.microsoft.com/office/drawing/2014/main" val="351322951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333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42547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 let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974724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m(vklad)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4/rok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773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4,50 %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521093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růst a (</a:t>
                      </a:r>
                      <a:r>
                        <a:rPr lang="el-GR" sz="2000" u="none" strike="noStrike" dirty="0">
                          <a:effectLst/>
                        </a:rPr>
                        <a:t>π</a:t>
                      </a:r>
                      <a:r>
                        <a:rPr lang="cs-CZ" sz="2000" u="none" strike="noStrike" dirty="0">
                          <a:effectLst/>
                        </a:rPr>
                        <a:t>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0,005 %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29234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Daň 15 %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realizaci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897611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84C8943-6C8E-4536-9C1A-348AC4B49334}"/>
                  </a:ext>
                </a:extLst>
              </p:cNvPr>
              <p:cNvSpPr txBox="1"/>
              <p:nvPr/>
            </p:nvSpPr>
            <p:spPr>
              <a:xfrm>
                <a:off x="3703200" y="1488143"/>
                <a:ext cx="8369530" cy="21637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AutoNum type="arabicParenR"/>
                </a:pPr>
                <a:r>
                  <a:rPr lang="cs-CZ" sz="20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Postup totožný s výchozím příkladem</a:t>
                </a:r>
              </a:p>
              <a:p>
                <a:pPr marL="457200" indent="-457200">
                  <a:buFontTx/>
                  <a:buAutoNum type="arabicParenR"/>
                </a:pPr>
                <a:r>
                  <a:rPr lang="cs-CZ" sz="2000" dirty="0">
                    <a:latin typeface="Cambria Math" panose="02040503050406030204" pitchFamily="18" charset="0"/>
                  </a:rPr>
                  <a:t>a = poslední anuita a(n), tzn. ta, která je nejvyšší + nejméně úročena</a:t>
                </a:r>
                <a:endParaRPr lang="cs-CZ" sz="2000" b="0" i="0" u="none" strike="noStrike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Daň pouze ze zisku = nutné zjistit součet řady anuit: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cs-CZ" sz="200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20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20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20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20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sz="2000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cs-CZ" sz="20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2000" i="1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2000" i="1">
                                          <a:solidFill>
                                            <a:schemeClr val="tx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i="1">
                                          <a:solidFill>
                                            <a:schemeClr val="tx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2000" i="1">
                                          <a:solidFill>
                                            <a:schemeClr val="tx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2000" i="1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cs-CZ" sz="2000" i="1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cs-CZ" sz="2000" i="1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cs-CZ" sz="20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cs-CZ" sz="2000" i="1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000" i="1">
                                      <a:solidFill>
                                        <a:schemeClr val="tx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  <m:r>
                                <a:rPr lang="cs-CZ" sz="20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cs-CZ" sz="20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333∗</m:t>
                          </m:r>
                        </m:e>
                      </m:nary>
                      <m:f>
                        <m:fPr>
                          <m:ctrlPr>
                            <a:rPr lang="cs-CZ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0,005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sup>
                          </m:sSup>
                          <m:r>
                            <a:rPr lang="cs-CZ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d>
                            <m:dPr>
                              <m:ctrlPr>
                                <a:rPr lang="cs-CZ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0,005</m:t>
                              </m:r>
                            </m:e>
                          </m:d>
                          <m:r>
                            <a:rPr lang="cs-CZ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𝟒𝟑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𝟎𝟔𝟖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endParaRPr lang="cs-CZ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84C8943-6C8E-4536-9C1A-348AC4B493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200" y="1488143"/>
                <a:ext cx="8369530" cy="2163734"/>
              </a:xfrm>
              <a:prstGeom prst="rect">
                <a:avLst/>
              </a:prstGeom>
              <a:blipFill>
                <a:blip r:embed="rId3"/>
                <a:stretch>
                  <a:fillRect l="-801" t="-19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899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5 – část 3/4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Kolik naspoříte za 25 let, pokud ukládáte v pravidelných čtvrtletních intervalech, vždy na začátku kvartálu částku 333 Kč. Banka garantuje po celou dobu 4,5 % roční úrokovou intenzitu = úročí spojitě.  Abychom předešli dopadu inflace, navyšujeme každou novou anuitu o 0,5 % z předchozí výše.</a:t>
            </a:r>
          </a:p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  <a:latin typeface="Calibri" panose="020F0502020204030204" pitchFamily="34" charset="0"/>
              </a:rPr>
              <a:t>Dále budete odvádět 15 % srážkovou daň.</a:t>
            </a:r>
          </a:p>
          <a:p>
            <a:pPr marL="72000" indent="0">
              <a:buNone/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526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5 – řešení 3/4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238540" y="3964710"/>
                <a:ext cx="12894365" cy="2482433"/>
              </a:xfrm>
            </p:spPr>
            <p:txBody>
              <a:bodyPr/>
              <a:lstStyle/>
              <a:p>
                <a:pPr marL="457200" lvl="1" indent="0">
                  <a:buNone/>
                </a:pPr>
                <a:endParaRPr lang="cs-CZ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cs-CZ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l-GR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cs-CZ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333∗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1+0,005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99</m:t>
                          </m:r>
                        </m:sup>
                      </m:sSup>
                      <m:r>
                        <a:rPr lang="cs-CZ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cs-CZ" i="1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solidFill>
                                <a:schemeClr val="accent3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cs-CZ" i="1">
                                  <a:solidFill>
                                    <a:schemeClr val="accent3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solidFill>
                                    <a:schemeClr val="accent3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0,045∗</m:t>
                              </m:r>
                              <m:r>
                                <a:rPr lang="cs-CZ" i="1" smtClean="0">
                                  <a:solidFill>
                                    <a:schemeClr val="bg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0,85</m:t>
                              </m:r>
                            </m:num>
                            <m:den>
                              <m:r>
                                <a:rPr lang="cs-CZ" i="1">
                                  <a:solidFill>
                                    <a:schemeClr val="accent3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0,045∗</m:t>
                                              </m:r>
                                              <m:r>
                                                <a:rPr lang="cs-CZ" b="0" i="1" smtClean="0">
                                                  <a:solidFill>
                                                    <a:schemeClr val="bg2">
                                                      <a:lumMod val="75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0,85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0,005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b="0" i="1" smtClean="0">
                                              <a:latin typeface="Cambria Math" panose="02040503050406030204" pitchFamily="18" charset="0"/>
                                            </a:rPr>
                                            <m:t>0,045∗</m:t>
                                          </m:r>
                                          <m:r>
                                            <a:rPr lang="cs-CZ" b="0" i="1" smtClean="0">
                                              <a:solidFill>
                                                <a:schemeClr val="bg2">
                                                  <a:lumMod val="75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0,85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sup>
                                  </m:sSup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0,005</m:t>
                                  </m:r>
                                </m:den>
                              </m:f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cs-CZ" sz="1000" i="1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𝐹𝑉𝐴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𝟔𝟗𝟎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38540" y="3964710"/>
                <a:ext cx="12894365" cy="248243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84644ED-D8C9-4A1F-8129-F9360EE42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553137"/>
              </p:ext>
            </p:extLst>
          </p:nvPr>
        </p:nvGraphicFramePr>
        <p:xfrm>
          <a:off x="718799" y="1488143"/>
          <a:ext cx="2520000" cy="2160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340061680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51322951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333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425475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 let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974724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m(vklad)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4/rok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773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4,50 %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521093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růst a (</a:t>
                      </a:r>
                      <a:r>
                        <a:rPr lang="el-GR" sz="2000" u="none" strike="noStrike" dirty="0">
                          <a:effectLst/>
                        </a:rPr>
                        <a:t>π</a:t>
                      </a:r>
                      <a:r>
                        <a:rPr lang="cs-CZ" sz="2000" u="none" strike="noStrike" dirty="0">
                          <a:effectLst/>
                        </a:rPr>
                        <a:t>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0,005 %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29234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daň 15 %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srážková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897611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84C8943-6C8E-4536-9C1A-348AC4B49334}"/>
                  </a:ext>
                </a:extLst>
              </p:cNvPr>
              <p:cNvSpPr txBox="1"/>
              <p:nvPr/>
            </p:nvSpPr>
            <p:spPr>
              <a:xfrm>
                <a:off x="3663444" y="1615616"/>
                <a:ext cx="8237008" cy="20989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AutoNum type="arabicParenR"/>
                </a:pPr>
                <a:r>
                  <a:rPr lang="cs-CZ" sz="2000" b="0" i="0" u="none" strike="noStrike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</a:rPr>
                  <a:t>Předlhůtní spoření </a:t>
                </a:r>
                <a:r>
                  <a:rPr lang="cs-CZ" sz="20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+ ú</a:t>
                </a: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ročím častěji, než vkládám (spojitě)</a:t>
                </a:r>
              </a:p>
              <a:p>
                <a:pPr marL="457200" indent="-457200">
                  <a:buFontTx/>
                  <a:buAutoNum type="arabicParenR"/>
                </a:pPr>
                <a:r>
                  <a:rPr lang="cs-CZ" sz="2000" dirty="0">
                    <a:solidFill>
                      <a:schemeClr val="accent6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a</a:t>
                </a:r>
                <a:r>
                  <a:rPr lang="cs-CZ" sz="2000" dirty="0">
                    <a:latin typeface="Cambria Math" panose="02040503050406030204" pitchFamily="18" charset="0"/>
                  </a:rPr>
                  <a:t> = poslední anuita a(n), tzn. ta, která je nejvyšší + nejméně úročena</a:t>
                </a:r>
                <a:endParaRPr lang="cs-CZ" sz="2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cs-CZ" sz="2000" dirty="0">
                    <a:solidFill>
                      <a:schemeClr val="bg2">
                        <a:lumMod val="75000"/>
                      </a:schemeClr>
                    </a:solidFill>
                    <a:latin typeface="Calibri" panose="020F0502020204030204" pitchFamily="34" charset="0"/>
                  </a:rPr>
                  <a:t>Srážková daň </a:t>
                </a: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= odvádí se v době připsání úroku = očistit q</a:t>
                </a:r>
              </a:p>
              <a:p>
                <a:endParaRPr lang="cs-CZ" sz="200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𝐪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𝐟</m:t>
                                  </m:r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cs-CZ" sz="2000" b="1" i="1" smtClean="0">
                                      <a:solidFill>
                                        <a:schemeClr val="bg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2000" b="1" i="1" smtClean="0">
                                      <a:solidFill>
                                        <a:schemeClr val="bg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b="1" i="1" smtClean="0">
                                      <a:solidFill>
                                        <a:schemeClr val="bg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𝟖𝟓</m:t>
                                  </m:r>
                                </m:num>
                                <m:den>
                                  <m:r>
                                    <a:rPr lang="cs-CZ" sz="2000" b="1" i="0" smtClean="0">
                                      <a:latin typeface="Cambria Math" panose="02040503050406030204" pitchFamily="18" charset="0"/>
                                    </a:rPr>
                                    <m:t>𝐦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sz="2000" b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000" b="1" i="1">
                              <a:latin typeface="Cambria Math" panose="02040503050406030204" pitchFamily="18" charset="0"/>
                            </a:rPr>
                            <m:t>𝛑</m:t>
                          </m:r>
                        </m:den>
                      </m:f>
                    </m:oMath>
                  </m:oMathPara>
                </a14:m>
                <a:endParaRPr lang="cs-CZ" sz="20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584C8943-6C8E-4536-9C1A-348AC4B493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444" y="1615616"/>
                <a:ext cx="8237008" cy="2098973"/>
              </a:xfrm>
              <a:prstGeom prst="rect">
                <a:avLst/>
              </a:prstGeom>
              <a:blipFill>
                <a:blip r:embed="rId3"/>
                <a:stretch>
                  <a:fillRect l="-814" t="-20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5056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oříšek - část 4/4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Kolik naspoříte za 25 let, pokud ukládáte v pravidelných čtvrtletních intervalech, vždy na začátku kvartálu částku 333 Kč. Banka garantuje po celou dobu 4,5 % roční úrokovou intenzitu = úročí spojitě.  Abychom předešli dopadu inflace, navyšujeme každou novou anuitu o 0,5 % z předchozí výše. </a:t>
            </a:r>
          </a:p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  <a:latin typeface="Calibri" panose="020F0502020204030204" pitchFamily="34" charset="0"/>
              </a:rPr>
              <a:t>Budete odvádět na konci každého roku daň 15 % z připsaného úroku. </a:t>
            </a:r>
          </a:p>
          <a:p>
            <a:pPr marL="72000" indent="0">
              <a:buNone/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5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 co potřebujete znát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719999" y="1595748"/>
                <a:ext cx="11220209" cy="4884251"/>
              </a:xfrm>
            </p:spPr>
            <p:txBody>
              <a:bodyPr/>
              <a:lstStyle/>
              <a:p>
                <a:pPr marL="41490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cs-CZ" sz="24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cs-CZ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ritmetická posloupnost (tvoří ji jednoduché úročení)</a:t>
                </a:r>
              </a:p>
              <a:p>
                <a:pPr marL="324000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cs-CZ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24000" lvl="1" indent="0">
                  <a:lnSpc>
                    <a:spcPct val="107000"/>
                  </a:lnSpc>
                  <a:spcAft>
                    <a:spcPts val="1200"/>
                  </a:spcAft>
                  <a:buNone/>
                </a:pPr>
                <a:r>
                  <a:rPr lang="cs-CZ" sz="16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Součet aritmetické posloupnosti = aritmetická řada</a:t>
                </a:r>
              </a:p>
              <a:p>
                <a:pPr marL="324000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b="1" i="0" dirty="0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cs-CZ" b="1" i="0" dirty="0" smtClean="0">
                              <a:effectLst/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b="1" i="0" dirty="0" smtClean="0">
                          <a:effectLst/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1" i="1" dirty="0" smtClean="0">
                                  <a:solidFill>
                                    <a:srgbClr val="836967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b="1" i="0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1" i="1" dirty="0" smtClean="0"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1" i="1" dirty="0" smtClean="0">
                                  <a:solidFill>
                                    <a:srgbClr val="836967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1490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/>
                </a:pPr>
                <a:endParaRPr lang="cs-CZ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14900" indent="-342900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  <a:buFont typeface="+mj-lt"/>
                  <a:buAutoNum type="arabicPeriod" startAt="2"/>
                </a:pPr>
                <a:r>
                  <a:rPr lang="cs-CZ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Geometrická posloupnost (tvoří ji složené úročení)</a:t>
                </a:r>
              </a:p>
              <a:p>
                <a:pPr marL="324000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 dirty="0">
                              <a:effectLst/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i="1" dirty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i="0" dirty="0">
                              <a:effectLst/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 i="0" dirty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dirty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 dirty="0">
                              <a:effectLst/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i="1" dirty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i="0" dirty="0">
                          <a:effectLst/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b="1" i="1" dirty="0" smtClean="0">
                          <a:solidFill>
                            <a:schemeClr val="tx2"/>
                          </a:solidFill>
                          <a:effectLst/>
                          <a:latin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cs-CZ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24000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cs-CZ" sz="16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24000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cs-CZ" sz="16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Součet geometrické posloupnosti = geometrická řada</a:t>
                </a:r>
                <a:endParaRPr lang="cs-CZ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7200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cs-CZ" sz="2000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b="1" i="0" dirty="0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000" b="1" i="0" dirty="0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b="1" i="0" dirty="0" smtClean="0">
                          <a:effectLst/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2000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b="1" i="1" dirty="0" smtClean="0">
                                  <a:solidFill>
                                    <a:srgbClr val="836967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sz="2000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2000" b="1" i="0" dirty="0" smtClean="0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2000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sz="2000" b="1" i="0" dirty="0" smtClean="0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sz="2000" b="1" i="0" dirty="0" smtClean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000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2000" b="1" i="0" dirty="0" smtClean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b="1" i="0" dirty="0" smtClean="0">
                          <a:effectLst/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2000" b="1" i="1" dirty="0" smtClean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 i="0" dirty="0" smtClean="0">
                              <a:effectLst/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2000" b="1" i="1" dirty="0" smtClean="0">
                                  <a:solidFill>
                                    <a:srgbClr val="836967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sz="2000" b="1" i="1" dirty="0" smtClean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sz="2000" b="1" i="0" dirty="0" smtClean="0">
                              <a:effectLst/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2000" b="1" i="1" dirty="0" smtClean="0">
                              <a:effectLst/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cs-CZ" sz="2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2000" lvl="1" indent="0">
                  <a:lnSpc>
                    <a:spcPct val="150000"/>
                  </a:lnSpc>
                  <a:buNone/>
                </a:pPr>
                <a:endParaRPr lang="cs-CZ" altLang="cs-CZ" b="1" dirty="0"/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999" y="1595748"/>
                <a:ext cx="11220209" cy="4884251"/>
              </a:xfrm>
              <a:blipFill>
                <a:blip r:embed="rId2"/>
                <a:stretch>
                  <a:fillRect l="-1032" t="-19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2" name="Obrázek 51">
            <a:extLst>
              <a:ext uri="{FF2B5EF4-FFF2-40B4-BE49-F238E27FC236}">
                <a16:creationId xmlns:a16="http://schemas.microsoft.com/office/drawing/2014/main" id="{3C43DA46-2503-4F78-B8BF-0C4A14C39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1208" y="1466849"/>
            <a:ext cx="3429000" cy="2190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Obdélník 20">
            <a:extLst>
              <a:ext uri="{FF2B5EF4-FFF2-40B4-BE49-F238E27FC236}">
                <a16:creationId xmlns:a16="http://schemas.microsoft.com/office/drawing/2014/main" id="{52095C57-1E0B-42AA-88D0-CE9388B44E98}"/>
              </a:ext>
            </a:extLst>
          </p:cNvPr>
          <p:cNvSpPr/>
          <p:nvPr/>
        </p:nvSpPr>
        <p:spPr>
          <a:xfrm>
            <a:off x="4998719" y="2880850"/>
            <a:ext cx="2513125" cy="776749"/>
          </a:xfrm>
          <a:prstGeom prst="rect">
            <a:avLst/>
          </a:prstGeom>
          <a:solidFill>
            <a:srgbClr val="E71224">
              <a:alpha val="5000"/>
            </a:srgbClr>
          </a:solidFill>
          <a:ln w="18000">
            <a:solidFill>
              <a:srgbClr val="E71224"/>
            </a:solidFill>
          </a:ln>
        </p:spPr>
        <p:txBody>
          <a:bodyPr wrap="none" rtlCol="0" anchor="ctr" anchorCtr="1"/>
          <a:lstStyle/>
          <a:p>
            <a:endParaRPr lang="de-DE">
              <a:solidFill>
                <a:srgbClr val="E71224"/>
              </a:solidFill>
            </a:endParaRPr>
          </a:p>
        </p:txBody>
      </p:sp>
      <p:sp>
        <p:nvSpPr>
          <p:cNvPr id="59" name="Obdélník 58">
            <a:extLst>
              <a:ext uri="{FF2B5EF4-FFF2-40B4-BE49-F238E27FC236}">
                <a16:creationId xmlns:a16="http://schemas.microsoft.com/office/drawing/2014/main" id="{65DCBD25-D1DD-419D-8D46-9C9824CE3271}"/>
              </a:ext>
            </a:extLst>
          </p:cNvPr>
          <p:cNvSpPr/>
          <p:nvPr/>
        </p:nvSpPr>
        <p:spPr>
          <a:xfrm>
            <a:off x="4492358" y="5524991"/>
            <a:ext cx="3678248" cy="776749"/>
          </a:xfrm>
          <a:prstGeom prst="rect">
            <a:avLst/>
          </a:prstGeom>
          <a:solidFill>
            <a:schemeClr val="tx2">
              <a:alpha val="5000"/>
            </a:schemeClr>
          </a:solidFill>
          <a:ln w="18000">
            <a:solidFill>
              <a:schemeClr val="tx2"/>
            </a:solidFill>
          </a:ln>
        </p:spPr>
        <p:txBody>
          <a:bodyPr wrap="none" rtlCol="0" anchor="ctr" anchorCtr="1"/>
          <a:lstStyle/>
          <a:p>
            <a:endParaRPr lang="de-DE">
              <a:solidFill>
                <a:srgbClr val="E71224"/>
              </a:solidFill>
            </a:endParaRPr>
          </a:p>
        </p:txBody>
      </p:sp>
      <p:pic>
        <p:nvPicPr>
          <p:cNvPr id="61" name="Obrázek 60">
            <a:extLst>
              <a:ext uri="{FF2B5EF4-FFF2-40B4-BE49-F238E27FC236}">
                <a16:creationId xmlns:a16="http://schemas.microsoft.com/office/drawing/2014/main" id="{D861C71F-80DD-4B87-878F-4A37E5E693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5068" y="4412944"/>
            <a:ext cx="2070919" cy="2067055"/>
          </a:xfrm>
          <a:prstGeom prst="rect">
            <a:avLst/>
          </a:prstGeom>
        </p:spPr>
      </p:pic>
      <p:sp>
        <p:nvSpPr>
          <p:cNvPr id="62" name="TextovéPole 61">
            <a:extLst>
              <a:ext uri="{FF2B5EF4-FFF2-40B4-BE49-F238E27FC236}">
                <a16:creationId xmlns:a16="http://schemas.microsoft.com/office/drawing/2014/main" id="{6792FF01-BE74-4AD2-8E4C-58707036FE4E}"/>
              </a:ext>
            </a:extLst>
          </p:cNvPr>
          <p:cNvSpPr txBox="1"/>
          <p:nvPr/>
        </p:nvSpPr>
        <p:spPr>
          <a:xfrm>
            <a:off x="10894142" y="4503174"/>
            <a:ext cx="806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a1 = 1</a:t>
            </a:r>
            <a:br>
              <a:rPr lang="cs-CZ" sz="1400" dirty="0"/>
            </a:br>
            <a:r>
              <a:rPr lang="cs-CZ" sz="1400" dirty="0"/>
              <a:t>q   = ?</a:t>
            </a:r>
          </a:p>
        </p:txBody>
      </p:sp>
    </p:spTree>
    <p:extLst>
      <p:ext uri="{BB962C8B-B14F-4D97-AF65-F5344CB8AC3E}">
        <p14:creationId xmlns:p14="http://schemas.microsoft.com/office/powerpoint/2010/main" val="3692511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99A42B-9685-4265-9628-7E72EF66E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BAF69-E1E1-4140-A161-A1C24BB8CE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BD5B4B-06C2-48AE-A17C-A8DCD57A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oříšek – řešení 4/4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D4EE743C-C323-455F-B8B5-DFB801EF7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876515"/>
              </p:ext>
            </p:extLst>
          </p:nvPr>
        </p:nvGraphicFramePr>
        <p:xfrm>
          <a:off x="719138" y="1569488"/>
          <a:ext cx="2520000" cy="2160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824206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03728561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333 Kč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66984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 let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52276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m(vklad)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4/rok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3321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4,50 %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899488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růst a (</a:t>
                      </a:r>
                      <a:r>
                        <a:rPr lang="el-GR" sz="2000" u="none" strike="noStrike" dirty="0">
                          <a:effectLst/>
                        </a:rPr>
                        <a:t>π</a:t>
                      </a:r>
                      <a:r>
                        <a:rPr lang="cs-CZ" sz="2000" u="none" strike="noStrike" dirty="0">
                          <a:effectLst/>
                        </a:rPr>
                        <a:t>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0,005 %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787835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Daň 15 %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2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1/rok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924045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F812AFDE-9E86-4546-B4FE-37CD7DBEABEF}"/>
                  </a:ext>
                </a:extLst>
              </p:cNvPr>
              <p:cNvSpPr txBox="1"/>
              <p:nvPr/>
            </p:nvSpPr>
            <p:spPr>
              <a:xfrm>
                <a:off x="3703199" y="1488143"/>
                <a:ext cx="8326253" cy="29289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AutoNum type="arabicParenR"/>
                </a:pPr>
                <a:r>
                  <a:rPr lang="cs-CZ" sz="2000" b="0" i="0" u="none" strike="noStrike" dirty="0">
                    <a:solidFill>
                      <a:schemeClr val="accent3">
                        <a:lumMod val="75000"/>
                      </a:schemeClr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Předlhůtní spoření</a:t>
                </a:r>
                <a:r>
                  <a:rPr lang="cs-CZ" sz="2000" b="0" i="0" u="none" strike="noStrike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, ú</a:t>
                </a: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ročím častěji, než vkládám (spojitě)</a:t>
                </a:r>
              </a:p>
              <a:p>
                <a:pPr marL="457200" indent="-457200">
                  <a:buFontTx/>
                  <a:buAutoNum type="arabicParenR"/>
                </a:pPr>
                <a:r>
                  <a:rPr lang="cs-CZ" sz="2000" dirty="0">
                    <a:solidFill>
                      <a:schemeClr val="accent6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 = poslední anuita </a:t>
                </a:r>
                <a:r>
                  <a:rPr lang="cs-CZ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a(n), tzn. ta, která je nejvyšší + nejméně úročena</a:t>
                </a:r>
                <a:endParaRPr lang="cs-CZ" sz="2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>
                  <a:buAutoNum type="arabicParenR"/>
                </a:pPr>
                <a:r>
                  <a:rPr lang="cs-CZ" sz="2000" dirty="0">
                    <a:solidFill>
                      <a:srgbClr val="0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Daň jednou ročně = nejprve zjistit úložku za jedno DO vychází z q: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cs-CZ" sz="1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𝑡𝑣𝑟𝑡𝑟𝑜𝑘</m:t>
                          </m:r>
                        </m:sub>
                      </m:sSub>
                      <m:r>
                        <a:rPr lang="cs-CZ" sz="1800" b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cs-CZ" sz="1800" b="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cs-CZ" sz="1800" b="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1800" b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1800" b="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sz="2000" dirty="0">
                  <a:latin typeface="Cambria Math" panose="02040503050406030204" pitchFamily="18" charset="0"/>
                </a:endParaRPr>
              </a:p>
              <a:p>
                <a:r>
                  <a:rPr lang="cs-CZ" sz="2000" dirty="0">
                    <a:latin typeface="Cambria Math" panose="02040503050406030204" pitchFamily="18" charset="0"/>
                  </a:rPr>
                  <a:t>4) Vypočítám úložku za celé DO (n=m), odečtu </a:t>
                </a:r>
                <a:r>
                  <a:rPr lang="cs-CZ" sz="2000" dirty="0">
                    <a:solidFill>
                      <a:schemeClr val="tx2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sumu anuit </a:t>
                </a:r>
                <a:r>
                  <a:rPr lang="cs-CZ" sz="2000" dirty="0">
                    <a:latin typeface="Cambria Math" panose="02040503050406030204" pitchFamily="18" charset="0"/>
                  </a:rPr>
                  <a:t>a </a:t>
                </a:r>
                <a:r>
                  <a:rPr lang="cs-CZ" sz="2000" dirty="0">
                    <a:solidFill>
                      <a:schemeClr val="bg2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očistím o daň</a:t>
                </a:r>
              </a:p>
              <a:p>
                <a:r>
                  <a:rPr lang="cs-CZ" sz="2000" dirty="0">
                    <a:latin typeface="Cambria Math" panose="02040503050406030204" pitchFamily="18" charset="0"/>
                  </a:rPr>
                  <a:t>5) Očistit roční kvocient (celá DO), </a:t>
                </a:r>
                <a:r>
                  <a:rPr lang="cs-CZ" sz="2000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mbria Math" panose="02040503050406030204" pitchFamily="18" charset="0"/>
                  </a:rPr>
                  <a:t>n = 25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𝑐𝑒𝑙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𝐷𝑂</m:t>
                          </m:r>
                        </m:sub>
                      </m:sSub>
                      <m:r>
                        <a:rPr lang="cs-CZ" sz="1800" b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p>
                          </m:sSup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−1)∗</m:t>
                          </m:r>
                          <m:r>
                            <a:rPr lang="cs-CZ" sz="1800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0,85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cs-CZ" sz="1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800" b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1800" b="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F812AFDE-9E86-4546-B4FE-37CD7DBEA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199" y="1488143"/>
                <a:ext cx="8326253" cy="2928943"/>
              </a:xfrm>
              <a:prstGeom prst="rect">
                <a:avLst/>
              </a:prstGeom>
              <a:blipFill>
                <a:blip r:embed="rId2"/>
                <a:stretch>
                  <a:fillRect l="-805" t="-14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A38E4504-291D-4170-B24B-26E7B88887FA}"/>
                  </a:ext>
                </a:extLst>
              </p:cNvPr>
              <p:cNvSpPr txBox="1"/>
              <p:nvPr/>
            </p:nvSpPr>
            <p:spPr>
              <a:xfrm>
                <a:off x="0" y="4027854"/>
                <a:ext cx="12029452" cy="25438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l-GR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π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r>
                                <a:rPr lang="cs-CZ" sz="14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č</m:t>
                                  </m:r>
                                  <m: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𝑡𝑣𝑟𝑡𝑟𝑜𝑘</m:t>
                                  </m:r>
                                </m:sub>
                              </m:sSub>
                              <m:r>
                                <a:rPr lang="cs-CZ" sz="14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č</m:t>
                                      </m:r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𝑣𝑟𝑡𝑟𝑜𝑘</m:t>
                                      </m:r>
                                    </m:sub>
                                    <m:sup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</m:sSubSup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č</m:t>
                                      </m:r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𝑡𝑣𝑟𝑡𝑟𝑜𝑘</m:t>
                                      </m:r>
                                    </m:sub>
                                  </m:sSub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cs-CZ" sz="1400" i="1">
                                  <a:solidFill>
                                    <a:schemeClr val="accent3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l-GR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π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cs-CZ" sz="14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cs-CZ" sz="1400" i="1">
                                                  <a:solidFill>
                                                    <a:srgbClr val="0000DC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sz="1400" i="1">
                                                  <a:solidFill>
                                                    <a:srgbClr val="0000DC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sz="1400" i="1">
                                                  <a:solidFill>
                                                    <a:srgbClr val="0000DC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r>
                                                <a:rPr lang="cs-CZ" sz="1400" i="1">
                                                  <a:solidFill>
                                                    <a:srgbClr val="0000DC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  <m:r>
                            <a:rPr lang="cs-CZ" sz="140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∗0,85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sz="1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l-GR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π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4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cs-CZ" sz="1400" i="1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  <m:r>
                                <a:rPr lang="cs-CZ" sz="1400" i="1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cs-CZ" sz="1400" i="1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𝑐𝑒𝑙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𝐷𝑂</m:t>
                              </m:r>
                            </m:sub>
                            <m:sup>
                              <m:r>
                                <a:rPr lang="cs-CZ" sz="1400" b="0" i="1" smtClean="0">
                                  <a:solidFill>
                                    <a:schemeClr val="accent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𝑐𝑒𝑙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𝐷𝑂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sz="16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𝐹𝑉𝐴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333</m:t>
                              </m:r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i="1">
                                          <a:solidFill>
                                            <a:schemeClr val="accent6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1,005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4∗25</m:t>
                                  </m:r>
                                </m:sup>
                              </m:sSup>
                              <m:r>
                                <a:rPr lang="cs-CZ" sz="14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č</m:t>
                                  </m:r>
                                  <m:r>
                                    <a:rPr lang="cs-CZ" sz="1400" i="1">
                                      <a:solidFill>
                                        <a:schemeClr val="accent3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𝑡𝑣𝑟𝑡𝑟𝑜𝑘</m:t>
                                  </m:r>
                                </m:sub>
                              </m:sSub>
                              <m:r>
                                <a:rPr lang="cs-CZ" sz="14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č</m:t>
                                      </m:r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𝑣𝑟𝑡𝑟𝑜𝑘</m:t>
                                      </m:r>
                                    </m:sub>
                                    <m:sup>
                                      <m:r>
                                        <a:rPr lang="cs-CZ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bSup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č</m:t>
                                      </m:r>
                                      <m:r>
                                        <a:rPr lang="cs-CZ" sz="1400" i="1">
                                          <a:latin typeface="Cambria Math" panose="02040503050406030204" pitchFamily="18" charset="0"/>
                                        </a:rPr>
                                        <m:t>𝑡𝑣𝑟𝑡𝑟𝑜𝑘</m:t>
                                      </m:r>
                                    </m:sub>
                                  </m:sSub>
                                  <m:r>
                                    <a:rPr lang="cs-CZ" sz="14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cs-CZ" sz="1400" i="1">
                                  <a:solidFill>
                                    <a:schemeClr val="accent3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333∗</m:t>
                              </m:r>
                              <m:sSup>
                                <m:sSupPr>
                                  <m:ctrlP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1,005</m:t>
                                  </m:r>
                                </m:e>
                                <m:sup>
                                  <m:r>
                                    <a:rPr lang="cs-CZ" sz="14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99</m:t>
                                  </m:r>
                                </m:sup>
                              </m:sSup>
                              <m:r>
                                <a:rPr lang="cs-CZ" sz="1400" i="1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400" i="1">
                                              <a:solidFill>
                                                <a:srgbClr val="0000DC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1,005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1,005</m:t>
                                      </m:r>
                                    </m:e>
                                  </m:d>
                                  <m: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  <m:r>
                            <a:rPr lang="cs-CZ" sz="1400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140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0,85</m:t>
                          </m:r>
                          <m:r>
                            <a:rPr lang="cs-CZ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400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333∗</m:t>
                          </m:r>
                          <m:sSup>
                            <m:sSupPr>
                              <m:ctrlP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1,005</m:t>
                              </m:r>
                            </m:e>
                            <m:sup>
                              <m:r>
                                <a:rPr lang="cs-CZ" sz="1400" i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99</m:t>
                              </m:r>
                            </m:sup>
                          </m:sSup>
                          <m:r>
                            <a:rPr lang="cs-CZ" sz="14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cs-CZ" sz="1400" i="1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i="1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400" b="0" i="1" smtClean="0">
                                          <a:solidFill>
                                            <a:srgbClr val="0000DC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,005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400" b="0" i="1" smtClean="0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cs-CZ" sz="1400" i="1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400" b="0" i="1" smtClean="0">
                                      <a:solidFill>
                                        <a:srgbClr val="0000DC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,005</m:t>
                                  </m:r>
                                </m:e>
                              </m:d>
                              <m:r>
                                <a:rPr lang="cs-CZ" sz="1400" i="1">
                                  <a:solidFill>
                                    <a:srgbClr val="0000D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𝑐𝑒𝑙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𝐷𝑂</m:t>
                              </m:r>
                            </m:sub>
                            <m:sup>
                              <m:r>
                                <a:rPr lang="cs-CZ" sz="1400" b="0" i="1" smtClean="0">
                                  <a:solidFill>
                                    <a:schemeClr val="accent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sup>
                          </m:sSubSup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𝑐𝑒𝑙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á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</a:rPr>
                                <m:t>𝐷𝑂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sz="14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𝑭𝑽𝑨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  <m:r>
                        <a:rPr lang="cs-CZ" sz="1800" b="1" i="0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𝟖𝟎𝟗</m:t>
                      </m:r>
                      <m:r>
                        <a:rPr lang="cs-CZ" sz="1800" b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1800" b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𝟐𝟓𝐊</m:t>
                      </m:r>
                      <m:r>
                        <a:rPr lang="cs-CZ" sz="1800" b="1" i="0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="1" dirty="0">
                  <a:solidFill>
                    <a:srgbClr val="0000DC"/>
                  </a:solidFill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A38E4504-291D-4170-B24B-26E7B88887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27854"/>
                <a:ext cx="12029452" cy="25438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024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68000"/>
            <a:ext cx="10753200" cy="451576"/>
          </a:xfrm>
        </p:spPr>
        <p:txBody>
          <a:bodyPr/>
          <a:lstStyle/>
          <a:p>
            <a:r>
              <a:rPr lang="cs-CZ" dirty="0"/>
              <a:t>Komplexní příklad – srovnání výsledků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3D36DEB-B0B5-4379-A711-1B17E4743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244661"/>
              </p:ext>
            </p:extLst>
          </p:nvPr>
        </p:nvGraphicFramePr>
        <p:xfrm>
          <a:off x="719999" y="1516657"/>
          <a:ext cx="11008176" cy="396076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15897">
                  <a:extLst>
                    <a:ext uri="{9D8B030D-6E8A-4147-A177-3AD203B41FA5}">
                      <a16:colId xmlns:a16="http://schemas.microsoft.com/office/drawing/2014/main" val="3721935682"/>
                    </a:ext>
                  </a:extLst>
                </a:gridCol>
                <a:gridCol w="4744278">
                  <a:extLst>
                    <a:ext uri="{9D8B030D-6E8A-4147-A177-3AD203B41FA5}">
                      <a16:colId xmlns:a16="http://schemas.microsoft.com/office/drawing/2014/main" val="1474960687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val="1501834854"/>
                    </a:ext>
                  </a:extLst>
                </a:gridCol>
              </a:tblGrid>
              <a:tr h="660128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Jak zakomponovat daň do vzorce?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Výsledek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3004197"/>
                  </a:ext>
                </a:extLst>
              </a:tr>
              <a:tr h="66012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Bez daně diskrétní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76 377 Kč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8215048"/>
                  </a:ext>
                </a:extLst>
              </a:tr>
              <a:tr h="6601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Bez daně spojité</a:t>
                      </a:r>
                    </a:p>
                    <a:p>
                      <a:pPr algn="l" fontAlgn="b"/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76 466 Kč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5551519"/>
                  </a:ext>
                </a:extLst>
              </a:tr>
              <a:tr h="66012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Daň odváděna ročně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Úložka za jedno DO, očistit, q(</a:t>
                      </a:r>
                      <a:r>
                        <a:rPr lang="cs-CZ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netto,celáDO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69 809 Kč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2746785"/>
                  </a:ext>
                </a:extLst>
              </a:tr>
              <a:tr h="66012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Daň jednorázová na konci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(FV(brutto) – suma(a))*0,85+suma(a)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71 457 Kč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9913666"/>
                  </a:ext>
                </a:extLst>
              </a:tr>
              <a:tr h="66012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Daň srážková (=</a:t>
                      </a:r>
                      <a:r>
                        <a:rPr lang="cs-CZ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 realita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r(ÚO) *0,85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69 690 Kč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0371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032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Opakování: budoucí hodnota anuity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719999" y="1595749"/>
                <a:ext cx="11220209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altLang="cs-CZ" sz="2000" dirty="0"/>
                  <a:t>= Pravidelné úložky (spoření) v pravidelných intervalech po určitou dobu za daných podmínek</a:t>
                </a:r>
              </a:p>
              <a:p>
                <a:endParaRPr lang="cs-CZ" altLang="cs-CZ" sz="2000" dirty="0"/>
              </a:p>
              <a:p>
                <a:pPr marL="41490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cs-CZ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Polhůtní spoření</a:t>
                </a:r>
                <a:r>
                  <a:rPr lang="cs-CZ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cs-CZ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vklad proveden na konci každého období, tzn. tento vklad není po toto období úročen: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200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effectLst/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sz="1800" b="0" i="1" dirty="0" smtClean="0">
                          <a:effectLst/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1800" i="1" dirty="0" smtClean="0">
                          <a:effectLst/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sz="1800" i="0" dirty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 dirty="0">
                              <a:effectLst/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1800" i="0" dirty="0">
                              <a:effectLst/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800" i="0" dirty="0">
                          <a:effectLst/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rgbClr val="836967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i="0" dirty="0">
                                      <a:effectLst/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 dirty="0">
                                      <a:effectLst/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 i="0" dirty="0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effectLst/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800" i="1" dirty="0">
                                  <a:effectLst/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cs-CZ" sz="1800" i="0" dirty="0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sz="1800" i="0" dirty="0"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i="1" dirty="0">
                          <a:effectLst/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1800" i="0" dirty="0">
                          <a:effectLst/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rgbClr val="836967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i="0" dirty="0">
                                      <a:effectLst/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 dirty="0">
                                      <a:effectLst/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effectLst/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 i="0" dirty="0">
                              <a:effectLst/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1800" i="1" dirty="0">
                              <a:effectLst/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200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1490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 startAt="2"/>
                </a:pPr>
                <a:r>
                  <a:rPr lang="cs-CZ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Předlhůtní spoření</a:t>
                </a:r>
                <a:r>
                  <a:rPr lang="cs-CZ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cs-CZ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vklad proveden na začátku každého období, tzn. je nutno o celé první období déle úročit: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200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>
                          <a:latin typeface="Cambria Math" panose="02040503050406030204" pitchFamily="18" charset="0"/>
                        </a:rPr>
                        <m:t>𝐹𝑉𝐴</m:t>
                      </m:r>
                      <m:r>
                        <a:rPr lang="cs-CZ" sz="180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 dirty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800" dirty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dirty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sz="180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i="1" dirty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1800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sz="1800" dirty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dirty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 dirty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1800" i="1" dirty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altLang="cs-CZ" b="1" dirty="0"/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999" y="1595749"/>
                <a:ext cx="11220209" cy="4139998"/>
              </a:xfrm>
              <a:blipFill>
                <a:blip r:embed="rId2"/>
                <a:stretch>
                  <a:fillRect l="-1032" r="-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19999" y="5689900"/>
            <a:ext cx="9404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solidFill>
                  <a:srgbClr val="000000"/>
                </a:solidFill>
                <a:latin typeface="Arial"/>
              </a:rPr>
              <a:t>Kde </a:t>
            </a:r>
            <a:r>
              <a:rPr lang="cs-CZ" sz="1600" b="1" i="1" dirty="0">
                <a:solidFill>
                  <a:srgbClr val="000000"/>
                </a:solidFill>
                <a:latin typeface="Arial"/>
              </a:rPr>
              <a:t>FVA </a:t>
            </a:r>
            <a:r>
              <a:rPr lang="cs-CZ" sz="1600" dirty="0">
                <a:solidFill>
                  <a:srgbClr val="000000"/>
                </a:solidFill>
                <a:latin typeface="Arial"/>
              </a:rPr>
              <a:t>je budoucí hodnota anuity, </a:t>
            </a:r>
            <a:r>
              <a:rPr lang="cs-CZ" sz="1600" b="1" i="1" dirty="0">
                <a:solidFill>
                  <a:srgbClr val="000000"/>
                </a:solidFill>
                <a:latin typeface="Arial"/>
              </a:rPr>
              <a:t>a</a:t>
            </a:r>
            <a:r>
              <a:rPr lang="cs-CZ" sz="1600" dirty="0">
                <a:solidFill>
                  <a:srgbClr val="000000"/>
                </a:solidFill>
                <a:latin typeface="Arial"/>
              </a:rPr>
              <a:t> je výše anuitní platby, </a:t>
            </a:r>
            <a:r>
              <a:rPr lang="cs-CZ" sz="1600" b="1" i="1" dirty="0">
                <a:solidFill>
                  <a:srgbClr val="000000"/>
                </a:solidFill>
                <a:latin typeface="Arial"/>
              </a:rPr>
              <a:t>r</a:t>
            </a:r>
            <a:r>
              <a:rPr lang="cs-CZ" sz="1600" dirty="0">
                <a:solidFill>
                  <a:srgbClr val="000000"/>
                </a:solidFill>
                <a:latin typeface="Arial"/>
              </a:rPr>
              <a:t> je úroková míra, </a:t>
            </a:r>
            <a:r>
              <a:rPr lang="cs-CZ" sz="1600" b="1" i="1" dirty="0">
                <a:solidFill>
                  <a:srgbClr val="000000"/>
                </a:solidFill>
                <a:latin typeface="Arial"/>
              </a:rPr>
              <a:t>n</a:t>
            </a:r>
            <a:r>
              <a:rPr lang="cs-CZ" sz="1600" dirty="0">
                <a:solidFill>
                  <a:srgbClr val="000000"/>
                </a:solidFill>
                <a:latin typeface="Arial"/>
              </a:rPr>
              <a:t> je počet období.</a:t>
            </a:r>
          </a:p>
        </p:txBody>
      </p:sp>
    </p:spTree>
    <p:extLst>
      <p:ext uri="{BB962C8B-B14F-4D97-AF65-F5344CB8AC3E}">
        <p14:creationId xmlns:p14="http://schemas.microsoft.com/office/powerpoint/2010/main" val="289230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DDACB1-6A7E-44B7-BD4A-25AAD159F9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C429DC-118D-46A3-A851-8D4AEE654D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4E41A6-2801-42C3-B8C5-AF7218CBD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Opakování: co a jak lze řešit?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F6549D-6392-4F12-AFA9-12C08855B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/>
              <a:t>Co hledám?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Budoucí hodnotu = FVA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Výši anuity = a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Délku spoření = </a:t>
            </a:r>
            <a:r>
              <a:rPr lang="cs-CZ" sz="2000" b="1" dirty="0"/>
              <a:t>n</a:t>
            </a:r>
          </a:p>
          <a:p>
            <a:pPr lvl="2">
              <a:buClr>
                <a:srgbClr val="0000DC"/>
              </a:buClr>
            </a:pPr>
            <a:endParaRPr lang="cs-CZ" sz="2000" dirty="0"/>
          </a:p>
          <a:p>
            <a:pPr lvl="1"/>
            <a:r>
              <a:rPr lang="cs-CZ" sz="2400" dirty="0"/>
              <a:t>Pozor na úrokové období, zadanou úrokovou míru a typ úročení 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Kdy ukládáme prostředky = před/polhůtní spoření?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Ukládáme častěji během jednoho úrokového období?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Ukládáme méně často, než je náš účet úročen?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Je třeba upravit nominální úrokovou míru na úrokové období?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Úročí banka standardně (složeně), nebo jinak (např. spojitě)?</a:t>
            </a:r>
          </a:p>
          <a:p>
            <a:pPr lvl="2">
              <a:buClr>
                <a:srgbClr val="0000DC"/>
              </a:buClr>
            </a:pPr>
            <a:endParaRPr lang="cs-CZ" sz="2400" dirty="0"/>
          </a:p>
          <a:p>
            <a:pPr lvl="1"/>
            <a:r>
              <a:rPr lang="cs-CZ" sz="2400" dirty="0"/>
              <a:t>Zohledňuji daň, inflaci, poplatky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Daň se platí vždy ze zisku</a:t>
            </a:r>
            <a:r>
              <a:rPr lang="cs-CZ" sz="2000" dirty="0">
                <a:solidFill>
                  <a:srgbClr val="0000DC"/>
                </a:solidFill>
              </a:rPr>
              <a:t>!!!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Pozor na období: rozdíl mezi ÚO a DO, roční poplatky za správu apod.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Výpočet FVA lze využít i pro pravidelné měsíční poplatky apod.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000" dirty="0"/>
              <a:t>Diskontuji FVA na reálnou hodnotu = totožný postup co známe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/>
            <a:r>
              <a:rPr lang="cs-CZ" sz="2400" dirty="0"/>
              <a:t>Dynamický vývoj: průběžné změny v úrokové sazbě, inflaci apod.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060F8E68-853A-4ABC-99AB-894D5DB38408}"/>
                  </a:ext>
                </a:extLst>
              </p:cNvPr>
              <p:cNvSpPr txBox="1"/>
              <p:nvPr/>
            </p:nvSpPr>
            <p:spPr>
              <a:xfrm>
                <a:off x="4837044" y="1567576"/>
                <a:ext cx="7235688" cy="112216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6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𝐹𝑉𝐴</m:t>
                    </m:r>
                    <m:r>
                      <a:rPr lang="cs-CZ" sz="16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16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cs-CZ" sz="16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×</m:t>
                    </m:r>
                    <m:f>
                      <m:f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(1+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16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num>
                      <m:den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den>
                    </m:f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→</a:t>
                </a:r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𝐹𝑉𝐴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×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num>
                      <m:den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+1= </m:t>
                    </m:r>
                    <m:sSup>
                      <m:sSup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(1+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cs-CZ" sz="1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cs-CZ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𝑙𝑛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f>
                      <m:f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𝐹𝑉𝐴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×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num>
                      <m:den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+1= </m:t>
                    </m:r>
                    <m:sSup>
                      <m:sSup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𝑙𝑛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(1+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cs-CZ" sz="16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→</a:t>
                </a:r>
                <a14:m>
                  <m:oMath xmlns:m="http://schemas.openxmlformats.org/officeDocument/2006/math">
                    <m:r>
                      <a:rPr lang="cs-CZ" sz="16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𝑙𝑛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f>
                      <m:f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𝐹𝑉𝐴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×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num>
                      <m:den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den>
                    </m:f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+1=</m:t>
                    </m:r>
                    <m:r>
                      <a:rPr lang="cs-CZ" sz="1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𝒏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× 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𝑙𝑛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(1+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→ </a:t>
                </a:r>
                <a:r>
                  <a:rPr lang="cs-CZ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1600" b="1" i="1" smtClean="0">
                        <a:solidFill>
                          <a:srgbClr val="0000DC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𝒏</m:t>
                    </m:r>
                    <m:r>
                      <a:rPr lang="cs-CZ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𝑙𝑛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f>
                          <m:fPr>
                            <m:ctrlP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𝐹𝑉𝐴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 ×</m:t>
                            </m:r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cs-CZ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den>
                        </m:f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+1</m:t>
                        </m:r>
                      </m:num>
                      <m:den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𝑙𝑛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(1+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cs-CZ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sz="1600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060F8E68-853A-4ABC-99AB-894D5DB38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044" y="1567576"/>
                <a:ext cx="7235688" cy="11221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6CE26CF-25F9-486E-8FF5-CDABFCF00493}"/>
                  </a:ext>
                </a:extLst>
              </p:cNvPr>
              <p:cNvSpPr txBox="1"/>
              <p:nvPr/>
            </p:nvSpPr>
            <p:spPr>
              <a:xfrm>
                <a:off x="9250018" y="3429000"/>
                <a:ext cx="2822713" cy="56483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𝐹𝑉𝐴</m:t>
                      </m:r>
                      <m:r>
                        <a:rPr lang="cs-CZ" sz="16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16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cs-CZ" sz="16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1600" b="1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cs-CZ" sz="16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𝑿</m:t>
                      </m:r>
                      <m:r>
                        <a:rPr lang="cs-CZ" sz="16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f>
                        <m:fPr>
                          <m:ctrlPr>
                            <a:rPr lang="cs-CZ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(1+</m:t>
                              </m:r>
                              <m:r>
                                <a:rPr lang="cs-CZ" sz="1600" b="1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𝒓</m:t>
                              </m:r>
                              <m:r>
                                <a:rPr lang="cs-CZ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16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6CE26CF-25F9-486E-8FF5-CDABFCF004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0018" y="3429000"/>
                <a:ext cx="2822713" cy="5648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C576D6FF-8EC4-4476-B8D2-8D131699C4F6}"/>
              </a:ext>
            </a:extLst>
          </p:cNvPr>
          <p:cNvCxnSpPr/>
          <p:nvPr/>
        </p:nvCxnSpPr>
        <p:spPr bwMode="auto">
          <a:xfrm flipV="1">
            <a:off x="10575234" y="4134678"/>
            <a:ext cx="0" cy="30480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36BA3FE0-243F-40D4-83C8-7BF3BFCF67BA}"/>
                  </a:ext>
                </a:extLst>
              </p:cNvPr>
              <p:cNvSpPr txBox="1"/>
              <p:nvPr/>
            </p:nvSpPr>
            <p:spPr>
              <a:xfrm>
                <a:off x="9992142" y="4601163"/>
                <a:ext cx="2080590" cy="64453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cs-CZ" sz="1200" b="1" dirty="0">
                    <a:cs typeface="Times New Roman" panose="02020603050405020304" pitchFamily="18" charset="0"/>
                  </a:rPr>
                  <a:t>Součet aritmetické řady: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×(</m:t>
                      </m:r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36BA3FE0-243F-40D4-83C8-7BF3BFCF6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142" y="4601163"/>
                <a:ext cx="2080590" cy="6445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2D3A3760-199D-4E99-8188-2B34C08D9228}"/>
              </a:ext>
            </a:extLst>
          </p:cNvPr>
          <p:cNvCxnSpPr/>
          <p:nvPr/>
        </p:nvCxnSpPr>
        <p:spPr bwMode="auto">
          <a:xfrm>
            <a:off x="8044070" y="3617843"/>
            <a:ext cx="980660" cy="0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EFDC5AF6-7C0E-4D8D-81EC-FF0C4A026999}"/>
                  </a:ext>
                </a:extLst>
              </p:cNvPr>
              <p:cNvSpPr txBox="1"/>
              <p:nvPr/>
            </p:nvSpPr>
            <p:spPr>
              <a:xfrm>
                <a:off x="119269" y="3635532"/>
                <a:ext cx="1055373" cy="35830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𝑒𝑓𝑒𝑘𝑡𝑖𝑣𝑛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í</m:t>
                          </m:r>
                        </m:sub>
                      </m:sSub>
                    </m:oMath>
                  </m:oMathPara>
                </a14:m>
                <a:endParaRPr lang="cs-CZ" sz="1600" b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EFDC5AF6-7C0E-4D8D-81EC-FF0C4A0269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269" y="3635532"/>
                <a:ext cx="1055373" cy="358303"/>
              </a:xfrm>
              <a:prstGeom prst="rect">
                <a:avLst/>
              </a:prstGeom>
              <a:blipFill>
                <a:blip r:embed="rId5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E684CE76-84FC-495B-B487-4BABD544E92B}"/>
              </a:ext>
            </a:extLst>
          </p:cNvPr>
          <p:cNvCxnSpPr/>
          <p:nvPr/>
        </p:nvCxnSpPr>
        <p:spPr bwMode="auto">
          <a:xfrm flipH="1">
            <a:off x="1285461" y="3856383"/>
            <a:ext cx="238539" cy="0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995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D5EA1E-34D3-4185-B74D-50CA58CF3E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D1B016-5E7E-42C9-9721-B26E9F9A0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457057-E1A9-42ED-A40F-C7ED3A5B9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Návrat k semináři 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A8F229-5D11-46D3-A9C7-375589266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sebereflexe</a:t>
            </a:r>
          </a:p>
          <a:p>
            <a:r>
              <a:rPr lang="cs-CZ" dirty="0"/>
              <a:t>Ke kterým příkladům se musíme vrátit?</a:t>
            </a:r>
          </a:p>
        </p:txBody>
      </p:sp>
    </p:spTree>
    <p:extLst>
      <p:ext uri="{BB962C8B-B14F-4D97-AF65-F5344CB8AC3E}">
        <p14:creationId xmlns:p14="http://schemas.microsoft.com/office/powerpoint/2010/main" val="165454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Kolik naspoříte za 30 let, pokud budete každý den ukládat na spořicí účet 1 Kč? Roční úroková sazba činí 3,2 % a banka připisuje úrok jednou ročně.</a:t>
            </a:r>
          </a:p>
          <a:p>
            <a:pPr marL="71755" indent="0">
              <a:buNone/>
            </a:pPr>
            <a:endParaRPr lang="cs-CZ" dirty="0"/>
          </a:p>
          <a:p>
            <a:pPr marL="71755" indent="0">
              <a:buNone/>
            </a:pPr>
            <a:r>
              <a:rPr lang="cs-CZ" dirty="0"/>
              <a:t>Jak banka započítá vklad při denním ukládání?</a:t>
            </a:r>
          </a:p>
        </p:txBody>
      </p:sp>
    </p:spTree>
    <p:extLst>
      <p:ext uri="{BB962C8B-B14F-4D97-AF65-F5344CB8AC3E}">
        <p14:creationId xmlns:p14="http://schemas.microsoft.com/office/powerpoint/2010/main" val="506802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Kolik naspoříte za 30 let, pokud budete každý den ukládat na spořicí účet 1 Kč? Roční úroková sazba činí 3,2 % a banka připisuje úrok jednou ročně.</a:t>
            </a:r>
          </a:p>
          <a:p>
            <a:pPr marL="71755" indent="0">
              <a:buNone/>
            </a:pPr>
            <a:endParaRPr lang="cs-CZ" dirty="0"/>
          </a:p>
          <a:p>
            <a:pPr marL="71755" indent="0">
              <a:buNone/>
            </a:pPr>
            <a:r>
              <a:rPr lang="cs-CZ" dirty="0"/>
              <a:t>Jak banka započítá vklad při denním ukládání?</a:t>
            </a:r>
          </a:p>
          <a:p>
            <a:pPr marL="71755" indent="0">
              <a:buNone/>
            </a:pPr>
            <a:r>
              <a:rPr lang="cs-CZ" b="1" dirty="0"/>
              <a:t>až v noci = na konci dne = polhůtní spoření </a:t>
            </a:r>
          </a:p>
        </p:txBody>
      </p:sp>
    </p:spTree>
    <p:extLst>
      <p:ext uri="{BB962C8B-B14F-4D97-AF65-F5344CB8AC3E}">
        <p14:creationId xmlns:p14="http://schemas.microsoft.com/office/powerpoint/2010/main" val="118937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–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8799" y="4372427"/>
                <a:ext cx="10959600" cy="1855573"/>
              </a:xfrm>
            </p:spPr>
            <p:txBody>
              <a:bodyPr/>
              <a:lstStyle/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FVA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0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2∗</m:t>
                              </m:r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pPr marL="457200" lvl="1" indent="0">
                  <a:buNone/>
                </a:pPr>
                <a:endParaRPr lang="cs-CZ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latin typeface="Cambria Math" panose="02040503050406030204" pitchFamily="18" charset="0"/>
                        </a:rPr>
                        <m:t>FVA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=1∗360∗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360</m:t>
                              </m:r>
                              <m:r>
                                <a:rPr lang="cs-CZ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cs-CZ">
                                  <a:latin typeface="Cambria Math" panose="02040503050406030204" pitchFamily="18" charset="0"/>
                                </a:rPr>
                                <m:t>2∗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360</m:t>
                              </m:r>
                            </m:den>
                          </m:f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0,032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1+0,032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1+0,032</m:t>
                              </m:r>
                            </m:e>
                          </m:d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𝟗𝟕𝟓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dirty="0">
                  <a:solidFill>
                    <a:srgbClr val="0000DC"/>
                  </a:solidFill>
                </a:endParaRPr>
              </a:p>
              <a:p>
                <a:pPr marL="457200" lvl="1" indent="0">
                  <a:buNone/>
                </a:pPr>
                <a:endParaRPr lang="cs-CZ" dirty="0"/>
              </a:p>
              <a:p>
                <a:pPr marL="457200" lvl="1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145C9D4-6344-4249-9D28-CB67887DDA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8799" y="4372427"/>
                <a:ext cx="10959600" cy="185557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5DC44869-A3DB-4B3C-BF3E-6FE00E68C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037948"/>
              </p:ext>
            </p:extLst>
          </p:nvPr>
        </p:nvGraphicFramePr>
        <p:xfrm>
          <a:off x="718799" y="1692002"/>
          <a:ext cx="2183427" cy="2160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52995">
                  <a:extLst>
                    <a:ext uri="{9D8B030D-6E8A-4147-A177-3AD203B41FA5}">
                      <a16:colId xmlns:a16="http://schemas.microsoft.com/office/drawing/2014/main" val="3175975713"/>
                    </a:ext>
                  </a:extLst>
                </a:gridCol>
                <a:gridCol w="1330432">
                  <a:extLst>
                    <a:ext uri="{9D8B030D-6E8A-4147-A177-3AD203B41FA5}">
                      <a16:colId xmlns:a16="http://schemas.microsoft.com/office/drawing/2014/main" val="351842371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r (p. a.)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0,032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274315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m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360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32300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 Kč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58413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601046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206045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000DC"/>
                          </a:solidFill>
                          <a:effectLst/>
                        </a:rPr>
                        <a:t>FV</a:t>
                      </a:r>
                      <a:endParaRPr lang="cs-CZ" sz="2000" b="0" i="0" u="none" strike="noStrike"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000DC"/>
                          </a:solidFill>
                          <a:effectLst/>
                        </a:rPr>
                        <a:t>17 975 Kč</a:t>
                      </a:r>
                      <a:endParaRPr lang="cs-CZ" sz="2000" b="1" i="0" u="none" strike="noStrike" dirty="0">
                        <a:solidFill>
                          <a:srgbClr val="0000D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17972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D5EEB213-236A-4062-848D-A5CD558EFB38}"/>
                  </a:ext>
                </a:extLst>
              </p:cNvPr>
              <p:cNvSpPr txBox="1"/>
              <p:nvPr/>
            </p:nvSpPr>
            <p:spPr>
              <a:xfrm>
                <a:off x="3525078" y="1692002"/>
                <a:ext cx="7961374" cy="24314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914400" lvl="1" indent="-457200">
                  <a:buAutoNum type="arabicParenR"/>
                </a:pPr>
                <a:r>
                  <a:rPr lang="cs-CZ" sz="2000" dirty="0"/>
                  <a:t>Ukládám častěji, než se úročí.</a:t>
                </a:r>
              </a:p>
              <a:p>
                <a:pPr marL="914400" lvl="1" indent="-457200">
                  <a:buAutoNum type="arabicParenR"/>
                </a:pPr>
                <a:r>
                  <a:rPr lang="cs-CZ" sz="2000" dirty="0"/>
                  <a:t>Ukládáme polhůtně</a:t>
                </a:r>
              </a:p>
              <a:p>
                <a:pPr marL="914400" lvl="1" indent="-457200">
                  <a:buAutoNum type="arabicParenR"/>
                </a:pPr>
                <a:r>
                  <a:rPr lang="cs-CZ" sz="2000" dirty="0"/>
                  <a:t>Není třeba upravovat úrokovou míru (p. a., ÚO = 1 rok).</a:t>
                </a:r>
              </a:p>
              <a:p>
                <a:pPr marL="914400" lvl="1" indent="-457200">
                  <a:buAutoNum type="arabicParenR"/>
                </a:pPr>
                <a:r>
                  <a:rPr lang="cs-CZ" sz="2000" dirty="0"/>
                  <a:t>Za jedno ÚO se jedná o 360 úložek úročených v různém poměru = součet aritmetické řady.</a:t>
                </a:r>
              </a:p>
              <a:p>
                <a:pPr marL="914400" lvl="1" indent="-457200">
                  <a:buAutoNum type="arabicParenR"/>
                </a:pPr>
                <a:r>
                  <a:rPr lang="cs-CZ" sz="2000" dirty="0"/>
                  <a:t>Součet geometrické řady aplikujeme na celé roky = celé ÚO</a:t>
                </a:r>
              </a:p>
              <a:p>
                <a:pPr lvl="1"/>
                <a:endParaRPr lang="cs-CZ" sz="10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𝐪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cs-CZ" sz="2000" b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b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D5EEB213-236A-4062-848D-A5CD558EF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078" y="1692002"/>
                <a:ext cx="7961374" cy="2431435"/>
              </a:xfrm>
              <a:prstGeom prst="rect">
                <a:avLst/>
              </a:prstGeom>
              <a:blipFill>
                <a:blip r:embed="rId3"/>
                <a:stretch>
                  <a:fillRect t="-1759" b="-10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456986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Řešte výchozí zadání </a:t>
            </a:r>
            <a:r>
              <a:rPr lang="cs-CZ" b="1" dirty="0">
                <a:cs typeface="Arial"/>
              </a:rPr>
              <a:t>přes spojité úročení se stejným dopadem na kapitál</a:t>
            </a:r>
            <a:r>
              <a:rPr lang="cs-CZ" dirty="0">
                <a:cs typeface="Arial"/>
              </a:rPr>
              <a:t>: Kolik naspoříte za 30 let, pokud budete každý den ukládat na spořicí účet 1 Kč? Roční úroková sazba činí 3,2 % a banka připisuje úrok jednou ročně.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cs typeface="Arial"/>
              </a:rPr>
              <a:t>Jaká bude hodnota q (kvocient geometrické řady)? </a:t>
            </a:r>
          </a:p>
          <a:p>
            <a:pPr marL="71755" indent="0">
              <a:buNone/>
            </a:pPr>
            <a:r>
              <a:rPr lang="cs-CZ" sz="2000" dirty="0">
                <a:cs typeface="Arial"/>
              </a:rPr>
              <a:t>Zaokrouhlete na 5-7 desetinných míst</a:t>
            </a:r>
            <a:endParaRPr lang="cs-CZ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95137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351C0F-234A-400C-8961-05AD3D13BF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E6D488-4097-46AC-BE9E-53A1D248C0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E2EA8E-5274-4FF5-96CF-566D06C799F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3028</TotalTime>
  <Words>1674</Words>
  <Application>Microsoft Office PowerPoint</Application>
  <PresentationFormat>Širokoúhlá obrazovka</PresentationFormat>
  <Paragraphs>278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Wingdings</vt:lpstr>
      <vt:lpstr>Presentation_MU_EN</vt:lpstr>
      <vt:lpstr>Komplexní příklady se zaměřením na FV</vt:lpstr>
      <vt:lpstr>Vše co potřebujete znát</vt:lpstr>
      <vt:lpstr>Opakování: budoucí hodnota anuity </vt:lpstr>
      <vt:lpstr>Opakování: co a jak lze řešit?</vt:lpstr>
      <vt:lpstr>Návrat k semináři 6</vt:lpstr>
      <vt:lpstr>Příklad Socrative 1  </vt:lpstr>
      <vt:lpstr>Příklad Socrative 1  </vt:lpstr>
      <vt:lpstr>Příklad Socrative 1 – řešení</vt:lpstr>
      <vt:lpstr>Příklad Socrative 2</vt:lpstr>
      <vt:lpstr>Příklad Socrative 2 – řešení</vt:lpstr>
      <vt:lpstr>Prezentace příkladů</vt:lpstr>
      <vt:lpstr>Příklad Socrative: komplexní příklad</vt:lpstr>
      <vt:lpstr>Příklad Socrative 3 – část 1/4</vt:lpstr>
      <vt:lpstr>Příklad Socrative 3 – řešení 1/4</vt:lpstr>
      <vt:lpstr>Příklad Socrative 4 – část 2/4</vt:lpstr>
      <vt:lpstr>Příklad Socrative 4 – řešení 2/4</vt:lpstr>
      <vt:lpstr>Příklad Socrative 5 – část 3/4</vt:lpstr>
      <vt:lpstr>Příklad Socrative 5 – řešení 3/4</vt:lpstr>
      <vt:lpstr>Matematický oříšek - část 4/4</vt:lpstr>
      <vt:lpstr>Matematický oříšek – řešení 4/4</vt:lpstr>
      <vt:lpstr>Komplexní příklad – srovnání výsledků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Lucie Gyönyörová</cp:lastModifiedBy>
  <cp:revision>182</cp:revision>
  <cp:lastPrinted>1601-01-01T00:00:00Z</cp:lastPrinted>
  <dcterms:created xsi:type="dcterms:W3CDTF">2020-09-24T08:51:58Z</dcterms:created>
  <dcterms:modified xsi:type="dcterms:W3CDTF">2020-11-19T11:18:59Z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