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8"/>
  </p:notesMasterIdLst>
  <p:handoutMasterIdLst>
    <p:handoutMasterId r:id="rId29"/>
  </p:handoutMasterIdLst>
  <p:sldIdLst>
    <p:sldId id="256" r:id="rId5"/>
    <p:sldId id="258" r:id="rId6"/>
    <p:sldId id="305" r:id="rId7"/>
    <p:sldId id="317" r:id="rId8"/>
    <p:sldId id="306" r:id="rId9"/>
    <p:sldId id="318" r:id="rId10"/>
    <p:sldId id="272" r:id="rId11"/>
    <p:sldId id="307" r:id="rId12"/>
    <p:sldId id="303" r:id="rId13"/>
    <p:sldId id="266" r:id="rId14"/>
    <p:sldId id="269" r:id="rId15"/>
    <p:sldId id="282" r:id="rId16"/>
    <p:sldId id="300" r:id="rId17"/>
    <p:sldId id="301" r:id="rId18"/>
    <p:sldId id="321" r:id="rId19"/>
    <p:sldId id="289" r:id="rId20"/>
    <p:sldId id="322" r:id="rId21"/>
    <p:sldId id="323" r:id="rId22"/>
    <p:sldId id="299" r:id="rId23"/>
    <p:sldId id="296" r:id="rId24"/>
    <p:sldId id="319" r:id="rId25"/>
    <p:sldId id="320" r:id="rId26"/>
    <p:sldId id="276" r:id="rId2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áš Marek" initials="LM" lastIdx="2" clrIdx="0">
    <p:extLst>
      <p:ext uri="{19B8F6BF-5375-455C-9EA6-DF929625EA0E}">
        <p15:presenceInfo xmlns:p15="http://schemas.microsoft.com/office/powerpoint/2012/main" userId="Lukáš Ma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89A19"/>
    <a:srgbClr val="0000DC"/>
    <a:srgbClr val="B9006E"/>
    <a:srgbClr val="46C8FF"/>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754" autoAdjust="0"/>
  </p:normalViewPr>
  <p:slideViewPr>
    <p:cSldViewPr snapToGrid="0">
      <p:cViewPr>
        <p:scale>
          <a:sx n="86" d="100"/>
          <a:sy n="86" d="100"/>
        </p:scale>
        <p:origin x="82" y="5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2:12:19.897"/>
    </inkml:context>
    <inkml:brush xml:id="br0">
      <inkml:brushProperty name="width" value="0.05" units="cm"/>
      <inkml:brushProperty name="height" value="0.05" units="cm"/>
    </inkml:brush>
  </inkml:definitions>
  <inkml:trace contextRef="#ctx0" brushRef="#br0">20 0 24,'-19'14'0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22:13:37.464"/>
    </inkml:context>
    <inkml:brush xml:id="br0">
      <inkml:brushProperty name="width" value="0.05" units="cm"/>
      <inkml:brushProperty name="height" value="0.05" units="cm"/>
    </inkml:brush>
  </inkml:definitions>
  <inkml:trace contextRef="#ctx0" brushRef="#br0">0 0 6217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C36484A1-5FE2-4AC7-B186-C1E15EE77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1FF7BBC3-4942-4748-BDEB-393A88A26C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17F7BCE-DD2D-4B15-B525-A4DDC38CF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endParaRPr lang="en-US"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2E47129-CD29-4FAB-AAFF-2F8F08274D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CF0005C-D689-4DD6-A5D8-EA2023146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endParaRPr lang="en-US" dirty="0"/>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C44CE881-5C32-4D94-BD5B-1353FF61C8A8}"/>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endParaRPr lang="en-US" dirty="0"/>
          </a:p>
        </p:txBody>
      </p:sp>
      <p:sp>
        <p:nvSpPr>
          <p:cNvPr id="4" name="Zástupný symbol pro číslo snímku 2">
            <a:extLst>
              <a:ext uri="{FF2B5EF4-FFF2-40B4-BE49-F238E27FC236}">
                <a16:creationId xmlns:a16="http://schemas.microsoft.com/office/drawing/2014/main" id="{AE4DA97F-66A7-4782-958D-53BB7E421A13}"/>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698622434"/>
      </p:ext>
    </p:extLst>
  </p:cSld>
  <p:clrMapOvr>
    <a:masterClrMapping/>
  </p:clrMapOvr>
  <p:hf hdr="0" dt="0"/>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7D02BBC8-BA18-446A-A9BA-BD711450F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7E8EB499-B5B8-4411-8A5F-E98450293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98AAC756-AFD3-4AD9-9CB6-A2C9F5E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D06ABEBC-1414-4D9D-9456-64352E0AE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1511ED70-4159-4340-8610-715880E63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1B8642D8-D658-40BB-B4D2-E29CAE385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772743CB-F148-49FE-83DC-5E159625F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en-GB" noProof="0"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5" r:id="rId15"/>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0.png"/><Relationship Id="rId7" Type="http://schemas.openxmlformats.org/officeDocument/2006/relationships/image" Target="../media/image17.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5.xml"/><Relationship Id="rId1" Type="http://schemas.openxmlformats.org/officeDocument/2006/relationships/video" Target="https://www.youtube.com/embed/deTCMwdtbv0?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pPr lvl="0" fontAlgn="auto">
              <a:lnSpc>
                <a:spcPct val="150000"/>
              </a:lnSpc>
              <a:spcBef>
                <a:spcPts val="0"/>
              </a:spcBef>
              <a:spcAft>
                <a:spcPts val="0"/>
              </a:spcAft>
              <a:defRPr/>
            </a:pPr>
            <a:r>
              <a:rPr lang="cs-CZ" sz="4800" dirty="0">
                <a:latin typeface="Calibri" panose="020F0502020204030204" pitchFamily="34" charset="0"/>
                <a:ea typeface="Calibri" panose="020F0502020204030204" pitchFamily="34" charset="0"/>
                <a:cs typeface="Times New Roman" panose="02020603050405020304" pitchFamily="18" charset="0"/>
              </a:rPr>
              <a:t>Anuitní počet s aplikací na výpočet </a:t>
            </a:r>
            <a:br>
              <a:rPr lang="cs-CZ" sz="4800" dirty="0">
                <a:latin typeface="Calibri" panose="020F0502020204030204" pitchFamily="34" charset="0"/>
                <a:ea typeface="Calibri" panose="020F0502020204030204" pitchFamily="34" charset="0"/>
                <a:cs typeface="Times New Roman" panose="02020603050405020304" pitchFamily="18" charset="0"/>
              </a:rPr>
            </a:br>
            <a:r>
              <a:rPr lang="cs-CZ" sz="4800" dirty="0">
                <a:latin typeface="Calibri" panose="020F0502020204030204" pitchFamily="34" charset="0"/>
                <a:ea typeface="Calibri" panose="020F0502020204030204" pitchFamily="34" charset="0"/>
                <a:cs typeface="Times New Roman" panose="02020603050405020304" pitchFamily="18" charset="0"/>
              </a:rPr>
              <a:t>současné hodnoty.</a:t>
            </a:r>
          </a:p>
        </p:txBody>
      </p:sp>
    </p:spTree>
    <p:extLst>
      <p:ext uri="{BB962C8B-B14F-4D97-AF65-F5344CB8AC3E}">
        <p14:creationId xmlns:p14="http://schemas.microsoft.com/office/powerpoint/2010/main" val="528108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cs-CZ" dirty="0"/>
              <a:t>Vzorový příklad </a:t>
            </a:r>
            <a:r>
              <a:rPr lang="cs-CZ"/>
              <a:t>- důchod</a:t>
            </a:r>
            <a:endParaRPr lang="cs-CZ" dirty="0"/>
          </a:p>
        </p:txBody>
      </p:sp>
      <p:sp>
        <p:nvSpPr>
          <p:cNvPr id="5" name="Zástupný symbol pro obsah 4"/>
          <p:cNvSpPr>
            <a:spLocks noGrp="1"/>
          </p:cNvSpPr>
          <p:nvPr>
            <p:ph idx="1"/>
          </p:nvPr>
        </p:nvSpPr>
        <p:spPr/>
        <p:txBody>
          <a:bodyPr/>
          <a:lstStyle/>
          <a:p>
            <a:pPr marL="72000" indent="0">
              <a:buNone/>
            </a:pPr>
            <a:r>
              <a:rPr lang="cs-CZ" dirty="0"/>
              <a:t>Kolik anuit vyplatíte a jak dlouho budete vyplácet částku 789 Kč v pravidelných 15 denní intervalech, pokud víte, že máte k dispozici objem prostředků ve výši 135 250,64 Kč. Finanční ústav, který vám bude spravovat prostředky, garantuje po celou dobu úrokovou sazbu 1,8 % p. q. Úrok je počítán 24 krát do roka. Dále víte, že se jedná o předlhůtní důchod.</a:t>
            </a:r>
          </a:p>
        </p:txBody>
      </p:sp>
      <mc:AlternateContent xmlns:mc="http://schemas.openxmlformats.org/markup-compatibility/2006" xmlns:p14="http://schemas.microsoft.com/office/powerpoint/2010/main">
        <mc:Choice Requires="p14">
          <p:contentPart p14:bwMode="auto" r:id="rId2">
            <p14:nvContentPartPr>
              <p14:cNvPr id="24" name="Rukopis 23">
                <a:extLst>
                  <a:ext uri="{FF2B5EF4-FFF2-40B4-BE49-F238E27FC236}">
                    <a16:creationId xmlns:a16="http://schemas.microsoft.com/office/drawing/2014/main" id="{59B25209-A55F-45F0-8FD1-2040F33CC7CC}"/>
                  </a:ext>
                </a:extLst>
              </p14:cNvPr>
              <p14:cNvContentPartPr/>
              <p14:nvPr/>
            </p14:nvContentPartPr>
            <p14:xfrm>
              <a:off x="5706514" y="4238111"/>
              <a:ext cx="7200" cy="5400"/>
            </p14:xfrm>
          </p:contentPart>
        </mc:Choice>
        <mc:Fallback xmlns="">
          <p:pic>
            <p:nvPicPr>
              <p:cNvPr id="24" name="Rukopis 23">
                <a:extLst>
                  <a:ext uri="{FF2B5EF4-FFF2-40B4-BE49-F238E27FC236}">
                    <a16:creationId xmlns:a16="http://schemas.microsoft.com/office/drawing/2014/main" id="{59B25209-A55F-45F0-8FD1-2040F33CC7CC}"/>
                  </a:ext>
                </a:extLst>
              </p:cNvPr>
              <p:cNvPicPr/>
              <p:nvPr/>
            </p:nvPicPr>
            <p:blipFill>
              <a:blip r:embed="rId3"/>
              <a:stretch>
                <a:fillRect/>
              </a:stretch>
            </p:blipFill>
            <p:spPr>
              <a:xfrm>
                <a:off x="5697874" y="4229111"/>
                <a:ext cx="24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0" name="Rukopis 49">
                <a:extLst>
                  <a:ext uri="{FF2B5EF4-FFF2-40B4-BE49-F238E27FC236}">
                    <a16:creationId xmlns:a16="http://schemas.microsoft.com/office/drawing/2014/main" id="{96ACC88D-33DF-4884-9718-7DF6D0E6A395}"/>
                  </a:ext>
                </a:extLst>
              </p14:cNvPr>
              <p14:cNvContentPartPr/>
              <p14:nvPr/>
            </p14:nvContentPartPr>
            <p14:xfrm>
              <a:off x="8593714" y="3057671"/>
              <a:ext cx="360" cy="360"/>
            </p14:xfrm>
          </p:contentPart>
        </mc:Choice>
        <mc:Fallback xmlns="">
          <p:pic>
            <p:nvPicPr>
              <p:cNvPr id="50" name="Rukopis 49">
                <a:extLst>
                  <a:ext uri="{FF2B5EF4-FFF2-40B4-BE49-F238E27FC236}">
                    <a16:creationId xmlns:a16="http://schemas.microsoft.com/office/drawing/2014/main" id="{96ACC88D-33DF-4884-9718-7DF6D0E6A395}"/>
                  </a:ext>
                </a:extLst>
              </p:cNvPr>
              <p:cNvPicPr/>
              <p:nvPr/>
            </p:nvPicPr>
            <p:blipFill>
              <a:blip r:embed="rId5"/>
              <a:stretch>
                <a:fillRect/>
              </a:stretch>
            </p:blipFill>
            <p:spPr>
              <a:xfrm>
                <a:off x="8584714" y="3048671"/>
                <a:ext cx="18000" cy="18000"/>
              </a:xfrm>
              <a:prstGeom prst="rect">
                <a:avLst/>
              </a:prstGeom>
            </p:spPr>
          </p:pic>
        </mc:Fallback>
      </mc:AlternateContent>
    </p:spTree>
    <p:extLst>
      <p:ext uri="{BB962C8B-B14F-4D97-AF65-F5344CB8AC3E}">
        <p14:creationId xmlns:p14="http://schemas.microsoft.com/office/powerpoint/2010/main" val="234352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720000" y="493358"/>
            <a:ext cx="10753200" cy="451576"/>
          </a:xfrm>
        </p:spPr>
        <p:txBody>
          <a:bodyPr/>
          <a:lstStyle/>
          <a:p>
            <a:r>
              <a:rPr lang="cs-CZ" sz="2800" dirty="0"/>
              <a:t>Vzorový příklad - řešení</a:t>
            </a:r>
          </a:p>
        </p:txBody>
      </p:sp>
      <p:sp>
        <p:nvSpPr>
          <p:cNvPr id="6" name="TextovéPole 5">
            <a:extLst>
              <a:ext uri="{FF2B5EF4-FFF2-40B4-BE49-F238E27FC236}">
                <a16:creationId xmlns:a16="http://schemas.microsoft.com/office/drawing/2014/main" id="{45622229-765E-48BC-95B1-D8415CDC66BE}"/>
              </a:ext>
            </a:extLst>
          </p:cNvPr>
          <p:cNvSpPr txBox="1"/>
          <p:nvPr/>
        </p:nvSpPr>
        <p:spPr>
          <a:xfrm>
            <a:off x="665999" y="1216241"/>
            <a:ext cx="2716393" cy="1015663"/>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PV = 135 250,64 Kč = D</a:t>
            </a:r>
            <a:r>
              <a:rPr lang="cs-CZ" sz="900" dirty="0"/>
              <a:t>0</a:t>
            </a:r>
            <a:endParaRPr lang="cs-CZ" sz="1200" dirty="0"/>
          </a:p>
          <a:p>
            <a:r>
              <a:rPr lang="cs-CZ" sz="1200" dirty="0"/>
              <a:t>a = 789 Kč</a:t>
            </a:r>
          </a:p>
          <a:p>
            <a:r>
              <a:rPr lang="cs-CZ" sz="1200" dirty="0"/>
              <a:t>r = 1,8 % </a:t>
            </a:r>
            <a:r>
              <a:rPr lang="cs-CZ" sz="1200" dirty="0" err="1"/>
              <a:t>p.q</a:t>
            </a:r>
            <a:r>
              <a:rPr lang="cs-CZ" sz="1200" dirty="0"/>
              <a:t>. = 0,3 % p.15d.</a:t>
            </a:r>
          </a:p>
          <a:p>
            <a:r>
              <a:rPr lang="cs-CZ" sz="1200" dirty="0"/>
              <a:t>PO = 15 dní</a:t>
            </a:r>
          </a:p>
          <a:p>
            <a:r>
              <a:rPr lang="cs-CZ" sz="1200" dirty="0"/>
              <a:t>ÚO = 15 dní</a:t>
            </a:r>
          </a:p>
        </p:txBody>
      </p:sp>
      <mc:AlternateContent xmlns:mc="http://schemas.openxmlformats.org/markup-compatibility/2006" xmlns:a14="http://schemas.microsoft.com/office/drawing/2010/main">
        <mc:Choice Requires="a14">
          <p:sp>
            <p:nvSpPr>
              <p:cNvPr id="8" name="TextovéPole 7">
                <a:extLst>
                  <a:ext uri="{FF2B5EF4-FFF2-40B4-BE49-F238E27FC236}">
                    <a16:creationId xmlns:a16="http://schemas.microsoft.com/office/drawing/2014/main" id="{7718105A-E52A-4C38-AD1A-EA0337BCD77C}"/>
                  </a:ext>
                </a:extLst>
              </p:cNvPr>
              <p:cNvSpPr txBox="1"/>
              <p:nvPr/>
            </p:nvSpPr>
            <p:spPr>
              <a:xfrm>
                <a:off x="665999" y="2503211"/>
                <a:ext cx="2121863" cy="7732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𝐷</m:t>
                      </m:r>
                      <m:r>
                        <a:rPr lang="cs-CZ" i="0">
                          <a:latin typeface="Cambria Math" panose="02040503050406030204" pitchFamily="18" charset="0"/>
                        </a:rPr>
                        <m:t>=</m:t>
                      </m:r>
                      <m:sSub>
                        <m:sSubPr>
                          <m:ctrlPr>
                            <a:rPr lang="cs-CZ" i="1" smtClean="0">
                              <a:solidFill>
                                <a:schemeClr val="accent6"/>
                              </a:solidFill>
                              <a:latin typeface="Cambria Math" panose="02040503050406030204" pitchFamily="18" charset="0"/>
                            </a:rPr>
                          </m:ctrlPr>
                        </m:sSubPr>
                        <m:e>
                          <m:r>
                            <a:rPr lang="cs-CZ" i="1">
                              <a:solidFill>
                                <a:schemeClr val="accent6"/>
                              </a:solidFill>
                              <a:latin typeface="Cambria Math" panose="02040503050406030204" pitchFamily="18" charset="0"/>
                            </a:rPr>
                            <m:t>𝑎</m:t>
                          </m:r>
                        </m:e>
                        <m:sub>
                          <m:r>
                            <a:rPr lang="cs-CZ" i="0">
                              <a:solidFill>
                                <a:schemeClr val="accent6"/>
                              </a:solidFill>
                              <a:latin typeface="Cambria Math" panose="02040503050406030204" pitchFamily="18" charset="0"/>
                            </a:rPr>
                            <m:t>1</m:t>
                          </m:r>
                        </m:sub>
                      </m:sSub>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0">
                              <a:latin typeface="Cambria Math" panose="02040503050406030204" pitchFamily="18" charset="0"/>
                            </a:rPr>
                            <m:t>1−</m:t>
                          </m:r>
                          <m:sSup>
                            <m:sSupPr>
                              <m:ctrlPr>
                                <a:rPr lang="cs-CZ" i="1">
                                  <a:solidFill>
                                    <a:srgbClr val="836967"/>
                                  </a:solidFill>
                                  <a:latin typeface="Cambria Math" panose="02040503050406030204" pitchFamily="18" charset="0"/>
                                </a:rPr>
                              </m:ctrlPr>
                            </m:sSupPr>
                            <m:e>
                              <m:r>
                                <a:rPr lang="cs-CZ" b="0" i="1" smtClean="0">
                                  <a:solidFill>
                                    <a:srgbClr val="00B050"/>
                                  </a:solidFill>
                                  <a:latin typeface="Cambria Math" panose="02040503050406030204" pitchFamily="18" charset="0"/>
                                </a:rPr>
                                <m:t>𝑞</m:t>
                              </m:r>
                            </m:e>
                            <m:sup>
                              <m:r>
                                <a:rPr lang="cs-CZ" i="1">
                                  <a:latin typeface="Cambria Math" panose="02040503050406030204" pitchFamily="18" charset="0"/>
                                </a:rPr>
                                <m:t>𝑛</m:t>
                              </m:r>
                            </m:sup>
                          </m:sSup>
                        </m:num>
                        <m:den>
                          <m:r>
                            <a:rPr lang="cs-CZ" i="0">
                              <a:latin typeface="Cambria Math" panose="02040503050406030204" pitchFamily="18" charset="0"/>
                            </a:rPr>
                            <m:t>1−</m:t>
                          </m:r>
                          <m:r>
                            <a:rPr lang="cs-CZ" b="0" i="1" smtClean="0">
                              <a:solidFill>
                                <a:srgbClr val="00B050"/>
                              </a:solidFill>
                              <a:latin typeface="Cambria Math" panose="02040503050406030204" pitchFamily="18" charset="0"/>
                            </a:rPr>
                            <m:t>𝑞</m:t>
                          </m:r>
                        </m:den>
                      </m:f>
                    </m:oMath>
                  </m:oMathPara>
                </a14:m>
                <a:endParaRPr lang="cs-CZ" dirty="0"/>
              </a:p>
            </p:txBody>
          </p:sp>
        </mc:Choice>
        <mc:Fallback xmlns="">
          <p:sp>
            <p:nvSpPr>
              <p:cNvPr id="8" name="TextovéPole 7">
                <a:extLst>
                  <a:ext uri="{FF2B5EF4-FFF2-40B4-BE49-F238E27FC236}">
                    <a16:creationId xmlns:a16="http://schemas.microsoft.com/office/drawing/2014/main" id="{7718105A-E52A-4C38-AD1A-EA0337BCD77C}"/>
                  </a:ext>
                </a:extLst>
              </p:cNvPr>
              <p:cNvSpPr txBox="1">
                <a:spLocks noRot="1" noChangeAspect="1" noMove="1" noResize="1" noEditPoints="1" noAdjustHandles="1" noChangeArrowheads="1" noChangeShapeType="1" noTextEdit="1"/>
              </p:cNvSpPr>
              <p:nvPr/>
            </p:nvSpPr>
            <p:spPr>
              <a:xfrm>
                <a:off x="665999" y="2503211"/>
                <a:ext cx="2121863" cy="773289"/>
              </a:xfrm>
              <a:prstGeom prst="rect">
                <a:avLst/>
              </a:prstGeom>
              <a:blipFill>
                <a:blip r:embed="rId2"/>
                <a:stretch>
                  <a:fillRect/>
                </a:stretch>
              </a:blipFill>
            </p:spPr>
            <p:txBody>
              <a:bodyPr/>
              <a:lstStyle/>
              <a:p>
                <a:r>
                  <a:rPr lang="cs-CZ">
                    <a:noFill/>
                  </a:rPr>
                  <a:t> </a:t>
                </a:r>
              </a:p>
            </p:txBody>
          </p:sp>
        </mc:Fallback>
      </mc:AlternateContent>
      <p:cxnSp>
        <p:nvCxnSpPr>
          <p:cNvPr id="96" name="Přímá spojnice 95">
            <a:extLst>
              <a:ext uri="{FF2B5EF4-FFF2-40B4-BE49-F238E27FC236}">
                <a16:creationId xmlns:a16="http://schemas.microsoft.com/office/drawing/2014/main" id="{B2D7AA17-6797-4C72-AAB9-B90D9D279316}"/>
              </a:ext>
            </a:extLst>
          </p:cNvPr>
          <p:cNvCxnSpPr/>
          <p:nvPr/>
        </p:nvCxnSpPr>
        <p:spPr bwMode="auto">
          <a:xfrm>
            <a:off x="4193248" y="2134871"/>
            <a:ext cx="6681724"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Přímá spojnice 97">
            <a:extLst>
              <a:ext uri="{FF2B5EF4-FFF2-40B4-BE49-F238E27FC236}">
                <a16:creationId xmlns:a16="http://schemas.microsoft.com/office/drawing/2014/main" id="{AAD6380B-C0D7-4AC9-8AC3-21043F56D334}"/>
              </a:ext>
            </a:extLst>
          </p:cNvPr>
          <p:cNvCxnSpPr/>
          <p:nvPr/>
        </p:nvCxnSpPr>
        <p:spPr bwMode="auto">
          <a:xfrm>
            <a:off x="5391733" y="2046094"/>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Přímá spojnice 98">
            <a:extLst>
              <a:ext uri="{FF2B5EF4-FFF2-40B4-BE49-F238E27FC236}">
                <a16:creationId xmlns:a16="http://schemas.microsoft.com/office/drawing/2014/main" id="{EAC2279D-43AD-4B5A-8798-FF2848F3E851}"/>
              </a:ext>
            </a:extLst>
          </p:cNvPr>
          <p:cNvCxnSpPr/>
          <p:nvPr/>
        </p:nvCxnSpPr>
        <p:spPr bwMode="auto">
          <a:xfrm>
            <a:off x="6609455" y="2047572"/>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Přímá spojnice 99">
            <a:extLst>
              <a:ext uri="{FF2B5EF4-FFF2-40B4-BE49-F238E27FC236}">
                <a16:creationId xmlns:a16="http://schemas.microsoft.com/office/drawing/2014/main" id="{A063F4B8-1390-4725-8DC5-81AD389B28F0}"/>
              </a:ext>
            </a:extLst>
          </p:cNvPr>
          <p:cNvCxnSpPr/>
          <p:nvPr/>
        </p:nvCxnSpPr>
        <p:spPr bwMode="auto">
          <a:xfrm>
            <a:off x="7818419" y="2043135"/>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Přímá spojnice 100">
            <a:extLst>
              <a:ext uri="{FF2B5EF4-FFF2-40B4-BE49-F238E27FC236}">
                <a16:creationId xmlns:a16="http://schemas.microsoft.com/office/drawing/2014/main" id="{58A75392-A81B-47A7-80DE-042939713E89}"/>
              </a:ext>
            </a:extLst>
          </p:cNvPr>
          <p:cNvCxnSpPr/>
          <p:nvPr/>
        </p:nvCxnSpPr>
        <p:spPr bwMode="auto">
          <a:xfrm>
            <a:off x="9028941" y="2046094"/>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Přímá spojnice 101">
            <a:extLst>
              <a:ext uri="{FF2B5EF4-FFF2-40B4-BE49-F238E27FC236}">
                <a16:creationId xmlns:a16="http://schemas.microsoft.com/office/drawing/2014/main" id="{CFF806BB-925E-49FF-9992-A774F6CE6F87}"/>
              </a:ext>
            </a:extLst>
          </p:cNvPr>
          <p:cNvCxnSpPr/>
          <p:nvPr/>
        </p:nvCxnSpPr>
        <p:spPr bwMode="auto">
          <a:xfrm>
            <a:off x="4193248" y="2034257"/>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Přímá spojnice 102">
            <a:extLst>
              <a:ext uri="{FF2B5EF4-FFF2-40B4-BE49-F238E27FC236}">
                <a16:creationId xmlns:a16="http://schemas.microsoft.com/office/drawing/2014/main" id="{203C1EBD-EC16-406D-B474-7E36AD243FD5}"/>
              </a:ext>
            </a:extLst>
          </p:cNvPr>
          <p:cNvCxnSpPr/>
          <p:nvPr/>
        </p:nvCxnSpPr>
        <p:spPr bwMode="auto">
          <a:xfrm>
            <a:off x="10283123" y="2034257"/>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5" name="Skupina 104">
            <a:extLst>
              <a:ext uri="{FF2B5EF4-FFF2-40B4-BE49-F238E27FC236}">
                <a16:creationId xmlns:a16="http://schemas.microsoft.com/office/drawing/2014/main" id="{C032D631-247E-4384-B340-EE1A559F8045}"/>
              </a:ext>
            </a:extLst>
          </p:cNvPr>
          <p:cNvGrpSpPr/>
          <p:nvPr/>
        </p:nvGrpSpPr>
        <p:grpSpPr>
          <a:xfrm flipH="1">
            <a:off x="4189970" y="1226829"/>
            <a:ext cx="1212440" cy="820234"/>
            <a:chOff x="2859405" y="3830923"/>
            <a:chExt cx="1174922" cy="820234"/>
          </a:xfrm>
        </p:grpSpPr>
        <p:cxnSp>
          <p:nvCxnSpPr>
            <p:cNvPr id="106" name="Přímá spojnice se šipkou 105">
              <a:extLst>
                <a:ext uri="{FF2B5EF4-FFF2-40B4-BE49-F238E27FC236}">
                  <a16:creationId xmlns:a16="http://schemas.microsoft.com/office/drawing/2014/main" id="{FDB77C74-8DB6-4607-AA6B-3BCE8A34AE97}"/>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Volný tvar: obrazec 106">
              <a:extLst>
                <a:ext uri="{FF2B5EF4-FFF2-40B4-BE49-F238E27FC236}">
                  <a16:creationId xmlns:a16="http://schemas.microsoft.com/office/drawing/2014/main" id="{384E2830-D76C-4306-97CF-3B86A26F48D9}"/>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sp>
        <p:nvSpPr>
          <p:cNvPr id="123" name="TextovéPole 122">
            <a:extLst>
              <a:ext uri="{FF2B5EF4-FFF2-40B4-BE49-F238E27FC236}">
                <a16:creationId xmlns:a16="http://schemas.microsoft.com/office/drawing/2014/main" id="{2731A97A-6763-4272-B221-AFD71387CBEE}"/>
              </a:ext>
            </a:extLst>
          </p:cNvPr>
          <p:cNvSpPr txBox="1"/>
          <p:nvPr/>
        </p:nvSpPr>
        <p:spPr>
          <a:xfrm>
            <a:off x="4032471" y="2500483"/>
            <a:ext cx="770348" cy="523220"/>
          </a:xfrm>
          <a:prstGeom prst="rect">
            <a:avLst/>
          </a:prstGeom>
          <a:noFill/>
        </p:spPr>
        <p:txBody>
          <a:bodyPr wrap="square" rtlCol="0">
            <a:spAutoFit/>
          </a:bodyPr>
          <a:lstStyle/>
          <a:p>
            <a:r>
              <a:rPr lang="cs-CZ" sz="1400" dirty="0"/>
              <a:t>PV</a:t>
            </a:r>
            <a:br>
              <a:rPr lang="cs-CZ" sz="1400" dirty="0"/>
            </a:br>
            <a:r>
              <a:rPr lang="cs-CZ" sz="1400" dirty="0">
                <a:solidFill>
                  <a:schemeClr val="accent6"/>
                </a:solidFill>
              </a:rPr>
              <a:t>a1=a</a:t>
            </a:r>
          </a:p>
        </p:txBody>
      </p:sp>
      <p:grpSp>
        <p:nvGrpSpPr>
          <p:cNvPr id="128" name="Skupina 127">
            <a:extLst>
              <a:ext uri="{FF2B5EF4-FFF2-40B4-BE49-F238E27FC236}">
                <a16:creationId xmlns:a16="http://schemas.microsoft.com/office/drawing/2014/main" id="{C7ABADF5-1668-445E-9145-FACB539A8877}"/>
              </a:ext>
            </a:extLst>
          </p:cNvPr>
          <p:cNvGrpSpPr/>
          <p:nvPr/>
        </p:nvGrpSpPr>
        <p:grpSpPr>
          <a:xfrm flipH="1">
            <a:off x="4249319" y="1177030"/>
            <a:ext cx="2360135" cy="829117"/>
            <a:chOff x="2859405" y="3830923"/>
            <a:chExt cx="1174922" cy="820234"/>
          </a:xfrm>
        </p:grpSpPr>
        <p:cxnSp>
          <p:nvCxnSpPr>
            <p:cNvPr id="129" name="Přímá spojnice se šipkou 128">
              <a:extLst>
                <a:ext uri="{FF2B5EF4-FFF2-40B4-BE49-F238E27FC236}">
                  <a16:creationId xmlns:a16="http://schemas.microsoft.com/office/drawing/2014/main" id="{FB9476C3-5592-433B-A650-A68858645A35}"/>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Volný tvar: obrazec 129">
              <a:extLst>
                <a:ext uri="{FF2B5EF4-FFF2-40B4-BE49-F238E27FC236}">
                  <a16:creationId xmlns:a16="http://schemas.microsoft.com/office/drawing/2014/main" id="{65034A5A-684B-410A-83E6-09B42487C49A}"/>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31" name="Skupina 130">
            <a:extLst>
              <a:ext uri="{FF2B5EF4-FFF2-40B4-BE49-F238E27FC236}">
                <a16:creationId xmlns:a16="http://schemas.microsoft.com/office/drawing/2014/main" id="{560ED3BF-1AA9-4849-AD8A-1E779819F742}"/>
              </a:ext>
            </a:extLst>
          </p:cNvPr>
          <p:cNvGrpSpPr/>
          <p:nvPr/>
        </p:nvGrpSpPr>
        <p:grpSpPr>
          <a:xfrm flipH="1">
            <a:off x="4337448" y="1214023"/>
            <a:ext cx="4694829" cy="790601"/>
            <a:chOff x="2859405" y="3830923"/>
            <a:chExt cx="1174922" cy="820234"/>
          </a:xfrm>
        </p:grpSpPr>
        <p:cxnSp>
          <p:nvCxnSpPr>
            <p:cNvPr id="132" name="Přímá spojnice se šipkou 131">
              <a:extLst>
                <a:ext uri="{FF2B5EF4-FFF2-40B4-BE49-F238E27FC236}">
                  <a16:creationId xmlns:a16="http://schemas.microsoft.com/office/drawing/2014/main" id="{E3B3E528-7736-4757-B80B-91C5B16159EF}"/>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Volný tvar: obrazec 132">
              <a:extLst>
                <a:ext uri="{FF2B5EF4-FFF2-40B4-BE49-F238E27FC236}">
                  <a16:creationId xmlns:a16="http://schemas.microsoft.com/office/drawing/2014/main" id="{B03AD89A-AC65-4532-AF53-22ED84451CF9}"/>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34" name="Skupina 133">
            <a:extLst>
              <a:ext uri="{FF2B5EF4-FFF2-40B4-BE49-F238E27FC236}">
                <a16:creationId xmlns:a16="http://schemas.microsoft.com/office/drawing/2014/main" id="{244B4092-5A1E-47AB-BD6D-E70DAE85B9B4}"/>
              </a:ext>
            </a:extLst>
          </p:cNvPr>
          <p:cNvGrpSpPr/>
          <p:nvPr/>
        </p:nvGrpSpPr>
        <p:grpSpPr>
          <a:xfrm flipH="1">
            <a:off x="4387869" y="1214023"/>
            <a:ext cx="5876995" cy="820234"/>
            <a:chOff x="2859405" y="3830923"/>
            <a:chExt cx="1174922" cy="820234"/>
          </a:xfrm>
        </p:grpSpPr>
        <p:cxnSp>
          <p:nvCxnSpPr>
            <p:cNvPr id="135" name="Přímá spojnice se šipkou 134">
              <a:extLst>
                <a:ext uri="{FF2B5EF4-FFF2-40B4-BE49-F238E27FC236}">
                  <a16:creationId xmlns:a16="http://schemas.microsoft.com/office/drawing/2014/main" id="{5BCE0FF8-0CDA-4FA1-A09F-3D01817A0714}"/>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Volný tvar: obrazec 135">
              <a:extLst>
                <a:ext uri="{FF2B5EF4-FFF2-40B4-BE49-F238E27FC236}">
                  <a16:creationId xmlns:a16="http://schemas.microsoft.com/office/drawing/2014/main" id="{A3B845F3-A827-4515-B03F-5D04D5ABB729}"/>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37" name="Skupina 136">
            <a:extLst>
              <a:ext uri="{FF2B5EF4-FFF2-40B4-BE49-F238E27FC236}">
                <a16:creationId xmlns:a16="http://schemas.microsoft.com/office/drawing/2014/main" id="{72D7977A-9CA4-4D95-A7AB-7B2318FF2C9F}"/>
              </a:ext>
            </a:extLst>
          </p:cNvPr>
          <p:cNvGrpSpPr/>
          <p:nvPr/>
        </p:nvGrpSpPr>
        <p:grpSpPr>
          <a:xfrm flipH="1">
            <a:off x="4249318" y="1223814"/>
            <a:ext cx="3558620" cy="820234"/>
            <a:chOff x="2859405" y="3830923"/>
            <a:chExt cx="1174922" cy="820234"/>
          </a:xfrm>
        </p:grpSpPr>
        <p:cxnSp>
          <p:nvCxnSpPr>
            <p:cNvPr id="138" name="Přímá spojnice se šipkou 137">
              <a:extLst>
                <a:ext uri="{FF2B5EF4-FFF2-40B4-BE49-F238E27FC236}">
                  <a16:creationId xmlns:a16="http://schemas.microsoft.com/office/drawing/2014/main" id="{879F7527-5563-4A0B-9011-157BC492DB27}"/>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Volný tvar: obrazec 138">
              <a:extLst>
                <a:ext uri="{FF2B5EF4-FFF2-40B4-BE49-F238E27FC236}">
                  <a16:creationId xmlns:a16="http://schemas.microsoft.com/office/drawing/2014/main" id="{F4ED81FA-3224-4C6A-B469-C27D49ABD30C}"/>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sp>
        <p:nvSpPr>
          <p:cNvPr id="10" name="TextovéPole 9">
            <a:extLst>
              <a:ext uri="{FF2B5EF4-FFF2-40B4-BE49-F238E27FC236}">
                <a16:creationId xmlns:a16="http://schemas.microsoft.com/office/drawing/2014/main" id="{DD07367E-80C2-408E-A86B-58B1B40B6FD2}"/>
              </a:ext>
            </a:extLst>
          </p:cNvPr>
          <p:cNvSpPr txBox="1"/>
          <p:nvPr/>
        </p:nvSpPr>
        <p:spPr>
          <a:xfrm>
            <a:off x="5175682" y="2544020"/>
            <a:ext cx="603681" cy="307777"/>
          </a:xfrm>
          <a:prstGeom prst="rect">
            <a:avLst/>
          </a:prstGeom>
          <a:noFill/>
        </p:spPr>
        <p:txBody>
          <a:bodyPr wrap="square" rtlCol="0">
            <a:spAutoFit/>
          </a:bodyPr>
          <a:lstStyle/>
          <a:p>
            <a:r>
              <a:rPr lang="cs-CZ" sz="1400" dirty="0"/>
              <a:t>a2</a:t>
            </a:r>
          </a:p>
        </p:txBody>
      </p:sp>
      <p:sp>
        <p:nvSpPr>
          <p:cNvPr id="140" name="TextovéPole 139">
            <a:extLst>
              <a:ext uri="{FF2B5EF4-FFF2-40B4-BE49-F238E27FC236}">
                <a16:creationId xmlns:a16="http://schemas.microsoft.com/office/drawing/2014/main" id="{8656A0FF-1692-4A7F-B3FD-40855B035F55}"/>
              </a:ext>
            </a:extLst>
          </p:cNvPr>
          <p:cNvSpPr txBox="1"/>
          <p:nvPr/>
        </p:nvSpPr>
        <p:spPr>
          <a:xfrm>
            <a:off x="6412639" y="2529832"/>
            <a:ext cx="603681" cy="307777"/>
          </a:xfrm>
          <a:prstGeom prst="rect">
            <a:avLst/>
          </a:prstGeom>
          <a:noFill/>
        </p:spPr>
        <p:txBody>
          <a:bodyPr wrap="square" rtlCol="0">
            <a:spAutoFit/>
          </a:bodyPr>
          <a:lstStyle/>
          <a:p>
            <a:r>
              <a:rPr lang="cs-CZ" sz="1400" dirty="0"/>
              <a:t>a3</a:t>
            </a:r>
          </a:p>
        </p:txBody>
      </p:sp>
      <p:sp>
        <p:nvSpPr>
          <p:cNvPr id="141" name="TextovéPole 140">
            <a:extLst>
              <a:ext uri="{FF2B5EF4-FFF2-40B4-BE49-F238E27FC236}">
                <a16:creationId xmlns:a16="http://schemas.microsoft.com/office/drawing/2014/main" id="{60E59C26-B86E-4F79-A66B-85061EF31BD7}"/>
              </a:ext>
            </a:extLst>
          </p:cNvPr>
          <p:cNvSpPr txBox="1"/>
          <p:nvPr/>
        </p:nvSpPr>
        <p:spPr>
          <a:xfrm>
            <a:off x="7622209" y="2496372"/>
            <a:ext cx="603681" cy="307777"/>
          </a:xfrm>
          <a:prstGeom prst="rect">
            <a:avLst/>
          </a:prstGeom>
          <a:noFill/>
        </p:spPr>
        <p:txBody>
          <a:bodyPr wrap="square" rtlCol="0">
            <a:spAutoFit/>
          </a:bodyPr>
          <a:lstStyle/>
          <a:p>
            <a:r>
              <a:rPr lang="cs-CZ" sz="1400" dirty="0"/>
              <a:t>......</a:t>
            </a:r>
          </a:p>
        </p:txBody>
      </p:sp>
      <p:sp>
        <p:nvSpPr>
          <p:cNvPr id="24" name="Šipka: ohnutá nahoru 23">
            <a:extLst>
              <a:ext uri="{FF2B5EF4-FFF2-40B4-BE49-F238E27FC236}">
                <a16:creationId xmlns:a16="http://schemas.microsoft.com/office/drawing/2014/main" id="{CAC221E7-62EF-42EB-A47E-CC6810F0DA66}"/>
              </a:ext>
            </a:extLst>
          </p:cNvPr>
          <p:cNvSpPr/>
          <p:nvPr/>
        </p:nvSpPr>
        <p:spPr bwMode="auto">
          <a:xfrm rot="5400000">
            <a:off x="5237499" y="3006826"/>
            <a:ext cx="603681" cy="443234"/>
          </a:xfrm>
          <a:prstGeom prst="bentUpArrow">
            <a:avLst/>
          </a:prstGeom>
          <a:solidFill>
            <a:schemeClr val="accent1"/>
          </a:solidFill>
          <a:ln w="63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mc:AlternateContent xmlns:mc="http://schemas.openxmlformats.org/markup-compatibility/2006" xmlns:a14="http://schemas.microsoft.com/office/drawing/2010/main">
        <mc:Choice Requires="a14">
          <p:sp>
            <p:nvSpPr>
              <p:cNvPr id="25" name="TextovéPole 24">
                <a:extLst>
                  <a:ext uri="{FF2B5EF4-FFF2-40B4-BE49-F238E27FC236}">
                    <a16:creationId xmlns:a16="http://schemas.microsoft.com/office/drawing/2014/main" id="{EB420185-C378-48B2-9B29-BCA616F03471}"/>
                  </a:ext>
                </a:extLst>
              </p:cNvPr>
              <p:cNvSpPr txBox="1"/>
              <p:nvPr/>
            </p:nvSpPr>
            <p:spPr>
              <a:xfrm>
                <a:off x="5835888" y="2971056"/>
                <a:ext cx="1374351" cy="671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i="1" smtClean="0">
                              <a:solidFill>
                                <a:srgbClr val="836967"/>
                              </a:solidFill>
                              <a:latin typeface="Cambria Math" panose="02040503050406030204" pitchFamily="18" charset="0"/>
                            </a:rPr>
                          </m:ctrlPr>
                        </m:fPr>
                        <m:num>
                          <m:r>
                            <a:rPr lang="cs-CZ" i="1">
                              <a:latin typeface="Cambria Math" panose="02040503050406030204" pitchFamily="18" charset="0"/>
                            </a:rPr>
                            <m:t>𝑎</m:t>
                          </m:r>
                        </m:num>
                        <m:den>
                          <m:r>
                            <a:rPr lang="cs-CZ" i="0">
                              <a:latin typeface="Cambria Math" panose="02040503050406030204" pitchFamily="18" charset="0"/>
                            </a:rPr>
                            <m:t>1+0,003</m:t>
                          </m:r>
                        </m:den>
                      </m:f>
                    </m:oMath>
                  </m:oMathPara>
                </a14:m>
                <a:endParaRPr lang="cs-CZ" dirty="0"/>
              </a:p>
            </p:txBody>
          </p:sp>
        </mc:Choice>
        <mc:Fallback xmlns="">
          <p:sp>
            <p:nvSpPr>
              <p:cNvPr id="25" name="TextovéPole 24">
                <a:extLst>
                  <a:ext uri="{FF2B5EF4-FFF2-40B4-BE49-F238E27FC236}">
                    <a16:creationId xmlns:a16="http://schemas.microsoft.com/office/drawing/2014/main" id="{EB420185-C378-48B2-9B29-BCA616F03471}"/>
                  </a:ext>
                </a:extLst>
              </p:cNvPr>
              <p:cNvSpPr txBox="1">
                <a:spLocks noRot="1" noChangeAspect="1" noMove="1" noResize="1" noEditPoints="1" noAdjustHandles="1" noChangeArrowheads="1" noChangeShapeType="1" noTextEdit="1"/>
              </p:cNvSpPr>
              <p:nvPr/>
            </p:nvSpPr>
            <p:spPr>
              <a:xfrm>
                <a:off x="5835888" y="2971056"/>
                <a:ext cx="1374351" cy="671594"/>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TextovéPole 25">
                <a:extLst>
                  <a:ext uri="{FF2B5EF4-FFF2-40B4-BE49-F238E27FC236}">
                    <a16:creationId xmlns:a16="http://schemas.microsoft.com/office/drawing/2014/main" id="{645F6B64-932D-48F7-9DF7-8A0EBCC2639C}"/>
                  </a:ext>
                </a:extLst>
              </p:cNvPr>
              <p:cNvSpPr txBox="1"/>
              <p:nvPr/>
            </p:nvSpPr>
            <p:spPr>
              <a:xfrm>
                <a:off x="7924049" y="2933683"/>
                <a:ext cx="2663230" cy="754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solidFill>
                            <a:srgbClr val="00B050"/>
                          </a:solidFill>
                          <a:latin typeface="Cambria Math" panose="02040503050406030204" pitchFamily="18" charset="0"/>
                        </a:rPr>
                        <m:t>𝑞</m:t>
                      </m:r>
                      <m:r>
                        <a:rPr lang="cs-CZ" i="0" smtClean="0">
                          <a:solidFill>
                            <a:schemeClr val="tx1"/>
                          </a:solidFill>
                          <a:latin typeface="Cambria Math" panose="02040503050406030204" pitchFamily="18" charset="0"/>
                        </a:rPr>
                        <m:t>=</m:t>
                      </m:r>
                      <m:f>
                        <m:fPr>
                          <m:ctrlPr>
                            <a:rPr lang="cs-CZ" i="1">
                              <a:solidFill>
                                <a:schemeClr val="tx1"/>
                              </a:solidFill>
                              <a:latin typeface="Cambria Math" panose="02040503050406030204" pitchFamily="18" charset="0"/>
                            </a:rPr>
                          </m:ctrlPr>
                        </m:fPr>
                        <m:num>
                          <m:sSub>
                            <m:sSubPr>
                              <m:ctrlPr>
                                <a:rPr lang="cs-CZ" i="1">
                                  <a:solidFill>
                                    <a:schemeClr val="tx1"/>
                                  </a:solidFill>
                                  <a:latin typeface="Cambria Math" panose="02040503050406030204" pitchFamily="18" charset="0"/>
                                </a:rPr>
                              </m:ctrlPr>
                            </m:sSubPr>
                            <m:e>
                              <m:r>
                                <a:rPr lang="cs-CZ" i="1">
                                  <a:solidFill>
                                    <a:schemeClr val="tx1"/>
                                  </a:solidFill>
                                  <a:latin typeface="Cambria Math" panose="02040503050406030204" pitchFamily="18" charset="0"/>
                                </a:rPr>
                                <m:t>𝑎</m:t>
                              </m:r>
                            </m:e>
                            <m:sub>
                              <m:r>
                                <a:rPr lang="cs-CZ" i="0">
                                  <a:solidFill>
                                    <a:schemeClr val="tx1"/>
                                  </a:solidFill>
                                  <a:latin typeface="Cambria Math" panose="02040503050406030204" pitchFamily="18" charset="0"/>
                                </a:rPr>
                                <m:t>2</m:t>
                              </m:r>
                            </m:sub>
                          </m:sSub>
                        </m:num>
                        <m:den>
                          <m:sSub>
                            <m:sSubPr>
                              <m:ctrlPr>
                                <a:rPr lang="cs-CZ" i="1">
                                  <a:solidFill>
                                    <a:schemeClr val="tx1"/>
                                  </a:solidFill>
                                  <a:latin typeface="Cambria Math" panose="02040503050406030204" pitchFamily="18" charset="0"/>
                                </a:rPr>
                              </m:ctrlPr>
                            </m:sSubPr>
                            <m:e>
                              <m:r>
                                <a:rPr lang="cs-CZ" i="1">
                                  <a:solidFill>
                                    <a:schemeClr val="tx1"/>
                                  </a:solidFill>
                                  <a:latin typeface="Cambria Math" panose="02040503050406030204" pitchFamily="18" charset="0"/>
                                </a:rPr>
                                <m:t>𝑎</m:t>
                              </m:r>
                            </m:e>
                            <m:sub>
                              <m:r>
                                <a:rPr lang="cs-CZ" i="0">
                                  <a:solidFill>
                                    <a:schemeClr val="tx1"/>
                                  </a:solidFill>
                                  <a:latin typeface="Cambria Math" panose="02040503050406030204" pitchFamily="18" charset="0"/>
                                </a:rPr>
                                <m:t>1</m:t>
                              </m:r>
                            </m:sub>
                          </m:sSub>
                        </m:den>
                      </m:f>
                      <m:r>
                        <a:rPr lang="cs-CZ" i="0">
                          <a:solidFill>
                            <a:schemeClr val="tx1"/>
                          </a:solidFill>
                          <a:latin typeface="Cambria Math" panose="02040503050406030204" pitchFamily="18" charset="0"/>
                        </a:rPr>
                        <m:t>=</m:t>
                      </m:r>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1+0,003</m:t>
                          </m:r>
                        </m:den>
                      </m:f>
                    </m:oMath>
                  </m:oMathPara>
                </a14:m>
                <a:endParaRPr lang="cs-CZ" dirty="0"/>
              </a:p>
            </p:txBody>
          </p:sp>
        </mc:Choice>
        <mc:Fallback xmlns="">
          <p:sp>
            <p:nvSpPr>
              <p:cNvPr id="26" name="TextovéPole 25">
                <a:extLst>
                  <a:ext uri="{FF2B5EF4-FFF2-40B4-BE49-F238E27FC236}">
                    <a16:creationId xmlns:a16="http://schemas.microsoft.com/office/drawing/2014/main" id="{645F6B64-932D-48F7-9DF7-8A0EBCC2639C}"/>
                  </a:ext>
                </a:extLst>
              </p:cNvPr>
              <p:cNvSpPr txBox="1">
                <a:spLocks noRot="1" noChangeAspect="1" noMove="1" noResize="1" noEditPoints="1" noAdjustHandles="1" noChangeArrowheads="1" noChangeShapeType="1" noTextEdit="1"/>
              </p:cNvSpPr>
              <p:nvPr/>
            </p:nvSpPr>
            <p:spPr>
              <a:xfrm>
                <a:off x="7924049" y="2933683"/>
                <a:ext cx="2663230" cy="754309"/>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TextovéPole 26">
                <a:extLst>
                  <a:ext uri="{FF2B5EF4-FFF2-40B4-BE49-F238E27FC236}">
                    <a16:creationId xmlns:a16="http://schemas.microsoft.com/office/drawing/2014/main" id="{B9235F9D-DEDB-468A-B894-4E261F7165FF}"/>
                  </a:ext>
                </a:extLst>
              </p:cNvPr>
              <p:cNvSpPr txBox="1"/>
              <p:nvPr/>
            </p:nvSpPr>
            <p:spPr>
              <a:xfrm>
                <a:off x="722879" y="3805078"/>
                <a:ext cx="9042540" cy="916726"/>
              </a:xfrm>
              <a:prstGeom prst="rect">
                <a:avLst/>
              </a:prstGeom>
              <a:noFill/>
            </p:spPr>
            <p:txBody>
              <a:bodyPr wrap="none" lIns="0" tIns="0" rIns="0" bIns="0" rtlCol="0">
                <a:spAutoFit/>
              </a:bodyPr>
              <a:lstStyle/>
              <a:p>
                <a14:m>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𝐷</m:t>
                        </m:r>
                      </m:e>
                      <m:sub>
                        <m:r>
                          <a:rPr lang="cs-CZ" i="0">
                            <a:latin typeface="Cambria Math" panose="02040503050406030204" pitchFamily="18" charset="0"/>
                          </a:rPr>
                          <m:t>0</m:t>
                        </m:r>
                      </m:sub>
                    </m:sSub>
                    <m:r>
                      <a:rPr lang="cs-CZ" i="0">
                        <a:latin typeface="Cambria Math" panose="02040503050406030204" pitchFamily="18" charset="0"/>
                      </a:rPr>
                      <m:t>=</m:t>
                    </m:r>
                    <m:r>
                      <a:rPr lang="cs-CZ" i="1" smtClean="0">
                        <a:solidFill>
                          <a:schemeClr val="accent6"/>
                        </a:solidFill>
                        <a:latin typeface="Cambria Math" panose="02040503050406030204" pitchFamily="18" charset="0"/>
                      </a:rPr>
                      <m:t>𝑎</m:t>
                    </m:r>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0">
                            <a:latin typeface="Cambria Math" panose="02040503050406030204" pitchFamily="18" charset="0"/>
                          </a:rPr>
                          <m:t>1−</m:t>
                        </m:r>
                        <m:sSup>
                          <m:sSupPr>
                            <m:ctrlPr>
                              <a:rPr lang="cs-CZ" i="1">
                                <a:solidFill>
                                  <a:srgbClr val="836967"/>
                                </a:solidFill>
                                <a:latin typeface="Cambria Math" panose="02040503050406030204" pitchFamily="18" charset="0"/>
                              </a:rPr>
                            </m:ctrlPr>
                          </m:sSupPr>
                          <m:e>
                            <m:d>
                              <m:dPr>
                                <m:ctrlPr>
                                  <a:rPr lang="cs-CZ" i="1" smtClean="0">
                                    <a:solidFill>
                                      <a:srgbClr val="00B050"/>
                                    </a:solidFill>
                                    <a:latin typeface="Cambria Math" panose="02040503050406030204" pitchFamily="18" charset="0"/>
                                  </a:rPr>
                                </m:ctrlPr>
                              </m:dPr>
                              <m:e>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b="0" i="0" smtClean="0">
                                        <a:solidFill>
                                          <a:srgbClr val="00B050"/>
                                        </a:solidFill>
                                        <a:latin typeface="Cambria Math" panose="02040503050406030204" pitchFamily="18" charset="0"/>
                                      </a:rPr>
                                      <m:t>1+</m:t>
                                    </m:r>
                                    <m:r>
                                      <a:rPr lang="cs-CZ" i="0">
                                        <a:solidFill>
                                          <a:srgbClr val="00B050"/>
                                        </a:solidFill>
                                        <a:latin typeface="Cambria Math" panose="02040503050406030204" pitchFamily="18" charset="0"/>
                                      </a:rPr>
                                      <m:t>0,003</m:t>
                                    </m:r>
                                  </m:den>
                                </m:f>
                              </m:e>
                            </m:d>
                          </m:e>
                          <m:sup>
                            <m:r>
                              <a:rPr lang="cs-CZ" i="1">
                                <a:latin typeface="Cambria Math" panose="02040503050406030204" pitchFamily="18" charset="0"/>
                              </a:rPr>
                              <m:t>𝑛</m:t>
                            </m:r>
                          </m:sup>
                        </m:sSup>
                      </m:num>
                      <m:den>
                        <m:r>
                          <a:rPr lang="cs-CZ" i="0">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b="0" i="1" smtClean="0">
                                <a:solidFill>
                                  <a:srgbClr val="00B050"/>
                                </a:solidFill>
                                <a:latin typeface="Cambria Math" panose="02040503050406030204" pitchFamily="18" charset="0"/>
                              </a:rPr>
                              <m:t>1+</m:t>
                            </m:r>
                            <m:r>
                              <a:rPr lang="cs-CZ" i="0">
                                <a:solidFill>
                                  <a:srgbClr val="00B050"/>
                                </a:solidFill>
                                <a:latin typeface="Cambria Math" panose="02040503050406030204" pitchFamily="18" charset="0"/>
                              </a:rPr>
                              <m:t>0,003</m:t>
                            </m:r>
                          </m:den>
                        </m:f>
                      </m:den>
                    </m:f>
                  </m:oMath>
                </a14:m>
                <a:r>
                  <a:rPr lang="cs-CZ" dirty="0"/>
                  <a:t> nebo alternativně</a:t>
                </a:r>
                <a:r>
                  <a:rPr lang="cs-CZ" dirty="0">
                    <a:solidFill>
                      <a:schemeClr val="accent6"/>
                    </a:solidFill>
                  </a:rPr>
                  <a:t> </a:t>
                </a:r>
                <a:r>
                  <a:rPr lang="cs-CZ" dirty="0"/>
                  <a:t>=</a:t>
                </a:r>
                <a:r>
                  <a:rPr lang="cs-CZ" dirty="0">
                    <a:solidFill>
                      <a:schemeClr val="accent6"/>
                    </a:solidFill>
                  </a:rPr>
                  <a:t> </a:t>
                </a:r>
                <a14:m>
                  <m:oMath xmlns:m="http://schemas.openxmlformats.org/officeDocument/2006/math">
                    <m:r>
                      <a:rPr lang="cs-CZ" i="1">
                        <a:solidFill>
                          <a:schemeClr val="accent6"/>
                        </a:solidFill>
                        <a:latin typeface="Cambria Math" panose="02040503050406030204" pitchFamily="18" charset="0"/>
                      </a:rPr>
                      <m:t>𝑎</m:t>
                    </m:r>
                    <m:r>
                      <a:rPr lang="cs-CZ">
                        <a:latin typeface="Cambria Math" panose="02040503050406030204" pitchFamily="18" charset="0"/>
                      </a:rPr>
                      <m:t>⋅</m:t>
                    </m:r>
                    <m:r>
                      <a:rPr lang="cs-CZ" b="0" i="0" smtClean="0">
                        <a:latin typeface="Cambria Math" panose="02040503050406030204" pitchFamily="18" charset="0"/>
                      </a:rPr>
                      <m:t>(1+0,003)</m:t>
                    </m:r>
                    <m:r>
                      <a:rPr lang="cs-CZ">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a:latin typeface="Cambria Math" panose="02040503050406030204" pitchFamily="18" charset="0"/>
                          </a:rPr>
                          <m:t>1−</m:t>
                        </m:r>
                        <m:sSup>
                          <m:sSupPr>
                            <m:ctrlPr>
                              <a:rPr lang="cs-CZ" i="1">
                                <a:solidFill>
                                  <a:srgbClr val="836967"/>
                                </a:solidFill>
                                <a:latin typeface="Cambria Math" panose="02040503050406030204" pitchFamily="18" charset="0"/>
                              </a:rPr>
                            </m:ctrlPr>
                          </m:sSupPr>
                          <m:e>
                            <m:d>
                              <m:dPr>
                                <m:ctrlPr>
                                  <a:rPr lang="cs-CZ" i="1">
                                    <a:solidFill>
                                      <a:srgbClr val="00B050"/>
                                    </a:solidFill>
                                    <a:latin typeface="Cambria Math" panose="02040503050406030204" pitchFamily="18" charset="0"/>
                                  </a:rPr>
                                </m:ctrlPr>
                              </m:dPr>
                              <m:e>
                                <m:f>
                                  <m:fPr>
                                    <m:ctrlPr>
                                      <a:rPr lang="cs-CZ" i="1">
                                        <a:solidFill>
                                          <a:srgbClr val="00B050"/>
                                        </a:solidFill>
                                        <a:latin typeface="Cambria Math" panose="02040503050406030204" pitchFamily="18" charset="0"/>
                                      </a:rPr>
                                    </m:ctrlPr>
                                  </m:fPr>
                                  <m:num>
                                    <m:r>
                                      <a:rPr lang="cs-CZ">
                                        <a:solidFill>
                                          <a:srgbClr val="00B050"/>
                                        </a:solidFill>
                                        <a:latin typeface="Cambria Math" panose="02040503050406030204" pitchFamily="18" charset="0"/>
                                      </a:rPr>
                                      <m:t>1</m:t>
                                    </m:r>
                                  </m:num>
                                  <m:den>
                                    <m:r>
                                      <a:rPr lang="cs-CZ">
                                        <a:solidFill>
                                          <a:srgbClr val="00B050"/>
                                        </a:solidFill>
                                        <a:latin typeface="Cambria Math" panose="02040503050406030204" pitchFamily="18" charset="0"/>
                                      </a:rPr>
                                      <m:t>1+0,003</m:t>
                                    </m:r>
                                  </m:den>
                                </m:f>
                              </m:e>
                            </m:d>
                          </m:e>
                          <m:sup>
                            <m:r>
                              <a:rPr lang="cs-CZ" i="1">
                                <a:latin typeface="Cambria Math" panose="02040503050406030204" pitchFamily="18" charset="0"/>
                              </a:rPr>
                              <m:t>𝑛</m:t>
                            </m:r>
                          </m:sup>
                        </m:sSup>
                      </m:num>
                      <m:den>
                        <m:r>
                          <a:rPr lang="cs-CZ" b="0" i="0" smtClean="0">
                            <a:latin typeface="Cambria Math" panose="02040503050406030204" pitchFamily="18" charset="0"/>
                          </a:rPr>
                          <m:t>0,003</m:t>
                        </m:r>
                      </m:den>
                    </m:f>
                  </m:oMath>
                </a14:m>
                <a:r>
                  <a:rPr lang="cs-CZ" dirty="0"/>
                  <a:t> </a:t>
                </a:r>
              </a:p>
            </p:txBody>
          </p:sp>
        </mc:Choice>
        <mc:Fallback xmlns="">
          <p:sp>
            <p:nvSpPr>
              <p:cNvPr id="27" name="TextovéPole 26">
                <a:extLst>
                  <a:ext uri="{FF2B5EF4-FFF2-40B4-BE49-F238E27FC236}">
                    <a16:creationId xmlns:a16="http://schemas.microsoft.com/office/drawing/2014/main" id="{B9235F9D-DEDB-468A-B894-4E261F7165FF}"/>
                  </a:ext>
                </a:extLst>
              </p:cNvPr>
              <p:cNvSpPr txBox="1">
                <a:spLocks noRot="1" noChangeAspect="1" noMove="1" noResize="1" noEditPoints="1" noAdjustHandles="1" noChangeArrowheads="1" noChangeShapeType="1" noTextEdit="1"/>
              </p:cNvSpPr>
              <p:nvPr/>
            </p:nvSpPr>
            <p:spPr>
              <a:xfrm>
                <a:off x="722879" y="3805078"/>
                <a:ext cx="9042540" cy="916726"/>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TextovéPole 27">
                <a:extLst>
                  <a:ext uri="{FF2B5EF4-FFF2-40B4-BE49-F238E27FC236}">
                    <a16:creationId xmlns:a16="http://schemas.microsoft.com/office/drawing/2014/main" id="{80EACF48-C395-4272-8D83-99375A149950}"/>
                  </a:ext>
                </a:extLst>
              </p:cNvPr>
              <p:cNvSpPr txBox="1"/>
              <p:nvPr/>
            </p:nvSpPr>
            <p:spPr>
              <a:xfrm>
                <a:off x="902346" y="4934440"/>
                <a:ext cx="3900474" cy="1059329"/>
              </a:xfrm>
              <a:prstGeom prst="rect">
                <a:avLst/>
              </a:prstGeom>
              <a:noFill/>
            </p:spPr>
            <p:txBody>
              <a:bodyPr wrap="square" lIns="0" tIns="0" rIns="0" bIns="0" rtlCol="0">
                <a:spAutoFit/>
              </a:bodyPr>
              <a:lstStyle/>
              <a:p>
                <a14:m>
                  <m:oMath xmlns:m="http://schemas.openxmlformats.org/officeDocument/2006/math">
                    <m:r>
                      <a:rPr lang="cs-CZ" i="1" smtClean="0">
                        <a:latin typeface="Cambria Math" panose="02040503050406030204" pitchFamily="18" charset="0"/>
                      </a:rPr>
                      <m:t>𝑛</m:t>
                    </m:r>
                    <m:r>
                      <a:rPr lang="cs-CZ" b="0" i="0" smtClean="0">
                        <a:latin typeface="Cambria Math" panose="02040503050406030204" pitchFamily="18" charset="0"/>
                      </a:rPr>
                      <m:t>=</m:t>
                    </m:r>
                    <m:f>
                      <m:fPr>
                        <m:ctrlPr>
                          <a:rPr lang="cs-CZ" i="1">
                            <a:solidFill>
                              <a:srgbClr val="836967"/>
                            </a:solidFill>
                            <a:latin typeface="Cambria Math" panose="02040503050406030204" pitchFamily="18" charset="0"/>
                          </a:rPr>
                        </m:ctrlPr>
                      </m:fPr>
                      <m:num>
                        <m:func>
                          <m:funcPr>
                            <m:ctrlPr>
                              <a:rPr lang="cs-CZ" i="1">
                                <a:latin typeface="Cambria Math" panose="02040503050406030204" pitchFamily="18" charset="0"/>
                              </a:rPr>
                            </m:ctrlPr>
                          </m:funcPr>
                          <m:fName>
                            <m:r>
                              <m:rPr>
                                <m:sty m:val="p"/>
                              </m:rPr>
                              <a:rPr lang="cs-CZ" i="0">
                                <a:latin typeface="Cambria Math" panose="02040503050406030204" pitchFamily="18" charset="0"/>
                              </a:rPr>
                              <m:t>ln</m:t>
                            </m:r>
                          </m:fName>
                          <m:e>
                            <m:d>
                              <m:dPr>
                                <m:begChr m:val="["/>
                                <m:endChr m:val="]"/>
                                <m:ctrlPr>
                                  <a:rPr lang="cs-CZ" i="1">
                                    <a:solidFill>
                                      <a:srgbClr val="836967"/>
                                    </a:solidFill>
                                    <a:latin typeface="Cambria Math" panose="02040503050406030204" pitchFamily="18" charset="0"/>
                                  </a:rPr>
                                </m:ctrlPr>
                              </m:dPr>
                              <m:e>
                                <m:r>
                                  <a:rPr lang="cs-CZ" i="0">
                                    <a:latin typeface="Cambria Math" panose="02040503050406030204" pitchFamily="18" charset="0"/>
                                  </a:rPr>
                                  <m:t>1−</m:t>
                                </m:r>
                                <m:f>
                                  <m:fPr>
                                    <m:ctrlPr>
                                      <a:rPr lang="cs-CZ" i="1">
                                        <a:solidFill>
                                          <a:srgbClr val="836967"/>
                                        </a:solidFill>
                                        <a:latin typeface="Cambria Math" panose="02040503050406030204" pitchFamily="18" charset="0"/>
                                      </a:rPr>
                                    </m:ctrlPr>
                                  </m:fPr>
                                  <m:num>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𝐷</m:t>
                                        </m:r>
                                      </m:e>
                                      <m:sub>
                                        <m:r>
                                          <a:rPr lang="cs-CZ" i="0">
                                            <a:latin typeface="Cambria Math" panose="02040503050406030204" pitchFamily="18" charset="0"/>
                                          </a:rPr>
                                          <m:t>0</m:t>
                                        </m:r>
                                      </m:sub>
                                    </m:sSub>
                                    <m:r>
                                      <a:rPr lang="cs-CZ" i="0">
                                        <a:latin typeface="Cambria Math" panose="02040503050406030204" pitchFamily="18" charset="0"/>
                                      </a:rPr>
                                      <m:t>⋅</m:t>
                                    </m:r>
                                    <m:d>
                                      <m:dPr>
                                        <m:ctrlPr>
                                          <a:rPr lang="cs-CZ" i="1">
                                            <a:solidFill>
                                              <a:srgbClr val="836967"/>
                                            </a:solidFill>
                                            <a:latin typeface="Cambria Math" panose="02040503050406030204" pitchFamily="18" charset="0"/>
                                          </a:rPr>
                                        </m:ctrlPr>
                                      </m:dPr>
                                      <m:e>
                                        <m:r>
                                          <a:rPr lang="cs-CZ" i="0">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1+0,003</m:t>
                                            </m:r>
                                          </m:den>
                                        </m:f>
                                      </m:e>
                                    </m:d>
                                  </m:num>
                                  <m:den>
                                    <m:r>
                                      <a:rPr lang="cs-CZ" i="1" smtClean="0">
                                        <a:solidFill>
                                          <a:schemeClr val="accent6"/>
                                        </a:solidFill>
                                        <a:latin typeface="Cambria Math" panose="02040503050406030204" pitchFamily="18" charset="0"/>
                                      </a:rPr>
                                      <m:t>𝑎</m:t>
                                    </m:r>
                                  </m:den>
                                </m:f>
                              </m:e>
                            </m:d>
                          </m:e>
                        </m:func>
                      </m:num>
                      <m:den>
                        <m:func>
                          <m:funcPr>
                            <m:ctrlPr>
                              <a:rPr lang="cs-CZ" i="1">
                                <a:latin typeface="Cambria Math" panose="02040503050406030204" pitchFamily="18" charset="0"/>
                              </a:rPr>
                            </m:ctrlPr>
                          </m:funcPr>
                          <m:fName>
                            <m:r>
                              <m:rPr>
                                <m:sty m:val="p"/>
                              </m:rPr>
                              <a:rPr lang="cs-CZ" i="0">
                                <a:latin typeface="Cambria Math" panose="02040503050406030204" pitchFamily="18" charset="0"/>
                              </a:rPr>
                              <m:t>ln</m:t>
                            </m:r>
                          </m:fName>
                          <m:e>
                            <m:d>
                              <m:dPr>
                                <m:ctrlPr>
                                  <a:rPr lang="cs-CZ" i="1">
                                    <a:solidFill>
                                      <a:srgbClr val="836967"/>
                                    </a:solidFill>
                                    <a:latin typeface="Cambria Math" panose="02040503050406030204" pitchFamily="18" charset="0"/>
                                  </a:rPr>
                                </m:ctrlPr>
                              </m:dPr>
                              <m:e>
                                <m:f>
                                  <m:fPr>
                                    <m:ctrlPr>
                                      <a:rPr lang="cs-CZ" i="1" smtClean="0">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1+0,003</m:t>
                                    </m:r>
                                  </m:den>
                                </m:f>
                              </m:e>
                            </m:d>
                          </m:e>
                        </m:func>
                      </m:den>
                    </m:f>
                  </m:oMath>
                </a14:m>
                <a:r>
                  <a:rPr lang="cs-CZ" dirty="0">
                    <a:solidFill>
                      <a:schemeClr val="bg1"/>
                    </a:solidFill>
                  </a:rPr>
                  <a:t>=</a:t>
                </a:r>
              </a:p>
            </p:txBody>
          </p:sp>
        </mc:Choice>
        <mc:Fallback xmlns="">
          <p:sp>
            <p:nvSpPr>
              <p:cNvPr id="28" name="TextovéPole 27">
                <a:extLst>
                  <a:ext uri="{FF2B5EF4-FFF2-40B4-BE49-F238E27FC236}">
                    <a16:creationId xmlns:a16="http://schemas.microsoft.com/office/drawing/2014/main" id="{80EACF48-C395-4272-8D83-99375A149950}"/>
                  </a:ext>
                </a:extLst>
              </p:cNvPr>
              <p:cNvSpPr txBox="1">
                <a:spLocks noRot="1" noChangeAspect="1" noMove="1" noResize="1" noEditPoints="1" noAdjustHandles="1" noChangeArrowheads="1" noChangeShapeType="1" noTextEdit="1"/>
              </p:cNvSpPr>
              <p:nvPr/>
            </p:nvSpPr>
            <p:spPr>
              <a:xfrm>
                <a:off x="902346" y="4934440"/>
                <a:ext cx="3900474" cy="1059329"/>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9" name="TextovéPole 28">
                <a:extLst>
                  <a:ext uri="{FF2B5EF4-FFF2-40B4-BE49-F238E27FC236}">
                    <a16:creationId xmlns:a16="http://schemas.microsoft.com/office/drawing/2014/main" id="{4151F371-260A-4009-B8D7-125DD6DBF46B}"/>
                  </a:ext>
                </a:extLst>
              </p:cNvPr>
              <p:cNvSpPr txBox="1"/>
              <p:nvPr/>
            </p:nvSpPr>
            <p:spPr>
              <a:xfrm>
                <a:off x="5440401" y="5184262"/>
                <a:ext cx="118769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𝑛</m:t>
                      </m:r>
                      <m:r>
                        <a:rPr lang="cs-CZ" i="0">
                          <a:latin typeface="Cambria Math" panose="02040503050406030204" pitchFamily="18" charset="0"/>
                        </a:rPr>
                        <m:t>=240</m:t>
                      </m:r>
                    </m:oMath>
                  </m:oMathPara>
                </a14:m>
                <a:endParaRPr lang="cs-CZ" dirty="0"/>
              </a:p>
            </p:txBody>
          </p:sp>
        </mc:Choice>
        <mc:Fallback xmlns="">
          <p:sp>
            <p:nvSpPr>
              <p:cNvPr id="29" name="TextovéPole 28">
                <a:extLst>
                  <a:ext uri="{FF2B5EF4-FFF2-40B4-BE49-F238E27FC236}">
                    <a16:creationId xmlns:a16="http://schemas.microsoft.com/office/drawing/2014/main" id="{4151F371-260A-4009-B8D7-125DD6DBF46B}"/>
                  </a:ext>
                </a:extLst>
              </p:cNvPr>
              <p:cNvSpPr txBox="1">
                <a:spLocks noRot="1" noChangeAspect="1" noMove="1" noResize="1" noEditPoints="1" noAdjustHandles="1" noChangeArrowheads="1" noChangeShapeType="1" noTextEdit="1"/>
              </p:cNvSpPr>
              <p:nvPr/>
            </p:nvSpPr>
            <p:spPr>
              <a:xfrm>
                <a:off x="5440401" y="5184262"/>
                <a:ext cx="1187697" cy="369332"/>
              </a:xfrm>
              <a:prstGeom prst="rect">
                <a:avLst/>
              </a:prstGeom>
              <a:blipFill>
                <a:blip r:embed="rId7"/>
                <a:stretch>
                  <a:fillRect l="-1538" r="-5128" b="-9836"/>
                </a:stretch>
              </a:blipFill>
            </p:spPr>
            <p:txBody>
              <a:bodyPr/>
              <a:lstStyle/>
              <a:p>
                <a:r>
                  <a:rPr lang="cs-CZ">
                    <a:noFill/>
                  </a:rPr>
                  <a:t> </a:t>
                </a:r>
              </a:p>
            </p:txBody>
          </p:sp>
        </mc:Fallback>
      </mc:AlternateContent>
      <p:sp>
        <p:nvSpPr>
          <p:cNvPr id="30" name="Šipka: doprava 29">
            <a:extLst>
              <a:ext uri="{FF2B5EF4-FFF2-40B4-BE49-F238E27FC236}">
                <a16:creationId xmlns:a16="http://schemas.microsoft.com/office/drawing/2014/main" id="{A9B76D35-2E81-4923-982A-AB2361AF0862}"/>
              </a:ext>
            </a:extLst>
          </p:cNvPr>
          <p:cNvSpPr/>
          <p:nvPr/>
        </p:nvSpPr>
        <p:spPr bwMode="auto">
          <a:xfrm>
            <a:off x="6872748" y="5270090"/>
            <a:ext cx="749461" cy="233089"/>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1" name="TextovéPole 30">
            <a:extLst>
              <a:ext uri="{FF2B5EF4-FFF2-40B4-BE49-F238E27FC236}">
                <a16:creationId xmlns:a16="http://schemas.microsoft.com/office/drawing/2014/main" id="{0E8C9798-C230-43E9-8D84-D836BFE0F46B}"/>
              </a:ext>
            </a:extLst>
          </p:cNvPr>
          <p:cNvSpPr txBox="1"/>
          <p:nvPr/>
        </p:nvSpPr>
        <p:spPr>
          <a:xfrm>
            <a:off x="7807938" y="5168873"/>
            <a:ext cx="3294557" cy="400110"/>
          </a:xfrm>
          <a:prstGeom prst="rect">
            <a:avLst/>
          </a:prstGeom>
          <a:noFill/>
        </p:spPr>
        <p:txBody>
          <a:bodyPr wrap="square" rtlCol="0">
            <a:spAutoFit/>
          </a:bodyPr>
          <a:lstStyle/>
          <a:p>
            <a:r>
              <a:rPr lang="cs-CZ" sz="2000" dirty="0"/>
              <a:t>počet anuit, tj. 10 let</a:t>
            </a:r>
          </a:p>
        </p:txBody>
      </p:sp>
      <p:sp>
        <p:nvSpPr>
          <p:cNvPr id="32" name="Obdélník 31">
            <a:extLst>
              <a:ext uri="{FF2B5EF4-FFF2-40B4-BE49-F238E27FC236}">
                <a16:creationId xmlns:a16="http://schemas.microsoft.com/office/drawing/2014/main" id="{1354058A-0B63-4B0D-AAFE-5B70EA0AC91B}"/>
              </a:ext>
            </a:extLst>
          </p:cNvPr>
          <p:cNvSpPr/>
          <p:nvPr/>
        </p:nvSpPr>
        <p:spPr bwMode="auto">
          <a:xfrm>
            <a:off x="5038525" y="4948898"/>
            <a:ext cx="5836447" cy="916692"/>
          </a:xfrm>
          <a:prstGeom prst="rect">
            <a:avLst/>
          </a:prstGeom>
          <a:solidFill>
            <a:srgbClr val="089A19">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sp>
        <p:nvSpPr>
          <p:cNvPr id="42" name="Šipka: ohnutá nahoru 41">
            <a:extLst>
              <a:ext uri="{FF2B5EF4-FFF2-40B4-BE49-F238E27FC236}">
                <a16:creationId xmlns:a16="http://schemas.microsoft.com/office/drawing/2014/main" id="{AC8C4388-F2B6-48C9-8C31-828F21573AFD}"/>
              </a:ext>
            </a:extLst>
          </p:cNvPr>
          <p:cNvSpPr/>
          <p:nvPr/>
        </p:nvSpPr>
        <p:spPr bwMode="auto">
          <a:xfrm rot="5400000">
            <a:off x="5237499" y="3006827"/>
            <a:ext cx="603681" cy="443234"/>
          </a:xfrm>
          <a:prstGeom prst="bentUpArrow">
            <a:avLst/>
          </a:prstGeom>
          <a:solidFill>
            <a:schemeClr val="accent1"/>
          </a:solidFill>
          <a:ln w="63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mc:AlternateContent xmlns:mc="http://schemas.openxmlformats.org/markup-compatibility/2006">
        <mc:Choice xmlns:a14="http://schemas.microsoft.com/office/drawing/2010/main" Requires="a14">
          <p:sp>
            <p:nvSpPr>
              <p:cNvPr id="43" name="TextovéPole 42">
                <a:extLst>
                  <a:ext uri="{FF2B5EF4-FFF2-40B4-BE49-F238E27FC236}">
                    <a16:creationId xmlns:a16="http://schemas.microsoft.com/office/drawing/2014/main" id="{8FE49643-C5F4-4292-9868-703E016E1608}"/>
                  </a:ext>
                </a:extLst>
              </p:cNvPr>
              <p:cNvSpPr txBox="1"/>
              <p:nvPr/>
            </p:nvSpPr>
            <p:spPr>
              <a:xfrm>
                <a:off x="5835888" y="2971057"/>
                <a:ext cx="1374351" cy="671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i="1" smtClean="0">
                              <a:solidFill>
                                <a:srgbClr val="836967"/>
                              </a:solidFill>
                              <a:latin typeface="Cambria Math" panose="02040503050406030204" pitchFamily="18" charset="0"/>
                            </a:rPr>
                          </m:ctrlPr>
                        </m:fPr>
                        <m:num>
                          <m:r>
                            <a:rPr lang="cs-CZ" i="1">
                              <a:latin typeface="Cambria Math" panose="02040503050406030204" pitchFamily="18" charset="0"/>
                            </a:rPr>
                            <m:t>𝑎</m:t>
                          </m:r>
                        </m:num>
                        <m:den>
                          <m:r>
                            <a:rPr lang="cs-CZ" i="0">
                              <a:latin typeface="Cambria Math" panose="02040503050406030204" pitchFamily="18" charset="0"/>
                            </a:rPr>
                            <m:t>1+0,003</m:t>
                          </m:r>
                        </m:den>
                      </m:f>
                    </m:oMath>
                  </m:oMathPara>
                </a14:m>
                <a:endParaRPr lang="cs-CZ" dirty="0"/>
              </a:p>
            </p:txBody>
          </p:sp>
        </mc:Choice>
        <mc:Fallback>
          <p:sp>
            <p:nvSpPr>
              <p:cNvPr id="43" name="TextovéPole 42">
                <a:extLst>
                  <a:ext uri="{FF2B5EF4-FFF2-40B4-BE49-F238E27FC236}">
                    <a16:creationId xmlns:a16="http://schemas.microsoft.com/office/drawing/2014/main" id="{8FE49643-C5F4-4292-9868-703E016E1608}"/>
                  </a:ext>
                </a:extLst>
              </p:cNvPr>
              <p:cNvSpPr txBox="1">
                <a:spLocks noRot="1" noChangeAspect="1" noMove="1" noResize="1" noEditPoints="1" noAdjustHandles="1" noChangeArrowheads="1" noChangeShapeType="1" noTextEdit="1"/>
              </p:cNvSpPr>
              <p:nvPr/>
            </p:nvSpPr>
            <p:spPr>
              <a:xfrm>
                <a:off x="5835888" y="2971057"/>
                <a:ext cx="1374351" cy="671594"/>
              </a:xfrm>
              <a:prstGeom prst="rect">
                <a:avLst/>
              </a:prstGeom>
              <a:blipFill>
                <a:blip r:embed="rId8"/>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27337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animBg="1"/>
      <p:bldP spid="31" grpId="0"/>
      <p:bldP spid="32" grpId="0" animBg="1"/>
      <p:bldP spid="42" grpId="0" animBg="1"/>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123789E-8361-4414-8AFD-7F79D5F2710A}"/>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4EEF88CF-1F08-4DF9-9F35-FFD20155434B}"/>
              </a:ext>
            </a:extLst>
          </p:cNvPr>
          <p:cNvSpPr>
            <a:spLocks noGrp="1"/>
          </p:cNvSpPr>
          <p:nvPr>
            <p:ph type="title"/>
          </p:nvPr>
        </p:nvSpPr>
        <p:spPr/>
        <p:txBody>
          <a:bodyPr/>
          <a:lstStyle/>
          <a:p>
            <a:r>
              <a:rPr lang="cs-CZ" dirty="0"/>
              <a:t>Prezentace příkladů</a:t>
            </a:r>
          </a:p>
        </p:txBody>
      </p:sp>
      <p:sp>
        <p:nvSpPr>
          <p:cNvPr id="5" name="Zástupný obsah 4">
            <a:extLst>
              <a:ext uri="{FF2B5EF4-FFF2-40B4-BE49-F238E27FC236}">
                <a16:creationId xmlns:a16="http://schemas.microsoft.com/office/drawing/2014/main" id="{C410C9CD-2DFE-4C6A-9A35-9D66E0F022DA}"/>
              </a:ext>
            </a:extLst>
          </p:cNvPr>
          <p:cNvSpPr>
            <a:spLocks noGrp="1"/>
          </p:cNvSpPr>
          <p:nvPr>
            <p:ph idx="1"/>
          </p:nvPr>
        </p:nvSpPr>
        <p:spPr/>
        <p:txBody>
          <a:bodyPr/>
          <a:lstStyle/>
          <a:p>
            <a:r>
              <a:rPr lang="cs-CZ" dirty="0"/>
              <a:t>Tým 5</a:t>
            </a:r>
          </a:p>
          <a:p>
            <a:r>
              <a:rPr lang="cs-CZ" dirty="0"/>
              <a:t>Tým 6</a:t>
            </a:r>
          </a:p>
        </p:txBody>
      </p:sp>
      <p:sp>
        <p:nvSpPr>
          <p:cNvPr id="6" name="Zástupný symbol pro zápatí 1">
            <a:extLst>
              <a:ext uri="{FF2B5EF4-FFF2-40B4-BE49-F238E27FC236}">
                <a16:creationId xmlns:a16="http://schemas.microsoft.com/office/drawing/2014/main" id="{1B4E8DFA-6AF4-4C56-B3D5-34E75FA1D790}"/>
              </a:ext>
            </a:extLst>
          </p:cNvPr>
          <p:cNvSpPr>
            <a:spLocks noGrp="1"/>
          </p:cNvSpPr>
          <p:nvPr>
            <p:ph type="ftr" sz="quarter" idx="10"/>
          </p:nvPr>
        </p:nvSpPr>
        <p:spPr>
          <a:xfrm>
            <a:off x="720725" y="6227763"/>
            <a:ext cx="7920038" cy="252412"/>
          </a:xfrm>
        </p:spPr>
        <p:txBody>
          <a:bodyPr/>
          <a:lstStyle/>
          <a:p>
            <a:r>
              <a:rPr lang="cs-CZ" dirty="0" err="1"/>
              <a:t>Socrative</a:t>
            </a:r>
            <a:r>
              <a:rPr lang="cs-CZ" dirty="0"/>
              <a:t> </a:t>
            </a:r>
            <a:r>
              <a:rPr lang="cs-CZ" dirty="0" err="1"/>
              <a:t>room</a:t>
            </a:r>
            <a:r>
              <a:rPr lang="cs-CZ" dirty="0"/>
              <a:t> </a:t>
            </a:r>
            <a:r>
              <a:rPr lang="cs-CZ" dirty="0" err="1"/>
              <a:t>name</a:t>
            </a:r>
            <a:r>
              <a:rPr lang="cs-CZ" dirty="0"/>
              <a:t>: FIMA</a:t>
            </a:r>
            <a:endParaRPr lang="en-GB" noProof="0" dirty="0"/>
          </a:p>
        </p:txBody>
      </p:sp>
    </p:spTree>
    <p:extLst>
      <p:ext uri="{BB962C8B-B14F-4D97-AF65-F5344CB8AC3E}">
        <p14:creationId xmlns:p14="http://schemas.microsoft.com/office/powerpoint/2010/main" val="292212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5E3887-7074-49A2-9196-DA59FC769049}"/>
              </a:ext>
            </a:extLst>
          </p:cNvPr>
          <p:cNvSpPr>
            <a:spLocks noGrp="1"/>
          </p:cNvSpPr>
          <p:nvPr>
            <p:ph type="ftr" sz="quarter" idx="10"/>
          </p:nvPr>
        </p:nvSpPr>
        <p:spPr/>
        <p:txBody>
          <a:bodyPr/>
          <a:lstStyle/>
          <a:p>
            <a:r>
              <a:rPr lang="cs-CZ" dirty="0" err="1"/>
              <a:t>Socrative</a:t>
            </a:r>
            <a:r>
              <a:rPr lang="cs-CZ" dirty="0"/>
              <a:t> </a:t>
            </a:r>
            <a:r>
              <a:rPr lang="cs-CZ" dirty="0" err="1"/>
              <a:t>room</a:t>
            </a:r>
            <a:r>
              <a:rPr lang="cs-CZ" dirty="0"/>
              <a:t> </a:t>
            </a:r>
            <a:r>
              <a:rPr lang="cs-CZ" dirty="0" err="1"/>
              <a:t>name</a:t>
            </a:r>
            <a:r>
              <a:rPr lang="cs-CZ" dirty="0"/>
              <a:t>: FIMA</a:t>
            </a:r>
            <a:endParaRPr lang="en-GB" noProof="0" dirty="0"/>
          </a:p>
        </p:txBody>
      </p:sp>
      <p:sp>
        <p:nvSpPr>
          <p:cNvPr id="3" name="Zástupný symbol pro číslo snímku 2">
            <a:extLst>
              <a:ext uri="{FF2B5EF4-FFF2-40B4-BE49-F238E27FC236}">
                <a16:creationId xmlns:a16="http://schemas.microsoft.com/office/drawing/2014/main" id="{6E688238-39BB-42CA-A05C-BA8AFAC64C3B}"/>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96989DC0-F519-474D-A002-4B920A4A3E37}"/>
              </a:ext>
            </a:extLst>
          </p:cNvPr>
          <p:cNvSpPr>
            <a:spLocks noGrp="1"/>
          </p:cNvSpPr>
          <p:nvPr>
            <p:ph type="title"/>
          </p:nvPr>
        </p:nvSpPr>
        <p:spPr/>
        <p:txBody>
          <a:bodyPr/>
          <a:lstStyle/>
          <a:p>
            <a:r>
              <a:rPr lang="cs-CZ" dirty="0"/>
              <a:t>Příklad </a:t>
            </a:r>
            <a:r>
              <a:rPr lang="cs-CZ" dirty="0" err="1"/>
              <a:t>Socrative</a:t>
            </a:r>
            <a:r>
              <a:rPr lang="cs-CZ" dirty="0"/>
              <a:t> 1</a:t>
            </a:r>
          </a:p>
        </p:txBody>
      </p:sp>
      <p:sp>
        <p:nvSpPr>
          <p:cNvPr id="5" name="Zástupný obsah 4">
            <a:extLst>
              <a:ext uri="{FF2B5EF4-FFF2-40B4-BE49-F238E27FC236}">
                <a16:creationId xmlns:a16="http://schemas.microsoft.com/office/drawing/2014/main" id="{AFE419B7-3AE1-4AB0-9258-3F4D9960C535}"/>
              </a:ext>
            </a:extLst>
          </p:cNvPr>
          <p:cNvSpPr>
            <a:spLocks noGrp="1"/>
          </p:cNvSpPr>
          <p:nvPr>
            <p:ph idx="1"/>
          </p:nvPr>
        </p:nvSpPr>
        <p:spPr/>
        <p:txBody>
          <a:bodyPr/>
          <a:lstStyle/>
          <a:p>
            <a:pPr marL="0" lvl="0" indent="0" algn="just">
              <a:lnSpc>
                <a:spcPct val="107000"/>
              </a:lnSpc>
              <a:spcBef>
                <a:spcPts val="1200"/>
              </a:spcBef>
              <a:spcAft>
                <a:spcPts val="800"/>
              </a:spcAft>
              <a:buNone/>
            </a:pPr>
            <a:r>
              <a:rPr lang="cs-CZ" dirty="0">
                <a:effectLst/>
                <a:latin typeface="Calibri" panose="020F0502020204030204" pitchFamily="34" charset="0"/>
                <a:ea typeface="Calibri" panose="020F0502020204030204" pitchFamily="34" charset="0"/>
                <a:cs typeface="Times New Roman" panose="02020603050405020304" pitchFamily="18" charset="0"/>
              </a:rPr>
              <a:t>Kolik prostředků musíte mít k dispozici, abyste zajistili pravidelný dvoudenní důchod ve výši 10 po dobu 12 let, jestliže víte, že úroková sazba, kterou po celou dobu bude banka garantovat, činí 3,4 % p. a. Banka připisuje úrok každý 20. den. Uvažujte předlhůtní úrok.</a:t>
            </a:r>
          </a:p>
          <a:p>
            <a:pPr marL="72000" indent="0">
              <a:buNone/>
            </a:pPr>
            <a:endParaRPr lang="cs-CZ" dirty="0"/>
          </a:p>
        </p:txBody>
      </p:sp>
    </p:spTree>
    <p:extLst>
      <p:ext uri="{BB962C8B-B14F-4D97-AF65-F5344CB8AC3E}">
        <p14:creationId xmlns:p14="http://schemas.microsoft.com/office/powerpoint/2010/main" val="2000552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5E3887-7074-49A2-9196-DA59FC769049}"/>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6E688238-39BB-42CA-A05C-BA8AFAC64C3B}"/>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96989DC0-F519-474D-A002-4B920A4A3E37}"/>
              </a:ext>
            </a:extLst>
          </p:cNvPr>
          <p:cNvSpPr>
            <a:spLocks noGrp="1"/>
          </p:cNvSpPr>
          <p:nvPr>
            <p:ph type="title"/>
          </p:nvPr>
        </p:nvSpPr>
        <p:spPr/>
        <p:txBody>
          <a:bodyPr/>
          <a:lstStyle/>
          <a:p>
            <a:r>
              <a:rPr lang="cs-CZ" dirty="0"/>
              <a:t>Příklad </a:t>
            </a:r>
            <a:r>
              <a:rPr lang="cs-CZ" dirty="0" err="1"/>
              <a:t>Socrative</a:t>
            </a:r>
            <a:r>
              <a:rPr lang="cs-CZ" dirty="0"/>
              <a:t> 1 – řešení</a:t>
            </a:r>
          </a:p>
        </p:txBody>
      </p:sp>
      <p:sp>
        <p:nvSpPr>
          <p:cNvPr id="7" name="TextovéPole 6">
            <a:extLst>
              <a:ext uri="{FF2B5EF4-FFF2-40B4-BE49-F238E27FC236}">
                <a16:creationId xmlns:a16="http://schemas.microsoft.com/office/drawing/2014/main" id="{9BE726D6-0883-44DC-9560-880A5BC9D072}"/>
              </a:ext>
            </a:extLst>
          </p:cNvPr>
          <p:cNvSpPr txBox="1"/>
          <p:nvPr/>
        </p:nvSpPr>
        <p:spPr>
          <a:xfrm>
            <a:off x="720000" y="1442383"/>
            <a:ext cx="1610245" cy="138499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a = 10 Kč</a:t>
            </a:r>
          </a:p>
          <a:p>
            <a:r>
              <a:rPr lang="cs-CZ" sz="1200" dirty="0"/>
              <a:t>n = 12 let</a:t>
            </a:r>
          </a:p>
          <a:p>
            <a:r>
              <a:rPr lang="cs-CZ" sz="1200" dirty="0"/>
              <a:t>r = 3,4 % </a:t>
            </a:r>
            <a:r>
              <a:rPr lang="cs-CZ" sz="1200" dirty="0" err="1"/>
              <a:t>p.a</a:t>
            </a:r>
            <a:r>
              <a:rPr lang="cs-CZ" sz="1200" dirty="0"/>
              <a:t>.</a:t>
            </a:r>
          </a:p>
          <a:p>
            <a:r>
              <a:rPr lang="cs-CZ" sz="1200" dirty="0"/>
              <a:t>ÚO = 20 D</a:t>
            </a:r>
          </a:p>
          <a:p>
            <a:r>
              <a:rPr lang="cs-CZ" sz="1200" dirty="0"/>
              <a:t>PO = 2 D</a:t>
            </a:r>
          </a:p>
          <a:p>
            <a:r>
              <a:rPr lang="cs-CZ" sz="1200" dirty="0"/>
              <a:t>m = 10</a:t>
            </a:r>
          </a:p>
          <a:p>
            <a:r>
              <a:rPr lang="cs-CZ" sz="1200" dirty="0"/>
              <a:t>D</a:t>
            </a:r>
            <a:r>
              <a:rPr lang="cs-CZ" sz="900" dirty="0"/>
              <a:t>0</a:t>
            </a:r>
            <a:r>
              <a:rPr lang="cs-CZ" sz="1200" dirty="0"/>
              <a:t> = ?</a:t>
            </a:r>
          </a:p>
        </p:txBody>
      </p:sp>
      <p:sp>
        <p:nvSpPr>
          <p:cNvPr id="11" name="TextovéPole 10">
            <a:extLst>
              <a:ext uri="{FF2B5EF4-FFF2-40B4-BE49-F238E27FC236}">
                <a16:creationId xmlns:a16="http://schemas.microsoft.com/office/drawing/2014/main" id="{6674CFE2-8FF4-4BCB-ABE5-B3D06E80968F}"/>
              </a:ext>
            </a:extLst>
          </p:cNvPr>
          <p:cNvSpPr txBox="1"/>
          <p:nvPr/>
        </p:nvSpPr>
        <p:spPr>
          <a:xfrm>
            <a:off x="2458061" y="1569565"/>
            <a:ext cx="8691717" cy="338554"/>
          </a:xfrm>
          <a:prstGeom prst="rect">
            <a:avLst/>
          </a:prstGeom>
          <a:noFill/>
        </p:spPr>
        <p:txBody>
          <a:bodyPr wrap="square" rtlCol="0">
            <a:spAutoFit/>
          </a:bodyPr>
          <a:lstStyle/>
          <a:p>
            <a:r>
              <a:rPr lang="cs-CZ" sz="1600" dirty="0"/>
              <a:t>Nejprve vypočtěme co se stane v rámci 1 úrokovacího období</a:t>
            </a:r>
          </a:p>
        </p:txBody>
      </p:sp>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6FD31074-4043-4D31-B14D-6579FB2797FD}"/>
                  </a:ext>
                </a:extLst>
              </p:cNvPr>
              <p:cNvSpPr txBox="1"/>
              <p:nvPr/>
            </p:nvSpPr>
            <p:spPr>
              <a:xfrm>
                <a:off x="2497390" y="1997535"/>
                <a:ext cx="4682692"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chemeClr val="tx1"/>
                              </a:solidFill>
                              <a:latin typeface="Cambria Math" panose="02040503050406030204" pitchFamily="18" charset="0"/>
                            </a:rPr>
                          </m:ctrlPr>
                        </m:sSubPr>
                        <m:e>
                          <m:r>
                            <a:rPr lang="cs-CZ" i="1">
                              <a:solidFill>
                                <a:schemeClr val="tx1"/>
                              </a:solidFill>
                              <a:latin typeface="Cambria Math" panose="02040503050406030204" pitchFamily="18" charset="0"/>
                            </a:rPr>
                            <m:t>𝑋</m:t>
                          </m:r>
                        </m:e>
                        <m:sub>
                          <m:r>
                            <a:rPr lang="cs-CZ" i="0">
                              <a:solidFill>
                                <a:schemeClr val="tx1"/>
                              </a:solidFill>
                              <a:latin typeface="Cambria Math" panose="02040503050406030204" pitchFamily="18" charset="0"/>
                            </a:rPr>
                            <m:t>1</m:t>
                          </m:r>
                        </m:sub>
                      </m:sSub>
                      <m:r>
                        <a:rPr lang="cs-CZ" i="0">
                          <a:solidFill>
                            <a:schemeClr val="tx1"/>
                          </a:solidFill>
                          <a:latin typeface="Cambria Math" panose="02040503050406030204" pitchFamily="18" charset="0"/>
                        </a:rPr>
                        <m:t>=</m:t>
                      </m:r>
                      <m:r>
                        <a:rPr lang="cs-CZ" i="1">
                          <a:solidFill>
                            <a:schemeClr val="tx1"/>
                          </a:solidFill>
                          <a:latin typeface="Cambria Math" panose="02040503050406030204" pitchFamily="18" charset="0"/>
                        </a:rPr>
                        <m:t>𝑎</m:t>
                      </m:r>
                      <m:r>
                        <a:rPr lang="cs-CZ" i="0">
                          <a:solidFill>
                            <a:schemeClr val="tx1"/>
                          </a:solidFill>
                          <a:latin typeface="Cambria Math" panose="02040503050406030204" pitchFamily="18" charset="0"/>
                        </a:rPr>
                        <m:t>⋅</m:t>
                      </m:r>
                      <m:r>
                        <a:rPr lang="cs-CZ" i="1">
                          <a:solidFill>
                            <a:schemeClr val="tx1"/>
                          </a:solidFill>
                          <a:latin typeface="Cambria Math" panose="02040503050406030204" pitchFamily="18" charset="0"/>
                        </a:rPr>
                        <m:t>𝑚</m:t>
                      </m:r>
                      <m:r>
                        <a:rPr lang="cs-CZ" i="0">
                          <a:solidFill>
                            <a:schemeClr val="tx1"/>
                          </a:solidFill>
                          <a:latin typeface="Cambria Math" panose="02040503050406030204" pitchFamily="18" charset="0"/>
                        </a:rPr>
                        <m:t>⋅</m:t>
                      </m:r>
                      <m:d>
                        <m:dPr>
                          <m:ctrlPr>
                            <a:rPr lang="cs-CZ" i="1">
                              <a:solidFill>
                                <a:schemeClr val="tx1"/>
                              </a:solidFill>
                              <a:latin typeface="Cambria Math" panose="02040503050406030204" pitchFamily="18" charset="0"/>
                            </a:rPr>
                          </m:ctrlPr>
                        </m:dPr>
                        <m:e>
                          <m:r>
                            <a:rPr lang="cs-CZ" i="0">
                              <a:solidFill>
                                <a:schemeClr val="tx1"/>
                              </a:solidFill>
                              <a:latin typeface="Cambria Math" panose="02040503050406030204" pitchFamily="18" charset="0"/>
                            </a:rPr>
                            <m:t>1+</m:t>
                          </m:r>
                          <m:f>
                            <m:fPr>
                              <m:ctrlPr>
                                <a:rPr lang="cs-CZ" i="1">
                                  <a:solidFill>
                                    <a:schemeClr val="tx1"/>
                                  </a:solidFill>
                                  <a:latin typeface="Cambria Math" panose="02040503050406030204" pitchFamily="18" charset="0"/>
                                </a:rPr>
                              </m:ctrlPr>
                            </m:fPr>
                            <m:num>
                              <m:r>
                                <a:rPr lang="cs-CZ" i="1">
                                  <a:solidFill>
                                    <a:schemeClr val="tx1"/>
                                  </a:solidFill>
                                  <a:latin typeface="Cambria Math" panose="02040503050406030204" pitchFamily="18" charset="0"/>
                                </a:rPr>
                                <m:t>𝑚</m:t>
                              </m:r>
                              <m:r>
                                <a:rPr lang="cs-CZ" i="0">
                                  <a:solidFill>
                                    <a:schemeClr val="tx1"/>
                                  </a:solidFill>
                                  <a:latin typeface="Cambria Math" panose="02040503050406030204" pitchFamily="18" charset="0"/>
                                </a:rPr>
                                <m:t>+1</m:t>
                              </m:r>
                            </m:num>
                            <m:den>
                              <m:r>
                                <a:rPr lang="cs-CZ" i="0">
                                  <a:solidFill>
                                    <a:schemeClr val="tx1"/>
                                  </a:solidFill>
                                  <a:latin typeface="Cambria Math" panose="02040503050406030204" pitchFamily="18" charset="0"/>
                                </a:rPr>
                                <m:t>2</m:t>
                              </m:r>
                              <m:r>
                                <a:rPr lang="cs-CZ" i="1">
                                  <a:solidFill>
                                    <a:schemeClr val="tx1"/>
                                  </a:solidFill>
                                  <a:latin typeface="Cambria Math" panose="02040503050406030204" pitchFamily="18" charset="0"/>
                                </a:rPr>
                                <m:t>𝑚</m:t>
                              </m:r>
                            </m:den>
                          </m:f>
                          <m:r>
                            <a:rPr lang="cs-CZ" i="0">
                              <a:solidFill>
                                <a:schemeClr val="tx1"/>
                              </a:solidFill>
                              <a:latin typeface="Cambria Math" panose="02040503050406030204" pitchFamily="18" charset="0"/>
                            </a:rPr>
                            <m:t>⋅</m:t>
                          </m:r>
                          <m:r>
                            <a:rPr lang="cs-CZ" i="1">
                              <a:solidFill>
                                <a:schemeClr val="tx1"/>
                              </a:solidFill>
                              <a:latin typeface="Cambria Math" panose="02040503050406030204" pitchFamily="18" charset="0"/>
                            </a:rPr>
                            <m:t>𝑟</m:t>
                          </m:r>
                        </m:e>
                      </m:d>
                      <m:r>
                        <a:rPr lang="cs-CZ" i="0">
                          <a:solidFill>
                            <a:schemeClr val="tx1"/>
                          </a:solidFill>
                          <a:latin typeface="Cambria Math" panose="02040503050406030204" pitchFamily="18" charset="0"/>
                        </a:rPr>
                        <m:t>⋅</m:t>
                      </m:r>
                      <m:f>
                        <m:fPr>
                          <m:ctrlPr>
                            <a:rPr lang="cs-CZ" i="1">
                              <a:solidFill>
                                <a:schemeClr val="tx1"/>
                              </a:solidFill>
                              <a:latin typeface="Cambria Math" panose="02040503050406030204" pitchFamily="18" charset="0"/>
                            </a:rPr>
                          </m:ctrlPr>
                        </m:fPr>
                        <m:num>
                          <m:r>
                            <a:rPr lang="cs-CZ" i="0">
                              <a:solidFill>
                                <a:schemeClr val="tx1"/>
                              </a:solidFill>
                              <a:latin typeface="Cambria Math" panose="02040503050406030204" pitchFamily="18" charset="0"/>
                            </a:rPr>
                            <m:t>1</m:t>
                          </m:r>
                        </m:num>
                        <m:den>
                          <m:r>
                            <a:rPr lang="cs-CZ" i="0">
                              <a:solidFill>
                                <a:schemeClr val="tx1"/>
                              </a:solidFill>
                              <a:latin typeface="Cambria Math" panose="02040503050406030204" pitchFamily="18" charset="0"/>
                            </a:rPr>
                            <m:t>1+</m:t>
                          </m:r>
                          <m:r>
                            <a:rPr lang="cs-CZ" i="1">
                              <a:solidFill>
                                <a:schemeClr val="tx1"/>
                              </a:solidFill>
                              <a:latin typeface="Cambria Math" panose="02040503050406030204" pitchFamily="18" charset="0"/>
                            </a:rPr>
                            <m:t>𝑟</m:t>
                          </m:r>
                        </m:den>
                      </m:f>
                    </m:oMath>
                  </m:oMathPara>
                </a14:m>
                <a:endParaRPr lang="cs-CZ" dirty="0">
                  <a:solidFill>
                    <a:schemeClr val="tx1"/>
                  </a:solidFill>
                </a:endParaRPr>
              </a:p>
            </p:txBody>
          </p:sp>
        </mc:Choice>
        <mc:Fallback xmlns="">
          <p:sp>
            <p:nvSpPr>
              <p:cNvPr id="12" name="TextovéPole 11">
                <a:extLst>
                  <a:ext uri="{FF2B5EF4-FFF2-40B4-BE49-F238E27FC236}">
                    <a16:creationId xmlns:a16="http://schemas.microsoft.com/office/drawing/2014/main" id="{6FD31074-4043-4D31-B14D-6579FB2797FD}"/>
                  </a:ext>
                </a:extLst>
              </p:cNvPr>
              <p:cNvSpPr txBox="1">
                <a:spLocks noRot="1" noChangeAspect="1" noMove="1" noResize="1" noEditPoints="1" noAdjustHandles="1" noChangeArrowheads="1" noChangeShapeType="1" noTextEdit="1"/>
              </p:cNvSpPr>
              <p:nvPr/>
            </p:nvSpPr>
            <p:spPr>
              <a:xfrm>
                <a:off x="2497390" y="1997535"/>
                <a:ext cx="4682692" cy="829843"/>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14BFFC95-ABDD-4FD3-8768-C4F5F5E1AF9C}"/>
                  </a:ext>
                </a:extLst>
              </p:cNvPr>
              <p:cNvSpPr txBox="1"/>
              <p:nvPr/>
            </p:nvSpPr>
            <p:spPr>
              <a:xfrm>
                <a:off x="2487558" y="2916595"/>
                <a:ext cx="5639685" cy="10559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chemeClr val="tx1"/>
                              </a:solidFill>
                              <a:latin typeface="Cambria Math" panose="02040503050406030204" pitchFamily="18" charset="0"/>
                            </a:rPr>
                          </m:ctrlPr>
                        </m:sSubPr>
                        <m:e>
                          <m:r>
                            <a:rPr lang="cs-CZ" i="1">
                              <a:solidFill>
                                <a:schemeClr val="tx1"/>
                              </a:solidFill>
                              <a:latin typeface="Cambria Math" panose="02040503050406030204" pitchFamily="18" charset="0"/>
                            </a:rPr>
                            <m:t>𝑋</m:t>
                          </m:r>
                        </m:e>
                        <m:sub>
                          <m:r>
                            <a:rPr lang="cs-CZ" i="0">
                              <a:solidFill>
                                <a:schemeClr val="tx1"/>
                              </a:solidFill>
                              <a:latin typeface="Cambria Math" panose="02040503050406030204" pitchFamily="18" charset="0"/>
                            </a:rPr>
                            <m:t>1</m:t>
                          </m:r>
                        </m:sub>
                      </m:sSub>
                      <m:r>
                        <a:rPr lang="cs-CZ" i="0">
                          <a:solidFill>
                            <a:schemeClr val="tx1"/>
                          </a:solidFill>
                          <a:latin typeface="Cambria Math" panose="02040503050406030204" pitchFamily="18" charset="0"/>
                        </a:rPr>
                        <m:t>=</m:t>
                      </m:r>
                      <m:r>
                        <a:rPr lang="cs-CZ" b="0" i="0" smtClean="0">
                          <a:solidFill>
                            <a:schemeClr val="tx1"/>
                          </a:solidFill>
                          <a:latin typeface="Cambria Math" panose="02040503050406030204" pitchFamily="18" charset="0"/>
                        </a:rPr>
                        <m:t>10</m:t>
                      </m:r>
                      <m:r>
                        <a:rPr lang="cs-CZ" i="0">
                          <a:solidFill>
                            <a:schemeClr val="tx1"/>
                          </a:solidFill>
                          <a:latin typeface="Cambria Math" panose="02040503050406030204" pitchFamily="18" charset="0"/>
                        </a:rPr>
                        <m:t>⋅</m:t>
                      </m:r>
                      <m:r>
                        <a:rPr lang="cs-CZ" b="0" i="0" smtClean="0">
                          <a:solidFill>
                            <a:schemeClr val="tx1"/>
                          </a:solidFill>
                          <a:latin typeface="Cambria Math" panose="02040503050406030204" pitchFamily="18" charset="0"/>
                        </a:rPr>
                        <m:t>10</m:t>
                      </m:r>
                      <m:r>
                        <a:rPr lang="cs-CZ" i="0">
                          <a:solidFill>
                            <a:schemeClr val="tx1"/>
                          </a:solidFill>
                          <a:latin typeface="Cambria Math" panose="02040503050406030204" pitchFamily="18" charset="0"/>
                        </a:rPr>
                        <m:t>⋅</m:t>
                      </m:r>
                      <m:d>
                        <m:dPr>
                          <m:ctrlPr>
                            <a:rPr lang="cs-CZ" i="1">
                              <a:solidFill>
                                <a:schemeClr val="tx1"/>
                              </a:solidFill>
                              <a:latin typeface="Cambria Math" panose="02040503050406030204" pitchFamily="18" charset="0"/>
                            </a:rPr>
                          </m:ctrlPr>
                        </m:dPr>
                        <m:e>
                          <m:r>
                            <a:rPr lang="cs-CZ" i="0">
                              <a:solidFill>
                                <a:schemeClr val="tx1"/>
                              </a:solidFill>
                              <a:latin typeface="Cambria Math" panose="02040503050406030204" pitchFamily="18" charset="0"/>
                            </a:rPr>
                            <m:t>1+</m:t>
                          </m:r>
                          <m:f>
                            <m:fPr>
                              <m:ctrlPr>
                                <a:rPr lang="cs-CZ" i="1">
                                  <a:solidFill>
                                    <a:schemeClr val="tx1"/>
                                  </a:solidFill>
                                  <a:latin typeface="Cambria Math" panose="02040503050406030204" pitchFamily="18" charset="0"/>
                                </a:rPr>
                              </m:ctrlPr>
                            </m:fPr>
                            <m:num>
                              <m:r>
                                <a:rPr lang="cs-CZ" b="0" i="0" smtClean="0">
                                  <a:solidFill>
                                    <a:schemeClr val="tx1"/>
                                  </a:solidFill>
                                  <a:latin typeface="Cambria Math" panose="02040503050406030204" pitchFamily="18" charset="0"/>
                                </a:rPr>
                                <m:t>11</m:t>
                              </m:r>
                            </m:num>
                            <m:den>
                              <m:r>
                                <a:rPr lang="cs-CZ" i="0">
                                  <a:solidFill>
                                    <a:schemeClr val="tx1"/>
                                  </a:solidFill>
                                  <a:latin typeface="Cambria Math" panose="02040503050406030204" pitchFamily="18" charset="0"/>
                                </a:rPr>
                                <m:t>2</m:t>
                              </m:r>
                              <m:r>
                                <a:rPr lang="cs-CZ" b="0" i="1" smtClean="0">
                                  <a:solidFill>
                                    <a:schemeClr val="tx1"/>
                                  </a:solidFill>
                                  <a:latin typeface="Cambria Math" panose="02040503050406030204" pitchFamily="18" charset="0"/>
                                </a:rPr>
                                <m:t>0</m:t>
                              </m:r>
                            </m:den>
                          </m:f>
                          <m:r>
                            <a:rPr lang="cs-CZ" i="0">
                              <a:solidFill>
                                <a:schemeClr val="tx1"/>
                              </a:solidFill>
                              <a:latin typeface="Cambria Math" panose="02040503050406030204" pitchFamily="18" charset="0"/>
                            </a:rPr>
                            <m:t>⋅</m:t>
                          </m:r>
                          <m:f>
                            <m:fPr>
                              <m:ctrlPr>
                                <a:rPr lang="cs-CZ" i="1" smtClean="0">
                                  <a:solidFill>
                                    <a:schemeClr val="tx1"/>
                                  </a:solidFill>
                                  <a:latin typeface="Cambria Math" panose="02040503050406030204" pitchFamily="18" charset="0"/>
                                </a:rPr>
                              </m:ctrlPr>
                            </m:fPr>
                            <m:num>
                              <m:r>
                                <a:rPr lang="cs-CZ" b="0" i="1" smtClean="0">
                                  <a:solidFill>
                                    <a:schemeClr val="tx1"/>
                                  </a:solidFill>
                                  <a:latin typeface="Cambria Math" panose="02040503050406030204" pitchFamily="18" charset="0"/>
                                </a:rPr>
                                <m:t>0,034</m:t>
                              </m:r>
                            </m:num>
                            <m:den>
                              <m:r>
                                <a:rPr lang="cs-CZ" b="0" i="1" smtClean="0">
                                  <a:solidFill>
                                    <a:schemeClr val="tx1"/>
                                  </a:solidFill>
                                  <a:latin typeface="Cambria Math" panose="02040503050406030204" pitchFamily="18" charset="0"/>
                                </a:rPr>
                                <m:t>18</m:t>
                              </m:r>
                            </m:den>
                          </m:f>
                        </m:e>
                      </m:d>
                      <m:r>
                        <a:rPr lang="cs-CZ" i="0">
                          <a:solidFill>
                            <a:schemeClr val="tx1"/>
                          </a:solidFill>
                          <a:latin typeface="Cambria Math" panose="02040503050406030204" pitchFamily="18" charset="0"/>
                        </a:rPr>
                        <m:t>⋅</m:t>
                      </m:r>
                      <m:f>
                        <m:fPr>
                          <m:ctrlPr>
                            <a:rPr lang="cs-CZ" i="1">
                              <a:solidFill>
                                <a:schemeClr val="tx1"/>
                              </a:solidFill>
                              <a:latin typeface="Cambria Math" panose="02040503050406030204" pitchFamily="18" charset="0"/>
                            </a:rPr>
                          </m:ctrlPr>
                        </m:fPr>
                        <m:num>
                          <m:r>
                            <a:rPr lang="cs-CZ" i="0">
                              <a:solidFill>
                                <a:schemeClr val="tx1"/>
                              </a:solidFill>
                              <a:latin typeface="Cambria Math" panose="02040503050406030204" pitchFamily="18" charset="0"/>
                            </a:rPr>
                            <m:t>1</m:t>
                          </m:r>
                        </m:num>
                        <m:den>
                          <m:r>
                            <a:rPr lang="cs-CZ" i="0">
                              <a:solidFill>
                                <a:schemeClr val="tx1"/>
                              </a:solidFill>
                              <a:latin typeface="Cambria Math" panose="02040503050406030204" pitchFamily="18" charset="0"/>
                            </a:rPr>
                            <m:t>1+</m:t>
                          </m:r>
                          <m:f>
                            <m:fPr>
                              <m:ctrlPr>
                                <a:rPr lang="cs-CZ" i="1" smtClean="0">
                                  <a:solidFill>
                                    <a:schemeClr val="tx1"/>
                                  </a:solidFill>
                                  <a:latin typeface="Cambria Math" panose="02040503050406030204" pitchFamily="18" charset="0"/>
                                </a:rPr>
                              </m:ctrlPr>
                            </m:fPr>
                            <m:num>
                              <m:r>
                                <a:rPr lang="cs-CZ" b="0" i="1" smtClean="0">
                                  <a:solidFill>
                                    <a:schemeClr val="tx1"/>
                                  </a:solidFill>
                                  <a:latin typeface="Cambria Math" panose="02040503050406030204" pitchFamily="18" charset="0"/>
                                </a:rPr>
                                <m:t>0,034</m:t>
                              </m:r>
                            </m:num>
                            <m:den>
                              <m:r>
                                <a:rPr lang="cs-CZ" b="0" i="1" smtClean="0">
                                  <a:solidFill>
                                    <a:schemeClr val="tx1"/>
                                  </a:solidFill>
                                  <a:latin typeface="Cambria Math" panose="02040503050406030204" pitchFamily="18" charset="0"/>
                                </a:rPr>
                                <m:t>18</m:t>
                              </m:r>
                            </m:den>
                          </m:f>
                        </m:den>
                      </m:f>
                    </m:oMath>
                  </m:oMathPara>
                </a14:m>
                <a:endParaRPr lang="cs-CZ" dirty="0">
                  <a:solidFill>
                    <a:schemeClr val="tx1"/>
                  </a:solidFill>
                </a:endParaRPr>
              </a:p>
            </p:txBody>
          </p:sp>
        </mc:Choice>
        <mc:Fallback xmlns="">
          <p:sp>
            <p:nvSpPr>
              <p:cNvPr id="13" name="TextovéPole 12">
                <a:extLst>
                  <a:ext uri="{FF2B5EF4-FFF2-40B4-BE49-F238E27FC236}">
                    <a16:creationId xmlns:a16="http://schemas.microsoft.com/office/drawing/2014/main" id="{14BFFC95-ABDD-4FD3-8768-C4F5F5E1AF9C}"/>
                  </a:ext>
                </a:extLst>
              </p:cNvPr>
              <p:cNvSpPr txBox="1">
                <a:spLocks noRot="1" noChangeAspect="1" noMove="1" noResize="1" noEditPoints="1" noAdjustHandles="1" noChangeArrowheads="1" noChangeShapeType="1" noTextEdit="1"/>
              </p:cNvSpPr>
              <p:nvPr/>
            </p:nvSpPr>
            <p:spPr>
              <a:xfrm>
                <a:off x="2487558" y="2916595"/>
                <a:ext cx="5639685" cy="1055930"/>
              </a:xfrm>
              <a:prstGeom prst="rect">
                <a:avLst/>
              </a:prstGeom>
              <a:blipFill>
                <a:blip r:embed="rId3"/>
                <a:stretch>
                  <a:fillRect/>
                </a:stretch>
              </a:blipFill>
            </p:spPr>
            <p:txBody>
              <a:bodyPr/>
              <a:lstStyle/>
              <a:p>
                <a:r>
                  <a:rPr lang="cs-CZ">
                    <a:noFill/>
                  </a:rPr>
                  <a:t> </a:t>
                </a:r>
              </a:p>
            </p:txBody>
          </p:sp>
        </mc:Fallback>
      </mc:AlternateContent>
      <p:sp>
        <p:nvSpPr>
          <p:cNvPr id="14" name="TextovéPole 13">
            <a:extLst>
              <a:ext uri="{FF2B5EF4-FFF2-40B4-BE49-F238E27FC236}">
                <a16:creationId xmlns:a16="http://schemas.microsoft.com/office/drawing/2014/main" id="{FDEDC7C1-48F1-4E86-9F0D-86D4AAA27332}"/>
              </a:ext>
            </a:extLst>
          </p:cNvPr>
          <p:cNvSpPr txBox="1"/>
          <p:nvPr/>
        </p:nvSpPr>
        <p:spPr>
          <a:xfrm>
            <a:off x="837987" y="3994317"/>
            <a:ext cx="8691717" cy="338554"/>
          </a:xfrm>
          <a:prstGeom prst="rect">
            <a:avLst/>
          </a:prstGeom>
          <a:noFill/>
        </p:spPr>
        <p:txBody>
          <a:bodyPr wrap="square" rtlCol="0">
            <a:spAutoFit/>
          </a:bodyPr>
          <a:lstStyle/>
          <a:p>
            <a:r>
              <a:rPr lang="cs-CZ" sz="1600" dirty="0"/>
              <a:t>a dosadíme za a1 do geometrické řady, kde jeden člen odpovídá úrokovacímu období:</a:t>
            </a:r>
          </a:p>
        </p:txBody>
      </p:sp>
      <mc:AlternateContent xmlns:mc="http://schemas.openxmlformats.org/markup-compatibility/2006">
        <mc:Choice xmlns:a14="http://schemas.microsoft.com/office/drawing/2010/main" Requires="a14">
          <p:sp>
            <p:nvSpPr>
              <p:cNvPr id="15" name="TextovéPole 14">
                <a:extLst>
                  <a:ext uri="{FF2B5EF4-FFF2-40B4-BE49-F238E27FC236}">
                    <a16:creationId xmlns:a16="http://schemas.microsoft.com/office/drawing/2014/main" id="{8F81AA01-4C97-43B6-A044-3348D9D3A297}"/>
                  </a:ext>
                </a:extLst>
              </p:cNvPr>
              <p:cNvSpPr txBox="1"/>
              <p:nvPr/>
            </p:nvSpPr>
            <p:spPr>
              <a:xfrm>
                <a:off x="1037322" y="4541095"/>
                <a:ext cx="5124929" cy="1196738"/>
              </a:xfrm>
              <a:prstGeom prst="rect">
                <a:avLst/>
              </a:prstGeom>
              <a:noFill/>
            </p:spPr>
            <p:txBody>
              <a:bodyPr wrap="none" lIns="0" tIns="0" rIns="0" bIns="0" rtlCol="0">
                <a:spAutoFit/>
              </a:bodyPr>
              <a:lstStyle/>
              <a:p>
                <a14:m>
                  <m:oMath xmlns:m="http://schemas.openxmlformats.org/officeDocument/2006/math">
                    <m:sSub>
                      <m:sSubPr>
                        <m:ctrlPr>
                          <a:rPr lang="cs-CZ" i="1" smtClean="0">
                            <a:solidFill>
                              <a:schemeClr val="tx1"/>
                            </a:solidFill>
                            <a:latin typeface="Cambria Math" panose="02040503050406030204" pitchFamily="18" charset="0"/>
                          </a:rPr>
                        </m:ctrlPr>
                      </m:sSubPr>
                      <m:e>
                        <m:r>
                          <a:rPr lang="cs-CZ" i="1">
                            <a:solidFill>
                              <a:schemeClr val="tx1"/>
                            </a:solidFill>
                            <a:latin typeface="Cambria Math" panose="02040503050406030204" pitchFamily="18" charset="0"/>
                          </a:rPr>
                          <m:t>𝐷</m:t>
                        </m:r>
                      </m:e>
                      <m:sub>
                        <m:r>
                          <a:rPr lang="cs-CZ" i="0">
                            <a:solidFill>
                              <a:schemeClr val="tx1"/>
                            </a:solidFill>
                            <a:latin typeface="Cambria Math" panose="02040503050406030204" pitchFamily="18" charset="0"/>
                          </a:rPr>
                          <m:t>0</m:t>
                        </m:r>
                      </m:sub>
                    </m:sSub>
                    <m:r>
                      <a:rPr lang="cs-CZ" i="0">
                        <a:solidFill>
                          <a:schemeClr val="tx1"/>
                        </a:solidFill>
                        <a:latin typeface="Cambria Math" panose="02040503050406030204" pitchFamily="18" charset="0"/>
                      </a:rPr>
                      <m:t>=</m:t>
                    </m:r>
                    <m:sSub>
                      <m:sSubPr>
                        <m:ctrlPr>
                          <a:rPr lang="cs-CZ" i="1" smtClean="0">
                            <a:solidFill>
                              <a:schemeClr val="accent6"/>
                            </a:solidFill>
                            <a:latin typeface="Cambria Math" panose="02040503050406030204" pitchFamily="18" charset="0"/>
                          </a:rPr>
                        </m:ctrlPr>
                      </m:sSubPr>
                      <m:e>
                        <m:r>
                          <a:rPr lang="cs-CZ" b="0" i="1" smtClean="0">
                            <a:solidFill>
                              <a:schemeClr val="accent6"/>
                            </a:solidFill>
                            <a:latin typeface="Cambria Math" panose="02040503050406030204" pitchFamily="18" charset="0"/>
                          </a:rPr>
                          <m:t>𝑋</m:t>
                        </m:r>
                      </m:e>
                      <m:sub>
                        <m:r>
                          <a:rPr lang="cs-CZ" i="0">
                            <a:solidFill>
                              <a:schemeClr val="accent6"/>
                            </a:solidFill>
                            <a:latin typeface="Cambria Math" panose="02040503050406030204" pitchFamily="18" charset="0"/>
                          </a:rPr>
                          <m:t>1</m:t>
                        </m:r>
                      </m:sub>
                    </m:sSub>
                    <m:r>
                      <a:rPr lang="cs-CZ" i="0">
                        <a:solidFill>
                          <a:schemeClr val="tx1"/>
                        </a:solidFill>
                        <a:latin typeface="Cambria Math" panose="02040503050406030204" pitchFamily="18" charset="0"/>
                      </a:rPr>
                      <m:t>⋅</m:t>
                    </m:r>
                    <m:f>
                      <m:fPr>
                        <m:ctrlPr>
                          <a:rPr lang="cs-CZ" i="1">
                            <a:solidFill>
                              <a:schemeClr val="tx1"/>
                            </a:solidFill>
                            <a:latin typeface="Cambria Math" panose="02040503050406030204" pitchFamily="18" charset="0"/>
                          </a:rPr>
                        </m:ctrlPr>
                      </m:fPr>
                      <m:num>
                        <m:r>
                          <a:rPr lang="cs-CZ" i="0">
                            <a:solidFill>
                              <a:schemeClr val="tx1"/>
                            </a:solidFill>
                            <a:latin typeface="Cambria Math" panose="02040503050406030204" pitchFamily="18" charset="0"/>
                          </a:rPr>
                          <m:t>1−</m:t>
                        </m:r>
                        <m:sSup>
                          <m:sSupPr>
                            <m:ctrlPr>
                              <a:rPr lang="cs-CZ" i="1">
                                <a:solidFill>
                                  <a:schemeClr val="tx1"/>
                                </a:solidFill>
                                <a:latin typeface="Cambria Math" panose="02040503050406030204" pitchFamily="18" charset="0"/>
                              </a:rPr>
                            </m:ctrlPr>
                          </m:sSupPr>
                          <m:e>
                            <m:d>
                              <m:dPr>
                                <m:ctrlPr>
                                  <a:rPr lang="cs-CZ" i="1" smtClean="0">
                                    <a:solidFill>
                                      <a:srgbClr val="00B050"/>
                                    </a:solidFill>
                                    <a:latin typeface="Cambria Math" panose="02040503050406030204" pitchFamily="18" charset="0"/>
                                  </a:rPr>
                                </m:ctrlPr>
                              </m:dPr>
                              <m:e>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m:t>
                                    </m:r>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0,034</m:t>
                                        </m:r>
                                      </m:num>
                                      <m:den>
                                        <m:r>
                                          <a:rPr lang="cs-CZ" i="0">
                                            <a:solidFill>
                                              <a:srgbClr val="00B050"/>
                                            </a:solidFill>
                                            <a:latin typeface="Cambria Math" panose="02040503050406030204" pitchFamily="18" charset="0"/>
                                          </a:rPr>
                                          <m:t>18</m:t>
                                        </m:r>
                                      </m:den>
                                    </m:f>
                                  </m:den>
                                </m:f>
                              </m:e>
                            </m:d>
                          </m:e>
                          <m:sup>
                            <m:r>
                              <a:rPr lang="cs-CZ" i="0">
                                <a:solidFill>
                                  <a:schemeClr val="tx1"/>
                                </a:solidFill>
                                <a:latin typeface="Cambria Math" panose="02040503050406030204" pitchFamily="18" charset="0"/>
                              </a:rPr>
                              <m:t>18</m:t>
                            </m:r>
                            <m:r>
                              <a:rPr lang="cs-CZ">
                                <a:latin typeface="Cambria Math" panose="02040503050406030204" pitchFamily="18" charset="0"/>
                              </a:rPr>
                              <m:t>⋅</m:t>
                            </m:r>
                            <m:r>
                              <a:rPr lang="cs-CZ" i="0">
                                <a:solidFill>
                                  <a:schemeClr val="tx1"/>
                                </a:solidFill>
                                <a:latin typeface="Cambria Math" panose="02040503050406030204" pitchFamily="18" charset="0"/>
                              </a:rPr>
                              <m:t>12</m:t>
                            </m:r>
                          </m:sup>
                        </m:sSup>
                      </m:num>
                      <m:den>
                        <m:r>
                          <a:rPr lang="cs-CZ" i="0">
                            <a:solidFill>
                              <a:schemeClr val="tx1"/>
                            </a:solidFill>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m:t>
                            </m:r>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0,034</m:t>
                                </m:r>
                              </m:num>
                              <m:den>
                                <m:r>
                                  <a:rPr lang="cs-CZ" i="0">
                                    <a:solidFill>
                                      <a:srgbClr val="00B050"/>
                                    </a:solidFill>
                                    <a:latin typeface="Cambria Math" panose="02040503050406030204" pitchFamily="18" charset="0"/>
                                  </a:rPr>
                                  <m:t>18</m:t>
                                </m:r>
                              </m:den>
                            </m:f>
                          </m:den>
                        </m:f>
                      </m:den>
                    </m:f>
                  </m:oMath>
                </a14:m>
                <a:r>
                  <a:rPr lang="cs-CZ" dirty="0">
                    <a:solidFill>
                      <a:schemeClr val="tx1"/>
                    </a:solidFill>
                  </a:rPr>
                  <a:t>= 17 741,27 Kč</a:t>
                </a:r>
              </a:p>
            </p:txBody>
          </p:sp>
        </mc:Choice>
        <mc:Fallback>
          <p:sp>
            <p:nvSpPr>
              <p:cNvPr id="15" name="TextovéPole 14">
                <a:extLst>
                  <a:ext uri="{FF2B5EF4-FFF2-40B4-BE49-F238E27FC236}">
                    <a16:creationId xmlns:a16="http://schemas.microsoft.com/office/drawing/2014/main" id="{8F81AA01-4C97-43B6-A044-3348D9D3A297}"/>
                  </a:ext>
                </a:extLst>
              </p:cNvPr>
              <p:cNvSpPr txBox="1">
                <a:spLocks noRot="1" noChangeAspect="1" noMove="1" noResize="1" noEditPoints="1" noAdjustHandles="1" noChangeArrowheads="1" noChangeShapeType="1" noTextEdit="1"/>
              </p:cNvSpPr>
              <p:nvPr/>
            </p:nvSpPr>
            <p:spPr>
              <a:xfrm>
                <a:off x="1037322" y="4541095"/>
                <a:ext cx="5124929" cy="1196738"/>
              </a:xfrm>
              <a:prstGeom prst="rect">
                <a:avLst/>
              </a:prstGeom>
              <a:blipFill>
                <a:blip r:embed="rId4"/>
                <a:stretch>
                  <a:fillRect r="-2854"/>
                </a:stretch>
              </a:blipFill>
            </p:spPr>
            <p:txBody>
              <a:bodyPr/>
              <a:lstStyle/>
              <a:p>
                <a:r>
                  <a:rPr lang="cs-CZ">
                    <a:noFill/>
                  </a:rPr>
                  <a:t> </a:t>
                </a:r>
              </a:p>
            </p:txBody>
          </p:sp>
        </mc:Fallback>
      </mc:AlternateContent>
      <p:sp>
        <p:nvSpPr>
          <p:cNvPr id="16" name="Obdélník 15">
            <a:extLst>
              <a:ext uri="{FF2B5EF4-FFF2-40B4-BE49-F238E27FC236}">
                <a16:creationId xmlns:a16="http://schemas.microsoft.com/office/drawing/2014/main" id="{8B2529F1-BDF4-4448-B83C-8E04BD90E2B6}"/>
              </a:ext>
            </a:extLst>
          </p:cNvPr>
          <p:cNvSpPr/>
          <p:nvPr/>
        </p:nvSpPr>
        <p:spPr bwMode="auto">
          <a:xfrm>
            <a:off x="4277032" y="4640826"/>
            <a:ext cx="2064774" cy="1009293"/>
          </a:xfrm>
          <a:prstGeom prst="rect">
            <a:avLst/>
          </a:prstGeom>
          <a:solidFill>
            <a:srgbClr val="92D050">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70494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5E3887-7074-49A2-9196-DA59FC769049}"/>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6E688238-39BB-42CA-A05C-BA8AFAC64C3B}"/>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96989DC0-F519-474D-A002-4B920A4A3E37}"/>
              </a:ext>
            </a:extLst>
          </p:cNvPr>
          <p:cNvSpPr>
            <a:spLocks noGrp="1"/>
          </p:cNvSpPr>
          <p:nvPr>
            <p:ph type="title"/>
          </p:nvPr>
        </p:nvSpPr>
        <p:spPr/>
        <p:txBody>
          <a:bodyPr/>
          <a:lstStyle/>
          <a:p>
            <a:r>
              <a:rPr lang="cs-CZ" dirty="0"/>
              <a:t>Příklad </a:t>
            </a:r>
            <a:r>
              <a:rPr lang="cs-CZ" dirty="0" err="1"/>
              <a:t>Socrative</a:t>
            </a:r>
            <a:r>
              <a:rPr lang="cs-CZ" dirty="0"/>
              <a:t> 1 – řešení</a:t>
            </a:r>
          </a:p>
        </p:txBody>
      </p:sp>
      <p:sp>
        <p:nvSpPr>
          <p:cNvPr id="7" name="TextovéPole 6">
            <a:extLst>
              <a:ext uri="{FF2B5EF4-FFF2-40B4-BE49-F238E27FC236}">
                <a16:creationId xmlns:a16="http://schemas.microsoft.com/office/drawing/2014/main" id="{9BE726D6-0883-44DC-9560-880A5BC9D072}"/>
              </a:ext>
            </a:extLst>
          </p:cNvPr>
          <p:cNvSpPr txBox="1"/>
          <p:nvPr/>
        </p:nvSpPr>
        <p:spPr>
          <a:xfrm>
            <a:off x="720000" y="1442383"/>
            <a:ext cx="1610245" cy="138499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a = 10 Kč</a:t>
            </a:r>
          </a:p>
          <a:p>
            <a:r>
              <a:rPr lang="cs-CZ" sz="1200" dirty="0"/>
              <a:t>n = 12 let</a:t>
            </a:r>
          </a:p>
          <a:p>
            <a:r>
              <a:rPr lang="cs-CZ" sz="1200" dirty="0"/>
              <a:t>r = 3,4 % </a:t>
            </a:r>
            <a:r>
              <a:rPr lang="cs-CZ" sz="1200" dirty="0" err="1"/>
              <a:t>p.a</a:t>
            </a:r>
            <a:r>
              <a:rPr lang="cs-CZ" sz="1200" dirty="0"/>
              <a:t>.</a:t>
            </a:r>
          </a:p>
          <a:p>
            <a:r>
              <a:rPr lang="cs-CZ" sz="1200" dirty="0"/>
              <a:t>ÚO = 20 D</a:t>
            </a:r>
          </a:p>
          <a:p>
            <a:r>
              <a:rPr lang="cs-CZ" sz="1200" dirty="0"/>
              <a:t>PO = 2 D</a:t>
            </a:r>
          </a:p>
          <a:p>
            <a:r>
              <a:rPr lang="cs-CZ" sz="1200" dirty="0"/>
              <a:t>m = 10</a:t>
            </a:r>
          </a:p>
          <a:p>
            <a:r>
              <a:rPr lang="cs-CZ" sz="1200" dirty="0"/>
              <a:t>D</a:t>
            </a:r>
            <a:r>
              <a:rPr lang="cs-CZ" sz="900" dirty="0"/>
              <a:t>0</a:t>
            </a:r>
            <a:r>
              <a:rPr lang="cs-CZ" sz="1200" dirty="0"/>
              <a:t> = ?</a:t>
            </a:r>
          </a:p>
        </p:txBody>
      </p:sp>
      <p:sp>
        <p:nvSpPr>
          <p:cNvPr id="11" name="TextovéPole 10">
            <a:extLst>
              <a:ext uri="{FF2B5EF4-FFF2-40B4-BE49-F238E27FC236}">
                <a16:creationId xmlns:a16="http://schemas.microsoft.com/office/drawing/2014/main" id="{6674CFE2-8FF4-4BCB-ABE5-B3D06E80968F}"/>
              </a:ext>
            </a:extLst>
          </p:cNvPr>
          <p:cNvSpPr txBox="1"/>
          <p:nvPr/>
        </p:nvSpPr>
        <p:spPr>
          <a:xfrm>
            <a:off x="2458061" y="1569565"/>
            <a:ext cx="8691717" cy="338554"/>
          </a:xfrm>
          <a:prstGeom prst="rect">
            <a:avLst/>
          </a:prstGeom>
          <a:noFill/>
        </p:spPr>
        <p:txBody>
          <a:bodyPr wrap="square" rtlCol="0">
            <a:spAutoFit/>
          </a:bodyPr>
          <a:lstStyle/>
          <a:p>
            <a:r>
              <a:rPr lang="cs-CZ" sz="1600" dirty="0"/>
              <a:t>Příklad lze samozřejmě zapsat v jedné rovnici:</a:t>
            </a:r>
          </a:p>
        </p:txBody>
      </p:sp>
      <p:sp>
        <p:nvSpPr>
          <p:cNvPr id="14" name="TextovéPole 13">
            <a:extLst>
              <a:ext uri="{FF2B5EF4-FFF2-40B4-BE49-F238E27FC236}">
                <a16:creationId xmlns:a16="http://schemas.microsoft.com/office/drawing/2014/main" id="{FDEDC7C1-48F1-4E86-9F0D-86D4AAA27332}"/>
              </a:ext>
            </a:extLst>
          </p:cNvPr>
          <p:cNvSpPr txBox="1"/>
          <p:nvPr/>
        </p:nvSpPr>
        <p:spPr>
          <a:xfrm>
            <a:off x="2458061" y="3729505"/>
            <a:ext cx="8691717" cy="338554"/>
          </a:xfrm>
          <a:prstGeom prst="rect">
            <a:avLst/>
          </a:prstGeom>
          <a:noFill/>
        </p:spPr>
        <p:txBody>
          <a:bodyPr wrap="square" rtlCol="0">
            <a:spAutoFit/>
          </a:bodyPr>
          <a:lstStyle/>
          <a:p>
            <a:r>
              <a:rPr lang="cs-CZ" sz="1600" dirty="0"/>
              <a:t>což lze upravit do tvaru:</a:t>
            </a:r>
          </a:p>
        </p:txBody>
      </p:sp>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5C6F7A08-1520-48F0-BB62-9A27BA5C422D}"/>
                  </a:ext>
                </a:extLst>
              </p:cNvPr>
              <p:cNvSpPr txBox="1"/>
              <p:nvPr/>
            </p:nvSpPr>
            <p:spPr>
              <a:xfrm>
                <a:off x="2679291" y="2027069"/>
                <a:ext cx="6614375" cy="1345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𝐷</m:t>
                          </m:r>
                        </m:e>
                        <m:sub>
                          <m:r>
                            <a:rPr lang="cs-CZ" i="0">
                              <a:latin typeface="Cambria Math" panose="02040503050406030204" pitchFamily="18" charset="0"/>
                            </a:rPr>
                            <m:t>0</m:t>
                          </m:r>
                        </m:sub>
                      </m:sSub>
                      <m:r>
                        <a:rPr lang="cs-CZ" i="0">
                          <a:latin typeface="Cambria Math" panose="02040503050406030204" pitchFamily="18" charset="0"/>
                        </a:rPr>
                        <m:t>=</m:t>
                      </m:r>
                      <m:r>
                        <a:rPr lang="cs-CZ" i="1" smtClean="0">
                          <a:solidFill>
                            <a:schemeClr val="accent6"/>
                          </a:solidFill>
                          <a:latin typeface="Cambria Math" panose="02040503050406030204" pitchFamily="18" charset="0"/>
                        </a:rPr>
                        <m:t>𝑎</m:t>
                      </m:r>
                      <m:r>
                        <a:rPr lang="cs-CZ">
                          <a:solidFill>
                            <a:schemeClr val="accent6"/>
                          </a:solidFill>
                          <a:latin typeface="Cambria Math" panose="02040503050406030204" pitchFamily="18" charset="0"/>
                        </a:rPr>
                        <m:t>⋅</m:t>
                      </m:r>
                      <m:r>
                        <a:rPr lang="cs-CZ" i="1">
                          <a:solidFill>
                            <a:schemeClr val="accent6"/>
                          </a:solidFill>
                          <a:latin typeface="Cambria Math" panose="02040503050406030204" pitchFamily="18" charset="0"/>
                        </a:rPr>
                        <m:t>𝑚</m:t>
                      </m:r>
                      <m:r>
                        <a:rPr lang="cs-CZ" i="0">
                          <a:solidFill>
                            <a:schemeClr val="accent6"/>
                          </a:solidFill>
                          <a:latin typeface="Cambria Math" panose="02040503050406030204" pitchFamily="18" charset="0"/>
                        </a:rPr>
                        <m:t>⋅</m:t>
                      </m:r>
                      <m:d>
                        <m:dPr>
                          <m:ctrlPr>
                            <a:rPr lang="cs-CZ" i="1">
                              <a:solidFill>
                                <a:schemeClr val="accent6"/>
                              </a:solidFill>
                              <a:latin typeface="Cambria Math" panose="02040503050406030204" pitchFamily="18" charset="0"/>
                            </a:rPr>
                          </m:ctrlPr>
                        </m:dPr>
                        <m:e>
                          <m:r>
                            <a:rPr lang="cs-CZ" i="0">
                              <a:solidFill>
                                <a:schemeClr val="accent6"/>
                              </a:solidFill>
                              <a:latin typeface="Cambria Math" panose="02040503050406030204" pitchFamily="18" charset="0"/>
                            </a:rPr>
                            <m:t>1+</m:t>
                          </m:r>
                          <m:f>
                            <m:fPr>
                              <m:ctrlPr>
                                <a:rPr lang="cs-CZ" i="1">
                                  <a:solidFill>
                                    <a:schemeClr val="accent6"/>
                                  </a:solidFill>
                                  <a:latin typeface="Cambria Math" panose="02040503050406030204" pitchFamily="18" charset="0"/>
                                </a:rPr>
                              </m:ctrlPr>
                            </m:fPr>
                            <m:num>
                              <m:r>
                                <a:rPr lang="cs-CZ" i="1">
                                  <a:solidFill>
                                    <a:schemeClr val="accent6"/>
                                  </a:solidFill>
                                  <a:latin typeface="Cambria Math" panose="02040503050406030204" pitchFamily="18" charset="0"/>
                                </a:rPr>
                                <m:t>𝑚</m:t>
                              </m:r>
                              <m:r>
                                <a:rPr lang="cs-CZ" i="0">
                                  <a:solidFill>
                                    <a:schemeClr val="accent6"/>
                                  </a:solidFill>
                                  <a:latin typeface="Cambria Math" panose="02040503050406030204" pitchFamily="18" charset="0"/>
                                </a:rPr>
                                <m:t>+1</m:t>
                              </m:r>
                            </m:num>
                            <m:den>
                              <m:r>
                                <a:rPr lang="cs-CZ" i="0">
                                  <a:solidFill>
                                    <a:schemeClr val="accent6"/>
                                  </a:solidFill>
                                  <a:latin typeface="Cambria Math" panose="02040503050406030204" pitchFamily="18" charset="0"/>
                                </a:rPr>
                                <m:t>2</m:t>
                              </m:r>
                              <m:r>
                                <a:rPr lang="cs-CZ" i="1">
                                  <a:solidFill>
                                    <a:schemeClr val="accent6"/>
                                  </a:solidFill>
                                  <a:latin typeface="Cambria Math" panose="02040503050406030204" pitchFamily="18" charset="0"/>
                                </a:rPr>
                                <m:t>𝑚</m:t>
                              </m:r>
                            </m:den>
                          </m:f>
                          <m:r>
                            <a:rPr lang="cs-CZ" i="0">
                              <a:solidFill>
                                <a:schemeClr val="accent6"/>
                              </a:solidFill>
                              <a:latin typeface="Cambria Math" panose="02040503050406030204" pitchFamily="18" charset="0"/>
                            </a:rPr>
                            <m:t>⋅</m:t>
                          </m:r>
                          <m:r>
                            <a:rPr lang="cs-CZ" i="1">
                              <a:solidFill>
                                <a:schemeClr val="accent6"/>
                              </a:solidFill>
                              <a:latin typeface="Cambria Math" panose="02040503050406030204" pitchFamily="18" charset="0"/>
                            </a:rPr>
                            <m:t>𝑟</m:t>
                          </m:r>
                        </m:e>
                      </m:d>
                      <m:r>
                        <a:rPr lang="cs-CZ" i="0" smtClean="0">
                          <a:solidFill>
                            <a:schemeClr val="accent6"/>
                          </a:solidFill>
                          <a:latin typeface="Cambria Math" panose="02040503050406030204" pitchFamily="18" charset="0"/>
                        </a:rPr>
                        <m:t>⋅</m:t>
                      </m:r>
                      <m:f>
                        <m:fPr>
                          <m:ctrlPr>
                            <a:rPr lang="cs-CZ" i="1" smtClean="0">
                              <a:solidFill>
                                <a:schemeClr val="accent6"/>
                              </a:solidFill>
                              <a:latin typeface="Cambria Math" panose="02040503050406030204" pitchFamily="18" charset="0"/>
                            </a:rPr>
                          </m:ctrlPr>
                        </m:fPr>
                        <m:num>
                          <m:r>
                            <a:rPr lang="cs-CZ" i="0">
                              <a:solidFill>
                                <a:schemeClr val="accent6"/>
                              </a:solidFill>
                              <a:latin typeface="Cambria Math" panose="02040503050406030204" pitchFamily="18" charset="0"/>
                            </a:rPr>
                            <m:t>1</m:t>
                          </m:r>
                        </m:num>
                        <m:den>
                          <m:r>
                            <a:rPr lang="cs-CZ" i="0" smtClean="0">
                              <a:solidFill>
                                <a:schemeClr val="accent6"/>
                              </a:solidFill>
                              <a:latin typeface="Cambria Math" panose="02040503050406030204" pitchFamily="18" charset="0"/>
                            </a:rPr>
                            <m:t>1+</m:t>
                          </m:r>
                          <m:r>
                            <a:rPr lang="cs-CZ" i="1" smtClean="0">
                              <a:solidFill>
                                <a:schemeClr val="accent6"/>
                              </a:solidFill>
                              <a:latin typeface="Cambria Math" panose="02040503050406030204" pitchFamily="18" charset="0"/>
                            </a:rPr>
                            <m:t>𝑟</m:t>
                          </m:r>
                        </m:den>
                      </m:f>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0">
                              <a:latin typeface="Cambria Math" panose="02040503050406030204" pitchFamily="18" charset="0"/>
                            </a:rPr>
                            <m:t>1−</m:t>
                          </m:r>
                          <m:sSup>
                            <m:sSupPr>
                              <m:ctrlPr>
                                <a:rPr lang="cs-CZ" i="1">
                                  <a:solidFill>
                                    <a:srgbClr val="836967"/>
                                  </a:solidFill>
                                  <a:latin typeface="Cambria Math" panose="02040503050406030204" pitchFamily="18" charset="0"/>
                                </a:rPr>
                              </m:ctrlPr>
                            </m:sSupPr>
                            <m:e>
                              <m:d>
                                <m:dPr>
                                  <m:ctrlPr>
                                    <a:rPr lang="cs-CZ" i="1" smtClean="0">
                                      <a:solidFill>
                                        <a:srgbClr val="00B050"/>
                                      </a:solidFill>
                                      <a:latin typeface="Cambria Math" panose="02040503050406030204" pitchFamily="18" charset="0"/>
                                    </a:rPr>
                                  </m:ctrlPr>
                                </m:dPr>
                                <m:e>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m:t>
                                      </m:r>
                                      <m:r>
                                        <a:rPr lang="cs-CZ" i="1">
                                          <a:solidFill>
                                            <a:srgbClr val="00B050"/>
                                          </a:solidFill>
                                          <a:latin typeface="Cambria Math" panose="02040503050406030204" pitchFamily="18" charset="0"/>
                                        </a:rPr>
                                        <m:t>𝑟</m:t>
                                      </m:r>
                                    </m:den>
                                  </m:f>
                                </m:e>
                              </m:d>
                            </m:e>
                            <m:sup>
                              <m:r>
                                <a:rPr lang="cs-CZ" i="1">
                                  <a:latin typeface="Cambria Math" panose="02040503050406030204" pitchFamily="18" charset="0"/>
                                </a:rPr>
                                <m:t>𝑛</m:t>
                              </m:r>
                            </m:sup>
                          </m:sSup>
                        </m:num>
                        <m:den>
                          <m:r>
                            <a:rPr lang="cs-CZ" i="0" smtClean="0">
                              <a:solidFill>
                                <a:schemeClr val="tx1"/>
                              </a:solidFill>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m:t>
                              </m:r>
                              <m:r>
                                <a:rPr lang="cs-CZ" i="1">
                                  <a:solidFill>
                                    <a:srgbClr val="00B050"/>
                                  </a:solidFill>
                                  <a:latin typeface="Cambria Math" panose="02040503050406030204" pitchFamily="18" charset="0"/>
                                </a:rPr>
                                <m:t>𝑟</m:t>
                              </m:r>
                            </m:den>
                          </m:f>
                        </m:den>
                      </m:f>
                    </m:oMath>
                  </m:oMathPara>
                </a14:m>
                <a:endParaRPr lang="cs-CZ" dirty="0"/>
              </a:p>
            </p:txBody>
          </p:sp>
        </mc:Choice>
        <mc:Fallback xmlns="">
          <p:sp>
            <p:nvSpPr>
              <p:cNvPr id="5" name="TextovéPole 4">
                <a:extLst>
                  <a:ext uri="{FF2B5EF4-FFF2-40B4-BE49-F238E27FC236}">
                    <a16:creationId xmlns:a16="http://schemas.microsoft.com/office/drawing/2014/main" id="{5C6F7A08-1520-48F0-BB62-9A27BA5C422D}"/>
                  </a:ext>
                </a:extLst>
              </p:cNvPr>
              <p:cNvSpPr txBox="1">
                <a:spLocks noRot="1" noChangeAspect="1" noMove="1" noResize="1" noEditPoints="1" noAdjustHandles="1" noChangeArrowheads="1" noChangeShapeType="1" noTextEdit="1"/>
              </p:cNvSpPr>
              <p:nvPr/>
            </p:nvSpPr>
            <p:spPr>
              <a:xfrm>
                <a:off x="2679291" y="2027069"/>
                <a:ext cx="6614375" cy="1345433"/>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F93EFD5F-E9CD-4415-BCCC-1418EBB7C180}"/>
                  </a:ext>
                </a:extLst>
              </p:cNvPr>
              <p:cNvSpPr txBox="1"/>
              <p:nvPr/>
            </p:nvSpPr>
            <p:spPr>
              <a:xfrm>
                <a:off x="2679290" y="4187010"/>
                <a:ext cx="5702395" cy="11374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𝐷</m:t>
                          </m:r>
                        </m:e>
                        <m:sub>
                          <m:r>
                            <a:rPr lang="cs-CZ" i="0">
                              <a:latin typeface="Cambria Math" panose="02040503050406030204" pitchFamily="18" charset="0"/>
                            </a:rPr>
                            <m:t>0</m:t>
                          </m:r>
                        </m:sub>
                      </m:sSub>
                      <m:r>
                        <a:rPr lang="cs-CZ" i="0">
                          <a:latin typeface="Cambria Math" panose="02040503050406030204" pitchFamily="18" charset="0"/>
                        </a:rPr>
                        <m:t>=</m:t>
                      </m:r>
                      <m:r>
                        <a:rPr lang="cs-CZ" i="1" smtClean="0">
                          <a:solidFill>
                            <a:schemeClr val="accent6"/>
                          </a:solidFill>
                          <a:latin typeface="Cambria Math" panose="02040503050406030204" pitchFamily="18" charset="0"/>
                        </a:rPr>
                        <m:t>𝑎</m:t>
                      </m:r>
                      <m:r>
                        <a:rPr lang="cs-CZ">
                          <a:solidFill>
                            <a:schemeClr val="accent6"/>
                          </a:solidFill>
                          <a:latin typeface="Cambria Math" panose="02040503050406030204" pitchFamily="18" charset="0"/>
                        </a:rPr>
                        <m:t>⋅</m:t>
                      </m:r>
                      <m:r>
                        <a:rPr lang="cs-CZ" i="1">
                          <a:solidFill>
                            <a:schemeClr val="accent6"/>
                          </a:solidFill>
                          <a:latin typeface="Cambria Math" panose="02040503050406030204" pitchFamily="18" charset="0"/>
                        </a:rPr>
                        <m:t>𝑚</m:t>
                      </m:r>
                      <m:r>
                        <a:rPr lang="cs-CZ" i="0">
                          <a:solidFill>
                            <a:schemeClr val="accent6"/>
                          </a:solidFill>
                          <a:latin typeface="Cambria Math" panose="02040503050406030204" pitchFamily="18" charset="0"/>
                        </a:rPr>
                        <m:t>⋅</m:t>
                      </m:r>
                      <m:d>
                        <m:dPr>
                          <m:ctrlPr>
                            <a:rPr lang="cs-CZ" i="1">
                              <a:solidFill>
                                <a:schemeClr val="accent6"/>
                              </a:solidFill>
                              <a:latin typeface="Cambria Math" panose="02040503050406030204" pitchFamily="18" charset="0"/>
                            </a:rPr>
                          </m:ctrlPr>
                        </m:dPr>
                        <m:e>
                          <m:r>
                            <a:rPr lang="cs-CZ" i="0">
                              <a:solidFill>
                                <a:schemeClr val="accent6"/>
                              </a:solidFill>
                              <a:latin typeface="Cambria Math" panose="02040503050406030204" pitchFamily="18" charset="0"/>
                            </a:rPr>
                            <m:t>1+</m:t>
                          </m:r>
                          <m:f>
                            <m:fPr>
                              <m:ctrlPr>
                                <a:rPr lang="cs-CZ" i="1">
                                  <a:solidFill>
                                    <a:schemeClr val="accent6"/>
                                  </a:solidFill>
                                  <a:latin typeface="Cambria Math" panose="02040503050406030204" pitchFamily="18" charset="0"/>
                                </a:rPr>
                              </m:ctrlPr>
                            </m:fPr>
                            <m:num>
                              <m:r>
                                <a:rPr lang="cs-CZ" i="1">
                                  <a:solidFill>
                                    <a:schemeClr val="accent6"/>
                                  </a:solidFill>
                                  <a:latin typeface="Cambria Math" panose="02040503050406030204" pitchFamily="18" charset="0"/>
                                </a:rPr>
                                <m:t>𝑚</m:t>
                              </m:r>
                              <m:r>
                                <a:rPr lang="cs-CZ" i="0">
                                  <a:solidFill>
                                    <a:schemeClr val="accent6"/>
                                  </a:solidFill>
                                  <a:latin typeface="Cambria Math" panose="02040503050406030204" pitchFamily="18" charset="0"/>
                                </a:rPr>
                                <m:t>+1</m:t>
                              </m:r>
                            </m:num>
                            <m:den>
                              <m:r>
                                <a:rPr lang="cs-CZ" i="0">
                                  <a:solidFill>
                                    <a:schemeClr val="accent6"/>
                                  </a:solidFill>
                                  <a:latin typeface="Cambria Math" panose="02040503050406030204" pitchFamily="18" charset="0"/>
                                </a:rPr>
                                <m:t>2</m:t>
                              </m:r>
                              <m:r>
                                <a:rPr lang="cs-CZ" i="1">
                                  <a:solidFill>
                                    <a:schemeClr val="accent6"/>
                                  </a:solidFill>
                                  <a:latin typeface="Cambria Math" panose="02040503050406030204" pitchFamily="18" charset="0"/>
                                </a:rPr>
                                <m:t>𝑚</m:t>
                              </m:r>
                            </m:den>
                          </m:f>
                          <m:r>
                            <a:rPr lang="cs-CZ" i="0">
                              <a:solidFill>
                                <a:schemeClr val="accent6"/>
                              </a:solidFill>
                              <a:latin typeface="Cambria Math" panose="02040503050406030204" pitchFamily="18" charset="0"/>
                            </a:rPr>
                            <m:t>⋅</m:t>
                          </m:r>
                          <m:r>
                            <a:rPr lang="cs-CZ" i="1">
                              <a:solidFill>
                                <a:schemeClr val="accent6"/>
                              </a:solidFill>
                              <a:latin typeface="Cambria Math" panose="02040503050406030204" pitchFamily="18" charset="0"/>
                            </a:rPr>
                            <m:t>𝑟</m:t>
                          </m:r>
                        </m:e>
                      </m:d>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0">
                              <a:latin typeface="Cambria Math" panose="02040503050406030204" pitchFamily="18" charset="0"/>
                            </a:rPr>
                            <m:t>1−</m:t>
                          </m:r>
                          <m:sSup>
                            <m:sSupPr>
                              <m:ctrlPr>
                                <a:rPr lang="cs-CZ" i="1">
                                  <a:solidFill>
                                    <a:srgbClr val="836967"/>
                                  </a:solidFill>
                                  <a:latin typeface="Cambria Math" panose="02040503050406030204" pitchFamily="18" charset="0"/>
                                </a:rPr>
                              </m:ctrlPr>
                            </m:sSupPr>
                            <m:e>
                              <m:d>
                                <m:dPr>
                                  <m:ctrlPr>
                                    <a:rPr lang="cs-CZ" i="1" smtClean="0">
                                      <a:solidFill>
                                        <a:srgbClr val="00B050"/>
                                      </a:solidFill>
                                      <a:latin typeface="Cambria Math" panose="02040503050406030204" pitchFamily="18" charset="0"/>
                                    </a:rPr>
                                  </m:ctrlPr>
                                </m:dPr>
                                <m:e>
                                  <m:f>
                                    <m:fPr>
                                      <m:ctrlPr>
                                        <a:rPr lang="cs-CZ" i="1">
                                          <a:solidFill>
                                            <a:srgbClr val="00B050"/>
                                          </a:solidFill>
                                          <a:latin typeface="Cambria Math" panose="02040503050406030204" pitchFamily="18" charset="0"/>
                                        </a:rPr>
                                      </m:ctrlPr>
                                    </m:fPr>
                                    <m:num>
                                      <m:r>
                                        <a:rPr lang="cs-CZ" i="0">
                                          <a:solidFill>
                                            <a:srgbClr val="00B050"/>
                                          </a:solidFill>
                                          <a:latin typeface="Cambria Math" panose="02040503050406030204" pitchFamily="18" charset="0"/>
                                        </a:rPr>
                                        <m:t>1</m:t>
                                      </m:r>
                                    </m:num>
                                    <m:den>
                                      <m:r>
                                        <a:rPr lang="cs-CZ" i="0">
                                          <a:solidFill>
                                            <a:srgbClr val="00B050"/>
                                          </a:solidFill>
                                          <a:latin typeface="Cambria Math" panose="02040503050406030204" pitchFamily="18" charset="0"/>
                                        </a:rPr>
                                        <m:t>1+</m:t>
                                      </m:r>
                                      <m:r>
                                        <a:rPr lang="cs-CZ" i="1">
                                          <a:solidFill>
                                            <a:srgbClr val="00B050"/>
                                          </a:solidFill>
                                          <a:latin typeface="Cambria Math" panose="02040503050406030204" pitchFamily="18" charset="0"/>
                                        </a:rPr>
                                        <m:t>𝑟</m:t>
                                      </m:r>
                                    </m:den>
                                  </m:f>
                                </m:e>
                              </m:d>
                            </m:e>
                            <m:sup>
                              <m:r>
                                <a:rPr lang="cs-CZ" i="1">
                                  <a:latin typeface="Cambria Math" panose="02040503050406030204" pitchFamily="18" charset="0"/>
                                </a:rPr>
                                <m:t>𝑛</m:t>
                              </m:r>
                            </m:sup>
                          </m:sSup>
                        </m:num>
                        <m:den>
                          <m:r>
                            <a:rPr lang="cs-CZ" b="0" i="1" smtClean="0">
                              <a:latin typeface="Cambria Math" panose="02040503050406030204" pitchFamily="18" charset="0"/>
                            </a:rPr>
                            <m:t>𝑟</m:t>
                          </m:r>
                        </m:den>
                      </m:f>
                    </m:oMath>
                  </m:oMathPara>
                </a14:m>
                <a:endParaRPr lang="cs-CZ" dirty="0"/>
              </a:p>
            </p:txBody>
          </p:sp>
        </mc:Choice>
        <mc:Fallback xmlns="">
          <p:sp>
            <p:nvSpPr>
              <p:cNvPr id="19" name="TextovéPole 18">
                <a:extLst>
                  <a:ext uri="{FF2B5EF4-FFF2-40B4-BE49-F238E27FC236}">
                    <a16:creationId xmlns:a16="http://schemas.microsoft.com/office/drawing/2014/main" id="{F93EFD5F-E9CD-4415-BCCC-1418EBB7C180}"/>
                  </a:ext>
                </a:extLst>
              </p:cNvPr>
              <p:cNvSpPr txBox="1">
                <a:spLocks noRot="1" noChangeAspect="1" noMove="1" noResize="1" noEditPoints="1" noAdjustHandles="1" noChangeArrowheads="1" noChangeShapeType="1" noTextEdit="1"/>
              </p:cNvSpPr>
              <p:nvPr/>
            </p:nvSpPr>
            <p:spPr>
              <a:xfrm>
                <a:off x="2679290" y="4187010"/>
                <a:ext cx="5702395" cy="1137491"/>
              </a:xfrm>
              <a:prstGeom prst="rect">
                <a:avLst/>
              </a:prstGeom>
              <a:blipFill>
                <a:blip r:embed="rId3"/>
                <a:stretch>
                  <a:fillRect/>
                </a:stretch>
              </a:blipFill>
            </p:spPr>
            <p:txBody>
              <a:bodyPr/>
              <a:lstStyle/>
              <a:p>
                <a:r>
                  <a:rPr lang="cs-CZ">
                    <a:noFill/>
                  </a:rPr>
                  <a:t> </a:t>
                </a:r>
              </a:p>
            </p:txBody>
          </p:sp>
        </mc:Fallback>
      </mc:AlternateContent>
      <p:sp>
        <p:nvSpPr>
          <p:cNvPr id="20" name="TextovéPole 19">
            <a:extLst>
              <a:ext uri="{FF2B5EF4-FFF2-40B4-BE49-F238E27FC236}">
                <a16:creationId xmlns:a16="http://schemas.microsoft.com/office/drawing/2014/main" id="{B8AE0908-038C-4378-96D0-F3DAE07B00F0}"/>
              </a:ext>
            </a:extLst>
          </p:cNvPr>
          <p:cNvSpPr txBox="1"/>
          <p:nvPr/>
        </p:nvSpPr>
        <p:spPr>
          <a:xfrm>
            <a:off x="2458060" y="5579936"/>
            <a:ext cx="8691717" cy="338554"/>
          </a:xfrm>
          <a:prstGeom prst="rect">
            <a:avLst/>
          </a:prstGeom>
          <a:noFill/>
        </p:spPr>
        <p:txBody>
          <a:bodyPr wrap="square" rtlCol="0">
            <a:spAutoFit/>
          </a:bodyPr>
          <a:lstStyle/>
          <a:p>
            <a:r>
              <a:rPr lang="cs-CZ" sz="1600" dirty="0"/>
              <a:t>kde r = 0,034/18         a          kde n = 18*12</a:t>
            </a:r>
          </a:p>
        </p:txBody>
      </p:sp>
    </p:spTree>
    <p:extLst>
      <p:ext uri="{BB962C8B-B14F-4D97-AF65-F5344CB8AC3E}">
        <p14:creationId xmlns:p14="http://schemas.microsoft.com/office/powerpoint/2010/main" val="314395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err="1"/>
              <a:t>Socrative</a:t>
            </a:r>
            <a:r>
              <a:rPr lang="cs-CZ" dirty="0"/>
              <a:t> </a:t>
            </a:r>
            <a:r>
              <a:rPr lang="cs-CZ" dirty="0" err="1"/>
              <a:t>room</a:t>
            </a:r>
            <a:r>
              <a:rPr lang="cs-CZ" dirty="0"/>
              <a:t> </a:t>
            </a:r>
            <a:r>
              <a:rPr lang="cs-CZ" dirty="0" err="1"/>
              <a:t>name</a:t>
            </a:r>
            <a:r>
              <a:rPr lang="cs-CZ" dirty="0"/>
              <a:t>: FIMA</a:t>
            </a:r>
            <a:endParaRPr lang="en-GB" dirty="0"/>
          </a:p>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lstStyle/>
          <a:p>
            <a:r>
              <a:rPr lang="cs-CZ" dirty="0"/>
              <a:t>Příklad </a:t>
            </a:r>
            <a:r>
              <a:rPr lang="cs-CZ" dirty="0" err="1"/>
              <a:t>Socrative</a:t>
            </a:r>
            <a:r>
              <a:rPr lang="cs-CZ" dirty="0"/>
              <a:t> 2 </a:t>
            </a:r>
            <a:br>
              <a:rPr lang="cs-CZ" dirty="0"/>
            </a:br>
            <a:endParaRPr lang="cs-CZ" dirty="0"/>
          </a:p>
        </p:txBody>
      </p:sp>
      <p:sp>
        <p:nvSpPr>
          <p:cNvPr id="5" name="Zástupný symbol pro obsah 4"/>
          <p:cNvSpPr>
            <a:spLocks noGrp="1"/>
          </p:cNvSpPr>
          <p:nvPr>
            <p:ph idx="1"/>
          </p:nvPr>
        </p:nvSpPr>
        <p:spPr/>
        <p:txBody>
          <a:bodyPr vert="horz" lIns="0" tIns="0" rIns="0" bIns="0" rtlCol="0" anchor="t">
            <a:noAutofit/>
          </a:bodyPr>
          <a:lstStyle/>
          <a:p>
            <a:pPr marL="0" lvl="0" indent="0" algn="just">
              <a:lnSpc>
                <a:spcPct val="107000"/>
              </a:lnSpc>
              <a:spcBef>
                <a:spcPts val="1200"/>
              </a:spcBef>
              <a:spcAft>
                <a:spcPts val="800"/>
              </a:spcAft>
              <a:buNone/>
            </a:pPr>
            <a:r>
              <a:rPr lang="cs-CZ" dirty="0">
                <a:effectLst/>
                <a:latin typeface="Calibri" panose="020F0502020204030204" pitchFamily="34" charset="0"/>
                <a:ea typeface="Calibri" panose="020F0502020204030204" pitchFamily="34" charset="0"/>
                <a:cs typeface="Times New Roman" panose="02020603050405020304" pitchFamily="18" charset="0"/>
              </a:rPr>
              <a:t>Vypočítejte částku, která vám zajistí měsíční polhůtní věčný důchod ve výši 30 000,--. Víte, že úroková sazba činí 2,5 % p. s. Uvažujte spojité úročení s identickým dopadem na kapitál jako v případě diskrétního pololetního úročení. Proveďte zkoušku.</a:t>
            </a:r>
          </a:p>
        </p:txBody>
      </p:sp>
    </p:spTree>
    <p:extLst>
      <p:ext uri="{BB962C8B-B14F-4D97-AF65-F5344CB8AC3E}">
        <p14:creationId xmlns:p14="http://schemas.microsoft.com/office/powerpoint/2010/main" val="50680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6F3CE67-03F6-497E-85A1-950B7C7D2F0A}"/>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F951E51A-E1E8-4DEE-B105-687A5FCFFDE2}"/>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E52A3846-BF95-4CE9-B902-0DC8E2F9B1D6}"/>
              </a:ext>
            </a:extLst>
          </p:cNvPr>
          <p:cNvSpPr>
            <a:spLocks noGrp="1"/>
          </p:cNvSpPr>
          <p:nvPr>
            <p:ph type="title"/>
          </p:nvPr>
        </p:nvSpPr>
        <p:spPr/>
        <p:txBody>
          <a:bodyPr/>
          <a:lstStyle/>
          <a:p>
            <a:r>
              <a:rPr lang="cs-CZ" dirty="0"/>
              <a:t>Příklad </a:t>
            </a:r>
            <a:r>
              <a:rPr lang="cs-CZ" dirty="0" err="1"/>
              <a:t>Socrative</a:t>
            </a:r>
            <a:r>
              <a:rPr lang="cs-CZ" dirty="0"/>
              <a:t> 2 – řešení 1/2</a:t>
            </a:r>
          </a:p>
        </p:txBody>
      </p:sp>
      <p:sp>
        <p:nvSpPr>
          <p:cNvPr id="6" name="TextovéPole 5">
            <a:extLst>
              <a:ext uri="{FF2B5EF4-FFF2-40B4-BE49-F238E27FC236}">
                <a16:creationId xmlns:a16="http://schemas.microsoft.com/office/drawing/2014/main" id="{3B5CAA62-6A7A-4D1F-8DD0-577622BBC464}"/>
              </a:ext>
            </a:extLst>
          </p:cNvPr>
          <p:cNvSpPr txBox="1"/>
          <p:nvPr/>
        </p:nvSpPr>
        <p:spPr>
          <a:xfrm>
            <a:off x="720000" y="1442383"/>
            <a:ext cx="1712482" cy="138499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a = 30 000 Kč</a:t>
            </a:r>
          </a:p>
          <a:p>
            <a:r>
              <a:rPr lang="cs-CZ" sz="1200" dirty="0"/>
              <a:t>n = ∞</a:t>
            </a:r>
          </a:p>
          <a:p>
            <a:r>
              <a:rPr lang="cs-CZ" sz="1200" dirty="0"/>
              <a:t>r = 2,5 % p.s.</a:t>
            </a:r>
          </a:p>
          <a:p>
            <a:r>
              <a:rPr lang="cs-CZ" sz="1200" dirty="0"/>
              <a:t>ÚO = 6 M</a:t>
            </a:r>
          </a:p>
          <a:p>
            <a:r>
              <a:rPr lang="cs-CZ" sz="1200" dirty="0"/>
              <a:t>PO = 1 M</a:t>
            </a:r>
          </a:p>
          <a:p>
            <a:r>
              <a:rPr lang="cs-CZ" sz="1200" dirty="0"/>
              <a:t>řešit spojitě, polhůtně</a:t>
            </a:r>
          </a:p>
          <a:p>
            <a:r>
              <a:rPr lang="cs-CZ" sz="1200" dirty="0"/>
              <a:t>D</a:t>
            </a:r>
            <a:r>
              <a:rPr lang="cs-CZ" sz="900" dirty="0"/>
              <a:t>1</a:t>
            </a:r>
            <a:r>
              <a:rPr lang="cs-CZ" sz="1200" dirty="0"/>
              <a:t> = ?</a:t>
            </a:r>
          </a:p>
        </p:txBody>
      </p:sp>
      <mc:AlternateContent xmlns:mc="http://schemas.openxmlformats.org/markup-compatibility/2006" xmlns:a14="http://schemas.microsoft.com/office/drawing/2010/main">
        <mc:Choice Requires="a14">
          <p:sp>
            <p:nvSpPr>
              <p:cNvPr id="7" name="TextovéPole 6">
                <a:extLst>
                  <a:ext uri="{FF2B5EF4-FFF2-40B4-BE49-F238E27FC236}">
                    <a16:creationId xmlns:a16="http://schemas.microsoft.com/office/drawing/2014/main" id="{E8655EF0-72CD-4B18-BAE4-05DDEAA055B7}"/>
                  </a:ext>
                </a:extLst>
              </p:cNvPr>
              <p:cNvSpPr txBox="1"/>
              <p:nvPr/>
            </p:nvSpPr>
            <p:spPr>
              <a:xfrm>
                <a:off x="3037840" y="1559560"/>
                <a:ext cx="24648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𝑓</m:t>
                      </m:r>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ln</m:t>
                          </m:r>
                        </m:fName>
                        <m:e>
                          <m:r>
                            <a:rPr lang="cs-CZ" b="0" i="1" smtClean="0">
                              <a:latin typeface="Cambria Math" panose="02040503050406030204" pitchFamily="18" charset="0"/>
                            </a:rPr>
                            <m:t>(1+0,025)</m:t>
                          </m:r>
                        </m:e>
                      </m:func>
                    </m:oMath>
                  </m:oMathPara>
                </a14:m>
                <a:endParaRPr lang="cs-CZ" dirty="0"/>
              </a:p>
            </p:txBody>
          </p:sp>
        </mc:Choice>
        <mc:Fallback xmlns="">
          <p:sp>
            <p:nvSpPr>
              <p:cNvPr id="7" name="TextovéPole 6">
                <a:extLst>
                  <a:ext uri="{FF2B5EF4-FFF2-40B4-BE49-F238E27FC236}">
                    <a16:creationId xmlns:a16="http://schemas.microsoft.com/office/drawing/2014/main" id="{E8655EF0-72CD-4B18-BAE4-05DDEAA055B7}"/>
                  </a:ext>
                </a:extLst>
              </p:cNvPr>
              <p:cNvSpPr txBox="1">
                <a:spLocks noRot="1" noChangeAspect="1" noMove="1" noResize="1" noEditPoints="1" noAdjustHandles="1" noChangeArrowheads="1" noChangeShapeType="1" noTextEdit="1"/>
              </p:cNvSpPr>
              <p:nvPr/>
            </p:nvSpPr>
            <p:spPr>
              <a:xfrm>
                <a:off x="3037840" y="1559560"/>
                <a:ext cx="2464842" cy="369332"/>
              </a:xfrm>
              <a:prstGeom prst="rect">
                <a:avLst/>
              </a:prstGeom>
              <a:blipFill>
                <a:blip r:embed="rId2"/>
                <a:stretch>
                  <a:fillRect l="-3210" r="-3457" b="-38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a:extLst>
                  <a:ext uri="{FF2B5EF4-FFF2-40B4-BE49-F238E27FC236}">
                    <a16:creationId xmlns:a16="http://schemas.microsoft.com/office/drawing/2014/main" id="{62A73C7E-A15A-42C7-9B7D-60346C1B4190}"/>
                  </a:ext>
                </a:extLst>
              </p:cNvPr>
              <p:cNvSpPr txBox="1"/>
              <p:nvPr/>
            </p:nvSpPr>
            <p:spPr>
              <a:xfrm>
                <a:off x="3037840" y="2094636"/>
                <a:ext cx="30065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𝑓</m:t>
                      </m:r>
                      <m:r>
                        <a:rPr lang="cs-CZ" b="0" i="1" smtClean="0">
                          <a:latin typeface="Cambria Math" panose="02040503050406030204" pitchFamily="18" charset="0"/>
                        </a:rPr>
                        <m:t>=2,4692613 % </m:t>
                      </m:r>
                      <m:r>
                        <a:rPr lang="cs-CZ" b="0" i="1" smtClean="0">
                          <a:latin typeface="Cambria Math" panose="02040503050406030204" pitchFamily="18" charset="0"/>
                        </a:rPr>
                        <m:t>𝑝</m:t>
                      </m:r>
                      <m:r>
                        <a:rPr lang="cs-CZ" b="0" i="1" smtClean="0">
                          <a:latin typeface="Cambria Math" panose="02040503050406030204" pitchFamily="18" charset="0"/>
                        </a:rPr>
                        <m:t>.</m:t>
                      </m:r>
                      <m:r>
                        <a:rPr lang="cs-CZ" b="0" i="1" smtClean="0">
                          <a:latin typeface="Cambria Math" panose="02040503050406030204" pitchFamily="18" charset="0"/>
                        </a:rPr>
                        <m:t>𝑠</m:t>
                      </m:r>
                      <m:r>
                        <a:rPr lang="cs-CZ" b="0" i="1" smtClean="0">
                          <a:latin typeface="Cambria Math" panose="02040503050406030204" pitchFamily="18" charset="0"/>
                        </a:rPr>
                        <m:t>.</m:t>
                      </m:r>
                    </m:oMath>
                  </m:oMathPara>
                </a14:m>
                <a:endParaRPr lang="cs-CZ" dirty="0"/>
              </a:p>
            </p:txBody>
          </p:sp>
        </mc:Choice>
        <mc:Fallback xmlns="">
          <p:sp>
            <p:nvSpPr>
              <p:cNvPr id="8" name="TextovéPole 7">
                <a:extLst>
                  <a:ext uri="{FF2B5EF4-FFF2-40B4-BE49-F238E27FC236}">
                    <a16:creationId xmlns:a16="http://schemas.microsoft.com/office/drawing/2014/main" id="{62A73C7E-A15A-42C7-9B7D-60346C1B4190}"/>
                  </a:ext>
                </a:extLst>
              </p:cNvPr>
              <p:cNvSpPr txBox="1">
                <a:spLocks noRot="1" noChangeAspect="1" noMove="1" noResize="1" noEditPoints="1" noAdjustHandles="1" noChangeArrowheads="1" noChangeShapeType="1" noTextEdit="1"/>
              </p:cNvSpPr>
              <p:nvPr/>
            </p:nvSpPr>
            <p:spPr>
              <a:xfrm>
                <a:off x="3037840" y="2094636"/>
                <a:ext cx="3006529" cy="369332"/>
              </a:xfrm>
              <a:prstGeom prst="rect">
                <a:avLst/>
              </a:prstGeom>
              <a:blipFill>
                <a:blip r:embed="rId3"/>
                <a:stretch>
                  <a:fillRect l="-2632" b="-38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a:extLst>
                  <a:ext uri="{FF2B5EF4-FFF2-40B4-BE49-F238E27FC236}">
                    <a16:creationId xmlns:a16="http://schemas.microsoft.com/office/drawing/2014/main" id="{FFAB26D1-7CD5-4DAE-90DB-E2D842D2EC27}"/>
                  </a:ext>
                </a:extLst>
              </p:cNvPr>
              <p:cNvSpPr txBox="1"/>
              <p:nvPr/>
            </p:nvSpPr>
            <p:spPr>
              <a:xfrm>
                <a:off x="3037840" y="4253902"/>
                <a:ext cx="2633221" cy="12151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𝐷</m:t>
                          </m:r>
                        </m:e>
                        <m:sub>
                          <m:r>
                            <a:rPr lang="cs-CZ" b="0" i="1" smtClean="0">
                              <a:latin typeface="Cambria Math" panose="02040503050406030204" pitchFamily="18" charset="0"/>
                            </a:rPr>
                            <m:t>1</m:t>
                          </m:r>
                        </m:sub>
                      </m:sSub>
                      <m:r>
                        <a:rPr lang="cs-CZ" b="0" i="1" smtClean="0">
                          <a:latin typeface="Cambria Math" panose="02040503050406030204" pitchFamily="18" charset="0"/>
                        </a:rPr>
                        <m:t>=</m:t>
                      </m:r>
                      <m:r>
                        <a:rPr lang="cs-CZ" b="0" i="1" smtClean="0">
                          <a:solidFill>
                            <a:schemeClr val="accent6"/>
                          </a:solidFill>
                          <a:latin typeface="Cambria Math" panose="02040503050406030204" pitchFamily="18" charset="0"/>
                        </a:rPr>
                        <m:t>𝑎</m:t>
                      </m:r>
                      <m:r>
                        <a:rPr lang="cs-CZ">
                          <a:solidFill>
                            <a:schemeClr val="accent6"/>
                          </a:solidFill>
                          <a:latin typeface="Cambria Math" panose="02040503050406030204" pitchFamily="18" charset="0"/>
                        </a:rPr>
                        <m:t>⋅</m:t>
                      </m:r>
                      <m:f>
                        <m:fPr>
                          <m:ctrlPr>
                            <a:rPr lang="cs-CZ" i="1" smtClean="0">
                              <a:solidFill>
                                <a:schemeClr val="accent6"/>
                              </a:solidFill>
                              <a:latin typeface="Cambria Math" panose="02040503050406030204" pitchFamily="18" charset="0"/>
                            </a:rPr>
                          </m:ctrlPr>
                        </m:fPr>
                        <m:num>
                          <m:r>
                            <a:rPr lang="cs-CZ" b="0" i="1" smtClean="0">
                              <a:solidFill>
                                <a:schemeClr val="accent6"/>
                              </a:solidFill>
                              <a:latin typeface="Cambria Math" panose="02040503050406030204" pitchFamily="18" charset="0"/>
                            </a:rPr>
                            <m:t>1</m:t>
                          </m:r>
                        </m:num>
                        <m:den>
                          <m:sSup>
                            <m:sSupPr>
                              <m:ctrlPr>
                                <a:rPr lang="cs-CZ" i="1">
                                  <a:solidFill>
                                    <a:schemeClr val="accent6"/>
                                  </a:solidFill>
                                  <a:latin typeface="Cambria Math" panose="02040503050406030204" pitchFamily="18" charset="0"/>
                                </a:rPr>
                              </m:ctrlPr>
                            </m:sSupPr>
                            <m:e>
                              <m:r>
                                <a:rPr lang="cs-CZ" i="1">
                                  <a:solidFill>
                                    <a:schemeClr val="accent6"/>
                                  </a:solidFill>
                                  <a:latin typeface="Cambria Math" panose="02040503050406030204" pitchFamily="18" charset="0"/>
                                </a:rPr>
                                <m:t>𝑒</m:t>
                              </m:r>
                            </m:e>
                            <m:sup>
                              <m:f>
                                <m:fPr>
                                  <m:ctrlPr>
                                    <a:rPr lang="cs-CZ" i="1" smtClean="0">
                                      <a:solidFill>
                                        <a:schemeClr val="accent6"/>
                                      </a:solidFill>
                                      <a:latin typeface="Cambria Math" panose="02040503050406030204" pitchFamily="18" charset="0"/>
                                    </a:rPr>
                                  </m:ctrlPr>
                                </m:fPr>
                                <m:num>
                                  <m:r>
                                    <a:rPr lang="cs-CZ" b="0" i="1" smtClean="0">
                                      <a:solidFill>
                                        <a:schemeClr val="accent6"/>
                                      </a:solidFill>
                                      <a:latin typeface="Cambria Math" panose="02040503050406030204" pitchFamily="18" charset="0"/>
                                    </a:rPr>
                                    <m:t>𝑓</m:t>
                                  </m:r>
                                </m:num>
                                <m:den>
                                  <m:r>
                                    <a:rPr lang="cs-CZ" b="0" i="1" smtClean="0">
                                      <a:solidFill>
                                        <a:schemeClr val="accent6"/>
                                      </a:solidFill>
                                      <a:latin typeface="Cambria Math" panose="02040503050406030204" pitchFamily="18" charset="0"/>
                                    </a:rPr>
                                    <m:t>6</m:t>
                                  </m:r>
                                </m:den>
                              </m:f>
                            </m:sup>
                          </m:sSup>
                        </m:den>
                      </m:f>
                      <m:r>
                        <a:rPr lang="cs-CZ">
                          <a:latin typeface="Cambria Math" panose="02040503050406030204" pitchFamily="18" charset="0"/>
                        </a:rPr>
                        <m:t>⋅</m:t>
                      </m:r>
                      <m:f>
                        <m:fPr>
                          <m:ctrlPr>
                            <a:rPr lang="cs-CZ"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1−</m:t>
                          </m:r>
                          <m:f>
                            <m:fPr>
                              <m:ctrlPr>
                                <a:rPr lang="cs-CZ" i="1" smtClean="0">
                                  <a:solidFill>
                                    <a:srgbClr val="00B050"/>
                                  </a:solidFill>
                                  <a:latin typeface="Cambria Math" panose="02040503050406030204" pitchFamily="18" charset="0"/>
                                </a:rPr>
                              </m:ctrlPr>
                            </m:fPr>
                            <m:num>
                              <m:r>
                                <a:rPr lang="cs-CZ" i="1">
                                  <a:solidFill>
                                    <a:srgbClr val="00B050"/>
                                  </a:solidFill>
                                  <a:latin typeface="Cambria Math" panose="02040503050406030204" pitchFamily="18" charset="0"/>
                                </a:rPr>
                                <m:t>1</m:t>
                              </m:r>
                            </m:num>
                            <m:den>
                              <m:sSup>
                                <m:sSupPr>
                                  <m:ctrlPr>
                                    <a:rPr lang="cs-CZ" i="1">
                                      <a:solidFill>
                                        <a:srgbClr val="00B050"/>
                                      </a:solidFill>
                                      <a:latin typeface="Cambria Math" panose="02040503050406030204" pitchFamily="18" charset="0"/>
                                    </a:rPr>
                                  </m:ctrlPr>
                                </m:sSupPr>
                                <m:e>
                                  <m:r>
                                    <a:rPr lang="cs-CZ" i="1">
                                      <a:solidFill>
                                        <a:srgbClr val="00B050"/>
                                      </a:solidFill>
                                      <a:latin typeface="Cambria Math" panose="02040503050406030204" pitchFamily="18" charset="0"/>
                                    </a:rPr>
                                    <m:t>𝑒</m:t>
                                  </m:r>
                                </m:e>
                                <m:sup>
                                  <m:f>
                                    <m:fPr>
                                      <m:ctrlPr>
                                        <a:rPr lang="cs-CZ" i="1">
                                          <a:solidFill>
                                            <a:srgbClr val="00B050"/>
                                          </a:solidFill>
                                          <a:latin typeface="Cambria Math" panose="02040503050406030204" pitchFamily="18" charset="0"/>
                                        </a:rPr>
                                      </m:ctrlPr>
                                    </m:fPr>
                                    <m:num>
                                      <m:r>
                                        <a:rPr lang="cs-CZ" i="1">
                                          <a:solidFill>
                                            <a:srgbClr val="00B050"/>
                                          </a:solidFill>
                                          <a:latin typeface="Cambria Math" panose="02040503050406030204" pitchFamily="18" charset="0"/>
                                        </a:rPr>
                                        <m:t>𝑓</m:t>
                                      </m:r>
                                    </m:num>
                                    <m:den>
                                      <m:r>
                                        <a:rPr lang="cs-CZ" i="1">
                                          <a:solidFill>
                                            <a:srgbClr val="00B050"/>
                                          </a:solidFill>
                                          <a:latin typeface="Cambria Math" panose="02040503050406030204" pitchFamily="18" charset="0"/>
                                        </a:rPr>
                                        <m:t>6</m:t>
                                      </m:r>
                                    </m:den>
                                  </m:f>
                                </m:sup>
                              </m:sSup>
                            </m:den>
                          </m:f>
                        </m:den>
                      </m:f>
                    </m:oMath>
                  </m:oMathPara>
                </a14:m>
                <a:endParaRPr lang="cs-CZ" dirty="0"/>
              </a:p>
            </p:txBody>
          </p:sp>
        </mc:Choice>
        <mc:Fallback xmlns="">
          <p:sp>
            <p:nvSpPr>
              <p:cNvPr id="9" name="TextovéPole 8">
                <a:extLst>
                  <a:ext uri="{FF2B5EF4-FFF2-40B4-BE49-F238E27FC236}">
                    <a16:creationId xmlns:a16="http://schemas.microsoft.com/office/drawing/2014/main" id="{FFAB26D1-7CD5-4DAE-90DB-E2D842D2EC27}"/>
                  </a:ext>
                </a:extLst>
              </p:cNvPr>
              <p:cNvSpPr txBox="1">
                <a:spLocks noRot="1" noChangeAspect="1" noMove="1" noResize="1" noEditPoints="1" noAdjustHandles="1" noChangeArrowheads="1" noChangeShapeType="1" noTextEdit="1"/>
              </p:cNvSpPr>
              <p:nvPr/>
            </p:nvSpPr>
            <p:spPr>
              <a:xfrm>
                <a:off x="3037840" y="4253902"/>
                <a:ext cx="2633221" cy="1215141"/>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4586453E-19ED-46E7-B99D-9DE44C6B143B}"/>
                  </a:ext>
                </a:extLst>
              </p:cNvPr>
              <p:cNvSpPr txBox="1"/>
              <p:nvPr/>
            </p:nvSpPr>
            <p:spPr>
              <a:xfrm>
                <a:off x="3037840" y="2828338"/>
                <a:ext cx="2067810" cy="7561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𝐷</m:t>
                          </m:r>
                        </m:e>
                        <m:sub>
                          <m:r>
                            <a:rPr lang="cs-CZ" b="0" i="1" smtClean="0">
                              <a:latin typeface="Cambria Math" panose="02040503050406030204" pitchFamily="18" charset="0"/>
                            </a:rPr>
                            <m:t>1</m:t>
                          </m:r>
                        </m:sub>
                      </m:sSub>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i="1">
                              <a:solidFill>
                                <a:schemeClr val="accent6"/>
                              </a:solidFill>
                              <a:latin typeface="Cambria Math" panose="02040503050406030204" pitchFamily="18" charset="0"/>
                            </a:rPr>
                            <m:t>𝑎</m:t>
                          </m:r>
                        </m:e>
                        <m:sub>
                          <m:r>
                            <a:rPr lang="cs-CZ" b="0" i="1" smtClean="0">
                              <a:solidFill>
                                <a:schemeClr val="accent6"/>
                              </a:solidFill>
                              <a:latin typeface="Cambria Math" panose="02040503050406030204" pitchFamily="18" charset="0"/>
                            </a:rPr>
                            <m:t>1</m:t>
                          </m:r>
                        </m:sub>
                      </m:sSub>
                      <m:r>
                        <a:rPr lang="cs-CZ">
                          <a:latin typeface="Cambria Math" panose="02040503050406030204" pitchFamily="18" charset="0"/>
                        </a:rPr>
                        <m:t>⋅</m:t>
                      </m:r>
                      <m:f>
                        <m:fPr>
                          <m:ctrlPr>
                            <a:rPr lang="cs-CZ" i="1" smtClean="0">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1−</m:t>
                          </m:r>
                          <m:r>
                            <a:rPr lang="cs-CZ" b="0" i="1" smtClean="0">
                              <a:solidFill>
                                <a:srgbClr val="00B050"/>
                              </a:solidFill>
                              <a:latin typeface="Cambria Math" panose="02040503050406030204" pitchFamily="18" charset="0"/>
                            </a:rPr>
                            <m:t>𝑞</m:t>
                          </m:r>
                        </m:den>
                      </m:f>
                    </m:oMath>
                  </m:oMathPara>
                </a14:m>
                <a:endParaRPr lang="cs-CZ" dirty="0"/>
              </a:p>
            </p:txBody>
          </p:sp>
        </mc:Choice>
        <mc:Fallback xmlns="">
          <p:sp>
            <p:nvSpPr>
              <p:cNvPr id="10" name="TextovéPole 9">
                <a:extLst>
                  <a:ext uri="{FF2B5EF4-FFF2-40B4-BE49-F238E27FC236}">
                    <a16:creationId xmlns:a16="http://schemas.microsoft.com/office/drawing/2014/main" id="{4586453E-19ED-46E7-B99D-9DE44C6B143B}"/>
                  </a:ext>
                </a:extLst>
              </p:cNvPr>
              <p:cNvSpPr txBox="1">
                <a:spLocks noRot="1" noChangeAspect="1" noMove="1" noResize="1" noEditPoints="1" noAdjustHandles="1" noChangeArrowheads="1" noChangeShapeType="1" noTextEdit="1"/>
              </p:cNvSpPr>
              <p:nvPr/>
            </p:nvSpPr>
            <p:spPr>
              <a:xfrm>
                <a:off x="3037840" y="2828338"/>
                <a:ext cx="2067810" cy="756104"/>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FB6DB0D1-6839-4635-8D33-D22840F5580F}"/>
                  </a:ext>
                </a:extLst>
              </p:cNvPr>
              <p:cNvSpPr txBox="1"/>
              <p:nvPr/>
            </p:nvSpPr>
            <p:spPr>
              <a:xfrm>
                <a:off x="3037840" y="5605126"/>
                <a:ext cx="2971839" cy="369332"/>
              </a:xfrm>
              <a:prstGeom prst="rect">
                <a:avLst/>
              </a:prstGeom>
              <a:solidFill>
                <a:srgbClr val="92D050"/>
              </a:solidFill>
              <a:effectLst>
                <a:softEdge rad="31750"/>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𝐷</m:t>
                          </m:r>
                        </m:e>
                        <m:sub>
                          <m:r>
                            <a:rPr lang="cs-CZ" b="0" i="1" smtClean="0">
                              <a:latin typeface="Cambria Math" panose="02040503050406030204" pitchFamily="18" charset="0"/>
                            </a:rPr>
                            <m:t>1</m:t>
                          </m:r>
                        </m:sub>
                      </m:sSub>
                      <m:r>
                        <a:rPr lang="cs-CZ" b="0" i="1" smtClean="0">
                          <a:latin typeface="Cambria Math" panose="02040503050406030204" pitchFamily="18" charset="0"/>
                        </a:rPr>
                        <m:t>=7 274 639,90 </m:t>
                      </m:r>
                      <m:r>
                        <a:rPr lang="cs-CZ" b="0" i="1" smtClean="0">
                          <a:latin typeface="Cambria Math" panose="02040503050406030204" pitchFamily="18" charset="0"/>
                        </a:rPr>
                        <m:t>𝐾</m:t>
                      </m:r>
                      <m:r>
                        <a:rPr lang="cs-CZ" b="0" i="1" smtClean="0">
                          <a:latin typeface="Cambria Math" panose="02040503050406030204" pitchFamily="18" charset="0"/>
                        </a:rPr>
                        <m:t>č</m:t>
                      </m:r>
                    </m:oMath>
                  </m:oMathPara>
                </a14:m>
                <a:endParaRPr lang="cs-CZ" dirty="0"/>
              </a:p>
            </p:txBody>
          </p:sp>
        </mc:Choice>
        <mc:Fallback xmlns="">
          <p:sp>
            <p:nvSpPr>
              <p:cNvPr id="11" name="TextovéPole 10">
                <a:extLst>
                  <a:ext uri="{FF2B5EF4-FFF2-40B4-BE49-F238E27FC236}">
                    <a16:creationId xmlns:a16="http://schemas.microsoft.com/office/drawing/2014/main" id="{FB6DB0D1-6839-4635-8D33-D22840F5580F}"/>
                  </a:ext>
                </a:extLst>
              </p:cNvPr>
              <p:cNvSpPr txBox="1">
                <a:spLocks noRot="1" noChangeAspect="1" noMove="1" noResize="1" noEditPoints="1" noAdjustHandles="1" noChangeArrowheads="1" noChangeShapeType="1" noTextEdit="1"/>
              </p:cNvSpPr>
              <p:nvPr/>
            </p:nvSpPr>
            <p:spPr>
              <a:xfrm>
                <a:off x="3037840" y="5605126"/>
                <a:ext cx="2971839" cy="369332"/>
              </a:xfrm>
              <a:prstGeom prst="rect">
                <a:avLst/>
              </a:prstGeom>
              <a:blipFill>
                <a:blip r:embed="rId6"/>
                <a:stretch>
                  <a:fillRect l="-1434" r="-1639" b="-16393"/>
                </a:stretch>
              </a:blipFill>
              <a:effectLst>
                <a:softEdge rad="31750"/>
              </a:effec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D4EDC1FF-DF45-480D-8591-21E842B1A664}"/>
                  </a:ext>
                </a:extLst>
              </p:cNvPr>
              <p:cNvSpPr txBox="1"/>
              <p:nvPr/>
            </p:nvSpPr>
            <p:spPr>
              <a:xfrm>
                <a:off x="9306560" y="4253901"/>
                <a:ext cx="2087623" cy="8851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𝐷</m:t>
                          </m:r>
                        </m:e>
                        <m:sub>
                          <m:r>
                            <a:rPr lang="cs-CZ" b="0" i="1" smtClean="0">
                              <a:latin typeface="Cambria Math" panose="02040503050406030204" pitchFamily="18" charset="0"/>
                            </a:rPr>
                            <m:t>1</m:t>
                          </m:r>
                        </m:sub>
                      </m:sSub>
                      <m:r>
                        <a:rPr lang="cs-CZ" b="0" i="1" smtClean="0">
                          <a:latin typeface="Cambria Math" panose="02040503050406030204" pitchFamily="18" charset="0"/>
                        </a:rPr>
                        <m:t>=</m:t>
                      </m:r>
                      <m:r>
                        <a:rPr lang="cs-CZ" b="0" i="1" smtClean="0">
                          <a:solidFill>
                            <a:schemeClr val="tx1"/>
                          </a:solidFill>
                          <a:latin typeface="Cambria Math" panose="02040503050406030204" pitchFamily="18" charset="0"/>
                        </a:rPr>
                        <m:t>𝑎</m:t>
                      </m:r>
                      <m:r>
                        <a:rPr lang="cs-CZ">
                          <a:solidFill>
                            <a:schemeClr val="tx1"/>
                          </a:solidFill>
                          <a:latin typeface="Cambria Math" panose="02040503050406030204" pitchFamily="18" charset="0"/>
                        </a:rPr>
                        <m:t>⋅</m:t>
                      </m:r>
                      <m:f>
                        <m:fPr>
                          <m:ctrlPr>
                            <a:rPr lang="cs-CZ" i="1" smtClean="0">
                              <a:solidFill>
                                <a:schemeClr val="tx1"/>
                              </a:solidFill>
                              <a:latin typeface="Cambria Math" panose="02040503050406030204" pitchFamily="18" charset="0"/>
                            </a:rPr>
                          </m:ctrlPr>
                        </m:fPr>
                        <m:num>
                          <m:r>
                            <a:rPr lang="cs-CZ" b="0" i="1" smtClean="0">
                              <a:solidFill>
                                <a:schemeClr val="tx1"/>
                              </a:solidFill>
                              <a:latin typeface="Cambria Math" panose="02040503050406030204" pitchFamily="18" charset="0"/>
                            </a:rPr>
                            <m:t>1</m:t>
                          </m:r>
                        </m:num>
                        <m:den>
                          <m:sSup>
                            <m:sSupPr>
                              <m:ctrlPr>
                                <a:rPr lang="cs-CZ" i="1">
                                  <a:solidFill>
                                    <a:schemeClr val="tx1"/>
                                  </a:solidFill>
                                  <a:latin typeface="Cambria Math" panose="02040503050406030204" pitchFamily="18" charset="0"/>
                                </a:rPr>
                              </m:ctrlPr>
                            </m:sSupPr>
                            <m:e>
                              <m:r>
                                <a:rPr lang="cs-CZ" i="1">
                                  <a:solidFill>
                                    <a:schemeClr val="tx1"/>
                                  </a:solidFill>
                                  <a:latin typeface="Cambria Math" panose="02040503050406030204" pitchFamily="18" charset="0"/>
                                </a:rPr>
                                <m:t>𝑒</m:t>
                              </m:r>
                            </m:e>
                            <m:sup>
                              <m:f>
                                <m:fPr>
                                  <m:ctrlPr>
                                    <a:rPr lang="cs-CZ" i="1">
                                      <a:solidFill>
                                        <a:schemeClr val="tx1"/>
                                      </a:solidFill>
                                      <a:latin typeface="Cambria Math" panose="02040503050406030204" pitchFamily="18" charset="0"/>
                                    </a:rPr>
                                  </m:ctrlPr>
                                </m:fPr>
                                <m:num>
                                  <m:r>
                                    <a:rPr lang="cs-CZ" i="1">
                                      <a:solidFill>
                                        <a:schemeClr val="tx1"/>
                                      </a:solidFill>
                                      <a:latin typeface="Cambria Math" panose="02040503050406030204" pitchFamily="18" charset="0"/>
                                    </a:rPr>
                                    <m:t>𝑓</m:t>
                                  </m:r>
                                </m:num>
                                <m:den>
                                  <m:r>
                                    <a:rPr lang="cs-CZ" i="1">
                                      <a:solidFill>
                                        <a:schemeClr val="tx1"/>
                                      </a:solidFill>
                                      <a:latin typeface="Cambria Math" panose="02040503050406030204" pitchFamily="18" charset="0"/>
                                    </a:rPr>
                                    <m:t>6</m:t>
                                  </m:r>
                                </m:den>
                              </m:f>
                            </m:sup>
                          </m:sSup>
                          <m:r>
                            <a:rPr lang="cs-CZ" b="0" i="1" smtClean="0">
                              <a:solidFill>
                                <a:schemeClr val="tx1"/>
                              </a:solidFill>
                              <a:latin typeface="Cambria Math" panose="02040503050406030204" pitchFamily="18" charset="0"/>
                            </a:rPr>
                            <m:t>−1</m:t>
                          </m:r>
                        </m:den>
                      </m:f>
                    </m:oMath>
                  </m:oMathPara>
                </a14:m>
                <a:endParaRPr lang="cs-CZ" dirty="0"/>
              </a:p>
            </p:txBody>
          </p:sp>
        </mc:Choice>
        <mc:Fallback xmlns="">
          <p:sp>
            <p:nvSpPr>
              <p:cNvPr id="12" name="TextovéPole 11">
                <a:extLst>
                  <a:ext uri="{FF2B5EF4-FFF2-40B4-BE49-F238E27FC236}">
                    <a16:creationId xmlns:a16="http://schemas.microsoft.com/office/drawing/2014/main" id="{D4EDC1FF-DF45-480D-8591-21E842B1A664}"/>
                  </a:ext>
                </a:extLst>
              </p:cNvPr>
              <p:cNvSpPr txBox="1">
                <a:spLocks noRot="1" noChangeAspect="1" noMove="1" noResize="1" noEditPoints="1" noAdjustHandles="1" noChangeArrowheads="1" noChangeShapeType="1" noTextEdit="1"/>
              </p:cNvSpPr>
              <p:nvPr/>
            </p:nvSpPr>
            <p:spPr>
              <a:xfrm>
                <a:off x="9306560" y="4253901"/>
                <a:ext cx="2087623" cy="885114"/>
              </a:xfrm>
              <a:prstGeom prst="rect">
                <a:avLst/>
              </a:prstGeom>
              <a:blipFill>
                <a:blip r:embed="rId7"/>
                <a:stretch>
                  <a:fillRect/>
                </a:stretch>
              </a:blipFill>
            </p:spPr>
            <p:txBody>
              <a:bodyPr/>
              <a:lstStyle/>
              <a:p>
                <a:r>
                  <a:rPr lang="cs-CZ">
                    <a:noFill/>
                  </a:rPr>
                  <a:t> </a:t>
                </a:r>
              </a:p>
            </p:txBody>
          </p:sp>
        </mc:Fallback>
      </mc:AlternateContent>
      <p:sp>
        <p:nvSpPr>
          <p:cNvPr id="13" name="TextovéPole 12">
            <a:extLst>
              <a:ext uri="{FF2B5EF4-FFF2-40B4-BE49-F238E27FC236}">
                <a16:creationId xmlns:a16="http://schemas.microsoft.com/office/drawing/2014/main" id="{F9ECFE85-071A-4FCB-8C6B-7A5333ACF0BE}"/>
              </a:ext>
            </a:extLst>
          </p:cNvPr>
          <p:cNvSpPr txBox="1"/>
          <p:nvPr/>
        </p:nvSpPr>
        <p:spPr>
          <a:xfrm>
            <a:off x="6892479" y="4522940"/>
            <a:ext cx="2087623" cy="307777"/>
          </a:xfrm>
          <a:prstGeom prst="rect">
            <a:avLst/>
          </a:prstGeom>
          <a:noFill/>
        </p:spPr>
        <p:txBody>
          <a:bodyPr wrap="square" rtlCol="0">
            <a:spAutoFit/>
          </a:bodyPr>
          <a:lstStyle/>
          <a:p>
            <a:r>
              <a:rPr lang="cs-CZ" sz="1400" dirty="0"/>
              <a:t>alternativně lze zkrátit:</a:t>
            </a:r>
          </a:p>
        </p:txBody>
      </p:sp>
    </p:spTree>
    <p:extLst>
      <p:ext uri="{BB962C8B-B14F-4D97-AF65-F5344CB8AC3E}">
        <p14:creationId xmlns:p14="http://schemas.microsoft.com/office/powerpoint/2010/main" val="73441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6F3CE67-03F6-497E-85A1-950B7C7D2F0A}"/>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F951E51A-E1E8-4DEE-B105-687A5FCFFDE2}"/>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E52A3846-BF95-4CE9-B902-0DC8E2F9B1D6}"/>
              </a:ext>
            </a:extLst>
          </p:cNvPr>
          <p:cNvSpPr>
            <a:spLocks noGrp="1"/>
          </p:cNvSpPr>
          <p:nvPr>
            <p:ph type="title"/>
          </p:nvPr>
        </p:nvSpPr>
        <p:spPr/>
        <p:txBody>
          <a:bodyPr/>
          <a:lstStyle/>
          <a:p>
            <a:r>
              <a:rPr lang="cs-CZ" dirty="0"/>
              <a:t>Příklad </a:t>
            </a:r>
            <a:r>
              <a:rPr lang="cs-CZ" dirty="0" err="1"/>
              <a:t>Socrative</a:t>
            </a:r>
            <a:r>
              <a:rPr lang="cs-CZ" dirty="0"/>
              <a:t> 2 – řešení 2/2</a:t>
            </a:r>
          </a:p>
        </p:txBody>
      </p:sp>
      <p:sp>
        <p:nvSpPr>
          <p:cNvPr id="6" name="TextovéPole 5">
            <a:extLst>
              <a:ext uri="{FF2B5EF4-FFF2-40B4-BE49-F238E27FC236}">
                <a16:creationId xmlns:a16="http://schemas.microsoft.com/office/drawing/2014/main" id="{3B5CAA62-6A7A-4D1F-8DD0-577622BBC464}"/>
              </a:ext>
            </a:extLst>
          </p:cNvPr>
          <p:cNvSpPr txBox="1"/>
          <p:nvPr/>
        </p:nvSpPr>
        <p:spPr>
          <a:xfrm>
            <a:off x="711123" y="1442383"/>
            <a:ext cx="1703604" cy="138499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a = 30 000 Kč</a:t>
            </a:r>
          </a:p>
          <a:p>
            <a:r>
              <a:rPr lang="cs-CZ" sz="1200" dirty="0"/>
              <a:t>n = ∞</a:t>
            </a:r>
          </a:p>
          <a:p>
            <a:r>
              <a:rPr lang="cs-CZ" sz="1200" dirty="0"/>
              <a:t>r = 2,5 % p.s.</a:t>
            </a:r>
          </a:p>
          <a:p>
            <a:r>
              <a:rPr lang="cs-CZ" sz="1200" dirty="0"/>
              <a:t>ÚO = 6 M</a:t>
            </a:r>
          </a:p>
          <a:p>
            <a:r>
              <a:rPr lang="cs-CZ" sz="1200" dirty="0"/>
              <a:t>PO = 1 M</a:t>
            </a:r>
          </a:p>
          <a:p>
            <a:r>
              <a:rPr lang="cs-CZ" sz="1200" dirty="0"/>
              <a:t>řešit spojitě, polhůtně</a:t>
            </a:r>
          </a:p>
          <a:p>
            <a:r>
              <a:rPr lang="cs-CZ" sz="1200" dirty="0"/>
              <a:t>D</a:t>
            </a:r>
            <a:r>
              <a:rPr lang="cs-CZ" sz="900" dirty="0"/>
              <a:t>1</a:t>
            </a:r>
            <a:r>
              <a:rPr lang="cs-CZ" sz="1200" dirty="0"/>
              <a:t> = ?</a:t>
            </a:r>
          </a:p>
        </p:txBody>
      </p:sp>
      <mc:AlternateContent xmlns:mc="http://schemas.openxmlformats.org/markup-compatibility/2006" xmlns:a14="http://schemas.microsoft.com/office/drawing/2010/main">
        <mc:Choice Requires="a14">
          <p:sp>
            <p:nvSpPr>
              <p:cNvPr id="8" name="TextovéPole 7">
                <a:extLst>
                  <a:ext uri="{FF2B5EF4-FFF2-40B4-BE49-F238E27FC236}">
                    <a16:creationId xmlns:a16="http://schemas.microsoft.com/office/drawing/2014/main" id="{62A73C7E-A15A-42C7-9B7D-60346C1B4190}"/>
                  </a:ext>
                </a:extLst>
              </p:cNvPr>
              <p:cNvSpPr txBox="1"/>
              <p:nvPr/>
            </p:nvSpPr>
            <p:spPr>
              <a:xfrm>
                <a:off x="2940186" y="1601297"/>
                <a:ext cx="30065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𝑓</m:t>
                      </m:r>
                      <m:r>
                        <a:rPr lang="cs-CZ" b="0" i="1" smtClean="0">
                          <a:latin typeface="Cambria Math" panose="02040503050406030204" pitchFamily="18" charset="0"/>
                        </a:rPr>
                        <m:t>=2,4692613 % </m:t>
                      </m:r>
                      <m:r>
                        <a:rPr lang="cs-CZ" b="0" i="1" smtClean="0">
                          <a:latin typeface="Cambria Math" panose="02040503050406030204" pitchFamily="18" charset="0"/>
                        </a:rPr>
                        <m:t>𝑝</m:t>
                      </m:r>
                      <m:r>
                        <a:rPr lang="cs-CZ" b="0" i="1" smtClean="0">
                          <a:latin typeface="Cambria Math" panose="02040503050406030204" pitchFamily="18" charset="0"/>
                        </a:rPr>
                        <m:t>.</m:t>
                      </m:r>
                      <m:r>
                        <a:rPr lang="cs-CZ" b="0" i="1" smtClean="0">
                          <a:latin typeface="Cambria Math" panose="02040503050406030204" pitchFamily="18" charset="0"/>
                        </a:rPr>
                        <m:t>𝑠</m:t>
                      </m:r>
                      <m:r>
                        <a:rPr lang="cs-CZ" b="0" i="1" smtClean="0">
                          <a:latin typeface="Cambria Math" panose="02040503050406030204" pitchFamily="18" charset="0"/>
                        </a:rPr>
                        <m:t>.</m:t>
                      </m:r>
                    </m:oMath>
                  </m:oMathPara>
                </a14:m>
                <a:endParaRPr lang="cs-CZ" dirty="0"/>
              </a:p>
            </p:txBody>
          </p:sp>
        </mc:Choice>
        <mc:Fallback xmlns="">
          <p:sp>
            <p:nvSpPr>
              <p:cNvPr id="8" name="TextovéPole 7">
                <a:extLst>
                  <a:ext uri="{FF2B5EF4-FFF2-40B4-BE49-F238E27FC236}">
                    <a16:creationId xmlns:a16="http://schemas.microsoft.com/office/drawing/2014/main" id="{62A73C7E-A15A-42C7-9B7D-60346C1B4190}"/>
                  </a:ext>
                </a:extLst>
              </p:cNvPr>
              <p:cNvSpPr txBox="1">
                <a:spLocks noRot="1" noChangeAspect="1" noMove="1" noResize="1" noEditPoints="1" noAdjustHandles="1" noChangeArrowheads="1" noChangeShapeType="1" noTextEdit="1"/>
              </p:cNvSpPr>
              <p:nvPr/>
            </p:nvSpPr>
            <p:spPr>
              <a:xfrm>
                <a:off x="2940186" y="1601297"/>
                <a:ext cx="3006529" cy="369332"/>
              </a:xfrm>
              <a:prstGeom prst="rect">
                <a:avLst/>
              </a:prstGeom>
              <a:blipFill>
                <a:blip r:embed="rId2"/>
                <a:stretch>
                  <a:fillRect l="-2632" b="-38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FB6DB0D1-6839-4635-8D33-D22840F5580F}"/>
                  </a:ext>
                </a:extLst>
              </p:cNvPr>
              <p:cNvSpPr txBox="1"/>
              <p:nvPr/>
            </p:nvSpPr>
            <p:spPr>
              <a:xfrm>
                <a:off x="7343510" y="1601297"/>
                <a:ext cx="2971839" cy="369332"/>
              </a:xfrm>
              <a:prstGeom prst="rect">
                <a:avLst/>
              </a:prstGeom>
              <a:solidFill>
                <a:srgbClr val="92D050"/>
              </a:solidFill>
              <a:effectLst>
                <a:softEdge rad="31750"/>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𝐷</m:t>
                          </m:r>
                        </m:e>
                        <m:sub>
                          <m:r>
                            <a:rPr lang="cs-CZ" b="0" i="1" smtClean="0">
                              <a:latin typeface="Cambria Math" panose="02040503050406030204" pitchFamily="18" charset="0"/>
                            </a:rPr>
                            <m:t>1</m:t>
                          </m:r>
                        </m:sub>
                      </m:sSub>
                      <m:r>
                        <a:rPr lang="cs-CZ" b="0" i="1" smtClean="0">
                          <a:latin typeface="Cambria Math" panose="02040503050406030204" pitchFamily="18" charset="0"/>
                        </a:rPr>
                        <m:t>=7 274 639,90 </m:t>
                      </m:r>
                      <m:r>
                        <a:rPr lang="cs-CZ" b="0" i="1" smtClean="0">
                          <a:latin typeface="Cambria Math" panose="02040503050406030204" pitchFamily="18" charset="0"/>
                        </a:rPr>
                        <m:t>𝐾</m:t>
                      </m:r>
                      <m:r>
                        <a:rPr lang="cs-CZ" b="0" i="1" smtClean="0">
                          <a:latin typeface="Cambria Math" panose="02040503050406030204" pitchFamily="18" charset="0"/>
                        </a:rPr>
                        <m:t>č</m:t>
                      </m:r>
                    </m:oMath>
                  </m:oMathPara>
                </a14:m>
                <a:endParaRPr lang="cs-CZ" dirty="0"/>
              </a:p>
            </p:txBody>
          </p:sp>
        </mc:Choice>
        <mc:Fallback xmlns="">
          <p:sp>
            <p:nvSpPr>
              <p:cNvPr id="11" name="TextovéPole 10">
                <a:extLst>
                  <a:ext uri="{FF2B5EF4-FFF2-40B4-BE49-F238E27FC236}">
                    <a16:creationId xmlns:a16="http://schemas.microsoft.com/office/drawing/2014/main" id="{FB6DB0D1-6839-4635-8D33-D22840F5580F}"/>
                  </a:ext>
                </a:extLst>
              </p:cNvPr>
              <p:cNvSpPr txBox="1">
                <a:spLocks noRot="1" noChangeAspect="1" noMove="1" noResize="1" noEditPoints="1" noAdjustHandles="1" noChangeArrowheads="1" noChangeShapeType="1" noTextEdit="1"/>
              </p:cNvSpPr>
              <p:nvPr/>
            </p:nvSpPr>
            <p:spPr>
              <a:xfrm>
                <a:off x="7343510" y="1601297"/>
                <a:ext cx="2971839" cy="369332"/>
              </a:xfrm>
              <a:prstGeom prst="rect">
                <a:avLst/>
              </a:prstGeom>
              <a:blipFill>
                <a:blip r:embed="rId3"/>
                <a:stretch>
                  <a:fillRect l="-1643" r="-1848" b="-18333"/>
                </a:stretch>
              </a:blipFill>
              <a:effectLst>
                <a:softEdge rad="31750"/>
              </a:effectLst>
            </p:spPr>
            <p:txBody>
              <a:bodyPr/>
              <a:lstStyle/>
              <a:p>
                <a:r>
                  <a:rPr lang="cs-CZ">
                    <a:noFill/>
                  </a:rPr>
                  <a:t> </a:t>
                </a:r>
              </a:p>
            </p:txBody>
          </p:sp>
        </mc:Fallback>
      </mc:AlternateContent>
      <p:sp>
        <p:nvSpPr>
          <p:cNvPr id="5" name="TextovéPole 4">
            <a:extLst>
              <a:ext uri="{FF2B5EF4-FFF2-40B4-BE49-F238E27FC236}">
                <a16:creationId xmlns:a16="http://schemas.microsoft.com/office/drawing/2014/main" id="{52EFC3DE-C161-49CA-A117-70D87589B9E5}"/>
              </a:ext>
            </a:extLst>
          </p:cNvPr>
          <p:cNvSpPr txBox="1"/>
          <p:nvPr/>
        </p:nvSpPr>
        <p:spPr>
          <a:xfrm>
            <a:off x="2940186" y="2423604"/>
            <a:ext cx="7713018" cy="954107"/>
          </a:xfrm>
          <a:prstGeom prst="rect">
            <a:avLst/>
          </a:prstGeom>
          <a:noFill/>
        </p:spPr>
        <p:txBody>
          <a:bodyPr wrap="square" rtlCol="0">
            <a:spAutoFit/>
          </a:bodyPr>
          <a:lstStyle/>
          <a:p>
            <a:r>
              <a:rPr lang="cs-CZ" sz="2000" b="1" u="sng" dirty="0"/>
              <a:t>Zkouška:</a:t>
            </a:r>
            <a:r>
              <a:rPr lang="cs-CZ" sz="1600" b="1" dirty="0"/>
              <a:t> </a:t>
            </a:r>
            <a:r>
              <a:rPr lang="cs-CZ" sz="1800" dirty="0"/>
              <a:t>Pokud má být důchod věčný, tak musí být vyplácená anuita rovna (nebo menší) naběhlému úroku za dané období. Jinými slovy se dostupný kapitál po zúročení a výplatě anuity nesmí snižovat.</a:t>
            </a:r>
          </a:p>
        </p:txBody>
      </p:sp>
      <p:cxnSp>
        <p:nvCxnSpPr>
          <p:cNvPr id="15" name="Přímá spojnice 14">
            <a:extLst>
              <a:ext uri="{FF2B5EF4-FFF2-40B4-BE49-F238E27FC236}">
                <a16:creationId xmlns:a16="http://schemas.microsoft.com/office/drawing/2014/main" id="{48466733-747B-446B-A329-9A4653E8AFA6}"/>
              </a:ext>
            </a:extLst>
          </p:cNvPr>
          <p:cNvCxnSpPr>
            <a:cxnSpLocks/>
          </p:cNvCxnSpPr>
          <p:nvPr/>
        </p:nvCxnSpPr>
        <p:spPr bwMode="auto">
          <a:xfrm>
            <a:off x="4282151" y="3844031"/>
            <a:ext cx="2748963"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Přímá spojnice 17">
            <a:extLst>
              <a:ext uri="{FF2B5EF4-FFF2-40B4-BE49-F238E27FC236}">
                <a16:creationId xmlns:a16="http://schemas.microsoft.com/office/drawing/2014/main" id="{680331A5-8672-4BB5-951C-AD8163BCC3A1}"/>
              </a:ext>
            </a:extLst>
          </p:cNvPr>
          <p:cNvCxnSpPr/>
          <p:nvPr/>
        </p:nvCxnSpPr>
        <p:spPr bwMode="auto">
          <a:xfrm>
            <a:off x="4282151" y="3781887"/>
            <a:ext cx="0" cy="10653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 name="Přímá spojnice 18">
            <a:extLst>
              <a:ext uri="{FF2B5EF4-FFF2-40B4-BE49-F238E27FC236}">
                <a16:creationId xmlns:a16="http://schemas.microsoft.com/office/drawing/2014/main" id="{3E206874-3F59-41E6-84FA-183527F3AC16}"/>
              </a:ext>
            </a:extLst>
          </p:cNvPr>
          <p:cNvCxnSpPr/>
          <p:nvPr/>
        </p:nvCxnSpPr>
        <p:spPr bwMode="auto">
          <a:xfrm>
            <a:off x="5594412" y="3781887"/>
            <a:ext cx="0" cy="10653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Přímá spojnice 19">
            <a:extLst>
              <a:ext uri="{FF2B5EF4-FFF2-40B4-BE49-F238E27FC236}">
                <a16:creationId xmlns:a16="http://schemas.microsoft.com/office/drawing/2014/main" id="{26E8EE2C-A596-4842-98FC-FA66B05AE85A}"/>
              </a:ext>
            </a:extLst>
          </p:cNvPr>
          <p:cNvCxnSpPr/>
          <p:nvPr/>
        </p:nvCxnSpPr>
        <p:spPr bwMode="auto">
          <a:xfrm>
            <a:off x="7031114" y="3781887"/>
            <a:ext cx="0" cy="10653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ovéPole 20">
            <a:extLst>
              <a:ext uri="{FF2B5EF4-FFF2-40B4-BE49-F238E27FC236}">
                <a16:creationId xmlns:a16="http://schemas.microsoft.com/office/drawing/2014/main" id="{2ACC5AFD-7462-4599-B03D-70843B8D49E2}"/>
              </a:ext>
            </a:extLst>
          </p:cNvPr>
          <p:cNvSpPr txBox="1"/>
          <p:nvPr/>
        </p:nvSpPr>
        <p:spPr>
          <a:xfrm>
            <a:off x="4083728" y="4030450"/>
            <a:ext cx="3018397" cy="369332"/>
          </a:xfrm>
          <a:prstGeom prst="rect">
            <a:avLst/>
          </a:prstGeom>
          <a:noFill/>
        </p:spPr>
        <p:txBody>
          <a:bodyPr wrap="square" rtlCol="0">
            <a:spAutoFit/>
          </a:bodyPr>
          <a:lstStyle/>
          <a:p>
            <a:r>
              <a:rPr lang="cs-CZ" sz="1800" dirty="0"/>
              <a:t>D</a:t>
            </a:r>
            <a:r>
              <a:rPr lang="cs-CZ" sz="1100" dirty="0"/>
              <a:t>1</a:t>
            </a:r>
            <a:r>
              <a:rPr lang="cs-CZ" sz="1800" dirty="0"/>
              <a:t> + I - a = D</a:t>
            </a:r>
            <a:r>
              <a:rPr lang="cs-CZ" sz="1200" dirty="0"/>
              <a:t>1</a:t>
            </a:r>
            <a:r>
              <a:rPr lang="cs-CZ" sz="1800" dirty="0"/>
              <a:t>  ............... </a:t>
            </a:r>
          </a:p>
        </p:txBody>
      </p:sp>
      <mc:AlternateContent xmlns:mc="http://schemas.openxmlformats.org/markup-compatibility/2006">
        <mc:Choice xmlns:a14="http://schemas.microsoft.com/office/drawing/2010/main" Requires="a14">
          <p:sp>
            <p:nvSpPr>
              <p:cNvPr id="22" name="TextovéPole 21">
                <a:extLst>
                  <a:ext uri="{FF2B5EF4-FFF2-40B4-BE49-F238E27FC236}">
                    <a16:creationId xmlns:a16="http://schemas.microsoft.com/office/drawing/2014/main" id="{3B447DCB-8B8E-4210-83A7-7AE66581AB05}"/>
                  </a:ext>
                </a:extLst>
              </p:cNvPr>
              <p:cNvSpPr txBox="1"/>
              <p:nvPr/>
            </p:nvSpPr>
            <p:spPr>
              <a:xfrm>
                <a:off x="1624613" y="4729764"/>
                <a:ext cx="8664680" cy="54938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cs-CZ">
                          <a:latin typeface="Cambria Math" panose="02040503050406030204" pitchFamily="18" charset="0"/>
                        </a:rPr>
                        <m:t>7 274 639,90</m:t>
                      </m:r>
                      <m:r>
                        <a:rPr lang="cs-CZ" i="0">
                          <a:latin typeface="Cambria Math" panose="02040503050406030204" pitchFamily="18" charset="0"/>
                        </a:rPr>
                        <m:t>+</m:t>
                      </m:r>
                      <m:r>
                        <a:rPr lang="cs-CZ" b="0" i="0" smtClean="0">
                          <a:latin typeface="Cambria Math" panose="02040503050406030204" pitchFamily="18" charset="0"/>
                        </a:rPr>
                        <m:t>7 274 639,90</m:t>
                      </m:r>
                      <m:r>
                        <a:rPr lang="cs-CZ" i="0">
                          <a:latin typeface="Cambria Math" panose="02040503050406030204" pitchFamily="18" charset="0"/>
                        </a:rPr>
                        <m:t>⋅</m:t>
                      </m:r>
                      <m:d>
                        <m:dPr>
                          <m:ctrlPr>
                            <a:rPr lang="cs-CZ" i="1">
                              <a:solidFill>
                                <a:srgbClr val="836967"/>
                              </a:solidFill>
                              <a:latin typeface="Cambria Math" panose="02040503050406030204" pitchFamily="18" charset="0"/>
                            </a:rPr>
                          </m:ctrlPr>
                        </m:dPr>
                        <m:e>
                          <m:sSup>
                            <m:sSupPr>
                              <m:ctrlPr>
                                <a:rPr lang="cs-CZ" i="1">
                                  <a:solidFill>
                                    <a:srgbClr val="836967"/>
                                  </a:solidFill>
                                  <a:latin typeface="Cambria Math" panose="02040503050406030204" pitchFamily="18" charset="0"/>
                                </a:rPr>
                              </m:ctrlPr>
                            </m:sSupPr>
                            <m:e>
                              <m:r>
                                <a:rPr lang="cs-CZ" i="0">
                                  <a:latin typeface="Cambria Math" panose="02040503050406030204" pitchFamily="18" charset="0"/>
                                </a:rPr>
                                <m:t>ⅇ</m:t>
                              </m:r>
                            </m:e>
                            <m:sup>
                              <m:f>
                                <m:fPr>
                                  <m:ctrlPr>
                                    <a:rPr lang="cs-CZ" i="1">
                                      <a:solidFill>
                                        <a:srgbClr val="836967"/>
                                      </a:solidFill>
                                      <a:latin typeface="Cambria Math" panose="02040503050406030204" pitchFamily="18" charset="0"/>
                                    </a:rPr>
                                  </m:ctrlPr>
                                </m:fPr>
                                <m:num>
                                  <m:r>
                                    <a:rPr lang="cs-CZ" i="1">
                                      <a:latin typeface="Cambria Math" panose="02040503050406030204" pitchFamily="18" charset="0"/>
                                    </a:rPr>
                                    <m:t>𝑓</m:t>
                                  </m:r>
                                </m:num>
                                <m:den>
                                  <m:r>
                                    <a:rPr lang="cs-CZ" i="0">
                                      <a:latin typeface="Cambria Math" panose="02040503050406030204" pitchFamily="18" charset="0"/>
                                    </a:rPr>
                                    <m:t>6</m:t>
                                  </m:r>
                                </m:den>
                              </m:f>
                            </m:sup>
                          </m:sSup>
                          <m:r>
                            <a:rPr lang="cs-CZ" i="0">
                              <a:latin typeface="Cambria Math" panose="02040503050406030204" pitchFamily="18" charset="0"/>
                            </a:rPr>
                            <m:t>−1</m:t>
                          </m:r>
                        </m:e>
                      </m:d>
                      <m:r>
                        <a:rPr lang="cs-CZ" i="0">
                          <a:latin typeface="Cambria Math" panose="02040503050406030204" pitchFamily="18" charset="0"/>
                        </a:rPr>
                        <m:t>−30000</m:t>
                      </m:r>
                      <m:r>
                        <a:rPr lang="cs-CZ" b="0" i="0" smtClean="0">
                          <a:latin typeface="Cambria Math" panose="02040503050406030204" pitchFamily="18" charset="0"/>
                        </a:rPr>
                        <m:t>=</m:t>
                      </m:r>
                      <m:r>
                        <a:rPr lang="cs-CZ" smtClean="0">
                          <a:solidFill>
                            <a:srgbClr val="92D050"/>
                          </a:solidFill>
                          <a:latin typeface="Cambria Math" panose="02040503050406030204" pitchFamily="18" charset="0"/>
                        </a:rPr>
                        <m:t>7 274 639,90</m:t>
                      </m:r>
                    </m:oMath>
                  </m:oMathPara>
                </a14:m>
                <a:endParaRPr lang="cs-CZ" dirty="0"/>
              </a:p>
            </p:txBody>
          </p:sp>
        </mc:Choice>
        <mc:Fallback>
          <p:sp>
            <p:nvSpPr>
              <p:cNvPr id="22" name="TextovéPole 21">
                <a:extLst>
                  <a:ext uri="{FF2B5EF4-FFF2-40B4-BE49-F238E27FC236}">
                    <a16:creationId xmlns:a16="http://schemas.microsoft.com/office/drawing/2014/main" id="{3B447DCB-8B8E-4210-83A7-7AE66581AB05}"/>
                  </a:ext>
                </a:extLst>
              </p:cNvPr>
              <p:cNvSpPr txBox="1">
                <a:spLocks noRot="1" noChangeAspect="1" noMove="1" noResize="1" noEditPoints="1" noAdjustHandles="1" noChangeArrowheads="1" noChangeShapeType="1" noTextEdit="1"/>
              </p:cNvSpPr>
              <p:nvPr/>
            </p:nvSpPr>
            <p:spPr>
              <a:xfrm>
                <a:off x="1624613" y="4729764"/>
                <a:ext cx="8664680" cy="549381"/>
              </a:xfrm>
              <a:prstGeom prst="rect">
                <a:avLst/>
              </a:prstGeom>
              <a:blipFill>
                <a:blip r:embed="rId4"/>
                <a:stretch>
                  <a:fillRect/>
                </a:stretch>
              </a:blipFill>
            </p:spPr>
            <p:txBody>
              <a:bodyPr/>
              <a:lstStyle/>
              <a:p>
                <a:r>
                  <a:rPr lang="cs-CZ">
                    <a:noFill/>
                  </a:rPr>
                  <a:t> </a:t>
                </a:r>
              </a:p>
            </p:txBody>
          </p:sp>
        </mc:Fallback>
      </mc:AlternateContent>
      <p:sp>
        <p:nvSpPr>
          <p:cNvPr id="25" name="Volný tvar: obrazec 24">
            <a:extLst>
              <a:ext uri="{FF2B5EF4-FFF2-40B4-BE49-F238E27FC236}">
                <a16:creationId xmlns:a16="http://schemas.microsoft.com/office/drawing/2014/main" id="{49F83435-A3C4-4C32-9857-AD25D9F2480F}"/>
              </a:ext>
            </a:extLst>
          </p:cNvPr>
          <p:cNvSpPr/>
          <p:nvPr/>
        </p:nvSpPr>
        <p:spPr bwMode="auto">
          <a:xfrm rot="19569261">
            <a:off x="10450348" y="4722097"/>
            <a:ext cx="773340" cy="348800"/>
          </a:xfrm>
          <a:custGeom>
            <a:avLst/>
            <a:gdLst>
              <a:gd name="connsiteX0" fmla="*/ 66863 w 773340"/>
              <a:gd name="connsiteY0" fmla="*/ 0 h 348800"/>
              <a:gd name="connsiteX1" fmla="*/ 84858 w 773340"/>
              <a:gd name="connsiteY1" fmla="*/ 345315 h 348800"/>
              <a:gd name="connsiteX2" fmla="*/ 17995 w 773340"/>
              <a:gd name="connsiteY2" fmla="*/ 348800 h 348800"/>
              <a:gd name="connsiteX3" fmla="*/ 0 w 773340"/>
              <a:gd name="connsiteY3" fmla="*/ 3485 h 348800"/>
              <a:gd name="connsiteX4" fmla="*/ 773340 w 773340"/>
              <a:gd name="connsiteY4" fmla="*/ 281479 h 348800"/>
              <a:gd name="connsiteX5" fmla="*/ 773340 w 773340"/>
              <a:gd name="connsiteY5" fmla="*/ 348433 h 348800"/>
              <a:gd name="connsiteX6" fmla="*/ 88275 w 773340"/>
              <a:gd name="connsiteY6" fmla="*/ 348433 h 348800"/>
              <a:gd name="connsiteX7" fmla="*/ 88275 w 773340"/>
              <a:gd name="connsiteY7" fmla="*/ 281479 h 3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40" h="348800">
                <a:moveTo>
                  <a:pt x="66863" y="0"/>
                </a:moveTo>
                <a:lnTo>
                  <a:pt x="84858" y="345315"/>
                </a:lnTo>
                <a:lnTo>
                  <a:pt x="17995" y="348800"/>
                </a:lnTo>
                <a:lnTo>
                  <a:pt x="0" y="3485"/>
                </a:lnTo>
                <a:close/>
                <a:moveTo>
                  <a:pt x="773340" y="281479"/>
                </a:moveTo>
                <a:lnTo>
                  <a:pt x="773340" y="348433"/>
                </a:lnTo>
                <a:lnTo>
                  <a:pt x="88275" y="348433"/>
                </a:lnTo>
                <a:lnTo>
                  <a:pt x="88275" y="281479"/>
                </a:lnTo>
                <a:close/>
              </a:path>
            </a:pathLst>
          </a:custGeom>
          <a:solidFill>
            <a:srgbClr val="92D050"/>
          </a:solidFill>
          <a:ln w="9525" cap="flat" cmpd="sng" algn="ctr">
            <a:solidFill>
              <a:srgbClr val="92D05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414369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5E3887-7074-49A2-9196-DA59FC769049}"/>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6E688238-39BB-42CA-A05C-BA8AFAC64C3B}"/>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96989DC0-F519-474D-A002-4B920A4A3E37}"/>
              </a:ext>
            </a:extLst>
          </p:cNvPr>
          <p:cNvSpPr>
            <a:spLocks noGrp="1"/>
          </p:cNvSpPr>
          <p:nvPr>
            <p:ph type="title"/>
          </p:nvPr>
        </p:nvSpPr>
        <p:spPr/>
        <p:txBody>
          <a:bodyPr/>
          <a:lstStyle/>
          <a:p>
            <a:r>
              <a:rPr lang="cs-CZ" dirty="0"/>
              <a:t>Příklad </a:t>
            </a:r>
            <a:r>
              <a:rPr lang="cs-CZ" dirty="0" err="1"/>
              <a:t>Socrative</a:t>
            </a:r>
            <a:r>
              <a:rPr lang="cs-CZ" dirty="0"/>
              <a:t> 3 – část 1/2</a:t>
            </a:r>
          </a:p>
        </p:txBody>
      </p:sp>
      <p:sp>
        <p:nvSpPr>
          <p:cNvPr id="5" name="Zástupný obsah 4">
            <a:extLst>
              <a:ext uri="{FF2B5EF4-FFF2-40B4-BE49-F238E27FC236}">
                <a16:creationId xmlns:a16="http://schemas.microsoft.com/office/drawing/2014/main" id="{AFE419B7-3AE1-4AB0-9258-3F4D9960C535}"/>
              </a:ext>
            </a:extLst>
          </p:cNvPr>
          <p:cNvSpPr>
            <a:spLocks noGrp="1"/>
          </p:cNvSpPr>
          <p:nvPr>
            <p:ph idx="1"/>
          </p:nvPr>
        </p:nvSpPr>
        <p:spPr/>
        <p:txBody>
          <a:bodyPr/>
          <a:lstStyle/>
          <a:p>
            <a:r>
              <a:rPr lang="cs-CZ" sz="2400" dirty="0">
                <a:effectLst/>
                <a:latin typeface="Calibri" panose="020F0502020204030204" pitchFamily="34" charset="0"/>
                <a:ea typeface="Calibri" panose="020F0502020204030204" pitchFamily="34" charset="0"/>
                <a:cs typeface="Times New Roman" panose="02020603050405020304" pitchFamily="18" charset="0"/>
              </a:rPr>
              <a:t>Kolik činí roční nominální diskontní sazba se dvěma konverzemi (odpovídá délce ÚO). Zvolená diskontní sazba vám zaručí pravidelný polhůtní měsíční důchod ve výši 4350 na půl roku. Dále víte, že suma současných hodnot výplat za úrokové období odpovídá částce 25491.</a:t>
            </a:r>
          </a:p>
          <a:p>
            <a:pPr marL="72000" indent="0">
              <a:buNone/>
            </a:pPr>
            <a:endParaRPr lang="cs-CZ" dirty="0"/>
          </a:p>
        </p:txBody>
      </p:sp>
    </p:spTree>
    <p:extLst>
      <p:ext uri="{BB962C8B-B14F-4D97-AF65-F5344CB8AC3E}">
        <p14:creationId xmlns:p14="http://schemas.microsoft.com/office/powerpoint/2010/main" val="281980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Důchod</a:t>
            </a:r>
          </a:p>
        </p:txBody>
      </p:sp>
      <p:sp>
        <p:nvSpPr>
          <p:cNvPr id="5" name="Zástupný symbol pro obsah 4"/>
          <p:cNvSpPr>
            <a:spLocks noGrp="1"/>
          </p:cNvSpPr>
          <p:nvPr>
            <p:ph idx="1"/>
          </p:nvPr>
        </p:nvSpPr>
        <p:spPr/>
        <p:txBody>
          <a:bodyPr/>
          <a:lstStyle/>
          <a:p>
            <a:pPr marL="72000" indent="0">
              <a:buNone/>
            </a:pPr>
            <a:r>
              <a:rPr lang="cs-CZ" dirty="0"/>
              <a:t>= </a:t>
            </a:r>
            <a:r>
              <a:rPr lang="cs-CZ" sz="2400" dirty="0">
                <a:solidFill>
                  <a:srgbClr val="202122"/>
                </a:solidFill>
                <a:latin typeface="Arial" panose="020B0604020202020204" pitchFamily="34" charset="0"/>
              </a:rPr>
              <a:t>peněžní příjem </a:t>
            </a:r>
            <a:r>
              <a:rPr lang="cs-CZ" sz="2400" b="0" i="0" dirty="0">
                <a:solidFill>
                  <a:srgbClr val="202122"/>
                </a:solidFill>
                <a:effectLst/>
                <a:latin typeface="Arial" panose="020B0604020202020204" pitchFamily="34" charset="0"/>
              </a:rPr>
              <a:t>pravidelné povahy (mzda, </a:t>
            </a:r>
            <a:r>
              <a:rPr lang="cs-CZ" sz="2400" i="0" dirty="0">
                <a:solidFill>
                  <a:srgbClr val="202122"/>
                </a:solidFill>
                <a:effectLst/>
                <a:latin typeface="Arial" panose="020B0604020202020204" pitchFamily="34" charset="0"/>
              </a:rPr>
              <a:t>výnos z majetku</a:t>
            </a:r>
            <a:r>
              <a:rPr lang="cs-CZ" sz="2400" b="0" i="0" dirty="0">
                <a:solidFill>
                  <a:srgbClr val="202122"/>
                </a:solidFill>
                <a:effectLst/>
                <a:latin typeface="Arial" panose="020B0604020202020204" pitchFamily="34" charset="0"/>
              </a:rPr>
              <a:t>, transfer od státu)</a:t>
            </a:r>
          </a:p>
          <a:p>
            <a:pPr marL="72000" indent="0">
              <a:buNone/>
            </a:pPr>
            <a:r>
              <a:rPr lang="cs-CZ" sz="2000" b="1" dirty="0">
                <a:solidFill>
                  <a:srgbClr val="202122"/>
                </a:solidFill>
                <a:latin typeface="Arial" panose="020B0604020202020204" pitchFamily="34" charset="0"/>
              </a:rPr>
              <a:t>= nejen příjem v důchodovém věku, ale pravidelný příjem z toho, co jsme naspořili</a:t>
            </a:r>
            <a:endParaRPr lang="cs-CZ" sz="2000" b="1" i="0" dirty="0">
              <a:solidFill>
                <a:srgbClr val="202122"/>
              </a:solidFill>
              <a:effectLst/>
              <a:latin typeface="Arial" panose="020B0604020202020204" pitchFamily="34" charset="0"/>
            </a:endParaRPr>
          </a:p>
          <a:p>
            <a:pPr marL="72000" indent="0">
              <a:buNone/>
            </a:pPr>
            <a:r>
              <a:rPr lang="cs-CZ" sz="2400" dirty="0">
                <a:solidFill>
                  <a:srgbClr val="202122"/>
                </a:solidFill>
                <a:latin typeface="Arial" panose="020B0604020202020204" pitchFamily="34" charset="0"/>
              </a:rPr>
              <a:t> </a:t>
            </a:r>
            <a:endParaRPr lang="cs-CZ" sz="2400" b="0" i="0" dirty="0">
              <a:solidFill>
                <a:srgbClr val="202122"/>
              </a:solidFill>
              <a:effectLst/>
              <a:latin typeface="Arial" panose="020B0604020202020204" pitchFamily="34" charset="0"/>
            </a:endParaRPr>
          </a:p>
          <a:p>
            <a:pPr marL="72000" indent="0">
              <a:buNone/>
            </a:pPr>
            <a:r>
              <a:rPr lang="cs-CZ" b="1" dirty="0"/>
              <a:t>Druhy:</a:t>
            </a:r>
          </a:p>
          <a:p>
            <a:pPr marL="414900" indent="-342900">
              <a:spcBef>
                <a:spcPct val="0"/>
              </a:spcBef>
              <a:buFont typeface="Arial" panose="020B0604020202020204" pitchFamily="34" charset="0"/>
              <a:buChar char="•"/>
            </a:pPr>
            <a:r>
              <a:rPr lang="cs-CZ" sz="2400" kern="1200" dirty="0">
                <a:latin typeface="Tahoma" pitchFamily="34" charset="0"/>
              </a:rPr>
              <a:t>Státní</a:t>
            </a:r>
          </a:p>
          <a:p>
            <a:pPr marL="414900" indent="-342900">
              <a:spcBef>
                <a:spcPct val="0"/>
              </a:spcBef>
              <a:buFont typeface="Arial" panose="020B0604020202020204" pitchFamily="34" charset="0"/>
              <a:buChar char="•"/>
            </a:pPr>
            <a:r>
              <a:rPr lang="cs-CZ" sz="2400" kern="1200" dirty="0">
                <a:latin typeface="Tahoma" pitchFamily="34" charset="0"/>
              </a:rPr>
              <a:t>Soukromý</a:t>
            </a:r>
          </a:p>
          <a:p>
            <a:pPr marL="414900" indent="-342900">
              <a:spcBef>
                <a:spcPct val="0"/>
              </a:spcBef>
              <a:buFont typeface="Arial" panose="020B0604020202020204" pitchFamily="34" charset="0"/>
              <a:buChar char="•"/>
            </a:pPr>
            <a:r>
              <a:rPr lang="cs-CZ" sz="2400" kern="1200" dirty="0">
                <a:latin typeface="Tahoma" pitchFamily="34" charset="0"/>
              </a:rPr>
              <a:t>Doživotní</a:t>
            </a:r>
          </a:p>
          <a:p>
            <a:pPr marL="414900" indent="-342900">
              <a:spcBef>
                <a:spcPct val="0"/>
              </a:spcBef>
              <a:buFont typeface="Arial" panose="020B0604020202020204" pitchFamily="34" charset="0"/>
              <a:buChar char="•"/>
            </a:pPr>
            <a:r>
              <a:rPr lang="cs-CZ" sz="2400" kern="1200" dirty="0">
                <a:latin typeface="Tahoma" pitchFamily="34" charset="0"/>
              </a:rPr>
              <a:t>Nekonečný</a:t>
            </a:r>
          </a:p>
          <a:p>
            <a:pPr marL="414900" indent="-342900">
              <a:spcBef>
                <a:spcPct val="0"/>
              </a:spcBef>
              <a:buFont typeface="Arial" panose="020B0604020202020204" pitchFamily="34" charset="0"/>
              <a:buChar char="•"/>
            </a:pPr>
            <a:r>
              <a:rPr lang="cs-CZ" sz="2400" kern="1200" dirty="0">
                <a:latin typeface="Tahoma" pitchFamily="34" charset="0"/>
              </a:rPr>
              <a:t>Předlhůtní/polhůtní</a:t>
            </a:r>
          </a:p>
          <a:p>
            <a:pPr>
              <a:buFontTx/>
              <a:buChar char="-"/>
            </a:pPr>
            <a:endParaRPr lang="cs-CZ" dirty="0"/>
          </a:p>
          <a:p>
            <a:pPr marL="72000" indent="0">
              <a:buNone/>
            </a:pPr>
            <a:endParaRPr lang="cs-CZ" dirty="0"/>
          </a:p>
        </p:txBody>
      </p:sp>
      <p:sp>
        <p:nvSpPr>
          <p:cNvPr id="9" name="TextovéPole 8">
            <a:extLst>
              <a:ext uri="{FF2B5EF4-FFF2-40B4-BE49-F238E27FC236}">
                <a16:creationId xmlns:a16="http://schemas.microsoft.com/office/drawing/2014/main" id="{B30C292E-33B7-4FCA-81E8-2BE4967D55DE}"/>
              </a:ext>
            </a:extLst>
          </p:cNvPr>
          <p:cNvSpPr txBox="1"/>
          <p:nvPr/>
        </p:nvSpPr>
        <p:spPr>
          <a:xfrm>
            <a:off x="4240696" y="3919676"/>
            <a:ext cx="6520070" cy="2308324"/>
          </a:xfrm>
          <a:prstGeom prst="rect">
            <a:avLst/>
          </a:prstGeom>
          <a:noFill/>
        </p:spPr>
        <p:txBody>
          <a:bodyPr wrap="square">
            <a:spAutoFit/>
          </a:bodyPr>
          <a:lstStyle/>
          <a:p>
            <a:pPr marL="72000" indent="0">
              <a:buNone/>
            </a:pPr>
            <a:r>
              <a:rPr lang="cs-CZ" u="sng" dirty="0"/>
              <a:t>V sociálním zabezpečení</a:t>
            </a:r>
            <a:r>
              <a:rPr lang="cs-CZ" dirty="0"/>
              <a:t> = důchodové dávky:</a:t>
            </a:r>
          </a:p>
          <a:p>
            <a:pPr marL="414900" indent="-342900">
              <a:buFont typeface="Arial" panose="020B0604020202020204" pitchFamily="34" charset="0"/>
              <a:buChar char="•"/>
            </a:pPr>
            <a:r>
              <a:rPr lang="cs-CZ" dirty="0"/>
              <a:t>starobní důchod</a:t>
            </a:r>
          </a:p>
          <a:p>
            <a:pPr marL="414900" indent="-342900">
              <a:buFont typeface="Arial" panose="020B0604020202020204" pitchFamily="34" charset="0"/>
              <a:buChar char="•"/>
            </a:pPr>
            <a:r>
              <a:rPr lang="cs-CZ" dirty="0"/>
              <a:t>invalidní důchod</a:t>
            </a:r>
          </a:p>
          <a:p>
            <a:pPr marL="414900" indent="-342900">
              <a:buFont typeface="Arial" panose="020B0604020202020204" pitchFamily="34" charset="0"/>
              <a:buChar char="•"/>
            </a:pPr>
            <a:r>
              <a:rPr lang="cs-CZ" dirty="0"/>
              <a:t>vdovský a vdovecký důchod</a:t>
            </a:r>
          </a:p>
          <a:p>
            <a:pPr marL="414900" indent="-342900">
              <a:buFont typeface="Arial" panose="020B0604020202020204" pitchFamily="34" charset="0"/>
              <a:buChar char="•"/>
            </a:pPr>
            <a:r>
              <a:rPr lang="cs-CZ" dirty="0"/>
              <a:t>sirotčí důchod</a:t>
            </a:r>
          </a:p>
          <a:p>
            <a:pPr marL="414900" indent="-342900">
              <a:buFont typeface="Arial" panose="020B0604020202020204" pitchFamily="34" charset="0"/>
              <a:buChar char="•"/>
            </a:pPr>
            <a:r>
              <a:rPr lang="cs-CZ" dirty="0"/>
              <a:t>vojenský důchod</a:t>
            </a:r>
          </a:p>
        </p:txBody>
      </p:sp>
    </p:spTree>
    <p:extLst>
      <p:ext uri="{BB962C8B-B14F-4D97-AF65-F5344CB8AC3E}">
        <p14:creationId xmlns:p14="http://schemas.microsoft.com/office/powerpoint/2010/main" val="2954555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CC6A9A-ED9F-4D8A-A885-3CF7DBAC90D5}"/>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EAD1F152-5FF5-4301-856E-DC37447C2EC0}"/>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EE147750-8806-433F-BFCF-D3E5BFE90CA4}"/>
              </a:ext>
            </a:extLst>
          </p:cNvPr>
          <p:cNvSpPr>
            <a:spLocks noGrp="1"/>
          </p:cNvSpPr>
          <p:nvPr>
            <p:ph type="title"/>
          </p:nvPr>
        </p:nvSpPr>
        <p:spPr/>
        <p:txBody>
          <a:bodyPr/>
          <a:lstStyle/>
          <a:p>
            <a:r>
              <a:rPr lang="cs-CZ" dirty="0"/>
              <a:t>Příklad </a:t>
            </a:r>
            <a:r>
              <a:rPr lang="cs-CZ" dirty="0" err="1"/>
              <a:t>Socrative</a:t>
            </a:r>
            <a:r>
              <a:rPr lang="cs-CZ" dirty="0"/>
              <a:t> 3 – řešení 1/2</a:t>
            </a:r>
          </a:p>
        </p:txBody>
      </p:sp>
      <p:sp>
        <p:nvSpPr>
          <p:cNvPr id="6" name="TextovéPole 5">
            <a:extLst>
              <a:ext uri="{FF2B5EF4-FFF2-40B4-BE49-F238E27FC236}">
                <a16:creationId xmlns:a16="http://schemas.microsoft.com/office/drawing/2014/main" id="{9CF01B35-AD76-404D-BCCB-DFD33FD85878}"/>
              </a:ext>
            </a:extLst>
          </p:cNvPr>
          <p:cNvSpPr txBox="1"/>
          <p:nvPr/>
        </p:nvSpPr>
        <p:spPr>
          <a:xfrm>
            <a:off x="720001" y="1442383"/>
            <a:ext cx="1629910" cy="1015663"/>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D</a:t>
            </a:r>
            <a:r>
              <a:rPr lang="cs-CZ" sz="900" dirty="0"/>
              <a:t>1</a:t>
            </a:r>
            <a:r>
              <a:rPr lang="cs-CZ" sz="1200" dirty="0"/>
              <a:t> = 25 491 Kč</a:t>
            </a:r>
          </a:p>
          <a:p>
            <a:r>
              <a:rPr lang="cs-CZ" sz="1200" dirty="0"/>
              <a:t>a = 4 350 Kč</a:t>
            </a:r>
          </a:p>
          <a:p>
            <a:r>
              <a:rPr lang="cs-CZ" sz="1200" dirty="0"/>
              <a:t>ÚO = 6 M</a:t>
            </a:r>
          </a:p>
          <a:p>
            <a:r>
              <a:rPr lang="cs-CZ" sz="1200" dirty="0"/>
              <a:t>PO = 1 M</a:t>
            </a:r>
          </a:p>
          <a:p>
            <a:r>
              <a:rPr lang="cs-CZ" sz="1200" dirty="0"/>
              <a:t>m = 6</a:t>
            </a:r>
          </a:p>
        </p:txBody>
      </p:sp>
      <mc:AlternateContent xmlns:mc="http://schemas.openxmlformats.org/markup-compatibility/2006" xmlns:a14="http://schemas.microsoft.com/office/drawing/2010/main">
        <mc:Choice Requires="a14">
          <p:sp>
            <p:nvSpPr>
              <p:cNvPr id="7" name="TextovéPole 6">
                <a:extLst>
                  <a:ext uri="{FF2B5EF4-FFF2-40B4-BE49-F238E27FC236}">
                    <a16:creationId xmlns:a16="http://schemas.microsoft.com/office/drawing/2014/main" id="{4D656E54-8500-4CCD-9759-C61EBE16ED00}"/>
                  </a:ext>
                </a:extLst>
              </p:cNvPr>
              <p:cNvSpPr txBox="1"/>
              <p:nvPr/>
            </p:nvSpPr>
            <p:spPr>
              <a:xfrm>
                <a:off x="666000" y="2733964"/>
                <a:ext cx="3815725"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𝐷</m:t>
                          </m:r>
                        </m:e>
                        <m:sub>
                          <m:r>
                            <a:rPr lang="cs-CZ" i="0">
                              <a:latin typeface="Cambria Math" panose="02040503050406030204" pitchFamily="18" charset="0"/>
                            </a:rPr>
                            <m:t>1</m:t>
                          </m:r>
                        </m:sub>
                      </m:sSub>
                      <m:r>
                        <a:rPr lang="cs-CZ" i="0">
                          <a:latin typeface="Cambria Math" panose="02040503050406030204" pitchFamily="18" charset="0"/>
                        </a:rPr>
                        <m:t>=</m:t>
                      </m:r>
                      <m:r>
                        <a:rPr lang="cs-CZ" i="1">
                          <a:latin typeface="Cambria Math" panose="02040503050406030204" pitchFamily="18" charset="0"/>
                        </a:rPr>
                        <m:t>𝑎</m:t>
                      </m:r>
                      <m:r>
                        <a:rPr lang="cs-CZ" i="0">
                          <a:latin typeface="Cambria Math" panose="02040503050406030204" pitchFamily="18" charset="0"/>
                        </a:rPr>
                        <m:t>⋅</m:t>
                      </m:r>
                      <m:r>
                        <a:rPr lang="cs-CZ" i="1">
                          <a:latin typeface="Cambria Math" panose="02040503050406030204" pitchFamily="18" charset="0"/>
                        </a:rPr>
                        <m:t>𝑚</m:t>
                      </m:r>
                      <m:r>
                        <a:rPr lang="cs-CZ" i="0">
                          <a:latin typeface="Cambria Math" panose="02040503050406030204" pitchFamily="18" charset="0"/>
                        </a:rPr>
                        <m:t>⋅</m:t>
                      </m:r>
                      <m:d>
                        <m:dPr>
                          <m:ctrlPr>
                            <a:rPr lang="cs-CZ" i="1">
                              <a:solidFill>
                                <a:srgbClr val="836967"/>
                              </a:solidFill>
                              <a:latin typeface="Cambria Math" panose="02040503050406030204" pitchFamily="18" charset="0"/>
                            </a:rPr>
                          </m:ctrlPr>
                        </m:dPr>
                        <m:e>
                          <m:r>
                            <a:rPr lang="cs-CZ" i="0">
                              <a:latin typeface="Cambria Math" panose="02040503050406030204" pitchFamily="18" charset="0"/>
                            </a:rPr>
                            <m:t>1</m:t>
                          </m:r>
                          <m:r>
                            <a:rPr lang="cs-CZ" i="0" smtClean="0">
                              <a:solidFill>
                                <a:schemeClr val="accent6">
                                  <a:lumMod val="60000"/>
                                  <a:lumOff val="40000"/>
                                </a:schemeClr>
                              </a:solidFill>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1">
                                  <a:latin typeface="Cambria Math" panose="02040503050406030204" pitchFamily="18" charset="0"/>
                                </a:rPr>
                                <m:t>𝑚</m:t>
                              </m:r>
                              <m:r>
                                <a:rPr lang="cs-CZ" i="0" smtClean="0">
                                  <a:solidFill>
                                    <a:schemeClr val="tx2">
                                      <a:lumMod val="60000"/>
                                      <a:lumOff val="40000"/>
                                    </a:schemeClr>
                                  </a:solidFill>
                                  <a:latin typeface="Cambria Math" panose="02040503050406030204" pitchFamily="18" charset="0"/>
                                </a:rPr>
                                <m:t>+</m:t>
                              </m:r>
                              <m:r>
                                <a:rPr lang="cs-CZ" i="0">
                                  <a:latin typeface="Cambria Math" panose="02040503050406030204" pitchFamily="18" charset="0"/>
                                </a:rPr>
                                <m:t>1</m:t>
                              </m:r>
                            </m:num>
                            <m:den>
                              <m:r>
                                <a:rPr lang="cs-CZ" i="0">
                                  <a:latin typeface="Cambria Math" panose="02040503050406030204" pitchFamily="18" charset="0"/>
                                </a:rPr>
                                <m:t>2</m:t>
                              </m:r>
                              <m:r>
                                <a:rPr lang="cs-CZ" i="1">
                                  <a:latin typeface="Cambria Math" panose="02040503050406030204" pitchFamily="18" charset="0"/>
                                </a:rPr>
                                <m:t>𝑚</m:t>
                              </m:r>
                            </m:den>
                          </m:f>
                          <m:r>
                            <a:rPr lang="cs-CZ" i="0">
                              <a:latin typeface="Cambria Math" panose="02040503050406030204" pitchFamily="18" charset="0"/>
                            </a:rPr>
                            <m:t>⋅</m:t>
                          </m:r>
                          <m:r>
                            <a:rPr lang="cs-CZ" i="1">
                              <a:latin typeface="Cambria Math" panose="02040503050406030204" pitchFamily="18" charset="0"/>
                            </a:rPr>
                            <m:t>𝑑</m:t>
                          </m:r>
                        </m:e>
                      </m:d>
                    </m:oMath>
                  </m:oMathPara>
                </a14:m>
                <a:endParaRPr lang="cs-CZ" dirty="0"/>
              </a:p>
            </p:txBody>
          </p:sp>
        </mc:Choice>
        <mc:Fallback xmlns="">
          <p:sp>
            <p:nvSpPr>
              <p:cNvPr id="7" name="TextovéPole 6">
                <a:extLst>
                  <a:ext uri="{FF2B5EF4-FFF2-40B4-BE49-F238E27FC236}">
                    <a16:creationId xmlns:a16="http://schemas.microsoft.com/office/drawing/2014/main" id="{4D656E54-8500-4CCD-9759-C61EBE16ED00}"/>
                  </a:ext>
                </a:extLst>
              </p:cNvPr>
              <p:cNvSpPr txBox="1">
                <a:spLocks noRot="1" noChangeAspect="1" noMove="1" noResize="1" noEditPoints="1" noAdjustHandles="1" noChangeArrowheads="1" noChangeShapeType="1" noTextEdit="1"/>
              </p:cNvSpPr>
              <p:nvPr/>
            </p:nvSpPr>
            <p:spPr>
              <a:xfrm>
                <a:off x="666000" y="2733964"/>
                <a:ext cx="3815725" cy="829843"/>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a:extLst>
                  <a:ext uri="{FF2B5EF4-FFF2-40B4-BE49-F238E27FC236}">
                    <a16:creationId xmlns:a16="http://schemas.microsoft.com/office/drawing/2014/main" id="{8C621D36-1B23-46AB-9CD3-A79CA2D2C5E9}"/>
                  </a:ext>
                </a:extLst>
              </p:cNvPr>
              <p:cNvSpPr txBox="1"/>
              <p:nvPr/>
            </p:nvSpPr>
            <p:spPr>
              <a:xfrm>
                <a:off x="6293684" y="2661590"/>
                <a:ext cx="4692631"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𝐷</m:t>
                          </m:r>
                        </m:e>
                        <m:sub>
                          <m:r>
                            <a:rPr lang="cs-CZ" i="0">
                              <a:latin typeface="Cambria Math" panose="02040503050406030204" pitchFamily="18" charset="0"/>
                            </a:rPr>
                            <m:t>1</m:t>
                          </m:r>
                        </m:sub>
                      </m:sSub>
                      <m:r>
                        <a:rPr lang="cs-CZ" i="0">
                          <a:latin typeface="Cambria Math" panose="02040503050406030204" pitchFamily="18" charset="0"/>
                        </a:rPr>
                        <m:t>=</m:t>
                      </m:r>
                      <m:r>
                        <a:rPr lang="cs-CZ" i="1">
                          <a:latin typeface="Cambria Math" panose="02040503050406030204" pitchFamily="18" charset="0"/>
                        </a:rPr>
                        <m:t>𝑎</m:t>
                      </m:r>
                      <m:r>
                        <a:rPr lang="cs-CZ" i="0">
                          <a:latin typeface="Cambria Math" panose="02040503050406030204" pitchFamily="18" charset="0"/>
                        </a:rPr>
                        <m:t>⋅</m:t>
                      </m:r>
                      <m:r>
                        <a:rPr lang="cs-CZ" i="1">
                          <a:latin typeface="Cambria Math" panose="02040503050406030204" pitchFamily="18" charset="0"/>
                        </a:rPr>
                        <m:t>𝑚</m:t>
                      </m:r>
                      <m:r>
                        <a:rPr lang="cs-CZ" i="0">
                          <a:latin typeface="Cambria Math" panose="02040503050406030204" pitchFamily="18" charset="0"/>
                        </a:rPr>
                        <m:t>⋅</m:t>
                      </m:r>
                      <m:d>
                        <m:dPr>
                          <m:ctrlPr>
                            <a:rPr lang="cs-CZ" i="1">
                              <a:solidFill>
                                <a:srgbClr val="836967"/>
                              </a:solidFill>
                              <a:latin typeface="Cambria Math" panose="02040503050406030204" pitchFamily="18" charset="0"/>
                            </a:rPr>
                          </m:ctrlPr>
                        </m:dPr>
                        <m:e>
                          <m:r>
                            <a:rPr lang="cs-CZ" i="0">
                              <a:latin typeface="Cambria Math" panose="02040503050406030204" pitchFamily="18" charset="0"/>
                            </a:rPr>
                            <m:t>1</m:t>
                          </m:r>
                          <m:r>
                            <a:rPr lang="cs-CZ" i="0" smtClean="0">
                              <a:solidFill>
                                <a:schemeClr val="accent6">
                                  <a:lumMod val="60000"/>
                                  <a:lumOff val="40000"/>
                                </a:schemeClr>
                              </a:solidFill>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1">
                                  <a:latin typeface="Cambria Math" panose="02040503050406030204" pitchFamily="18" charset="0"/>
                                </a:rPr>
                                <m:t>𝑚</m:t>
                              </m:r>
                              <m:r>
                                <a:rPr lang="cs-CZ" i="0" smtClean="0">
                                  <a:solidFill>
                                    <a:schemeClr val="tx2">
                                      <a:lumMod val="60000"/>
                                      <a:lumOff val="40000"/>
                                    </a:schemeClr>
                                  </a:solidFill>
                                  <a:latin typeface="Cambria Math" panose="02040503050406030204" pitchFamily="18" charset="0"/>
                                </a:rPr>
                                <m:t>−</m:t>
                              </m:r>
                              <m:r>
                                <a:rPr lang="cs-CZ" i="0">
                                  <a:latin typeface="Cambria Math" panose="02040503050406030204" pitchFamily="18" charset="0"/>
                                </a:rPr>
                                <m:t>1</m:t>
                              </m:r>
                            </m:num>
                            <m:den>
                              <m:r>
                                <a:rPr lang="cs-CZ" i="0">
                                  <a:latin typeface="Cambria Math" panose="02040503050406030204" pitchFamily="18" charset="0"/>
                                </a:rPr>
                                <m:t>2</m:t>
                              </m:r>
                              <m:r>
                                <a:rPr lang="cs-CZ" i="1">
                                  <a:latin typeface="Cambria Math" panose="02040503050406030204" pitchFamily="18" charset="0"/>
                                </a:rPr>
                                <m:t>𝑚</m:t>
                              </m:r>
                            </m:den>
                          </m:f>
                          <m:r>
                            <a:rPr lang="cs-CZ" i="0">
                              <a:latin typeface="Cambria Math" panose="02040503050406030204" pitchFamily="18" charset="0"/>
                            </a:rPr>
                            <m:t>⋅</m:t>
                          </m:r>
                          <m:r>
                            <a:rPr lang="cs-CZ" i="1">
                              <a:latin typeface="Cambria Math" panose="02040503050406030204" pitchFamily="18" charset="0"/>
                            </a:rPr>
                            <m:t>𝑟</m:t>
                          </m:r>
                        </m:e>
                      </m:d>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0">
                              <a:latin typeface="Cambria Math" panose="02040503050406030204" pitchFamily="18" charset="0"/>
                            </a:rPr>
                            <m:t>1</m:t>
                          </m:r>
                        </m:num>
                        <m:den>
                          <m:r>
                            <a:rPr lang="cs-CZ" i="0">
                              <a:latin typeface="Cambria Math" panose="02040503050406030204" pitchFamily="18" charset="0"/>
                            </a:rPr>
                            <m:t>1+</m:t>
                          </m:r>
                          <m:r>
                            <a:rPr lang="cs-CZ" i="1">
                              <a:latin typeface="Cambria Math" panose="02040503050406030204" pitchFamily="18" charset="0"/>
                            </a:rPr>
                            <m:t>𝑟</m:t>
                          </m:r>
                        </m:den>
                      </m:f>
                    </m:oMath>
                  </m:oMathPara>
                </a14:m>
                <a:endParaRPr lang="cs-CZ" dirty="0"/>
              </a:p>
            </p:txBody>
          </p:sp>
        </mc:Choice>
        <mc:Fallback xmlns="">
          <p:sp>
            <p:nvSpPr>
              <p:cNvPr id="8" name="TextovéPole 7">
                <a:extLst>
                  <a:ext uri="{FF2B5EF4-FFF2-40B4-BE49-F238E27FC236}">
                    <a16:creationId xmlns:a16="http://schemas.microsoft.com/office/drawing/2014/main" id="{8C621D36-1B23-46AB-9CD3-A79CA2D2C5E9}"/>
                  </a:ext>
                </a:extLst>
              </p:cNvPr>
              <p:cNvSpPr txBox="1">
                <a:spLocks noRot="1" noChangeAspect="1" noMove="1" noResize="1" noEditPoints="1" noAdjustHandles="1" noChangeArrowheads="1" noChangeShapeType="1" noTextEdit="1"/>
              </p:cNvSpPr>
              <p:nvPr/>
            </p:nvSpPr>
            <p:spPr>
              <a:xfrm>
                <a:off x="6293684" y="2661590"/>
                <a:ext cx="4692631" cy="829843"/>
              </a:xfrm>
              <a:prstGeom prst="rect">
                <a:avLst/>
              </a:prstGeom>
              <a:blipFill>
                <a:blip r:embed="rId3"/>
                <a:stretch>
                  <a:fillRect/>
                </a:stretch>
              </a:blipFill>
            </p:spPr>
            <p:txBody>
              <a:bodyPr/>
              <a:lstStyle/>
              <a:p>
                <a:r>
                  <a:rPr lang="cs-CZ">
                    <a:noFill/>
                  </a:rPr>
                  <a:t> </a:t>
                </a:r>
              </a:p>
            </p:txBody>
          </p:sp>
        </mc:Fallback>
      </mc:AlternateContent>
      <p:sp>
        <p:nvSpPr>
          <p:cNvPr id="9" name="TextovéPole 8">
            <a:extLst>
              <a:ext uri="{FF2B5EF4-FFF2-40B4-BE49-F238E27FC236}">
                <a16:creationId xmlns:a16="http://schemas.microsoft.com/office/drawing/2014/main" id="{32E2A5AF-2DB1-409C-8B2C-E66579C10074}"/>
              </a:ext>
            </a:extLst>
          </p:cNvPr>
          <p:cNvSpPr txBox="1"/>
          <p:nvPr/>
        </p:nvSpPr>
        <p:spPr>
          <a:xfrm>
            <a:off x="4955083" y="2845678"/>
            <a:ext cx="1061884" cy="461665"/>
          </a:xfrm>
          <a:prstGeom prst="rect">
            <a:avLst/>
          </a:prstGeom>
          <a:noFill/>
        </p:spPr>
        <p:txBody>
          <a:bodyPr wrap="square" rtlCol="0">
            <a:spAutoFit/>
          </a:bodyPr>
          <a:lstStyle/>
          <a:p>
            <a:r>
              <a:rPr lang="cs-CZ" dirty="0"/>
              <a:t>nebo</a:t>
            </a:r>
          </a:p>
        </p:txBody>
      </p:sp>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28E0ACFD-2745-4161-B387-DD1A8C0444E0}"/>
                  </a:ext>
                </a:extLst>
              </p:cNvPr>
              <p:cNvSpPr txBox="1"/>
              <p:nvPr/>
            </p:nvSpPr>
            <p:spPr>
              <a:xfrm>
                <a:off x="720000" y="3835768"/>
                <a:ext cx="27160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𝑑</m:t>
                      </m:r>
                      <m:r>
                        <a:rPr lang="cs-CZ" i="0">
                          <a:latin typeface="Cambria Math" panose="02040503050406030204" pitchFamily="18" charset="0"/>
                        </a:rPr>
                        <m:t>=0,04</m:t>
                      </m:r>
                      <m:r>
                        <a:rPr lang="cs-CZ" b="0" i="0" smtClean="0">
                          <a:latin typeface="Cambria Math" panose="02040503050406030204" pitchFamily="18" charset="0"/>
                        </a:rPr>
                        <m:t>=4 % </m:t>
                      </m:r>
                      <m:r>
                        <m:rPr>
                          <m:sty m:val="p"/>
                        </m:rPr>
                        <a:rPr lang="cs-CZ" b="0" i="0" smtClean="0">
                          <a:latin typeface="Cambria Math" panose="02040503050406030204" pitchFamily="18" charset="0"/>
                        </a:rPr>
                        <m:t>p</m:t>
                      </m:r>
                      <m:r>
                        <a:rPr lang="cs-CZ" b="0" i="0" smtClean="0">
                          <a:latin typeface="Cambria Math" panose="02040503050406030204" pitchFamily="18" charset="0"/>
                        </a:rPr>
                        <m:t>.</m:t>
                      </m:r>
                      <m:r>
                        <m:rPr>
                          <m:sty m:val="p"/>
                        </m:rPr>
                        <a:rPr lang="cs-CZ" b="0" i="0" smtClean="0">
                          <a:latin typeface="Cambria Math" panose="02040503050406030204" pitchFamily="18" charset="0"/>
                        </a:rPr>
                        <m:t>s</m:t>
                      </m:r>
                      <m:r>
                        <a:rPr lang="cs-CZ" b="0" i="0" smtClean="0">
                          <a:latin typeface="Cambria Math" panose="02040503050406030204" pitchFamily="18" charset="0"/>
                        </a:rPr>
                        <m:t>.</m:t>
                      </m:r>
                    </m:oMath>
                  </m:oMathPara>
                </a14:m>
                <a:endParaRPr lang="cs-CZ" dirty="0"/>
              </a:p>
            </p:txBody>
          </p:sp>
        </mc:Choice>
        <mc:Fallback xmlns="">
          <p:sp>
            <p:nvSpPr>
              <p:cNvPr id="10" name="TextovéPole 9">
                <a:extLst>
                  <a:ext uri="{FF2B5EF4-FFF2-40B4-BE49-F238E27FC236}">
                    <a16:creationId xmlns:a16="http://schemas.microsoft.com/office/drawing/2014/main" id="{28E0ACFD-2745-4161-B387-DD1A8C0444E0}"/>
                  </a:ext>
                </a:extLst>
              </p:cNvPr>
              <p:cNvSpPr txBox="1">
                <a:spLocks noRot="1" noChangeAspect="1" noMove="1" noResize="1" noEditPoints="1" noAdjustHandles="1" noChangeArrowheads="1" noChangeShapeType="1" noTextEdit="1"/>
              </p:cNvSpPr>
              <p:nvPr/>
            </p:nvSpPr>
            <p:spPr>
              <a:xfrm>
                <a:off x="720000" y="3835768"/>
                <a:ext cx="2716065" cy="369332"/>
              </a:xfrm>
              <a:prstGeom prst="rect">
                <a:avLst/>
              </a:prstGeom>
              <a:blipFill>
                <a:blip r:embed="rId4"/>
                <a:stretch>
                  <a:fillRect l="-1794" b="-2786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E1467200-FB78-4EF9-9B6A-5892922C9C49}"/>
                  </a:ext>
                </a:extLst>
              </p:cNvPr>
              <p:cNvSpPr txBox="1"/>
              <p:nvPr/>
            </p:nvSpPr>
            <p:spPr>
              <a:xfrm>
                <a:off x="720000" y="4477061"/>
                <a:ext cx="3005631" cy="369332"/>
              </a:xfrm>
              <a:prstGeom prst="rect">
                <a:avLst/>
              </a:prstGeom>
              <a:solidFill>
                <a:srgbClr val="92D050"/>
              </a:solidFill>
              <a:effectLst>
                <a:softEdge rad="38100"/>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𝑑</m:t>
                          </m:r>
                        </m:e>
                        <m:sub>
                          <m:r>
                            <a:rPr lang="cs-CZ" b="0" i="1" smtClean="0">
                              <a:latin typeface="Cambria Math" panose="02040503050406030204" pitchFamily="18" charset="0"/>
                            </a:rPr>
                            <m:t>𝑚</m:t>
                          </m:r>
                        </m:sub>
                      </m:sSub>
                      <m:r>
                        <a:rPr lang="cs-CZ" b="0" i="0" smtClean="0">
                          <a:latin typeface="Cambria Math" panose="02040503050406030204" pitchFamily="18" charset="0"/>
                        </a:rPr>
                        <m:t>=2∗</m:t>
                      </m:r>
                      <m:r>
                        <a:rPr lang="cs-CZ" b="0" i="1" smtClean="0">
                          <a:latin typeface="Cambria Math" panose="02040503050406030204" pitchFamily="18" charset="0"/>
                        </a:rPr>
                        <m:t>𝑑</m:t>
                      </m:r>
                      <m:r>
                        <a:rPr lang="cs-CZ" b="0" i="0" smtClean="0">
                          <a:latin typeface="Cambria Math" panose="02040503050406030204" pitchFamily="18" charset="0"/>
                        </a:rPr>
                        <m:t>=8 % </m:t>
                      </m:r>
                      <m:r>
                        <m:rPr>
                          <m:sty m:val="p"/>
                        </m:rPr>
                        <a:rPr lang="cs-CZ" b="0" i="0" smtClean="0">
                          <a:latin typeface="Cambria Math" panose="02040503050406030204" pitchFamily="18" charset="0"/>
                        </a:rPr>
                        <m:t>p</m:t>
                      </m:r>
                      <m:r>
                        <a:rPr lang="cs-CZ" b="0" i="0" smtClean="0">
                          <a:latin typeface="Cambria Math" panose="02040503050406030204" pitchFamily="18" charset="0"/>
                        </a:rPr>
                        <m:t>.</m:t>
                      </m:r>
                      <m:r>
                        <m:rPr>
                          <m:sty m:val="p"/>
                        </m:rPr>
                        <a:rPr lang="cs-CZ" b="0" i="0" smtClean="0">
                          <a:latin typeface="Cambria Math" panose="02040503050406030204" pitchFamily="18" charset="0"/>
                        </a:rPr>
                        <m:t>a</m:t>
                      </m:r>
                      <m:r>
                        <a:rPr lang="cs-CZ" b="0" i="0" smtClean="0">
                          <a:latin typeface="Cambria Math" panose="02040503050406030204" pitchFamily="18" charset="0"/>
                        </a:rPr>
                        <m:t>.</m:t>
                      </m:r>
                    </m:oMath>
                  </m:oMathPara>
                </a14:m>
                <a:endParaRPr lang="cs-CZ" dirty="0"/>
              </a:p>
            </p:txBody>
          </p:sp>
        </mc:Choice>
        <mc:Fallback xmlns="">
          <p:sp>
            <p:nvSpPr>
              <p:cNvPr id="13" name="TextovéPole 12">
                <a:extLst>
                  <a:ext uri="{FF2B5EF4-FFF2-40B4-BE49-F238E27FC236}">
                    <a16:creationId xmlns:a16="http://schemas.microsoft.com/office/drawing/2014/main" id="{E1467200-FB78-4EF9-9B6A-5892922C9C49}"/>
                  </a:ext>
                </a:extLst>
              </p:cNvPr>
              <p:cNvSpPr txBox="1">
                <a:spLocks noRot="1" noChangeAspect="1" noMove="1" noResize="1" noEditPoints="1" noAdjustHandles="1" noChangeArrowheads="1" noChangeShapeType="1" noTextEdit="1"/>
              </p:cNvSpPr>
              <p:nvPr/>
            </p:nvSpPr>
            <p:spPr>
              <a:xfrm>
                <a:off x="720000" y="4477061"/>
                <a:ext cx="3005631" cy="369332"/>
              </a:xfrm>
              <a:prstGeom prst="rect">
                <a:avLst/>
              </a:prstGeom>
              <a:blipFill>
                <a:blip r:embed="rId5"/>
                <a:stretch>
                  <a:fillRect l="-1826" b="-27869"/>
                </a:stretch>
              </a:blipFill>
              <a:effectLst>
                <a:softEdge rad="38100"/>
              </a:effectLst>
            </p:spPr>
            <p:txBody>
              <a:bodyPr/>
              <a:lstStyle/>
              <a:p>
                <a:r>
                  <a:rPr lang="cs-CZ">
                    <a:noFill/>
                  </a:rPr>
                  <a:t> </a:t>
                </a:r>
              </a:p>
            </p:txBody>
          </p:sp>
        </mc:Fallback>
      </mc:AlternateContent>
      <p:sp>
        <p:nvSpPr>
          <p:cNvPr id="5" name="TextovéPole 4">
            <a:extLst>
              <a:ext uri="{FF2B5EF4-FFF2-40B4-BE49-F238E27FC236}">
                <a16:creationId xmlns:a16="http://schemas.microsoft.com/office/drawing/2014/main" id="{8623B547-B6D4-4B99-8CD9-D27144D7D0CB}"/>
              </a:ext>
            </a:extLst>
          </p:cNvPr>
          <p:cNvSpPr txBox="1"/>
          <p:nvPr/>
        </p:nvSpPr>
        <p:spPr>
          <a:xfrm>
            <a:off x="2920753" y="1562470"/>
            <a:ext cx="6347534" cy="830997"/>
          </a:xfrm>
          <a:prstGeom prst="rect">
            <a:avLst/>
          </a:prstGeom>
          <a:noFill/>
        </p:spPr>
        <p:txBody>
          <a:bodyPr wrap="square" rtlCol="0">
            <a:spAutoFit/>
          </a:bodyPr>
          <a:lstStyle/>
          <a:p>
            <a:r>
              <a:rPr lang="cs-CZ" sz="1600" dirty="0"/>
              <a:t>Jelikož PO &lt; ÚO, tak budeme využívat lineární počty. Můžeme se rozhodnout zdali počítat skrze předlhůtní (obchodní diskont) nebo polhůtní úročení (úroková sazba).</a:t>
            </a:r>
          </a:p>
        </p:txBody>
      </p:sp>
    </p:spTree>
    <p:extLst>
      <p:ext uri="{BB962C8B-B14F-4D97-AF65-F5344CB8AC3E}">
        <p14:creationId xmlns:p14="http://schemas.microsoft.com/office/powerpoint/2010/main" val="354500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65E3887-7074-49A2-9196-DA59FC769049}"/>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6E688238-39BB-42CA-A05C-BA8AFAC64C3B}"/>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96989DC0-F519-474D-A002-4B920A4A3E37}"/>
              </a:ext>
            </a:extLst>
          </p:cNvPr>
          <p:cNvSpPr>
            <a:spLocks noGrp="1"/>
          </p:cNvSpPr>
          <p:nvPr>
            <p:ph type="title"/>
          </p:nvPr>
        </p:nvSpPr>
        <p:spPr/>
        <p:txBody>
          <a:bodyPr/>
          <a:lstStyle/>
          <a:p>
            <a:r>
              <a:rPr lang="cs-CZ" dirty="0"/>
              <a:t>Příklad </a:t>
            </a:r>
            <a:r>
              <a:rPr lang="cs-CZ" dirty="0" err="1"/>
              <a:t>Socrative</a:t>
            </a:r>
            <a:r>
              <a:rPr lang="cs-CZ" dirty="0"/>
              <a:t> 4 – část 2/2</a:t>
            </a:r>
          </a:p>
        </p:txBody>
      </p:sp>
      <p:sp>
        <p:nvSpPr>
          <p:cNvPr id="5" name="Zástupný obsah 4">
            <a:extLst>
              <a:ext uri="{FF2B5EF4-FFF2-40B4-BE49-F238E27FC236}">
                <a16:creationId xmlns:a16="http://schemas.microsoft.com/office/drawing/2014/main" id="{AFE419B7-3AE1-4AB0-9258-3F4D9960C535}"/>
              </a:ext>
            </a:extLst>
          </p:cNvPr>
          <p:cNvSpPr>
            <a:spLocks noGrp="1"/>
          </p:cNvSpPr>
          <p:nvPr>
            <p:ph idx="1"/>
          </p:nvPr>
        </p:nvSpPr>
        <p:spPr/>
        <p:txBody>
          <a:bodyPr/>
          <a:lstStyle/>
          <a:p>
            <a:r>
              <a:rPr lang="cs-CZ" sz="2400" dirty="0">
                <a:effectLst/>
                <a:latin typeface="Calibri" panose="020F0502020204030204" pitchFamily="34" charset="0"/>
                <a:ea typeface="Calibri" panose="020F0502020204030204" pitchFamily="34" charset="0"/>
                <a:cs typeface="Times New Roman" panose="02020603050405020304" pitchFamily="18" charset="0"/>
              </a:rPr>
              <a:t>Kolik činí roční nominální diskontní sazba s dvěma konverzemi (odpovídá délce ÚO). Zvolená diskontní sazba vám zaručí pravidelný polhůtní měsíční důchod ve výši 4350 na půl roku. Dále víte, že suma současných hodnot výplat za úrokové období odpovídá částce 25491.</a:t>
            </a:r>
          </a:p>
          <a:p>
            <a:pPr marL="72000" indent="0">
              <a:buNone/>
            </a:pPr>
            <a:r>
              <a:rPr lang="cs-CZ" b="1" dirty="0"/>
              <a:t>Určete roční efektivní úrokovou sazbu.</a:t>
            </a:r>
          </a:p>
        </p:txBody>
      </p:sp>
    </p:spTree>
    <p:extLst>
      <p:ext uri="{BB962C8B-B14F-4D97-AF65-F5344CB8AC3E}">
        <p14:creationId xmlns:p14="http://schemas.microsoft.com/office/powerpoint/2010/main" val="341427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1CC6A9A-ED9F-4D8A-A885-3CF7DBAC90D5}"/>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EAD1F152-5FF5-4301-856E-DC37447C2EC0}"/>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EE147750-8806-433F-BFCF-D3E5BFE90CA4}"/>
              </a:ext>
            </a:extLst>
          </p:cNvPr>
          <p:cNvSpPr>
            <a:spLocks noGrp="1"/>
          </p:cNvSpPr>
          <p:nvPr>
            <p:ph type="title"/>
          </p:nvPr>
        </p:nvSpPr>
        <p:spPr/>
        <p:txBody>
          <a:bodyPr/>
          <a:lstStyle/>
          <a:p>
            <a:r>
              <a:rPr lang="cs-CZ" dirty="0"/>
              <a:t>Příklad </a:t>
            </a:r>
            <a:r>
              <a:rPr lang="cs-CZ" dirty="0" err="1"/>
              <a:t>Socrative</a:t>
            </a:r>
            <a:r>
              <a:rPr lang="cs-CZ" dirty="0"/>
              <a:t> 4 – řešení 2/2</a:t>
            </a:r>
          </a:p>
        </p:txBody>
      </p:sp>
      <p:sp>
        <p:nvSpPr>
          <p:cNvPr id="6" name="TextovéPole 5">
            <a:extLst>
              <a:ext uri="{FF2B5EF4-FFF2-40B4-BE49-F238E27FC236}">
                <a16:creationId xmlns:a16="http://schemas.microsoft.com/office/drawing/2014/main" id="{9CF01B35-AD76-404D-BCCB-DFD33FD85878}"/>
              </a:ext>
            </a:extLst>
          </p:cNvPr>
          <p:cNvSpPr txBox="1"/>
          <p:nvPr/>
        </p:nvSpPr>
        <p:spPr>
          <a:xfrm>
            <a:off x="720000" y="1442383"/>
            <a:ext cx="1620077" cy="1015663"/>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1200" dirty="0"/>
              <a:t>D</a:t>
            </a:r>
            <a:r>
              <a:rPr lang="cs-CZ" sz="900" dirty="0"/>
              <a:t>1</a:t>
            </a:r>
            <a:r>
              <a:rPr lang="cs-CZ" sz="1200" dirty="0"/>
              <a:t> = 25 491 Kč</a:t>
            </a:r>
          </a:p>
          <a:p>
            <a:r>
              <a:rPr lang="cs-CZ" sz="1200" dirty="0"/>
              <a:t>a = 4 350 Kč</a:t>
            </a:r>
          </a:p>
          <a:p>
            <a:r>
              <a:rPr lang="cs-CZ" sz="1200" dirty="0"/>
              <a:t>ÚO = 6 M</a:t>
            </a:r>
          </a:p>
          <a:p>
            <a:r>
              <a:rPr lang="cs-CZ" sz="1200" dirty="0"/>
              <a:t>PO = 1 M</a:t>
            </a:r>
          </a:p>
          <a:p>
            <a:r>
              <a:rPr lang="cs-CZ" sz="1200" dirty="0"/>
              <a:t>m = 6</a:t>
            </a:r>
          </a:p>
        </p:txBody>
      </p:sp>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28E0ACFD-2745-4161-B387-DD1A8C0444E0}"/>
                  </a:ext>
                </a:extLst>
              </p:cNvPr>
              <p:cNvSpPr txBox="1"/>
              <p:nvPr/>
            </p:nvSpPr>
            <p:spPr>
              <a:xfrm>
                <a:off x="666000" y="3244334"/>
                <a:ext cx="27160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𝑑</m:t>
                      </m:r>
                      <m:r>
                        <a:rPr lang="cs-CZ" i="0">
                          <a:latin typeface="Cambria Math" panose="02040503050406030204" pitchFamily="18" charset="0"/>
                        </a:rPr>
                        <m:t>=0,04</m:t>
                      </m:r>
                      <m:r>
                        <a:rPr lang="cs-CZ" b="0" i="0" smtClean="0">
                          <a:latin typeface="Cambria Math" panose="02040503050406030204" pitchFamily="18" charset="0"/>
                        </a:rPr>
                        <m:t>=4 % </m:t>
                      </m:r>
                      <m:r>
                        <m:rPr>
                          <m:sty m:val="p"/>
                        </m:rPr>
                        <a:rPr lang="cs-CZ" b="0" i="0" smtClean="0">
                          <a:latin typeface="Cambria Math" panose="02040503050406030204" pitchFamily="18" charset="0"/>
                        </a:rPr>
                        <m:t>p</m:t>
                      </m:r>
                      <m:r>
                        <a:rPr lang="cs-CZ" b="0" i="0" smtClean="0">
                          <a:latin typeface="Cambria Math" panose="02040503050406030204" pitchFamily="18" charset="0"/>
                        </a:rPr>
                        <m:t>.</m:t>
                      </m:r>
                      <m:r>
                        <m:rPr>
                          <m:sty m:val="p"/>
                        </m:rPr>
                        <a:rPr lang="cs-CZ" b="0" i="0" smtClean="0">
                          <a:latin typeface="Cambria Math" panose="02040503050406030204" pitchFamily="18" charset="0"/>
                        </a:rPr>
                        <m:t>s</m:t>
                      </m:r>
                      <m:r>
                        <a:rPr lang="cs-CZ" b="0" i="0" smtClean="0">
                          <a:latin typeface="Cambria Math" panose="02040503050406030204" pitchFamily="18" charset="0"/>
                        </a:rPr>
                        <m:t>.</m:t>
                      </m:r>
                    </m:oMath>
                  </m:oMathPara>
                </a14:m>
                <a:endParaRPr lang="cs-CZ" dirty="0"/>
              </a:p>
            </p:txBody>
          </p:sp>
        </mc:Choice>
        <mc:Fallback xmlns="">
          <p:sp>
            <p:nvSpPr>
              <p:cNvPr id="10" name="TextovéPole 9">
                <a:extLst>
                  <a:ext uri="{FF2B5EF4-FFF2-40B4-BE49-F238E27FC236}">
                    <a16:creationId xmlns:a16="http://schemas.microsoft.com/office/drawing/2014/main" id="{28E0ACFD-2745-4161-B387-DD1A8C0444E0}"/>
                  </a:ext>
                </a:extLst>
              </p:cNvPr>
              <p:cNvSpPr txBox="1">
                <a:spLocks noRot="1" noChangeAspect="1" noMove="1" noResize="1" noEditPoints="1" noAdjustHandles="1" noChangeArrowheads="1" noChangeShapeType="1" noTextEdit="1"/>
              </p:cNvSpPr>
              <p:nvPr/>
            </p:nvSpPr>
            <p:spPr>
              <a:xfrm>
                <a:off x="666000" y="3244334"/>
                <a:ext cx="2716065" cy="369332"/>
              </a:xfrm>
              <a:prstGeom prst="rect">
                <a:avLst/>
              </a:prstGeom>
              <a:blipFill>
                <a:blip r:embed="rId2"/>
                <a:stretch>
                  <a:fillRect l="-1794" b="-27869"/>
                </a:stretch>
              </a:blipFill>
            </p:spPr>
            <p:txBody>
              <a:bodyPr/>
              <a:lstStyle/>
              <a:p>
                <a:r>
                  <a:rPr lang="cs-CZ">
                    <a:noFill/>
                  </a:rPr>
                  <a:t> </a:t>
                </a:r>
              </a:p>
            </p:txBody>
          </p:sp>
        </mc:Fallback>
      </mc:AlternateContent>
      <p:sp>
        <p:nvSpPr>
          <p:cNvPr id="5" name="TextovéPole 4">
            <a:extLst>
              <a:ext uri="{FF2B5EF4-FFF2-40B4-BE49-F238E27FC236}">
                <a16:creationId xmlns:a16="http://schemas.microsoft.com/office/drawing/2014/main" id="{55200A9B-BB24-4922-AA1C-90EF2C4CE48E}"/>
              </a:ext>
            </a:extLst>
          </p:cNvPr>
          <p:cNvSpPr txBox="1"/>
          <p:nvPr/>
        </p:nvSpPr>
        <p:spPr>
          <a:xfrm>
            <a:off x="666000" y="2654711"/>
            <a:ext cx="10753200" cy="584775"/>
          </a:xfrm>
          <a:prstGeom prst="rect">
            <a:avLst/>
          </a:prstGeom>
          <a:noFill/>
        </p:spPr>
        <p:txBody>
          <a:bodyPr wrap="square" rtlCol="0">
            <a:spAutoFit/>
          </a:bodyPr>
          <a:lstStyle/>
          <a:p>
            <a:r>
              <a:rPr lang="cs-CZ" sz="1600" dirty="0"/>
              <a:t>Vyjdeme s dopočtené pololetní diskontní sazby. Nemůžeme vycházet z roční sazby se dvěma konverzemi, jelikož to není efektivní sazba.</a:t>
            </a:r>
          </a:p>
        </p:txBody>
      </p:sp>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D4719D31-1F31-4925-8D46-334A66F0861E}"/>
                  </a:ext>
                </a:extLst>
              </p:cNvPr>
              <p:cNvSpPr txBox="1"/>
              <p:nvPr/>
            </p:nvSpPr>
            <p:spPr>
              <a:xfrm>
                <a:off x="666000" y="3873922"/>
                <a:ext cx="2854820"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𝑟</m:t>
                      </m:r>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r>
                            <a:rPr lang="cs-CZ" i="1">
                              <a:latin typeface="Cambria Math" panose="02040503050406030204" pitchFamily="18" charset="0"/>
                            </a:rPr>
                            <m:t>𝑑</m:t>
                          </m:r>
                        </m:num>
                        <m:den>
                          <m:r>
                            <a:rPr lang="cs-CZ" i="0">
                              <a:latin typeface="Cambria Math" panose="02040503050406030204" pitchFamily="18" charset="0"/>
                            </a:rPr>
                            <m:t>1−</m:t>
                          </m:r>
                          <m:r>
                            <a:rPr lang="cs-CZ" i="1">
                              <a:latin typeface="Cambria Math" panose="02040503050406030204" pitchFamily="18" charset="0"/>
                            </a:rPr>
                            <m:t>𝑑</m:t>
                          </m:r>
                        </m:den>
                      </m:f>
                      <m:r>
                        <a:rPr lang="cs-CZ" i="0">
                          <a:latin typeface="Cambria Math" panose="02040503050406030204" pitchFamily="18" charset="0"/>
                        </a:rPr>
                        <m:t>=0,041</m:t>
                      </m:r>
                      <m:acc>
                        <m:accPr>
                          <m:chr m:val="̅"/>
                          <m:ctrlPr>
                            <a:rPr lang="cs-CZ" i="1">
                              <a:solidFill>
                                <a:srgbClr val="836967"/>
                              </a:solidFill>
                              <a:latin typeface="Cambria Math" panose="02040503050406030204" pitchFamily="18" charset="0"/>
                            </a:rPr>
                          </m:ctrlPr>
                        </m:accPr>
                        <m:e>
                          <m:r>
                            <a:rPr lang="cs-CZ" i="0">
                              <a:latin typeface="Cambria Math" panose="02040503050406030204" pitchFamily="18" charset="0"/>
                            </a:rPr>
                            <m:t>6</m:t>
                          </m:r>
                          <m:r>
                            <a:rPr lang="cs-CZ" b="0" i="1" smtClean="0">
                              <a:latin typeface="Cambria Math" panose="02040503050406030204" pitchFamily="18" charset="0"/>
                            </a:rPr>
                            <m:t>6</m:t>
                          </m:r>
                        </m:e>
                      </m:acc>
                    </m:oMath>
                  </m:oMathPara>
                </a14:m>
                <a:endParaRPr lang="cs-CZ" dirty="0"/>
              </a:p>
            </p:txBody>
          </p:sp>
        </mc:Choice>
        <mc:Fallback xmlns="">
          <p:sp>
            <p:nvSpPr>
              <p:cNvPr id="11" name="TextovéPole 10">
                <a:extLst>
                  <a:ext uri="{FF2B5EF4-FFF2-40B4-BE49-F238E27FC236}">
                    <a16:creationId xmlns:a16="http://schemas.microsoft.com/office/drawing/2014/main" id="{D4719D31-1F31-4925-8D46-334A66F0861E}"/>
                  </a:ext>
                </a:extLst>
              </p:cNvPr>
              <p:cNvSpPr txBox="1">
                <a:spLocks noRot="1" noChangeAspect="1" noMove="1" noResize="1" noEditPoints="1" noAdjustHandles="1" noChangeArrowheads="1" noChangeShapeType="1" noTextEdit="1"/>
              </p:cNvSpPr>
              <p:nvPr/>
            </p:nvSpPr>
            <p:spPr>
              <a:xfrm>
                <a:off x="666000" y="3873922"/>
                <a:ext cx="2854820" cy="701218"/>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TextovéPole 14">
                <a:extLst>
                  <a:ext uri="{FF2B5EF4-FFF2-40B4-BE49-F238E27FC236}">
                    <a16:creationId xmlns:a16="http://schemas.microsoft.com/office/drawing/2014/main" id="{FEB15A2D-49D7-482A-8C2C-54494A456325}"/>
                  </a:ext>
                </a:extLst>
              </p:cNvPr>
              <p:cNvSpPr txBox="1"/>
              <p:nvPr/>
            </p:nvSpPr>
            <p:spPr>
              <a:xfrm>
                <a:off x="666000" y="4835396"/>
                <a:ext cx="2675925" cy="370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𝑟</m:t>
                          </m:r>
                        </m:e>
                        <m:sub>
                          <m:r>
                            <a:rPr lang="cs-CZ" i="1" smtClean="0">
                              <a:latin typeface="Cambria Math" panose="02040503050406030204" pitchFamily="18" charset="0"/>
                            </a:rPr>
                            <m:t>𝑚</m:t>
                          </m:r>
                        </m:sub>
                      </m:sSub>
                      <m:r>
                        <a:rPr lang="cs-CZ" i="0">
                          <a:latin typeface="Cambria Math" panose="02040503050406030204" pitchFamily="18" charset="0"/>
                        </a:rPr>
                        <m:t>=2⋅</m:t>
                      </m:r>
                      <m:r>
                        <a:rPr lang="cs-CZ" i="1">
                          <a:latin typeface="Cambria Math" panose="02040503050406030204" pitchFamily="18" charset="0"/>
                        </a:rPr>
                        <m:t>𝑟</m:t>
                      </m:r>
                      <m:r>
                        <a:rPr lang="cs-CZ" i="0">
                          <a:latin typeface="Cambria Math" panose="02040503050406030204" pitchFamily="18" charset="0"/>
                        </a:rPr>
                        <m:t>=0,08</m:t>
                      </m:r>
                      <m:acc>
                        <m:accPr>
                          <m:chr m:val="̅"/>
                          <m:ctrlPr>
                            <a:rPr lang="cs-CZ" i="1">
                              <a:solidFill>
                                <a:srgbClr val="836967"/>
                              </a:solidFill>
                              <a:latin typeface="Cambria Math" panose="02040503050406030204" pitchFamily="18" charset="0"/>
                            </a:rPr>
                          </m:ctrlPr>
                        </m:accPr>
                        <m:e>
                          <m:r>
                            <a:rPr lang="cs-CZ" b="0" i="0" smtClean="0">
                              <a:solidFill>
                                <a:schemeClr val="tx1"/>
                              </a:solidFill>
                              <a:latin typeface="Cambria Math" panose="02040503050406030204" pitchFamily="18" charset="0"/>
                            </a:rPr>
                            <m:t>33</m:t>
                          </m:r>
                        </m:e>
                      </m:acc>
                    </m:oMath>
                  </m:oMathPara>
                </a14:m>
                <a:endParaRPr lang="cs-CZ" dirty="0"/>
              </a:p>
            </p:txBody>
          </p:sp>
        </mc:Choice>
        <mc:Fallback xmlns="">
          <p:sp>
            <p:nvSpPr>
              <p:cNvPr id="15" name="TextovéPole 14">
                <a:extLst>
                  <a:ext uri="{FF2B5EF4-FFF2-40B4-BE49-F238E27FC236}">
                    <a16:creationId xmlns:a16="http://schemas.microsoft.com/office/drawing/2014/main" id="{FEB15A2D-49D7-482A-8C2C-54494A456325}"/>
                  </a:ext>
                </a:extLst>
              </p:cNvPr>
              <p:cNvSpPr txBox="1">
                <a:spLocks noRot="1" noChangeAspect="1" noMove="1" noResize="1" noEditPoints="1" noAdjustHandles="1" noChangeArrowheads="1" noChangeShapeType="1" noTextEdit="1"/>
              </p:cNvSpPr>
              <p:nvPr/>
            </p:nvSpPr>
            <p:spPr>
              <a:xfrm>
                <a:off x="666000" y="4835396"/>
                <a:ext cx="2675925" cy="370101"/>
              </a:xfrm>
              <a:prstGeom prst="rect">
                <a:avLst/>
              </a:prstGeom>
              <a:blipFill>
                <a:blip r:embed="rId4"/>
                <a:stretch>
                  <a:fillRect l="-456" r="-2050" b="-1311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a:extLst>
                  <a:ext uri="{FF2B5EF4-FFF2-40B4-BE49-F238E27FC236}">
                    <a16:creationId xmlns:a16="http://schemas.microsoft.com/office/drawing/2014/main" id="{9F62FA3B-180D-45C2-8E56-306CE62F7C52}"/>
                  </a:ext>
                </a:extLst>
              </p:cNvPr>
              <p:cNvSpPr txBox="1"/>
              <p:nvPr/>
            </p:nvSpPr>
            <p:spPr>
              <a:xfrm>
                <a:off x="5687962" y="3879116"/>
                <a:ext cx="2656625" cy="696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mtClean="0">
                          <a:latin typeface="Cambria Math" panose="02040503050406030204" pitchFamily="18" charset="0"/>
                        </a:rPr>
                        <m:t>1</m:t>
                      </m:r>
                      <m:r>
                        <a:rPr lang="cs-CZ" i="0">
                          <a:latin typeface="Cambria Math" panose="02040503050406030204" pitchFamily="18" charset="0"/>
                        </a:rPr>
                        <m:t>+</m:t>
                      </m:r>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𝑒</m:t>
                          </m:r>
                        </m:sub>
                      </m:sSub>
                      <m:r>
                        <a:rPr lang="cs-CZ" i="0">
                          <a:latin typeface="Cambria Math" panose="02040503050406030204" pitchFamily="18" charset="0"/>
                        </a:rPr>
                        <m:t>=</m:t>
                      </m:r>
                      <m:sSup>
                        <m:sSupPr>
                          <m:ctrlPr>
                            <a:rPr lang="cs-CZ" i="1">
                              <a:solidFill>
                                <a:srgbClr val="836967"/>
                              </a:solidFill>
                              <a:latin typeface="Cambria Math" panose="02040503050406030204" pitchFamily="18" charset="0"/>
                            </a:rPr>
                          </m:ctrlPr>
                        </m:sSupPr>
                        <m:e>
                          <m:d>
                            <m:dPr>
                              <m:ctrlPr>
                                <a:rPr lang="cs-CZ" i="1">
                                  <a:solidFill>
                                    <a:srgbClr val="836967"/>
                                  </a:solidFill>
                                  <a:latin typeface="Cambria Math" panose="02040503050406030204" pitchFamily="18" charset="0"/>
                                </a:rPr>
                              </m:ctrlPr>
                            </m:dPr>
                            <m:e>
                              <m:r>
                                <a:rPr lang="cs-CZ" i="0">
                                  <a:latin typeface="Cambria Math" panose="02040503050406030204" pitchFamily="18" charset="0"/>
                                </a:rPr>
                                <m:t>1+</m:t>
                              </m:r>
                              <m:f>
                                <m:fPr>
                                  <m:ctrlPr>
                                    <a:rPr lang="cs-CZ" i="1">
                                      <a:solidFill>
                                        <a:srgbClr val="836967"/>
                                      </a:solidFill>
                                      <a:latin typeface="Cambria Math" panose="02040503050406030204" pitchFamily="18" charset="0"/>
                                    </a:rPr>
                                  </m:ctrlPr>
                                </m:fPr>
                                <m:num>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𝑚</m:t>
                                      </m:r>
                                    </m:sub>
                                  </m:sSub>
                                </m:num>
                                <m:den>
                                  <m:r>
                                    <a:rPr lang="cs-CZ" i="1">
                                      <a:latin typeface="Cambria Math" panose="02040503050406030204" pitchFamily="18" charset="0"/>
                                    </a:rPr>
                                    <m:t>𝑚</m:t>
                                  </m:r>
                                </m:den>
                              </m:f>
                            </m:e>
                          </m:d>
                        </m:e>
                        <m:sup>
                          <m:r>
                            <a:rPr lang="cs-CZ" i="1">
                              <a:latin typeface="Cambria Math" panose="02040503050406030204" pitchFamily="18" charset="0"/>
                            </a:rPr>
                            <m:t>𝑚</m:t>
                          </m:r>
                        </m:sup>
                      </m:sSup>
                    </m:oMath>
                  </m:oMathPara>
                </a14:m>
                <a:endParaRPr lang="cs-CZ" dirty="0"/>
              </a:p>
            </p:txBody>
          </p:sp>
        </mc:Choice>
        <mc:Fallback xmlns="">
          <p:sp>
            <p:nvSpPr>
              <p:cNvPr id="16" name="TextovéPole 15">
                <a:extLst>
                  <a:ext uri="{FF2B5EF4-FFF2-40B4-BE49-F238E27FC236}">
                    <a16:creationId xmlns:a16="http://schemas.microsoft.com/office/drawing/2014/main" id="{9F62FA3B-180D-45C2-8E56-306CE62F7C52}"/>
                  </a:ext>
                </a:extLst>
              </p:cNvPr>
              <p:cNvSpPr txBox="1">
                <a:spLocks noRot="1" noChangeAspect="1" noMove="1" noResize="1" noEditPoints="1" noAdjustHandles="1" noChangeArrowheads="1" noChangeShapeType="1" noTextEdit="1"/>
              </p:cNvSpPr>
              <p:nvPr/>
            </p:nvSpPr>
            <p:spPr>
              <a:xfrm>
                <a:off x="5687962" y="3879116"/>
                <a:ext cx="2656625" cy="696024"/>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a:extLst>
                  <a:ext uri="{FF2B5EF4-FFF2-40B4-BE49-F238E27FC236}">
                    <a16:creationId xmlns:a16="http://schemas.microsoft.com/office/drawing/2014/main" id="{E9E58B5E-81E0-4C00-A598-EB5ECDE21661}"/>
                  </a:ext>
                </a:extLst>
              </p:cNvPr>
              <p:cNvSpPr txBox="1"/>
              <p:nvPr/>
            </p:nvSpPr>
            <p:spPr>
              <a:xfrm>
                <a:off x="5712980" y="4835396"/>
                <a:ext cx="2927020" cy="369332"/>
              </a:xfrm>
              <a:prstGeom prst="rect">
                <a:avLst/>
              </a:prstGeom>
              <a:solidFill>
                <a:srgbClr val="92D050"/>
              </a:solidFill>
              <a:effectLst>
                <a:softEdge rad="31750"/>
              </a:effectLst>
            </p:spPr>
            <p:txBody>
              <a:bodyPr wrap="none" lIns="0" tIns="0" rIns="0" bIns="0" rtlCol="0">
                <a:spAutoFit/>
              </a:bodyPr>
              <a:lstStyle/>
              <a:p>
                <a14:m>
                  <m:oMath xmlns:m="http://schemas.openxmlformats.org/officeDocument/2006/math">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𝑒</m:t>
                        </m:r>
                      </m:sub>
                    </m:sSub>
                    <m:r>
                      <a:rPr lang="cs-CZ" i="0">
                        <a:latin typeface="Cambria Math" panose="02040503050406030204" pitchFamily="18" charset="0"/>
                      </a:rPr>
                      <m:t>=</m:t>
                    </m:r>
                  </m:oMath>
                </a14:m>
                <a:r>
                  <a:rPr lang="cs-CZ" dirty="0"/>
                  <a:t> 8,506944 % </a:t>
                </a:r>
                <a:r>
                  <a:rPr lang="cs-CZ" dirty="0" err="1"/>
                  <a:t>p.a</a:t>
                </a:r>
                <a:r>
                  <a:rPr lang="cs-CZ" dirty="0"/>
                  <a:t>.</a:t>
                </a:r>
              </a:p>
            </p:txBody>
          </p:sp>
        </mc:Choice>
        <mc:Fallback xmlns="">
          <p:sp>
            <p:nvSpPr>
              <p:cNvPr id="17" name="TextovéPole 16">
                <a:extLst>
                  <a:ext uri="{FF2B5EF4-FFF2-40B4-BE49-F238E27FC236}">
                    <a16:creationId xmlns:a16="http://schemas.microsoft.com/office/drawing/2014/main" id="{E9E58B5E-81E0-4C00-A598-EB5ECDE21661}"/>
                  </a:ext>
                </a:extLst>
              </p:cNvPr>
              <p:cNvSpPr txBox="1">
                <a:spLocks noRot="1" noChangeAspect="1" noMove="1" noResize="1" noEditPoints="1" noAdjustHandles="1" noChangeArrowheads="1" noChangeShapeType="1" noTextEdit="1"/>
              </p:cNvSpPr>
              <p:nvPr/>
            </p:nvSpPr>
            <p:spPr>
              <a:xfrm>
                <a:off x="5712980" y="4835396"/>
                <a:ext cx="2927020" cy="369332"/>
              </a:xfrm>
              <a:prstGeom prst="rect">
                <a:avLst/>
              </a:prstGeom>
              <a:blipFill>
                <a:blip r:embed="rId6"/>
                <a:stretch>
                  <a:fillRect l="-2500" t="-26230" r="-5417" b="-47541"/>
                </a:stretch>
              </a:blipFill>
              <a:effectLst>
                <a:softEdge rad="31750"/>
              </a:effectLst>
            </p:spPr>
            <p:txBody>
              <a:bodyPr/>
              <a:lstStyle/>
              <a:p>
                <a:r>
                  <a:rPr lang="cs-CZ">
                    <a:noFill/>
                  </a:rPr>
                  <a:t> </a:t>
                </a:r>
              </a:p>
            </p:txBody>
          </p:sp>
        </mc:Fallback>
      </mc:AlternateContent>
      <p:sp>
        <p:nvSpPr>
          <p:cNvPr id="18" name="TextovéPole 17">
            <a:extLst>
              <a:ext uri="{FF2B5EF4-FFF2-40B4-BE49-F238E27FC236}">
                <a16:creationId xmlns:a16="http://schemas.microsoft.com/office/drawing/2014/main" id="{9B2D30F8-9591-4843-91F8-966E069D2EFC}"/>
              </a:ext>
            </a:extLst>
          </p:cNvPr>
          <p:cNvSpPr txBox="1"/>
          <p:nvPr/>
        </p:nvSpPr>
        <p:spPr>
          <a:xfrm>
            <a:off x="9086361" y="4051920"/>
            <a:ext cx="2332839" cy="523220"/>
          </a:xfrm>
          <a:prstGeom prst="rect">
            <a:avLst/>
          </a:prstGeom>
          <a:noFill/>
        </p:spPr>
        <p:txBody>
          <a:bodyPr wrap="square" rtlCol="0">
            <a:spAutoFit/>
          </a:bodyPr>
          <a:lstStyle/>
          <a:p>
            <a:r>
              <a:rPr lang="cs-CZ" sz="1400" dirty="0"/>
              <a:t>kde m se v tomto případě rovná 2</a:t>
            </a:r>
          </a:p>
        </p:txBody>
      </p:sp>
      <p:pic>
        <p:nvPicPr>
          <p:cNvPr id="8" name="Obrázek 7">
            <a:extLst>
              <a:ext uri="{FF2B5EF4-FFF2-40B4-BE49-F238E27FC236}">
                <a16:creationId xmlns:a16="http://schemas.microsoft.com/office/drawing/2014/main" id="{4F1BCADE-22FA-41D9-80B4-1FBED5280E2A}"/>
              </a:ext>
            </a:extLst>
          </p:cNvPr>
          <p:cNvPicPr>
            <a:picLocks noChangeAspect="1"/>
          </p:cNvPicPr>
          <p:nvPr/>
        </p:nvPicPr>
        <p:blipFill>
          <a:blip r:embed="rId7"/>
          <a:stretch>
            <a:fillRect/>
          </a:stretch>
        </p:blipFill>
        <p:spPr>
          <a:xfrm>
            <a:off x="9061746" y="135650"/>
            <a:ext cx="2357454" cy="2271666"/>
          </a:xfrm>
          <a:prstGeom prst="rect">
            <a:avLst/>
          </a:prstGeom>
        </p:spPr>
      </p:pic>
    </p:spTree>
    <p:extLst>
      <p:ext uri="{BB962C8B-B14F-4D97-AF65-F5344CB8AC3E}">
        <p14:creationId xmlns:p14="http://schemas.microsoft.com/office/powerpoint/2010/main" val="40471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7" name="Zástupný symbol pro obsah 4"/>
          <p:cNvSpPr>
            <a:spLocks noGrp="1"/>
          </p:cNvSpPr>
          <p:nvPr>
            <p:ph type="title"/>
          </p:nvPr>
        </p:nvSpPr>
        <p:spPr>
          <a:xfrm>
            <a:off x="720000" y="1969994"/>
            <a:ext cx="10752138" cy="450850"/>
          </a:xfrm>
        </p:spPr>
        <p:txBody>
          <a:bodyPr/>
          <a:lstStyle/>
          <a:p>
            <a:r>
              <a:rPr lang="cs-CZ" dirty="0"/>
              <a:t>Děkuji za aktivní účast </a:t>
            </a:r>
            <a:br>
              <a:rPr lang="cs-CZ" dirty="0"/>
            </a:br>
            <a:br>
              <a:rPr lang="cs-CZ" dirty="0"/>
            </a:br>
            <a:r>
              <a:rPr lang="cs-CZ" dirty="0"/>
              <a:t>v případě dotazů piště </a:t>
            </a:r>
            <a:r>
              <a:rPr lang="cs-CZ" dirty="0">
                <a:sym typeface="Wingdings" panose="05000000000000000000" pitchFamily="2" charset="2"/>
              </a:rPr>
              <a:t></a:t>
            </a:r>
            <a:endParaRPr lang="cs-CZ" dirty="0"/>
          </a:p>
        </p:txBody>
      </p:sp>
    </p:spTree>
    <p:extLst>
      <p:ext uri="{BB962C8B-B14F-4D97-AF65-F5344CB8AC3E}">
        <p14:creationId xmlns:p14="http://schemas.microsoft.com/office/powerpoint/2010/main" val="24841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E286CD2-3947-4439-9282-8D34B4BD6088}"/>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0DAC1F93-14BF-4351-8811-3D01A02B3300}"/>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6E25D60A-0CAA-48E7-AFB9-57719D4BC855}"/>
              </a:ext>
            </a:extLst>
          </p:cNvPr>
          <p:cNvSpPr>
            <a:spLocks noGrp="1"/>
          </p:cNvSpPr>
          <p:nvPr>
            <p:ph type="title"/>
          </p:nvPr>
        </p:nvSpPr>
        <p:spPr/>
        <p:txBody>
          <a:bodyPr/>
          <a:lstStyle/>
          <a:p>
            <a:r>
              <a:rPr lang="cs-CZ" dirty="0"/>
              <a:t>Pilíře důchodového systému</a:t>
            </a:r>
          </a:p>
        </p:txBody>
      </p:sp>
      <p:sp>
        <p:nvSpPr>
          <p:cNvPr id="5" name="Zástupný obsah 4">
            <a:extLst>
              <a:ext uri="{FF2B5EF4-FFF2-40B4-BE49-F238E27FC236}">
                <a16:creationId xmlns:a16="http://schemas.microsoft.com/office/drawing/2014/main" id="{7FCCEB62-2D7D-423C-A822-58C3B1FC90A3}"/>
              </a:ext>
            </a:extLst>
          </p:cNvPr>
          <p:cNvSpPr>
            <a:spLocks noGrp="1"/>
          </p:cNvSpPr>
          <p:nvPr>
            <p:ph idx="1"/>
          </p:nvPr>
        </p:nvSpPr>
        <p:spPr>
          <a:xfrm>
            <a:off x="8984973" y="1817062"/>
            <a:ext cx="2198061" cy="4410938"/>
          </a:xfrm>
        </p:spPr>
        <p:txBody>
          <a:bodyPr/>
          <a:lstStyle/>
          <a:p>
            <a:pPr marL="529200" indent="-457200">
              <a:buFont typeface="+mj-lt"/>
              <a:buAutoNum type="arabicPeriod"/>
            </a:pPr>
            <a:r>
              <a:rPr lang="cs-CZ" sz="2000" dirty="0"/>
              <a:t>I. pilíř = platíme dnes na současné důchodce = svůj neovlivníme</a:t>
            </a:r>
          </a:p>
          <a:p>
            <a:pPr marL="529200" indent="-457200">
              <a:buFont typeface="+mj-lt"/>
              <a:buAutoNum type="arabicPeriod"/>
            </a:pPr>
            <a:r>
              <a:rPr lang="cs-CZ" sz="2000" dirty="0"/>
              <a:t>II. pilíř zrušen</a:t>
            </a:r>
          </a:p>
          <a:p>
            <a:pPr marL="529200" indent="-457200">
              <a:buFont typeface="+mj-lt"/>
              <a:buAutoNum type="arabicPeriod"/>
            </a:pPr>
            <a:r>
              <a:rPr lang="cs-CZ" sz="2000" b="1" u="sng" dirty="0"/>
              <a:t>III. pilíř </a:t>
            </a:r>
          </a:p>
        </p:txBody>
      </p:sp>
      <p:pic>
        <p:nvPicPr>
          <p:cNvPr id="3074" name="Picture 2" descr="Druhý penzijní pilíř zruší vláda k lednu 2016 — ČT24 — Česká televize">
            <a:extLst>
              <a:ext uri="{FF2B5EF4-FFF2-40B4-BE49-F238E27FC236}">
                <a16:creationId xmlns:a16="http://schemas.microsoft.com/office/drawing/2014/main" id="{8908DB8E-01BC-4285-999A-B09A59FF7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00" y="1314002"/>
            <a:ext cx="7754975" cy="516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4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cs-CZ" dirty="0"/>
              <a:t>Vše, co potřebujete znát</a:t>
            </a:r>
          </a:p>
        </p:txBody>
      </p:sp>
      <mc:AlternateContent xmlns:mc="http://schemas.openxmlformats.org/markup-compatibility/2006" xmlns:a14="http://schemas.microsoft.com/office/drawing/2010/main">
        <mc:Choice Requires="a14">
          <p:sp>
            <p:nvSpPr>
              <p:cNvPr id="5" name="Zástupný symbol pro obsah 4"/>
              <p:cNvSpPr>
                <a:spLocks noGrp="1"/>
              </p:cNvSpPr>
              <p:nvPr>
                <p:ph idx="1"/>
              </p:nvPr>
            </p:nvSpPr>
            <p:spPr>
              <a:xfrm>
                <a:off x="719999" y="1595748"/>
                <a:ext cx="11220209" cy="4884251"/>
              </a:xfrm>
            </p:spPr>
            <p:txBody>
              <a:bodyPr/>
              <a:lstStyle/>
              <a:p>
                <a:pPr marL="414900" indent="-342900">
                  <a:lnSpc>
                    <a:spcPct val="107000"/>
                  </a:lnSpc>
                  <a:spcAft>
                    <a:spcPts val="800"/>
                  </a:spcAft>
                  <a:buFont typeface="+mj-lt"/>
                  <a:buAutoNum type="arabicPeriod"/>
                </a:pPr>
                <a:r>
                  <a:rPr lang="cs-CZ" sz="2400" b="1" dirty="0">
                    <a:latin typeface="Calibri" panose="020F0502020204030204" pitchFamily="34" charset="0"/>
                    <a:ea typeface="Calibri" panose="020F0502020204030204" pitchFamily="34" charset="0"/>
                    <a:cs typeface="Calibri" panose="020F0502020204030204" pitchFamily="34" charset="0"/>
                  </a:rPr>
                  <a:t>A</a:t>
                </a:r>
                <a:r>
                  <a:rPr lang="cs-CZ" sz="2400" b="1" dirty="0">
                    <a:effectLst/>
                    <a:latin typeface="Calibri" panose="020F0502020204030204" pitchFamily="34" charset="0"/>
                    <a:ea typeface="Calibri" panose="020F0502020204030204" pitchFamily="34" charset="0"/>
                    <a:cs typeface="Calibri" panose="020F0502020204030204" pitchFamily="34" charset="0"/>
                  </a:rPr>
                  <a:t>ritmetická posloupnost (tvoří ji jednoduché úročení)</a:t>
                </a:r>
              </a:p>
              <a:p>
                <a:pPr marL="324000" lvl="1"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cs-CZ" b="1" i="1" smtClean="0">
                              <a:solidFill>
                                <a:srgbClr val="836967"/>
                              </a:solidFill>
                              <a:latin typeface="Cambria Math" panose="02040503050406030204" pitchFamily="18" charset="0"/>
                            </a:rPr>
                          </m:ctrlPr>
                        </m:sSubPr>
                        <m:e>
                          <m:r>
                            <a:rPr lang="cs-CZ" b="1" i="1" smtClean="0">
                              <a:latin typeface="Cambria Math" panose="02040503050406030204" pitchFamily="18" charset="0"/>
                            </a:rPr>
                            <m:t>𝑎</m:t>
                          </m:r>
                        </m:e>
                        <m:sub>
                          <m:r>
                            <a:rPr lang="cs-CZ" b="1" i="1" smtClean="0">
                              <a:latin typeface="Cambria Math" panose="02040503050406030204" pitchFamily="18" charset="0"/>
                            </a:rPr>
                            <m:t>𝑛</m:t>
                          </m:r>
                          <m:r>
                            <a:rPr lang="cs-CZ" b="1" i="1" smtClean="0">
                              <a:latin typeface="Cambria Math" panose="02040503050406030204" pitchFamily="18" charset="0"/>
                            </a:rPr>
                            <m:t>+1</m:t>
                          </m:r>
                        </m:sub>
                      </m:sSub>
                      <m:r>
                        <a:rPr lang="cs-CZ" b="1" i="1" smtClean="0">
                          <a:latin typeface="Cambria Math" panose="02040503050406030204" pitchFamily="18" charset="0"/>
                        </a:rPr>
                        <m:t>=</m:t>
                      </m:r>
                      <m:sSub>
                        <m:sSubPr>
                          <m:ctrlPr>
                            <a:rPr lang="cs-CZ" b="1" i="1" smtClean="0">
                              <a:solidFill>
                                <a:srgbClr val="836967"/>
                              </a:solidFill>
                              <a:latin typeface="Cambria Math" panose="02040503050406030204" pitchFamily="18" charset="0"/>
                            </a:rPr>
                          </m:ctrlPr>
                        </m:sSubPr>
                        <m:e>
                          <m:r>
                            <a:rPr lang="cs-CZ" b="1" i="1" smtClean="0">
                              <a:latin typeface="Cambria Math" panose="02040503050406030204" pitchFamily="18" charset="0"/>
                            </a:rPr>
                            <m:t>𝑎</m:t>
                          </m:r>
                        </m:e>
                        <m:sub>
                          <m:r>
                            <a:rPr lang="cs-CZ" b="1" i="1" smtClean="0">
                              <a:latin typeface="Cambria Math" panose="02040503050406030204" pitchFamily="18" charset="0"/>
                            </a:rPr>
                            <m:t>𝑛</m:t>
                          </m:r>
                        </m:sub>
                      </m:sSub>
                      <m:r>
                        <a:rPr lang="cs-CZ" b="1" i="1" smtClean="0">
                          <a:latin typeface="Cambria Math" panose="02040503050406030204" pitchFamily="18" charset="0"/>
                        </a:rPr>
                        <m:t>+</m:t>
                      </m:r>
                      <m:r>
                        <a:rPr lang="cs-CZ" b="1" i="1" smtClean="0">
                          <a:solidFill>
                            <a:srgbClr val="FF0000"/>
                          </a:solidFill>
                          <a:latin typeface="Cambria Math" panose="02040503050406030204" pitchFamily="18" charset="0"/>
                        </a:rPr>
                        <m:t>𝒅</m:t>
                      </m:r>
                    </m:oMath>
                  </m:oMathPara>
                </a14:m>
                <a:endParaRPr lang="cs-CZ" sz="1600" b="1" dirty="0">
                  <a:effectLst/>
                  <a:latin typeface="Calibri" panose="020F0502020204030204" pitchFamily="34" charset="0"/>
                  <a:ea typeface="Calibri" panose="020F0502020204030204" pitchFamily="34" charset="0"/>
                  <a:cs typeface="Calibri" panose="020F0502020204030204" pitchFamily="34" charset="0"/>
                </a:endParaRPr>
              </a:p>
              <a:p>
                <a:pPr marL="324000" lvl="1" indent="0">
                  <a:lnSpc>
                    <a:spcPct val="107000"/>
                  </a:lnSpc>
                  <a:spcAft>
                    <a:spcPts val="1200"/>
                  </a:spcAft>
                  <a:buNone/>
                </a:pPr>
                <a:r>
                  <a:rPr lang="cs-CZ" sz="1600" b="1" dirty="0">
                    <a:latin typeface="Calibri" panose="020F0502020204030204" pitchFamily="34" charset="0"/>
                    <a:ea typeface="Calibri" panose="020F0502020204030204" pitchFamily="34" charset="0"/>
                    <a:cs typeface="Calibri" panose="020F0502020204030204" pitchFamily="34" charset="0"/>
                  </a:rPr>
                  <a:t>Součet aritmetické posloupnosti = aritmetická řada</a:t>
                </a:r>
              </a:p>
              <a:p>
                <a:pPr marL="324000" lvl="1"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cs-CZ" b="1" i="1" dirty="0" smtClean="0">
                              <a:solidFill>
                                <a:srgbClr val="836967"/>
                              </a:solidFill>
                              <a:effectLst/>
                              <a:latin typeface="Cambria Math" panose="02040503050406030204" pitchFamily="18" charset="0"/>
                            </a:rPr>
                          </m:ctrlPr>
                        </m:sSubPr>
                        <m:e>
                          <m:r>
                            <a:rPr lang="cs-CZ" b="1" i="1" dirty="0" smtClean="0">
                              <a:effectLst/>
                              <a:latin typeface="Cambria Math" panose="02040503050406030204" pitchFamily="18" charset="0"/>
                            </a:rPr>
                            <m:t>𝑆</m:t>
                          </m:r>
                        </m:e>
                        <m:sub>
                          <m:r>
                            <a:rPr lang="cs-CZ" b="1" i="1" dirty="0" smtClean="0">
                              <a:effectLst/>
                              <a:latin typeface="Cambria Math" panose="02040503050406030204" pitchFamily="18" charset="0"/>
                            </a:rPr>
                            <m:t>𝑛</m:t>
                          </m:r>
                        </m:sub>
                      </m:sSub>
                      <m:r>
                        <a:rPr lang="cs-CZ" b="1" i="0" dirty="0" smtClean="0">
                          <a:effectLst/>
                          <a:latin typeface="Cambria Math" panose="02040503050406030204" pitchFamily="18" charset="0"/>
                        </a:rPr>
                        <m:t>=</m:t>
                      </m:r>
                      <m:f>
                        <m:fPr>
                          <m:ctrlPr>
                            <a:rPr lang="cs-CZ" b="1" i="1" dirty="0" smtClean="0">
                              <a:solidFill>
                                <a:srgbClr val="836967"/>
                              </a:solidFill>
                              <a:effectLst/>
                              <a:latin typeface="Cambria Math" panose="02040503050406030204" pitchFamily="18" charset="0"/>
                            </a:rPr>
                          </m:ctrlPr>
                        </m:fPr>
                        <m:num>
                          <m:r>
                            <a:rPr lang="cs-CZ" b="1" i="1" dirty="0" smtClean="0">
                              <a:effectLst/>
                              <a:latin typeface="Cambria Math" panose="02040503050406030204" pitchFamily="18" charset="0"/>
                            </a:rPr>
                            <m:t>𝑛</m:t>
                          </m:r>
                        </m:num>
                        <m:den>
                          <m:r>
                            <a:rPr lang="cs-CZ" b="1" i="0" dirty="0" smtClean="0">
                              <a:effectLst/>
                              <a:latin typeface="Cambria Math" panose="02040503050406030204" pitchFamily="18" charset="0"/>
                            </a:rPr>
                            <m:t>2</m:t>
                          </m:r>
                        </m:den>
                      </m:f>
                      <m:r>
                        <a:rPr lang="cs-CZ" b="1" i="0" dirty="0" smtClean="0">
                          <a:effectLst/>
                          <a:latin typeface="Cambria Math" panose="02040503050406030204" pitchFamily="18" charset="0"/>
                        </a:rPr>
                        <m:t>⋅</m:t>
                      </m:r>
                      <m:d>
                        <m:dPr>
                          <m:ctrlPr>
                            <a:rPr lang="cs-CZ" b="1" i="1" dirty="0" smtClean="0">
                              <a:solidFill>
                                <a:srgbClr val="836967"/>
                              </a:solidFill>
                              <a:effectLst/>
                              <a:latin typeface="Cambria Math" panose="02040503050406030204" pitchFamily="18" charset="0"/>
                            </a:rPr>
                          </m:ctrlPr>
                        </m:dPr>
                        <m:e>
                          <m:sSub>
                            <m:sSubPr>
                              <m:ctrlPr>
                                <a:rPr lang="cs-CZ" b="1" i="1" dirty="0" smtClean="0">
                                  <a:solidFill>
                                    <a:srgbClr val="836967"/>
                                  </a:solidFill>
                                  <a:effectLst/>
                                  <a:latin typeface="Cambria Math" panose="02040503050406030204" pitchFamily="18" charset="0"/>
                                </a:rPr>
                              </m:ctrlPr>
                            </m:sSubPr>
                            <m:e>
                              <m:r>
                                <a:rPr lang="cs-CZ" b="1" i="1" dirty="0" smtClean="0">
                                  <a:effectLst/>
                                  <a:latin typeface="Cambria Math" panose="02040503050406030204" pitchFamily="18" charset="0"/>
                                </a:rPr>
                                <m:t>𝑎</m:t>
                              </m:r>
                            </m:e>
                            <m:sub>
                              <m:r>
                                <a:rPr lang="cs-CZ" b="1" i="0" dirty="0" smtClean="0">
                                  <a:effectLst/>
                                  <a:latin typeface="Cambria Math" panose="02040503050406030204" pitchFamily="18" charset="0"/>
                                </a:rPr>
                                <m:t>1</m:t>
                              </m:r>
                            </m:sub>
                          </m:sSub>
                          <m:r>
                            <a:rPr lang="cs-CZ" b="1" i="1" dirty="0" smtClean="0">
                              <a:effectLst/>
                              <a:latin typeface="Cambria Math" panose="02040503050406030204" pitchFamily="18" charset="0"/>
                            </a:rPr>
                            <m:t>+</m:t>
                          </m:r>
                          <m:sSub>
                            <m:sSubPr>
                              <m:ctrlPr>
                                <a:rPr lang="cs-CZ" b="1" i="1" dirty="0" smtClean="0">
                                  <a:solidFill>
                                    <a:srgbClr val="836967"/>
                                  </a:solidFill>
                                  <a:effectLst/>
                                  <a:latin typeface="Cambria Math" panose="02040503050406030204" pitchFamily="18" charset="0"/>
                                </a:rPr>
                              </m:ctrlPr>
                            </m:sSubPr>
                            <m:e>
                              <m:r>
                                <a:rPr lang="cs-CZ" b="1" i="1" dirty="0" smtClean="0">
                                  <a:effectLst/>
                                  <a:latin typeface="Cambria Math" panose="02040503050406030204" pitchFamily="18" charset="0"/>
                                </a:rPr>
                                <m:t>𝑎</m:t>
                              </m:r>
                            </m:e>
                            <m:sub>
                              <m:r>
                                <a:rPr lang="cs-CZ" b="1" i="1" dirty="0" smtClean="0">
                                  <a:effectLst/>
                                  <a:latin typeface="Cambria Math" panose="02040503050406030204" pitchFamily="18" charset="0"/>
                                </a:rPr>
                                <m:t>𝑛</m:t>
                              </m:r>
                            </m:sub>
                          </m:sSub>
                        </m:e>
                      </m:d>
                    </m:oMath>
                  </m:oMathPara>
                </a14:m>
                <a:endParaRPr lang="cs-CZ" sz="1600" b="1" dirty="0">
                  <a:effectLst/>
                  <a:latin typeface="Calibri" panose="020F0502020204030204" pitchFamily="34" charset="0"/>
                  <a:ea typeface="Calibri" panose="020F0502020204030204" pitchFamily="34" charset="0"/>
                  <a:cs typeface="Calibri" panose="020F0502020204030204" pitchFamily="34" charset="0"/>
                </a:endParaRPr>
              </a:p>
              <a:p>
                <a:pPr marL="414900" indent="-342900">
                  <a:lnSpc>
                    <a:spcPct val="107000"/>
                  </a:lnSpc>
                  <a:spcAft>
                    <a:spcPts val="800"/>
                  </a:spcAft>
                  <a:buFont typeface="+mj-lt"/>
                  <a:buAutoNum type="arabicPeriod"/>
                </a:pP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p>
                <a:pPr marL="414900" indent="-342900">
                  <a:lnSpc>
                    <a:spcPct val="107000"/>
                  </a:lnSpc>
                  <a:spcBef>
                    <a:spcPts val="600"/>
                  </a:spcBef>
                  <a:spcAft>
                    <a:spcPts val="800"/>
                  </a:spcAft>
                  <a:buFont typeface="+mj-lt"/>
                  <a:buAutoNum type="arabicPeriod" startAt="2"/>
                </a:pPr>
                <a:r>
                  <a:rPr lang="cs-CZ" sz="2400" b="1" dirty="0">
                    <a:effectLst/>
                    <a:latin typeface="Calibri" panose="020F0502020204030204" pitchFamily="34" charset="0"/>
                    <a:ea typeface="Calibri" panose="020F0502020204030204" pitchFamily="34" charset="0"/>
                    <a:cs typeface="Calibri" panose="020F0502020204030204" pitchFamily="34" charset="0"/>
                  </a:rPr>
                  <a:t>Geometrická posloupnost (tvoří ji složené úročení)</a:t>
                </a:r>
              </a:p>
              <a:p>
                <a:pPr marL="324000" lvl="1"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cs-CZ" i="1" dirty="0" smtClean="0">
                              <a:solidFill>
                                <a:srgbClr val="836967"/>
                              </a:solidFill>
                              <a:effectLst/>
                              <a:latin typeface="Cambria Math" panose="02040503050406030204" pitchFamily="18" charset="0"/>
                            </a:rPr>
                          </m:ctrlPr>
                        </m:sSubPr>
                        <m:e>
                          <m:r>
                            <a:rPr lang="cs-CZ" i="1" dirty="0">
                              <a:effectLst/>
                              <a:latin typeface="Cambria Math" panose="02040503050406030204" pitchFamily="18" charset="0"/>
                            </a:rPr>
                            <m:t>𝑎</m:t>
                          </m:r>
                        </m:e>
                        <m:sub>
                          <m:r>
                            <a:rPr lang="cs-CZ" i="1" dirty="0">
                              <a:effectLst/>
                              <a:latin typeface="Cambria Math" panose="02040503050406030204" pitchFamily="18" charset="0"/>
                            </a:rPr>
                            <m:t>𝑛</m:t>
                          </m:r>
                          <m:r>
                            <a:rPr lang="cs-CZ" i="0" dirty="0">
                              <a:effectLst/>
                              <a:latin typeface="Cambria Math" panose="02040503050406030204" pitchFamily="18" charset="0"/>
                            </a:rPr>
                            <m:t>+1</m:t>
                          </m:r>
                        </m:sub>
                      </m:sSub>
                      <m:r>
                        <a:rPr lang="cs-CZ" i="0" dirty="0">
                          <a:effectLst/>
                          <a:latin typeface="Cambria Math" panose="02040503050406030204" pitchFamily="18" charset="0"/>
                        </a:rPr>
                        <m:t>=</m:t>
                      </m:r>
                      <m:sSub>
                        <m:sSubPr>
                          <m:ctrlPr>
                            <a:rPr lang="cs-CZ" i="1" dirty="0">
                              <a:solidFill>
                                <a:srgbClr val="836967"/>
                              </a:solidFill>
                              <a:effectLst/>
                              <a:latin typeface="Cambria Math" panose="02040503050406030204" pitchFamily="18" charset="0"/>
                            </a:rPr>
                          </m:ctrlPr>
                        </m:sSubPr>
                        <m:e>
                          <m:r>
                            <a:rPr lang="cs-CZ" i="1" dirty="0">
                              <a:effectLst/>
                              <a:latin typeface="Cambria Math" panose="02040503050406030204" pitchFamily="18" charset="0"/>
                            </a:rPr>
                            <m:t>𝑎</m:t>
                          </m:r>
                        </m:e>
                        <m:sub>
                          <m:r>
                            <a:rPr lang="cs-CZ" i="1" dirty="0">
                              <a:effectLst/>
                              <a:latin typeface="Cambria Math" panose="02040503050406030204" pitchFamily="18" charset="0"/>
                            </a:rPr>
                            <m:t>𝑛</m:t>
                          </m:r>
                        </m:sub>
                      </m:sSub>
                      <m:r>
                        <a:rPr lang="cs-CZ" i="0" dirty="0">
                          <a:effectLst/>
                          <a:latin typeface="Cambria Math" panose="02040503050406030204" pitchFamily="18" charset="0"/>
                        </a:rPr>
                        <m:t>⋅</m:t>
                      </m:r>
                      <m:r>
                        <a:rPr lang="cs-CZ" b="1" i="1" dirty="0" smtClean="0">
                          <a:solidFill>
                            <a:schemeClr val="tx2"/>
                          </a:solidFill>
                          <a:effectLst/>
                          <a:latin typeface="Cambria Math" panose="02040503050406030204" pitchFamily="18" charset="0"/>
                        </a:rPr>
                        <m:t>𝒒</m:t>
                      </m:r>
                    </m:oMath>
                  </m:oMathPara>
                </a14:m>
                <a:endParaRPr lang="cs-CZ" b="1" dirty="0">
                  <a:effectLst/>
                  <a:latin typeface="Calibri" panose="020F0502020204030204" pitchFamily="34" charset="0"/>
                  <a:ea typeface="Calibri" panose="020F0502020204030204" pitchFamily="34" charset="0"/>
                  <a:cs typeface="Times New Roman" panose="02020603050405020304" pitchFamily="18" charset="0"/>
                </a:endParaRPr>
              </a:p>
              <a:p>
                <a:pPr marL="324000" lvl="1" indent="0">
                  <a:lnSpc>
                    <a:spcPct val="107000"/>
                  </a:lnSpc>
                  <a:spcAft>
                    <a:spcPts val="800"/>
                  </a:spcAft>
                  <a:buNone/>
                </a:pPr>
                <a:endParaRPr lang="cs-CZ" sz="1600" b="1" dirty="0">
                  <a:latin typeface="Calibri" panose="020F0502020204030204" pitchFamily="34" charset="0"/>
                  <a:ea typeface="Calibri" panose="020F0502020204030204" pitchFamily="34" charset="0"/>
                  <a:cs typeface="Calibri" panose="020F0502020204030204" pitchFamily="34" charset="0"/>
                </a:endParaRPr>
              </a:p>
              <a:p>
                <a:pPr marL="324000" lvl="1" indent="0">
                  <a:lnSpc>
                    <a:spcPct val="107000"/>
                  </a:lnSpc>
                  <a:spcAft>
                    <a:spcPts val="800"/>
                  </a:spcAft>
                  <a:buNone/>
                </a:pPr>
                <a:r>
                  <a:rPr lang="cs-CZ" sz="1600" b="1" dirty="0">
                    <a:latin typeface="Calibri" panose="020F0502020204030204" pitchFamily="34" charset="0"/>
                    <a:ea typeface="Calibri" panose="020F0502020204030204" pitchFamily="34" charset="0"/>
                    <a:cs typeface="Calibri" panose="020F0502020204030204" pitchFamily="34" charset="0"/>
                  </a:rPr>
                  <a:t>Součet geometrické posloupnosti = geometrická řada</a:t>
                </a:r>
                <a:endParaRPr lang="cs-CZ" sz="1600" b="1" dirty="0">
                  <a:effectLst/>
                  <a:latin typeface="Calibri" panose="020F0502020204030204" pitchFamily="34" charset="0"/>
                  <a:ea typeface="Calibri" panose="020F0502020204030204" pitchFamily="34" charset="0"/>
                  <a:cs typeface="Calibri" panose="020F0502020204030204" pitchFamily="34" charset="0"/>
                </a:endParaRPr>
              </a:p>
              <a:p>
                <a:pPr marL="7200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cs-CZ" sz="2000" b="1" i="1" dirty="0" smtClean="0">
                              <a:solidFill>
                                <a:srgbClr val="836967"/>
                              </a:solidFill>
                              <a:effectLst/>
                              <a:latin typeface="Cambria Math" panose="02040503050406030204" pitchFamily="18" charset="0"/>
                            </a:rPr>
                          </m:ctrlPr>
                        </m:sSubPr>
                        <m:e>
                          <m:r>
                            <a:rPr lang="cs-CZ" sz="2000" b="1" i="1" dirty="0" smtClean="0">
                              <a:effectLst/>
                              <a:latin typeface="Cambria Math" panose="02040503050406030204" pitchFamily="18" charset="0"/>
                            </a:rPr>
                            <m:t>𝑆</m:t>
                          </m:r>
                        </m:e>
                        <m:sub>
                          <m:r>
                            <a:rPr lang="cs-CZ" sz="2000" b="1" i="1" dirty="0" smtClean="0">
                              <a:effectLst/>
                              <a:latin typeface="Cambria Math" panose="02040503050406030204" pitchFamily="18" charset="0"/>
                            </a:rPr>
                            <m:t>𝑛</m:t>
                          </m:r>
                        </m:sub>
                      </m:sSub>
                      <m:r>
                        <a:rPr lang="cs-CZ" sz="2000" b="1" i="0" dirty="0" smtClean="0">
                          <a:effectLst/>
                          <a:latin typeface="Cambria Math" panose="02040503050406030204" pitchFamily="18" charset="0"/>
                        </a:rPr>
                        <m:t>=</m:t>
                      </m:r>
                      <m:sSub>
                        <m:sSubPr>
                          <m:ctrlPr>
                            <a:rPr lang="cs-CZ" sz="2000" b="1" i="1" dirty="0" smtClean="0">
                              <a:solidFill>
                                <a:srgbClr val="836967"/>
                              </a:solidFill>
                              <a:effectLst/>
                              <a:latin typeface="Cambria Math" panose="02040503050406030204" pitchFamily="18" charset="0"/>
                            </a:rPr>
                          </m:ctrlPr>
                        </m:sSubPr>
                        <m:e>
                          <m:r>
                            <a:rPr lang="cs-CZ" sz="2000" b="1" i="1" dirty="0" smtClean="0">
                              <a:effectLst/>
                              <a:latin typeface="Cambria Math" panose="02040503050406030204" pitchFamily="18" charset="0"/>
                            </a:rPr>
                            <m:t>𝑎</m:t>
                          </m:r>
                        </m:e>
                        <m:sub>
                          <m:r>
                            <a:rPr lang="cs-CZ" sz="2000" b="1" i="0" dirty="0" smtClean="0">
                              <a:effectLst/>
                              <a:latin typeface="Cambria Math" panose="02040503050406030204" pitchFamily="18" charset="0"/>
                            </a:rPr>
                            <m:t>1</m:t>
                          </m:r>
                        </m:sub>
                      </m:sSub>
                      <m:r>
                        <a:rPr lang="cs-CZ" sz="2000" b="1" i="0" dirty="0" smtClean="0">
                          <a:effectLst/>
                          <a:latin typeface="Cambria Math" panose="02040503050406030204" pitchFamily="18" charset="0"/>
                        </a:rPr>
                        <m:t>⋅</m:t>
                      </m:r>
                      <m:f>
                        <m:fPr>
                          <m:ctrlPr>
                            <a:rPr lang="cs-CZ" sz="2000" b="1" i="1" dirty="0" smtClean="0">
                              <a:solidFill>
                                <a:srgbClr val="836967"/>
                              </a:solidFill>
                              <a:effectLst/>
                              <a:latin typeface="Cambria Math" panose="02040503050406030204" pitchFamily="18" charset="0"/>
                            </a:rPr>
                          </m:ctrlPr>
                        </m:fPr>
                        <m:num>
                          <m:sSup>
                            <m:sSupPr>
                              <m:ctrlPr>
                                <a:rPr lang="cs-CZ" sz="2000" b="1" i="1" dirty="0" smtClean="0">
                                  <a:solidFill>
                                    <a:srgbClr val="836967"/>
                                  </a:solidFill>
                                  <a:effectLst/>
                                  <a:latin typeface="Cambria Math" panose="02040503050406030204" pitchFamily="18" charset="0"/>
                                </a:rPr>
                              </m:ctrlPr>
                            </m:sSupPr>
                            <m:e>
                              <m:r>
                                <a:rPr lang="cs-CZ" sz="2000" b="1" i="1" dirty="0" smtClean="0">
                                  <a:effectLst/>
                                  <a:latin typeface="Cambria Math" panose="02040503050406030204" pitchFamily="18" charset="0"/>
                                </a:rPr>
                                <m:t>𝑞</m:t>
                              </m:r>
                            </m:e>
                            <m:sup>
                              <m:r>
                                <a:rPr lang="cs-CZ" sz="2000" b="1" i="1" dirty="0" smtClean="0">
                                  <a:effectLst/>
                                  <a:latin typeface="Cambria Math" panose="02040503050406030204" pitchFamily="18" charset="0"/>
                                </a:rPr>
                                <m:t>𝑛</m:t>
                              </m:r>
                            </m:sup>
                          </m:sSup>
                          <m:r>
                            <a:rPr lang="cs-CZ" sz="2000" b="1" i="0" dirty="0" smtClean="0">
                              <a:effectLst/>
                              <a:latin typeface="Cambria Math" panose="02040503050406030204" pitchFamily="18" charset="0"/>
                            </a:rPr>
                            <m:t>−1</m:t>
                          </m:r>
                        </m:num>
                        <m:den>
                          <m:r>
                            <a:rPr lang="cs-CZ" sz="2000" b="1" i="1" dirty="0" smtClean="0">
                              <a:effectLst/>
                              <a:latin typeface="Cambria Math" panose="02040503050406030204" pitchFamily="18" charset="0"/>
                            </a:rPr>
                            <m:t>𝑞</m:t>
                          </m:r>
                          <m:r>
                            <a:rPr lang="cs-CZ" sz="2000" b="1" i="0" dirty="0" smtClean="0">
                              <a:effectLst/>
                              <a:latin typeface="Cambria Math" panose="02040503050406030204" pitchFamily="18" charset="0"/>
                            </a:rPr>
                            <m:t>−1</m:t>
                          </m:r>
                        </m:den>
                      </m:f>
                      <m:r>
                        <a:rPr lang="cs-CZ" sz="2000" b="1" i="0" dirty="0" smtClean="0">
                          <a:effectLst/>
                          <a:latin typeface="Cambria Math" panose="02040503050406030204" pitchFamily="18" charset="0"/>
                        </a:rPr>
                        <m:t>=</m:t>
                      </m:r>
                      <m:sSub>
                        <m:sSubPr>
                          <m:ctrlPr>
                            <a:rPr lang="cs-CZ" sz="2000" b="1" i="1" dirty="0" smtClean="0">
                              <a:solidFill>
                                <a:srgbClr val="836967"/>
                              </a:solidFill>
                              <a:effectLst/>
                              <a:latin typeface="Cambria Math" panose="02040503050406030204" pitchFamily="18" charset="0"/>
                            </a:rPr>
                          </m:ctrlPr>
                        </m:sSubPr>
                        <m:e>
                          <m:r>
                            <a:rPr lang="cs-CZ" sz="2000" b="1" i="1" dirty="0" smtClean="0">
                              <a:effectLst/>
                              <a:latin typeface="Cambria Math" panose="02040503050406030204" pitchFamily="18" charset="0"/>
                            </a:rPr>
                            <m:t>𝑎</m:t>
                          </m:r>
                        </m:e>
                        <m:sub>
                          <m:r>
                            <a:rPr lang="cs-CZ" sz="2000" b="1" i="0" dirty="0" smtClean="0">
                              <a:effectLst/>
                              <a:latin typeface="Cambria Math" panose="02040503050406030204" pitchFamily="18" charset="0"/>
                            </a:rPr>
                            <m:t>1</m:t>
                          </m:r>
                        </m:sub>
                      </m:sSub>
                      <m:r>
                        <a:rPr lang="cs-CZ" sz="2000" b="1" i="0" dirty="0" smtClean="0">
                          <a:effectLst/>
                          <a:latin typeface="Cambria Math" panose="02040503050406030204" pitchFamily="18" charset="0"/>
                        </a:rPr>
                        <m:t>⋅</m:t>
                      </m:r>
                      <m:f>
                        <m:fPr>
                          <m:ctrlPr>
                            <a:rPr lang="cs-CZ" sz="2000" b="1" i="1" dirty="0" smtClean="0">
                              <a:solidFill>
                                <a:srgbClr val="836967"/>
                              </a:solidFill>
                              <a:effectLst/>
                              <a:latin typeface="Cambria Math" panose="02040503050406030204" pitchFamily="18" charset="0"/>
                            </a:rPr>
                          </m:ctrlPr>
                        </m:fPr>
                        <m:num>
                          <m:r>
                            <a:rPr lang="cs-CZ" sz="2000" b="1" i="0" dirty="0" smtClean="0">
                              <a:effectLst/>
                              <a:latin typeface="Cambria Math" panose="02040503050406030204" pitchFamily="18" charset="0"/>
                            </a:rPr>
                            <m:t>1−</m:t>
                          </m:r>
                          <m:sSup>
                            <m:sSupPr>
                              <m:ctrlPr>
                                <a:rPr lang="cs-CZ" sz="2000" b="1" i="1" dirty="0" smtClean="0">
                                  <a:solidFill>
                                    <a:srgbClr val="836967"/>
                                  </a:solidFill>
                                  <a:effectLst/>
                                  <a:latin typeface="Cambria Math" panose="02040503050406030204" pitchFamily="18" charset="0"/>
                                </a:rPr>
                              </m:ctrlPr>
                            </m:sSupPr>
                            <m:e>
                              <m:r>
                                <a:rPr lang="cs-CZ" sz="2000" b="1" i="1" dirty="0" smtClean="0">
                                  <a:effectLst/>
                                  <a:latin typeface="Cambria Math" panose="02040503050406030204" pitchFamily="18" charset="0"/>
                                </a:rPr>
                                <m:t>𝑞</m:t>
                              </m:r>
                            </m:e>
                            <m:sup>
                              <m:r>
                                <a:rPr lang="cs-CZ" sz="2000" b="1" i="1" dirty="0" smtClean="0">
                                  <a:effectLst/>
                                  <a:latin typeface="Cambria Math" panose="02040503050406030204" pitchFamily="18" charset="0"/>
                                </a:rPr>
                                <m:t>𝑛</m:t>
                              </m:r>
                            </m:sup>
                          </m:sSup>
                        </m:num>
                        <m:den>
                          <m:r>
                            <a:rPr lang="cs-CZ" sz="2000" b="1" i="0" dirty="0" smtClean="0">
                              <a:effectLst/>
                              <a:latin typeface="Cambria Math" panose="02040503050406030204" pitchFamily="18" charset="0"/>
                            </a:rPr>
                            <m:t>1−</m:t>
                          </m:r>
                          <m:r>
                            <a:rPr lang="cs-CZ" sz="2000" b="1" i="1" dirty="0" smtClean="0">
                              <a:effectLst/>
                              <a:latin typeface="Cambria Math" panose="02040503050406030204" pitchFamily="18" charset="0"/>
                            </a:rPr>
                            <m:t>𝑞</m:t>
                          </m:r>
                        </m:den>
                      </m:f>
                    </m:oMath>
                  </m:oMathPara>
                </a14:m>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a:p>
                <a:pPr marL="72000" lvl="1" indent="0">
                  <a:lnSpc>
                    <a:spcPct val="150000"/>
                  </a:lnSpc>
                  <a:buNone/>
                </a:pPr>
                <a:endParaRPr lang="cs-CZ" altLang="cs-CZ" b="1" dirty="0"/>
              </a:p>
              <a:p>
                <a:pPr marL="72000" indent="0">
                  <a:buNone/>
                </a:pPr>
                <a:endParaRPr lang="cs-CZ" sz="2000" dirty="0"/>
              </a:p>
            </p:txBody>
          </p:sp>
        </mc:Choice>
        <mc:Fallback xmlns="">
          <p:sp>
            <p:nvSpPr>
              <p:cNvPr id="5" name="Zástupný symbol pro obsah 4"/>
              <p:cNvSpPr>
                <a:spLocks noGrp="1" noRot="1" noChangeAspect="1" noMove="1" noResize="1" noEditPoints="1" noAdjustHandles="1" noChangeArrowheads="1" noChangeShapeType="1" noTextEdit="1"/>
              </p:cNvSpPr>
              <p:nvPr>
                <p:ph idx="1"/>
              </p:nvPr>
            </p:nvSpPr>
            <p:spPr>
              <a:xfrm>
                <a:off x="719999" y="1595748"/>
                <a:ext cx="11220209" cy="4884251"/>
              </a:xfrm>
              <a:blipFill>
                <a:blip r:embed="rId2"/>
                <a:stretch>
                  <a:fillRect l="-1032" t="-1998"/>
                </a:stretch>
              </a:blipFill>
            </p:spPr>
            <p:txBody>
              <a:bodyPr/>
              <a:lstStyle/>
              <a:p>
                <a:r>
                  <a:rPr lang="cs-CZ">
                    <a:noFill/>
                  </a:rPr>
                  <a:t> </a:t>
                </a:r>
              </a:p>
            </p:txBody>
          </p:sp>
        </mc:Fallback>
      </mc:AlternateContent>
      <p:pic>
        <p:nvPicPr>
          <p:cNvPr id="52" name="Obrázek 51">
            <a:extLst>
              <a:ext uri="{FF2B5EF4-FFF2-40B4-BE49-F238E27FC236}">
                <a16:creationId xmlns:a16="http://schemas.microsoft.com/office/drawing/2014/main" id="{3C43DA46-2503-4F78-B8BF-0C4A14C39FFD}"/>
              </a:ext>
            </a:extLst>
          </p:cNvPr>
          <p:cNvPicPr>
            <a:picLocks noChangeAspect="1"/>
          </p:cNvPicPr>
          <p:nvPr/>
        </p:nvPicPr>
        <p:blipFill>
          <a:blip r:embed="rId3"/>
          <a:stretch>
            <a:fillRect/>
          </a:stretch>
        </p:blipFill>
        <p:spPr>
          <a:xfrm>
            <a:off x="8511208" y="1466849"/>
            <a:ext cx="3429000" cy="2190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Obdélník 20">
            <a:extLst>
              <a:ext uri="{FF2B5EF4-FFF2-40B4-BE49-F238E27FC236}">
                <a16:creationId xmlns:a16="http://schemas.microsoft.com/office/drawing/2014/main" id="{52095C57-1E0B-42AA-88D0-CE9388B44E98}"/>
              </a:ext>
            </a:extLst>
          </p:cNvPr>
          <p:cNvSpPr/>
          <p:nvPr/>
        </p:nvSpPr>
        <p:spPr>
          <a:xfrm>
            <a:off x="4998719" y="2880850"/>
            <a:ext cx="2513125" cy="776749"/>
          </a:xfrm>
          <a:prstGeom prst="rect">
            <a:avLst/>
          </a:prstGeom>
          <a:solidFill>
            <a:srgbClr val="E71224">
              <a:alpha val="5000"/>
            </a:srgbClr>
          </a:solidFill>
          <a:ln w="18000">
            <a:solidFill>
              <a:srgbClr val="E71224"/>
            </a:solidFill>
          </a:ln>
        </p:spPr>
        <p:txBody>
          <a:bodyPr wrap="none" rtlCol="0" anchor="ctr" anchorCtr="1"/>
          <a:lstStyle/>
          <a:p>
            <a:endParaRPr lang="de-DE">
              <a:solidFill>
                <a:srgbClr val="E71224"/>
              </a:solidFill>
            </a:endParaRPr>
          </a:p>
        </p:txBody>
      </p:sp>
      <p:sp>
        <p:nvSpPr>
          <p:cNvPr id="59" name="Obdélník 58">
            <a:extLst>
              <a:ext uri="{FF2B5EF4-FFF2-40B4-BE49-F238E27FC236}">
                <a16:creationId xmlns:a16="http://schemas.microsoft.com/office/drawing/2014/main" id="{65DCBD25-D1DD-419D-8D46-9C9824CE3271}"/>
              </a:ext>
            </a:extLst>
          </p:cNvPr>
          <p:cNvSpPr/>
          <p:nvPr/>
        </p:nvSpPr>
        <p:spPr>
          <a:xfrm>
            <a:off x="4492358" y="5524991"/>
            <a:ext cx="3678248" cy="776749"/>
          </a:xfrm>
          <a:prstGeom prst="rect">
            <a:avLst/>
          </a:prstGeom>
          <a:solidFill>
            <a:schemeClr val="tx2">
              <a:alpha val="5000"/>
            </a:schemeClr>
          </a:solidFill>
          <a:ln w="18000">
            <a:solidFill>
              <a:schemeClr val="tx2"/>
            </a:solidFill>
          </a:ln>
        </p:spPr>
        <p:txBody>
          <a:bodyPr wrap="none" rtlCol="0" anchor="ctr" anchorCtr="1"/>
          <a:lstStyle/>
          <a:p>
            <a:endParaRPr lang="de-DE">
              <a:solidFill>
                <a:srgbClr val="E71224"/>
              </a:solidFill>
            </a:endParaRPr>
          </a:p>
        </p:txBody>
      </p:sp>
      <p:pic>
        <p:nvPicPr>
          <p:cNvPr id="61" name="Obrázek 60">
            <a:extLst>
              <a:ext uri="{FF2B5EF4-FFF2-40B4-BE49-F238E27FC236}">
                <a16:creationId xmlns:a16="http://schemas.microsoft.com/office/drawing/2014/main" id="{D861C71F-80DD-4B87-878F-4A37E5E69317}"/>
              </a:ext>
            </a:extLst>
          </p:cNvPr>
          <p:cNvPicPr>
            <a:picLocks noChangeAspect="1"/>
          </p:cNvPicPr>
          <p:nvPr/>
        </p:nvPicPr>
        <p:blipFill>
          <a:blip r:embed="rId4"/>
          <a:stretch>
            <a:fillRect/>
          </a:stretch>
        </p:blipFill>
        <p:spPr>
          <a:xfrm>
            <a:off x="8715068" y="4412944"/>
            <a:ext cx="2070919" cy="2067055"/>
          </a:xfrm>
          <a:prstGeom prst="rect">
            <a:avLst/>
          </a:prstGeom>
        </p:spPr>
      </p:pic>
      <p:sp>
        <p:nvSpPr>
          <p:cNvPr id="62" name="TextovéPole 61">
            <a:extLst>
              <a:ext uri="{FF2B5EF4-FFF2-40B4-BE49-F238E27FC236}">
                <a16:creationId xmlns:a16="http://schemas.microsoft.com/office/drawing/2014/main" id="{6792FF01-BE74-4AD2-8E4C-58707036FE4E}"/>
              </a:ext>
            </a:extLst>
          </p:cNvPr>
          <p:cNvSpPr txBox="1"/>
          <p:nvPr/>
        </p:nvSpPr>
        <p:spPr>
          <a:xfrm>
            <a:off x="10894142" y="4503174"/>
            <a:ext cx="806245" cy="523220"/>
          </a:xfrm>
          <a:prstGeom prst="rect">
            <a:avLst/>
          </a:prstGeom>
          <a:noFill/>
        </p:spPr>
        <p:txBody>
          <a:bodyPr wrap="square" rtlCol="0">
            <a:spAutoFit/>
          </a:bodyPr>
          <a:lstStyle/>
          <a:p>
            <a:r>
              <a:rPr lang="cs-CZ" sz="1400" dirty="0"/>
              <a:t>a1 = 1</a:t>
            </a:r>
            <a:br>
              <a:rPr lang="cs-CZ" sz="1400" dirty="0"/>
            </a:br>
            <a:r>
              <a:rPr lang="cs-CZ" sz="1400" dirty="0"/>
              <a:t>q   = ?</a:t>
            </a:r>
          </a:p>
        </p:txBody>
      </p:sp>
    </p:spTree>
    <p:extLst>
      <p:ext uri="{BB962C8B-B14F-4D97-AF65-F5344CB8AC3E}">
        <p14:creationId xmlns:p14="http://schemas.microsoft.com/office/powerpoint/2010/main" val="74747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1560EBA-B109-45EE-9DB0-4843AAA4E652}"/>
              </a:ext>
            </a:extLst>
          </p:cNvPr>
          <p:cNvSpPr>
            <a:spLocks noGrp="1"/>
          </p:cNvSpPr>
          <p:nvPr>
            <p:ph type="ftr" sz="quarter" idx="10"/>
          </p:nvPr>
        </p:nvSpPr>
        <p:spPr/>
        <p:txBody>
          <a:bodyPr/>
          <a:lstStyle/>
          <a:p>
            <a:r>
              <a:rPr lang="cs-CZ" dirty="0" err="1"/>
              <a:t>Socrative</a:t>
            </a:r>
            <a:r>
              <a:rPr lang="cs-CZ" dirty="0"/>
              <a:t> </a:t>
            </a:r>
            <a:r>
              <a:rPr lang="cs-CZ" dirty="0" err="1"/>
              <a:t>room</a:t>
            </a:r>
            <a:r>
              <a:rPr lang="cs-CZ" dirty="0"/>
              <a:t> </a:t>
            </a:r>
            <a:r>
              <a:rPr lang="cs-CZ" dirty="0" err="1"/>
              <a:t>name</a:t>
            </a:r>
            <a:r>
              <a:rPr lang="cs-CZ" dirty="0"/>
              <a:t>: FIMA</a:t>
            </a:r>
            <a:endParaRPr lang="en-GB" dirty="0"/>
          </a:p>
        </p:txBody>
      </p:sp>
      <p:sp>
        <p:nvSpPr>
          <p:cNvPr id="3" name="Zástupný symbol pro číslo snímku 2">
            <a:extLst>
              <a:ext uri="{FF2B5EF4-FFF2-40B4-BE49-F238E27FC236}">
                <a16:creationId xmlns:a16="http://schemas.microsoft.com/office/drawing/2014/main" id="{1DF9AF56-4A9C-40DD-9236-1F4A9FB94C88}"/>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FDFA5087-910D-432D-8E76-D483729E4714}"/>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EE030269-B7E3-4F44-B73D-4C531B94084F}"/>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8747"/>
          <a:stretch/>
        </p:blipFill>
        <p:spPr bwMode="auto">
          <a:xfrm>
            <a:off x="6715090" y="2519626"/>
            <a:ext cx="4756909" cy="2304165"/>
          </a:xfrm>
          <a:prstGeom prst="rect">
            <a:avLst/>
          </a:prstGeom>
          <a:noFill/>
          <a:ln>
            <a:noFill/>
          </a:ln>
          <a:extLst>
            <a:ext uri="{53640926-AAD7-44D8-BBD7-CCE9431645EC}">
              <a14:shadowObscured xmlns:a14="http://schemas.microsoft.com/office/drawing/2010/main"/>
            </a:ext>
          </a:extLst>
        </p:spPr>
      </p:pic>
      <p:pic>
        <p:nvPicPr>
          <p:cNvPr id="7" name="Online médium 6" title="Present Value of an annuity: Deriving the formula">
            <a:hlinkClick r:id="" action="ppaction://media"/>
            <a:extLst>
              <a:ext uri="{FF2B5EF4-FFF2-40B4-BE49-F238E27FC236}">
                <a16:creationId xmlns:a16="http://schemas.microsoft.com/office/drawing/2014/main" id="{6F669CCA-3A69-495F-B6A8-774062E40685}"/>
              </a:ext>
            </a:extLst>
          </p:cNvPr>
          <p:cNvPicPr>
            <a:picLocks noRot="1" noChangeAspect="1"/>
          </p:cNvPicPr>
          <p:nvPr>
            <a:videoFile r:link="rId1"/>
          </p:nvPr>
        </p:nvPicPr>
        <p:blipFill>
          <a:blip r:embed="rId4"/>
          <a:stretch>
            <a:fillRect/>
          </a:stretch>
        </p:blipFill>
        <p:spPr>
          <a:xfrm>
            <a:off x="720000" y="1515388"/>
            <a:ext cx="5829300" cy="4368800"/>
          </a:xfrm>
          <a:prstGeom prst="rect">
            <a:avLst/>
          </a:prstGeom>
        </p:spPr>
      </p:pic>
    </p:spTree>
    <p:extLst>
      <p:ext uri="{BB962C8B-B14F-4D97-AF65-F5344CB8AC3E}">
        <p14:creationId xmlns:p14="http://schemas.microsoft.com/office/powerpoint/2010/main" val="155301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DA8AC28-F3FA-48BB-9087-5D2E55D7CF36}"/>
              </a:ext>
            </a:extLst>
          </p:cNvPr>
          <p:cNvSpPr>
            <a:spLocks noGrp="1"/>
          </p:cNvSpPr>
          <p:nvPr>
            <p:ph type="ftr" sz="quarter" idx="10"/>
          </p:nvPr>
        </p:nvSpPr>
        <p:spPr/>
        <p:txBody>
          <a:bodyPr/>
          <a:lstStyle/>
          <a:p>
            <a:r>
              <a:rPr lang="cs-CZ" dirty="0" err="1"/>
              <a:t>Socrative</a:t>
            </a:r>
            <a:r>
              <a:rPr lang="cs-CZ" dirty="0"/>
              <a:t> </a:t>
            </a:r>
            <a:r>
              <a:rPr lang="cs-CZ" dirty="0" err="1"/>
              <a:t>room</a:t>
            </a:r>
            <a:r>
              <a:rPr lang="cs-CZ" dirty="0"/>
              <a:t> </a:t>
            </a:r>
            <a:r>
              <a:rPr lang="cs-CZ" dirty="0" err="1"/>
              <a:t>name</a:t>
            </a:r>
            <a:r>
              <a:rPr lang="cs-CZ" dirty="0"/>
              <a:t>: FIMA</a:t>
            </a:r>
            <a:endParaRPr lang="en-GB" dirty="0"/>
          </a:p>
        </p:txBody>
      </p:sp>
      <p:sp>
        <p:nvSpPr>
          <p:cNvPr id="3" name="Zástupný symbol pro číslo snímku 2">
            <a:extLst>
              <a:ext uri="{FF2B5EF4-FFF2-40B4-BE49-F238E27FC236}">
                <a16:creationId xmlns:a16="http://schemas.microsoft.com/office/drawing/2014/main" id="{FE31A616-0331-4817-821E-FE1926C06690}"/>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4A9BBF6F-2202-4557-82CE-C9BC31AEF3B9}"/>
              </a:ext>
            </a:extLst>
          </p:cNvPr>
          <p:cNvSpPr>
            <a:spLocks noGrp="1"/>
          </p:cNvSpPr>
          <p:nvPr>
            <p:ph type="title"/>
          </p:nvPr>
        </p:nvSpPr>
        <p:spPr>
          <a:xfrm>
            <a:off x="720000" y="533567"/>
            <a:ext cx="10753200" cy="451576"/>
          </a:xfrm>
        </p:spPr>
        <p:txBody>
          <a:bodyPr/>
          <a:lstStyle/>
          <a:p>
            <a:r>
              <a:rPr lang="cs-CZ" dirty="0"/>
              <a:t>Hraní si s časovými hodnotami</a:t>
            </a:r>
          </a:p>
        </p:txBody>
      </p:sp>
      <p:cxnSp>
        <p:nvCxnSpPr>
          <p:cNvPr id="8" name="Přímá spojnice 7">
            <a:extLst>
              <a:ext uri="{FF2B5EF4-FFF2-40B4-BE49-F238E27FC236}">
                <a16:creationId xmlns:a16="http://schemas.microsoft.com/office/drawing/2014/main" id="{2374BFD1-76FF-4209-92C9-793A92B87643}"/>
              </a:ext>
            </a:extLst>
          </p:cNvPr>
          <p:cNvCxnSpPr>
            <a:cxnSpLocks/>
          </p:cNvCxnSpPr>
          <p:nvPr/>
        </p:nvCxnSpPr>
        <p:spPr bwMode="auto">
          <a:xfrm>
            <a:off x="2213527" y="2853958"/>
            <a:ext cx="6108134"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8">
            <a:extLst>
              <a:ext uri="{FF2B5EF4-FFF2-40B4-BE49-F238E27FC236}">
                <a16:creationId xmlns:a16="http://schemas.microsoft.com/office/drawing/2014/main" id="{5986E243-88E7-4F57-85C8-B9B3B2F754A8}"/>
              </a:ext>
            </a:extLst>
          </p:cNvPr>
          <p:cNvCxnSpPr>
            <a:cxnSpLocks/>
          </p:cNvCxnSpPr>
          <p:nvPr/>
        </p:nvCxnSpPr>
        <p:spPr bwMode="auto">
          <a:xfrm>
            <a:off x="3412012" y="2765181"/>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a:extLst>
              <a:ext uri="{FF2B5EF4-FFF2-40B4-BE49-F238E27FC236}">
                <a16:creationId xmlns:a16="http://schemas.microsoft.com/office/drawing/2014/main" id="{8484E641-F2FC-49D8-AF2C-B4647296123B}"/>
              </a:ext>
            </a:extLst>
          </p:cNvPr>
          <p:cNvCxnSpPr>
            <a:cxnSpLocks/>
          </p:cNvCxnSpPr>
          <p:nvPr/>
        </p:nvCxnSpPr>
        <p:spPr bwMode="auto">
          <a:xfrm>
            <a:off x="4629734" y="2766659"/>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10">
            <a:extLst>
              <a:ext uri="{FF2B5EF4-FFF2-40B4-BE49-F238E27FC236}">
                <a16:creationId xmlns:a16="http://schemas.microsoft.com/office/drawing/2014/main" id="{7D6CD131-9ADF-4E7E-99B5-D570F538AB73}"/>
              </a:ext>
            </a:extLst>
          </p:cNvPr>
          <p:cNvCxnSpPr>
            <a:cxnSpLocks/>
          </p:cNvCxnSpPr>
          <p:nvPr/>
        </p:nvCxnSpPr>
        <p:spPr bwMode="auto">
          <a:xfrm>
            <a:off x="5838698" y="2762222"/>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11">
            <a:extLst>
              <a:ext uri="{FF2B5EF4-FFF2-40B4-BE49-F238E27FC236}">
                <a16:creationId xmlns:a16="http://schemas.microsoft.com/office/drawing/2014/main" id="{20F6693B-30E7-454D-B755-3D770734C4EE}"/>
              </a:ext>
            </a:extLst>
          </p:cNvPr>
          <p:cNvCxnSpPr>
            <a:cxnSpLocks/>
          </p:cNvCxnSpPr>
          <p:nvPr/>
        </p:nvCxnSpPr>
        <p:spPr bwMode="auto">
          <a:xfrm>
            <a:off x="7049220" y="2765181"/>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Přímá spojnice 12">
            <a:extLst>
              <a:ext uri="{FF2B5EF4-FFF2-40B4-BE49-F238E27FC236}">
                <a16:creationId xmlns:a16="http://schemas.microsoft.com/office/drawing/2014/main" id="{5767E2EA-F68E-4921-98A6-59B2854F0C54}"/>
              </a:ext>
            </a:extLst>
          </p:cNvPr>
          <p:cNvCxnSpPr>
            <a:cxnSpLocks/>
          </p:cNvCxnSpPr>
          <p:nvPr/>
        </p:nvCxnSpPr>
        <p:spPr bwMode="auto">
          <a:xfrm>
            <a:off x="2213527" y="2753344"/>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Přímá spojnice 13">
            <a:extLst>
              <a:ext uri="{FF2B5EF4-FFF2-40B4-BE49-F238E27FC236}">
                <a16:creationId xmlns:a16="http://schemas.microsoft.com/office/drawing/2014/main" id="{93D6E00F-5FAC-44D8-8AF2-C8CA4B9D0B99}"/>
              </a:ext>
            </a:extLst>
          </p:cNvPr>
          <p:cNvCxnSpPr>
            <a:cxnSpLocks/>
          </p:cNvCxnSpPr>
          <p:nvPr/>
        </p:nvCxnSpPr>
        <p:spPr bwMode="auto">
          <a:xfrm>
            <a:off x="8303402" y="2753344"/>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Skupina 14">
            <a:extLst>
              <a:ext uri="{FF2B5EF4-FFF2-40B4-BE49-F238E27FC236}">
                <a16:creationId xmlns:a16="http://schemas.microsoft.com/office/drawing/2014/main" id="{024B8A57-F0E1-4585-B31E-9DFBFB3CB52E}"/>
              </a:ext>
            </a:extLst>
          </p:cNvPr>
          <p:cNvGrpSpPr/>
          <p:nvPr/>
        </p:nvGrpSpPr>
        <p:grpSpPr>
          <a:xfrm flipH="1">
            <a:off x="2210249" y="1945916"/>
            <a:ext cx="1212440" cy="820234"/>
            <a:chOff x="2859405" y="3830923"/>
            <a:chExt cx="1174922" cy="820234"/>
          </a:xfrm>
        </p:grpSpPr>
        <p:cxnSp>
          <p:nvCxnSpPr>
            <p:cNvPr id="16" name="Přímá spojnice se šipkou 15">
              <a:extLst>
                <a:ext uri="{FF2B5EF4-FFF2-40B4-BE49-F238E27FC236}">
                  <a16:creationId xmlns:a16="http://schemas.microsoft.com/office/drawing/2014/main" id="{53F88542-91F6-407A-B2B4-590D0666B602}"/>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Volný tvar: obrazec 16">
              <a:extLst>
                <a:ext uri="{FF2B5EF4-FFF2-40B4-BE49-F238E27FC236}">
                  <a16:creationId xmlns:a16="http://schemas.microsoft.com/office/drawing/2014/main" id="{481464A8-4735-49EF-9CEA-F6479EF9B5BA}"/>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8" name="Skupina 17">
            <a:extLst>
              <a:ext uri="{FF2B5EF4-FFF2-40B4-BE49-F238E27FC236}">
                <a16:creationId xmlns:a16="http://schemas.microsoft.com/office/drawing/2014/main" id="{234F0548-4ABF-47B0-BB7D-D9DEDF51518D}"/>
              </a:ext>
            </a:extLst>
          </p:cNvPr>
          <p:cNvGrpSpPr/>
          <p:nvPr/>
        </p:nvGrpSpPr>
        <p:grpSpPr>
          <a:xfrm flipH="1">
            <a:off x="2269598" y="1896117"/>
            <a:ext cx="2360135" cy="829117"/>
            <a:chOff x="2859405" y="3830923"/>
            <a:chExt cx="1174922" cy="820234"/>
          </a:xfrm>
        </p:grpSpPr>
        <p:cxnSp>
          <p:nvCxnSpPr>
            <p:cNvPr id="19" name="Přímá spojnice se šipkou 18">
              <a:extLst>
                <a:ext uri="{FF2B5EF4-FFF2-40B4-BE49-F238E27FC236}">
                  <a16:creationId xmlns:a16="http://schemas.microsoft.com/office/drawing/2014/main" id="{2666F846-8AC2-486B-85CE-A799B9CE4C6C}"/>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Volný tvar: obrazec 19">
              <a:extLst>
                <a:ext uri="{FF2B5EF4-FFF2-40B4-BE49-F238E27FC236}">
                  <a16:creationId xmlns:a16="http://schemas.microsoft.com/office/drawing/2014/main" id="{6A006BEB-8B47-4536-9BED-1AB8D39A04D9}"/>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21" name="Skupina 20">
            <a:extLst>
              <a:ext uri="{FF2B5EF4-FFF2-40B4-BE49-F238E27FC236}">
                <a16:creationId xmlns:a16="http://schemas.microsoft.com/office/drawing/2014/main" id="{0BB42538-601B-473D-8BE3-3464514BAC01}"/>
              </a:ext>
            </a:extLst>
          </p:cNvPr>
          <p:cNvGrpSpPr/>
          <p:nvPr/>
        </p:nvGrpSpPr>
        <p:grpSpPr>
          <a:xfrm flipH="1">
            <a:off x="2357727" y="1933110"/>
            <a:ext cx="4694829" cy="790601"/>
            <a:chOff x="2859405" y="3830923"/>
            <a:chExt cx="1174922" cy="820234"/>
          </a:xfrm>
        </p:grpSpPr>
        <p:cxnSp>
          <p:nvCxnSpPr>
            <p:cNvPr id="22" name="Přímá spojnice se šipkou 21">
              <a:extLst>
                <a:ext uri="{FF2B5EF4-FFF2-40B4-BE49-F238E27FC236}">
                  <a16:creationId xmlns:a16="http://schemas.microsoft.com/office/drawing/2014/main" id="{B2B0533D-D67A-4C8A-8272-6D632A486E5C}"/>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Volný tvar: obrazec 22">
              <a:extLst>
                <a:ext uri="{FF2B5EF4-FFF2-40B4-BE49-F238E27FC236}">
                  <a16:creationId xmlns:a16="http://schemas.microsoft.com/office/drawing/2014/main" id="{0F0D0065-EABC-4E7C-87B9-3164917B41D8}"/>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24" name="Skupina 23">
            <a:extLst>
              <a:ext uri="{FF2B5EF4-FFF2-40B4-BE49-F238E27FC236}">
                <a16:creationId xmlns:a16="http://schemas.microsoft.com/office/drawing/2014/main" id="{6882DF63-8562-42AB-86BE-096D2C21CCB4}"/>
              </a:ext>
            </a:extLst>
          </p:cNvPr>
          <p:cNvGrpSpPr/>
          <p:nvPr/>
        </p:nvGrpSpPr>
        <p:grpSpPr>
          <a:xfrm flipH="1">
            <a:off x="2408148" y="1933110"/>
            <a:ext cx="5876995" cy="820234"/>
            <a:chOff x="2859405" y="3830923"/>
            <a:chExt cx="1174922" cy="820234"/>
          </a:xfrm>
        </p:grpSpPr>
        <p:cxnSp>
          <p:nvCxnSpPr>
            <p:cNvPr id="25" name="Přímá spojnice se šipkou 24">
              <a:extLst>
                <a:ext uri="{FF2B5EF4-FFF2-40B4-BE49-F238E27FC236}">
                  <a16:creationId xmlns:a16="http://schemas.microsoft.com/office/drawing/2014/main" id="{90011C91-C995-4184-A108-A22F9AE8AFE5}"/>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Volný tvar: obrazec 25">
              <a:extLst>
                <a:ext uri="{FF2B5EF4-FFF2-40B4-BE49-F238E27FC236}">
                  <a16:creationId xmlns:a16="http://schemas.microsoft.com/office/drawing/2014/main" id="{89B168D5-7582-4292-8F8D-5CCA077BCA2C}"/>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27" name="Skupina 26">
            <a:extLst>
              <a:ext uri="{FF2B5EF4-FFF2-40B4-BE49-F238E27FC236}">
                <a16:creationId xmlns:a16="http://schemas.microsoft.com/office/drawing/2014/main" id="{36E11BB0-F52E-4C67-8858-4154EA172AC9}"/>
              </a:ext>
            </a:extLst>
          </p:cNvPr>
          <p:cNvGrpSpPr/>
          <p:nvPr/>
        </p:nvGrpSpPr>
        <p:grpSpPr>
          <a:xfrm flipH="1">
            <a:off x="2269597" y="1942901"/>
            <a:ext cx="3558620" cy="820234"/>
            <a:chOff x="2859405" y="3830923"/>
            <a:chExt cx="1174922" cy="820234"/>
          </a:xfrm>
        </p:grpSpPr>
        <p:cxnSp>
          <p:nvCxnSpPr>
            <p:cNvPr id="28" name="Přímá spojnice se šipkou 27">
              <a:extLst>
                <a:ext uri="{FF2B5EF4-FFF2-40B4-BE49-F238E27FC236}">
                  <a16:creationId xmlns:a16="http://schemas.microsoft.com/office/drawing/2014/main" id="{F92262BE-9B43-4D51-B2F1-3C329C9E1350}"/>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Volný tvar: obrazec 28">
              <a:extLst>
                <a:ext uri="{FF2B5EF4-FFF2-40B4-BE49-F238E27FC236}">
                  <a16:creationId xmlns:a16="http://schemas.microsoft.com/office/drawing/2014/main" id="{215F1B38-F9DD-46D3-99DE-7DB38153C28D}"/>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sp>
        <p:nvSpPr>
          <p:cNvPr id="30" name="TextovéPole 29">
            <a:extLst>
              <a:ext uri="{FF2B5EF4-FFF2-40B4-BE49-F238E27FC236}">
                <a16:creationId xmlns:a16="http://schemas.microsoft.com/office/drawing/2014/main" id="{8A86DEBB-5EC2-44E2-829B-5B79A1F98EC6}"/>
              </a:ext>
            </a:extLst>
          </p:cNvPr>
          <p:cNvSpPr txBox="1"/>
          <p:nvPr/>
        </p:nvSpPr>
        <p:spPr>
          <a:xfrm>
            <a:off x="720000" y="1192116"/>
            <a:ext cx="10217289" cy="461665"/>
          </a:xfrm>
          <a:prstGeom prst="rect">
            <a:avLst/>
          </a:prstGeom>
          <a:noFill/>
        </p:spPr>
        <p:txBody>
          <a:bodyPr wrap="square" rtlCol="0">
            <a:spAutoFit/>
          </a:bodyPr>
          <a:lstStyle/>
          <a:p>
            <a:r>
              <a:rPr lang="cs-CZ" sz="1200" b="1" u="sng" dirty="0"/>
              <a:t>Skripta:</a:t>
            </a:r>
            <a:r>
              <a:rPr lang="cs-CZ" sz="1200" dirty="0"/>
              <a:t> „Princip důchodového počtu je založen na kalkulaci částky, ze které následně budou vypláceny anuity v průběhu daného časového intervalu. Tato částka musí být rovna součtu současných hodnot budoucích anuit.“</a:t>
            </a:r>
          </a:p>
        </p:txBody>
      </p:sp>
      <p:sp>
        <p:nvSpPr>
          <p:cNvPr id="31" name="TextovéPole 30">
            <a:extLst>
              <a:ext uri="{FF2B5EF4-FFF2-40B4-BE49-F238E27FC236}">
                <a16:creationId xmlns:a16="http://schemas.microsoft.com/office/drawing/2014/main" id="{33D66D03-3453-4127-A392-B44E09D354D6}"/>
              </a:ext>
            </a:extLst>
          </p:cNvPr>
          <p:cNvSpPr txBox="1"/>
          <p:nvPr/>
        </p:nvSpPr>
        <p:spPr>
          <a:xfrm>
            <a:off x="3295897" y="3036487"/>
            <a:ext cx="624665" cy="461665"/>
          </a:xfrm>
          <a:prstGeom prst="rect">
            <a:avLst/>
          </a:prstGeom>
          <a:noFill/>
        </p:spPr>
        <p:txBody>
          <a:bodyPr wrap="square" rtlCol="0">
            <a:spAutoFit/>
          </a:bodyPr>
          <a:lstStyle/>
          <a:p>
            <a:r>
              <a:rPr lang="cs-CZ" dirty="0"/>
              <a:t>a</a:t>
            </a:r>
          </a:p>
        </p:txBody>
      </p:sp>
      <p:sp>
        <p:nvSpPr>
          <p:cNvPr id="54" name="TextovéPole 53">
            <a:extLst>
              <a:ext uri="{FF2B5EF4-FFF2-40B4-BE49-F238E27FC236}">
                <a16:creationId xmlns:a16="http://schemas.microsoft.com/office/drawing/2014/main" id="{F767E7FA-30EB-4D89-A867-32C5AFD80D70}"/>
              </a:ext>
            </a:extLst>
          </p:cNvPr>
          <p:cNvSpPr txBox="1"/>
          <p:nvPr/>
        </p:nvSpPr>
        <p:spPr>
          <a:xfrm>
            <a:off x="2004488" y="3064011"/>
            <a:ext cx="624665" cy="461665"/>
          </a:xfrm>
          <a:prstGeom prst="rect">
            <a:avLst/>
          </a:prstGeom>
          <a:noFill/>
        </p:spPr>
        <p:txBody>
          <a:bodyPr wrap="square" rtlCol="0">
            <a:spAutoFit/>
          </a:bodyPr>
          <a:lstStyle/>
          <a:p>
            <a:r>
              <a:rPr lang="cs-CZ" dirty="0"/>
              <a:t>PV</a:t>
            </a:r>
          </a:p>
        </p:txBody>
      </p:sp>
      <p:sp>
        <p:nvSpPr>
          <p:cNvPr id="55" name="TextovéPole 54">
            <a:extLst>
              <a:ext uri="{FF2B5EF4-FFF2-40B4-BE49-F238E27FC236}">
                <a16:creationId xmlns:a16="http://schemas.microsoft.com/office/drawing/2014/main" id="{57726CAA-B661-4E61-91AD-D683FB620F65}"/>
              </a:ext>
            </a:extLst>
          </p:cNvPr>
          <p:cNvSpPr txBox="1"/>
          <p:nvPr/>
        </p:nvSpPr>
        <p:spPr>
          <a:xfrm>
            <a:off x="4530161" y="3064011"/>
            <a:ext cx="624665" cy="461665"/>
          </a:xfrm>
          <a:prstGeom prst="rect">
            <a:avLst/>
          </a:prstGeom>
          <a:noFill/>
        </p:spPr>
        <p:txBody>
          <a:bodyPr wrap="square" rtlCol="0">
            <a:spAutoFit/>
          </a:bodyPr>
          <a:lstStyle/>
          <a:p>
            <a:r>
              <a:rPr lang="cs-CZ" dirty="0"/>
              <a:t>a</a:t>
            </a:r>
          </a:p>
        </p:txBody>
      </p:sp>
      <p:sp>
        <p:nvSpPr>
          <p:cNvPr id="56" name="TextovéPole 55">
            <a:extLst>
              <a:ext uri="{FF2B5EF4-FFF2-40B4-BE49-F238E27FC236}">
                <a16:creationId xmlns:a16="http://schemas.microsoft.com/office/drawing/2014/main" id="{15DF81AC-B828-4AFD-AC54-E795DC9AF727}"/>
              </a:ext>
            </a:extLst>
          </p:cNvPr>
          <p:cNvSpPr txBox="1"/>
          <p:nvPr/>
        </p:nvSpPr>
        <p:spPr>
          <a:xfrm>
            <a:off x="6963440" y="3047251"/>
            <a:ext cx="624665" cy="461665"/>
          </a:xfrm>
          <a:prstGeom prst="rect">
            <a:avLst/>
          </a:prstGeom>
          <a:noFill/>
        </p:spPr>
        <p:txBody>
          <a:bodyPr wrap="square" rtlCol="0">
            <a:spAutoFit/>
          </a:bodyPr>
          <a:lstStyle/>
          <a:p>
            <a:r>
              <a:rPr lang="cs-CZ" dirty="0"/>
              <a:t>a</a:t>
            </a:r>
          </a:p>
        </p:txBody>
      </p:sp>
      <p:sp>
        <p:nvSpPr>
          <p:cNvPr id="57" name="TextovéPole 56">
            <a:extLst>
              <a:ext uri="{FF2B5EF4-FFF2-40B4-BE49-F238E27FC236}">
                <a16:creationId xmlns:a16="http://schemas.microsoft.com/office/drawing/2014/main" id="{5D94A471-46FE-4614-AAF2-88C2E9A9F41A}"/>
              </a:ext>
            </a:extLst>
          </p:cNvPr>
          <p:cNvSpPr txBox="1"/>
          <p:nvPr/>
        </p:nvSpPr>
        <p:spPr>
          <a:xfrm>
            <a:off x="5747606" y="3047251"/>
            <a:ext cx="624665" cy="461665"/>
          </a:xfrm>
          <a:prstGeom prst="rect">
            <a:avLst/>
          </a:prstGeom>
          <a:noFill/>
        </p:spPr>
        <p:txBody>
          <a:bodyPr wrap="square" rtlCol="0">
            <a:spAutoFit/>
          </a:bodyPr>
          <a:lstStyle/>
          <a:p>
            <a:r>
              <a:rPr lang="cs-CZ" dirty="0"/>
              <a:t>a</a:t>
            </a:r>
          </a:p>
        </p:txBody>
      </p:sp>
      <p:sp>
        <p:nvSpPr>
          <p:cNvPr id="58" name="TextovéPole 57">
            <a:extLst>
              <a:ext uri="{FF2B5EF4-FFF2-40B4-BE49-F238E27FC236}">
                <a16:creationId xmlns:a16="http://schemas.microsoft.com/office/drawing/2014/main" id="{E6295FF0-7827-4892-82C6-A656826BF83F}"/>
              </a:ext>
            </a:extLst>
          </p:cNvPr>
          <p:cNvSpPr txBox="1"/>
          <p:nvPr/>
        </p:nvSpPr>
        <p:spPr>
          <a:xfrm>
            <a:off x="8199315" y="3041826"/>
            <a:ext cx="624665" cy="461665"/>
          </a:xfrm>
          <a:prstGeom prst="rect">
            <a:avLst/>
          </a:prstGeom>
          <a:noFill/>
        </p:spPr>
        <p:txBody>
          <a:bodyPr wrap="square" rtlCol="0">
            <a:spAutoFit/>
          </a:bodyPr>
          <a:lstStyle/>
          <a:p>
            <a:r>
              <a:rPr lang="cs-CZ" dirty="0"/>
              <a:t>a</a:t>
            </a:r>
          </a:p>
        </p:txBody>
      </p:sp>
      <p:sp>
        <p:nvSpPr>
          <p:cNvPr id="59" name="TextovéPole 58">
            <a:extLst>
              <a:ext uri="{FF2B5EF4-FFF2-40B4-BE49-F238E27FC236}">
                <a16:creationId xmlns:a16="http://schemas.microsoft.com/office/drawing/2014/main" id="{C54C1C29-A4DA-4EA8-8F7A-2EA89AC27814}"/>
              </a:ext>
            </a:extLst>
          </p:cNvPr>
          <p:cNvSpPr txBox="1"/>
          <p:nvPr/>
        </p:nvSpPr>
        <p:spPr>
          <a:xfrm>
            <a:off x="719572" y="3590865"/>
            <a:ext cx="10217289" cy="646331"/>
          </a:xfrm>
          <a:prstGeom prst="rect">
            <a:avLst/>
          </a:prstGeom>
          <a:noFill/>
        </p:spPr>
        <p:txBody>
          <a:bodyPr wrap="square" rtlCol="0">
            <a:spAutoFit/>
          </a:bodyPr>
          <a:lstStyle/>
          <a:p>
            <a:r>
              <a:rPr lang="cs-CZ" sz="1200" b="1" u="sng" dirty="0"/>
              <a:t>Alternativně:</a:t>
            </a:r>
            <a:r>
              <a:rPr lang="cs-CZ" sz="1200" dirty="0"/>
              <a:t> Cílem je vyjádřit PV všech budoucích anuit. Toho lze však dosáhnout i tak, že využijeme nejprve dopočítání FV všech anuit, což již umíme ze spořícího počtu. Teprve následně budeme vypočtenou souhrnnou FV diskontovat do času 0, abychom spočítali PV. Tohoto typicky lze využít pro snadnější výpočet aritmetické řady v rámci PO &lt; ÚO.</a:t>
            </a:r>
          </a:p>
        </p:txBody>
      </p:sp>
      <p:cxnSp>
        <p:nvCxnSpPr>
          <p:cNvPr id="97" name="Přímá spojnice 96">
            <a:extLst>
              <a:ext uri="{FF2B5EF4-FFF2-40B4-BE49-F238E27FC236}">
                <a16:creationId xmlns:a16="http://schemas.microsoft.com/office/drawing/2014/main" id="{F7A05B5A-FD28-4E13-8B29-0AD71B7CEC81}"/>
              </a:ext>
            </a:extLst>
          </p:cNvPr>
          <p:cNvCxnSpPr>
            <a:cxnSpLocks/>
          </p:cNvCxnSpPr>
          <p:nvPr/>
        </p:nvCxnSpPr>
        <p:spPr bwMode="auto">
          <a:xfrm>
            <a:off x="2231786" y="5030697"/>
            <a:ext cx="6089875"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Přímá spojnice 97">
            <a:extLst>
              <a:ext uri="{FF2B5EF4-FFF2-40B4-BE49-F238E27FC236}">
                <a16:creationId xmlns:a16="http://schemas.microsoft.com/office/drawing/2014/main" id="{FFB65F9A-B47C-4BDC-A106-A35A25643FA0}"/>
              </a:ext>
            </a:extLst>
          </p:cNvPr>
          <p:cNvCxnSpPr>
            <a:cxnSpLocks/>
          </p:cNvCxnSpPr>
          <p:nvPr/>
        </p:nvCxnSpPr>
        <p:spPr bwMode="auto">
          <a:xfrm>
            <a:off x="3430271" y="4941920"/>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Přímá spojnice 98">
            <a:extLst>
              <a:ext uri="{FF2B5EF4-FFF2-40B4-BE49-F238E27FC236}">
                <a16:creationId xmlns:a16="http://schemas.microsoft.com/office/drawing/2014/main" id="{8EFBF476-137B-46D0-AED9-23AE179F292E}"/>
              </a:ext>
            </a:extLst>
          </p:cNvPr>
          <p:cNvCxnSpPr>
            <a:cxnSpLocks/>
          </p:cNvCxnSpPr>
          <p:nvPr/>
        </p:nvCxnSpPr>
        <p:spPr bwMode="auto">
          <a:xfrm>
            <a:off x="4647993" y="4943398"/>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Přímá spojnice 99">
            <a:extLst>
              <a:ext uri="{FF2B5EF4-FFF2-40B4-BE49-F238E27FC236}">
                <a16:creationId xmlns:a16="http://schemas.microsoft.com/office/drawing/2014/main" id="{6B6317D4-AFCF-44FD-964C-8A4453D30E5D}"/>
              </a:ext>
            </a:extLst>
          </p:cNvPr>
          <p:cNvCxnSpPr>
            <a:cxnSpLocks/>
          </p:cNvCxnSpPr>
          <p:nvPr/>
        </p:nvCxnSpPr>
        <p:spPr bwMode="auto">
          <a:xfrm>
            <a:off x="5856957" y="4938961"/>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Přímá spojnice 100">
            <a:extLst>
              <a:ext uri="{FF2B5EF4-FFF2-40B4-BE49-F238E27FC236}">
                <a16:creationId xmlns:a16="http://schemas.microsoft.com/office/drawing/2014/main" id="{D1DE16B7-E8B3-4D82-8E41-7BD27AEF2E17}"/>
              </a:ext>
            </a:extLst>
          </p:cNvPr>
          <p:cNvCxnSpPr>
            <a:cxnSpLocks/>
          </p:cNvCxnSpPr>
          <p:nvPr/>
        </p:nvCxnSpPr>
        <p:spPr bwMode="auto">
          <a:xfrm>
            <a:off x="7067479" y="4941920"/>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Přímá spojnice 101">
            <a:extLst>
              <a:ext uri="{FF2B5EF4-FFF2-40B4-BE49-F238E27FC236}">
                <a16:creationId xmlns:a16="http://schemas.microsoft.com/office/drawing/2014/main" id="{89A7C974-D232-40C5-A598-C555B7F92D01}"/>
              </a:ext>
            </a:extLst>
          </p:cNvPr>
          <p:cNvCxnSpPr>
            <a:cxnSpLocks/>
          </p:cNvCxnSpPr>
          <p:nvPr/>
        </p:nvCxnSpPr>
        <p:spPr bwMode="auto">
          <a:xfrm>
            <a:off x="2231786" y="4930083"/>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Přímá spojnice 102">
            <a:extLst>
              <a:ext uri="{FF2B5EF4-FFF2-40B4-BE49-F238E27FC236}">
                <a16:creationId xmlns:a16="http://schemas.microsoft.com/office/drawing/2014/main" id="{5F76C9EC-DA80-4625-AE16-BE40CC2E5819}"/>
              </a:ext>
            </a:extLst>
          </p:cNvPr>
          <p:cNvCxnSpPr>
            <a:cxnSpLocks/>
          </p:cNvCxnSpPr>
          <p:nvPr/>
        </p:nvCxnSpPr>
        <p:spPr bwMode="auto">
          <a:xfrm>
            <a:off x="8321661" y="4930083"/>
            <a:ext cx="0" cy="177554"/>
          </a:xfrm>
          <a:prstGeom prst="line">
            <a:avLst/>
          </a:prstGeom>
          <a:solidFill>
            <a:schemeClr val="accent1"/>
          </a:solidFill>
          <a:ln w="3810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4" name="Skupina 103">
            <a:extLst>
              <a:ext uri="{FF2B5EF4-FFF2-40B4-BE49-F238E27FC236}">
                <a16:creationId xmlns:a16="http://schemas.microsoft.com/office/drawing/2014/main" id="{FD01982D-840C-45AD-85CD-552AC076DAC5}"/>
              </a:ext>
            </a:extLst>
          </p:cNvPr>
          <p:cNvGrpSpPr/>
          <p:nvPr/>
        </p:nvGrpSpPr>
        <p:grpSpPr>
          <a:xfrm>
            <a:off x="3440947" y="4307239"/>
            <a:ext cx="4898972" cy="591260"/>
            <a:chOff x="2859405" y="3830923"/>
            <a:chExt cx="1174922" cy="820234"/>
          </a:xfrm>
        </p:grpSpPr>
        <p:cxnSp>
          <p:nvCxnSpPr>
            <p:cNvPr id="105" name="Přímá spojnice se šipkou 104">
              <a:extLst>
                <a:ext uri="{FF2B5EF4-FFF2-40B4-BE49-F238E27FC236}">
                  <a16:creationId xmlns:a16="http://schemas.microsoft.com/office/drawing/2014/main" id="{74113EE9-F6A5-4974-A87F-3B86E001362D}"/>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Volný tvar: obrazec 105">
              <a:extLst>
                <a:ext uri="{FF2B5EF4-FFF2-40B4-BE49-F238E27FC236}">
                  <a16:creationId xmlns:a16="http://schemas.microsoft.com/office/drawing/2014/main" id="{D792C4AE-1C14-4D55-83CA-F248E4548477}"/>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07" name="Skupina 106">
            <a:extLst>
              <a:ext uri="{FF2B5EF4-FFF2-40B4-BE49-F238E27FC236}">
                <a16:creationId xmlns:a16="http://schemas.microsoft.com/office/drawing/2014/main" id="{53A6F66D-61D3-4B40-B875-60BA310662AC}"/>
              </a:ext>
            </a:extLst>
          </p:cNvPr>
          <p:cNvGrpSpPr/>
          <p:nvPr/>
        </p:nvGrpSpPr>
        <p:grpSpPr>
          <a:xfrm>
            <a:off x="4647991" y="4547302"/>
            <a:ext cx="3673669" cy="354671"/>
            <a:chOff x="2859405" y="3830923"/>
            <a:chExt cx="1174922" cy="820234"/>
          </a:xfrm>
        </p:grpSpPr>
        <p:cxnSp>
          <p:nvCxnSpPr>
            <p:cNvPr id="108" name="Přímá spojnice se šipkou 107">
              <a:extLst>
                <a:ext uri="{FF2B5EF4-FFF2-40B4-BE49-F238E27FC236}">
                  <a16:creationId xmlns:a16="http://schemas.microsoft.com/office/drawing/2014/main" id="{2976A576-2CC5-413A-8B8D-64550DFCF311}"/>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Volný tvar: obrazec 108">
              <a:extLst>
                <a:ext uri="{FF2B5EF4-FFF2-40B4-BE49-F238E27FC236}">
                  <a16:creationId xmlns:a16="http://schemas.microsoft.com/office/drawing/2014/main" id="{C4D6CEFD-F2AB-4EAF-9F86-97E63DB355C4}"/>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10" name="Skupina 109">
            <a:extLst>
              <a:ext uri="{FF2B5EF4-FFF2-40B4-BE49-F238E27FC236}">
                <a16:creationId xmlns:a16="http://schemas.microsoft.com/office/drawing/2014/main" id="{3783417D-C9BF-4C30-969C-A71236044286}"/>
              </a:ext>
            </a:extLst>
          </p:cNvPr>
          <p:cNvGrpSpPr/>
          <p:nvPr/>
        </p:nvGrpSpPr>
        <p:grpSpPr>
          <a:xfrm>
            <a:off x="7070814" y="4820645"/>
            <a:ext cx="1240082" cy="79805"/>
            <a:chOff x="2859405" y="3830923"/>
            <a:chExt cx="1174922" cy="820234"/>
          </a:xfrm>
        </p:grpSpPr>
        <p:cxnSp>
          <p:nvCxnSpPr>
            <p:cNvPr id="111" name="Přímá spojnice se šipkou 110">
              <a:extLst>
                <a:ext uri="{FF2B5EF4-FFF2-40B4-BE49-F238E27FC236}">
                  <a16:creationId xmlns:a16="http://schemas.microsoft.com/office/drawing/2014/main" id="{0661F252-4944-43BE-8444-1B1099AF1B86}"/>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Volný tvar: obrazec 111">
              <a:extLst>
                <a:ext uri="{FF2B5EF4-FFF2-40B4-BE49-F238E27FC236}">
                  <a16:creationId xmlns:a16="http://schemas.microsoft.com/office/drawing/2014/main" id="{D7086727-D191-4B8A-84BC-194E0628891F}"/>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grpSp>
        <p:nvGrpSpPr>
          <p:cNvPr id="116" name="Skupina 115">
            <a:extLst>
              <a:ext uri="{FF2B5EF4-FFF2-40B4-BE49-F238E27FC236}">
                <a16:creationId xmlns:a16="http://schemas.microsoft.com/office/drawing/2014/main" id="{B231D377-6F85-4C13-9354-850FBF4A0AED}"/>
              </a:ext>
            </a:extLst>
          </p:cNvPr>
          <p:cNvGrpSpPr/>
          <p:nvPr/>
        </p:nvGrpSpPr>
        <p:grpSpPr>
          <a:xfrm>
            <a:off x="5846475" y="4685582"/>
            <a:ext cx="2456925" cy="254292"/>
            <a:chOff x="2859405" y="3830923"/>
            <a:chExt cx="1174922" cy="820234"/>
          </a:xfrm>
        </p:grpSpPr>
        <p:cxnSp>
          <p:nvCxnSpPr>
            <p:cNvPr id="117" name="Přímá spojnice se šipkou 116">
              <a:extLst>
                <a:ext uri="{FF2B5EF4-FFF2-40B4-BE49-F238E27FC236}">
                  <a16:creationId xmlns:a16="http://schemas.microsoft.com/office/drawing/2014/main" id="{123E79A7-8A85-4C64-8A53-C09662B16E9E}"/>
                </a:ext>
              </a:extLst>
            </p:cNvPr>
            <p:cNvCxnSpPr/>
            <p:nvPr/>
          </p:nvCxnSpPr>
          <p:spPr bwMode="auto">
            <a:xfrm>
              <a:off x="3987310" y="4541663"/>
              <a:ext cx="47017" cy="109494"/>
            </a:xfrm>
            <a:prstGeom prst="straightConnector1">
              <a:avLst/>
            </a:prstGeom>
            <a:solidFill>
              <a:schemeClr val="accent1"/>
            </a:solidFill>
            <a:ln w="9525" cap="flat" cmpd="sng" algn="ctr">
              <a:solidFill>
                <a:schemeClr val="accent2">
                  <a:lumMod val="75000"/>
                </a:schemeClr>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Volný tvar: obrazec 117">
              <a:extLst>
                <a:ext uri="{FF2B5EF4-FFF2-40B4-BE49-F238E27FC236}">
                  <a16:creationId xmlns:a16="http://schemas.microsoft.com/office/drawing/2014/main" id="{E20E1076-373A-4ADA-9B03-457AC5F7D310}"/>
                </a:ext>
              </a:extLst>
            </p:cNvPr>
            <p:cNvSpPr/>
            <p:nvPr/>
          </p:nvSpPr>
          <p:spPr bwMode="auto">
            <a:xfrm>
              <a:off x="2859405" y="3830923"/>
              <a:ext cx="1163955" cy="790607"/>
            </a:xfrm>
            <a:custGeom>
              <a:avLst/>
              <a:gdLst>
                <a:gd name="connsiteX0" fmla="*/ 0 w 1163955"/>
                <a:gd name="connsiteY0" fmla="*/ 765842 h 790607"/>
                <a:gd name="connsiteX1" fmla="*/ 590550 w 1163955"/>
                <a:gd name="connsiteY1" fmla="*/ 32 h 790607"/>
                <a:gd name="connsiteX2" fmla="*/ 1163955 w 1163955"/>
                <a:gd name="connsiteY2" fmla="*/ 790607 h 790607"/>
                <a:gd name="connsiteX3" fmla="*/ 1163955 w 1163955"/>
                <a:gd name="connsiteY3" fmla="*/ 790607 h 790607"/>
              </a:gdLst>
              <a:ahLst/>
              <a:cxnLst>
                <a:cxn ang="0">
                  <a:pos x="connsiteX0" y="connsiteY0"/>
                </a:cxn>
                <a:cxn ang="0">
                  <a:pos x="connsiteX1" y="connsiteY1"/>
                </a:cxn>
                <a:cxn ang="0">
                  <a:pos x="connsiteX2" y="connsiteY2"/>
                </a:cxn>
                <a:cxn ang="0">
                  <a:pos x="connsiteX3" y="connsiteY3"/>
                </a:cxn>
              </a:cxnLst>
              <a:rect l="l" t="t" r="r" b="b"/>
              <a:pathLst>
                <a:path w="1163955" h="790607">
                  <a:moveTo>
                    <a:pt x="0" y="765842"/>
                  </a:moveTo>
                  <a:cubicBezTo>
                    <a:pt x="198279" y="380873"/>
                    <a:pt x="396558" y="-4095"/>
                    <a:pt x="590550" y="32"/>
                  </a:cubicBezTo>
                  <a:cubicBezTo>
                    <a:pt x="784542" y="4159"/>
                    <a:pt x="1163955" y="790607"/>
                    <a:pt x="1163955" y="790607"/>
                  </a:cubicBezTo>
                  <a:lnTo>
                    <a:pt x="1163955" y="790607"/>
                  </a:lnTo>
                </a:path>
              </a:pathLst>
            </a:custGeom>
            <a:noFill/>
            <a:ln w="15875" cap="flat" cmpd="sng" algn="ctr">
              <a:solidFill>
                <a:schemeClr val="accent2">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p:txBody>
        </p:sp>
      </p:grpSp>
      <p:sp>
        <p:nvSpPr>
          <p:cNvPr id="119" name="TextovéPole 118">
            <a:extLst>
              <a:ext uri="{FF2B5EF4-FFF2-40B4-BE49-F238E27FC236}">
                <a16:creationId xmlns:a16="http://schemas.microsoft.com/office/drawing/2014/main" id="{832D645D-17B9-44C9-9613-FF06592F5AAD}"/>
              </a:ext>
            </a:extLst>
          </p:cNvPr>
          <p:cNvSpPr txBox="1"/>
          <p:nvPr/>
        </p:nvSpPr>
        <p:spPr>
          <a:xfrm>
            <a:off x="3314156" y="5213226"/>
            <a:ext cx="624665" cy="461665"/>
          </a:xfrm>
          <a:prstGeom prst="rect">
            <a:avLst/>
          </a:prstGeom>
          <a:noFill/>
        </p:spPr>
        <p:txBody>
          <a:bodyPr wrap="square" rtlCol="0">
            <a:spAutoFit/>
          </a:bodyPr>
          <a:lstStyle/>
          <a:p>
            <a:r>
              <a:rPr lang="cs-CZ" dirty="0"/>
              <a:t>a</a:t>
            </a:r>
          </a:p>
        </p:txBody>
      </p:sp>
      <p:sp>
        <p:nvSpPr>
          <p:cNvPr id="120" name="TextovéPole 119">
            <a:extLst>
              <a:ext uri="{FF2B5EF4-FFF2-40B4-BE49-F238E27FC236}">
                <a16:creationId xmlns:a16="http://schemas.microsoft.com/office/drawing/2014/main" id="{78A88C5A-5674-4F29-9D3F-80A53643E517}"/>
              </a:ext>
            </a:extLst>
          </p:cNvPr>
          <p:cNvSpPr txBox="1"/>
          <p:nvPr/>
        </p:nvSpPr>
        <p:spPr>
          <a:xfrm>
            <a:off x="1990481" y="5707511"/>
            <a:ext cx="624665" cy="461665"/>
          </a:xfrm>
          <a:prstGeom prst="rect">
            <a:avLst/>
          </a:prstGeom>
          <a:noFill/>
        </p:spPr>
        <p:txBody>
          <a:bodyPr wrap="square" rtlCol="0">
            <a:spAutoFit/>
          </a:bodyPr>
          <a:lstStyle/>
          <a:p>
            <a:r>
              <a:rPr lang="cs-CZ" dirty="0"/>
              <a:t>PV</a:t>
            </a:r>
          </a:p>
        </p:txBody>
      </p:sp>
      <p:sp>
        <p:nvSpPr>
          <p:cNvPr id="121" name="TextovéPole 120">
            <a:extLst>
              <a:ext uri="{FF2B5EF4-FFF2-40B4-BE49-F238E27FC236}">
                <a16:creationId xmlns:a16="http://schemas.microsoft.com/office/drawing/2014/main" id="{34118B6D-0A98-42D6-958B-6C0EC822C8EE}"/>
              </a:ext>
            </a:extLst>
          </p:cNvPr>
          <p:cNvSpPr txBox="1"/>
          <p:nvPr/>
        </p:nvSpPr>
        <p:spPr>
          <a:xfrm>
            <a:off x="4548420" y="5240750"/>
            <a:ext cx="624665" cy="461665"/>
          </a:xfrm>
          <a:prstGeom prst="rect">
            <a:avLst/>
          </a:prstGeom>
          <a:noFill/>
        </p:spPr>
        <p:txBody>
          <a:bodyPr wrap="square" rtlCol="0">
            <a:spAutoFit/>
          </a:bodyPr>
          <a:lstStyle/>
          <a:p>
            <a:r>
              <a:rPr lang="cs-CZ" dirty="0"/>
              <a:t>a</a:t>
            </a:r>
          </a:p>
        </p:txBody>
      </p:sp>
      <p:sp>
        <p:nvSpPr>
          <p:cNvPr id="122" name="TextovéPole 121">
            <a:extLst>
              <a:ext uri="{FF2B5EF4-FFF2-40B4-BE49-F238E27FC236}">
                <a16:creationId xmlns:a16="http://schemas.microsoft.com/office/drawing/2014/main" id="{0659BE34-158F-4749-8902-E6383E9D09D4}"/>
              </a:ext>
            </a:extLst>
          </p:cNvPr>
          <p:cNvSpPr txBox="1"/>
          <p:nvPr/>
        </p:nvSpPr>
        <p:spPr>
          <a:xfrm>
            <a:off x="6981699" y="5223990"/>
            <a:ext cx="624665" cy="461665"/>
          </a:xfrm>
          <a:prstGeom prst="rect">
            <a:avLst/>
          </a:prstGeom>
          <a:noFill/>
        </p:spPr>
        <p:txBody>
          <a:bodyPr wrap="square" rtlCol="0">
            <a:spAutoFit/>
          </a:bodyPr>
          <a:lstStyle/>
          <a:p>
            <a:r>
              <a:rPr lang="cs-CZ" dirty="0"/>
              <a:t>a</a:t>
            </a:r>
          </a:p>
        </p:txBody>
      </p:sp>
      <p:sp>
        <p:nvSpPr>
          <p:cNvPr id="123" name="TextovéPole 122">
            <a:extLst>
              <a:ext uri="{FF2B5EF4-FFF2-40B4-BE49-F238E27FC236}">
                <a16:creationId xmlns:a16="http://schemas.microsoft.com/office/drawing/2014/main" id="{D835ADDF-F853-435D-A768-4A8E0A5037AC}"/>
              </a:ext>
            </a:extLst>
          </p:cNvPr>
          <p:cNvSpPr txBox="1"/>
          <p:nvPr/>
        </p:nvSpPr>
        <p:spPr>
          <a:xfrm>
            <a:off x="5765865" y="5223990"/>
            <a:ext cx="624665" cy="461665"/>
          </a:xfrm>
          <a:prstGeom prst="rect">
            <a:avLst/>
          </a:prstGeom>
          <a:noFill/>
        </p:spPr>
        <p:txBody>
          <a:bodyPr wrap="square" rtlCol="0">
            <a:spAutoFit/>
          </a:bodyPr>
          <a:lstStyle/>
          <a:p>
            <a:r>
              <a:rPr lang="cs-CZ" dirty="0"/>
              <a:t>a</a:t>
            </a:r>
          </a:p>
        </p:txBody>
      </p:sp>
      <p:sp>
        <p:nvSpPr>
          <p:cNvPr id="124" name="TextovéPole 123">
            <a:extLst>
              <a:ext uri="{FF2B5EF4-FFF2-40B4-BE49-F238E27FC236}">
                <a16:creationId xmlns:a16="http://schemas.microsoft.com/office/drawing/2014/main" id="{B1BEAA75-75DE-420D-96C7-EA94E4BEBAD9}"/>
              </a:ext>
            </a:extLst>
          </p:cNvPr>
          <p:cNvSpPr txBox="1"/>
          <p:nvPr/>
        </p:nvSpPr>
        <p:spPr>
          <a:xfrm>
            <a:off x="8217574" y="5218565"/>
            <a:ext cx="624665" cy="461665"/>
          </a:xfrm>
          <a:prstGeom prst="rect">
            <a:avLst/>
          </a:prstGeom>
          <a:noFill/>
        </p:spPr>
        <p:txBody>
          <a:bodyPr wrap="square" rtlCol="0">
            <a:spAutoFit/>
          </a:bodyPr>
          <a:lstStyle/>
          <a:p>
            <a:r>
              <a:rPr lang="cs-CZ" dirty="0"/>
              <a:t>a</a:t>
            </a:r>
          </a:p>
        </p:txBody>
      </p:sp>
      <p:sp>
        <p:nvSpPr>
          <p:cNvPr id="128" name="TextovéPole 127">
            <a:extLst>
              <a:ext uri="{FF2B5EF4-FFF2-40B4-BE49-F238E27FC236}">
                <a16:creationId xmlns:a16="http://schemas.microsoft.com/office/drawing/2014/main" id="{14D2C021-DBB2-4668-9750-83DCEA523830}"/>
              </a:ext>
            </a:extLst>
          </p:cNvPr>
          <p:cNvSpPr txBox="1"/>
          <p:nvPr/>
        </p:nvSpPr>
        <p:spPr>
          <a:xfrm>
            <a:off x="8174650" y="5702415"/>
            <a:ext cx="560977" cy="471859"/>
          </a:xfrm>
          <a:prstGeom prst="rect">
            <a:avLst/>
          </a:prstGeom>
          <a:noFill/>
        </p:spPr>
        <p:txBody>
          <a:bodyPr wrap="square" rtlCol="0">
            <a:spAutoFit/>
          </a:bodyPr>
          <a:lstStyle/>
          <a:p>
            <a:r>
              <a:rPr lang="cs-CZ" dirty="0">
                <a:solidFill>
                  <a:srgbClr val="92D050"/>
                </a:solidFill>
              </a:rPr>
              <a:t>FV</a:t>
            </a:r>
          </a:p>
        </p:txBody>
      </p:sp>
      <p:sp>
        <p:nvSpPr>
          <p:cNvPr id="129" name="Šipka: doleva 128">
            <a:extLst>
              <a:ext uri="{FF2B5EF4-FFF2-40B4-BE49-F238E27FC236}">
                <a16:creationId xmlns:a16="http://schemas.microsoft.com/office/drawing/2014/main" id="{FB7A1A2E-B4A5-47C8-B948-919245E96083}"/>
              </a:ext>
            </a:extLst>
          </p:cNvPr>
          <p:cNvSpPr/>
          <p:nvPr/>
        </p:nvSpPr>
        <p:spPr bwMode="auto">
          <a:xfrm>
            <a:off x="2823099" y="5853707"/>
            <a:ext cx="5033639" cy="149909"/>
          </a:xfrm>
          <a:prstGeom prst="leftArrow">
            <a:avLst/>
          </a:prstGeom>
          <a:solidFill>
            <a:srgbClr val="92D050"/>
          </a:solidFill>
          <a:ln w="952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70129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19" grpId="0"/>
      <p:bldP spid="120" grpId="0"/>
      <p:bldP spid="121" grpId="0"/>
      <p:bldP spid="122" grpId="0"/>
      <p:bldP spid="123" grpId="0"/>
      <p:bldP spid="124" grpId="0"/>
      <p:bldP spid="128" grpId="0"/>
      <p:bldP spid="1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altLang="cs-CZ" sz="3600" dirty="0"/>
              <a:t>Současná hodnota anuity (= důchod)</a:t>
            </a:r>
            <a:endParaRPr lang="cs-CZ" sz="3600" dirty="0"/>
          </a:p>
        </p:txBody>
      </p:sp>
      <mc:AlternateContent xmlns:mc="http://schemas.openxmlformats.org/markup-compatibility/2006">
        <mc:Choice xmlns:a14="http://schemas.microsoft.com/office/drawing/2010/main" Requires="a14">
          <p:sp>
            <p:nvSpPr>
              <p:cNvPr id="5" name="Zástupný symbol pro obsah 4"/>
              <p:cNvSpPr>
                <a:spLocks noGrp="1"/>
              </p:cNvSpPr>
              <p:nvPr>
                <p:ph idx="1"/>
              </p:nvPr>
            </p:nvSpPr>
            <p:spPr>
              <a:xfrm>
                <a:off x="666000" y="1301684"/>
                <a:ext cx="11087687" cy="3066130"/>
              </a:xfrm>
            </p:spPr>
            <p:txBody>
              <a:bodyPr/>
              <a:lstStyle/>
              <a:p>
                <a:pPr marL="72000" indent="0">
                  <a:buNone/>
                </a:pPr>
                <a:r>
                  <a:rPr lang="cs-CZ" altLang="cs-CZ" sz="1800" dirty="0"/>
                  <a:t>= pravidelné výplaty (anuity) v pravidelných intervalech po určitou dobu za daných podmínek</a:t>
                </a:r>
              </a:p>
              <a:p>
                <a:pPr marL="72000" indent="0">
                  <a:spcAft>
                    <a:spcPts val="1200"/>
                  </a:spcAft>
                  <a:buNone/>
                </a:pPr>
                <a:r>
                  <a:rPr lang="cs-CZ" altLang="cs-CZ" sz="1800" dirty="0"/>
                  <a:t>= analogické k úvěru (důchod pro věřitele)</a:t>
                </a:r>
                <a:endParaRPr lang="cs-CZ" sz="1600" b="1" dirty="0">
                  <a:effectLst/>
                  <a:latin typeface="Calibri" panose="020F0502020204030204" pitchFamily="34" charset="0"/>
                  <a:ea typeface="Calibri" panose="020F0502020204030204" pitchFamily="34" charset="0"/>
                  <a:cs typeface="Calibri" panose="020F0502020204030204" pitchFamily="34" charset="0"/>
                </a:endParaRPr>
              </a:p>
              <a:p>
                <a:pPr marL="414900" indent="-342900">
                  <a:lnSpc>
                    <a:spcPct val="107000"/>
                  </a:lnSpc>
                  <a:spcAft>
                    <a:spcPts val="800"/>
                  </a:spcAft>
                  <a:buFont typeface="+mj-lt"/>
                  <a:buAutoNum type="arabicPeriod"/>
                </a:pPr>
                <a:r>
                  <a:rPr lang="cs-CZ" sz="1800" b="1" dirty="0">
                    <a:effectLst/>
                    <a:latin typeface="Calibri" panose="020F0502020204030204" pitchFamily="34" charset="0"/>
                    <a:ea typeface="Calibri" panose="020F0502020204030204" pitchFamily="34" charset="0"/>
                    <a:cs typeface="Calibri" panose="020F0502020204030204" pitchFamily="34" charset="0"/>
                  </a:rPr>
                  <a:t>Polhůtní důchod</a:t>
                </a:r>
                <a:r>
                  <a:rPr lang="cs-CZ" sz="1600" b="1" dirty="0">
                    <a:effectLst/>
                    <a:latin typeface="Calibri" panose="020F0502020204030204" pitchFamily="34" charset="0"/>
                    <a:ea typeface="Calibri" panose="020F0502020204030204" pitchFamily="34" charset="0"/>
                    <a:cs typeface="Calibri" panose="020F0502020204030204" pitchFamily="34" charset="0"/>
                  </a:rPr>
                  <a:t>, </a:t>
                </a:r>
                <a:r>
                  <a:rPr lang="cs-CZ" sz="1600" dirty="0">
                    <a:effectLst/>
                    <a:latin typeface="Calibri" panose="020F0502020204030204" pitchFamily="34" charset="0"/>
                    <a:ea typeface="Calibri" panose="020F0502020204030204" pitchFamily="34" charset="0"/>
                    <a:cs typeface="Calibri" panose="020F0502020204030204" pitchFamily="34" charset="0"/>
                  </a:rPr>
                  <a:t>nechávám si vyplácet důchod na konci každého období, tzn. úročí se o období víc, a tedy pokud chci stanovit, kolik prostředků musím mít na účtu v čase 0, abych mohl vyplácet po počet období n důchod ve výši a, je současná hodnota nižší, než u předlhůtního důchodu (potřebuji méně)</a:t>
                </a:r>
                <a:r>
                  <a:rPr lang="cs-CZ" sz="1600" b="1" dirty="0">
                    <a:effectLst/>
                    <a:latin typeface="Calibri" panose="020F0502020204030204" pitchFamily="34" charset="0"/>
                    <a:ea typeface="Calibri" panose="020F0502020204030204" pitchFamily="34" charset="0"/>
                    <a:cs typeface="Calibri" panose="020F0502020204030204" pitchFamily="34" charset="0"/>
                  </a:rPr>
                  <a:t>:</a:t>
                </a:r>
                <a:r>
                  <a:rPr lang="cs-CZ" sz="16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cs-CZ" sz="1600" dirty="0">
                  <a:effectLst/>
                  <a:latin typeface="Times New Roman" panose="02020603050405020304" pitchFamily="18" charset="0"/>
                  <a:ea typeface="Times New Roman" panose="02020603050405020304" pitchFamily="18" charset="0"/>
                </a:endParaRPr>
              </a:p>
              <a:p>
                <a:pPr marL="277200" indent="0">
                  <a:buNone/>
                </a:pPr>
                <a14:m>
                  <m:oMath xmlns:m="http://schemas.openxmlformats.org/officeDocument/2006/math">
                    <m:r>
                      <a:rPr lang="cs-CZ" sz="1800" b="1" i="1" smtClean="0">
                        <a:effectLst/>
                        <a:latin typeface="Cambria Math" panose="02040503050406030204" pitchFamily="18" charset="0"/>
                        <a:ea typeface="Times New Roman" panose="02020603050405020304" pitchFamily="18" charset="0"/>
                      </a:rPr>
                      <m:t>𝑷</m:t>
                    </m:r>
                    <m:r>
                      <a:rPr lang="cs-CZ" sz="1800" b="1" i="1" dirty="0" smtClean="0">
                        <a:effectLst/>
                        <a:latin typeface="Cambria Math" panose="02040503050406030204" pitchFamily="18" charset="0"/>
                      </a:rPr>
                      <m:t>𝑽𝑨</m:t>
                    </m:r>
                    <m:r>
                      <a:rPr lang="cs-CZ" sz="1800" b="1" i="0" dirty="0">
                        <a:effectLst/>
                        <a:latin typeface="Cambria Math" panose="02040503050406030204" pitchFamily="18" charset="0"/>
                      </a:rPr>
                      <m:t>=</m:t>
                    </m:r>
                    <m:r>
                      <a:rPr lang="cs-CZ" sz="1800" b="1" i="1" dirty="0" smtClean="0">
                        <a:solidFill>
                          <a:schemeClr val="accent6"/>
                        </a:solidFill>
                        <a:effectLst/>
                        <a:latin typeface="Cambria Math" panose="02040503050406030204" pitchFamily="18" charset="0"/>
                      </a:rPr>
                      <m:t>𝒂</m:t>
                    </m:r>
                    <m:r>
                      <a:rPr lang="cs-CZ" sz="1800" b="1" i="0" dirty="0">
                        <a:solidFill>
                          <a:schemeClr val="accent6"/>
                        </a:solidFill>
                        <a:effectLst/>
                        <a:latin typeface="Cambria Math" panose="02040503050406030204" pitchFamily="18" charset="0"/>
                      </a:rPr>
                      <m:t>⋅</m:t>
                    </m:r>
                    <m:f>
                      <m:fPr>
                        <m:ctrlPr>
                          <a:rPr lang="cs-CZ" sz="1800" b="1" i="1" dirty="0">
                            <a:solidFill>
                              <a:schemeClr val="accent6"/>
                            </a:solidFill>
                            <a:effectLst/>
                            <a:latin typeface="Cambria Math" panose="02040503050406030204" pitchFamily="18" charset="0"/>
                          </a:rPr>
                        </m:ctrlPr>
                      </m:fPr>
                      <m:num>
                        <m:r>
                          <a:rPr lang="cs-CZ" sz="1800" b="1" i="0" dirty="0">
                            <a:solidFill>
                              <a:schemeClr val="accent6"/>
                            </a:solidFill>
                            <a:effectLst/>
                            <a:latin typeface="Cambria Math" panose="02040503050406030204" pitchFamily="18" charset="0"/>
                          </a:rPr>
                          <m:t>𝟏</m:t>
                        </m:r>
                      </m:num>
                      <m:den>
                        <m:r>
                          <a:rPr lang="cs-CZ" sz="1800" b="1" i="0" dirty="0">
                            <a:solidFill>
                              <a:schemeClr val="accent6"/>
                            </a:solidFill>
                            <a:effectLst/>
                            <a:latin typeface="Cambria Math" panose="02040503050406030204" pitchFamily="18" charset="0"/>
                          </a:rPr>
                          <m:t>𝟏</m:t>
                        </m:r>
                        <m:r>
                          <a:rPr lang="cs-CZ" sz="1800" b="1" i="0" dirty="0">
                            <a:solidFill>
                              <a:schemeClr val="accent6"/>
                            </a:solidFill>
                            <a:effectLst/>
                            <a:latin typeface="Cambria Math" panose="02040503050406030204" pitchFamily="18" charset="0"/>
                          </a:rPr>
                          <m:t>+</m:t>
                        </m:r>
                        <m:r>
                          <a:rPr lang="cs-CZ" sz="1800" b="1" i="1" dirty="0">
                            <a:solidFill>
                              <a:schemeClr val="accent6"/>
                            </a:solidFill>
                            <a:effectLst/>
                            <a:latin typeface="Cambria Math" panose="02040503050406030204" pitchFamily="18" charset="0"/>
                          </a:rPr>
                          <m:t>𝒓</m:t>
                        </m:r>
                      </m:den>
                    </m:f>
                    <m:r>
                      <a:rPr lang="cs-CZ" sz="1800" b="1" i="0" dirty="0">
                        <a:effectLst/>
                        <a:latin typeface="Cambria Math" panose="02040503050406030204" pitchFamily="18" charset="0"/>
                      </a:rPr>
                      <m:t>⋅</m:t>
                    </m:r>
                    <m:f>
                      <m:fPr>
                        <m:ctrlPr>
                          <a:rPr lang="cs-CZ" sz="1800" b="1" i="1" dirty="0">
                            <a:solidFill>
                              <a:srgbClr val="836967"/>
                            </a:solidFill>
                            <a:effectLst/>
                            <a:latin typeface="Cambria Math" panose="02040503050406030204" pitchFamily="18" charset="0"/>
                          </a:rPr>
                        </m:ctrlPr>
                      </m:fPr>
                      <m:num>
                        <m:r>
                          <a:rPr lang="cs-CZ" sz="1800" b="1" i="0" dirty="0">
                            <a:effectLst/>
                            <a:latin typeface="Cambria Math" panose="02040503050406030204" pitchFamily="18" charset="0"/>
                          </a:rPr>
                          <m:t>𝟏</m:t>
                        </m:r>
                        <m:r>
                          <a:rPr lang="cs-CZ" sz="1800" b="1" i="0" dirty="0">
                            <a:effectLst/>
                            <a:latin typeface="Cambria Math" panose="02040503050406030204" pitchFamily="18" charset="0"/>
                          </a:rPr>
                          <m:t>−</m:t>
                        </m:r>
                        <m:sSup>
                          <m:sSupPr>
                            <m:ctrlPr>
                              <a:rPr lang="cs-CZ" sz="1800" b="1" i="1" dirty="0">
                                <a:solidFill>
                                  <a:srgbClr val="836967"/>
                                </a:solidFill>
                                <a:effectLst/>
                                <a:latin typeface="Cambria Math" panose="02040503050406030204" pitchFamily="18" charset="0"/>
                              </a:rPr>
                            </m:ctrlPr>
                          </m:sSupPr>
                          <m:e>
                            <m:d>
                              <m:dPr>
                                <m:ctrlPr>
                                  <a:rPr lang="cs-CZ" sz="1800" b="1" i="1" dirty="0" smtClean="0">
                                    <a:solidFill>
                                      <a:srgbClr val="00B050"/>
                                    </a:solidFill>
                                    <a:effectLst/>
                                    <a:latin typeface="Cambria Math" panose="02040503050406030204" pitchFamily="18" charset="0"/>
                                  </a:rPr>
                                </m:ctrlPr>
                              </m:dPr>
                              <m:e>
                                <m:f>
                                  <m:fPr>
                                    <m:ctrlPr>
                                      <a:rPr lang="cs-CZ" sz="1800" b="1" i="1" dirty="0">
                                        <a:solidFill>
                                          <a:srgbClr val="00B050"/>
                                        </a:solidFill>
                                        <a:effectLst/>
                                        <a:latin typeface="Cambria Math" panose="02040503050406030204" pitchFamily="18" charset="0"/>
                                      </a:rPr>
                                    </m:ctrlPr>
                                  </m:fPr>
                                  <m:num>
                                    <m:r>
                                      <a:rPr lang="cs-CZ" sz="1800" b="1" i="0" dirty="0">
                                        <a:solidFill>
                                          <a:srgbClr val="00B050"/>
                                        </a:solidFill>
                                        <a:effectLst/>
                                        <a:latin typeface="Cambria Math" panose="02040503050406030204" pitchFamily="18" charset="0"/>
                                      </a:rPr>
                                      <m:t>𝟏</m:t>
                                    </m:r>
                                  </m:num>
                                  <m:den>
                                    <m:r>
                                      <a:rPr lang="cs-CZ" sz="1800" b="1" i="0" dirty="0">
                                        <a:solidFill>
                                          <a:srgbClr val="00B050"/>
                                        </a:solidFill>
                                        <a:effectLst/>
                                        <a:latin typeface="Cambria Math" panose="02040503050406030204" pitchFamily="18" charset="0"/>
                                      </a:rPr>
                                      <m:t>𝟏</m:t>
                                    </m:r>
                                    <m:r>
                                      <a:rPr lang="cs-CZ" sz="1800" b="1" i="1" dirty="0" smtClean="0">
                                        <a:solidFill>
                                          <a:srgbClr val="00B050"/>
                                        </a:solidFill>
                                        <a:effectLst/>
                                        <a:latin typeface="Cambria Math" panose="02040503050406030204" pitchFamily="18" charset="0"/>
                                      </a:rPr>
                                      <m:t>+</m:t>
                                    </m:r>
                                    <m:r>
                                      <a:rPr lang="cs-CZ" sz="1800" b="1" i="1" dirty="0" smtClean="0">
                                        <a:solidFill>
                                          <a:srgbClr val="00B050"/>
                                        </a:solidFill>
                                        <a:effectLst/>
                                        <a:latin typeface="Cambria Math" panose="02040503050406030204" pitchFamily="18" charset="0"/>
                                      </a:rPr>
                                      <m:t>𝒓</m:t>
                                    </m:r>
                                  </m:den>
                                </m:f>
                              </m:e>
                            </m:d>
                          </m:e>
                          <m:sup>
                            <m:r>
                              <a:rPr lang="cs-CZ" sz="1800" b="1" i="1" dirty="0">
                                <a:effectLst/>
                                <a:latin typeface="Cambria Math" panose="02040503050406030204" pitchFamily="18" charset="0"/>
                              </a:rPr>
                              <m:t>𝒏</m:t>
                            </m:r>
                          </m:sup>
                        </m:sSup>
                      </m:num>
                      <m:den>
                        <m:r>
                          <a:rPr lang="cs-CZ" sz="1800" b="1" i="0" dirty="0">
                            <a:effectLst/>
                            <a:latin typeface="Cambria Math" panose="02040503050406030204" pitchFamily="18" charset="0"/>
                          </a:rPr>
                          <m:t>𝟏</m:t>
                        </m:r>
                        <m:r>
                          <a:rPr lang="cs-CZ" sz="1800" b="1" i="0" dirty="0">
                            <a:effectLst/>
                            <a:latin typeface="Cambria Math" panose="02040503050406030204" pitchFamily="18" charset="0"/>
                          </a:rPr>
                          <m:t>−</m:t>
                        </m:r>
                        <m:d>
                          <m:dPr>
                            <m:ctrlPr>
                              <a:rPr lang="cs-CZ" sz="1800" b="1" i="1" dirty="0" smtClean="0">
                                <a:solidFill>
                                  <a:srgbClr val="00B050"/>
                                </a:solidFill>
                                <a:effectLst/>
                                <a:latin typeface="Cambria Math" panose="02040503050406030204" pitchFamily="18" charset="0"/>
                              </a:rPr>
                            </m:ctrlPr>
                          </m:dPr>
                          <m:e>
                            <m:f>
                              <m:fPr>
                                <m:ctrlPr>
                                  <a:rPr lang="cs-CZ" sz="1800" b="1" i="1" dirty="0">
                                    <a:solidFill>
                                      <a:srgbClr val="00B050"/>
                                    </a:solidFill>
                                    <a:effectLst/>
                                    <a:latin typeface="Cambria Math" panose="02040503050406030204" pitchFamily="18" charset="0"/>
                                  </a:rPr>
                                </m:ctrlPr>
                              </m:fPr>
                              <m:num>
                                <m:r>
                                  <a:rPr lang="cs-CZ" sz="1800" b="1" i="0" dirty="0">
                                    <a:solidFill>
                                      <a:srgbClr val="00B050"/>
                                    </a:solidFill>
                                    <a:effectLst/>
                                    <a:latin typeface="Cambria Math" panose="02040503050406030204" pitchFamily="18" charset="0"/>
                                  </a:rPr>
                                  <m:t>𝟏</m:t>
                                </m:r>
                              </m:num>
                              <m:den>
                                <m:r>
                                  <a:rPr lang="cs-CZ" sz="1800" b="1" i="0" dirty="0">
                                    <a:solidFill>
                                      <a:srgbClr val="00B050"/>
                                    </a:solidFill>
                                    <a:effectLst/>
                                    <a:latin typeface="Cambria Math" panose="02040503050406030204" pitchFamily="18" charset="0"/>
                                  </a:rPr>
                                  <m:t>.</m:t>
                                </m:r>
                                <m:r>
                                  <a:rPr lang="cs-CZ" sz="1800" b="1" i="0" dirty="0">
                                    <a:solidFill>
                                      <a:srgbClr val="00B050"/>
                                    </a:solidFill>
                                    <a:effectLst/>
                                    <a:latin typeface="Cambria Math" panose="02040503050406030204" pitchFamily="18" charset="0"/>
                                  </a:rPr>
                                  <m:t>𝟏</m:t>
                                </m:r>
                                <m:r>
                                  <a:rPr lang="cs-CZ" sz="1800" b="1" i="0" dirty="0">
                                    <a:solidFill>
                                      <a:srgbClr val="00B050"/>
                                    </a:solidFill>
                                    <a:effectLst/>
                                    <a:latin typeface="Cambria Math" panose="02040503050406030204" pitchFamily="18" charset="0"/>
                                  </a:rPr>
                                  <m:t>+</m:t>
                                </m:r>
                                <m:r>
                                  <a:rPr lang="cs-CZ" sz="1800" b="1" i="1" dirty="0">
                                    <a:solidFill>
                                      <a:srgbClr val="00B050"/>
                                    </a:solidFill>
                                    <a:effectLst/>
                                    <a:latin typeface="Cambria Math" panose="02040503050406030204" pitchFamily="18" charset="0"/>
                                  </a:rPr>
                                  <m:t>𝒓</m:t>
                                </m:r>
                              </m:den>
                            </m:f>
                          </m:e>
                        </m:d>
                      </m:den>
                    </m:f>
                  </m:oMath>
                </a14:m>
                <a:r>
                  <a:rPr lang="cs-CZ" sz="1800" b="1" dirty="0">
                    <a:effectLst/>
                    <a:latin typeface="Times New Roman" panose="02020603050405020304" pitchFamily="18" charset="0"/>
                    <a:ea typeface="Times New Roman" panose="02020603050405020304" pitchFamily="18" charset="0"/>
                  </a:rPr>
                  <a:t>  = </a:t>
                </a:r>
                <a14:m>
                  <m:oMath xmlns:m="http://schemas.openxmlformats.org/officeDocument/2006/math">
                    <m:r>
                      <a:rPr lang="cs-CZ" sz="1800" b="1" i="1">
                        <a:latin typeface="Cambria Math" panose="02040503050406030204" pitchFamily="18" charset="0"/>
                        <a:ea typeface="Times New Roman" panose="02020603050405020304" pitchFamily="18" charset="0"/>
                      </a:rPr>
                      <m:t>𝒂</m:t>
                    </m:r>
                    <m:r>
                      <a:rPr lang="cs-CZ" sz="1800" b="1" i="1">
                        <a:latin typeface="Cambria Math" panose="02040503050406030204" pitchFamily="18" charset="0"/>
                        <a:ea typeface="Times New Roman" panose="02020603050405020304" pitchFamily="18" charset="0"/>
                      </a:rPr>
                      <m:t> ×</m:t>
                    </m:r>
                    <m:f>
                      <m:fPr>
                        <m:ctrlPr>
                          <a:rPr lang="cs-CZ" sz="1800" b="1"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b="1" i="1">
                                <a:latin typeface="Cambria Math" panose="02040503050406030204" pitchFamily="18" charset="0"/>
                                <a:ea typeface="Calibri" panose="020F0502020204030204" pitchFamily="34" charset="0"/>
                                <a:cs typeface="Times New Roman" panose="02020603050405020304" pitchFamily="18" charset="0"/>
                              </a:rPr>
                            </m:ctrlPr>
                          </m:sSupPr>
                          <m:e>
                            <m:r>
                              <a:rPr lang="cs-CZ" sz="1800" b="1" i="1">
                                <a:latin typeface="Cambria Math" panose="02040503050406030204" pitchFamily="18" charset="0"/>
                                <a:ea typeface="Times New Roman" panose="02020603050405020304" pitchFamily="18" charset="0"/>
                              </a:rPr>
                              <m:t>𝟏</m:t>
                            </m:r>
                            <m:r>
                              <a:rPr lang="cs-CZ" sz="1800" b="1" i="1">
                                <a:latin typeface="Cambria Math" panose="02040503050406030204" pitchFamily="18" charset="0"/>
                                <a:ea typeface="Times New Roman" panose="02020603050405020304" pitchFamily="18" charset="0"/>
                              </a:rPr>
                              <m:t>−(</m:t>
                            </m:r>
                            <m:r>
                              <a:rPr lang="cs-CZ" sz="1800" b="1" i="1">
                                <a:latin typeface="Cambria Math" panose="02040503050406030204" pitchFamily="18" charset="0"/>
                                <a:ea typeface="Times New Roman" panose="02020603050405020304" pitchFamily="18" charset="0"/>
                              </a:rPr>
                              <m:t>𝟏</m:t>
                            </m:r>
                            <m:r>
                              <a:rPr lang="cs-CZ" sz="1800" b="1" i="1">
                                <a:latin typeface="Cambria Math" panose="02040503050406030204" pitchFamily="18" charset="0"/>
                                <a:ea typeface="Times New Roman" panose="02020603050405020304" pitchFamily="18" charset="0"/>
                              </a:rPr>
                              <m:t>+</m:t>
                            </m:r>
                            <m:r>
                              <a:rPr lang="cs-CZ" sz="1800" b="1" i="1">
                                <a:latin typeface="Cambria Math" panose="02040503050406030204" pitchFamily="18" charset="0"/>
                                <a:ea typeface="Times New Roman" panose="02020603050405020304" pitchFamily="18" charset="0"/>
                              </a:rPr>
                              <m:t>𝒓</m:t>
                            </m:r>
                            <m:r>
                              <a:rPr lang="cs-CZ" sz="1800" b="1" i="1">
                                <a:latin typeface="Cambria Math" panose="02040503050406030204" pitchFamily="18" charset="0"/>
                                <a:ea typeface="Times New Roman" panose="02020603050405020304" pitchFamily="18" charset="0"/>
                              </a:rPr>
                              <m:t>)</m:t>
                            </m:r>
                          </m:e>
                          <m:sup>
                            <m:r>
                              <a:rPr lang="cs-CZ" sz="1800" b="1" i="1">
                                <a:latin typeface="Cambria Math" panose="02040503050406030204" pitchFamily="18" charset="0"/>
                                <a:ea typeface="Times New Roman" panose="02020603050405020304" pitchFamily="18" charset="0"/>
                              </a:rPr>
                              <m:t>−</m:t>
                            </m:r>
                            <m:r>
                              <a:rPr lang="cs-CZ" sz="1800" b="1" i="1">
                                <a:latin typeface="Cambria Math" panose="02040503050406030204" pitchFamily="18" charset="0"/>
                                <a:ea typeface="Times New Roman" panose="02020603050405020304" pitchFamily="18" charset="0"/>
                              </a:rPr>
                              <m:t>𝒏</m:t>
                            </m:r>
                          </m:sup>
                        </m:sSup>
                      </m:num>
                      <m:den>
                        <m:r>
                          <a:rPr lang="cs-CZ" sz="1800" b="1" i="1">
                            <a:latin typeface="Cambria Math" panose="02040503050406030204" pitchFamily="18" charset="0"/>
                            <a:ea typeface="Times New Roman" panose="02020603050405020304" pitchFamily="18" charset="0"/>
                          </a:rPr>
                          <m:t>𝒓</m:t>
                        </m:r>
                      </m:den>
                    </m:f>
                    <m:r>
                      <a:rPr lang="cs-CZ" sz="1800" b="1" i="1">
                        <a:latin typeface="Cambria Math" panose="02040503050406030204" pitchFamily="18" charset="0"/>
                        <a:ea typeface="Times New Roman" panose="02020603050405020304" pitchFamily="18" charset="0"/>
                      </a:rPr>
                      <m:t> </m:t>
                    </m:r>
                  </m:oMath>
                </a14:m>
                <a:r>
                  <a:rPr lang="cs-CZ" sz="1800" b="1" dirty="0">
                    <a:latin typeface="Times New Roman" panose="02020603050405020304" pitchFamily="18" charset="0"/>
                    <a:ea typeface="Times New Roman" panose="02020603050405020304" pitchFamily="18" charset="0"/>
                  </a:rPr>
                  <a:t> =  </a:t>
                </a:r>
                <a14:m>
                  <m:oMath xmlns:m="http://schemas.openxmlformats.org/officeDocument/2006/math">
                    <m:r>
                      <a:rPr lang="cs-CZ" sz="1800" b="1" i="1">
                        <a:latin typeface="Cambria Math" panose="02040503050406030204" pitchFamily="18" charset="0"/>
                        <a:ea typeface="Times New Roman" panose="02020603050405020304" pitchFamily="18" charset="0"/>
                      </a:rPr>
                      <m:t>𝒂</m:t>
                    </m:r>
                    <m:r>
                      <a:rPr lang="cs-CZ" sz="1800" b="1" i="1">
                        <a:latin typeface="Cambria Math" panose="02040503050406030204" pitchFamily="18" charset="0"/>
                        <a:ea typeface="Times New Roman" panose="02020603050405020304" pitchFamily="18" charset="0"/>
                      </a:rPr>
                      <m:t> ×</m:t>
                    </m:r>
                    <m:f>
                      <m:fPr>
                        <m:ctrlPr>
                          <a:rPr lang="cs-CZ" sz="1800" b="1"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b="1" i="1">
                                <a:latin typeface="Cambria Math" panose="02040503050406030204" pitchFamily="18" charset="0"/>
                                <a:ea typeface="Calibri" panose="020F0502020204030204" pitchFamily="34" charset="0"/>
                                <a:cs typeface="Times New Roman" panose="02020603050405020304" pitchFamily="18" charset="0"/>
                              </a:rPr>
                            </m:ctrlPr>
                          </m:sSupPr>
                          <m:e>
                            <m:r>
                              <a:rPr lang="cs-CZ" sz="1800" b="1" i="1">
                                <a:latin typeface="Cambria Math" panose="02040503050406030204" pitchFamily="18" charset="0"/>
                                <a:ea typeface="Times New Roman" panose="02020603050405020304" pitchFamily="18" charset="0"/>
                              </a:rPr>
                              <m:t>𝟏</m:t>
                            </m:r>
                            <m:r>
                              <a:rPr lang="cs-CZ" sz="1800" b="1" i="1">
                                <a:latin typeface="Cambria Math" panose="02040503050406030204" pitchFamily="18" charset="0"/>
                                <a:ea typeface="Times New Roman" panose="02020603050405020304" pitchFamily="18" charset="0"/>
                              </a:rPr>
                              <m:t>−</m:t>
                            </m:r>
                            <m:r>
                              <a:rPr lang="cs-CZ" sz="1800" b="1" i="1" smtClean="0">
                                <a:latin typeface="Cambria Math" panose="02040503050406030204" pitchFamily="18" charset="0"/>
                                <a:ea typeface="Times New Roman" panose="02020603050405020304" pitchFamily="18" charset="0"/>
                              </a:rPr>
                              <m:t>𝒗</m:t>
                            </m:r>
                          </m:e>
                          <m:sup>
                            <m:r>
                              <a:rPr lang="cs-CZ" sz="1800" b="1" i="1">
                                <a:latin typeface="Cambria Math" panose="02040503050406030204" pitchFamily="18" charset="0"/>
                                <a:ea typeface="Times New Roman" panose="02020603050405020304" pitchFamily="18" charset="0"/>
                              </a:rPr>
                              <m:t>𝒏</m:t>
                            </m:r>
                          </m:sup>
                        </m:sSup>
                      </m:num>
                      <m:den>
                        <m:r>
                          <a:rPr lang="cs-CZ" sz="1800" b="1" i="1">
                            <a:latin typeface="Cambria Math" panose="02040503050406030204" pitchFamily="18" charset="0"/>
                            <a:ea typeface="Times New Roman" panose="02020603050405020304" pitchFamily="18" charset="0"/>
                          </a:rPr>
                          <m:t>𝒓</m:t>
                        </m:r>
                      </m:den>
                    </m:f>
                  </m:oMath>
                </a14:m>
                <a:r>
                  <a:rPr lang="cs-CZ" sz="1800" b="1" dirty="0">
                    <a:effectLst/>
                    <a:latin typeface="Times New Roman" panose="02020603050405020304" pitchFamily="18" charset="0"/>
                    <a:ea typeface="Times New Roman" panose="02020603050405020304" pitchFamily="18" charset="0"/>
                  </a:rPr>
                  <a:t> </a:t>
                </a:r>
                <a:r>
                  <a:rPr lang="cs-CZ" sz="1800" dirty="0">
                    <a:effectLst/>
                    <a:latin typeface="Times New Roman" panose="02020603050405020304" pitchFamily="18" charset="0"/>
                    <a:ea typeface="Times New Roman" panose="02020603050405020304" pitchFamily="18" charset="0"/>
                  </a:rPr>
                  <a:t>, kde </a:t>
                </a:r>
                <a14:m>
                  <m:oMath xmlns:m="http://schemas.openxmlformats.org/officeDocument/2006/math">
                    <m:r>
                      <a:rPr lang="cs-CZ" sz="1800" b="1" i="1" smtClean="0">
                        <a:effectLst/>
                        <a:latin typeface="Cambria Math" panose="02040503050406030204" pitchFamily="18" charset="0"/>
                      </a:rPr>
                      <m:t>𝒗</m:t>
                    </m:r>
                    <m:r>
                      <a:rPr lang="cs-CZ" sz="1800" b="1" i="1" smtClean="0">
                        <a:effectLst/>
                        <a:latin typeface="Cambria Math" panose="02040503050406030204" pitchFamily="18" charset="0"/>
                      </a:rPr>
                      <m:t>=</m:t>
                    </m:r>
                    <m:f>
                      <m:fPr>
                        <m:ctrlPr>
                          <a:rPr lang="cs-CZ" sz="1800" b="1" i="1" smtClean="0">
                            <a:solidFill>
                              <a:srgbClr val="836967"/>
                            </a:solidFill>
                            <a:effectLst/>
                            <a:latin typeface="Cambria Math" panose="02040503050406030204" pitchFamily="18" charset="0"/>
                          </a:rPr>
                        </m:ctrlPr>
                      </m:fPr>
                      <m:num>
                        <m:r>
                          <a:rPr lang="cs-CZ" sz="1800" b="1" i="1" smtClean="0">
                            <a:effectLst/>
                            <a:latin typeface="Cambria Math" panose="02040503050406030204" pitchFamily="18" charset="0"/>
                          </a:rPr>
                          <m:t>𝟏</m:t>
                        </m:r>
                      </m:num>
                      <m:den>
                        <m:r>
                          <a:rPr lang="cs-CZ" sz="1800" b="1" i="1" smtClean="0">
                            <a:effectLst/>
                            <a:latin typeface="Cambria Math" panose="02040503050406030204" pitchFamily="18" charset="0"/>
                          </a:rPr>
                          <m:t>𝟏</m:t>
                        </m:r>
                        <m:r>
                          <a:rPr lang="cs-CZ" sz="1800" b="1" i="1" smtClean="0">
                            <a:effectLst/>
                            <a:latin typeface="Cambria Math" panose="02040503050406030204" pitchFamily="18" charset="0"/>
                          </a:rPr>
                          <m:t>+</m:t>
                        </m:r>
                        <m:r>
                          <a:rPr lang="cs-CZ" sz="1800" b="1" i="1" smtClean="0">
                            <a:effectLst/>
                            <a:latin typeface="Cambria Math" panose="02040503050406030204" pitchFamily="18" charset="0"/>
                          </a:rPr>
                          <m:t>𝒓</m:t>
                        </m:r>
                      </m:den>
                    </m:f>
                  </m:oMath>
                </a14:m>
                <a:r>
                  <a:rPr lang="cs-CZ" sz="1800" dirty="0">
                    <a:effectLst/>
                    <a:latin typeface="Times New Roman" panose="02020603050405020304" pitchFamily="18" charset="0"/>
                    <a:ea typeface="Times New Roman" panose="02020603050405020304" pitchFamily="18" charset="0"/>
                  </a:rPr>
                  <a:t>  , přičemž  </a:t>
                </a:r>
                <a14:m>
                  <m:oMath xmlns:m="http://schemas.openxmlformats.org/officeDocument/2006/math">
                    <m:f>
                      <m:fPr>
                        <m:ctrlPr>
                          <a:rPr lang="cs-CZ" sz="1800" b="1"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b="1" i="1">
                                <a:latin typeface="Cambria Math" panose="02040503050406030204" pitchFamily="18" charset="0"/>
                                <a:ea typeface="Calibri" panose="020F0502020204030204" pitchFamily="34" charset="0"/>
                                <a:cs typeface="Times New Roman" panose="02020603050405020304" pitchFamily="18" charset="0"/>
                              </a:rPr>
                            </m:ctrlPr>
                          </m:sSupPr>
                          <m:e>
                            <m:r>
                              <a:rPr lang="cs-CZ" sz="1800" b="1" i="1">
                                <a:latin typeface="Cambria Math" panose="02040503050406030204" pitchFamily="18" charset="0"/>
                                <a:ea typeface="Times New Roman" panose="02020603050405020304" pitchFamily="18" charset="0"/>
                              </a:rPr>
                              <m:t>𝟏</m:t>
                            </m:r>
                            <m:r>
                              <a:rPr lang="cs-CZ" sz="1800" b="1" i="1">
                                <a:latin typeface="Cambria Math" panose="02040503050406030204" pitchFamily="18" charset="0"/>
                                <a:ea typeface="Times New Roman" panose="02020603050405020304" pitchFamily="18" charset="0"/>
                              </a:rPr>
                              <m:t>−</m:t>
                            </m:r>
                            <m:r>
                              <a:rPr lang="cs-CZ" sz="1800" b="1" i="1">
                                <a:latin typeface="Cambria Math" panose="02040503050406030204" pitchFamily="18" charset="0"/>
                                <a:ea typeface="Times New Roman" panose="02020603050405020304" pitchFamily="18" charset="0"/>
                              </a:rPr>
                              <m:t>𝒗</m:t>
                            </m:r>
                          </m:e>
                          <m:sup>
                            <m:r>
                              <a:rPr lang="cs-CZ" sz="1800" b="1" i="1">
                                <a:latin typeface="Cambria Math" panose="02040503050406030204" pitchFamily="18" charset="0"/>
                                <a:ea typeface="Times New Roman" panose="02020603050405020304" pitchFamily="18" charset="0"/>
                              </a:rPr>
                              <m:t>𝒏</m:t>
                            </m:r>
                          </m:sup>
                        </m:sSup>
                      </m:num>
                      <m:den>
                        <m:r>
                          <a:rPr lang="cs-CZ" sz="1800" b="1" i="1">
                            <a:latin typeface="Cambria Math" panose="02040503050406030204" pitchFamily="18" charset="0"/>
                            <a:ea typeface="Times New Roman" panose="02020603050405020304" pitchFamily="18" charset="0"/>
                          </a:rPr>
                          <m:t>𝒓</m:t>
                        </m:r>
                      </m:den>
                    </m:f>
                  </m:oMath>
                </a14:m>
                <a:r>
                  <a:rPr lang="cs-CZ" sz="1800" dirty="0">
                    <a:effectLst/>
                    <a:latin typeface="Times New Roman" panose="02020603050405020304" pitchFamily="18" charset="0"/>
                    <a:ea typeface="Times New Roman" panose="02020603050405020304" pitchFamily="18" charset="0"/>
                  </a:rPr>
                  <a:t> nazýváme zásobitel polhůtní.</a:t>
                </a:r>
              </a:p>
              <a:p>
                <a:pPr marL="277200" indent="0">
                  <a:buNone/>
                </a:pPr>
                <a:r>
                  <a:rPr lang="cs-CZ" sz="18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cs-CZ" sz="1600" dirty="0"/>
              </a:p>
              <a:p>
                <a:pPr algn="just">
                  <a:spcAft>
                    <a:spcPts val="1200"/>
                  </a:spcAft>
                  <a:buAutoNum type="arabicPeriod"/>
                  <a:defRPr/>
                </a:pPr>
                <a:endParaRPr lang="cs-CZ" sz="1600" dirty="0"/>
              </a:p>
            </p:txBody>
          </p:sp>
        </mc:Choice>
        <mc:Fallback>
          <p:sp>
            <p:nvSpPr>
              <p:cNvPr id="5" name="Zástupný symbol pro obsah 4"/>
              <p:cNvSpPr>
                <a:spLocks noGrp="1" noRot="1" noChangeAspect="1" noMove="1" noResize="1" noEditPoints="1" noAdjustHandles="1" noChangeArrowheads="1" noChangeShapeType="1" noTextEdit="1"/>
              </p:cNvSpPr>
              <p:nvPr>
                <p:ph idx="1"/>
              </p:nvPr>
            </p:nvSpPr>
            <p:spPr>
              <a:xfrm>
                <a:off x="666000" y="1301684"/>
                <a:ext cx="11087687" cy="3066130"/>
              </a:xfrm>
              <a:blipFill>
                <a:blip r:embed="rId2"/>
                <a:stretch>
                  <a:fillRect l="-605" r="-1154"/>
                </a:stretch>
              </a:blipFill>
            </p:spPr>
            <p:txBody>
              <a:bodyPr/>
              <a:lstStyle/>
              <a:p>
                <a:r>
                  <a:rPr lang="cs-CZ">
                    <a:noFill/>
                  </a:rPr>
                  <a:t> </a:t>
                </a:r>
              </a:p>
            </p:txBody>
          </p:sp>
        </mc:Fallback>
      </mc:AlternateContent>
      <p:sp>
        <p:nvSpPr>
          <p:cNvPr id="18" name="TextovéPole 17"/>
          <p:cNvSpPr txBox="1"/>
          <p:nvPr/>
        </p:nvSpPr>
        <p:spPr>
          <a:xfrm>
            <a:off x="720000" y="6480000"/>
            <a:ext cx="10040765" cy="276999"/>
          </a:xfrm>
          <a:prstGeom prst="rect">
            <a:avLst/>
          </a:prstGeom>
          <a:noFill/>
        </p:spPr>
        <p:txBody>
          <a:bodyPr wrap="square" rtlCol="0">
            <a:spAutoFit/>
          </a:bodyPr>
          <a:lstStyle/>
          <a:p>
            <a:pPr algn="just"/>
            <a:r>
              <a:rPr lang="cs-CZ" sz="1200" dirty="0">
                <a:latin typeface="+mj-lt"/>
              </a:rPr>
              <a:t>Kde </a:t>
            </a:r>
            <a:r>
              <a:rPr lang="cs-CZ" sz="1200" b="1" i="1" dirty="0">
                <a:latin typeface="+mj-lt"/>
              </a:rPr>
              <a:t>PVA </a:t>
            </a:r>
            <a:r>
              <a:rPr lang="cs-CZ" sz="1200" dirty="0">
                <a:latin typeface="+mj-lt"/>
              </a:rPr>
              <a:t>je současná hodnota anuity, </a:t>
            </a:r>
            <a:r>
              <a:rPr lang="cs-CZ" sz="1200" b="1" i="1" dirty="0">
                <a:latin typeface="+mj-lt"/>
              </a:rPr>
              <a:t>a</a:t>
            </a:r>
            <a:r>
              <a:rPr lang="cs-CZ" sz="1200" dirty="0">
                <a:latin typeface="+mj-lt"/>
              </a:rPr>
              <a:t> je výše anuitní platby, </a:t>
            </a:r>
            <a:r>
              <a:rPr lang="cs-CZ" sz="1200" b="1" i="1" dirty="0">
                <a:latin typeface="+mj-lt"/>
              </a:rPr>
              <a:t>r</a:t>
            </a:r>
            <a:r>
              <a:rPr lang="cs-CZ" sz="1200" dirty="0">
                <a:latin typeface="+mj-lt"/>
              </a:rPr>
              <a:t> je úroková míra, </a:t>
            </a:r>
            <a:r>
              <a:rPr lang="cs-CZ" sz="1200" b="1" i="1" dirty="0">
                <a:latin typeface="+mj-lt"/>
              </a:rPr>
              <a:t>n</a:t>
            </a:r>
            <a:r>
              <a:rPr lang="cs-CZ" sz="1200" dirty="0">
                <a:latin typeface="+mj-lt"/>
              </a:rPr>
              <a:t> je počet období.</a:t>
            </a:r>
          </a:p>
        </p:txBody>
      </p:sp>
      <p:sp>
        <p:nvSpPr>
          <p:cNvPr id="2" name="Obdélník 1">
            <a:extLst>
              <a:ext uri="{FF2B5EF4-FFF2-40B4-BE49-F238E27FC236}">
                <a16:creationId xmlns:a16="http://schemas.microsoft.com/office/drawing/2014/main" id="{1FC26803-7B50-4154-A52B-5EDA7CC3660C}"/>
              </a:ext>
            </a:extLst>
          </p:cNvPr>
          <p:cNvSpPr/>
          <p:nvPr/>
        </p:nvSpPr>
        <p:spPr bwMode="auto">
          <a:xfrm>
            <a:off x="1651247" y="3435642"/>
            <a:ext cx="1642368" cy="798990"/>
          </a:xfrm>
          <a:prstGeom prst="rect">
            <a:avLst/>
          </a:prstGeom>
          <a:solidFill>
            <a:srgbClr val="0000DC">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7" name="Obdélník 6">
            <a:extLst>
              <a:ext uri="{FF2B5EF4-FFF2-40B4-BE49-F238E27FC236}">
                <a16:creationId xmlns:a16="http://schemas.microsoft.com/office/drawing/2014/main" id="{C199401B-1BC6-4ACF-94EF-F6A034DF5048}"/>
              </a:ext>
            </a:extLst>
          </p:cNvPr>
          <p:cNvSpPr/>
          <p:nvPr/>
        </p:nvSpPr>
        <p:spPr bwMode="auto">
          <a:xfrm>
            <a:off x="3506675" y="3435642"/>
            <a:ext cx="1393795" cy="798990"/>
          </a:xfrm>
          <a:prstGeom prst="rect">
            <a:avLst/>
          </a:prstGeom>
          <a:solidFill>
            <a:srgbClr val="0000DC">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8" name="Obdélník 7">
            <a:extLst>
              <a:ext uri="{FF2B5EF4-FFF2-40B4-BE49-F238E27FC236}">
                <a16:creationId xmlns:a16="http://schemas.microsoft.com/office/drawing/2014/main" id="{950E96B7-608A-4170-A0F1-0C8EA502972B}"/>
              </a:ext>
            </a:extLst>
          </p:cNvPr>
          <p:cNvSpPr/>
          <p:nvPr/>
        </p:nvSpPr>
        <p:spPr bwMode="auto">
          <a:xfrm>
            <a:off x="5150525" y="3435642"/>
            <a:ext cx="957308" cy="798990"/>
          </a:xfrm>
          <a:prstGeom prst="rect">
            <a:avLst/>
          </a:prstGeom>
          <a:solidFill>
            <a:srgbClr val="0000DC">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9" name="Obdélník 8">
            <a:extLst>
              <a:ext uri="{FF2B5EF4-FFF2-40B4-BE49-F238E27FC236}">
                <a16:creationId xmlns:a16="http://schemas.microsoft.com/office/drawing/2014/main" id="{EE06EEC4-21FA-4F00-8E52-FA349D5E6CFE}"/>
              </a:ext>
            </a:extLst>
          </p:cNvPr>
          <p:cNvSpPr/>
          <p:nvPr/>
        </p:nvSpPr>
        <p:spPr bwMode="auto">
          <a:xfrm>
            <a:off x="1642369" y="5123881"/>
            <a:ext cx="1154097" cy="798990"/>
          </a:xfrm>
          <a:prstGeom prst="rect">
            <a:avLst/>
          </a:prstGeom>
          <a:solidFill>
            <a:srgbClr val="0000DC">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0" name="Obdélník 9">
            <a:extLst>
              <a:ext uri="{FF2B5EF4-FFF2-40B4-BE49-F238E27FC236}">
                <a16:creationId xmlns:a16="http://schemas.microsoft.com/office/drawing/2014/main" id="{AD240C1A-A881-4267-BD9C-94FB119A9AFD}"/>
              </a:ext>
            </a:extLst>
          </p:cNvPr>
          <p:cNvSpPr/>
          <p:nvPr/>
        </p:nvSpPr>
        <p:spPr bwMode="auto">
          <a:xfrm>
            <a:off x="2991775" y="5123881"/>
            <a:ext cx="2450235" cy="798990"/>
          </a:xfrm>
          <a:prstGeom prst="rect">
            <a:avLst/>
          </a:prstGeom>
          <a:solidFill>
            <a:srgbClr val="0000DC">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1" name="Obdélník 10">
            <a:extLst>
              <a:ext uri="{FF2B5EF4-FFF2-40B4-BE49-F238E27FC236}">
                <a16:creationId xmlns:a16="http://schemas.microsoft.com/office/drawing/2014/main" id="{0BCA8830-1AB1-4822-8B29-712A369A4574}"/>
              </a:ext>
            </a:extLst>
          </p:cNvPr>
          <p:cNvSpPr/>
          <p:nvPr/>
        </p:nvSpPr>
        <p:spPr bwMode="auto">
          <a:xfrm>
            <a:off x="5623724" y="5120166"/>
            <a:ext cx="957308" cy="798990"/>
          </a:xfrm>
          <a:prstGeom prst="rect">
            <a:avLst/>
          </a:prstGeom>
          <a:solidFill>
            <a:srgbClr val="0000DC">
              <a:alpha val="1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mc:AlternateContent xmlns:mc="http://schemas.openxmlformats.org/markup-compatibility/2006">
        <mc:Choice xmlns:a14="http://schemas.microsoft.com/office/drawing/2010/main" Requires="a14">
          <p:sp>
            <p:nvSpPr>
              <p:cNvPr id="13" name="Zástupný symbol pro obsah 4">
                <a:extLst>
                  <a:ext uri="{FF2B5EF4-FFF2-40B4-BE49-F238E27FC236}">
                    <a16:creationId xmlns:a16="http://schemas.microsoft.com/office/drawing/2014/main" id="{0ED51046-B9EC-41AC-808E-EC950DFF47A0}"/>
                  </a:ext>
                </a:extLst>
              </p:cNvPr>
              <p:cNvSpPr txBox="1">
                <a:spLocks/>
              </p:cNvSpPr>
              <p:nvPr/>
            </p:nvSpPr>
            <p:spPr>
              <a:xfrm>
                <a:off x="665999" y="4623200"/>
                <a:ext cx="11087687" cy="1604799"/>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414900" indent="-342900">
                  <a:lnSpc>
                    <a:spcPct val="107000"/>
                  </a:lnSpc>
                  <a:spcAft>
                    <a:spcPts val="0"/>
                  </a:spcAft>
                  <a:buFont typeface="+mj-lt"/>
                  <a:buAutoNum type="arabicPeriod" startAt="2"/>
                </a:pPr>
                <a:r>
                  <a:rPr lang="cs-CZ" sz="1800" b="1" kern="0" dirty="0">
                    <a:latin typeface="Calibri" panose="020F0502020204030204" pitchFamily="34" charset="0"/>
                    <a:ea typeface="Calibri" panose="020F0502020204030204" pitchFamily="34" charset="0"/>
                    <a:cs typeface="Calibri" panose="020F0502020204030204" pitchFamily="34" charset="0"/>
                  </a:rPr>
                  <a:t>Předlhůtní důchod</a:t>
                </a:r>
                <a:r>
                  <a:rPr lang="cs-CZ" sz="1600" kern="0" dirty="0">
                    <a:latin typeface="Calibri" panose="020F0502020204030204" pitchFamily="34" charset="0"/>
                    <a:ea typeface="Calibri" panose="020F0502020204030204" pitchFamily="34" charset="0"/>
                    <a:cs typeface="Calibri" panose="020F0502020204030204" pitchFamily="34" charset="0"/>
                  </a:rPr>
                  <a:t>, nechávám si vyplácet důchod na začátku každého období, o to vyšší je PVA (potřebuji více)</a:t>
                </a:r>
                <a:r>
                  <a:rPr lang="cs-CZ" sz="1600" b="1" kern="0" dirty="0">
                    <a:latin typeface="Calibri" panose="020F0502020204030204" pitchFamily="34" charset="0"/>
                    <a:ea typeface="Calibri" panose="020F0502020204030204" pitchFamily="34" charset="0"/>
                    <a:cs typeface="Calibri" panose="020F0502020204030204" pitchFamily="34" charset="0"/>
                  </a:rPr>
                  <a:t>:</a:t>
                </a:r>
                <a:endParaRPr lang="cs-CZ" sz="1600" kern="0" dirty="0">
                  <a:latin typeface="Calibri" panose="020F0502020204030204" pitchFamily="34" charset="0"/>
                  <a:ea typeface="Calibri" panose="020F0502020204030204" pitchFamily="34" charset="0"/>
                  <a:cs typeface="Times New Roman" panose="02020603050405020304" pitchFamily="18" charset="0"/>
                </a:endParaRPr>
              </a:p>
              <a:p>
                <a:pPr marL="277200" indent="0">
                  <a:buFont typeface="Arial" panose="020B0604020202020204" pitchFamily="34" charset="0"/>
                  <a:buNone/>
                </a:pPr>
                <a14:m>
                  <m:oMath xmlns:m="http://schemas.openxmlformats.org/officeDocument/2006/math">
                    <m:r>
                      <a:rPr lang="cs-CZ" sz="1800" b="1" i="1" kern="0">
                        <a:latin typeface="Cambria Math" panose="02040503050406030204" pitchFamily="18" charset="0"/>
                        <a:ea typeface="Times New Roman" panose="02020603050405020304" pitchFamily="18" charset="0"/>
                      </a:rPr>
                      <m:t>𝑷𝑽𝑨</m:t>
                    </m:r>
                    <m:r>
                      <a:rPr lang="cs-CZ" sz="1800" b="1" i="1" kern="0">
                        <a:latin typeface="Cambria Math" panose="02040503050406030204" pitchFamily="18" charset="0"/>
                        <a:ea typeface="Times New Roman" panose="02020603050405020304" pitchFamily="18" charset="0"/>
                      </a:rPr>
                      <m:t>=</m:t>
                    </m:r>
                    <m:r>
                      <a:rPr lang="cs-CZ" sz="1800" b="1" i="1" kern="0" dirty="0">
                        <a:solidFill>
                          <a:schemeClr val="accent6"/>
                        </a:solidFill>
                        <a:latin typeface="Cambria Math" panose="02040503050406030204" pitchFamily="18" charset="0"/>
                      </a:rPr>
                      <m:t>𝒂</m:t>
                    </m:r>
                    <m:r>
                      <a:rPr lang="cs-CZ" sz="1800" b="1" kern="0" dirty="0">
                        <a:latin typeface="Cambria Math" panose="02040503050406030204" pitchFamily="18" charset="0"/>
                      </a:rPr>
                      <m:t>⋅</m:t>
                    </m:r>
                    <m:f>
                      <m:fPr>
                        <m:ctrlPr>
                          <a:rPr lang="cs-CZ" sz="1800" b="1" i="1" kern="0" dirty="0">
                            <a:solidFill>
                              <a:srgbClr val="836967"/>
                            </a:solidFill>
                            <a:latin typeface="Cambria Math" panose="02040503050406030204" pitchFamily="18" charset="0"/>
                          </a:rPr>
                        </m:ctrlPr>
                      </m:fPr>
                      <m:num>
                        <m:r>
                          <a:rPr lang="cs-CZ" sz="1800" b="1" kern="0" dirty="0">
                            <a:latin typeface="Cambria Math" panose="02040503050406030204" pitchFamily="18" charset="0"/>
                          </a:rPr>
                          <m:t>𝟏</m:t>
                        </m:r>
                        <m:r>
                          <a:rPr lang="cs-CZ" sz="1800" b="1" kern="0" dirty="0">
                            <a:latin typeface="Cambria Math" panose="02040503050406030204" pitchFamily="18" charset="0"/>
                          </a:rPr>
                          <m:t>−</m:t>
                        </m:r>
                        <m:sSup>
                          <m:sSupPr>
                            <m:ctrlPr>
                              <a:rPr lang="cs-CZ" sz="1800" b="1" i="1" kern="0" dirty="0">
                                <a:solidFill>
                                  <a:srgbClr val="836967"/>
                                </a:solidFill>
                                <a:latin typeface="Cambria Math" panose="02040503050406030204" pitchFamily="18" charset="0"/>
                              </a:rPr>
                            </m:ctrlPr>
                          </m:sSupPr>
                          <m:e>
                            <m:d>
                              <m:dPr>
                                <m:ctrlPr>
                                  <a:rPr lang="cs-CZ" sz="1800" b="1" i="1" kern="0" dirty="0" smtClean="0">
                                    <a:solidFill>
                                      <a:srgbClr val="00B050"/>
                                    </a:solidFill>
                                    <a:latin typeface="Cambria Math" panose="02040503050406030204" pitchFamily="18" charset="0"/>
                                  </a:rPr>
                                </m:ctrlPr>
                              </m:dPr>
                              <m:e>
                                <m:f>
                                  <m:fPr>
                                    <m:ctrlPr>
                                      <a:rPr lang="cs-CZ" sz="1800" b="1" i="1" kern="0" dirty="0">
                                        <a:solidFill>
                                          <a:srgbClr val="00B050"/>
                                        </a:solidFill>
                                        <a:latin typeface="Cambria Math" panose="02040503050406030204" pitchFamily="18" charset="0"/>
                                      </a:rPr>
                                    </m:ctrlPr>
                                  </m:fPr>
                                  <m:num>
                                    <m:r>
                                      <a:rPr lang="cs-CZ" sz="1800" b="1" kern="0" dirty="0">
                                        <a:solidFill>
                                          <a:srgbClr val="00B050"/>
                                        </a:solidFill>
                                        <a:latin typeface="Cambria Math" panose="02040503050406030204" pitchFamily="18" charset="0"/>
                                      </a:rPr>
                                      <m:t>𝟏</m:t>
                                    </m:r>
                                  </m:num>
                                  <m:den>
                                    <m:r>
                                      <a:rPr lang="cs-CZ" sz="1800" b="1" kern="0" dirty="0">
                                        <a:solidFill>
                                          <a:srgbClr val="00B050"/>
                                        </a:solidFill>
                                        <a:latin typeface="Cambria Math" panose="02040503050406030204" pitchFamily="18" charset="0"/>
                                      </a:rPr>
                                      <m:t>𝟏</m:t>
                                    </m:r>
                                    <m:r>
                                      <a:rPr lang="cs-CZ" sz="1800" b="1" i="1" kern="0" dirty="0" smtClean="0">
                                        <a:solidFill>
                                          <a:srgbClr val="00B050"/>
                                        </a:solidFill>
                                        <a:latin typeface="Cambria Math" panose="02040503050406030204" pitchFamily="18" charset="0"/>
                                      </a:rPr>
                                      <m:t>+</m:t>
                                    </m:r>
                                    <m:r>
                                      <a:rPr lang="cs-CZ" sz="1800" b="1" i="1" kern="0" dirty="0" smtClean="0">
                                        <a:solidFill>
                                          <a:srgbClr val="00B050"/>
                                        </a:solidFill>
                                        <a:latin typeface="Cambria Math" panose="02040503050406030204" pitchFamily="18" charset="0"/>
                                      </a:rPr>
                                      <m:t>𝒓</m:t>
                                    </m:r>
                                  </m:den>
                                </m:f>
                              </m:e>
                            </m:d>
                          </m:e>
                          <m:sup>
                            <m:r>
                              <a:rPr lang="cs-CZ" sz="1800" b="1" i="1" kern="0" dirty="0">
                                <a:latin typeface="Cambria Math" panose="02040503050406030204" pitchFamily="18" charset="0"/>
                              </a:rPr>
                              <m:t>𝒏</m:t>
                            </m:r>
                          </m:sup>
                        </m:sSup>
                      </m:num>
                      <m:den>
                        <m:r>
                          <a:rPr lang="cs-CZ" sz="1800" b="1" kern="0" dirty="0">
                            <a:latin typeface="Cambria Math" panose="02040503050406030204" pitchFamily="18" charset="0"/>
                          </a:rPr>
                          <m:t>𝟏</m:t>
                        </m:r>
                        <m:r>
                          <a:rPr lang="cs-CZ" sz="1800" b="1" kern="0" dirty="0">
                            <a:latin typeface="Cambria Math" panose="02040503050406030204" pitchFamily="18" charset="0"/>
                          </a:rPr>
                          <m:t>−</m:t>
                        </m:r>
                        <m:d>
                          <m:dPr>
                            <m:ctrlPr>
                              <a:rPr lang="cs-CZ" sz="1800" b="1" i="1" kern="0" dirty="0">
                                <a:solidFill>
                                  <a:srgbClr val="00B050"/>
                                </a:solidFill>
                                <a:latin typeface="Cambria Math" panose="02040503050406030204" pitchFamily="18" charset="0"/>
                              </a:rPr>
                            </m:ctrlPr>
                          </m:dPr>
                          <m:e>
                            <m:f>
                              <m:fPr>
                                <m:ctrlPr>
                                  <a:rPr lang="cs-CZ" sz="1800" b="1" i="1" kern="0" dirty="0">
                                    <a:solidFill>
                                      <a:srgbClr val="00B050"/>
                                    </a:solidFill>
                                    <a:latin typeface="Cambria Math" panose="02040503050406030204" pitchFamily="18" charset="0"/>
                                  </a:rPr>
                                </m:ctrlPr>
                              </m:fPr>
                              <m:num>
                                <m:r>
                                  <a:rPr lang="cs-CZ" sz="1800" b="1" kern="0" dirty="0">
                                    <a:solidFill>
                                      <a:srgbClr val="00B050"/>
                                    </a:solidFill>
                                    <a:latin typeface="Cambria Math" panose="02040503050406030204" pitchFamily="18" charset="0"/>
                                  </a:rPr>
                                  <m:t>𝟏</m:t>
                                </m:r>
                              </m:num>
                              <m:den>
                                <m:r>
                                  <a:rPr lang="cs-CZ" sz="1800" b="1" kern="0" dirty="0">
                                    <a:solidFill>
                                      <a:srgbClr val="00B050"/>
                                    </a:solidFill>
                                    <a:latin typeface="Cambria Math" panose="02040503050406030204" pitchFamily="18" charset="0"/>
                                  </a:rPr>
                                  <m:t>.</m:t>
                                </m:r>
                                <m:r>
                                  <a:rPr lang="cs-CZ" sz="1800" b="1" kern="0" dirty="0">
                                    <a:solidFill>
                                      <a:srgbClr val="00B050"/>
                                    </a:solidFill>
                                    <a:latin typeface="Cambria Math" panose="02040503050406030204" pitchFamily="18" charset="0"/>
                                  </a:rPr>
                                  <m:t>𝟏</m:t>
                                </m:r>
                                <m:r>
                                  <a:rPr lang="cs-CZ" sz="1800" b="1" kern="0" dirty="0">
                                    <a:solidFill>
                                      <a:srgbClr val="00B050"/>
                                    </a:solidFill>
                                    <a:latin typeface="Cambria Math" panose="02040503050406030204" pitchFamily="18" charset="0"/>
                                  </a:rPr>
                                  <m:t>+</m:t>
                                </m:r>
                                <m:r>
                                  <a:rPr lang="cs-CZ" sz="1800" b="1" i="1" kern="0" dirty="0">
                                    <a:solidFill>
                                      <a:srgbClr val="00B050"/>
                                    </a:solidFill>
                                    <a:latin typeface="Cambria Math" panose="02040503050406030204" pitchFamily="18" charset="0"/>
                                  </a:rPr>
                                  <m:t>𝒓</m:t>
                                </m:r>
                              </m:den>
                            </m:f>
                          </m:e>
                        </m:d>
                      </m:den>
                    </m:f>
                    <m:r>
                      <a:rPr lang="cs-CZ" sz="1800" b="1" i="1" kern="0" dirty="0" smtClean="0">
                        <a:latin typeface="Cambria Math" panose="02040503050406030204" pitchFamily="18" charset="0"/>
                      </a:rPr>
                      <m:t>=</m:t>
                    </m:r>
                    <m:r>
                      <a:rPr lang="cs-CZ" sz="1800" b="1" i="1" kern="0" smtClean="0">
                        <a:solidFill>
                          <a:schemeClr val="accent6"/>
                        </a:solidFill>
                        <a:latin typeface="Cambria Math" panose="02040503050406030204" pitchFamily="18" charset="0"/>
                        <a:ea typeface="Times New Roman" panose="02020603050405020304" pitchFamily="18" charset="0"/>
                      </a:rPr>
                      <m:t>𝒂</m:t>
                    </m:r>
                    <m:r>
                      <a:rPr lang="cs-CZ" sz="1800" b="1" i="1" kern="0">
                        <a:latin typeface="Cambria Math" panose="02040503050406030204" pitchFamily="18" charset="0"/>
                        <a:ea typeface="Times New Roman" panose="02020603050405020304" pitchFamily="18" charset="0"/>
                      </a:rPr>
                      <m:t> ×</m:t>
                    </m:r>
                    <m:f>
                      <m:fPr>
                        <m:ctrlPr>
                          <a:rPr lang="cs-CZ" sz="1800" b="1" i="1" kern="0">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b="1" i="1" kern="0">
                                <a:latin typeface="Cambria Math" panose="02040503050406030204" pitchFamily="18" charset="0"/>
                                <a:ea typeface="Calibri" panose="020F0502020204030204" pitchFamily="34" charset="0"/>
                                <a:cs typeface="Times New Roman" panose="02020603050405020304" pitchFamily="18" charset="0"/>
                              </a:rPr>
                            </m:ctrlPr>
                          </m:sSupPr>
                          <m:e>
                            <m:r>
                              <a:rPr lang="cs-CZ" sz="1800" b="1" i="1" kern="0">
                                <a:latin typeface="Cambria Math" panose="02040503050406030204" pitchFamily="18" charset="0"/>
                                <a:ea typeface="Times New Roman" panose="02020603050405020304" pitchFamily="18" charset="0"/>
                              </a:rPr>
                              <m:t>𝟏</m:t>
                            </m:r>
                            <m:r>
                              <a:rPr lang="cs-CZ" sz="1800" b="1" i="1" kern="0">
                                <a:latin typeface="Cambria Math" panose="02040503050406030204" pitchFamily="18" charset="0"/>
                                <a:ea typeface="Times New Roman" panose="02020603050405020304" pitchFamily="18" charset="0"/>
                              </a:rPr>
                              <m:t>−</m:t>
                            </m:r>
                            <m:d>
                              <m:dPr>
                                <m:ctrlPr>
                                  <a:rPr lang="cs-CZ" sz="1800" b="1" i="1" kern="0">
                                    <a:latin typeface="Cambria Math" panose="02040503050406030204" pitchFamily="18" charset="0"/>
                                    <a:ea typeface="Times New Roman" panose="02020603050405020304" pitchFamily="18" charset="0"/>
                                  </a:rPr>
                                </m:ctrlPr>
                              </m:dPr>
                              <m:e>
                                <m:r>
                                  <a:rPr lang="cs-CZ" sz="1800" b="1" i="1" kern="0">
                                    <a:latin typeface="Cambria Math" panose="02040503050406030204" pitchFamily="18" charset="0"/>
                                    <a:ea typeface="Times New Roman" panose="02020603050405020304" pitchFamily="18" charset="0"/>
                                  </a:rPr>
                                  <m:t>𝟏</m:t>
                                </m:r>
                                <m:r>
                                  <a:rPr lang="cs-CZ" sz="1800" b="1" i="1" kern="0">
                                    <a:latin typeface="Cambria Math" panose="02040503050406030204" pitchFamily="18" charset="0"/>
                                    <a:ea typeface="Times New Roman" panose="02020603050405020304" pitchFamily="18" charset="0"/>
                                  </a:rPr>
                                  <m:t>+</m:t>
                                </m:r>
                                <m:r>
                                  <a:rPr lang="cs-CZ" sz="1800" b="1" i="1" kern="0" smtClean="0">
                                    <a:latin typeface="Cambria Math" panose="02040503050406030204" pitchFamily="18" charset="0"/>
                                    <a:ea typeface="Times New Roman" panose="02020603050405020304" pitchFamily="18" charset="0"/>
                                  </a:rPr>
                                  <m:t>𝒓</m:t>
                                </m:r>
                              </m:e>
                            </m:d>
                          </m:e>
                          <m:sup>
                            <m:r>
                              <a:rPr lang="cs-CZ" sz="1800" b="1" i="1" kern="0">
                                <a:latin typeface="Cambria Math" panose="02040503050406030204" pitchFamily="18" charset="0"/>
                                <a:ea typeface="Times New Roman" panose="02020603050405020304" pitchFamily="18" charset="0"/>
                              </a:rPr>
                              <m:t>−</m:t>
                            </m:r>
                            <m:r>
                              <a:rPr lang="cs-CZ" sz="1800" b="1" i="1" kern="0">
                                <a:latin typeface="Cambria Math" panose="02040503050406030204" pitchFamily="18" charset="0"/>
                                <a:ea typeface="Times New Roman" panose="02020603050405020304" pitchFamily="18" charset="0"/>
                              </a:rPr>
                              <m:t>𝒏</m:t>
                            </m:r>
                          </m:sup>
                        </m:sSup>
                      </m:num>
                      <m:den>
                        <m:r>
                          <a:rPr lang="cs-CZ" sz="1800" b="1" i="1" kern="0" smtClean="0">
                            <a:latin typeface="Cambria Math" panose="02040503050406030204" pitchFamily="18" charset="0"/>
                            <a:ea typeface="Times New Roman" panose="02020603050405020304" pitchFamily="18" charset="0"/>
                          </a:rPr>
                          <m:t>𝒓</m:t>
                        </m:r>
                      </m:den>
                    </m:f>
                    <m:r>
                      <a:rPr lang="cs-CZ" sz="1800" b="1" i="1" kern="0">
                        <a:latin typeface="Cambria Math" panose="02040503050406030204" pitchFamily="18" charset="0"/>
                        <a:ea typeface="Times New Roman" panose="02020603050405020304" pitchFamily="18" charset="0"/>
                      </a:rPr>
                      <m:t> ×(</m:t>
                    </m:r>
                    <m:r>
                      <a:rPr lang="cs-CZ" sz="1800" b="1" i="1" kern="0">
                        <a:latin typeface="Cambria Math" panose="02040503050406030204" pitchFamily="18" charset="0"/>
                        <a:ea typeface="Times New Roman" panose="02020603050405020304" pitchFamily="18" charset="0"/>
                      </a:rPr>
                      <m:t>𝟏</m:t>
                    </m:r>
                    <m:r>
                      <a:rPr lang="cs-CZ" sz="1800" b="1" i="1" kern="0">
                        <a:latin typeface="Cambria Math" panose="02040503050406030204" pitchFamily="18" charset="0"/>
                        <a:ea typeface="Times New Roman" panose="02020603050405020304" pitchFamily="18" charset="0"/>
                      </a:rPr>
                      <m:t>+</m:t>
                    </m:r>
                    <m:r>
                      <a:rPr lang="cs-CZ" sz="1800" b="1" i="1" kern="0" smtClean="0">
                        <a:latin typeface="Cambria Math" panose="02040503050406030204" pitchFamily="18" charset="0"/>
                        <a:ea typeface="Times New Roman" panose="02020603050405020304" pitchFamily="18" charset="0"/>
                      </a:rPr>
                      <m:t>𝒓</m:t>
                    </m:r>
                    <m:r>
                      <a:rPr lang="cs-CZ" sz="1800" b="1" i="1" kern="0">
                        <a:latin typeface="Cambria Math" panose="02040503050406030204" pitchFamily="18" charset="0"/>
                        <a:ea typeface="Times New Roman" panose="02020603050405020304" pitchFamily="18" charset="0"/>
                      </a:rPr>
                      <m:t>)</m:t>
                    </m:r>
                  </m:oMath>
                </a14:m>
                <a:r>
                  <a:rPr lang="cs-CZ" sz="1800" kern="0" dirty="0">
                    <a:latin typeface="Times New Roman" panose="02020603050405020304" pitchFamily="18" charset="0"/>
                    <a:ea typeface="Times New Roman" panose="02020603050405020304" pitchFamily="18" charset="0"/>
                  </a:rPr>
                  <a:t> </a:t>
                </a:r>
                <a:r>
                  <a:rPr lang="cs-CZ" sz="1800" b="1" kern="0" dirty="0">
                    <a:latin typeface="Times New Roman" panose="02020603050405020304" pitchFamily="18" charset="0"/>
                    <a:ea typeface="Times New Roman" panose="02020603050405020304" pitchFamily="18" charset="0"/>
                  </a:rPr>
                  <a:t>=</a:t>
                </a:r>
                <a:r>
                  <a:rPr lang="cs-CZ" sz="1800" kern="0" dirty="0">
                    <a:latin typeface="Times New Roman" panose="02020603050405020304" pitchFamily="18" charset="0"/>
                    <a:ea typeface="Times New Roman" panose="02020603050405020304" pitchFamily="18" charset="0"/>
                  </a:rPr>
                  <a:t> </a:t>
                </a:r>
                <a14:m>
                  <m:oMath xmlns:m="http://schemas.openxmlformats.org/officeDocument/2006/math">
                    <m:r>
                      <a:rPr lang="cs-CZ" sz="1800" b="1" i="1" kern="0" smtClean="0">
                        <a:solidFill>
                          <a:schemeClr val="accent6"/>
                        </a:solidFill>
                        <a:latin typeface="Cambria Math" panose="02040503050406030204" pitchFamily="18" charset="0"/>
                        <a:ea typeface="Times New Roman" panose="02020603050405020304" pitchFamily="18" charset="0"/>
                      </a:rPr>
                      <m:t>𝒂</m:t>
                    </m:r>
                    <m:r>
                      <a:rPr lang="cs-CZ" sz="1800" b="1" i="1" kern="0">
                        <a:latin typeface="Cambria Math" panose="02040503050406030204" pitchFamily="18" charset="0"/>
                        <a:ea typeface="Times New Roman" panose="02020603050405020304" pitchFamily="18" charset="0"/>
                      </a:rPr>
                      <m:t> ×</m:t>
                    </m:r>
                    <m:f>
                      <m:fPr>
                        <m:ctrlPr>
                          <a:rPr lang="cs-CZ" sz="1800" b="1" i="1" kern="0">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b="1" i="1" kern="0">
                                <a:latin typeface="Cambria Math" panose="02040503050406030204" pitchFamily="18" charset="0"/>
                                <a:ea typeface="Calibri" panose="020F0502020204030204" pitchFamily="34" charset="0"/>
                                <a:cs typeface="Times New Roman" panose="02020603050405020304" pitchFamily="18" charset="0"/>
                              </a:rPr>
                            </m:ctrlPr>
                          </m:sSupPr>
                          <m:e>
                            <m:r>
                              <a:rPr lang="cs-CZ" sz="1800" b="1" i="1" kern="0">
                                <a:latin typeface="Cambria Math" panose="02040503050406030204" pitchFamily="18" charset="0"/>
                                <a:ea typeface="Times New Roman" panose="02020603050405020304" pitchFamily="18" charset="0"/>
                              </a:rPr>
                              <m:t>𝟏</m:t>
                            </m:r>
                            <m:r>
                              <a:rPr lang="cs-CZ" sz="1800" b="1" i="1" kern="0">
                                <a:latin typeface="Cambria Math" panose="02040503050406030204" pitchFamily="18" charset="0"/>
                                <a:ea typeface="Times New Roman" panose="02020603050405020304" pitchFamily="18" charset="0"/>
                              </a:rPr>
                              <m:t>−</m:t>
                            </m:r>
                            <m:r>
                              <a:rPr lang="cs-CZ" sz="1800" b="1" i="1" kern="0">
                                <a:latin typeface="Cambria Math" panose="02040503050406030204" pitchFamily="18" charset="0"/>
                                <a:ea typeface="Times New Roman" panose="02020603050405020304" pitchFamily="18" charset="0"/>
                              </a:rPr>
                              <m:t>𝒗</m:t>
                            </m:r>
                          </m:e>
                          <m:sup>
                            <m:r>
                              <a:rPr lang="cs-CZ" sz="1800" b="1" i="1" kern="0">
                                <a:latin typeface="Cambria Math" panose="02040503050406030204" pitchFamily="18" charset="0"/>
                                <a:ea typeface="Times New Roman" panose="02020603050405020304" pitchFamily="18" charset="0"/>
                              </a:rPr>
                              <m:t>𝒏</m:t>
                            </m:r>
                          </m:sup>
                        </m:sSup>
                      </m:num>
                      <m:den>
                        <m:r>
                          <a:rPr lang="cs-CZ" sz="1800" b="1" i="1" kern="0" smtClean="0">
                            <a:latin typeface="Cambria Math" panose="02040503050406030204" pitchFamily="18" charset="0"/>
                            <a:ea typeface="Times New Roman" panose="02020603050405020304" pitchFamily="18" charset="0"/>
                          </a:rPr>
                          <m:t>𝟏</m:t>
                        </m:r>
                        <m:r>
                          <a:rPr lang="cs-CZ" sz="1800" b="1" i="1" kern="0" smtClean="0">
                            <a:latin typeface="Cambria Math" panose="02040503050406030204" pitchFamily="18" charset="0"/>
                            <a:ea typeface="Times New Roman" panose="02020603050405020304" pitchFamily="18" charset="0"/>
                          </a:rPr>
                          <m:t>−</m:t>
                        </m:r>
                        <m:r>
                          <a:rPr lang="cs-CZ" sz="1800" b="1" i="1" kern="0" smtClean="0">
                            <a:latin typeface="Cambria Math" panose="02040503050406030204" pitchFamily="18" charset="0"/>
                            <a:ea typeface="Times New Roman" panose="02020603050405020304" pitchFamily="18" charset="0"/>
                          </a:rPr>
                          <m:t>𝒗</m:t>
                        </m:r>
                      </m:den>
                    </m:f>
                  </m:oMath>
                </a14:m>
                <a:r>
                  <a:rPr lang="cs-CZ" sz="1800" kern="0" dirty="0">
                    <a:latin typeface="Times New Roman" panose="02020603050405020304" pitchFamily="18" charset="0"/>
                    <a:ea typeface="Times New Roman" panose="02020603050405020304" pitchFamily="18" charset="0"/>
                  </a:rPr>
                  <a:t> , přičemž </a:t>
                </a:r>
                <a14:m>
                  <m:oMath xmlns:m="http://schemas.openxmlformats.org/officeDocument/2006/math">
                    <m:f>
                      <m:fPr>
                        <m:ctrlPr>
                          <a:rPr lang="cs-CZ" sz="1800" b="1" i="1" kern="0">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b="1" i="1" kern="0">
                                <a:latin typeface="Cambria Math" panose="02040503050406030204" pitchFamily="18" charset="0"/>
                                <a:ea typeface="Calibri" panose="020F0502020204030204" pitchFamily="34" charset="0"/>
                                <a:cs typeface="Times New Roman" panose="02020603050405020304" pitchFamily="18" charset="0"/>
                              </a:rPr>
                            </m:ctrlPr>
                          </m:sSupPr>
                          <m:e>
                            <m:r>
                              <a:rPr lang="cs-CZ" sz="1800" b="1" i="1" kern="0">
                                <a:latin typeface="Cambria Math" panose="02040503050406030204" pitchFamily="18" charset="0"/>
                                <a:ea typeface="Times New Roman" panose="02020603050405020304" pitchFamily="18" charset="0"/>
                              </a:rPr>
                              <m:t>𝟏</m:t>
                            </m:r>
                            <m:r>
                              <a:rPr lang="cs-CZ" sz="1800" b="1" i="1" kern="0">
                                <a:latin typeface="Cambria Math" panose="02040503050406030204" pitchFamily="18" charset="0"/>
                                <a:ea typeface="Times New Roman" panose="02020603050405020304" pitchFamily="18" charset="0"/>
                              </a:rPr>
                              <m:t>−</m:t>
                            </m:r>
                            <m:r>
                              <a:rPr lang="cs-CZ" sz="1800" b="1" i="1" kern="0">
                                <a:latin typeface="Cambria Math" panose="02040503050406030204" pitchFamily="18" charset="0"/>
                                <a:ea typeface="Times New Roman" panose="02020603050405020304" pitchFamily="18" charset="0"/>
                              </a:rPr>
                              <m:t>𝒗</m:t>
                            </m:r>
                          </m:e>
                          <m:sup>
                            <m:r>
                              <a:rPr lang="cs-CZ" sz="1800" b="1" i="1" kern="0">
                                <a:latin typeface="Cambria Math" panose="02040503050406030204" pitchFamily="18" charset="0"/>
                                <a:ea typeface="Times New Roman" panose="02020603050405020304" pitchFamily="18" charset="0"/>
                              </a:rPr>
                              <m:t>𝒏</m:t>
                            </m:r>
                          </m:sup>
                        </m:sSup>
                      </m:num>
                      <m:den>
                        <m:r>
                          <a:rPr lang="cs-CZ" sz="1800" b="1" i="1" kern="0">
                            <a:latin typeface="Cambria Math" panose="02040503050406030204" pitchFamily="18" charset="0"/>
                            <a:ea typeface="Times New Roman" panose="02020603050405020304" pitchFamily="18" charset="0"/>
                          </a:rPr>
                          <m:t>𝟏</m:t>
                        </m:r>
                        <m:r>
                          <a:rPr lang="cs-CZ" sz="1800" b="1" i="1" kern="0">
                            <a:latin typeface="Cambria Math" panose="02040503050406030204" pitchFamily="18" charset="0"/>
                            <a:ea typeface="Times New Roman" panose="02020603050405020304" pitchFamily="18" charset="0"/>
                          </a:rPr>
                          <m:t>−</m:t>
                        </m:r>
                        <m:r>
                          <a:rPr lang="cs-CZ" sz="1800" b="1" i="1" kern="0">
                            <a:latin typeface="Cambria Math" panose="02040503050406030204" pitchFamily="18" charset="0"/>
                            <a:ea typeface="Times New Roman" panose="02020603050405020304" pitchFamily="18" charset="0"/>
                          </a:rPr>
                          <m:t>𝒗</m:t>
                        </m:r>
                      </m:den>
                    </m:f>
                  </m:oMath>
                </a14:m>
                <a:r>
                  <a:rPr lang="cs-CZ" sz="1800" kern="0" dirty="0">
                    <a:latin typeface="Times New Roman" panose="02020603050405020304" pitchFamily="18" charset="0"/>
                    <a:ea typeface="Times New Roman" panose="02020603050405020304" pitchFamily="18" charset="0"/>
                  </a:rPr>
                  <a:t> nazýváme zásobitel předlhůtní</a:t>
                </a:r>
              </a:p>
              <a:p>
                <a:pPr marL="0" indent="0">
                  <a:buFont typeface="Arial" panose="020B0604020202020204" pitchFamily="34" charset="0"/>
                  <a:buNone/>
                </a:pPr>
                <a:endParaRPr lang="cs-CZ" sz="1600" kern="0" dirty="0"/>
              </a:p>
              <a:p>
                <a:pPr algn="just">
                  <a:spcAft>
                    <a:spcPts val="1200"/>
                  </a:spcAft>
                  <a:buFont typeface="Arial" panose="020B0604020202020204" pitchFamily="34" charset="0"/>
                  <a:buAutoNum type="arabicPeriod"/>
                  <a:defRPr/>
                </a:pPr>
                <a:endParaRPr lang="cs-CZ" sz="1600" kern="0" dirty="0"/>
              </a:p>
            </p:txBody>
          </p:sp>
        </mc:Choice>
        <mc:Fallback>
          <p:sp>
            <p:nvSpPr>
              <p:cNvPr id="13" name="Zástupný symbol pro obsah 4">
                <a:extLst>
                  <a:ext uri="{FF2B5EF4-FFF2-40B4-BE49-F238E27FC236}">
                    <a16:creationId xmlns:a16="http://schemas.microsoft.com/office/drawing/2014/main" id="{0ED51046-B9EC-41AC-808E-EC950DFF47A0}"/>
                  </a:ext>
                </a:extLst>
              </p:cNvPr>
              <p:cNvSpPr txBox="1">
                <a:spLocks noRot="1" noChangeAspect="1" noMove="1" noResize="1" noEditPoints="1" noAdjustHandles="1" noChangeArrowheads="1" noChangeShapeType="1" noTextEdit="1"/>
              </p:cNvSpPr>
              <p:nvPr/>
            </p:nvSpPr>
            <p:spPr>
              <a:xfrm>
                <a:off x="665999" y="4623200"/>
                <a:ext cx="11087687" cy="1604799"/>
              </a:xfrm>
              <a:prstGeom prst="rect">
                <a:avLst/>
              </a:prstGeom>
              <a:blipFill>
                <a:blip r:embed="rId4"/>
                <a:stretch>
                  <a:fillRect l="-605" t="-4545"/>
                </a:stretch>
              </a:blipFill>
            </p:spPr>
            <p:txBody>
              <a:bodyPr/>
              <a:lstStyle/>
              <a:p>
                <a:r>
                  <a:rPr lang="cs-CZ">
                    <a:noFill/>
                  </a:rPr>
                  <a:t> </a:t>
                </a:r>
              </a:p>
            </p:txBody>
          </p:sp>
        </mc:Fallback>
      </mc:AlternateContent>
    </p:spTree>
    <p:extLst>
      <p:ext uri="{BB962C8B-B14F-4D97-AF65-F5344CB8AC3E}">
        <p14:creationId xmlns:p14="http://schemas.microsoft.com/office/powerpoint/2010/main" val="361387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752D7A-26F0-4ECD-A834-F36A521E8F61}"/>
              </a:ext>
            </a:extLst>
          </p:cNvPr>
          <p:cNvSpPr>
            <a:spLocks noGrp="1"/>
          </p:cNvSpPr>
          <p:nvPr>
            <p:ph type="ftr" sz="quarter" idx="10"/>
          </p:nvPr>
        </p:nvSpPr>
        <p:spPr/>
        <p:txBody>
          <a:bodyPr/>
          <a:lstStyle/>
          <a:p>
            <a:r>
              <a:rPr lang="cs-CZ" dirty="0" err="1"/>
              <a:t>Socrative</a:t>
            </a:r>
            <a:r>
              <a:rPr lang="cs-CZ" dirty="0"/>
              <a:t> </a:t>
            </a:r>
            <a:r>
              <a:rPr lang="cs-CZ" dirty="0" err="1"/>
              <a:t>room</a:t>
            </a:r>
            <a:r>
              <a:rPr lang="cs-CZ" dirty="0"/>
              <a:t> </a:t>
            </a:r>
            <a:r>
              <a:rPr lang="cs-CZ" dirty="0" err="1"/>
              <a:t>name</a:t>
            </a:r>
            <a:r>
              <a:rPr lang="cs-CZ" dirty="0"/>
              <a:t>: FIMA</a:t>
            </a:r>
            <a:endParaRPr lang="en-GB" dirty="0"/>
          </a:p>
        </p:txBody>
      </p:sp>
      <p:sp>
        <p:nvSpPr>
          <p:cNvPr id="3" name="Zástupný symbol pro číslo snímku 2">
            <a:extLst>
              <a:ext uri="{FF2B5EF4-FFF2-40B4-BE49-F238E27FC236}">
                <a16:creationId xmlns:a16="http://schemas.microsoft.com/office/drawing/2014/main" id="{71AA6116-B36B-4FCF-8FD8-21C348AE0ED7}"/>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E38AAAB5-DC73-4AB5-B660-5C8D24C15E11}"/>
              </a:ext>
            </a:extLst>
          </p:cNvPr>
          <p:cNvSpPr>
            <a:spLocks noGrp="1"/>
          </p:cNvSpPr>
          <p:nvPr>
            <p:ph type="title"/>
          </p:nvPr>
        </p:nvSpPr>
        <p:spPr/>
        <p:txBody>
          <a:bodyPr/>
          <a:lstStyle/>
          <a:p>
            <a:r>
              <a:rPr lang="cs-CZ" dirty="0"/>
              <a:t>Nekonečný důchod</a:t>
            </a:r>
          </a:p>
        </p:txBody>
      </p:sp>
      <mc:AlternateContent xmlns:mc="http://schemas.openxmlformats.org/markup-compatibility/2006">
        <mc:Choice xmlns:a14="http://schemas.microsoft.com/office/drawing/2010/main" Requires="a14">
          <p:sp>
            <p:nvSpPr>
              <p:cNvPr id="5" name="Zástupný obsah 4">
                <a:extLst>
                  <a:ext uri="{FF2B5EF4-FFF2-40B4-BE49-F238E27FC236}">
                    <a16:creationId xmlns:a16="http://schemas.microsoft.com/office/drawing/2014/main" id="{8592CA0A-AF73-4E77-BA09-5134EC7F553A}"/>
                  </a:ext>
                </a:extLst>
              </p:cNvPr>
              <p:cNvSpPr>
                <a:spLocks noGrp="1"/>
              </p:cNvSpPr>
              <p:nvPr>
                <p:ph idx="1"/>
              </p:nvPr>
            </p:nvSpPr>
            <p:spPr>
              <a:xfrm>
                <a:off x="720000" y="1692002"/>
                <a:ext cx="10753200" cy="4445998"/>
              </a:xfrm>
            </p:spPr>
            <p:txBody>
              <a:bodyPr/>
              <a:lstStyle/>
              <a:p>
                <a:r>
                  <a:rPr lang="cs-CZ" sz="1600" dirty="0"/>
                  <a:t>Jedná se o výplaty, které nemají ohraničenou dobu vyplácení anuit a svou povahou jsou při splnění určitých podmínek věčné, tedy tvoří </a:t>
                </a:r>
                <a:r>
                  <a:rPr lang="cs-CZ" sz="1600" dirty="0" err="1"/>
                  <a:t>perpetuity</a:t>
                </a:r>
                <a:r>
                  <a:rPr lang="cs-CZ" sz="1600" dirty="0"/>
                  <a:t>. </a:t>
                </a:r>
              </a:p>
              <a:p>
                <a:r>
                  <a:rPr lang="cs-CZ" sz="1600" dirty="0"/>
                  <a:t>Počet úrokových období se tedy blíží nekonečnu. Součet bude konvergovat k řešení vyjádřeného reálným číslem v případě, kdy |q| &lt; 1.</a:t>
                </a:r>
              </a:p>
              <a:p>
                <a:pPr marL="72000" indent="0">
                  <a:buNone/>
                </a:pPr>
                <a:endParaRPr lang="cs-CZ" sz="1600" dirty="0"/>
              </a:p>
              <a:p>
                <a:pPr marL="72000" indent="0">
                  <a:buNone/>
                </a:pPr>
                <a:r>
                  <a:rPr lang="cs-CZ" sz="1600" dirty="0"/>
                  <a:t>Již známe obecný vztah pro součet geometrické řady:</a:t>
                </a:r>
              </a:p>
              <a:p>
                <a:pPr marL="72000" indent="0">
                  <a:buNone/>
                </a:pPr>
                <a14:m>
                  <m:oMath xmlns:m="http://schemas.openxmlformats.org/officeDocument/2006/math">
                    <m:r>
                      <a:rPr lang="cs-CZ" sz="1800" b="1" i="1" smtClean="0">
                        <a:latin typeface="Cambria Math" panose="02040503050406030204" pitchFamily="18" charset="0"/>
                        <a:ea typeface="Cambria Math" panose="02040503050406030204" pitchFamily="18" charset="0"/>
                      </a:rPr>
                      <m:t>𝑫</m:t>
                    </m:r>
                    <m:r>
                      <a:rPr lang="cs-CZ" sz="1800" b="1" i="0">
                        <a:latin typeface="Cambria Math" panose="02040503050406030204" pitchFamily="18" charset="0"/>
                        <a:ea typeface="Cambria Math" panose="02040503050406030204" pitchFamily="18" charset="0"/>
                      </a:rPr>
                      <m:t>=</m:t>
                    </m:r>
                    <m:sSub>
                      <m:sSubPr>
                        <m:ctrlPr>
                          <a:rPr lang="cs-CZ" sz="1800" b="1" i="1" smtClean="0">
                            <a:solidFill>
                              <a:schemeClr val="accent6"/>
                            </a:solidFill>
                            <a:latin typeface="Cambria Math" panose="02040503050406030204" pitchFamily="18" charset="0"/>
                            <a:ea typeface="Cambria Math" panose="02040503050406030204" pitchFamily="18" charset="0"/>
                          </a:rPr>
                        </m:ctrlPr>
                      </m:sSubPr>
                      <m:e>
                        <m:r>
                          <a:rPr lang="cs-CZ" sz="1800" b="1" i="1">
                            <a:solidFill>
                              <a:schemeClr val="accent6"/>
                            </a:solidFill>
                            <a:latin typeface="Cambria Math" panose="02040503050406030204" pitchFamily="18" charset="0"/>
                            <a:ea typeface="Cambria Math" panose="02040503050406030204" pitchFamily="18" charset="0"/>
                          </a:rPr>
                          <m:t>𝒂</m:t>
                        </m:r>
                      </m:e>
                      <m:sub>
                        <m:r>
                          <a:rPr lang="cs-CZ" sz="1800" b="1" i="0">
                            <a:solidFill>
                              <a:schemeClr val="accent6"/>
                            </a:solidFill>
                            <a:latin typeface="Cambria Math" panose="02040503050406030204" pitchFamily="18" charset="0"/>
                            <a:ea typeface="Cambria Math" panose="02040503050406030204" pitchFamily="18" charset="0"/>
                          </a:rPr>
                          <m:t>𝟏</m:t>
                        </m:r>
                      </m:sub>
                    </m:sSub>
                    <m:r>
                      <a:rPr lang="cs-CZ" sz="1800" b="1" i="0">
                        <a:latin typeface="Cambria Math" panose="02040503050406030204" pitchFamily="18" charset="0"/>
                        <a:ea typeface="Cambria Math" panose="02040503050406030204" pitchFamily="18" charset="0"/>
                      </a:rPr>
                      <m:t>⋅</m:t>
                    </m:r>
                    <m:f>
                      <m:fPr>
                        <m:ctrlPr>
                          <a:rPr lang="cs-CZ" sz="1800" b="1" i="1">
                            <a:solidFill>
                              <a:srgbClr val="836967"/>
                            </a:solidFill>
                            <a:latin typeface="Cambria Math" panose="02040503050406030204" pitchFamily="18" charset="0"/>
                            <a:ea typeface="Cambria Math" panose="02040503050406030204" pitchFamily="18" charset="0"/>
                          </a:rPr>
                        </m:ctrlPr>
                      </m:fPr>
                      <m:num>
                        <m:r>
                          <a:rPr lang="cs-CZ" sz="1800" b="1" i="0">
                            <a:latin typeface="Cambria Math" panose="02040503050406030204" pitchFamily="18" charset="0"/>
                            <a:ea typeface="Cambria Math" panose="02040503050406030204" pitchFamily="18" charset="0"/>
                          </a:rPr>
                          <m:t>𝟏</m:t>
                        </m:r>
                        <m:r>
                          <a:rPr lang="cs-CZ" sz="1800" b="1" i="0">
                            <a:latin typeface="Cambria Math" panose="02040503050406030204" pitchFamily="18" charset="0"/>
                            <a:ea typeface="Cambria Math" panose="02040503050406030204" pitchFamily="18" charset="0"/>
                          </a:rPr>
                          <m:t>−</m:t>
                        </m:r>
                        <m:sSup>
                          <m:sSupPr>
                            <m:ctrlPr>
                              <a:rPr lang="cs-CZ" sz="1800" b="1" i="1">
                                <a:solidFill>
                                  <a:srgbClr val="836967"/>
                                </a:solidFill>
                                <a:latin typeface="Cambria Math" panose="02040503050406030204" pitchFamily="18" charset="0"/>
                                <a:ea typeface="Cambria Math" panose="02040503050406030204" pitchFamily="18" charset="0"/>
                              </a:rPr>
                            </m:ctrlPr>
                          </m:sSupPr>
                          <m:e>
                            <m:r>
                              <a:rPr lang="cs-CZ" sz="1800" b="1" i="1" smtClean="0">
                                <a:solidFill>
                                  <a:srgbClr val="00B050"/>
                                </a:solidFill>
                                <a:latin typeface="Cambria Math" panose="02040503050406030204" pitchFamily="18" charset="0"/>
                                <a:ea typeface="Cambria Math" panose="02040503050406030204" pitchFamily="18" charset="0"/>
                              </a:rPr>
                              <m:t>𝒒</m:t>
                            </m:r>
                          </m:e>
                          <m:sup>
                            <m:r>
                              <a:rPr lang="cs-CZ" sz="1800" b="1" i="1">
                                <a:latin typeface="Cambria Math" panose="02040503050406030204" pitchFamily="18" charset="0"/>
                                <a:ea typeface="Cambria Math" panose="02040503050406030204" pitchFamily="18" charset="0"/>
                              </a:rPr>
                              <m:t>𝒏</m:t>
                            </m:r>
                          </m:sup>
                        </m:sSup>
                      </m:num>
                      <m:den>
                        <m:r>
                          <a:rPr lang="cs-CZ" sz="1800" b="1" i="0">
                            <a:latin typeface="Cambria Math" panose="02040503050406030204" pitchFamily="18" charset="0"/>
                            <a:ea typeface="Cambria Math" panose="02040503050406030204" pitchFamily="18" charset="0"/>
                          </a:rPr>
                          <m:t>𝟏</m:t>
                        </m:r>
                        <m:r>
                          <a:rPr lang="cs-CZ" sz="1800" b="1" i="0">
                            <a:latin typeface="Cambria Math" panose="02040503050406030204" pitchFamily="18" charset="0"/>
                            <a:ea typeface="Cambria Math" panose="02040503050406030204" pitchFamily="18" charset="0"/>
                          </a:rPr>
                          <m:t>−</m:t>
                        </m:r>
                        <m:r>
                          <a:rPr lang="cs-CZ" sz="1800" b="1" i="1" smtClean="0">
                            <a:solidFill>
                              <a:srgbClr val="00B050"/>
                            </a:solidFill>
                            <a:latin typeface="Cambria Math" panose="02040503050406030204" pitchFamily="18" charset="0"/>
                            <a:ea typeface="Cambria Math" panose="02040503050406030204" pitchFamily="18" charset="0"/>
                          </a:rPr>
                          <m:t>𝒒</m:t>
                        </m:r>
                      </m:den>
                    </m:f>
                  </m:oMath>
                </a14:m>
                <a:r>
                  <a:rPr lang="cs-CZ" sz="1800" b="1" dirty="0">
                    <a:latin typeface="Cambria Math" panose="02040503050406030204" pitchFamily="18" charset="0"/>
                    <a:ea typeface="Cambria Math" panose="02040503050406030204" pitchFamily="18" charset="0"/>
                  </a:rPr>
                  <a:t>,</a:t>
                </a:r>
              </a:p>
              <a:p>
                <a:pPr marL="72000" indent="0">
                  <a:buNone/>
                </a:pPr>
                <a:r>
                  <a:rPr lang="cs-CZ" sz="1600" dirty="0"/>
                  <a:t>přičemž u věčného důchodu </a:t>
                </a:r>
                <a14:m>
                  <m:oMath xmlns:m="http://schemas.openxmlformats.org/officeDocument/2006/math">
                    <m:r>
                      <a:rPr lang="cs-CZ" sz="1600" i="1" smtClean="0">
                        <a:latin typeface="Cambria Math" panose="02040503050406030204" pitchFamily="18" charset="0"/>
                      </a:rPr>
                      <m:t>𝑛</m:t>
                    </m:r>
                    <m:r>
                      <a:rPr lang="cs-CZ" sz="1600" i="0">
                        <a:latin typeface="Cambria Math" panose="02040503050406030204" pitchFamily="18" charset="0"/>
                      </a:rPr>
                      <m:t>→∞</m:t>
                    </m:r>
                  </m:oMath>
                </a14:m>
                <a:r>
                  <a:rPr lang="cs-CZ" sz="1600" dirty="0"/>
                  <a:t> a </a:t>
                </a:r>
                <a14:m>
                  <m:oMath xmlns:m="http://schemas.openxmlformats.org/officeDocument/2006/math">
                    <m:d>
                      <m:dPr>
                        <m:begChr m:val="|"/>
                        <m:endChr m:val="|"/>
                        <m:ctrlPr>
                          <a:rPr lang="cs-CZ" sz="1600" i="1">
                            <a:solidFill>
                              <a:srgbClr val="836967"/>
                            </a:solidFill>
                            <a:latin typeface="Cambria Math" panose="02040503050406030204" pitchFamily="18" charset="0"/>
                          </a:rPr>
                        </m:ctrlPr>
                      </m:dPr>
                      <m:e>
                        <m:r>
                          <a:rPr lang="cs-CZ" sz="1600" i="1">
                            <a:latin typeface="Cambria Math" panose="02040503050406030204" pitchFamily="18" charset="0"/>
                          </a:rPr>
                          <m:t>𝑞</m:t>
                        </m:r>
                      </m:e>
                    </m:d>
                    <m:r>
                      <a:rPr lang="cs-CZ" sz="1600">
                        <a:latin typeface="Cambria Math" panose="02040503050406030204" pitchFamily="18" charset="0"/>
                      </a:rPr>
                      <m:t>&lt;1</m:t>
                    </m:r>
                  </m:oMath>
                </a14:m>
                <a:r>
                  <a:rPr lang="cs-CZ" sz="1600" dirty="0"/>
                  <a:t>, tudíž člen </a:t>
                </a:r>
                <a14:m>
                  <m:oMath xmlns:m="http://schemas.openxmlformats.org/officeDocument/2006/math">
                    <m:sSup>
                      <m:sSupPr>
                        <m:ctrlPr>
                          <a:rPr lang="cs-CZ" sz="1600" i="1">
                            <a:solidFill>
                              <a:srgbClr val="836967"/>
                            </a:solidFill>
                            <a:latin typeface="Cambria Math" panose="02040503050406030204" pitchFamily="18" charset="0"/>
                          </a:rPr>
                        </m:ctrlPr>
                      </m:sSupPr>
                      <m:e>
                        <m:r>
                          <a:rPr lang="cs-CZ" sz="1600" i="1">
                            <a:latin typeface="Cambria Math" panose="02040503050406030204" pitchFamily="18" charset="0"/>
                          </a:rPr>
                          <m:t>𝑞</m:t>
                        </m:r>
                      </m:e>
                      <m:sup>
                        <m:r>
                          <a:rPr lang="cs-CZ" sz="1600" i="1">
                            <a:latin typeface="Cambria Math" panose="02040503050406030204" pitchFamily="18" charset="0"/>
                          </a:rPr>
                          <m:t>𝑛</m:t>
                        </m:r>
                      </m:sup>
                    </m:sSup>
                  </m:oMath>
                </a14:m>
                <a:r>
                  <a:rPr lang="cs-CZ" sz="1600" dirty="0"/>
                  <a:t> se bude limitně blížit nule. Proto lze vztah zapsat jako:</a:t>
                </a:r>
              </a:p>
              <a:p>
                <a:pPr marL="72000" indent="0">
                  <a:buNone/>
                </a:pPr>
                <a14:m>
                  <m:oMath xmlns:m="http://schemas.openxmlformats.org/officeDocument/2006/math">
                    <m:r>
                      <a:rPr lang="cs-CZ" sz="1800" b="1" i="1" smtClean="0">
                        <a:latin typeface="Cambria Math" panose="02040503050406030204" pitchFamily="18" charset="0"/>
                      </a:rPr>
                      <m:t>𝑫</m:t>
                    </m:r>
                    <m:r>
                      <a:rPr lang="cs-CZ" sz="1800" b="1" i="0">
                        <a:latin typeface="Cambria Math" panose="02040503050406030204" pitchFamily="18" charset="0"/>
                      </a:rPr>
                      <m:t>=</m:t>
                    </m:r>
                    <m:sSub>
                      <m:sSubPr>
                        <m:ctrlPr>
                          <a:rPr lang="cs-CZ" sz="1800" b="1" i="1" smtClean="0">
                            <a:solidFill>
                              <a:schemeClr val="accent6"/>
                            </a:solidFill>
                            <a:latin typeface="Cambria Math" panose="02040503050406030204" pitchFamily="18" charset="0"/>
                          </a:rPr>
                        </m:ctrlPr>
                      </m:sSubPr>
                      <m:e>
                        <m:r>
                          <a:rPr lang="cs-CZ" sz="1800" b="1" i="1">
                            <a:solidFill>
                              <a:schemeClr val="accent6"/>
                            </a:solidFill>
                            <a:latin typeface="Cambria Math" panose="02040503050406030204" pitchFamily="18" charset="0"/>
                          </a:rPr>
                          <m:t>𝒂</m:t>
                        </m:r>
                      </m:e>
                      <m:sub>
                        <m:r>
                          <a:rPr lang="cs-CZ" sz="1800" b="1" i="0">
                            <a:solidFill>
                              <a:schemeClr val="accent6"/>
                            </a:solidFill>
                            <a:latin typeface="Cambria Math" panose="02040503050406030204" pitchFamily="18" charset="0"/>
                          </a:rPr>
                          <m:t>𝟏</m:t>
                        </m:r>
                      </m:sub>
                    </m:sSub>
                    <m:r>
                      <a:rPr lang="cs-CZ" sz="1800" b="1" i="0">
                        <a:latin typeface="Cambria Math" panose="02040503050406030204" pitchFamily="18" charset="0"/>
                      </a:rPr>
                      <m:t>⋅</m:t>
                    </m:r>
                    <m:f>
                      <m:fPr>
                        <m:ctrlPr>
                          <a:rPr lang="cs-CZ" sz="1800" b="1" i="1">
                            <a:solidFill>
                              <a:srgbClr val="836967"/>
                            </a:solidFill>
                            <a:latin typeface="Cambria Math" panose="02040503050406030204" pitchFamily="18" charset="0"/>
                          </a:rPr>
                        </m:ctrlPr>
                      </m:fPr>
                      <m:num>
                        <m:r>
                          <a:rPr lang="cs-CZ" sz="1800" b="1" i="0">
                            <a:latin typeface="Cambria Math" panose="02040503050406030204" pitchFamily="18" charset="0"/>
                          </a:rPr>
                          <m:t>𝟏</m:t>
                        </m:r>
                      </m:num>
                      <m:den>
                        <m:r>
                          <a:rPr lang="cs-CZ" sz="1800" b="1" i="0">
                            <a:latin typeface="Cambria Math" panose="02040503050406030204" pitchFamily="18" charset="0"/>
                          </a:rPr>
                          <m:t>𝟏</m:t>
                        </m:r>
                        <m:r>
                          <a:rPr lang="cs-CZ" sz="1800" b="1" i="0">
                            <a:latin typeface="Cambria Math" panose="02040503050406030204" pitchFamily="18" charset="0"/>
                          </a:rPr>
                          <m:t>−</m:t>
                        </m:r>
                        <m:r>
                          <a:rPr lang="cs-CZ" sz="1800" b="1" i="1" smtClean="0">
                            <a:solidFill>
                              <a:srgbClr val="00B050"/>
                            </a:solidFill>
                            <a:latin typeface="Cambria Math" panose="02040503050406030204" pitchFamily="18" charset="0"/>
                          </a:rPr>
                          <m:t>𝒒</m:t>
                        </m:r>
                      </m:den>
                    </m:f>
                  </m:oMath>
                </a14:m>
                <a:r>
                  <a:rPr lang="cs-CZ" sz="1800" b="1" dirty="0"/>
                  <a:t>			</a:t>
                </a:r>
                <a:r>
                  <a:rPr lang="cs-CZ" sz="1800" dirty="0">
                    <a:solidFill>
                      <a:srgbClr val="836967"/>
                    </a:solidFill>
                  </a:rPr>
                  <a:t> </a:t>
                </a:r>
                <a14:m>
                  <m:oMath xmlns:m="http://schemas.openxmlformats.org/officeDocument/2006/math">
                    <m:sSub>
                      <m:sSubPr>
                        <m:ctrlPr>
                          <a:rPr lang="cs-CZ" sz="1800" i="1" dirty="0">
                            <a:solidFill>
                              <a:srgbClr val="836967"/>
                            </a:solidFill>
                            <a:latin typeface="Cambria Math" panose="02040503050406030204" pitchFamily="18" charset="0"/>
                          </a:rPr>
                        </m:ctrlPr>
                      </m:sSubPr>
                      <m:e>
                        <m:r>
                          <a:rPr lang="cs-CZ" sz="1800" i="1" dirty="0">
                            <a:latin typeface="Cambria Math" panose="02040503050406030204" pitchFamily="18" charset="0"/>
                          </a:rPr>
                          <m:t>𝐷</m:t>
                        </m:r>
                      </m:e>
                      <m:sub>
                        <m:r>
                          <a:rPr lang="cs-CZ" sz="1800" dirty="0">
                            <a:latin typeface="Cambria Math" panose="02040503050406030204" pitchFamily="18" charset="0"/>
                          </a:rPr>
                          <m:t>0</m:t>
                        </m:r>
                      </m:sub>
                    </m:sSub>
                    <m:r>
                      <a:rPr lang="cs-CZ" sz="1800" dirty="0">
                        <a:latin typeface="Cambria Math" panose="02040503050406030204" pitchFamily="18" charset="0"/>
                      </a:rPr>
                      <m:t>=</m:t>
                    </m:r>
                    <m:r>
                      <a:rPr lang="cs-CZ" sz="1800" i="1" dirty="0" smtClean="0">
                        <a:solidFill>
                          <a:schemeClr val="accent6"/>
                        </a:solidFill>
                        <a:latin typeface="Cambria Math" panose="02040503050406030204" pitchFamily="18" charset="0"/>
                      </a:rPr>
                      <m:t>𝑎</m:t>
                    </m:r>
                    <m:r>
                      <a:rPr lang="cs-CZ" sz="1800" b="1">
                        <a:latin typeface="Cambria Math" panose="02040503050406030204" pitchFamily="18" charset="0"/>
                      </a:rPr>
                      <m:t>⋅</m:t>
                    </m:r>
                    <m:f>
                      <m:fPr>
                        <m:ctrlPr>
                          <a:rPr lang="cs-CZ" sz="1800" i="1" dirty="0">
                            <a:solidFill>
                              <a:srgbClr val="836967"/>
                            </a:solidFill>
                            <a:latin typeface="Cambria Math" panose="02040503050406030204" pitchFamily="18" charset="0"/>
                          </a:rPr>
                        </m:ctrlPr>
                      </m:fPr>
                      <m:num>
                        <m:r>
                          <a:rPr lang="cs-CZ" sz="1800" dirty="0">
                            <a:latin typeface="Cambria Math" panose="02040503050406030204" pitchFamily="18" charset="0"/>
                          </a:rPr>
                          <m:t>1+</m:t>
                        </m:r>
                        <m:r>
                          <a:rPr lang="cs-CZ" sz="1800" i="1" dirty="0">
                            <a:latin typeface="Cambria Math" panose="02040503050406030204" pitchFamily="18" charset="0"/>
                          </a:rPr>
                          <m:t>𝑟</m:t>
                        </m:r>
                      </m:num>
                      <m:den>
                        <m:r>
                          <a:rPr lang="cs-CZ" sz="1800" i="1" dirty="0">
                            <a:latin typeface="Cambria Math" panose="02040503050406030204" pitchFamily="18" charset="0"/>
                          </a:rPr>
                          <m:t>𝑟</m:t>
                        </m:r>
                      </m:den>
                    </m:f>
                  </m:oMath>
                </a14:m>
                <a:r>
                  <a:rPr lang="cs-CZ" sz="1800" b="1" dirty="0"/>
                  <a:t> </a:t>
                </a:r>
                <a:r>
                  <a:rPr lang="cs-CZ" sz="1400" dirty="0"/>
                  <a:t>  při ÚO = PO a předlhůtním důchodu</a:t>
                </a:r>
                <a:endParaRPr lang="cs-CZ" sz="1800" b="1" dirty="0"/>
              </a:p>
              <a:p>
                <a:pPr marL="72000" indent="0">
                  <a:buNone/>
                </a:pPr>
                <a:r>
                  <a:rPr lang="cs-CZ" sz="1800" b="1" dirty="0"/>
                  <a:t>				  </a:t>
                </a:r>
                <a14:m>
                  <m:oMath xmlns:m="http://schemas.openxmlformats.org/officeDocument/2006/math">
                    <m:sSub>
                      <m:sSubPr>
                        <m:ctrlPr>
                          <a:rPr lang="cs-CZ" sz="1600" dirty="0" smtClean="0">
                            <a:solidFill>
                              <a:srgbClr val="836967"/>
                            </a:solidFill>
                            <a:latin typeface="Cambria Math" panose="02040503050406030204" pitchFamily="18" charset="0"/>
                          </a:rPr>
                        </m:ctrlPr>
                      </m:sSubPr>
                      <m:e>
                        <m:r>
                          <a:rPr lang="cs-CZ" sz="1600" i="1" dirty="0">
                            <a:latin typeface="Cambria Math" panose="02040503050406030204" pitchFamily="18" charset="0"/>
                          </a:rPr>
                          <m:t>𝐷</m:t>
                        </m:r>
                      </m:e>
                      <m:sub>
                        <m:r>
                          <a:rPr lang="cs-CZ" sz="1600" i="0" dirty="0">
                            <a:latin typeface="Cambria Math" panose="02040503050406030204" pitchFamily="18" charset="0"/>
                          </a:rPr>
                          <m:t>1</m:t>
                        </m:r>
                      </m:sub>
                    </m:sSub>
                    <m:r>
                      <a:rPr lang="cs-CZ" sz="1600" i="0" dirty="0">
                        <a:latin typeface="Cambria Math" panose="02040503050406030204" pitchFamily="18" charset="0"/>
                      </a:rPr>
                      <m:t>=</m:t>
                    </m:r>
                    <m:f>
                      <m:fPr>
                        <m:ctrlPr>
                          <a:rPr lang="cs-CZ" sz="1600" i="1" dirty="0">
                            <a:solidFill>
                              <a:srgbClr val="836967"/>
                            </a:solidFill>
                            <a:latin typeface="Cambria Math" panose="02040503050406030204" pitchFamily="18" charset="0"/>
                          </a:rPr>
                        </m:ctrlPr>
                      </m:fPr>
                      <m:num>
                        <m:r>
                          <a:rPr lang="cs-CZ" sz="1600" i="1" dirty="0">
                            <a:latin typeface="Cambria Math" panose="02040503050406030204" pitchFamily="18" charset="0"/>
                          </a:rPr>
                          <m:t>𝑎</m:t>
                        </m:r>
                      </m:num>
                      <m:den>
                        <m:r>
                          <a:rPr lang="cs-CZ" sz="1600" i="1" dirty="0">
                            <a:latin typeface="Cambria Math" panose="02040503050406030204" pitchFamily="18" charset="0"/>
                          </a:rPr>
                          <m:t>𝑟</m:t>
                        </m:r>
                      </m:den>
                    </m:f>
                  </m:oMath>
                </a14:m>
                <a:r>
                  <a:rPr lang="cs-CZ" sz="1600" dirty="0"/>
                  <a:t>	</a:t>
                </a:r>
                <a:r>
                  <a:rPr lang="cs-CZ" sz="1400" dirty="0"/>
                  <a:t>          při ÚO = PO a polhůtním důchodu</a:t>
                </a:r>
                <a:endParaRPr lang="cs-CZ" sz="1600" dirty="0"/>
              </a:p>
            </p:txBody>
          </p:sp>
        </mc:Choice>
        <mc:Fallback>
          <p:sp>
            <p:nvSpPr>
              <p:cNvPr id="5" name="Zástupný obsah 4">
                <a:extLst>
                  <a:ext uri="{FF2B5EF4-FFF2-40B4-BE49-F238E27FC236}">
                    <a16:creationId xmlns:a16="http://schemas.microsoft.com/office/drawing/2014/main" id="{8592CA0A-AF73-4E77-BA09-5134EC7F553A}"/>
                  </a:ext>
                </a:extLst>
              </p:cNvPr>
              <p:cNvSpPr>
                <a:spLocks noGrp="1" noRot="1" noChangeAspect="1" noMove="1" noResize="1" noEditPoints="1" noAdjustHandles="1" noChangeArrowheads="1" noChangeShapeType="1" noTextEdit="1"/>
              </p:cNvSpPr>
              <p:nvPr>
                <p:ph idx="1"/>
              </p:nvPr>
            </p:nvSpPr>
            <p:spPr>
              <a:xfrm>
                <a:off x="720000" y="1692002"/>
                <a:ext cx="10753200" cy="4445998"/>
              </a:xfrm>
              <a:blipFill>
                <a:blip r:embed="rId2"/>
                <a:stretch>
                  <a:fillRect l="-454"/>
                </a:stretch>
              </a:blipFill>
            </p:spPr>
            <p:txBody>
              <a:bodyPr/>
              <a:lstStyle/>
              <a:p>
                <a:r>
                  <a:rPr lang="cs-CZ">
                    <a:noFill/>
                  </a:rPr>
                  <a:t> </a:t>
                </a:r>
              </a:p>
            </p:txBody>
          </p:sp>
        </mc:Fallback>
      </mc:AlternateContent>
      <p:pic>
        <p:nvPicPr>
          <p:cNvPr id="7" name="Obrázek 6">
            <a:extLst>
              <a:ext uri="{FF2B5EF4-FFF2-40B4-BE49-F238E27FC236}">
                <a16:creationId xmlns:a16="http://schemas.microsoft.com/office/drawing/2014/main" id="{289F421E-66C9-4069-9E87-D45836B5FA9C}"/>
              </a:ext>
            </a:extLst>
          </p:cNvPr>
          <p:cNvPicPr>
            <a:picLocks noChangeAspect="1"/>
          </p:cNvPicPr>
          <p:nvPr/>
        </p:nvPicPr>
        <p:blipFill>
          <a:blip r:embed="rId3"/>
          <a:stretch>
            <a:fillRect/>
          </a:stretch>
        </p:blipFill>
        <p:spPr>
          <a:xfrm>
            <a:off x="9364306" y="167871"/>
            <a:ext cx="2174945" cy="1429305"/>
          </a:xfrm>
          <a:prstGeom prst="rect">
            <a:avLst/>
          </a:prstGeom>
          <a:ln>
            <a:noFill/>
          </a:ln>
          <a:effectLst>
            <a:outerShdw blurRad="292100" dist="139700" dir="2700000" algn="tl" rotWithShape="0">
              <a:srgbClr val="333333">
                <a:alpha val="65000"/>
              </a:srgbClr>
            </a:outerShdw>
          </a:effectLst>
        </p:spPr>
      </p:pic>
      <p:cxnSp>
        <p:nvCxnSpPr>
          <p:cNvPr id="9" name="Přímá spojnice se šipkou 8">
            <a:extLst>
              <a:ext uri="{FF2B5EF4-FFF2-40B4-BE49-F238E27FC236}">
                <a16:creationId xmlns:a16="http://schemas.microsoft.com/office/drawing/2014/main" id="{0B0E1A2E-2B2D-4723-9B56-37C2C586BCF7}"/>
              </a:ext>
            </a:extLst>
          </p:cNvPr>
          <p:cNvCxnSpPr/>
          <p:nvPr/>
        </p:nvCxnSpPr>
        <p:spPr bwMode="auto">
          <a:xfrm>
            <a:off x="2281561" y="5273336"/>
            <a:ext cx="178441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a:extLst>
              <a:ext uri="{FF2B5EF4-FFF2-40B4-BE49-F238E27FC236}">
                <a16:creationId xmlns:a16="http://schemas.microsoft.com/office/drawing/2014/main" id="{67E9F7A1-0332-49D9-B368-2F4159265EBE}"/>
              </a:ext>
            </a:extLst>
          </p:cNvPr>
          <p:cNvCxnSpPr/>
          <p:nvPr/>
        </p:nvCxnSpPr>
        <p:spPr bwMode="auto">
          <a:xfrm>
            <a:off x="2281561" y="5399103"/>
            <a:ext cx="1784412" cy="47791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7343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DDDACB1-6A7E-44B7-BD4A-25AAD159F9CE}"/>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4CC429DC-118D-46A3-A851-8D4AEE654D17}"/>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9D4E41A6-2801-42C3-B8C5-AF7218CBDC28}"/>
              </a:ext>
            </a:extLst>
          </p:cNvPr>
          <p:cNvSpPr>
            <a:spLocks noGrp="1"/>
          </p:cNvSpPr>
          <p:nvPr>
            <p:ph type="title"/>
          </p:nvPr>
        </p:nvSpPr>
        <p:spPr/>
        <p:txBody>
          <a:bodyPr/>
          <a:lstStyle/>
          <a:p>
            <a:r>
              <a:rPr lang="cs-CZ" dirty="0"/>
              <a:t>Jaké příklady budeme řešit?</a:t>
            </a:r>
          </a:p>
        </p:txBody>
      </p:sp>
      <p:sp>
        <p:nvSpPr>
          <p:cNvPr id="5" name="Zástupný obsah 4">
            <a:extLst>
              <a:ext uri="{FF2B5EF4-FFF2-40B4-BE49-F238E27FC236}">
                <a16:creationId xmlns:a16="http://schemas.microsoft.com/office/drawing/2014/main" id="{1BF6549D-6392-4F12-AFA9-12C08855B208}"/>
              </a:ext>
            </a:extLst>
          </p:cNvPr>
          <p:cNvSpPr>
            <a:spLocks noGrp="1"/>
          </p:cNvSpPr>
          <p:nvPr>
            <p:ph idx="1"/>
          </p:nvPr>
        </p:nvSpPr>
        <p:spPr/>
        <p:txBody>
          <a:bodyPr/>
          <a:lstStyle/>
          <a:p>
            <a:pPr lvl="1"/>
            <a:r>
              <a:rPr lang="cs-CZ" sz="2400" dirty="0"/>
              <a:t>Co hledám?</a:t>
            </a:r>
          </a:p>
          <a:p>
            <a:pPr marL="1200150" lvl="2" indent="-285750">
              <a:buClr>
                <a:srgbClr val="0000DC"/>
              </a:buClr>
              <a:buFont typeface="Arial" panose="020B0604020202020204" pitchFamily="34" charset="0"/>
              <a:buChar char="•"/>
            </a:pPr>
            <a:r>
              <a:rPr lang="cs-CZ" sz="2000" dirty="0"/>
              <a:t>Současnou hodnotu = kolik musím mít naspořeno na začátku důchodu = PVA</a:t>
            </a:r>
          </a:p>
          <a:p>
            <a:pPr marL="1200150" lvl="2" indent="-285750">
              <a:buClr>
                <a:srgbClr val="0000DC"/>
              </a:buClr>
              <a:buFont typeface="Arial" panose="020B0604020202020204" pitchFamily="34" charset="0"/>
              <a:buChar char="•"/>
            </a:pPr>
            <a:r>
              <a:rPr lang="cs-CZ" sz="2000" dirty="0"/>
              <a:t>Výši anuity = výši pravidelného důchodu = a</a:t>
            </a:r>
          </a:p>
          <a:p>
            <a:pPr marL="1200150" lvl="2" indent="-285750">
              <a:buClr>
                <a:srgbClr val="0000DC"/>
              </a:buClr>
              <a:buFont typeface="Arial" panose="020B0604020202020204" pitchFamily="34" charset="0"/>
              <a:buChar char="•"/>
            </a:pPr>
            <a:r>
              <a:rPr lang="cs-CZ" sz="2000" dirty="0"/>
              <a:t>Délku důchodu = n</a:t>
            </a:r>
          </a:p>
          <a:p>
            <a:pPr lvl="2">
              <a:buClr>
                <a:srgbClr val="0000DC"/>
              </a:buClr>
            </a:pPr>
            <a:endParaRPr lang="cs-CZ" sz="2000" dirty="0"/>
          </a:p>
          <a:p>
            <a:pPr lvl="1"/>
            <a:r>
              <a:rPr lang="cs-CZ" sz="2400" dirty="0"/>
              <a:t>Pozor na úrokové období, zadanou úrokovou míru a typ úročení </a:t>
            </a:r>
          </a:p>
          <a:p>
            <a:pPr marL="1200150" lvl="2" indent="-285750">
              <a:buClr>
                <a:srgbClr val="0000DC"/>
              </a:buClr>
              <a:buFont typeface="Arial" panose="020B0604020202020204" pitchFamily="34" charset="0"/>
              <a:buChar char="•"/>
            </a:pPr>
            <a:r>
              <a:rPr lang="cs-CZ" sz="2000" dirty="0"/>
              <a:t>Vybíráme častěji během jednoho úrokového období?</a:t>
            </a:r>
          </a:p>
          <a:p>
            <a:pPr marL="1200150" lvl="2" indent="-285750">
              <a:buClr>
                <a:srgbClr val="0000DC"/>
              </a:buClr>
              <a:buFont typeface="Arial" panose="020B0604020202020204" pitchFamily="34" charset="0"/>
              <a:buChar char="•"/>
            </a:pPr>
            <a:r>
              <a:rPr lang="cs-CZ" sz="2000" dirty="0"/>
              <a:t>Je třeba upravit nominální úrokovou míru na úrokové období?</a:t>
            </a:r>
          </a:p>
          <a:p>
            <a:pPr marL="1200150" lvl="2" indent="-285750">
              <a:buClr>
                <a:srgbClr val="0000DC"/>
              </a:buClr>
              <a:buFont typeface="Arial" panose="020B0604020202020204" pitchFamily="34" charset="0"/>
              <a:buChar char="•"/>
            </a:pPr>
            <a:r>
              <a:rPr lang="cs-CZ" sz="2000" dirty="0"/>
              <a:t>Úročí banka standardně (složeně), nebo jinak (spojitě, jednoduše?)</a:t>
            </a:r>
          </a:p>
          <a:p>
            <a:pPr lvl="2">
              <a:buClr>
                <a:srgbClr val="0000DC"/>
              </a:buClr>
            </a:pPr>
            <a:endParaRPr lang="cs-CZ" sz="2400" dirty="0"/>
          </a:p>
          <a:p>
            <a:pPr lvl="1"/>
            <a:r>
              <a:rPr lang="cs-CZ" sz="2400" dirty="0"/>
              <a:t>zohledňuji daň, inflaci, poplatky</a:t>
            </a:r>
          </a:p>
          <a:p>
            <a:pPr marL="1200150" lvl="2" indent="-285750">
              <a:buClr>
                <a:srgbClr val="0000DC"/>
              </a:buClr>
              <a:buFont typeface="Arial" panose="020B0604020202020204" pitchFamily="34" charset="0"/>
              <a:buChar char="•"/>
            </a:pPr>
            <a:r>
              <a:rPr lang="cs-CZ" sz="2000" dirty="0"/>
              <a:t>Daň se platí vždy ze zisku!!!</a:t>
            </a:r>
          </a:p>
          <a:p>
            <a:pPr marL="1200150" lvl="2" indent="-285750">
              <a:buClr>
                <a:srgbClr val="0000DC"/>
              </a:buClr>
              <a:buFont typeface="Arial" panose="020B0604020202020204" pitchFamily="34" charset="0"/>
              <a:buChar char="•"/>
            </a:pPr>
            <a:r>
              <a:rPr lang="cs-CZ" sz="2000" dirty="0"/>
              <a:t>Pozor na období: rozdíl mezi ÚO a DO, roční poplatky za správu apod.</a:t>
            </a:r>
          </a:p>
          <a:p>
            <a:pPr marL="1200150" lvl="2" indent="-285750">
              <a:buClr>
                <a:srgbClr val="0000DC"/>
              </a:buClr>
              <a:buFont typeface="Arial" panose="020B0604020202020204" pitchFamily="34" charset="0"/>
              <a:buChar char="•"/>
            </a:pPr>
            <a:r>
              <a:rPr lang="cs-CZ" sz="2000" dirty="0"/>
              <a:t>Diskontuji FV na reálnou hodnotu = totožný postup co dříve</a:t>
            </a:r>
          </a:p>
          <a:p>
            <a:pPr marL="1200150" lvl="2" indent="-285750">
              <a:buClr>
                <a:srgbClr val="0000DC"/>
              </a:buClr>
              <a:buFont typeface="Arial" panose="020B0604020202020204" pitchFamily="34" charset="0"/>
              <a:buChar char="•"/>
            </a:pPr>
            <a:endParaRPr lang="cs-CZ" sz="2400" dirty="0"/>
          </a:p>
          <a:p>
            <a:pPr lvl="1"/>
            <a:r>
              <a:rPr lang="cs-CZ" sz="2400" dirty="0"/>
              <a:t>Dynamický vývoj: změny v úrokové sazbě, inflaci apod.</a:t>
            </a:r>
          </a:p>
          <a:p>
            <a:endParaRPr lang="cs-CZ" dirty="0"/>
          </a:p>
        </p:txBody>
      </p:sp>
    </p:spTree>
    <p:extLst>
      <p:ext uri="{BB962C8B-B14F-4D97-AF65-F5344CB8AC3E}">
        <p14:creationId xmlns:p14="http://schemas.microsoft.com/office/powerpoint/2010/main" val="1684995394"/>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EN.potx" id="{F7C11DC7-1B8A-49B4-9AAA-52303DEDAF7D}" vid="{B13F5AAB-AC0E-4CB5-95CC-537D369F30D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822CDD262779F4C8A243605C98B3D6B" ma:contentTypeVersion="2" ma:contentTypeDescription="Vytvoří nový dokument" ma:contentTypeScope="" ma:versionID="dad63895392c43049a9238c09fe65b8b">
  <xsd:schema xmlns:xsd="http://www.w3.org/2001/XMLSchema" xmlns:xs="http://www.w3.org/2001/XMLSchema" xmlns:p="http://schemas.microsoft.com/office/2006/metadata/properties" xmlns:ns2="cc1cf008-a30f-4977-b954-94b46cff7c22" targetNamespace="http://schemas.microsoft.com/office/2006/metadata/properties" ma:root="true" ma:fieldsID="f0bc817c8727c8f667ac32d77954998f" ns2:_="">
    <xsd:import namespace="cc1cf008-a30f-4977-b954-94b46cff7c2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cf008-a30f-4977-b954-94b46cff7c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351C0F-234A-400C-8961-05AD3D13BF54}">
  <ds:schemaRefs>
    <ds:schemaRef ds:uri="http://schemas.microsoft.com/sharepoint/v3/contenttype/forms"/>
  </ds:schemaRefs>
</ds:datastoreItem>
</file>

<file path=customXml/itemProps2.xml><?xml version="1.0" encoding="utf-8"?>
<ds:datastoreItem xmlns:ds="http://schemas.openxmlformats.org/officeDocument/2006/customXml" ds:itemID="{90E6D488-4097-46AC-BE9E-53A1D248C0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cf008-a30f-4977-b954-94b46cff7c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E2EA8E-5274-4FF5-96CF-566D06C799F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prezentace-econ-en (1)</Template>
  <TotalTime>2500</TotalTime>
  <Words>1702</Words>
  <Application>Microsoft Office PowerPoint</Application>
  <PresentationFormat>Širokoúhlá obrazovka</PresentationFormat>
  <Paragraphs>226</Paragraphs>
  <Slides>23</Slides>
  <Notes>0</Notes>
  <HiddenSlides>0</HiddenSlides>
  <MMClips>1</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23</vt:i4>
      </vt:variant>
    </vt:vector>
  </HeadingPairs>
  <TitlesOfParts>
    <vt:vector size="30" baseType="lpstr">
      <vt:lpstr>Arial</vt:lpstr>
      <vt:lpstr>Calibri</vt:lpstr>
      <vt:lpstr>Cambria Math</vt:lpstr>
      <vt:lpstr>Tahoma</vt:lpstr>
      <vt:lpstr>Times New Roman</vt:lpstr>
      <vt:lpstr>Wingdings</vt:lpstr>
      <vt:lpstr>Presentation_MU_EN</vt:lpstr>
      <vt:lpstr>Anuitní počet s aplikací na výpočet  současné hodnoty.</vt:lpstr>
      <vt:lpstr>Důchod</vt:lpstr>
      <vt:lpstr>Pilíře důchodového systému</vt:lpstr>
      <vt:lpstr>Vše, co potřebujete znát</vt:lpstr>
      <vt:lpstr>Prezentace aplikace PowerPoint</vt:lpstr>
      <vt:lpstr>Hraní si s časovými hodnotami</vt:lpstr>
      <vt:lpstr>Současná hodnota anuity (= důchod)</vt:lpstr>
      <vt:lpstr>Nekonečný důchod</vt:lpstr>
      <vt:lpstr>Jaké příklady budeme řešit?</vt:lpstr>
      <vt:lpstr>Vzorový příklad - důchod</vt:lpstr>
      <vt:lpstr>Vzorový příklad - řešení</vt:lpstr>
      <vt:lpstr>Prezentace příkladů</vt:lpstr>
      <vt:lpstr>Příklad Socrative 1</vt:lpstr>
      <vt:lpstr>Příklad Socrative 1 – řešení</vt:lpstr>
      <vt:lpstr>Příklad Socrative 1 – řešení</vt:lpstr>
      <vt:lpstr>Příklad Socrative 2  </vt:lpstr>
      <vt:lpstr>Příklad Socrative 2 – řešení 1/2</vt:lpstr>
      <vt:lpstr>Příklad Socrative 2 – řešení 2/2</vt:lpstr>
      <vt:lpstr>Příklad Socrative 3 – část 1/2</vt:lpstr>
      <vt:lpstr>Příklad Socrative 3 – řešení 1/2</vt:lpstr>
      <vt:lpstr>Příklad Socrative 4 – část 2/2</vt:lpstr>
      <vt:lpstr>Příklad Socrative 4 – řešení 2/2</vt:lpstr>
      <vt:lpstr>Děkuji za aktivní účast   v případě dotazů piště </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Gyönyörová Lucie</dc:creator>
  <cp:lastModifiedBy>Lukáš Marek</cp:lastModifiedBy>
  <cp:revision>178</cp:revision>
  <cp:lastPrinted>1601-01-01T00:00:00Z</cp:lastPrinted>
  <dcterms:created xsi:type="dcterms:W3CDTF">2020-09-24T08:51:58Z</dcterms:created>
  <dcterms:modified xsi:type="dcterms:W3CDTF">2020-11-25T23:07:19Z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0x0101006822CDD262779F4C8A243605C98B3D6B</vt:lpwstr>
  </property>
</Properties>
</file>