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306" r:id="rId6"/>
    <p:sldId id="305" r:id="rId7"/>
    <p:sldId id="288" r:id="rId8"/>
    <p:sldId id="289" r:id="rId9"/>
    <p:sldId id="278" r:id="rId10"/>
    <p:sldId id="294" r:id="rId11"/>
    <p:sldId id="295" r:id="rId12"/>
    <p:sldId id="292" r:id="rId13"/>
    <p:sldId id="303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yönyörová Lucie" initials="GL" lastIdx="4" clrIdx="0">
    <p:extLst>
      <p:ext uri="{19B8F6BF-5375-455C-9EA6-DF929625EA0E}">
        <p15:presenceInfo xmlns:p15="http://schemas.microsoft.com/office/powerpoint/2012/main" userId="4293b5ad8b6443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72" d="100"/>
          <a:sy n="72" d="100"/>
        </p:scale>
        <p:origin x="708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MATEMATIKA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Organizace výuky, základy úročení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32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</a:t>
            </a:r>
            <a:r>
              <a:rPr lang="cs-CZ" dirty="0" err="1"/>
              <a:t>info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38002"/>
            <a:ext cx="10753200" cy="46987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Přednášející:</a:t>
            </a:r>
            <a:endParaRPr lang="en-US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I</a:t>
            </a:r>
            <a:r>
              <a:rPr lang="cs-CZ" sz="2400" dirty="0">
                <a:ea typeface="+mn-lt"/>
                <a:cs typeface="+mn-lt"/>
              </a:rPr>
              <a:t>ng. Luděk </a:t>
            </a:r>
            <a:r>
              <a:rPr lang="cs-CZ" sz="2400" dirty="0" err="1">
                <a:ea typeface="+mn-lt"/>
                <a:cs typeface="+mn-lt"/>
              </a:rPr>
              <a:t>Benada</a:t>
            </a:r>
            <a:r>
              <a:rPr lang="cs-CZ" sz="2400" dirty="0">
                <a:ea typeface="+mn-lt"/>
                <a:cs typeface="+mn-lt"/>
              </a:rPr>
              <a:t>, Ph.D.</a:t>
            </a:r>
            <a:endParaRPr lang="en-US" sz="240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dirty="0">
                <a:ea typeface="+mn-lt"/>
                <a:cs typeface="+mn-lt"/>
              </a:rPr>
              <a:t>Kancelář ř. 402, e-mail: benada@mail.muni.cz</a:t>
            </a:r>
            <a:endParaRPr lang="en-US" sz="24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Cvičící:</a:t>
            </a:r>
            <a:endParaRPr lang="en-US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dirty="0">
                <a:ea typeface="+mn-lt"/>
                <a:cs typeface="+mn-lt"/>
              </a:rPr>
              <a:t>Ing. Lukáš Marek</a:t>
            </a:r>
            <a:endParaRPr lang="en-US" sz="240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dirty="0">
                <a:ea typeface="+mn-lt"/>
                <a:cs typeface="+mn-lt"/>
              </a:rPr>
              <a:t>Kancelář č. 303, e-mail: lukas.marek@mail.muni.cz</a:t>
            </a:r>
            <a:endParaRPr lang="en-US" sz="24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dirty="0">
                <a:ea typeface="+mn-lt"/>
                <a:cs typeface="+mn-lt"/>
              </a:rPr>
              <a:t>Ing. Lucie </a:t>
            </a:r>
            <a:r>
              <a:rPr lang="cs-CZ" sz="2400" dirty="0" err="1">
                <a:ea typeface="+mn-lt"/>
                <a:cs typeface="+mn-lt"/>
              </a:rPr>
              <a:t>Gyönyörová</a:t>
            </a:r>
            <a:endParaRPr lang="en-US" sz="240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dirty="0">
                <a:ea typeface="+mn-lt"/>
                <a:cs typeface="+mn-lt"/>
              </a:rPr>
              <a:t>Kancelář č. 303, e-mail: 433854@mail.muni.cz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9653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výuky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000710"/>
              </p:ext>
            </p:extLst>
          </p:nvPr>
        </p:nvGraphicFramePr>
        <p:xfrm>
          <a:off x="1431758" y="1540045"/>
          <a:ext cx="8349917" cy="4212000"/>
        </p:xfrm>
        <a:graphic>
          <a:graphicData uri="http://schemas.openxmlformats.org/drawingml/2006/table">
            <a:tbl>
              <a:tblPr firstRow="1" firstCol="1" bandRow="1"/>
              <a:tblGrid>
                <a:gridCol w="717737">
                  <a:extLst>
                    <a:ext uri="{9D8B030D-6E8A-4147-A177-3AD203B41FA5}">
                      <a16:colId xmlns:a16="http://schemas.microsoft.com/office/drawing/2014/main" val="3793979463"/>
                    </a:ext>
                  </a:extLst>
                </a:gridCol>
                <a:gridCol w="717737">
                  <a:extLst>
                    <a:ext uri="{9D8B030D-6E8A-4147-A177-3AD203B41FA5}">
                      <a16:colId xmlns:a16="http://schemas.microsoft.com/office/drawing/2014/main" val="1524879062"/>
                    </a:ext>
                  </a:extLst>
                </a:gridCol>
                <a:gridCol w="6914443">
                  <a:extLst>
                    <a:ext uri="{9D8B030D-6E8A-4147-A177-3AD203B41FA5}">
                      <a16:colId xmlns:a16="http://schemas.microsoft.com/office/drawing/2014/main" val="185670919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Týden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Datum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Náplň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75004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Úvodní seminář, organizace, harmonogram. Opakování polhůtní, předlhůtní úrok, lineární a exponenciální úročení.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92811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Kombinované úročení, daně a inflace.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66899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Reálný úrok v procesu diskrétního a spojitého úročení.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95172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Dokončení úrokového počtu a rekapitulace k testu.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95235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Kontrolní test č. 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31287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Anuitní počet s aplikací na výpočet budoucí hodnoty.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1420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19.11.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Komplexní příklady se zaměřením na FV.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356021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26.11.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Anuitní počet s aplikací na výpočet současné hodnoty.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9219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Komplexní příklady.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01016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Problematika úvěrů.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42185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Kontrolní test č. 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4844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Opravný test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72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15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IS – Studijní materiály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Prezentace, skripta, příklady na cvičení, doplňující materiály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Literatura: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Základní, povinná: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Skripta FIMA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BUCHANAN, J. Robert. An undergraduate introduction to financial mathematics. 3rd ed. New Jersey: World Scientific, 2012. xviii, 464. ISBN 9789814407441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5569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Doporučená:</a:t>
            </a:r>
          </a:p>
          <a:p>
            <a:pPr marL="503555" lvl="1" indent="-17970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ŠOBA, Oldřich a Martin ŠIRŮČEK. Finanční matematika v praxi. 2., aktualizované a </a:t>
            </a:r>
            <a:r>
              <a:rPr lang="cs-CZ" b="1" dirty="0" err="1"/>
              <a:t>rozší</a:t>
            </a:r>
            <a:r>
              <a:rPr lang="cs-CZ" b="1" dirty="0"/>
              <a:t>. Praha: Grada Publishing, 2017. 330 stran. ISBN 9788027102501. </a:t>
            </a:r>
            <a:r>
              <a:rPr lang="cs-CZ" b="1" dirty="0" err="1"/>
              <a:t>info</a:t>
            </a:r>
            <a:endParaRPr lang="cs-CZ" b="1" dirty="0">
              <a:cs typeface="Arial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RADOVÁ, Jarmila, Petr DVOŘÁK a Jiří MÁLEK. Finanční matematika pro každého. 8., rozš. vyd. Praha: Grada, 2013. 304 s. ISBN 9788024748313. </a:t>
            </a:r>
            <a:r>
              <a:rPr lang="cs-CZ" dirty="0" err="1"/>
              <a:t>info</a:t>
            </a: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ČERVINEK, Petr a František ČÁMSKY. Finanční matematika - Distanční studijní opora. 2009. 91 s.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5324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indent="-342900">
              <a:buFont typeface="+mj-lt"/>
              <a:buAutoNum type="arabicParenR"/>
            </a:pPr>
            <a:r>
              <a:rPr lang="cs-CZ" sz="1800" dirty="0"/>
              <a:t>Zpracování, předložení a prezentace zadaných příkladů. 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2 průběžné testy na seminářích v 5. a 11. týdnu semestru, dohromady max. 30 bodů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Aktivní příprava a účast na seminářích + bonusové příklady</a:t>
            </a:r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  <a:p>
            <a:pPr marL="72000" indent="0">
              <a:buNone/>
            </a:pPr>
            <a:r>
              <a:rPr lang="cs-CZ" sz="1800" b="1" dirty="0"/>
              <a:t>Podmínkou udělení hodnocení je:</a:t>
            </a:r>
          </a:p>
          <a:p>
            <a:pPr>
              <a:buFontTx/>
              <a:buChar char="-"/>
            </a:pPr>
            <a:r>
              <a:rPr lang="cs-CZ" sz="1800" dirty="0"/>
              <a:t>Získání alespoň 18 bodů z průběžných testů (dohromady), tedy 60% úspěšnost.</a:t>
            </a:r>
          </a:p>
          <a:p>
            <a:pPr>
              <a:buFontTx/>
              <a:buChar char="-"/>
            </a:pPr>
            <a:r>
              <a:rPr lang="cs-CZ" sz="1800" dirty="0"/>
              <a:t>Správné řešení a prezentace zadaných příkladů.</a:t>
            </a:r>
          </a:p>
          <a:p>
            <a:pPr>
              <a:buFontTx/>
              <a:buChar char="-"/>
            </a:pPr>
            <a:r>
              <a:rPr lang="cs-CZ" sz="1800" dirty="0"/>
              <a:t>Aktivní účast na seminářích.</a:t>
            </a:r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1800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Docházka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cs typeface="Times New Roman" panose="02020603050405020304" pitchFamily="18" charset="0"/>
              </a:rPr>
              <a:t>oficiálně povinná</a:t>
            </a:r>
          </a:p>
          <a:p>
            <a:pPr lvl="0"/>
            <a:r>
              <a:rPr lang="cs-CZ" dirty="0">
                <a:cs typeface="Times New Roman" panose="02020603050405020304" pitchFamily="18" charset="0"/>
              </a:rPr>
              <a:t>neoficiálně – záleží na Vás </a:t>
            </a:r>
            <a:r>
              <a:rPr lang="cs-CZ" dirty="0"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r>
              <a:rPr lang="cs-CZ" altLang="cs-CZ" b="1" dirty="0">
                <a:cs typeface="Times New Roman" panose="02020603050405020304" pitchFamily="18" charset="0"/>
              </a:rPr>
              <a:t>ale je ve vašem zájmu se seminářů účastnit !!!!</a:t>
            </a:r>
          </a:p>
        </p:txBody>
      </p:sp>
    </p:spTree>
    <p:extLst>
      <p:ext uri="{BB962C8B-B14F-4D97-AF65-F5344CB8AC3E}">
        <p14:creationId xmlns:p14="http://schemas.microsoft.com/office/powerpoint/2010/main" val="3149106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Průběžné testy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Celkově je možné získat 30 bodů</a:t>
            </a:r>
          </a:p>
          <a:p>
            <a:pPr lvl="1"/>
            <a:r>
              <a:rPr lang="cs-CZ" dirty="0"/>
              <a:t>1. test obsahuje 5 příkladů á 3 body, odpovědník - uzavřené otázky</a:t>
            </a:r>
          </a:p>
          <a:p>
            <a:pPr lvl="1"/>
            <a:r>
              <a:rPr lang="cs-CZ" dirty="0"/>
              <a:t>2. test obsahuje 3 příklady á 5 bodů, odpovědník - otevřené otázky + </a:t>
            </a:r>
            <a:r>
              <a:rPr lang="cs-CZ" dirty="0" err="1"/>
              <a:t>scan</a:t>
            </a:r>
            <a:r>
              <a:rPr lang="cs-CZ" dirty="0"/>
              <a:t>/foto postupu vložit do odevzdávárny do 15 min. po ukončení testu</a:t>
            </a:r>
          </a:p>
          <a:p>
            <a:r>
              <a:rPr lang="cs-CZ" dirty="0"/>
              <a:t>minimálně 18 bodů (60%) pro úspěšné zakončení předmětu</a:t>
            </a:r>
          </a:p>
          <a:p>
            <a:r>
              <a:rPr lang="cs-CZ" dirty="0"/>
              <a:t>Opravný test</a:t>
            </a:r>
          </a:p>
          <a:p>
            <a:pPr lvl="1"/>
            <a:r>
              <a:rPr lang="cs-CZ" dirty="0"/>
              <a:t>Student, který nezíská z kontrolních testů nutný počet bodů, může využít opravného termínu 7. ledna. Opravná písemka bude rovněž na 30 bodů a pro úspěšné zvládnutí této opravy musí student získat alespoň 18 bodů. </a:t>
            </a:r>
          </a:p>
          <a:p>
            <a:pPr lvl="1"/>
            <a:r>
              <a:rPr lang="cs-CZ" dirty="0"/>
              <a:t>Opravný termín mohou využít také studenti, kteří budou mít v </a:t>
            </a:r>
            <a:r>
              <a:rPr lang="cs-CZ" dirty="0" err="1"/>
              <a:t>ISu</a:t>
            </a:r>
            <a:r>
              <a:rPr lang="cs-CZ" dirty="0"/>
              <a:t> řádně omluvenou neúčast na některém z kontrolních testů - pouze zameškaný test.</a:t>
            </a:r>
          </a:p>
        </p:txBody>
      </p:sp>
    </p:spTree>
    <p:extLst>
      <p:ext uri="{BB962C8B-B14F-4D97-AF65-F5344CB8AC3E}">
        <p14:creationId xmlns:p14="http://schemas.microsoft.com/office/powerpoint/2010/main" val="784084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Konečné hodnocení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91733"/>
            <a:ext cx="10753200" cy="4535998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Známka je udělena na základě součtu bodů z testů = 30 bodů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přičteny body za aktivitu + prezentace (normovány, max 3 ) + bonus body (max 2)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dirty="0"/>
              <a:t>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* !!! Jakékoli opisování, zaznamenávání nebo vynášení testů, používání nedovolených pomůcek jakož i komunikačních prostředků nebo jiné narušování objektivity zkoušky (zápočtu) bude považováno za nesplnění podmínek k ukončení předmětu a za hrubé porušení studijních předpisů. Následkem toho uzavře vyučující zkoušku(zápočet) hodnocením v </a:t>
            </a:r>
            <a:r>
              <a:rPr lang="cs-CZ" dirty="0" err="1"/>
              <a:t>ISu</a:t>
            </a:r>
            <a:r>
              <a:rPr lang="cs-CZ" dirty="0"/>
              <a:t> známkou "F" a děkan zahájí disciplinární řízení, jehož výsledkem může být až ukončení studia.!!! </a:t>
            </a: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059293"/>
              </p:ext>
            </p:extLst>
          </p:nvPr>
        </p:nvGraphicFramePr>
        <p:xfrm>
          <a:off x="2419219" y="2417342"/>
          <a:ext cx="5678906" cy="1383633"/>
        </p:xfrm>
        <a:graphic>
          <a:graphicData uri="http://schemas.openxmlformats.org/drawingml/2006/table">
            <a:tbl>
              <a:tblPr firstRow="1" firstCol="1" bandRow="1"/>
              <a:tblGrid>
                <a:gridCol w="1303764">
                  <a:extLst>
                    <a:ext uri="{9D8B030D-6E8A-4147-A177-3AD203B41FA5}">
                      <a16:colId xmlns:a16="http://schemas.microsoft.com/office/drawing/2014/main" val="543791020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282278716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1556548131"/>
                    </a:ext>
                  </a:extLst>
                </a:gridCol>
                <a:gridCol w="1765446">
                  <a:extLst>
                    <a:ext uri="{9D8B030D-6E8A-4147-A177-3AD203B41FA5}">
                      <a16:colId xmlns:a16="http://schemas.microsoft.com/office/drawing/2014/main" val="2644811107"/>
                    </a:ext>
                  </a:extLst>
                </a:gridCol>
              </a:tblGrid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– 27,6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22,7 – 20,4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937232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27,5 – 25,2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20,3 – 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405661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25,1 – 22,8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Méně než 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49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1844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6F1C01-0FFA-461D-806D-1938B9D660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58F0FF-A258-4356-BFE7-F569F5173A1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A48CFD1-91ED-47A7-A6CC-8EE3A1F64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1087</TotalTime>
  <Words>713</Words>
  <Application>Microsoft Office PowerPoint</Application>
  <PresentationFormat>Širokoúhlá obrazovka</PresentationFormat>
  <Paragraphs>117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Prezentace_MU_CZ</vt:lpstr>
      <vt:lpstr>FINANČNÍ MATEMATIKA</vt:lpstr>
      <vt:lpstr>Úvodní info</vt:lpstr>
      <vt:lpstr>Harmonogram výuky</vt:lpstr>
      <vt:lpstr>Studijní materiály a literatura</vt:lpstr>
      <vt:lpstr>Studijní materiály a literatura</vt:lpstr>
      <vt:lpstr>Požadavky na ukončení předmětu</vt:lpstr>
      <vt:lpstr>Docházka</vt:lpstr>
      <vt:lpstr>Průběžné testy</vt:lpstr>
      <vt:lpstr>Konečné hodnocení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Lucie Gyönyörová</cp:lastModifiedBy>
  <cp:revision>75</cp:revision>
  <cp:lastPrinted>1601-01-01T00:00:00Z</cp:lastPrinted>
  <dcterms:created xsi:type="dcterms:W3CDTF">2019-01-23T10:10:39Z</dcterms:created>
  <dcterms:modified xsi:type="dcterms:W3CDTF">2020-10-07T11:46:50Z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