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6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8" r:id="rId12"/>
    <p:sldId id="269" r:id="rId13"/>
    <p:sldId id="270" r:id="rId14"/>
    <p:sldId id="281" r:id="rId15"/>
    <p:sldId id="282" r:id="rId16"/>
    <p:sldId id="266" r:id="rId17"/>
    <p:sldId id="271" r:id="rId18"/>
    <p:sldId id="267" r:id="rId19"/>
    <p:sldId id="272" r:id="rId20"/>
    <p:sldId id="273" r:id="rId21"/>
    <p:sldId id="274" r:id="rId22"/>
    <p:sldId id="275" r:id="rId23"/>
    <p:sldId id="278" r:id="rId24"/>
    <p:sldId id="279" r:id="rId25"/>
    <p:sldId id="280" r:id="rId26"/>
  </p:sldIdLst>
  <p:sldSz cx="12192000" cy="6858000"/>
  <p:notesSz cx="9929813" cy="67976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4596" y="1"/>
            <a:ext cx="4302919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F130F9-226E-495F-A3C7-9D68550F38B9}" type="datetimeFigureOut">
              <a:rPr lang="cs-CZ" smtClean="0"/>
              <a:t>27.10.2020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982" y="3271381"/>
            <a:ext cx="794385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919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4596" y="6456612"/>
            <a:ext cx="4302919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3EC7CF-9BF3-48FE-9AF9-FBDDE1DA27B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053013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8A697-9D75-4DE8-8C28-1296A6CF43C1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639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075A-B3CA-4308-8288-4AA3FDE33D80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757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27661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9461294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9038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906773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207295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147645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029548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44954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1490F-3E6A-4544-9694-22B6007FE3C6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1778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8896341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903237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F863F-52DC-41B2-9D00-5A4E5632AC32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891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B55614-3909-43DC-A067-7F9842F8B81D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473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710425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240176-F1D3-49EC-82F4-0915A3AC4184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622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0172865-FBF0-458A-BAFF-4F75173770F5}" type="datetimeFigureOut">
              <a:rPr lang="en-US" smtClean="0"/>
              <a:t>10/27/2020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485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D2B04D3-92AD-4BE0-AC43-65F6403CBF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Činnost veřejné správy  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968263B-841A-4921-B947-5B7D06BA9A1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Jan Brož</a:t>
            </a:r>
          </a:p>
          <a:p>
            <a:endParaRPr lang="cs-CZ" dirty="0"/>
          </a:p>
          <a:p>
            <a:r>
              <a:rPr lang="cs-CZ" sz="1400" i="1" dirty="0"/>
              <a:t>27. Října 2020 (via MS </a:t>
            </a:r>
            <a:r>
              <a:rPr lang="cs-CZ" sz="1400" i="1" dirty="0" err="1"/>
              <a:t>Teams</a:t>
            </a:r>
            <a:r>
              <a:rPr lang="cs-CZ" sz="1400" i="1" dirty="0"/>
              <a:t>)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31010697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5C78BDE-D5C9-4D73-A7BA-FCCC81A89C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Struktura forem realizace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D7C3B7F-7EF3-40FD-9CF3-D4DBD5E4D1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0050" y="1874697"/>
            <a:ext cx="4873474" cy="679994"/>
          </a:xfrm>
        </p:spPr>
        <p:txBody>
          <a:bodyPr/>
          <a:lstStyle/>
          <a:p>
            <a:r>
              <a:rPr lang="cs-CZ" b="1" dirty="0"/>
              <a:t>Právní formy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5259F091-B56B-4442-9F9B-ED10D6800FA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726724"/>
            <a:ext cx="5106027" cy="3402227"/>
          </a:xfrm>
        </p:spPr>
        <p:txBody>
          <a:bodyPr/>
          <a:lstStyle/>
          <a:p>
            <a:pPr marL="514350" indent="-514350">
              <a:buFont typeface="+mj-lt"/>
              <a:buAutoNum type="romanUcPeriod"/>
            </a:pPr>
            <a:r>
              <a:rPr lang="cs-CZ" dirty="0"/>
              <a:t>Normativní správní akty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Individuální správní akty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Správní akty smíšené povahy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Veřejnoprávní smlouvy</a:t>
            </a:r>
          </a:p>
          <a:p>
            <a:pPr marL="514350" indent="-514350">
              <a:buFont typeface="+mj-lt"/>
              <a:buAutoNum type="romanUcPeriod"/>
            </a:pPr>
            <a:r>
              <a:rPr lang="cs-CZ" dirty="0"/>
              <a:t>Faktické úkony s přímými právními důsledky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AE81782-1900-42F7-8876-9553F2E5A8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019800" y="1874697"/>
            <a:ext cx="5257802" cy="679994"/>
          </a:xfrm>
        </p:spPr>
        <p:txBody>
          <a:bodyPr/>
          <a:lstStyle/>
          <a:p>
            <a:r>
              <a:rPr lang="cs-CZ" b="1" dirty="0"/>
              <a:t>Neprávní formy (organizační)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59E62A7B-48D9-41EB-ADBB-3AE38543992F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096000" y="2726724"/>
            <a:ext cx="5181601" cy="3402227"/>
          </a:xfrm>
        </p:spPr>
        <p:txBody>
          <a:bodyPr/>
          <a:lstStyle/>
          <a:p>
            <a:r>
              <a:rPr lang="cs-CZ" dirty="0"/>
              <a:t>Operativně-organizační činnosti</a:t>
            </a:r>
          </a:p>
          <a:p>
            <a:r>
              <a:rPr lang="cs-CZ" dirty="0"/>
              <a:t>Materiálně-technické operace</a:t>
            </a:r>
          </a:p>
        </p:txBody>
      </p:sp>
    </p:spTree>
    <p:extLst>
      <p:ext uri="{BB962C8B-B14F-4D97-AF65-F5344CB8AC3E}">
        <p14:creationId xmlns:p14="http://schemas.microsoft.com/office/powerpoint/2010/main" val="12604202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C9410-7FF5-45EA-B41B-1BBE1C00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základy činnosti veřejné správy v ČR</a:t>
            </a:r>
            <a:br>
              <a:rPr lang="cs-CZ" dirty="0"/>
            </a:br>
            <a:r>
              <a:rPr lang="cs-CZ" dirty="0"/>
              <a:t>(part 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DF3E0D-5E15-4783-A0DA-223AA72C6F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76043"/>
          </a:xfrm>
        </p:spPr>
        <p:txBody>
          <a:bodyPr>
            <a:normAutofit/>
          </a:bodyPr>
          <a:lstStyle/>
          <a:p>
            <a:r>
              <a:rPr lang="cs-CZ" dirty="0"/>
              <a:t>Čl. 1 odst. 1 ústavy </a:t>
            </a:r>
            <a:r>
              <a:rPr lang="cs-CZ" dirty="0" err="1"/>
              <a:t>čr</a:t>
            </a:r>
            <a:r>
              <a:rPr lang="cs-CZ" dirty="0"/>
              <a:t>: </a:t>
            </a:r>
          </a:p>
          <a:p>
            <a:pPr lvl="1"/>
            <a:r>
              <a:rPr lang="cs-CZ" i="1" dirty="0"/>
              <a:t>„Česká republika je svrchovaný, jednotný a demokratický právní stát založený na úctě k právům a svobodám člověka a občana.“</a:t>
            </a:r>
          </a:p>
          <a:p>
            <a:r>
              <a:rPr lang="cs-CZ" dirty="0"/>
              <a:t>ČL. 2 ODST. 3 ÚSTAVY ČR (obdobně čl. 2 odst. 2 LZPS):</a:t>
            </a:r>
          </a:p>
          <a:p>
            <a:pPr lvl="1"/>
            <a:r>
              <a:rPr lang="cs-CZ" i="1" dirty="0"/>
              <a:t>„Státní moc slouží všem občanům a lze ji uplatňovat jen v případech, v mezích a způsoby, které stanoví zákon.“</a:t>
            </a:r>
          </a:p>
          <a:p>
            <a:r>
              <a:rPr lang="cs-CZ" dirty="0"/>
              <a:t>Čl. 2 odst. 4 ústavy </a:t>
            </a:r>
            <a:r>
              <a:rPr lang="cs-CZ" dirty="0" err="1"/>
              <a:t>čR</a:t>
            </a:r>
            <a:r>
              <a:rPr lang="cs-CZ" dirty="0"/>
              <a:t> (obdobně čl. 2 odst. 3 LZPS):</a:t>
            </a:r>
          </a:p>
          <a:p>
            <a:pPr lvl="1"/>
            <a:r>
              <a:rPr lang="cs-CZ" i="1" dirty="0"/>
              <a:t>„Každý občan může činit, co není zákonem zakázáno, a nikdo nesmí být nucen činit, co zákon neukládá.“</a:t>
            </a:r>
          </a:p>
        </p:txBody>
      </p:sp>
    </p:spTree>
    <p:extLst>
      <p:ext uri="{BB962C8B-B14F-4D97-AF65-F5344CB8AC3E}">
        <p14:creationId xmlns:p14="http://schemas.microsoft.com/office/powerpoint/2010/main" val="31604471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C9410-7FF5-45EA-B41B-1BBE1C00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Ústavní základy činnosti veřejné správy v ČR</a:t>
            </a:r>
            <a:br>
              <a:rPr lang="cs-CZ" dirty="0"/>
            </a:br>
            <a:r>
              <a:rPr lang="cs-CZ" dirty="0"/>
              <a:t>(part II)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DF3E0D-5E15-4783-A0DA-223AA72C6F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976043"/>
          </a:xfrm>
        </p:spPr>
        <p:txBody>
          <a:bodyPr>
            <a:normAutofit/>
          </a:bodyPr>
          <a:lstStyle/>
          <a:p>
            <a:r>
              <a:rPr lang="cs-CZ" dirty="0"/>
              <a:t>Čl. 78 ústavy </a:t>
            </a:r>
            <a:r>
              <a:rPr lang="cs-CZ" dirty="0" err="1"/>
              <a:t>čr</a:t>
            </a:r>
            <a:r>
              <a:rPr lang="cs-CZ" dirty="0"/>
              <a:t>: </a:t>
            </a:r>
          </a:p>
          <a:p>
            <a:pPr lvl="1"/>
            <a:r>
              <a:rPr lang="cs-CZ" i="1" dirty="0"/>
              <a:t>„K provedení zákona a v jeho mezích je vláda oprávněna vydávat nařízení. Nařízení podepisuje předseda vlády a příslušný člen vlády. “</a:t>
            </a:r>
          </a:p>
          <a:p>
            <a:r>
              <a:rPr lang="cs-CZ" dirty="0"/>
              <a:t>ČL. 79 ODST. 3 ÚSTAVY ČR:</a:t>
            </a:r>
          </a:p>
          <a:p>
            <a:pPr lvl="1"/>
            <a:r>
              <a:rPr lang="cs-CZ" i="1" dirty="0"/>
              <a:t>„Ministerstva, jiné správní úřady a orgány územní samosprávy mohou na základě a v mezích zákona vydávat právní předpisy, jsou-li k tomu zákonem zmocněny.“</a:t>
            </a:r>
          </a:p>
          <a:p>
            <a:r>
              <a:rPr lang="cs-CZ" dirty="0"/>
              <a:t>Čl. 104 ODST. 3 ÚSTAVY ČR:</a:t>
            </a:r>
          </a:p>
          <a:p>
            <a:pPr lvl="1"/>
            <a:r>
              <a:rPr lang="cs-CZ" i="1" dirty="0"/>
              <a:t>„Zastupitelstva mohou v mezích své působnosti vydávat obecně závazné vyhlášky.“</a:t>
            </a:r>
          </a:p>
        </p:txBody>
      </p:sp>
    </p:spTree>
    <p:extLst>
      <p:ext uri="{BB962C8B-B14F-4D97-AF65-F5344CB8AC3E}">
        <p14:creationId xmlns:p14="http://schemas.microsoft.com/office/powerpoint/2010/main" val="28552405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C9410-7FF5-45EA-B41B-1BBE1C00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Zákonné základy činnosti veřejné správy v ČR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DF3E0D-5E15-4783-A0DA-223AA72C6F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705232"/>
            <a:ext cx="10363826" cy="4534251"/>
          </a:xfrm>
        </p:spPr>
        <p:txBody>
          <a:bodyPr>
            <a:normAutofit/>
          </a:bodyPr>
          <a:lstStyle/>
          <a:p>
            <a:r>
              <a:rPr lang="cs-CZ" dirty="0"/>
              <a:t>Správní řád:</a:t>
            </a:r>
          </a:p>
          <a:p>
            <a:pPr lvl="1"/>
            <a:r>
              <a:rPr lang="cs-CZ" dirty="0"/>
              <a:t>Individuální správní akty </a:t>
            </a:r>
          </a:p>
          <a:p>
            <a:pPr lvl="1"/>
            <a:r>
              <a:rPr lang="cs-CZ" dirty="0"/>
              <a:t>Opatření obecné povahy</a:t>
            </a:r>
          </a:p>
          <a:p>
            <a:pPr lvl="1"/>
            <a:r>
              <a:rPr lang="cs-CZ" dirty="0"/>
              <a:t>Základní zásady – VIZ SAMOSTATNÝ SLIDE</a:t>
            </a:r>
            <a:endParaRPr lang="cs-CZ" i="1" dirty="0"/>
          </a:p>
          <a:p>
            <a:pPr algn="just"/>
            <a:r>
              <a:rPr lang="cs-CZ" dirty="0"/>
              <a:t>Daňový řád</a:t>
            </a:r>
          </a:p>
          <a:p>
            <a:pPr algn="just"/>
            <a:r>
              <a:rPr lang="cs-CZ" dirty="0"/>
              <a:t>Kontrolní řád</a:t>
            </a:r>
          </a:p>
          <a:p>
            <a:pPr algn="just"/>
            <a:r>
              <a:rPr lang="cs-CZ" dirty="0"/>
              <a:t>Přestupkový zákon</a:t>
            </a:r>
          </a:p>
          <a:p>
            <a:pPr algn="just"/>
            <a:r>
              <a:rPr lang="cs-CZ" dirty="0"/>
              <a:t>zákon o obcích a o krajích </a:t>
            </a:r>
          </a:p>
          <a:p>
            <a:pPr algn="just"/>
            <a:r>
              <a:rPr lang="cs-CZ" dirty="0"/>
              <a:t>Zvláštní zákony</a:t>
            </a:r>
          </a:p>
          <a:p>
            <a:pPr lvl="2" algn="just"/>
            <a:endParaRPr lang="cs-CZ" i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1568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EC9410-7FF5-45EA-B41B-1BBE1C0055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zásady – správní řád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1DF3E0D-5E15-4783-A0DA-223AA72C6F04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5" y="1705232"/>
            <a:ext cx="10363826" cy="4534251"/>
          </a:xfrm>
        </p:spPr>
        <p:txBody>
          <a:bodyPr>
            <a:normAutofit fontScale="70000" lnSpcReduction="20000"/>
          </a:bodyPr>
          <a:lstStyle/>
          <a:p>
            <a:r>
              <a:rPr lang="cs-CZ" sz="1800" dirty="0"/>
              <a:t>§ 177 odst. 1 </a:t>
            </a:r>
            <a:r>
              <a:rPr lang="cs-CZ" sz="1800" dirty="0" err="1"/>
              <a:t>sř</a:t>
            </a:r>
            <a:r>
              <a:rPr lang="cs-CZ" sz="1800" dirty="0"/>
              <a:t> </a:t>
            </a:r>
            <a:r>
              <a:rPr lang="cs-CZ" sz="1800" i="1" cap="none" dirty="0"/>
              <a:t>„Základní zásady činnosti správních orgánů uvedené v § 2 až 8 se použijí při výkonu veřejné správy i v případech, kdy zvláštní zákon stanoví, že se správní řád nepoužije, ale sám úpravu odpovídající těmto zásadám neobsahuje.“</a:t>
            </a:r>
          </a:p>
          <a:p>
            <a:r>
              <a:rPr lang="cs-CZ" sz="1800" dirty="0"/>
              <a:t>Zásada legality (zákonnosti) - § 2 ODST. 1 </a:t>
            </a:r>
            <a:r>
              <a:rPr lang="cs-CZ" sz="1800" dirty="0" err="1"/>
              <a:t>sř</a:t>
            </a:r>
            <a:endParaRPr lang="cs-CZ" sz="1800" dirty="0"/>
          </a:p>
          <a:p>
            <a:r>
              <a:rPr lang="cs-CZ" sz="1800" dirty="0"/>
              <a:t>ZÁSADA PŘIMĚŘENOSTI (PROPORCIONALITY) - § 2 ODST. 2 AŽ 4</a:t>
            </a:r>
          </a:p>
          <a:p>
            <a:pPr lvl="1"/>
            <a:r>
              <a:rPr lang="cs-CZ" sz="1400" dirty="0"/>
              <a:t>ZÁKAZ ZNEUŽITÍ SPRÁVNÍHO UVÁŽENÍ (§ 2 ODST. 2 </a:t>
            </a:r>
            <a:r>
              <a:rPr lang="cs-CZ" sz="1400" dirty="0" err="1"/>
              <a:t>sř</a:t>
            </a:r>
            <a:r>
              <a:rPr lang="cs-CZ" sz="1400" dirty="0"/>
              <a:t>)</a:t>
            </a:r>
          </a:p>
          <a:p>
            <a:pPr lvl="1"/>
            <a:r>
              <a:rPr lang="cs-CZ" sz="1400" dirty="0"/>
              <a:t>ZÁSADA OCHRANY DOBRÉ VÍRY A OPRÁVNĚNÝCH ZÁJMŮ OSOB (§ 2 ODST. 3 </a:t>
            </a:r>
            <a:r>
              <a:rPr lang="cs-CZ" sz="1400" dirty="0" err="1"/>
              <a:t>sř</a:t>
            </a:r>
            <a:r>
              <a:rPr lang="cs-CZ" sz="1400" dirty="0"/>
              <a:t>)</a:t>
            </a:r>
          </a:p>
          <a:p>
            <a:pPr lvl="1"/>
            <a:r>
              <a:rPr lang="cs-CZ" sz="1400" dirty="0"/>
              <a:t>ZÁSADA SUBSIDIARITY (§ 2 ODST. 3 A 4 </a:t>
            </a:r>
            <a:r>
              <a:rPr lang="cs-CZ" sz="1400" dirty="0" err="1"/>
              <a:t>sř</a:t>
            </a:r>
            <a:r>
              <a:rPr lang="cs-CZ" sz="1400" dirty="0"/>
              <a:t>)</a:t>
            </a:r>
          </a:p>
          <a:p>
            <a:r>
              <a:rPr lang="cs-CZ" sz="1800" dirty="0"/>
              <a:t>ZÁSADA SOULADU S VEŘEJNÝM </a:t>
            </a:r>
            <a:r>
              <a:rPr lang="cs-CZ" sz="1800"/>
              <a:t>ZÁJMeM</a:t>
            </a:r>
            <a:r>
              <a:rPr lang="cs-CZ" sz="1800" dirty="0"/>
              <a:t> - § 2 ODST. 4 </a:t>
            </a:r>
            <a:r>
              <a:rPr lang="cs-CZ" sz="1800" dirty="0" err="1"/>
              <a:t>sř</a:t>
            </a:r>
            <a:endParaRPr lang="cs-CZ" sz="1800" dirty="0"/>
          </a:p>
          <a:p>
            <a:r>
              <a:rPr lang="cs-CZ" sz="1800" dirty="0"/>
              <a:t>ZÁSADA PŘEDVÍDATELNOSTI (LEGITIMNÍHO OČEKÁVÁNÍ) - § 2 ODST. 4 </a:t>
            </a:r>
            <a:r>
              <a:rPr lang="cs-CZ" sz="1800" dirty="0" err="1"/>
              <a:t>sř</a:t>
            </a:r>
            <a:endParaRPr lang="cs-CZ" sz="1800" dirty="0"/>
          </a:p>
          <a:p>
            <a:r>
              <a:rPr lang="cs-CZ" sz="1800" dirty="0"/>
              <a:t>ZÁSADA MATERIÁLNÍ PRAVDY - § 3 </a:t>
            </a:r>
            <a:r>
              <a:rPr lang="cs-CZ" sz="1800" dirty="0" err="1"/>
              <a:t>sř</a:t>
            </a:r>
            <a:endParaRPr lang="cs-CZ" sz="1800" dirty="0"/>
          </a:p>
          <a:p>
            <a:r>
              <a:rPr lang="cs-CZ" sz="1800" dirty="0"/>
              <a:t>Zásada veřejné správy jako služby, ZÁSADA POUČOVACÍ - § 4 </a:t>
            </a:r>
            <a:r>
              <a:rPr lang="cs-CZ" sz="1800" dirty="0" err="1"/>
              <a:t>sř</a:t>
            </a:r>
            <a:endParaRPr lang="cs-CZ" sz="1800" dirty="0"/>
          </a:p>
          <a:p>
            <a:r>
              <a:rPr lang="cs-CZ" sz="1800" dirty="0"/>
              <a:t>Zásad smírného řešení rozporů - § 5 </a:t>
            </a:r>
            <a:r>
              <a:rPr lang="cs-CZ" sz="1800" dirty="0" err="1"/>
              <a:t>sř</a:t>
            </a:r>
            <a:endParaRPr lang="cs-CZ" sz="1800" dirty="0"/>
          </a:p>
          <a:p>
            <a:r>
              <a:rPr lang="cs-CZ" sz="1800" dirty="0"/>
              <a:t>Zásada rychlosti a hospodárnosti (procesní ekonomie) - § 6 </a:t>
            </a:r>
            <a:r>
              <a:rPr lang="cs-CZ" sz="1800" dirty="0" err="1"/>
              <a:t>sř</a:t>
            </a:r>
            <a:endParaRPr lang="cs-CZ" sz="1800" dirty="0"/>
          </a:p>
          <a:p>
            <a:r>
              <a:rPr lang="cs-CZ" sz="1800" dirty="0"/>
              <a:t>Zásada procesní rovnosti (rovnosti zbraní) a nestrannosti postupů správních orgánů - § 7 </a:t>
            </a:r>
            <a:r>
              <a:rPr lang="cs-CZ" sz="1800" dirty="0" err="1"/>
              <a:t>sř</a:t>
            </a:r>
            <a:endParaRPr lang="cs-CZ" sz="1800" dirty="0"/>
          </a:p>
          <a:p>
            <a:r>
              <a:rPr lang="cs-CZ" sz="1800" dirty="0"/>
              <a:t>Zásada spolupráce správních orgánů a souladnosti jejich postupů - § 8 odst. 1 </a:t>
            </a:r>
            <a:r>
              <a:rPr lang="cs-CZ" sz="1800" dirty="0" err="1"/>
              <a:t>sř</a:t>
            </a:r>
            <a:endParaRPr lang="cs-CZ" sz="1800" dirty="0"/>
          </a:p>
          <a:p>
            <a:pPr lvl="2" algn="just"/>
            <a:endParaRPr lang="cs-CZ" i="1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33529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0873F2F-BA78-4B6A-81B4-4FF1299A79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SPRÁVNÍ AKTY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2F31B435-835A-49DE-9E64-5017BDA9FE94}"/>
              </a:ext>
            </a:extLst>
          </p:cNvPr>
          <p:cNvSpPr/>
          <p:nvPr/>
        </p:nvSpPr>
        <p:spPr>
          <a:xfrm>
            <a:off x="1334530" y="2214694"/>
            <a:ext cx="2298356" cy="350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/>
              <a:t>Normativní správní akty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…</a:t>
            </a:r>
          </a:p>
          <a:p>
            <a:pPr algn="ctr"/>
            <a:endParaRPr lang="cs-CZ" dirty="0"/>
          </a:p>
          <a:p>
            <a:pPr algn="ctr"/>
            <a:r>
              <a:rPr lang="cs-CZ" sz="1600" i="1" dirty="0"/>
              <a:t>Obecné pravidlo</a:t>
            </a:r>
          </a:p>
          <a:p>
            <a:pPr algn="ctr"/>
            <a:r>
              <a:rPr lang="cs-CZ" sz="1600" i="1" dirty="0"/>
              <a:t>+</a:t>
            </a:r>
          </a:p>
          <a:p>
            <a:pPr algn="ctr"/>
            <a:r>
              <a:rPr lang="cs-CZ" sz="1600" i="1" dirty="0"/>
              <a:t>Obecně vymezení adresáti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95D4E4F0-7207-4F4B-BD83-BE90D2AB95F2}"/>
              </a:ext>
            </a:extLst>
          </p:cNvPr>
          <p:cNvSpPr/>
          <p:nvPr/>
        </p:nvSpPr>
        <p:spPr>
          <a:xfrm>
            <a:off x="4946822" y="2214694"/>
            <a:ext cx="2298356" cy="350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Smíšené správní akty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…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Obecné pravidlo + Konkrétní subjekt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i="1" dirty="0">
                <a:solidFill>
                  <a:prstClr val="white"/>
                </a:solidFill>
                <a:latin typeface="Tw Cen MT" panose="020B0602020104020603"/>
              </a:rPr>
              <a:t>Nebo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Konkrétní pravidlo + obecně vymezení adresáti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5A96C032-D904-40A4-ABCB-F676834D14B8}"/>
              </a:ext>
            </a:extLst>
          </p:cNvPr>
          <p:cNvSpPr/>
          <p:nvPr/>
        </p:nvSpPr>
        <p:spPr>
          <a:xfrm>
            <a:off x="8559114" y="2214693"/>
            <a:ext cx="2298356" cy="350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Individuální správní akty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…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600" b="0" i="1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t>Konkrétní pravidlo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i="1" dirty="0">
                <a:solidFill>
                  <a:prstClr val="white"/>
                </a:solidFill>
                <a:latin typeface="Tw Cen MT" panose="020B0602020104020603"/>
              </a:rPr>
              <a:t>+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1600" i="1" dirty="0">
                <a:solidFill>
                  <a:prstClr val="white"/>
                </a:solidFill>
                <a:latin typeface="Tw Cen MT" panose="020B0602020104020603"/>
              </a:rPr>
              <a:t>Konkrétní subjekt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6741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7016BC9-B796-4A7E-80E0-6CD8AA346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i. Normativní správní akty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2755D90-A1AB-4520-9312-CC8C35D287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49570"/>
            <a:ext cx="10363826" cy="4289913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Akty s obecným pravidlem dopadající na neomezený počet adresátů</a:t>
            </a:r>
          </a:p>
          <a:p>
            <a:r>
              <a:rPr lang="cs-CZ" dirty="0"/>
              <a:t>Externí normotvorná činnost veřejné správy</a:t>
            </a:r>
          </a:p>
          <a:p>
            <a:r>
              <a:rPr lang="cs-CZ" b="1" dirty="0"/>
              <a:t>prováděcí právní akty (Derivativní)</a:t>
            </a:r>
          </a:p>
          <a:p>
            <a:pPr lvl="1"/>
            <a:r>
              <a:rPr lang="cs-CZ" dirty="0"/>
              <a:t>Nařízení vlády </a:t>
            </a:r>
            <a:r>
              <a:rPr lang="cs-CZ" dirty="0" err="1"/>
              <a:t>čr</a:t>
            </a:r>
            <a:r>
              <a:rPr lang="cs-CZ" dirty="0"/>
              <a:t> (čl. 78 ústavy </a:t>
            </a:r>
            <a:r>
              <a:rPr lang="cs-CZ" dirty="0" err="1"/>
              <a:t>čr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OBECNĚ ZÁVAZNÉ PRÁVNÍ PŘEDPISY MINISTERSTEV A OSTATNÍCH ÚSTŘEDNÍ ORGÁNŮ STÁTNÍ SPRÁVY (ČL. 79 ODST. 3 ÚSTAVY ČR)</a:t>
            </a:r>
          </a:p>
          <a:p>
            <a:pPr lvl="1"/>
            <a:r>
              <a:rPr lang="cs-CZ" dirty="0"/>
              <a:t>Nařízení obcí a nařízení krajů (čl. 79 odst. 3 ústavy </a:t>
            </a:r>
            <a:r>
              <a:rPr lang="cs-CZ" dirty="0" err="1"/>
              <a:t>čr</a:t>
            </a:r>
            <a:r>
              <a:rPr lang="cs-CZ" dirty="0"/>
              <a:t>)</a:t>
            </a:r>
          </a:p>
          <a:p>
            <a:r>
              <a:rPr lang="cs-CZ" b="1" dirty="0"/>
              <a:t>Akty prvotní povahy (originární)</a:t>
            </a:r>
          </a:p>
          <a:p>
            <a:pPr lvl="1"/>
            <a:r>
              <a:rPr lang="cs-CZ" dirty="0"/>
              <a:t>Obecně závazné vyhlášky obcí a krajů (čl. 104 odst. 3 ústavy </a:t>
            </a:r>
            <a:r>
              <a:rPr lang="cs-CZ" dirty="0" err="1"/>
              <a:t>čr</a:t>
            </a:r>
            <a:r>
              <a:rPr lang="cs-CZ" dirty="0"/>
              <a:t>)</a:t>
            </a:r>
          </a:p>
          <a:p>
            <a:r>
              <a:rPr lang="cs-CZ" dirty="0"/>
              <a:t>X ODLIŠOVAT OD VNITŘNÍCH PŘEDPISŮ (INTERNÍ INSTRUKCE, POKYNY, SMĚRNICE, NORMATIVNÍ AKTY ŘÍZENÍ, ORGANIZAČNÍ, SKARTAČNÍ A DALŠÍ ŘÁDY)</a:t>
            </a:r>
          </a:p>
        </p:txBody>
      </p:sp>
    </p:spTree>
    <p:extLst>
      <p:ext uri="{BB962C8B-B14F-4D97-AF65-F5344CB8AC3E}">
        <p14:creationId xmlns:p14="http://schemas.microsoft.com/office/powerpoint/2010/main" val="28278793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17016BC9-B796-4A7E-80E0-6CD8AA3467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iI</a:t>
            </a:r>
            <a:r>
              <a:rPr lang="cs-CZ" dirty="0"/>
              <a:t>. Individuální správní akty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22755D90-A1AB-4520-9312-CC8C35D287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15064"/>
            <a:ext cx="10363826" cy="4324419"/>
          </a:xfrm>
        </p:spPr>
        <p:txBody>
          <a:bodyPr>
            <a:normAutofit/>
          </a:bodyPr>
          <a:lstStyle/>
          <a:p>
            <a:r>
              <a:rPr lang="cs-CZ" dirty="0"/>
              <a:t>Konkrétní objekt s konkrétním adresátem</a:t>
            </a:r>
          </a:p>
          <a:p>
            <a:r>
              <a:rPr lang="cs-CZ" dirty="0"/>
              <a:t>Forma rozhodnutí (viz příště)</a:t>
            </a:r>
          </a:p>
          <a:p>
            <a:r>
              <a:rPr lang="cs-CZ" dirty="0"/>
              <a:t>Další individuální správní akty dle části Iv. správního řádu – osvědčení, vyjádření a stanovisko</a:t>
            </a:r>
          </a:p>
        </p:txBody>
      </p:sp>
    </p:spTree>
    <p:extLst>
      <p:ext uri="{BB962C8B-B14F-4D97-AF65-F5344CB8AC3E}">
        <p14:creationId xmlns:p14="http://schemas.microsoft.com/office/powerpoint/2010/main" val="2509797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AE619-25C8-4483-92EF-AE11D4E9F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Správní akty smíšené povahy (part 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801197-238A-43CC-9673-8DE8BBD121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9185"/>
            <a:ext cx="10363826" cy="4157931"/>
          </a:xfrm>
        </p:spPr>
        <p:txBody>
          <a:bodyPr/>
          <a:lstStyle/>
          <a:p>
            <a:r>
              <a:rPr lang="cs-CZ" dirty="0"/>
              <a:t>„kříž“, tj. buď obecné pravidlo a konkrétní subjekt (adresát) nebo konkrétní objekt a abstraktní okruh adresátů (OOP)</a:t>
            </a:r>
          </a:p>
          <a:p>
            <a:r>
              <a:rPr lang="cs-CZ" dirty="0"/>
              <a:t>Platná právní úprava reguluje pouze „</a:t>
            </a:r>
            <a:r>
              <a:rPr lang="cs-CZ" b="1" dirty="0"/>
              <a:t>opatření obecné povahy</a:t>
            </a:r>
            <a:r>
              <a:rPr lang="cs-CZ" dirty="0"/>
              <a:t>“ – negativní vymezení ve správním řádu: </a:t>
            </a:r>
            <a:r>
              <a:rPr lang="cs-CZ" i="1" dirty="0"/>
              <a:t>„… opatření obecné povahy, které není právním předpisem ani rozhodnutím.“ (§ 171 </a:t>
            </a:r>
            <a:r>
              <a:rPr lang="cs-CZ" i="1" dirty="0" err="1"/>
              <a:t>sř</a:t>
            </a:r>
            <a:r>
              <a:rPr lang="cs-CZ" i="1" dirty="0"/>
              <a:t>)</a:t>
            </a:r>
          </a:p>
          <a:p>
            <a:r>
              <a:rPr lang="cs-CZ" dirty="0"/>
              <a:t>Vydává se tam, kde stanoví zvláštní právní předpis (x soudy aplikované materiální pojetí opatření obecné povahy)</a:t>
            </a:r>
          </a:p>
          <a:p>
            <a:r>
              <a:rPr lang="cs-CZ" dirty="0"/>
              <a:t>Příklady: dnes nejčastější je územní </a:t>
            </a:r>
            <a:r>
              <a:rPr lang="cs-CZ"/>
              <a:t>plán (Obec) </a:t>
            </a:r>
            <a:r>
              <a:rPr lang="cs-CZ" dirty="0"/>
              <a:t>ČI ZÁSADY ÚZEMNÍHO ROZVOJE (KRAJ)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3622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AE619-25C8-4483-92EF-AE11D4E9F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Správní akty smíšené povahy (part II)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801197-238A-43CC-9673-8DE8BBD121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9185"/>
            <a:ext cx="10363826" cy="4157931"/>
          </a:xfrm>
        </p:spPr>
        <p:txBody>
          <a:bodyPr/>
          <a:lstStyle/>
          <a:p>
            <a:r>
              <a:rPr lang="cs-CZ" dirty="0"/>
              <a:t>Postup pořizování (§§ 172-174 </a:t>
            </a:r>
            <a:r>
              <a:rPr lang="cs-CZ" dirty="0" err="1"/>
              <a:t>sř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1. Příprava návrhu opatření obecné povahy a jeho odůvodnění po projednání s dotčenými orgány </a:t>
            </a:r>
          </a:p>
          <a:p>
            <a:pPr lvl="1"/>
            <a:r>
              <a:rPr lang="cs-CZ" dirty="0"/>
              <a:t>2. zveřejnění návrhu na úřední desce (v plném znění/odkaz)</a:t>
            </a:r>
          </a:p>
          <a:p>
            <a:pPr lvl="1"/>
            <a:r>
              <a:rPr lang="cs-CZ" dirty="0"/>
              <a:t>3. námitky (vlastníci nemovitostí) a připomínky (v podstatě kdokoliv)</a:t>
            </a:r>
          </a:p>
          <a:p>
            <a:pPr lvl="1"/>
            <a:r>
              <a:rPr lang="cs-CZ" dirty="0"/>
              <a:t>4. připomínky je třeba v odůvodnění vypořádat, o námitkách je nutné rozhodnout s odůvodněním</a:t>
            </a:r>
          </a:p>
          <a:p>
            <a:pPr lvl="1"/>
            <a:r>
              <a:rPr lang="cs-CZ" dirty="0"/>
              <a:t>5. oznámení veřejnou vyhláškou</a:t>
            </a:r>
          </a:p>
          <a:p>
            <a:pPr lvl="1"/>
            <a:r>
              <a:rPr lang="cs-CZ" dirty="0"/>
              <a:t>6. účinnost 15 dnů od vyvěšení (není-li stanoveno jinak)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19755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0A908C-8F41-4BDD-805E-470468D5C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 čem to dnes bude?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9A9C4CE-87C4-407E-8E29-013E82A1CF2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Veřejná správa jako činnost</a:t>
            </a:r>
          </a:p>
          <a:p>
            <a:r>
              <a:rPr lang="cs-CZ" dirty="0"/>
              <a:t>Formy činnosti veřejné správy</a:t>
            </a:r>
          </a:p>
          <a:p>
            <a:r>
              <a:rPr lang="cs-CZ" dirty="0"/>
              <a:t>Ústavní a zákonné základy činnosti veřejné správy v ČR</a:t>
            </a:r>
          </a:p>
          <a:p>
            <a:r>
              <a:rPr lang="cs-CZ" dirty="0"/>
              <a:t>Vybrané formy činnosti detailněji (vs, </a:t>
            </a:r>
            <a:r>
              <a:rPr lang="cs-CZ" dirty="0" err="1"/>
              <a:t>oop</a:t>
            </a:r>
            <a:r>
              <a:rPr lang="cs-CZ" dirty="0"/>
              <a:t>, další úkony)</a:t>
            </a:r>
          </a:p>
        </p:txBody>
      </p:sp>
    </p:spTree>
    <p:extLst>
      <p:ext uri="{BB962C8B-B14F-4D97-AF65-F5344CB8AC3E}">
        <p14:creationId xmlns:p14="http://schemas.microsoft.com/office/powerpoint/2010/main" val="756846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A7AE619-25C8-4483-92EF-AE11D4E9F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III. Správní akty smíšené povahy (part III)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801197-238A-43CC-9673-8DE8BBD121E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9185"/>
            <a:ext cx="10363826" cy="4157931"/>
          </a:xfrm>
        </p:spPr>
        <p:txBody>
          <a:bodyPr/>
          <a:lstStyle/>
          <a:p>
            <a:r>
              <a:rPr lang="cs-CZ" dirty="0"/>
              <a:t>Jak se proti opatření obecné povahy </a:t>
            </a:r>
            <a:r>
              <a:rPr lang="cs-CZ" b="1" u="sng" dirty="0"/>
              <a:t>lze bránit</a:t>
            </a:r>
            <a:r>
              <a:rPr lang="cs-CZ" dirty="0"/>
              <a:t>?</a:t>
            </a:r>
          </a:p>
          <a:p>
            <a:pPr lvl="1"/>
            <a:r>
              <a:rPr lang="cs-CZ" b="1" dirty="0"/>
              <a:t>Nelze </a:t>
            </a:r>
            <a:r>
              <a:rPr lang="cs-CZ" dirty="0"/>
              <a:t>podat řádný opravný prostředek (odvolání/rozklad)</a:t>
            </a:r>
          </a:p>
          <a:p>
            <a:pPr lvl="1"/>
            <a:r>
              <a:rPr lang="cs-CZ" dirty="0"/>
              <a:t>§ 174 odst. 2 správního řádu: </a:t>
            </a:r>
            <a:r>
              <a:rPr lang="cs-CZ" i="1" dirty="0"/>
              <a:t>„Soulad opatření obecné povahy s právními předpisy lze posoudit v </a:t>
            </a:r>
            <a:r>
              <a:rPr lang="cs-CZ" b="1" i="1" u="sng" dirty="0"/>
              <a:t>přezkumném řízení</a:t>
            </a:r>
            <a:r>
              <a:rPr lang="cs-CZ" i="1" dirty="0"/>
              <a:t>. Usnesení o zahájení přezkumného řízení lze vydat do 1 roku od účinnosti opatření. Účinky rozhodnutí v přezkumném řízení nastávají ode dne jeho právní moci.“ </a:t>
            </a:r>
            <a:r>
              <a:rPr lang="cs-CZ" sz="2000" dirty="0"/>
              <a:t>(řízení z moci úřední, lze podat pouze podnět, nikoliv se zahájení tohoto řízení domáhat)</a:t>
            </a:r>
          </a:p>
          <a:p>
            <a:pPr lvl="1"/>
            <a:r>
              <a:rPr lang="cs-CZ" sz="2000" dirty="0"/>
              <a:t>§ 101a odst. 1 soudního řádu správního: </a:t>
            </a:r>
            <a:r>
              <a:rPr lang="cs-CZ" sz="2000" i="1" dirty="0"/>
              <a:t>„</a:t>
            </a:r>
            <a:r>
              <a:rPr lang="cs-CZ" b="1" i="1" u="sng" dirty="0"/>
              <a:t>Návrh na zrušení opatření obecné povahy nebo jeho částí</a:t>
            </a:r>
            <a:r>
              <a:rPr lang="cs-CZ" i="1" dirty="0"/>
              <a:t> je oprávněn podat ten, kdo tvrdí, že byl na svých právech opatřením obecné povahy, vydaným správním orgánem, zkrácen.“</a:t>
            </a:r>
          </a:p>
          <a:p>
            <a:pPr marL="630238" lvl="1" indent="0">
              <a:buNone/>
            </a:pPr>
            <a:r>
              <a:rPr lang="cs-CZ" dirty="0"/>
              <a:t>Ve lhůtě 1 roku ode dne účinnosti.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386895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C2DC4A-0116-4543-9C03-0DB58A51D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Veřejnoprávní smlouvy (part 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7F4252-5833-4B61-92BF-C5C932A542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84076"/>
            <a:ext cx="10363826" cy="4045788"/>
          </a:xfrm>
        </p:spPr>
        <p:txBody>
          <a:bodyPr/>
          <a:lstStyle/>
          <a:p>
            <a:r>
              <a:rPr lang="cs-CZ" dirty="0"/>
              <a:t>„dohody </a:t>
            </a:r>
            <a:r>
              <a:rPr lang="cs-CZ" dirty="0" err="1"/>
              <a:t>správněprávního</a:t>
            </a:r>
            <a:r>
              <a:rPr lang="cs-CZ" dirty="0"/>
              <a:t> charakteru“</a:t>
            </a:r>
          </a:p>
          <a:p>
            <a:r>
              <a:rPr lang="cs-CZ" dirty="0"/>
              <a:t>Upraveny v § 159 a násl. </a:t>
            </a:r>
            <a:r>
              <a:rPr lang="cs-CZ" dirty="0" err="1"/>
              <a:t>sř</a:t>
            </a:r>
            <a:endParaRPr lang="cs-CZ" dirty="0"/>
          </a:p>
          <a:p>
            <a:r>
              <a:rPr lang="cs-CZ" b="1" u="sng" dirty="0"/>
              <a:t>Tři druhy:</a:t>
            </a:r>
          </a:p>
          <a:p>
            <a:pPr lvl="1"/>
            <a:r>
              <a:rPr lang="cs-CZ" b="1" dirty="0"/>
              <a:t>Koordinační</a:t>
            </a:r>
            <a:r>
              <a:rPr lang="cs-CZ" dirty="0"/>
              <a:t> (§ 160 </a:t>
            </a:r>
            <a:r>
              <a:rPr lang="cs-CZ" dirty="0" err="1"/>
              <a:t>sř</a:t>
            </a:r>
            <a:r>
              <a:rPr lang="cs-CZ" dirty="0"/>
              <a:t>) – mezi subjekty veřejné správy</a:t>
            </a:r>
          </a:p>
          <a:p>
            <a:pPr lvl="1"/>
            <a:r>
              <a:rPr lang="cs-CZ" b="1" dirty="0"/>
              <a:t>Subordinační</a:t>
            </a:r>
            <a:r>
              <a:rPr lang="cs-CZ" dirty="0"/>
              <a:t> (§ 161 </a:t>
            </a:r>
            <a:r>
              <a:rPr lang="cs-CZ" dirty="0" err="1"/>
              <a:t>sř</a:t>
            </a:r>
            <a:r>
              <a:rPr lang="cs-CZ" dirty="0"/>
              <a:t>) – subjekt veřejné správy a subjektem odlišným od veřejné správy (FO, PO)</a:t>
            </a:r>
          </a:p>
          <a:p>
            <a:pPr lvl="1"/>
            <a:r>
              <a:rPr lang="cs-CZ" b="1" dirty="0"/>
              <a:t>Smlouva mezi účastníky</a:t>
            </a:r>
            <a:r>
              <a:rPr lang="cs-CZ" dirty="0"/>
              <a:t> (§ 162 </a:t>
            </a:r>
            <a:r>
              <a:rPr lang="cs-CZ" dirty="0" err="1"/>
              <a:t>sř</a:t>
            </a:r>
            <a:r>
              <a:rPr lang="cs-CZ" dirty="0"/>
              <a:t>) – účastníci správního řízení mohou uzavřít mezi sebou smlouvu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18470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C2DC4A-0116-4543-9C03-0DB58A51DD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IV. Veřejnoprávní smlouvy (Part II)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7F4252-5833-4B61-92BF-C5C932A542D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84076"/>
            <a:ext cx="10363826" cy="4045788"/>
          </a:xfrm>
        </p:spPr>
        <p:txBody>
          <a:bodyPr/>
          <a:lstStyle/>
          <a:p>
            <a:r>
              <a:rPr lang="cs-CZ" dirty="0"/>
              <a:t>Uzavírání veřejnoprávních smluv (§§ 163-164 </a:t>
            </a:r>
            <a:r>
              <a:rPr lang="cs-CZ" dirty="0" err="1"/>
              <a:t>sř</a:t>
            </a:r>
            <a:r>
              <a:rPr lang="cs-CZ" dirty="0"/>
              <a:t>)</a:t>
            </a:r>
          </a:p>
          <a:p>
            <a:r>
              <a:rPr lang="cs-CZ" dirty="0"/>
              <a:t>Přezkoumání souladu veřejnoprávní smlouvy s právními předpisy (§ 165 </a:t>
            </a:r>
            <a:r>
              <a:rPr lang="cs-CZ" dirty="0" err="1"/>
              <a:t>sř</a:t>
            </a:r>
            <a:r>
              <a:rPr lang="cs-CZ" dirty="0"/>
              <a:t>)</a:t>
            </a:r>
          </a:p>
          <a:p>
            <a:r>
              <a:rPr lang="cs-CZ" dirty="0"/>
              <a:t>Spory z veřejnoprávních smluv</a:t>
            </a:r>
          </a:p>
          <a:p>
            <a:endParaRPr lang="cs-CZ" dirty="0"/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120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FE23969-2676-4113-8146-C4F39E70C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V. Faktické úkony s přímými právními důsledky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728CE2-3A00-4C61-8D35-0747F8453A3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940943"/>
            <a:ext cx="10363826" cy="3976777"/>
          </a:xfrm>
        </p:spPr>
        <p:txBody>
          <a:bodyPr/>
          <a:lstStyle/>
          <a:p>
            <a:r>
              <a:rPr lang="cs-CZ" dirty="0"/>
              <a:t>Jde o závazné úkony faktické úkony, které mají pro adresáty přímé právní důsledky</a:t>
            </a:r>
          </a:p>
          <a:p>
            <a:r>
              <a:rPr lang="cs-CZ" dirty="0"/>
              <a:t>Jde především o:</a:t>
            </a:r>
          </a:p>
          <a:p>
            <a:pPr lvl="1"/>
            <a:r>
              <a:rPr lang="cs-CZ" b="1" dirty="0"/>
              <a:t>Závazné příkazy </a:t>
            </a:r>
            <a:r>
              <a:rPr lang="cs-CZ" dirty="0"/>
              <a:t>(např. vykázání osob z nebezpečného prostoru, zamezení vstupu těchto osob do něj, příkaz ke změně směru jízdy…)</a:t>
            </a:r>
          </a:p>
          <a:p>
            <a:pPr lvl="1"/>
            <a:r>
              <a:rPr lang="cs-CZ" b="1" dirty="0"/>
              <a:t>Bezprostřední zákroky </a:t>
            </a:r>
            <a:r>
              <a:rPr lang="cs-CZ" dirty="0"/>
              <a:t>(např. policejní úkony: oprávnění policisty otevřít byt při ohrožení života či zdraví, s tím související služební zákroky apod.)</a:t>
            </a:r>
          </a:p>
          <a:p>
            <a:pPr lvl="1"/>
            <a:r>
              <a:rPr lang="cs-CZ" b="1" dirty="0"/>
              <a:t>Jiné donucovací úkony </a:t>
            </a:r>
            <a:r>
              <a:rPr lang="cs-CZ" dirty="0"/>
              <a:t>(např. v rámci správní exekuce)</a:t>
            </a:r>
          </a:p>
          <a:p>
            <a:r>
              <a:rPr lang="cs-CZ" dirty="0"/>
              <a:t>Vždy pozor na přiměřenost faktického úkonu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086715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DD3403F-55C9-4570-914D-B3C047B8F8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Neprávní (organizační) formy realizace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82259F-3B50-4786-B7AF-4FF4BAD4D38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Operativně-organizační činnosti </a:t>
            </a:r>
          </a:p>
          <a:p>
            <a:pPr lvl="1"/>
            <a:r>
              <a:rPr lang="cs-CZ" dirty="0"/>
              <a:t>je potřeba organizačních předpokladů</a:t>
            </a:r>
          </a:p>
          <a:p>
            <a:pPr lvl="1"/>
            <a:r>
              <a:rPr lang="cs-CZ" dirty="0"/>
              <a:t>Jak vně (např. organizační opatření pro styk s veřejností, informační služby při vstupu do budovy úřadu apod.)</a:t>
            </a:r>
          </a:p>
          <a:p>
            <a:pPr lvl="1"/>
            <a:r>
              <a:rPr lang="cs-CZ" dirty="0"/>
              <a:t>Tak i vnitřní organizace (organizační příprava místního šetření, časová i věcná koordinace)</a:t>
            </a:r>
          </a:p>
          <a:p>
            <a:r>
              <a:rPr lang="cs-CZ" dirty="0"/>
              <a:t>Materiálně-technické operace </a:t>
            </a:r>
          </a:p>
          <a:p>
            <a:pPr lvl="1"/>
            <a:r>
              <a:rPr lang="cs-CZ" dirty="0"/>
              <a:t>např. úkony při chodu podatelny, spisovny, úkony při vyhotovování úředních písemností, provoz úřední desky</a:t>
            </a:r>
          </a:p>
        </p:txBody>
      </p:sp>
    </p:spTree>
    <p:extLst>
      <p:ext uri="{BB962C8B-B14F-4D97-AF65-F5344CB8AC3E}">
        <p14:creationId xmlns:p14="http://schemas.microsoft.com/office/powerpoint/2010/main" val="23738009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A598D-9021-406F-800F-6B1E0A887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Zdroje/DOPORUČENÁ LITERATURA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013D02C-3E64-4979-AC93-1799091D969B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algn="just"/>
            <a:r>
              <a:rPr lang="cs-CZ" dirty="0"/>
              <a:t>PRŮCHA, Petr. </a:t>
            </a:r>
            <a:r>
              <a:rPr lang="cs-CZ" i="1" dirty="0"/>
              <a:t>Základy správního práva: učební text pro bakalářské studium</a:t>
            </a:r>
            <a:r>
              <a:rPr lang="cs-CZ" dirty="0"/>
              <a:t>. 2. vydání. Brno: Masarykova univerzita, 2017. Učebnice Právnické fakulty MU. ISBN 978-80-210-8517-6.</a:t>
            </a:r>
          </a:p>
          <a:p>
            <a:pPr algn="just"/>
            <a:r>
              <a:rPr lang="cs-CZ" dirty="0"/>
              <a:t>PRŮCHA, Petr. </a:t>
            </a:r>
            <a:r>
              <a:rPr lang="cs-CZ" i="1" dirty="0"/>
              <a:t>Správní právo: obecná část</a:t>
            </a:r>
            <a:r>
              <a:rPr lang="cs-CZ" dirty="0"/>
              <a:t>. 8., dopl. a </a:t>
            </a:r>
            <a:r>
              <a:rPr lang="cs-CZ" dirty="0" err="1"/>
              <a:t>aktualiz</a:t>
            </a:r>
            <a:r>
              <a:rPr lang="cs-CZ" dirty="0"/>
              <a:t>. vyd., (V nakl. Doplněk 3.). Brno: Doplněk, 2012. ISBN 978-80-7239-281-0.</a:t>
            </a:r>
          </a:p>
          <a:p>
            <a:pPr algn="just"/>
            <a:r>
              <a:rPr lang="cs-CZ" dirty="0"/>
              <a:t>KOPECKÝ, Martin. </a:t>
            </a:r>
            <a:r>
              <a:rPr lang="cs-CZ" i="1" dirty="0"/>
              <a:t>Správní právo: obecná část</a:t>
            </a:r>
            <a:r>
              <a:rPr lang="cs-CZ" dirty="0"/>
              <a:t>. V Praze: C.H. Beck, 2019. Právnické učebnice. ISBN 978-80-7400-727-9.</a:t>
            </a:r>
          </a:p>
        </p:txBody>
      </p:sp>
    </p:spTree>
    <p:extLst>
      <p:ext uri="{BB962C8B-B14F-4D97-AF65-F5344CB8AC3E}">
        <p14:creationId xmlns:p14="http://schemas.microsoft.com/office/powerpoint/2010/main" val="39677650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6A2850-C82C-4BC1-9094-3E4561C567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cs-CZ" dirty="0"/>
              <a:t>Úvodem – pojetí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877207-F4B9-4301-BC6B-A2757305CE1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Organizační pojetí veřejné správy</a:t>
            </a:r>
          </a:p>
          <a:p>
            <a:r>
              <a:rPr lang="cs-CZ" b="1" dirty="0"/>
              <a:t>Funkční pojetí veřejné správy </a:t>
            </a:r>
            <a:r>
              <a:rPr lang="cs-CZ" dirty="0"/>
              <a:t>= realizace činnosti veřejné správy</a:t>
            </a:r>
          </a:p>
          <a:p>
            <a:endParaRPr lang="cs-CZ" dirty="0"/>
          </a:p>
          <a:p>
            <a:r>
              <a:rPr lang="cs-CZ" b="1" dirty="0"/>
              <a:t>Vrchnostenská veřejná správa </a:t>
            </a:r>
            <a:r>
              <a:rPr lang="cs-CZ" dirty="0"/>
              <a:t>(mocenská forma příkazů a zákazů)</a:t>
            </a:r>
          </a:p>
          <a:p>
            <a:pPr marL="0" indent="0">
              <a:buNone/>
            </a:pPr>
            <a:r>
              <a:rPr lang="cs-CZ" dirty="0"/>
              <a:t>                             x</a:t>
            </a:r>
          </a:p>
          <a:p>
            <a:r>
              <a:rPr lang="cs-CZ" b="1" dirty="0" err="1"/>
              <a:t>Nevrchnostenská</a:t>
            </a:r>
            <a:r>
              <a:rPr lang="cs-CZ" b="1" dirty="0"/>
              <a:t> veřejná správa </a:t>
            </a:r>
            <a:r>
              <a:rPr lang="cs-CZ" dirty="0"/>
              <a:t>(péče o občany a rozvoj s využíváním forem soukromého práva)</a:t>
            </a:r>
          </a:p>
        </p:txBody>
      </p:sp>
    </p:spTree>
    <p:extLst>
      <p:ext uri="{BB962C8B-B14F-4D97-AF65-F5344CB8AC3E}">
        <p14:creationId xmlns:p14="http://schemas.microsoft.com/office/powerpoint/2010/main" val="3876119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3E279F6-EA1E-4807-96F5-AE50E06AC1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Řetěz realizace činnosti veřejné správy</a:t>
            </a: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79F29DBB-D9CB-4D05-8EA2-D3034B99D930}"/>
              </a:ext>
            </a:extLst>
          </p:cNvPr>
          <p:cNvSpPr/>
          <p:nvPr/>
        </p:nvSpPr>
        <p:spPr>
          <a:xfrm>
            <a:off x="1639330" y="3270422"/>
            <a:ext cx="1301578" cy="96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CÍLE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4EE84298-EE15-4660-8EF5-33AC92ACD219}"/>
              </a:ext>
            </a:extLst>
          </p:cNvPr>
          <p:cNvSpPr/>
          <p:nvPr/>
        </p:nvSpPr>
        <p:spPr>
          <a:xfrm>
            <a:off x="3579341" y="3270422"/>
            <a:ext cx="1301578" cy="96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ÚKOLY</a:t>
            </a:r>
          </a:p>
        </p:txBody>
      </p:sp>
      <p:sp>
        <p:nvSpPr>
          <p:cNvPr id="6" name="Obdélník 5">
            <a:extLst>
              <a:ext uri="{FF2B5EF4-FFF2-40B4-BE49-F238E27FC236}">
                <a16:creationId xmlns:a16="http://schemas.microsoft.com/office/drawing/2014/main" id="{AD695EF2-1632-47D3-9CBE-22C99FC67B4C}"/>
              </a:ext>
            </a:extLst>
          </p:cNvPr>
          <p:cNvSpPr/>
          <p:nvPr/>
        </p:nvSpPr>
        <p:spPr>
          <a:xfrm>
            <a:off x="5519352" y="3270421"/>
            <a:ext cx="1301578" cy="96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FUNKCE</a:t>
            </a:r>
          </a:p>
        </p:txBody>
      </p:sp>
      <p:sp>
        <p:nvSpPr>
          <p:cNvPr id="7" name="Obdélník 6">
            <a:extLst>
              <a:ext uri="{FF2B5EF4-FFF2-40B4-BE49-F238E27FC236}">
                <a16:creationId xmlns:a16="http://schemas.microsoft.com/office/drawing/2014/main" id="{5AFD18AB-750F-4F96-B77E-C8F57FF8CFA4}"/>
              </a:ext>
            </a:extLst>
          </p:cNvPr>
          <p:cNvSpPr/>
          <p:nvPr/>
        </p:nvSpPr>
        <p:spPr>
          <a:xfrm>
            <a:off x="7459363" y="3270420"/>
            <a:ext cx="1301578" cy="96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METODY PŮSOBENÍ</a:t>
            </a: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5A271C17-CAB5-4863-B08C-050DB48DB3D5}"/>
              </a:ext>
            </a:extLst>
          </p:cNvPr>
          <p:cNvSpPr/>
          <p:nvPr/>
        </p:nvSpPr>
        <p:spPr>
          <a:xfrm>
            <a:off x="9399374" y="3270419"/>
            <a:ext cx="1301578" cy="96382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/>
              <a:t>FORMY REALIZACE</a:t>
            </a:r>
          </a:p>
        </p:txBody>
      </p:sp>
      <p:sp>
        <p:nvSpPr>
          <p:cNvPr id="9" name="Šipka: doprava 8">
            <a:extLst>
              <a:ext uri="{FF2B5EF4-FFF2-40B4-BE49-F238E27FC236}">
                <a16:creationId xmlns:a16="http://schemas.microsoft.com/office/drawing/2014/main" id="{E6D60BA4-AFDF-4EFE-81BE-F0703473D6C7}"/>
              </a:ext>
            </a:extLst>
          </p:cNvPr>
          <p:cNvSpPr/>
          <p:nvPr/>
        </p:nvSpPr>
        <p:spPr>
          <a:xfrm>
            <a:off x="3000632" y="3534029"/>
            <a:ext cx="518984" cy="436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Šipka: doprava 9">
            <a:extLst>
              <a:ext uri="{FF2B5EF4-FFF2-40B4-BE49-F238E27FC236}">
                <a16:creationId xmlns:a16="http://schemas.microsoft.com/office/drawing/2014/main" id="{F94C332C-8C45-4D04-8585-45A919903F98}"/>
              </a:ext>
            </a:extLst>
          </p:cNvPr>
          <p:cNvSpPr/>
          <p:nvPr/>
        </p:nvSpPr>
        <p:spPr>
          <a:xfrm>
            <a:off x="4940643" y="3534029"/>
            <a:ext cx="518984" cy="436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: doprava 10">
            <a:extLst>
              <a:ext uri="{FF2B5EF4-FFF2-40B4-BE49-F238E27FC236}">
                <a16:creationId xmlns:a16="http://schemas.microsoft.com/office/drawing/2014/main" id="{E4E40C42-29F8-444C-B998-E0A0D28B2BDD}"/>
              </a:ext>
            </a:extLst>
          </p:cNvPr>
          <p:cNvSpPr/>
          <p:nvPr/>
        </p:nvSpPr>
        <p:spPr>
          <a:xfrm>
            <a:off x="6880654" y="3534029"/>
            <a:ext cx="518984" cy="436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Šipka: doprava 11">
            <a:extLst>
              <a:ext uri="{FF2B5EF4-FFF2-40B4-BE49-F238E27FC236}">
                <a16:creationId xmlns:a16="http://schemas.microsoft.com/office/drawing/2014/main" id="{E998ED6D-2649-416B-A29E-2B2E5F18CD17}"/>
              </a:ext>
            </a:extLst>
          </p:cNvPr>
          <p:cNvSpPr/>
          <p:nvPr/>
        </p:nvSpPr>
        <p:spPr>
          <a:xfrm>
            <a:off x="8820665" y="3534029"/>
            <a:ext cx="518984" cy="4366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60305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43BCED7-0DCB-4580-BE48-57B49485A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Cíle A ÚKOLY VEŘEJNÉ SPRÁVY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7D0CC-DD06-411A-8CBD-D70C2FA821A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VEŘEJNÁ SPRÁVA si je zpravidla NESTANOVUJE SAMA</a:t>
            </a:r>
          </a:p>
          <a:p>
            <a:r>
              <a:rPr lang="cs-CZ" dirty="0"/>
              <a:t>Státní správa – základní cíle a úkoly stanovuje zákon, je třeba ovšem je ještě blíže specifikovat (typicky některé normativní správní akty)</a:t>
            </a:r>
          </a:p>
          <a:p>
            <a:r>
              <a:rPr lang="cs-CZ" dirty="0"/>
              <a:t>Samospráva – základní cíle a úkoly stanovuje zákon, ale i samospráva samotná (plyne to z její elementární povahy)</a:t>
            </a:r>
          </a:p>
          <a:p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865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5CAF65-B0B8-4EBE-BE35-3244B56547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Funkce veřejné správy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897E147-D0B4-4853-A300-01E142673E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46327" y="2031021"/>
            <a:ext cx="4873474" cy="679994"/>
          </a:xfrm>
        </p:spPr>
        <p:txBody>
          <a:bodyPr/>
          <a:lstStyle/>
          <a:p>
            <a:pPr algn="ctr"/>
            <a:r>
              <a:rPr lang="cs-CZ" b="1" dirty="0"/>
              <a:t>obecné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70AEF1-AC73-4B55-B7C1-ED742309C751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711015"/>
            <a:ext cx="5106027" cy="3871017"/>
          </a:xfrm>
        </p:spPr>
        <p:txBody>
          <a:bodyPr/>
          <a:lstStyle/>
          <a:p>
            <a:r>
              <a:rPr lang="cs-CZ" dirty="0"/>
              <a:t>Jeden pohled:</a:t>
            </a:r>
          </a:p>
          <a:p>
            <a:pPr lvl="1"/>
            <a:r>
              <a:rPr lang="cs-CZ" dirty="0"/>
              <a:t>Organizující (regulativní)</a:t>
            </a:r>
          </a:p>
          <a:p>
            <a:pPr lvl="1"/>
            <a:r>
              <a:rPr lang="cs-CZ" dirty="0"/>
              <a:t>Ochranná (mocenská ochrana)</a:t>
            </a:r>
          </a:p>
          <a:p>
            <a:r>
              <a:rPr lang="cs-CZ" dirty="0"/>
              <a:t>Vlastní veřejné správě jako celku</a:t>
            </a:r>
          </a:p>
          <a:p>
            <a:r>
              <a:rPr lang="cs-CZ" dirty="0"/>
              <a:t>Vzájemné prolínání a doplňování</a:t>
            </a:r>
          </a:p>
          <a:p>
            <a:r>
              <a:rPr lang="cs-CZ" dirty="0"/>
              <a:t>Jiný pohled:</a:t>
            </a:r>
          </a:p>
          <a:p>
            <a:pPr lvl="1"/>
            <a:r>
              <a:rPr lang="cs-CZ" dirty="0"/>
              <a:t>Funkce řízení</a:t>
            </a:r>
          </a:p>
          <a:p>
            <a:pPr lvl="1"/>
            <a:r>
              <a:rPr lang="cs-CZ" dirty="0"/>
              <a:t>Funkce regulace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C2F2491-3F5A-4A43-8214-75CA64D647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95797" y="2031021"/>
            <a:ext cx="4881804" cy="679994"/>
          </a:xfrm>
        </p:spPr>
        <p:txBody>
          <a:bodyPr/>
          <a:lstStyle/>
          <a:p>
            <a:pPr algn="ctr"/>
            <a:r>
              <a:rPr lang="cs-CZ" b="1" dirty="0"/>
              <a:t>dílčí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7ECB23D4-E385-4681-A10B-D294D206F3CD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2711015"/>
            <a:ext cx="5105401" cy="3871017"/>
          </a:xfrm>
        </p:spPr>
        <p:txBody>
          <a:bodyPr>
            <a:normAutofit lnSpcReduction="10000"/>
          </a:bodyPr>
          <a:lstStyle/>
          <a:p>
            <a:r>
              <a:rPr lang="cs-CZ" dirty="0"/>
              <a:t>Plánovací (programovací)</a:t>
            </a:r>
          </a:p>
          <a:p>
            <a:r>
              <a:rPr lang="cs-CZ" dirty="0" err="1"/>
              <a:t>Ovlivňovací</a:t>
            </a:r>
            <a:endParaRPr lang="cs-CZ" dirty="0"/>
          </a:p>
          <a:p>
            <a:r>
              <a:rPr lang="cs-CZ" dirty="0"/>
              <a:t>Rozhodovací</a:t>
            </a:r>
          </a:p>
          <a:p>
            <a:r>
              <a:rPr lang="cs-CZ" dirty="0"/>
              <a:t>Kontrolní</a:t>
            </a:r>
          </a:p>
          <a:p>
            <a:r>
              <a:rPr lang="cs-CZ" dirty="0"/>
              <a:t>Koordinační</a:t>
            </a:r>
          </a:p>
          <a:p>
            <a:r>
              <a:rPr lang="cs-CZ" dirty="0"/>
              <a:t>Kooperační</a:t>
            </a:r>
          </a:p>
          <a:p>
            <a:r>
              <a:rPr lang="cs-CZ" dirty="0"/>
              <a:t>Registrační</a:t>
            </a:r>
          </a:p>
          <a:p>
            <a:r>
              <a:rPr lang="cs-CZ" dirty="0"/>
              <a:t>Evidenční aj.</a:t>
            </a:r>
          </a:p>
        </p:txBody>
      </p:sp>
      <p:cxnSp>
        <p:nvCxnSpPr>
          <p:cNvPr id="8" name="Přímá spojnice se šipkou 7">
            <a:extLst>
              <a:ext uri="{FF2B5EF4-FFF2-40B4-BE49-F238E27FC236}">
                <a16:creationId xmlns:a16="http://schemas.microsoft.com/office/drawing/2014/main" id="{031585DB-DD5F-470C-8A19-61142F9E3557}"/>
              </a:ext>
            </a:extLst>
          </p:cNvPr>
          <p:cNvCxnSpPr/>
          <p:nvPr/>
        </p:nvCxnSpPr>
        <p:spPr>
          <a:xfrm>
            <a:off x="6096000" y="1742536"/>
            <a:ext cx="2633932" cy="4658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3A22F5BE-E00C-44C7-AF15-BE4D7FE5F434}"/>
              </a:ext>
            </a:extLst>
          </p:cNvPr>
          <p:cNvCxnSpPr>
            <a:cxnSpLocks/>
          </p:cNvCxnSpPr>
          <p:nvPr/>
        </p:nvCxnSpPr>
        <p:spPr>
          <a:xfrm flipH="1">
            <a:off x="3648974" y="1742536"/>
            <a:ext cx="2447026" cy="4721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94690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9BD5BE-C963-493C-A2E9-75B3B6F65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působení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31EBCAFD-714E-4767-863C-53EEA069D67D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Způsoby působení, jimiž se realizují úkoly zprostředkované funkcemi veřejné správy</a:t>
            </a:r>
          </a:p>
          <a:p>
            <a:r>
              <a:rPr lang="cs-CZ" dirty="0"/>
              <a:t>Prostředky sloužící k bezprostřední realizaci funkcí veřejné správy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551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932231C9-A940-415F-B5FE-07797B4744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Metody působení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38CEC6B-32B8-4BC1-812A-39F885A67C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cs-CZ" b="1" dirty="0"/>
              <a:t>obecné</a:t>
            </a:r>
          </a:p>
        </p:txBody>
      </p:sp>
      <p:sp>
        <p:nvSpPr>
          <p:cNvPr id="7" name="Zástupný obsah 6">
            <a:extLst>
              <a:ext uri="{FF2B5EF4-FFF2-40B4-BE49-F238E27FC236}">
                <a16:creationId xmlns:a16="http://schemas.microsoft.com/office/drawing/2014/main" id="{2E6A30C0-91CB-4AC5-917C-9267BADAC49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3423929"/>
          </a:xfrm>
        </p:spPr>
        <p:txBody>
          <a:bodyPr/>
          <a:lstStyle/>
          <a:p>
            <a:r>
              <a:rPr lang="cs-CZ" dirty="0"/>
              <a:t>Jeden pohled</a:t>
            </a:r>
          </a:p>
          <a:p>
            <a:pPr lvl="1"/>
            <a:r>
              <a:rPr lang="cs-CZ" dirty="0"/>
              <a:t>Metody přesvědčování</a:t>
            </a:r>
          </a:p>
          <a:p>
            <a:pPr lvl="1"/>
            <a:r>
              <a:rPr lang="cs-CZ" dirty="0"/>
              <a:t>Metody donucování</a:t>
            </a:r>
          </a:p>
          <a:p>
            <a:r>
              <a:rPr lang="cs-CZ" dirty="0"/>
              <a:t>Jiný pohled:</a:t>
            </a:r>
          </a:p>
          <a:p>
            <a:pPr lvl="1"/>
            <a:r>
              <a:rPr lang="cs-CZ" dirty="0"/>
              <a:t>Metody řízení</a:t>
            </a:r>
          </a:p>
          <a:p>
            <a:pPr lvl="1"/>
            <a:r>
              <a:rPr lang="cs-CZ" dirty="0"/>
              <a:t>Metody regulace</a:t>
            </a:r>
          </a:p>
          <a:p>
            <a:r>
              <a:rPr lang="cs-CZ" dirty="0"/>
              <a:t>Projevuje se v rámci pravomoci a působnosti správních orgánů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E9D8C27-D6C7-45E0-8A11-8445EA0B135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cs-CZ" b="1" dirty="0"/>
              <a:t>konkrétní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20BCFB6-A1EC-4346-A3DA-656D301DABD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3423929"/>
          </a:xfrm>
        </p:spPr>
        <p:txBody>
          <a:bodyPr/>
          <a:lstStyle/>
          <a:p>
            <a:r>
              <a:rPr lang="cs-CZ" dirty="0"/>
              <a:t>Administrativní metody – přímé působení</a:t>
            </a:r>
          </a:p>
          <a:p>
            <a:r>
              <a:rPr lang="cs-CZ" dirty="0"/>
              <a:t>Ekonomické metody – ekonomická opatření, operativní ekonomické nástroje</a:t>
            </a:r>
          </a:p>
          <a:p>
            <a:r>
              <a:rPr lang="cs-CZ" dirty="0"/>
              <a:t>Organizační metody – podpůrné, uspořádanost vztahů</a:t>
            </a:r>
          </a:p>
        </p:txBody>
      </p:sp>
      <p:cxnSp>
        <p:nvCxnSpPr>
          <p:cNvPr id="3" name="Přímá spojnice se šipkou 2">
            <a:extLst>
              <a:ext uri="{FF2B5EF4-FFF2-40B4-BE49-F238E27FC236}">
                <a16:creationId xmlns:a16="http://schemas.microsoft.com/office/drawing/2014/main" id="{16A56793-08DD-4D9E-B496-079861B3A525}"/>
              </a:ext>
            </a:extLst>
          </p:cNvPr>
          <p:cNvCxnSpPr/>
          <p:nvPr/>
        </p:nvCxnSpPr>
        <p:spPr>
          <a:xfrm flipH="1">
            <a:off x="3812875" y="1759789"/>
            <a:ext cx="2113472" cy="8022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nice se šipkou 9">
            <a:extLst>
              <a:ext uri="{FF2B5EF4-FFF2-40B4-BE49-F238E27FC236}">
                <a16:creationId xmlns:a16="http://schemas.microsoft.com/office/drawing/2014/main" id="{94464798-52D5-40BA-B180-96BC2E95168D}"/>
              </a:ext>
            </a:extLst>
          </p:cNvPr>
          <p:cNvCxnSpPr/>
          <p:nvPr/>
        </p:nvCxnSpPr>
        <p:spPr>
          <a:xfrm>
            <a:off x="5943600" y="1759789"/>
            <a:ext cx="2717321" cy="7763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65786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>
            <a:extLst>
              <a:ext uri="{FF2B5EF4-FFF2-40B4-BE49-F238E27FC236}">
                <a16:creationId xmlns:a16="http://schemas.microsoft.com/office/drawing/2014/main" id="{4E076C77-18D4-4346-A5C5-60C2B7619C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Formy činnosti veřejné správy</a:t>
            </a:r>
          </a:p>
        </p:txBody>
      </p:sp>
      <p:sp>
        <p:nvSpPr>
          <p:cNvPr id="8" name="Zástupný obsah 7">
            <a:extLst>
              <a:ext uri="{FF2B5EF4-FFF2-40B4-BE49-F238E27FC236}">
                <a16:creationId xmlns:a16="http://schemas.microsoft.com/office/drawing/2014/main" id="{C1DDD505-4331-45E9-AE61-565D08BFBD8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cs-CZ" dirty="0"/>
              <a:t>Právní formy x neprávní formy realizace veřejné správy</a:t>
            </a:r>
          </a:p>
          <a:p>
            <a:r>
              <a:rPr lang="cs-CZ" dirty="0"/>
              <a:t>Vnější x vnitřní formy realizace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5794457"/>
      </p:ext>
    </p:extLst>
  </p:cSld>
  <p:clrMapOvr>
    <a:masterClrMapping/>
  </p:clrMapOvr>
</p:sld>
</file>

<file path=ppt/theme/theme1.xml><?xml version="1.0" encoding="utf-8"?>
<a:theme xmlns:a="http://schemas.openxmlformats.org/drawingml/2006/main" name="Kapka">
  <a:themeElements>
    <a:clrScheme name="Kapk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Kapk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pk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TM04033925[[fn=Kapka]]</Template>
  <TotalTime>201</TotalTime>
  <Words>1683</Words>
  <Application>Microsoft Office PowerPoint</Application>
  <PresentationFormat>Širokoúhlá obrazovka</PresentationFormat>
  <Paragraphs>200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Calibri</vt:lpstr>
      <vt:lpstr>Tw Cen MT</vt:lpstr>
      <vt:lpstr>Kapka</vt:lpstr>
      <vt:lpstr>Činnost veřejné správy  I</vt:lpstr>
      <vt:lpstr>O čem to dnes bude?</vt:lpstr>
      <vt:lpstr>Úvodem – pojetí veřejné správy</vt:lpstr>
      <vt:lpstr>Řetěz realizace činnosti veřejné správy</vt:lpstr>
      <vt:lpstr>Cíle A ÚKOLY VEŘEJNÉ SPRÁVY</vt:lpstr>
      <vt:lpstr>Funkce veřejné správy</vt:lpstr>
      <vt:lpstr>Metody působení</vt:lpstr>
      <vt:lpstr>Metody působení</vt:lpstr>
      <vt:lpstr>Formy činnosti veřejné správy</vt:lpstr>
      <vt:lpstr>Struktura forem realizace</vt:lpstr>
      <vt:lpstr>Ústavní základy činnosti veřejné správy v ČR (part I)</vt:lpstr>
      <vt:lpstr>Ústavní základy činnosti veřejné správy v ČR (part II)</vt:lpstr>
      <vt:lpstr>Zákonné základy činnosti veřejné správy v ČR </vt:lpstr>
      <vt:lpstr>Základní zásady – správní řád</vt:lpstr>
      <vt:lpstr>SPRÁVNÍ AKTY</vt:lpstr>
      <vt:lpstr>i. Normativní správní akty</vt:lpstr>
      <vt:lpstr>iI. Individuální správní akty</vt:lpstr>
      <vt:lpstr>III. Správní akty smíšené povahy (part I)</vt:lpstr>
      <vt:lpstr>III. Správní akty smíšené povahy (part II)</vt:lpstr>
      <vt:lpstr>III. Správní akty smíšené povahy (part III)</vt:lpstr>
      <vt:lpstr>IV. Veřejnoprávní smlouvy (part I)</vt:lpstr>
      <vt:lpstr>IV. Veřejnoprávní smlouvy (Part II)</vt:lpstr>
      <vt:lpstr>V. Faktické úkony s přímými právními důsledky</vt:lpstr>
      <vt:lpstr>Neprávní (organizační) formy realizace veřejné správy</vt:lpstr>
      <vt:lpstr>Zdroje/DOPORUČENÁ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Činnost veřejné správy  I.</dc:title>
  <dc:creator>Licence one</dc:creator>
  <cp:lastModifiedBy>Jan Brož</cp:lastModifiedBy>
  <cp:revision>39</cp:revision>
  <cp:lastPrinted>2020-10-27T08:00:27Z</cp:lastPrinted>
  <dcterms:created xsi:type="dcterms:W3CDTF">2019-10-06T19:36:25Z</dcterms:created>
  <dcterms:modified xsi:type="dcterms:W3CDTF">2020-10-27T18:23:50Z</dcterms:modified>
</cp:coreProperties>
</file>