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F39B0-49A6-42A4-A33D-B1484826E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43F9CA-DE43-4D2D-BE61-F84679D0B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1CFFFC-386E-493C-AD4A-CA68C912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BE3354-AAD5-4817-B4B3-6927FA5F5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275A8A-9A3D-4FE2-B08C-15B67534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0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980843-B5F0-44DB-96B5-C87A869E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253FF8E-BD41-4B5B-BF14-9F424DB62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070C80-A4F5-4B0D-B89D-E27B2460F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CA09F7-43F6-4BB8-9589-66E405C33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5F6BA8-FFFE-4011-962E-2C56B4B79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9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828D2AF-7D4F-40A6-8E2B-04C459A69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819792E-9D64-44F3-8735-193CDE773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CBD1C6-DA31-4CEC-A27D-CDA3EB5D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34A1F3-BF7C-427E-8D19-786DE0421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0D4D1A-6CAD-47F2-B800-9A4BAAF67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50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A4C99-9ADB-4F70-9B93-19C0DE9AB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D480C5-F1F3-4093-BDBE-287B04B73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81F5D7-31EB-462C-B07A-D80BE3873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8DFAE6-5CC0-4B9C-8F8F-62DA66A4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972974-BD29-4490-A588-01F4A81DD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7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3E27-CCCD-4DB8-9A67-35689945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0A1C45-7500-4625-A59B-C2B48DC4A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7F8FF3-83BF-4DD3-A030-4EC31CD37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29C436-851F-45E6-87B9-3151B782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305033-0D41-41E7-877E-493418F8F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45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75D82-E97F-4249-B26F-1662154A1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69B016-4709-46E7-926D-1187D2A9B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43C0C3-BFE1-4B4E-AA09-855376C21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48570B-AB55-4307-A764-FBFF12C66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B1795F-2914-4621-8CED-94913F91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741B4C-E981-4F1E-A40F-3E96EBBC9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81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511E15-4614-49F2-82CE-08548A909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C3FC92B-557F-4689-8058-CEF787052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994C183-CE2F-4851-9ED3-B867C2B7B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91454C6-1427-46FE-B91A-09D7B8745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08551B0-51A4-44AA-8459-B8B3E13349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AF8DB0-D511-4FF4-8683-D7BE6ACA9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8328FC0-90DE-4392-BE29-A8F9D029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9288739-9008-4107-B52F-FF5261347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91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B11DCE-3BF8-49A3-9264-6099AA82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9412EE9-33FC-41FD-82FE-383EC7C3F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770A2A-8217-42E9-90A4-8DAB703F0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E771E8-6505-4348-8A98-D34C52D6E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64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2396EE2-8DED-4753-AFCB-E19ECF2A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2143838-0603-4853-9D2D-5693B6BF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7FEFA9-495C-4D11-9B0D-A0962F2A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86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37715-AB93-4F4E-8EC5-69705638D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4CFE79-3D1B-40CB-928C-CF6CAA9D9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94D4F22-B9A0-4CEE-B536-B3592F6F5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6F9DFF-6563-4131-9812-B503B7C86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1D75D1-E806-4A08-B1D3-4D1A17B33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BD1A19-DC85-4759-8167-E6F925A2E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74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B6A95-31EC-42CD-AA12-67966555B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F764CC-B354-4479-A6C3-2438A3A834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C16C764-D500-4F0F-8F69-6E136229C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4A7727-3119-4F77-8ED7-34D5535A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5E8878-16E9-4232-87F7-70F75A98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9A29BE-B300-402B-AED5-EEAFA41A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78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4002AB8-BC69-4AE4-A345-4A5D4C8CF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AC1A8CA-1643-40A8-B1AC-E4A30A9D1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3F5557-B575-4287-BA38-D332D4E867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732A-0AE3-4180-B5ED-C6E55CE4E4B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646F0B-3C70-4D69-AABD-1A4B195F1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A1A084-AC21-43FD-ACE7-CCBF7FE841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07405-0316-42C8-9BA6-70686A3C5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7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4FF57-C903-4CD3-852D-292F4FD2AE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veřejné správy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C826F9-56E9-46CE-9F8D-E900732F98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74126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777D0-2986-4EBF-9E9B-9C5F340A8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subsystémy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737BE-F73F-4475-B74D-BE9A6A41C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Ústřední orgány státní správy</a:t>
            </a:r>
          </a:p>
          <a:p>
            <a:pPr lvl="1"/>
            <a:r>
              <a:rPr lang="cs-CZ" dirty="0"/>
              <a:t>Vláda</a:t>
            </a:r>
          </a:p>
          <a:p>
            <a:pPr lvl="1"/>
            <a:r>
              <a:rPr lang="cs-CZ" dirty="0"/>
              <a:t>Ministerstva = ústřední orgány státní správy, v jejichž čele stojí člen vlády</a:t>
            </a:r>
          </a:p>
          <a:p>
            <a:pPr lvl="1"/>
            <a:r>
              <a:rPr lang="cs-CZ" dirty="0"/>
              <a:t>Ústřední orgány státní správy, v jejichž čele člen vlády nestojí</a:t>
            </a:r>
          </a:p>
          <a:p>
            <a:r>
              <a:rPr lang="cs-CZ" dirty="0"/>
              <a:t>Územní orgány veřejné správy s všeobecnou působností</a:t>
            </a:r>
          </a:p>
          <a:p>
            <a:r>
              <a:rPr lang="cs-CZ" dirty="0"/>
              <a:t>Územně dekoncentrované (specializované) orgány státní správy</a:t>
            </a:r>
          </a:p>
          <a:p>
            <a:r>
              <a:rPr lang="cs-CZ" dirty="0"/>
              <a:t>Orgány zájmové a profesní samosprávy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584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35CD0-E509-4B6D-B1CC-D214747D3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Ústřední orgány státní správy - vláda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6DA919-7648-41AB-AD22-EA1F091EB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Zřízena </a:t>
            </a:r>
            <a:r>
              <a:rPr lang="cs-CZ" b="1" dirty="0"/>
              <a:t>Ústavou</a:t>
            </a:r>
            <a:r>
              <a:rPr lang="cs-CZ" dirty="0"/>
              <a:t>, vrcholný orgán výkonné moci</a:t>
            </a:r>
          </a:p>
          <a:p>
            <a:r>
              <a:rPr lang="cs-CZ" dirty="0"/>
              <a:t>Má </a:t>
            </a:r>
            <a:r>
              <a:rPr lang="cs-CZ" b="1" dirty="0"/>
              <a:t>všeobecnou působnost </a:t>
            </a:r>
            <a:r>
              <a:rPr lang="cs-CZ" dirty="0"/>
              <a:t>v oblasti státní správy</a:t>
            </a:r>
          </a:p>
          <a:p>
            <a:r>
              <a:rPr lang="cs-CZ" dirty="0"/>
              <a:t>Skládá se z </a:t>
            </a:r>
            <a:r>
              <a:rPr lang="cs-CZ" b="1" dirty="0">
                <a:solidFill>
                  <a:srgbClr val="FF0000"/>
                </a:solidFill>
              </a:rPr>
              <a:t>předsedy vlády, místopředsedů a ministrů</a:t>
            </a:r>
          </a:p>
          <a:p>
            <a:endParaRPr lang="cs-CZ" dirty="0"/>
          </a:p>
          <a:p>
            <a:r>
              <a:rPr lang="cs-CZ" b="1" dirty="0">
                <a:solidFill>
                  <a:srgbClr val="7030A0"/>
                </a:solidFill>
              </a:rPr>
              <a:t>Ministr</a:t>
            </a:r>
            <a:r>
              <a:rPr lang="cs-CZ" dirty="0"/>
              <a:t> = člen vlády. Může a nemusí stát v čele ministerstva (tzv. </a:t>
            </a:r>
            <a:r>
              <a:rPr lang="cs-CZ" i="1" dirty="0"/>
              <a:t>ministr bez portfeje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b="1" dirty="0"/>
              <a:t>Úřad vlády</a:t>
            </a:r>
            <a:r>
              <a:rPr lang="cs-CZ" dirty="0"/>
              <a:t> – ústřední orgán státní správy, který plní úkoly spojené s </a:t>
            </a:r>
            <a:r>
              <a:rPr lang="cs-CZ" dirty="0">
                <a:solidFill>
                  <a:srgbClr val="FF0000"/>
                </a:solidFill>
              </a:rPr>
              <a:t>odborným, organizačním a technickým zabezpečením činnosti vlády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/>
              <a:t>Poradní orgány </a:t>
            </a:r>
            <a:r>
              <a:rPr lang="cs-CZ" dirty="0"/>
              <a:t>- </a:t>
            </a:r>
            <a:r>
              <a:rPr lang="cs-CZ" i="1" dirty="0"/>
              <a:t>nepovinné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Legislativní rada </a:t>
            </a:r>
            <a:r>
              <a:rPr lang="cs-CZ" dirty="0"/>
              <a:t>– v čele člen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Rada hospodářské a sociální dohody = Tripartita </a:t>
            </a:r>
            <a:r>
              <a:rPr lang="cs-CZ" dirty="0"/>
              <a:t>– v čele předseda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358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B5FBB-4B85-4155-BA16-E4E6A9436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Ústřední orgány státní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237B35-D06B-4BD3-9136-63B3DDCA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Zřízena tzv. </a:t>
            </a:r>
            <a:r>
              <a:rPr lang="cs-CZ" b="1" dirty="0">
                <a:solidFill>
                  <a:srgbClr val="FF0000"/>
                </a:solidFill>
              </a:rPr>
              <a:t>kompetenčním zákonem </a:t>
            </a:r>
            <a:r>
              <a:rPr lang="cs-CZ" dirty="0"/>
              <a:t>(</a:t>
            </a:r>
            <a:r>
              <a:rPr lang="cs-CZ" i="1" dirty="0"/>
              <a:t>zákon č. 2/1969 Sb., o zřízení ministerstev a jiných ústředních orgánů státní správy České republiky</a:t>
            </a:r>
            <a:r>
              <a:rPr lang="cs-CZ" dirty="0"/>
              <a:t>), který také ministerstvům (pouze jim) </a:t>
            </a:r>
            <a:r>
              <a:rPr lang="cs-CZ" b="1" dirty="0"/>
              <a:t>určuje jejich působnost</a:t>
            </a:r>
          </a:p>
          <a:p>
            <a:r>
              <a:rPr lang="cs-CZ" b="1" dirty="0">
                <a:solidFill>
                  <a:srgbClr val="7030A0"/>
                </a:solidFill>
              </a:rPr>
              <a:t>Úkoly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zkoumají </a:t>
            </a:r>
            <a:r>
              <a:rPr lang="cs-CZ" dirty="0">
                <a:solidFill>
                  <a:srgbClr val="FF0000"/>
                </a:solidFill>
              </a:rPr>
              <a:t>společenskou problematiku</a:t>
            </a:r>
            <a:r>
              <a:rPr lang="cs-CZ" dirty="0"/>
              <a:t> v okruhu své působnosti, analyzují dosahované výsledky a činí opatření k řešení aktuálních otázek</a:t>
            </a:r>
          </a:p>
          <a:p>
            <a:pPr lvl="1"/>
            <a:r>
              <a:rPr lang="cs-CZ" dirty="0"/>
              <a:t>zpracovávají </a:t>
            </a:r>
            <a:r>
              <a:rPr lang="cs-CZ" dirty="0">
                <a:solidFill>
                  <a:srgbClr val="FF0000"/>
                </a:solidFill>
              </a:rPr>
              <a:t>koncepce rozvoje </a:t>
            </a:r>
            <a:r>
              <a:rPr lang="cs-CZ" dirty="0"/>
              <a:t>svěřených odvětví a řešení stěžejních otázek</a:t>
            </a:r>
          </a:p>
          <a:p>
            <a:pPr lvl="1"/>
            <a:r>
              <a:rPr lang="cs-CZ" dirty="0"/>
              <a:t>pečují o </a:t>
            </a:r>
            <a:r>
              <a:rPr lang="cs-CZ" dirty="0">
                <a:solidFill>
                  <a:srgbClr val="FF0000"/>
                </a:solidFill>
              </a:rPr>
              <a:t>náležitou právní úpravu </a:t>
            </a:r>
            <a:r>
              <a:rPr lang="cs-CZ" dirty="0"/>
              <a:t>věcí patřících do působnosti České republiky; připravují návrhy zákonů a jiných právních předpisů týkajících se věcí, které patří do jejich působnosti</a:t>
            </a:r>
          </a:p>
          <a:p>
            <a:pPr lvl="1"/>
            <a:r>
              <a:rPr lang="cs-CZ" dirty="0"/>
              <a:t>zabezpečují ve své působnosti úkoly související se sjednáváním mezinárodních smluv, s rozvojem mezistátních styků a mezinárodní </a:t>
            </a:r>
            <a:r>
              <a:rPr lang="cs-CZ" dirty="0" err="1"/>
              <a:t>spoluprác</a:t>
            </a:r>
            <a:endParaRPr lang="cs-CZ" dirty="0"/>
          </a:p>
          <a:p>
            <a:pPr lvl="1"/>
            <a:r>
              <a:rPr lang="cs-CZ" dirty="0"/>
              <a:t>předkládají za svěřená odvětví podklady potřebné pro sestavení návrhů státních rozpočtů republiky a pro přípravu jiných opatření širšího dosahu</a:t>
            </a:r>
          </a:p>
          <a:p>
            <a:r>
              <a:rPr lang="cs-CZ" dirty="0"/>
              <a:t>Existují také </a:t>
            </a:r>
            <a:r>
              <a:rPr lang="cs-CZ" b="1" dirty="0"/>
              <a:t>speciální orgány státní správy, které jsou zřízeny v působnosti ministerstva </a:t>
            </a:r>
            <a:r>
              <a:rPr lang="cs-CZ" dirty="0"/>
              <a:t>jako jeho složky nebo jemu podřízené orgány </a:t>
            </a:r>
            <a:r>
              <a:rPr lang="cs-CZ" i="1" dirty="0"/>
              <a:t>– např. Česká inspekce životního prostředí, Česká školní inspekce, Český hydrometeorologický ústav aj.</a:t>
            </a:r>
          </a:p>
        </p:txBody>
      </p:sp>
    </p:spTree>
    <p:extLst>
      <p:ext uri="{BB962C8B-B14F-4D97-AF65-F5344CB8AC3E}">
        <p14:creationId xmlns:p14="http://schemas.microsoft.com/office/powerpoint/2010/main" val="1369762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AAD18-58AB-4C4C-97ED-ACF379F14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2A7673-76E5-4452-A538-30634F2D06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Správa </a:t>
            </a:r>
            <a:r>
              <a:rPr lang="cs-CZ" b="1" dirty="0"/>
              <a:t>administrativně-politická</a:t>
            </a:r>
          </a:p>
          <a:p>
            <a:pPr lvl="1"/>
            <a:r>
              <a:rPr lang="cs-CZ" dirty="0"/>
              <a:t>Ministerstvo zahraničních věcí</a:t>
            </a:r>
          </a:p>
          <a:p>
            <a:pPr lvl="1"/>
            <a:r>
              <a:rPr lang="cs-CZ" dirty="0"/>
              <a:t>Ministerstvo spravedlnosti</a:t>
            </a:r>
          </a:p>
          <a:p>
            <a:pPr lvl="1"/>
            <a:r>
              <a:rPr lang="cs-CZ" dirty="0"/>
              <a:t>Ministerstvo vnitra</a:t>
            </a:r>
          </a:p>
          <a:p>
            <a:pPr lvl="1"/>
            <a:r>
              <a:rPr lang="cs-CZ" dirty="0"/>
              <a:t>Ministerstvo obrany</a:t>
            </a:r>
          </a:p>
          <a:p>
            <a:r>
              <a:rPr lang="cs-CZ" dirty="0"/>
              <a:t>Správa </a:t>
            </a:r>
            <a:r>
              <a:rPr lang="cs-CZ" b="1" dirty="0"/>
              <a:t>sociálně-kulturní</a:t>
            </a:r>
          </a:p>
          <a:p>
            <a:pPr lvl="1"/>
            <a:r>
              <a:rPr lang="cs-CZ" dirty="0"/>
              <a:t>Ministerstvo školství, mládeže a tělovýchovy</a:t>
            </a:r>
          </a:p>
          <a:p>
            <a:pPr lvl="1"/>
            <a:r>
              <a:rPr lang="cs-CZ" dirty="0"/>
              <a:t>Ministerstvo kultury</a:t>
            </a:r>
          </a:p>
          <a:p>
            <a:pPr lvl="1"/>
            <a:r>
              <a:rPr lang="cs-CZ" dirty="0"/>
              <a:t>Ministerstvo práce a sociálních věcí</a:t>
            </a:r>
          </a:p>
          <a:p>
            <a:pPr lvl="1"/>
            <a:r>
              <a:rPr lang="cs-CZ" dirty="0"/>
              <a:t>Ministerstvo zdravotnictví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3D12B3-AA66-4A19-B7BD-B5CBA89E8E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Správa </a:t>
            </a:r>
            <a:r>
              <a:rPr lang="cs-CZ" b="1" dirty="0"/>
              <a:t>ekonomicko-hospodářská</a:t>
            </a:r>
          </a:p>
          <a:p>
            <a:pPr lvl="1"/>
            <a:r>
              <a:rPr lang="cs-CZ" dirty="0"/>
              <a:t>Ministerstvo zemědělství</a:t>
            </a:r>
          </a:p>
          <a:p>
            <a:pPr lvl="1"/>
            <a:r>
              <a:rPr lang="cs-CZ" dirty="0"/>
              <a:t>Ministerstvo průmyslu a obchodu</a:t>
            </a:r>
          </a:p>
          <a:p>
            <a:pPr lvl="1"/>
            <a:r>
              <a:rPr lang="cs-CZ" dirty="0"/>
              <a:t>Ministerstvo dopravy</a:t>
            </a:r>
          </a:p>
          <a:p>
            <a:pPr lvl="1"/>
            <a:r>
              <a:rPr lang="cs-CZ" dirty="0"/>
              <a:t>Ministerstvo financí</a:t>
            </a:r>
          </a:p>
          <a:p>
            <a:pPr lvl="1"/>
            <a:r>
              <a:rPr lang="cs-CZ" dirty="0"/>
              <a:t>Ministerstvo životního prostředí</a:t>
            </a:r>
          </a:p>
          <a:p>
            <a:pPr lvl="1"/>
            <a:r>
              <a:rPr lang="cs-CZ" dirty="0"/>
              <a:t>Ministerstvo pro místní rozvoj</a:t>
            </a:r>
          </a:p>
        </p:txBody>
      </p:sp>
    </p:spTree>
    <p:extLst>
      <p:ext uri="{BB962C8B-B14F-4D97-AF65-F5344CB8AC3E}">
        <p14:creationId xmlns:p14="http://schemas.microsoft.com/office/powerpoint/2010/main" val="764347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C9AC0-64B3-4543-A4CC-0EA332848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ústřední orgány státní správy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BE6BB3-2512-41EE-A89C-FDE2288299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Český statistický úřad,</a:t>
            </a:r>
          </a:p>
          <a:p>
            <a:r>
              <a:rPr lang="cs-CZ" dirty="0"/>
              <a:t>Český úřad zeměměřický a katastrální,</a:t>
            </a:r>
          </a:p>
          <a:p>
            <a:r>
              <a:rPr lang="cs-CZ" dirty="0"/>
              <a:t>Český báňský úřad,</a:t>
            </a:r>
          </a:p>
          <a:p>
            <a:r>
              <a:rPr lang="cs-CZ" dirty="0"/>
              <a:t>Úřad průmyslového vlastnictví,</a:t>
            </a:r>
          </a:p>
          <a:p>
            <a:r>
              <a:rPr lang="cs-CZ" dirty="0"/>
              <a:t>Úřad pro ochranu hospodářské soutěže,</a:t>
            </a:r>
          </a:p>
          <a:p>
            <a:r>
              <a:rPr lang="cs-CZ" dirty="0"/>
              <a:t>Správa státních hmotných rezerv,</a:t>
            </a:r>
          </a:p>
          <a:p>
            <a:r>
              <a:rPr lang="cs-CZ" dirty="0"/>
              <a:t>Státní úřad pro jadernou bezpečnost,</a:t>
            </a:r>
          </a:p>
          <a:p>
            <a:r>
              <a:rPr lang="cs-CZ" dirty="0"/>
              <a:t>Národní bezpečnostní úřad,</a:t>
            </a:r>
          </a:p>
          <a:p>
            <a:r>
              <a:rPr lang="cs-CZ" dirty="0"/>
              <a:t>Energetický regulační úřad,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E7712B-13EA-4C4B-AA27-D2622A34DF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Úřad vlády České republiky</a:t>
            </a:r>
            <a:r>
              <a:rPr lang="cs-CZ" dirty="0"/>
              <a:t>,</a:t>
            </a:r>
          </a:p>
          <a:p>
            <a:r>
              <a:rPr lang="cs-CZ" dirty="0"/>
              <a:t>Český telekomunikační úřad,</a:t>
            </a:r>
          </a:p>
          <a:p>
            <a:r>
              <a:rPr lang="cs-CZ" dirty="0"/>
              <a:t>Úřad pro ochranu osobních údajů,</a:t>
            </a:r>
          </a:p>
          <a:p>
            <a:r>
              <a:rPr lang="cs-CZ" dirty="0"/>
              <a:t>Rada pro rozhlasové a televizní vysílání,</a:t>
            </a:r>
          </a:p>
          <a:p>
            <a:r>
              <a:rPr lang="cs-CZ" dirty="0"/>
              <a:t>Úřad pro dohled nad hospodařením politických stran a politických hnutí,</a:t>
            </a:r>
          </a:p>
          <a:p>
            <a:r>
              <a:rPr lang="cs-CZ" dirty="0"/>
              <a:t>Úřad pro přístup k dopravní infrastruktuře,</a:t>
            </a:r>
          </a:p>
          <a:p>
            <a:r>
              <a:rPr lang="cs-CZ" dirty="0"/>
              <a:t>Národní úřad pro kybernetickou a informační bezpečnost,</a:t>
            </a:r>
          </a:p>
          <a:p>
            <a:r>
              <a:rPr lang="cs-CZ" dirty="0"/>
              <a:t>Národní sportovní agentura.</a:t>
            </a:r>
          </a:p>
        </p:txBody>
      </p:sp>
    </p:spTree>
    <p:extLst>
      <p:ext uri="{BB962C8B-B14F-4D97-AF65-F5344CB8AC3E}">
        <p14:creationId xmlns:p14="http://schemas.microsoft.com/office/powerpoint/2010/main" val="3136312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BD52116-57FD-41D1-83FB-B1AC0A514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správa s všeobecnou působností = místní správa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FC4996-2B3D-42AB-85CA-887F840CC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1990</a:t>
            </a:r>
            <a:r>
              <a:rPr lang="cs-CZ" dirty="0"/>
              <a:t> – </a:t>
            </a:r>
            <a:r>
              <a:rPr lang="cs-CZ" dirty="0">
                <a:solidFill>
                  <a:srgbClr val="7030A0"/>
                </a:solidFill>
              </a:rPr>
              <a:t>ukončení činnosti národních výborů</a:t>
            </a:r>
            <a:br>
              <a:rPr lang="cs-CZ" dirty="0"/>
            </a:br>
            <a:r>
              <a:rPr lang="cs-CZ" dirty="0"/>
              <a:t>vytvořeny obce jako jednotky územní samosprávy</a:t>
            </a:r>
            <a:br>
              <a:rPr lang="cs-CZ" dirty="0"/>
            </a:br>
            <a:r>
              <a:rPr lang="cs-CZ" dirty="0"/>
              <a:t>místní správu provádí </a:t>
            </a:r>
            <a:r>
              <a:rPr lang="cs-CZ" b="1" dirty="0">
                <a:solidFill>
                  <a:srgbClr val="FF0000"/>
                </a:solidFill>
              </a:rPr>
              <a:t>obce – jednotky samosprávy </a:t>
            </a:r>
            <a:r>
              <a:rPr lang="cs-CZ" dirty="0"/>
              <a:t>a </a:t>
            </a:r>
            <a:r>
              <a:rPr lang="cs-CZ" b="1" dirty="0">
                <a:solidFill>
                  <a:srgbClr val="FF0000"/>
                </a:solidFill>
              </a:rPr>
              <a:t>okresní úřady – jednotky státní správy</a:t>
            </a:r>
          </a:p>
          <a:p>
            <a:r>
              <a:rPr lang="cs-CZ" b="1" dirty="0"/>
              <a:t>2000</a:t>
            </a:r>
            <a:r>
              <a:rPr lang="cs-CZ" dirty="0"/>
              <a:t> – vytvořeny </a:t>
            </a:r>
            <a:r>
              <a:rPr lang="cs-CZ" b="1" dirty="0">
                <a:solidFill>
                  <a:srgbClr val="FF0000"/>
                </a:solidFill>
              </a:rPr>
              <a:t>kraje jako jednotky (vyšší) územní samosprávy</a:t>
            </a:r>
            <a:br>
              <a:rPr lang="cs-CZ" dirty="0"/>
            </a:br>
            <a:r>
              <a:rPr lang="cs-CZ" dirty="0"/>
              <a:t>(</a:t>
            </a:r>
            <a:r>
              <a:rPr lang="cs-CZ" i="1" dirty="0">
                <a:solidFill>
                  <a:srgbClr val="7030A0"/>
                </a:solidFill>
              </a:rPr>
              <a:t>Upozornění:</a:t>
            </a:r>
            <a:r>
              <a:rPr lang="cs-CZ" i="1" dirty="0"/>
              <a:t> existují jak samosprávné kraje, tak kraje jako jednotka územního členění státu, nezávislé na sobě.</a:t>
            </a:r>
            <a:r>
              <a:rPr lang="cs-CZ" dirty="0"/>
              <a:t>)</a:t>
            </a:r>
          </a:p>
          <a:p>
            <a:r>
              <a:rPr lang="cs-CZ" b="1" dirty="0"/>
              <a:t>31. 12. 2002 </a:t>
            </a:r>
            <a:r>
              <a:rPr lang="cs-CZ" dirty="0"/>
              <a:t>– </a:t>
            </a:r>
            <a:r>
              <a:rPr lang="cs-CZ" dirty="0">
                <a:solidFill>
                  <a:srgbClr val="7030A0"/>
                </a:solidFill>
              </a:rPr>
              <a:t>ukončení činnosti okresních úřadů</a:t>
            </a:r>
          </a:p>
          <a:p>
            <a:r>
              <a:rPr lang="cs-CZ" dirty="0"/>
              <a:t>Místní správu provádí pouze jednotky územní samosprávy, neexistují STÁTNÍ ORGÁNY, které by prováděly všeobecnou správu, ale pouze ty specializované</a:t>
            </a:r>
          </a:p>
        </p:txBody>
      </p:sp>
    </p:spTree>
    <p:extLst>
      <p:ext uri="{BB962C8B-B14F-4D97-AF65-F5344CB8AC3E}">
        <p14:creationId xmlns:p14="http://schemas.microsoft.com/office/powerpoint/2010/main" val="2507707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02DBE-391B-4D5D-AE35-A63DD2D2C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Územně dekoncentrované (specializované) orgány státní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5BA5A9-F76E-4871-811C-98B16B5AC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Jsou přímo odvozené od orgánů ústředních</a:t>
            </a:r>
          </a:p>
          <a:p>
            <a:r>
              <a:rPr lang="cs-CZ" dirty="0"/>
              <a:t>Jejich územní působnost se nemusí krýt s územním členěním státu a nemusí být zřízeny na všech úrovních územního členění</a:t>
            </a:r>
          </a:p>
          <a:p>
            <a:r>
              <a:rPr lang="cs-CZ" b="1" dirty="0"/>
              <a:t>Příklady:</a:t>
            </a:r>
          </a:p>
          <a:p>
            <a:pPr lvl="1"/>
            <a:r>
              <a:rPr lang="cs-CZ" dirty="0"/>
              <a:t>Zeměměřičské a katastrální inspektoráty</a:t>
            </a:r>
          </a:p>
          <a:p>
            <a:pPr lvl="1"/>
            <a:r>
              <a:rPr lang="cs-CZ" dirty="0"/>
              <a:t>Katastrální úřady</a:t>
            </a:r>
          </a:p>
          <a:p>
            <a:pPr lvl="1"/>
            <a:r>
              <a:rPr lang="cs-CZ" dirty="0"/>
              <a:t>Oblastní inspektoráty práce</a:t>
            </a:r>
          </a:p>
          <a:p>
            <a:pPr lvl="1"/>
            <a:r>
              <a:rPr lang="cs-CZ" dirty="0"/>
              <a:t>Okresní správy sociálního zabezpečení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POZOR</a:t>
            </a:r>
            <a:r>
              <a:rPr lang="cs-CZ" dirty="0"/>
              <a:t> – Úřad práce je nyní pouze jeden!</a:t>
            </a:r>
          </a:p>
          <a:p>
            <a:pPr marL="0" indent="0">
              <a:buNone/>
            </a:pPr>
            <a:r>
              <a:rPr lang="cs-CZ" i="1" dirty="0"/>
              <a:t>Neplést si územně dekoncentrované orgány s pobočkami a kontaktními pracovišti jednoho orgánu!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218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F73D5-11E4-47D9-BE7E-2578833C4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zájmové a profesní samosprávy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998F79-2F19-42FC-AD0F-0FAC92AE8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Veřejnoprávní korporace profesní samosprávy</a:t>
            </a:r>
          </a:p>
          <a:p>
            <a:pPr lvl="1"/>
            <a:r>
              <a:rPr lang="cs-CZ" dirty="0"/>
              <a:t>Zřizovány zákonem</a:t>
            </a:r>
          </a:p>
          <a:p>
            <a:pPr lvl="1"/>
            <a:r>
              <a:rPr lang="cs-CZ" dirty="0"/>
              <a:t>Pověřovány výkonem veřejné moci vůči skupině obyvatel</a:t>
            </a:r>
          </a:p>
          <a:p>
            <a:pPr lvl="1"/>
            <a:r>
              <a:rPr lang="cs-CZ" dirty="0"/>
              <a:t>Právní subjektivita</a:t>
            </a:r>
          </a:p>
          <a:p>
            <a:pPr lvl="1"/>
            <a:r>
              <a:rPr lang="cs-CZ" dirty="0"/>
              <a:t>Personální základ – zvláštní důvod členství, často povinné</a:t>
            </a:r>
          </a:p>
          <a:p>
            <a:pPr lvl="1"/>
            <a:r>
              <a:rPr lang="cs-CZ" dirty="0"/>
              <a:t>Hospodářsky a rozpočtově na státu nezávislé</a:t>
            </a:r>
          </a:p>
          <a:p>
            <a:pPr lvl="1"/>
            <a:r>
              <a:rPr lang="cs-CZ" dirty="0"/>
              <a:t>Nesou odpovědnost za své jednání</a:t>
            </a:r>
          </a:p>
          <a:p>
            <a:pPr lvl="1"/>
            <a:r>
              <a:rPr lang="cs-CZ" dirty="0"/>
              <a:t>Jednají ve svém i obecném zájmu</a:t>
            </a:r>
          </a:p>
          <a:p>
            <a:pPr lvl="1"/>
            <a:r>
              <a:rPr lang="cs-CZ" dirty="0"/>
              <a:t>Státní dozor</a:t>
            </a:r>
          </a:p>
          <a:p>
            <a:pPr lvl="1"/>
            <a:r>
              <a:rPr lang="cs-CZ" dirty="0"/>
              <a:t>Obrana před jejich rozhodnutími před správními soudy</a:t>
            </a:r>
          </a:p>
          <a:p>
            <a:r>
              <a:rPr lang="cs-CZ" dirty="0"/>
              <a:t>Představovány </a:t>
            </a:r>
            <a:r>
              <a:rPr lang="cs-CZ" b="1" dirty="0">
                <a:solidFill>
                  <a:srgbClr val="FF0000"/>
                </a:solidFill>
              </a:rPr>
              <a:t>komorami</a:t>
            </a:r>
            <a:r>
              <a:rPr lang="cs-CZ" dirty="0"/>
              <a:t> – povinné členství </a:t>
            </a:r>
            <a:r>
              <a:rPr lang="cs-CZ" i="1" dirty="0"/>
              <a:t>(advokátní, lékařská, notářská…)</a:t>
            </a:r>
            <a:r>
              <a:rPr lang="cs-CZ" dirty="0"/>
              <a:t> a </a:t>
            </a:r>
            <a:r>
              <a:rPr lang="cs-CZ" b="1" dirty="0">
                <a:solidFill>
                  <a:srgbClr val="FF0000"/>
                </a:solidFill>
              </a:rPr>
              <a:t>společenstvy</a:t>
            </a:r>
            <a:r>
              <a:rPr lang="cs-CZ" dirty="0"/>
              <a:t> – nepovinné členství (</a:t>
            </a:r>
            <a:r>
              <a:rPr lang="cs-CZ" i="1" dirty="0"/>
              <a:t>živnostenská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48325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E7616-F5B3-4568-A0BC-5290FD7A9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služba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01A349-3240-4474-A2E0-2AFBA52DD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2 pojetí – veřejná správa jako služba veřejnosti vs. označení právního </a:t>
            </a:r>
            <a:r>
              <a:rPr lang="cs-CZ" b="1" dirty="0"/>
              <a:t>postavení veřejných zaměstnanců </a:t>
            </a:r>
            <a:r>
              <a:rPr lang="cs-CZ" dirty="0"/>
              <a:t>(</a:t>
            </a:r>
            <a:r>
              <a:rPr lang="cs-CZ" i="1" dirty="0"/>
              <a:t>tvoří personální základ veřejné správy</a:t>
            </a:r>
            <a:r>
              <a:rPr lang="cs-CZ" dirty="0"/>
              <a:t>)</a:t>
            </a:r>
          </a:p>
          <a:p>
            <a:r>
              <a:rPr lang="cs-CZ" b="1" dirty="0"/>
              <a:t>Veřejný zaměstnanec:</a:t>
            </a:r>
          </a:p>
          <a:p>
            <a:pPr lvl="1"/>
            <a:r>
              <a:rPr lang="cs-CZ" dirty="0"/>
              <a:t>je v zaměstnaneckém nebo obdobném poměru ke státu nebo jinému </a:t>
            </a:r>
            <a:r>
              <a:rPr lang="cs-CZ" dirty="0">
                <a:solidFill>
                  <a:srgbClr val="FF0000"/>
                </a:solidFill>
              </a:rPr>
              <a:t>veřejnoprávnímu zaměstnavateli </a:t>
            </a:r>
            <a:r>
              <a:rPr lang="cs-CZ" dirty="0"/>
              <a:t>– charakter veřejné služby je dán zvláštní povahou zaměstnavatele jako primárního nositele veřejné správy;</a:t>
            </a:r>
          </a:p>
          <a:p>
            <a:pPr lvl="1"/>
            <a:r>
              <a:rPr lang="cs-CZ" dirty="0"/>
              <a:t>jeho plat je hrazen z </a:t>
            </a:r>
            <a:r>
              <a:rPr lang="cs-CZ" dirty="0">
                <a:solidFill>
                  <a:srgbClr val="FF0000"/>
                </a:solidFill>
              </a:rPr>
              <a:t>veřejných prostředků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zaměstnanecký poměr vykazuje </a:t>
            </a:r>
            <a:r>
              <a:rPr lang="cs-CZ" dirty="0">
                <a:solidFill>
                  <a:srgbClr val="FF0000"/>
                </a:solidFill>
              </a:rPr>
              <a:t>trvalost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v rámci svého zaměstnání odborně zajišťuje </a:t>
            </a:r>
            <a:r>
              <a:rPr lang="cs-CZ" dirty="0">
                <a:solidFill>
                  <a:srgbClr val="FF0000"/>
                </a:solidFill>
              </a:rPr>
              <a:t>veřejné úkoly</a:t>
            </a:r>
          </a:p>
          <a:p>
            <a:r>
              <a:rPr lang="cs-CZ" dirty="0">
                <a:solidFill>
                  <a:srgbClr val="7030A0"/>
                </a:solidFill>
              </a:rPr>
              <a:t>Veřejný zaměstnanec ≠ zaměstnanec ve služebním poměru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575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118C8-8AA6-426C-B78F-E029E3463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Služební poměr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EFB432-340C-4668-B90E-F9EC6C910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>
                <a:solidFill>
                  <a:srgbClr val="7030A0"/>
                </a:solidFill>
              </a:rPr>
              <a:t>Zaměstnanci ve státní službě </a:t>
            </a:r>
            <a:r>
              <a:rPr lang="cs-CZ" dirty="0"/>
              <a:t>- zákon č.  234/2014 Sb., o státní službě</a:t>
            </a:r>
            <a:br>
              <a:rPr lang="cs-CZ" dirty="0"/>
            </a:br>
            <a:r>
              <a:rPr lang="cs-CZ" dirty="0"/>
              <a:t>- Upravuje zejména právní poměry </a:t>
            </a:r>
            <a:r>
              <a:rPr lang="cs-CZ" dirty="0">
                <a:solidFill>
                  <a:srgbClr val="FF0000"/>
                </a:solidFill>
              </a:rPr>
              <a:t>státních zaměstnanců vykonávajících ve správních úřadech státní správu</a:t>
            </a:r>
            <a:br>
              <a:rPr lang="cs-CZ" dirty="0"/>
            </a:br>
            <a:r>
              <a:rPr lang="cs-CZ" dirty="0"/>
              <a:t>- Cílem zákona je zavedení stabilní a profesionální státní správy, tedy její současné zefektivnění a modernizace</a:t>
            </a:r>
          </a:p>
          <a:p>
            <a:r>
              <a:rPr lang="cs-CZ" b="1" dirty="0">
                <a:solidFill>
                  <a:srgbClr val="7030A0"/>
                </a:solidFill>
              </a:rPr>
              <a:t>Příslušníci bezpečnostních sborů </a:t>
            </a:r>
            <a:r>
              <a:rPr lang="cs-CZ" dirty="0"/>
              <a:t>- zákon č. 361/2003 Sb., o služebním poměru příslušníků bezpečnostních sborů</a:t>
            </a:r>
          </a:p>
          <a:p>
            <a:r>
              <a:rPr lang="cs-CZ" b="1" dirty="0">
                <a:solidFill>
                  <a:srgbClr val="7030A0"/>
                </a:solidFill>
              </a:rPr>
              <a:t>Vojáci z povolání </a:t>
            </a:r>
            <a:r>
              <a:rPr lang="cs-CZ" dirty="0"/>
              <a:t>- zákon č. 221/1999 Sb., o vojácích z povolání</a:t>
            </a:r>
          </a:p>
          <a:p>
            <a:endParaRPr lang="cs-CZ" dirty="0"/>
          </a:p>
          <a:p>
            <a:r>
              <a:rPr lang="cs-CZ" dirty="0"/>
              <a:t>Zákon č. 312/2002 Sb., o úřednících územních samosprávných celků a o změně některých zákonů, ve znění pozdějších předpisů </a:t>
            </a:r>
            <a:r>
              <a:rPr lang="cs-CZ" dirty="0">
                <a:solidFill>
                  <a:srgbClr val="FF0000"/>
                </a:solidFill>
              </a:rPr>
              <a:t>(pozor, nejedná se o předpis upravující státní službu!)</a:t>
            </a:r>
          </a:p>
        </p:txBody>
      </p:sp>
    </p:spTree>
    <p:extLst>
      <p:ext uri="{BB962C8B-B14F-4D97-AF65-F5344CB8AC3E}">
        <p14:creationId xmlns:p14="http://schemas.microsoft.com/office/powerpoint/2010/main" val="216800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CA9C4-4EBF-4BCD-9C0E-6741E3966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během přednášky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5349DB-934F-4C04-A126-38370EE07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Kód týmu v </a:t>
            </a:r>
            <a:r>
              <a:rPr lang="cs-CZ" dirty="0" err="1"/>
              <a:t>Teamsech</a:t>
            </a:r>
            <a:br>
              <a:rPr lang="cs-CZ" dirty="0"/>
            </a:br>
            <a:br>
              <a:rPr lang="cs-CZ" dirty="0"/>
            </a:br>
            <a:r>
              <a:rPr lang="cs-CZ" sz="4000" b="1" dirty="0"/>
              <a:t>z7yhqsd</a:t>
            </a:r>
            <a:endParaRPr lang="cs-CZ" sz="40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010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4859F-C248-414A-A79B-04B8FB55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 Nejvyššího správního soudu ze dne 30. 10. 2003, č. j. 6 As 29/2003 – 97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8BBC9A-55D6-4D4B-B215-FF1B0D3BA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/>
              <a:t>„Služební poměr byl charakterizován jako institut veřejného práva, byl považován za právní poměr státně zaměstnanecký. Důvody byly spatřovány v tom, že </a:t>
            </a:r>
            <a:r>
              <a:rPr lang="cs-CZ" i="1" dirty="0">
                <a:solidFill>
                  <a:srgbClr val="FF0000"/>
                </a:solidFill>
              </a:rPr>
              <a:t>vzniká mocenským aktem služebního funkcionáře a po celou dobu svého průběhu se výrazně odlišuje od poměru pracovního, který je naopak typickým poměrem soukromoprávním</a:t>
            </a:r>
            <a:r>
              <a:rPr lang="cs-CZ" i="1" dirty="0"/>
              <a:t>, jehož účastníci mají rovné postavení. To se projevuje v právní úpravě služební kázně, možnosti ukládat kázeňské odměny a tresty, omezené možnosti propouštění, úpravě služebního volna, nárocích na dovolenou, zvláštními nároky při skončení služebního poměru a také zvláštními ustanoveními o řízení před služebními funkcionáři.“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00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413C2-50F0-4A74-9BEB-E031804EC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Systémy veřejné služby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79AC67-2DE1-4CBE-B6C3-AC3EF1C7F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3200" b="1" dirty="0">
                <a:solidFill>
                  <a:srgbClr val="FF0000"/>
                </a:solidFill>
              </a:rPr>
              <a:t>Kariérní systém</a:t>
            </a:r>
          </a:p>
          <a:p>
            <a:pPr lvl="1"/>
            <a:r>
              <a:rPr lang="cs-CZ" dirty="0"/>
              <a:t>založen na trvalém služebním poměru a služebním a platovém postupu</a:t>
            </a:r>
          </a:p>
          <a:p>
            <a:pPr lvl="1"/>
            <a:r>
              <a:rPr lang="cs-CZ" dirty="0"/>
              <a:t>pojem </a:t>
            </a:r>
            <a:r>
              <a:rPr lang="cs-CZ" b="1" dirty="0"/>
              <a:t>definitiva</a:t>
            </a:r>
            <a:r>
              <a:rPr lang="cs-CZ" dirty="0"/>
              <a:t> - nevypověditelnost státní služby</a:t>
            </a:r>
          </a:p>
          <a:p>
            <a:pPr marL="0" lvl="0" indent="0">
              <a:buNone/>
            </a:pPr>
            <a:r>
              <a:rPr lang="cs-CZ" i="1" dirty="0"/>
              <a:t>+ stálost, loajalita</a:t>
            </a:r>
          </a:p>
          <a:p>
            <a:pPr marL="0" lvl="0" indent="0">
              <a:buNone/>
            </a:pPr>
            <a:r>
              <a:rPr lang="cs-CZ" i="1" dirty="0"/>
              <a:t>- rigidnost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AE48BA5-2F2D-468C-811E-C25C3E0D2D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3200" b="1" dirty="0">
                <a:solidFill>
                  <a:srgbClr val="FF0000"/>
                </a:solidFill>
              </a:rPr>
              <a:t>Smluvní systém </a:t>
            </a:r>
            <a:r>
              <a:rPr lang="cs-CZ" sz="3200" dirty="0"/>
              <a:t>(systém merit)</a:t>
            </a:r>
          </a:p>
          <a:p>
            <a:pPr lvl="1"/>
            <a:r>
              <a:rPr lang="cs-CZ" dirty="0"/>
              <a:t>založen na uzavřené pracovní smlouvě mezi zaměstnavatelem, kterým je stát, a zaměstnancem, u kterého je důležité, zda má požadované dovednosti a znalosti </a:t>
            </a:r>
          </a:p>
          <a:p>
            <a:pPr lvl="1"/>
            <a:r>
              <a:rPr lang="cs-CZ" dirty="0"/>
              <a:t>existuje katalog služebních míst, dle kterého jsou jednotliví zaměstnanci zařazováni na své posty podle jejich kvalifikace a pracovních výsledků</a:t>
            </a:r>
          </a:p>
          <a:p>
            <a:pPr marL="0" indent="0">
              <a:buNone/>
            </a:pPr>
            <a:r>
              <a:rPr lang="cs-CZ" i="1" dirty="0"/>
              <a:t>+ pružnost, motivace ke kvalitní práci</a:t>
            </a:r>
          </a:p>
          <a:p>
            <a:pPr marL="0" indent="0">
              <a:buNone/>
            </a:pPr>
            <a:r>
              <a:rPr lang="cs-CZ" i="1" dirty="0"/>
              <a:t>- fluktuace, odliv za lepšími příjmy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923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CC284F-0D89-4F20-8756-F1BF34ECB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Disciplinární odpovědnost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1A4BD8-9CC4-4D5F-8131-EDF8CECF4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Osoby příslušející určité veřejnoprávní organizaci s vlastními vnitřními pravidly (které si ta organizace smí sama stanovit), odpovídají za dodržování těchto pravidel z titulu příslušnosti k této organizaci.</a:t>
            </a:r>
            <a:br>
              <a:rPr lang="cs-CZ" dirty="0"/>
            </a:br>
            <a:r>
              <a:rPr lang="cs-CZ" dirty="0"/>
              <a:t>Porušení těchto pravidel je tzv. </a:t>
            </a:r>
            <a:r>
              <a:rPr lang="cs-CZ" b="1" dirty="0"/>
              <a:t>disciplinárním deliktem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i="1" dirty="0"/>
              <a:t>Používají se pojmy kárná odpovědnost, kárné provinění, kázeňský přestupek aj.</a:t>
            </a:r>
          </a:p>
        </p:txBody>
      </p:sp>
    </p:spTree>
    <p:extLst>
      <p:ext uri="{BB962C8B-B14F-4D97-AF65-F5344CB8AC3E}">
        <p14:creationId xmlns:p14="http://schemas.microsoft.com/office/powerpoint/2010/main" val="769902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9D437-923D-4164-953E-73AB2AD2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ve veřejné správě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524EF4-EDE1-4929-B408-BB564980F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Vychází z toho, že veřejná správa je </a:t>
            </a:r>
            <a:r>
              <a:rPr lang="cs-CZ" b="1" dirty="0">
                <a:solidFill>
                  <a:srgbClr val="7030A0"/>
                </a:solidFill>
              </a:rPr>
              <a:t>služnou veřejnosti</a:t>
            </a:r>
          </a:p>
          <a:p>
            <a:r>
              <a:rPr lang="cs-CZ" dirty="0"/>
              <a:t>Přispívá k </a:t>
            </a:r>
            <a:r>
              <a:rPr lang="cs-CZ" b="1" dirty="0"/>
              <a:t>efektivnosti </a:t>
            </a:r>
            <a:r>
              <a:rPr lang="cs-CZ" dirty="0"/>
              <a:t>veřejné správy.</a:t>
            </a:r>
          </a:p>
          <a:p>
            <a:pPr lvl="1"/>
            <a:r>
              <a:rPr lang="cs-CZ" dirty="0"/>
              <a:t>Vystavení politickým a ekonomickým tlakům</a:t>
            </a:r>
          </a:p>
          <a:p>
            <a:pPr lvl="1"/>
            <a:r>
              <a:rPr lang="cs-CZ" dirty="0"/>
              <a:t>Vystavení tlakům ze strany zaměstnavatele nebo veřejnosti</a:t>
            </a:r>
          </a:p>
          <a:p>
            <a:pPr lvl="1"/>
            <a:r>
              <a:rPr lang="cs-CZ" dirty="0"/>
              <a:t>Přístup k značnému množství osobních údajů velkého počtu osob</a:t>
            </a:r>
          </a:p>
          <a:p>
            <a:pPr lvl="1"/>
            <a:r>
              <a:rPr lang="cs-CZ" dirty="0"/>
              <a:t>Rozhodování o velkém objemu finančních prostředků</a:t>
            </a:r>
          </a:p>
          <a:p>
            <a:r>
              <a:rPr lang="cs-CZ" b="1" dirty="0">
                <a:solidFill>
                  <a:srgbClr val="FF0000"/>
                </a:solidFill>
              </a:rPr>
              <a:t>Profesní etika </a:t>
            </a:r>
            <a:r>
              <a:rPr lang="cs-CZ" dirty="0"/>
              <a:t>– zabývá se </a:t>
            </a:r>
            <a:r>
              <a:rPr lang="cs-CZ" b="1" dirty="0"/>
              <a:t>formulací mravních norem v profesním životě</a:t>
            </a:r>
            <a:r>
              <a:rPr lang="cs-CZ" dirty="0"/>
              <a:t>, nepátrá po důvodu dodržování</a:t>
            </a:r>
            <a:br>
              <a:rPr lang="cs-CZ" dirty="0"/>
            </a:br>
            <a:r>
              <a:rPr lang="cs-CZ" dirty="0">
                <a:solidFill>
                  <a:srgbClr val="7030A0"/>
                </a:solidFill>
              </a:rPr>
              <a:t>Normativní etika </a:t>
            </a:r>
            <a:r>
              <a:rPr lang="cs-CZ" dirty="0"/>
              <a:t>se oproti tomu zabývá i DŮVODEM dodržování mravních norem</a:t>
            </a:r>
          </a:p>
          <a:p>
            <a:r>
              <a:rPr lang="cs-CZ" b="1" dirty="0">
                <a:solidFill>
                  <a:srgbClr val="FF0000"/>
                </a:solidFill>
              </a:rPr>
              <a:t>Etické kodexy </a:t>
            </a:r>
            <a:r>
              <a:rPr lang="cs-CZ" dirty="0"/>
              <a:t>– soubory základních  etických pravidel a požadavků na chování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4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FF6397-A993-42FF-B464-24F948377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8EC97E-1047-4A33-9EE4-C9F57C878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Dotazy studentů</a:t>
            </a:r>
          </a:p>
          <a:p>
            <a:r>
              <a:rPr lang="cs-CZ" dirty="0"/>
              <a:t>Doporučená literatura</a:t>
            </a:r>
          </a:p>
          <a:p>
            <a:r>
              <a:rPr lang="cs-CZ" dirty="0"/>
              <a:t>Subjekty správního práva a veřejné správy</a:t>
            </a:r>
          </a:p>
          <a:p>
            <a:r>
              <a:rPr lang="cs-CZ" dirty="0" err="1"/>
              <a:t>Správněprávní</a:t>
            </a:r>
            <a:r>
              <a:rPr lang="cs-CZ" dirty="0"/>
              <a:t> vztahy</a:t>
            </a:r>
          </a:p>
          <a:p>
            <a:r>
              <a:rPr lang="cs-CZ" dirty="0"/>
              <a:t>Organizace veřejné správy</a:t>
            </a:r>
          </a:p>
          <a:p>
            <a:r>
              <a:rPr lang="cs-CZ" dirty="0"/>
              <a:t>Veřejná služba</a:t>
            </a:r>
          </a:p>
        </p:txBody>
      </p:sp>
    </p:spTree>
    <p:extLst>
      <p:ext uri="{BB962C8B-B14F-4D97-AF65-F5344CB8AC3E}">
        <p14:creationId xmlns:p14="http://schemas.microsoft.com/office/powerpoint/2010/main" val="366266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585AEF-4C7C-475C-A615-9DA1B0092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4AD9C1-E37A-4ADF-BE5D-CEBD9B3DC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673"/>
            <a:ext cx="10515600" cy="481729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PRŮCHA, Petr. </a:t>
            </a:r>
            <a:r>
              <a:rPr lang="cs-CZ" b="1" dirty="0"/>
              <a:t>Základy správního práva. Učební text pro bakalářské studium</a:t>
            </a:r>
            <a:r>
              <a:rPr lang="cs-CZ" dirty="0"/>
              <a:t>. 2. vyd. Brno: Masarykova univerzita, 2017. 254 s. Edice učebnic Právnické fakulty MU, sv. č. 535. ISBN 978-80-210-8517-6. </a:t>
            </a:r>
          </a:p>
          <a:p>
            <a:r>
              <a:rPr lang="cs-CZ" dirty="0"/>
              <a:t>JURNÍKOVÁ, Jana, Petr HAVLAN, Stanislav KADEČKA, Alena KLIKOVÁ, Petr KOLMAN, Veronika KUDROVÁ, Petr PRŮCHA, Stanislav SEDLÁČEK, Soňa SKULOVÁ, Jana FILIPOVÁ, Eva KEBRLOVÁ, Jakub KRÁL, Dagmar STREJČKOVÁ, Radim VIČAR, </a:t>
            </a:r>
            <a:r>
              <a:rPr lang="cs-CZ" dirty="0" err="1"/>
              <a:t>Faisal</a:t>
            </a:r>
            <a:r>
              <a:rPr lang="cs-CZ" dirty="0"/>
              <a:t> HUSSEINI a Klára PROKOPOVÁ. </a:t>
            </a:r>
            <a:r>
              <a:rPr lang="cs-CZ" b="1" dirty="0"/>
              <a:t>Správní </a:t>
            </a:r>
            <a:r>
              <a:rPr lang="cs-CZ" b="1" dirty="0" err="1"/>
              <a:t>právo.Zvláštní</a:t>
            </a:r>
            <a:r>
              <a:rPr lang="cs-CZ" b="1" dirty="0"/>
              <a:t> část. Studijní text pro bakaláře</a:t>
            </a:r>
            <a:r>
              <a:rPr lang="cs-CZ" dirty="0"/>
              <a:t>. 1. vyd. Brno: Masarykova univerzita, 2013. 280 s. Edice učebnic </a:t>
            </a:r>
            <a:r>
              <a:rPr lang="cs-CZ" dirty="0" err="1"/>
              <a:t>PrF</a:t>
            </a:r>
            <a:r>
              <a:rPr lang="cs-CZ" dirty="0"/>
              <a:t> MU č. 498. ISBN 978-80-210-6272-6. </a:t>
            </a:r>
          </a:p>
          <a:p>
            <a:r>
              <a:rPr lang="cs-CZ" dirty="0"/>
              <a:t>Pro studenty nemající předmět Základy práva lze doporučit učebnice </a:t>
            </a:r>
            <a:r>
              <a:rPr lang="cs-CZ" b="1" dirty="0"/>
              <a:t>základů teorie práva </a:t>
            </a:r>
            <a:r>
              <a:rPr lang="cs-CZ" dirty="0"/>
              <a:t>(různé varianty)</a:t>
            </a:r>
          </a:p>
        </p:txBody>
      </p:sp>
    </p:spTree>
    <p:extLst>
      <p:ext uri="{BB962C8B-B14F-4D97-AF65-F5344CB8AC3E}">
        <p14:creationId xmlns:p14="http://schemas.microsoft.com/office/powerpoint/2010/main" val="621747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CB382-8C24-4F41-9A12-F388326F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5B832E-AA51-4940-9EC6-FECBB5031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instituce/soubor institucí </a:t>
            </a:r>
          </a:p>
          <a:p>
            <a:pPr marL="0" indent="0">
              <a:buNone/>
            </a:pPr>
            <a:r>
              <a:rPr lang="cs-CZ" dirty="0"/>
              <a:t>= struktura</a:t>
            </a:r>
          </a:p>
          <a:p>
            <a:pPr marL="0" indent="0">
              <a:buNone/>
            </a:pPr>
            <a:r>
              <a:rPr lang="cs-CZ" dirty="0"/>
              <a:t>= systém organizačního uspořádání</a:t>
            </a:r>
          </a:p>
          <a:p>
            <a:pPr marL="0" indent="0">
              <a:buNone/>
            </a:pPr>
            <a:r>
              <a:rPr lang="cs-CZ" b="1" dirty="0"/>
              <a:t>Veřejná správa ve formálním/organizačním pojetí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= činnost organizačního charakteru</a:t>
            </a:r>
          </a:p>
          <a:p>
            <a:pPr marL="0" indent="0">
              <a:buNone/>
            </a:pPr>
            <a:r>
              <a:rPr lang="cs-CZ" b="1" dirty="0"/>
              <a:t>Veřejná správa v materiálním/funkční pojetí</a:t>
            </a:r>
          </a:p>
        </p:txBody>
      </p:sp>
    </p:spTree>
    <p:extLst>
      <p:ext uri="{BB962C8B-B14F-4D97-AF65-F5344CB8AC3E}">
        <p14:creationId xmlns:p14="http://schemas.microsoft.com/office/powerpoint/2010/main" val="131503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2C3DE-4889-424F-8F18-78F593A23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veřejné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7124D5-EDFE-48B4-B15A-43AE4326C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Zabývá se subjekty veřejné správy </a:t>
            </a:r>
            <a:br>
              <a:rPr lang="cs-CZ" dirty="0"/>
            </a:br>
            <a:r>
              <a:rPr lang="cs-CZ" dirty="0"/>
              <a:t>- jak jsou konstruovány?</a:t>
            </a:r>
            <a:br>
              <a:rPr lang="cs-CZ" dirty="0"/>
            </a:br>
            <a:r>
              <a:rPr lang="cs-CZ" dirty="0"/>
              <a:t>- jak jsou sdružovány do celků?</a:t>
            </a:r>
            <a:br>
              <a:rPr lang="cs-CZ" dirty="0"/>
            </a:br>
            <a:r>
              <a:rPr lang="cs-CZ" dirty="0"/>
              <a:t>- jaká je hierarchie těchto celků?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Jakými způsoby můžeme subjekty veřejné správy organizovat, aby vytvořily funkční celek, který zajistí vykonávání veřejné správy?</a:t>
            </a:r>
          </a:p>
        </p:txBody>
      </p:sp>
    </p:spTree>
    <p:extLst>
      <p:ext uri="{BB962C8B-B14F-4D97-AF65-F5344CB8AC3E}">
        <p14:creationId xmlns:p14="http://schemas.microsoft.com/office/powerpoint/2010/main" val="2315285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A4AD2-7392-4EE0-93D6-3351C7786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094"/>
          </a:xfrm>
        </p:spPr>
        <p:txBody>
          <a:bodyPr/>
          <a:lstStyle/>
          <a:p>
            <a:r>
              <a:rPr lang="cs-CZ" dirty="0"/>
              <a:t>Organizační principy veřejné správy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5D2F0D-01F7-4B03-85A1-C1400A7F7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4" y="1376038"/>
            <a:ext cx="10643586" cy="524670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Centralizace a decentralizace </a:t>
            </a:r>
            <a:r>
              <a:rPr lang="cs-CZ" dirty="0"/>
              <a:t>– je </a:t>
            </a:r>
            <a:r>
              <a:rPr lang="cs-CZ" b="1" dirty="0"/>
              <a:t>rozhodovací pravomoc </a:t>
            </a:r>
            <a:r>
              <a:rPr lang="cs-CZ" dirty="0"/>
              <a:t>soustředěna pouze u nejvyššího článku organizační soustavy nebo ji tento nejvyšší článek deleguje na nižší články?</a:t>
            </a:r>
            <a:br>
              <a:rPr lang="cs-CZ" dirty="0"/>
            </a:br>
            <a:r>
              <a:rPr lang="cs-CZ" dirty="0"/>
              <a:t>U decentralizace je moc předána nižší organizační složce – jejím projevem je </a:t>
            </a:r>
            <a:r>
              <a:rPr lang="cs-CZ" b="1" dirty="0"/>
              <a:t>samospráva</a:t>
            </a:r>
            <a:r>
              <a:rPr lang="cs-CZ" dirty="0"/>
              <a:t>.</a:t>
            </a:r>
          </a:p>
          <a:p>
            <a:r>
              <a:rPr lang="cs-CZ" b="1" dirty="0">
                <a:solidFill>
                  <a:srgbClr val="FF0000"/>
                </a:solidFill>
              </a:rPr>
              <a:t>Koncentrace a dekoncentrace </a:t>
            </a:r>
            <a:r>
              <a:rPr lang="cs-CZ" dirty="0"/>
              <a:t>– řeší </a:t>
            </a:r>
            <a:r>
              <a:rPr lang="cs-CZ" b="1" dirty="0"/>
              <a:t>prostorové organizační členění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Vertikální</a:t>
            </a:r>
            <a:r>
              <a:rPr lang="cs-CZ" dirty="0"/>
              <a:t> – vytváří hierarchii, </a:t>
            </a:r>
            <a:r>
              <a:rPr lang="cs-CZ" dirty="0">
                <a:solidFill>
                  <a:srgbClr val="FF0000"/>
                </a:solidFill>
              </a:rPr>
              <a:t>vztahy nadřízenosti a podřízenosti </a:t>
            </a:r>
            <a:r>
              <a:rPr lang="cs-CZ" dirty="0"/>
              <a:t>mezi jednotlivými organizačními složkami</a:t>
            </a:r>
            <a:br>
              <a:rPr lang="cs-CZ" dirty="0"/>
            </a:br>
            <a:r>
              <a:rPr lang="cs-CZ" i="1" dirty="0"/>
              <a:t>Neplést si vertikální dekoncentraci s decentralizací! U decentralizace dochází předání pravomoci řešit si vlastní záležitosti bez vazby na nejvyšší článek, zatímco u vertikální dekoncentrace nejvyšší článek vytváří nižší články, které budou plnit úkoly nejvyššího článku podle představ a pokynů tohoto nejvyššího článku.</a:t>
            </a:r>
            <a:br>
              <a:rPr lang="cs-CZ" i="1" dirty="0"/>
            </a:br>
            <a:r>
              <a:rPr lang="cs-CZ" dirty="0"/>
              <a:t>Jejím projevem je např. vytváření úřadů prvního stupně a úřadů odvolacích.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Horizontální</a:t>
            </a:r>
            <a:r>
              <a:rPr lang="cs-CZ" dirty="0"/>
              <a:t> – v rámci organizačního stupně je vytvořeno </a:t>
            </a:r>
            <a:r>
              <a:rPr lang="cs-CZ" dirty="0">
                <a:solidFill>
                  <a:srgbClr val="FF0000"/>
                </a:solidFill>
              </a:rPr>
              <a:t>několik složek na stejné úrovni</a:t>
            </a:r>
            <a:r>
              <a:rPr lang="cs-CZ" dirty="0"/>
              <a:t>, tj. jeden stupeň se rozdělí na několik částí se samostatnými okruhy činnosti</a:t>
            </a:r>
            <a:br>
              <a:rPr lang="cs-CZ" dirty="0"/>
            </a:br>
            <a:r>
              <a:rPr lang="cs-CZ" dirty="0"/>
              <a:t>Příkladem je vytvoření celních úřadů, finančních úřadů a krajských hygienických stanic.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139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00B5FF6-74A2-4EAB-B3CB-EBB52FB344CC}"/>
              </a:ext>
            </a:extLst>
          </p:cNvPr>
          <p:cNvSpPr txBox="1"/>
          <p:nvPr/>
        </p:nvSpPr>
        <p:spPr>
          <a:xfrm>
            <a:off x="1704513" y="310718"/>
            <a:ext cx="21927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Stát = nejvyšší článek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CA886F1-B211-4746-BBB6-4161171761C2}"/>
              </a:ext>
            </a:extLst>
          </p:cNvPr>
          <p:cNvSpPr txBox="1"/>
          <p:nvPr/>
        </p:nvSpPr>
        <p:spPr>
          <a:xfrm>
            <a:off x="8202967" y="1748901"/>
            <a:ext cx="13050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Samospráva 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C2ABE75-45D8-48BB-B220-24018DAB7C34}"/>
              </a:ext>
            </a:extLst>
          </p:cNvPr>
          <p:cNvCxnSpPr/>
          <p:nvPr/>
        </p:nvCxnSpPr>
        <p:spPr>
          <a:xfrm>
            <a:off x="4021584" y="680050"/>
            <a:ext cx="4012707" cy="11665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30877017-BB25-46EF-8B31-F0E7CA589C76}"/>
              </a:ext>
            </a:extLst>
          </p:cNvPr>
          <p:cNvSpPr txBox="1"/>
          <p:nvPr/>
        </p:nvSpPr>
        <p:spPr>
          <a:xfrm rot="935971">
            <a:off x="5468642" y="879750"/>
            <a:ext cx="1535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decentralizace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308965BB-AE5D-4693-869C-558B1DDABCDA}"/>
              </a:ext>
            </a:extLst>
          </p:cNvPr>
          <p:cNvCxnSpPr>
            <a:cxnSpLocks/>
          </p:cNvCxnSpPr>
          <p:nvPr/>
        </p:nvCxnSpPr>
        <p:spPr>
          <a:xfrm>
            <a:off x="4639650" y="3453414"/>
            <a:ext cx="0" cy="1963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20B76949-C9A9-4F1D-B5DD-CF41B315CF1E}"/>
              </a:ext>
            </a:extLst>
          </p:cNvPr>
          <p:cNvCxnSpPr>
            <a:cxnSpLocks/>
          </p:cNvCxnSpPr>
          <p:nvPr/>
        </p:nvCxnSpPr>
        <p:spPr>
          <a:xfrm>
            <a:off x="2800905" y="3429000"/>
            <a:ext cx="0" cy="19876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1981054A-BB4E-46FE-B9AA-C06FA49FFA34}"/>
              </a:ext>
            </a:extLst>
          </p:cNvPr>
          <p:cNvCxnSpPr>
            <a:cxnSpLocks/>
          </p:cNvCxnSpPr>
          <p:nvPr/>
        </p:nvCxnSpPr>
        <p:spPr>
          <a:xfrm>
            <a:off x="2800905" y="788347"/>
            <a:ext cx="0" cy="1787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>
            <a:extLst>
              <a:ext uri="{FF2B5EF4-FFF2-40B4-BE49-F238E27FC236}">
                <a16:creationId xmlns:a16="http://schemas.microsoft.com/office/drawing/2014/main" id="{90831E92-D4CD-4D69-8E26-06A2D04977B3}"/>
              </a:ext>
            </a:extLst>
          </p:cNvPr>
          <p:cNvSpPr/>
          <p:nvPr/>
        </p:nvSpPr>
        <p:spPr>
          <a:xfrm>
            <a:off x="2476870" y="2817550"/>
            <a:ext cx="64807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9C873431-965C-447D-AFF7-A7F0389F29FB}"/>
              </a:ext>
            </a:extLst>
          </p:cNvPr>
          <p:cNvSpPr/>
          <p:nvPr/>
        </p:nvSpPr>
        <p:spPr>
          <a:xfrm>
            <a:off x="5021140" y="5616045"/>
            <a:ext cx="64807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F0333A94-8F40-4FBE-97B9-D81BE3F514B4}"/>
              </a:ext>
            </a:extLst>
          </p:cNvPr>
          <p:cNvSpPr/>
          <p:nvPr/>
        </p:nvSpPr>
        <p:spPr>
          <a:xfrm>
            <a:off x="4088167" y="5616045"/>
            <a:ext cx="64807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613A67BF-473E-4BBB-B5B7-040A7F55265F}"/>
              </a:ext>
            </a:extLst>
          </p:cNvPr>
          <p:cNvSpPr/>
          <p:nvPr/>
        </p:nvSpPr>
        <p:spPr>
          <a:xfrm>
            <a:off x="3476018" y="2809327"/>
            <a:ext cx="64807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C6BAA7DB-5676-44E6-BD6D-5D41E4EA702C}"/>
              </a:ext>
            </a:extLst>
          </p:cNvPr>
          <p:cNvSpPr/>
          <p:nvPr/>
        </p:nvSpPr>
        <p:spPr>
          <a:xfrm>
            <a:off x="4503526" y="2817550"/>
            <a:ext cx="64807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7FC1F3B9-9256-47EB-9C99-E0C1A40893E5}"/>
              </a:ext>
            </a:extLst>
          </p:cNvPr>
          <p:cNvSpPr/>
          <p:nvPr/>
        </p:nvSpPr>
        <p:spPr>
          <a:xfrm>
            <a:off x="5531034" y="2817550"/>
            <a:ext cx="64807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F534A145-F87E-47B5-A6B7-FF39216EAD4E}"/>
              </a:ext>
            </a:extLst>
          </p:cNvPr>
          <p:cNvSpPr/>
          <p:nvPr/>
        </p:nvSpPr>
        <p:spPr>
          <a:xfrm>
            <a:off x="2476870" y="5629077"/>
            <a:ext cx="64807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CB9ADE06-C00C-4118-9853-2B7DB203B466}"/>
              </a:ext>
            </a:extLst>
          </p:cNvPr>
          <p:cNvCxnSpPr>
            <a:cxnSpLocks/>
          </p:cNvCxnSpPr>
          <p:nvPr/>
        </p:nvCxnSpPr>
        <p:spPr>
          <a:xfrm>
            <a:off x="5029199" y="3464426"/>
            <a:ext cx="0" cy="1963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CE12DC47-A466-4463-8D83-2F1DF8729812}"/>
              </a:ext>
            </a:extLst>
          </p:cNvPr>
          <p:cNvCxnSpPr/>
          <p:nvPr/>
        </p:nvCxnSpPr>
        <p:spPr>
          <a:xfrm>
            <a:off x="3204838" y="3002216"/>
            <a:ext cx="2041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51A41D84-BBFA-4E32-B258-9537D8749687}"/>
              </a:ext>
            </a:extLst>
          </p:cNvPr>
          <p:cNvCxnSpPr>
            <a:cxnSpLocks/>
          </p:cNvCxnSpPr>
          <p:nvPr/>
        </p:nvCxnSpPr>
        <p:spPr>
          <a:xfrm>
            <a:off x="4266133" y="3002216"/>
            <a:ext cx="1460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>
            <a:extLst>
              <a:ext uri="{FF2B5EF4-FFF2-40B4-BE49-F238E27FC236}">
                <a16:creationId xmlns:a16="http://schemas.microsoft.com/office/drawing/2014/main" id="{652700D4-9126-48B5-B14A-4F80D7D7E6C1}"/>
              </a:ext>
            </a:extLst>
          </p:cNvPr>
          <p:cNvCxnSpPr/>
          <p:nvPr/>
        </p:nvCxnSpPr>
        <p:spPr>
          <a:xfrm>
            <a:off x="5243082" y="3002216"/>
            <a:ext cx="2041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901671AB-83B1-452B-B062-356A8E1558EB}"/>
              </a:ext>
            </a:extLst>
          </p:cNvPr>
          <p:cNvCxnSpPr>
            <a:cxnSpLocks/>
          </p:cNvCxnSpPr>
          <p:nvPr/>
        </p:nvCxnSpPr>
        <p:spPr>
          <a:xfrm>
            <a:off x="4827561" y="5813743"/>
            <a:ext cx="1460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A37BDB3A-7232-42D7-9E28-5925B37EE64E}"/>
              </a:ext>
            </a:extLst>
          </p:cNvPr>
          <p:cNvSpPr txBox="1"/>
          <p:nvPr/>
        </p:nvSpPr>
        <p:spPr>
          <a:xfrm>
            <a:off x="3153955" y="2414726"/>
            <a:ext cx="291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horizontální dekoncentrace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890B9585-D290-4DFB-9C54-7552B7016B49}"/>
              </a:ext>
            </a:extLst>
          </p:cNvPr>
          <p:cNvSpPr txBox="1"/>
          <p:nvPr/>
        </p:nvSpPr>
        <p:spPr>
          <a:xfrm>
            <a:off x="3489580" y="6021996"/>
            <a:ext cx="291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horizontální dekoncentrace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2BCCAECE-AE4E-4D5B-84FD-9427C80A775D}"/>
              </a:ext>
            </a:extLst>
          </p:cNvPr>
          <p:cNvSpPr txBox="1"/>
          <p:nvPr/>
        </p:nvSpPr>
        <p:spPr>
          <a:xfrm rot="5400000">
            <a:off x="717482" y="1882065"/>
            <a:ext cx="255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vertikální dekoncentrace</a:t>
            </a:r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143BF450-226B-46F5-B664-7B4B27D50397}"/>
              </a:ext>
            </a:extLst>
          </p:cNvPr>
          <p:cNvSpPr txBox="1"/>
          <p:nvPr/>
        </p:nvSpPr>
        <p:spPr>
          <a:xfrm rot="5400000">
            <a:off x="2326560" y="4480629"/>
            <a:ext cx="255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vertikální dekoncentrace</a:t>
            </a:r>
          </a:p>
        </p:txBody>
      </p:sp>
    </p:spTree>
    <p:extLst>
      <p:ext uri="{BB962C8B-B14F-4D97-AF65-F5344CB8AC3E}">
        <p14:creationId xmlns:p14="http://schemas.microsoft.com/office/powerpoint/2010/main" val="256760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E5539-DEA1-45B5-8EDD-5E0BF9514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principy veřejné správy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99C8A6-0944-4E07-A25E-E40411E15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Územní a resortní </a:t>
            </a:r>
            <a:r>
              <a:rPr lang="cs-CZ" dirty="0"/>
              <a:t>– jsou subjekty veřejné správy rozděleny tak, aby pokrývaly určité </a:t>
            </a:r>
            <a:r>
              <a:rPr lang="cs-CZ" b="1" dirty="0"/>
              <a:t>území státu </a:t>
            </a:r>
            <a:r>
              <a:rPr lang="cs-CZ" dirty="0"/>
              <a:t>nebo tak, aby byly především </a:t>
            </a:r>
            <a:r>
              <a:rPr lang="cs-CZ" b="1" dirty="0"/>
              <a:t>specializované</a:t>
            </a:r>
            <a:r>
              <a:rPr lang="cs-CZ" dirty="0"/>
              <a:t>?</a:t>
            </a:r>
            <a:br>
              <a:rPr lang="cs-CZ" dirty="0"/>
            </a:br>
            <a:r>
              <a:rPr lang="cs-CZ" i="1" dirty="0"/>
              <a:t>Územní princip vede k vytváření složek s všeobecnou působností.</a:t>
            </a:r>
            <a:br>
              <a:rPr lang="cs-CZ" i="1" dirty="0"/>
            </a:br>
            <a:r>
              <a:rPr lang="cs-CZ" dirty="0"/>
              <a:t>Projevem územního principu jsou </a:t>
            </a:r>
            <a:r>
              <a:rPr lang="cs-CZ" dirty="0">
                <a:solidFill>
                  <a:srgbClr val="7030A0"/>
                </a:solidFill>
              </a:rPr>
              <a:t>územní samosprávné celky</a:t>
            </a:r>
            <a:r>
              <a:rPr lang="cs-CZ" dirty="0"/>
              <a:t>, projevem resortního vytváření </a:t>
            </a:r>
            <a:r>
              <a:rPr lang="cs-CZ" dirty="0">
                <a:solidFill>
                  <a:srgbClr val="7030A0"/>
                </a:solidFill>
              </a:rPr>
              <a:t>specializovaných orgánů </a:t>
            </a:r>
            <a:r>
              <a:rPr lang="cs-CZ" dirty="0"/>
              <a:t>(Úřad práce, Ústav pro státní kontrolu veterinárních biopreparátů a léčiv).</a:t>
            </a:r>
          </a:p>
          <a:p>
            <a:r>
              <a:rPr lang="cs-CZ" b="1" dirty="0">
                <a:solidFill>
                  <a:srgbClr val="FF0000"/>
                </a:solidFill>
              </a:rPr>
              <a:t>Monokratický a kolegiální </a:t>
            </a:r>
            <a:r>
              <a:rPr lang="cs-CZ" dirty="0"/>
              <a:t>– je subjekt veřejné správy tvořen </a:t>
            </a:r>
            <a:r>
              <a:rPr lang="cs-CZ" b="1" dirty="0"/>
              <a:t>jednou osobou nebo více osobami</a:t>
            </a:r>
            <a:r>
              <a:rPr lang="cs-CZ" dirty="0"/>
              <a:t>? </a:t>
            </a:r>
            <a:br>
              <a:rPr lang="cs-CZ" dirty="0"/>
            </a:br>
            <a:r>
              <a:rPr lang="cs-CZ" dirty="0">
                <a:solidFill>
                  <a:srgbClr val="7030A0"/>
                </a:solidFill>
              </a:rPr>
              <a:t>Řeší to, kdo je představitelem subjektu, jedná jeho jménem navenek, nese odpovědnost za jeho jednání a vytváří jeho vůli.</a:t>
            </a:r>
            <a:br>
              <a:rPr lang="cs-CZ" dirty="0"/>
            </a:br>
            <a:r>
              <a:rPr lang="cs-CZ" dirty="0"/>
              <a:t>Starosta a prezident vs. zastupitelstvo kraje nebo obce</a:t>
            </a:r>
          </a:p>
          <a:p>
            <a:r>
              <a:rPr lang="cs-CZ" b="1" dirty="0">
                <a:solidFill>
                  <a:srgbClr val="FF0000"/>
                </a:solidFill>
              </a:rPr>
              <a:t>Volební a jmenovací </a:t>
            </a:r>
            <a:r>
              <a:rPr lang="cs-CZ" dirty="0"/>
              <a:t>– jakým způsobem jsou </a:t>
            </a:r>
            <a:r>
              <a:rPr lang="cs-CZ" b="1" dirty="0"/>
              <a:t>ustavováni</a:t>
            </a:r>
            <a:r>
              <a:rPr lang="cs-CZ" dirty="0"/>
              <a:t> členové subjektu?</a:t>
            </a:r>
          </a:p>
        </p:txBody>
      </p:sp>
    </p:spTree>
    <p:extLst>
      <p:ext uri="{BB962C8B-B14F-4D97-AF65-F5344CB8AC3E}">
        <p14:creationId xmlns:p14="http://schemas.microsoft.com/office/powerpoint/2010/main" val="31729228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1820</Words>
  <Application>Microsoft Office PowerPoint</Application>
  <PresentationFormat>Širokoúhlá obrazovka</PresentationFormat>
  <Paragraphs>175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Organizace veřejné správy</vt:lpstr>
      <vt:lpstr>Komunikace během přednášky</vt:lpstr>
      <vt:lpstr>Program přednášky</vt:lpstr>
      <vt:lpstr>Literatura</vt:lpstr>
      <vt:lpstr>Organizace</vt:lpstr>
      <vt:lpstr>Organizace veřejné správy</vt:lpstr>
      <vt:lpstr>Organizační principy veřejné správy I</vt:lpstr>
      <vt:lpstr>Prezentace aplikace PowerPoint</vt:lpstr>
      <vt:lpstr>Organizační principy veřejné správy II</vt:lpstr>
      <vt:lpstr>Organizační subsystémy v ČR</vt:lpstr>
      <vt:lpstr>Ústřední orgány státní správy - vláda</vt:lpstr>
      <vt:lpstr>Ústřední orgány státní správy</vt:lpstr>
      <vt:lpstr>Ministerstva</vt:lpstr>
      <vt:lpstr>Ostatní ústřední orgány státní správy</vt:lpstr>
      <vt:lpstr>Územní správa s všeobecnou působností = místní správa</vt:lpstr>
      <vt:lpstr>Územně dekoncentrované (specializované) orgány státní správy</vt:lpstr>
      <vt:lpstr>Orgány zájmové a profesní samosprávy </vt:lpstr>
      <vt:lpstr>Veřejná služba</vt:lpstr>
      <vt:lpstr>Služební poměr</vt:lpstr>
      <vt:lpstr>Rozsudek Nejvyššího správního soudu ze dne 30. 10. 2003, č. j. 6 As 29/2003 – 97</vt:lpstr>
      <vt:lpstr>Systémy veřejné služby</vt:lpstr>
      <vt:lpstr>Disciplinární odpovědnost</vt:lpstr>
      <vt:lpstr>Etika ve veřejné správě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veřejné správy</dc:title>
  <dc:creator>Anna Chamráthová</dc:creator>
  <cp:lastModifiedBy>Anna Chamráthová</cp:lastModifiedBy>
  <cp:revision>42</cp:revision>
  <dcterms:created xsi:type="dcterms:W3CDTF">2020-10-12T11:06:34Z</dcterms:created>
  <dcterms:modified xsi:type="dcterms:W3CDTF">2020-10-13T13:54:36Z</dcterms:modified>
</cp:coreProperties>
</file>