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</p:sldMasterIdLst>
  <p:notesMasterIdLst>
    <p:notesMasterId r:id="rId50"/>
  </p:notesMasterIdLst>
  <p:handoutMasterIdLst>
    <p:handoutMasterId r:id="rId51"/>
  </p:handoutMasterIdLst>
  <p:sldIdLst>
    <p:sldId id="256" r:id="rId2"/>
    <p:sldId id="353" r:id="rId3"/>
    <p:sldId id="354" r:id="rId4"/>
    <p:sldId id="356" r:id="rId5"/>
    <p:sldId id="358" r:id="rId6"/>
    <p:sldId id="428" r:id="rId7"/>
    <p:sldId id="359" r:id="rId8"/>
    <p:sldId id="361" r:id="rId9"/>
    <p:sldId id="429" r:id="rId10"/>
    <p:sldId id="400" r:id="rId11"/>
    <p:sldId id="363" r:id="rId12"/>
    <p:sldId id="401" r:id="rId13"/>
    <p:sldId id="402" r:id="rId14"/>
    <p:sldId id="403" r:id="rId15"/>
    <p:sldId id="404" r:id="rId16"/>
    <p:sldId id="364" r:id="rId17"/>
    <p:sldId id="408" r:id="rId18"/>
    <p:sldId id="409" r:id="rId19"/>
    <p:sldId id="365" r:id="rId20"/>
    <p:sldId id="366" r:id="rId21"/>
    <p:sldId id="367" r:id="rId22"/>
    <p:sldId id="405" r:id="rId23"/>
    <p:sldId id="406" r:id="rId24"/>
    <p:sldId id="407" r:id="rId25"/>
    <p:sldId id="414" r:id="rId26"/>
    <p:sldId id="415" r:id="rId27"/>
    <p:sldId id="416" r:id="rId28"/>
    <p:sldId id="417" r:id="rId29"/>
    <p:sldId id="419" r:id="rId30"/>
    <p:sldId id="420" r:id="rId31"/>
    <p:sldId id="422" r:id="rId32"/>
    <p:sldId id="423" r:id="rId33"/>
    <p:sldId id="425" r:id="rId34"/>
    <p:sldId id="426" r:id="rId35"/>
    <p:sldId id="427" r:id="rId36"/>
    <p:sldId id="369" r:id="rId37"/>
    <p:sldId id="370" r:id="rId38"/>
    <p:sldId id="385" r:id="rId39"/>
    <p:sldId id="386" r:id="rId40"/>
    <p:sldId id="387" r:id="rId41"/>
    <p:sldId id="389" r:id="rId42"/>
    <p:sldId id="390" r:id="rId43"/>
    <p:sldId id="397" r:id="rId44"/>
    <p:sldId id="398" r:id="rId45"/>
    <p:sldId id="412" r:id="rId46"/>
    <p:sldId id="413" r:id="rId47"/>
    <p:sldId id="295" r:id="rId48"/>
    <p:sldId id="277" r:id="rId4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96" autoAdjust="0"/>
    <p:restoredTop sz="94611" autoAdjust="0"/>
  </p:normalViewPr>
  <p:slideViewPr>
    <p:cSldViewPr snapToGrid="0">
      <p:cViewPr varScale="1">
        <p:scale>
          <a:sx n="110" d="100"/>
          <a:sy n="110" d="100"/>
        </p:scale>
        <p:origin x="1278" y="10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517383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42217423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764456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625678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81190906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583672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417247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44865-E482-4274-BA0A-6D969A5DE30D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509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53075-B133-4825-BEAD-9495BA665D34}" type="slidenum">
              <a:rPr lang="cs-CZ" altLang="cs-CZ" smtClean="0"/>
              <a:pPr/>
              <a:t>‹#›</a:t>
            </a:fld>
            <a:endParaRPr lang="cs-CZ" alt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11212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82675" y="2565401"/>
            <a:ext cx="7518400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altLang="cs-CZ" noProof="0" smtClean="0"/>
              <a:t>Kliknutím lze upravit styl.</a:t>
            </a:r>
            <a:endParaRPr lang="cs-CZ" altLang="cs-CZ" noProof="0" dirty="0" smtClean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72428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34533"/>
            <a:ext cx="8091487" cy="643467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9" y="2019300"/>
            <a:ext cx="38786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915728"/>
            <a:ext cx="3874282" cy="32104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9" y="2019300"/>
            <a:ext cx="38779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3" y="2938734"/>
            <a:ext cx="3878113" cy="31911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95CD6F-6F72-494C-9F75-EA7F2E402090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25317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4023834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7DA5A4-BFC5-452F-9F43-ADC3A6F1509E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8091487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10002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5D36C-8A95-44A1-B2E3-4B4CEE4AA93A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3827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12/1/2020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2B74-69A5-4C0F-AF65-094CC50B2C3C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66372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5CD6F-6F72-494C-9F75-EA7F2E402090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1888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989832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47274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62BE3-FB3A-4F01-A26A-8D36CDF01ADA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252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8BFBB-FD49-4E22-AEFE-2646EB3E88CA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803727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8634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64" r:id="rId19"/>
    <p:sldLayoutId id="2147483665" r:id="rId20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8.png"/><Relationship Id="rId4" Type="http://schemas.openxmlformats.org/officeDocument/2006/relationships/hyperlink" Target="http://nahlizenidokn.cuzk.cz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dirty="0" smtClean="0"/>
              <a:t>Správa na úseku katastru nemovitostí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JUDr. Alena Kliková, Ph.D.</a:t>
            </a:r>
            <a:endParaRPr lang="cs-CZ" altLang="cs-CZ" dirty="0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414068" y="6248400"/>
            <a:ext cx="6314536" cy="457200"/>
          </a:xfrm>
        </p:spPr>
        <p:txBody>
          <a:bodyPr/>
          <a:lstStyle/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833113" cy="4572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1</a:t>
            </a:fld>
            <a:endParaRPr lang="cs-CZ" altLang="cs-CZ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875" y="93662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Přehled zásad vedení katastru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Zásada intabulační </a:t>
            </a:r>
          </a:p>
          <a:p>
            <a:r>
              <a:rPr lang="cs-CZ" dirty="0" smtClean="0"/>
              <a:t>Zásada dispoziční </a:t>
            </a:r>
          </a:p>
          <a:p>
            <a:r>
              <a:rPr lang="cs-CZ" dirty="0" smtClean="0"/>
              <a:t>Zásada legality </a:t>
            </a:r>
          </a:p>
          <a:p>
            <a:r>
              <a:rPr lang="cs-CZ" dirty="0" smtClean="0"/>
              <a:t>Zásada priority </a:t>
            </a:r>
          </a:p>
          <a:p>
            <a:r>
              <a:rPr lang="cs-CZ" dirty="0" smtClean="0"/>
              <a:t>Zásada formální publicity </a:t>
            </a:r>
          </a:p>
          <a:p>
            <a:r>
              <a:rPr lang="cs-CZ" dirty="0" smtClean="0"/>
              <a:t>Zásada materiální publicity 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78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5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Zásada materiální publicity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b="1" dirty="0" smtClean="0"/>
              <a:t>upravena </a:t>
            </a:r>
            <a:r>
              <a:rPr lang="cs-CZ" b="1" dirty="0"/>
              <a:t>v § 980 - § 986 NOZ</a:t>
            </a:r>
          </a:p>
          <a:p>
            <a:r>
              <a:rPr lang="cs-CZ" dirty="0"/>
              <a:t>má chránit nabyvatele práva k nemovitosti, pokud věcné právo nabyl </a:t>
            </a:r>
            <a:r>
              <a:rPr lang="cs-CZ" b="1" dirty="0"/>
              <a:t>za úplatu a v dobré víře</a:t>
            </a:r>
            <a:r>
              <a:rPr lang="cs-CZ" dirty="0"/>
              <a:t> od osoby zapsané v katastru nemovitostí </a:t>
            </a:r>
          </a:p>
          <a:p>
            <a:r>
              <a:rPr lang="cs-CZ" dirty="0"/>
              <a:t>dobrá víra – posuzuje se v době, kdy v právnímu ujednání došlo; vzniká-li však věcné právo až zápisem do veřejného seznamu, pak v době podání návrhu na zápis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200" y="78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5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69082"/>
            <a:ext cx="8086635" cy="647700"/>
          </a:xfrm>
        </p:spPr>
        <p:txBody>
          <a:bodyPr>
            <a:normAutofit fontScale="90000"/>
          </a:bodyPr>
          <a:lstStyle/>
          <a:p>
            <a:r>
              <a:rPr lang="cs-CZ" dirty="0"/>
              <a:t>Zásada formální </a:t>
            </a:r>
            <a:r>
              <a:rPr lang="cs-CZ" dirty="0" smtClean="0"/>
              <a:t>publicity – předpisy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Zákon </a:t>
            </a:r>
            <a:r>
              <a:rPr lang="cs-CZ" dirty="0"/>
              <a:t>č.256/2013 Sb., o katastru (katastrální zákon), zejména § 51, § 52 a § </a:t>
            </a:r>
            <a:r>
              <a:rPr lang="cs-CZ" dirty="0" smtClean="0"/>
              <a:t>55</a:t>
            </a:r>
          </a:p>
          <a:p>
            <a:r>
              <a:rPr lang="cs-CZ" dirty="0"/>
              <a:t>V</a:t>
            </a:r>
            <a:r>
              <a:rPr lang="cs-CZ" dirty="0" smtClean="0"/>
              <a:t>yhláška </a:t>
            </a:r>
            <a:r>
              <a:rPr lang="cs-CZ" dirty="0"/>
              <a:t>č. 358/2013 Sb., o poskytování údajů v katastru a zejména § 8 a </a:t>
            </a:r>
            <a:endParaRPr lang="cs-CZ" dirty="0" smtClean="0"/>
          </a:p>
          <a:p>
            <a:r>
              <a:rPr lang="cs-CZ" dirty="0" smtClean="0"/>
              <a:t>Položka </a:t>
            </a:r>
            <a:r>
              <a:rPr lang="cs-CZ" dirty="0"/>
              <a:t>119 zákona č. 634/2004 Sb., o správních poplatcích, ve znění pozdějších </a:t>
            </a:r>
            <a:r>
              <a:rPr lang="cs-CZ" dirty="0" smtClean="0"/>
              <a:t>předpisů </a:t>
            </a:r>
            <a:endParaRPr lang="cs-CZ" dirty="0"/>
          </a:p>
          <a:p>
            <a:endParaRPr lang="cs-CZ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065" y="698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2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69082"/>
            <a:ext cx="8086635" cy="647700"/>
          </a:xfrm>
        </p:spPr>
        <p:txBody>
          <a:bodyPr>
            <a:normAutofit fontScale="90000"/>
          </a:bodyPr>
          <a:lstStyle/>
          <a:p>
            <a:r>
              <a:rPr lang="cs-CZ" dirty="0"/>
              <a:t>Zásada formální publicity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Neomlouvá </a:t>
            </a:r>
            <a:r>
              <a:rPr lang="cs-CZ" dirty="0"/>
              <a:t>neznalost </a:t>
            </a:r>
            <a:r>
              <a:rPr lang="cs-CZ" dirty="0" smtClean="0"/>
              <a:t>zápisu v katastru </a:t>
            </a:r>
          </a:p>
          <a:p>
            <a:r>
              <a:rPr lang="cs-CZ" dirty="0"/>
              <a:t>V</a:t>
            </a:r>
            <a:r>
              <a:rPr lang="cs-CZ" dirty="0" smtClean="0"/>
              <a:t>olně </a:t>
            </a:r>
            <a:r>
              <a:rPr lang="cs-CZ" dirty="0"/>
              <a:t>přístupný </a:t>
            </a:r>
            <a:r>
              <a:rPr lang="cs-CZ" dirty="0" smtClean="0"/>
              <a:t>veřejnosti – veřejná evidence</a:t>
            </a:r>
          </a:p>
          <a:p>
            <a:r>
              <a:rPr lang="cs-CZ" dirty="0" smtClean="0"/>
              <a:t>§ </a:t>
            </a:r>
            <a:r>
              <a:rPr lang="cs-CZ" dirty="0"/>
              <a:t>980 OZ – „</a:t>
            </a:r>
            <a:r>
              <a:rPr lang="cs-CZ" i="1" dirty="0"/>
              <a:t>Je-li do veřejného seznamu zapsáno právo k věci, neomlouvá nikoho neznalost zapsaného </a:t>
            </a:r>
            <a:r>
              <a:rPr lang="cs-CZ" i="1" dirty="0" smtClean="0"/>
              <a:t>údaje</a:t>
            </a:r>
            <a:r>
              <a:rPr lang="cs-CZ" dirty="0" smtClean="0"/>
              <a:t>“.</a:t>
            </a:r>
          </a:p>
          <a:p>
            <a:pPr algn="just"/>
            <a:r>
              <a:rPr lang="cs-CZ" dirty="0"/>
              <a:t>Každý má právo do katastru nahlížet, pořizovat si z něj pro svou potřebu opisy, výpisy nebo náčrty a získávat z něj údaje ze sbírky listin, pokud není stanoveno jinak.</a:t>
            </a:r>
          </a:p>
          <a:p>
            <a:pPr algn="just"/>
            <a:r>
              <a:rPr lang="cs-CZ" dirty="0"/>
              <a:t>Katastrální úřad na požádání vyhotoví z katastrálního operátu výpis, opis nebo kopii, jakož i identifikaci.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9965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Závaznost katastru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parcelní </a:t>
            </a:r>
            <a:r>
              <a:rPr lang="cs-CZ" dirty="0"/>
              <a:t>číslo, </a:t>
            </a:r>
            <a:endParaRPr lang="cs-CZ" dirty="0" smtClean="0"/>
          </a:p>
          <a:p>
            <a:r>
              <a:rPr lang="cs-CZ" dirty="0" smtClean="0"/>
              <a:t>geometrické </a:t>
            </a:r>
            <a:r>
              <a:rPr lang="cs-CZ" dirty="0"/>
              <a:t>určení nemovitosti, </a:t>
            </a:r>
            <a:endParaRPr lang="cs-CZ" dirty="0" smtClean="0"/>
          </a:p>
          <a:p>
            <a:r>
              <a:rPr lang="cs-CZ" dirty="0" smtClean="0"/>
              <a:t>název </a:t>
            </a:r>
            <a:r>
              <a:rPr lang="cs-CZ" dirty="0"/>
              <a:t>a geometrické určení katastrálního </a:t>
            </a:r>
            <a:r>
              <a:rPr lang="cs-CZ" dirty="0" smtClean="0"/>
              <a:t>území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065" y="9576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8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Judikatura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cs-CZ" sz="2000" i="1" dirty="0" smtClean="0"/>
              <a:t>Pokud </a:t>
            </a:r>
            <a:r>
              <a:rPr lang="cs-CZ" sz="2000" i="1" dirty="0"/>
              <a:t>převáděná nemovitost není ve smlouvě označena v souladu s požadavky podle katastrálního zákona, nemusí tato okolnost vždy představovat vadu v identifikaci předmětu právního úkonu, jež by (bez dalšího) způsobovala neplatnost. U nedostatků předmětu právního úkonu je totiž nutno pečlivě rozlišovat, zda takové nedostatky zakládají vadu směřující k neurčitosti nebo nesrozumitelnosti právního úkonu či nikoliv. O tzv. podstatnou vadu jdoucí na vrub platnosti právního úkonu by se nemělo jednat v těch skutkových okolnostech, jestliže by správné označení předmětu právního úkonu bylo </a:t>
            </a:r>
            <a:r>
              <a:rPr lang="cs-CZ" sz="2000" i="1" dirty="0" err="1"/>
              <a:t>seznatelné</a:t>
            </a:r>
            <a:r>
              <a:rPr lang="cs-CZ" sz="2000" i="1" dirty="0"/>
              <a:t> podle dalších identifikačních znaků nebo i z celého obsahu právního úkonu jeho výkladem, popř. objasněním skutkových okolností, za nichž byl právní úkon učiněn, aniž by tím došlo k odklonu od toho, co bylo vyjádřeno navenek v písemné formě</a:t>
            </a:r>
          </a:p>
          <a:p>
            <a:r>
              <a:rPr lang="cs-CZ" dirty="0"/>
              <a:t>(rozsudek NS z 21.4.2010, </a:t>
            </a:r>
            <a:r>
              <a:rPr lang="cs-CZ" dirty="0" err="1"/>
              <a:t>sp</a:t>
            </a:r>
            <a:r>
              <a:rPr lang="cs-CZ" dirty="0"/>
              <a:t>. zn. 30 </a:t>
            </a:r>
            <a:r>
              <a:rPr lang="cs-CZ" dirty="0" err="1"/>
              <a:t>Cdo</a:t>
            </a:r>
            <a:r>
              <a:rPr lang="cs-CZ" dirty="0"/>
              <a:t> 2591/2008).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54813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Orgány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defRPr/>
            </a:pPr>
            <a:r>
              <a:rPr lang="cs-CZ" dirty="0"/>
              <a:t>Český úřad zeměměřičský a katastrální</a:t>
            </a:r>
          </a:p>
          <a:p>
            <a:pPr marL="609600" indent="-609600">
              <a:defRPr/>
            </a:pPr>
            <a:r>
              <a:rPr lang="cs-CZ" dirty="0"/>
              <a:t>Zeměměřičský úřad</a:t>
            </a:r>
          </a:p>
          <a:p>
            <a:pPr marL="609600" indent="-609600">
              <a:defRPr/>
            </a:pPr>
            <a:r>
              <a:rPr lang="cs-CZ" dirty="0"/>
              <a:t>Zeměměřičské a katastrální inspektoráty</a:t>
            </a:r>
          </a:p>
          <a:p>
            <a:pPr marL="609600" indent="-609600">
              <a:defRPr/>
            </a:pPr>
            <a:r>
              <a:rPr lang="cs-CZ" dirty="0"/>
              <a:t>Katastrální úřady </a:t>
            </a:r>
            <a:r>
              <a:rPr lang="cs-CZ" dirty="0" smtClean="0"/>
              <a:t>(vymezená katastrální </a:t>
            </a:r>
            <a:r>
              <a:rPr lang="cs-CZ" dirty="0"/>
              <a:t>pracoviště)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065" y="6105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7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§ 3 – předmět </a:t>
            </a:r>
            <a:r>
              <a:rPr lang="cs-CZ" b="1" dirty="0" smtClean="0"/>
              <a:t>evidence katastru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AutoNum type="alphaLcParenR"/>
            </a:pPr>
            <a:r>
              <a:rPr lang="cs-CZ" dirty="0" smtClean="0"/>
              <a:t>pozemky </a:t>
            </a:r>
            <a:r>
              <a:rPr lang="cs-CZ" dirty="0"/>
              <a:t>v podobě parcel </a:t>
            </a:r>
          </a:p>
          <a:p>
            <a:pPr marL="457200" indent="-457200">
              <a:buAutoNum type="alphaLcParenR"/>
            </a:pPr>
            <a:r>
              <a:rPr lang="cs-CZ" dirty="0"/>
              <a:t>budovy, kterým se přiděluje číslo popisné nebo evidenční, pokud nejsou součástí pozemku nebo práva stavby </a:t>
            </a:r>
          </a:p>
          <a:p>
            <a:pPr marL="457200" indent="-457200">
              <a:buAutoNum type="alphaLcParenR"/>
            </a:pPr>
            <a:r>
              <a:rPr lang="cs-CZ" dirty="0"/>
              <a:t>budovy, kterým se číslo popisné ani evidenční nepřiděluje, pokud nejsou součástí pozemku ani práva stavby, jsou hlavní stavbou na pozemku a nejedná se o drobné stavby </a:t>
            </a:r>
          </a:p>
          <a:p>
            <a:pPr marL="457200" indent="-457200">
              <a:buAutoNum type="alphaLcParenR"/>
            </a:pPr>
            <a:r>
              <a:rPr lang="cs-CZ" dirty="0"/>
              <a:t>jednotky, vymezené podle občanského zákoníku (89/2012 Sb.) </a:t>
            </a:r>
          </a:p>
          <a:p>
            <a:pPr marL="457200" indent="-457200">
              <a:buAutoNum type="alphaLcParenR"/>
            </a:pPr>
            <a:r>
              <a:rPr lang="cs-CZ" dirty="0"/>
              <a:t>jednotky, vymezené podle zákona č. 72/1994 Sb. </a:t>
            </a:r>
          </a:p>
          <a:p>
            <a:pPr marL="457200" indent="-457200">
              <a:buAutoNum type="alphaLcParenR"/>
            </a:pPr>
            <a:r>
              <a:rPr lang="cs-CZ" dirty="0"/>
              <a:t>právo stavby</a:t>
            </a:r>
          </a:p>
          <a:p>
            <a:pPr marL="457200" indent="-457200">
              <a:buAutoNum type="alphaLcParenR"/>
            </a:pPr>
            <a:r>
              <a:rPr lang="cs-CZ" dirty="0"/>
              <a:t>nemovitosti, o nichž to stanoví jiný právní předpis (vodní díla)  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065" y="475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9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1052736"/>
            <a:ext cx="7686596" cy="720080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 smtClean="0"/>
              <a:t>Právo stavby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67097" y="2057467"/>
            <a:ext cx="7715200" cy="4032448"/>
          </a:xfrm>
        </p:spPr>
        <p:txBody>
          <a:bodyPr>
            <a:normAutofit/>
          </a:bodyPr>
          <a:lstStyle/>
          <a:p>
            <a:r>
              <a:rPr lang="cs-CZ" sz="2000" dirty="0" smtClean="0"/>
              <a:t>existence práva stavby samostatně jako stavba, která není součástí pozemku – nemovitost </a:t>
            </a:r>
          </a:p>
          <a:p>
            <a:r>
              <a:rPr lang="cs-CZ" sz="2000" dirty="0" smtClean="0"/>
              <a:t>právo stavby – stavba nestojí (pouze právo postavit budovu) </a:t>
            </a:r>
          </a:p>
          <a:p>
            <a:r>
              <a:rPr lang="cs-CZ" sz="2000" dirty="0" smtClean="0"/>
              <a:t>právo stavby – stavba stojí nebo bude postavena </a:t>
            </a:r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Pozn.: </a:t>
            </a:r>
            <a:r>
              <a:rPr lang="cs-CZ" sz="2000" b="1" dirty="0" smtClean="0"/>
              <a:t>dočasná</a:t>
            </a:r>
            <a:r>
              <a:rPr lang="cs-CZ" sz="2000" dirty="0" smtClean="0"/>
              <a:t> stavba po uplynutí doby se nestane součástí pozemku </a:t>
            </a:r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100" dirty="0"/>
          </a:p>
          <a:p>
            <a:pPr marL="0" indent="0">
              <a:buNone/>
            </a:pPr>
            <a:endParaRPr lang="cs-CZ" sz="2100" dirty="0" smtClean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800" y="605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Činnost katastru nemovitostí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lnSpc>
                <a:spcPct val="80000"/>
              </a:lnSpc>
              <a:buFont typeface="+mj-lt"/>
              <a:buAutoNum type="arabicParenR"/>
              <a:defRPr/>
            </a:pPr>
            <a:r>
              <a:rPr lang="cs-CZ" dirty="0" smtClean="0"/>
              <a:t>Revize katastru 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arenR"/>
              <a:defRPr/>
            </a:pPr>
            <a:r>
              <a:rPr lang="cs-CZ" dirty="0" smtClean="0"/>
              <a:t>Oprava </a:t>
            </a:r>
            <a:r>
              <a:rPr lang="cs-CZ" dirty="0"/>
              <a:t>chyb v katastrálním operátu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arenR"/>
              <a:defRPr/>
            </a:pPr>
            <a:r>
              <a:rPr lang="cs-CZ" dirty="0"/>
              <a:t>Poskytování údajů z katastru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arenR"/>
              <a:defRPr/>
            </a:pPr>
            <a:r>
              <a:rPr lang="cs-CZ" dirty="0"/>
              <a:t>Zabezpečování obnovy katastrálního operátu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arenR"/>
              <a:defRPr/>
            </a:pPr>
            <a:r>
              <a:rPr lang="cs-CZ" dirty="0"/>
              <a:t>Porovnávání a přejímání údajů z katastru nemovitostí a evidence </a:t>
            </a:r>
            <a:r>
              <a:rPr lang="cs-CZ" dirty="0" smtClean="0"/>
              <a:t>obyvatel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arenR"/>
              <a:defRPr/>
            </a:pPr>
            <a:r>
              <a:rPr lang="cs-CZ" dirty="0" smtClean="0"/>
              <a:t>Zápisy </a:t>
            </a:r>
            <a:r>
              <a:rPr lang="cs-CZ" dirty="0"/>
              <a:t>práv k </a:t>
            </a:r>
            <a:r>
              <a:rPr lang="cs-CZ" dirty="0" smtClean="0"/>
              <a:t>nemovitostem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arenR"/>
              <a:defRPr/>
            </a:pPr>
            <a:r>
              <a:rPr lang="cs-CZ" dirty="0" smtClean="0"/>
              <a:t>Zápis </a:t>
            </a:r>
            <a:r>
              <a:rPr lang="cs-CZ" dirty="0"/>
              <a:t>jiných </a:t>
            </a:r>
            <a:r>
              <a:rPr lang="cs-CZ" dirty="0" smtClean="0"/>
              <a:t>údajů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arenR"/>
              <a:defRPr/>
            </a:pPr>
            <a:r>
              <a:rPr lang="cs-CZ" dirty="0" smtClean="0"/>
              <a:t>Ověřování </a:t>
            </a:r>
            <a:r>
              <a:rPr lang="cs-CZ" dirty="0"/>
              <a:t>opisů nebo kopií listin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7265" y="6105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b="1" dirty="0"/>
              <a:t>Zemské desky a </a:t>
            </a:r>
            <a:r>
              <a:rPr lang="cs-CZ" b="1" dirty="0" smtClean="0"/>
              <a:t>urbáře (13. st., šlechta x poddaní)</a:t>
            </a:r>
            <a:endParaRPr lang="cs-CZ" b="1" dirty="0"/>
          </a:p>
          <a:p>
            <a:r>
              <a:rPr lang="cs-CZ" b="1" dirty="0" smtClean="0"/>
              <a:t>Rustikální katastr (daně)</a:t>
            </a:r>
            <a:endParaRPr lang="cs-CZ" b="1" dirty="0"/>
          </a:p>
          <a:p>
            <a:r>
              <a:rPr lang="cs-CZ" b="1" dirty="0" smtClean="0"/>
              <a:t>Tereziánský katastr (od 1749, </a:t>
            </a:r>
            <a:r>
              <a:rPr lang="cs-CZ" dirty="0" err="1" smtClean="0"/>
              <a:t>exaequatorium</a:t>
            </a:r>
            <a:r>
              <a:rPr lang="cs-CZ" dirty="0" smtClean="0"/>
              <a:t> </a:t>
            </a:r>
            <a:r>
              <a:rPr lang="cs-CZ" dirty="0" err="1" smtClean="0"/>
              <a:t>dominicale</a:t>
            </a:r>
            <a:r>
              <a:rPr lang="cs-CZ" dirty="0" smtClean="0"/>
              <a:t>)</a:t>
            </a:r>
            <a:endParaRPr lang="cs-CZ" dirty="0"/>
          </a:p>
          <a:p>
            <a:r>
              <a:rPr lang="cs-CZ" b="1" dirty="0"/>
              <a:t>Josefský </a:t>
            </a:r>
            <a:r>
              <a:rPr lang="cs-CZ" b="1" dirty="0" smtClean="0"/>
              <a:t>katastr (od 1785, </a:t>
            </a:r>
            <a:r>
              <a:rPr lang="cs-CZ" dirty="0" smtClean="0"/>
              <a:t>zaměření </a:t>
            </a:r>
            <a:r>
              <a:rPr lang="cs-CZ" dirty="0"/>
              <a:t>každého </a:t>
            </a:r>
            <a:r>
              <a:rPr lang="cs-CZ" dirty="0" smtClean="0"/>
              <a:t>pozemku)</a:t>
            </a:r>
            <a:endParaRPr lang="cs-CZ" dirty="0"/>
          </a:p>
          <a:p>
            <a:r>
              <a:rPr lang="cs-CZ" b="1" dirty="0"/>
              <a:t>Tereziánsko-josefský </a:t>
            </a:r>
            <a:r>
              <a:rPr lang="cs-CZ" b="1" dirty="0" smtClean="0"/>
              <a:t>katastr (</a:t>
            </a:r>
            <a:r>
              <a:rPr lang="cs-CZ" dirty="0" smtClean="0"/>
              <a:t>1792</a:t>
            </a:r>
            <a:r>
              <a:rPr lang="cs-CZ" dirty="0"/>
              <a:t>, </a:t>
            </a:r>
            <a:r>
              <a:rPr lang="cs-CZ" dirty="0" smtClean="0"/>
              <a:t>podklad </a:t>
            </a:r>
            <a:r>
              <a:rPr lang="cs-CZ" dirty="0"/>
              <a:t>pro založení zemských desek a pro daňové předpisy až do roku </a:t>
            </a:r>
            <a:r>
              <a:rPr lang="cs-CZ" dirty="0" smtClean="0"/>
              <a:t>1860</a:t>
            </a:r>
            <a:endParaRPr lang="cs-CZ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0626" y="842734"/>
            <a:ext cx="609600" cy="60960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0626" y="14523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5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1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600" b="1" dirty="0" smtClean="0"/>
              <a:t>1) Revize katastru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zajišťování souladu údajů katastru se skutečným stavem v terénu 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697" y="10863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15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4000" b="1" dirty="0" smtClean="0"/>
              <a:t>2) </a:t>
            </a:r>
            <a:r>
              <a:rPr lang="cs-CZ" sz="3600" b="1" dirty="0" smtClean="0"/>
              <a:t>Oprava chyb v katastrálním operátu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2800" dirty="0" smtClean="0"/>
              <a:t>na  písemnou žádost vlastníka nebo jiného oprávněného, popř. bez žádosti </a:t>
            </a:r>
          </a:p>
          <a:p>
            <a:pPr>
              <a:defRPr/>
            </a:pPr>
            <a:r>
              <a:rPr lang="cs-CZ" sz="2800" dirty="0" smtClean="0"/>
              <a:t>chybné údaje, které vznikly zřejmým omylem</a:t>
            </a:r>
          </a:p>
          <a:p>
            <a:pPr>
              <a:defRPr/>
            </a:pPr>
            <a:r>
              <a:rPr lang="cs-CZ" sz="2800" dirty="0" smtClean="0"/>
              <a:t>nesouhlas s ne/provedením opravy </a:t>
            </a:r>
          </a:p>
          <a:p>
            <a:pPr>
              <a:defRPr/>
            </a:pPr>
            <a:r>
              <a:rPr lang="cs-CZ" sz="2800" dirty="0" smtClean="0"/>
              <a:t>řízení o opravě chyby  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065" y="6444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1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b="1" dirty="0" smtClean="0"/>
              <a:t>3) Poskytování údajů z katastru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Ze sbírky listin katastru a pozemkové knihy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dirty="0" smtClean="0"/>
              <a:t>Z evidence katastru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dirty="0"/>
          </a:p>
          <a:p>
            <a:pPr>
              <a:lnSpc>
                <a:spcPct val="80000"/>
              </a:lnSpc>
              <a:defRPr/>
            </a:pPr>
            <a:r>
              <a:rPr lang="cs-CZ" dirty="0"/>
              <a:t>Každý má právo do katastru nahlížet, pořizovat si z něj pro svou potřebu opisy, výpisy nebo náčrty a získávat z něj údaje ze sbírky listin, pokud není stanoveno jinak.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dirty="0" smtClean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dirty="0"/>
              <a:t>	</a:t>
            </a:r>
            <a:endParaRPr lang="cs-CZ" sz="2400" dirty="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977" y="7728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2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200" b="1" dirty="0" smtClean="0"/>
              <a:t>Poskytování údajů z katastru - formy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idx="1"/>
          </p:nvPr>
        </p:nvSpPr>
        <p:spPr>
          <a:xfrm>
            <a:off x="675052" y="1991587"/>
            <a:ext cx="8082321" cy="4114800"/>
          </a:xfrm>
        </p:spPr>
        <p:txBody>
          <a:bodyPr>
            <a:noAutofit/>
          </a:bodyPr>
          <a:lstStyle/>
          <a:p>
            <a:pPr marL="457200" indent="-457200">
              <a:lnSpc>
                <a:spcPct val="80000"/>
              </a:lnSpc>
              <a:buFont typeface="+mj-lt"/>
              <a:buAutoNum type="alphaUcPeriod"/>
              <a:defRPr/>
            </a:pPr>
            <a:r>
              <a:rPr lang="cs-CZ" sz="2000" dirty="0" smtClean="0"/>
              <a:t>nahlížení </a:t>
            </a:r>
            <a:r>
              <a:rPr lang="cs-CZ" sz="2000" dirty="0"/>
              <a:t>do katastru, </a:t>
            </a:r>
            <a:r>
              <a:rPr lang="cs-CZ" sz="2000" dirty="0" smtClean="0"/>
              <a:t>(s </a:t>
            </a:r>
            <a:r>
              <a:rPr lang="cs-CZ" sz="2000" dirty="0"/>
              <a:t>výjimkou sbírky listin katastru</a:t>
            </a:r>
            <a:r>
              <a:rPr lang="cs-CZ" sz="2000" dirty="0" smtClean="0"/>
              <a:t>, </a:t>
            </a:r>
            <a:r>
              <a:rPr lang="cs-CZ" sz="2000" dirty="0"/>
              <a:t>přehledu vlastnictví z území České republiky a údajů o dosažených cenách </a:t>
            </a:r>
            <a:r>
              <a:rPr lang="cs-CZ" sz="2000" dirty="0" smtClean="0"/>
              <a:t>nemovitostí), </a:t>
            </a:r>
          </a:p>
          <a:p>
            <a:pPr marL="457200" indent="-457200">
              <a:lnSpc>
                <a:spcPct val="80000"/>
              </a:lnSpc>
              <a:buFont typeface="+mj-lt"/>
              <a:buAutoNum type="alphaUcPeriod"/>
              <a:defRPr/>
            </a:pPr>
            <a:r>
              <a:rPr lang="cs-CZ" sz="2000" dirty="0" smtClean="0"/>
              <a:t>ústní informace,</a:t>
            </a:r>
          </a:p>
          <a:p>
            <a:pPr marL="457200" indent="-457200">
              <a:lnSpc>
                <a:spcPct val="80000"/>
              </a:lnSpc>
              <a:buFont typeface="+mj-lt"/>
              <a:buAutoNum type="alphaUcPeriod"/>
              <a:defRPr/>
            </a:pPr>
            <a:r>
              <a:rPr lang="cs-CZ" sz="2000" dirty="0" smtClean="0"/>
              <a:t>výpisy</a:t>
            </a:r>
            <a:r>
              <a:rPr lang="cs-CZ" sz="2000" dirty="0"/>
              <a:t>, opisy nebo kopie ze souboru geodetických </a:t>
            </a:r>
            <a:r>
              <a:rPr lang="cs-CZ" sz="2000" dirty="0" smtClean="0"/>
              <a:t>a popisných </a:t>
            </a:r>
            <a:r>
              <a:rPr lang="cs-CZ" sz="2000" dirty="0"/>
              <a:t>informací a identifikace parcel ve formě veřejných </a:t>
            </a:r>
            <a:r>
              <a:rPr lang="cs-CZ" sz="2000" dirty="0" smtClean="0"/>
              <a:t>listin,</a:t>
            </a:r>
          </a:p>
          <a:p>
            <a:pPr marL="457200" indent="-457200">
              <a:lnSpc>
                <a:spcPct val="80000"/>
              </a:lnSpc>
              <a:buFont typeface="+mj-lt"/>
              <a:buAutoNum type="alphaUcPeriod"/>
              <a:defRPr/>
            </a:pPr>
            <a:r>
              <a:rPr lang="cs-CZ" sz="2000" dirty="0" smtClean="0"/>
              <a:t>ověřené </a:t>
            </a:r>
            <a:r>
              <a:rPr lang="cs-CZ" sz="2000" dirty="0"/>
              <a:t>kopie písemností v listinné podobě, ověřené výstupy vzniklé převedením písemností v listinné nebo elektronické podobě nebo ověřené duplikáty písemností v elektronické podobě ze sbírky listin </a:t>
            </a:r>
            <a:r>
              <a:rPr lang="cs-CZ" sz="2000" dirty="0" smtClean="0"/>
              <a:t>katastru,</a:t>
            </a:r>
          </a:p>
          <a:p>
            <a:pPr marL="457200" indent="-457200">
              <a:lnSpc>
                <a:spcPct val="80000"/>
              </a:lnSpc>
              <a:buFont typeface="+mj-lt"/>
              <a:buAutoNum type="alphaUcPeriod"/>
              <a:defRPr/>
            </a:pPr>
            <a:r>
              <a:rPr lang="cs-CZ" sz="2000" dirty="0" smtClean="0"/>
              <a:t>prosté </a:t>
            </a:r>
            <a:r>
              <a:rPr lang="cs-CZ" sz="2000" dirty="0"/>
              <a:t>kopie písemností v listinné podobě nebo prosté výstupy vzniklé převedením písemností v elektronické podobě do listinné podoby ze sbírky listin </a:t>
            </a:r>
            <a:r>
              <a:rPr lang="cs-CZ" sz="2000" dirty="0" smtClean="0"/>
              <a:t>katastru,</a:t>
            </a:r>
          </a:p>
          <a:p>
            <a:pPr marL="457200" indent="-457200">
              <a:lnSpc>
                <a:spcPct val="80000"/>
              </a:lnSpc>
              <a:buFont typeface="+mj-lt"/>
              <a:buAutoNum type="alphaUcPeriod"/>
              <a:defRPr/>
            </a:pPr>
            <a:r>
              <a:rPr lang="cs-CZ" sz="2000" dirty="0" smtClean="0"/>
              <a:t>kopie </a:t>
            </a:r>
            <a:r>
              <a:rPr lang="cs-CZ" sz="2000" dirty="0"/>
              <a:t>z katastrálního operátu v případech, ve kterých nejde o poskytnutí údajů ve formě veřejných listin podle písmen b) a c</a:t>
            </a:r>
            <a:r>
              <a:rPr lang="cs-CZ" sz="2000" dirty="0" smtClean="0"/>
              <a:t>),</a:t>
            </a:r>
            <a:endParaRPr lang="cs-CZ" sz="2000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066" y="8438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2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200" b="1" dirty="0" smtClean="0"/>
              <a:t>Poskytování údajů z katastru - formy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cs-CZ" sz="2000" dirty="0" smtClean="0"/>
              <a:t>G.	výstupy </a:t>
            </a:r>
            <a:r>
              <a:rPr lang="cs-CZ" sz="2000" dirty="0"/>
              <a:t>a kopie z katastrálního operátu v případech, ve kterých </a:t>
            </a:r>
            <a:r>
              <a:rPr lang="cs-CZ" sz="2000" dirty="0" smtClean="0"/>
              <a:t>	nejde </a:t>
            </a:r>
            <a:r>
              <a:rPr lang="cs-CZ" sz="2000" dirty="0"/>
              <a:t>o poskytnutí údajů ve formě veřejných listin podle </a:t>
            </a:r>
            <a:r>
              <a:rPr lang="cs-CZ" sz="2000" dirty="0" smtClean="0"/>
              <a:t>	písmena </a:t>
            </a:r>
            <a:r>
              <a:rPr lang="cs-CZ" sz="2000" dirty="0"/>
              <a:t>b</a:t>
            </a:r>
            <a:r>
              <a:rPr lang="cs-CZ" sz="2000" dirty="0" smtClean="0"/>
              <a:t>),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sz="2000" dirty="0" smtClean="0"/>
              <a:t>H.	dálkový </a:t>
            </a:r>
            <a:r>
              <a:rPr lang="cs-CZ" sz="2000" dirty="0"/>
              <a:t>přístup k údajům </a:t>
            </a:r>
            <a:r>
              <a:rPr lang="cs-CZ" sz="2000" dirty="0" smtClean="0"/>
              <a:t>katastru,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sz="2000" dirty="0" smtClean="0"/>
              <a:t>I.	údaje </a:t>
            </a:r>
            <a:r>
              <a:rPr lang="cs-CZ" sz="2000" dirty="0"/>
              <a:t>katastru v elektronické </a:t>
            </a:r>
            <a:r>
              <a:rPr lang="cs-CZ" sz="2000" dirty="0" smtClean="0"/>
              <a:t>podobě,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sz="2000" dirty="0" smtClean="0"/>
              <a:t>J.	kopie </a:t>
            </a:r>
            <a:r>
              <a:rPr lang="cs-CZ" sz="2000" dirty="0"/>
              <a:t>katastrální mapy s orientačním zákresem pozemkové </a:t>
            </a:r>
            <a:r>
              <a:rPr lang="cs-CZ" sz="2000" dirty="0" smtClean="0"/>
              <a:t>	držby </a:t>
            </a:r>
            <a:r>
              <a:rPr lang="cs-CZ" sz="2000" dirty="0"/>
              <a:t>podle posledního dochovaného stavu grafického operátu </a:t>
            </a:r>
            <a:r>
              <a:rPr lang="cs-CZ" sz="2000" dirty="0" smtClean="0"/>
              <a:t>	pozemkového </a:t>
            </a:r>
            <a:r>
              <a:rPr lang="cs-CZ" sz="2000" dirty="0"/>
              <a:t>katastru či přídělového nebo scelovacího </a:t>
            </a:r>
            <a:r>
              <a:rPr lang="cs-CZ" sz="2000" dirty="0" smtClean="0"/>
              <a:t>	operátu </a:t>
            </a:r>
            <a:r>
              <a:rPr lang="cs-CZ" sz="2000" dirty="0"/>
              <a:t>(dále jen „dřívější pozemkové evidence</a:t>
            </a:r>
            <a:r>
              <a:rPr lang="cs-CZ" sz="2000" dirty="0" smtClean="0"/>
              <a:t>“),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sz="2000" dirty="0" smtClean="0"/>
              <a:t>K.	srovnávací </a:t>
            </a:r>
            <a:r>
              <a:rPr lang="cs-CZ" sz="2000" dirty="0"/>
              <a:t>sestavení parcel dřívějších pozemkových evidencí s </a:t>
            </a:r>
            <a:r>
              <a:rPr lang="cs-CZ" sz="2000" dirty="0" smtClean="0"/>
              <a:t>	parcelami katastru,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sz="2000" dirty="0" smtClean="0"/>
              <a:t>L.	souhrnné </a:t>
            </a:r>
            <a:r>
              <a:rPr lang="cs-CZ" sz="2000" dirty="0"/>
              <a:t>přehledy o půdním fondu z údajů </a:t>
            </a:r>
            <a:r>
              <a:rPr lang="cs-CZ" sz="2000" dirty="0" smtClean="0"/>
              <a:t>katastru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sz="2000" dirty="0" smtClean="0"/>
              <a:t>M.	sledování změn</a:t>
            </a:r>
            <a:endParaRPr lang="cs-CZ" sz="2000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5063" y="6105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1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A. Nahlížení do katastru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Kdokoliv</a:t>
            </a:r>
          </a:p>
          <a:p>
            <a:r>
              <a:rPr lang="cs-CZ" dirty="0" smtClean="0"/>
              <a:t>v úředních </a:t>
            </a:r>
            <a:r>
              <a:rPr lang="cs-CZ" dirty="0"/>
              <a:t>hodinách </a:t>
            </a:r>
            <a:r>
              <a:rPr lang="cs-CZ" dirty="0" smtClean="0"/>
              <a:t>a </a:t>
            </a:r>
            <a:r>
              <a:rPr lang="cs-CZ" dirty="0"/>
              <a:t>v prostorách k tomu určených </a:t>
            </a:r>
            <a:endParaRPr lang="cs-CZ" dirty="0" smtClean="0"/>
          </a:p>
          <a:p>
            <a:r>
              <a:rPr lang="cs-CZ" dirty="0" smtClean="0"/>
              <a:t>bezúplatně </a:t>
            </a:r>
          </a:p>
          <a:p>
            <a:r>
              <a:rPr lang="cs-CZ" dirty="0" smtClean="0"/>
              <a:t>bez </a:t>
            </a:r>
            <a:r>
              <a:rPr lang="cs-CZ" dirty="0"/>
              <a:t>prokazování </a:t>
            </a:r>
            <a:r>
              <a:rPr lang="cs-CZ" dirty="0" smtClean="0"/>
              <a:t>totožnosti </a:t>
            </a:r>
          </a:p>
          <a:p>
            <a:r>
              <a:rPr lang="cs-CZ" dirty="0" smtClean="0"/>
              <a:t>pro </a:t>
            </a:r>
            <a:r>
              <a:rPr lang="cs-CZ" dirty="0"/>
              <a:t>svou potřebu </a:t>
            </a:r>
            <a:r>
              <a:rPr lang="cs-CZ" dirty="0" smtClean="0"/>
              <a:t>i </a:t>
            </a:r>
            <a:r>
              <a:rPr lang="cs-CZ" dirty="0"/>
              <a:t>vlastním </a:t>
            </a:r>
            <a:r>
              <a:rPr lang="cs-CZ" dirty="0" smtClean="0"/>
              <a:t>fotoaparátem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065" y="10341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7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B. Ústní </a:t>
            </a:r>
            <a:r>
              <a:rPr lang="cs-CZ" dirty="0"/>
              <a:t>informace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 </a:t>
            </a:r>
            <a:r>
              <a:rPr lang="cs-CZ" dirty="0"/>
              <a:t>údajích katastru poskytnou pověření pracovníci katastrálního úřadu </a:t>
            </a:r>
            <a:r>
              <a:rPr lang="cs-CZ" dirty="0" smtClean="0"/>
              <a:t>ústní </a:t>
            </a:r>
            <a:r>
              <a:rPr lang="cs-CZ" dirty="0"/>
              <a:t>informace a potřebná vysvětlení, případně pomohou s výběrem požadovaných dokumentů. 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208149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C. Výpis, opis a kopie </a:t>
            </a:r>
            <a:r>
              <a:rPr lang="cs-CZ" dirty="0"/>
              <a:t>z katastru </a:t>
            </a:r>
            <a:r>
              <a:rPr lang="cs-CZ" dirty="0" smtClean="0"/>
              <a:t>nemovitostí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§ </a:t>
            </a:r>
            <a:r>
              <a:rPr lang="cs-CZ" dirty="0"/>
              <a:t>6 odst. 3 vyhlášky o poskytování údajů </a:t>
            </a:r>
            <a:endParaRPr lang="cs-CZ" dirty="0" smtClean="0"/>
          </a:p>
          <a:p>
            <a:r>
              <a:rPr lang="cs-CZ" dirty="0" smtClean="0"/>
              <a:t>na </a:t>
            </a:r>
            <a:r>
              <a:rPr lang="cs-CZ" dirty="0"/>
              <a:t>tiskopisu ČÚZK vyhotovený výčet nemovitostí vlastníka (spoluvlastníků) nebo oprávněného z dalšího práva příslušejících k listu vlastnictví s údaji o právech a s dalšími údaji katastru podle jiného právního předpisu, výčet údajů o nemovitosti s vymezenými jednotkami podle jiného právního předpisu nebo kopie katastrální mapy zobrazující vybrané parcely.</a:t>
            </a:r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4103" y="6105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4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C. Identifikace </a:t>
            </a:r>
            <a:r>
              <a:rPr lang="cs-CZ" dirty="0"/>
              <a:t>parcel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§ </a:t>
            </a:r>
            <a:r>
              <a:rPr lang="cs-CZ" dirty="0"/>
              <a:t>6 odst. 6 vyhlášky o poskytování údajů </a:t>
            </a:r>
            <a:endParaRPr lang="cs-CZ" dirty="0" smtClean="0"/>
          </a:p>
          <a:p>
            <a:r>
              <a:rPr lang="cs-CZ" dirty="0" smtClean="0"/>
              <a:t>porovnání </a:t>
            </a:r>
            <a:r>
              <a:rPr lang="cs-CZ" dirty="0"/>
              <a:t>totožnosti parcely nebo skupiny souvisejících parcel posledního dochovaného stavu dřívějších pozemkových evidencí nebo stavu katastrálního operátu k určitému datu s parcelou nebo skupinou parcel vedených v katastru. </a:t>
            </a:r>
            <a:endParaRPr lang="cs-CZ" dirty="0" smtClean="0"/>
          </a:p>
          <a:p>
            <a:r>
              <a:rPr lang="cs-CZ" dirty="0" smtClean="0"/>
              <a:t>Identifikace </a:t>
            </a:r>
            <a:r>
              <a:rPr lang="cs-CZ" dirty="0"/>
              <a:t>parcel se neposkytuje v katastrálních územích nebo v jejich částech, ve kterých byla provedena obnova katastrálního operátu na podkladě výsledků komplexních pozemkových úprav.</a:t>
            </a:r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1486" y="9576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9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C. Veřejné listiny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Výpisem z katastru nemovitostí a kopií katastrální mapy je možné od okamžiku jejich vydání kdykoliv v budoucnu prokázat stav, který byl v katastru nemovitostí evidován v okamžiku na nich uvedeném, přičemž doba trvání platnosti výpisu z katastru nemovitosti ani kopie katastrální mapy není právními předpisy nijak omezena</a:t>
            </a:r>
            <a:r>
              <a:rPr lang="cs-CZ" dirty="0" smtClean="0"/>
              <a:t>.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7265" y="8164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Historie – stabilní katastr, pozemkový katastr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/>
              <a:t>Stabilní </a:t>
            </a:r>
            <a:r>
              <a:rPr lang="cs-CZ" b="1" dirty="0" smtClean="0"/>
              <a:t>katastr (c</a:t>
            </a:r>
            <a:r>
              <a:rPr lang="cs-CZ" dirty="0" smtClean="0"/>
              <a:t>ísařský patent </a:t>
            </a:r>
            <a:r>
              <a:rPr lang="cs-CZ" dirty="0"/>
              <a:t>z 1. 6. 1811 č. 946 Sb. zák. soud</a:t>
            </a:r>
            <a:r>
              <a:rPr lang="cs-CZ" dirty="0" smtClean="0"/>
              <a:t>. -  Všeobecný </a:t>
            </a:r>
            <a:r>
              <a:rPr lang="cs-CZ" dirty="0"/>
              <a:t>zákoník </a:t>
            </a:r>
            <a:r>
              <a:rPr lang="cs-CZ" dirty="0" smtClean="0"/>
              <a:t>občanský)</a:t>
            </a:r>
          </a:p>
          <a:p>
            <a:r>
              <a:rPr lang="cs-CZ" dirty="0" smtClean="0"/>
              <a:t>stavba </a:t>
            </a:r>
            <a:r>
              <a:rPr lang="cs-CZ" dirty="0"/>
              <a:t>je součástí pozemku </a:t>
            </a:r>
            <a:endParaRPr lang="cs-CZ" dirty="0" smtClean="0"/>
          </a:p>
          <a:p>
            <a:r>
              <a:rPr lang="cs-CZ" dirty="0" smtClean="0"/>
              <a:t>k</a:t>
            </a:r>
            <a:r>
              <a:rPr lang="cs-CZ" dirty="0"/>
              <a:t> převodu vlastnictví nemovitých věcí je třeba zápis do pozemkových knih, nazývaný vklad (intabulace). </a:t>
            </a:r>
            <a:endParaRPr lang="cs-CZ" dirty="0" smtClean="0"/>
          </a:p>
          <a:p>
            <a:r>
              <a:rPr lang="cs-CZ" dirty="0" smtClean="0"/>
              <a:t>Všeobecný </a:t>
            </a:r>
            <a:r>
              <a:rPr lang="cs-CZ" dirty="0"/>
              <a:t>zákoník občanský platil až do r. 1951, kdy byl zrušen zákonem č. 141/1950 Sb. a výše uvedené principy byly opuštěny.</a:t>
            </a:r>
          </a:p>
          <a:p>
            <a:pPr marL="0" indent="0">
              <a:buNone/>
            </a:pPr>
            <a:r>
              <a:rPr lang="cs-CZ" b="1" dirty="0" smtClean="0"/>
              <a:t>Pozemkový katastr (</a:t>
            </a:r>
            <a:r>
              <a:rPr lang="cs-CZ" dirty="0" smtClean="0"/>
              <a:t>zákon </a:t>
            </a:r>
            <a:r>
              <a:rPr lang="cs-CZ" dirty="0"/>
              <a:t>č. 177/1927 Sb. z. a. n., o pozemkovém katastru a jeho vedení (Katastrální zákon).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34986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010193"/>
            <a:ext cx="8143378" cy="891633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2200" dirty="0"/>
              <a:t/>
            </a:r>
            <a:br>
              <a:rPr lang="cs-CZ" sz="2200" dirty="0"/>
            </a:br>
            <a:r>
              <a:rPr lang="cs-CZ" sz="2200" dirty="0" smtClean="0"/>
              <a:t>H. </a:t>
            </a:r>
            <a:r>
              <a:rPr lang="cs-CZ" dirty="0" smtClean="0"/>
              <a:t>Dálkový </a:t>
            </a:r>
            <a:r>
              <a:rPr lang="cs-CZ" dirty="0"/>
              <a:t>přístup k údajům </a:t>
            </a:r>
            <a:r>
              <a:rPr lang="cs-CZ" dirty="0" smtClean="0"/>
              <a:t>katastru - bezúplatné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dle </a:t>
            </a:r>
            <a:r>
              <a:rPr lang="cs-CZ" dirty="0"/>
              <a:t>§ 5 odst. 3 vyhlášky o poskytování údajů </a:t>
            </a:r>
            <a:endParaRPr lang="cs-CZ" dirty="0" smtClean="0"/>
          </a:p>
          <a:p>
            <a:r>
              <a:rPr lang="cs-CZ" dirty="0" smtClean="0"/>
              <a:t>bezúplatné </a:t>
            </a:r>
            <a:r>
              <a:rPr lang="cs-CZ" dirty="0"/>
              <a:t>nahlížení do katastru na vybrané údaje souboru popisných informací a souboru geodetických informací </a:t>
            </a:r>
            <a:endParaRPr lang="cs-CZ" dirty="0" smtClean="0"/>
          </a:p>
          <a:p>
            <a:r>
              <a:rPr lang="cs-CZ" dirty="0" smtClean="0"/>
              <a:t>Aplikace </a:t>
            </a:r>
            <a:r>
              <a:rPr lang="cs-CZ" dirty="0"/>
              <a:t>Nahlížení do katastru nemovitostí -</a:t>
            </a:r>
            <a:r>
              <a:rPr lang="cs-CZ" dirty="0" smtClean="0"/>
              <a:t> </a:t>
            </a:r>
            <a:r>
              <a:rPr lang="cs-CZ" dirty="0"/>
              <a:t>volně přístupná </a:t>
            </a:r>
            <a:endParaRPr lang="cs-CZ" dirty="0" smtClean="0"/>
          </a:p>
          <a:p>
            <a:r>
              <a:rPr lang="cs-CZ" dirty="0" smtClean="0">
                <a:hlinkClick r:id="rId4"/>
              </a:rPr>
              <a:t>http</a:t>
            </a:r>
            <a:r>
              <a:rPr lang="cs-CZ" dirty="0">
                <a:hlinkClick r:id="rId4"/>
              </a:rPr>
              <a:t>://</a:t>
            </a:r>
            <a:r>
              <a:rPr lang="cs-CZ" dirty="0" smtClean="0">
                <a:hlinkClick r:id="rId4"/>
              </a:rPr>
              <a:t>nahlizenidokn.cuzk.cz/</a:t>
            </a:r>
            <a:endParaRPr lang="cs-CZ" dirty="0" smtClean="0"/>
          </a:p>
          <a:p>
            <a:r>
              <a:rPr lang="cs-CZ" dirty="0" smtClean="0"/>
              <a:t>nevyžaduje se registrace</a:t>
            </a:r>
          </a:p>
          <a:p>
            <a:r>
              <a:rPr lang="cs-CZ" dirty="0" smtClean="0"/>
              <a:t>bezplatná</a:t>
            </a:r>
            <a:r>
              <a:rPr lang="cs-CZ" dirty="0"/>
              <a:t>.  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265" y="679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8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2695" y="914400"/>
            <a:ext cx="8173530" cy="858839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H. Dálkový </a:t>
            </a:r>
            <a:r>
              <a:rPr lang="cs-CZ" dirty="0"/>
              <a:t>přístup k údajům katastru </a:t>
            </a:r>
            <a:r>
              <a:rPr lang="cs-CZ" dirty="0" smtClean="0"/>
              <a:t>– nahlížení -</a:t>
            </a:r>
            <a:br>
              <a:rPr lang="cs-CZ" dirty="0" smtClean="0"/>
            </a:br>
            <a:r>
              <a:rPr lang="cs-CZ" dirty="0" smtClean="0"/>
              <a:t>informace o řízeních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aktuální </a:t>
            </a:r>
            <a:r>
              <a:rPr lang="cs-CZ" dirty="0"/>
              <a:t>stav řízení i některé operace provedené postupně katastrálním úřadem, včetně data jejich </a:t>
            </a:r>
            <a:r>
              <a:rPr lang="cs-CZ" dirty="0" smtClean="0"/>
              <a:t>vyznačení,</a:t>
            </a:r>
          </a:p>
          <a:p>
            <a:r>
              <a:rPr lang="cs-CZ" dirty="0" smtClean="0"/>
              <a:t>nejsou </a:t>
            </a:r>
            <a:r>
              <a:rPr lang="cs-CZ" dirty="0"/>
              <a:t>uvedeny dotčené nemovitosti, ale pouze katastrální </a:t>
            </a:r>
            <a:r>
              <a:rPr lang="cs-CZ" dirty="0" smtClean="0"/>
              <a:t>území,</a:t>
            </a:r>
          </a:p>
          <a:p>
            <a:r>
              <a:rPr lang="cs-CZ" dirty="0" smtClean="0"/>
              <a:t>účastníci - označeni jménem </a:t>
            </a:r>
            <a:r>
              <a:rPr lang="cs-CZ" dirty="0"/>
              <a:t>nebo názvem a typem </a:t>
            </a:r>
            <a:r>
              <a:rPr lang="cs-CZ" dirty="0" smtClean="0"/>
              <a:t>účastníka</a:t>
            </a:r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dirty="0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680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1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H. Dálkový přístup - úplatný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každý</a:t>
            </a:r>
            <a:r>
              <a:rPr lang="cs-CZ" dirty="0"/>
              <a:t>, a to za úplatu a za podmínek stanovených v § 11 a násl. vyhlášky o poskytování údajů. </a:t>
            </a:r>
            <a:endParaRPr lang="cs-CZ" dirty="0" smtClean="0"/>
          </a:p>
          <a:p>
            <a:r>
              <a:rPr lang="cs-CZ" dirty="0" smtClean="0"/>
              <a:t>žádost </a:t>
            </a:r>
            <a:r>
              <a:rPr lang="cs-CZ" dirty="0"/>
              <a:t>o založení zákaznického účtu. </a:t>
            </a:r>
            <a:endParaRPr lang="cs-CZ" dirty="0" smtClean="0"/>
          </a:p>
          <a:p>
            <a:r>
              <a:rPr lang="cs-CZ" dirty="0" smtClean="0"/>
              <a:t>založení účtu bezplatné; hradí se za </a:t>
            </a:r>
            <a:r>
              <a:rPr lang="cs-CZ" dirty="0"/>
              <a:t>odebrané </a:t>
            </a:r>
            <a:r>
              <a:rPr lang="cs-CZ" dirty="0" smtClean="0"/>
              <a:t>výstupy. </a:t>
            </a:r>
          </a:p>
          <a:p>
            <a:r>
              <a:rPr lang="cs-CZ" dirty="0" smtClean="0"/>
              <a:t>formou </a:t>
            </a:r>
            <a:r>
              <a:rPr lang="cs-CZ" dirty="0"/>
              <a:t>webové aplikace nebo webovou </a:t>
            </a:r>
            <a:r>
              <a:rPr lang="cs-CZ" dirty="0" smtClean="0"/>
              <a:t>službou.</a:t>
            </a:r>
          </a:p>
          <a:p>
            <a:r>
              <a:rPr lang="cs-CZ" dirty="0" smtClean="0"/>
              <a:t>https</a:t>
            </a:r>
            <a:r>
              <a:rPr lang="cs-CZ" dirty="0"/>
              <a:t>://katastr.cuzk.cz/. </a:t>
            </a:r>
            <a:endParaRPr lang="cs-CZ" dirty="0" smtClean="0"/>
          </a:p>
          <a:p>
            <a:r>
              <a:rPr lang="cs-CZ" dirty="0" smtClean="0"/>
              <a:t>Výstupy </a:t>
            </a:r>
            <a:r>
              <a:rPr lang="cs-CZ" dirty="0"/>
              <a:t>v elektronické podobě získané online prostřednictvím dálkového přístupu jsou formálně i věcně shodné s dokumenty vydanými katastrálním úřadem.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2777" y="7119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5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H. </a:t>
            </a:r>
            <a:r>
              <a:rPr lang="cs-CZ" dirty="0"/>
              <a:t>Dálkový přístup – úplatný </a:t>
            </a:r>
            <a:r>
              <a:rPr lang="cs-CZ" dirty="0" smtClean="0"/>
              <a:t>– poplatek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2200" dirty="0" smtClean="0"/>
              <a:t>příloha </a:t>
            </a:r>
            <a:r>
              <a:rPr lang="cs-CZ" sz="2200" dirty="0"/>
              <a:t>č. 4 k vyhlášce o poskytování </a:t>
            </a:r>
            <a:r>
              <a:rPr lang="cs-CZ" sz="2200" dirty="0" smtClean="0"/>
              <a:t>údajů</a:t>
            </a:r>
          </a:p>
          <a:p>
            <a:r>
              <a:rPr lang="cs-CZ" sz="2200" dirty="0" smtClean="0"/>
              <a:t>úplata </a:t>
            </a:r>
            <a:r>
              <a:rPr lang="cs-CZ" sz="2200" dirty="0"/>
              <a:t>za měrnou jednotku činí 50 Kč za stránku A4 v případě všech výstupů s výjimkou ověřeného výstupu nebo duplikátu listiny ze sbírky listin katastru, který je zpoplatněn částkou 10 Kč za měrnou jednotku (stránku formátu A4). </a:t>
            </a:r>
            <a:endParaRPr lang="cs-CZ" sz="2200" dirty="0" smtClean="0"/>
          </a:p>
          <a:p>
            <a:r>
              <a:rPr lang="cs-CZ" sz="2200" dirty="0" smtClean="0"/>
              <a:t>Pro </a:t>
            </a:r>
            <a:r>
              <a:rPr lang="cs-CZ" sz="2200" dirty="0"/>
              <a:t>výpis z katastru nemovitostí je </a:t>
            </a:r>
            <a:r>
              <a:rPr lang="cs-CZ" sz="2200" dirty="0" smtClean="0"/>
              <a:t>stanovena </a:t>
            </a:r>
            <a:r>
              <a:rPr lang="cs-CZ" sz="2200" dirty="0"/>
              <a:t>maximální výše úplaty 1 000 Kč, a cena za výpis tedy nikdy nepřekročí tuto částku, byť bude delší než 20 stran formátu A4. </a:t>
            </a:r>
            <a:endParaRPr lang="cs-CZ" sz="2200" dirty="0" smtClean="0"/>
          </a:p>
          <a:p>
            <a:r>
              <a:rPr lang="cs-CZ" sz="2200" dirty="0" smtClean="0"/>
              <a:t>Maximální </a:t>
            </a:r>
            <a:r>
              <a:rPr lang="cs-CZ" sz="2200" dirty="0"/>
              <a:t>výše </a:t>
            </a:r>
            <a:r>
              <a:rPr lang="cs-CZ" sz="2200" dirty="0" smtClean="0"/>
              <a:t>- </a:t>
            </a:r>
            <a:r>
              <a:rPr lang="cs-CZ" sz="2200" dirty="0"/>
              <a:t>pro ověřený výstup nebo duplikát listiny ze sbírky listin katastru, a to na 300 </a:t>
            </a:r>
            <a:r>
              <a:rPr lang="cs-CZ" sz="2200" dirty="0" smtClean="0"/>
              <a:t>Kč.</a:t>
            </a:r>
            <a:endParaRPr lang="cs-CZ" sz="22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8914890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H. </a:t>
            </a:r>
            <a:r>
              <a:rPr lang="cs-CZ" dirty="0"/>
              <a:t>Dálkový přístup – úplatný </a:t>
            </a:r>
            <a:r>
              <a:rPr lang="cs-CZ" dirty="0" smtClean="0"/>
              <a:t>– zrušení, zablokování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Zrušení – žádost</a:t>
            </a:r>
          </a:p>
          <a:p>
            <a:r>
              <a:rPr lang="cs-CZ" dirty="0" smtClean="0"/>
              <a:t>Zrušený </a:t>
            </a:r>
            <a:r>
              <a:rPr lang="cs-CZ" dirty="0"/>
              <a:t>účet nelze </a:t>
            </a:r>
            <a:r>
              <a:rPr lang="cs-CZ" dirty="0" smtClean="0"/>
              <a:t>obnovit – nutná nová žádost</a:t>
            </a:r>
          </a:p>
          <a:p>
            <a:endParaRPr lang="cs-CZ" dirty="0"/>
          </a:p>
          <a:p>
            <a:r>
              <a:rPr lang="cs-CZ" dirty="0" smtClean="0"/>
              <a:t>Zablokování – žádost, popř. ČÚZK (přetěžování technologické infrastruktury, aj.) </a:t>
            </a:r>
            <a:endParaRPr lang="cs-CZ" dirty="0"/>
          </a:p>
          <a:p>
            <a:r>
              <a:rPr lang="cs-CZ" dirty="0"/>
              <a:t>Zablokovaný účet se neruší, pouze není možné se do něj přihlásit. </a:t>
            </a:r>
          </a:p>
          <a:p>
            <a:r>
              <a:rPr lang="cs-CZ" dirty="0"/>
              <a:t>Odblokování je možné na žádost uživatele.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069" y="6444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4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M. Sledování změn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https</a:t>
            </a:r>
            <a:r>
              <a:rPr lang="cs-CZ" dirty="0"/>
              <a:t>://ozs.cuzk.cz</a:t>
            </a:r>
            <a:r>
              <a:rPr lang="cs-CZ" dirty="0" smtClean="0"/>
              <a:t>/ </a:t>
            </a:r>
          </a:p>
          <a:p>
            <a:r>
              <a:rPr lang="cs-CZ" dirty="0" smtClean="0"/>
              <a:t>zpoplatněné </a:t>
            </a:r>
            <a:r>
              <a:rPr lang="cs-CZ" sz="2000" dirty="0" smtClean="0"/>
              <a:t>(méně </a:t>
            </a:r>
            <a:r>
              <a:rPr lang="cs-CZ" sz="2000" dirty="0"/>
              <a:t>než </a:t>
            </a:r>
            <a:r>
              <a:rPr lang="cs-CZ" sz="2000" dirty="0" smtClean="0"/>
              <a:t>20 nemovitostí </a:t>
            </a:r>
            <a:r>
              <a:rPr lang="cs-CZ" sz="2000" dirty="0"/>
              <a:t>- jednorázová částka 200 </a:t>
            </a:r>
            <a:r>
              <a:rPr lang="cs-CZ" sz="2000" dirty="0" smtClean="0"/>
              <a:t>Kč; 21 </a:t>
            </a:r>
            <a:r>
              <a:rPr lang="cs-CZ" sz="2000" dirty="0"/>
              <a:t>a více </a:t>
            </a:r>
            <a:r>
              <a:rPr lang="cs-CZ" sz="2000" dirty="0" smtClean="0"/>
              <a:t>nemovitostí </a:t>
            </a:r>
            <a:r>
              <a:rPr lang="cs-CZ" sz="2000" dirty="0"/>
              <a:t>- </a:t>
            </a:r>
            <a:r>
              <a:rPr lang="cs-CZ" sz="2000" dirty="0" smtClean="0"/>
              <a:t>10 </a:t>
            </a:r>
            <a:r>
              <a:rPr lang="cs-CZ" sz="2000" dirty="0"/>
              <a:t>Kč za každou sledovanou nemovitost (maximální výše úplaty činí 500 000 Kč).</a:t>
            </a:r>
            <a:r>
              <a:rPr lang="cs-CZ" dirty="0"/>
              <a:t> </a:t>
            </a:r>
          </a:p>
          <a:p>
            <a:r>
              <a:rPr lang="cs-CZ" dirty="0" smtClean="0"/>
              <a:t>nutná registrace</a:t>
            </a:r>
          </a:p>
          <a:p>
            <a:r>
              <a:rPr lang="cs-CZ" dirty="0" smtClean="0"/>
              <a:t>plní </a:t>
            </a:r>
            <a:r>
              <a:rPr lang="cs-CZ" dirty="0"/>
              <a:t>funkci informace o zaplombování nemovitostí podle § 16 odst. 1 katastrálního </a:t>
            </a:r>
            <a:r>
              <a:rPr lang="cs-CZ" dirty="0" smtClean="0"/>
              <a:t>zákona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/>
              <a:t>Elektronickou poštou (e-mailem)</a:t>
            </a:r>
          </a:p>
          <a:p>
            <a:r>
              <a:rPr lang="cs-CZ" dirty="0"/>
              <a:t>Prostřednictvím datové schránky nebo </a:t>
            </a:r>
          </a:p>
          <a:p>
            <a:r>
              <a:rPr lang="cs-CZ" dirty="0"/>
              <a:t>Krátkou textovou zprávou (SMS)</a:t>
            </a:r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7265" y="475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6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sz="4000" dirty="0"/>
              <a:t/>
            </a:r>
            <a:br>
              <a:rPr lang="cs-CZ" sz="4000" dirty="0"/>
            </a:br>
            <a:r>
              <a:rPr lang="cs-CZ" sz="3100" dirty="0" smtClean="0"/>
              <a:t>4) Zabezpečení obnovy katastrálního operátu</a:t>
            </a:r>
            <a:endParaRPr lang="cs-CZ" sz="3100" b="1" dirty="0" smtClean="0"/>
          </a:p>
        </p:txBody>
      </p:sp>
      <p:sp>
        <p:nvSpPr>
          <p:cNvPr id="146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 smtClean="0"/>
              <a:t>Novým mapováním</a:t>
            </a:r>
            <a:r>
              <a:rPr lang="cs-CZ" dirty="0" smtClean="0"/>
              <a:t> </a:t>
            </a:r>
          </a:p>
          <a:p>
            <a:pPr eaLnBrk="1" hangingPunct="1">
              <a:defRPr/>
            </a:pPr>
            <a:r>
              <a:rPr lang="cs-CZ" b="1" dirty="0" smtClean="0"/>
              <a:t>Přepracováním (digitalizace)</a:t>
            </a:r>
          </a:p>
          <a:p>
            <a:pPr eaLnBrk="1" hangingPunct="1">
              <a:defRPr/>
            </a:pPr>
            <a:r>
              <a:rPr lang="cs-CZ" b="1" dirty="0" smtClean="0"/>
              <a:t>Na podkladě výsledků pozemkových úprav</a:t>
            </a:r>
            <a:r>
              <a:rPr lang="cs-CZ" dirty="0" smtClean="0"/>
              <a:t> 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065" y="825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4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sz="2800" b="1" dirty="0" smtClean="0"/>
              <a:t/>
            </a:r>
            <a:br>
              <a:rPr lang="cs-CZ" sz="2800" b="1" dirty="0" smtClean="0"/>
            </a:br>
            <a:r>
              <a:rPr lang="cs-CZ" sz="2800" dirty="0"/>
              <a:t/>
            </a:r>
            <a:br>
              <a:rPr lang="cs-CZ" sz="2800" dirty="0"/>
            </a:br>
            <a:r>
              <a:rPr lang="cs-CZ" sz="3100" b="1" dirty="0"/>
              <a:t>5) Porovnávání a přejímání údajů evidence obyvatel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/>
              <a:t/>
            </a:r>
            <a:br>
              <a:rPr lang="cs-CZ" sz="2800" dirty="0"/>
            </a:br>
            <a:r>
              <a:rPr lang="cs-CZ" sz="2800" dirty="0" smtClean="0"/>
              <a:t/>
            </a:r>
            <a:br>
              <a:rPr lang="cs-CZ" sz="2800" dirty="0" smtClean="0"/>
            </a:br>
            <a:endParaRPr lang="cs-CZ" sz="2800" b="1" dirty="0" smtClean="0"/>
          </a:p>
        </p:txBody>
      </p:sp>
      <p:sp>
        <p:nvSpPr>
          <p:cNvPr id="147459" name="Rectangle 3"/>
          <p:cNvSpPr>
            <a:spLocks noGrp="1" noChangeArrowheads="1"/>
          </p:cNvSpPr>
          <p:nvPr>
            <p:ph idx="1"/>
          </p:nvPr>
        </p:nvSpPr>
        <p:spPr>
          <a:xfrm>
            <a:off x="1272659" y="2908146"/>
            <a:ext cx="6798736" cy="3444997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 smtClean="0"/>
              <a:t>Prvotní porovnání a přejímání základních identifikačních údajů</a:t>
            </a:r>
          </a:p>
          <a:p>
            <a:pPr eaLnBrk="1" hangingPunct="1">
              <a:defRPr/>
            </a:pPr>
            <a:r>
              <a:rPr lang="cs-CZ" b="1" dirty="0" smtClean="0"/>
              <a:t>Průběžné porovnávání a přejímání základních identifikačních údajů</a:t>
            </a:r>
            <a:r>
              <a:rPr lang="cs-CZ" dirty="0" smtClean="0"/>
              <a:t> (při zápisu fyzické osoby do katastru nemovitostí jako vlastníka nebo jiného oprávněného) 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2659" y="15672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3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35596" y="692696"/>
            <a:ext cx="7859216" cy="1008112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 smtClean="0"/>
              <a:t>6) Zápis do katastru - druhy zápisů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5596" y="2516777"/>
            <a:ext cx="7568324" cy="3180604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vklad</a:t>
            </a:r>
            <a:r>
              <a:rPr lang="cs-CZ" sz="2000" dirty="0" smtClean="0"/>
              <a:t> je zápis do katastru, kterým se zapisují věcná práva, práva s povahou věcných práv a práva ujednaná jako věcná práva </a:t>
            </a:r>
          </a:p>
          <a:p>
            <a:r>
              <a:rPr lang="cs-CZ" sz="2000" b="1" dirty="0" smtClean="0"/>
              <a:t>záznam</a:t>
            </a:r>
            <a:r>
              <a:rPr lang="cs-CZ" sz="2000" dirty="0" smtClean="0"/>
              <a:t> je zápis do katastru, kterým se zapisují práva odvozená od vlastnického práva </a:t>
            </a:r>
          </a:p>
          <a:p>
            <a:r>
              <a:rPr lang="cs-CZ" sz="2000" b="1" dirty="0" smtClean="0"/>
              <a:t>poznámka</a:t>
            </a:r>
            <a:r>
              <a:rPr lang="cs-CZ" sz="2000" dirty="0" smtClean="0"/>
              <a:t> je zápis do katastru, kterým se zapisují významné informace týkající se nemovitostí, vlastníků a jiných oprávněných </a:t>
            </a:r>
            <a:endParaRPr lang="cs-CZ" sz="2000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5596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4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908720"/>
            <a:ext cx="7715199" cy="792088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 smtClean="0"/>
              <a:t>Písemnosti, GP 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Zápisy práv se do katastru provádějí na základě písemnosti v listinné podobě nebo v elektronické podobě. Pokud je listina vyhotovena v el. podobě, musí být též opatřena kvalifikovaným časovým razítkem.</a:t>
            </a:r>
          </a:p>
          <a:p>
            <a:r>
              <a:rPr lang="cs-CZ" sz="2000" dirty="0" smtClean="0"/>
              <a:t>geometrický plán se považuje za součást listiny</a:t>
            </a:r>
            <a:endParaRPr lang="cs-CZ" sz="2000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800" y="1396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3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Historie </a:t>
            </a:r>
            <a:r>
              <a:rPr lang="cs-CZ" dirty="0"/>
              <a:t>– JEP, evidence nemovitostí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/>
              <a:t>Dne 1.1.1951 nabyl účinnosti zákon č. 141/1950 Sb., občanský zákoník. </a:t>
            </a:r>
            <a:endParaRPr lang="cs-CZ" dirty="0" smtClean="0"/>
          </a:p>
          <a:p>
            <a:r>
              <a:rPr lang="cs-CZ" dirty="0" smtClean="0"/>
              <a:t>Zrušena zásada </a:t>
            </a:r>
            <a:r>
              <a:rPr lang="cs-CZ" dirty="0"/>
              <a:t>římského práva </a:t>
            </a:r>
            <a:r>
              <a:rPr lang="cs-CZ" dirty="0" err="1"/>
              <a:t>superficies</a:t>
            </a:r>
            <a:r>
              <a:rPr lang="cs-CZ" dirty="0"/>
              <a:t> </a:t>
            </a:r>
            <a:r>
              <a:rPr lang="cs-CZ" dirty="0" err="1"/>
              <a:t>solo</a:t>
            </a:r>
            <a:r>
              <a:rPr lang="cs-CZ" dirty="0"/>
              <a:t> cedit </a:t>
            </a:r>
            <a:r>
              <a:rPr lang="cs-CZ" dirty="0" smtClean="0"/>
              <a:t>- stavba </a:t>
            </a:r>
            <a:r>
              <a:rPr lang="cs-CZ" dirty="0"/>
              <a:t>není součástí pozemku. </a:t>
            </a:r>
            <a:endParaRPr lang="cs-CZ" dirty="0" smtClean="0"/>
          </a:p>
          <a:p>
            <a:r>
              <a:rPr lang="cs-CZ" dirty="0" smtClean="0"/>
              <a:t>Opuštění </a:t>
            </a:r>
            <a:r>
              <a:rPr lang="cs-CZ" dirty="0"/>
              <a:t>intabulačního principu zápisů do pozemkových </a:t>
            </a:r>
            <a:r>
              <a:rPr lang="cs-CZ" dirty="0" smtClean="0"/>
              <a:t>knih. </a:t>
            </a:r>
          </a:p>
          <a:p>
            <a:r>
              <a:rPr lang="cs-CZ" dirty="0" smtClean="0"/>
              <a:t>V</a:t>
            </a:r>
            <a:r>
              <a:rPr lang="cs-CZ" dirty="0"/>
              <a:t> roce 1956 </a:t>
            </a:r>
            <a:r>
              <a:rPr lang="cs-CZ" dirty="0" smtClean="0"/>
              <a:t>- Jednotná </a:t>
            </a:r>
            <a:r>
              <a:rPr lang="cs-CZ" dirty="0"/>
              <a:t>evidence půdy (JEP).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Dne 1. 4. 1964 nabyly účinnosti nový občanský zákoník (zákon č. 40/1964 Sb.), zákon o evidenci nemovitostí EN (zákon č. 22/1964 Sb.) a notářský řád (zákon č. 95/1963 Sb.). </a:t>
            </a:r>
          </a:p>
          <a:p>
            <a:r>
              <a:rPr lang="cs-CZ" dirty="0" smtClean="0"/>
              <a:t>k</a:t>
            </a:r>
            <a:r>
              <a:rPr lang="cs-CZ" dirty="0"/>
              <a:t> účinnosti smluv o převodu vlastnictví k nemovitostem </a:t>
            </a:r>
            <a:r>
              <a:rPr lang="cs-CZ" dirty="0" smtClean="0"/>
              <a:t>byla </a:t>
            </a:r>
            <a:r>
              <a:rPr lang="cs-CZ" dirty="0"/>
              <a:t>třeba </a:t>
            </a:r>
            <a:r>
              <a:rPr lang="cs-CZ" dirty="0" smtClean="0"/>
              <a:t>jejich </a:t>
            </a:r>
            <a:r>
              <a:rPr lang="cs-CZ" dirty="0"/>
              <a:t>registrace státním notářstvím (nešlo-li o převod do socialistického vlastnictví).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00451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7643192" cy="1008112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 smtClean="0"/>
              <a:t>Označování nemovitostí v listinách  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36320" y="2368730"/>
            <a:ext cx="7506464" cy="3243903"/>
          </a:xfrm>
        </p:spPr>
        <p:txBody>
          <a:bodyPr>
            <a:normAutofit lnSpcReduction="10000"/>
          </a:bodyPr>
          <a:lstStyle/>
          <a:p>
            <a:r>
              <a:rPr lang="cs-CZ" sz="2000" dirty="0" smtClean="0"/>
              <a:t>pozemek katastru, ZE</a:t>
            </a:r>
          </a:p>
          <a:p>
            <a:r>
              <a:rPr lang="cs-CZ" sz="2000" dirty="0" smtClean="0"/>
              <a:t>budova, která není součástí pozemku ani práva stavby – č.p. nebo </a:t>
            </a:r>
            <a:r>
              <a:rPr lang="cs-CZ" sz="2000" dirty="0" err="1" smtClean="0"/>
              <a:t>ev.č</a:t>
            </a:r>
            <a:r>
              <a:rPr lang="cs-CZ" sz="2000" dirty="0" smtClean="0"/>
              <a:t>., bez č.p., </a:t>
            </a:r>
            <a:r>
              <a:rPr lang="cs-CZ" sz="2000" dirty="0" err="1" smtClean="0"/>
              <a:t>ev.č</a:t>
            </a:r>
            <a:r>
              <a:rPr lang="cs-CZ" sz="2000" dirty="0" smtClean="0"/>
              <a:t>. </a:t>
            </a:r>
          </a:p>
          <a:p>
            <a:r>
              <a:rPr lang="cs-CZ" sz="2000" dirty="0"/>
              <a:t>jednotka </a:t>
            </a:r>
            <a:endParaRPr lang="cs-CZ" sz="2000" dirty="0" smtClean="0"/>
          </a:p>
          <a:p>
            <a:r>
              <a:rPr lang="cs-CZ" sz="2000" dirty="0" smtClean="0"/>
              <a:t>rozestavěná </a:t>
            </a:r>
            <a:r>
              <a:rPr lang="cs-CZ" sz="2000" dirty="0"/>
              <a:t>jednotka </a:t>
            </a:r>
            <a:endParaRPr lang="cs-CZ" sz="2000" dirty="0" smtClean="0"/>
          </a:p>
          <a:p>
            <a:r>
              <a:rPr lang="cs-CZ" sz="2000" dirty="0" smtClean="0"/>
              <a:t>právo</a:t>
            </a:r>
            <a:endParaRPr lang="cs-CZ" sz="2000" dirty="0"/>
          </a:p>
          <a:p>
            <a:r>
              <a:rPr lang="cs-CZ" sz="2000" dirty="0"/>
              <a:t>nemovitost evidována v katastru podle jiného zákona označením pozemku, na kterém je postavena, a způsobem využití </a:t>
            </a:r>
          </a:p>
          <a:p>
            <a:endParaRPr lang="cs-CZ" sz="2000" dirty="0" smtClean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651" y="132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5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1124744"/>
            <a:ext cx="7653536" cy="720080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 smtClean="0"/>
              <a:t>Pořadí zápisů 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15616" y="2551610"/>
            <a:ext cx="7869560" cy="342626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2000" b="1" dirty="0" smtClean="0"/>
              <a:t>po podání návrhu na V, Z </a:t>
            </a:r>
            <a:r>
              <a:rPr lang="cs-CZ" sz="2000" dirty="0" smtClean="0"/>
              <a:t>nebo jiné listiny bude nejpozději následující pracovní den vyznačeno v katastru, že práva jsou dotčena změnou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 smtClean="0"/>
              <a:t>pořadí zápisů práv do katastru se řídí, pokud zákon nestanoví jinak, </a:t>
            </a:r>
            <a:r>
              <a:rPr lang="cs-CZ" sz="2000" b="1" dirty="0" smtClean="0"/>
              <a:t>okamžikem</a:t>
            </a:r>
            <a:r>
              <a:rPr lang="cs-CZ" sz="2000" dirty="0" smtClean="0"/>
              <a:t>, ve kterém byl návrh na zápis doručen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200" dirty="0" smtClean="0"/>
              <a:t>u každého vkladu, záznamu i poznámky by měl být uveden okamžik podání, a to s přesností na minuty – v údaji o listině </a:t>
            </a:r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7943" y="6335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8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620688"/>
            <a:ext cx="7643192" cy="1152128"/>
          </a:xfrm>
        </p:spPr>
        <p:txBody>
          <a:bodyPr>
            <a:normAutofit/>
          </a:bodyPr>
          <a:lstStyle/>
          <a:p>
            <a:pPr algn="l"/>
            <a:r>
              <a:rPr lang="cs-CZ" sz="3600" dirty="0" smtClean="0"/>
              <a:t>Právní </a:t>
            </a:r>
            <a:r>
              <a:rPr lang="cs-CZ" sz="3600" dirty="0"/>
              <a:t>účinky zápisu 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právní účinky zápisu nastávají k okamžiku, kdy návrh na zápis došel příslušnému úřadu </a:t>
            </a:r>
          </a:p>
          <a:p>
            <a:pPr marL="0" indent="0">
              <a:buNone/>
            </a:pPr>
            <a:r>
              <a:rPr lang="cs-CZ" sz="2000" b="1" dirty="0" smtClean="0"/>
              <a:t> </a:t>
            </a:r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065" y="16176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7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Záznam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dirty="0" smtClean="0"/>
              <a:t>příslušnost organizačních složek státu a státních organizací hospodařit s majetkem státu,</a:t>
            </a:r>
          </a:p>
          <a:p>
            <a:pPr eaLnBrk="1" hangingPunct="1">
              <a:defRPr/>
            </a:pPr>
            <a:r>
              <a:rPr lang="cs-CZ" dirty="0" smtClean="0"/>
              <a:t>právo hospodařit s majetkem státu,</a:t>
            </a:r>
          </a:p>
          <a:p>
            <a:pPr eaLnBrk="1" hangingPunct="1">
              <a:defRPr/>
            </a:pPr>
            <a:r>
              <a:rPr lang="cs-CZ" dirty="0" smtClean="0"/>
              <a:t>správa nemovitostí ve vlastnictví státu,</a:t>
            </a:r>
          </a:p>
          <a:p>
            <a:pPr eaLnBrk="1" hangingPunct="1">
              <a:defRPr/>
            </a:pPr>
            <a:r>
              <a:rPr lang="cs-CZ" dirty="0" smtClean="0"/>
              <a:t>aj. </a:t>
            </a:r>
            <a:endParaRPr lang="cs-CZ" dirty="0" smtClean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6865" y="12624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5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Poznámka spornosti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cs-CZ" dirty="0" smtClean="0"/>
              <a:t>Není-li stav zapsaný v katastru v souladu se skutečným právním stavem, osoba, jejíž věcné právo je dotčeno, se domáhá odstranění nesouladu, a prokáže- </a:t>
            </a:r>
            <a:r>
              <a:rPr lang="cs-CZ" dirty="0" err="1" smtClean="0"/>
              <a:t>li</a:t>
            </a:r>
            <a:r>
              <a:rPr lang="cs-CZ" dirty="0" smtClean="0"/>
              <a:t>, že své právo uplatnila u soudu, zapíše se na její žádost do katastru poznámka spornosti zápisu. Obdobně se zapíše do katastru poznámka spornosti zápisu i v případě, že někdo tvrdí, že je ve svém právu dotčen zápisem provedeným do katastru bez právního důvodu ve prospěch jiného a žádá, aby to bylo v katastru poznamenáno.</a:t>
            </a:r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065" y="807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4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914400"/>
            <a:ext cx="8086635" cy="858839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7) </a:t>
            </a:r>
            <a:r>
              <a:rPr lang="cs-CZ" dirty="0"/>
              <a:t>Zápis jiných údajů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Např. údaje k osobě, cenové údaje, apod.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121680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7051" y="870857"/>
            <a:ext cx="8239173" cy="90238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8) </a:t>
            </a:r>
            <a:r>
              <a:rPr lang="cs-CZ" dirty="0"/>
              <a:t>Ověřování opisů nebo kopií listin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Ze sbírky listin</a:t>
            </a:r>
          </a:p>
          <a:p>
            <a:pPr>
              <a:lnSpc>
                <a:spcPct val="80000"/>
              </a:lnSpc>
              <a:defRPr/>
            </a:pPr>
            <a:r>
              <a:rPr lang="cs-CZ" dirty="0"/>
              <a:t>Poskytování ověřených nebo prostých kopií</a:t>
            </a:r>
          </a:p>
          <a:p>
            <a:pPr>
              <a:lnSpc>
                <a:spcPct val="80000"/>
              </a:lnSpc>
              <a:defRPr/>
            </a:pPr>
            <a:r>
              <a:rPr lang="cs-CZ" dirty="0" smtClean="0"/>
              <a:t>Pouze </a:t>
            </a:r>
            <a:r>
              <a:rPr lang="cs-CZ" dirty="0"/>
              <a:t>osobě, která prokáže svoji totožnost. </a:t>
            </a:r>
          </a:p>
          <a:p>
            <a:pPr>
              <a:lnSpc>
                <a:spcPct val="80000"/>
              </a:lnSpc>
              <a:defRPr/>
            </a:pPr>
            <a:r>
              <a:rPr lang="cs-CZ" dirty="0" smtClean="0"/>
              <a:t>Při </a:t>
            </a:r>
            <a:r>
              <a:rPr lang="cs-CZ" dirty="0"/>
              <a:t>ověřování neodpovídá katastrální úřad za obsah listiny. </a:t>
            </a:r>
          </a:p>
          <a:p>
            <a:pPr>
              <a:lnSpc>
                <a:spcPct val="80000"/>
              </a:lnSpc>
              <a:defRPr/>
            </a:pPr>
            <a:r>
              <a:rPr lang="cs-CZ" dirty="0" smtClean="0"/>
              <a:t>Katastrální </a:t>
            </a:r>
            <a:r>
              <a:rPr lang="cs-CZ" dirty="0"/>
              <a:t>úřad neověří listinu, jejíž originál nebo kopie jsou nečitelné.</a:t>
            </a:r>
          </a:p>
          <a:p>
            <a:pPr>
              <a:lnSpc>
                <a:spcPct val="80000"/>
              </a:lnSpc>
              <a:defRPr/>
            </a:pPr>
            <a:r>
              <a:rPr lang="cs-CZ" dirty="0" smtClean="0"/>
              <a:t>Katastrální </a:t>
            </a:r>
            <a:r>
              <a:rPr lang="cs-CZ" dirty="0"/>
              <a:t>úřad vede evidenci osob, kterým poskytl.</a:t>
            </a:r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8276384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Povinnosti </a:t>
            </a:r>
            <a:r>
              <a:rPr lang="cs-CZ" dirty="0" smtClean="0"/>
              <a:t>vlastníků a jiných oprávněných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zúčastnit </a:t>
            </a:r>
            <a:r>
              <a:rPr lang="cs-CZ" dirty="0"/>
              <a:t>se na výzvu katastrálního úřadu jednání,</a:t>
            </a:r>
          </a:p>
          <a:p>
            <a:r>
              <a:rPr lang="cs-CZ" dirty="0" smtClean="0"/>
              <a:t>na </a:t>
            </a:r>
            <a:r>
              <a:rPr lang="cs-CZ" dirty="0"/>
              <a:t>výzvu katastrálního úřadu označit ve stanovené lhůtě, ne však kratší než 30 dnů, trvalým způsobem a na vlastní náklad nesporné hranice svých pozemků,</a:t>
            </a:r>
          </a:p>
          <a:p>
            <a:r>
              <a:rPr lang="cs-CZ" dirty="0" smtClean="0"/>
              <a:t>na </a:t>
            </a:r>
            <a:r>
              <a:rPr lang="cs-CZ" dirty="0"/>
              <a:t>výzvu katastrálního úřadu doplnit chybějící údaje a odstranit chyby v jimi vyhotovených listinách, které předkládají k zápisu do katastru, a to do 30 dnů ode dne, kdy jim byla doručena </a:t>
            </a:r>
            <a:r>
              <a:rPr lang="cs-CZ" dirty="0" smtClean="0"/>
              <a:t>výzva, apod.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3703" y="7990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6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Děkuji za pozornost 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875" y="7903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4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Historie – katastr nemovitostí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b="1" dirty="0"/>
              <a:t>Katastr nemovitostí České republiky</a:t>
            </a:r>
          </a:p>
          <a:p>
            <a:r>
              <a:rPr lang="cs-CZ" dirty="0" smtClean="0"/>
              <a:t>Od </a:t>
            </a:r>
            <a:r>
              <a:rPr lang="cs-CZ" dirty="0"/>
              <a:t>1. 1. 1993 nabyla účinnost zcela nová právní úprava (zákon č. 264/1992 Sb., kterým se mění občanský zákoník a některé další zákony, zákon č. 265/1992 Sb., o zápisech vlastnických a jiných věcných práv k nemovitostem, zákon č. 344/1992 Sb., o katastru nemovitostí České republiky (katastrální zákon) a zákon č. 359/1992 Sb. o zeměměřických a katastrálních orgánech). </a:t>
            </a:r>
            <a:endParaRPr lang="cs-CZ" dirty="0" smtClean="0"/>
          </a:p>
          <a:p>
            <a:r>
              <a:rPr lang="cs-CZ" dirty="0" smtClean="0"/>
              <a:t>Katastr </a:t>
            </a:r>
            <a:r>
              <a:rPr lang="cs-CZ" dirty="0"/>
              <a:t>nemovitostí České </a:t>
            </a:r>
            <a:r>
              <a:rPr lang="cs-CZ" dirty="0" smtClean="0"/>
              <a:t>republiky, </a:t>
            </a:r>
            <a:r>
              <a:rPr lang="cs-CZ" dirty="0"/>
              <a:t>zřízený novou právní úpravou, integruje do jediného instrumentu funkci bývalé pozemkové knihy i bývalého pozemkového katastru. </a:t>
            </a:r>
            <a:endParaRPr lang="cs-CZ" dirty="0" smtClean="0"/>
          </a:p>
          <a:p>
            <a:r>
              <a:rPr lang="cs-CZ" dirty="0" smtClean="0"/>
              <a:t>Státní </a:t>
            </a:r>
            <a:r>
              <a:rPr lang="cs-CZ" dirty="0"/>
              <a:t>správu </a:t>
            </a:r>
            <a:r>
              <a:rPr lang="cs-CZ" dirty="0" smtClean="0"/>
              <a:t>vykonávají </a:t>
            </a:r>
            <a:r>
              <a:rPr lang="cs-CZ" dirty="0"/>
              <a:t>zákonem zřízené katastrální úřady. </a:t>
            </a:r>
            <a:endParaRPr lang="cs-CZ" dirty="0" smtClean="0"/>
          </a:p>
          <a:p>
            <a:r>
              <a:rPr lang="cs-CZ" dirty="0" smtClean="0"/>
              <a:t>Částečně </a:t>
            </a:r>
            <a:r>
              <a:rPr lang="cs-CZ" dirty="0"/>
              <a:t>byl obnoven intabulační princip, a to pro smluvní nabývání věcných práv k nemovitostem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0591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836712"/>
            <a:ext cx="7128792" cy="792088"/>
          </a:xfrm>
        </p:spPr>
        <p:txBody>
          <a:bodyPr>
            <a:normAutofit/>
          </a:bodyPr>
          <a:lstStyle/>
          <a:p>
            <a:r>
              <a:rPr lang="cs-CZ" sz="3600" dirty="0"/>
              <a:t>Právní předpisy - současnost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99592" y="2492896"/>
            <a:ext cx="7787208" cy="3633267"/>
          </a:xfrm>
        </p:spPr>
        <p:txBody>
          <a:bodyPr>
            <a:normAutofit/>
          </a:bodyPr>
          <a:lstStyle/>
          <a:p>
            <a:r>
              <a:rPr lang="cs-CZ" sz="2000" dirty="0" smtClean="0"/>
              <a:t>Zákon č. 89/2012 Sb., občanský zákoník </a:t>
            </a:r>
          </a:p>
          <a:p>
            <a:r>
              <a:rPr lang="cs-CZ" sz="2000" dirty="0" smtClean="0"/>
              <a:t>Katastrální zákon č. 256/2013 Sb. </a:t>
            </a:r>
          </a:p>
          <a:p>
            <a:r>
              <a:rPr lang="cs-CZ" sz="2000" dirty="0" smtClean="0"/>
              <a:t>Vyhláška ke katastrálnímu zákonu - ze dne 1.11.2013 ,č. 357/2013Sb.</a:t>
            </a:r>
          </a:p>
          <a:p>
            <a:r>
              <a:rPr lang="cs-CZ" sz="2000" dirty="0" smtClean="0"/>
              <a:t>Vyhláška o poskytování údajů z katastru nemovitostí - ze dne 1.11.2013 , č.358/2013 Sb.</a:t>
            </a:r>
          </a:p>
          <a:p>
            <a:r>
              <a:rPr lang="cs-CZ" sz="2000" dirty="0" smtClean="0"/>
              <a:t>Vyhláška o stanovení vzoru formuláře pro podání návrhu na zahájení řízení o povolení vkladu č.359/2013 Sb.</a:t>
            </a:r>
            <a:endParaRPr lang="cs-CZ" sz="2000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746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5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5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1256" y="620688"/>
            <a:ext cx="7725544" cy="1008112"/>
          </a:xfrm>
        </p:spPr>
        <p:txBody>
          <a:bodyPr>
            <a:normAutofit/>
          </a:bodyPr>
          <a:lstStyle/>
          <a:p>
            <a:pPr algn="l"/>
            <a:r>
              <a:rPr lang="cs-CZ" sz="4000" b="1" dirty="0" smtClean="0"/>
              <a:t>Právní předpisy - současnost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15616" y="2492896"/>
            <a:ext cx="7571184" cy="3816424"/>
          </a:xfrm>
        </p:spPr>
        <p:txBody>
          <a:bodyPr>
            <a:normAutofit/>
          </a:bodyPr>
          <a:lstStyle/>
          <a:p>
            <a:r>
              <a:rPr lang="cs-CZ" sz="2000" dirty="0" smtClean="0"/>
              <a:t>Zákon č. 500/2004 Sb., správní řád </a:t>
            </a:r>
          </a:p>
          <a:p>
            <a:r>
              <a:rPr lang="cs-CZ" sz="2000" dirty="0" smtClean="0"/>
              <a:t>Zákon č. 139/2002 Sb., o pozemkových úpravách a pozemkových úřadech </a:t>
            </a:r>
          </a:p>
          <a:p>
            <a:r>
              <a:rPr lang="cs-CZ" sz="2000" dirty="0" smtClean="0"/>
              <a:t>Zákon č. 183/2006 Sb., stavební zákon </a:t>
            </a:r>
          </a:p>
          <a:p>
            <a:r>
              <a:rPr lang="cs-CZ" sz="2000" dirty="0" smtClean="0"/>
              <a:t>Zákon č. 503/2012 Sb., o Státním pozemkovém úřadu </a:t>
            </a:r>
          </a:p>
          <a:p>
            <a:r>
              <a:rPr lang="cs-CZ" sz="2000" dirty="0" smtClean="0"/>
              <a:t>Zákon </a:t>
            </a:r>
            <a:r>
              <a:rPr lang="cs-CZ" sz="2000" dirty="0"/>
              <a:t>č. 359/1992 Sb., o zeměměřických a katastrálních orgánech (evidence nemovitostí) </a:t>
            </a: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30579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Definice katastr nemovitostí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cs-CZ" dirty="0"/>
              <a:t>Katastr nemovitostí je soubor údajů o nemovitostech v České republice, zahrnující jejich soupis a popis, jejich geometrické a polohové určení. Součástí katastru je evidence vlastnických a jiných věcných práv k nemovitostem. </a:t>
            </a:r>
          </a:p>
          <a:p>
            <a:pPr>
              <a:lnSpc>
                <a:spcPct val="80000"/>
              </a:lnSpc>
              <a:defRPr/>
            </a:pPr>
            <a:r>
              <a:rPr lang="cs-CZ" dirty="0"/>
              <a:t>Katastr je </a:t>
            </a:r>
            <a:r>
              <a:rPr lang="cs-CZ" dirty="0" smtClean="0"/>
              <a:t>ucelený</a:t>
            </a:r>
            <a:r>
              <a:rPr lang="cs-CZ" dirty="0"/>
              <a:t>, průběžně aktualizovaný, počítačově ovládaný informační systém o nemovitostech a tvoří jeden ze základních systémů veřejné správy v České republice. 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065" y="9576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12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69082"/>
            <a:ext cx="8086635" cy="647700"/>
          </a:xfrm>
        </p:spPr>
        <p:txBody>
          <a:bodyPr>
            <a:normAutofit fontScale="90000"/>
          </a:bodyPr>
          <a:lstStyle/>
          <a:p>
            <a:r>
              <a:rPr lang="cs-CZ" dirty="0"/>
              <a:t>Funkce </a:t>
            </a:r>
            <a:r>
              <a:rPr lang="cs-CZ" dirty="0" smtClean="0"/>
              <a:t>katastru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Zápisy </a:t>
            </a:r>
            <a:r>
              <a:rPr lang="cs-CZ" dirty="0"/>
              <a:t>v této evidenci obsahují informaci, které složí zároveň i k tvorbě dalších informačních systémů, </a:t>
            </a:r>
            <a:r>
              <a:rPr lang="cs-CZ" dirty="0" smtClean="0"/>
              <a:t>k ochraně práv (zejména vlastnických) k nemovitostem, </a:t>
            </a:r>
            <a:r>
              <a:rPr lang="cs-CZ" dirty="0"/>
              <a:t>pro účely daní, poplatků a jiných peněžitých plnění, </a:t>
            </a:r>
            <a:r>
              <a:rPr lang="cs-CZ" dirty="0" smtClean="0"/>
              <a:t>k </a:t>
            </a:r>
            <a:r>
              <a:rPr lang="cs-CZ" dirty="0"/>
              <a:t>ochraně životního prostředí, pro rozvoj území, k oceňování nemovitostí, pro účely vědecké, hospodářské a statistické, k ochraně nerostného bohatství a k ochraně zájmů státní památkové péče. 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065" y="6683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9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ký">
  <a:themeElements>
    <a:clrScheme name="Organický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ký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k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499</TotalTime>
  <Words>2402</Words>
  <Application>Microsoft Office PowerPoint</Application>
  <PresentationFormat>Předvádění na obrazovce (4:3)</PresentationFormat>
  <Paragraphs>280</Paragraphs>
  <Slides>48</Slides>
  <Notes>0</Notes>
  <HiddenSlides>0</HiddenSlides>
  <MMClips>39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3" baseType="lpstr">
      <vt:lpstr>Arial</vt:lpstr>
      <vt:lpstr>Garamond</vt:lpstr>
      <vt:lpstr>Tahoma</vt:lpstr>
      <vt:lpstr>Wingdings</vt:lpstr>
      <vt:lpstr>Organický</vt:lpstr>
      <vt:lpstr>Správa na úseku katastru nemovitostí  JUDr. Alena Kliková, Ph.D.</vt:lpstr>
      <vt:lpstr>Historie</vt:lpstr>
      <vt:lpstr>Historie – stabilní katastr, pozemkový katastr</vt:lpstr>
      <vt:lpstr>Historie – JEP, evidence nemovitostí</vt:lpstr>
      <vt:lpstr>Historie – katastr nemovitostí </vt:lpstr>
      <vt:lpstr>Právní předpisy - současnost</vt:lpstr>
      <vt:lpstr>Právní předpisy - současnost</vt:lpstr>
      <vt:lpstr>Definice katastr nemovitostí</vt:lpstr>
      <vt:lpstr>Funkce katastru </vt:lpstr>
      <vt:lpstr>Přehled zásad vedení katastru</vt:lpstr>
      <vt:lpstr>Zásada materiální publicity</vt:lpstr>
      <vt:lpstr>Zásada formální publicity – předpisy </vt:lpstr>
      <vt:lpstr>Zásada formální publicity</vt:lpstr>
      <vt:lpstr>Závaznost katastru </vt:lpstr>
      <vt:lpstr>Judikatura </vt:lpstr>
      <vt:lpstr>Orgány</vt:lpstr>
      <vt:lpstr>§ 3 – předmět evidence katastru</vt:lpstr>
      <vt:lpstr>Právo stavby</vt:lpstr>
      <vt:lpstr>Činnost katastru nemovitostí</vt:lpstr>
      <vt:lpstr>1) Revize katastru</vt:lpstr>
      <vt:lpstr>2) Oprava chyb v katastrálním operátu</vt:lpstr>
      <vt:lpstr>3) Poskytování údajů z katastru</vt:lpstr>
      <vt:lpstr>Poskytování údajů z katastru - formy</vt:lpstr>
      <vt:lpstr>Poskytování údajů z katastru - formy</vt:lpstr>
      <vt:lpstr>A. Nahlížení do katastru</vt:lpstr>
      <vt:lpstr>B. Ústní informace</vt:lpstr>
      <vt:lpstr>C. Výpis, opis a kopie z katastru nemovitostí</vt:lpstr>
      <vt:lpstr>C. Identifikace parcel</vt:lpstr>
      <vt:lpstr>C. Veřejné listiny </vt:lpstr>
      <vt:lpstr>  H. Dálkový přístup k údajům katastru - bezúplatné </vt:lpstr>
      <vt:lpstr>H. Dálkový přístup k údajům katastru – nahlížení - informace o řízeních</vt:lpstr>
      <vt:lpstr>H. Dálkový přístup - úplatný</vt:lpstr>
      <vt:lpstr>H. Dálkový přístup – úplatný – poplatek</vt:lpstr>
      <vt:lpstr>H. Dálkový přístup – úplatný – zrušení, zablokování</vt:lpstr>
      <vt:lpstr>M. Sledování změn</vt:lpstr>
      <vt:lpstr> 4) Zabezpečení obnovy katastrálního operátu</vt:lpstr>
      <vt:lpstr>  5) Porovnávání a přejímání údajů evidence obyvatel   </vt:lpstr>
      <vt:lpstr>6) Zápis do katastru - druhy zápisů</vt:lpstr>
      <vt:lpstr>Písemnosti, GP </vt:lpstr>
      <vt:lpstr>Označování nemovitostí v listinách  </vt:lpstr>
      <vt:lpstr>Pořadí zápisů </vt:lpstr>
      <vt:lpstr>Právní účinky zápisu </vt:lpstr>
      <vt:lpstr>Záznam</vt:lpstr>
      <vt:lpstr>Poznámka spornosti</vt:lpstr>
      <vt:lpstr>   7) Zápis jiných údajů </vt:lpstr>
      <vt:lpstr>8) Ověřování opisů nebo kopií listin </vt:lpstr>
      <vt:lpstr>Povinnosti vlastníků a jiných oprávněných</vt:lpstr>
      <vt:lpstr>Děkuji za pozornost </vt:lpstr>
    </vt:vector>
  </TitlesOfParts>
  <Company>PrF 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Jana Buchalová</dc:creator>
  <cp:lastModifiedBy>Alena Kliková</cp:lastModifiedBy>
  <cp:revision>53</cp:revision>
  <cp:lastPrinted>1601-01-01T00:00:00Z</cp:lastPrinted>
  <dcterms:created xsi:type="dcterms:W3CDTF">2016-09-29T07:47:12Z</dcterms:created>
  <dcterms:modified xsi:type="dcterms:W3CDTF">2020-12-01T15:06:27Z</dcterms:modified>
</cp:coreProperties>
</file>