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3" r:id="rId1"/>
  </p:sldMasterIdLst>
  <p:notesMasterIdLst>
    <p:notesMasterId r:id="rId28"/>
  </p:notesMasterIdLst>
  <p:handoutMasterIdLst>
    <p:handoutMasterId r:id="rId29"/>
  </p:handoutMasterIdLst>
  <p:sldIdLst>
    <p:sldId id="256" r:id="rId2"/>
    <p:sldId id="278" r:id="rId3"/>
    <p:sldId id="305" r:id="rId4"/>
    <p:sldId id="274" r:id="rId5"/>
    <p:sldId id="275" r:id="rId6"/>
    <p:sldId id="259" r:id="rId7"/>
    <p:sldId id="260" r:id="rId8"/>
    <p:sldId id="306" r:id="rId9"/>
    <p:sldId id="279" r:id="rId10"/>
    <p:sldId id="308" r:id="rId11"/>
    <p:sldId id="309" r:id="rId12"/>
    <p:sldId id="310" r:id="rId13"/>
    <p:sldId id="311" r:id="rId14"/>
    <p:sldId id="271" r:id="rId15"/>
    <p:sldId id="273" r:id="rId16"/>
    <p:sldId id="286" r:id="rId17"/>
    <p:sldId id="292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7" r:id="rId2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754" autoAdjust="0"/>
  </p:normalViewPr>
  <p:slideViewPr>
    <p:cSldViewPr>
      <p:cViewPr varScale="1">
        <p:scale>
          <a:sx n="76" d="100"/>
          <a:sy n="76" d="100"/>
        </p:scale>
        <p:origin x="96" y="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34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34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2A46CF-13E8-47FF-8F83-B208995341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5399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0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210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10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DC393B4-CC9E-4533-B290-5A7C6CD302D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12186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3164BF9-B0F1-47A7-BACB-08A72D48DD4B}" type="slidenum">
              <a:rPr lang="cs-CZ" altLang="cs-CZ" smtClean="0">
                <a:latin typeface="Arial" panose="020B0604020202020204" pitchFamily="34" charset="0"/>
              </a:rPr>
              <a:pPr/>
              <a:t>1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669789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677" cy="6858000"/>
          </a:xfrm>
        </p:grpSpPr>
        <p:pic>
          <p:nvPicPr>
            <p:cNvPr id="5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1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8"/>
            <a:stretch>
              <a:fillRect/>
            </a:stretch>
          </p:blipFill>
          <p:spPr bwMode="auto">
            <a:xfrm>
              <a:off x="0" y="3128434"/>
              <a:ext cx="1664208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2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8"/>
            <a:stretch>
              <a:fillRect/>
            </a:stretch>
          </p:blipFill>
          <p:spPr bwMode="auto">
            <a:xfrm>
              <a:off x="7480469" y="3128434"/>
              <a:ext cx="1664208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14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725" y="5054600"/>
            <a:ext cx="4143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8919A-A481-485A-A0A9-1D51E091B7D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55026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BF41E-86EA-4CC6-BC89-4CB15FA27F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5366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97D0B-6EBE-4B40-ACA4-8B9A93B0954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6357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849313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cs-CZ" sz="7200" smtClean="0"/>
              <a:t>“</a:t>
            </a: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7634288" y="2827338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cs-CZ" sz="7200" smtClean="0"/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277938" y="41402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60D1B-4D1F-48CD-8383-4CA10366BB8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3214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1F9C0-E760-481C-841B-CB5987C7E03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4479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877888" y="896938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cs-CZ" sz="8000" smtClean="0"/>
              <a:t>“</a:t>
            </a: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7650163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cs-CZ" sz="8000" smtClean="0"/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277938" y="34290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0C305-1389-4D3B-A9A4-F9E718037A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9699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rtlCol="0">
            <a:normAutofit/>
          </a:bodyPr>
          <a:lstStyle>
            <a:lvl1pPr>
              <a:defRPr lang="en-US" sz="3200" b="0" dirty="0"/>
            </a:lvl1pPr>
          </a:lstStyle>
          <a:p>
            <a:pPr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CEEAC-C1AC-423D-85AB-2C5849182C5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8165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E2B3D-9B51-43B5-BEDD-2A95E311DB3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844556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6245225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37E53-B87C-4EA9-A982-E2036E6422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898831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E2B7F-2D66-4540-A886-11E87065F58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7422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0"/>
          <p:cNvCxnSpPr/>
          <p:nvPr/>
        </p:nvCxnSpPr>
        <p:spPr>
          <a:xfrm>
            <a:off x="1277938" y="35988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2CDCF-085C-4D41-ACE0-6D0F3B9DBD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559216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B3B0-77CD-4CDB-BC82-D4F81ED70B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129638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40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0B875-9BF2-47C4-9DCE-43ADE190CC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875532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C9583-D3CB-445A-AEAB-C9A0914C5E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641946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7D666-7970-48A0-97DA-19349C50823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673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9133F-14E5-49D2-A89A-82853E4EA1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211756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0876B-64CB-482A-9D7E-88FA724037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666260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0"/>
            <a:ext cx="9151938" cy="6858000"/>
            <a:chOff x="0" y="0"/>
            <a:chExt cx="9152467" cy="6858000"/>
          </a:xfrm>
        </p:grpSpPr>
        <p:pic>
          <p:nvPicPr>
            <p:cNvPr id="1032" name="Picture 7" descr="S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14240"/>
            <a:stretch>
              <a:fillRect/>
            </a:stretch>
          </p:blipFill>
          <p:spPr bwMode="auto">
            <a:xfrm>
              <a:off x="0" y="3128434"/>
              <a:ext cx="68580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0" descr="HDRibbonContent-UniformTrim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14240"/>
            <a:stretch>
              <a:fillRect/>
            </a:stretch>
          </p:blipFill>
          <p:spPr bwMode="auto">
            <a:xfrm>
              <a:off x="8466667" y="3128434"/>
              <a:ext cx="68580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  <a:endParaRPr lang="en-US" altLang="cs-CZ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93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E39E58EA-C9D0-4F4B-ADC9-DD82DC35B0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34" r:id="rId7"/>
    <p:sldLayoutId id="2147483944" r:id="rId8"/>
    <p:sldLayoutId id="2147483935" r:id="rId9"/>
    <p:sldLayoutId id="2147483936" r:id="rId10"/>
    <p:sldLayoutId id="2147483945" r:id="rId11"/>
    <p:sldLayoutId id="2147483946" r:id="rId12"/>
    <p:sldLayoutId id="2147483937" r:id="rId13"/>
    <p:sldLayoutId id="2147483947" r:id="rId14"/>
    <p:sldLayoutId id="2147483948" r:id="rId15"/>
    <p:sldLayoutId id="2147483949" r:id="rId16"/>
    <p:sldLayoutId id="2147483950" r:id="rId17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22463" y="1811338"/>
            <a:ext cx="5308600" cy="1516062"/>
          </a:xfrm>
        </p:spPr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Správa na úseku zdravotnictví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22463" y="3598863"/>
            <a:ext cx="5308600" cy="1376362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JUDr. Alena Kliková, Ph.D.</a:t>
            </a:r>
          </a:p>
          <a:p>
            <a:pPr eaLnBrk="1" hangingPunct="1"/>
            <a:r>
              <a:rPr lang="cs-CZ" altLang="cs-CZ" dirty="0" smtClean="0"/>
              <a:t>11/2020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576" y="332656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60" y="123564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Zdravotní péče - druhy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podle </a:t>
            </a:r>
            <a:r>
              <a:rPr lang="cs-CZ" dirty="0"/>
              <a:t>časové naléhavosti </a:t>
            </a:r>
            <a:r>
              <a:rPr lang="cs-CZ" dirty="0" smtClean="0"/>
              <a:t>jejího poskytnutí</a:t>
            </a:r>
            <a:endParaRPr lang="cs-CZ" dirty="0"/>
          </a:p>
          <a:p>
            <a:r>
              <a:rPr lang="cs-CZ" dirty="0" smtClean="0"/>
              <a:t>podle </a:t>
            </a:r>
            <a:r>
              <a:rPr lang="cs-CZ" dirty="0"/>
              <a:t>účelu jejího </a:t>
            </a:r>
            <a:r>
              <a:rPr lang="cs-CZ" dirty="0" smtClean="0"/>
              <a:t>poskytnutí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4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Zdravotní péče - </a:t>
            </a:r>
            <a:r>
              <a:rPr lang="cs-CZ" dirty="0"/>
              <a:t>podle časové naléhavosti jejího poskytnutí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neodkladná péče,</a:t>
            </a:r>
            <a:endParaRPr lang="cs-CZ" dirty="0"/>
          </a:p>
          <a:p>
            <a:r>
              <a:rPr lang="cs-CZ" dirty="0" smtClean="0"/>
              <a:t>akutní </a:t>
            </a:r>
            <a:r>
              <a:rPr lang="cs-CZ" dirty="0"/>
              <a:t>péče</a:t>
            </a:r>
            <a:r>
              <a:rPr lang="cs-CZ" dirty="0" smtClean="0"/>
              <a:t>,</a:t>
            </a:r>
            <a:endParaRPr lang="cs-CZ" dirty="0"/>
          </a:p>
          <a:p>
            <a:r>
              <a:rPr lang="cs-CZ" dirty="0" smtClean="0"/>
              <a:t>nezbytná </a:t>
            </a:r>
            <a:r>
              <a:rPr lang="cs-CZ" dirty="0"/>
              <a:t>péče</a:t>
            </a:r>
            <a:r>
              <a:rPr lang="cs-CZ" dirty="0" smtClean="0"/>
              <a:t>,</a:t>
            </a:r>
            <a:endParaRPr lang="cs-CZ" dirty="0"/>
          </a:p>
          <a:p>
            <a:r>
              <a:rPr lang="cs-CZ" dirty="0" smtClean="0"/>
              <a:t>plánovaná péče.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644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3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Zdravotní péče - </a:t>
            </a:r>
            <a:r>
              <a:rPr lang="cs-CZ" dirty="0"/>
              <a:t>podle účelu jejího </a:t>
            </a:r>
            <a:r>
              <a:rPr lang="cs-CZ" dirty="0" smtClean="0"/>
              <a:t>poskytnutí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preventivní </a:t>
            </a:r>
            <a:r>
              <a:rPr lang="cs-CZ" sz="1800" dirty="0"/>
              <a:t>péče</a:t>
            </a:r>
            <a:r>
              <a:rPr lang="cs-CZ" sz="1800" dirty="0" smtClean="0"/>
              <a:t>, </a:t>
            </a:r>
            <a:endParaRPr lang="cs-CZ" sz="1800" dirty="0"/>
          </a:p>
          <a:p>
            <a:r>
              <a:rPr lang="cs-CZ" sz="1800" dirty="0" smtClean="0"/>
              <a:t>diagnostická </a:t>
            </a:r>
            <a:r>
              <a:rPr lang="cs-CZ" sz="1800" dirty="0"/>
              <a:t>péče</a:t>
            </a:r>
            <a:r>
              <a:rPr lang="cs-CZ" sz="1800" dirty="0" smtClean="0"/>
              <a:t>, </a:t>
            </a:r>
            <a:endParaRPr lang="cs-CZ" sz="1800" dirty="0"/>
          </a:p>
          <a:p>
            <a:r>
              <a:rPr lang="cs-CZ" sz="1800" dirty="0" smtClean="0"/>
              <a:t>dispenzární </a:t>
            </a:r>
            <a:r>
              <a:rPr lang="cs-CZ" sz="1800" dirty="0"/>
              <a:t>péče</a:t>
            </a:r>
            <a:r>
              <a:rPr lang="cs-CZ" sz="1800" dirty="0" smtClean="0"/>
              <a:t>, </a:t>
            </a:r>
            <a:endParaRPr lang="cs-CZ" sz="1800" dirty="0"/>
          </a:p>
          <a:p>
            <a:r>
              <a:rPr lang="cs-CZ" sz="1800" dirty="0" smtClean="0"/>
              <a:t>léčebná </a:t>
            </a:r>
            <a:r>
              <a:rPr lang="cs-CZ" sz="1800" dirty="0"/>
              <a:t>péče</a:t>
            </a:r>
            <a:r>
              <a:rPr lang="cs-CZ" sz="1800" dirty="0" smtClean="0"/>
              <a:t>, </a:t>
            </a:r>
            <a:endParaRPr lang="cs-CZ" sz="1800" dirty="0"/>
          </a:p>
          <a:p>
            <a:r>
              <a:rPr lang="cs-CZ" sz="1800" dirty="0" smtClean="0"/>
              <a:t>posudková </a:t>
            </a:r>
            <a:r>
              <a:rPr lang="cs-CZ" sz="1800" dirty="0"/>
              <a:t>péče</a:t>
            </a:r>
            <a:r>
              <a:rPr lang="cs-CZ" sz="1800" dirty="0" smtClean="0"/>
              <a:t>,</a:t>
            </a:r>
            <a:endParaRPr lang="cs-CZ" sz="1800" dirty="0"/>
          </a:p>
          <a:p>
            <a:r>
              <a:rPr lang="cs-CZ" sz="1800" dirty="0" smtClean="0"/>
              <a:t>léčebně </a:t>
            </a:r>
            <a:r>
              <a:rPr lang="cs-CZ" sz="1800" dirty="0"/>
              <a:t>rehabilitační </a:t>
            </a:r>
            <a:r>
              <a:rPr lang="cs-CZ" sz="1800" dirty="0" smtClean="0"/>
              <a:t>péče,</a:t>
            </a:r>
          </a:p>
          <a:p>
            <a:r>
              <a:rPr lang="cs-CZ" sz="1800" dirty="0" smtClean="0"/>
              <a:t>ošetřovatelská </a:t>
            </a:r>
            <a:r>
              <a:rPr lang="cs-CZ" sz="1800" dirty="0"/>
              <a:t>péče, </a:t>
            </a:r>
          </a:p>
          <a:p>
            <a:r>
              <a:rPr lang="cs-CZ" sz="1800" dirty="0" smtClean="0"/>
              <a:t>paliativní </a:t>
            </a:r>
            <a:r>
              <a:rPr lang="cs-CZ" sz="1800" dirty="0"/>
              <a:t>péče</a:t>
            </a:r>
            <a:r>
              <a:rPr lang="cs-CZ" sz="1800" dirty="0" smtClean="0"/>
              <a:t>, </a:t>
            </a:r>
            <a:endParaRPr lang="cs-CZ" sz="1800" dirty="0"/>
          </a:p>
          <a:p>
            <a:r>
              <a:rPr lang="cs-CZ" sz="1800" dirty="0" smtClean="0"/>
              <a:t>lékárenská </a:t>
            </a:r>
            <a:r>
              <a:rPr lang="cs-CZ" sz="1800" dirty="0"/>
              <a:t>péče a </a:t>
            </a:r>
            <a:r>
              <a:rPr lang="cs-CZ" sz="1800" dirty="0" err="1"/>
              <a:t>klinickofarmaceutická</a:t>
            </a:r>
            <a:r>
              <a:rPr lang="cs-CZ" sz="1800" dirty="0"/>
              <a:t> </a:t>
            </a:r>
            <a:r>
              <a:rPr lang="cs-CZ" sz="1800" dirty="0" smtClean="0"/>
              <a:t>péče. </a:t>
            </a:r>
            <a:endParaRPr lang="cs-CZ" sz="1800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538" y="126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3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Zdravotní péče – formy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ambulantní </a:t>
            </a:r>
            <a:r>
              <a:rPr lang="cs-CZ" dirty="0"/>
              <a:t>péče, </a:t>
            </a:r>
            <a:endParaRPr lang="cs-CZ" dirty="0" smtClean="0"/>
          </a:p>
          <a:p>
            <a:r>
              <a:rPr lang="cs-CZ" dirty="0" smtClean="0"/>
              <a:t>jednodenní </a:t>
            </a:r>
            <a:r>
              <a:rPr lang="cs-CZ" dirty="0"/>
              <a:t>péče, </a:t>
            </a:r>
            <a:endParaRPr lang="cs-CZ" dirty="0" smtClean="0"/>
          </a:p>
          <a:p>
            <a:r>
              <a:rPr lang="cs-CZ" dirty="0" smtClean="0"/>
              <a:t>lůžková </a:t>
            </a:r>
            <a:r>
              <a:rPr lang="cs-CZ" dirty="0"/>
              <a:t>péče a </a:t>
            </a:r>
            <a:endParaRPr lang="cs-CZ" dirty="0" smtClean="0"/>
          </a:p>
          <a:p>
            <a:r>
              <a:rPr lang="cs-CZ" dirty="0" smtClean="0"/>
              <a:t>zdravotní </a:t>
            </a:r>
            <a:r>
              <a:rPr lang="cs-CZ" dirty="0"/>
              <a:t>péče poskytovaná ve vlastním sociálním prostředí pacienta.</a:t>
            </a:r>
          </a:p>
        </p:txBody>
      </p:sp>
    </p:spTree>
    <p:extLst>
      <p:ext uri="{BB962C8B-B14F-4D97-AF65-F5344CB8AC3E}">
        <p14:creationId xmlns:p14="http://schemas.microsoft.com/office/powerpoint/2010/main" val="2771790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5400" smtClean="0">
                <a:ln>
                  <a:noFill/>
                </a:ln>
              </a:rPr>
              <a:t>Souhlas a poučení 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 sz="2800">
                <a:solidFill>
                  <a:schemeClr val="tx1">
                    <a:lumMod val="85000"/>
                    <a:lumOff val="15000"/>
                  </a:schemeClr>
                </a:solidFill>
              </a:rPr>
              <a:t>povinnost poučení nemocného a souhlas nemocného. 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 sz="2800">
                <a:solidFill>
                  <a:schemeClr val="tx1">
                    <a:lumMod val="85000"/>
                    <a:lumOff val="15000"/>
                  </a:schemeClr>
                </a:solidFill>
              </a:rPr>
              <a:t>tzv. kvalifikovaný souhlas nemocného, tj. veškeré vyšetřovací a léčebné úkony se provádí pouze se souhlasem nemocného, nebo v případě lze-li tento souhlas předpokládat. </a:t>
            </a:r>
            <a:br>
              <a:rPr lang="cs-CZ" altLang="cs-CZ" sz="28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cs-CZ" altLang="cs-CZ" sz="2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538" y="9665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5400" smtClean="0">
                <a:ln>
                  <a:noFill/>
                </a:ln>
              </a:rPr>
              <a:t>Revers</a:t>
            </a:r>
          </a:p>
        </p:txBody>
      </p:sp>
      <p:sp>
        <p:nvSpPr>
          <p:cNvPr id="259079" name="Rectangle 7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sz="4400">
                <a:solidFill>
                  <a:schemeClr val="tx1">
                    <a:lumMod val="85000"/>
                    <a:lumOff val="15000"/>
                  </a:schemeClr>
                </a:solidFill>
              </a:rPr>
              <a:t>Odmítá-li nemocný lékařskou péči, i přes to, že byl náležitě a správně poučen lékařem, vyžádá si ošetřující lékař písemné potvrzení, tzv. revers.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5400" smtClean="0">
                <a:ln>
                  <a:noFill/>
                </a:ln>
              </a:rPr>
              <a:t>Zdravotnická zařízení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podle toho kdo je zřizovatelem - </a:t>
            </a:r>
            <a:r>
              <a:rPr lang="cs-CZ" altLang="cs-CZ" u="sng" smtClean="0"/>
              <a:t>státní</a:t>
            </a:r>
            <a:r>
              <a:rPr lang="cs-CZ" altLang="cs-CZ" smtClean="0"/>
              <a:t> a </a:t>
            </a:r>
            <a:r>
              <a:rPr lang="cs-CZ" altLang="cs-CZ" u="sng" smtClean="0"/>
              <a:t>nestátní zdravotnická zařízení</a:t>
            </a:r>
            <a:r>
              <a:rPr lang="cs-CZ" altLang="cs-CZ" smtClean="0"/>
              <a:t>. </a:t>
            </a:r>
          </a:p>
          <a:p>
            <a:pPr eaLnBrk="1" hangingPunct="1"/>
            <a:r>
              <a:rPr lang="cs-CZ" altLang="cs-CZ" smtClean="0"/>
              <a:t>podle forem a způsobu poskytované zdravotní péče.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538" y="644525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6938" y="15255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Zdravotničtí pracovníci</a:t>
            </a:r>
          </a:p>
        </p:txBody>
      </p:sp>
      <p:sp>
        <p:nvSpPr>
          <p:cNvPr id="316419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osoby, které získaly způsobilost k výkonu zdravotnického povolání na lékařské fakultě, na farmaceutické fakultě, na střední zdravotnické škole nebo odborným školením. 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podmínka pro výkon lékařského a farmaceutického povolání členství v příslušné profesní komoře. 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Zdravotničtí pracovníci mají zákonem stanoveny povinnosti, které musí při výkonu svého povolání dodržovat. Jedná se mimo jiné o povinnost první pomoci, povinnost mlčenlivosti ………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6746" y="11247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Ochrana veřejného zdraví</a:t>
            </a:r>
            <a:b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cs-CZ" altLang="cs-CZ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9491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cs-CZ" altLang="cs-CZ" sz="2000">
                <a:solidFill>
                  <a:schemeClr val="tx1">
                    <a:lumMod val="85000"/>
                    <a:lumOff val="15000"/>
                  </a:schemeClr>
                </a:solidFill>
              </a:rPr>
              <a:t>Jedná se jednu z forem péče o zdraví. 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cs-CZ" altLang="cs-CZ" sz="2000">
                <a:solidFill>
                  <a:schemeClr val="tx1">
                    <a:lumMod val="85000"/>
                    <a:lumOff val="15000"/>
                  </a:schemeClr>
                </a:solidFill>
              </a:rPr>
              <a:t>Veřejným zdravím se rozumí zdravotní stav obyvatelstva a jeho skupin.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cs-CZ" altLang="cs-CZ" sz="2000">
                <a:solidFill>
                  <a:schemeClr val="tx1">
                    <a:lumMod val="85000"/>
                    <a:lumOff val="15000"/>
                  </a:schemeClr>
                </a:solidFill>
              </a:rPr>
              <a:t>Ochrana a podpora veřejného zdraví je souhrn činností a opatření k vytváření a ochraně zdravých životních a pracovních podmínek a zabránění šíření infekčních a hromadně se vyskytujících onemocnění, ohrožení zdraví v souvislosti s vykonávanou prací, vzniku nemocí souvisejících s prací a jiných významných poruch zdraví a dozoru nad jejich zachováním. 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cs-CZ" altLang="cs-CZ" sz="2000">
                <a:solidFill>
                  <a:schemeClr val="tx1">
                    <a:lumMod val="85000"/>
                    <a:lumOff val="15000"/>
                  </a:schemeClr>
                </a:solidFill>
              </a:rPr>
              <a:t>Za ohrožení veřejného zdraví se považuje stav, při kterém jsou obyvatelstvo nebo jeho skupiny vystaveny nebezpečí, kdy míra zátěže rizikovými faktory překračuje obecně přijatelnou úroveň a představuje významné riziko poškození zdraví.</a:t>
            </a:r>
            <a:endParaRPr lang="cs-CZ" altLang="cs-CZ" sz="2000" u="sng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738" y="979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Státní správu na úseku ochrany veřejného zdraví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vykonávají orgány ochrany veřejného zdraví, kterými jsou: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mtClean="0"/>
              <a:t>	- Ministerstvo zdravotnictví,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mtClean="0"/>
              <a:t>	- Krajské hygienické stanice,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mtClean="0"/>
              <a:t>	- Ministerstvo obrany a Ministerstvo vnitra.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Předpisy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cs-CZ" alt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Listina základních práva a svobod zák. č. 2/1993 Sb.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cs-CZ" alt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zákon č. 258/2000 Sb. o ochraně veřejného zdraví 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cs-CZ" altLang="cs-CZ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zákon </a:t>
            </a:r>
            <a:r>
              <a:rPr lang="cs-CZ" alt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č. 48/1997 Sb. o veřejném zdravotním pojištění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cs-CZ" alt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zákon č. 551/1991 Sb., o všeobecné zdravotní pojišťovně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cs-CZ" alt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zákon č. 280/1992 Sb., o rezortních, oborových, podnikových a dalších pojišťovnách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cs-CZ" alt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zákon č. 592/1992 Sb., o pojistném na všeobecné zdravotní pojištění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cs-CZ" alt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zákon č. 220/1991 Sb., o České lékařské komoře, České stomatologické komoře, České lékárnické komoře, ve znění pozdějších předpisů.</a:t>
            </a:r>
            <a:endParaRPr lang="cs-CZ" altLang="cs-CZ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endParaRPr lang="cs-CZ" altLang="cs-CZ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9159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Všeobecné zdravotní pojištění - pojištěnci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osoby, které mají trvalý pobyt na území České republiky, </a:t>
            </a:r>
          </a:p>
          <a:p>
            <a:pPr eaLnBrk="1" hangingPunct="1"/>
            <a:r>
              <a:rPr lang="cs-CZ" altLang="cs-CZ" smtClean="0"/>
              <a:t>osoby, které na území České republiky nemají trvalý pobyt, pokud jsou zaměstnanci zaměstnavatele, který má sídlo na území České republiky.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1247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Vznik zdravotního pojištění 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dnem narození, jde-li o osobu s trvalým pobytem na území České republiky,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dnem kdy se osoba bez trvalého pobytu na území České republiky stala zaměstnancem a nebo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dnem získání trvalého pobytu na území České republiky.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6572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Zánik zdravotního pojištění </a:t>
            </a:r>
          </a:p>
        </p:txBody>
      </p:sp>
      <p:sp>
        <p:nvSpPr>
          <p:cNvPr id="323587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dnem úmrtí pojištěnce nebo jeho prohlášením za mrtvého, </a:t>
            </a:r>
          </a:p>
          <a:p>
            <a:pPr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dnem kdy osoba bez trvalého pobytu na území České republiky přestala být zaměstnancem, </a:t>
            </a:r>
          </a:p>
          <a:p>
            <a:pPr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dnem ukončení trvalého pobytu na území České republiky.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538" y="6572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Plátci pojistného na zdravotní pojištění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cs-CZ" altLang="cs-CZ" u="sng">
                <a:solidFill>
                  <a:schemeClr val="tx1">
                    <a:lumMod val="85000"/>
                    <a:lumOff val="15000"/>
                  </a:schemeClr>
                </a:solidFill>
              </a:rPr>
              <a:t>pojištěnci</a:t>
            </a: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, kteří jsou zaměstnanci v pracovním či jiném obdobném poměru, dále osoby samostatně výdělečně činné a nebo osoby, které mají na území České republiky trvalý pobyt, avšak nejsou zaměstnanci ani osoby samostatně výdělečně činné a není za něj plátcem pojistného stát.</a:t>
            </a:r>
            <a:endParaRPr lang="cs-CZ" altLang="cs-CZ" u="sng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cs-CZ" altLang="cs-CZ" u="sng">
                <a:solidFill>
                  <a:schemeClr val="tx1">
                    <a:lumMod val="85000"/>
                    <a:lumOff val="15000"/>
                  </a:schemeClr>
                </a:solidFill>
              </a:rPr>
              <a:t>zaměstnavatelé</a:t>
            </a: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 - jsou plátci části pojistného za své zaměstnance. </a:t>
            </a:r>
            <a:endParaRPr lang="cs-CZ" altLang="cs-CZ" u="sng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cs-CZ" altLang="cs-CZ" u="sng">
                <a:solidFill>
                  <a:schemeClr val="tx1">
                    <a:lumMod val="85000"/>
                    <a:lumOff val="15000"/>
                  </a:schemeClr>
                </a:solidFill>
              </a:rPr>
              <a:t>stát </a:t>
            </a: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- je plátcem pojistného prostřednictvím státního rozpočtu za některé osoby, a to např. za nezaopatřené děti, za poživatele důchodů za příjemce rodičovského příspěvku, apod.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538" y="8820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Povinnosti pojištěnců a plátců pojistného </a:t>
            </a:r>
          </a:p>
        </p:txBody>
      </p:sp>
      <p:sp>
        <p:nvSpPr>
          <p:cNvPr id="325635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b="1">
                <a:solidFill>
                  <a:schemeClr val="tx1">
                    <a:lumMod val="85000"/>
                    <a:lumOff val="15000"/>
                  </a:schemeClr>
                </a:solidFill>
              </a:rPr>
              <a:t>oznamovací povinnost</a:t>
            </a: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b="1">
                <a:solidFill>
                  <a:schemeClr val="tx1">
                    <a:lumMod val="85000"/>
                    <a:lumOff val="15000"/>
                  </a:schemeClr>
                </a:solidFill>
              </a:rPr>
              <a:t>povinnost platit pojistné</a:t>
            </a: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b="1">
                <a:solidFill>
                  <a:schemeClr val="tx1">
                    <a:lumMod val="85000"/>
                    <a:lumOff val="15000"/>
                  </a:schemeClr>
                </a:solidFill>
              </a:rPr>
              <a:t>podrobit se na vyzvání preventivním prohlídkám</a:t>
            </a: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b="1">
                <a:solidFill>
                  <a:schemeClr val="tx1">
                    <a:lumMod val="85000"/>
                    <a:lumOff val="15000"/>
                  </a:schemeClr>
                </a:solidFill>
              </a:rPr>
              <a:t>dodržovat opatření směřující k odvrácení nemocí</a:t>
            </a: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b="1">
                <a:solidFill>
                  <a:schemeClr val="tx1">
                    <a:lumMod val="85000"/>
                    <a:lumOff val="15000"/>
                  </a:schemeClr>
                </a:solidFill>
              </a:rPr>
              <a:t>vyvarovat se jednání, jehož cílem je vědomé poškození vlastního zdraví</a:t>
            </a: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eaLnBrk="1" fontAlgn="auto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cs-CZ" altLang="cs-CZ" b="1">
                <a:solidFill>
                  <a:schemeClr val="tx1">
                    <a:lumMod val="85000"/>
                    <a:lumOff val="15000"/>
                  </a:schemeClr>
                </a:solidFill>
              </a:rPr>
              <a:t>oznámit do osmi dnů příslušné zdravotní pojišťovně ztrátu nebo poškození průkazu pojištěnce, a jiné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9117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404813"/>
            <a:ext cx="7543800" cy="1431925"/>
          </a:xfrm>
        </p:spPr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Práva pojištěnců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b="1" dirty="0" smtClean="0"/>
              <a:t>na výběr zdravotní pojišťovny</a:t>
            </a:r>
            <a:r>
              <a:rPr lang="cs-CZ" altLang="cs-CZ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b="1" dirty="0" smtClean="0"/>
              <a:t>na výběr lékaře a zdravotnického zařízení</a:t>
            </a:r>
            <a:r>
              <a:rPr lang="cs-CZ" altLang="cs-CZ" dirty="0" smtClean="0"/>
              <a:t> </a:t>
            </a:r>
          </a:p>
          <a:p>
            <a:pPr eaLnBrk="1" hangingPunct="1"/>
            <a:r>
              <a:rPr lang="cs-CZ" altLang="cs-CZ" b="1" dirty="0" smtClean="0"/>
              <a:t>na výběr dopravní služby</a:t>
            </a:r>
            <a:r>
              <a:rPr lang="cs-CZ" altLang="cs-CZ" dirty="0" smtClean="0"/>
              <a:t> </a:t>
            </a:r>
          </a:p>
          <a:p>
            <a:pPr eaLnBrk="1" hangingPunct="1"/>
            <a:r>
              <a:rPr lang="cs-CZ" altLang="cs-CZ" b="1" dirty="0" smtClean="0"/>
              <a:t>na zdravotní péči bez přímé úhrady</a:t>
            </a:r>
            <a:r>
              <a:rPr lang="cs-CZ" altLang="cs-CZ" dirty="0" smtClean="0"/>
              <a:t> </a:t>
            </a:r>
          </a:p>
          <a:p>
            <a:pPr eaLnBrk="1" hangingPunct="1"/>
            <a:r>
              <a:rPr lang="cs-CZ" altLang="cs-CZ" dirty="0" smtClean="0"/>
              <a:t>n</a:t>
            </a:r>
            <a:r>
              <a:rPr lang="cs-CZ" altLang="cs-CZ" b="1" dirty="0" smtClean="0"/>
              <a:t>a výdej léčivých přípravků bez přímé úhrady</a:t>
            </a:r>
            <a:r>
              <a:rPr lang="cs-CZ" altLang="cs-CZ" dirty="0" smtClean="0"/>
              <a:t> </a:t>
            </a:r>
          </a:p>
          <a:p>
            <a:pPr eaLnBrk="1" hangingPunct="1"/>
            <a:r>
              <a:rPr lang="cs-CZ" altLang="cs-CZ" b="1" dirty="0" smtClean="0"/>
              <a:t>podílet se na kontrole poskytnuté zdravotní péče hrazené zdravotním pojištěním</a:t>
            </a:r>
            <a:r>
              <a:rPr lang="cs-CZ" altLang="cs-CZ" dirty="0" smtClean="0"/>
              <a:t>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8442" y="1249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ctrTitle"/>
          </p:nvPr>
        </p:nvSpPr>
        <p:spPr>
          <a:xfrm>
            <a:off x="1922463" y="1811338"/>
            <a:ext cx="5308600" cy="1516062"/>
          </a:xfrm>
        </p:spPr>
        <p:txBody>
          <a:bodyPr/>
          <a:lstStyle/>
          <a:p>
            <a:pPr eaLnBrk="1" hangingPunct="1"/>
            <a:endParaRPr lang="cs-CZ" altLang="cs-CZ" smtClean="0">
              <a:ln>
                <a:noFill/>
              </a:ln>
            </a:endParaRPr>
          </a:p>
        </p:txBody>
      </p:sp>
      <p:sp>
        <p:nvSpPr>
          <p:cNvPr id="55299" name="Podnadpis 2"/>
          <p:cNvSpPr>
            <a:spLocks noGrp="1"/>
          </p:cNvSpPr>
          <p:nvPr>
            <p:ph type="subTitle" idx="1"/>
          </p:nvPr>
        </p:nvSpPr>
        <p:spPr>
          <a:xfrm>
            <a:off x="1922463" y="3598863"/>
            <a:ext cx="5308600" cy="1376362"/>
          </a:xfrm>
        </p:spPr>
        <p:txBody>
          <a:bodyPr/>
          <a:lstStyle/>
          <a:p>
            <a:pPr eaLnBrk="1" hangingPunct="1"/>
            <a:r>
              <a:rPr lang="cs-CZ" altLang="cs-CZ" sz="4400" b="1" smtClean="0"/>
              <a:t>Děkuji za pozornost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04813"/>
            <a:ext cx="7543800" cy="1431925"/>
          </a:xfrm>
        </p:spPr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Listina čl. 6</a:t>
            </a:r>
          </a:p>
        </p:txBody>
      </p:sp>
      <p:sp>
        <p:nvSpPr>
          <p:cNvPr id="331779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algn="just"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cs-CZ" altLang="cs-CZ" sz="2800">
                <a:solidFill>
                  <a:schemeClr val="tx1">
                    <a:lumMod val="85000"/>
                    <a:lumOff val="15000"/>
                  </a:schemeClr>
                </a:solidFill>
              </a:rPr>
              <a:t>právo člověka na ochranu života, které je jedním z nejzákladnějších lidských práv. Každý člověk má právo na život. </a:t>
            </a:r>
          </a:p>
          <a:p>
            <a:pPr algn="just"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cs-CZ" altLang="cs-CZ" sz="2800">
                <a:solidFill>
                  <a:schemeClr val="tx1">
                    <a:lumMod val="85000"/>
                    <a:lumOff val="15000"/>
                  </a:schemeClr>
                </a:solidFill>
              </a:rPr>
              <a:t>Lidský život je hoden ochrany již před narozením.</a:t>
            </a:r>
          </a:p>
          <a:p>
            <a:pPr algn="just"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cs-CZ" altLang="cs-CZ" sz="2800">
                <a:solidFill>
                  <a:schemeClr val="tx1">
                    <a:lumMod val="85000"/>
                    <a:lumOff val="15000"/>
                  </a:schemeClr>
                </a:solidFill>
              </a:rPr>
              <a:t>Nikdo nesmí být zbaven života. Jedinou výjimkou je ustanovení odst. 4 čl. 6, které stanoví, že porušením práv podle tohoto článku není, jestliže byl někdo zbaven života v souvislosti s jednáním, které podle zákona není trestné.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538" y="620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Listina čl. 31 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mtClean="0"/>
              <a:t>Každý má právo na ochranu zdraví.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mtClean="0"/>
              <a:t>Na základě veřejného pojištění mají občané právo na bezplatnou zdravotní péči a na zdravotní pomůcky za podmínek stanovených zákonem.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mtClean="0"/>
              <a:t>Podmínky, za kterých je poskytována zdravotní péče bezplatně, na základě zdravotního pojištění může stanovit pouze zákon. Taktéž pouze zákon může stanovit spoluúčast pacienta na financování zdravotní péče. </a:t>
            </a:r>
          </a:p>
          <a:p>
            <a:pPr eaLnBrk="1" hangingPunct="1">
              <a:lnSpc>
                <a:spcPct val="80000"/>
              </a:lnSpc>
            </a:pPr>
            <a:endParaRPr lang="cs-CZ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644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Listina čl. 8 odst. 6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smtClean="0"/>
              <a:t>Zákon stanoví, ve kterých případech může být osoba převzata nebo držena  v ústavní zdravotnické péči bez svého souhlasu. Takové opatření musí být do 24 hodin oznámeno soudu, který o tomto umístění rozhodne do 7 dnů.“ Umístění osob a jejich držení v zařízeních zdravotnické péče musí být podmíněna jejich souhlasem a nebo rozhodnutím soudu.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47545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Organizace na úseku zdravotnictví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cs-CZ" altLang="cs-CZ" smtClean="0"/>
              <a:t>Státní správa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mtClean="0"/>
              <a:t>Samospráva (obce a kraje)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738" y="644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Státní správa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/>
            <a:r>
              <a:rPr lang="cs-CZ" altLang="cs-CZ" sz="2800" b="1" smtClean="0"/>
              <a:t>Ministerstvo zdravotnictví</a:t>
            </a:r>
          </a:p>
          <a:p>
            <a:pPr marL="609600" indent="-609600" eaLnBrk="1" hangingPunct="1"/>
            <a:r>
              <a:rPr lang="cs-CZ" altLang="cs-CZ" sz="2800" b="1" smtClean="0"/>
              <a:t>orgány kraje a obcí s rozšířenou působností</a:t>
            </a:r>
            <a:r>
              <a:rPr lang="cs-CZ" altLang="cs-CZ" sz="2800" smtClean="0"/>
              <a:t> – vykonávají také některé úkoly v oblasti státní správy zdravotnictví. </a:t>
            </a:r>
          </a:p>
          <a:p>
            <a:pPr marL="609600" indent="-609600" eaLnBrk="1" hangingPunct="1"/>
            <a:r>
              <a:rPr lang="cs-CZ" altLang="cs-CZ" sz="2800" b="1" smtClean="0"/>
              <a:t>krajské hygienické stanice.</a:t>
            </a:r>
            <a:r>
              <a:rPr lang="cs-CZ" altLang="cs-CZ" smtClean="0"/>
              <a:t> </a:t>
            </a:r>
            <a:r>
              <a:rPr lang="cs-CZ" altLang="cs-CZ" sz="2000" smtClean="0"/>
              <a:t>	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538" y="836712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0814" y="1663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Samospráva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b="1" smtClean="0"/>
              <a:t>Obce a kraje</a:t>
            </a:r>
            <a:r>
              <a:rPr lang="cs-CZ" altLang="cs-CZ" smtClean="0"/>
              <a:t>	</a:t>
            </a:r>
          </a:p>
          <a:p>
            <a:pPr eaLnBrk="1" hangingPunct="1"/>
            <a:r>
              <a:rPr lang="cs-CZ" altLang="cs-CZ" b="1" smtClean="0"/>
              <a:t>Komory</a:t>
            </a:r>
            <a:r>
              <a:rPr lang="cs-CZ" altLang="cs-CZ" smtClean="0"/>
              <a:t> – Česká lékařská komora, Česká stomatologická komora, Česká lékárnická komora. </a:t>
            </a:r>
          </a:p>
          <a:p>
            <a:pPr eaLnBrk="1" hangingPunct="1"/>
            <a:endParaRPr lang="cs-CZ" altLang="cs-CZ" sz="28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738" y="6576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Obsah správy zdravotnictví - dělení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Zdravotní péče</a:t>
            </a:r>
          </a:p>
          <a:p>
            <a:pPr eaLnBrk="1" hangingPunct="1"/>
            <a:r>
              <a:rPr lang="cs-CZ" altLang="cs-CZ" smtClean="0"/>
              <a:t>Zdravotnická zařízení</a:t>
            </a:r>
          </a:p>
          <a:p>
            <a:pPr eaLnBrk="1" hangingPunct="1"/>
            <a:r>
              <a:rPr lang="cs-CZ" altLang="cs-CZ" smtClean="0"/>
              <a:t>Zdravotničtí pracovníci</a:t>
            </a:r>
          </a:p>
          <a:p>
            <a:pPr eaLnBrk="1" hangingPunct="1"/>
            <a:r>
              <a:rPr lang="cs-CZ" altLang="cs-CZ" smtClean="0"/>
              <a:t>Ochrana veřejného zdraví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9159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">
  <a:themeElements>
    <a:clrScheme name="Organický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ký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k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755</TotalTime>
  <Words>807</Words>
  <Application>Microsoft Office PowerPoint</Application>
  <PresentationFormat>Předvádění na obrazovce (4:3)</PresentationFormat>
  <Paragraphs>113</Paragraphs>
  <Slides>26</Slides>
  <Notes>1</Notes>
  <HiddenSlides>0</HiddenSlides>
  <MMClips>26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Garamond</vt:lpstr>
      <vt:lpstr>Tahoma</vt:lpstr>
      <vt:lpstr>Wingdings</vt:lpstr>
      <vt:lpstr>Organický</vt:lpstr>
      <vt:lpstr>Správa na úseku zdravotnictví</vt:lpstr>
      <vt:lpstr>Předpisy</vt:lpstr>
      <vt:lpstr>Listina čl. 6</vt:lpstr>
      <vt:lpstr>Listina čl. 31  </vt:lpstr>
      <vt:lpstr>Listina čl. 8 odst. 6 </vt:lpstr>
      <vt:lpstr>Organizace na úseku zdravotnictví </vt:lpstr>
      <vt:lpstr>Státní správa</vt:lpstr>
      <vt:lpstr>Samospráva</vt:lpstr>
      <vt:lpstr>Obsah správy zdravotnictví - dělení</vt:lpstr>
      <vt:lpstr>Zdravotní péče - druhy</vt:lpstr>
      <vt:lpstr>Zdravotní péče - podle časové naléhavosti jejího poskytnutí</vt:lpstr>
      <vt:lpstr>Zdravotní péče - podle účelu jejího poskytnutí </vt:lpstr>
      <vt:lpstr>Zdravotní péče – formy </vt:lpstr>
      <vt:lpstr>Souhlas a poučení </vt:lpstr>
      <vt:lpstr>Revers</vt:lpstr>
      <vt:lpstr>Zdravotnická zařízení</vt:lpstr>
      <vt:lpstr>Zdravotničtí pracovníci</vt:lpstr>
      <vt:lpstr>Ochrana veřejného zdraví </vt:lpstr>
      <vt:lpstr>Státní správu na úseku ochrany veřejného zdraví</vt:lpstr>
      <vt:lpstr>Všeobecné zdravotní pojištění - pojištěnci</vt:lpstr>
      <vt:lpstr>Vznik zdravotního pojištění </vt:lpstr>
      <vt:lpstr>Zánik zdravotního pojištění </vt:lpstr>
      <vt:lpstr>Plátci pojistného na zdravotní pojištění</vt:lpstr>
      <vt:lpstr>Povinnosti pojištěnců a plátců pojistného </vt:lpstr>
      <vt:lpstr>Práva pojištěnců 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PŘIPRAVAVOVANÉ NOVÉ ZNĚNÍ STAVEBNÍHO ZÁKONA</dc:title>
  <dc:creator>Alena Kliková</dc:creator>
  <cp:lastModifiedBy>Alena Kliková</cp:lastModifiedBy>
  <cp:revision>27</cp:revision>
  <dcterms:created xsi:type="dcterms:W3CDTF">2005-05-14T12:36:53Z</dcterms:created>
  <dcterms:modified xsi:type="dcterms:W3CDTF">2020-11-28T10:42:38Z</dcterms:modified>
</cp:coreProperties>
</file>