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98" r:id="rId2"/>
  </p:sldMasterIdLst>
  <p:notesMasterIdLst>
    <p:notesMasterId r:id="rId32"/>
  </p:notesMasterIdLst>
  <p:handoutMasterIdLst>
    <p:handoutMasterId r:id="rId33"/>
  </p:handoutMasterIdLst>
  <p:sldIdLst>
    <p:sldId id="256" r:id="rId3"/>
    <p:sldId id="477" r:id="rId4"/>
    <p:sldId id="434" r:id="rId5"/>
    <p:sldId id="438" r:id="rId6"/>
    <p:sldId id="440" r:id="rId7"/>
    <p:sldId id="445" r:id="rId8"/>
    <p:sldId id="446" r:id="rId9"/>
    <p:sldId id="448" r:id="rId10"/>
    <p:sldId id="450" r:id="rId11"/>
    <p:sldId id="570" r:id="rId12"/>
    <p:sldId id="561" r:id="rId13"/>
    <p:sldId id="586" r:id="rId14"/>
    <p:sldId id="478" r:id="rId15"/>
    <p:sldId id="558" r:id="rId16"/>
    <p:sldId id="562" r:id="rId17"/>
    <p:sldId id="583" r:id="rId18"/>
    <p:sldId id="584" r:id="rId19"/>
    <p:sldId id="571" r:id="rId20"/>
    <p:sldId id="572" r:id="rId21"/>
    <p:sldId id="574" r:id="rId22"/>
    <p:sldId id="576" r:id="rId23"/>
    <p:sldId id="577" r:id="rId24"/>
    <p:sldId id="580" r:id="rId25"/>
    <p:sldId id="581" r:id="rId26"/>
    <p:sldId id="582" r:id="rId27"/>
    <p:sldId id="587" r:id="rId28"/>
    <p:sldId id="588" r:id="rId29"/>
    <p:sldId id="287" r:id="rId30"/>
    <p:sldId id="589" r:id="rId31"/>
  </p:sldIdLst>
  <p:sldSz cx="9144000" cy="6858000" type="screen4x3"/>
  <p:notesSz cx="6761163" cy="99425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FF00FF"/>
    <a:srgbClr val="006600"/>
    <a:srgbClr val="990033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5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57AFAFD-0CCE-4C61-92B3-3F33C21127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0" tIns="47710" rIns="95420" bIns="47710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F043023D-5940-4D05-9503-B704BEB2D8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0" tIns="47710" rIns="95420" bIns="47710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EBD5D4AA-184E-4B58-8CAE-9582F4446A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0" tIns="47710" rIns="95420" bIns="47710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5CF36C98-2B27-46DB-BFA5-3D64F8BF24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0" tIns="47710" rIns="95420" bIns="47710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fld id="{19624364-A628-4F2E-99F8-17CB47D67AD6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A3064590-2931-4DED-AF44-A787A85470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0" tIns="47710" rIns="95420" bIns="47710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BEBB1B1-81E8-42D9-A8B4-FD98B4232C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0" tIns="47710" rIns="95420" bIns="47710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E67BF0A-9758-4533-9855-813B860FB9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9D6DE21A-3873-45D4-9629-ED3D22F953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0" tIns="47710" rIns="95420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 noProof="0"/>
              <a:t>Klepnutím lze upravit styly předlohy textu.</a:t>
            </a:r>
          </a:p>
          <a:p>
            <a:pPr lvl="1"/>
            <a:r>
              <a:rPr lang="fr-FR" altLang="cs-CZ" noProof="0"/>
              <a:t>Druhá úroveň</a:t>
            </a:r>
          </a:p>
          <a:p>
            <a:pPr lvl="2"/>
            <a:r>
              <a:rPr lang="fr-FR" altLang="cs-CZ" noProof="0"/>
              <a:t>Třetí úroveň</a:t>
            </a:r>
          </a:p>
          <a:p>
            <a:pPr lvl="3"/>
            <a:r>
              <a:rPr lang="fr-FR" altLang="cs-CZ" noProof="0"/>
              <a:t>Čtvrtá úroveň</a:t>
            </a:r>
          </a:p>
          <a:p>
            <a:pPr lvl="4"/>
            <a:r>
              <a:rPr lang="fr-FR" altLang="cs-CZ" noProof="0"/>
              <a:t>Pátá úroveň</a:t>
            </a:r>
          </a:p>
        </p:txBody>
      </p:sp>
      <p:sp>
        <p:nvSpPr>
          <p:cNvPr id="131078" name="Rectangle 6">
            <a:extLst>
              <a:ext uri="{FF2B5EF4-FFF2-40B4-BE49-F238E27FC236}">
                <a16:creationId xmlns:a16="http://schemas.microsoft.com/office/drawing/2014/main" id="{D593604C-2839-400E-B4D7-76C2F7205D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0" tIns="47710" rIns="95420" bIns="47710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60BCCC39-0859-461F-B63F-A1C09E80B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0" tIns="47710" rIns="95420" bIns="47710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fld id="{EB221AA1-D0EE-4439-96AB-C1D0FF7F551B}" type="slidenum">
              <a:rPr lang="fr-FR" altLang="cs-CZ"/>
              <a:pPr/>
              <a:t>‹#›</a:t>
            </a:fld>
            <a:endParaRPr lang="fr-FR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B9D0025-1EC9-4CA2-AD7D-E4EAC38C0C23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F20F6A10-97D6-4527-8426-294114145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1800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E8D414E0-011F-4FBE-A7BE-03272AC267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8A32008-D58A-4F19-8DB2-36B68AE560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D8FC823-1A36-4D45-BEA2-F2596B6F1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3 w 1000"/>
                <a:gd name="T1" fmla="*/ 761 h 1000"/>
                <a:gd name="T2" fmla="*/ 0 w 1000"/>
                <a:gd name="T3" fmla="*/ 761 h 1000"/>
                <a:gd name="T4" fmla="*/ 0 w 1000"/>
                <a:gd name="T5" fmla="*/ 0 h 1000"/>
                <a:gd name="T6" fmla="*/ 3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DB01E85-E0D3-4783-B22A-C9305BBB5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4 w 1000"/>
                <a:gd name="T3" fmla="*/ 0 h 1000"/>
                <a:gd name="T4" fmla="*/ 4 w 1000"/>
                <a:gd name="T5" fmla="*/ 645 h 1000"/>
                <a:gd name="T6" fmla="*/ 0 w 1000"/>
                <a:gd name="T7" fmla="*/ 645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cs-CZ" noProof="0"/>
              <a:t>Klepnutím lze upravit styl předlohy podnadpisů.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fr-FR" altLang="cs-CZ" noProof="0"/>
              <a:t>Klepnutím lze upravit styl předlohy nadpisů.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78F3B53-95A3-4BE9-B20C-16C69DF8A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8DA73EA-B318-4EF5-A9AB-241F2EF07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0603EC4-2D4E-44B3-928F-F20745C14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490EAB-2392-44C5-A9FC-B8A4E472A9CF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58441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1E6616-0669-4089-A0E9-AEE7FC803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7447C4-59C8-4F86-9AA8-9172FB9D6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401138E-EE20-4383-9723-56039EBA3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E8C4E-3051-4FC5-A86C-70EFFEEFB985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73095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63BB7F-9436-410D-B472-19EDF7B17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9E0BB6-28B2-4006-8974-1EBD9EC44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85A9DDA-2601-4084-AAC6-F3B5E3541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F30AC-CDA9-48F9-8A68-DD3A98929861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48305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00" y="414000"/>
            <a:ext cx="1174012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4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8718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0587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0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0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43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1695075"/>
            <a:ext cx="3913810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43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3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2068C9-F9DE-48BA-9714-0C8BBEF7F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D9FD72-6D0F-4B29-ADA9-95BB3B81A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3B11B7-BA46-4AEE-8436-86FFA2DBB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E17A-9F52-4BC8-B9ED-CD6EB8FB8917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81051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7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9" y="6050486"/>
            <a:ext cx="662558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2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52" y="2019300"/>
            <a:ext cx="3149915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190102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285079"/>
            <a:ext cx="6667566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46922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EBEBA6-FF06-4A74-9F06-6140E0075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A23E405-ECBF-4D24-AAFF-15693FF6A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39BEF19-6786-495D-8196-1D11B0FD9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A0B03-1CB0-4384-82E0-81F363AC29A8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46686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2AF6FB-FC97-480F-8531-53AB985BC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88413C4-D1DE-44C1-BD9D-8C9F454DD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E066440-5548-44CD-914F-9B8A29090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36B98-6614-474A-AE46-6EB07C36C0CC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81155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347C6-F65B-418A-992D-F943B6F9B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DB627C-9E12-4741-93BB-676C65FDB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F4D779-C499-43D4-BCAA-397423307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F495E-CFE2-4E4C-86E1-5EDD7B638673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87730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03E4EC8-0195-43BE-A5F2-2E9DB18B4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B72109-5E85-464F-A937-F4E7C1E7F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44E48A8-FF17-413C-812F-8EC004D57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5B3C8-E80D-4CD8-B0D4-5F8336DB0202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413656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4F9ED60-79CB-440D-B197-A919C2AE1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CD67224-FE6E-4A9E-8730-DBF29CED36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4AFBE73-AB14-4328-8D3A-7D99D0DEA7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6EBBA-42CB-4D33-B450-2C76A59C7BE8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9218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8FB7B8-2BC7-40B9-B657-A934552EB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EB4B3F5-99F1-413A-B28F-4941A18A8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C59818-8054-4749-BF68-4A63B1296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10433-65B5-43D1-A509-76CA39DD1AA3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92885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5E8399-10A4-403C-A53E-C1B98EC9A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F5C7CA-BF1A-4BB9-AF04-17A324C940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1C23B2D-9BA5-4281-AA38-6DD7AA362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C3589-A446-40A5-9301-479BC56D5E7D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75130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BD3F77-8D62-4F57-A423-C65936E53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14DB56-CEF3-496E-A663-665F1AE79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0DD170-BE25-4123-A1FB-A0FFA570A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/>
              <a:t>Klepnutím lze upravit styl předlohy nadpisů.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49160E-F559-4931-9BDD-FE3209117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/>
              <a:t>Klepnutím lze upravit styly předlohy textu.</a:t>
            </a:r>
          </a:p>
          <a:p>
            <a:pPr lvl="1"/>
            <a:r>
              <a:rPr lang="fr-FR" altLang="cs-CZ"/>
              <a:t>Druhá úroveň</a:t>
            </a:r>
          </a:p>
          <a:p>
            <a:pPr lvl="2"/>
            <a:r>
              <a:rPr lang="fr-FR" altLang="cs-CZ"/>
              <a:t>Třetí úroveň</a:t>
            </a:r>
          </a:p>
          <a:p>
            <a:pPr lvl="3"/>
            <a:r>
              <a:rPr lang="fr-FR" altLang="cs-CZ"/>
              <a:t>Čtvrtá úroveň</a:t>
            </a:r>
          </a:p>
          <a:p>
            <a:pPr lvl="4"/>
            <a:r>
              <a:rPr lang="fr-FR" altLang="cs-CZ"/>
              <a:t>Pátá úroveň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5EE8A41-47C9-406D-8040-29B3037DFC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FAEE4A0-77AE-4A72-98BE-16DA1B340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A9C6286C-49FA-4CD5-B753-A9F591CCA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5FFF871-C9B0-41CB-A2D5-D23BF26B6F29}" type="slidenum">
              <a:rPr lang="fr-FR" altLang="cs-CZ"/>
              <a:pPr/>
              <a:t>‹#›</a:t>
            </a:fld>
            <a:endParaRPr lang="fr-FR" altLang="cs-CZ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84CA3482-1FCE-42B5-9206-E9DAEF511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F0E4E157-F5BD-4F1F-970C-12F8BC34F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31534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spacek@econ.muni.cz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://www.mfcr.cz/cs/verejny-sektor/uzemni-rozpocty/monitoring-hospodareni-obci" TargetMode="External"/><Relationship Id="rId4" Type="http://schemas.openxmlformats.org/officeDocument/2006/relationships/hyperlink" Target="http://www.mfcr.cz/cps/rde/xbcr/mfcr/Teoreticky_propocet_navrhu_RUD_10ha_25072012_xls.x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prispevek-na-vykon-statni-spravy-pro-obce-prehledne-v-nove-aplikaci.aspx" TargetMode="External"/><Relationship Id="rId2" Type="http://schemas.openxmlformats.org/officeDocument/2006/relationships/hyperlink" Target="http://www.mvcr.cz/clanek/dokumenty-ouvs-prispevek-na-vykon-statni-spravy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da.cz/cz/media-centrum/aktualne/vlada-prerusila-diskusi-k-prime-volbe-starostu--84564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hyperlink" Target="https://brno2050.cz/" TargetMode="External"/><Relationship Id="rId4" Type="http://schemas.openxmlformats.org/officeDocument/2006/relationships/hyperlink" Target="http://www.jihlava.cz/vismo/dokumenty2.asp?id_org=5967&amp;id=46543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zso.cz/csu/czso/maly-lexikon-obci-ceske-republiky-2018-42hnx5qxc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snizovani-regulatorni-zateze-obcanu-a-verejne-spravy.aspx" TargetMode="External"/><Relationship Id="rId2" Type="http://schemas.openxmlformats.org/officeDocument/2006/relationships/hyperlink" Target="https://www.mvcr.cz/clanek/problematika-malych-obci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vcr.cz/clanek/hodnotici-zprava-k-vysledkum-kontrol-vykonu-prenesene-a-samostatne-pusobnosti-sverene-organum-obci-kraju-a-hlavniho-mesta-prahy.aspx" TargetMode="External"/><Relationship Id="rId4" Type="http://schemas.openxmlformats.org/officeDocument/2006/relationships/hyperlink" Target="https://www.mvcr.cz/soubor/analyza-soucasneho-stavu-snizovani-regulatorni-zateze-obcanu-a-verejne-spravy-v-ceske-republice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ov.cz/app/zakony/zakonPar.jsp?page=0&amp;idBiblio=49296&amp;recShow=3&amp;fulltext=&amp;nr=128~2F2000&amp;part=&amp;name=&amp;rpp=100#parCnt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rec.cz/cz/obcan/urad/mestsky-obvod-vratislavice-nad-nisou/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://portal.gov.cz/wps/portal/_s.155/701/.cmd/ad/.c/313/.ce/10821/.p/8411/_s.155/701?PC_8411_number1=128/2000&amp;PC_8411_p=131&amp;PC_8411_l=128/2000&amp;PC_8411_ps=10#1082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nik.obce.cz/go/clanek.asp?id=623179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://www.radio.cz/cz/rubrika/udalosti/ve-vojenskych-ujezdech-vzniknou-nove-obce" TargetMode="External"/><Relationship Id="rId4" Type="http://schemas.openxmlformats.org/officeDocument/2006/relationships/hyperlink" Target="http://kormoran.vlada.cz/usneseni/usneseni_webtest.nsf/0/27A94F8B2D5170DAC12571B6006D26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smascr.cz/o-nas/mistni-akcni-skupiny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portal.gov.cz/app/zakony/zakonPar.jsp?page=0&amp;idBiblio=57033&amp;recShow=47&amp;nr=22~2F2004&amp;rpp=50#parCnt" TargetMode="External"/><Relationship Id="rId5" Type="http://schemas.openxmlformats.org/officeDocument/2006/relationships/hyperlink" Target="http://www.denik.obce.cz/clanek.asp?id=6352602" TargetMode="External"/><Relationship Id="rId4" Type="http://schemas.openxmlformats.org/officeDocument/2006/relationships/hyperlink" Target="http://smocr.cz/cz/nase-projekty/centra-spolecnych-sluzeb-obci/default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ov.cz/app/zakony/zakonPar.jsp?page=0&amp;idBiblio=45404&amp;recShow=1&amp;fulltext=&amp;nr=151~2F1997&amp;part=&amp;name=&amp;rpp=15#parCnt" TargetMode="External"/><Relationship Id="rId7" Type="http://schemas.openxmlformats.org/officeDocument/2006/relationships/hyperlink" Target="http://ekonomika.idnes.cz/zadluzene-obce-a-pomoc-od-ministerstva-financi-fqs-/ekonomika.aspx?c=A140604_203711_ekonomika_er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business.center.cz/business/pravo/zakony/trestni-odpovednost-pravnickych-osob/" TargetMode="External"/><Relationship Id="rId5" Type="http://schemas.openxmlformats.org/officeDocument/2006/relationships/hyperlink" Target="http://www.mfcr.cz/cs/verejny-sektor/regulace/hospodareni-kraju-a-obci/monitoring-hospodareni-obci" TargetMode="External"/><Relationship Id="rId4" Type="http://schemas.openxmlformats.org/officeDocument/2006/relationships/hyperlink" Target="http://portal.gov.cz/app/zakony/zakonPar.jsp?page=0&amp;idBiblio=38937&amp;recShow=0&amp;fulltext=&amp;nr=565~2F1990&amp;part=&amp;name=&amp;rpp=15#parC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5D3470D-D655-BE4B-B17C-534AC779C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2CD142-5E67-441D-9BDD-74A427A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1570018"/>
            <a:ext cx="8521200" cy="25019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4800" b="1" dirty="0"/>
              <a:t>Role a organizace veřejné správy v ČR se zaměřením na územní samosprávu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97E7417-F54D-45AC-B0CF-9E1381DFC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1171580"/>
          </a:xfrm>
        </p:spPr>
        <p:txBody>
          <a:bodyPr/>
          <a:lstStyle/>
          <a:p>
            <a:pPr algn="ctr" eaLnBrk="1" hangingPunct="1"/>
            <a:r>
              <a:rPr lang="cs-CZ" altLang="cs-CZ" sz="1800" dirty="0"/>
              <a:t>David Špaček</a:t>
            </a:r>
            <a:endParaRPr lang="en-US" altLang="cs-CZ" sz="1800" dirty="0"/>
          </a:p>
          <a:p>
            <a:pPr algn="ctr" eaLnBrk="1" hangingPunct="1"/>
            <a:r>
              <a:rPr lang="cs-CZ" altLang="cs-CZ" sz="1800" dirty="0" err="1">
                <a:hlinkClick r:id="rId2"/>
              </a:rPr>
              <a:t>david.spacek</a:t>
            </a:r>
            <a:r>
              <a:rPr lang="en-US" altLang="cs-CZ" sz="1800" dirty="0">
                <a:hlinkClick r:id="rId2"/>
              </a:rPr>
              <a:t>@</a:t>
            </a:r>
            <a:r>
              <a:rPr lang="cs-CZ" altLang="cs-CZ" sz="1800" dirty="0">
                <a:hlinkClick r:id="rId2"/>
              </a:rPr>
              <a:t>econ.muni.cz</a:t>
            </a:r>
            <a:endParaRPr lang="cs-CZ" altLang="cs-CZ" sz="1800" dirty="0"/>
          </a:p>
          <a:p>
            <a:pPr algn="ctr" eaLnBrk="1" hangingPunct="1"/>
            <a:r>
              <a:rPr lang="cs-CZ" altLang="cs-CZ" dirty="0"/>
              <a:t>17</a:t>
            </a:r>
            <a:r>
              <a:rPr lang="cs-CZ" altLang="cs-CZ" sz="1800" dirty="0"/>
              <a:t>. 12. 2020</a:t>
            </a:r>
            <a:endParaRPr lang="fr-FR" altLang="cs-CZ" sz="1800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9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2A02899-992C-4521-ABAD-25F6DD7D5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b="1"/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05CD9BA7-C7FA-453B-9222-2D065E614A4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41349" name="Text Box 5">
            <a:hlinkClick r:id="rId4"/>
            <a:extLst>
              <a:ext uri="{FF2B5EF4-FFF2-40B4-BE49-F238E27FC236}">
                <a16:creationId xmlns:a16="http://schemas.microsoft.com/office/drawing/2014/main" id="{986ECEBD-AE2E-4550-81A5-B22C0768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941888"/>
            <a:ext cx="4284662" cy="157003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algn="ctr" eaLnBrk="1" hangingPunct="1">
              <a:spcBef>
                <a:spcPct val="50000"/>
              </a:spcBef>
            </a:pPr>
            <a:r>
              <a:rPr lang="cs-CZ" altLang="cs-CZ"/>
              <a:t>propočty MF, </a:t>
            </a:r>
            <a:r>
              <a:rPr lang="cs-CZ" altLang="cs-CZ">
                <a:hlinkClick r:id="rId5"/>
              </a:rPr>
              <a:t>SIMU</a:t>
            </a: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203"/>
    </mc:Choice>
    <mc:Fallback xmlns="">
      <p:transition spd="slow" advTm="28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2908B16-90B4-4690-B9DF-AA14AC656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A Přenesená působnost obcí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681A8F9-1025-4E18-9080-4E0866957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543425"/>
          </a:xfrm>
        </p:spPr>
        <p:txBody>
          <a:bodyPr/>
          <a:lstStyle/>
          <a:p>
            <a:pPr eaLnBrk="1" hangingPunct="1"/>
            <a:r>
              <a:rPr lang="cs-CZ" altLang="cs-CZ" sz="2600" b="1" dirty="0">
                <a:cs typeface="Times New Roman" panose="02020603050405020304" pitchFamily="18" charset="0"/>
              </a:rPr>
              <a:t>obce </a:t>
            </a:r>
            <a:r>
              <a:rPr lang="cs-CZ" altLang="cs-CZ" sz="2600" b="1" dirty="0"/>
              <a:t>"</a:t>
            </a:r>
            <a:r>
              <a:rPr lang="cs-CZ" altLang="cs-CZ" sz="2600" b="1" dirty="0">
                <a:solidFill>
                  <a:srgbClr val="000099"/>
                </a:solidFill>
              </a:rPr>
              <a:t>vykonavatelé nepřímé státní správy</a:t>
            </a:r>
            <a:r>
              <a:rPr lang="cs-CZ" altLang="cs-CZ" sz="2600" dirty="0"/>
              <a:t>„</a:t>
            </a:r>
          </a:p>
          <a:p>
            <a:pPr eaLnBrk="1" hangingPunct="1"/>
            <a:r>
              <a:rPr lang="cs-CZ" altLang="cs-CZ" sz="2600" b="1" dirty="0"/>
              <a:t>různé kategorie</a:t>
            </a:r>
          </a:p>
          <a:p>
            <a:pPr eaLnBrk="1" hangingPunct="1"/>
            <a:r>
              <a:rPr lang="cs-CZ" altLang="cs-CZ" sz="2600" dirty="0"/>
              <a:t>spolupráce – </a:t>
            </a:r>
            <a:r>
              <a:rPr lang="cs-CZ" altLang="cs-CZ" sz="2600" b="1" dirty="0"/>
              <a:t>VPS</a:t>
            </a:r>
          </a:p>
          <a:p>
            <a:pPr eaLnBrk="1" hangingPunct="1"/>
            <a:r>
              <a:rPr lang="cs-CZ" altLang="cs-CZ" sz="2600" b="1" dirty="0"/>
              <a:t>neplnění povinností</a:t>
            </a:r>
            <a:br>
              <a:rPr lang="cs-CZ" altLang="cs-CZ" sz="2600" dirty="0"/>
            </a:br>
            <a:br>
              <a:rPr lang="cs-CZ" altLang="cs-CZ" sz="2600" dirty="0"/>
            </a:br>
            <a:endParaRPr lang="cs-CZ" altLang="cs-CZ" sz="2400" b="1" i="1" dirty="0"/>
          </a:p>
          <a:p>
            <a:pPr eaLnBrk="1" hangingPunct="1"/>
            <a:r>
              <a:rPr lang="cs-CZ" altLang="cs-CZ" sz="2400" b="1" i="1" dirty="0"/>
              <a:t>Financování státní správy obcí</a:t>
            </a:r>
            <a:r>
              <a:rPr lang="cs-CZ" altLang="cs-CZ" sz="2800" b="1" dirty="0">
                <a:solidFill>
                  <a:srgbClr val="990033"/>
                </a:solidFill>
              </a:rPr>
              <a:t> </a:t>
            </a:r>
          </a:p>
          <a:p>
            <a:pPr lvl="1" eaLnBrk="1" hangingPunct="1"/>
            <a:r>
              <a:rPr lang="cs-CZ" altLang="cs-CZ" sz="2200" b="1" dirty="0">
                <a:solidFill>
                  <a:srgbClr val="990033"/>
                </a:solidFill>
              </a:rPr>
              <a:t>„příspěvek“</a:t>
            </a:r>
          </a:p>
          <a:p>
            <a:pPr lvl="1" eaLnBrk="1" hangingPunct="1"/>
            <a:r>
              <a:rPr lang="cs-CZ" altLang="cs-CZ" sz="2200" dirty="0">
                <a:hlinkClick r:id="rId2"/>
              </a:rPr>
              <a:t>kritéria</a:t>
            </a:r>
            <a:endParaRPr lang="cs-CZ" altLang="cs-CZ" sz="2200" dirty="0"/>
          </a:p>
          <a:p>
            <a:pPr lvl="1" eaLnBrk="1" hangingPunct="1"/>
            <a:r>
              <a:rPr lang="cs-CZ" altLang="cs-CZ" sz="2000" b="1" dirty="0">
                <a:hlinkClick r:id="rId3"/>
              </a:rPr>
              <a:t>Aktuální změny</a:t>
            </a:r>
            <a:endParaRPr lang="cs-CZ" altLang="cs-CZ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36"/>
    </mc:Choice>
    <mc:Fallback xmlns="">
      <p:transition spd="slow" advTm="2877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8758CA9-9EE8-4151-95CF-564079FF8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5400" b="1" dirty="0"/>
              <a:t>3) Orgány obcí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D805A03-730F-4CDB-BC44-C86D5AAD84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Jaké znáte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FB4C5C-2A1D-4664-9106-39013413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659" y="3931666"/>
            <a:ext cx="3151905" cy="29263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78E8FC-F19D-409F-B29B-2251D2714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9651"/>
            <a:ext cx="5511262" cy="2548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1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905"/>
    </mc:Choice>
    <mc:Fallback xmlns="">
      <p:transition spd="slow" advTm="63690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8758CA9-9EE8-4151-95CF-564079FF8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/>
              <a:t>…</a:t>
            </a: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88EBCD2A-0B29-48EB-B2B7-09A185387A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648"/>
            <a:ext cx="4703763" cy="6263977"/>
          </a:xfrm>
          <a:solidFill>
            <a:srgbClr val="FFCC00"/>
          </a:solidFill>
        </p:spPr>
        <p:txBody>
          <a:bodyPr/>
          <a:lstStyle/>
          <a:p>
            <a:pPr marL="533400" indent="-533400" eaLnBrk="1" hangingPunct="1">
              <a:buSzTx/>
              <a:buFont typeface="Wingdings" panose="05000000000000000000" pitchFamily="2" charset="2"/>
              <a:buAutoNum type="alphaLcParenR"/>
            </a:pPr>
            <a:r>
              <a:rPr lang="cs-CZ" altLang="cs-CZ" sz="2000" b="1" dirty="0">
                <a:highlight>
                  <a:srgbClr val="00FFFF"/>
                </a:highlight>
              </a:rPr>
              <a:t>ZASTUPITELSTVO</a:t>
            </a:r>
            <a:br>
              <a:rPr lang="cs-CZ" altLang="cs-CZ" sz="2000" b="1" dirty="0"/>
            </a:br>
            <a:endParaRPr lang="cs-CZ" altLang="cs-CZ" sz="2000" b="1" dirty="0"/>
          </a:p>
          <a:p>
            <a:pPr marL="533400" indent="-533400" eaLnBrk="1" hangingPunct="1">
              <a:buSzTx/>
              <a:buFont typeface="Wingdings" panose="05000000000000000000" pitchFamily="2" charset="2"/>
              <a:buAutoNum type="alphaLcParenR"/>
            </a:pPr>
            <a:r>
              <a:rPr lang="cs-CZ" altLang="cs-CZ" sz="2000" b="1" dirty="0"/>
              <a:t>RADA</a:t>
            </a:r>
            <a:br>
              <a:rPr lang="cs-CZ" altLang="cs-CZ" sz="2000" b="1" dirty="0"/>
            </a:br>
            <a:endParaRPr lang="cs-CZ" altLang="cs-CZ" sz="2000" b="1" dirty="0"/>
          </a:p>
          <a:p>
            <a:pPr marL="533400" indent="-533400" eaLnBrk="1" hangingPunct="1">
              <a:buSzTx/>
              <a:buFont typeface="Wingdings" panose="05000000000000000000" pitchFamily="2" charset="2"/>
              <a:buAutoNum type="alphaLcParenR"/>
            </a:pPr>
            <a:r>
              <a:rPr lang="cs-CZ" altLang="cs-CZ" sz="2000" b="1" dirty="0">
                <a:highlight>
                  <a:srgbClr val="00FFFF"/>
                </a:highlight>
                <a:hlinkClick r:id="rId3"/>
              </a:rPr>
              <a:t>STAROSTA</a:t>
            </a:r>
            <a:r>
              <a:rPr lang="cs-CZ" altLang="cs-CZ" sz="2000" b="1" dirty="0">
                <a:highlight>
                  <a:srgbClr val="00FFFF"/>
                </a:highlight>
              </a:rPr>
              <a:t> a MISTO-</a:t>
            </a:r>
            <a:br>
              <a:rPr lang="cs-CZ" altLang="cs-CZ" sz="2000" b="1" dirty="0"/>
            </a:br>
            <a:endParaRPr lang="cs-CZ" altLang="cs-CZ" sz="2000" b="1" dirty="0"/>
          </a:p>
          <a:p>
            <a:pPr marL="533400" indent="-533400" eaLnBrk="1" hangingPunct="1">
              <a:buSzTx/>
              <a:buFont typeface="Wingdings" panose="05000000000000000000" pitchFamily="2" charset="2"/>
              <a:buAutoNum type="alphaLcParenR"/>
            </a:pPr>
            <a:r>
              <a:rPr lang="cs-CZ" altLang="cs-CZ" sz="2000" b="1" dirty="0">
                <a:highlight>
                  <a:srgbClr val="00FFFF"/>
                </a:highlight>
              </a:rPr>
              <a:t>OBECNÍ ÚŘAD</a:t>
            </a:r>
            <a:br>
              <a:rPr lang="cs-CZ" altLang="cs-CZ" sz="2000" b="1" dirty="0"/>
            </a:br>
            <a:endParaRPr lang="cs-CZ" altLang="cs-CZ" sz="2000" b="1" dirty="0"/>
          </a:p>
          <a:p>
            <a:pPr marL="533400" indent="-533400" eaLnBrk="1" hangingPunct="1">
              <a:buSzTx/>
              <a:buFont typeface="Wingdings" panose="05000000000000000000" pitchFamily="2" charset="2"/>
              <a:buAutoNum type="alphaLcParenR"/>
            </a:pPr>
            <a:r>
              <a:rPr lang="cs-CZ" altLang="cs-CZ" sz="2000" b="1" dirty="0"/>
              <a:t>TAJEMNÍK OÚ</a:t>
            </a:r>
            <a:br>
              <a:rPr lang="cs-CZ" altLang="cs-CZ" sz="2000" b="1" dirty="0"/>
            </a:br>
            <a:endParaRPr lang="cs-CZ" altLang="cs-CZ" sz="2000" b="1" dirty="0"/>
          </a:p>
          <a:p>
            <a:pPr marL="533400" indent="-533400" eaLnBrk="1" hangingPunct="1">
              <a:buSzTx/>
              <a:buFont typeface="Wingdings" panose="05000000000000000000" pitchFamily="2" charset="2"/>
              <a:buAutoNum type="alphaLcParenR"/>
            </a:pPr>
            <a:r>
              <a:rPr lang="cs-CZ" altLang="cs-CZ" sz="2000" b="1" dirty="0"/>
              <a:t>OBECNÍ POLICIE</a:t>
            </a:r>
            <a:br>
              <a:rPr lang="cs-CZ" altLang="cs-CZ" sz="2000" b="1" dirty="0"/>
            </a:br>
            <a:endParaRPr lang="cs-CZ" altLang="cs-CZ" sz="2000" b="1" dirty="0"/>
          </a:p>
          <a:p>
            <a:pPr marL="533400" indent="-533400" eaLnBrk="1" hangingPunct="1">
              <a:buSzTx/>
              <a:buFont typeface="Wingdings" panose="05000000000000000000" pitchFamily="2" charset="2"/>
              <a:buAutoNum type="alphaLcParenR"/>
            </a:pPr>
            <a:r>
              <a:rPr lang="cs-CZ" altLang="cs-CZ" sz="2000" b="1" dirty="0"/>
              <a:t>SPRÁVCE OBCE</a:t>
            </a:r>
          </a:p>
        </p:txBody>
      </p:sp>
      <p:sp>
        <p:nvSpPr>
          <p:cNvPr id="329732" name="Rectangle 4">
            <a:extLst>
              <a:ext uri="{FF2B5EF4-FFF2-40B4-BE49-F238E27FC236}">
                <a16:creationId xmlns:a16="http://schemas.microsoft.com/office/drawing/2014/main" id="{01C89201-FD3D-4B40-AE12-03DB88DC39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260648"/>
            <a:ext cx="3970338" cy="6263977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cs-CZ" altLang="cs-CZ" sz="2000" dirty="0"/>
              <a:t>složení a práva členů </a:t>
            </a:r>
            <a:br>
              <a:rPr lang="cs-CZ" altLang="cs-CZ" sz="2000" dirty="0"/>
            </a:br>
            <a:r>
              <a:rPr lang="cs-CZ" altLang="cs-CZ" sz="2000" dirty="0"/>
              <a:t>   (+ kdo určuje strukturu)</a:t>
            </a:r>
          </a:p>
          <a:p>
            <a:pPr eaLnBrk="1" hangingPunct="1"/>
            <a:r>
              <a:rPr lang="cs-CZ" altLang="cs-CZ" sz="2000" dirty="0"/>
              <a:t>kompetence</a:t>
            </a:r>
          </a:p>
          <a:p>
            <a:pPr eaLnBrk="1" hangingPunct="1"/>
            <a:r>
              <a:rPr lang="cs-CZ" altLang="cs-CZ" sz="2000" dirty="0"/>
              <a:t>způsob rozhodování a usnášeníschopnost</a:t>
            </a:r>
          </a:p>
          <a:p>
            <a:pPr eaLnBrk="1" hangingPunct="1"/>
            <a:r>
              <a:rPr lang="cs-CZ" altLang="cs-CZ" sz="2000" dirty="0"/>
              <a:t>výstupy činnosti</a:t>
            </a:r>
          </a:p>
          <a:p>
            <a:pPr eaLnBrk="1" hangingPunct="1"/>
            <a:r>
              <a:rPr lang="cs-CZ" altLang="cs-CZ" sz="2000" dirty="0"/>
              <a:t>informační povinnosti a </a:t>
            </a:r>
            <a:r>
              <a:rPr lang="cs-CZ" altLang="cs-CZ" sz="2000" dirty="0">
                <a:hlinkClick r:id="rId4"/>
              </a:rPr>
              <a:t>nevšední projekty</a:t>
            </a:r>
            <a:r>
              <a:rPr lang="cs-CZ" altLang="cs-CZ" sz="2000" dirty="0"/>
              <a:t>, </a:t>
            </a:r>
            <a:r>
              <a:rPr lang="cs-CZ" altLang="cs-CZ" sz="2000" dirty="0">
                <a:hlinkClick r:id="rId5"/>
              </a:rPr>
              <a:t>Brno 2050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práva občana / majitele nemovitosti</a:t>
            </a:r>
          </a:p>
          <a:p>
            <a:pPr eaLnBrk="1" hangingPunct="1"/>
            <a:r>
              <a:rPr lang="cs-CZ" altLang="cs-CZ" sz="2000" dirty="0"/>
              <a:t>poradní a iniciativní orgány</a:t>
            </a:r>
          </a:p>
          <a:p>
            <a:pPr eaLnBrk="1" hangingPunct="1"/>
            <a:r>
              <a:rPr lang="cs-CZ" altLang="cs-CZ" sz="2000" dirty="0"/>
              <a:t>obligatorně ve všech obcích?</a:t>
            </a:r>
          </a:p>
          <a:p>
            <a:pPr eaLnBrk="1" hangingPunct="1"/>
            <a:r>
              <a:rPr lang="cs-CZ" altLang="cs-CZ" sz="2000" dirty="0"/>
              <a:t>kontinuita správy</a:t>
            </a:r>
          </a:p>
        </p:txBody>
      </p:sp>
      <p:sp>
        <p:nvSpPr>
          <p:cNvPr id="329733" name="Line 5">
            <a:extLst>
              <a:ext uri="{FF2B5EF4-FFF2-40B4-BE49-F238E27FC236}">
                <a16:creationId xmlns:a16="http://schemas.microsoft.com/office/drawing/2014/main" id="{1759CD1F-5452-47E4-9872-3746479E0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968" y="5589240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905"/>
    </mc:Choice>
    <mc:Fallback xmlns="">
      <p:transition spd="slow" advTm="636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97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97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9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9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9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9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9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9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9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9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9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9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9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9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9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9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uiExpand="1" build="p" animBg="1"/>
      <p:bldP spid="32973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56A2357-87D4-46BA-9C4C-E997D215A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/>
              <a:t>4) Malé obce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5E415A6-27ED-4592-AD85-AD85945B6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Malý lexikon obcí (</a:t>
            </a:r>
            <a:r>
              <a:rPr lang="cs-CZ" dirty="0">
                <a:hlinkClick r:id="rId2"/>
              </a:rPr>
              <a:t>ČSÚ</a:t>
            </a:r>
            <a:r>
              <a:rPr lang="cs-CZ" dirty="0"/>
              <a:t>)</a:t>
            </a:r>
          </a:p>
          <a:p>
            <a:r>
              <a:rPr lang="cs-CZ" dirty="0"/>
              <a:t>Co to přináší za problémy?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91061E-137B-455B-8A47-4A58A63C8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" y="4675443"/>
            <a:ext cx="4139543" cy="2182557"/>
          </a:xfrm>
          <a:prstGeom prst="rect">
            <a:avLst/>
          </a:prstGeom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E671C929-C66C-4FAF-993B-DF6B91B2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72" y="3501008"/>
            <a:ext cx="5037928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74"/>
    </mc:Choice>
    <mc:Fallback xmlns="">
      <p:transition spd="slow" advTm="30907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22118E3-4769-44AA-8CEC-78E3322AD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6838"/>
            <a:ext cx="8424862" cy="1676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altLang="cs-CZ" sz="3200" b="1"/>
              <a:t>Problémy malých obcí: 	studie GAREP 								(2007)</a:t>
            </a:r>
            <a:br>
              <a:rPr lang="cs-CZ" altLang="cs-CZ" sz="3200" b="1"/>
            </a:br>
            <a:endParaRPr lang="cs-CZ" altLang="cs-CZ" sz="3200" b="1"/>
          </a:p>
        </p:txBody>
      </p:sp>
      <p:sp>
        <p:nvSpPr>
          <p:cNvPr id="429060" name="Rectangle 4">
            <a:extLst>
              <a:ext uri="{FF2B5EF4-FFF2-40B4-BE49-F238E27FC236}">
                <a16:creationId xmlns:a16="http://schemas.microsoft.com/office/drawing/2014/main" id="{0DE8F6FC-2384-4010-9116-0055928307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844675"/>
            <a:ext cx="3754438" cy="48244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/>
              <a:t>ZAMĚŘENÍ VÝZKUMU</a:t>
            </a:r>
          </a:p>
          <a:p>
            <a:pPr eaLnBrk="1" hangingPunct="1"/>
            <a:r>
              <a:rPr lang="cs-CZ" altLang="cs-CZ" sz="2000"/>
              <a:t>do 1000 obyvatel</a:t>
            </a:r>
            <a:br>
              <a:rPr lang="cs-CZ" altLang="cs-CZ" sz="2000"/>
            </a:br>
            <a:r>
              <a:rPr lang="cs-CZ" altLang="cs-CZ" sz="2000"/>
              <a:t>    (spravují 57 % </a:t>
            </a:r>
            <a:br>
              <a:rPr lang="cs-CZ" altLang="cs-CZ" sz="2000"/>
            </a:br>
            <a:r>
              <a:rPr lang="cs-CZ" altLang="cs-CZ" sz="2000"/>
              <a:t>        rozlohy ČR)</a:t>
            </a:r>
            <a:br>
              <a:rPr lang="cs-CZ" altLang="cs-CZ" sz="2000"/>
            </a:br>
            <a:endParaRPr lang="cs-CZ" altLang="cs-CZ" sz="2000"/>
          </a:p>
          <a:p>
            <a:pPr eaLnBrk="1" hangingPunct="1"/>
            <a:r>
              <a:rPr lang="cs-CZ" altLang="cs-CZ" sz="2000"/>
              <a:t>šetření (kombinace rozhovoru a dotazníku), oslovilo starosty obcí </a:t>
            </a:r>
            <a:br>
              <a:rPr lang="cs-CZ" altLang="cs-CZ" sz="2000"/>
            </a:br>
            <a:r>
              <a:rPr lang="cs-CZ" altLang="cs-CZ" sz="2000"/>
              <a:t>JMK, VYS, HK</a:t>
            </a:r>
            <a:br>
              <a:rPr lang="cs-CZ" altLang="cs-CZ" sz="2000"/>
            </a:br>
            <a:endParaRPr lang="cs-CZ" altLang="cs-CZ" sz="2000"/>
          </a:p>
          <a:p>
            <a:pPr eaLnBrk="1" hangingPunct="1"/>
            <a:r>
              <a:rPr lang="cs-CZ" altLang="cs-CZ" sz="2000"/>
              <a:t>často matričním a/nebo stavebním úřadem</a:t>
            </a:r>
            <a:br>
              <a:rPr lang="cs-CZ" altLang="cs-CZ" sz="2000"/>
            </a:br>
            <a:endParaRPr lang="cs-CZ" altLang="cs-CZ" sz="2000"/>
          </a:p>
          <a:p>
            <a:pPr eaLnBrk="1" hangingPunct="1"/>
            <a:r>
              <a:rPr lang="cs-CZ" altLang="cs-CZ" sz="2000"/>
              <a:t>roztříštěnost výkonu státní správy</a:t>
            </a:r>
          </a:p>
        </p:txBody>
      </p:sp>
      <p:sp>
        <p:nvSpPr>
          <p:cNvPr id="429061" name="Rectangle 5">
            <a:extLst>
              <a:ext uri="{FF2B5EF4-FFF2-40B4-BE49-F238E27FC236}">
                <a16:creationId xmlns:a16="http://schemas.microsoft.com/office/drawing/2014/main" id="{B72A73F9-0D9C-4BB2-9EB2-30F8A85D284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844675"/>
            <a:ext cx="3754437" cy="4251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/>
              <a:t>Z VÝSLEDKŮ</a:t>
            </a:r>
          </a:p>
          <a:p>
            <a:pPr eaLnBrk="1" hangingPunct="1"/>
            <a:r>
              <a:rPr lang="cs-CZ" altLang="cs-CZ" sz="1600"/>
              <a:t>struktura úřednických zaměstnanců</a:t>
            </a:r>
          </a:p>
          <a:p>
            <a:pPr eaLnBrk="1" hangingPunct="1"/>
            <a:r>
              <a:rPr lang="cs-CZ" altLang="cs-CZ" sz="1600"/>
              <a:t>vydávání právních předpisů</a:t>
            </a:r>
          </a:p>
          <a:p>
            <a:pPr eaLnBrk="1" hangingPunct="1"/>
            <a:r>
              <a:rPr lang="cs-CZ" altLang="cs-CZ" sz="1600"/>
              <a:t>veřejnoprávní smlouvy </a:t>
            </a:r>
            <a:br>
              <a:rPr lang="cs-CZ" altLang="cs-CZ" sz="1600"/>
            </a:br>
            <a:r>
              <a:rPr lang="cs-CZ" altLang="cs-CZ" sz="1600"/>
              <a:t>           (vč. přestupky)</a:t>
            </a:r>
          </a:p>
          <a:p>
            <a:pPr eaLnBrk="1" hangingPunct="1"/>
            <a:r>
              <a:rPr lang="cs-CZ" altLang="cs-CZ" sz="1600"/>
              <a:t>místní poplatky</a:t>
            </a:r>
          </a:p>
          <a:p>
            <a:pPr eaLnBrk="1" hangingPunct="1"/>
            <a:r>
              <a:rPr lang="cs-CZ" altLang="cs-CZ" sz="1600"/>
              <a:t>zařízení a orgány </a:t>
            </a:r>
            <a:br>
              <a:rPr lang="cs-CZ" altLang="cs-CZ" sz="1600"/>
            </a:br>
            <a:r>
              <a:rPr lang="cs-CZ" altLang="cs-CZ" sz="1600"/>
              <a:t>		(sociální služby)</a:t>
            </a:r>
          </a:p>
          <a:p>
            <a:pPr eaLnBrk="1" hangingPunct="1"/>
            <a:r>
              <a:rPr lang="cs-CZ" altLang="cs-CZ" sz="1600"/>
              <a:t>krizové řízení</a:t>
            </a:r>
          </a:p>
          <a:p>
            <a:pPr eaLnBrk="1" hangingPunct="1"/>
            <a:r>
              <a:rPr lang="cs-CZ" altLang="cs-CZ" sz="1600"/>
              <a:t>požární ochrana</a:t>
            </a:r>
          </a:p>
          <a:p>
            <a:pPr eaLnBrk="1" hangingPunct="1"/>
            <a:r>
              <a:rPr lang="cs-CZ" altLang="cs-CZ" sz="1600"/>
              <a:t>informace v rámci VS</a:t>
            </a:r>
          </a:p>
          <a:p>
            <a:pPr eaLnBrk="1" hangingPunct="1"/>
            <a:r>
              <a:rPr lang="cs-CZ" altLang="cs-CZ" sz="1600"/>
              <a:t>informace veřejnosti</a:t>
            </a:r>
          </a:p>
          <a:p>
            <a:pPr eaLnBrk="1" hangingPunct="1"/>
            <a:r>
              <a:rPr lang="cs-CZ" altLang="cs-CZ" sz="1600"/>
              <a:t>organizace voleb</a:t>
            </a:r>
          </a:p>
          <a:p>
            <a:pPr eaLnBrk="1" hangingPunct="1"/>
            <a:r>
              <a:rPr lang="cs-CZ" altLang="cs-CZ" sz="1600"/>
              <a:t>koncepční činnost</a:t>
            </a:r>
          </a:p>
          <a:p>
            <a:pPr eaLnBrk="1" hangingPunct="1"/>
            <a:r>
              <a:rPr lang="cs-CZ" altLang="cs-CZ" sz="1600"/>
              <a:t>metodická pomoc</a:t>
            </a:r>
          </a:p>
          <a:p>
            <a:pPr eaLnBrk="1" hangingPunct="1"/>
            <a:r>
              <a:rPr lang="cs-CZ" altLang="cs-CZ" sz="1600"/>
              <a:t>vzdělávání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89"/>
    </mc:Choice>
    <mc:Fallback xmlns="">
      <p:transition spd="slow" advTm="82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9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9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9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9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9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9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9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9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9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9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9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9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9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9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9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9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9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9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9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90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90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E8CFB-25F3-4769-B07C-63F11A15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ke studiu problémů malých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45C3F1-354C-4011-AC5B-D6093F7C0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Starší informace</a:t>
            </a:r>
            <a:endParaRPr lang="cs-CZ" dirty="0"/>
          </a:p>
          <a:p>
            <a:r>
              <a:rPr lang="cs-CZ" dirty="0">
                <a:hlinkClick r:id="rId3"/>
              </a:rPr>
              <a:t>Novější</a:t>
            </a:r>
            <a:endParaRPr lang="cs-CZ" dirty="0"/>
          </a:p>
          <a:p>
            <a:r>
              <a:rPr lang="cs-CZ" dirty="0">
                <a:hlinkClick r:id="rId4"/>
              </a:rPr>
              <a:t>Poslední analýza</a:t>
            </a:r>
            <a:endParaRPr lang="cs-CZ" dirty="0"/>
          </a:p>
          <a:p>
            <a:r>
              <a:rPr lang="cs-CZ" dirty="0">
                <a:hlinkClick r:id="rId5"/>
              </a:rPr>
              <a:t>ODK MV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76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F9F35-AF4A-45B3-8C9A-3A9D98DC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838"/>
            <a:ext cx="9143999" cy="1603970"/>
          </a:xfrm>
          <a:solidFill>
            <a:schemeClr val="accent2"/>
          </a:solidFill>
        </p:spPr>
        <p:txBody>
          <a:bodyPr/>
          <a:lstStyle/>
          <a:p>
            <a:r>
              <a:rPr lang="cs-CZ" sz="2400" b="1" dirty="0"/>
              <a:t>ODK – závěry kontroly samostatné působnosti obcí za období 2017 – 2019</a:t>
            </a:r>
            <a:br>
              <a:rPr lang="cs-CZ" sz="2400" b="1" dirty="0"/>
            </a:br>
            <a:endParaRPr lang="cs-CZ" sz="24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DFA075-91CF-49EE-8629-73B885B5C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nejvíce pochybení u obcí I. typu</a:t>
            </a:r>
          </a:p>
          <a:p>
            <a:r>
              <a:rPr lang="cs-CZ" sz="2400" dirty="0"/>
              <a:t>vady zveřejnění záměru disponovat nemovitým majetkem ve vlastnictví obce</a:t>
            </a:r>
          </a:p>
          <a:p>
            <a:r>
              <a:rPr lang="cs-CZ" sz="2400" dirty="0"/>
              <a:t>Nedostatky v činnosti zastupitelstva a rady (v zápisech, méně než 3x, </a:t>
            </a:r>
            <a:r>
              <a:rPr lang="cs-CZ" sz="2400" dirty="0" err="1"/>
              <a:t>info</a:t>
            </a:r>
            <a:r>
              <a:rPr lang="cs-CZ" sz="2400" dirty="0"/>
              <a:t> o konání)</a:t>
            </a:r>
          </a:p>
          <a:p>
            <a:r>
              <a:rPr lang="cs-CZ" sz="2400" dirty="0"/>
              <a:t>Právní předpisy (nevedou evidenci, nepošlou)</a:t>
            </a:r>
          </a:p>
          <a:p>
            <a:r>
              <a:rPr lang="cs-CZ" sz="2400" dirty="0"/>
              <a:t>Porušení </a:t>
            </a:r>
            <a:r>
              <a:rPr lang="cs-CZ" sz="2400" dirty="0" err="1"/>
              <a:t>InfZ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528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EE7F172-A5C7-4919-B7C4-C22631794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/>
            <a:r>
              <a:rPr lang="cs-CZ" altLang="cs-CZ" sz="3600" b="1" i="1" dirty="0"/>
              <a:t>STATUTÁRNÍ MĚSTA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10E872BC-C2F1-47E9-BA93-43B44A362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844675"/>
            <a:ext cx="8015288" cy="5013325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speciální obec ?</a:t>
            </a:r>
            <a:br>
              <a:rPr lang="cs-CZ" altLang="cs-CZ" sz="2400" b="1" dirty="0"/>
            </a:br>
            <a:endParaRPr lang="cs-CZ" altLang="cs-CZ" sz="2400" b="1" dirty="0"/>
          </a:p>
          <a:p>
            <a:pPr lvl="1" eaLnBrk="1" hangingPunct="1"/>
            <a:r>
              <a:rPr lang="cs-CZ" altLang="cs-CZ" sz="2400" b="1" dirty="0"/>
              <a:t>Ano, spíše v jejich historii; částečně ano v současnosti</a:t>
            </a:r>
            <a:br>
              <a:rPr lang="cs-CZ" altLang="cs-CZ" sz="2400" dirty="0"/>
            </a:br>
            <a:endParaRPr lang="cs-CZ" altLang="cs-CZ" sz="2400" dirty="0"/>
          </a:p>
          <a:p>
            <a:pPr lvl="1" eaLnBrk="1" hangingPunct="1"/>
            <a:r>
              <a:rPr lang="cs-CZ" altLang="cs-CZ" sz="2400" b="1" dirty="0"/>
              <a:t>může být </a:t>
            </a:r>
            <a:r>
              <a:rPr lang="cs-CZ" altLang="cs-CZ" sz="2400" b="1" dirty="0">
                <a:solidFill>
                  <a:srgbClr val="990033"/>
                </a:solidFill>
              </a:rPr>
              <a:t>zřízena jen zákonem</a:t>
            </a:r>
          </a:p>
          <a:p>
            <a:pPr lvl="1" eaLnBrk="1" hangingPunct="1"/>
            <a:r>
              <a:rPr lang="cs-CZ" altLang="cs-CZ" sz="2400" b="1" dirty="0">
                <a:solidFill>
                  <a:srgbClr val="990033"/>
                </a:solidFill>
              </a:rPr>
              <a:t>může</a:t>
            </a:r>
            <a:r>
              <a:rPr lang="cs-CZ" altLang="cs-CZ" sz="2400" b="1" dirty="0"/>
              <a:t> se členit na městské obvody / části</a:t>
            </a:r>
          </a:p>
          <a:p>
            <a:pPr lvl="1" eaLnBrk="1" hangingPunct="1"/>
            <a:r>
              <a:rPr lang="cs-CZ" altLang="cs-CZ" sz="2400" dirty="0"/>
              <a:t>žádná kritéria pro vznik, velikost MO/MČ</a:t>
            </a:r>
          </a:p>
          <a:p>
            <a:pPr lvl="1" eaLnBrk="1" hangingPunct="1"/>
            <a:r>
              <a:rPr lang="cs-CZ" altLang="cs-CZ" sz="2400" dirty="0"/>
              <a:t>u členěných důležitý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578"/>
    </mc:Choice>
    <mc:Fallback xmlns="">
      <p:transition spd="slow" advTm="23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/>
      <p:bldP spid="4423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C7D1FFD-20E6-42D9-84FC-B8F08D050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0E643242-C92E-45F5-A4FD-C17BE8CF346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5413"/>
            <a:ext cx="8640763" cy="6904037"/>
          </a:xfrm>
          <a:noFill/>
        </p:spPr>
      </p:pic>
      <p:sp>
        <p:nvSpPr>
          <p:cNvPr id="21508" name="Text Box 4">
            <a:hlinkClick r:id="rId3"/>
            <a:extLst>
              <a:ext uri="{FF2B5EF4-FFF2-40B4-BE49-F238E27FC236}">
                <a16:creationId xmlns:a16="http://schemas.microsoft.com/office/drawing/2014/main" id="{FDBA0FF7-F4A4-4D3C-82AF-C2DD45E9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5734050"/>
            <a:ext cx="1655762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UŽ VÍCE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70"/>
    </mc:Choice>
    <mc:Fallback xmlns="">
      <p:transition spd="slow" advTm="1602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D56297-E741-44FB-9DAB-530715002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i="1"/>
              <a:t>Systém veřejné správy ČR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86163E42-5492-41F3-BA2D-41D5C60A2BF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03400"/>
            <a:ext cx="7200900" cy="4721225"/>
          </a:xfrm>
          <a:noFill/>
        </p:spPr>
      </p:pic>
      <p:sp>
        <p:nvSpPr>
          <p:cNvPr id="6148" name="Oval 4">
            <a:extLst>
              <a:ext uri="{FF2B5EF4-FFF2-40B4-BE49-F238E27FC236}">
                <a16:creationId xmlns:a16="http://schemas.microsoft.com/office/drawing/2014/main" id="{632313D2-7E61-48F9-B839-9C286658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949950"/>
            <a:ext cx="2881313" cy="719138"/>
          </a:xfrm>
          <a:prstGeom prst="ellipse">
            <a:avLst/>
          </a:prstGeom>
          <a:noFill/>
          <a:ln w="476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44530DD9-EC59-43CC-B087-E5422290A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3050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b="1">
                <a:latin typeface="Times New Roman" panose="02020603050405020304" pitchFamily="18" charset="0"/>
              </a:rPr>
              <a:t>Vojenské újezdy</a:t>
            </a: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824D47B7-C5B8-4ADD-9E7B-6DA187AB4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51577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C83B0CB-7427-445E-AE31-24D2E4894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2" y="4901241"/>
            <a:ext cx="2881313" cy="719138"/>
          </a:xfrm>
          <a:prstGeom prst="ellipse">
            <a:avLst/>
          </a:prstGeom>
          <a:noFill/>
          <a:ln w="476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36"/>
    </mc:Choice>
    <mc:Fallback xmlns="">
      <p:transition spd="slow" advTm="27193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A46C285-87DD-4DA6-AA7E-46805B328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79767D08-A724-4344-9627-54FC7D29E6E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0"/>
            <a:ext cx="6337300" cy="6858000"/>
          </a:xfrm>
          <a:noFill/>
        </p:spPr>
      </p:pic>
      <p:pic>
        <p:nvPicPr>
          <p:cNvPr id="2" name="Obrázek 1">
            <a:hlinkClick r:id="rId3"/>
            <a:extLst>
              <a:ext uri="{FF2B5EF4-FFF2-40B4-BE49-F238E27FC236}">
                <a16:creationId xmlns:a16="http://schemas.microsoft.com/office/drawing/2014/main" id="{F184C7EC-1361-40EC-8D9D-153DC405B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363" y="5528127"/>
            <a:ext cx="3191637" cy="132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7"/>
    </mc:Choice>
    <mc:Fallback xmlns="">
      <p:transition spd="slow" advTm="2072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70DA3C6-797B-4052-BE36-1617EBC6B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5603" name="Picture 3">
            <a:hlinkClick r:id="rId2"/>
            <a:extLst>
              <a:ext uri="{FF2B5EF4-FFF2-40B4-BE49-F238E27FC236}">
                <a16:creationId xmlns:a16="http://schemas.microsoft.com/office/drawing/2014/main" id="{5608D76B-215F-49D1-A305-E33BBBB282D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9180513" cy="666908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42"/>
    </mc:Choice>
    <mc:Fallback xmlns="">
      <p:transition spd="slow" advTm="4954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024C6F6-4603-4B90-9DDD-3960F9658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Dvouúrovňová správa územně 	  	   členěných statutárních měst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22754B5E-1C06-42D3-9B99-084DF295355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8302625" cy="5202238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39"/>
    </mc:Choice>
    <mc:Fallback xmlns="">
      <p:transition spd="slow" advTm="5793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C1269B55-CF38-4A48-922A-981D8E4DD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i="1"/>
              <a:t>HLAVNÍ MĚSTO PRAHA</a:t>
            </a:r>
            <a:endParaRPr lang="fr-FR" altLang="cs-CZ" sz="3600" b="1" i="1"/>
          </a:p>
        </p:txBody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4E46E2DD-D4BD-4016-A6F3-5C74293DE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843088"/>
            <a:ext cx="7661275" cy="4538662"/>
          </a:xfrm>
        </p:spPr>
        <p:txBody>
          <a:bodyPr/>
          <a:lstStyle/>
          <a:p>
            <a:pPr eaLnBrk="1" hangingPunct="1"/>
            <a:r>
              <a:rPr lang="cs-CZ" altLang="cs-CZ" sz="2200"/>
              <a:t>na právní postavení se </a:t>
            </a:r>
            <a:r>
              <a:rPr lang="cs-CZ" altLang="cs-CZ" sz="2200" b="1"/>
              <a:t>nevztahuje ani zákon </a:t>
            </a:r>
            <a:br>
              <a:rPr lang="cs-CZ" altLang="cs-CZ" sz="2200" b="1"/>
            </a:br>
            <a:r>
              <a:rPr lang="cs-CZ" altLang="cs-CZ" sz="2200" b="1"/>
              <a:t>o obcích, ani zákon o krajích</a:t>
            </a:r>
            <a:br>
              <a:rPr lang="cs-CZ" altLang="cs-CZ" sz="2200" b="1"/>
            </a:br>
            <a:endParaRPr lang="cs-CZ" altLang="cs-CZ" sz="2200" b="1"/>
          </a:p>
          <a:p>
            <a:pPr eaLnBrk="1" hangingPunct="1"/>
            <a:r>
              <a:rPr lang="cs-CZ" altLang="cs-CZ" sz="2200" b="1"/>
              <a:t>má nejblíže ke statutárním městům, ALE není výslovně statutárním městem </a:t>
            </a:r>
            <a:br>
              <a:rPr lang="cs-CZ" altLang="cs-CZ" sz="2200" b="1"/>
            </a:br>
            <a:endParaRPr lang="cs-CZ" altLang="cs-CZ" sz="2200" b="1"/>
          </a:p>
          <a:p>
            <a:pPr eaLnBrk="1" hangingPunct="1"/>
            <a:r>
              <a:rPr lang="cs-CZ" altLang="cs-CZ" sz="2200"/>
              <a:t>od r. 2000 speciální právní úprava (</a:t>
            </a:r>
            <a:r>
              <a:rPr lang="cs-CZ" altLang="cs-CZ" sz="2200" b="1"/>
              <a:t>z. č. 131/2000 Sb.)</a:t>
            </a:r>
            <a:r>
              <a:rPr lang="cs-CZ" altLang="cs-CZ" sz="2200"/>
              <a:t> </a:t>
            </a:r>
          </a:p>
          <a:p>
            <a:pPr lvl="1" eaLnBrk="1" hangingPunct="1"/>
            <a:r>
              <a:rPr lang="cs-CZ" altLang="cs-CZ" sz="2000"/>
              <a:t>upravuje </a:t>
            </a:r>
            <a:r>
              <a:rPr lang="cs-CZ" altLang="cs-CZ" sz="2000" b="1"/>
              <a:t>postavení hl. m. Prahy jako HYBRIDU</a:t>
            </a: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			a) </a:t>
            </a:r>
            <a:r>
              <a:rPr lang="fr-FR" altLang="cs-CZ" sz="2000" b="1"/>
              <a:t>hlavního města České republiky</a:t>
            </a:r>
            <a:r>
              <a:rPr lang="fr-FR" altLang="cs-CZ" sz="2000"/>
              <a:t> </a:t>
            </a: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			b) </a:t>
            </a:r>
            <a:r>
              <a:rPr lang="fr-FR" altLang="cs-CZ" sz="2000" b="1"/>
              <a:t>kraje</a:t>
            </a:r>
            <a:r>
              <a:rPr lang="fr-FR" altLang="cs-CZ" sz="2000"/>
              <a:t> </a:t>
            </a:r>
            <a:r>
              <a:rPr lang="cs-CZ" altLang="cs-CZ" sz="2000"/>
              <a:t>(úst. z. č. 347/1997 Sb.)</a:t>
            </a:r>
            <a:r>
              <a:rPr lang="fr-FR" altLang="cs-CZ" sz="2000"/>
              <a:t> a </a:t>
            </a: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			c) </a:t>
            </a:r>
            <a:r>
              <a:rPr lang="fr-FR" altLang="cs-CZ" sz="2000" b="1"/>
              <a:t>obce</a:t>
            </a:r>
            <a:r>
              <a:rPr lang="fr-FR" altLang="cs-CZ" sz="2000"/>
              <a:t> </a:t>
            </a: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			+ </a:t>
            </a:r>
            <a:r>
              <a:rPr lang="fr-FR" altLang="cs-CZ" sz="2000"/>
              <a:t>postavení </a:t>
            </a:r>
            <a:r>
              <a:rPr lang="fr-FR" altLang="cs-CZ" sz="2000" b="1"/>
              <a:t>městských částí</a:t>
            </a:r>
            <a:endParaRPr lang="fr-FR" altLang="cs-CZ" sz="2200"/>
          </a:p>
        </p:txBody>
      </p:sp>
    </p:spTree>
    <p:custDataLst>
      <p:tags r:id="rId1"/>
    </p:custDataLst>
  </p:cSld>
  <p:clrMapOvr>
    <a:masterClrMapping/>
  </p:clrMapOvr>
  <p:transition advTm="1826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/>
      <p:bldP spid="4515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4339378-4029-4E71-A5D8-0E778F7E9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Charakteristiky Hl. m. Prahy</a:t>
            </a:r>
            <a:endParaRPr lang="fr-FR" altLang="cs-CZ" sz="3200" b="1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75CBE39-3DE1-49C2-BDE4-AB59210DD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16113"/>
            <a:ext cx="7661275" cy="4941887"/>
          </a:xfrm>
        </p:spPr>
        <p:txBody>
          <a:bodyPr/>
          <a:lstStyle/>
          <a:p>
            <a:pPr eaLnBrk="1" hangingPunct="1"/>
            <a:r>
              <a:rPr lang="cs-CZ" altLang="cs-CZ" sz="2400" b="1"/>
              <a:t>Odlišnosti od obcí a statutárních měst</a:t>
            </a:r>
          </a:p>
          <a:p>
            <a:pPr lvl="1" eaLnBrk="1" hangingPunct="1"/>
            <a:r>
              <a:rPr lang="cs-CZ" altLang="cs-CZ" sz="2000"/>
              <a:t>Sbírka právních předpisů hlavního města Prahy</a:t>
            </a:r>
          </a:p>
          <a:p>
            <a:pPr lvl="1" eaLnBrk="1" hangingPunct="1"/>
            <a:r>
              <a:rPr lang="cs-CZ" altLang="cs-CZ" sz="2000"/>
              <a:t>na MČ se člení ze zákona </a:t>
            </a:r>
            <a:br>
              <a:rPr lang="cs-CZ" altLang="cs-CZ" sz="2000"/>
            </a:br>
            <a:r>
              <a:rPr lang="cs-CZ" altLang="cs-CZ" sz="2000"/>
              <a:t>		(22 správních obvodů a 57 městských částí)</a:t>
            </a:r>
          </a:p>
          <a:p>
            <a:pPr lvl="1" eaLnBrk="1" hangingPunct="1"/>
            <a:r>
              <a:rPr lang="cs-CZ" altLang="cs-CZ" sz="2000"/>
              <a:t>nová obec odtržením od Prahy (500 obyvatel) </a:t>
            </a:r>
            <a:br>
              <a:rPr lang="cs-CZ" altLang="cs-CZ" sz="1800" b="1"/>
            </a:br>
            <a:endParaRPr lang="cs-CZ" altLang="cs-CZ" sz="2000" b="1"/>
          </a:p>
          <a:p>
            <a:pPr eaLnBrk="1" hangingPunct="1"/>
            <a:r>
              <a:rPr lang="cs-CZ" altLang="cs-CZ" sz="2400" b="1"/>
              <a:t>Odlišnosti (od krajů) v režimu hospodaření</a:t>
            </a:r>
            <a:r>
              <a:rPr lang="cs-CZ" altLang="cs-CZ" sz="2400"/>
              <a:t> </a:t>
            </a:r>
            <a:br>
              <a:rPr lang="cs-CZ" altLang="cs-CZ" sz="2400"/>
            </a:br>
            <a:endParaRPr lang="cs-CZ" altLang="cs-CZ" sz="1900"/>
          </a:p>
          <a:p>
            <a:pPr lvl="1" eaLnBrk="1" hangingPunct="1"/>
            <a:r>
              <a:rPr lang="cs-CZ" altLang="cs-CZ" sz="1600" b="1"/>
              <a:t>s</a:t>
            </a:r>
            <a:r>
              <a:rPr lang="fr-FR" altLang="cs-CZ" sz="1600" b="1"/>
              <a:t>tát</a:t>
            </a:r>
            <a:r>
              <a:rPr lang="fr-FR" altLang="cs-CZ" sz="1600"/>
              <a:t> má právo při bezúplatném převodu či přechodu movitých věcí, práv a nemovitostí na hlavní město Prahu a při finanční spoluúčasti na pořízení takového majetku hlavním městem Prahou vyhradit si stanovení podmínek pro další hospodaření a nakládání s tímto majetkem</a:t>
            </a:r>
            <a:br>
              <a:rPr lang="cs-CZ" altLang="cs-CZ" sz="1600"/>
            </a:br>
            <a:endParaRPr lang="cs-CZ" altLang="cs-CZ" sz="1600"/>
          </a:p>
          <a:p>
            <a:pPr lvl="1" eaLnBrk="1" hangingPunct="1"/>
            <a:r>
              <a:rPr lang="cs-CZ" altLang="cs-CZ" sz="1600"/>
              <a:t>hospodaření přezkoumává </a:t>
            </a:r>
            <a:r>
              <a:rPr lang="cs-CZ" altLang="cs-CZ" sz="1600" b="1"/>
              <a:t>MF</a:t>
            </a:r>
            <a:r>
              <a:rPr lang="cs-CZ" altLang="cs-CZ" sz="1600"/>
              <a:t> / auditor (město i části mohou požádat omimořádný přezkum během roku)</a:t>
            </a:r>
            <a:endParaRPr lang="fr-FR" altLang="cs-CZ" sz="1600"/>
          </a:p>
        </p:txBody>
      </p:sp>
    </p:spTree>
  </p:cSld>
  <p:clrMapOvr>
    <a:masterClrMapping/>
  </p:clrMapOvr>
  <p:transition advTm="112632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3B90453-F2C8-402C-899B-5941CD6EB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POSTAVENÍ PRAŽSKÝCH </a:t>
            </a:r>
            <a:br>
              <a:rPr lang="cs-CZ" altLang="cs-CZ" sz="2800" b="1"/>
            </a:br>
            <a:r>
              <a:rPr lang="cs-CZ" altLang="cs-CZ" sz="2800" b="1"/>
              <a:t>			MĚSTSKÝCH ČÁSTÍ</a:t>
            </a:r>
            <a:endParaRPr lang="fr-FR" altLang="cs-CZ" sz="2800" b="1"/>
          </a:p>
        </p:txBody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FBFC8F3D-B11E-4CD8-A509-515D75564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844675"/>
            <a:ext cx="7661275" cy="5013325"/>
          </a:xfrm>
        </p:spPr>
        <p:txBody>
          <a:bodyPr/>
          <a:lstStyle/>
          <a:p>
            <a:pPr eaLnBrk="1" hangingPunct="1"/>
            <a:r>
              <a:rPr lang="cs-CZ" altLang="cs-CZ" sz="2400" b="1"/>
              <a:t>základem právního postavení zákon o Praze </a:t>
            </a:r>
            <a:br>
              <a:rPr lang="cs-CZ" altLang="cs-CZ" sz="2400" b="1"/>
            </a:br>
            <a:r>
              <a:rPr lang="cs-CZ" altLang="cs-CZ" sz="2400" b="1"/>
              <a:t>				a statut</a:t>
            </a:r>
            <a:r>
              <a:rPr lang="cs-CZ" altLang="cs-CZ" sz="2400"/>
              <a:t> (náležitosti v § 17)</a:t>
            </a:r>
            <a:br>
              <a:rPr lang="cs-CZ" altLang="cs-CZ" sz="2400"/>
            </a:br>
            <a:endParaRPr lang="cs-CZ" altLang="cs-CZ" sz="2400"/>
          </a:p>
          <a:p>
            <a:pPr eaLnBrk="1" hangingPunct="1"/>
            <a:r>
              <a:rPr lang="cs-CZ" altLang="cs-CZ" sz="2400" b="1"/>
              <a:t>postavení MČ jiné než u MČ statutárních měst</a:t>
            </a:r>
            <a:br>
              <a:rPr lang="cs-CZ" altLang="cs-CZ" sz="2400" b="1"/>
            </a:br>
            <a:endParaRPr lang="cs-CZ" altLang="cs-CZ" sz="2400" b="1"/>
          </a:p>
          <a:p>
            <a:pPr lvl="1" eaLnBrk="1" hangingPunct="1"/>
            <a:r>
              <a:rPr lang="cs-CZ" altLang="cs-CZ" sz="1800" b="1"/>
              <a:t>v rozsahu stanoveném zákonem a Statutem mají právní 	subjektivitu</a:t>
            </a:r>
            <a:r>
              <a:rPr lang="cs-CZ" altLang="cs-CZ" sz="1800"/>
              <a:t> (vlastnická způsobilost vztažena ale k Praze)</a:t>
            </a:r>
            <a:br>
              <a:rPr lang="cs-CZ" altLang="cs-CZ" sz="1800"/>
            </a:br>
            <a:endParaRPr lang="cs-CZ" altLang="cs-CZ" sz="1800"/>
          </a:p>
          <a:p>
            <a:pPr lvl="1" eaLnBrk="1" hangingPunct="1"/>
            <a:r>
              <a:rPr lang="cs-CZ" altLang="cs-CZ" sz="1800" b="1"/>
              <a:t>širší povinnosti projednávat s městskými částmi</a:t>
            </a:r>
            <a:br>
              <a:rPr lang="cs-CZ" altLang="cs-CZ" sz="1800" b="1"/>
            </a:br>
            <a:endParaRPr lang="cs-CZ" altLang="cs-CZ" sz="1800" b="1"/>
          </a:p>
          <a:p>
            <a:pPr lvl="1" eaLnBrk="1" hangingPunct="1"/>
            <a:r>
              <a:rPr lang="cs-CZ" altLang="cs-CZ" sz="1800" b="1"/>
              <a:t>nemohou vydávat OZV, o nařízení zákon nehovoří</a:t>
            </a:r>
            <a:endParaRPr lang="fr-FR" altLang="cs-CZ" sz="1800" b="1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1"/>
    </mc:Choice>
    <mc:Fallback xmlns="">
      <p:transition spd="slow" advTm="2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47F66-79B4-4179-834B-62D563DD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5) Kraje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7E42335-DFCC-40C2-B301-FA2628840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916832"/>
            <a:ext cx="634232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70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C50F3-1F4D-436E-9B1B-7A68753B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je role regionální správy ve správních systémech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030EF-EBB9-4DE0-BECB-3C4B878DF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Hmmmm</a:t>
            </a:r>
            <a:br>
              <a:rPr lang="cs-CZ" dirty="0"/>
            </a:br>
            <a:endParaRPr lang="cs-CZ" dirty="0"/>
          </a:p>
          <a:p>
            <a:r>
              <a:rPr lang="cs-CZ" dirty="0"/>
              <a:t>Role jako mezičlánku ve správním systému</a:t>
            </a:r>
            <a:br>
              <a:rPr lang="cs-CZ" dirty="0"/>
            </a:br>
            <a:endParaRPr lang="cs-CZ" dirty="0"/>
          </a:p>
          <a:p>
            <a:r>
              <a:rPr lang="cs-CZ" dirty="0"/>
              <a:t>Role jako VÚSC</a:t>
            </a:r>
          </a:p>
        </p:txBody>
      </p:sp>
    </p:spTree>
    <p:extLst>
      <p:ext uri="{BB962C8B-B14F-4D97-AF65-F5344CB8AC3E}">
        <p14:creationId xmlns:p14="http://schemas.microsoft.com/office/powerpoint/2010/main" val="3792876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eaLnBrk="1" hangingPunct="1"/>
            <a:fld id="{0DE708CC-0C3F-4567-9698-B54C0F35BD31}" type="slidenum">
              <a:rPr lang="cs-CZ" altLang="cs-CZ">
                <a:solidFill>
                  <a:srgbClr val="0000DC"/>
                </a:solidFill>
                <a:latin typeface="Arial"/>
              </a:rPr>
              <a:pPr defTabSz="685800" eaLnBrk="1" hangingPunct="1"/>
              <a:t>28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8877" y="1215764"/>
            <a:ext cx="8521200" cy="878685"/>
          </a:xfrm>
        </p:spPr>
        <p:txBody>
          <a:bodyPr/>
          <a:lstStyle/>
          <a:p>
            <a:pPr algn="r"/>
            <a:r>
              <a:rPr lang="cs-CZ" dirty="0"/>
              <a:t>Působnosti kraje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00" y="2186558"/>
            <a:ext cx="8759925" cy="30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96AA559-F4E9-490D-9A8C-862BB5F3A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17" y="0"/>
            <a:ext cx="452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6C779D0-8827-455E-AE16-7AD45FD8F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Obsah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127B426-D6AF-40FC-BE6D-4F4C6522B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844675"/>
            <a:ext cx="7661275" cy="5013325"/>
          </a:xfrm>
        </p:spPr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arenR"/>
            </a:pPr>
            <a:r>
              <a:rPr lang="cs-CZ" altLang="cs-CZ" sz="2200" dirty="0"/>
              <a:t>Charakteristika a klasifikace obcí v ČR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arenR"/>
            </a:pPr>
            <a:r>
              <a:rPr lang="cs-CZ" altLang="cs-CZ" sz="2200" dirty="0"/>
              <a:t>Samostatná a přenesená působnost obcí – vybrané otázky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arenR"/>
            </a:pPr>
            <a:r>
              <a:rPr lang="cs-CZ" altLang="cs-CZ" sz="2200" dirty="0"/>
              <a:t>Orgány obcí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arenR"/>
            </a:pPr>
            <a:r>
              <a:rPr lang="cs-CZ" altLang="cs-CZ" sz="2200" dirty="0"/>
              <a:t>Malé obce a velká města (statutární města + Praha)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arenR"/>
            </a:pPr>
            <a:r>
              <a:rPr lang="cs-CZ" altLang="cs-CZ" sz="2200" dirty="0"/>
              <a:t>Kraje</a:t>
            </a:r>
          </a:p>
        </p:txBody>
      </p:sp>
    </p:spTree>
  </p:cSld>
  <p:clrMapOvr>
    <a:masterClrMapping/>
  </p:clrMapOvr>
  <p:transition advTm="18138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F3CD2B9-C5CD-4C34-B1B6-B236143F5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1) Obecná charakteristika „obce“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69A43FA8-953A-4CB5-B4FF-582805BDC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2060575"/>
            <a:ext cx="7661275" cy="4608513"/>
          </a:xfrm>
        </p:spPr>
        <p:txBody>
          <a:bodyPr/>
          <a:lstStyle/>
          <a:p>
            <a:pPr eaLnBrk="1" hangingPunct="1"/>
            <a:r>
              <a:rPr lang="cs-CZ" altLang="cs-CZ" sz="2400" b="1"/>
              <a:t>obec</a:t>
            </a:r>
            <a:r>
              <a:rPr lang="cs-CZ" altLang="cs-CZ" sz="2400"/>
              <a:t> = </a:t>
            </a:r>
            <a:r>
              <a:rPr lang="cs-CZ" altLang="cs-CZ" sz="2400" b="1">
                <a:solidFill>
                  <a:srgbClr val="990033"/>
                </a:solidFill>
              </a:rPr>
              <a:t>veřejnoprávní</a:t>
            </a:r>
            <a:r>
              <a:rPr lang="cs-CZ" altLang="cs-CZ" sz="2400"/>
              <a:t> </a:t>
            </a:r>
            <a:r>
              <a:rPr lang="cs-CZ" altLang="cs-CZ" sz="2400" b="1">
                <a:solidFill>
                  <a:srgbClr val="0000CC"/>
                </a:solidFill>
              </a:rPr>
              <a:t>územní</a:t>
            </a:r>
            <a:r>
              <a:rPr lang="cs-CZ" altLang="cs-CZ" sz="2400"/>
              <a:t> </a:t>
            </a:r>
            <a:r>
              <a:rPr lang="cs-CZ" altLang="cs-CZ" sz="2400" b="1">
                <a:solidFill>
                  <a:srgbClr val="006600"/>
                </a:solidFill>
              </a:rPr>
              <a:t>korporace</a:t>
            </a:r>
            <a:r>
              <a:rPr lang="cs-CZ" altLang="cs-CZ" sz="24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						   s těmito </a:t>
            </a:r>
            <a:r>
              <a:rPr lang="cs-CZ" altLang="cs-CZ" sz="2400" b="1" u="sng"/>
              <a:t>ZNAKY</a:t>
            </a:r>
            <a:r>
              <a:rPr lang="cs-CZ" altLang="cs-CZ" sz="240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		a) </a:t>
            </a:r>
            <a:r>
              <a:rPr lang="cs-CZ" altLang="cs-CZ" sz="2400" b="1"/>
              <a:t>územní základ</a:t>
            </a:r>
            <a:r>
              <a:rPr lang="cs-CZ" altLang="cs-CZ" sz="240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		b) </a:t>
            </a:r>
            <a:r>
              <a:rPr lang="cs-CZ" altLang="cs-CZ" sz="2400" b="1"/>
              <a:t>personální základ</a:t>
            </a:r>
            <a:endParaRPr lang="cs-CZ" altLang="cs-CZ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		c) </a:t>
            </a:r>
            <a:r>
              <a:rPr lang="cs-CZ" altLang="cs-CZ" sz="2400" b="1"/>
              <a:t>právní základ - právní subjektivita	</a:t>
            </a:r>
            <a:br>
              <a:rPr lang="cs-CZ" altLang="cs-CZ" sz="2400" b="1"/>
            </a:br>
            <a:r>
              <a:rPr lang="cs-CZ" altLang="cs-CZ" sz="2400" b="1"/>
              <a:t>		- soukromoprávní	</a:t>
            </a:r>
            <a:br>
              <a:rPr lang="cs-CZ" altLang="cs-CZ" sz="2400" b="1"/>
            </a:br>
            <a:r>
              <a:rPr lang="cs-CZ" altLang="cs-CZ" sz="2400" b="1"/>
              <a:t>		- vrchnostenská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/>
              <a:t>		</a:t>
            </a:r>
            <a:r>
              <a:rPr lang="cs-CZ" altLang="cs-CZ" sz="2400"/>
              <a:t>e) </a:t>
            </a:r>
            <a:r>
              <a:rPr lang="cs-CZ" altLang="cs-CZ" sz="2400" b="1"/>
              <a:t>kompetenční základ </a:t>
            </a:r>
            <a:br>
              <a:rPr lang="cs-CZ" altLang="cs-CZ" sz="2400"/>
            </a:br>
            <a:r>
              <a:rPr lang="cs-CZ" altLang="cs-CZ" sz="2400"/>
              <a:t>		(§ 35,  § 61, ... hlavní poslání?,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					vs. politická odpovědnost)</a:t>
            </a:r>
            <a:endParaRPr lang="cs-CZ" altLang="cs-CZ" sz="2400" i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/>
              <a:t>	</a:t>
            </a:r>
            <a:r>
              <a:rPr lang="cs-CZ" altLang="cs-CZ" sz="2400"/>
              <a:t>	d) </a:t>
            </a:r>
            <a:r>
              <a:rPr lang="cs-CZ" altLang="cs-CZ" sz="2400" b="1"/>
              <a:t>ekonomický základ</a:t>
            </a:r>
          </a:p>
        </p:txBody>
      </p:sp>
    </p:spTree>
    <p:custDataLst>
      <p:tags r:id="rId1"/>
    </p:custDataLst>
  </p:cSld>
  <p:clrMapOvr>
    <a:masterClrMapping/>
  </p:clrMapOvr>
  <p:transition advTm="465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DDAE3C7-F00D-4D77-9262-EC09094D6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244600"/>
          </a:xfrm>
        </p:spPr>
        <p:txBody>
          <a:bodyPr/>
          <a:lstStyle/>
          <a:p>
            <a:pPr eaLnBrk="1" hangingPunct="1"/>
            <a:r>
              <a:rPr lang="cs-CZ" altLang="cs-CZ" sz="3200" b="1"/>
              <a:t>Klasifikace obcí v ČR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638A91C0-0987-411A-8663-6B0412452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557338"/>
            <a:ext cx="7943850" cy="4824412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0099"/>
                </a:solidFill>
              </a:rPr>
              <a:t>dvě kritéria a dvoje klasifikace - podle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arenR"/>
            </a:pPr>
            <a:r>
              <a:rPr lang="cs-CZ" altLang="cs-CZ" sz="2400" b="1" dirty="0"/>
              <a:t>charakteru obce</a:t>
            </a:r>
            <a:r>
              <a:rPr lang="cs-CZ" altLang="cs-CZ" sz="2400" dirty="0"/>
              <a:t> </a:t>
            </a:r>
          </a:p>
          <a:p>
            <a:pPr marL="1347788" lvl="2" indent="-457200" eaLnBrk="1" hangingPunct="1">
              <a:buSzTx/>
              <a:buFont typeface="Wingdings" panose="05000000000000000000" pitchFamily="2" charset="2"/>
              <a:buChar char="q"/>
            </a:pPr>
            <a:r>
              <a:rPr lang="cs-CZ" altLang="cs-CZ" dirty="0"/>
              <a:t>obce</a:t>
            </a:r>
          </a:p>
          <a:p>
            <a:pPr marL="1347788" lvl="2" indent="-457200" eaLnBrk="1" hangingPunct="1">
              <a:buSzTx/>
              <a:buFont typeface="Wingdings" panose="05000000000000000000" pitchFamily="2" charset="2"/>
              <a:buChar char="q"/>
            </a:pPr>
            <a:r>
              <a:rPr lang="cs-CZ" altLang="cs-CZ" dirty="0">
                <a:hlinkClick r:id="rId3"/>
              </a:rPr>
              <a:t>městys</a:t>
            </a:r>
            <a:r>
              <a:rPr lang="cs-CZ" altLang="cs-CZ" dirty="0"/>
              <a:t> (cca 200)</a:t>
            </a:r>
          </a:p>
          <a:p>
            <a:pPr marL="1347788" lvl="2" indent="-457200" eaLnBrk="1" hangingPunct="1">
              <a:buSzTx/>
              <a:buFont typeface="Wingdings" panose="05000000000000000000" pitchFamily="2" charset="2"/>
              <a:buChar char="q"/>
            </a:pPr>
            <a:r>
              <a:rPr lang="cs-CZ" altLang="cs-CZ" dirty="0"/>
              <a:t>města (</a:t>
            </a:r>
            <a:r>
              <a:rPr lang="cs-CZ" altLang="cs-CZ" dirty="0">
                <a:hlinkClick r:id="rId4"/>
              </a:rPr>
              <a:t>vláda</a:t>
            </a:r>
            <a:r>
              <a:rPr lang="cs-CZ" altLang="cs-CZ" dirty="0"/>
              <a:t>) (cca 600)</a:t>
            </a:r>
          </a:p>
          <a:p>
            <a:pPr lvl="3" eaLnBrk="1" hangingPunct="1">
              <a:buSzTx/>
              <a:buFont typeface="Wingdings" panose="05000000000000000000" pitchFamily="2" charset="2"/>
              <a:buChar char="q"/>
            </a:pPr>
            <a:r>
              <a:rPr lang="cs-CZ" altLang="cs-CZ" dirty="0"/>
              <a:t>statutární města a Hl. m. Praha </a:t>
            </a:r>
            <a:br>
              <a:rPr lang="cs-CZ" altLang="cs-CZ" dirty="0"/>
            </a:br>
            <a:endParaRPr lang="cs-CZ" altLang="cs-CZ" dirty="0"/>
          </a:p>
          <a:p>
            <a:pPr marL="1347788" lvl="2" indent="-457200" eaLnBrk="1" hangingPunct="1">
              <a:buSz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990033"/>
                </a:solidFill>
              </a:rPr>
              <a:t>nová obec </a:t>
            </a:r>
            <a:r>
              <a:rPr lang="cs-CZ" altLang="cs-CZ" b="1" dirty="0">
                <a:solidFill>
                  <a:srgbClr val="990033"/>
                </a:solidFill>
                <a:hlinkClick r:id="rId5"/>
              </a:rPr>
              <a:t>(a vojenské újezdy)</a:t>
            </a:r>
            <a:endParaRPr lang="cs-CZ" altLang="cs-CZ" b="1" dirty="0">
              <a:solidFill>
                <a:srgbClr val="990033"/>
              </a:solidFill>
            </a:endParaRPr>
          </a:p>
          <a:p>
            <a:pPr marL="1347788" lvl="2" indent="-457200" eaLnBrk="1" hangingPunct="1">
              <a:buSz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0000CC"/>
                </a:solidFill>
              </a:rPr>
              <a:t>stejné právo na samosprávu?</a:t>
            </a:r>
            <a:br>
              <a:rPr lang="cs-CZ" altLang="cs-CZ" b="1" dirty="0">
                <a:solidFill>
                  <a:srgbClr val="0000CC"/>
                </a:solidFill>
              </a:rPr>
            </a:br>
            <a:endParaRPr lang="cs-CZ" altLang="cs-CZ" dirty="0"/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arenR"/>
            </a:pPr>
            <a:r>
              <a:rPr lang="cs-CZ" altLang="cs-CZ" sz="2400" b="1" dirty="0"/>
              <a:t>rozsahu vykonávané státní správy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None/>
            </a:pPr>
            <a:r>
              <a:rPr lang="cs-CZ" altLang="cs-CZ" sz="2000" dirty="0"/>
              <a:t>			(hierarchie?)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374"/>
    </mc:Choice>
    <mc:Fallback xmlns="">
      <p:transition spd="slow" advTm="812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CAC5A08-3993-4AC8-B98E-6E6161160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2) Samostatná působnost obcí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FD867F12-BB74-40C6-A851-50D277942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8775"/>
            <a:ext cx="7661275" cy="5229225"/>
          </a:xfrm>
        </p:spPr>
        <p:txBody>
          <a:bodyPr/>
          <a:lstStyle/>
          <a:p>
            <a:pPr eaLnBrk="1" hangingPunct="1"/>
            <a:r>
              <a:rPr lang="cs-CZ" altLang="cs-CZ" sz="2200" b="1"/>
              <a:t>především § 35 </a:t>
            </a:r>
            <a:br>
              <a:rPr lang="cs-CZ" altLang="cs-CZ" sz="2200" b="1"/>
            </a:br>
            <a:endParaRPr lang="cs-CZ" altLang="cs-CZ" sz="22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/>
              <a:t>ODST. 1 - </a:t>
            </a:r>
            <a:r>
              <a:rPr lang="cs-CZ" altLang="cs-CZ" sz="2200" i="1"/>
              <a:t>Do samostatné působnosti obce patří záležitosti, které jsou </a:t>
            </a:r>
            <a:r>
              <a:rPr lang="cs-CZ" altLang="cs-CZ" sz="2200" i="1" u="sng"/>
              <a:t>v zájmu obce a občanů obce</a:t>
            </a:r>
            <a:r>
              <a:rPr lang="cs-CZ" altLang="cs-CZ" sz="2200" i="1"/>
              <a:t>, </a:t>
            </a:r>
            <a:r>
              <a:rPr lang="cs-CZ" altLang="cs-CZ" sz="2200" i="1" u="sng"/>
              <a:t>pokud</a:t>
            </a:r>
            <a:r>
              <a:rPr lang="cs-CZ" altLang="cs-CZ" sz="2200" i="1"/>
              <a:t> nejsou svěřeny zákonem krajům nebo pokud nejde </a:t>
            </a:r>
            <a:br>
              <a:rPr lang="cs-CZ" altLang="cs-CZ" sz="2200" i="1"/>
            </a:br>
            <a:r>
              <a:rPr lang="cs-CZ" altLang="cs-CZ" sz="2200" i="1"/>
              <a:t>o přenesenou působnost orgánů obce nebo </a:t>
            </a:r>
            <a:br>
              <a:rPr lang="cs-CZ" altLang="cs-CZ" sz="2200" i="1"/>
            </a:br>
            <a:r>
              <a:rPr lang="cs-CZ" altLang="cs-CZ" sz="2200" i="1"/>
              <a:t>o působnost, která je zvláštním zákonem svěřena správním úřadům jako výkon státní správy, a dále záležitosti, které do samostatné působnosti obce svěří zákon. </a:t>
            </a:r>
            <a:br>
              <a:rPr lang="cs-CZ" altLang="cs-CZ" sz="2200" i="1"/>
            </a:br>
            <a:endParaRPr lang="cs-CZ" altLang="cs-CZ" sz="2200" i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/>
              <a:t>DÁLE ROZVÁDÍ ZÁKON O OBCÍCH / LEGISLATIVA RŮZNÉ KONKRÉTNĚ A PŘEDEVŠÍM </a:t>
            </a:r>
            <a:r>
              <a:rPr lang="cs-CZ" altLang="cs-CZ" sz="2200" b="1">
                <a:solidFill>
                  <a:srgbClr val="990000"/>
                </a:solidFill>
              </a:rPr>
              <a:t>DEMONSTRATIVNĚ</a:t>
            </a:r>
            <a:endParaRPr lang="cs-CZ" altLang="cs-CZ" b="1"/>
          </a:p>
        </p:txBody>
      </p:sp>
    </p:spTree>
    <p:custDataLst>
      <p:tags r:id="rId1"/>
    </p:custDataLst>
  </p:cSld>
  <p:clrMapOvr>
    <a:masterClrMapping/>
  </p:clrMapOvr>
  <p:transition advTm="176791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0384CAC-12B0-43B7-91C8-6A130CBB6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96838"/>
            <a:ext cx="8351838" cy="1676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altLang="cs-CZ" sz="3200" b="1"/>
              <a:t>Samostatná působnost obcí – </a:t>
            </a:r>
            <a:r>
              <a:rPr lang="cs-CZ" altLang="cs-CZ" sz="3200" b="1">
                <a:solidFill>
                  <a:srgbClr val="990033"/>
                </a:solidFill>
              </a:rPr>
              <a:t>příklady</a:t>
            </a:r>
            <a:br>
              <a:rPr lang="cs-CZ" altLang="cs-CZ" sz="3200" b="1"/>
            </a:br>
            <a:endParaRPr lang="cs-CZ" altLang="cs-CZ" sz="3200" b="1"/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7B23C41A-0790-486D-9CE6-E46EF541C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844675"/>
            <a:ext cx="7661275" cy="4752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a) 	</a:t>
            </a:r>
            <a:r>
              <a:rPr lang="cs-CZ" altLang="cs-CZ" sz="2000" b="1" i="1" u="sng"/>
              <a:t>v souladu s místními zvyklostmi péče</a:t>
            </a:r>
            <a:r>
              <a:rPr lang="cs-CZ" altLang="cs-CZ" sz="2000" i="1"/>
              <a:t> o vytváření podmínek pro rozvoj sociální péče a pro uspokojování 	</a:t>
            </a:r>
            <a:r>
              <a:rPr lang="cs-CZ" altLang="cs-CZ" sz="2000" b="1" i="1" u="sng"/>
              <a:t>potřeb</a:t>
            </a:r>
            <a:r>
              <a:rPr lang="cs-CZ" altLang="cs-CZ" sz="2000" i="1"/>
              <a:t> svých občanů (bydlení, ochrana a rozvoj zdraví, doprava, informování, výchova a vzdělávání, ochrana 	veřejného pořádku)</a:t>
            </a:r>
            <a:r>
              <a:rPr lang="cs-CZ" altLang="cs-CZ" sz="1800" i="1"/>
              <a:t> </a:t>
            </a:r>
            <a:br>
              <a:rPr lang="cs-CZ" altLang="cs-CZ" sz="1800" i="1"/>
            </a:br>
            <a:r>
              <a:rPr lang="cs-CZ" altLang="cs-CZ" sz="180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800"/>
              <a:t>b) 	</a:t>
            </a:r>
            <a:r>
              <a:rPr lang="cs-CZ" altLang="cs-CZ" sz="2000"/>
              <a:t>ukládání povinnosti </a:t>
            </a:r>
            <a:r>
              <a:rPr lang="cs-CZ" altLang="cs-CZ" sz="2000" b="1" u="sng"/>
              <a:t>obecně závaznými vyhláškami</a:t>
            </a:r>
            <a:r>
              <a:rPr lang="cs-CZ" altLang="cs-CZ" sz="20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	- vymezené důvody v § 10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	- </a:t>
            </a:r>
            <a:r>
              <a:rPr lang="cs-CZ" altLang="cs-CZ" sz="2000" b="1"/>
              <a:t>podmínkou platnosti</a:t>
            </a:r>
            <a:r>
              <a:rPr lang="cs-CZ" altLang="cs-CZ" sz="2000"/>
              <a:t> </a:t>
            </a:r>
            <a:r>
              <a:rPr lang="cs-CZ" altLang="cs-CZ" sz="2000" b="1"/>
              <a:t>vyhlášení</a:t>
            </a:r>
            <a:r>
              <a:rPr lang="cs-CZ" altLang="cs-CZ" sz="2000"/>
              <a:t> x </a:t>
            </a:r>
            <a:r>
              <a:rPr lang="cs-CZ" altLang="cs-CZ" sz="2000" u="sng"/>
              <a:t>účinnost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/>
              <a:t>	- „</a:t>
            </a:r>
            <a:r>
              <a:rPr lang="cs-CZ" altLang="cs-CZ" sz="2200" b="1"/>
              <a:t>test čtyř kroků</a:t>
            </a:r>
            <a:r>
              <a:rPr lang="cs-CZ" altLang="cs-CZ" sz="2200"/>
              <a:t>“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u="sng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800"/>
              <a:t>c) 	</a:t>
            </a:r>
            <a:r>
              <a:rPr lang="cs-CZ" altLang="cs-CZ" sz="2000" b="1" u="sng"/>
              <a:t>zakládání a zřizování</a:t>
            </a:r>
            <a:r>
              <a:rPr lang="cs-CZ" altLang="cs-CZ" sz="2000"/>
              <a:t> </a:t>
            </a:r>
            <a:r>
              <a:rPr lang="cs-CZ" altLang="cs-CZ" sz="2000" b="1"/>
              <a:t>právnických osob </a:t>
            </a:r>
            <a:br>
              <a:rPr lang="cs-CZ" altLang="cs-CZ" sz="2000" b="1"/>
            </a:br>
            <a:r>
              <a:rPr lang="cs-CZ" altLang="cs-CZ" sz="2000" b="1"/>
              <a:t>				a organizačních složek</a:t>
            </a:r>
            <a:endParaRPr lang="cs-CZ" altLang="cs-CZ" sz="1800" b="1">
              <a:solidFill>
                <a:srgbClr val="0000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893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2B754AE-EF7C-4B57-BCF2-BE9A64FF8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96838"/>
            <a:ext cx="8569325" cy="160337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altLang="cs-CZ" sz="3200" b="1"/>
              <a:t>Samostatná působnost obcí – </a:t>
            </a:r>
            <a:r>
              <a:rPr lang="cs-CZ" altLang="cs-CZ" sz="3200" b="1">
                <a:solidFill>
                  <a:srgbClr val="990033"/>
                </a:solidFill>
              </a:rPr>
              <a:t>příklady</a:t>
            </a:r>
            <a:br>
              <a:rPr lang="cs-CZ" altLang="cs-CZ" sz="3200" b="1"/>
            </a:br>
            <a:endParaRPr lang="cs-CZ" altLang="cs-CZ" sz="3200" b="1"/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4BD56E8A-1C63-4DF2-BF28-A3687A264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8775"/>
            <a:ext cx="8015288" cy="5229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 i="1"/>
              <a:t>d) spolupráce obcí</a:t>
            </a:r>
            <a:r>
              <a:rPr lang="cs-CZ" altLang="cs-CZ" sz="2200" b="1"/>
              <a:t> </a:t>
            </a:r>
            <a:br>
              <a:rPr lang="cs-CZ" altLang="cs-CZ" sz="2200" b="1"/>
            </a:br>
            <a:endParaRPr lang="cs-CZ" altLang="cs-CZ" sz="22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rgbClr val="990000"/>
                </a:solidFill>
              </a:rPr>
              <a:t>	DEMONSTRATIVNĚ FORMY SPOLUPRÁCE</a:t>
            </a:r>
            <a:r>
              <a:rPr lang="cs-CZ" altLang="cs-CZ" sz="22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/>
              <a:t>		</a:t>
            </a:r>
            <a:r>
              <a:rPr lang="cs-CZ" altLang="cs-CZ" sz="2200" b="1"/>
              <a:t>1) na základě smlouvy</a:t>
            </a:r>
            <a:r>
              <a:rPr lang="cs-CZ" altLang="cs-CZ" sz="2200"/>
              <a:t> </a:t>
            </a:r>
            <a:br>
              <a:rPr lang="cs-CZ" altLang="cs-CZ" sz="2200"/>
            </a:br>
            <a:r>
              <a:rPr lang="cs-CZ" altLang="cs-CZ" sz="2200"/>
              <a:t>		a) uzavřené ke splnění konkrétního úkolu </a:t>
            </a:r>
            <a:br>
              <a:rPr lang="cs-CZ" altLang="cs-CZ" sz="2200"/>
            </a:br>
            <a:r>
              <a:rPr lang="cs-CZ" altLang="cs-CZ" sz="2200"/>
              <a:t>		b) o vytvoření DSO</a:t>
            </a:r>
            <a:r>
              <a:rPr lang="cs-CZ" altLang="cs-CZ" sz="2200" b="1"/>
              <a:t> </a:t>
            </a:r>
            <a:r>
              <a:rPr lang="cs-CZ" altLang="cs-CZ" sz="1800"/>
              <a:t>(pozor na názvy)</a:t>
            </a:r>
            <a:br>
              <a:rPr lang="cs-CZ" altLang="cs-CZ" sz="2200" b="1"/>
            </a:br>
            <a:r>
              <a:rPr lang="cs-CZ" altLang="cs-CZ" sz="1600"/>
              <a:t>		</a:t>
            </a:r>
            <a:r>
              <a:rPr lang="cs-CZ" altLang="cs-CZ" sz="2200"/>
              <a:t>c) spolupráce s obcemi jiných států</a:t>
            </a:r>
            <a:br>
              <a:rPr lang="cs-CZ" altLang="cs-CZ" sz="2200"/>
            </a:br>
            <a:r>
              <a:rPr lang="cs-CZ" altLang="cs-CZ" sz="2200"/>
              <a:t>		d) o sdružení </a:t>
            </a:r>
            <a:endParaRPr lang="cs-CZ" altLang="cs-CZ" sz="16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/>
              <a:t>		2) zakládáním právnických osob podle 				obchodního zákoníku 2 nebo více obcemi</a:t>
            </a:r>
            <a:br>
              <a:rPr lang="cs-CZ" altLang="cs-CZ" sz="2200" b="1"/>
            </a:br>
            <a:endParaRPr lang="cs-CZ" altLang="cs-CZ" sz="22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/>
              <a:t>		</a:t>
            </a:r>
            <a:r>
              <a:rPr lang="cs-CZ" altLang="cs-CZ" sz="2200" b="1">
                <a:solidFill>
                  <a:srgbClr val="0000CC"/>
                </a:solidFill>
              </a:rPr>
              <a:t>institut společenství obcí, </a:t>
            </a:r>
            <a:r>
              <a:rPr lang="cs-CZ" altLang="cs-CZ" sz="2200" b="1">
                <a:solidFill>
                  <a:srgbClr val="0000CC"/>
                </a:solidFill>
                <a:hlinkClick r:id="rId3"/>
              </a:rPr>
              <a:t>MAS</a:t>
            </a:r>
            <a:r>
              <a:rPr lang="cs-CZ" altLang="cs-CZ" sz="2200" b="1">
                <a:solidFill>
                  <a:srgbClr val="0000CC"/>
                </a:solidFill>
              </a:rPr>
              <a:t>, </a:t>
            </a:r>
            <a:r>
              <a:rPr lang="cs-CZ" altLang="cs-CZ" sz="2200" b="1">
                <a:solidFill>
                  <a:srgbClr val="0000CC"/>
                </a:solidFill>
                <a:hlinkClick r:id="rId4"/>
              </a:rPr>
              <a:t>CSS</a:t>
            </a:r>
            <a:br>
              <a:rPr lang="cs-CZ" altLang="cs-CZ" sz="2200" b="1">
                <a:solidFill>
                  <a:srgbClr val="0000CC"/>
                </a:solidFill>
              </a:rPr>
            </a:br>
            <a:endParaRPr lang="cs-CZ" altLang="cs-CZ" sz="2200" b="1">
              <a:solidFill>
                <a:srgbClr val="0000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 i="1"/>
              <a:t>e) </a:t>
            </a:r>
            <a:r>
              <a:rPr lang="cs-CZ" altLang="cs-CZ" sz="2200" b="1" i="1">
                <a:hlinkClick r:id="rId5"/>
              </a:rPr>
              <a:t>místní referendum</a:t>
            </a:r>
            <a:r>
              <a:rPr lang="cs-CZ" altLang="cs-CZ" sz="1800" b="1"/>
              <a:t>  (zákon č. 22/2004 Sb., </a:t>
            </a:r>
            <a:r>
              <a:rPr lang="cs-CZ" altLang="cs-CZ" sz="1800" b="1">
                <a:hlinkClick r:id="rId6"/>
              </a:rPr>
              <a:t>35 %, </a:t>
            </a:r>
            <a:r>
              <a:rPr lang="cs-CZ" altLang="cs-CZ" sz="1800" b="1">
                <a:cs typeface="Arial" panose="020B0604020202020204" pitchFamily="34" charset="0"/>
                <a:hlinkClick r:id="rId6"/>
              </a:rPr>
              <a:t>50 %+ a </a:t>
            </a:r>
            <a:r>
              <a:rPr lang="cs-CZ" altLang="cs-CZ" sz="1800" b="1">
                <a:hlinkClick r:id="rId6"/>
              </a:rPr>
              <a:t>25%</a:t>
            </a:r>
            <a:r>
              <a:rPr lang="cs-CZ" altLang="cs-CZ" sz="1800" b="1">
                <a:cs typeface="Arial" panose="020B0604020202020204" pitchFamily="34" charset="0"/>
              </a:rPr>
              <a:t>)</a:t>
            </a:r>
            <a:endParaRPr lang="en-US" altLang="cs-CZ" sz="1800" b="1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235"/>
    </mc:Choice>
    <mc:Fallback xmlns="">
      <p:transition spd="slow" advTm="845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C1A0BB8-FA64-4012-BD95-D1465814F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6838"/>
            <a:ext cx="8675688" cy="1100137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altLang="cs-CZ" sz="2400" b="1"/>
              <a:t>... PŘÍKLADY SAMOSTATNÉ PŮSOBNOSTI</a:t>
            </a:r>
            <a:br>
              <a:rPr lang="cs-CZ" altLang="cs-CZ" sz="2400" b="1"/>
            </a:br>
            <a:endParaRPr lang="cs-CZ" altLang="cs-CZ" sz="2400" b="1"/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0580551A-39AB-4CCB-887D-4496C7509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424863" cy="5876925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990000"/>
                </a:solidFill>
              </a:rPr>
              <a:t>HOSPODAŘENÍ OBCÍ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rgbClr val="006600"/>
                </a:solidFill>
              </a:rPr>
              <a:t>	(téma, které zasahuje i do státní správy, přesto </a:t>
            </a:r>
            <a:br>
              <a:rPr lang="cs-CZ" altLang="cs-CZ" sz="2200" b="1">
                <a:solidFill>
                  <a:srgbClr val="006600"/>
                </a:solidFill>
              </a:rPr>
            </a:br>
            <a:r>
              <a:rPr lang="cs-CZ" altLang="cs-CZ" sz="2200" b="1">
                <a:solidFill>
                  <a:srgbClr val="006600"/>
                </a:solidFill>
              </a:rPr>
              <a:t>v Hlavě II ZoO)</a:t>
            </a:r>
            <a:br>
              <a:rPr lang="cs-CZ" altLang="cs-CZ" sz="2200" b="1">
                <a:solidFill>
                  <a:srgbClr val="006600"/>
                </a:solidFill>
              </a:rPr>
            </a:br>
            <a:endParaRPr lang="cs-CZ" altLang="cs-CZ" sz="2200" b="1">
              <a:solidFill>
                <a:srgbClr val="006600"/>
              </a:solidFill>
            </a:endParaRPr>
          </a:p>
          <a:p>
            <a:pPr eaLnBrk="1" hangingPunct="1"/>
            <a:r>
              <a:rPr lang="cs-CZ" altLang="cs-CZ" sz="1800" b="1"/>
              <a:t>obec je plnohodnotným subjektem vlastnického práva, který je „veřejnoprávně“ omezován</a:t>
            </a:r>
            <a:br>
              <a:rPr lang="cs-CZ" altLang="cs-CZ" sz="1800" b="1"/>
            </a:br>
            <a:endParaRPr lang="cs-CZ" altLang="cs-CZ" sz="1800" b="1"/>
          </a:p>
          <a:p>
            <a:pPr eaLnBrk="1" hangingPunct="1"/>
            <a:r>
              <a:rPr lang="cs-CZ" altLang="cs-CZ" sz="1800" b="1"/>
              <a:t>účelnost, hospodárnost, zájmy obce</a:t>
            </a:r>
            <a:r>
              <a:rPr lang="cs-CZ" altLang="cs-CZ" sz="1800"/>
              <a:t> a úkoly ze zákona </a:t>
            </a:r>
          </a:p>
          <a:p>
            <a:pPr eaLnBrk="1" hangingPunct="1"/>
            <a:r>
              <a:rPr lang="cs-CZ" altLang="cs-CZ" sz="1800"/>
              <a:t>povinnostI pečovat o </a:t>
            </a:r>
            <a:r>
              <a:rPr lang="cs-CZ" altLang="cs-CZ" sz="1800" b="1"/>
              <a:t>zachování a rozvoj majetku</a:t>
            </a:r>
            <a:r>
              <a:rPr lang="cs-CZ" altLang="cs-CZ" sz="1800"/>
              <a:t> obce, </a:t>
            </a:r>
            <a:r>
              <a:rPr lang="cs-CZ" altLang="cs-CZ" sz="1800" b="1"/>
              <a:t>majetek evidovat a chránit (dlužníci) , zákaz ručení za závazky fyzických a právnických osob </a:t>
            </a:r>
            <a:endParaRPr lang="cs-CZ" altLang="cs-CZ" sz="1800"/>
          </a:p>
          <a:p>
            <a:pPr eaLnBrk="1" hangingPunct="1"/>
            <a:r>
              <a:rPr lang="cs-CZ" altLang="cs-CZ" sz="1800" b="1"/>
              <a:t>informační povinnosti</a:t>
            </a:r>
            <a:r>
              <a:rPr lang="cs-CZ" altLang="cs-CZ" sz="1800"/>
              <a:t> při dispozici s majetkem</a:t>
            </a:r>
          </a:p>
          <a:p>
            <a:pPr eaLnBrk="1" hangingPunct="1"/>
            <a:r>
              <a:rPr lang="cs-CZ" altLang="cs-CZ" sz="1800" b="1">
                <a:hlinkClick r:id="rId3"/>
              </a:rPr>
              <a:t>obvyklá cena</a:t>
            </a:r>
            <a:endParaRPr lang="cs-CZ" altLang="cs-CZ" sz="1800" b="1"/>
          </a:p>
          <a:p>
            <a:pPr eaLnBrk="1" hangingPunct="1"/>
            <a:r>
              <a:rPr lang="cs-CZ" altLang="cs-CZ" sz="1800" b="1"/>
              <a:t>.... </a:t>
            </a:r>
            <a:r>
              <a:rPr lang="cs-CZ" altLang="cs-CZ" sz="1800" b="1">
                <a:hlinkClick r:id="rId4"/>
              </a:rPr>
              <a:t>místní poplatky </a:t>
            </a:r>
            <a:r>
              <a:rPr lang="cs-CZ" altLang="cs-CZ" sz="1800" b="1"/>
              <a:t>... pravidla veřejné podpory ... veř. zakázky...</a:t>
            </a:r>
          </a:p>
          <a:p>
            <a:pPr eaLnBrk="1" hangingPunct="1"/>
            <a:r>
              <a:rPr lang="cs-CZ" altLang="cs-CZ" sz="1800" b="1"/>
              <a:t>povinnost požádat o přezkoumání hospodaření za uplynulý rok + </a:t>
            </a:r>
            <a:r>
              <a:rPr lang="cs-CZ" altLang="cs-CZ" sz="1800" b="1">
                <a:hlinkClick r:id="rId5"/>
              </a:rPr>
              <a:t>SIMU</a:t>
            </a:r>
            <a:endParaRPr lang="cs-CZ" altLang="cs-CZ" sz="1800" b="1"/>
          </a:p>
          <a:p>
            <a:pPr eaLnBrk="1" hangingPunct="1"/>
            <a:r>
              <a:rPr lang="cs-CZ" altLang="cs-CZ" sz="1800" b="1"/>
              <a:t>.... </a:t>
            </a:r>
            <a:r>
              <a:rPr lang="cs-CZ" altLang="cs-CZ" sz="1800" b="1">
                <a:hlinkClick r:id="rId6"/>
              </a:rPr>
              <a:t>právní odpovědnost PO</a:t>
            </a:r>
            <a:r>
              <a:rPr lang="cs-CZ" altLang="cs-CZ" sz="1800" b="1"/>
              <a:t> ...</a:t>
            </a:r>
          </a:p>
          <a:p>
            <a:pPr eaLnBrk="1" hangingPunct="1"/>
            <a:r>
              <a:rPr lang="cs-CZ" altLang="cs-CZ" sz="1800" b="1">
                <a:hlinkClick r:id="rId7"/>
              </a:rPr>
              <a:t>zadlužené obce</a:t>
            </a:r>
            <a:endParaRPr lang="cs-CZ" altLang="cs-CZ" sz="1800" b="1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935"/>
    </mc:Choice>
    <mc:Fallback xmlns="">
      <p:transition spd="slow" advTm="475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1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1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1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4|48.4|1.5|3.7|0.8|0.5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3|0.3|0.4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7.2|0.5|0.5|0.7|0.8|0.8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0.9|394.5|33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51.8|0.8|14.9|28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|0.8|1.7|59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4.5|0.3|0.4|0.3|0.4|0.6|0.8|8.2|303.7|5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0.7|0.5|0.2|0.4|0.4|0.5|1|345.5|0.7|0.6|0.4|0.3|0.5|0.6|0.5|0.6|73.4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0.7|0.5|0.2|0.4|0.4|0.5|1|345.5|0.7|0.6|0.4|0.3|0.5|0.6|0.5|0.6|73.4|1.8"/>
</p:tagLst>
</file>

<file path=ppt/theme/theme1.xml><?xml version="1.0" encoding="utf-8"?>
<a:theme xmlns:a="http://schemas.openxmlformats.org/drawingml/2006/main" name="Osy">
  <a:themeElements>
    <a:clrScheme name="Os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s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E90BA73B-8971-454E-A601-134050038A0D}" vid="{B4AB2C69-B4CE-47B3-99DB-010B5AFDBCE5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5027</TotalTime>
  <Words>1278</Words>
  <Application>Microsoft Office PowerPoint</Application>
  <PresentationFormat>Předvádění na obrazovce (4:3)</PresentationFormat>
  <Paragraphs>167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Tahoma</vt:lpstr>
      <vt:lpstr>Times New Roman</vt:lpstr>
      <vt:lpstr>Wingdings</vt:lpstr>
      <vt:lpstr>Osy</vt:lpstr>
      <vt:lpstr>Presentation_MU_EN</vt:lpstr>
      <vt:lpstr>Role a organizace veřejné správy v ČR se zaměřením na územní samosprávu</vt:lpstr>
      <vt:lpstr>Systém veřejné správy ČR</vt:lpstr>
      <vt:lpstr>Obsah</vt:lpstr>
      <vt:lpstr>1) Obecná charakteristika „obce“</vt:lpstr>
      <vt:lpstr>Klasifikace obcí v ČR</vt:lpstr>
      <vt:lpstr>2) Samostatná působnost obcí</vt:lpstr>
      <vt:lpstr>Samostatná působnost obcí – příklady </vt:lpstr>
      <vt:lpstr>Samostatná působnost obcí – příklady </vt:lpstr>
      <vt:lpstr>... PŘÍKLADY SAMOSTATNÉ PŮSOBNOSTI </vt:lpstr>
      <vt:lpstr>Prezentace aplikace PowerPoint</vt:lpstr>
      <vt:lpstr>A Přenesená působnost obcí</vt:lpstr>
      <vt:lpstr>3) Orgány obcí</vt:lpstr>
      <vt:lpstr>…</vt:lpstr>
      <vt:lpstr>4) Malé obce</vt:lpstr>
      <vt:lpstr>Problémy malých obcí:  studie GAREP         (2007) </vt:lpstr>
      <vt:lpstr>Zdroje ke studiu problémů malých obcí</vt:lpstr>
      <vt:lpstr>ODK – závěry kontroly samostatné působnosti obcí za období 2017 – 2019 </vt:lpstr>
      <vt:lpstr>STATUTÁRNÍ MĚSTA</vt:lpstr>
      <vt:lpstr>Prezentace aplikace PowerPoint</vt:lpstr>
      <vt:lpstr>Prezentace aplikace PowerPoint</vt:lpstr>
      <vt:lpstr>Prezentace aplikace PowerPoint</vt:lpstr>
      <vt:lpstr>Dvouúrovňová správa územně        členěných statutárních měst</vt:lpstr>
      <vt:lpstr>HLAVNÍ MĚSTO PRAHA</vt:lpstr>
      <vt:lpstr>Charakteristiky Hl. m. Prahy</vt:lpstr>
      <vt:lpstr>POSTAVENÍ PRAŽSKÝCH     MĚSTSKÝCH ČÁSTÍ</vt:lpstr>
      <vt:lpstr>5) Kraje</vt:lpstr>
      <vt:lpstr>Jaká je role regionální správy ve správních systémech</vt:lpstr>
      <vt:lpstr>Působnosti kraje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77120</dc:creator>
  <cp:lastModifiedBy>David Špaček</cp:lastModifiedBy>
  <cp:revision>517</cp:revision>
  <cp:lastPrinted>2019-10-14T05:05:26Z</cp:lastPrinted>
  <dcterms:created xsi:type="dcterms:W3CDTF">2005-10-14T06:40:31Z</dcterms:created>
  <dcterms:modified xsi:type="dcterms:W3CDTF">2020-12-15T08:44:53Z</dcterms:modified>
</cp:coreProperties>
</file>