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8"/>
  </p:notesMasterIdLst>
  <p:handoutMasterIdLst>
    <p:handoutMasterId r:id="rId29"/>
  </p:handoutMasterIdLst>
  <p:sldIdLst>
    <p:sldId id="256" r:id="rId2"/>
    <p:sldId id="284" r:id="rId3"/>
    <p:sldId id="339" r:id="rId4"/>
    <p:sldId id="340" r:id="rId5"/>
    <p:sldId id="342" r:id="rId6"/>
    <p:sldId id="343" r:id="rId7"/>
    <p:sldId id="344" r:id="rId8"/>
    <p:sldId id="345" r:id="rId9"/>
    <p:sldId id="346" r:id="rId10"/>
    <p:sldId id="347" r:id="rId11"/>
    <p:sldId id="348" r:id="rId12"/>
    <p:sldId id="338" r:id="rId13"/>
    <p:sldId id="334" r:id="rId14"/>
    <p:sldId id="332" r:id="rId15"/>
    <p:sldId id="349" r:id="rId16"/>
    <p:sldId id="350" r:id="rId17"/>
    <p:sldId id="357" r:id="rId18"/>
    <p:sldId id="285" r:id="rId19"/>
    <p:sldId id="351" r:id="rId20"/>
    <p:sldId id="352" r:id="rId21"/>
    <p:sldId id="353" r:id="rId22"/>
    <p:sldId id="354" r:id="rId23"/>
    <p:sldId id="355" r:id="rId24"/>
    <p:sldId id="356" r:id="rId25"/>
    <p:sldId id="358" r:id="rId26"/>
    <p:sldId id="282" r:id="rId2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0074"/>
    <a:srgbClr val="FFA7E4"/>
    <a:srgbClr val="F01928"/>
    <a:srgbClr val="0000DC"/>
    <a:srgbClr val="B9006E"/>
    <a:srgbClr val="4BC8FF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08" autoAdjust="0"/>
    <p:restoredTop sz="86378" autoAdjust="0"/>
  </p:normalViewPr>
  <p:slideViewPr>
    <p:cSldViewPr snapToGrid="0">
      <p:cViewPr varScale="1">
        <p:scale>
          <a:sx n="91" d="100"/>
          <a:sy n="91" d="100"/>
        </p:scale>
        <p:origin x="422" y="43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206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9B9B08F-DEFC-41F5-A90C-7ED8ADA130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F3FD241E-C136-47D8-959E-BB3B67B34C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47E0891-B72B-451F-A5CC-18CC27B9DF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F60899B-36F3-4125-A4D2-BF77A443E5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ECON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F35F32C-C513-46D5-A31A-1C8F92EC97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F7D96717-61A6-4CA4-8435-E0D536EBA6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99CB6BE-5475-43A1-B06C-8E7566E446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E00E847-80B3-4CCA-A625-6785A7EF08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A2D5337-C607-4767-9675-2A7AE5CC3A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F1866C0-9E4A-449F-8756-70AFEADAD4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DEA7DE3-FBF5-48DB-AE89-99F65F9D8C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A3A2FD6-9C9B-4458-A2AA-D1DD17E7E2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6FCA30E9-0899-4BB2-A33A-8E8587324D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E8261C5-758A-4D2F-9F56-BFDCAE9A46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F243F96-CFB0-4597-BBC0-87FD04D98E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marketa.chaloupkova@econ.muni.cz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>
                <a:solidFill>
                  <a:srgbClr val="AC0074"/>
                </a:solidFill>
              </a:rPr>
              <a:t>podzim 2020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AC0074"/>
                </a:solidFill>
              </a:rPr>
              <a:t>Komunitně vedený místní rozvoj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0513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>
              <a:solidFill>
                <a:srgbClr val="AC0074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>
                <a:solidFill>
                  <a:srgbClr val="AC0074"/>
                </a:solidFill>
              </a:rPr>
              <a:pPr/>
              <a:t>10</a:t>
            </a:fld>
            <a:endParaRPr lang="cs-CZ" altLang="cs-CZ" dirty="0">
              <a:solidFill>
                <a:srgbClr val="AC0074"/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40000" y="224252"/>
            <a:ext cx="10753200" cy="451576"/>
          </a:xfrm>
        </p:spPr>
        <p:txBody>
          <a:bodyPr/>
          <a:lstStyle/>
          <a:p>
            <a:r>
              <a:rPr lang="cs-CZ" dirty="0">
                <a:solidFill>
                  <a:srgbClr val="AC0074"/>
                </a:solidFill>
              </a:rPr>
              <a:t>OP Z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00" y="675828"/>
            <a:ext cx="10753200" cy="2115067"/>
          </a:xfrm>
        </p:spPr>
        <p:txBody>
          <a:bodyPr/>
          <a:lstStyle/>
          <a:p>
            <a:pPr>
              <a:buClr>
                <a:srgbClr val="AC0074"/>
              </a:buClr>
            </a:pPr>
            <a:r>
              <a:rPr lang="cs-CZ" sz="2400" dirty="0"/>
              <a:t>Zaměstnanost </a:t>
            </a:r>
          </a:p>
          <a:p>
            <a:pPr>
              <a:buClr>
                <a:srgbClr val="AC0074"/>
              </a:buClr>
            </a:pPr>
            <a:r>
              <a:rPr lang="cs-CZ" sz="2400" dirty="0"/>
              <a:t>Sociální začleňování </a:t>
            </a:r>
          </a:p>
          <a:p>
            <a:pPr>
              <a:buClr>
                <a:srgbClr val="AC0074"/>
              </a:buClr>
            </a:pPr>
            <a:r>
              <a:rPr lang="cs-CZ" sz="2400" dirty="0"/>
              <a:t>Sociální podnikání </a:t>
            </a:r>
          </a:p>
          <a:p>
            <a:pPr>
              <a:buClr>
                <a:srgbClr val="AC0074"/>
              </a:buClr>
            </a:pPr>
            <a:r>
              <a:rPr lang="cs-CZ" sz="2400" dirty="0"/>
              <a:t>Prorodinná opatření </a:t>
            </a:r>
          </a:p>
          <a:p>
            <a:pPr>
              <a:buClr>
                <a:srgbClr val="AC0074"/>
              </a:buClr>
            </a:pPr>
            <a:endParaRPr lang="cs-CZ" sz="2400" dirty="0"/>
          </a:p>
          <a:p>
            <a:pPr>
              <a:buClr>
                <a:srgbClr val="AC0074"/>
              </a:buClr>
            </a:pPr>
            <a:endParaRPr lang="cs-CZ" sz="2400" dirty="0"/>
          </a:p>
          <a:p>
            <a:pPr>
              <a:buClr>
                <a:srgbClr val="AC0074"/>
              </a:buClr>
            </a:pPr>
            <a:endParaRPr lang="cs-CZ" sz="2400" dirty="0"/>
          </a:p>
          <a:p>
            <a:pPr>
              <a:buClr>
                <a:srgbClr val="AC0074"/>
              </a:buClr>
            </a:pPr>
            <a:endParaRPr lang="cs-CZ" sz="2400" dirty="0"/>
          </a:p>
          <a:p>
            <a:pPr>
              <a:buClr>
                <a:srgbClr val="AC0074"/>
              </a:buClr>
            </a:pPr>
            <a:endParaRPr lang="cs-CZ" sz="2400" dirty="0"/>
          </a:p>
          <a:p>
            <a:pPr marL="72000" indent="0">
              <a:buClr>
                <a:srgbClr val="AC0074"/>
              </a:buClr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282091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>
              <a:solidFill>
                <a:srgbClr val="AC0074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>
                <a:solidFill>
                  <a:srgbClr val="AC0074"/>
                </a:solidFill>
              </a:rPr>
              <a:pPr/>
              <a:t>11</a:t>
            </a:fld>
            <a:endParaRPr lang="cs-CZ" altLang="cs-CZ" dirty="0">
              <a:solidFill>
                <a:srgbClr val="AC0074"/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40000" y="224252"/>
            <a:ext cx="10753200" cy="451576"/>
          </a:xfrm>
        </p:spPr>
        <p:txBody>
          <a:bodyPr/>
          <a:lstStyle/>
          <a:p>
            <a:r>
              <a:rPr lang="cs-CZ" dirty="0">
                <a:solidFill>
                  <a:srgbClr val="AC0074"/>
                </a:solidFill>
              </a:rPr>
              <a:t>OP ŽP</a:t>
            </a:r>
            <a:br>
              <a:rPr lang="cs-CZ" dirty="0">
                <a:solidFill>
                  <a:srgbClr val="AC0074"/>
                </a:solidFill>
              </a:rPr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00" y="675828"/>
            <a:ext cx="10753200" cy="2115067"/>
          </a:xfrm>
        </p:spPr>
        <p:txBody>
          <a:bodyPr/>
          <a:lstStyle/>
          <a:p>
            <a:pPr>
              <a:buClr>
                <a:srgbClr val="AC0074"/>
              </a:buClr>
            </a:pPr>
            <a:r>
              <a:rPr lang="cs-CZ" sz="2400" dirty="0"/>
              <a:t>Likvidace invazních druhů rostlin </a:t>
            </a:r>
          </a:p>
          <a:p>
            <a:pPr>
              <a:buClr>
                <a:srgbClr val="AC0074"/>
              </a:buClr>
            </a:pPr>
            <a:r>
              <a:rPr lang="cs-CZ" sz="2400" dirty="0"/>
              <a:t>Výsadba dřevin</a:t>
            </a:r>
          </a:p>
          <a:p>
            <a:pPr>
              <a:buClr>
                <a:srgbClr val="AC0074"/>
              </a:buClr>
            </a:pPr>
            <a:endParaRPr lang="cs-CZ" sz="2400" dirty="0"/>
          </a:p>
          <a:p>
            <a:pPr>
              <a:buClr>
                <a:srgbClr val="AC0074"/>
              </a:buClr>
            </a:pPr>
            <a:endParaRPr lang="cs-CZ" sz="2400" dirty="0"/>
          </a:p>
          <a:p>
            <a:pPr>
              <a:buClr>
                <a:srgbClr val="AC0074"/>
              </a:buClr>
            </a:pPr>
            <a:endParaRPr lang="cs-CZ" sz="2400" dirty="0"/>
          </a:p>
          <a:p>
            <a:pPr>
              <a:buClr>
                <a:srgbClr val="AC0074"/>
              </a:buClr>
            </a:pPr>
            <a:endParaRPr lang="cs-CZ" sz="2400" dirty="0"/>
          </a:p>
          <a:p>
            <a:pPr>
              <a:buClr>
                <a:srgbClr val="AC0074"/>
              </a:buClr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129981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>
              <a:solidFill>
                <a:srgbClr val="AC0074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>
                <a:solidFill>
                  <a:srgbClr val="AC0074"/>
                </a:solidFill>
              </a:rPr>
              <a:pPr/>
              <a:t>12</a:t>
            </a:fld>
            <a:endParaRPr lang="cs-CZ" altLang="cs-CZ" dirty="0">
              <a:solidFill>
                <a:srgbClr val="AC0074"/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40000" y="224252"/>
            <a:ext cx="10753200" cy="451576"/>
          </a:xfrm>
        </p:spPr>
        <p:txBody>
          <a:bodyPr/>
          <a:lstStyle/>
          <a:p>
            <a:r>
              <a:rPr lang="cs-CZ" dirty="0">
                <a:solidFill>
                  <a:srgbClr val="AC0074"/>
                </a:solidFill>
              </a:rPr>
              <a:t>Postup uplatnění integrovaného nástroje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00" y="675828"/>
            <a:ext cx="10753200" cy="2115067"/>
          </a:xfrm>
        </p:spPr>
        <p:txBody>
          <a:bodyPr/>
          <a:lstStyle/>
          <a:p>
            <a:pPr>
              <a:buClr>
                <a:srgbClr val="AC0074"/>
              </a:buClr>
            </a:pPr>
            <a:r>
              <a:rPr lang="cs-CZ" sz="2400" dirty="0"/>
              <a:t>Vymezení území – stanoví nositelé nástroje (nositelé IN).</a:t>
            </a:r>
          </a:p>
          <a:p>
            <a:pPr>
              <a:buClr>
                <a:srgbClr val="AC0074"/>
              </a:buClr>
            </a:pPr>
            <a:r>
              <a:rPr lang="cs-CZ" sz="2400" dirty="0"/>
              <a:t>Zpracování integrované strategie, v níž je zakotven způsob uplatnění nástroje.</a:t>
            </a:r>
          </a:p>
          <a:p>
            <a:pPr>
              <a:buClr>
                <a:srgbClr val="AC0074"/>
              </a:buClr>
            </a:pPr>
            <a:r>
              <a:rPr lang="cs-CZ" sz="2400" dirty="0"/>
              <a:t>Hodnocení a schválení integrované strategie MMR a řídícími orgány (ŘO) operačních programů.</a:t>
            </a:r>
          </a:p>
          <a:p>
            <a:pPr>
              <a:buClr>
                <a:srgbClr val="AC0074"/>
              </a:buClr>
            </a:pPr>
            <a:r>
              <a:rPr lang="cs-CZ" sz="2400" dirty="0"/>
              <a:t>Realizace projektových výzev (výzvu schválí ŘO, nositel IN vybírá projekty, kontroluje realizaci).</a:t>
            </a:r>
          </a:p>
          <a:p>
            <a:pPr>
              <a:buClr>
                <a:srgbClr val="AC0074"/>
              </a:buClr>
            </a:pPr>
            <a:r>
              <a:rPr lang="cs-CZ" sz="2400" dirty="0"/>
              <a:t>Podávání zpráv o plnění integrované strategie.</a:t>
            </a:r>
          </a:p>
          <a:p>
            <a:pPr>
              <a:buClr>
                <a:srgbClr val="AC0074"/>
              </a:buClr>
            </a:pPr>
            <a:endParaRPr lang="cs-CZ" sz="2400" dirty="0"/>
          </a:p>
          <a:p>
            <a:pPr>
              <a:buClr>
                <a:srgbClr val="AC0074"/>
              </a:buClr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596236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>
              <a:solidFill>
                <a:srgbClr val="AC0074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>
                <a:solidFill>
                  <a:srgbClr val="AC0074"/>
                </a:solidFill>
              </a:rPr>
              <a:pPr/>
              <a:t>13</a:t>
            </a:fld>
            <a:endParaRPr lang="cs-CZ" altLang="cs-CZ" dirty="0">
              <a:solidFill>
                <a:srgbClr val="AC0074"/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AC0074"/>
                </a:solidFill>
              </a:rPr>
              <a:t>Komunitně vedený místní rozvoj CLLD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282709" y="1584720"/>
            <a:ext cx="10753200" cy="2115067"/>
          </a:xfrm>
        </p:spPr>
        <p:txBody>
          <a:bodyPr/>
          <a:lstStyle/>
          <a:p>
            <a:pPr>
              <a:buClr>
                <a:srgbClr val="AC0074"/>
              </a:buClr>
            </a:pPr>
            <a:r>
              <a:rPr lang="cs-CZ" sz="2400" dirty="0"/>
              <a:t>Nástroj určený pro venkovská území, město nesmí mít více než 25 000 obyvatel, území musí mít 10 000–100 000 obyvatel</a:t>
            </a:r>
          </a:p>
          <a:p>
            <a:pPr>
              <a:buClr>
                <a:srgbClr val="AC0074"/>
              </a:buClr>
            </a:pPr>
            <a:r>
              <a:rPr lang="cs-CZ" sz="2400" dirty="0"/>
              <a:t>Realizován přes tzv. Místní akční skupiny</a:t>
            </a:r>
          </a:p>
          <a:p>
            <a:pPr>
              <a:buClr>
                <a:srgbClr val="AC0074"/>
              </a:buClr>
            </a:pPr>
            <a:r>
              <a:rPr lang="cs-CZ" sz="2400" dirty="0"/>
              <a:t>Partnerství veřejného, neziskového a podnikatelského sektoru</a:t>
            </a:r>
          </a:p>
          <a:p>
            <a:pPr>
              <a:buClr>
                <a:srgbClr val="AC0074"/>
              </a:buClr>
            </a:pPr>
            <a:r>
              <a:rPr lang="cs-CZ" sz="2400" dirty="0"/>
              <a:t>Formálně se jedná o obecně prospěšnou společnost (o.p.s.) nebo o zapsaný spolek (</a:t>
            </a:r>
            <a:r>
              <a:rPr lang="cs-CZ" sz="2400" dirty="0" err="1"/>
              <a:t>z.s</a:t>
            </a:r>
            <a:r>
              <a:rPr lang="cs-CZ" sz="2400" dirty="0"/>
              <a:t>.)</a:t>
            </a:r>
          </a:p>
          <a:p>
            <a:pPr>
              <a:buClr>
                <a:srgbClr val="AC0074"/>
              </a:buClr>
            </a:pPr>
            <a:endParaRPr lang="cs-CZ" sz="2400" dirty="0"/>
          </a:p>
          <a:p>
            <a:pPr>
              <a:buClr>
                <a:srgbClr val="AC0074"/>
              </a:buClr>
            </a:pPr>
            <a:endParaRPr lang="cs-CZ" sz="2400" dirty="0"/>
          </a:p>
        </p:txBody>
      </p:sp>
      <p:sp>
        <p:nvSpPr>
          <p:cNvPr id="8" name="Zástupný symbol pro obsah 4">
            <a:extLst>
              <a:ext uri="{FF2B5EF4-FFF2-40B4-BE49-F238E27FC236}">
                <a16:creationId xmlns:a16="http://schemas.microsoft.com/office/drawing/2014/main" id="{C99D4141-6E40-4F50-A6FC-5E578B35C5A2}"/>
              </a:ext>
            </a:extLst>
          </p:cNvPr>
          <p:cNvSpPr txBox="1">
            <a:spLocks/>
          </p:cNvSpPr>
          <p:nvPr/>
        </p:nvSpPr>
        <p:spPr>
          <a:xfrm>
            <a:off x="1435109" y="1737120"/>
            <a:ext cx="10753200" cy="21150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AC0074"/>
              </a:buClr>
            </a:pPr>
            <a:endParaRPr lang="cs-CZ" sz="2400" kern="0" dirty="0"/>
          </a:p>
          <a:p>
            <a:pPr>
              <a:buClr>
                <a:srgbClr val="AC0074"/>
              </a:buClr>
            </a:pPr>
            <a:endParaRPr lang="cs-CZ" sz="2400" kern="0" dirty="0"/>
          </a:p>
        </p:txBody>
      </p:sp>
    </p:spTree>
    <p:extLst>
      <p:ext uri="{BB962C8B-B14F-4D97-AF65-F5344CB8AC3E}">
        <p14:creationId xmlns:p14="http://schemas.microsoft.com/office/powerpoint/2010/main" val="3470068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>
              <a:solidFill>
                <a:srgbClr val="AC0074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>
                <a:solidFill>
                  <a:srgbClr val="AC0074"/>
                </a:solidFill>
              </a:rPr>
              <a:pPr/>
              <a:t>14</a:t>
            </a:fld>
            <a:endParaRPr lang="cs-CZ" altLang="cs-CZ" dirty="0">
              <a:solidFill>
                <a:srgbClr val="AC0074"/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282709" y="1584720"/>
            <a:ext cx="10753200" cy="2115067"/>
          </a:xfrm>
        </p:spPr>
        <p:txBody>
          <a:bodyPr/>
          <a:lstStyle/>
          <a:p>
            <a:pPr>
              <a:buClr>
                <a:srgbClr val="AC0074"/>
              </a:buClr>
            </a:pPr>
            <a:endParaRPr lang="cs-CZ" sz="2400" dirty="0"/>
          </a:p>
          <a:p>
            <a:pPr>
              <a:buClr>
                <a:srgbClr val="AC0074"/>
              </a:buClr>
            </a:pPr>
            <a:endParaRPr lang="cs-CZ" sz="2400" dirty="0"/>
          </a:p>
        </p:txBody>
      </p:sp>
      <p:pic>
        <p:nvPicPr>
          <p:cNvPr id="8" name="Obrázek 7" descr="C:\Users\Roman\AppData\Local\Microsoft\Windows\Temporary Internet Files\Content.Word\Nový obrázek (3).bmp">
            <a:extLst>
              <a:ext uri="{FF2B5EF4-FFF2-40B4-BE49-F238E27FC236}">
                <a16:creationId xmlns:a16="http://schemas.microsoft.com/office/drawing/2014/main" id="{3DC1DA15-6957-43E6-92E3-5E41422591E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926" t="1335" r="926" b="2669"/>
          <a:stretch>
            <a:fillRect/>
          </a:stretch>
        </p:blipFill>
        <p:spPr bwMode="auto">
          <a:xfrm>
            <a:off x="1443761" y="47800"/>
            <a:ext cx="9906410" cy="676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14074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>
              <a:solidFill>
                <a:srgbClr val="AC0074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>
                <a:solidFill>
                  <a:srgbClr val="AC0074"/>
                </a:solidFill>
              </a:rPr>
              <a:pPr/>
              <a:t>15</a:t>
            </a:fld>
            <a:endParaRPr lang="cs-CZ" altLang="cs-CZ" dirty="0">
              <a:solidFill>
                <a:srgbClr val="AC0074"/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AC0074"/>
                </a:solidFill>
              </a:rPr>
              <a:t>Principy metody CLLD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282709" y="1584720"/>
            <a:ext cx="10753200" cy="2115067"/>
          </a:xfrm>
        </p:spPr>
        <p:txBody>
          <a:bodyPr/>
          <a:lstStyle/>
          <a:p>
            <a:pPr>
              <a:buClr>
                <a:srgbClr val="AC0074"/>
              </a:buClr>
            </a:pPr>
            <a:r>
              <a:rPr lang="cs-CZ" sz="2400" dirty="0"/>
              <a:t>Teritoriální přístup</a:t>
            </a:r>
          </a:p>
          <a:p>
            <a:pPr>
              <a:buClr>
                <a:srgbClr val="AC0074"/>
              </a:buClr>
            </a:pPr>
            <a:r>
              <a:rPr lang="cs-CZ" sz="2400" dirty="0"/>
              <a:t>Přístup zespodu nahoru</a:t>
            </a:r>
          </a:p>
          <a:p>
            <a:pPr>
              <a:buClr>
                <a:srgbClr val="AC0074"/>
              </a:buClr>
            </a:pPr>
            <a:r>
              <a:rPr lang="cs-CZ" sz="2400" dirty="0"/>
              <a:t>Místní </a:t>
            </a:r>
            <a:r>
              <a:rPr lang="cs-CZ" sz="2400" dirty="0" err="1"/>
              <a:t>veřejno</a:t>
            </a:r>
            <a:r>
              <a:rPr lang="cs-CZ" sz="2400" dirty="0"/>
              <a:t>-soukromá partnerství</a:t>
            </a:r>
          </a:p>
          <a:p>
            <a:pPr>
              <a:buClr>
                <a:srgbClr val="AC0074"/>
              </a:buClr>
            </a:pPr>
            <a:r>
              <a:rPr lang="cs-CZ" sz="2400" dirty="0"/>
              <a:t>Inovativní přístup</a:t>
            </a:r>
          </a:p>
          <a:p>
            <a:pPr>
              <a:buClr>
                <a:srgbClr val="AC0074"/>
              </a:buClr>
            </a:pPr>
            <a:r>
              <a:rPr lang="cs-CZ" sz="2400" dirty="0"/>
              <a:t>Integrovaný a </a:t>
            </a:r>
            <a:r>
              <a:rPr lang="cs-CZ" sz="2400" dirty="0" err="1"/>
              <a:t>multisektorový</a:t>
            </a:r>
            <a:r>
              <a:rPr lang="cs-CZ" sz="2400" dirty="0"/>
              <a:t> přístup</a:t>
            </a:r>
          </a:p>
          <a:p>
            <a:pPr>
              <a:buClr>
                <a:srgbClr val="AC0074"/>
              </a:buClr>
            </a:pPr>
            <a:r>
              <a:rPr lang="cs-CZ" sz="2400" dirty="0"/>
              <a:t>Decentralizovaná administrace</a:t>
            </a:r>
          </a:p>
          <a:p>
            <a:pPr>
              <a:buClr>
                <a:srgbClr val="AC0074"/>
              </a:buClr>
            </a:pPr>
            <a:r>
              <a:rPr lang="cs-CZ" sz="2400" dirty="0"/>
              <a:t>Síťování</a:t>
            </a:r>
          </a:p>
          <a:p>
            <a:pPr>
              <a:buClr>
                <a:srgbClr val="AC0074"/>
              </a:buClr>
            </a:pPr>
            <a:r>
              <a:rPr lang="cs-CZ" sz="2400" dirty="0"/>
              <a:t>Spolupráce</a:t>
            </a:r>
          </a:p>
          <a:p>
            <a:pPr>
              <a:buClr>
                <a:srgbClr val="AC0074"/>
              </a:buClr>
            </a:pPr>
            <a:endParaRPr lang="cs-CZ" sz="2400" dirty="0"/>
          </a:p>
          <a:p>
            <a:pPr>
              <a:buClr>
                <a:srgbClr val="AC0074"/>
              </a:buClr>
            </a:pPr>
            <a:endParaRPr lang="cs-CZ" sz="2400" dirty="0"/>
          </a:p>
        </p:txBody>
      </p:sp>
      <p:sp>
        <p:nvSpPr>
          <p:cNvPr id="8" name="Zástupný symbol pro obsah 4">
            <a:extLst>
              <a:ext uri="{FF2B5EF4-FFF2-40B4-BE49-F238E27FC236}">
                <a16:creationId xmlns:a16="http://schemas.microsoft.com/office/drawing/2014/main" id="{C99D4141-6E40-4F50-A6FC-5E578B35C5A2}"/>
              </a:ext>
            </a:extLst>
          </p:cNvPr>
          <p:cNvSpPr txBox="1">
            <a:spLocks/>
          </p:cNvSpPr>
          <p:nvPr/>
        </p:nvSpPr>
        <p:spPr>
          <a:xfrm>
            <a:off x="1435109" y="1737120"/>
            <a:ext cx="10753200" cy="21150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AC0074"/>
              </a:buClr>
            </a:pPr>
            <a:endParaRPr lang="cs-CZ" sz="2400" kern="0" dirty="0"/>
          </a:p>
          <a:p>
            <a:pPr>
              <a:buClr>
                <a:srgbClr val="AC0074"/>
              </a:buClr>
            </a:pPr>
            <a:endParaRPr lang="cs-CZ" sz="2400" kern="0" dirty="0"/>
          </a:p>
        </p:txBody>
      </p:sp>
    </p:spTree>
    <p:extLst>
      <p:ext uri="{BB962C8B-B14F-4D97-AF65-F5344CB8AC3E}">
        <p14:creationId xmlns:p14="http://schemas.microsoft.com/office/powerpoint/2010/main" val="104635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>
              <a:solidFill>
                <a:srgbClr val="AC0074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>
                <a:solidFill>
                  <a:srgbClr val="AC0074"/>
                </a:solidFill>
              </a:rPr>
              <a:pPr/>
              <a:t>16</a:t>
            </a:fld>
            <a:endParaRPr lang="cs-CZ" altLang="cs-CZ" dirty="0">
              <a:solidFill>
                <a:srgbClr val="AC0074"/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282709" y="1584720"/>
            <a:ext cx="10753200" cy="2115067"/>
          </a:xfrm>
        </p:spPr>
        <p:txBody>
          <a:bodyPr/>
          <a:lstStyle/>
          <a:p>
            <a:pPr>
              <a:buClr>
                <a:srgbClr val="AC0074"/>
              </a:buClr>
            </a:pPr>
            <a:endParaRPr lang="cs-CZ" sz="2400" dirty="0"/>
          </a:p>
          <a:p>
            <a:pPr>
              <a:buClr>
                <a:srgbClr val="AC0074"/>
              </a:buClr>
            </a:pPr>
            <a:endParaRPr lang="cs-CZ" sz="2400" dirty="0"/>
          </a:p>
        </p:txBody>
      </p:sp>
      <p:sp>
        <p:nvSpPr>
          <p:cNvPr id="8" name="Zástupný symbol pro obsah 4">
            <a:extLst>
              <a:ext uri="{FF2B5EF4-FFF2-40B4-BE49-F238E27FC236}">
                <a16:creationId xmlns:a16="http://schemas.microsoft.com/office/drawing/2014/main" id="{C99D4141-6E40-4F50-A6FC-5E578B35C5A2}"/>
              </a:ext>
            </a:extLst>
          </p:cNvPr>
          <p:cNvSpPr txBox="1">
            <a:spLocks/>
          </p:cNvSpPr>
          <p:nvPr/>
        </p:nvSpPr>
        <p:spPr>
          <a:xfrm>
            <a:off x="1435109" y="1737120"/>
            <a:ext cx="10753200" cy="21150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AC0074"/>
              </a:buClr>
            </a:pPr>
            <a:endParaRPr lang="cs-CZ" sz="2400" kern="0" dirty="0"/>
          </a:p>
          <a:p>
            <a:pPr>
              <a:buClr>
                <a:srgbClr val="AC0074"/>
              </a:buClr>
            </a:pPr>
            <a:endParaRPr lang="cs-CZ" sz="2400" kern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FF42CB0-18CF-4966-BD3F-2B1597B4E5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1791" y="17992"/>
            <a:ext cx="6468417" cy="682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1718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>
              <a:solidFill>
                <a:srgbClr val="AC0074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>
                <a:solidFill>
                  <a:srgbClr val="AC0074"/>
                </a:solidFill>
              </a:rPr>
              <a:pPr/>
              <a:t>17</a:t>
            </a:fld>
            <a:endParaRPr lang="cs-CZ" altLang="cs-CZ" dirty="0">
              <a:solidFill>
                <a:srgbClr val="AC0074"/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224252"/>
            <a:ext cx="10753200" cy="451576"/>
          </a:xfrm>
        </p:spPr>
        <p:txBody>
          <a:bodyPr/>
          <a:lstStyle/>
          <a:p>
            <a:r>
              <a:rPr lang="cs-CZ" dirty="0">
                <a:solidFill>
                  <a:srgbClr val="AC0074"/>
                </a:solidFill>
              </a:rPr>
              <a:t>Typické činnosti MAS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000" y="1313933"/>
            <a:ext cx="10753200" cy="2115067"/>
          </a:xfrm>
        </p:spPr>
        <p:txBody>
          <a:bodyPr/>
          <a:lstStyle/>
          <a:p>
            <a:pPr>
              <a:buClr>
                <a:srgbClr val="AC0074"/>
              </a:buClr>
            </a:pPr>
            <a:r>
              <a:rPr lang="cs-CZ" sz="2400" dirty="0"/>
              <a:t>Provozní (administrativní) činnosti</a:t>
            </a:r>
          </a:p>
          <a:p>
            <a:pPr lvl="1">
              <a:buClr>
                <a:srgbClr val="AC0074"/>
              </a:buClr>
            </a:pPr>
            <a:r>
              <a:rPr lang="cs-CZ" sz="1600" dirty="0"/>
              <a:t>příprava a vyhlašování výzev, příjem žádostí, hodnocení a výběr projektů, monitoring a evaluace realizace SCLLD, aktualizace SCLLD, rozvoj odborné a organizační kapacity MAS. </a:t>
            </a:r>
          </a:p>
          <a:p>
            <a:pPr>
              <a:buClr>
                <a:srgbClr val="AC0074"/>
              </a:buClr>
            </a:pPr>
            <a:r>
              <a:rPr lang="cs-CZ" sz="2400" dirty="0"/>
              <a:t>Animační činnosti</a:t>
            </a:r>
          </a:p>
          <a:p>
            <a:pPr lvl="1">
              <a:buClr>
                <a:srgbClr val="AC0074"/>
              </a:buClr>
            </a:pPr>
            <a:r>
              <a:rPr lang="cs-CZ" sz="1600" dirty="0"/>
              <a:t>podporu partnerství, spolupráce a informační, výměnu mezi místními aktéry, informování o zaměření SCLLD a její propagaci, o animaci, školských zařízení na území MAS.</a:t>
            </a:r>
          </a:p>
        </p:txBody>
      </p:sp>
    </p:spTree>
    <p:extLst>
      <p:ext uri="{BB962C8B-B14F-4D97-AF65-F5344CB8AC3E}">
        <p14:creationId xmlns:p14="http://schemas.microsoft.com/office/powerpoint/2010/main" val="38075637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>
              <a:solidFill>
                <a:srgbClr val="AC0074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>
                <a:solidFill>
                  <a:srgbClr val="AC0074"/>
                </a:solidFill>
              </a:rPr>
              <a:pPr/>
              <a:t>18</a:t>
            </a:fld>
            <a:endParaRPr lang="cs-CZ" altLang="cs-CZ" dirty="0">
              <a:solidFill>
                <a:srgbClr val="AC0074"/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AC0074"/>
                </a:solidFill>
              </a:rPr>
              <a:t>Úkoly místních akčních skupin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282709" y="1584720"/>
            <a:ext cx="10753200" cy="2115067"/>
          </a:xfrm>
        </p:spPr>
        <p:txBody>
          <a:bodyPr/>
          <a:lstStyle/>
          <a:p>
            <a:pPr>
              <a:buClr>
                <a:srgbClr val="AC0074"/>
              </a:buClr>
            </a:pPr>
            <a:r>
              <a:rPr lang="cs-CZ" sz="2000" dirty="0"/>
              <a:t>prezentování SCLLD Regionální stálé konferenci, včetně jejích aktualizací; </a:t>
            </a:r>
          </a:p>
          <a:p>
            <a:pPr>
              <a:buClr>
                <a:srgbClr val="AC0074"/>
              </a:buClr>
            </a:pPr>
            <a:r>
              <a:rPr lang="cs-CZ" sz="2000" dirty="0"/>
              <a:t>zvyšování způsobilosti místních aktérů pro vypracovávání a provádění projektů, včetně jejich schopností v oblasti projektového řízení; </a:t>
            </a:r>
          </a:p>
          <a:p>
            <a:pPr>
              <a:buClr>
                <a:srgbClr val="AC0074"/>
              </a:buClr>
            </a:pPr>
            <a:r>
              <a:rPr lang="cs-CZ" sz="2000" dirty="0"/>
              <a:t>vypracování nediskriminačního a transparentního výběrového řízení a objektivních preferenčních kritérií pro výběr projektů, jež brání střetu zájmů a jejich předložení ke schválení řídícímu orgánu příslušného operačního programu (v případě PRV schvaluje tato kritéria pouze SZIF), a dále zajištění, aby nejméně 50 % hlasů při rozhodování o výběru projektů měli partneři, kteří nezastupují veřejný sektor; výběr projektů musí probíhat na základě písemného postupu; </a:t>
            </a:r>
          </a:p>
          <a:p>
            <a:pPr>
              <a:buClr>
                <a:srgbClr val="AC0074"/>
              </a:buClr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9659161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>
              <a:solidFill>
                <a:srgbClr val="AC0074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>
                <a:solidFill>
                  <a:srgbClr val="AC0074"/>
                </a:solidFill>
              </a:rPr>
              <a:pPr/>
              <a:t>19</a:t>
            </a:fld>
            <a:endParaRPr lang="cs-CZ" altLang="cs-CZ" dirty="0">
              <a:solidFill>
                <a:srgbClr val="AC0074"/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378000"/>
            <a:ext cx="10753200" cy="451576"/>
          </a:xfrm>
        </p:spPr>
        <p:txBody>
          <a:bodyPr/>
          <a:lstStyle/>
          <a:p>
            <a:r>
              <a:rPr lang="cs-CZ" dirty="0">
                <a:solidFill>
                  <a:srgbClr val="AC0074"/>
                </a:solidFill>
              </a:rPr>
              <a:t>Úkoly místních akčních skupin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318639" y="989635"/>
            <a:ext cx="10753200" cy="2115067"/>
          </a:xfrm>
        </p:spPr>
        <p:txBody>
          <a:bodyPr/>
          <a:lstStyle/>
          <a:p>
            <a:pPr>
              <a:buClr>
                <a:srgbClr val="AC0074"/>
              </a:buClr>
            </a:pPr>
            <a:r>
              <a:rPr lang="cs-CZ" sz="2400" dirty="0"/>
              <a:t>při výběru projektů zajišťování jejich souladu se strategií komunitně vedeného místního rozvoje tím, že stanoví jejich pořadí podle přínosu těchto projektů k plnění záměrů a cílů strategií,</a:t>
            </a:r>
          </a:p>
          <a:p>
            <a:pPr>
              <a:buClr>
                <a:srgbClr val="AC0074"/>
              </a:buClr>
            </a:pPr>
            <a:r>
              <a:rPr lang="cs-CZ" sz="2400" dirty="0"/>
              <a:t>příprava a zveřejňování výzev na úrovni MAS (tzv. “výzev MAS“) k podávání žádostí o podporu včetně vymezení kritérií výběru,</a:t>
            </a:r>
          </a:p>
          <a:p>
            <a:pPr>
              <a:buClr>
                <a:srgbClr val="AC0074"/>
              </a:buClr>
            </a:pPr>
            <a:r>
              <a:rPr lang="cs-CZ" sz="2400" dirty="0"/>
              <a:t>přijímání a hodnocení (formálních náležitostí, přijatelnosti a věcné hodnocení) žádostí o podporu; </a:t>
            </a:r>
          </a:p>
          <a:p>
            <a:pPr>
              <a:buClr>
                <a:srgbClr val="AC0074"/>
              </a:buClr>
            </a:pPr>
            <a:r>
              <a:rPr lang="cs-CZ" sz="2400" dirty="0"/>
              <a:t>výběr projektů k realizaci a stanovení výše podpory; </a:t>
            </a:r>
          </a:p>
          <a:p>
            <a:pPr>
              <a:buClr>
                <a:srgbClr val="AC0074"/>
              </a:buClr>
            </a:pPr>
            <a:r>
              <a:rPr lang="cs-CZ" sz="2400" dirty="0"/>
              <a:t>zajištění administrace SCLLD a projektů vybraných k realizaci v rámci jednotlivých programů;</a:t>
            </a:r>
          </a:p>
          <a:p>
            <a:pPr>
              <a:buClr>
                <a:srgbClr val="AC0074"/>
              </a:buClr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253590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1293720" y="6129845"/>
            <a:ext cx="7920000" cy="252000"/>
          </a:xfrm>
        </p:spPr>
        <p:txBody>
          <a:bodyPr/>
          <a:lstStyle/>
          <a:p>
            <a:endParaRPr lang="cs-CZ" dirty="0">
              <a:solidFill>
                <a:srgbClr val="AC0074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>
                <a:solidFill>
                  <a:srgbClr val="AC0074"/>
                </a:solidFill>
              </a:rPr>
              <a:pPr/>
              <a:t>2</a:t>
            </a:fld>
            <a:endParaRPr lang="cs-CZ" altLang="cs-CZ" dirty="0">
              <a:solidFill>
                <a:srgbClr val="AC0074"/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40000" y="224252"/>
            <a:ext cx="10753200" cy="451576"/>
          </a:xfrm>
        </p:spPr>
        <p:txBody>
          <a:bodyPr/>
          <a:lstStyle/>
          <a:p>
            <a:r>
              <a:rPr lang="cs-CZ" dirty="0">
                <a:solidFill>
                  <a:srgbClr val="AC0074"/>
                </a:solidFill>
              </a:rPr>
              <a:t>Integrované nástroje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00" y="675828"/>
            <a:ext cx="10753200" cy="1348915"/>
          </a:xfrm>
        </p:spPr>
        <p:txBody>
          <a:bodyPr/>
          <a:lstStyle/>
          <a:p>
            <a:pPr>
              <a:buClr>
                <a:srgbClr val="AC0074"/>
              </a:buClr>
            </a:pPr>
            <a:r>
              <a:rPr lang="cs-CZ" sz="2400" dirty="0"/>
              <a:t>Slouží k provázanějšímu rozvoji městských i venkovských regionů.</a:t>
            </a:r>
          </a:p>
          <a:p>
            <a:pPr>
              <a:buClr>
                <a:srgbClr val="AC0074"/>
              </a:buClr>
            </a:pPr>
            <a:r>
              <a:rPr lang="cs-CZ" sz="2400" dirty="0"/>
              <a:t>Integrovaný přístup =  </a:t>
            </a:r>
            <a:r>
              <a:rPr lang="cs-CZ" sz="2400" b="1" dirty="0"/>
              <a:t>věcná</a:t>
            </a:r>
            <a:r>
              <a:rPr lang="cs-CZ" sz="2400" dirty="0"/>
              <a:t> (provázané tematické/sektorové intervence), </a:t>
            </a:r>
            <a:r>
              <a:rPr lang="cs-CZ" sz="2400" b="1" dirty="0"/>
              <a:t>územní</a:t>
            </a:r>
            <a:r>
              <a:rPr lang="cs-CZ" sz="2400" dirty="0"/>
              <a:t> (realizace intervencí ve spojitém území) a </a:t>
            </a:r>
            <a:r>
              <a:rPr lang="cs-CZ" sz="2400" b="1" dirty="0"/>
              <a:t>časová</a:t>
            </a:r>
            <a:r>
              <a:rPr lang="cs-CZ" sz="2400" dirty="0"/>
              <a:t> (sladění návazností intervencí) provázanost intervencí realizovaných na základě integrované strategie rozvoje území.</a:t>
            </a:r>
          </a:p>
          <a:p>
            <a:pPr>
              <a:buClr>
                <a:srgbClr val="AC0074"/>
              </a:buClr>
            </a:pPr>
            <a:r>
              <a:rPr lang="cs-CZ" sz="2400" dirty="0"/>
              <a:t>ČR má pro období EU 2014–2020 tři integrované nástroje: </a:t>
            </a:r>
          </a:p>
          <a:p>
            <a:pPr lvl="1">
              <a:buClr>
                <a:srgbClr val="AC0074"/>
              </a:buClr>
            </a:pPr>
            <a:r>
              <a:rPr lang="cs-CZ" sz="1600" dirty="0"/>
              <a:t>Integrované územní investice (ITI)</a:t>
            </a:r>
          </a:p>
          <a:p>
            <a:pPr lvl="1">
              <a:buClr>
                <a:srgbClr val="AC0074"/>
              </a:buClr>
            </a:pPr>
            <a:r>
              <a:rPr lang="cs-CZ" sz="1600" dirty="0"/>
              <a:t>Integrované plány rozvoje území (IPRÚ)</a:t>
            </a:r>
          </a:p>
          <a:p>
            <a:pPr lvl="1">
              <a:buClr>
                <a:srgbClr val="AC0074"/>
              </a:buClr>
            </a:pPr>
            <a:r>
              <a:rPr lang="cs-CZ" sz="1600" dirty="0"/>
              <a:t>Komunitně vedený místní rozvoj (CLLD)</a:t>
            </a:r>
          </a:p>
          <a:p>
            <a:pPr>
              <a:buClr>
                <a:srgbClr val="AC0074"/>
              </a:buClr>
            </a:pPr>
            <a:r>
              <a:rPr lang="cs-CZ" sz="2400" dirty="0"/>
              <a:t>Způsob jejich užití je zakotven v Metodickém pokynu pro využití integrovaných nástrojů v programovém období 2014–2020 (MPIN)</a:t>
            </a:r>
          </a:p>
          <a:p>
            <a:pPr marL="72000" indent="0">
              <a:buClr>
                <a:srgbClr val="AC0074"/>
              </a:buClr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7174115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>
              <a:solidFill>
                <a:srgbClr val="AC0074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>
                <a:solidFill>
                  <a:srgbClr val="AC0074"/>
                </a:solidFill>
              </a:rPr>
              <a:pPr/>
              <a:t>20</a:t>
            </a:fld>
            <a:endParaRPr lang="cs-CZ" altLang="cs-CZ" dirty="0">
              <a:solidFill>
                <a:srgbClr val="AC0074"/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AC0074"/>
                </a:solidFill>
              </a:rPr>
              <a:t>Úkoly místních akčních skupin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282709" y="1584720"/>
            <a:ext cx="10753200" cy="2115067"/>
          </a:xfrm>
        </p:spPr>
        <p:txBody>
          <a:bodyPr/>
          <a:lstStyle/>
          <a:p>
            <a:pPr>
              <a:buClr>
                <a:srgbClr val="AC0074"/>
              </a:buClr>
            </a:pPr>
            <a:r>
              <a:rPr lang="cs-CZ" sz="1800" dirty="0"/>
              <a:t>sledování plnění SCLLD; </a:t>
            </a:r>
          </a:p>
          <a:p>
            <a:pPr>
              <a:buClr>
                <a:srgbClr val="AC0074"/>
              </a:buClr>
            </a:pPr>
            <a:r>
              <a:rPr lang="cs-CZ" sz="1800" dirty="0"/>
              <a:t>sledování podporovaných projektů (evaluace);</a:t>
            </a:r>
          </a:p>
          <a:p>
            <a:pPr>
              <a:buClr>
                <a:srgbClr val="AC0074"/>
              </a:buClr>
            </a:pPr>
            <a:r>
              <a:rPr lang="cs-CZ" sz="1800" dirty="0"/>
              <a:t>vykonávání zvláštních hodnotících činností souvisejících s touto strategií (monitoring, evaluace). Pro zajištění tohoto úkolu bude mít nositel CLLD přístup do MS2014+ včetně možnosti tvorby sestavy projektů realizovaných v rámci své SCLLD.</a:t>
            </a:r>
          </a:p>
          <a:p>
            <a:pPr>
              <a:buClr>
                <a:srgbClr val="AC0074"/>
              </a:buClr>
            </a:pPr>
            <a:r>
              <a:rPr lang="cs-CZ" sz="1800" dirty="0"/>
              <a:t>realizace animačních aktivit směřujících k naplňování SCLLD, s cílem usnadnit výměnu informací mezi zúčastněnými stranami, </a:t>
            </a:r>
          </a:p>
          <a:p>
            <a:pPr>
              <a:buClr>
                <a:srgbClr val="AC0074"/>
              </a:buClr>
            </a:pPr>
            <a:r>
              <a:rPr lang="cs-CZ" sz="1800" dirty="0"/>
              <a:t>propagace SCLLD, informování o SCLLD, </a:t>
            </a:r>
          </a:p>
          <a:p>
            <a:pPr>
              <a:buClr>
                <a:srgbClr val="AC0074"/>
              </a:buClr>
            </a:pPr>
            <a:r>
              <a:rPr lang="cs-CZ" sz="1800" dirty="0"/>
              <a:t>usnadňování výměny informací mezi místními aktéry a koordinace aktivit místních aktérů směřujících k naplňování SCLLD, </a:t>
            </a:r>
          </a:p>
          <a:p>
            <a:pPr>
              <a:buClr>
                <a:srgbClr val="AC0074"/>
              </a:buClr>
            </a:pPr>
            <a:r>
              <a:rPr lang="cs-CZ" sz="1800" dirty="0"/>
              <a:t>podporování potenciálních příjemců v rozvíjení projektových záměrů a přípravě žádostí směřujících k naplňování SCLLD. </a:t>
            </a:r>
          </a:p>
          <a:p>
            <a:pPr>
              <a:buClr>
                <a:srgbClr val="AC0074"/>
              </a:buClr>
            </a:pPr>
            <a:endParaRPr lang="cs-CZ" sz="2400" dirty="0"/>
          </a:p>
          <a:p>
            <a:pPr>
              <a:buClr>
                <a:srgbClr val="AC0074"/>
              </a:buClr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8892983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>
              <a:solidFill>
                <a:srgbClr val="AC0074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>
                <a:solidFill>
                  <a:srgbClr val="AC0074"/>
                </a:solidFill>
              </a:rPr>
              <a:pPr/>
              <a:t>21</a:t>
            </a:fld>
            <a:endParaRPr lang="cs-CZ" altLang="cs-CZ" dirty="0">
              <a:solidFill>
                <a:srgbClr val="AC0074"/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224252"/>
            <a:ext cx="10753200" cy="451576"/>
          </a:xfrm>
        </p:spPr>
        <p:txBody>
          <a:bodyPr/>
          <a:lstStyle/>
          <a:p>
            <a:r>
              <a:rPr lang="cs-CZ" dirty="0">
                <a:solidFill>
                  <a:srgbClr val="AC0074"/>
                </a:solidFill>
              </a:rPr>
              <a:t>Postupy pro vyhlašování výzev administraci projektů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282709" y="1584720"/>
            <a:ext cx="10753200" cy="2115067"/>
          </a:xfrm>
        </p:spPr>
        <p:txBody>
          <a:bodyPr/>
          <a:lstStyle/>
          <a:p>
            <a:pPr>
              <a:buClr>
                <a:srgbClr val="AC0074"/>
              </a:buClr>
            </a:pPr>
            <a:r>
              <a:rPr lang="cs-CZ" sz="1600" dirty="0"/>
              <a:t>ŘO vyhlásí průběžnou výzvu na předkládání žádostí o podporu v rámci CLLD, ve které může stanovit určité společné prvky výzev MAS, postupů a hodnotících kritérií (principy pro tvorbu hodnoticích kritérií, případně vylučovací kritéria zajišťující soulad s programem).</a:t>
            </a:r>
          </a:p>
          <a:p>
            <a:pPr>
              <a:buClr>
                <a:srgbClr val="AC0074"/>
              </a:buClr>
            </a:pPr>
            <a:r>
              <a:rPr lang="cs-CZ" sz="1600" dirty="0"/>
              <a:t>MAS připraví výzvu MAS k předkládání žádostí o podporu v rámci své SCLLD a předloží ji ke schválení ŘO (respektive platební agentuře Státního zemědělského intervenčního fondu (dále také „SZIF“) v případě PRV) prostřednictvím portálu CSSF14 monitorovacího systému MS2014+ (resp. Informačního systému SZIF (dále také „IS SZIF“) v případě PRV). ŘO, resp. platební agentura SZIF si stanoví rozsah údajů výzvy MAS, které podléhají schválení s ohledem na zajištění řádné a transparentní administrace integrovaných projektů SCLLD. V rámci výzvy MAS je uveden přesný popis způsobu výběru projektů a v případě PRV je také vymezena alokace na jednotlivé </a:t>
            </a:r>
            <a:r>
              <a:rPr lang="cs-CZ" sz="1600" dirty="0" err="1"/>
              <a:t>Fiche</a:t>
            </a:r>
            <a:r>
              <a:rPr lang="cs-CZ" sz="1600" dirty="0"/>
              <a:t> SCLLD vyhlášené výzvy MAS. Výzva rovněž obsahuje kritéria pro hodnocení a výběr projektů stanovená s důrazem na soulad projektu s SCLLD a příslušným programem a v souladu s principy pro určení preferenčních kritérií MAS uvedenými ve schválené SCLLD.</a:t>
            </a:r>
          </a:p>
          <a:p>
            <a:pPr>
              <a:buClr>
                <a:srgbClr val="AC0074"/>
              </a:buClr>
            </a:pPr>
            <a:r>
              <a:rPr lang="cs-CZ" sz="1600" dirty="0"/>
              <a:t>ŘO má právo ve výzvě ŘO stanovit některá kritéria pro hodnocení a výběr projektů jako povinná, dále může stanovit kritéria doporučující.</a:t>
            </a:r>
          </a:p>
          <a:p>
            <a:pPr>
              <a:buClr>
                <a:srgbClr val="AC0074"/>
              </a:buClr>
            </a:pPr>
            <a:endParaRPr lang="cs-CZ" sz="2400" dirty="0"/>
          </a:p>
          <a:p>
            <a:pPr>
              <a:buClr>
                <a:srgbClr val="AC0074"/>
              </a:buClr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0544384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>
              <a:solidFill>
                <a:srgbClr val="AC0074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>
                <a:solidFill>
                  <a:srgbClr val="AC0074"/>
                </a:solidFill>
              </a:rPr>
              <a:pPr/>
              <a:t>22</a:t>
            </a:fld>
            <a:endParaRPr lang="cs-CZ" altLang="cs-CZ" dirty="0">
              <a:solidFill>
                <a:srgbClr val="AC0074"/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224252"/>
            <a:ext cx="10753200" cy="451576"/>
          </a:xfrm>
        </p:spPr>
        <p:txBody>
          <a:bodyPr/>
          <a:lstStyle/>
          <a:p>
            <a:r>
              <a:rPr lang="cs-CZ" dirty="0">
                <a:solidFill>
                  <a:srgbClr val="AC0074"/>
                </a:solidFill>
              </a:rPr>
              <a:t>Postupy pro vyhlašování výzev administraci projektů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282709" y="1584720"/>
            <a:ext cx="10753200" cy="2115067"/>
          </a:xfrm>
        </p:spPr>
        <p:txBody>
          <a:bodyPr/>
          <a:lstStyle/>
          <a:p>
            <a:pPr>
              <a:buClr>
                <a:srgbClr val="AC0074"/>
              </a:buClr>
            </a:pPr>
            <a:r>
              <a:rPr lang="cs-CZ" sz="1600" dirty="0"/>
              <a:t>MAS vyhlásí výzvu MAS na předkládání žádostí o podporu v rámci specifické výzvy ŘO. MAS výzvu vyhlašuje prostřednictvím MS2014+ (v případě PRV prostřednictvím IS SZIF), MAS je zároveň výzvu povinna zveřejnit a to minimálně na internetových stránkách MAS. Okamžikem vyhlášení výzvy MAS se rozumí její zveřejnění na internetových stránkách MAS. (Poznámka: Žádosti o podporu jsou vkládány prostřednictvím MS2014+, v případě PRV prostřednictvím IS SZIF). </a:t>
            </a:r>
          </a:p>
          <a:p>
            <a:pPr>
              <a:buClr>
                <a:srgbClr val="AC0074"/>
              </a:buClr>
            </a:pPr>
            <a:r>
              <a:rPr lang="cs-CZ" sz="1600" dirty="0"/>
              <a:t>Příjem projektů Kanceláří MAS, ke každému projektu bude uvedeno registrační číslo.</a:t>
            </a:r>
          </a:p>
          <a:p>
            <a:pPr>
              <a:buClr>
                <a:srgbClr val="AC0074"/>
              </a:buClr>
            </a:pPr>
            <a:r>
              <a:rPr lang="cs-CZ" sz="1600" dirty="0"/>
              <a:t>MAS provádí základní kontrolu administrativní správnosti povinných částí podaných žádostí (kontrola formálních náležitostí a přijatelnosti). MAS kontroluje projekty co do souladu s vyhlášenou výzvou MAS.</a:t>
            </a:r>
          </a:p>
          <a:p>
            <a:pPr>
              <a:buClr>
                <a:srgbClr val="AC0074"/>
              </a:buClr>
            </a:pPr>
            <a:r>
              <a:rPr lang="cs-CZ" sz="1600" dirty="0"/>
              <a:t>MAS provede hodnocení naplnění výběrových kritérií a přijatelnosti podaných projektů. Hodnocení bude mít podobu bodového hodnocení na základě kterého MAS stanoví pořadí projektů, podle pořadí budou vyznačeny projekty navržené ke schválení a projekty náhradní. Body budou uděleny podle přínosu projektů k plnění záměrů a cílů SCLLD za každý specifický cíl SCLLD zvlášť.</a:t>
            </a:r>
          </a:p>
        </p:txBody>
      </p:sp>
    </p:spTree>
    <p:extLst>
      <p:ext uri="{BB962C8B-B14F-4D97-AF65-F5344CB8AC3E}">
        <p14:creationId xmlns:p14="http://schemas.microsoft.com/office/powerpoint/2010/main" val="39294776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>
              <a:solidFill>
                <a:srgbClr val="AC0074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>
                <a:solidFill>
                  <a:srgbClr val="AC0074"/>
                </a:solidFill>
              </a:rPr>
              <a:pPr/>
              <a:t>23</a:t>
            </a:fld>
            <a:endParaRPr lang="cs-CZ" altLang="cs-CZ" dirty="0">
              <a:solidFill>
                <a:srgbClr val="AC0074"/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224252"/>
            <a:ext cx="10753200" cy="451576"/>
          </a:xfrm>
        </p:spPr>
        <p:txBody>
          <a:bodyPr/>
          <a:lstStyle/>
          <a:p>
            <a:r>
              <a:rPr lang="cs-CZ" dirty="0">
                <a:solidFill>
                  <a:srgbClr val="AC0074"/>
                </a:solidFill>
              </a:rPr>
              <a:t>Postupy pro vyhlašování výzev administraci projektů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90065" y="1232490"/>
            <a:ext cx="10753200" cy="2115067"/>
          </a:xfrm>
        </p:spPr>
        <p:txBody>
          <a:bodyPr/>
          <a:lstStyle/>
          <a:p>
            <a:pPr>
              <a:buClr>
                <a:srgbClr val="AC0074"/>
              </a:buClr>
            </a:pPr>
            <a:r>
              <a:rPr lang="cs-CZ" sz="1600" dirty="0"/>
              <a:t>Na základě bodového hodnocení MAS stanoví pořadí projektů podle přínosu těchto operací k plnění záměrů a cílů strategií za každý specifický cíl SCLLD zvlášť. </a:t>
            </a:r>
          </a:p>
          <a:p>
            <a:pPr>
              <a:buClr>
                <a:srgbClr val="AC0074"/>
              </a:buClr>
            </a:pPr>
            <a:r>
              <a:rPr lang="cs-CZ" sz="1600" dirty="0"/>
              <a:t>MAS provede výběr projektů - výše jejich podpory nesmí překročit maximální procentuální výši podpory projektů stanovenou na výzvě ŘO, výši podpory projektu může snížit na úrovni výzvy MAS. </a:t>
            </a:r>
          </a:p>
          <a:p>
            <a:pPr>
              <a:buClr>
                <a:srgbClr val="AC0074"/>
              </a:buClr>
            </a:pPr>
            <a:r>
              <a:rPr lang="cs-CZ" sz="1600" dirty="0"/>
              <a:t>Výběr bude provádět jiný orgán (výběrová komise), než hodnocení míry naplnění výběrových kritérií, proto je tento krok uváděn zvlášť.  Navíc mohou nastat nestandardní situace, které musí řešit nejvyšší orgán MAS. </a:t>
            </a:r>
          </a:p>
          <a:p>
            <a:pPr>
              <a:buClr>
                <a:srgbClr val="AC0074"/>
              </a:buClr>
            </a:pPr>
            <a:r>
              <a:rPr lang="cs-CZ" sz="1600" dirty="0"/>
              <a:t>MAS postoupí vybrané projekty ŘO (respektive platební agentuře SZIF v případě PRV)  k závěrečnému ověření jejich způsobilosti před schválením.</a:t>
            </a:r>
          </a:p>
          <a:p>
            <a:pPr>
              <a:buClr>
                <a:srgbClr val="AC0074"/>
              </a:buClr>
            </a:pPr>
            <a:r>
              <a:rPr lang="cs-CZ" sz="1600" dirty="0"/>
              <a:t>ŘO (respektive platební agentura SZIF v případě PRV) provádí kontrolu způsobilosti projektů a ověření administrativní kontroly. </a:t>
            </a:r>
          </a:p>
          <a:p>
            <a:pPr>
              <a:buClr>
                <a:srgbClr val="AC0074"/>
              </a:buClr>
            </a:pPr>
            <a:r>
              <a:rPr lang="cs-CZ" sz="1600" dirty="0"/>
              <a:t>ŘO (respektive platební agentura SZIF v případě PRV) schválí způsobilé projekty, v pořadí a ve výši podpory schválené MAS k realizaci (ŘO/platební SZIF může schválenou výši podpory snížit, pokud o to požádá žadatel, nebo nebudou požadované výdaje způsobilé v plné výši). Není dotčena pravomoc ŘO provést kontrolu procesních postupů MAS. ŘO nezasahuje do pořadí projektů, jen v případě zjištění nesrovnalostí či porušení postupů. </a:t>
            </a:r>
          </a:p>
          <a:p>
            <a:pPr>
              <a:buClr>
                <a:srgbClr val="AC0074"/>
              </a:buClr>
            </a:pPr>
            <a:endParaRPr lang="cs-CZ" sz="1600" dirty="0"/>
          </a:p>
          <a:p>
            <a:pPr>
              <a:buClr>
                <a:srgbClr val="AC0074"/>
              </a:buClr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1234384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>
              <a:solidFill>
                <a:srgbClr val="AC0074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>
                <a:solidFill>
                  <a:srgbClr val="AC0074"/>
                </a:solidFill>
              </a:rPr>
              <a:pPr/>
              <a:t>24</a:t>
            </a:fld>
            <a:endParaRPr lang="cs-CZ" altLang="cs-CZ" dirty="0">
              <a:solidFill>
                <a:srgbClr val="AC0074"/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224252"/>
            <a:ext cx="10753200" cy="451576"/>
          </a:xfrm>
        </p:spPr>
        <p:txBody>
          <a:bodyPr/>
          <a:lstStyle/>
          <a:p>
            <a:r>
              <a:rPr lang="cs-CZ" dirty="0">
                <a:solidFill>
                  <a:srgbClr val="AC0074"/>
                </a:solidFill>
              </a:rPr>
              <a:t>Postupy pro vyhlašování výzev administraci projektů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000" y="1313933"/>
            <a:ext cx="10753200" cy="2115067"/>
          </a:xfrm>
        </p:spPr>
        <p:txBody>
          <a:bodyPr/>
          <a:lstStyle/>
          <a:p>
            <a:pPr>
              <a:buClr>
                <a:srgbClr val="AC0074"/>
              </a:buClr>
            </a:pPr>
            <a:r>
              <a:rPr lang="cs-CZ" sz="1600" dirty="0"/>
              <a:t>Je vydán právní akt o poskytnutí/převodu podpory ze strany ŘO programu, platební agentury SZIF v případě PRV, nebo oprávněného zprostředkujícího subjektu. </a:t>
            </a:r>
          </a:p>
          <a:p>
            <a:pPr>
              <a:buClr>
                <a:srgbClr val="AC0074"/>
              </a:buClr>
            </a:pPr>
            <a:r>
              <a:rPr lang="cs-CZ" sz="1600" dirty="0"/>
              <a:t>Projekty budou vyvěšeny na webové stránce MAS</a:t>
            </a:r>
          </a:p>
          <a:p>
            <a:pPr>
              <a:buClr>
                <a:srgbClr val="AC0074"/>
              </a:buClr>
            </a:pPr>
            <a:r>
              <a:rPr lang="cs-CZ" sz="1600" dirty="0"/>
              <a:t>Klíčové projekty MAS jsou administrovány v souladu s postupem pro administraci klíčových projektů MAS popsaným v implementační části SCLLD a rovněž v souladu s pravidly stanovenými v řídicí dokumentaci příslušného programu.  MAS musí zajistit dodržení transparentních a nediskriminačních postupů hodnocení a výběru projektů.</a:t>
            </a:r>
          </a:p>
          <a:p>
            <a:pPr>
              <a:buClr>
                <a:srgbClr val="AC0074"/>
              </a:buClr>
            </a:pPr>
            <a:r>
              <a:rPr lang="cs-CZ" sz="1600" dirty="0"/>
              <a:t>Kritéria a postupy, podle kterých výběrová komise hodnotí předložené žádosti, stanovuje programový výbor MAS.</a:t>
            </a:r>
          </a:p>
          <a:p>
            <a:pPr>
              <a:buClr>
                <a:srgbClr val="AC0074"/>
              </a:buClr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6546028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>
              <a:solidFill>
                <a:srgbClr val="AC0074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>
                <a:solidFill>
                  <a:srgbClr val="AC0074"/>
                </a:solidFill>
              </a:rPr>
              <a:pPr/>
              <a:t>25</a:t>
            </a:fld>
            <a:endParaRPr lang="cs-CZ" altLang="cs-CZ" dirty="0">
              <a:solidFill>
                <a:srgbClr val="AC0074"/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224252"/>
            <a:ext cx="10753200" cy="451576"/>
          </a:xfrm>
        </p:spPr>
        <p:txBody>
          <a:bodyPr/>
          <a:lstStyle/>
          <a:p>
            <a:r>
              <a:rPr lang="cs-CZ" dirty="0">
                <a:solidFill>
                  <a:srgbClr val="AC0074"/>
                </a:solidFill>
              </a:rPr>
              <a:t>Příklady animační činností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000" y="951327"/>
            <a:ext cx="10753200" cy="2115067"/>
          </a:xfrm>
        </p:spPr>
        <p:txBody>
          <a:bodyPr/>
          <a:lstStyle/>
          <a:p>
            <a:pPr>
              <a:buClr>
                <a:srgbClr val="AC0074"/>
              </a:buClr>
            </a:pPr>
            <a:r>
              <a:rPr lang="cs-CZ" sz="2400" dirty="0"/>
              <a:t>Dotační poradenství (podpora získávání finančních zdrojů do území)</a:t>
            </a:r>
          </a:p>
          <a:p>
            <a:pPr>
              <a:buClr>
                <a:srgbClr val="AC0074"/>
              </a:buClr>
            </a:pPr>
            <a:r>
              <a:rPr lang="cs-CZ" sz="2400" dirty="0"/>
              <a:t>Vzdělávání, osvěta, informování (skupina činností nejvíce spojená se zvyšováním sociálního kapitálu území, uchováním kulturního dědictví a posilováním identity)</a:t>
            </a:r>
          </a:p>
          <a:p>
            <a:pPr>
              <a:buClr>
                <a:srgbClr val="AC0074"/>
              </a:buClr>
            </a:pPr>
            <a:r>
              <a:rPr lang="cs-CZ" sz="2400" dirty="0"/>
              <a:t>Podpora inovací</a:t>
            </a:r>
          </a:p>
          <a:p>
            <a:pPr>
              <a:buClr>
                <a:srgbClr val="AC0074"/>
              </a:buClr>
            </a:pPr>
            <a:r>
              <a:rPr lang="cs-CZ" sz="2400" dirty="0"/>
              <a:t>Síťování a koordinace (podpora zapojení komunity do rozvoje území)</a:t>
            </a:r>
          </a:p>
          <a:p>
            <a:pPr marL="72000" indent="0">
              <a:buClr>
                <a:srgbClr val="AC0074"/>
              </a:buClr>
              <a:buNone/>
            </a:pPr>
            <a:endParaRPr lang="cs-CZ" sz="1600" dirty="0"/>
          </a:p>
          <a:p>
            <a:pPr marL="72000" indent="0">
              <a:buClr>
                <a:srgbClr val="AC0074"/>
              </a:buClr>
              <a:buNone/>
            </a:pPr>
            <a:endParaRPr lang="cs-CZ" sz="1600" dirty="0"/>
          </a:p>
          <a:p>
            <a:pPr marL="72000" indent="0">
              <a:buClr>
                <a:srgbClr val="AC0074"/>
              </a:buClr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2482157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err="1">
                <a:solidFill>
                  <a:srgbClr val="AC0074"/>
                </a:solidFill>
              </a:rPr>
              <a:t>RKPO_Regionální</a:t>
            </a:r>
            <a:r>
              <a:rPr lang="cs-CZ" dirty="0">
                <a:solidFill>
                  <a:srgbClr val="AC0074"/>
                </a:solidFill>
              </a:rPr>
              <a:t> a kohezní politika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>
                <a:solidFill>
                  <a:srgbClr val="AC0074"/>
                </a:solidFill>
              </a:rPr>
              <a:pPr/>
              <a:t>26</a:t>
            </a:fld>
            <a:endParaRPr lang="cs-CZ" altLang="cs-CZ" dirty="0">
              <a:solidFill>
                <a:srgbClr val="AC0074"/>
              </a:solidFill>
            </a:endParaRPr>
          </a:p>
        </p:txBody>
      </p:sp>
      <p:sp>
        <p:nvSpPr>
          <p:cNvPr id="7" name="Bublinový popisek ve tvaru obláčku 6"/>
          <p:cNvSpPr/>
          <p:nvPr/>
        </p:nvSpPr>
        <p:spPr bwMode="auto">
          <a:xfrm>
            <a:off x="1213338" y="571500"/>
            <a:ext cx="9442938" cy="5002823"/>
          </a:xfrm>
          <a:prstGeom prst="cloudCallout">
            <a:avLst/>
          </a:prstGeom>
          <a:solidFill>
            <a:srgbClr val="AC0074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26"/>
          </p:nvPr>
        </p:nvSpPr>
        <p:spPr>
          <a:xfrm>
            <a:off x="2664069" y="1911461"/>
            <a:ext cx="7781192" cy="805361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cs-CZ" sz="3600" dirty="0">
                <a:solidFill>
                  <a:schemeClr val="bg1"/>
                </a:solidFill>
              </a:rPr>
              <a:t>Děkuji za pozornost</a:t>
            </a:r>
          </a:p>
          <a:p>
            <a:pPr algn="ctr">
              <a:lnSpc>
                <a:spcPct val="150000"/>
              </a:lnSpc>
            </a:pPr>
            <a:endParaRPr lang="cs-CZ" sz="3600" dirty="0">
              <a:solidFill>
                <a:schemeClr val="bg1"/>
              </a:solidFill>
              <a:hlinkClick r:id="rId2"/>
            </a:endParaRPr>
          </a:p>
          <a:p>
            <a:pPr algn="ctr">
              <a:lnSpc>
                <a:spcPct val="150000"/>
              </a:lnSpc>
            </a:pPr>
            <a:r>
              <a:rPr lang="cs-CZ" dirty="0"/>
              <a:t>z.silhan@mail.muni.cz</a:t>
            </a:r>
          </a:p>
          <a:p>
            <a:pPr>
              <a:lnSpc>
                <a:spcPct val="150000"/>
              </a:lnSpc>
            </a:pPr>
            <a:endParaRPr lang="cs-CZ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950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>
              <a:solidFill>
                <a:srgbClr val="AC0074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>
                <a:solidFill>
                  <a:srgbClr val="AC0074"/>
                </a:solidFill>
              </a:rPr>
              <a:pPr/>
              <a:t>3</a:t>
            </a:fld>
            <a:endParaRPr lang="cs-CZ" altLang="cs-CZ" dirty="0">
              <a:solidFill>
                <a:srgbClr val="AC0074"/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40000" y="224252"/>
            <a:ext cx="10753200" cy="451576"/>
          </a:xfrm>
        </p:spPr>
        <p:txBody>
          <a:bodyPr/>
          <a:lstStyle/>
          <a:p>
            <a:r>
              <a:rPr lang="cs-CZ" dirty="0">
                <a:solidFill>
                  <a:srgbClr val="AC0074"/>
                </a:solidFill>
              </a:rPr>
              <a:t>Územní dimenze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00" y="675828"/>
            <a:ext cx="10753200" cy="2115067"/>
          </a:xfrm>
        </p:spPr>
        <p:txBody>
          <a:bodyPr/>
          <a:lstStyle/>
          <a:p>
            <a:pPr algn="just">
              <a:buClr>
                <a:srgbClr val="AC0074"/>
              </a:buClr>
            </a:pPr>
            <a:r>
              <a:rPr lang="cs-CZ" sz="2400" dirty="0"/>
              <a:t>Zakotvena v jednotlivých operačních programech, které se promítají do Národního dokumentu k územní dimenzi (NDÚD)</a:t>
            </a:r>
          </a:p>
          <a:p>
            <a:pPr algn="just">
              <a:buClr>
                <a:srgbClr val="AC0074"/>
              </a:buClr>
            </a:pPr>
            <a:r>
              <a:rPr lang="cs-CZ" sz="2400" dirty="0"/>
              <a:t>Dohoda o partnerství: „Je chápána jako možnost koncentrovat prostředky z programů ESI fondů ve specifických typech území podporující jednak konkurenceschopnost (v závislosti na rozvojový potenciál) ČR a také zohledňující požadavek na vyrovnávání územních disparit (ve vztahu k vnitřní diferenciaci území a koncentraci problémů ekonomického, sociálního či environmentálního charakteru). Územní zaměření intervencí v programech financovaných z ESI fondů bude respektovat specifická hlediska.“</a:t>
            </a:r>
          </a:p>
          <a:p>
            <a:pPr marL="72000" indent="0">
              <a:buClr>
                <a:srgbClr val="AC0074"/>
              </a:buClr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775167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>
              <a:solidFill>
                <a:srgbClr val="AC0074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>
                <a:solidFill>
                  <a:srgbClr val="AC0074"/>
                </a:solidFill>
              </a:rPr>
              <a:pPr/>
              <a:t>4</a:t>
            </a:fld>
            <a:endParaRPr lang="cs-CZ" altLang="cs-CZ" dirty="0">
              <a:solidFill>
                <a:srgbClr val="AC0074"/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51520" y="224252"/>
            <a:ext cx="10753200" cy="451576"/>
          </a:xfrm>
        </p:spPr>
        <p:txBody>
          <a:bodyPr/>
          <a:lstStyle/>
          <a:p>
            <a:r>
              <a:rPr lang="cs-CZ" dirty="0">
                <a:solidFill>
                  <a:srgbClr val="AC0074"/>
                </a:solidFill>
              </a:rPr>
              <a:t>Územní dimenze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00" y="675828"/>
            <a:ext cx="10753200" cy="2115067"/>
          </a:xfrm>
        </p:spPr>
        <p:txBody>
          <a:bodyPr/>
          <a:lstStyle/>
          <a:p>
            <a:pPr>
              <a:buClr>
                <a:srgbClr val="AC0074"/>
              </a:buClr>
            </a:pPr>
            <a:endParaRPr lang="cs-CZ" sz="2400" dirty="0"/>
          </a:p>
          <a:p>
            <a:pPr>
              <a:buClr>
                <a:srgbClr val="AC0074"/>
              </a:buClr>
            </a:pPr>
            <a:endParaRPr lang="cs-CZ" sz="2400" dirty="0"/>
          </a:p>
        </p:txBody>
      </p:sp>
      <p:pic>
        <p:nvPicPr>
          <p:cNvPr id="8" name="Zástupný symbol pro obsah 5" descr="Výstřižek9.PNG">
            <a:extLst>
              <a:ext uri="{FF2B5EF4-FFF2-40B4-BE49-F238E27FC236}">
                <a16:creationId xmlns:a16="http://schemas.microsoft.com/office/drawing/2014/main" id="{CB01112B-A7CA-41C8-BAF2-E6C681E6156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641521"/>
            <a:ext cx="10401966" cy="621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314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>
              <a:solidFill>
                <a:srgbClr val="AC0074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>
                <a:solidFill>
                  <a:srgbClr val="AC0074"/>
                </a:solidFill>
              </a:rPr>
              <a:pPr/>
              <a:t>5</a:t>
            </a:fld>
            <a:endParaRPr lang="cs-CZ" altLang="cs-CZ" dirty="0">
              <a:solidFill>
                <a:srgbClr val="AC0074"/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40000" y="224252"/>
            <a:ext cx="10753200" cy="451576"/>
          </a:xfrm>
        </p:spPr>
        <p:txBody>
          <a:bodyPr/>
          <a:lstStyle/>
          <a:p>
            <a:r>
              <a:rPr lang="pt-BR" dirty="0">
                <a:solidFill>
                  <a:srgbClr val="AC0074"/>
                </a:solidFill>
              </a:rPr>
              <a:t>Regionální a Národní stálá konference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66000" y="1077994"/>
            <a:ext cx="10753200" cy="2115067"/>
          </a:xfrm>
        </p:spPr>
        <p:txBody>
          <a:bodyPr/>
          <a:lstStyle/>
          <a:p>
            <a:pPr>
              <a:buClr>
                <a:srgbClr val="AC0074"/>
              </a:buClr>
            </a:pPr>
            <a:r>
              <a:rPr lang="cs-CZ" sz="2400" dirty="0"/>
              <a:t>Pro lepší identifikaci potřeb území a zajištění propojenosti s řídícími orgány (ŘO) byly vytvořeny komunikační platformy s názvem Regionální stálá konference (RSK) a Národní stálá konference (NSK)</a:t>
            </a:r>
          </a:p>
          <a:p>
            <a:pPr>
              <a:buClr>
                <a:srgbClr val="AC0074"/>
              </a:buClr>
            </a:pPr>
            <a:endParaRPr lang="cs-CZ" sz="2400" dirty="0"/>
          </a:p>
          <a:p>
            <a:pPr>
              <a:buClr>
                <a:srgbClr val="AC0074"/>
              </a:buClr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499024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>
              <a:solidFill>
                <a:srgbClr val="AC0074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>
                <a:solidFill>
                  <a:srgbClr val="AC0074"/>
                </a:solidFill>
              </a:rPr>
              <a:pPr/>
              <a:t>6</a:t>
            </a:fld>
            <a:endParaRPr lang="cs-CZ" altLang="cs-CZ" dirty="0">
              <a:solidFill>
                <a:srgbClr val="AC0074"/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40000" y="224252"/>
            <a:ext cx="10753200" cy="451576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66000" y="1077994"/>
            <a:ext cx="10753200" cy="2115067"/>
          </a:xfrm>
        </p:spPr>
        <p:txBody>
          <a:bodyPr/>
          <a:lstStyle/>
          <a:p>
            <a:pPr>
              <a:buClr>
                <a:srgbClr val="AC0074"/>
              </a:buClr>
            </a:pPr>
            <a:endParaRPr lang="cs-CZ" sz="2400" dirty="0"/>
          </a:p>
          <a:p>
            <a:pPr>
              <a:buClr>
                <a:srgbClr val="AC0074"/>
              </a:buClr>
            </a:pPr>
            <a:endParaRPr lang="cs-CZ" sz="2400" dirty="0"/>
          </a:p>
        </p:txBody>
      </p:sp>
      <p:pic>
        <p:nvPicPr>
          <p:cNvPr id="8" name="Zástupný symbol pro obsah 3" descr="Výstřižek10.PNG">
            <a:extLst>
              <a:ext uri="{FF2B5EF4-FFF2-40B4-BE49-F238E27FC236}">
                <a16:creationId xmlns:a16="http://schemas.microsoft.com/office/drawing/2014/main" id="{EADE5221-4BC3-41F0-AD64-515A165B33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14920" y="0"/>
            <a:ext cx="8503480" cy="6825310"/>
          </a:xfr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CF0055B-DC16-4DEF-95F3-7710D5ECEC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3659" y="0"/>
            <a:ext cx="85446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614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>
              <a:solidFill>
                <a:srgbClr val="AC0074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>
                <a:solidFill>
                  <a:srgbClr val="AC0074"/>
                </a:solidFill>
              </a:rPr>
              <a:pPr/>
              <a:t>7</a:t>
            </a:fld>
            <a:endParaRPr lang="cs-CZ" altLang="cs-CZ" dirty="0">
              <a:solidFill>
                <a:srgbClr val="AC0074"/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40000" y="224252"/>
            <a:ext cx="10753200" cy="451576"/>
          </a:xfrm>
        </p:spPr>
        <p:txBody>
          <a:bodyPr/>
          <a:lstStyle/>
          <a:p>
            <a:r>
              <a:rPr lang="cs-CZ" dirty="0">
                <a:solidFill>
                  <a:srgbClr val="AC0074"/>
                </a:solidFill>
              </a:rPr>
              <a:t>Integrované nástroje alokace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00" y="792856"/>
            <a:ext cx="10753200" cy="2115067"/>
          </a:xfrm>
        </p:spPr>
        <p:txBody>
          <a:bodyPr/>
          <a:lstStyle/>
          <a:p>
            <a:pPr>
              <a:buClr>
                <a:srgbClr val="AC0074"/>
              </a:buClr>
            </a:pPr>
            <a:endParaRPr lang="cs-CZ" sz="2400" dirty="0"/>
          </a:p>
          <a:p>
            <a:pPr>
              <a:buClr>
                <a:srgbClr val="AC0074"/>
              </a:buClr>
            </a:pPr>
            <a:endParaRPr lang="cs-CZ" sz="2400" dirty="0"/>
          </a:p>
        </p:txBody>
      </p:sp>
      <p:sp>
        <p:nvSpPr>
          <p:cNvPr id="10" name="Zástupný symbol pro obsah 4">
            <a:extLst>
              <a:ext uri="{FF2B5EF4-FFF2-40B4-BE49-F238E27FC236}">
                <a16:creationId xmlns:a16="http://schemas.microsoft.com/office/drawing/2014/main" id="{9D1AFB31-8904-4E9A-ADAB-8297F1ACBC69}"/>
              </a:ext>
            </a:extLst>
          </p:cNvPr>
          <p:cNvSpPr txBox="1">
            <a:spLocks/>
          </p:cNvSpPr>
          <p:nvPr/>
        </p:nvSpPr>
        <p:spPr>
          <a:xfrm>
            <a:off x="692400" y="828228"/>
            <a:ext cx="10753200" cy="21150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AC0074"/>
              </a:buClr>
            </a:pPr>
            <a:endParaRPr lang="cs-CZ" sz="2400" kern="0" dirty="0"/>
          </a:p>
          <a:p>
            <a:pPr>
              <a:buClr>
                <a:srgbClr val="AC0074"/>
              </a:buClr>
            </a:pPr>
            <a:endParaRPr lang="cs-CZ" sz="2400" kern="0" dirty="0"/>
          </a:p>
        </p:txBody>
      </p:sp>
      <p:sp>
        <p:nvSpPr>
          <p:cNvPr id="11" name="Zástupný symbol pro obsah 4">
            <a:extLst>
              <a:ext uri="{FF2B5EF4-FFF2-40B4-BE49-F238E27FC236}">
                <a16:creationId xmlns:a16="http://schemas.microsoft.com/office/drawing/2014/main" id="{7CC74F34-66D6-4F53-BD8B-25AE96646D90}"/>
              </a:ext>
            </a:extLst>
          </p:cNvPr>
          <p:cNvSpPr txBox="1">
            <a:spLocks/>
          </p:cNvSpPr>
          <p:nvPr/>
        </p:nvSpPr>
        <p:spPr>
          <a:xfrm>
            <a:off x="540000" y="1077994"/>
            <a:ext cx="10753200" cy="21150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AC0074"/>
              </a:buClr>
            </a:pPr>
            <a:r>
              <a:rPr lang="cs-CZ" sz="2400" kern="0" dirty="0"/>
              <a:t>Integrovaný regionální operační program (IROP): 8,2 mld. Kč, </a:t>
            </a:r>
          </a:p>
          <a:p>
            <a:pPr>
              <a:buClr>
                <a:srgbClr val="AC0074"/>
              </a:buClr>
            </a:pPr>
            <a:r>
              <a:rPr lang="cs-CZ" sz="2400" kern="0" dirty="0"/>
              <a:t>Program rozvoje venkova (PRV): 4,2 mld. Kč, </a:t>
            </a:r>
          </a:p>
          <a:p>
            <a:pPr>
              <a:buClr>
                <a:srgbClr val="AC0074"/>
              </a:buClr>
            </a:pPr>
            <a:r>
              <a:rPr lang="cs-CZ" sz="2400" kern="0" dirty="0"/>
              <a:t>Operační program Zaměstnanost (OP Z): 1,7 mld. Kč, </a:t>
            </a:r>
          </a:p>
          <a:p>
            <a:pPr>
              <a:buClr>
                <a:srgbClr val="AC0074"/>
              </a:buClr>
            </a:pPr>
            <a:r>
              <a:rPr lang="cs-CZ" sz="2400" kern="0" dirty="0"/>
              <a:t>Operační program Životní prostředí (OP ŽP): 2,5 mld. Kč. </a:t>
            </a:r>
          </a:p>
          <a:p>
            <a:pPr>
              <a:buClr>
                <a:srgbClr val="AC0074"/>
              </a:buClr>
            </a:pPr>
            <a:endParaRPr lang="cs-CZ" sz="2400" kern="0" dirty="0"/>
          </a:p>
        </p:txBody>
      </p:sp>
    </p:spTree>
    <p:extLst>
      <p:ext uri="{BB962C8B-B14F-4D97-AF65-F5344CB8AC3E}">
        <p14:creationId xmlns:p14="http://schemas.microsoft.com/office/powerpoint/2010/main" val="1570920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>
              <a:solidFill>
                <a:srgbClr val="AC0074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>
                <a:solidFill>
                  <a:srgbClr val="AC0074"/>
                </a:solidFill>
              </a:rPr>
              <a:pPr/>
              <a:t>8</a:t>
            </a:fld>
            <a:endParaRPr lang="cs-CZ" altLang="cs-CZ" dirty="0">
              <a:solidFill>
                <a:srgbClr val="AC0074"/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40000" y="224252"/>
            <a:ext cx="10753200" cy="451576"/>
          </a:xfrm>
        </p:spPr>
        <p:txBody>
          <a:bodyPr/>
          <a:lstStyle/>
          <a:p>
            <a:r>
              <a:rPr lang="cs-CZ" dirty="0">
                <a:solidFill>
                  <a:srgbClr val="AC0074"/>
                </a:solidFill>
              </a:rPr>
              <a:t>IROP 4.1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46049" y="597159"/>
            <a:ext cx="10753200" cy="2115067"/>
          </a:xfrm>
        </p:spPr>
        <p:txBody>
          <a:bodyPr/>
          <a:lstStyle/>
          <a:p>
            <a:pPr>
              <a:buClr>
                <a:srgbClr val="AC0074"/>
              </a:buClr>
            </a:pPr>
            <a:r>
              <a:rPr lang="cs-CZ" sz="2400" dirty="0"/>
              <a:t>Vzdělávání </a:t>
            </a:r>
          </a:p>
          <a:p>
            <a:pPr>
              <a:buClr>
                <a:srgbClr val="AC0074"/>
              </a:buClr>
            </a:pPr>
            <a:r>
              <a:rPr lang="cs-CZ" sz="2400" dirty="0"/>
              <a:t>Bezpečnost dopravy </a:t>
            </a:r>
          </a:p>
          <a:p>
            <a:pPr>
              <a:buClr>
                <a:srgbClr val="AC0074"/>
              </a:buClr>
            </a:pPr>
            <a:r>
              <a:rPr lang="cs-CZ" sz="2400" dirty="0"/>
              <a:t>Veřejná doprava  </a:t>
            </a:r>
          </a:p>
          <a:p>
            <a:pPr>
              <a:buClr>
                <a:srgbClr val="AC0074"/>
              </a:buClr>
            </a:pPr>
            <a:r>
              <a:rPr lang="cs-CZ" sz="2400" dirty="0" err="1"/>
              <a:t>Cyklodoprava</a:t>
            </a:r>
            <a:r>
              <a:rPr lang="cs-CZ" sz="2400" dirty="0"/>
              <a:t> </a:t>
            </a:r>
          </a:p>
          <a:p>
            <a:pPr>
              <a:buClr>
                <a:srgbClr val="AC0074"/>
              </a:buClr>
            </a:pPr>
            <a:r>
              <a:rPr lang="cs-CZ" sz="2400" dirty="0"/>
              <a:t>Sociální služby </a:t>
            </a:r>
          </a:p>
          <a:p>
            <a:pPr>
              <a:buClr>
                <a:srgbClr val="AC0074"/>
              </a:buClr>
            </a:pPr>
            <a:r>
              <a:rPr lang="cs-CZ" sz="2400" dirty="0"/>
              <a:t>Sociální podnikání </a:t>
            </a:r>
          </a:p>
          <a:p>
            <a:pPr>
              <a:buClr>
                <a:srgbClr val="AC0074"/>
              </a:buClr>
            </a:pPr>
            <a:r>
              <a:rPr lang="cs-CZ" sz="2400" dirty="0"/>
              <a:t>Komunitní centra </a:t>
            </a:r>
          </a:p>
          <a:p>
            <a:pPr>
              <a:buClr>
                <a:srgbClr val="AC0074"/>
              </a:buClr>
            </a:pPr>
            <a:r>
              <a:rPr lang="cs-CZ" sz="2400" dirty="0"/>
              <a:t>Hasičský záchranný sbor </a:t>
            </a:r>
          </a:p>
          <a:p>
            <a:pPr>
              <a:buClr>
                <a:srgbClr val="AC0074"/>
              </a:buClr>
            </a:pPr>
            <a:r>
              <a:rPr lang="cs-CZ" sz="2400" dirty="0"/>
              <a:t>Kulturní památky </a:t>
            </a:r>
          </a:p>
          <a:p>
            <a:pPr>
              <a:buClr>
                <a:srgbClr val="AC0074"/>
              </a:buClr>
            </a:pPr>
            <a:r>
              <a:rPr lang="cs-CZ" sz="2400" dirty="0"/>
              <a:t>Dokumenty územního rozvoje </a:t>
            </a:r>
          </a:p>
          <a:p>
            <a:pPr>
              <a:buClr>
                <a:srgbClr val="AC0074"/>
              </a:buClr>
            </a:pPr>
            <a:r>
              <a:rPr lang="cs-CZ" sz="2400" dirty="0"/>
              <a:t>Zdravotní služby </a:t>
            </a:r>
          </a:p>
          <a:p>
            <a:pPr marL="72000" indent="0">
              <a:buClr>
                <a:srgbClr val="AC0074"/>
              </a:buClr>
              <a:buNone/>
            </a:pPr>
            <a:endParaRPr lang="cs-CZ" sz="2400" dirty="0"/>
          </a:p>
          <a:p>
            <a:pPr>
              <a:buClr>
                <a:srgbClr val="AC0074"/>
              </a:buClr>
            </a:pPr>
            <a:endParaRPr lang="cs-CZ" sz="2400" dirty="0"/>
          </a:p>
          <a:p>
            <a:pPr>
              <a:buClr>
                <a:srgbClr val="AC0074"/>
              </a:buClr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289718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>
              <a:solidFill>
                <a:srgbClr val="AC0074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>
                <a:solidFill>
                  <a:srgbClr val="AC0074"/>
                </a:solidFill>
              </a:rPr>
              <a:pPr/>
              <a:t>9</a:t>
            </a:fld>
            <a:endParaRPr lang="cs-CZ" altLang="cs-CZ" dirty="0">
              <a:solidFill>
                <a:srgbClr val="AC0074"/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40000" y="224252"/>
            <a:ext cx="10753200" cy="451576"/>
          </a:xfrm>
        </p:spPr>
        <p:txBody>
          <a:bodyPr/>
          <a:lstStyle/>
          <a:p>
            <a:r>
              <a:rPr lang="cs-CZ" dirty="0">
                <a:solidFill>
                  <a:srgbClr val="AC0074"/>
                </a:solidFill>
              </a:rPr>
              <a:t>PRV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64711" y="825118"/>
            <a:ext cx="10753200" cy="2115067"/>
          </a:xfrm>
        </p:spPr>
        <p:txBody>
          <a:bodyPr/>
          <a:lstStyle/>
          <a:p>
            <a:pPr>
              <a:buClr>
                <a:srgbClr val="AC0074"/>
              </a:buClr>
            </a:pPr>
            <a:r>
              <a:rPr lang="cs-CZ" sz="1600" dirty="0"/>
              <a:t>Nezemědělské podnikání </a:t>
            </a:r>
          </a:p>
          <a:p>
            <a:pPr>
              <a:buClr>
                <a:srgbClr val="AC0074"/>
              </a:buClr>
            </a:pPr>
            <a:r>
              <a:rPr lang="cs-CZ" sz="1600" dirty="0"/>
              <a:t>Zemědělské podnikání </a:t>
            </a:r>
          </a:p>
          <a:p>
            <a:pPr>
              <a:buClr>
                <a:srgbClr val="AC0074"/>
              </a:buClr>
            </a:pPr>
            <a:r>
              <a:rPr lang="cs-CZ" sz="1600" dirty="0"/>
              <a:t>Zemědělské produkty </a:t>
            </a:r>
          </a:p>
          <a:p>
            <a:pPr>
              <a:buClr>
                <a:srgbClr val="AC0074"/>
              </a:buClr>
            </a:pPr>
            <a:r>
              <a:rPr lang="cs-CZ" sz="1600" dirty="0"/>
              <a:t>Polní cesty </a:t>
            </a:r>
          </a:p>
          <a:p>
            <a:pPr>
              <a:buClr>
                <a:srgbClr val="AC0074"/>
              </a:buClr>
            </a:pPr>
            <a:r>
              <a:rPr lang="cs-CZ" sz="1600" dirty="0"/>
              <a:t>Komplexní pozemkové úpravy </a:t>
            </a:r>
          </a:p>
          <a:p>
            <a:pPr>
              <a:buClr>
                <a:srgbClr val="AC0074"/>
              </a:buClr>
            </a:pPr>
            <a:r>
              <a:rPr lang="cs-CZ" sz="1600" dirty="0"/>
              <a:t>Lesnické podnikání </a:t>
            </a:r>
          </a:p>
          <a:p>
            <a:pPr>
              <a:buClr>
                <a:srgbClr val="AC0074"/>
              </a:buClr>
            </a:pPr>
            <a:r>
              <a:rPr lang="cs-CZ" sz="1600" dirty="0"/>
              <a:t>Lesní cesty </a:t>
            </a:r>
          </a:p>
          <a:p>
            <a:pPr>
              <a:buClr>
                <a:srgbClr val="AC0074"/>
              </a:buClr>
            </a:pPr>
            <a:r>
              <a:rPr lang="cs-CZ" sz="1600" dirty="0"/>
              <a:t>Neproduktivní investice v lesích </a:t>
            </a:r>
          </a:p>
          <a:p>
            <a:pPr>
              <a:buClr>
                <a:srgbClr val="AC0074"/>
              </a:buClr>
            </a:pPr>
            <a:r>
              <a:rPr lang="cs-CZ" sz="1600" dirty="0"/>
              <a:t>Ochrana dřevin </a:t>
            </a:r>
          </a:p>
          <a:p>
            <a:pPr>
              <a:buClr>
                <a:srgbClr val="AC0074"/>
              </a:buClr>
            </a:pPr>
            <a:r>
              <a:rPr lang="cs-CZ" sz="1600" dirty="0"/>
              <a:t>Prevence před povodněmi </a:t>
            </a:r>
          </a:p>
          <a:p>
            <a:pPr>
              <a:buClr>
                <a:srgbClr val="AC0074"/>
              </a:buClr>
            </a:pPr>
            <a:r>
              <a:rPr lang="cs-CZ" sz="1600" dirty="0"/>
              <a:t>Sdílení zařízení a zdrojů </a:t>
            </a:r>
          </a:p>
          <a:p>
            <a:pPr>
              <a:buClr>
                <a:srgbClr val="AC0074"/>
              </a:buClr>
            </a:pPr>
            <a:r>
              <a:rPr lang="cs-CZ" sz="1600" dirty="0"/>
              <a:t>Krátké dodavatelské řetězce </a:t>
            </a:r>
          </a:p>
          <a:p>
            <a:pPr>
              <a:buClr>
                <a:srgbClr val="AC0074"/>
              </a:buClr>
            </a:pPr>
            <a:r>
              <a:rPr lang="cs-CZ" sz="1600" dirty="0"/>
              <a:t>Informační akce</a:t>
            </a:r>
            <a:endParaRPr lang="cs-CZ" sz="2400" dirty="0"/>
          </a:p>
          <a:p>
            <a:pPr>
              <a:buClr>
                <a:srgbClr val="AC0074"/>
              </a:buClr>
            </a:pPr>
            <a:endParaRPr lang="cs-CZ" sz="2400" dirty="0"/>
          </a:p>
          <a:p>
            <a:pPr>
              <a:buClr>
                <a:srgbClr val="AC0074"/>
              </a:buClr>
            </a:pPr>
            <a:endParaRPr lang="cs-CZ" sz="2400" dirty="0"/>
          </a:p>
          <a:p>
            <a:pPr>
              <a:buClr>
                <a:srgbClr val="AC0074"/>
              </a:buClr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701291903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ECON-CZ.potx" id="{AE58135E-4D61-4028-838C-EC4BFDF857E0}" vid="{3EB0DBB9-0B57-400A-AD77-0800E0296781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8046D1CCB2DE14A915026DAB52104B6" ma:contentTypeVersion="3" ma:contentTypeDescription="Vytvoří nový dokument" ma:contentTypeScope="" ma:versionID="0a138236b808671fdeef32492d0f9935">
  <xsd:schema xmlns:xsd="http://www.w3.org/2001/XMLSchema" xmlns:xs="http://www.w3.org/2001/XMLSchema" xmlns:p="http://schemas.microsoft.com/office/2006/metadata/properties" xmlns:ns2="8e232956-f4eb-4e1c-9e74-998a444d41ca" targetNamespace="http://schemas.microsoft.com/office/2006/metadata/properties" ma:root="true" ma:fieldsID="f9ec4c33d7cf0d19433ee6e25034e395" ns2:_="">
    <xsd:import namespace="8e232956-f4eb-4e1c-9e74-998a444d41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232956-f4eb-4e1c-9e74-998a444d41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BD29638-9E96-4582-BCEB-D9A4849B019D}"/>
</file>

<file path=customXml/itemProps2.xml><?xml version="1.0" encoding="utf-8"?>
<ds:datastoreItem xmlns:ds="http://schemas.openxmlformats.org/officeDocument/2006/customXml" ds:itemID="{4B9A6CBA-7F60-4B45-949B-87AEAC6412E4}"/>
</file>

<file path=customXml/itemProps3.xml><?xml version="1.0" encoding="utf-8"?>
<ds:datastoreItem xmlns:ds="http://schemas.openxmlformats.org/officeDocument/2006/customXml" ds:itemID="{E1F96242-6EDA-46DD-AA8D-EF6125AAD5B1}"/>
</file>

<file path=docProps/app.xml><?xml version="1.0" encoding="utf-8"?>
<Properties xmlns="http://schemas.openxmlformats.org/officeDocument/2006/extended-properties" xmlns:vt="http://schemas.openxmlformats.org/officeDocument/2006/docPropsVTypes">
  <Template>šablona-nový-vizuál</Template>
  <TotalTime>1637</TotalTime>
  <Words>1682</Words>
  <Application>Microsoft Office PowerPoint</Application>
  <PresentationFormat>Širokoúhlá obrazovka</PresentationFormat>
  <Paragraphs>163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0" baseType="lpstr">
      <vt:lpstr>Arial</vt:lpstr>
      <vt:lpstr>Tahoma</vt:lpstr>
      <vt:lpstr>Wingdings</vt:lpstr>
      <vt:lpstr>Prezentace_MU_CZ</vt:lpstr>
      <vt:lpstr>Komunitně vedený místní rozvoj</vt:lpstr>
      <vt:lpstr>Integrované nástroje</vt:lpstr>
      <vt:lpstr>Územní dimenze</vt:lpstr>
      <vt:lpstr>Územní dimenze</vt:lpstr>
      <vt:lpstr>Regionální a Národní stálá konference</vt:lpstr>
      <vt:lpstr>Prezentace aplikace PowerPoint</vt:lpstr>
      <vt:lpstr>Integrované nástroje alokace</vt:lpstr>
      <vt:lpstr>IROP 4.1</vt:lpstr>
      <vt:lpstr>PRV</vt:lpstr>
      <vt:lpstr>OP Z</vt:lpstr>
      <vt:lpstr>OP ŽP </vt:lpstr>
      <vt:lpstr>Postup uplatnění integrovaného nástroje</vt:lpstr>
      <vt:lpstr>Komunitně vedený místní rozvoj CLLD</vt:lpstr>
      <vt:lpstr>Prezentace aplikace PowerPoint</vt:lpstr>
      <vt:lpstr>Principy metody CLLD</vt:lpstr>
      <vt:lpstr>Prezentace aplikace PowerPoint</vt:lpstr>
      <vt:lpstr>Typické činnosti MAS</vt:lpstr>
      <vt:lpstr>Úkoly místních akčních skupin</vt:lpstr>
      <vt:lpstr>Úkoly místních akčních skupin</vt:lpstr>
      <vt:lpstr>Úkoly místních akčních skupin</vt:lpstr>
      <vt:lpstr>Postupy pro vyhlašování výzev administraci projektů</vt:lpstr>
      <vt:lpstr>Postupy pro vyhlašování výzev administraci projektů</vt:lpstr>
      <vt:lpstr>Postupy pro vyhlašování výzev administraci projektů</vt:lpstr>
      <vt:lpstr>Postupy pro vyhlašování výzev administraci projektů</vt:lpstr>
      <vt:lpstr>Příklady animační činností</vt:lpstr>
      <vt:lpstr>Prezentace aplikace PowerPoint</vt:lpstr>
    </vt:vector>
  </TitlesOfParts>
  <Company>Ekonomicko-správní fakulta Masarykovy univerzity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Jaňurová Martina</dc:creator>
  <cp:lastModifiedBy>Zdeněk Šilhan</cp:lastModifiedBy>
  <cp:revision>208</cp:revision>
  <cp:lastPrinted>1601-01-01T00:00:00Z</cp:lastPrinted>
  <dcterms:created xsi:type="dcterms:W3CDTF">2019-03-25T15:01:08Z</dcterms:created>
  <dcterms:modified xsi:type="dcterms:W3CDTF">2020-12-02T12:55:11Z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0x01010068046D1CCB2DE14A915026DAB52104B6</vt:lpwstr>
  </property>
</Properties>
</file>