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5" r:id="rId3"/>
    <p:sldId id="268" r:id="rId4"/>
    <p:sldId id="284" r:id="rId5"/>
    <p:sldId id="304" r:id="rId6"/>
    <p:sldId id="305" r:id="rId7"/>
    <p:sldId id="306" r:id="rId8"/>
    <p:sldId id="323" r:id="rId9"/>
    <p:sldId id="325" r:id="rId10"/>
    <p:sldId id="297" r:id="rId11"/>
    <p:sldId id="298" r:id="rId12"/>
    <p:sldId id="307" r:id="rId13"/>
    <p:sldId id="300" r:id="rId14"/>
    <p:sldId id="329" r:id="rId15"/>
    <p:sldId id="330" r:id="rId16"/>
    <p:sldId id="318" r:id="rId17"/>
    <p:sldId id="319" r:id="rId18"/>
    <p:sldId id="334" r:id="rId19"/>
    <p:sldId id="320" r:id="rId20"/>
    <p:sldId id="321" r:id="rId21"/>
    <p:sldId id="322" r:id="rId22"/>
    <p:sldId id="331" r:id="rId23"/>
    <p:sldId id="332" r:id="rId24"/>
    <p:sldId id="335" r:id="rId25"/>
    <p:sldId id="336" r:id="rId26"/>
    <p:sldId id="337" r:id="rId27"/>
    <p:sldId id="339" r:id="rId28"/>
    <p:sldId id="340" r:id="rId29"/>
    <p:sldId id="341" r:id="rId30"/>
    <p:sldId id="294" r:id="rId31"/>
    <p:sldId id="262" r:id="rId32"/>
    <p:sldId id="263" r:id="rId33"/>
    <p:sldId id="279" r:id="rId34"/>
    <p:sldId id="328" r:id="rId35"/>
    <p:sldId id="326" r:id="rId36"/>
    <p:sldId id="327" r:id="rId37"/>
    <p:sldId id="292" r:id="rId38"/>
    <p:sldId id="293" r:id="rId39"/>
    <p:sldId id="282" r:id="rId40"/>
    <p:sldId id="291" r:id="rId41"/>
    <p:sldId id="342" r:id="rId42"/>
    <p:sldId id="343" r:id="rId43"/>
    <p:sldId id="344" r:id="rId44"/>
    <p:sldId id="308" r:id="rId45"/>
    <p:sldId id="309" r:id="rId46"/>
    <p:sldId id="310" r:id="rId47"/>
    <p:sldId id="311" r:id="rId48"/>
    <p:sldId id="312" r:id="rId49"/>
    <p:sldId id="313" r:id="rId50"/>
    <p:sldId id="314" r:id="rId51"/>
    <p:sldId id="315" r:id="rId52"/>
    <p:sldId id="316" r:id="rId53"/>
    <p:sldId id="317" r:id="rId54"/>
    <p:sldId id="333" r:id="rId55"/>
    <p:sldId id="274" r:id="rId56"/>
    <p:sldId id="275" r:id="rId57"/>
    <p:sldId id="27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4"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C893D65A-C630-4EB2-A27B-E8BD39AE390C}"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78534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893D65A-C630-4EB2-A27B-E8BD39AE390C}"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40356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893D65A-C630-4EB2-A27B-E8BD39AE390C}"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357447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893D65A-C630-4EB2-A27B-E8BD39AE390C}"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112212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893D65A-C630-4EB2-A27B-E8BD39AE390C}"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1448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893D65A-C630-4EB2-A27B-E8BD39AE390C}"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240928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893D65A-C630-4EB2-A27B-E8BD39AE390C}" type="datetimeFigureOut">
              <a:rPr lang="en-GB" smtClean="0"/>
              <a:t>11/09/2018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21792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C893D65A-C630-4EB2-A27B-E8BD39AE390C}" type="datetimeFigureOut">
              <a:rPr lang="en-GB" smtClean="0"/>
              <a:t>11/09/2018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40242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893D65A-C630-4EB2-A27B-E8BD39AE390C}" type="datetimeFigureOut">
              <a:rPr lang="en-GB" smtClean="0"/>
              <a:t>11/09/2018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29394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93D65A-C630-4EB2-A27B-E8BD39AE390C}"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178838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93D65A-C630-4EB2-A27B-E8BD39AE390C}"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EAB0BF48-DCF2-4935-8996-312DE8630EF4}" type="slidenum">
              <a:rPr lang="en-GB" smtClean="0"/>
              <a:t>‹#›</a:t>
            </a:fld>
            <a:endParaRPr lang="en-GB"/>
          </a:p>
        </p:txBody>
      </p:sp>
    </p:spTree>
    <p:extLst>
      <p:ext uri="{BB962C8B-B14F-4D97-AF65-F5344CB8AC3E}">
        <p14:creationId xmlns:p14="http://schemas.microsoft.com/office/powerpoint/2010/main" val="38063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3D65A-C630-4EB2-A27B-E8BD39AE390C}" type="datetimeFigureOut">
              <a:rPr lang="en-GB" smtClean="0"/>
              <a:t>11/09/2018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0BF48-DCF2-4935-8996-312DE8630EF4}" type="slidenum">
              <a:rPr lang="en-GB" smtClean="0"/>
              <a:t>‹#›</a:t>
            </a:fld>
            <a:endParaRPr lang="en-GB"/>
          </a:p>
        </p:txBody>
      </p:sp>
    </p:spTree>
    <p:extLst>
      <p:ext uri="{BB962C8B-B14F-4D97-AF65-F5344CB8AC3E}">
        <p14:creationId xmlns:p14="http://schemas.microsoft.com/office/powerpoint/2010/main" val="401916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Dokument_aplikace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package" Target="../embeddings/Dokument_aplikace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okument_aplikace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package" Target="../embeddings/Dokument_aplikace_Microsoft_Word3.docx"/><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package" Target="../embeddings/Dokument_aplikace_Microsoft_Word4.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package" Target="../embeddings/Dokument_aplikace_Microsoft_Word5.docx"/><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package" Target="../embeddings/Dokument_aplikace_Microsoft_Word6.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package" Target="../embeddings/Dokument_aplikace_Microsoft_Word7.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Dokument_aplikace_Microsoft_Word8.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Dokument_aplikace_Microsoft_Word9.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3" Type="http://schemas.openxmlformats.org/officeDocument/2006/relationships/package" Target="../embeddings/Dokument_aplikace_Microsoft_Word10.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Dokument_aplikace_Microsoft_Word11.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3" Type="http://schemas.openxmlformats.org/officeDocument/2006/relationships/package" Target="../embeddings/Dokument_aplikace_Microsoft_Word12.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4</a:t>
            </a:r>
            <a:r>
              <a:rPr lang="cs-CZ" dirty="0" smtClean="0"/>
              <a:t>. </a:t>
            </a:r>
            <a:r>
              <a:rPr lang="cs-CZ" smtClean="0"/>
              <a:t>TRANSPORT </a:t>
            </a:r>
            <a:r>
              <a:rPr lang="cs-CZ" smtClean="0"/>
              <a:t>COSTS</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72941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52400"/>
            <a:ext cx="8435280" cy="990600"/>
          </a:xfrm>
        </p:spPr>
        <p:txBody>
          <a:bodyPr>
            <a:normAutofit/>
          </a:bodyPr>
          <a:lstStyle/>
          <a:p>
            <a:r>
              <a:rPr lang="en-GB" noProof="0" dirty="0" smtClean="0">
                <a:latin typeface="Calibri" panose="020F0502020204030204" pitchFamily="34" charset="0"/>
              </a:rPr>
              <a:t>Long run costs curves</a:t>
            </a:r>
            <a:endParaRPr lang="en-GB" noProof="0" dirty="0">
              <a:latin typeface="Calibri" panose="020F0502020204030204" pitchFamily="34" charset="0"/>
            </a:endParaRPr>
          </a:p>
        </p:txBody>
      </p:sp>
      <p:pic>
        <p:nvPicPr>
          <p:cNvPr id="4" name="Picture 3" descr="Scan 28. 7. 2015 21.29.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424" y="1497739"/>
            <a:ext cx="5063472" cy="5328592"/>
          </a:xfrm>
          <a:prstGeom prst="rect">
            <a:avLst/>
          </a:prstGeom>
        </p:spPr>
      </p:pic>
    </p:spTree>
    <p:extLst>
      <p:ext uri="{BB962C8B-B14F-4D97-AF65-F5344CB8AC3E}">
        <p14:creationId xmlns:p14="http://schemas.microsoft.com/office/powerpoint/2010/main" val="399975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latin typeface="Calibri" panose="020F0502020204030204" pitchFamily="34" charset="0"/>
              </a:rPr>
              <a:t>The relationship between economies of scale and cost elasticity</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577035226"/>
              </p:ext>
            </p:extLst>
          </p:nvPr>
        </p:nvGraphicFramePr>
        <p:xfrm>
          <a:off x="479425" y="3068960"/>
          <a:ext cx="8207375" cy="1760538"/>
        </p:xfrm>
        <a:graphic>
          <a:graphicData uri="http://schemas.openxmlformats.org/presentationml/2006/ole">
            <mc:AlternateContent xmlns:mc="http://schemas.openxmlformats.org/markup-compatibility/2006">
              <mc:Choice xmlns:v="urn:schemas-microsoft-com:vml" Requires="v">
                <p:oleObj spid="_x0000_s3083" name="Document" r:id="rId3" imgW="8013700" imgH="1739900" progId="Word.Document.12">
                  <p:embed/>
                </p:oleObj>
              </mc:Choice>
              <mc:Fallback>
                <p:oleObj name="Document" r:id="rId3" imgW="8013700" imgH="1739900" progId="Word.Document.12">
                  <p:embed/>
                  <p:pic>
                    <p:nvPicPr>
                      <p:cNvPr id="4" name="Content Placeholder 3"/>
                      <p:cNvPicPr/>
                      <p:nvPr/>
                    </p:nvPicPr>
                    <p:blipFill>
                      <a:blip r:embed="rId4"/>
                      <a:stretch>
                        <a:fillRect/>
                      </a:stretch>
                    </p:blipFill>
                    <p:spPr>
                      <a:xfrm>
                        <a:off x="479425" y="3068960"/>
                        <a:ext cx="8207375" cy="1760538"/>
                      </a:xfrm>
                      <a:prstGeom prst="rect">
                        <a:avLst/>
                      </a:prstGeom>
                    </p:spPr>
                  </p:pic>
                </p:oleObj>
              </mc:Fallback>
            </mc:AlternateContent>
          </a:graphicData>
        </a:graphic>
      </p:graphicFrame>
      <p:sp>
        <p:nvSpPr>
          <p:cNvPr id="3" name="TextovéPole 2"/>
          <p:cNvSpPr txBox="1"/>
          <p:nvPr/>
        </p:nvSpPr>
        <p:spPr>
          <a:xfrm>
            <a:off x="798905" y="1571126"/>
            <a:ext cx="7416824" cy="1200329"/>
          </a:xfrm>
          <a:prstGeom prst="rect">
            <a:avLst/>
          </a:prstGeom>
          <a:noFill/>
        </p:spPr>
        <p:txBody>
          <a:bodyPr wrap="square" rtlCol="0">
            <a:spAutoFit/>
          </a:bodyPr>
          <a:lstStyle/>
          <a:p>
            <a:r>
              <a:rPr lang="cs-CZ" sz="2400" dirty="0" err="1" smtClean="0">
                <a:latin typeface="Calibri" panose="020F0502020204030204" pitchFamily="34" charset="0"/>
              </a:rPr>
              <a:t>Former</a:t>
            </a:r>
            <a:r>
              <a:rPr lang="cs-CZ" sz="2400" dirty="0" smtClean="0">
                <a:latin typeface="Calibri" panose="020F0502020204030204" pitchFamily="34" charset="0"/>
              </a:rPr>
              <a:t> </a:t>
            </a:r>
            <a:r>
              <a:rPr lang="cs-CZ" sz="2400" dirty="0" err="1" smtClean="0">
                <a:latin typeface="Calibri" panose="020F0502020204030204" pitchFamily="34" charset="0"/>
              </a:rPr>
              <a:t>equation</a:t>
            </a:r>
            <a:r>
              <a:rPr lang="cs-CZ" sz="2400" dirty="0" smtClean="0">
                <a:latin typeface="Calibri" panose="020F0502020204030204" pitchFamily="34" charset="0"/>
              </a:rPr>
              <a:t> </a:t>
            </a:r>
            <a:r>
              <a:rPr lang="cs-CZ" sz="2400" dirty="0" err="1" smtClean="0">
                <a:latin typeface="Calibri" panose="020F0502020204030204" pitchFamily="34" charset="0"/>
              </a:rPr>
              <a:t>tells</a:t>
            </a:r>
            <a:r>
              <a:rPr lang="cs-CZ" sz="2400" dirty="0" smtClean="0">
                <a:latin typeface="Calibri" panose="020F0502020204030204" pitchFamily="34" charset="0"/>
              </a:rPr>
              <a:t> </a:t>
            </a:r>
            <a:r>
              <a:rPr lang="cs-CZ" sz="2400" dirty="0" err="1" smtClean="0">
                <a:latin typeface="Calibri" panose="020F0502020204030204" pitchFamily="34" charset="0"/>
              </a:rPr>
              <a:t>us</a:t>
            </a:r>
            <a:r>
              <a:rPr lang="cs-CZ" sz="2400" dirty="0" smtClean="0">
                <a:latin typeface="Calibri" panose="020F0502020204030204" pitchFamily="34" charset="0"/>
              </a:rPr>
              <a:t> </a:t>
            </a:r>
            <a:r>
              <a:rPr lang="cs-CZ" sz="2400" dirty="0" err="1" smtClean="0">
                <a:latin typeface="Calibri" panose="020F0502020204030204" pitchFamily="34" charset="0"/>
              </a:rPr>
              <a:t>that</a:t>
            </a:r>
            <a:r>
              <a:rPr lang="cs-CZ" sz="2400" dirty="0" smtClean="0">
                <a:latin typeface="Calibri" panose="020F0502020204030204" pitchFamily="34" charset="0"/>
              </a:rPr>
              <a:t>, </a:t>
            </a:r>
            <a:r>
              <a:rPr lang="cs-CZ" sz="2400" dirty="0" err="1" smtClean="0">
                <a:latin typeface="Calibri" panose="020F0502020204030204" pitchFamily="34" charset="0"/>
              </a:rPr>
              <a:t>for</a:t>
            </a:r>
            <a:r>
              <a:rPr lang="cs-CZ" sz="2400" dirty="0" smtClean="0">
                <a:latin typeface="Calibri" panose="020F0502020204030204" pitchFamily="34" charset="0"/>
              </a:rPr>
              <a:t> </a:t>
            </a:r>
            <a:r>
              <a:rPr lang="cs-CZ" sz="2400" dirty="0" err="1" smtClean="0">
                <a:latin typeface="Calibri" panose="020F0502020204030204" pitchFamily="34" charset="0"/>
              </a:rPr>
              <a:t>constant</a:t>
            </a:r>
            <a:r>
              <a:rPr lang="cs-CZ" sz="2400" dirty="0" smtClean="0">
                <a:latin typeface="Calibri" panose="020F0502020204030204" pitchFamily="34" charset="0"/>
              </a:rPr>
              <a:t> input </a:t>
            </a:r>
            <a:r>
              <a:rPr lang="cs-CZ" sz="2400" dirty="0" err="1" smtClean="0">
                <a:latin typeface="Calibri" panose="020F0502020204030204" pitchFamily="34" charset="0"/>
              </a:rPr>
              <a:t>prices</a:t>
            </a:r>
            <a:r>
              <a:rPr lang="cs-CZ" sz="2400" dirty="0" smtClean="0">
                <a:latin typeface="Calibri" panose="020F0502020204030204" pitchFamily="34" charset="0"/>
              </a:rPr>
              <a:t>, </a:t>
            </a:r>
            <a:r>
              <a:rPr lang="cs-CZ" sz="2400" dirty="0" err="1" smtClean="0">
                <a:latin typeface="Calibri" panose="020F0502020204030204" pitchFamily="34" charset="0"/>
              </a:rPr>
              <a:t>there</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an</a:t>
            </a:r>
            <a:r>
              <a:rPr lang="cs-CZ" sz="2400" dirty="0" smtClean="0">
                <a:latin typeface="Calibri" panose="020F0502020204030204" pitchFamily="34" charset="0"/>
              </a:rPr>
              <a:t> inverse </a:t>
            </a:r>
            <a:r>
              <a:rPr lang="cs-CZ" sz="2400" dirty="0" err="1" smtClean="0">
                <a:latin typeface="Calibri" panose="020F0502020204030204" pitchFamily="34" charset="0"/>
              </a:rPr>
              <a:t>relationship</a:t>
            </a:r>
            <a:r>
              <a:rPr lang="cs-CZ" sz="2400" dirty="0" smtClean="0">
                <a:latin typeface="Calibri" panose="020F0502020204030204" pitchFamily="34" charset="0"/>
              </a:rPr>
              <a:t> </a:t>
            </a:r>
            <a:r>
              <a:rPr lang="cs-CZ" sz="2400" dirty="0" err="1" smtClean="0">
                <a:latin typeface="Calibri" panose="020F0502020204030204" pitchFamily="34" charset="0"/>
              </a:rPr>
              <a:t>between</a:t>
            </a:r>
            <a:r>
              <a:rPr lang="cs-CZ" sz="2400" dirty="0" smtClean="0">
                <a:latin typeface="Calibri" panose="020F0502020204030204" pitchFamily="34" charset="0"/>
              </a:rPr>
              <a:t> </a:t>
            </a:r>
            <a:r>
              <a:rPr lang="cs-CZ" sz="2400" dirty="0" err="1" smtClean="0">
                <a:latin typeface="Calibri" panose="020F0502020204030204" pitchFamily="34" charset="0"/>
              </a:rPr>
              <a:t>production</a:t>
            </a:r>
            <a:r>
              <a:rPr lang="cs-CZ" sz="2400" dirty="0" smtClean="0">
                <a:latin typeface="Calibri" panose="020F0502020204030204" pitchFamily="34" charset="0"/>
              </a:rPr>
              <a:t> RTS and elasticity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total</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a:t>
            </a:r>
            <a:r>
              <a:rPr lang="cs-CZ" sz="2400" dirty="0" err="1" smtClean="0">
                <a:latin typeface="Calibri" panose="020F0502020204030204" pitchFamily="34" charset="0"/>
              </a:rPr>
              <a:t>with</a:t>
            </a:r>
            <a:r>
              <a:rPr lang="cs-CZ" sz="2400" dirty="0" smtClean="0">
                <a:latin typeface="Calibri" panose="020F0502020204030204" pitchFamily="34" charset="0"/>
              </a:rPr>
              <a:t> </a:t>
            </a:r>
            <a:r>
              <a:rPr lang="cs-CZ" sz="2400" dirty="0" err="1" smtClean="0">
                <a:latin typeface="Calibri" panose="020F0502020204030204" pitchFamily="34" charset="0"/>
              </a:rPr>
              <a:t>respect</a:t>
            </a:r>
            <a:r>
              <a:rPr lang="cs-CZ" sz="2400" dirty="0" smtClean="0">
                <a:latin typeface="Calibri" panose="020F0502020204030204" pitchFamily="34" charset="0"/>
              </a:rPr>
              <a:t> to output: </a:t>
            </a:r>
            <a:endParaRPr lang="cs-CZ" sz="2400" dirty="0">
              <a:latin typeface="Calibri" panose="020F0502020204030204" pitchFamily="34" charset="0"/>
            </a:endParaRPr>
          </a:p>
        </p:txBody>
      </p:sp>
      <p:sp>
        <p:nvSpPr>
          <p:cNvPr id="6" name="TextovéPole 5"/>
          <p:cNvSpPr txBox="1"/>
          <p:nvPr/>
        </p:nvSpPr>
        <p:spPr>
          <a:xfrm>
            <a:off x="838696" y="4926652"/>
            <a:ext cx="7488832" cy="1569660"/>
          </a:xfrm>
          <a:prstGeom prst="rect">
            <a:avLst/>
          </a:prstGeom>
          <a:noFill/>
        </p:spPr>
        <p:txBody>
          <a:bodyPr wrap="square" rtlCol="0">
            <a:spAutoFit/>
          </a:bodyPr>
          <a:lstStyle/>
          <a:p>
            <a:r>
              <a:rPr lang="cs-CZ" sz="2400" dirty="0" err="1" smtClean="0"/>
              <a:t>Therefore</a:t>
            </a:r>
            <a:r>
              <a:rPr lang="cs-CZ" sz="2400" dirty="0" smtClean="0"/>
              <a:t>, </a:t>
            </a:r>
            <a:r>
              <a:rPr lang="cs-CZ" sz="2400" dirty="0" err="1" smtClean="0"/>
              <a:t>analysis</a:t>
            </a:r>
            <a:r>
              <a:rPr lang="cs-CZ" sz="2400" dirty="0" smtClean="0"/>
              <a:t> </a:t>
            </a:r>
            <a:r>
              <a:rPr lang="cs-CZ" sz="2400" dirty="0" err="1" smtClean="0"/>
              <a:t>of</a:t>
            </a:r>
            <a:r>
              <a:rPr lang="cs-CZ" sz="2400" dirty="0" smtClean="0"/>
              <a:t> </a:t>
            </a:r>
            <a:r>
              <a:rPr lang="cs-CZ" sz="2400" dirty="0" err="1" smtClean="0"/>
              <a:t>firm</a:t>
            </a:r>
            <a:r>
              <a:rPr lang="cs-CZ" sz="2400" dirty="0" smtClean="0"/>
              <a:t> </a:t>
            </a:r>
            <a:r>
              <a:rPr lang="cs-CZ" sz="2400" dirty="0" err="1" smtClean="0"/>
              <a:t>cost</a:t>
            </a:r>
            <a:r>
              <a:rPr lang="cs-CZ" sz="2400" dirty="0" smtClean="0"/>
              <a:t> s </a:t>
            </a:r>
            <a:r>
              <a:rPr lang="cs-CZ" sz="2400" dirty="0" err="1" smtClean="0"/>
              <a:t>provides</a:t>
            </a:r>
            <a:r>
              <a:rPr lang="cs-CZ" sz="2400" dirty="0" smtClean="0"/>
              <a:t> </a:t>
            </a:r>
            <a:r>
              <a:rPr lang="cs-CZ" sz="2400" dirty="0" err="1" smtClean="0"/>
              <a:t>economically</a:t>
            </a:r>
            <a:r>
              <a:rPr lang="cs-CZ" sz="2400" dirty="0" smtClean="0"/>
              <a:t> </a:t>
            </a:r>
            <a:r>
              <a:rPr lang="cs-CZ" sz="2400" dirty="0" err="1" smtClean="0"/>
              <a:t>relevant</a:t>
            </a:r>
            <a:r>
              <a:rPr lang="cs-CZ" sz="2400" dirty="0" smtClean="0"/>
              <a:t> </a:t>
            </a:r>
            <a:r>
              <a:rPr lang="cs-CZ" sz="2400" dirty="0" err="1" smtClean="0"/>
              <a:t>information</a:t>
            </a:r>
            <a:r>
              <a:rPr lang="cs-CZ" sz="2400" dirty="0" smtClean="0"/>
              <a:t> on a </a:t>
            </a:r>
            <a:r>
              <a:rPr lang="cs-CZ" sz="2400" dirty="0" err="1" smtClean="0"/>
              <a:t>firm</a:t>
            </a:r>
            <a:r>
              <a:rPr lang="en-US" sz="2400" dirty="0" smtClean="0"/>
              <a:t>’s </a:t>
            </a:r>
            <a:r>
              <a:rPr lang="cs-CZ" sz="2400" dirty="0" err="1" smtClean="0"/>
              <a:t>production</a:t>
            </a:r>
            <a:r>
              <a:rPr lang="cs-CZ" sz="2400" dirty="0" smtClean="0"/>
              <a:t> technology </a:t>
            </a:r>
            <a:r>
              <a:rPr lang="cs-CZ" sz="2400" dirty="0" err="1" smtClean="0"/>
              <a:t>without</a:t>
            </a:r>
            <a:r>
              <a:rPr lang="cs-CZ" sz="2400" dirty="0" smtClean="0"/>
              <a:t> </a:t>
            </a:r>
            <a:r>
              <a:rPr lang="cs-CZ" sz="2400" dirty="0" err="1" smtClean="0"/>
              <a:t>having</a:t>
            </a:r>
            <a:r>
              <a:rPr lang="cs-CZ" sz="2400" dirty="0" smtClean="0"/>
              <a:t> to </a:t>
            </a:r>
            <a:r>
              <a:rPr lang="cs-CZ" sz="2400" dirty="0" err="1" smtClean="0"/>
              <a:t>separately</a:t>
            </a:r>
            <a:r>
              <a:rPr lang="cs-CZ" sz="2400" dirty="0" smtClean="0"/>
              <a:t> </a:t>
            </a:r>
            <a:r>
              <a:rPr lang="cs-CZ" sz="2400" dirty="0" err="1" smtClean="0"/>
              <a:t>estimate</a:t>
            </a:r>
            <a:r>
              <a:rPr lang="cs-CZ" sz="2400" dirty="0" smtClean="0"/>
              <a:t> a </a:t>
            </a:r>
            <a:r>
              <a:rPr lang="cs-CZ" sz="2400" dirty="0" err="1" smtClean="0"/>
              <a:t>firm</a:t>
            </a:r>
            <a:r>
              <a:rPr lang="en-US" sz="2400" dirty="0" smtClean="0"/>
              <a:t>’s </a:t>
            </a:r>
            <a:r>
              <a:rPr lang="cs-CZ" sz="2400" dirty="0" err="1" smtClean="0"/>
              <a:t>production</a:t>
            </a:r>
            <a:r>
              <a:rPr lang="cs-CZ" sz="2400" dirty="0" smtClean="0"/>
              <a:t> </a:t>
            </a:r>
            <a:r>
              <a:rPr lang="cs-CZ" sz="2400" dirty="0" err="1" smtClean="0"/>
              <a:t>function</a:t>
            </a:r>
            <a:r>
              <a:rPr lang="cs-CZ" sz="2400" dirty="0" smtClean="0"/>
              <a:t>. </a:t>
            </a:r>
            <a:endParaRPr lang="cs-CZ" sz="2400" dirty="0"/>
          </a:p>
        </p:txBody>
      </p:sp>
    </p:spTree>
    <p:extLst>
      <p:ext uri="{BB962C8B-B14F-4D97-AF65-F5344CB8AC3E}">
        <p14:creationId xmlns:p14="http://schemas.microsoft.com/office/powerpoint/2010/main" val="418732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Changes in long run market supply</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357188" y="2270670"/>
          <a:ext cx="8429625" cy="3030538"/>
        </p:xfrm>
        <a:graphic>
          <a:graphicData uri="http://schemas.openxmlformats.org/presentationml/2006/ole">
            <mc:AlternateContent xmlns:mc="http://schemas.openxmlformats.org/markup-compatibility/2006">
              <mc:Choice xmlns:v="urn:schemas-microsoft-com:vml" Requires="v">
                <p:oleObj spid="_x0000_s4107" name="Document" r:id="rId3" imgW="8229600" imgH="2997200" progId="Word.Document.12">
                  <p:embed/>
                </p:oleObj>
              </mc:Choice>
              <mc:Fallback>
                <p:oleObj name="Document" r:id="rId3" imgW="8229600" imgH="2997200" progId="Word.Document.12">
                  <p:embed/>
                  <p:pic>
                    <p:nvPicPr>
                      <p:cNvPr id="4" name="Content Placeholder 3"/>
                      <p:cNvPicPr/>
                      <p:nvPr/>
                    </p:nvPicPr>
                    <p:blipFill>
                      <a:blip r:embed="rId4"/>
                      <a:stretch>
                        <a:fillRect/>
                      </a:stretch>
                    </p:blipFill>
                    <p:spPr>
                      <a:xfrm>
                        <a:off x="357188" y="2270670"/>
                        <a:ext cx="8429625" cy="3030538"/>
                      </a:xfrm>
                      <a:prstGeom prst="rect">
                        <a:avLst/>
                      </a:prstGeom>
                    </p:spPr>
                  </p:pic>
                </p:oleObj>
              </mc:Fallback>
            </mc:AlternateContent>
          </a:graphicData>
        </a:graphic>
      </p:graphicFrame>
    </p:spTree>
    <p:extLst>
      <p:ext uri="{BB962C8B-B14F-4D97-AF65-F5344CB8AC3E}">
        <p14:creationId xmlns:p14="http://schemas.microsoft.com/office/powerpoint/2010/main" val="1905110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Estimating long run cost functions</a:t>
            </a:r>
            <a:endParaRPr lang="en-GB" noProof="0" dirty="0">
              <a:latin typeface="Calibri" panose="020F0502020204030204" pitchFamily="34" charset="0"/>
            </a:endParaRPr>
          </a:p>
        </p:txBody>
      </p:sp>
      <p:pic>
        <p:nvPicPr>
          <p:cNvPr id="4" name="Picture 3" descr="Scan 28. 7. 2015 21.3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51116" y="234748"/>
            <a:ext cx="5041768" cy="7107375"/>
          </a:xfrm>
          <a:prstGeom prst="rect">
            <a:avLst/>
          </a:prstGeom>
        </p:spPr>
      </p:pic>
    </p:spTree>
    <p:extLst>
      <p:ext uri="{BB962C8B-B14F-4D97-AF65-F5344CB8AC3E}">
        <p14:creationId xmlns:p14="http://schemas.microsoft.com/office/powerpoint/2010/main" val="30910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Cobb Douglas cost function</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846138" y="2432050"/>
          <a:ext cx="10836276" cy="650875"/>
        </p:xfrm>
        <a:graphic>
          <a:graphicData uri="http://schemas.openxmlformats.org/presentationml/2006/ole">
            <mc:AlternateContent xmlns:mc="http://schemas.openxmlformats.org/markup-compatibility/2006">
              <mc:Choice xmlns:v="urn:schemas-microsoft-com:vml" Requires="v">
                <p:oleObj spid="_x0000_s10260" name="Document" r:id="rId3" imgW="5270500" imgH="317500" progId="Word.Document.12">
                  <p:embed/>
                </p:oleObj>
              </mc:Choice>
              <mc:Fallback>
                <p:oleObj name="Document" r:id="rId3" imgW="5270500" imgH="317500" progId="Word.Document.12">
                  <p:embed/>
                  <p:pic>
                    <p:nvPicPr>
                      <p:cNvPr id="4" name="Content Placeholder 3"/>
                      <p:cNvPicPr/>
                      <p:nvPr/>
                    </p:nvPicPr>
                    <p:blipFill>
                      <a:blip r:embed="rId4"/>
                      <a:stretch>
                        <a:fillRect/>
                      </a:stretch>
                    </p:blipFill>
                    <p:spPr>
                      <a:xfrm>
                        <a:off x="-846138" y="2432050"/>
                        <a:ext cx="10836276" cy="650875"/>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nvPr>
        </p:nvGraphicFramePr>
        <p:xfrm>
          <a:off x="-846138" y="4394200"/>
          <a:ext cx="10836276" cy="650875"/>
        </p:xfrm>
        <a:graphic>
          <a:graphicData uri="http://schemas.openxmlformats.org/presentationml/2006/ole">
            <mc:AlternateContent xmlns:mc="http://schemas.openxmlformats.org/markup-compatibility/2006">
              <mc:Choice xmlns:v="urn:schemas-microsoft-com:vml" Requires="v">
                <p:oleObj spid="_x0000_s10261" name="Document" r:id="rId5" imgW="5270500" imgH="317500" progId="Word.Document.12">
                  <p:embed/>
                </p:oleObj>
              </mc:Choice>
              <mc:Fallback>
                <p:oleObj name="Document" r:id="rId5" imgW="5270500" imgH="317500" progId="Word.Document.12">
                  <p:embed/>
                  <p:pic>
                    <p:nvPicPr>
                      <p:cNvPr id="5" name="Content Placeholder 3"/>
                      <p:cNvPicPr/>
                      <p:nvPr/>
                    </p:nvPicPr>
                    <p:blipFill>
                      <a:blip r:embed="rId6"/>
                      <a:stretch>
                        <a:fillRect/>
                      </a:stretch>
                    </p:blipFill>
                    <p:spPr>
                      <a:xfrm>
                        <a:off x="-846138" y="4394200"/>
                        <a:ext cx="10836276" cy="650875"/>
                      </a:xfrm>
                      <a:prstGeom prst="rect">
                        <a:avLst/>
                      </a:prstGeom>
                    </p:spPr>
                  </p:pic>
                </p:oleObj>
              </mc:Fallback>
            </mc:AlternateContent>
          </a:graphicData>
        </a:graphic>
      </p:graphicFrame>
    </p:spTree>
    <p:extLst>
      <p:ext uri="{BB962C8B-B14F-4D97-AF65-F5344CB8AC3E}">
        <p14:creationId xmlns:p14="http://schemas.microsoft.com/office/powerpoint/2010/main" val="1318121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Flexible cost functions (</a:t>
            </a:r>
            <a:r>
              <a:rPr lang="en-GB" noProof="0" dirty="0" err="1" smtClean="0">
                <a:latin typeface="Calibri" panose="020F0502020204030204" pitchFamily="34" charset="0"/>
              </a:rPr>
              <a:t>translog</a:t>
            </a:r>
            <a:r>
              <a:rPr lang="en-GB" noProof="0" dirty="0" smtClean="0">
                <a:latin typeface="Calibri" panose="020F0502020204030204" pitchFamily="34" charset="0"/>
              </a:rPr>
              <a:t>)</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468313" y="1302618"/>
          <a:ext cx="8207375" cy="3638550"/>
        </p:xfrm>
        <a:graphic>
          <a:graphicData uri="http://schemas.openxmlformats.org/presentationml/2006/ole">
            <mc:AlternateContent xmlns:mc="http://schemas.openxmlformats.org/markup-compatibility/2006">
              <mc:Choice xmlns:v="urn:schemas-microsoft-com:vml" Requires="v">
                <p:oleObj spid="_x0000_s11284" name="Document" r:id="rId3" imgW="8013700" imgH="3594100" progId="Word.Document.12">
                  <p:embed/>
                </p:oleObj>
              </mc:Choice>
              <mc:Fallback>
                <p:oleObj name="Document" r:id="rId3" imgW="8013700" imgH="3594100" progId="Word.Document.12">
                  <p:embed/>
                  <p:pic>
                    <p:nvPicPr>
                      <p:cNvPr id="4" name="Content Placeholder 3"/>
                      <p:cNvPicPr/>
                      <p:nvPr/>
                    </p:nvPicPr>
                    <p:blipFill>
                      <a:blip r:embed="rId4"/>
                      <a:stretch>
                        <a:fillRect/>
                      </a:stretch>
                    </p:blipFill>
                    <p:spPr>
                      <a:xfrm>
                        <a:off x="468313" y="1302618"/>
                        <a:ext cx="8207375" cy="3638550"/>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nvPr>
        </p:nvGraphicFramePr>
        <p:xfrm>
          <a:off x="1331640" y="4956770"/>
          <a:ext cx="8802688" cy="1352550"/>
        </p:xfrm>
        <a:graphic>
          <a:graphicData uri="http://schemas.openxmlformats.org/presentationml/2006/ole">
            <mc:AlternateContent xmlns:mc="http://schemas.openxmlformats.org/markup-compatibility/2006">
              <mc:Choice xmlns:v="urn:schemas-microsoft-com:vml" Requires="v">
                <p:oleObj spid="_x0000_s11285" name="Document" r:id="rId5" imgW="5270500" imgH="812800" progId="Word.Document.12">
                  <p:embed/>
                </p:oleObj>
              </mc:Choice>
              <mc:Fallback>
                <p:oleObj name="Document" r:id="rId5" imgW="5270500" imgH="812800" progId="Word.Document.12">
                  <p:embed/>
                  <p:pic>
                    <p:nvPicPr>
                      <p:cNvPr id="5" name="Content Placeholder 3"/>
                      <p:cNvPicPr/>
                      <p:nvPr/>
                    </p:nvPicPr>
                    <p:blipFill>
                      <a:blip r:embed="rId6"/>
                      <a:stretch>
                        <a:fillRect/>
                      </a:stretch>
                    </p:blipFill>
                    <p:spPr>
                      <a:xfrm>
                        <a:off x="1331640" y="4956770"/>
                        <a:ext cx="8802688" cy="1352550"/>
                      </a:xfrm>
                      <a:prstGeom prst="rect">
                        <a:avLst/>
                      </a:prstGeom>
                    </p:spPr>
                  </p:pic>
                </p:oleObj>
              </mc:Fallback>
            </mc:AlternateContent>
          </a:graphicData>
        </a:graphic>
      </p:graphicFrame>
    </p:spTree>
    <p:extLst>
      <p:ext uri="{BB962C8B-B14F-4D97-AF65-F5344CB8AC3E}">
        <p14:creationId xmlns:p14="http://schemas.microsoft.com/office/powerpoint/2010/main" val="116765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Short run – level of capital fixed</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GB" noProof="0" dirty="0" smtClean="0">
                <a:latin typeface="Calibri" panose="020F0502020204030204" pitchFamily="34" charset="0"/>
              </a:rPr>
              <a:t>In the short run at least one factor of production is fixed (we assume capital)</a:t>
            </a:r>
          </a:p>
          <a:p>
            <a:r>
              <a:rPr lang="en-GB" noProof="0" dirty="0" smtClean="0">
                <a:latin typeface="Calibri" panose="020F0502020204030204" pitchFamily="34" charset="0"/>
              </a:rPr>
              <a:t>In the short run, a discussion of returns to scale is no longer relevant, since all inputs cannot change in the same proportion.</a:t>
            </a:r>
          </a:p>
          <a:p>
            <a:r>
              <a:rPr lang="en-GB" noProof="0" dirty="0" smtClean="0">
                <a:latin typeface="Calibri" panose="020F0502020204030204" pitchFamily="34" charset="0"/>
              </a:rPr>
              <a:t>Adding more workers to a fixed amount of capital reduces MP</a:t>
            </a:r>
            <a:r>
              <a:rPr lang="en-GB" baseline="-25000" noProof="0" dirty="0" smtClean="0">
                <a:latin typeface="Calibri" panose="020F0502020204030204" pitchFamily="34" charset="0"/>
              </a:rPr>
              <a:t>L</a:t>
            </a:r>
            <a:r>
              <a:rPr lang="en-GB" noProof="0" dirty="0" smtClean="0">
                <a:latin typeface="Calibri" panose="020F0502020204030204" pitchFamily="34" charset="0"/>
              </a:rPr>
              <a:t> = law of diminishing returns. </a:t>
            </a:r>
            <a:endParaRPr lang="en-GB" noProof="0" dirty="0">
              <a:latin typeface="Calibri" panose="020F0502020204030204" pitchFamily="34" charset="0"/>
            </a:endParaRPr>
          </a:p>
        </p:txBody>
      </p:sp>
    </p:spTree>
    <p:extLst>
      <p:ext uri="{BB962C8B-B14F-4D97-AF65-F5344CB8AC3E}">
        <p14:creationId xmlns:p14="http://schemas.microsoft.com/office/powerpoint/2010/main" val="1132759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Short run cost curves</a:t>
            </a:r>
            <a:endParaRPr lang="en-GB" noProof="0" dirty="0">
              <a:latin typeface="Calibri" panose="020F0502020204030204" pitchFamily="34" charset="0"/>
            </a:endParaRPr>
          </a:p>
        </p:txBody>
      </p:sp>
      <p:pic>
        <p:nvPicPr>
          <p:cNvPr id="4" name="Picture 3" descr="Scan 28. 7. 2015 22.56.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89707" y="395830"/>
            <a:ext cx="5155350" cy="6671630"/>
          </a:xfrm>
          <a:prstGeom prst="rect">
            <a:avLst/>
          </a:prstGeom>
        </p:spPr>
      </p:pic>
    </p:spTree>
    <p:extLst>
      <p:ext uri="{BB962C8B-B14F-4D97-AF65-F5344CB8AC3E}">
        <p14:creationId xmlns:p14="http://schemas.microsoft.com/office/powerpoint/2010/main" val="3552527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l"/>
            <a:r>
              <a:rPr lang="en-GB" dirty="0" smtClean="0"/>
              <a:t>The short run average cost curve</a:t>
            </a:r>
            <a:endParaRPr lang="en-GB" dirty="0"/>
          </a:p>
        </p:txBody>
      </p:sp>
      <p:pic>
        <p:nvPicPr>
          <p:cNvPr id="2" name="Picture 1" descr="TransEcon 1-5.pdf"/>
          <p:cNvPicPr>
            <a:picLocks noChangeAspect="1"/>
          </p:cNvPicPr>
          <p:nvPr/>
        </p:nvPicPr>
        <p:blipFill rotWithShape="1">
          <a:blip r:embed="rId2" cstate="print">
            <a:extLst>
              <a:ext uri="{28A0092B-C50C-407E-A947-70E740481C1C}">
                <a14:useLocalDpi xmlns:a14="http://schemas.microsoft.com/office/drawing/2010/main" val="0"/>
              </a:ext>
            </a:extLst>
          </a:blip>
          <a:srcRect l="53858"/>
          <a:stretch/>
        </p:blipFill>
        <p:spPr>
          <a:xfrm>
            <a:off x="4155554" y="2190775"/>
            <a:ext cx="4874565" cy="3240360"/>
          </a:xfrm>
          <a:prstGeom prst="rect">
            <a:avLst/>
          </a:prstGeom>
        </p:spPr>
      </p:pic>
      <p:pic>
        <p:nvPicPr>
          <p:cNvPr id="4" name="Picture 3" descr="TransEcon 1-5.pdf"/>
          <p:cNvPicPr>
            <a:picLocks noChangeAspect="1"/>
          </p:cNvPicPr>
          <p:nvPr/>
        </p:nvPicPr>
        <p:blipFill rotWithShape="1">
          <a:blip r:embed="rId3" cstate="print">
            <a:extLst>
              <a:ext uri="{28A0092B-C50C-407E-A947-70E740481C1C}">
                <a14:useLocalDpi xmlns:a14="http://schemas.microsoft.com/office/drawing/2010/main" val="0"/>
              </a:ext>
            </a:extLst>
          </a:blip>
          <a:srcRect l="54809"/>
          <a:stretch/>
        </p:blipFill>
        <p:spPr>
          <a:xfrm>
            <a:off x="761098" y="3810955"/>
            <a:ext cx="3378854" cy="2754095"/>
          </a:xfrm>
          <a:prstGeom prst="rect">
            <a:avLst/>
          </a:prstGeom>
        </p:spPr>
      </p:pic>
      <p:pic>
        <p:nvPicPr>
          <p:cNvPr id="5" name="Picture 4" descr="TransEcon 1-5.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1354456"/>
            <a:ext cx="3234006" cy="2499005"/>
          </a:xfrm>
          <a:prstGeom prst="rect">
            <a:avLst/>
          </a:prstGeom>
        </p:spPr>
      </p:pic>
    </p:spTree>
    <p:extLst>
      <p:ext uri="{BB962C8B-B14F-4D97-AF65-F5344CB8AC3E}">
        <p14:creationId xmlns:p14="http://schemas.microsoft.com/office/powerpoint/2010/main" val="2290169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Short run cost curves</a:t>
            </a:r>
            <a:endParaRPr lang="en-GB" noProof="0" dirty="0">
              <a:latin typeface="Calibri" panose="020F0502020204030204" pitchFamily="34" charset="0"/>
            </a:endParaRPr>
          </a:p>
        </p:txBody>
      </p:sp>
      <p:pic>
        <p:nvPicPr>
          <p:cNvPr id="4" name="Picture 3" descr="Scan 28. 7. 2015 22.57.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4948" y="137873"/>
            <a:ext cx="5122172" cy="7220722"/>
          </a:xfrm>
          <a:prstGeom prst="rect">
            <a:avLst/>
          </a:prstGeom>
        </p:spPr>
      </p:pic>
    </p:spTree>
    <p:extLst>
      <p:ext uri="{BB962C8B-B14F-4D97-AF65-F5344CB8AC3E}">
        <p14:creationId xmlns:p14="http://schemas.microsoft.com/office/powerpoint/2010/main" val="159856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Readings for Lecture 4</a:t>
            </a:r>
            <a:endParaRPr lang="en-GB" dirty="0"/>
          </a:p>
        </p:txBody>
      </p:sp>
      <p:sp>
        <p:nvSpPr>
          <p:cNvPr id="3" name="Zástupný symbol pro obsah 2"/>
          <p:cNvSpPr>
            <a:spLocks noGrp="1"/>
          </p:cNvSpPr>
          <p:nvPr>
            <p:ph idx="1"/>
          </p:nvPr>
        </p:nvSpPr>
        <p:spPr/>
        <p:txBody>
          <a:bodyPr/>
          <a:lstStyle/>
          <a:p>
            <a:r>
              <a:rPr lang="en-GB" dirty="0" smtClean="0"/>
              <a:t>Button, K. (2005). The economics of cost recovery in transport: introduction. </a:t>
            </a:r>
            <a:r>
              <a:rPr lang="en-GB" i="1" dirty="0" smtClean="0"/>
              <a:t>Journal of Transport Economics and Policy</a:t>
            </a:r>
            <a:r>
              <a:rPr lang="en-GB" dirty="0" smtClean="0"/>
              <a:t>, </a:t>
            </a:r>
            <a:r>
              <a:rPr lang="en-GB" i="1" dirty="0" smtClean="0"/>
              <a:t>39</a:t>
            </a:r>
            <a:r>
              <a:rPr lang="en-GB" dirty="0" smtClean="0"/>
              <a:t>(3), 241-257.</a:t>
            </a:r>
          </a:p>
          <a:p>
            <a:r>
              <a:rPr lang="en-GB" dirty="0" err="1" smtClean="0"/>
              <a:t>Glaeser</a:t>
            </a:r>
            <a:r>
              <a:rPr lang="en-GB" dirty="0" smtClean="0"/>
              <a:t>, E. L., &amp; </a:t>
            </a:r>
            <a:r>
              <a:rPr lang="en-GB" dirty="0" err="1" smtClean="0"/>
              <a:t>Kohlhase</a:t>
            </a:r>
            <a:r>
              <a:rPr lang="en-GB" dirty="0" smtClean="0"/>
              <a:t>, J. E. (2004). Cities, regions and the decline of transport costs. </a:t>
            </a:r>
            <a:r>
              <a:rPr lang="en-GB" i="1" dirty="0" smtClean="0"/>
              <a:t>Papers in regional Science</a:t>
            </a:r>
            <a:r>
              <a:rPr lang="en-GB" dirty="0" smtClean="0"/>
              <a:t>, </a:t>
            </a:r>
            <a:r>
              <a:rPr lang="en-GB" i="1" dirty="0" smtClean="0"/>
              <a:t>83</a:t>
            </a:r>
            <a:r>
              <a:rPr lang="en-GB" dirty="0" smtClean="0"/>
              <a:t>(1), 197-228.</a:t>
            </a:r>
          </a:p>
          <a:p>
            <a:endParaRPr lang="en-GB" dirty="0"/>
          </a:p>
        </p:txBody>
      </p:sp>
    </p:spTree>
    <p:extLst>
      <p:ext uri="{BB962C8B-B14F-4D97-AF65-F5344CB8AC3E}">
        <p14:creationId xmlns:p14="http://schemas.microsoft.com/office/powerpoint/2010/main" val="377149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Short run market supply</a:t>
            </a:r>
            <a:endParaRPr lang="en-GB" noProof="0" dirty="0">
              <a:latin typeface="Calibri" panose="020F0502020204030204" pitchFamily="34" charset="0"/>
            </a:endParaRPr>
          </a:p>
        </p:txBody>
      </p:sp>
      <p:pic>
        <p:nvPicPr>
          <p:cNvPr id="4" name="Picture 3" descr="Scan 28. 7. 2015 22.58.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57151" y="-417240"/>
            <a:ext cx="5027884" cy="8281220"/>
          </a:xfrm>
          <a:prstGeom prst="rect">
            <a:avLst/>
          </a:prstGeom>
        </p:spPr>
      </p:pic>
    </p:spTree>
    <p:extLst>
      <p:ext uri="{BB962C8B-B14F-4D97-AF65-F5344CB8AC3E}">
        <p14:creationId xmlns:p14="http://schemas.microsoft.com/office/powerpoint/2010/main" val="3380912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latin typeface="Calibri" panose="020F0502020204030204" pitchFamily="34" charset="0"/>
              </a:rPr>
              <a:t>The relationship between short run and long run costs</a:t>
            </a:r>
            <a:endParaRPr lang="en-GB" noProof="0" dirty="0">
              <a:latin typeface="Calibri" panose="020F0502020204030204" pitchFamily="34" charset="0"/>
            </a:endParaRPr>
          </a:p>
        </p:txBody>
      </p:sp>
      <p:pic>
        <p:nvPicPr>
          <p:cNvPr id="4" name="Picture 3" descr="Scan 28. 7. 2015 23.00.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251001" y="47347"/>
            <a:ext cx="4634527" cy="7941448"/>
          </a:xfrm>
          <a:prstGeom prst="rect">
            <a:avLst/>
          </a:prstGeom>
        </p:spPr>
      </p:pic>
    </p:spTree>
    <p:extLst>
      <p:ext uri="{BB962C8B-B14F-4D97-AF65-F5344CB8AC3E}">
        <p14:creationId xmlns:p14="http://schemas.microsoft.com/office/powerpoint/2010/main" val="365431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smtClean="0"/>
              <a:t>Exercises (1)</a:t>
            </a:r>
            <a:endParaRPr lang="en-GB" dirty="0"/>
          </a:p>
        </p:txBody>
      </p:sp>
      <p:sp>
        <p:nvSpPr>
          <p:cNvPr id="5" name="Zástupný symbol pro obsah 4"/>
          <p:cNvSpPr>
            <a:spLocks noGrp="1"/>
          </p:cNvSpPr>
          <p:nvPr>
            <p:ph idx="1"/>
          </p:nvPr>
        </p:nvSpPr>
        <p:spPr/>
        <p:txBody>
          <a:bodyPr>
            <a:normAutofit lnSpcReduction="10000"/>
          </a:bodyPr>
          <a:lstStyle/>
          <a:p>
            <a:pPr marL="514350" indent="-514350">
              <a:buFont typeface="+mj-lt"/>
              <a:buAutoNum type="arabicPeriod"/>
            </a:pPr>
            <a:r>
              <a:rPr lang="en-GB" dirty="0" smtClean="0"/>
              <a:t>Identify reasons why airlines would want to take over other airlines. </a:t>
            </a:r>
          </a:p>
          <a:p>
            <a:pPr marL="514350" indent="-514350">
              <a:buFont typeface="+mj-lt"/>
              <a:buAutoNum type="arabicPeriod"/>
            </a:pPr>
            <a:r>
              <a:rPr lang="en-GB" dirty="0" smtClean="0"/>
              <a:t>Please provide one particular industry as an example to illustrate that MC is not U shaped.</a:t>
            </a:r>
          </a:p>
          <a:p>
            <a:pPr marL="514350" indent="-514350">
              <a:buFont typeface="+mj-lt"/>
              <a:buAutoNum type="arabicPeriod"/>
            </a:pPr>
            <a:r>
              <a:rPr lang="en-GB" dirty="0" smtClean="0"/>
              <a:t>Please provide one particular industry as an example to illustrate that MC is U shaped.</a:t>
            </a:r>
          </a:p>
          <a:p>
            <a:pPr marL="514350" indent="-514350">
              <a:buFont typeface="+mj-lt"/>
              <a:buAutoNum type="arabicPeriod"/>
            </a:pPr>
            <a:r>
              <a:rPr lang="en-GB" dirty="0" smtClean="0"/>
              <a:t>What is the difference between economies of scale and economies of density?</a:t>
            </a:r>
          </a:p>
          <a:p>
            <a:endParaRPr lang="en-GB" dirty="0"/>
          </a:p>
        </p:txBody>
      </p:sp>
    </p:spTree>
    <p:extLst>
      <p:ext uri="{BB962C8B-B14F-4D97-AF65-F5344CB8AC3E}">
        <p14:creationId xmlns:p14="http://schemas.microsoft.com/office/powerpoint/2010/main" val="2063674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Exercises (2)</a:t>
            </a:r>
            <a:endParaRPr lang="en-GB" dirty="0"/>
          </a:p>
        </p:txBody>
      </p:sp>
      <p:sp>
        <p:nvSpPr>
          <p:cNvPr id="3" name="Zástupný symbol pro obsah 2"/>
          <p:cNvSpPr>
            <a:spLocks noGrp="1"/>
          </p:cNvSpPr>
          <p:nvPr>
            <p:ph idx="1"/>
          </p:nvPr>
        </p:nvSpPr>
        <p:spPr/>
        <p:txBody>
          <a:bodyPr>
            <a:normAutofit fontScale="85000" lnSpcReduction="10000"/>
          </a:bodyPr>
          <a:lstStyle/>
          <a:p>
            <a:pPr marL="514350" indent="-514350">
              <a:buFont typeface="+mj-lt"/>
              <a:buAutoNum type="arabicPeriod"/>
            </a:pPr>
            <a:r>
              <a:rPr lang="en-GB" dirty="0" smtClean="0"/>
              <a:t>What is the difference between economies of scale and economies of scope?</a:t>
            </a:r>
          </a:p>
          <a:p>
            <a:pPr marL="514350" indent="-514350">
              <a:buFont typeface="+mj-lt"/>
              <a:buAutoNum type="arabicPeriod"/>
            </a:pPr>
            <a:r>
              <a:rPr lang="en-GB" dirty="0" smtClean="0"/>
              <a:t>For many airlines in the short run, a major portion of the cost of production such as aircraft and terminal space are fixed. Should these very large FCs be ignored when the revenue managers are making output and pricing decisions? Why? </a:t>
            </a:r>
          </a:p>
          <a:p>
            <a:pPr marL="514350" indent="-514350">
              <a:buFont typeface="+mj-lt"/>
              <a:buAutoNum type="arabicPeriod"/>
            </a:pPr>
            <a:r>
              <a:rPr lang="en-GB" dirty="0" smtClean="0"/>
              <a:t>Critically evaluate the following statement: “All constraints on behaviour are costly, which explains why the short-run total cost curve lies above the long-run total cost curve.”</a:t>
            </a:r>
          </a:p>
          <a:p>
            <a:endParaRPr lang="en-GB" dirty="0"/>
          </a:p>
        </p:txBody>
      </p:sp>
    </p:spTree>
    <p:extLst>
      <p:ext uri="{BB962C8B-B14F-4D97-AF65-F5344CB8AC3E}">
        <p14:creationId xmlns:p14="http://schemas.microsoft.com/office/powerpoint/2010/main" val="104789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 (3)</a:t>
            </a:r>
            <a:endParaRPr lang="en-GB" dirty="0"/>
          </a:p>
        </p:txBody>
      </p:sp>
      <p:sp>
        <p:nvSpPr>
          <p:cNvPr id="3" name="Zástupný symbol pro obsah 2"/>
          <p:cNvSpPr>
            <a:spLocks noGrp="1"/>
          </p:cNvSpPr>
          <p:nvPr>
            <p:ph idx="1"/>
          </p:nvPr>
        </p:nvSpPr>
        <p:spPr/>
        <p:txBody>
          <a:bodyPr>
            <a:normAutofit fontScale="92500" lnSpcReduction="10000"/>
          </a:bodyPr>
          <a:lstStyle/>
          <a:p>
            <a:pPr marL="0" indent="0">
              <a:buNone/>
            </a:pPr>
            <a:r>
              <a:rPr lang="en-GB" dirty="0" smtClean="0"/>
              <a:t>Fuel costs are important inputs to any transportation activity. Suppose that real energy prices fall. Graphically depict the impact that this would have upon a firm’s total short-run and long-run cost structure. Would you expect a firm’s long-run response to a fall in energy to be greater, less, or equal to its short-run response to a fall in energy prices? What does this suggest about the firm’s short-run input price elasticity of fuel relative to its long-run input price elasticity of fuel?</a:t>
            </a:r>
          </a:p>
          <a:p>
            <a:endParaRPr lang="en-GB" dirty="0"/>
          </a:p>
        </p:txBody>
      </p:sp>
    </p:spTree>
    <p:extLst>
      <p:ext uri="{BB962C8B-B14F-4D97-AF65-F5344CB8AC3E}">
        <p14:creationId xmlns:p14="http://schemas.microsoft.com/office/powerpoint/2010/main" val="397799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 (4)</a:t>
            </a:r>
            <a:endParaRPr lang="en-GB" dirty="0"/>
          </a:p>
        </p:txBody>
      </p:sp>
      <p:sp>
        <p:nvSpPr>
          <p:cNvPr id="3" name="Zástupný symbol pro obsah 2"/>
          <p:cNvSpPr>
            <a:spLocks noGrp="1"/>
          </p:cNvSpPr>
          <p:nvPr>
            <p:ph idx="1"/>
          </p:nvPr>
        </p:nvSpPr>
        <p:spPr/>
        <p:txBody>
          <a:bodyPr>
            <a:normAutofit fontScale="62500" lnSpcReduction="20000"/>
          </a:bodyPr>
          <a:lstStyle/>
          <a:p>
            <a:pPr marL="0" indent="0">
              <a:buNone/>
            </a:pPr>
            <a:r>
              <a:rPr lang="en-GB" dirty="0" smtClean="0"/>
              <a:t>Suppose that you are given the following information on All Around Airlines:</a:t>
            </a:r>
          </a:p>
          <a:p>
            <a:pPr lvl="0"/>
            <a:r>
              <a:rPr lang="en-GB" dirty="0" smtClean="0"/>
              <a:t>The average variable cost of producing airline trips varies between 11.5 cents a mile when 50,000 trips per year are produced and 16.7 cents per mile when 500,000 trips per year are produced. Its lowest value is 11.5 cents a mile when 250,000 trips are produced.</a:t>
            </a:r>
          </a:p>
          <a:p>
            <a:pPr lvl="0"/>
            <a:r>
              <a:rPr lang="en-GB" dirty="0" smtClean="0"/>
              <a:t>The average total cost of producing trips varies between 15.3 cents per mile when 250,000 trips are produced and 17.3 cents per mile when 500,000 trips are produced. The minimum short-run average total cost is 13.0 cents when 300,000 trips are produced.</a:t>
            </a:r>
          </a:p>
          <a:p>
            <a:pPr marL="0" lvl="0" indent="0">
              <a:buNone/>
            </a:pPr>
            <a:r>
              <a:rPr lang="en-GB" dirty="0" smtClean="0"/>
              <a:t>Questions:</a:t>
            </a:r>
          </a:p>
          <a:p>
            <a:pPr lvl="1"/>
            <a:r>
              <a:rPr lang="en-GB" dirty="0" smtClean="0"/>
              <a:t>Approximately, how many trips will be produced in the short run if the fare is 15.4 cents per mile?</a:t>
            </a:r>
          </a:p>
          <a:p>
            <a:pPr lvl="1"/>
            <a:r>
              <a:rPr lang="en-GB" dirty="0" smtClean="0"/>
              <a:t>Will any trips be produced if the fare is 12.1 cents per mile? If so, why; and if not, why not?</a:t>
            </a:r>
          </a:p>
          <a:p>
            <a:pPr lvl="1"/>
            <a:r>
              <a:rPr lang="en-GB" dirty="0" smtClean="0"/>
              <a:t>Will any trips be produced if the fare is 10 cents per mile? If so, why; and if not, why not?</a:t>
            </a:r>
          </a:p>
          <a:p>
            <a:endParaRPr lang="en-GB" dirty="0"/>
          </a:p>
        </p:txBody>
      </p:sp>
    </p:spTree>
    <p:extLst>
      <p:ext uri="{BB962C8B-B14F-4D97-AF65-F5344CB8AC3E}">
        <p14:creationId xmlns:p14="http://schemas.microsoft.com/office/powerpoint/2010/main" val="145994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 (5)</a:t>
            </a:r>
            <a:endParaRPr lang="en-GB" dirty="0"/>
          </a:p>
        </p:txBody>
      </p:sp>
      <p:sp>
        <p:nvSpPr>
          <p:cNvPr id="3" name="Zástupný symbol pro obsah 2"/>
          <p:cNvSpPr>
            <a:spLocks noGrp="1"/>
          </p:cNvSpPr>
          <p:nvPr>
            <p:ph idx="1"/>
          </p:nvPr>
        </p:nvSpPr>
        <p:spPr/>
        <p:txBody>
          <a:bodyPr/>
          <a:lstStyle/>
          <a:p>
            <a:pPr marL="0" indent="0">
              <a:buNone/>
            </a:pPr>
            <a:r>
              <a:rPr lang="en-GB" dirty="0" smtClean="0"/>
              <a:t>The July 7, 1993 </a:t>
            </a:r>
            <a:r>
              <a:rPr lang="en-GB" i="1" dirty="0" smtClean="0"/>
              <a:t>Wall Street Journal</a:t>
            </a:r>
            <a:r>
              <a:rPr lang="en-GB" dirty="0" smtClean="0"/>
              <a:t> provides the following information: “Northwest Airlines averted – at least for now – a threatened federal bankruptcy-law filling after its pilots’ union agreed to a last-minute pact to save the carrier $365 million over three years.” Using Northwest’s short-run cost curves, depict where Northwest was operating before and after the agreement with the pilots’ union.</a:t>
            </a:r>
          </a:p>
          <a:p>
            <a:endParaRPr lang="en-GB" dirty="0"/>
          </a:p>
        </p:txBody>
      </p:sp>
    </p:spTree>
    <p:extLst>
      <p:ext uri="{BB962C8B-B14F-4D97-AF65-F5344CB8AC3E}">
        <p14:creationId xmlns:p14="http://schemas.microsoft.com/office/powerpoint/2010/main" val="46393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 (6)</a:t>
            </a:r>
            <a:endParaRPr lang="en-GB"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GB" dirty="0" smtClean="0"/>
              <a:t>Economies of scale in railway operations</a:t>
            </a:r>
          </a:p>
          <a:p>
            <a:pPr lvl="0"/>
            <a:r>
              <a:rPr lang="en-GB" dirty="0" smtClean="0"/>
              <a:t>List what you believe to be the main sources of economies of scale in the rail industry. Once you have produced this list, indicate which arise as a result of returns to scale and which are cost savings.</a:t>
            </a:r>
          </a:p>
          <a:p>
            <a:pPr lvl="0"/>
            <a:r>
              <a:rPr lang="en-GB" dirty="0" smtClean="0"/>
              <a:t>What on the other hand do you believe are the main sources of diseconomies of scale in larger integrated railways?</a:t>
            </a:r>
          </a:p>
          <a:p>
            <a:pPr lvl="0"/>
            <a:r>
              <a:rPr lang="en-GB" dirty="0" smtClean="0"/>
              <a:t>If you were a rail industry regulator in Britain today, what other factors apart from economies of scale would you take into account when deciding on the number of operators to have in the market?</a:t>
            </a:r>
          </a:p>
          <a:p>
            <a:endParaRPr lang="en-GB" dirty="0"/>
          </a:p>
        </p:txBody>
      </p:sp>
    </p:spTree>
    <p:extLst>
      <p:ext uri="{BB962C8B-B14F-4D97-AF65-F5344CB8AC3E}">
        <p14:creationId xmlns:p14="http://schemas.microsoft.com/office/powerpoint/2010/main" val="622217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 (7)</a:t>
            </a:r>
            <a:endParaRPr lang="en-GB" dirty="0"/>
          </a:p>
        </p:txBody>
      </p:sp>
      <p:pic>
        <p:nvPicPr>
          <p:cNvPr id="6" name="Zástupný symbol pro obsah 5"/>
          <p:cNvPicPr>
            <a:picLocks noGrp="1" noChangeAspect="1"/>
          </p:cNvPicPr>
          <p:nvPr>
            <p:ph idx="1"/>
          </p:nvPr>
        </p:nvPicPr>
        <p:blipFill>
          <a:blip r:embed="rId2"/>
          <a:stretch>
            <a:fillRect/>
          </a:stretch>
        </p:blipFill>
        <p:spPr>
          <a:xfrm>
            <a:off x="463564" y="2276872"/>
            <a:ext cx="8562023" cy="3240360"/>
          </a:xfrm>
          <a:prstGeom prst="rect">
            <a:avLst/>
          </a:prstGeom>
        </p:spPr>
      </p:pic>
    </p:spTree>
    <p:extLst>
      <p:ext uri="{BB962C8B-B14F-4D97-AF65-F5344CB8AC3E}">
        <p14:creationId xmlns:p14="http://schemas.microsoft.com/office/powerpoint/2010/main" val="591200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Exercise (8)</a:t>
            </a:r>
            <a:endParaRPr lang="en-GB" dirty="0"/>
          </a:p>
        </p:txBody>
      </p:sp>
      <p:pic>
        <p:nvPicPr>
          <p:cNvPr id="4" name="Zástupný symbol pro obsah 3"/>
          <p:cNvPicPr>
            <a:picLocks noGrp="1" noChangeAspect="1"/>
          </p:cNvPicPr>
          <p:nvPr>
            <p:ph idx="1"/>
          </p:nvPr>
        </p:nvPicPr>
        <p:blipFill>
          <a:blip r:embed="rId2"/>
          <a:stretch>
            <a:fillRect/>
          </a:stretch>
        </p:blipFill>
        <p:spPr>
          <a:xfrm>
            <a:off x="575297" y="2132856"/>
            <a:ext cx="7983549" cy="3456384"/>
          </a:xfrm>
          <a:prstGeom prst="rect">
            <a:avLst/>
          </a:prstGeom>
        </p:spPr>
      </p:pic>
    </p:spTree>
    <p:extLst>
      <p:ext uri="{BB962C8B-B14F-4D97-AF65-F5344CB8AC3E}">
        <p14:creationId xmlns:p14="http://schemas.microsoft.com/office/powerpoint/2010/main" val="37410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Learning Outcomes </a:t>
            </a:r>
            <a:endParaRPr lang="en-GB" dirty="0"/>
          </a:p>
        </p:txBody>
      </p:sp>
      <p:sp>
        <p:nvSpPr>
          <p:cNvPr id="3" name="Zástupný symbol pro obsah 2"/>
          <p:cNvSpPr>
            <a:spLocks noGrp="1"/>
          </p:cNvSpPr>
          <p:nvPr>
            <p:ph idx="1"/>
          </p:nvPr>
        </p:nvSpPr>
        <p:spPr/>
        <p:txBody>
          <a:bodyPr/>
          <a:lstStyle/>
          <a:p>
            <a:r>
              <a:rPr lang="en-GB" dirty="0" smtClean="0"/>
              <a:t>How transport costs behave in the short run and long runs</a:t>
            </a:r>
          </a:p>
          <a:p>
            <a:r>
              <a:rPr lang="en-GB" dirty="0" smtClean="0"/>
              <a:t>Returns to scale and economies of scale in the transport industries</a:t>
            </a:r>
          </a:p>
          <a:p>
            <a:r>
              <a:rPr lang="en-GB" dirty="0" smtClean="0"/>
              <a:t>The relevance of production costs to the supply of transport services</a:t>
            </a:r>
            <a:endParaRPr lang="en-GB" dirty="0"/>
          </a:p>
        </p:txBody>
      </p:sp>
    </p:spTree>
    <p:extLst>
      <p:ext uri="{BB962C8B-B14F-4D97-AF65-F5344CB8AC3E}">
        <p14:creationId xmlns:p14="http://schemas.microsoft.com/office/powerpoint/2010/main" val="2329992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4.2 Applications</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40071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en-GB" dirty="0" smtClean="0"/>
              <a:t>Case: Mode cost comparison</a:t>
            </a:r>
            <a:endParaRPr lang="en-GB"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946648746"/>
              </p:ext>
            </p:extLst>
          </p:nvPr>
        </p:nvGraphicFramePr>
        <p:xfrm>
          <a:off x="70371" y="1196752"/>
          <a:ext cx="9061450" cy="5349875"/>
        </p:xfrm>
        <a:graphic>
          <a:graphicData uri="http://schemas.openxmlformats.org/presentationml/2006/ole">
            <mc:AlternateContent xmlns:mc="http://schemas.openxmlformats.org/markup-compatibility/2006">
              <mc:Choice xmlns:v="urn:schemas-microsoft-com:vml" Requires="v">
                <p:oleObj spid="_x0000_s1043" name="Document" r:id="rId3" imgW="7874000" imgH="4648200" progId="Word.Document.12">
                  <p:embed/>
                </p:oleObj>
              </mc:Choice>
              <mc:Fallback>
                <p:oleObj name="Document" r:id="rId3" imgW="7874000" imgH="4648200" progId="Word.Document.12">
                  <p:embed/>
                  <p:pic>
                    <p:nvPicPr>
                      <p:cNvPr id="0" name=""/>
                      <p:cNvPicPr/>
                      <p:nvPr/>
                    </p:nvPicPr>
                    <p:blipFill>
                      <a:blip r:embed="rId4"/>
                      <a:stretch>
                        <a:fillRect/>
                      </a:stretch>
                    </p:blipFill>
                    <p:spPr>
                      <a:xfrm>
                        <a:off x="70371" y="1196752"/>
                        <a:ext cx="9061450" cy="5349875"/>
                      </a:xfrm>
                      <a:prstGeom prst="rect">
                        <a:avLst/>
                      </a:prstGeom>
                    </p:spPr>
                  </p:pic>
                </p:oleObj>
              </mc:Fallback>
            </mc:AlternateContent>
          </a:graphicData>
        </a:graphic>
      </p:graphicFrame>
    </p:spTree>
    <p:extLst>
      <p:ext uri="{BB962C8B-B14F-4D97-AF65-F5344CB8AC3E}">
        <p14:creationId xmlns:p14="http://schemas.microsoft.com/office/powerpoint/2010/main" val="2418829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The importance of cost structure in the business model of low-cost airlines</a:t>
            </a:r>
            <a:endParaRPr lang="en-GB" dirty="0"/>
          </a:p>
        </p:txBody>
      </p:sp>
      <p:sp>
        <p:nvSpPr>
          <p:cNvPr id="3" name="Zástupný symbol pro obsah 2"/>
          <p:cNvSpPr>
            <a:spLocks noGrp="1"/>
          </p:cNvSpPr>
          <p:nvPr>
            <p:ph idx="1"/>
          </p:nvPr>
        </p:nvSpPr>
        <p:spPr/>
        <p:txBody>
          <a:bodyPr/>
          <a:lstStyle/>
          <a:p>
            <a:pPr marL="0" indent="0">
              <a:buNone/>
            </a:pPr>
            <a:endParaRPr lang="cs-CZ" dirty="0">
              <a:solidFill>
                <a:srgbClr val="FF0000"/>
              </a:solidFill>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812908096"/>
              </p:ext>
            </p:extLst>
          </p:nvPr>
        </p:nvGraphicFramePr>
        <p:xfrm>
          <a:off x="323528" y="2204864"/>
          <a:ext cx="8494713" cy="3289300"/>
        </p:xfrm>
        <a:graphic>
          <a:graphicData uri="http://schemas.openxmlformats.org/presentationml/2006/ole">
            <mc:AlternateContent xmlns:mc="http://schemas.openxmlformats.org/markup-compatibility/2006">
              <mc:Choice xmlns:v="urn:schemas-microsoft-com:vml" Requires="v">
                <p:oleObj spid="_x0000_s2067" name="Document" r:id="rId3" imgW="7023100" imgH="2717800" progId="Word.Document.12">
                  <p:embed/>
                </p:oleObj>
              </mc:Choice>
              <mc:Fallback>
                <p:oleObj name="Document" r:id="rId3" imgW="7023100" imgH="2717800" progId="Word.Document.12">
                  <p:embed/>
                  <p:pic>
                    <p:nvPicPr>
                      <p:cNvPr id="0" name=""/>
                      <p:cNvPicPr/>
                      <p:nvPr/>
                    </p:nvPicPr>
                    <p:blipFill>
                      <a:blip r:embed="rId4"/>
                      <a:stretch>
                        <a:fillRect/>
                      </a:stretch>
                    </p:blipFill>
                    <p:spPr>
                      <a:xfrm>
                        <a:off x="323528" y="2204864"/>
                        <a:ext cx="8494713" cy="3289300"/>
                      </a:xfrm>
                      <a:prstGeom prst="rect">
                        <a:avLst/>
                      </a:prstGeom>
                    </p:spPr>
                  </p:pic>
                </p:oleObj>
              </mc:Fallback>
            </mc:AlternateContent>
          </a:graphicData>
        </a:graphic>
      </p:graphicFrame>
    </p:spTree>
    <p:extLst>
      <p:ext uri="{BB962C8B-B14F-4D97-AF65-F5344CB8AC3E}">
        <p14:creationId xmlns:p14="http://schemas.microsoft.com/office/powerpoint/2010/main" val="238591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Costs at privatized British railways</a:t>
            </a:r>
            <a:endParaRPr lang="en-GB" dirty="0"/>
          </a:p>
        </p:txBody>
      </p:sp>
      <p:sp>
        <p:nvSpPr>
          <p:cNvPr id="5" name="Zástupný symbol pro obsah 4"/>
          <p:cNvSpPr>
            <a:spLocks noGrp="1"/>
          </p:cNvSpPr>
          <p:nvPr>
            <p:ph idx="1"/>
          </p:nvPr>
        </p:nvSpPr>
        <p:spPr/>
        <p:txBody>
          <a:bodyPr/>
          <a:lstStyle/>
          <a:p>
            <a:endParaRPr lang="cs-CZ" dirty="0"/>
          </a:p>
        </p:txBody>
      </p:sp>
      <p:pic>
        <p:nvPicPr>
          <p:cNvPr id="6" name="Obrázek 5"/>
          <p:cNvPicPr>
            <a:picLocks noChangeAspect="1"/>
          </p:cNvPicPr>
          <p:nvPr/>
        </p:nvPicPr>
        <p:blipFill>
          <a:blip r:embed="rId2"/>
          <a:stretch>
            <a:fillRect/>
          </a:stretch>
        </p:blipFill>
        <p:spPr>
          <a:xfrm>
            <a:off x="2267744" y="1600200"/>
            <a:ext cx="4608512" cy="4785869"/>
          </a:xfrm>
          <a:prstGeom prst="rect">
            <a:avLst/>
          </a:prstGeom>
        </p:spPr>
      </p:pic>
    </p:spTree>
    <p:extLst>
      <p:ext uri="{BB962C8B-B14F-4D97-AF65-F5344CB8AC3E}">
        <p14:creationId xmlns:p14="http://schemas.microsoft.com/office/powerpoint/2010/main" val="68825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Economies of scale, scope and density</a:t>
            </a:r>
            <a:endParaRPr lang="en-GB" dirty="0"/>
          </a:p>
        </p:txBody>
      </p:sp>
      <p:sp>
        <p:nvSpPr>
          <p:cNvPr id="3" name="Zástupný symbol pro obsah 2"/>
          <p:cNvSpPr>
            <a:spLocks noGrp="1"/>
          </p:cNvSpPr>
          <p:nvPr>
            <p:ph idx="1"/>
          </p:nvPr>
        </p:nvSpPr>
        <p:spPr/>
        <p:txBody>
          <a:bodyPr>
            <a:normAutofit fontScale="85000" lnSpcReduction="10000"/>
          </a:bodyPr>
          <a:lstStyle/>
          <a:p>
            <a:r>
              <a:rPr lang="en-GB" dirty="0" smtClean="0"/>
              <a:t>If an equal proportionate increase in all outputs and route </a:t>
            </a:r>
            <a:r>
              <a:rPr lang="en-GB" dirty="0" err="1" smtClean="0"/>
              <a:t>kilometers</a:t>
            </a:r>
            <a:r>
              <a:rPr lang="en-GB" dirty="0" smtClean="0"/>
              <a:t> leads to the same proportionate increase in costs → </a:t>
            </a:r>
            <a:r>
              <a:rPr lang="en-GB" b="1" dirty="0" smtClean="0"/>
              <a:t>constant returns to scale</a:t>
            </a:r>
          </a:p>
          <a:p>
            <a:r>
              <a:rPr lang="en-GB" dirty="0" smtClean="0"/>
              <a:t>If an equal proportionate increase in all outputs holding route </a:t>
            </a:r>
            <a:r>
              <a:rPr lang="en-GB" dirty="0" err="1" smtClean="0"/>
              <a:t>kilometers</a:t>
            </a:r>
            <a:r>
              <a:rPr lang="en-GB" dirty="0" smtClean="0"/>
              <a:t> constant leads to the same proportionate increase in costs → </a:t>
            </a:r>
            <a:r>
              <a:rPr lang="en-GB" b="1" dirty="0" smtClean="0"/>
              <a:t>constant returns to density</a:t>
            </a:r>
          </a:p>
          <a:p>
            <a:r>
              <a:rPr lang="en-GB" dirty="0" smtClean="0"/>
              <a:t>If splitting the production of passenger and freight outputs and of infrastructure leads to increased costs → the railway is said to experience </a:t>
            </a:r>
            <a:r>
              <a:rPr lang="en-GB" b="1" dirty="0" smtClean="0"/>
              <a:t>economies of scope</a:t>
            </a:r>
          </a:p>
          <a:p>
            <a:endParaRPr lang="en-GB" dirty="0"/>
          </a:p>
        </p:txBody>
      </p:sp>
      <p:sp>
        <p:nvSpPr>
          <p:cNvPr id="4" name="Obdélník 3"/>
          <p:cNvSpPr/>
          <p:nvPr/>
        </p:nvSpPr>
        <p:spPr>
          <a:xfrm>
            <a:off x="971600" y="5877272"/>
            <a:ext cx="7992888" cy="646331"/>
          </a:xfrm>
          <a:prstGeom prst="rect">
            <a:avLst/>
          </a:prstGeom>
        </p:spPr>
        <p:txBody>
          <a:bodyPr wrap="square">
            <a:spAutoFit/>
          </a:bodyPr>
          <a:lstStyle/>
          <a:p>
            <a:r>
              <a:rPr lang="en-US" dirty="0"/>
              <a:t>Nash, C. (2011). Competition and regulation in rail transport. </a:t>
            </a:r>
            <a:r>
              <a:rPr lang="cs-CZ" i="1" dirty="0" smtClean="0"/>
              <a:t>Handbook </a:t>
            </a:r>
            <a:r>
              <a:rPr lang="cs-CZ" i="1" dirty="0" err="1" smtClean="0"/>
              <a:t>of</a:t>
            </a:r>
            <a:r>
              <a:rPr lang="cs-CZ" i="1" dirty="0" smtClean="0"/>
              <a:t> Transport </a:t>
            </a:r>
            <a:r>
              <a:rPr lang="cs-CZ" i="1" dirty="0" err="1" smtClean="0"/>
              <a:t>Economics</a:t>
            </a:r>
            <a:r>
              <a:rPr lang="cs-CZ" i="1" dirty="0" smtClean="0"/>
              <a:t>. </a:t>
            </a:r>
            <a:endParaRPr lang="en-US" dirty="0"/>
          </a:p>
        </p:txBody>
      </p:sp>
    </p:spTree>
    <p:extLst>
      <p:ext uri="{BB962C8B-B14F-4D97-AF65-F5344CB8AC3E}">
        <p14:creationId xmlns:p14="http://schemas.microsoft.com/office/powerpoint/2010/main" val="269927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Economies of scale</a:t>
            </a:r>
            <a:endParaRPr lang="en-GB" dirty="0"/>
          </a:p>
        </p:txBody>
      </p:sp>
      <p:pic>
        <p:nvPicPr>
          <p:cNvPr id="4" name="Zástupný symbol pro obsah 3"/>
          <p:cNvPicPr>
            <a:picLocks noGrp="1" noChangeAspect="1"/>
          </p:cNvPicPr>
          <p:nvPr>
            <p:ph idx="1"/>
          </p:nvPr>
        </p:nvPicPr>
        <p:blipFill>
          <a:blip r:embed="rId2"/>
          <a:stretch>
            <a:fillRect/>
          </a:stretch>
        </p:blipFill>
        <p:spPr>
          <a:xfrm>
            <a:off x="1796768" y="1556792"/>
            <a:ext cx="5550463" cy="3991610"/>
          </a:xfrm>
          <a:prstGeom prst="rect">
            <a:avLst/>
          </a:prstGeom>
        </p:spPr>
      </p:pic>
    </p:spTree>
    <p:extLst>
      <p:ext uri="{BB962C8B-B14F-4D97-AF65-F5344CB8AC3E}">
        <p14:creationId xmlns:p14="http://schemas.microsoft.com/office/powerpoint/2010/main" val="214142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Economies of density</a:t>
            </a:r>
            <a:endParaRPr lang="en-GB" dirty="0"/>
          </a:p>
        </p:txBody>
      </p:sp>
      <p:pic>
        <p:nvPicPr>
          <p:cNvPr id="4" name="Zástupný symbol pro obsah 3"/>
          <p:cNvPicPr>
            <a:picLocks noGrp="1" noChangeAspect="1"/>
          </p:cNvPicPr>
          <p:nvPr>
            <p:ph idx="1"/>
          </p:nvPr>
        </p:nvPicPr>
        <p:blipFill>
          <a:blip r:embed="rId2"/>
          <a:stretch>
            <a:fillRect/>
          </a:stretch>
        </p:blipFill>
        <p:spPr>
          <a:xfrm>
            <a:off x="1744098" y="1700808"/>
            <a:ext cx="5655804" cy="4055105"/>
          </a:xfrm>
          <a:prstGeom prst="rect">
            <a:avLst/>
          </a:prstGeom>
        </p:spPr>
      </p:pic>
    </p:spTree>
    <p:extLst>
      <p:ext uri="{BB962C8B-B14F-4D97-AF65-F5344CB8AC3E}">
        <p14:creationId xmlns:p14="http://schemas.microsoft.com/office/powerpoint/2010/main" val="1446473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Fixed costs issue</a:t>
            </a:r>
            <a:endParaRPr lang="en-GB" dirty="0"/>
          </a:p>
        </p:txBody>
      </p:sp>
      <p:sp>
        <p:nvSpPr>
          <p:cNvPr id="3" name="Zástupný symbol pro obsah 2"/>
          <p:cNvSpPr>
            <a:spLocks noGrp="1"/>
          </p:cNvSpPr>
          <p:nvPr>
            <p:ph idx="1"/>
          </p:nvPr>
        </p:nvSpPr>
        <p:spPr/>
        <p:txBody>
          <a:bodyPr>
            <a:normAutofit fontScale="92500"/>
          </a:bodyPr>
          <a:lstStyle/>
          <a:p>
            <a:r>
              <a:rPr lang="en-GB" sz="3500" dirty="0" smtClean="0"/>
              <a:t>When fixed costs are present and there is a competitive supply, then competition will push prices down to marginal costs, but they will be insufficient for capital cost recovery</a:t>
            </a:r>
          </a:p>
          <a:p>
            <a:r>
              <a:rPr lang="en-GB" sz="3500" dirty="0" smtClean="0"/>
              <a:t>The challenge confronting the transport supplier is thus how to ensure sufficient revenue</a:t>
            </a:r>
          </a:p>
          <a:p>
            <a:r>
              <a:rPr lang="en-GB" sz="3500" dirty="0" smtClean="0"/>
              <a:t>Empty core problem</a:t>
            </a:r>
          </a:p>
          <a:p>
            <a:pPr marL="0" indent="0">
              <a:buNone/>
            </a:pPr>
            <a:endParaRPr lang="en-GB" sz="2000" dirty="0"/>
          </a:p>
        </p:txBody>
      </p:sp>
      <p:sp>
        <p:nvSpPr>
          <p:cNvPr id="4" name="TextovéPole 3"/>
          <p:cNvSpPr txBox="1"/>
          <p:nvPr/>
        </p:nvSpPr>
        <p:spPr>
          <a:xfrm>
            <a:off x="755576" y="6020693"/>
            <a:ext cx="8064896" cy="646331"/>
          </a:xfrm>
          <a:prstGeom prst="rect">
            <a:avLst/>
          </a:prstGeom>
          <a:noFill/>
        </p:spPr>
        <p:txBody>
          <a:bodyPr wrap="square" rtlCol="0">
            <a:spAutoFit/>
          </a:bodyPr>
          <a:lstStyle/>
          <a:p>
            <a:r>
              <a:rPr lang="en-US"/>
              <a:t>Button, K. (2005). The economics of cost recovery in transport: introduction. </a:t>
            </a:r>
            <a:r>
              <a:rPr lang="en-US" i="1"/>
              <a:t>Journal of Transport Economics and Policy</a:t>
            </a:r>
            <a:r>
              <a:rPr lang="en-US"/>
              <a:t>, </a:t>
            </a:r>
            <a:r>
              <a:rPr lang="en-US" i="1"/>
              <a:t>39</a:t>
            </a:r>
            <a:r>
              <a:rPr lang="en-US"/>
              <a:t>(3), 241-257.</a:t>
            </a:r>
            <a:endParaRPr lang="en-US" dirty="0"/>
          </a:p>
        </p:txBody>
      </p:sp>
    </p:spTree>
    <p:extLst>
      <p:ext uri="{BB962C8B-B14F-4D97-AF65-F5344CB8AC3E}">
        <p14:creationId xmlns:p14="http://schemas.microsoft.com/office/powerpoint/2010/main" val="1509959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Methods of capital recovery</a:t>
            </a:r>
            <a:endParaRPr lang="en-GB" dirty="0"/>
          </a:p>
        </p:txBody>
      </p:sp>
      <p:sp>
        <p:nvSpPr>
          <p:cNvPr id="3" name="Zástupný symbol pro obsah 2"/>
          <p:cNvSpPr>
            <a:spLocks noGrp="1"/>
          </p:cNvSpPr>
          <p:nvPr>
            <p:ph idx="1"/>
          </p:nvPr>
        </p:nvSpPr>
        <p:spPr/>
        <p:txBody>
          <a:bodyPr>
            <a:normAutofit fontScale="92500" lnSpcReduction="10000"/>
          </a:bodyPr>
          <a:lstStyle/>
          <a:p>
            <a:pPr marL="514350" indent="-514350">
              <a:buFont typeface="+mj-lt"/>
              <a:buAutoNum type="arabicPeriod"/>
            </a:pPr>
            <a:r>
              <a:rPr lang="en-GB" dirty="0" smtClean="0"/>
              <a:t>Subsidies</a:t>
            </a:r>
          </a:p>
          <a:p>
            <a:pPr marL="514350" indent="-514350">
              <a:buFont typeface="+mj-lt"/>
              <a:buAutoNum type="arabicPeriod"/>
            </a:pPr>
            <a:r>
              <a:rPr lang="en-GB" dirty="0" smtClean="0"/>
              <a:t>Monopolies</a:t>
            </a:r>
          </a:p>
          <a:p>
            <a:pPr marL="514350" indent="-514350">
              <a:buFont typeface="+mj-lt"/>
              <a:buAutoNum type="arabicPeriod"/>
            </a:pPr>
            <a:r>
              <a:rPr lang="en-GB" dirty="0" smtClean="0"/>
              <a:t>Internal coalitions</a:t>
            </a:r>
          </a:p>
          <a:p>
            <a:pPr marL="514350" indent="-514350">
              <a:buFont typeface="+mj-lt"/>
              <a:buAutoNum type="arabicPeriod"/>
            </a:pPr>
            <a:r>
              <a:rPr lang="en-GB" dirty="0" smtClean="0"/>
              <a:t>Long term contracts between supplier and customer</a:t>
            </a:r>
          </a:p>
          <a:p>
            <a:pPr marL="514350" indent="-514350">
              <a:buFont typeface="+mj-lt"/>
              <a:buAutoNum type="arabicPeriod"/>
            </a:pPr>
            <a:r>
              <a:rPr lang="en-GB" dirty="0" smtClean="0"/>
              <a:t>Advance revenue</a:t>
            </a:r>
          </a:p>
          <a:p>
            <a:pPr marL="514350" indent="-514350">
              <a:buFont typeface="+mj-lt"/>
              <a:buAutoNum type="arabicPeriod"/>
            </a:pPr>
            <a:r>
              <a:rPr lang="en-GB" dirty="0" smtClean="0"/>
              <a:t>Vertical integration</a:t>
            </a:r>
          </a:p>
          <a:p>
            <a:pPr marL="514350" indent="-514350">
              <a:buFont typeface="+mj-lt"/>
              <a:buAutoNum type="arabicPeriod"/>
            </a:pPr>
            <a:r>
              <a:rPr lang="en-GB" dirty="0" smtClean="0"/>
              <a:t>Discriminate pricing</a:t>
            </a:r>
          </a:p>
          <a:p>
            <a:pPr marL="514350" indent="-514350">
              <a:buFont typeface="+mj-lt"/>
              <a:buAutoNum type="arabicPeriod"/>
            </a:pPr>
            <a:r>
              <a:rPr lang="en-GB" dirty="0" smtClean="0"/>
              <a:t>Two part tariff</a:t>
            </a:r>
          </a:p>
          <a:p>
            <a:endParaRPr lang="en-GB" dirty="0" smtClean="0"/>
          </a:p>
          <a:p>
            <a:endParaRPr lang="en-GB" dirty="0"/>
          </a:p>
        </p:txBody>
      </p:sp>
    </p:spTree>
    <p:extLst>
      <p:ext uri="{BB962C8B-B14F-4D97-AF65-F5344CB8AC3E}">
        <p14:creationId xmlns:p14="http://schemas.microsoft.com/office/powerpoint/2010/main" val="2808873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Decline of transport costs</a:t>
            </a:r>
            <a:endParaRPr lang="en-GB" dirty="0"/>
          </a:p>
        </p:txBody>
      </p:sp>
      <p:sp>
        <p:nvSpPr>
          <p:cNvPr id="3" name="Zástupný symbol pro obsah 2"/>
          <p:cNvSpPr>
            <a:spLocks noGrp="1"/>
          </p:cNvSpPr>
          <p:nvPr>
            <p:ph idx="1"/>
          </p:nvPr>
        </p:nvSpPr>
        <p:spPr>
          <a:xfrm>
            <a:off x="457200" y="1600200"/>
            <a:ext cx="8229600" cy="4637112"/>
          </a:xfrm>
        </p:spPr>
        <p:txBody>
          <a:bodyPr>
            <a:normAutofit fontScale="70000" lnSpcReduction="20000"/>
          </a:bodyPr>
          <a:lstStyle/>
          <a:p>
            <a:r>
              <a:rPr lang="en-GB" sz="3600" dirty="0" smtClean="0"/>
              <a:t>The theoretical framework of urban and regional economics is built on transportation costs for manufactured goods. But over the twentieth century, the costs of moving these goods have declined by over 90% in real terms, and there is little reason to doubt that this decline will continue. </a:t>
            </a:r>
          </a:p>
          <a:p>
            <a:r>
              <a:rPr lang="en-GB" sz="3600" dirty="0" smtClean="0"/>
              <a:t>Moreover, technological change has eliminated the importance of fixed infrastructure transport (rail and water) that played a critical role in creating natural urban centres. In this article, we document this decline and explore several simple implications of a world where it is essentially free to move goods, but expensive to move people. </a:t>
            </a:r>
          </a:p>
          <a:p>
            <a:r>
              <a:rPr lang="en-GB" sz="3600" dirty="0" smtClean="0"/>
              <a:t>We find empirical support for these implications.</a:t>
            </a:r>
          </a:p>
          <a:p>
            <a:pPr marL="0" indent="0">
              <a:buNone/>
            </a:pPr>
            <a:endParaRPr lang="en-GB" sz="2800" dirty="0"/>
          </a:p>
        </p:txBody>
      </p:sp>
      <p:sp>
        <p:nvSpPr>
          <p:cNvPr id="4" name="TextovéPole 3"/>
          <p:cNvSpPr txBox="1"/>
          <p:nvPr/>
        </p:nvSpPr>
        <p:spPr>
          <a:xfrm>
            <a:off x="472500" y="6093296"/>
            <a:ext cx="7200800" cy="923330"/>
          </a:xfrm>
          <a:prstGeom prst="rect">
            <a:avLst/>
          </a:prstGeom>
          <a:noFill/>
        </p:spPr>
        <p:txBody>
          <a:bodyPr wrap="square" rtlCol="0">
            <a:spAutoFit/>
          </a:bodyPr>
          <a:lstStyle/>
          <a:p>
            <a:r>
              <a:rPr lang="en-US" dirty="0" err="1"/>
              <a:t>Glaeser</a:t>
            </a:r>
            <a:r>
              <a:rPr lang="en-US" dirty="0"/>
              <a:t>, E. L., &amp; </a:t>
            </a:r>
            <a:r>
              <a:rPr lang="en-US" dirty="0" err="1"/>
              <a:t>Kohlhase</a:t>
            </a:r>
            <a:r>
              <a:rPr lang="en-US" dirty="0"/>
              <a:t>, J. E. (2004). Cities, regions and the decline of transport costs. </a:t>
            </a:r>
            <a:r>
              <a:rPr lang="en-US" i="1" dirty="0"/>
              <a:t>Papers in regional Science</a:t>
            </a:r>
            <a:r>
              <a:rPr lang="en-US" dirty="0"/>
              <a:t>, </a:t>
            </a:r>
            <a:r>
              <a:rPr lang="en-US" i="1" dirty="0"/>
              <a:t>83</a:t>
            </a:r>
            <a:r>
              <a:rPr lang="en-US" dirty="0"/>
              <a:t>(1), 197-228.</a:t>
            </a:r>
          </a:p>
          <a:p>
            <a:endParaRPr lang="cs-CZ" dirty="0"/>
          </a:p>
        </p:txBody>
      </p:sp>
    </p:spTree>
    <p:extLst>
      <p:ext uri="{BB962C8B-B14F-4D97-AF65-F5344CB8AC3E}">
        <p14:creationId xmlns:p14="http://schemas.microsoft.com/office/powerpoint/2010/main" val="99766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4.1 Theory</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16401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Transportation costs</a:t>
            </a:r>
            <a:endParaRPr lang="en-GB" dirty="0"/>
          </a:p>
        </p:txBody>
      </p:sp>
      <p:pic>
        <p:nvPicPr>
          <p:cNvPr id="4" name="Zástupný symbol pro obsah 3"/>
          <p:cNvPicPr>
            <a:picLocks noGrp="1" noChangeAspect="1"/>
          </p:cNvPicPr>
          <p:nvPr>
            <p:ph idx="1"/>
          </p:nvPr>
        </p:nvPicPr>
        <p:blipFill>
          <a:blip r:embed="rId2"/>
          <a:stretch>
            <a:fillRect/>
          </a:stretch>
        </p:blipFill>
        <p:spPr>
          <a:xfrm>
            <a:off x="1595618" y="1600200"/>
            <a:ext cx="6288750" cy="4525963"/>
          </a:xfrm>
          <a:prstGeom prst="rect">
            <a:avLst/>
          </a:prstGeom>
        </p:spPr>
      </p:pic>
    </p:spTree>
    <p:extLst>
      <p:ext uri="{BB962C8B-B14F-4D97-AF65-F5344CB8AC3E}">
        <p14:creationId xmlns:p14="http://schemas.microsoft.com/office/powerpoint/2010/main" val="1082140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Railroad costs</a:t>
            </a:r>
            <a:endParaRPr lang="en-GB"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331640" y="1844824"/>
            <a:ext cx="6896100" cy="4281339"/>
          </a:xfrm>
          <a:prstGeom prst="rect">
            <a:avLst/>
          </a:prstGeom>
        </p:spPr>
      </p:pic>
    </p:spTree>
    <p:extLst>
      <p:ext uri="{BB962C8B-B14F-4D97-AF65-F5344CB8AC3E}">
        <p14:creationId xmlns:p14="http://schemas.microsoft.com/office/powerpoint/2010/main" val="4080101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Implications (1)</a:t>
            </a:r>
            <a:endParaRPr lang="en-GB" dirty="0"/>
          </a:p>
        </p:txBody>
      </p:sp>
      <p:sp>
        <p:nvSpPr>
          <p:cNvPr id="3" name="Zástupný symbol pro obsah 2"/>
          <p:cNvSpPr>
            <a:spLocks noGrp="1"/>
          </p:cNvSpPr>
          <p:nvPr>
            <p:ph idx="1"/>
          </p:nvPr>
        </p:nvSpPr>
        <p:spPr/>
        <p:txBody>
          <a:bodyPr/>
          <a:lstStyle/>
          <a:p>
            <a:pPr marL="514350" indent="-514350">
              <a:buAutoNum type="arabicPeriod"/>
            </a:pPr>
            <a:r>
              <a:rPr lang="en-GB" dirty="0" smtClean="0"/>
              <a:t>People are no longer tied to natural resources</a:t>
            </a:r>
          </a:p>
          <a:p>
            <a:pPr marL="514350" indent="-514350">
              <a:buAutoNum type="arabicPeriod"/>
            </a:pPr>
            <a:r>
              <a:rPr lang="en-GB" dirty="0" smtClean="0"/>
              <a:t>Consumer-related natural advantages are becoming more important</a:t>
            </a:r>
          </a:p>
          <a:p>
            <a:pPr marL="514350" indent="-514350">
              <a:buAutoNum type="arabicPeriod"/>
            </a:pPr>
            <a:r>
              <a:rPr lang="en-GB" dirty="0" smtClean="0"/>
              <a:t>Population is increasingly centralised in a few metropolitan regions</a:t>
            </a:r>
          </a:p>
          <a:p>
            <a:pPr marL="514350" indent="-514350">
              <a:buAutoNum type="arabicPeriod"/>
            </a:pPr>
            <a:r>
              <a:rPr lang="en-GB" dirty="0" smtClean="0"/>
              <a:t>People are increasingly decentralised within those regions</a:t>
            </a:r>
            <a:endParaRPr lang="en-GB" dirty="0"/>
          </a:p>
        </p:txBody>
      </p:sp>
    </p:spTree>
    <p:extLst>
      <p:ext uri="{BB962C8B-B14F-4D97-AF65-F5344CB8AC3E}">
        <p14:creationId xmlns:p14="http://schemas.microsoft.com/office/powerpoint/2010/main" val="286290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Implications (2)</a:t>
            </a:r>
            <a:endParaRPr lang="en-GB" dirty="0"/>
          </a:p>
        </p:txBody>
      </p:sp>
      <p:sp>
        <p:nvSpPr>
          <p:cNvPr id="3" name="Zástupný symbol pro obsah 2"/>
          <p:cNvSpPr>
            <a:spLocks noGrp="1"/>
          </p:cNvSpPr>
          <p:nvPr>
            <p:ph idx="1"/>
          </p:nvPr>
        </p:nvSpPr>
        <p:spPr/>
        <p:txBody>
          <a:bodyPr>
            <a:normAutofit fontScale="92500"/>
          </a:bodyPr>
          <a:lstStyle/>
          <a:p>
            <a:pPr marL="514350" indent="-514350">
              <a:buFont typeface="+mj-lt"/>
              <a:buAutoNum type="arabicPeriod" startAt="5"/>
            </a:pPr>
            <a:r>
              <a:rPr lang="en-GB" dirty="0" smtClean="0"/>
              <a:t>High density housing and public transportation are becoming increasingly irrelevant</a:t>
            </a:r>
          </a:p>
          <a:p>
            <a:pPr marL="514350" indent="-514350">
              <a:buFont typeface="+mj-lt"/>
              <a:buAutoNum type="arabicPeriod" startAt="5"/>
            </a:pPr>
            <a:r>
              <a:rPr lang="en-GB" dirty="0" smtClean="0"/>
              <a:t>Services are in dense areas; manufacturing is not</a:t>
            </a:r>
          </a:p>
          <a:p>
            <a:pPr marL="514350" indent="-514350">
              <a:buFont typeface="+mj-lt"/>
              <a:buAutoNum type="arabicPeriod" startAt="5"/>
            </a:pPr>
            <a:r>
              <a:rPr lang="en-GB" dirty="0" smtClean="0"/>
              <a:t>The location of manufacturing firm is not driven by proximity to customers or suppliers, the location of service firms is determined by proximity</a:t>
            </a:r>
          </a:p>
          <a:p>
            <a:pPr marL="514350" indent="-514350">
              <a:buFont typeface="+mj-lt"/>
              <a:buAutoNum type="arabicPeriod" startAt="5"/>
            </a:pPr>
            <a:r>
              <a:rPr lang="en-GB" dirty="0" smtClean="0"/>
              <a:t>Density and education go together</a:t>
            </a:r>
          </a:p>
          <a:p>
            <a:pPr marL="514350" indent="-514350">
              <a:buFont typeface="+mj-lt"/>
              <a:buAutoNum type="arabicPeriod"/>
            </a:pPr>
            <a:endParaRPr lang="en-GB" dirty="0"/>
          </a:p>
        </p:txBody>
      </p:sp>
    </p:spTree>
    <p:extLst>
      <p:ext uri="{BB962C8B-B14F-4D97-AF65-F5344CB8AC3E}">
        <p14:creationId xmlns:p14="http://schemas.microsoft.com/office/powerpoint/2010/main" val="2836331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GB" dirty="0" smtClean="0">
                <a:latin typeface="Calibri" panose="020F0502020204030204" pitchFamily="34" charset="0"/>
              </a:rPr>
              <a:t>4.3</a:t>
            </a:r>
            <a:r>
              <a:rPr lang="en-GB" noProof="0" dirty="0" smtClean="0">
                <a:latin typeface="Calibri" panose="020F0502020204030204" pitchFamily="34" charset="0"/>
              </a:rPr>
              <a:t>. Urban bus transportation cost and production</a:t>
            </a:r>
            <a:endParaRPr lang="en-GB"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0243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Introduction</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85000" lnSpcReduction="10000"/>
          </a:bodyPr>
          <a:lstStyle/>
          <a:p>
            <a:r>
              <a:rPr lang="en-GB" dirty="0" smtClean="0">
                <a:latin typeface="Calibri" panose="020F0502020204030204" pitchFamily="34" charset="0"/>
              </a:rPr>
              <a:t>An often stated economic argument for the justification of a single bus system, a market structure that </a:t>
            </a:r>
            <a:r>
              <a:rPr lang="en-GB" dirty="0" err="1" smtClean="0">
                <a:latin typeface="Calibri" panose="020F0502020204030204" pitchFamily="34" charset="0"/>
              </a:rPr>
              <a:t>chracterizes</a:t>
            </a:r>
            <a:r>
              <a:rPr lang="en-GB" dirty="0" smtClean="0">
                <a:latin typeface="Calibri" panose="020F0502020204030204" pitchFamily="34" charset="0"/>
              </a:rPr>
              <a:t> most urban mass transit systems in the USA, is the presence of large economies of scale. </a:t>
            </a:r>
          </a:p>
          <a:p>
            <a:r>
              <a:rPr lang="en-GB" dirty="0" smtClean="0">
                <a:latin typeface="Calibri" panose="020F0502020204030204" pitchFamily="34" charset="0"/>
              </a:rPr>
              <a:t>Source of scale economies: costs of administrative staff, economies of capital stock utilization, traffic density and generalized economies of scale. </a:t>
            </a:r>
          </a:p>
          <a:p>
            <a:r>
              <a:rPr lang="en-GB" dirty="0" smtClean="0">
                <a:latin typeface="Calibri" panose="020F0502020204030204" pitchFamily="34" charset="0"/>
              </a:rPr>
              <a:t>Viton (1981) </a:t>
            </a:r>
            <a:r>
              <a:rPr lang="en-GB" dirty="0" err="1" smtClean="0">
                <a:latin typeface="Calibri" panose="020F0502020204030204" pitchFamily="34" charset="0"/>
              </a:rPr>
              <a:t>analyzed</a:t>
            </a:r>
            <a:r>
              <a:rPr lang="en-GB" dirty="0" smtClean="0">
                <a:latin typeface="Calibri" panose="020F0502020204030204" pitchFamily="34" charset="0"/>
              </a:rPr>
              <a:t> the cost and production structure of bus systems operating in the United States and Canada</a:t>
            </a:r>
            <a:endParaRPr lang="en-GB" dirty="0">
              <a:latin typeface="Calibri" panose="020F0502020204030204" pitchFamily="34" charset="0"/>
            </a:endParaRPr>
          </a:p>
        </p:txBody>
      </p:sp>
    </p:spTree>
    <p:extLst>
      <p:ext uri="{BB962C8B-B14F-4D97-AF65-F5344CB8AC3E}">
        <p14:creationId xmlns:p14="http://schemas.microsoft.com/office/powerpoint/2010/main" val="3072607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Specification</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611560" y="4221088"/>
          <a:ext cx="8831262" cy="2441575"/>
        </p:xfrm>
        <a:graphic>
          <a:graphicData uri="http://schemas.openxmlformats.org/presentationml/2006/ole">
            <mc:AlternateContent xmlns:mc="http://schemas.openxmlformats.org/markup-compatibility/2006">
              <mc:Choice xmlns:v="urn:schemas-microsoft-com:vml" Requires="v">
                <p:oleObj spid="_x0000_s5131" name="Dokument" r:id="rId3" imgW="5313716" imgH="1471143" progId="Word.Document.12">
                  <p:embed/>
                </p:oleObj>
              </mc:Choice>
              <mc:Fallback>
                <p:oleObj name="Dokument" r:id="rId3" imgW="5313716" imgH="1471143" progId="Word.Document.12">
                  <p:embed/>
                  <p:pic>
                    <p:nvPicPr>
                      <p:cNvPr id="4" name="Content Placeholder 3"/>
                      <p:cNvPicPr/>
                      <p:nvPr/>
                    </p:nvPicPr>
                    <p:blipFill>
                      <a:blip r:embed="rId4"/>
                      <a:stretch>
                        <a:fillRect/>
                      </a:stretch>
                    </p:blipFill>
                    <p:spPr>
                      <a:xfrm>
                        <a:off x="611560" y="4221088"/>
                        <a:ext cx="8831262" cy="2441575"/>
                      </a:xfrm>
                      <a:prstGeom prst="rect">
                        <a:avLst/>
                      </a:prstGeom>
                    </p:spPr>
                  </p:pic>
                </p:oleObj>
              </mc:Fallback>
            </mc:AlternateContent>
          </a:graphicData>
        </a:graphic>
      </p:graphicFrame>
      <p:sp>
        <p:nvSpPr>
          <p:cNvPr id="3" name="TextovéPole 2"/>
          <p:cNvSpPr txBox="1"/>
          <p:nvPr/>
        </p:nvSpPr>
        <p:spPr>
          <a:xfrm>
            <a:off x="611560" y="1441850"/>
            <a:ext cx="8136904" cy="2308324"/>
          </a:xfrm>
          <a:prstGeom prst="rect">
            <a:avLst/>
          </a:prstGeom>
          <a:noFill/>
        </p:spPr>
        <p:txBody>
          <a:bodyPr wrap="square" rtlCol="0">
            <a:spAutoFit/>
          </a:bodyPr>
          <a:lstStyle/>
          <a:p>
            <a:pPr algn="just"/>
            <a:r>
              <a:rPr lang="cs-CZ" sz="2400" dirty="0" err="1" smtClean="0">
                <a:latin typeface="Calibri" panose="020F0502020204030204" pitchFamily="34" charset="0"/>
              </a:rPr>
              <a:t>Viton</a:t>
            </a:r>
            <a:r>
              <a:rPr lang="cs-CZ" sz="2400" dirty="0" smtClean="0">
                <a:latin typeface="Calibri" panose="020F0502020204030204" pitchFamily="34" charset="0"/>
              </a:rPr>
              <a:t> </a:t>
            </a:r>
            <a:r>
              <a:rPr lang="cs-CZ" sz="2400" dirty="0" err="1" smtClean="0">
                <a:latin typeface="Calibri" panose="020F0502020204030204" pitchFamily="34" charset="0"/>
              </a:rPr>
              <a:t>specified</a:t>
            </a:r>
            <a:r>
              <a:rPr lang="cs-CZ" sz="2400" dirty="0" smtClean="0">
                <a:latin typeface="Calibri" panose="020F0502020204030204" pitchFamily="34" charset="0"/>
              </a:rPr>
              <a:t> a </a:t>
            </a:r>
            <a:r>
              <a:rPr lang="cs-CZ" sz="2400" dirty="0" err="1" smtClean="0">
                <a:latin typeface="Calibri" panose="020F0502020204030204" pitchFamily="34" charset="0"/>
              </a:rPr>
              <a:t>translog</a:t>
            </a:r>
            <a:r>
              <a:rPr lang="cs-CZ" sz="2400" dirty="0" smtClean="0">
                <a:latin typeface="Calibri" panose="020F0502020204030204" pitchFamily="34" charset="0"/>
              </a:rPr>
              <a:t> </a:t>
            </a:r>
            <a:r>
              <a:rPr lang="cs-CZ" sz="2400" dirty="0" err="1" smtClean="0">
                <a:latin typeface="Calibri" panose="020F0502020204030204" pitchFamily="34" charset="0"/>
              </a:rPr>
              <a:t>empirical</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model in </a:t>
            </a:r>
            <a:r>
              <a:rPr lang="cs-CZ" sz="2400" dirty="0" err="1" smtClean="0">
                <a:latin typeface="Calibri" panose="020F0502020204030204" pitchFamily="34" charset="0"/>
              </a:rPr>
              <a:t>which</a:t>
            </a:r>
            <a:r>
              <a:rPr lang="cs-CZ" sz="2400" dirty="0" smtClean="0">
                <a:latin typeface="Calibri" panose="020F0502020204030204" pitchFamily="34" charset="0"/>
              </a:rPr>
              <a:t> </a:t>
            </a:r>
            <a:r>
              <a:rPr lang="cs-CZ" sz="2400" dirty="0" err="1" smtClean="0">
                <a:latin typeface="Calibri" panose="020F0502020204030204" pitchFamily="34" charset="0"/>
              </a:rPr>
              <a:t>short-ru</a:t>
            </a:r>
            <a:r>
              <a:rPr lang="en-US" sz="2400" dirty="0" smtClean="0">
                <a:latin typeface="Calibri" panose="020F0502020204030204" pitchFamily="34" charset="0"/>
              </a:rPr>
              <a:t>n</a:t>
            </a:r>
            <a:r>
              <a:rPr lang="cs-CZ" sz="2400" dirty="0" smtClean="0">
                <a:latin typeface="Calibri" panose="020F0502020204030204" pitchFamily="34" charset="0"/>
              </a:rPr>
              <a:t> </a:t>
            </a:r>
            <a:r>
              <a:rPr lang="cs-CZ" sz="2400" dirty="0" err="1" smtClean="0">
                <a:latin typeface="Calibri" panose="020F0502020204030204" pitchFamily="34" charset="0"/>
              </a:rPr>
              <a:t>total</a:t>
            </a:r>
            <a:r>
              <a:rPr lang="cs-CZ" sz="2400" dirty="0" smtClean="0">
                <a:latin typeface="Calibri" panose="020F0502020204030204" pitchFamily="34" charset="0"/>
              </a:rPr>
              <a:t> </a:t>
            </a:r>
            <a:r>
              <a:rPr lang="cs-CZ" sz="2400" dirty="0" err="1" smtClean="0">
                <a:latin typeface="Calibri" panose="020F0502020204030204" pitchFamily="34" charset="0"/>
              </a:rPr>
              <a:t>variable</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a:t>
            </a:r>
            <a:r>
              <a:rPr lang="cs-CZ" sz="2400" dirty="0" err="1" smtClean="0">
                <a:latin typeface="Calibri" panose="020F0502020204030204" pitchFamily="34" charset="0"/>
              </a:rPr>
              <a:t>was</a:t>
            </a:r>
            <a:r>
              <a:rPr lang="cs-CZ" sz="2400" dirty="0" smtClean="0">
                <a:latin typeface="Calibri" panose="020F0502020204030204" pitchFamily="34" charset="0"/>
              </a:rPr>
              <a:t> </a:t>
            </a:r>
            <a:r>
              <a:rPr lang="cs-CZ" sz="2400" dirty="0" err="1" smtClean="0">
                <a:latin typeface="Calibri" panose="020F0502020204030204" pitchFamily="34" charset="0"/>
              </a:rPr>
              <a:t>assumed</a:t>
            </a:r>
            <a:r>
              <a:rPr lang="cs-CZ" sz="2400" dirty="0" smtClean="0">
                <a:latin typeface="Calibri" panose="020F0502020204030204" pitchFamily="34" charset="0"/>
              </a:rPr>
              <a:t> to </a:t>
            </a:r>
            <a:r>
              <a:rPr lang="cs-CZ" sz="2400" dirty="0" err="1" smtClean="0">
                <a:latin typeface="Calibri" panose="020F0502020204030204" pitchFamily="34" charset="0"/>
              </a:rPr>
              <a:t>depend</a:t>
            </a:r>
            <a:r>
              <a:rPr lang="cs-CZ" sz="2400" dirty="0" smtClean="0">
                <a:latin typeface="Calibri" panose="020F0502020204030204" pitchFamily="34" charset="0"/>
              </a:rPr>
              <a:t> </a:t>
            </a:r>
            <a:r>
              <a:rPr lang="cs-CZ" sz="2400" dirty="0" err="1" smtClean="0">
                <a:latin typeface="Calibri" panose="020F0502020204030204" pitchFamily="34" charset="0"/>
              </a:rPr>
              <a:t>upon</a:t>
            </a:r>
            <a:r>
              <a:rPr lang="cs-CZ" sz="2400" dirty="0" smtClean="0">
                <a:latin typeface="Calibri" panose="020F0502020204030204" pitchFamily="34" charset="0"/>
              </a:rPr>
              <a:t> a bus </a:t>
            </a:r>
            <a:r>
              <a:rPr lang="cs-CZ" sz="2400" dirty="0" err="1" smtClean="0">
                <a:latin typeface="Calibri" panose="020F0502020204030204" pitchFamily="34" charset="0"/>
              </a:rPr>
              <a:t>system</a:t>
            </a:r>
            <a:r>
              <a:rPr lang="en-US" sz="2400" dirty="0" smtClean="0">
                <a:latin typeface="Calibri" panose="020F0502020204030204" pitchFamily="34" charset="0"/>
              </a:rPr>
              <a:t>’s produced output, defined as vehicle/miles </a:t>
            </a:r>
            <a:r>
              <a:rPr lang="cs-CZ" sz="2400" dirty="0" smtClean="0">
                <a:latin typeface="Calibri" panose="020F0502020204030204" pitchFamily="34" charset="0"/>
              </a:rPr>
              <a:t>(</a:t>
            </a:r>
            <a:r>
              <a:rPr lang="cs-CZ" sz="2400" dirty="0" err="1" smtClean="0">
                <a:latin typeface="Calibri" panose="020F0502020204030204" pitchFamily="34" charset="0"/>
              </a:rPr>
              <a:t>millions</a:t>
            </a:r>
            <a:r>
              <a:rPr lang="cs-CZ" sz="2400" dirty="0" smtClean="0">
                <a:latin typeface="Calibri" panose="020F0502020204030204" pitchFamily="34" charset="0"/>
              </a:rPr>
              <a:t>), input </a:t>
            </a:r>
            <a:r>
              <a:rPr lang="cs-CZ" sz="2400" dirty="0" err="1" smtClean="0">
                <a:latin typeface="Calibri" panose="020F0502020204030204" pitchFamily="34" charset="0"/>
              </a:rPr>
              <a:t>prices</a:t>
            </a:r>
            <a:r>
              <a:rPr lang="cs-CZ" sz="2400" dirty="0" smtClean="0">
                <a:latin typeface="Calibri" panose="020F0502020204030204" pitchFamily="34" charset="0"/>
              </a:rPr>
              <a:t> </a:t>
            </a:r>
            <a:r>
              <a:rPr lang="cs-CZ" sz="2400" dirty="0" err="1" smtClean="0">
                <a:latin typeface="Calibri" panose="020F0502020204030204" pitchFamily="34" charset="0"/>
              </a:rPr>
              <a:t>for</a:t>
            </a:r>
            <a:r>
              <a:rPr lang="cs-CZ" sz="2400" dirty="0" smtClean="0">
                <a:latin typeface="Calibri" panose="020F0502020204030204" pitchFamily="34" charset="0"/>
              </a:rPr>
              <a:t> </a:t>
            </a:r>
            <a:r>
              <a:rPr lang="cs-CZ" sz="2400" dirty="0" err="1" smtClean="0">
                <a:latin typeface="Calibri" panose="020F0502020204030204" pitchFamily="34" charset="0"/>
              </a:rPr>
              <a:t>labor</a:t>
            </a:r>
            <a:r>
              <a:rPr lang="cs-CZ" sz="2400" dirty="0" smtClean="0">
                <a:latin typeface="Calibri" panose="020F0502020204030204" pitchFamily="34" charset="0"/>
              </a:rPr>
              <a:t> (</a:t>
            </a:r>
            <a:r>
              <a:rPr lang="cs-CZ" sz="2400" dirty="0" err="1" smtClean="0">
                <a:latin typeface="Calibri" panose="020F0502020204030204" pitchFamily="34" charset="0"/>
              </a:rPr>
              <a:t>p</a:t>
            </a:r>
            <a:r>
              <a:rPr lang="cs-CZ" sz="2400" baseline="-25000" dirty="0" err="1" smtClean="0">
                <a:latin typeface="Calibri" panose="020F0502020204030204" pitchFamily="34" charset="0"/>
              </a:rPr>
              <a:t>l</a:t>
            </a:r>
            <a:r>
              <a:rPr lang="cs-CZ" sz="2400" dirty="0" smtClean="0">
                <a:latin typeface="Calibri" panose="020F0502020204030204" pitchFamily="34" charset="0"/>
              </a:rPr>
              <a:t>) and </a:t>
            </a:r>
            <a:r>
              <a:rPr lang="cs-CZ" sz="2400" dirty="0" err="1" smtClean="0">
                <a:latin typeface="Calibri" panose="020F0502020204030204" pitchFamily="34" charset="0"/>
              </a:rPr>
              <a:t>fuel</a:t>
            </a:r>
            <a:r>
              <a:rPr lang="cs-CZ" sz="2400" dirty="0" smtClean="0">
                <a:latin typeface="Calibri" panose="020F0502020204030204" pitchFamily="34" charset="0"/>
              </a:rPr>
              <a:t> (p</a:t>
            </a:r>
            <a:r>
              <a:rPr lang="cs-CZ" sz="2400" baseline="-25000" dirty="0" smtClean="0">
                <a:latin typeface="Calibri" panose="020F0502020204030204" pitchFamily="34" charset="0"/>
              </a:rPr>
              <a:t>f</a:t>
            </a:r>
            <a:r>
              <a:rPr lang="cs-CZ" sz="2400" dirty="0" smtClean="0">
                <a:latin typeface="Calibri" panose="020F0502020204030204" pitchFamily="34" charset="0"/>
              </a:rPr>
              <a:t>) and a </a:t>
            </a:r>
            <a:r>
              <a:rPr lang="cs-CZ" sz="2400" dirty="0" err="1" smtClean="0">
                <a:latin typeface="Calibri" panose="020F0502020204030204" pitchFamily="34" charset="0"/>
              </a:rPr>
              <a:t>fixed</a:t>
            </a:r>
            <a:r>
              <a:rPr lang="cs-CZ" sz="2400" dirty="0" smtClean="0">
                <a:latin typeface="Calibri" panose="020F0502020204030204" pitchFamily="34" charset="0"/>
              </a:rPr>
              <a:t> </a:t>
            </a:r>
            <a:r>
              <a:rPr lang="cs-CZ" sz="2400" dirty="0" err="1" smtClean="0">
                <a:latin typeface="Calibri" panose="020F0502020204030204" pitchFamily="34" charset="0"/>
              </a:rPr>
              <a:t>factor</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production</a:t>
            </a:r>
            <a:r>
              <a:rPr lang="cs-CZ" sz="2400" dirty="0" smtClean="0">
                <a:latin typeface="Calibri" panose="020F0502020204030204" pitchFamily="34" charset="0"/>
              </a:rPr>
              <a:t> (</a:t>
            </a:r>
            <a:r>
              <a:rPr lang="cs-CZ" sz="2400" dirty="0" err="1" smtClean="0">
                <a:latin typeface="Calibri" panose="020F0502020204030204" pitchFamily="34" charset="0"/>
              </a:rPr>
              <a:t>buses</a:t>
            </a:r>
            <a:r>
              <a:rPr lang="cs-CZ" sz="2400" dirty="0" smtClean="0">
                <a:latin typeface="Calibri" panose="020F0502020204030204" pitchFamily="34" charset="0"/>
              </a:rPr>
              <a:t>), </a:t>
            </a:r>
            <a:r>
              <a:rPr lang="cs-CZ" sz="2400" dirty="0" err="1" smtClean="0">
                <a:latin typeface="Calibri" panose="020F0502020204030204" pitchFamily="34" charset="0"/>
              </a:rPr>
              <a:t>which</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defined</a:t>
            </a:r>
            <a:r>
              <a:rPr lang="cs-CZ" sz="2400" dirty="0" smtClean="0">
                <a:latin typeface="Calibri" panose="020F0502020204030204" pitchFamily="34" charset="0"/>
              </a:rPr>
              <a:t> as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number</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buses</a:t>
            </a:r>
            <a:r>
              <a:rPr lang="cs-CZ" sz="2400" dirty="0" smtClean="0">
                <a:latin typeface="Calibri" panose="020F0502020204030204" pitchFamily="34" charset="0"/>
              </a:rPr>
              <a:t> in </a:t>
            </a:r>
            <a:r>
              <a:rPr lang="cs-CZ" sz="2400" dirty="0" err="1" smtClean="0">
                <a:latin typeface="Calibri" panose="020F0502020204030204" pitchFamily="34" charset="0"/>
              </a:rPr>
              <a:t>the</a:t>
            </a:r>
            <a:r>
              <a:rPr lang="cs-CZ" sz="2400" dirty="0" smtClean="0">
                <a:latin typeface="Calibri" panose="020F0502020204030204" pitchFamily="34" charset="0"/>
              </a:rPr>
              <a:t> bus </a:t>
            </a:r>
            <a:r>
              <a:rPr lang="cs-CZ" sz="2400" dirty="0" err="1" smtClean="0">
                <a:latin typeface="Calibri" panose="020F0502020204030204" pitchFamily="34" charset="0"/>
              </a:rPr>
              <a:t>system</a:t>
            </a:r>
            <a:r>
              <a:rPr lang="cs-CZ" sz="2400" dirty="0" smtClean="0">
                <a:latin typeface="Calibri" panose="020F0502020204030204" pitchFamily="34" charset="0"/>
              </a:rPr>
              <a:t>. </a:t>
            </a:r>
            <a:r>
              <a:rPr lang="cs-CZ" sz="2400" dirty="0" err="1" smtClean="0">
                <a:latin typeface="Calibri" panose="020F0502020204030204" pitchFamily="34" charset="0"/>
              </a:rPr>
              <a:t>Specifically</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empirical</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model </a:t>
            </a:r>
            <a:r>
              <a:rPr lang="cs-CZ" sz="2400" dirty="0" err="1" smtClean="0">
                <a:latin typeface="Calibri" panose="020F0502020204030204" pitchFamily="34" charset="0"/>
              </a:rPr>
              <a:t>is</a:t>
            </a:r>
            <a:r>
              <a:rPr lang="cs-CZ" sz="2400" dirty="0" smtClean="0">
                <a:latin typeface="Calibri" panose="020F0502020204030204" pitchFamily="34" charset="0"/>
              </a:rPr>
              <a:t>: </a:t>
            </a:r>
            <a:endParaRPr lang="cs-CZ" sz="2400" dirty="0">
              <a:latin typeface="Calibri" panose="020F0502020204030204" pitchFamily="34" charset="0"/>
            </a:endParaRPr>
          </a:p>
        </p:txBody>
      </p:sp>
    </p:spTree>
    <p:extLst>
      <p:ext uri="{BB962C8B-B14F-4D97-AF65-F5344CB8AC3E}">
        <p14:creationId xmlns:p14="http://schemas.microsoft.com/office/powerpoint/2010/main" val="4012311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Hypotheses</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en-GB" dirty="0" smtClean="0">
                <a:latin typeface="Calibri" panose="020F0502020204030204" pitchFamily="34" charset="0"/>
              </a:rPr>
              <a:t>Bus transit systems operate under increasing returns to capital utilization → </a:t>
            </a:r>
            <a:r>
              <a:rPr lang="en-GB" dirty="0" smtClean="0">
                <a:latin typeface="Calibri"/>
              </a:rPr>
              <a:t>α</a:t>
            </a:r>
            <a:r>
              <a:rPr lang="en-GB" baseline="-25000" dirty="0" smtClean="0">
                <a:latin typeface="Calibri"/>
              </a:rPr>
              <a:t>1 </a:t>
            </a:r>
            <a:r>
              <a:rPr lang="en-GB" dirty="0" smtClean="0">
                <a:latin typeface="Calibri"/>
              </a:rPr>
              <a:t>&lt; 1.</a:t>
            </a:r>
          </a:p>
          <a:p>
            <a:pPr marL="514350" indent="-514350">
              <a:buFont typeface="+mj-lt"/>
              <a:buAutoNum type="arabicPeriod"/>
            </a:pPr>
            <a:r>
              <a:rPr lang="en-GB" dirty="0" smtClean="0">
                <a:latin typeface="Calibri"/>
              </a:rPr>
              <a:t>α</a:t>
            </a:r>
            <a:r>
              <a:rPr lang="en-GB" baseline="-25000" dirty="0" smtClean="0">
                <a:latin typeface="Calibri"/>
              </a:rPr>
              <a:t>2 </a:t>
            </a:r>
            <a:r>
              <a:rPr lang="en-GB" dirty="0" smtClean="0">
                <a:latin typeface="Calibri"/>
              </a:rPr>
              <a:t>&gt; 0, α</a:t>
            </a:r>
            <a:r>
              <a:rPr lang="en-GB" baseline="-25000" dirty="0" smtClean="0">
                <a:latin typeface="Calibri"/>
              </a:rPr>
              <a:t>3 </a:t>
            </a:r>
            <a:r>
              <a:rPr lang="en-GB" dirty="0" smtClean="0">
                <a:latin typeface="Calibri"/>
              </a:rPr>
              <a:t>&gt; 0     α</a:t>
            </a:r>
            <a:r>
              <a:rPr lang="en-GB" baseline="-25000" dirty="0" smtClean="0">
                <a:latin typeface="Calibri"/>
              </a:rPr>
              <a:t>2 </a:t>
            </a:r>
            <a:r>
              <a:rPr lang="en-GB" dirty="0" smtClean="0">
                <a:latin typeface="Calibri"/>
              </a:rPr>
              <a:t>+ α</a:t>
            </a:r>
            <a:r>
              <a:rPr lang="en-GB" baseline="-25000" dirty="0" smtClean="0">
                <a:latin typeface="Calibri"/>
              </a:rPr>
              <a:t>3</a:t>
            </a:r>
            <a:r>
              <a:rPr lang="en-GB" dirty="0" smtClean="0">
                <a:latin typeface="Calibri"/>
              </a:rPr>
              <a:t> = 1</a:t>
            </a:r>
          </a:p>
          <a:p>
            <a:pPr marL="514350" indent="-514350">
              <a:buFont typeface="+mj-lt"/>
              <a:buAutoNum type="arabicPeriod"/>
            </a:pPr>
            <a:r>
              <a:rPr lang="en-GB" dirty="0" smtClean="0">
                <a:latin typeface="Calibri"/>
              </a:rPr>
              <a:t>An increase in a bus system rolling stock is expected to decrease short-run total variable costs: α</a:t>
            </a:r>
            <a:r>
              <a:rPr lang="en-GB" baseline="-25000" dirty="0" smtClean="0">
                <a:latin typeface="Calibri"/>
              </a:rPr>
              <a:t>4 </a:t>
            </a:r>
            <a:r>
              <a:rPr lang="en-GB" dirty="0" smtClean="0">
                <a:latin typeface="Calibri"/>
              </a:rPr>
              <a:t> &lt; 0. </a:t>
            </a:r>
            <a:endParaRPr lang="en-GB" baseline="-25000" dirty="0">
              <a:latin typeface="Calibri" panose="020F0502020204030204" pitchFamily="34" charset="0"/>
            </a:endParaRPr>
          </a:p>
        </p:txBody>
      </p:sp>
    </p:spTree>
    <p:extLst>
      <p:ext uri="{BB962C8B-B14F-4D97-AF65-F5344CB8AC3E}">
        <p14:creationId xmlns:p14="http://schemas.microsoft.com/office/powerpoint/2010/main" val="215607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6"/>
          <p:cNvGraphicFramePr>
            <a:graphicFrameLocks noChangeAspect="1"/>
          </p:cNvGraphicFramePr>
          <p:nvPr>
            <p:extLst/>
          </p:nvPr>
        </p:nvGraphicFramePr>
        <p:xfrm>
          <a:off x="525069" y="1149712"/>
          <a:ext cx="8478687" cy="5472608"/>
        </p:xfrm>
        <a:graphic>
          <a:graphicData uri="http://schemas.openxmlformats.org/presentationml/2006/ole">
            <mc:AlternateContent xmlns:mc="http://schemas.openxmlformats.org/markup-compatibility/2006">
              <mc:Choice xmlns:v="urn:schemas-microsoft-com:vml" Requires="v">
                <p:oleObj spid="_x0000_s6155" name="Document" r:id="rId3" imgW="8229600" imgH="5321300" progId="Word.Document.12">
                  <p:embed/>
                </p:oleObj>
              </mc:Choice>
              <mc:Fallback>
                <p:oleObj name="Document" r:id="rId3" imgW="8229600" imgH="5321300" progId="Word.Document.12">
                  <p:embed/>
                  <p:pic>
                    <p:nvPicPr>
                      <p:cNvPr id="4" name="Objekt 6"/>
                      <p:cNvPicPr>
                        <a:picLocks noChangeAspect="1" noChangeArrowheads="1"/>
                      </p:cNvPicPr>
                      <p:nvPr/>
                    </p:nvPicPr>
                    <p:blipFill>
                      <a:blip r:embed="rId4"/>
                      <a:srcRect/>
                      <a:stretch>
                        <a:fillRect/>
                      </a:stretch>
                    </p:blipFill>
                    <p:spPr bwMode="auto">
                      <a:xfrm>
                        <a:off x="525069" y="1149712"/>
                        <a:ext cx="8478687" cy="5472608"/>
                      </a:xfrm>
                      <a:prstGeom prst="rect">
                        <a:avLst/>
                      </a:prstGeom>
                      <a:noFill/>
                      <a:extLst/>
                    </p:spPr>
                  </p:pic>
                </p:oleObj>
              </mc:Fallback>
            </mc:AlternateContent>
          </a:graphicData>
        </a:graphic>
      </p:graphicFrame>
      <p:sp>
        <p:nvSpPr>
          <p:cNvPr id="2" name="Nadpis 1"/>
          <p:cNvSpPr>
            <a:spLocks noGrp="1"/>
          </p:cNvSpPr>
          <p:nvPr>
            <p:ph type="title"/>
          </p:nvPr>
        </p:nvSpPr>
        <p:spPr/>
        <p:txBody>
          <a:bodyPr/>
          <a:lstStyle/>
          <a:p>
            <a:r>
              <a:rPr lang="en-GB" noProof="0" dirty="0" smtClean="0">
                <a:latin typeface="Calibri" panose="020F0502020204030204" pitchFamily="34" charset="0"/>
              </a:rPr>
              <a:t>Estimation results</a:t>
            </a:r>
            <a:endParaRPr lang="en-GB" noProof="0" dirty="0">
              <a:latin typeface="Calibri" panose="020F0502020204030204" pitchFamily="34" charset="0"/>
            </a:endParaRPr>
          </a:p>
        </p:txBody>
      </p:sp>
    </p:spTree>
    <p:extLst>
      <p:ext uri="{BB962C8B-B14F-4D97-AF65-F5344CB8AC3E}">
        <p14:creationId xmlns:p14="http://schemas.microsoft.com/office/powerpoint/2010/main" val="38282167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Utilization economies</a:t>
            </a:r>
            <a:endParaRPr lang="en-GB" noProof="0" dirty="0">
              <a:latin typeface="Calibri" panose="020F0502020204030204" pitchFamily="34" charset="0"/>
            </a:endParaRPr>
          </a:p>
        </p:txBody>
      </p:sp>
      <p:graphicFrame>
        <p:nvGraphicFramePr>
          <p:cNvPr id="5" name="Objekt 8"/>
          <p:cNvGraphicFramePr>
            <a:graphicFrameLocks noChangeAspect="1"/>
          </p:cNvGraphicFramePr>
          <p:nvPr>
            <p:extLst/>
          </p:nvPr>
        </p:nvGraphicFramePr>
        <p:xfrm>
          <a:off x="541338" y="1214438"/>
          <a:ext cx="8208962" cy="5457825"/>
        </p:xfrm>
        <a:graphic>
          <a:graphicData uri="http://schemas.openxmlformats.org/presentationml/2006/ole">
            <mc:AlternateContent xmlns:mc="http://schemas.openxmlformats.org/markup-compatibility/2006">
              <mc:Choice xmlns:v="urn:schemas-microsoft-com:vml" Requires="v">
                <p:oleObj spid="_x0000_s7179" name="Document" r:id="rId3" imgW="8280400" imgH="5740400" progId="Word.Document.12">
                  <p:embed/>
                </p:oleObj>
              </mc:Choice>
              <mc:Fallback>
                <p:oleObj name="Document" r:id="rId3" imgW="8280400" imgH="5740400" progId="Word.Document.12">
                  <p:embed/>
                  <p:pic>
                    <p:nvPicPr>
                      <p:cNvPr id="5" name="Objekt 8"/>
                      <p:cNvPicPr>
                        <a:picLocks noChangeAspect="1" noChangeArrowheads="1"/>
                      </p:cNvPicPr>
                      <p:nvPr/>
                    </p:nvPicPr>
                    <p:blipFill>
                      <a:blip r:embed="rId4"/>
                      <a:srcRect/>
                      <a:stretch>
                        <a:fillRect/>
                      </a:stretch>
                    </p:blipFill>
                    <p:spPr bwMode="auto">
                      <a:xfrm>
                        <a:off x="541338" y="1214438"/>
                        <a:ext cx="8208962" cy="545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382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Introduction</a:t>
            </a:r>
            <a:endParaRPr lang="en-GB" dirty="0"/>
          </a:p>
        </p:txBody>
      </p:sp>
      <p:sp>
        <p:nvSpPr>
          <p:cNvPr id="3" name="Zástupný symbol pro obsah 2"/>
          <p:cNvSpPr>
            <a:spLocks noGrp="1"/>
          </p:cNvSpPr>
          <p:nvPr>
            <p:ph idx="1"/>
          </p:nvPr>
        </p:nvSpPr>
        <p:spPr/>
        <p:txBody>
          <a:bodyPr/>
          <a:lstStyle/>
          <a:p>
            <a:r>
              <a:rPr lang="en-GB" dirty="0" smtClean="0"/>
              <a:t>A major factor affecting supply is the cost of production</a:t>
            </a:r>
          </a:p>
          <a:p>
            <a:r>
              <a:rPr lang="en-GB" dirty="0" smtClean="0"/>
              <a:t>Monetary costs + Time costs = Generalised costs of transport</a:t>
            </a:r>
          </a:p>
          <a:p>
            <a:r>
              <a:rPr lang="en-GB" dirty="0" smtClean="0"/>
              <a:t>How to maintain downward pressure on public transport costs?</a:t>
            </a:r>
            <a:endParaRPr lang="en-GB" dirty="0"/>
          </a:p>
        </p:txBody>
      </p:sp>
    </p:spTree>
    <p:extLst>
      <p:ext uri="{BB962C8B-B14F-4D97-AF65-F5344CB8AC3E}">
        <p14:creationId xmlns:p14="http://schemas.microsoft.com/office/powerpoint/2010/main" val="2338022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Optimal bus fleet size</a:t>
            </a:r>
            <a:endParaRPr lang="en-GB" noProof="0" dirty="0">
              <a:latin typeface="Calibri" panose="020F0502020204030204" pitchFamily="34" charset="0"/>
            </a:endParaRPr>
          </a:p>
        </p:txBody>
      </p:sp>
      <p:graphicFrame>
        <p:nvGraphicFramePr>
          <p:cNvPr id="4" name="Objekt 10"/>
          <p:cNvGraphicFramePr>
            <a:graphicFrameLocks noChangeAspect="1"/>
          </p:cNvGraphicFramePr>
          <p:nvPr>
            <p:extLst/>
          </p:nvPr>
        </p:nvGraphicFramePr>
        <p:xfrm>
          <a:off x="463550" y="2124050"/>
          <a:ext cx="8135938" cy="3105150"/>
        </p:xfrm>
        <a:graphic>
          <a:graphicData uri="http://schemas.openxmlformats.org/presentationml/2006/ole">
            <mc:AlternateContent xmlns:mc="http://schemas.openxmlformats.org/markup-compatibility/2006">
              <mc:Choice xmlns:v="urn:schemas-microsoft-com:vml" Requires="v">
                <p:oleObj spid="_x0000_s8203" name="Document" r:id="rId3" imgW="8229600" imgH="3149600" progId="Word.Document.12">
                  <p:embed/>
                </p:oleObj>
              </mc:Choice>
              <mc:Fallback>
                <p:oleObj name="Document" r:id="rId3" imgW="8229600" imgH="3149600" progId="Word.Document.12">
                  <p:embed/>
                  <p:pic>
                    <p:nvPicPr>
                      <p:cNvPr id="4" name="Objekt 10"/>
                      <p:cNvPicPr>
                        <a:picLocks noChangeAspect="1" noChangeArrowheads="1"/>
                      </p:cNvPicPr>
                      <p:nvPr/>
                    </p:nvPicPr>
                    <p:blipFill>
                      <a:blip r:embed="rId4"/>
                      <a:srcRect/>
                      <a:stretch>
                        <a:fillRect/>
                      </a:stretch>
                    </p:blipFill>
                    <p:spPr bwMode="auto">
                      <a:xfrm>
                        <a:off x="463550" y="2124050"/>
                        <a:ext cx="8135938" cy="310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1355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Long run economies</a:t>
            </a:r>
            <a:endParaRPr lang="en-GB" noProof="0" dirty="0">
              <a:latin typeface="Calibri" panose="020F0502020204030204" pitchFamily="34" charset="0"/>
            </a:endParaRPr>
          </a:p>
        </p:txBody>
      </p:sp>
      <p:graphicFrame>
        <p:nvGraphicFramePr>
          <p:cNvPr id="4" name="Objekt 6"/>
          <p:cNvGraphicFramePr>
            <a:graphicFrameLocks noChangeAspect="1"/>
          </p:cNvGraphicFramePr>
          <p:nvPr>
            <p:extLst/>
          </p:nvPr>
        </p:nvGraphicFramePr>
        <p:xfrm>
          <a:off x="457200" y="1847502"/>
          <a:ext cx="8231188" cy="3741738"/>
        </p:xfrm>
        <a:graphic>
          <a:graphicData uri="http://schemas.openxmlformats.org/presentationml/2006/ole">
            <mc:AlternateContent xmlns:mc="http://schemas.openxmlformats.org/markup-compatibility/2006">
              <mc:Choice xmlns:v="urn:schemas-microsoft-com:vml" Requires="v">
                <p:oleObj spid="_x0000_s9227" name="Document" r:id="rId3" imgW="8229600" imgH="3898900" progId="Word.Document.12">
                  <p:embed/>
                </p:oleObj>
              </mc:Choice>
              <mc:Fallback>
                <p:oleObj name="Document" r:id="rId3" imgW="8229600" imgH="3898900" progId="Word.Document.12">
                  <p:embed/>
                  <p:pic>
                    <p:nvPicPr>
                      <p:cNvPr id="4" name="Objekt 6"/>
                      <p:cNvPicPr>
                        <a:picLocks noChangeAspect="1" noChangeArrowheads="1"/>
                      </p:cNvPicPr>
                      <p:nvPr/>
                    </p:nvPicPr>
                    <p:blipFill>
                      <a:blip r:embed="rId4"/>
                      <a:srcRect/>
                      <a:stretch>
                        <a:fillRect/>
                      </a:stretch>
                    </p:blipFill>
                    <p:spPr bwMode="auto">
                      <a:xfrm>
                        <a:off x="457200" y="1847502"/>
                        <a:ext cx="8231188" cy="374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8227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Comments</a:t>
            </a:r>
            <a:endParaRPr lang="en-GB" dirty="0"/>
          </a:p>
        </p:txBody>
      </p:sp>
      <p:sp>
        <p:nvSpPr>
          <p:cNvPr id="3" name="Zástupný symbol pro obsah 2"/>
          <p:cNvSpPr>
            <a:spLocks noGrp="1"/>
          </p:cNvSpPr>
          <p:nvPr>
            <p:ph sz="quarter" idx="1"/>
          </p:nvPr>
        </p:nvSpPr>
        <p:spPr/>
        <p:txBody>
          <a:bodyPr/>
          <a:lstStyle/>
          <a:p>
            <a:pPr marL="514350" indent="-514350">
              <a:buFont typeface="+mj-lt"/>
              <a:buAutoNum type="arabicPeriod"/>
            </a:pPr>
            <a:r>
              <a:rPr lang="en-GB" dirty="0" smtClean="0">
                <a:latin typeface="Calibri" panose="020F0502020204030204" pitchFamily="34" charset="0"/>
              </a:rPr>
              <a:t>In the short run bus companies will have trouble covering their variable costs of service. </a:t>
            </a:r>
          </a:p>
          <a:p>
            <a:pPr marL="514350" indent="-514350">
              <a:buFont typeface="+mj-lt"/>
              <a:buAutoNum type="arabicPeriod"/>
            </a:pPr>
            <a:r>
              <a:rPr lang="en-GB" dirty="0" smtClean="0">
                <a:latin typeface="Calibri" panose="020F0502020204030204" pitchFamily="34" charset="0"/>
              </a:rPr>
              <a:t>Bus systems in general appear to be overcapitalized.</a:t>
            </a:r>
          </a:p>
          <a:p>
            <a:pPr marL="514350" indent="-514350">
              <a:buFont typeface="+mj-lt"/>
              <a:buAutoNum type="arabicPeriod"/>
            </a:pPr>
            <a:r>
              <a:rPr lang="en-GB" dirty="0" smtClean="0">
                <a:latin typeface="Calibri" panose="020F0502020204030204" pitchFamily="34" charset="0"/>
              </a:rPr>
              <a:t>Even with optimal fleets, smaller bus systems require subsidies. </a:t>
            </a:r>
            <a:endParaRPr lang="en-GB" dirty="0">
              <a:latin typeface="Calibri" panose="020F0502020204030204" pitchFamily="34" charset="0"/>
            </a:endParaRPr>
          </a:p>
        </p:txBody>
      </p:sp>
    </p:spTree>
    <p:extLst>
      <p:ext uri="{BB962C8B-B14F-4D97-AF65-F5344CB8AC3E}">
        <p14:creationId xmlns:p14="http://schemas.microsoft.com/office/powerpoint/2010/main" val="1538286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rPr>
              <a:t>Short-run and long-run cost curves</a:t>
            </a:r>
            <a:endParaRPr lang="en-GB" noProof="0" dirty="0">
              <a:latin typeface="Calibri" panose="020F0502020204030204" pitchFamily="34" charset="0"/>
            </a:endParaRPr>
          </a:p>
        </p:txBody>
      </p:sp>
      <p:pic>
        <p:nvPicPr>
          <p:cNvPr id="4" name="Picture 3" descr="Scan 28. 7. 2015 23.02.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29917" y="198041"/>
            <a:ext cx="5072234" cy="7150324"/>
          </a:xfrm>
          <a:prstGeom prst="rect">
            <a:avLst/>
          </a:prstGeom>
        </p:spPr>
      </p:pic>
    </p:spTree>
    <p:extLst>
      <p:ext uri="{BB962C8B-B14F-4D97-AF65-F5344CB8AC3E}">
        <p14:creationId xmlns:p14="http://schemas.microsoft.com/office/powerpoint/2010/main" val="30168518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Review questions</a:t>
            </a:r>
            <a:endParaRPr lang="en-GB" dirty="0"/>
          </a:p>
        </p:txBody>
      </p:sp>
      <p:sp>
        <p:nvSpPr>
          <p:cNvPr id="3" name="Zástupný symbol pro obsah 2"/>
          <p:cNvSpPr>
            <a:spLocks noGrp="1"/>
          </p:cNvSpPr>
          <p:nvPr>
            <p:ph idx="1"/>
          </p:nvPr>
        </p:nvSpPr>
        <p:spPr/>
        <p:txBody>
          <a:bodyPr>
            <a:normAutofit fontScale="77500" lnSpcReduction="20000"/>
          </a:bodyPr>
          <a:lstStyle/>
          <a:p>
            <a:pPr marL="514350" indent="-514350">
              <a:buFont typeface="+mj-lt"/>
              <a:buAutoNum type="arabicPeriod"/>
            </a:pPr>
            <a:r>
              <a:rPr lang="en-GB" dirty="0" smtClean="0"/>
              <a:t>Viton’s 1981 study of urban transit costs found that urban transit firms operating in small cities (where fewer than 1 million vehicle-miles are produced annually) operate under increasing returns to scale, in medium-sized cities (which produce between 1 million and 5.5 million vehicle-miles annually) they operate under decreasing returns to scale.</a:t>
            </a:r>
          </a:p>
          <a:p>
            <a:pPr marL="514350" lvl="0" indent="-514350">
              <a:buFont typeface="+mj-lt"/>
              <a:buAutoNum type="arabicPeriod"/>
            </a:pPr>
            <a:r>
              <a:rPr lang="en-GB" dirty="0" smtClean="0"/>
              <a:t>Assuming that fares are set at marginal cost, what do these results imply about the possibility of small-scale profitable entry in small, medium, and large cities?</a:t>
            </a:r>
          </a:p>
          <a:p>
            <a:pPr marL="514350" lvl="0" indent="-514350">
              <a:buFont typeface="+mj-lt"/>
              <a:buAutoNum type="arabicPeriod"/>
            </a:pPr>
            <a:r>
              <a:rPr lang="en-GB" dirty="0" smtClean="0"/>
              <a:t>Based upon Viton’s results, are there any benefits to decentralizing urban transit systems in the largest cities?</a:t>
            </a:r>
          </a:p>
          <a:p>
            <a:endParaRPr lang="en-GB" dirty="0"/>
          </a:p>
        </p:txBody>
      </p:sp>
    </p:spTree>
    <p:extLst>
      <p:ext uri="{BB962C8B-B14F-4D97-AF65-F5344CB8AC3E}">
        <p14:creationId xmlns:p14="http://schemas.microsoft.com/office/powerpoint/2010/main" val="4259509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4.4 Summary</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35574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Summary </a:t>
            </a:r>
            <a:endParaRPr lang="en-GB" dirty="0"/>
          </a:p>
        </p:txBody>
      </p:sp>
      <p:sp>
        <p:nvSpPr>
          <p:cNvPr id="3" name="Zástupný symbol pro obsah 2"/>
          <p:cNvSpPr>
            <a:spLocks noGrp="1"/>
          </p:cNvSpPr>
          <p:nvPr>
            <p:ph idx="1"/>
          </p:nvPr>
        </p:nvSpPr>
        <p:spPr/>
        <p:txBody>
          <a:bodyPr/>
          <a:lstStyle/>
          <a:p>
            <a:r>
              <a:rPr lang="en-GB" dirty="0" smtClean="0"/>
              <a:t>Both short and long average costs curves are U shaped</a:t>
            </a:r>
          </a:p>
          <a:p>
            <a:r>
              <a:rPr lang="en-GB" dirty="0" smtClean="0"/>
              <a:t>In the short run it is due to the law of diminishing returns, in the long run due to economies/diseconomies of scale</a:t>
            </a:r>
          </a:p>
          <a:p>
            <a:pPr marL="0" indent="0">
              <a:buNone/>
            </a:pPr>
            <a:endParaRPr lang="en-GB" dirty="0"/>
          </a:p>
        </p:txBody>
      </p:sp>
    </p:spTree>
    <p:extLst>
      <p:ext uri="{BB962C8B-B14F-4D97-AF65-F5344CB8AC3E}">
        <p14:creationId xmlns:p14="http://schemas.microsoft.com/office/powerpoint/2010/main" val="5357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Readings for Lecture 5</a:t>
            </a:r>
            <a:endParaRPr lang="en-GB" dirty="0"/>
          </a:p>
        </p:txBody>
      </p:sp>
      <p:sp>
        <p:nvSpPr>
          <p:cNvPr id="3" name="Zástupný symbol pro obsah 2"/>
          <p:cNvSpPr>
            <a:spLocks noGrp="1"/>
          </p:cNvSpPr>
          <p:nvPr>
            <p:ph idx="1"/>
          </p:nvPr>
        </p:nvSpPr>
        <p:spPr/>
        <p:txBody>
          <a:bodyPr/>
          <a:lstStyle/>
          <a:p>
            <a:r>
              <a:rPr lang="en-GB" dirty="0" smtClean="0"/>
              <a:t>Nash, C., Crozet, Y., Nilsson, J. E., &amp; Link, H. (2016). Liberalisation of passenger rail services. </a:t>
            </a:r>
            <a:r>
              <a:rPr lang="en-GB" i="1" dirty="0" smtClean="0"/>
              <a:t>CERRE Report</a:t>
            </a:r>
            <a:r>
              <a:rPr lang="en-GB" dirty="0" smtClean="0"/>
              <a:t>.</a:t>
            </a:r>
          </a:p>
          <a:p>
            <a:endParaRPr lang="en-GB" dirty="0"/>
          </a:p>
        </p:txBody>
      </p:sp>
    </p:spTree>
    <p:extLst>
      <p:ext uri="{BB962C8B-B14F-4D97-AF65-F5344CB8AC3E}">
        <p14:creationId xmlns:p14="http://schemas.microsoft.com/office/powerpoint/2010/main" val="281838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Cost categories </a:t>
            </a:r>
            <a:endParaRPr lang="en-GB" dirty="0"/>
          </a:p>
        </p:txBody>
      </p:sp>
      <p:sp>
        <p:nvSpPr>
          <p:cNvPr id="3" name="Zástupný symbol pro obsah 2"/>
          <p:cNvSpPr>
            <a:spLocks noGrp="1"/>
          </p:cNvSpPr>
          <p:nvPr>
            <p:ph idx="1"/>
          </p:nvPr>
        </p:nvSpPr>
        <p:spPr/>
        <p:txBody>
          <a:bodyPr/>
          <a:lstStyle/>
          <a:p>
            <a:r>
              <a:rPr lang="en-GB" dirty="0" smtClean="0"/>
              <a:t>Monetary costs; Time costs</a:t>
            </a:r>
          </a:p>
          <a:p>
            <a:r>
              <a:rPr lang="en-GB" dirty="0" smtClean="0"/>
              <a:t>Infrastructure costs; Operators costs</a:t>
            </a:r>
          </a:p>
          <a:p>
            <a:r>
              <a:rPr lang="en-GB" dirty="0" smtClean="0"/>
              <a:t>Environmental costs; Accident costs</a:t>
            </a:r>
            <a:endParaRPr lang="en-GB" dirty="0"/>
          </a:p>
        </p:txBody>
      </p:sp>
    </p:spTree>
    <p:extLst>
      <p:ext uri="{BB962C8B-B14F-4D97-AF65-F5344CB8AC3E}">
        <p14:creationId xmlns:p14="http://schemas.microsoft.com/office/powerpoint/2010/main" val="2767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Costs classification</a:t>
            </a:r>
            <a:endParaRPr lang="en-GB" dirty="0"/>
          </a:p>
        </p:txBody>
      </p:sp>
      <p:sp>
        <p:nvSpPr>
          <p:cNvPr id="3" name="Zástupný symbol pro obsah 2"/>
          <p:cNvSpPr>
            <a:spLocks noGrp="1"/>
          </p:cNvSpPr>
          <p:nvPr>
            <p:ph idx="1"/>
          </p:nvPr>
        </p:nvSpPr>
        <p:spPr/>
        <p:txBody>
          <a:bodyPr>
            <a:normAutofit/>
          </a:bodyPr>
          <a:lstStyle/>
          <a:p>
            <a:pPr marL="0" indent="0">
              <a:buNone/>
            </a:pPr>
            <a:r>
              <a:rPr lang="en-GB" sz="2800" b="1" dirty="0" smtClean="0"/>
              <a:t>Fixed costs </a:t>
            </a:r>
            <a:r>
              <a:rPr lang="en-GB" sz="2800" dirty="0" smtClean="0"/>
              <a:t>(FC) = costs that are the same irrespective of the level of output that is produced</a:t>
            </a:r>
          </a:p>
          <a:p>
            <a:pPr marL="0" indent="0">
              <a:buNone/>
            </a:pPr>
            <a:r>
              <a:rPr lang="en-GB" sz="2800" b="1" dirty="0" smtClean="0"/>
              <a:t>Variable costs </a:t>
            </a:r>
            <a:r>
              <a:rPr lang="en-GB" sz="2800" dirty="0" smtClean="0"/>
              <a:t>(VC) = costs that change as the level of output changes</a:t>
            </a:r>
          </a:p>
          <a:p>
            <a:pPr marL="0" indent="0">
              <a:buNone/>
            </a:pPr>
            <a:r>
              <a:rPr lang="en-GB" sz="2800" b="1" dirty="0" smtClean="0"/>
              <a:t>Semi-variable costs </a:t>
            </a:r>
            <a:r>
              <a:rPr lang="en-GB" sz="2800" dirty="0" smtClean="0"/>
              <a:t>(SVC) = costs that are fixed over a certain range of output, but then change once the upper limit of that range is reached</a:t>
            </a:r>
            <a:endParaRPr lang="en-GB" sz="2800" dirty="0"/>
          </a:p>
        </p:txBody>
      </p:sp>
    </p:spTree>
    <p:extLst>
      <p:ext uri="{BB962C8B-B14F-4D97-AF65-F5344CB8AC3E}">
        <p14:creationId xmlns:p14="http://schemas.microsoft.com/office/powerpoint/2010/main" val="91012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Short run and long run</a:t>
            </a:r>
            <a:endParaRPr lang="en-GB" dirty="0"/>
          </a:p>
        </p:txBody>
      </p:sp>
      <p:sp>
        <p:nvSpPr>
          <p:cNvPr id="3" name="Zástupný symbol pro obsah 2"/>
          <p:cNvSpPr>
            <a:spLocks noGrp="1"/>
          </p:cNvSpPr>
          <p:nvPr>
            <p:ph idx="1"/>
          </p:nvPr>
        </p:nvSpPr>
        <p:spPr/>
        <p:txBody>
          <a:bodyPr/>
          <a:lstStyle/>
          <a:p>
            <a:r>
              <a:rPr lang="en-GB" dirty="0" smtClean="0"/>
              <a:t>Short run = at least one factor of production is fixed</a:t>
            </a:r>
          </a:p>
          <a:p>
            <a:r>
              <a:rPr lang="en-GB" dirty="0" smtClean="0"/>
              <a:t>Long run = variations in output can be achieved through variation of all of the inputs</a:t>
            </a:r>
            <a:endParaRPr lang="en-GB" dirty="0"/>
          </a:p>
        </p:txBody>
      </p:sp>
    </p:spTree>
    <p:extLst>
      <p:ext uri="{BB962C8B-B14F-4D97-AF65-F5344CB8AC3E}">
        <p14:creationId xmlns:p14="http://schemas.microsoft.com/office/powerpoint/2010/main" val="1651943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l"/>
            <a:r>
              <a:rPr lang="en-GB" dirty="0" smtClean="0"/>
              <a:t>The long run average cost curve</a:t>
            </a:r>
            <a:endParaRPr lang="en-GB" dirty="0"/>
          </a:p>
        </p:txBody>
      </p:sp>
      <p:pic>
        <p:nvPicPr>
          <p:cNvPr id="3" name="Picture 2" descr="TransEcon 1-5.pdf"/>
          <p:cNvPicPr>
            <a:picLocks noChangeAspect="1"/>
          </p:cNvPicPr>
          <p:nvPr/>
        </p:nvPicPr>
        <p:blipFill rotWithShape="1">
          <a:blip r:embed="rId2" cstate="print">
            <a:extLst>
              <a:ext uri="{28A0092B-C50C-407E-A947-70E740481C1C}">
                <a14:useLocalDpi xmlns:a14="http://schemas.microsoft.com/office/drawing/2010/main" val="0"/>
              </a:ext>
            </a:extLst>
          </a:blip>
          <a:srcRect r="49382"/>
          <a:stretch/>
        </p:blipFill>
        <p:spPr>
          <a:xfrm>
            <a:off x="1664848" y="1988840"/>
            <a:ext cx="5814304" cy="3883631"/>
          </a:xfrm>
          <a:prstGeom prst="rect">
            <a:avLst/>
          </a:prstGeom>
          <a:scene3d>
            <a:camera prst="orthographicFront">
              <a:rot lat="0" lon="0" rev="21570000"/>
            </a:camera>
            <a:lightRig rig="threePt" dir="t"/>
          </a:scene3d>
        </p:spPr>
      </p:pic>
    </p:spTree>
    <p:extLst>
      <p:ext uri="{BB962C8B-B14F-4D97-AF65-F5344CB8AC3E}">
        <p14:creationId xmlns:p14="http://schemas.microsoft.com/office/powerpoint/2010/main" val="2857943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1920</Words>
  <Application>Microsoft Office PowerPoint</Application>
  <PresentationFormat>Předvádění na obrazovce (4:3)</PresentationFormat>
  <Paragraphs>142</Paragraphs>
  <Slides>57</Slides>
  <Notes>0</Notes>
  <HiddenSlides>0</HiddenSlides>
  <MMClips>0</MMClips>
  <ScaleCrop>false</ScaleCrop>
  <HeadingPairs>
    <vt:vector size="8" baseType="variant">
      <vt:variant>
        <vt:lpstr>Použitá písma</vt:lpstr>
      </vt:variant>
      <vt:variant>
        <vt:i4>2</vt:i4>
      </vt:variant>
      <vt:variant>
        <vt:lpstr>Motiv</vt:lpstr>
      </vt:variant>
      <vt:variant>
        <vt:i4>1</vt:i4>
      </vt:variant>
      <vt:variant>
        <vt:lpstr>Vložené servery OLE</vt:lpstr>
      </vt:variant>
      <vt:variant>
        <vt:i4>2</vt:i4>
      </vt:variant>
      <vt:variant>
        <vt:lpstr>Nadpisy snímků</vt:lpstr>
      </vt:variant>
      <vt:variant>
        <vt:i4>57</vt:i4>
      </vt:variant>
    </vt:vector>
  </HeadingPairs>
  <TitlesOfParts>
    <vt:vector size="62" baseType="lpstr">
      <vt:lpstr>Arial</vt:lpstr>
      <vt:lpstr>Calibri</vt:lpstr>
      <vt:lpstr>Motiv systému Office</vt:lpstr>
      <vt:lpstr>Document</vt:lpstr>
      <vt:lpstr>Dokument</vt:lpstr>
      <vt:lpstr>4. TRANSPORT COSTS</vt:lpstr>
      <vt:lpstr>Readings for Lecture 4</vt:lpstr>
      <vt:lpstr>Learning Outcomes </vt:lpstr>
      <vt:lpstr>4.1 Theory</vt:lpstr>
      <vt:lpstr>Introduction</vt:lpstr>
      <vt:lpstr>Cost categories </vt:lpstr>
      <vt:lpstr>Costs classification</vt:lpstr>
      <vt:lpstr>Short run and long run</vt:lpstr>
      <vt:lpstr>The long run average cost curve</vt:lpstr>
      <vt:lpstr>Long run costs curves</vt:lpstr>
      <vt:lpstr>The relationship between economies of scale and cost elasticity</vt:lpstr>
      <vt:lpstr>Changes in long run market supply</vt:lpstr>
      <vt:lpstr>Estimating long run cost functions</vt:lpstr>
      <vt:lpstr>Cobb Douglas cost function</vt:lpstr>
      <vt:lpstr>Flexible cost functions (translog)</vt:lpstr>
      <vt:lpstr>Short run – level of capital fixed</vt:lpstr>
      <vt:lpstr>Short run cost curves</vt:lpstr>
      <vt:lpstr>The short run average cost curve</vt:lpstr>
      <vt:lpstr>Short run cost curves</vt:lpstr>
      <vt:lpstr>Short run market supply</vt:lpstr>
      <vt:lpstr>The relationship between short run and long run costs</vt:lpstr>
      <vt:lpstr>Exercises (1)</vt:lpstr>
      <vt:lpstr>Exercises (2)</vt:lpstr>
      <vt:lpstr>Exercise (3)</vt:lpstr>
      <vt:lpstr>Exercise (4)</vt:lpstr>
      <vt:lpstr>Exercise (5)</vt:lpstr>
      <vt:lpstr>Exercise (6)</vt:lpstr>
      <vt:lpstr>Exercise (7)</vt:lpstr>
      <vt:lpstr>Exercise (8)</vt:lpstr>
      <vt:lpstr>4.2 Applications</vt:lpstr>
      <vt:lpstr>Case: Mode cost comparison</vt:lpstr>
      <vt:lpstr>The importance of cost structure in the business model of low-cost airlines</vt:lpstr>
      <vt:lpstr>Costs at privatized British railways</vt:lpstr>
      <vt:lpstr>Economies of scale, scope and density</vt:lpstr>
      <vt:lpstr>Economies of scale</vt:lpstr>
      <vt:lpstr>Economies of density</vt:lpstr>
      <vt:lpstr>Fixed costs issue</vt:lpstr>
      <vt:lpstr>Methods of capital recovery</vt:lpstr>
      <vt:lpstr>Decline of transport costs</vt:lpstr>
      <vt:lpstr>Transportation costs</vt:lpstr>
      <vt:lpstr>Railroad costs</vt:lpstr>
      <vt:lpstr>Implications (1)</vt:lpstr>
      <vt:lpstr>Implications (2)</vt:lpstr>
      <vt:lpstr>4.3. Urban bus transportation cost and production</vt:lpstr>
      <vt:lpstr>Introduction</vt:lpstr>
      <vt:lpstr>Specification</vt:lpstr>
      <vt:lpstr>Hypotheses</vt:lpstr>
      <vt:lpstr>Estimation results</vt:lpstr>
      <vt:lpstr>Utilization economies</vt:lpstr>
      <vt:lpstr>Optimal bus fleet size</vt:lpstr>
      <vt:lpstr>Long run economies</vt:lpstr>
      <vt:lpstr>Comments</vt:lpstr>
      <vt:lpstr>Short-run and long-run cost curves</vt:lpstr>
      <vt:lpstr>Review questions</vt:lpstr>
      <vt:lpstr>4.4 Summary</vt:lpstr>
      <vt:lpstr>Summary </vt:lpstr>
      <vt:lpstr>Readings for Lecture 5</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4</dc:title>
  <dc:creator>Tomes Zdenek</dc:creator>
  <cp:lastModifiedBy>Tomes Zdenek</cp:lastModifiedBy>
  <cp:revision>18</cp:revision>
  <dcterms:created xsi:type="dcterms:W3CDTF">2018-01-04T06:59:09Z</dcterms:created>
  <dcterms:modified xsi:type="dcterms:W3CDTF">2018-09-11T10:04:32Z</dcterms:modified>
</cp:coreProperties>
</file>