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3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1231">
          <p15:clr>
            <a:srgbClr val="A4A3A4"/>
          </p15:clr>
        </p15:guide>
        <p15:guide id="4" orient="horz" pos="1824">
          <p15:clr>
            <a:srgbClr val="A4A3A4"/>
          </p15:clr>
        </p15:guide>
        <p15:guide id="5" orient="horz" pos="2448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3696">
          <p15:clr>
            <a:srgbClr val="A4A3A4"/>
          </p15:clr>
        </p15:guide>
        <p15:guide id="8" orient="horz" pos="4032">
          <p15:clr>
            <a:srgbClr val="A4A3A4"/>
          </p15:clr>
        </p15:guide>
        <p15:guide id="9" pos="288">
          <p15:clr>
            <a:srgbClr val="A4A3A4"/>
          </p15:clr>
        </p15:guide>
        <p15:guide id="10" pos="1551">
          <p15:clr>
            <a:srgbClr val="A4A3A4"/>
          </p15:clr>
        </p15:guide>
        <p15:guide id="11" pos="1617">
          <p15:clr>
            <a:srgbClr val="A4A3A4"/>
          </p15:clr>
        </p15:guide>
        <p15:guide id="12" pos="2849">
          <p15:clr>
            <a:srgbClr val="A4A3A4"/>
          </p15:clr>
        </p15:guide>
        <p15:guide id="13" pos="2912">
          <p15:clr>
            <a:srgbClr val="A4A3A4"/>
          </p15:clr>
        </p15:guide>
        <p15:guide id="14" pos="4145">
          <p15:clr>
            <a:srgbClr val="A4A3A4"/>
          </p15:clr>
        </p15:guide>
        <p15:guide id="15" pos="4208">
          <p15:clr>
            <a:srgbClr val="A4A3A4"/>
          </p15:clr>
        </p15:guide>
        <p15:guide id="16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 varScale="1">
        <p:scale>
          <a:sx n="101" d="100"/>
          <a:sy n="101" d="100"/>
        </p:scale>
        <p:origin x="2130" y="114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107504" y="27384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bezolovnatý (Natural):      12,84 Kč/ l</a:t>
            </a:r>
            <a:endParaRPr lang="en-US" sz="1800"/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olovnatý (Special):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motorová nafta                 10,95 Kč/l</a:t>
            </a:r>
            <a:r>
              <a:rPr lang="en-US" sz="1800"/>
              <a:t>*    *</a:t>
            </a:r>
            <a:r>
              <a:rPr lang="cs-CZ" sz="1400"/>
              <a:t>pro topení možnost vratky (sazba</a:t>
            </a:r>
            <a:r>
              <a:rPr lang="en-US" sz="1800"/>
              <a:t> </a:t>
            </a:r>
            <a:r>
              <a:rPr lang="cs-CZ" sz="1400"/>
              <a:t>0,66 Kč/l)</a:t>
            </a:r>
            <a:r>
              <a:rPr lang="en-US" sz="1400"/>
              <a:t> </a:t>
            </a:r>
            <a:r>
              <a:rPr lang="cs-CZ" sz="140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bionafta (biosložka</a:t>
            </a:r>
            <a:r>
              <a:rPr lang="en-US" sz="1800"/>
              <a:t>&gt;30</a:t>
            </a:r>
            <a:r>
              <a:rPr lang="cs-CZ" sz="180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lehké (LTO)                       10,95 Kč/l</a:t>
            </a:r>
            <a:r>
              <a:rPr lang="en-US" sz="1800"/>
              <a:t>*   </a:t>
            </a:r>
            <a:r>
              <a:rPr lang="en-US" sz="1400"/>
              <a:t>*</a:t>
            </a:r>
            <a:r>
              <a:rPr lang="cs-CZ" sz="1400"/>
              <a:t>pro topení možnost vratky (sazba</a:t>
            </a:r>
            <a:r>
              <a:rPr lang="en-US" sz="1400"/>
              <a:t> </a:t>
            </a:r>
            <a:r>
              <a:rPr lang="cs-CZ" sz="140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 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Cena benzínu           30,00 Kč/l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DPH                             5,21 Kč/l  </a:t>
            </a:r>
          </a:p>
          <a:p>
            <a:pPr eaLnBrk="1" hangingPunct="1"/>
            <a:r>
              <a:rPr lang="cs-CZ" dirty="0"/>
              <a:t>Spotřební daň           12,84 Kč/l  </a:t>
            </a:r>
          </a:p>
          <a:p>
            <a:pPr eaLnBrk="1" hangingPunct="1"/>
            <a:r>
              <a:rPr lang="cs-CZ" dirty="0"/>
              <a:t>„</a:t>
            </a:r>
            <a:r>
              <a:rPr lang="cs-CZ" dirty="0" err="1"/>
              <a:t>Bezdaňová</a:t>
            </a:r>
            <a:r>
              <a:rPr lang="cs-CZ" dirty="0"/>
              <a:t>“ cena    11,95 Kč/l  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</a:t>
            </a:r>
            <a:endParaRPr lang="en-US" sz="2000"/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k</a:t>
            </a:r>
            <a:r>
              <a:rPr lang="en-US" sz="1600"/>
              <a:t>vasn</a:t>
            </a:r>
            <a:r>
              <a:rPr lang="cs-CZ" sz="160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(x pokud v pivě nebo víně obsah lihu </a:t>
            </a:r>
            <a:r>
              <a:rPr lang="en-US" sz="1600"/>
              <a:t>&gt;22</a:t>
            </a:r>
            <a:r>
              <a:rPr lang="cs-CZ" sz="160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70 ZSD) – příklad</a:t>
            </a:r>
            <a:endParaRPr lang="en-US" sz="200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1892681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16 200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lihu  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z litrovky oblíbeného nápoje Miloše Zemana (obsah alkoholu 3</a:t>
            </a:r>
            <a:r>
              <a:rPr lang="en-US" u="sng" dirty="0"/>
              <a:t>8</a:t>
            </a:r>
            <a:r>
              <a:rPr lang="cs-CZ" u="sng" dirty="0"/>
              <a:t> %)?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SD = základ daně x sazba daně = 0,3</a:t>
            </a:r>
            <a:r>
              <a:rPr lang="en-US" dirty="0"/>
              <a:t>8</a:t>
            </a:r>
            <a:r>
              <a:rPr lang="cs-CZ" dirty="0"/>
              <a:t> x 322,5</a:t>
            </a:r>
            <a:r>
              <a:rPr lang="en-US" dirty="0"/>
              <a:t> = 1</a:t>
            </a:r>
            <a:r>
              <a:rPr lang="cs-CZ" dirty="0"/>
              <a:t>22,55</a:t>
            </a:r>
            <a:r>
              <a:rPr lang="en-US" dirty="0"/>
              <a:t> K</a:t>
            </a:r>
            <a:r>
              <a:rPr lang="cs-CZ" dirty="0"/>
              <a:t>č</a:t>
            </a:r>
          </a:p>
          <a:p>
            <a:pPr eaLnBrk="1" hangingPunct="1">
              <a:buFont typeface="Arial" charset="0"/>
              <a:buNone/>
            </a:pP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(§ 80 - § 91 ZSD) 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/>
              <a:t>Předmět daně (§ 81 ZSD) – příklad</a:t>
            </a:r>
          </a:p>
          <a:p>
            <a:pPr lvl="1" eaLnBrk="1" hangingPunct="1"/>
            <a:r>
              <a:rPr lang="cs-CZ" sz="2000"/>
              <a:t>Výrobek pod kódem nomenklatury 2203 (pivo ze sladu) obsahující více než 0,5 % objemových alkoholu</a:t>
            </a:r>
            <a:endParaRPr lang="en-US" sz="2000"/>
          </a:p>
          <a:p>
            <a:pPr lvl="1" eaLnBrk="1" hangingPunct="1"/>
            <a:r>
              <a:rPr lang="cs-CZ" sz="2000"/>
              <a:t>Též směsi piva s nealko nápoji mající více než 0,5 % </a:t>
            </a:r>
          </a:p>
          <a:p>
            <a:pPr lvl="1" eaLnBrk="1" hangingPunct="1"/>
            <a:r>
              <a:rPr lang="cs-CZ" sz="2000"/>
              <a:t>Předmětem ale není samotné nealko pivo</a:t>
            </a:r>
          </a:p>
          <a:p>
            <a:pPr eaLnBrk="1" hangingPunct="1"/>
            <a:endParaRPr lang="en-US" sz="2000"/>
          </a:p>
          <a:p>
            <a:pPr eaLnBrk="1" hangingPunct="1"/>
            <a:r>
              <a:rPr lang="cs-CZ" sz="2000"/>
              <a:t>Základ daně (§ 84 ZSD)</a:t>
            </a:r>
          </a:p>
          <a:p>
            <a:pPr lvl="1" eaLnBrk="1" hangingPunct="1"/>
            <a:r>
              <a:rPr lang="cs-CZ" sz="2000"/>
              <a:t>Množství piva vyjádřené v hektolitrech</a:t>
            </a:r>
            <a:endParaRPr lang="en-US" sz="2000"/>
          </a:p>
          <a:p>
            <a:pPr lvl="1" eaLnBrk="1" hangingPunct="1">
              <a:buFontTx/>
              <a:buNone/>
            </a:pPr>
            <a:endParaRPr lang="en-US" sz="2000"/>
          </a:p>
          <a:p>
            <a:pPr eaLnBrk="1" hangingPunct="1"/>
            <a:r>
              <a:rPr lang="cs-CZ" sz="2000"/>
              <a:t>Malý nezávislý pivovar (§ 82 ZSD)</a:t>
            </a:r>
          </a:p>
          <a:p>
            <a:pPr lvl="1" eaLnBrk="1" hangingPunct="1"/>
            <a:r>
              <a:rPr lang="cs-CZ" sz="2000"/>
              <a:t>Roční výroba piva </a:t>
            </a:r>
            <a:r>
              <a:rPr lang="en-GB" sz="2000"/>
              <a:t>&lt;</a:t>
            </a:r>
            <a:r>
              <a:rPr lang="cs-CZ" sz="2000"/>
              <a:t> 200 000 hl</a:t>
            </a:r>
          </a:p>
          <a:p>
            <a:pPr lvl="1" eaLnBrk="1" hangingPunct="1"/>
            <a:r>
              <a:rPr lang="cs-CZ" sz="2000"/>
              <a:t>Není právně ani hospodářsky závislý na jiném pivovaru</a:t>
            </a:r>
          </a:p>
          <a:p>
            <a:pPr eaLnBrk="1" hangingPunct="1"/>
            <a:endParaRPr lang="en-US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/>
              <a:t>Sazby daně a výpočet daně z piva (§ 85 ZSD)</a:t>
            </a:r>
          </a:p>
          <a:p>
            <a:pPr lvl="1" eaLnBrk="1" hangingPunct="1"/>
            <a:r>
              <a:rPr lang="cs-CZ" sz="2000"/>
              <a:t>Snížená sazba – malé nezávislé pivovary</a:t>
            </a:r>
          </a:p>
          <a:p>
            <a:pPr lvl="1" eaLnBrk="1" hangingPunct="1"/>
            <a:r>
              <a:rPr lang="cs-CZ" sz="200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piva  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/>
              <a:t>Kolik činí spotřební daň v půllitrové lahvi </a:t>
            </a:r>
          </a:p>
          <a:p>
            <a:pPr lvl="1" eaLnBrk="1" hangingPunct="1"/>
            <a:r>
              <a:rPr lang="cs-CZ" u="sng"/>
              <a:t>a)  10 stupňového piva?</a:t>
            </a:r>
          </a:p>
          <a:p>
            <a:pPr lvl="1" eaLnBrk="1" hangingPunct="1"/>
            <a:r>
              <a:rPr lang="cs-CZ" u="sng"/>
              <a:t>b)  12 stupňového piva?</a:t>
            </a:r>
            <a:r>
              <a:rPr lang="cs-CZ"/>
              <a:t>                 </a:t>
            </a:r>
            <a:r>
              <a:rPr lang="cs-CZ" u="sng"/>
              <a:t> 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r>
              <a:rPr lang="cs-CZ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?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Diskuse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vína a meziproduktů </a:t>
            </a:r>
            <a:br>
              <a:rPr lang="cs-CZ"/>
            </a:br>
            <a:r>
              <a:rPr lang="cs-CZ"/>
              <a:t>(§ 92 – § 100b ZSD)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 </a:t>
            </a:r>
            <a:r>
              <a:rPr lang="cs-CZ" sz="1600"/>
              <a:t>dealkoholizované víno (</a:t>
            </a:r>
            <a:r>
              <a:rPr lang="en-US" sz="160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vínovice (</a:t>
            </a:r>
            <a:r>
              <a:rPr lang="en-US" sz="1600"/>
              <a:t>&gt;22%) </a:t>
            </a:r>
            <a:r>
              <a:rPr lang="cs-CZ" sz="1600"/>
              <a:t>=&gt; předmětem daně z lihu</a:t>
            </a:r>
            <a:endParaRPr lang="cs-CZ"/>
          </a:p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96 ZSD)</a:t>
            </a:r>
            <a:endParaRPr lang="en-US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Sazba daně z tabáku a tabákových</a:t>
            </a:r>
            <a:br>
              <a:rPr lang="cs-CZ" dirty="0"/>
            </a:br>
            <a:r>
              <a:rPr lang="cs-CZ" dirty="0"/>
              <a:t>výrobků (§ 100c - § 131g ZSD)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Cigarety, doutníky, </a:t>
            </a:r>
            <a:r>
              <a:rPr lang="cs-CZ" sz="2000" dirty="0" err="1"/>
              <a:t>cigarillos</a:t>
            </a:r>
            <a:r>
              <a:rPr lang="cs-CZ" sz="2000" dirty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Doutníky, </a:t>
            </a:r>
            <a:r>
              <a:rPr lang="cs-CZ" sz="2000" dirty="0" err="1"/>
              <a:t>cigarillos</a:t>
            </a:r>
            <a:r>
              <a:rPr lang="cs-CZ" sz="2000" dirty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Sazby daně (§ 104 ZSD)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1328763"/>
              </p:ext>
            </p:extLst>
          </p:nvPr>
        </p:nvGraphicFramePr>
        <p:xfrm>
          <a:off x="5508625" y="1600200"/>
          <a:ext cx="3330575" cy="4741166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30 %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1,61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2,90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1,88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kouření, surový tabák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cigaret  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v krabičce </a:t>
            </a:r>
          </a:p>
          <a:p>
            <a:pPr lvl="1" eaLnBrk="1" hangingPunct="1"/>
            <a:r>
              <a:rPr lang="cs-CZ" u="sng" dirty="0"/>
              <a:t>a) „levných“ cigaret (90 Kč za krabičku)?</a:t>
            </a:r>
          </a:p>
          <a:p>
            <a:pPr lvl="1" eaLnBrk="1" hangingPunct="1"/>
            <a:r>
              <a:rPr lang="cs-CZ" u="sng" dirty="0"/>
              <a:t>b) „drahých“ cigaret (110 Kč za krabičku)?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0,30 x 80</a:t>
            </a:r>
            <a:r>
              <a:rPr lang="en-US" dirty="0"/>
              <a:t> + 20 x 1,</a:t>
            </a:r>
            <a:r>
              <a:rPr lang="cs-CZ" dirty="0"/>
              <a:t>61 =</a:t>
            </a:r>
            <a:r>
              <a:rPr lang="en-US" dirty="0"/>
              <a:t>  </a:t>
            </a:r>
            <a:r>
              <a:rPr lang="cs-CZ" dirty="0"/>
              <a:t>24 </a:t>
            </a:r>
            <a:r>
              <a:rPr lang="en-US" dirty="0"/>
              <a:t>+ </a:t>
            </a:r>
            <a:r>
              <a:rPr lang="cs-CZ" dirty="0"/>
              <a:t>32,20</a:t>
            </a:r>
            <a:r>
              <a:rPr lang="en-US" dirty="0"/>
              <a:t> =</a:t>
            </a:r>
            <a:r>
              <a:rPr lang="cs-CZ" dirty="0"/>
              <a:t> 56,20 Kč 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</a:t>
            </a:r>
            <a:r>
              <a:rPr lang="en-US" dirty="0"/>
              <a:t>SD= 20 x 2,</a:t>
            </a:r>
            <a:r>
              <a:rPr lang="cs-CZ" dirty="0"/>
              <a:t>90</a:t>
            </a:r>
            <a:r>
              <a:rPr lang="en-US" dirty="0"/>
              <a:t> = </a:t>
            </a:r>
            <a:r>
              <a:rPr lang="cs-CZ" dirty="0"/>
              <a:t>58</a:t>
            </a:r>
            <a:r>
              <a:rPr lang="en-US" dirty="0"/>
              <a:t> </a:t>
            </a:r>
            <a:r>
              <a:rPr lang="cs-CZ" dirty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SD </a:t>
            </a:r>
            <a:r>
              <a:rPr lang="en-US" dirty="0"/>
              <a:t>&gt; SD =&gt; </a:t>
            </a:r>
            <a:r>
              <a:rPr lang="cs-CZ" dirty="0"/>
              <a:t>daň je 58</a:t>
            </a:r>
            <a:r>
              <a:rPr lang="en-US" dirty="0"/>
              <a:t> </a:t>
            </a:r>
            <a:r>
              <a:rPr lang="cs-CZ" dirty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určení výše SD (SHRNUTÍ)  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Spotřební daně z jaké komodity?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Jaké je sazba daně?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Správce daně 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Správce daně</a:t>
            </a:r>
          </a:p>
          <a:p>
            <a:pPr lvl="1" eaLnBrk="1" hangingPunct="1"/>
            <a:r>
              <a:rPr lang="cs-CZ"/>
              <a:t>Celní úřad, celní ředitelství</a:t>
            </a:r>
          </a:p>
          <a:p>
            <a:pPr lvl="1" eaLnBrk="1" hangingPunct="1"/>
            <a:r>
              <a:rPr lang="cs-CZ"/>
              <a:t>Místní příslušnost</a:t>
            </a:r>
          </a:p>
          <a:p>
            <a:pPr lvl="2" eaLnBrk="1" hangingPunct="1"/>
            <a:r>
              <a:rPr lang="cs-CZ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 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Kdo ji odvede státu (= kdo je plátce daně) ?</a:t>
            </a:r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cs-CZ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Jednorázově a jednofázově</a:t>
            </a:r>
          </a:p>
          <a:p>
            <a:pPr eaLnBrk="1" hangingPunct="1"/>
            <a:r>
              <a:rPr lang="cs-CZ"/>
              <a:t>Propuštěním výrobků do „volného daňového oběhu“</a:t>
            </a:r>
          </a:p>
          <a:p>
            <a:pPr eaLnBrk="1" hangingPunct="1"/>
            <a:r>
              <a:rPr lang="cs-CZ"/>
              <a:t>Z „daňového skladu“, kde jsou vyráběny nebo skladovány</a:t>
            </a:r>
          </a:p>
          <a:p>
            <a:pPr eaLnBrk="1" hangingPunct="1"/>
            <a:r>
              <a:rPr lang="cs-CZ"/>
              <a:t>V daňovém skladu se mohou nacházet nezdaněné výrobky </a:t>
            </a:r>
          </a:p>
          <a:p>
            <a:pPr eaLnBrk="1" hangingPunct="1"/>
            <a:r>
              <a:rPr lang="cs-CZ"/>
              <a:t>Výrobky jsou v režimu „podmíněného osvobození od daně“ („POD“)</a:t>
            </a:r>
          </a:p>
          <a:p>
            <a:pPr eaLnBrk="1" hangingPunct="1"/>
            <a:r>
              <a:rPr lang="cs-CZ"/>
              <a:t>Mezi daňovými sklady se mohou v režimu POD přepravovat bez daně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Odvod daně - příklad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1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Nepřímě daně  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Nepřímé daně – odváděné státu  plátcem daně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Spotřebitel platí v ceně výrobku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DPH, spotřební daně, ekologické daně</a:t>
            </a:r>
            <a:r>
              <a:rPr lang="en-US"/>
              <a:t>, clo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2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Bezdaňový a daňový okruh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Povinnost přiznat a zaplatit daň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br>
              <a:rPr lang="cs-CZ"/>
            </a:b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 V den propuštění výrobků z „daňového skladu“ do „volného daňového oběhu“ = tj. fakticky v den v</a:t>
            </a:r>
            <a:r>
              <a:rPr lang="en-US"/>
              <a:t>y</a:t>
            </a:r>
            <a:r>
              <a:rPr lang="cs-CZ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sklady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Výrobní nebo distribuční</a:t>
            </a:r>
          </a:p>
          <a:p>
            <a:pPr eaLnBrk="1" hangingPunct="1"/>
            <a:r>
              <a:rPr lang="cs-CZ"/>
              <a:t>Výrobce musí být povinně daňovým skladem</a:t>
            </a:r>
          </a:p>
          <a:p>
            <a:pPr eaLnBrk="1" hangingPunct="1"/>
            <a:r>
              <a:rPr lang="cs-CZ"/>
              <a:t>V ČR v současnosti přibližně 500 daňových skladů</a:t>
            </a:r>
          </a:p>
          <a:p>
            <a:pPr lvl="1" eaLnBrk="1" hangingPunct="1"/>
            <a:r>
              <a:rPr lang="cs-CZ"/>
              <a:t>Stock Plzeň, Rudolf Jelínek, Jan Becher,…</a:t>
            </a:r>
          </a:p>
          <a:p>
            <a:pPr lvl="1" eaLnBrk="1" hangingPunct="1"/>
            <a:r>
              <a:rPr lang="cs-CZ"/>
              <a:t>Česká rafinérská, Setuza,…</a:t>
            </a:r>
          </a:p>
          <a:p>
            <a:pPr lvl="1" eaLnBrk="1" hangingPunct="1"/>
            <a:r>
              <a:rPr lang="cs-CZ"/>
              <a:t>Českomoravské vinné sklepy,….</a:t>
            </a:r>
          </a:p>
          <a:p>
            <a:pPr lvl="1" eaLnBrk="1" hangingPunct="1"/>
            <a:r>
              <a:rPr lang="cs-CZ"/>
              <a:t>Budějovický Budvar, Pivovary Staropramen,..</a:t>
            </a:r>
          </a:p>
          <a:p>
            <a:pPr lvl="1" eaLnBrk="1" hangingPunct="1"/>
            <a:r>
              <a:rPr lang="cs-CZ"/>
              <a:t>Philip Morris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Provozovatel daňového skladu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Musí dostat povolení od CÚ (na základě žádosti)</a:t>
            </a:r>
          </a:p>
          <a:p>
            <a:pPr eaLnBrk="1" hangingPunct="1"/>
            <a:r>
              <a:rPr lang="cs-CZ"/>
              <a:t>Musí splňovat zákonné podmínky</a:t>
            </a:r>
          </a:p>
          <a:p>
            <a:pPr lvl="1" eaLnBrk="1" hangingPunct="1"/>
            <a:r>
              <a:rPr lang="cs-CZ"/>
              <a:t>Technické požadavky na areál (nádrže, měřidla…)</a:t>
            </a:r>
          </a:p>
          <a:p>
            <a:pPr lvl="1" eaLnBrk="1" hangingPunct="1"/>
            <a:r>
              <a:rPr lang="cs-CZ"/>
              <a:t>Zabezpečení areálu (ostraha, kamerový systém,…)</a:t>
            </a:r>
          </a:p>
          <a:p>
            <a:pPr lvl="1" eaLnBrk="1" hangingPunct="1"/>
            <a:r>
              <a:rPr lang="cs-CZ"/>
              <a:t>Vedení evidence (kontrolní systémy)</a:t>
            </a:r>
          </a:p>
          <a:p>
            <a:pPr lvl="1" eaLnBrk="1" hangingPunct="1"/>
            <a:r>
              <a:rPr lang="cs-CZ"/>
              <a:t>Bezúhonnost a daňová spolehlivost</a:t>
            </a:r>
          </a:p>
          <a:p>
            <a:pPr lvl="1" eaLnBrk="1" hangingPunct="1"/>
            <a:r>
              <a:rPr lang="cs-CZ"/>
              <a:t>Zajištění daně</a:t>
            </a:r>
          </a:p>
          <a:p>
            <a:pPr eaLnBrk="1" hangingPunct="1"/>
            <a:r>
              <a:rPr lang="cs-CZ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Zajištění daně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Forma zajištění</a:t>
            </a:r>
          </a:p>
          <a:p>
            <a:pPr lvl="1" eaLnBrk="1" hangingPunct="1"/>
            <a:r>
              <a:rPr lang="cs-CZ" dirty="0"/>
              <a:t>Převodem na účet CÚ</a:t>
            </a:r>
          </a:p>
          <a:p>
            <a:pPr lvl="1" eaLnBrk="1" hangingPunct="1"/>
            <a:r>
              <a:rPr lang="cs-CZ" dirty="0"/>
              <a:t>Ručením</a:t>
            </a:r>
            <a:br>
              <a:rPr lang="cs-CZ" dirty="0"/>
            </a:br>
            <a:endParaRPr lang="cs-CZ" dirty="0"/>
          </a:p>
          <a:p>
            <a:pPr eaLnBrk="1" hangingPunct="1"/>
            <a:r>
              <a:rPr lang="cs-CZ" dirty="0"/>
              <a:t>Výše zajištění </a:t>
            </a:r>
          </a:p>
          <a:p>
            <a:pPr lvl="1" eaLnBrk="1" hangingPunct="1"/>
            <a:r>
              <a:rPr lang="cs-CZ" dirty="0"/>
              <a:t>Odvozena z objemu výrobků vyrobených nebo skladovaných v daňovém skladu za rok</a:t>
            </a:r>
          </a:p>
          <a:p>
            <a:pPr lvl="1" eaLnBrk="1" hangingPunct="1"/>
            <a:r>
              <a:rPr lang="cs-CZ" dirty="0"/>
              <a:t>1/12 daňové povinnosti </a:t>
            </a:r>
          </a:p>
          <a:p>
            <a:pPr lvl="1" eaLnBrk="1" hangingPunct="1"/>
            <a:r>
              <a:rPr lang="cs-CZ" dirty="0"/>
              <a:t>Limity (MO: 1,5 </a:t>
            </a:r>
            <a:r>
              <a:rPr lang="cs-CZ" dirty="0" err="1"/>
              <a:t>mld.Kč</a:t>
            </a:r>
            <a:r>
              <a:rPr lang="cs-CZ" dirty="0"/>
              <a:t>, pivo: 80 mil Kč, líh: 40 mil. Kč)</a:t>
            </a:r>
          </a:p>
          <a:p>
            <a:pPr lvl="1" eaLnBrk="1" hangingPunct="1"/>
            <a:r>
              <a:rPr lang="cs-CZ" dirty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výrobků mezi daňovými sklady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mezi dvěma daňovými sklady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Ale nutné splnit podmínky</a:t>
            </a:r>
          </a:p>
          <a:p>
            <a:pPr lvl="1" eaLnBrk="1" hangingPunct="1"/>
            <a:r>
              <a:rPr lang="cs-CZ"/>
              <a:t>Oznámit zahájení dopravy na CÚ</a:t>
            </a:r>
          </a:p>
          <a:p>
            <a:pPr lvl="1" eaLnBrk="1" hangingPunct="1"/>
            <a:r>
              <a:rPr lang="cs-CZ"/>
              <a:t>Zajistit spotřební daň</a:t>
            </a:r>
          </a:p>
          <a:p>
            <a:pPr lvl="1" eaLnBrk="1" hangingPunct="1"/>
            <a:r>
              <a:rPr lang="cs-CZ"/>
              <a:t>Vystavit „průvodní doklad“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/>
              <a:t>Provozovatel daňového skladu</a:t>
            </a:r>
          </a:p>
          <a:p>
            <a:pPr lvl="1" eaLnBrk="1" hangingPunct="1"/>
            <a:r>
              <a:rPr lang="cs-CZ"/>
              <a:t>Výrobce (pěstitelská pálenice)</a:t>
            </a:r>
          </a:p>
          <a:p>
            <a:pPr lvl="1" eaLnBrk="1" hangingPunct="1"/>
            <a:r>
              <a:rPr lang="cs-CZ"/>
              <a:t>Dovozce</a:t>
            </a:r>
          </a:p>
          <a:p>
            <a:pPr lvl="1" eaLnBrk="1" hangingPunct="1"/>
            <a:r>
              <a:rPr lang="cs-CZ"/>
              <a:t>Další osoby (např. oprávněný příjemce)</a:t>
            </a:r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Není FO, která na daňovém území ČR vyrábí výhradně tiché víno, celkové množství </a:t>
            </a:r>
            <a:r>
              <a:rPr lang="en-GB" sz="2000" dirty="0"/>
              <a:t>&lt; </a:t>
            </a:r>
            <a:r>
              <a:rPr lang="cs-CZ" sz="2000" dirty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dirty="0"/>
          </a:p>
          <a:p>
            <a:pPr eaLnBrk="1" hangingPunct="1"/>
            <a:r>
              <a:rPr lang="cs-CZ" sz="2000" dirty="0"/>
              <a:t>Plátce daně (§ 80 ZSD)</a:t>
            </a:r>
          </a:p>
          <a:p>
            <a:pPr lvl="1" eaLnBrk="1" hangingPunct="1"/>
            <a:r>
              <a:rPr lang="cs-CZ" sz="2000" dirty="0"/>
              <a:t>Není FO, která vyrobí pro vlastní spotřebu v zařízení pro domácí výrobu piva pivo v celkovém množství nepřesahující 2 000 litrů/rok (nesmí dojít k prodeji)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  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Spotřební daně (akcízy, excise duties)</a:t>
            </a:r>
          </a:p>
          <a:p>
            <a:pPr eaLnBrk="1" hangingPunct="1"/>
            <a:r>
              <a:rPr lang="cs-CZ"/>
              <a:t>Daň selektivní (</a:t>
            </a:r>
            <a:r>
              <a:rPr lang="en-US"/>
              <a:t>zabr</a:t>
            </a:r>
            <a:r>
              <a:rPr lang="cs-CZ"/>
              <a:t>ánit škodlivé spotřebě)</a:t>
            </a:r>
            <a:r>
              <a:rPr lang="en-US"/>
              <a:t> </a:t>
            </a:r>
            <a:endParaRPr lang="cs-CZ"/>
          </a:p>
          <a:p>
            <a:pPr eaLnBrk="1" hangingPunct="1"/>
            <a:r>
              <a:rPr lang="cs-CZ"/>
              <a:t>Tzn. dani podléhají pouze „vybrané výrobky“ („excisable goods“)</a:t>
            </a:r>
          </a:p>
          <a:p>
            <a:pPr eaLnBrk="1" hangingPunct="1"/>
            <a:r>
              <a:rPr lang="cs-CZ"/>
              <a:t>5 komodit </a:t>
            </a:r>
          </a:p>
          <a:p>
            <a:pPr lvl="1" eaLnBrk="1" hangingPunct="1"/>
            <a:r>
              <a:rPr lang="cs-CZ"/>
              <a:t>Minerální oleje</a:t>
            </a:r>
          </a:p>
          <a:p>
            <a:pPr lvl="1" eaLnBrk="1" hangingPunct="1"/>
            <a:r>
              <a:rPr lang="cs-CZ"/>
              <a:t>Lihoviny</a:t>
            </a:r>
          </a:p>
          <a:p>
            <a:pPr lvl="1" eaLnBrk="1" hangingPunct="1"/>
            <a:r>
              <a:rPr lang="cs-CZ"/>
              <a:t>Pivo</a:t>
            </a:r>
          </a:p>
          <a:p>
            <a:pPr lvl="1" eaLnBrk="1" hangingPunct="1"/>
            <a:r>
              <a:rPr lang="cs-CZ"/>
              <a:t>Víno</a:t>
            </a:r>
          </a:p>
          <a:p>
            <a:pPr lvl="1" eaLnBrk="1" hangingPunct="1"/>
            <a:r>
              <a:rPr lang="cs-CZ"/>
              <a:t>Tabákové výrobky</a:t>
            </a:r>
          </a:p>
          <a:p>
            <a:pPr eaLnBrk="1" hangingPunct="1"/>
            <a:r>
              <a:rPr lang="cs-CZ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Pořízení výrobků z jiného státu EU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Český podnikatel pořizuje J</a:t>
            </a:r>
            <a:r>
              <a:rPr lang="de-DE"/>
              <a:t>ägermeistra </a:t>
            </a:r>
            <a:r>
              <a:rPr lang="cs-CZ"/>
              <a:t>z  Rakouska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Při nákupu v Rakousku mohou nastat dvě možnosti</a:t>
            </a:r>
          </a:p>
          <a:p>
            <a:pPr lvl="1" eaLnBrk="1" hangingPunct="1"/>
            <a:r>
              <a:rPr lang="cs-CZ"/>
              <a:t>Podnikatel nakoupí výrobky s rakouskou spotřební daní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/>
              <a:t>Podnikatel nakoupí výrobky bez rakouské spotřební daně</a:t>
            </a:r>
          </a:p>
          <a:p>
            <a:pPr lvl="2" eaLnBrk="1" hangingPunct="1"/>
            <a:r>
              <a:rPr lang="cs-CZ"/>
              <a:t>Podnikatel je provozovatelem daňového skladu</a:t>
            </a:r>
          </a:p>
          <a:p>
            <a:pPr lvl="2" eaLnBrk="1" hangingPunct="1"/>
            <a:r>
              <a:rPr lang="cs-CZ"/>
              <a:t>Podnikatel požádá český CÚ o vydání povolení „oprávněného příjemce“</a:t>
            </a:r>
          </a:p>
          <a:p>
            <a:pPr lvl="2" eaLnBrk="1" hangingPunct="1"/>
            <a:r>
              <a:rPr lang="cs-CZ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Fyzická osoba (FO) - nepodnikatel nakupuje J</a:t>
            </a:r>
            <a:r>
              <a:rPr lang="de-DE"/>
              <a:t>ägermeistra </a:t>
            </a:r>
            <a:r>
              <a:rPr lang="cs-CZ"/>
              <a:t>v Rakousku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V ČR mohou nastat dvě možnosti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&lt; 10 l</a:t>
            </a:r>
            <a:endParaRPr lang="cs-CZ"/>
          </a:p>
          <a:p>
            <a:pPr lvl="2" eaLnBrk="1" hangingPunct="1"/>
            <a:r>
              <a:rPr lang="en-US"/>
              <a:t>FO n</a:t>
            </a:r>
            <a:r>
              <a:rPr lang="cs-CZ"/>
              <a:t>emusí v ČR platit daň (je osvobozeno)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&gt; 10 l</a:t>
            </a:r>
            <a:endParaRPr lang="cs-CZ"/>
          </a:p>
          <a:p>
            <a:pPr lvl="2" eaLnBrk="1" hangingPunct="1"/>
            <a:r>
              <a:rPr lang="en-US"/>
              <a:t>FO je </a:t>
            </a:r>
            <a:r>
              <a:rPr lang="cs-CZ"/>
              <a:t>povinna</a:t>
            </a:r>
            <a:r>
              <a:rPr lang="en-US"/>
              <a:t> </a:t>
            </a:r>
            <a:r>
              <a:rPr lang="cs-CZ"/>
              <a:t>se registrovat jako plátce daně v ČR a odvést daň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2"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Množstevní limity pro osvobození výrobků dovezených do ČR nepodnikatelem (FO) </a:t>
            </a:r>
            <a:endParaRPr lang="en-US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Registrace, zdaňovací období</a:t>
            </a: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Registrace</a:t>
            </a:r>
          </a:p>
          <a:p>
            <a:pPr lvl="1" eaLnBrk="1" hangingPunct="1"/>
            <a:r>
              <a:rPr lang="cs-CZ"/>
              <a:t>U místně příslušného celního úřadu nejpozději</a:t>
            </a:r>
          </a:p>
          <a:p>
            <a:pPr lvl="2" eaLnBrk="1" hangingPunct="1"/>
            <a:r>
              <a:rPr lang="cs-CZ"/>
              <a:t>Do dne vzniku 1. povinnosti daň přiznat a zaplatit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endParaRPr lang="cs-CZ"/>
          </a:p>
          <a:p>
            <a:pPr eaLnBrk="1" hangingPunct="1"/>
            <a:endParaRPr lang="cs-CZ"/>
          </a:p>
          <a:p>
            <a:pPr lvl="1" eaLnBrk="1" hangingPunct="1"/>
            <a:endParaRPr lang="cs-CZ"/>
          </a:p>
          <a:p>
            <a:pPr lvl="1"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přiznání a splatnost daně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Daňové přiznání</a:t>
            </a:r>
          </a:p>
          <a:p>
            <a:pPr lvl="1" eaLnBrk="1" hangingPunct="1"/>
            <a:r>
              <a:rPr lang="cs-CZ" dirty="0"/>
              <a:t>Samostatně za každou daň</a:t>
            </a:r>
          </a:p>
          <a:p>
            <a:pPr lvl="1" eaLnBrk="1" hangingPunct="1"/>
            <a:r>
              <a:rPr lang="cs-CZ" dirty="0"/>
              <a:t>Do 25. dne po skončení zdaňovacího období</a:t>
            </a:r>
          </a:p>
          <a:p>
            <a:pPr lvl="1" eaLnBrk="1" hangingPunct="1"/>
            <a:r>
              <a:rPr lang="cs-CZ" dirty="0"/>
              <a:t>Při dovozu se daňové přiznání nepodává </a:t>
            </a:r>
          </a:p>
          <a:p>
            <a:pPr lvl="2" eaLnBrk="1" hangingPunct="1"/>
            <a:r>
              <a:rPr lang="cs-CZ" dirty="0"/>
              <a:t>Celní prohlášení</a:t>
            </a:r>
          </a:p>
          <a:p>
            <a:pPr eaLnBrk="1" hangingPunct="1"/>
            <a:r>
              <a:rPr lang="cs-CZ" dirty="0"/>
              <a:t>Splatnost daně</a:t>
            </a:r>
          </a:p>
          <a:p>
            <a:pPr lvl="1" eaLnBrk="1" hangingPunct="1"/>
            <a:r>
              <a:rPr lang="cs-CZ" dirty="0"/>
              <a:t>40. den po skončení zdaňovacího období (u lihu 55.)</a:t>
            </a:r>
          </a:p>
          <a:p>
            <a:pPr lvl="1" eaLnBrk="1" hangingPunct="1"/>
            <a:r>
              <a:rPr lang="cs-CZ" dirty="0"/>
              <a:t>Dovoz</a:t>
            </a:r>
          </a:p>
          <a:p>
            <a:pPr lvl="2" eaLnBrk="1" hangingPunct="1"/>
            <a:r>
              <a:rPr lang="cs-CZ" dirty="0"/>
              <a:t>10 kalendářních dnů ode dne doručení rozhodnutí o vyměření cla</a:t>
            </a:r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odvodu daně – shrnutí hlavních kroků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/>
          </a:p>
          <a:p>
            <a:pPr eaLnBrk="1" hangingPunct="1"/>
            <a:r>
              <a:rPr lang="cs-CZ"/>
              <a:t>Určení povinnosti přiznat daň</a:t>
            </a:r>
          </a:p>
          <a:p>
            <a:pPr lvl="1" eaLnBrk="1" hangingPunct="1"/>
            <a:r>
              <a:rPr lang="cs-CZ"/>
              <a:t>HMOTNĚ = určit zda je výrobek předmětem daně </a:t>
            </a:r>
          </a:p>
          <a:p>
            <a:pPr lvl="1" eaLnBrk="1" hangingPunct="1"/>
            <a:r>
              <a:rPr lang="cs-CZ"/>
              <a:t>ČASOVĚ = určit den uvedení do volného daňového oběhu</a:t>
            </a:r>
          </a:p>
          <a:p>
            <a:pPr eaLnBrk="1" hangingPunct="1"/>
            <a:r>
              <a:rPr lang="cs-CZ"/>
              <a:t>Určení základu daně a sazby daně (příp. aplikace osvobození)</a:t>
            </a:r>
          </a:p>
          <a:p>
            <a:pPr eaLnBrk="1" hangingPunct="1"/>
            <a:r>
              <a:rPr lang="cs-CZ"/>
              <a:t>Uvedení do záznamní evidence za daný měsíc</a:t>
            </a:r>
          </a:p>
          <a:p>
            <a:pPr eaLnBrk="1" hangingPunct="1"/>
            <a:r>
              <a:rPr lang="cs-CZ"/>
              <a:t>Sestavení a podání daňového přiznání za daný měsíc</a:t>
            </a:r>
          </a:p>
          <a:p>
            <a:pPr eaLnBrk="1" hangingPunct="1"/>
            <a:r>
              <a:rPr lang="cs-CZ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Daňový sklad - praktická aplikace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Pohyb a skladování zboží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/>
              <a:t>Výrobce a distributor piva </a:t>
            </a:r>
            <a:br>
              <a:rPr lang="cs-CZ" sz="2600"/>
            </a:br>
            <a:r>
              <a:rPr lang="cs-CZ" sz="2600"/>
              <a:t>Daňový režim převáženého a skladovaného zboží</a:t>
            </a:r>
            <a:endParaRPr lang="en-US" sz="26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Legislativní úprava 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Legislativní úprava</a:t>
            </a:r>
          </a:p>
          <a:p>
            <a:pPr lvl="1" eaLnBrk="1" hangingPunct="1"/>
            <a:r>
              <a:rPr lang="cs-CZ"/>
              <a:t>Zákon č. 353/2003 Sb., o spotřebních daních, v platném znění (dále jen „ZSD“)</a:t>
            </a:r>
            <a:endParaRPr lang="en-US"/>
          </a:p>
          <a:p>
            <a:pPr lvl="1" eaLnBrk="1" hangingPunct="1"/>
            <a:r>
              <a:rPr lang="en-US"/>
              <a:t>Celn</a:t>
            </a:r>
            <a:r>
              <a:rPr lang="cs-CZ"/>
              <a:t>í správa ČR </a:t>
            </a:r>
            <a:r>
              <a:rPr lang="cs-CZ">
                <a:hlinkClick r:id="rId2"/>
              </a:rPr>
              <a:t>http://www.cs.mfcr.cz/CmsGrc/Obchod-se-zbozim/SPD/</a:t>
            </a:r>
            <a:endParaRPr lang="cs-CZ"/>
          </a:p>
          <a:p>
            <a:pPr lvl="1" eaLnBrk="1" hangingPunct="1"/>
            <a:r>
              <a:rPr lang="cs-CZ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Doklady doprovázející zboží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590A123D-57B6-498B-9D6B-46E6C87893AA}"/>
              </a:ext>
            </a:extLst>
          </p:cNvPr>
          <p:cNvCxnSpPr/>
          <p:nvPr/>
        </p:nvCxnSpPr>
        <p:spPr bwMode="auto">
          <a:xfrm>
            <a:off x="5651500" y="4076700"/>
            <a:ext cx="1657350" cy="0"/>
          </a:xfrm>
          <a:prstGeom prst="lin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EBA6295-9379-41DF-AACC-68C2D176F151}"/>
              </a:ext>
            </a:extLst>
          </p:cNvPr>
          <p:cNvCxnSpPr/>
          <p:nvPr/>
        </p:nvCxnSpPr>
        <p:spPr bwMode="auto">
          <a:xfrm>
            <a:off x="7308850" y="4076700"/>
            <a:ext cx="0" cy="715963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Zdaňování vybraných výrobků</a:t>
            </a:r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Funkce ekologických daní </a:t>
            </a:r>
          </a:p>
          <a:p>
            <a:pPr lvl="1" eaLnBrk="1" hangingPunct="1"/>
            <a:r>
              <a:rPr lang="cs-CZ" sz="200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Ekologické daně – obecná charakteristika</a:t>
            </a: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Pevná paliva (uhlí, brikety, koks apod.)</a:t>
            </a:r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r>
              <a:rPr lang="cs-CZ"/>
              <a:t>Daňové přiznání</a:t>
            </a:r>
          </a:p>
          <a:p>
            <a:pPr lvl="1" eaLnBrk="1" hangingPunct="1"/>
            <a:r>
              <a:rPr lang="cs-CZ"/>
              <a:t>Do 25. dne po skončení zdaňovacího období</a:t>
            </a:r>
          </a:p>
          <a:p>
            <a:pPr lvl="1" eaLnBrk="1" hangingPunct="1"/>
            <a:r>
              <a:rPr lang="cs-CZ"/>
              <a:t>Samostatně za každou daň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obchodování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/>
              <a:t>Plátce daně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Plátce daně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Nutno se registrovat u celního úřadu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Nabytí vybraných výrobků bez daně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Vydáno na žádost celním úřadem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</a:t>
            </a:r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základ a sazba daně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Členění zákona o spotřebních daních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Přechodná ustanovení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osvobození od daně 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palivových článků (nikoliv jaderné elektrárny)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sazby daně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osvobození od daně 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8,5 Kč/GJ spálného tepla v hořlavině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Děkuji za pozornost</a:t>
            </a: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Předmět daně (§ 7 ZSD)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Obecné vymezení</a:t>
            </a:r>
          </a:p>
          <a:p>
            <a:pPr lvl="1" eaLnBrk="1" hangingPunct="1"/>
            <a:r>
              <a:rPr lang="cs-CZ" dirty="0"/>
              <a:t>Vybrané výrobky vyrobené nebo dovezené na území ES (§ 1 - § 43q ZSD )</a:t>
            </a:r>
          </a:p>
          <a:p>
            <a:pPr eaLnBrk="1" hangingPunct="1"/>
            <a:r>
              <a:rPr lang="cs-CZ" dirty="0"/>
              <a:t>Bližší vymezení</a:t>
            </a:r>
          </a:p>
          <a:p>
            <a:pPr lvl="1" eaLnBrk="1" hangingPunct="1"/>
            <a:r>
              <a:rPr lang="cs-CZ" dirty="0"/>
              <a:t>Daň z minerálních olejů (§ 44 - § 64 ZSD )</a:t>
            </a:r>
          </a:p>
          <a:p>
            <a:pPr lvl="1" eaLnBrk="1" hangingPunct="1"/>
            <a:r>
              <a:rPr lang="cs-CZ" dirty="0"/>
              <a:t>Daň z lihu (§ 66 - § 79a ZSD)</a:t>
            </a:r>
          </a:p>
          <a:p>
            <a:pPr lvl="1" eaLnBrk="1" hangingPunct="1"/>
            <a:r>
              <a:rPr lang="cs-CZ" dirty="0"/>
              <a:t>Daň z piva (§ 80 - § 91 ZSD)</a:t>
            </a:r>
          </a:p>
          <a:p>
            <a:pPr lvl="1" eaLnBrk="1" hangingPunct="1"/>
            <a:r>
              <a:rPr lang="cs-CZ" dirty="0"/>
              <a:t>Daň z vína a meziproduktů (§ 92 - § 100b ZSD)</a:t>
            </a:r>
          </a:p>
          <a:p>
            <a:pPr lvl="1" eaLnBrk="1" hangingPunct="1"/>
            <a:r>
              <a:rPr lang="cs-CZ" dirty="0"/>
              <a:t>Daň z tabákových výrobků a surového tabáku (§ 100c - § 131g ZSD)</a:t>
            </a:r>
            <a:endParaRPr lang="en-US" dirty="0"/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Jednotlivé druhy spotřebních daní</a:t>
            </a:r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2251</TotalTime>
  <Words>3179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0" baseType="lpstr">
      <vt:lpstr>Arial</vt:lpstr>
      <vt:lpstr>Wingdings</vt:lpstr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64 ZSD)</vt:lpstr>
      <vt:lpstr>Daň z minerálních olejů  (§ 44 - § 64 ZSD)</vt:lpstr>
      <vt:lpstr>Daň z minerálních olejů  (§ 44 - § 64 ZSD)</vt:lpstr>
      <vt:lpstr>Příklad  </vt:lpstr>
      <vt:lpstr>Daň z lihu (§ 66 – § 79a ZSD) </vt:lpstr>
      <vt:lpstr>Daň z lihu (§ 66 – § 79a ZSD) </vt:lpstr>
      <vt:lpstr>Daň z lihu (§ 66 – § 79a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131g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valouch</cp:lastModifiedBy>
  <cp:revision>283</cp:revision>
  <dcterms:created xsi:type="dcterms:W3CDTF">2008-12-01T10:09:30Z</dcterms:created>
  <dcterms:modified xsi:type="dcterms:W3CDTF">2020-11-28T20:19:15Z</dcterms:modified>
</cp:coreProperties>
</file>