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95" r:id="rId3"/>
    <p:sldId id="296" r:id="rId4"/>
    <p:sldId id="297" r:id="rId5"/>
    <p:sldId id="298" r:id="rId6"/>
    <p:sldId id="299" r:id="rId7"/>
    <p:sldId id="301" r:id="rId8"/>
    <p:sldId id="302" r:id="rId9"/>
    <p:sldId id="303" r:id="rId10"/>
    <p:sldId id="304" r:id="rId11"/>
    <p:sldId id="306" r:id="rId12"/>
    <p:sldId id="305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22" r:id="rId21"/>
    <p:sldId id="32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4" r:id="rId30"/>
    <p:sldId id="325" r:id="rId31"/>
    <p:sldId id="321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4" r:id="rId40"/>
    <p:sldId id="333" r:id="rId41"/>
    <p:sldId id="335" r:id="rId42"/>
    <p:sldId id="336" r:id="rId43"/>
    <p:sldId id="337" r:id="rId44"/>
    <p:sldId id="338" r:id="rId45"/>
    <p:sldId id="339" r:id="rId46"/>
    <p:sldId id="34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1"/>
    <p:restoredTop sz="95196"/>
  </p:normalViewPr>
  <p:slideViewPr>
    <p:cSldViewPr snapToGrid="0" snapToObjects="1">
      <p:cViewPr varScale="1">
        <p:scale>
          <a:sx n="81" d="100"/>
          <a:sy n="81" d="100"/>
        </p:scale>
        <p:origin x="200" y="512"/>
      </p:cViewPr>
      <p:guideLst/>
    </p:cSldViewPr>
  </p:slideViewPr>
  <p:outlineViewPr>
    <p:cViewPr>
      <p:scale>
        <a:sx n="33" d="100"/>
        <a:sy n="33" d="100"/>
      </p:scale>
      <p:origin x="0" y="-279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737BC-32F4-0946-BC60-C2EDE101B516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849AE-FB3A-B941-AEE9-FDC2018A5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8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4984-471A-6343-A7ED-92FE10F7E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E323B1-B43F-DA46-B008-4DBFD60CB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99FFF-5E76-BA47-A3FF-550DF8BD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799B-DFE3-8D4F-B1FE-5DE5F30725E8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65A79-8329-3B4A-B9AC-1350D797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49C07-9F2B-1241-9F9D-4BD8DA69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4E16-5E9B-DA4E-AB94-D7F6C7067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93E4-B591-A24D-8E00-FDC725FA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46DF1-CBA8-9949-B7BE-B9ADBA27B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547FB-A20B-9F47-997A-08A4F33C5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799B-DFE3-8D4F-B1FE-5DE5F30725E8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61A-532C-A34B-8F6B-6646601C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E268E-2C68-084F-A943-9A1552CF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4E16-5E9B-DA4E-AB94-D7F6C7067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ABE64F-8DCB-F143-8FF9-C50932FD7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E135A-758C-3347-91C3-6C5732531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1BF95-E547-9940-91CF-FD25B832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799B-DFE3-8D4F-B1FE-5DE5F30725E8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5E861-BBF5-4C4E-957E-43E4BC99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83DBB-9D33-3040-AFF4-99BD4FB8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4E16-5E9B-DA4E-AB94-D7F6C7067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3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46A57-883A-C846-A8B5-3FBFE0777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3CF74-121C-7A4C-BEFD-E919E2A60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C4CC0-FB29-0D48-A8ED-3CD0776F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799B-DFE3-8D4F-B1FE-5DE5F30725E8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F48C-A40E-D24E-98CC-A4A1285F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4526A-D799-594D-9443-98ECAF26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4E16-5E9B-DA4E-AB94-D7F6C7067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0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08B6-8C53-0541-9647-D22E220A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3348F-946D-7445-9B0F-8F4DD0B67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3F1C0-A07D-9C4C-A67D-994B5564C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799B-DFE3-8D4F-B1FE-5DE5F30725E8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B2521-0DFA-2444-80FD-7AD73C59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EC11E-57CF-A342-927B-EF4D898B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4E16-5E9B-DA4E-AB94-D7F6C7067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7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569C-29F1-5147-B53A-3B9E83D5E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C3DD8-CD66-D145-843D-A289A55A0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D9472-299C-F044-8945-3A8EA088E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8407E-F452-5B46-8458-9C201D422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799B-DFE3-8D4F-B1FE-5DE5F30725E8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8D659-3B8C-8844-920D-66A216A4C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1F78C-D6D3-964A-9F2A-56A8C499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4E16-5E9B-DA4E-AB94-D7F6C7067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9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11EE-11A7-0640-A4D2-97803FEF3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5B6FF-68AE-1F4A-8D39-7D4FF6B5F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1CC07-B98D-1143-8227-02E685FCC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2EEC0-717E-B642-A20B-92630171C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917141-9FD5-9F4F-9555-94043B37D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61F21E-169F-C041-B928-27985D91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799B-DFE3-8D4F-B1FE-5DE5F30725E8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CAAD36-6EF0-3740-82E0-7DA0E402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B4847E-A281-9B45-841D-15D7EC79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4E16-5E9B-DA4E-AB94-D7F6C7067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9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FD70-6183-A548-96FD-3EFDC55B6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FB6CB7-FE59-844F-8823-0FFD58213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799B-DFE3-8D4F-B1FE-5DE5F30725E8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BBB59-4070-0C47-9C89-D73D2BDC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94CA5-CB6C-CA4D-83EA-E139FFAD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4E16-5E9B-DA4E-AB94-D7F6C7067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9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761ED-7900-174F-9091-1E843CE0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799B-DFE3-8D4F-B1FE-5DE5F30725E8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0584C-6E03-6449-B56F-4A761652D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E57EB-9598-4847-A6FC-49ACE188E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4E16-5E9B-DA4E-AB94-D7F6C7067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6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F8E-9465-084B-AD13-7D2F4CE4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690CA-E855-5B46-9318-7092AF38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B60E2-7FEF-6943-8F4F-7597EEC1D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5591A-852D-FE4E-B3C9-ED1D03A5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799B-DFE3-8D4F-B1FE-5DE5F30725E8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0F348-FE6D-874E-8134-3B3D6D3E9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B854F-D4C9-D14C-A11C-A6A7BD62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4E16-5E9B-DA4E-AB94-D7F6C7067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5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83AE1-150F-7D45-9C6D-F20C8062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0E076-79B2-1445-98CF-08AD87C9F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A17B4-9627-004E-AA33-06636A68C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B2D57-C61C-6446-9FC8-557697DD5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799B-DFE3-8D4F-B1FE-5DE5F30725E8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857A8-B4C9-4440-BBD2-572F4944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740D5-7704-044B-9674-194C3466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4E16-5E9B-DA4E-AB94-D7F6C7067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7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8D436A-555D-CA45-B36C-37D4CDAC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5047F-AFD1-FC4C-9C25-319D03F4C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BC146-4C21-2448-A719-892F4242A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3799B-DFE3-8D4F-B1FE-5DE5F30725E8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599CD-EC31-2B4A-8C06-9CB1A8157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5C66F-6B98-164D-9E0B-E6E5B0C52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04E16-5E9B-DA4E-AB94-D7F6C7067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brown ceramic teacup">
            <a:extLst>
              <a:ext uri="{FF2B5EF4-FFF2-40B4-BE49-F238E27FC236}">
                <a16:creationId xmlns:a16="http://schemas.microsoft.com/office/drawing/2014/main" id="{01CB975D-F6F4-2F46-92BD-E99C748A9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4" b="2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174BC-EC91-3249-864F-006DFCD40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dirty="0" err="1"/>
              <a:t>Značka</a:t>
            </a:r>
            <a:endParaRPr lang="en-US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1FC364-DB64-7F40-984A-882E11F4C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cs-CZ" sz="2000"/>
              <a:t>MAKK Marketingová komunikace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Druhá etapa rekonstrukce Ekonomicko-správní fakulty je v plném proudu |  SIMU+ | MUNI">
            <a:extLst>
              <a:ext uri="{FF2B5EF4-FFF2-40B4-BE49-F238E27FC236}">
                <a16:creationId xmlns:a16="http://schemas.microsoft.com/office/drawing/2014/main" id="{454E907C-EDD8-CD4C-BE30-2E938B061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27" y="5542103"/>
            <a:ext cx="1532759" cy="7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959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9E0B-3F88-AE42-ABAF-DB7ED071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Vize</a:t>
            </a:r>
            <a:r>
              <a:rPr lang="en-US" dirty="0"/>
              <a:t> a 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A483-AB1E-B541-BC19-E7384BB19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 </a:t>
            </a:r>
            <a:r>
              <a:rPr lang="en-US" dirty="0" err="1"/>
              <a:t>nadšením</a:t>
            </a:r>
            <a:r>
              <a:rPr lang="en-US" dirty="0"/>
              <a:t> </a:t>
            </a:r>
            <a:r>
              <a:rPr lang="en-US" dirty="0" err="1"/>
              <a:t>usilujeme</a:t>
            </a:r>
            <a:r>
              <a:rPr lang="en-US" dirty="0"/>
              <a:t> o to, co je v </a:t>
            </a:r>
            <a:r>
              <a:rPr lang="en-US" dirty="0" err="1"/>
              <a:t>životě</a:t>
            </a:r>
            <a:r>
              <a:rPr lang="en-US" dirty="0"/>
              <a:t> </a:t>
            </a:r>
            <a:r>
              <a:rPr lang="en-US" dirty="0" err="1"/>
              <a:t>opravdu</a:t>
            </a:r>
            <a:r>
              <a:rPr lang="en-US" dirty="0"/>
              <a:t> </a:t>
            </a:r>
            <a:r>
              <a:rPr lang="en-US" dirty="0" err="1"/>
              <a:t>důležité</a:t>
            </a:r>
            <a:r>
              <a:rPr lang="en-US" dirty="0"/>
              <a:t>: </a:t>
            </a:r>
            <a:r>
              <a:rPr lang="en-US" dirty="0" err="1"/>
              <a:t>milovat</a:t>
            </a:r>
            <a:r>
              <a:rPr lang="en-US" dirty="0"/>
              <a:t>, </a:t>
            </a:r>
            <a:r>
              <a:rPr lang="en-US" dirty="0" err="1"/>
              <a:t>žít</a:t>
            </a:r>
            <a:r>
              <a:rPr lang="en-US" dirty="0"/>
              <a:t> </a:t>
            </a:r>
            <a:r>
              <a:rPr lang="en-US" dirty="0" err="1"/>
              <a:t>zdravě</a:t>
            </a:r>
            <a:r>
              <a:rPr lang="en-US" dirty="0"/>
              <a:t> a </a:t>
            </a:r>
            <a:r>
              <a:rPr lang="en-US" dirty="0" err="1"/>
              <a:t>stále</a:t>
            </a:r>
            <a:r>
              <a:rPr lang="en-US" dirty="0"/>
              <a:t> </a:t>
            </a:r>
            <a:r>
              <a:rPr lang="en-US" dirty="0" err="1"/>
              <a:t>hledat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cesty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6630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9E0B-3F88-AE42-ABAF-DB7ED071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Vize</a:t>
            </a:r>
            <a:r>
              <a:rPr lang="en-US" dirty="0"/>
              <a:t> a 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A483-AB1E-B541-BC19-E7384BB19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 </a:t>
            </a:r>
            <a:r>
              <a:rPr lang="en-US" dirty="0" err="1"/>
              <a:t>nadšením</a:t>
            </a:r>
            <a:r>
              <a:rPr lang="en-US" dirty="0"/>
              <a:t> </a:t>
            </a:r>
            <a:r>
              <a:rPr lang="en-US" dirty="0" err="1"/>
              <a:t>usilujeme</a:t>
            </a:r>
            <a:r>
              <a:rPr lang="en-US" dirty="0"/>
              <a:t> o to, co je v </a:t>
            </a:r>
            <a:r>
              <a:rPr lang="en-US" dirty="0" err="1"/>
              <a:t>životě</a:t>
            </a:r>
            <a:r>
              <a:rPr lang="en-US" dirty="0"/>
              <a:t> </a:t>
            </a:r>
            <a:r>
              <a:rPr lang="en-US" dirty="0" err="1"/>
              <a:t>opravdu</a:t>
            </a:r>
            <a:r>
              <a:rPr lang="en-US" dirty="0"/>
              <a:t> </a:t>
            </a:r>
            <a:r>
              <a:rPr lang="en-US" dirty="0" err="1"/>
              <a:t>důležité</a:t>
            </a:r>
            <a:r>
              <a:rPr lang="en-US" dirty="0"/>
              <a:t>: </a:t>
            </a:r>
            <a:r>
              <a:rPr lang="en-US" dirty="0" err="1"/>
              <a:t>milovat</a:t>
            </a:r>
            <a:r>
              <a:rPr lang="en-US" dirty="0"/>
              <a:t>, </a:t>
            </a:r>
            <a:r>
              <a:rPr lang="en-US" dirty="0" err="1"/>
              <a:t>žít</a:t>
            </a:r>
            <a:r>
              <a:rPr lang="en-US" dirty="0"/>
              <a:t> </a:t>
            </a:r>
            <a:r>
              <a:rPr lang="en-US" dirty="0" err="1"/>
              <a:t>zdravě</a:t>
            </a:r>
            <a:r>
              <a:rPr lang="en-US" dirty="0"/>
              <a:t> a </a:t>
            </a:r>
            <a:r>
              <a:rPr lang="en-US" dirty="0" err="1"/>
              <a:t>stále</a:t>
            </a:r>
            <a:r>
              <a:rPr lang="en-US" dirty="0"/>
              <a:t> </a:t>
            </a:r>
            <a:r>
              <a:rPr lang="en-US" dirty="0" err="1"/>
              <a:t>hledat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cesty</a:t>
            </a:r>
            <a:r>
              <a:rPr lang="en-US" dirty="0"/>
              <a:t>. </a:t>
            </a:r>
          </a:p>
        </p:txBody>
      </p:sp>
      <p:pic>
        <p:nvPicPr>
          <p:cNvPr id="2050" name="Picture 2" descr="kofola-logo - Pizzeria Domino">
            <a:extLst>
              <a:ext uri="{FF2B5EF4-FFF2-40B4-BE49-F238E27FC236}">
                <a16:creationId xmlns:a16="http://schemas.microsoft.com/office/drawing/2014/main" id="{7FF35A84-B35A-204A-BB75-199A9B219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934" y="4631135"/>
            <a:ext cx="2048933" cy="168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4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9E0B-3F88-AE42-ABAF-DB7ED071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Vize</a:t>
            </a:r>
            <a:r>
              <a:rPr lang="en-US" dirty="0"/>
              <a:t> a 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A483-AB1E-B541-BC19-E7384BB19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 </a:t>
            </a:r>
            <a:r>
              <a:rPr lang="en-US" dirty="0" err="1"/>
              <a:t>roku</a:t>
            </a:r>
            <a:r>
              <a:rPr lang="en-US" dirty="0"/>
              <a:t> 2024 </a:t>
            </a:r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československou</a:t>
            </a:r>
            <a:r>
              <a:rPr lang="en-US" dirty="0"/>
              <a:t> </a:t>
            </a:r>
            <a:r>
              <a:rPr lang="en-US" dirty="0" err="1"/>
              <a:t>jedničkou</a:t>
            </a:r>
            <a:r>
              <a:rPr lang="en-US" dirty="0"/>
              <a:t> v </a:t>
            </a:r>
            <a:r>
              <a:rPr lang="en-US" dirty="0" err="1"/>
              <a:t>gastru</a:t>
            </a:r>
            <a:r>
              <a:rPr lang="en-US" dirty="0"/>
              <a:t> a </a:t>
            </a:r>
            <a:r>
              <a:rPr lang="en-US" dirty="0" err="1"/>
              <a:t>impulsu</a:t>
            </a:r>
            <a:r>
              <a:rPr lang="en-US" dirty="0"/>
              <a:t>, </a:t>
            </a:r>
            <a:r>
              <a:rPr lang="en-US" dirty="0" err="1"/>
              <a:t>udržet</a:t>
            </a:r>
            <a:r>
              <a:rPr lang="en-US" dirty="0"/>
              <a:t> </a:t>
            </a:r>
            <a:r>
              <a:rPr lang="en-US" dirty="0" err="1"/>
              <a:t>postavení</a:t>
            </a:r>
            <a:r>
              <a:rPr lang="en-US" dirty="0"/>
              <a:t> v </a:t>
            </a:r>
            <a:r>
              <a:rPr lang="en-US" dirty="0" err="1"/>
              <a:t>retailu</a:t>
            </a:r>
            <a:r>
              <a:rPr lang="en-US" dirty="0"/>
              <a:t> a </a:t>
            </a:r>
            <a:r>
              <a:rPr lang="en-US" dirty="0" err="1"/>
              <a:t>nabídnout</a:t>
            </a:r>
            <a:r>
              <a:rPr lang="en-US" dirty="0"/>
              <a:t> </a:t>
            </a:r>
            <a:r>
              <a:rPr lang="en-US" dirty="0" err="1"/>
              <a:t>nápoje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zdravější</a:t>
            </a:r>
            <a:r>
              <a:rPr lang="en-US" dirty="0"/>
              <a:t> </a:t>
            </a:r>
            <a:r>
              <a:rPr lang="en-US" dirty="0" err="1"/>
              <a:t>podobě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 </a:t>
            </a:r>
            <a:r>
              <a:rPr lang="en-US" dirty="0" err="1"/>
              <a:t>nadšením</a:t>
            </a:r>
            <a:r>
              <a:rPr lang="en-US" dirty="0"/>
              <a:t> </a:t>
            </a:r>
            <a:r>
              <a:rPr lang="en-US" dirty="0" err="1"/>
              <a:t>usilujeme</a:t>
            </a:r>
            <a:r>
              <a:rPr lang="en-US" dirty="0"/>
              <a:t> o to, co je v </a:t>
            </a:r>
            <a:r>
              <a:rPr lang="en-US" dirty="0" err="1"/>
              <a:t>životě</a:t>
            </a:r>
            <a:r>
              <a:rPr lang="en-US" dirty="0"/>
              <a:t> </a:t>
            </a:r>
            <a:r>
              <a:rPr lang="en-US" dirty="0" err="1"/>
              <a:t>opravdu</a:t>
            </a:r>
            <a:r>
              <a:rPr lang="en-US" dirty="0"/>
              <a:t> </a:t>
            </a:r>
            <a:r>
              <a:rPr lang="en-US" dirty="0" err="1"/>
              <a:t>důležité</a:t>
            </a:r>
            <a:r>
              <a:rPr lang="en-US" dirty="0"/>
              <a:t>: </a:t>
            </a:r>
            <a:r>
              <a:rPr lang="en-US" dirty="0" err="1"/>
              <a:t>milovat</a:t>
            </a:r>
            <a:r>
              <a:rPr lang="en-US" dirty="0"/>
              <a:t>, </a:t>
            </a:r>
            <a:r>
              <a:rPr lang="en-US" dirty="0" err="1"/>
              <a:t>žít</a:t>
            </a:r>
            <a:r>
              <a:rPr lang="en-US" dirty="0"/>
              <a:t> </a:t>
            </a:r>
            <a:r>
              <a:rPr lang="en-US" dirty="0" err="1"/>
              <a:t>zdravě</a:t>
            </a:r>
            <a:r>
              <a:rPr lang="en-US" dirty="0"/>
              <a:t> a </a:t>
            </a:r>
            <a:r>
              <a:rPr lang="en-US" dirty="0" err="1"/>
              <a:t>stále</a:t>
            </a:r>
            <a:r>
              <a:rPr lang="en-US" dirty="0"/>
              <a:t> </a:t>
            </a:r>
            <a:r>
              <a:rPr lang="en-US" dirty="0" err="1"/>
              <a:t>hledat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cesty</a:t>
            </a:r>
            <a:r>
              <a:rPr lang="en-US" dirty="0"/>
              <a:t>. </a:t>
            </a:r>
          </a:p>
        </p:txBody>
      </p:sp>
      <p:pic>
        <p:nvPicPr>
          <p:cNvPr id="2050" name="Picture 2" descr="kofola-logo - Pizzeria Domino">
            <a:extLst>
              <a:ext uri="{FF2B5EF4-FFF2-40B4-BE49-F238E27FC236}">
                <a16:creationId xmlns:a16="http://schemas.microsoft.com/office/drawing/2014/main" id="{7FF35A84-B35A-204A-BB75-199A9B219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934" y="4631135"/>
            <a:ext cx="2048933" cy="168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62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C2C3-3302-F443-AD90-2ECE42829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A062-F495-2642-BF52-611B4CAA2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2010: </a:t>
            </a:r>
            <a:r>
              <a:rPr lang="en-AU" dirty="0" err="1"/>
              <a:t>Misí</a:t>
            </a:r>
            <a:r>
              <a:rPr lang="en-AU" dirty="0"/>
              <a:t> </a:t>
            </a:r>
            <a:r>
              <a:rPr lang="en-AU" dirty="0" err="1"/>
              <a:t>skupiny</a:t>
            </a:r>
            <a:r>
              <a:rPr lang="en-AU" dirty="0"/>
              <a:t> Kofola je s </a:t>
            </a:r>
            <a:r>
              <a:rPr lang="en-AU" dirty="0" err="1"/>
              <a:t>nadšením</a:t>
            </a:r>
            <a:r>
              <a:rPr lang="en-AU" dirty="0"/>
              <a:t> </a:t>
            </a:r>
            <a:r>
              <a:rPr lang="en-AU" dirty="0" err="1"/>
              <a:t>vytvářet</a:t>
            </a:r>
            <a:r>
              <a:rPr lang="en-AU" dirty="0"/>
              <a:t> </a:t>
            </a:r>
            <a:r>
              <a:rPr lang="en-AU" dirty="0" err="1"/>
              <a:t>atraktivní</a:t>
            </a:r>
            <a:r>
              <a:rPr lang="en-AU" dirty="0"/>
              <a:t> </a:t>
            </a:r>
            <a:r>
              <a:rPr lang="en-AU" dirty="0" err="1"/>
              <a:t>značkové</a:t>
            </a:r>
            <a:r>
              <a:rPr lang="en-AU" dirty="0"/>
              <a:t> </a:t>
            </a:r>
            <a:r>
              <a:rPr lang="en-AU" dirty="0" err="1"/>
              <a:t>nápoje</a:t>
            </a:r>
            <a:r>
              <a:rPr lang="en-AU" dirty="0"/>
              <a:t>, </a:t>
            </a:r>
            <a:r>
              <a:rPr lang="en-AU" dirty="0" err="1"/>
              <a:t>které</a:t>
            </a:r>
            <a:r>
              <a:rPr lang="en-AU" dirty="0"/>
              <a:t> </a:t>
            </a:r>
            <a:r>
              <a:rPr lang="en-AU" dirty="0" err="1"/>
              <a:t>budou</a:t>
            </a:r>
            <a:r>
              <a:rPr lang="en-AU" dirty="0"/>
              <a:t> </a:t>
            </a:r>
            <a:r>
              <a:rPr lang="en-AU" dirty="0" err="1"/>
              <a:t>nabízet</a:t>
            </a:r>
            <a:r>
              <a:rPr lang="en-AU" dirty="0"/>
              <a:t> </a:t>
            </a:r>
            <a:r>
              <a:rPr lang="en-AU" dirty="0" err="1"/>
              <a:t>spotřebiteli</a:t>
            </a:r>
            <a:r>
              <a:rPr lang="en-AU" dirty="0"/>
              <a:t> </a:t>
            </a:r>
            <a:r>
              <a:rPr lang="en-AU" dirty="0" err="1"/>
              <a:t>takovou</a:t>
            </a:r>
            <a:r>
              <a:rPr lang="en-AU" dirty="0"/>
              <a:t> </a:t>
            </a:r>
            <a:r>
              <a:rPr lang="en-AU" dirty="0" err="1"/>
              <a:t>funkční</a:t>
            </a:r>
            <a:r>
              <a:rPr lang="en-AU" dirty="0"/>
              <a:t> a </a:t>
            </a:r>
            <a:r>
              <a:rPr lang="en-AU" dirty="0" err="1"/>
              <a:t>emotivní</a:t>
            </a:r>
            <a:r>
              <a:rPr lang="en-AU" dirty="0"/>
              <a:t> </a:t>
            </a:r>
            <a:r>
              <a:rPr lang="en-AU" dirty="0" err="1"/>
              <a:t>hodnotu</a:t>
            </a:r>
            <a:r>
              <a:rPr lang="en-AU" dirty="0"/>
              <a:t>, </a:t>
            </a:r>
            <a:r>
              <a:rPr lang="en-AU" dirty="0" err="1"/>
              <a:t>že</a:t>
            </a:r>
            <a:r>
              <a:rPr lang="en-AU" dirty="0"/>
              <a:t> se pro </a:t>
            </a:r>
            <a:r>
              <a:rPr lang="en-AU" dirty="0" err="1"/>
              <a:t>něj</a:t>
            </a:r>
            <a:r>
              <a:rPr lang="en-AU" dirty="0"/>
              <a:t> </a:t>
            </a:r>
            <a:r>
              <a:rPr lang="en-AU" dirty="0" err="1"/>
              <a:t>stanou</a:t>
            </a:r>
            <a:r>
              <a:rPr lang="en-AU" dirty="0"/>
              <a:t> </a:t>
            </a:r>
            <a:r>
              <a:rPr lang="en-AU" dirty="0" err="1"/>
              <a:t>významnou</a:t>
            </a:r>
            <a:r>
              <a:rPr lang="en-AU" dirty="0"/>
              <a:t> </a:t>
            </a:r>
            <a:r>
              <a:rPr lang="en-AU" dirty="0" err="1"/>
              <a:t>součástí</a:t>
            </a:r>
            <a:r>
              <a:rPr lang="en-AU" dirty="0"/>
              <a:t> </a:t>
            </a:r>
            <a:r>
              <a:rPr lang="en-AU" dirty="0" err="1"/>
              <a:t>životního</a:t>
            </a:r>
            <a:r>
              <a:rPr lang="en-AU" dirty="0"/>
              <a:t> </a:t>
            </a:r>
            <a:r>
              <a:rPr lang="en-AU" dirty="0" err="1"/>
              <a:t>stylu</a:t>
            </a:r>
            <a:r>
              <a:rPr lang="en-AU" dirty="0"/>
              <a:t>.</a:t>
            </a:r>
          </a:p>
          <a:p>
            <a:endParaRPr lang="en-AU" dirty="0"/>
          </a:p>
          <a:p>
            <a:r>
              <a:rPr lang="en-AU" dirty="0"/>
              <a:t>2015: </a:t>
            </a:r>
            <a:r>
              <a:rPr lang="en-AU" dirty="0" err="1"/>
              <a:t>Jsme</a:t>
            </a:r>
            <a:r>
              <a:rPr lang="en-AU" dirty="0"/>
              <a:t> Kofola. </a:t>
            </a:r>
            <a:r>
              <a:rPr lang="en-US" dirty="0"/>
              <a:t>S </a:t>
            </a:r>
            <a:r>
              <a:rPr lang="en-US" dirty="0" err="1"/>
              <a:t>nadšením</a:t>
            </a:r>
            <a:r>
              <a:rPr lang="en-US" dirty="0"/>
              <a:t> </a:t>
            </a:r>
            <a:r>
              <a:rPr lang="en-US" dirty="0" err="1"/>
              <a:t>usilujeme</a:t>
            </a:r>
            <a:r>
              <a:rPr lang="en-US" dirty="0"/>
              <a:t> o to, co je v </a:t>
            </a:r>
            <a:r>
              <a:rPr lang="en-US" dirty="0" err="1"/>
              <a:t>životě</a:t>
            </a:r>
            <a:r>
              <a:rPr lang="en-US" dirty="0"/>
              <a:t> </a:t>
            </a:r>
            <a:r>
              <a:rPr lang="en-US" dirty="0" err="1"/>
              <a:t>opravdu</a:t>
            </a:r>
            <a:r>
              <a:rPr lang="en-US" dirty="0"/>
              <a:t> </a:t>
            </a:r>
            <a:r>
              <a:rPr lang="en-US" dirty="0" err="1"/>
              <a:t>důležité</a:t>
            </a:r>
            <a:r>
              <a:rPr lang="en-US" dirty="0"/>
              <a:t>: </a:t>
            </a:r>
            <a:r>
              <a:rPr lang="en-US" dirty="0" err="1"/>
              <a:t>milovat</a:t>
            </a:r>
            <a:r>
              <a:rPr lang="en-US" dirty="0"/>
              <a:t>, </a:t>
            </a:r>
            <a:r>
              <a:rPr lang="en-US" dirty="0" err="1"/>
              <a:t>žít</a:t>
            </a:r>
            <a:r>
              <a:rPr lang="en-US" dirty="0"/>
              <a:t> </a:t>
            </a:r>
            <a:r>
              <a:rPr lang="en-US" dirty="0" err="1"/>
              <a:t>zdravě</a:t>
            </a:r>
            <a:r>
              <a:rPr lang="en-US" dirty="0"/>
              <a:t> a </a:t>
            </a:r>
            <a:r>
              <a:rPr lang="en-US" dirty="0" err="1"/>
              <a:t>stále</a:t>
            </a:r>
            <a:r>
              <a:rPr lang="en-US" dirty="0"/>
              <a:t> </a:t>
            </a:r>
            <a:r>
              <a:rPr lang="en-US" dirty="0" err="1"/>
              <a:t>hledat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cesty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66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74868-7636-5345-9298-9A26B249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Mise/</a:t>
            </a:r>
            <a:r>
              <a:rPr lang="en-US" dirty="0" err="1"/>
              <a:t>vize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228B-B671-D54A-B774-2A9ECC938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 world without Alzheimer's disease.</a:t>
            </a:r>
          </a:p>
          <a:p>
            <a:endParaRPr lang="en-AU" dirty="0"/>
          </a:p>
          <a:p>
            <a:r>
              <a:rPr lang="en-AU" dirty="0"/>
              <a:t>Create economic opportunity for every member of the global workforce. </a:t>
            </a:r>
          </a:p>
          <a:p>
            <a:endParaRPr lang="en-AU" dirty="0"/>
          </a:p>
          <a:p>
            <a:r>
              <a:rPr lang="en-AU" dirty="0"/>
              <a:t>Connect with friends and the world around you on Facebook.</a:t>
            </a:r>
          </a:p>
          <a:p>
            <a:endParaRPr lang="en-AU" dirty="0"/>
          </a:p>
          <a:p>
            <a:r>
              <a:rPr lang="en-AU" dirty="0"/>
              <a:t>Organize the world's information and make it universally accessible and useful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6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74868-7636-5345-9298-9A26B249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Vize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228B-B671-D54A-B774-2A9ECC938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 world without Alzheimer's disease.</a:t>
            </a:r>
          </a:p>
          <a:p>
            <a:endParaRPr lang="en-AU" dirty="0"/>
          </a:p>
          <a:p>
            <a:r>
              <a:rPr lang="en-AU" dirty="0"/>
              <a:t>Create economic opportunity for every member of the global workforce. </a:t>
            </a:r>
          </a:p>
          <a:p>
            <a:endParaRPr lang="en-AU" dirty="0"/>
          </a:p>
          <a:p>
            <a:r>
              <a:rPr lang="en-AU" dirty="0"/>
              <a:t>Connect with friends and the world around you on Facebook.</a:t>
            </a:r>
          </a:p>
          <a:p>
            <a:endParaRPr lang="en-AU" dirty="0"/>
          </a:p>
          <a:p>
            <a:r>
              <a:rPr lang="en-AU" dirty="0"/>
              <a:t>Organize the world's information and make it universally accessible and useful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86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3D028-184C-E242-812C-4CB2CF8F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Slabá</a:t>
            </a:r>
            <a:r>
              <a:rPr lang="en-US" dirty="0"/>
              <a:t> </a:t>
            </a:r>
            <a:r>
              <a:rPr lang="en-US" dirty="0" err="1"/>
              <a:t>vize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8BA6A-4C05-FF44-B897-11FC11251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52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3D028-184C-E242-812C-4CB2CF8F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Slabá</a:t>
            </a:r>
            <a:r>
              <a:rPr lang="en-US" dirty="0"/>
              <a:t> </a:t>
            </a:r>
            <a:r>
              <a:rPr lang="en-US" dirty="0" err="1"/>
              <a:t>vize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8BA6A-4C05-FF44-B897-11FC11251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Nedůvěryhodná</a:t>
            </a:r>
            <a:endParaRPr lang="en-US" dirty="0"/>
          </a:p>
          <a:p>
            <a:pPr lvl="2"/>
            <a:r>
              <a:rPr lang="en-AU" i="1" dirty="0"/>
              <a:t> To sell food in a fast, friendly environment that appeals to price conscious, health-minded consumers...</a:t>
            </a:r>
          </a:p>
          <a:p>
            <a:pPr lvl="2"/>
            <a:endParaRPr lang="en-US" dirty="0"/>
          </a:p>
          <a:p>
            <a:r>
              <a:rPr lang="en-US" dirty="0" err="1"/>
              <a:t>Prázdné</a:t>
            </a:r>
            <a:r>
              <a:rPr lang="en-US" dirty="0"/>
              <a:t> </a:t>
            </a:r>
            <a:r>
              <a:rPr lang="en-US" dirty="0" err="1"/>
              <a:t>kecy</a:t>
            </a:r>
            <a:endParaRPr lang="en-US" dirty="0"/>
          </a:p>
          <a:p>
            <a:pPr lvl="2"/>
            <a:r>
              <a:rPr lang="en-AU" i="1" dirty="0"/>
              <a:t>Profitable growth through superior customer service, innovation, quality and commitment.</a:t>
            </a:r>
            <a:endParaRPr lang="en-US" i="1" dirty="0"/>
          </a:p>
          <a:p>
            <a:r>
              <a:rPr lang="en-US" dirty="0" err="1"/>
              <a:t>Nedá</a:t>
            </a:r>
            <a:r>
              <a:rPr lang="en-US" dirty="0"/>
              <a:t> se </a:t>
            </a:r>
            <a:r>
              <a:rPr lang="en-US" dirty="0" err="1"/>
              <a:t>zapamatovat</a:t>
            </a:r>
            <a:endParaRPr lang="en-US" dirty="0"/>
          </a:p>
          <a:p>
            <a:pPr lvl="2"/>
            <a:r>
              <a:rPr lang="en-US" dirty="0" err="1"/>
              <a:t>Agentura</a:t>
            </a:r>
            <a:r>
              <a:rPr lang="en-US" dirty="0"/>
              <a:t> </a:t>
            </a:r>
            <a:r>
              <a:rPr lang="en-AU" dirty="0"/>
              <a:t>UK Gov Nuclear </a:t>
            </a:r>
            <a:r>
              <a:rPr lang="en-AU" dirty="0" err="1"/>
              <a:t>má</a:t>
            </a:r>
            <a:r>
              <a:rPr lang="en-AU" dirty="0"/>
              <a:t> Vision Statement o 58 </a:t>
            </a:r>
            <a:r>
              <a:rPr lang="en-AU" dirty="0" err="1"/>
              <a:t>stranách</a:t>
            </a:r>
            <a:endParaRPr lang="en-AU" dirty="0"/>
          </a:p>
          <a:p>
            <a:r>
              <a:rPr lang="en-AU" dirty="0" err="1"/>
              <a:t>Ignoruje</a:t>
            </a:r>
            <a:r>
              <a:rPr lang="en-AU" dirty="0"/>
              <a:t> </a:t>
            </a:r>
            <a:r>
              <a:rPr lang="en-AU" dirty="0" err="1"/>
              <a:t>zákazníka</a:t>
            </a:r>
            <a:endParaRPr lang="en-AU" dirty="0"/>
          </a:p>
          <a:p>
            <a:pPr lvl="2"/>
            <a:r>
              <a:rPr lang="en-AU" dirty="0"/>
              <a:t>to build a corporate culture that respects and values the unique strengths and cultural differences of our associates.</a:t>
            </a:r>
          </a:p>
          <a:p>
            <a:pPr lvl="2"/>
            <a:endParaRPr lang="en-AU" dirty="0"/>
          </a:p>
          <a:p>
            <a:pPr lvl="2"/>
            <a:endParaRPr lang="en-AU" dirty="0"/>
          </a:p>
          <a:p>
            <a:pPr marL="914400" lvl="2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0889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67BD-57F6-DD42-8533-96615A4B0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</a:t>
            </a:r>
            <a:r>
              <a:rPr lang="en-US" dirty="0" err="1"/>
              <a:t>značky</a:t>
            </a:r>
            <a:r>
              <a:rPr lang="en-US" dirty="0"/>
              <a:t>, </a:t>
            </a:r>
            <a:r>
              <a:rPr lang="en-US" dirty="0" err="1"/>
              <a:t>signál</a:t>
            </a:r>
            <a:r>
              <a:rPr lang="en-US" dirty="0"/>
              <a:t>, branding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927AB-9169-6044-A0BD-D115FB214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Idea: </a:t>
            </a:r>
            <a:r>
              <a:rPr lang="en-US" dirty="0" err="1"/>
              <a:t>jednoduchý</a:t>
            </a:r>
            <a:r>
              <a:rPr lang="en-US" dirty="0"/>
              <a:t>, </a:t>
            </a:r>
            <a:r>
              <a:rPr lang="en-US" dirty="0" err="1"/>
              <a:t>odlišitelný</a:t>
            </a:r>
            <a:r>
              <a:rPr lang="en-US" dirty="0"/>
              <a:t> a </a:t>
            </a:r>
            <a:r>
              <a:rPr lang="en-US" dirty="0" err="1"/>
              <a:t>relevantní</a:t>
            </a:r>
            <a:r>
              <a:rPr lang="en-US" dirty="0"/>
              <a:t> </a:t>
            </a:r>
            <a:r>
              <a:rPr lang="en-US" dirty="0" err="1"/>
              <a:t>význam</a:t>
            </a:r>
            <a:r>
              <a:rPr lang="en-US" dirty="0"/>
              <a:t> </a:t>
            </a:r>
            <a:r>
              <a:rPr lang="en-US" dirty="0" err="1"/>
              <a:t>značky</a:t>
            </a:r>
            <a:r>
              <a:rPr lang="en-US" dirty="0"/>
              <a:t>. </a:t>
            </a:r>
            <a:r>
              <a:rPr lang="en-US" dirty="0" err="1"/>
              <a:t>Vyjadřuje</a:t>
            </a:r>
            <a:r>
              <a:rPr lang="en-US" dirty="0"/>
              <a:t> </a:t>
            </a:r>
            <a:r>
              <a:rPr lang="en-US" dirty="0" err="1"/>
              <a:t>příslib</a:t>
            </a:r>
            <a:r>
              <a:rPr lang="en-US" dirty="0"/>
              <a:t> </a:t>
            </a:r>
            <a:r>
              <a:rPr lang="en-US" dirty="0" err="1"/>
              <a:t>značky</a:t>
            </a:r>
            <a:r>
              <a:rPr lang="en-US" dirty="0"/>
              <a:t> </a:t>
            </a:r>
            <a:r>
              <a:rPr lang="en-US" dirty="0" err="1"/>
              <a:t>cílové</a:t>
            </a:r>
            <a:r>
              <a:rPr lang="en-US" dirty="0"/>
              <a:t> </a:t>
            </a:r>
            <a:r>
              <a:rPr lang="en-US" dirty="0" err="1"/>
              <a:t>skupině</a:t>
            </a:r>
            <a:endParaRPr lang="en-US" dirty="0"/>
          </a:p>
          <a:p>
            <a:pPr lvl="1"/>
            <a:r>
              <a:rPr lang="en-US" dirty="0"/>
              <a:t>5 WHY </a:t>
            </a:r>
            <a:r>
              <a:rPr lang="en-US" dirty="0" err="1"/>
              <a:t>metoda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(Dove </a:t>
            </a:r>
            <a:r>
              <a:rPr lang="en-US" dirty="0" err="1"/>
              <a:t>obsahuje</a:t>
            </a:r>
            <a:r>
              <a:rPr lang="en-US" dirty="0"/>
              <a:t> ¼ </a:t>
            </a:r>
            <a:r>
              <a:rPr lang="en-US" dirty="0" err="1"/>
              <a:t>hydratačního</a:t>
            </a:r>
            <a:r>
              <a:rPr lang="en-US" dirty="0"/>
              <a:t> </a:t>
            </a:r>
            <a:r>
              <a:rPr lang="en-US" dirty="0" err="1"/>
              <a:t>krému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Kdo</a:t>
            </a:r>
            <a:r>
              <a:rPr lang="en-US" dirty="0"/>
              <a:t> je </a:t>
            </a:r>
            <a:r>
              <a:rPr lang="en-US" dirty="0" err="1"/>
              <a:t>můj</a:t>
            </a:r>
            <a:r>
              <a:rPr lang="en-US" dirty="0"/>
              <a:t> </a:t>
            </a:r>
            <a:r>
              <a:rPr lang="en-US" dirty="0" err="1"/>
              <a:t>zákazník</a:t>
            </a:r>
            <a:r>
              <a:rPr lang="en-US" dirty="0"/>
              <a:t> a co </a:t>
            </a:r>
            <a:r>
              <a:rPr lang="en-US" dirty="0" err="1"/>
              <a:t>potřebuje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Kdo</a:t>
            </a:r>
            <a:r>
              <a:rPr lang="en-US" dirty="0"/>
              <a:t> je </a:t>
            </a:r>
            <a:r>
              <a:rPr lang="en-US" dirty="0" err="1"/>
              <a:t>můj</a:t>
            </a:r>
            <a:r>
              <a:rPr lang="en-US" dirty="0"/>
              <a:t> </a:t>
            </a:r>
            <a:r>
              <a:rPr lang="en-US" dirty="0" err="1"/>
              <a:t>konkurent</a:t>
            </a:r>
            <a:r>
              <a:rPr lang="en-US" dirty="0"/>
              <a:t> a </a:t>
            </a:r>
            <a:r>
              <a:rPr lang="en-US" dirty="0" err="1"/>
              <a:t>na</a:t>
            </a:r>
            <a:r>
              <a:rPr lang="en-US" dirty="0"/>
              <a:t> co </a:t>
            </a:r>
            <a:r>
              <a:rPr lang="en-US" dirty="0" err="1"/>
              <a:t>zapoměl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Čím</a:t>
            </a:r>
            <a:r>
              <a:rPr lang="en-US" dirty="0"/>
              <a:t> </a:t>
            </a:r>
            <a:r>
              <a:rPr lang="en-US" dirty="0" err="1"/>
              <a:t>nechci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značky</a:t>
            </a:r>
            <a:r>
              <a:rPr lang="en-US" dirty="0"/>
              <a:t>: to, co </a:t>
            </a:r>
            <a:r>
              <a:rPr lang="en-US" dirty="0" err="1"/>
              <a:t>vytváří</a:t>
            </a:r>
            <a:r>
              <a:rPr lang="en-US" dirty="0"/>
              <a:t> (</a:t>
            </a:r>
            <a:r>
              <a:rPr lang="en-US" dirty="0" err="1"/>
              <a:t>chtěné</a:t>
            </a:r>
            <a:r>
              <a:rPr lang="en-US" dirty="0"/>
              <a:t>) </a:t>
            </a:r>
            <a:r>
              <a:rPr lang="en-US" dirty="0" err="1"/>
              <a:t>asociace</a:t>
            </a:r>
            <a:r>
              <a:rPr lang="en-US" dirty="0"/>
              <a:t> se </a:t>
            </a:r>
            <a:r>
              <a:rPr lang="en-US" dirty="0" err="1"/>
              <a:t>značkou</a:t>
            </a:r>
            <a:endParaRPr lang="en-US" dirty="0"/>
          </a:p>
          <a:p>
            <a:endParaRPr lang="en-US" dirty="0"/>
          </a:p>
          <a:p>
            <a:r>
              <a:rPr lang="en-US" dirty="0"/>
              <a:t>Branding: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vytváření</a:t>
            </a:r>
            <a:r>
              <a:rPr lang="en-US" dirty="0"/>
              <a:t> a </a:t>
            </a:r>
            <a:r>
              <a:rPr lang="en-US" dirty="0" err="1"/>
              <a:t>řízení</a:t>
            </a:r>
            <a:r>
              <a:rPr lang="en-US" dirty="0"/>
              <a:t> </a:t>
            </a:r>
            <a:r>
              <a:rPr lang="en-US" dirty="0" err="1"/>
              <a:t>signálu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28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67BD-57F6-DD42-8533-96615A4B0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</a:t>
            </a:r>
            <a:r>
              <a:rPr lang="en-US" dirty="0" err="1"/>
              <a:t>značky</a:t>
            </a:r>
            <a:r>
              <a:rPr lang="en-US" dirty="0"/>
              <a:t>, branding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927AB-9169-6044-A0BD-D115FB214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Idea: </a:t>
            </a:r>
            <a:r>
              <a:rPr lang="en-US" dirty="0" err="1"/>
              <a:t>jednoduchý</a:t>
            </a:r>
            <a:r>
              <a:rPr lang="en-US" dirty="0"/>
              <a:t>, </a:t>
            </a:r>
            <a:r>
              <a:rPr lang="en-US" dirty="0" err="1"/>
              <a:t>odlišitelný</a:t>
            </a:r>
            <a:r>
              <a:rPr lang="en-US" dirty="0"/>
              <a:t> a </a:t>
            </a:r>
            <a:r>
              <a:rPr lang="en-US" dirty="0" err="1"/>
              <a:t>relevantní</a:t>
            </a:r>
            <a:r>
              <a:rPr lang="en-US" dirty="0"/>
              <a:t> </a:t>
            </a:r>
            <a:r>
              <a:rPr lang="en-US" dirty="0" err="1"/>
              <a:t>význam</a:t>
            </a:r>
            <a:r>
              <a:rPr lang="en-US" dirty="0"/>
              <a:t> </a:t>
            </a:r>
            <a:r>
              <a:rPr lang="en-US" dirty="0" err="1"/>
              <a:t>značky</a:t>
            </a:r>
            <a:r>
              <a:rPr lang="en-US" dirty="0"/>
              <a:t>. </a:t>
            </a:r>
            <a:r>
              <a:rPr lang="en-US" dirty="0" err="1"/>
              <a:t>Vyjadřuje</a:t>
            </a:r>
            <a:r>
              <a:rPr lang="en-US" dirty="0"/>
              <a:t> </a:t>
            </a:r>
            <a:r>
              <a:rPr lang="en-US" dirty="0" err="1"/>
              <a:t>příslib</a:t>
            </a:r>
            <a:r>
              <a:rPr lang="en-US" dirty="0"/>
              <a:t> </a:t>
            </a:r>
            <a:r>
              <a:rPr lang="en-US" dirty="0" err="1"/>
              <a:t>značky</a:t>
            </a:r>
            <a:r>
              <a:rPr lang="en-US" dirty="0"/>
              <a:t> </a:t>
            </a:r>
            <a:r>
              <a:rPr lang="en-US" dirty="0" err="1"/>
              <a:t>cílové</a:t>
            </a:r>
            <a:r>
              <a:rPr lang="en-US" dirty="0"/>
              <a:t> </a:t>
            </a:r>
            <a:r>
              <a:rPr lang="en-US" dirty="0" err="1"/>
              <a:t>skupině</a:t>
            </a:r>
            <a:endParaRPr lang="en-US" dirty="0"/>
          </a:p>
          <a:p>
            <a:pPr lvl="1"/>
            <a:r>
              <a:rPr lang="en-US" dirty="0"/>
              <a:t>5 WHY </a:t>
            </a:r>
            <a:r>
              <a:rPr lang="en-US" dirty="0" err="1"/>
              <a:t>metoda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(Dove </a:t>
            </a:r>
            <a:r>
              <a:rPr lang="en-US" dirty="0" err="1"/>
              <a:t>obsahuje</a:t>
            </a:r>
            <a:r>
              <a:rPr lang="en-US" dirty="0"/>
              <a:t> ¼ </a:t>
            </a:r>
            <a:r>
              <a:rPr lang="en-US" dirty="0" err="1"/>
              <a:t>hydratačního</a:t>
            </a:r>
            <a:r>
              <a:rPr lang="en-US" dirty="0"/>
              <a:t> </a:t>
            </a:r>
            <a:r>
              <a:rPr lang="en-US" dirty="0" err="1"/>
              <a:t>krému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Kdo</a:t>
            </a:r>
            <a:r>
              <a:rPr lang="en-US" dirty="0"/>
              <a:t> je </a:t>
            </a:r>
            <a:r>
              <a:rPr lang="en-US" dirty="0" err="1"/>
              <a:t>můj</a:t>
            </a:r>
            <a:r>
              <a:rPr lang="en-US" dirty="0"/>
              <a:t> </a:t>
            </a:r>
            <a:r>
              <a:rPr lang="en-US" dirty="0" err="1"/>
              <a:t>zákazník</a:t>
            </a:r>
            <a:r>
              <a:rPr lang="en-US" dirty="0"/>
              <a:t> a co </a:t>
            </a:r>
            <a:r>
              <a:rPr lang="en-US" dirty="0" err="1"/>
              <a:t>potřebuje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Kdo</a:t>
            </a:r>
            <a:r>
              <a:rPr lang="en-US" dirty="0"/>
              <a:t> je </a:t>
            </a:r>
            <a:r>
              <a:rPr lang="en-US" dirty="0" err="1"/>
              <a:t>můj</a:t>
            </a:r>
            <a:r>
              <a:rPr lang="en-US" dirty="0"/>
              <a:t> </a:t>
            </a:r>
            <a:r>
              <a:rPr lang="en-US" dirty="0" err="1"/>
              <a:t>konkurent</a:t>
            </a:r>
            <a:r>
              <a:rPr lang="en-US" dirty="0"/>
              <a:t> a </a:t>
            </a:r>
            <a:r>
              <a:rPr lang="en-US" dirty="0" err="1"/>
              <a:t>na</a:t>
            </a:r>
            <a:r>
              <a:rPr lang="en-US" dirty="0"/>
              <a:t> co </a:t>
            </a:r>
            <a:r>
              <a:rPr lang="en-US" dirty="0" err="1"/>
              <a:t>zapoměl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Čím</a:t>
            </a:r>
            <a:r>
              <a:rPr lang="en-US" dirty="0"/>
              <a:t> </a:t>
            </a:r>
            <a:r>
              <a:rPr lang="en-US" dirty="0" err="1"/>
              <a:t>nechci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značky</a:t>
            </a:r>
            <a:r>
              <a:rPr lang="en-US" dirty="0"/>
              <a:t>: to, co </a:t>
            </a:r>
            <a:r>
              <a:rPr lang="en-US" dirty="0" err="1"/>
              <a:t>vytváří</a:t>
            </a:r>
            <a:r>
              <a:rPr lang="en-US" dirty="0"/>
              <a:t> (</a:t>
            </a:r>
            <a:r>
              <a:rPr lang="en-US" dirty="0" err="1"/>
              <a:t>chtěné</a:t>
            </a:r>
            <a:r>
              <a:rPr lang="en-US" dirty="0"/>
              <a:t>) </a:t>
            </a:r>
            <a:r>
              <a:rPr lang="en-US" dirty="0" err="1"/>
              <a:t>asociace</a:t>
            </a:r>
            <a:r>
              <a:rPr lang="en-US" dirty="0"/>
              <a:t> se </a:t>
            </a:r>
            <a:r>
              <a:rPr lang="en-US" dirty="0" err="1"/>
              <a:t>značkou</a:t>
            </a:r>
            <a:endParaRPr lang="en-US" dirty="0"/>
          </a:p>
          <a:p>
            <a:endParaRPr lang="en-US" dirty="0"/>
          </a:p>
          <a:p>
            <a:r>
              <a:rPr lang="en-US" dirty="0"/>
              <a:t>Branding: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vytváření</a:t>
            </a:r>
            <a:r>
              <a:rPr lang="en-US" dirty="0"/>
              <a:t> a </a:t>
            </a:r>
            <a:r>
              <a:rPr lang="en-US" dirty="0" err="1"/>
              <a:t>řízení</a:t>
            </a:r>
            <a:r>
              <a:rPr lang="en-US" dirty="0"/>
              <a:t> </a:t>
            </a:r>
            <a:r>
              <a:rPr lang="en-US" dirty="0" err="1"/>
              <a:t>signálu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86C7A-37C6-3A4D-85AA-C31827AC4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49" y="2684991"/>
            <a:ext cx="4785783" cy="148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7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0D17-ED37-9946-97B4-E0691C496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93AF8-A841-2C45-8C1B-C82D5430F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asociací a pocitů, které lidé přiřazují k výrobku, službě či organizaci</a:t>
            </a:r>
          </a:p>
        </p:txBody>
      </p:sp>
    </p:spTree>
    <p:extLst>
      <p:ext uri="{BB962C8B-B14F-4D97-AF65-F5344CB8AC3E}">
        <p14:creationId xmlns:p14="http://schemas.microsoft.com/office/powerpoint/2010/main" val="4199991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FEB2-2FAD-7A40-85B8-7027295F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“Ne”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1D0BA0-3C75-E543-989E-196648387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391" y="2002139"/>
            <a:ext cx="17653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24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FEB2-2FAD-7A40-85B8-7027295F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“Ne”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1D0BA0-3C75-E543-989E-196648387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391" y="2002139"/>
            <a:ext cx="1765300" cy="939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A3FAE2-42F1-7542-9C1A-17C2B7139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152" y="728314"/>
            <a:ext cx="3707305" cy="2700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F27B9F-7778-AC4E-976E-1C9A72E54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703" y="2717725"/>
            <a:ext cx="4297856" cy="2148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B931AE-6BE3-894C-B0B7-081A9DDE1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084" y="4013264"/>
            <a:ext cx="4451350" cy="24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mazon.com: Nike Swoosh Logo Decal Sticker6&quot; (black)">
            <a:extLst>
              <a:ext uri="{FF2B5EF4-FFF2-40B4-BE49-F238E27FC236}">
                <a16:creationId xmlns:a16="http://schemas.microsoft.com/office/drawing/2014/main" id="{055EFB95-52FA-4348-87F7-640A37366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371" y="2719770"/>
            <a:ext cx="46101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958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mazon.com: Nike Swoosh Logo Decal Sticker6&quot; (black)">
            <a:extLst>
              <a:ext uri="{FF2B5EF4-FFF2-40B4-BE49-F238E27FC236}">
                <a16:creationId xmlns:a16="http://schemas.microsoft.com/office/drawing/2014/main" id="{055EFB95-52FA-4348-87F7-640A37366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371" y="2719770"/>
            <a:ext cx="46101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ike's &quot;Just do it&quot; was based on the last words of a murderer">
            <a:extLst>
              <a:ext uri="{FF2B5EF4-FFF2-40B4-BE49-F238E27FC236}">
                <a16:creationId xmlns:a16="http://schemas.microsoft.com/office/drawing/2014/main" id="{B3AA4424-86E5-1F48-BF31-BE9239C7D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98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717C9-F07F-BA44-B1AE-57E8194F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Signál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3955B-137B-FF4D-BEF2-12FBB7DE2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story.lead_photo.caption">
            <a:extLst>
              <a:ext uri="{FF2B5EF4-FFF2-40B4-BE49-F238E27FC236}">
                <a16:creationId xmlns:a16="http://schemas.microsoft.com/office/drawing/2014/main" id="{DA530D27-F616-EB4A-9D39-D787080A8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819275"/>
            <a:ext cx="101600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692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2A69-2D84-814D-A727-579F149B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9896"/>
          </a:xfrm>
        </p:spPr>
        <p:txBody>
          <a:bodyPr>
            <a:normAutofit/>
          </a:bodyPr>
          <a:lstStyle/>
          <a:p>
            <a:r>
              <a:rPr lang="sk-SK" altLang="ja-JP" b="1" dirty="0"/>
              <a:t>Maskot je signál</a:t>
            </a:r>
            <a:endParaRPr lang="en-US" dirty="0"/>
          </a:p>
        </p:txBody>
      </p:sp>
      <p:pic>
        <p:nvPicPr>
          <p:cNvPr id="8196" name="Picture 4" descr="5 MOST POPULAR BRAND MASCOTS OF ALL TIME – Skope Entertainment Inc">
            <a:extLst>
              <a:ext uri="{FF2B5EF4-FFF2-40B4-BE49-F238E27FC236}">
                <a16:creationId xmlns:a16="http://schemas.microsoft.com/office/drawing/2014/main" id="{C0DC4780-DBE0-3042-9824-73975B985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936750"/>
            <a:ext cx="36830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16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DF621-3617-0645-B175-1DBDA5AB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/>
              <a:t>Tsukihashi Wataru (</a:t>
            </a:r>
            <a:r>
              <a:rPr lang="ja-JP" altLang="en-US" sz="5200" b="1"/>
              <a:t>月橋渡くん</a:t>
            </a:r>
            <a:r>
              <a:rPr lang="en-US" altLang="ja-JP" sz="5200" b="1"/>
              <a:t>)</a:t>
            </a:r>
            <a:endParaRPr lang="en-US" sz="520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AAA19E2-B3FE-D645-9323-754A06EEC5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746"/>
          <a:stretch/>
        </p:blipFill>
        <p:spPr bwMode="auto">
          <a:xfrm>
            <a:off x="838200" y="1845426"/>
            <a:ext cx="10512547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834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D6D5E-8244-5F47-B7D8-7D9A2BA5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/>
              <a:t>Chobin-kun (</a:t>
            </a:r>
            <a:r>
              <a:rPr lang="ja-JP" altLang="en-US" sz="5200" b="1"/>
              <a:t>ちょびんくん</a:t>
            </a:r>
            <a:r>
              <a:rPr lang="en-US" altLang="ja-JP" sz="5200" b="1"/>
              <a:t>)</a:t>
            </a:r>
            <a:endParaRPr lang="en-US" sz="520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D35D65B-24AB-0A42-8DB6-FC5C494E57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500"/>
          <a:stretch/>
        </p:blipFill>
        <p:spPr bwMode="auto">
          <a:xfrm>
            <a:off x="838200" y="1845426"/>
            <a:ext cx="10512547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356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36958-0D1D-CE41-ADB1-B5DD419D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/>
              <a:t>Jumonji Hayato (</a:t>
            </a:r>
            <a:r>
              <a:rPr lang="ja-JP" altLang="en-US" sz="5200" b="1"/>
              <a:t>十文字ハヤト</a:t>
            </a:r>
            <a:r>
              <a:rPr lang="en-US" altLang="ja-JP" sz="5200" b="1"/>
              <a:t>)</a:t>
            </a:r>
            <a:endParaRPr lang="en-US" sz="520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39C3FF0-7745-5B40-A799-4BC09688C4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8" r="-1" b="5207"/>
          <a:stretch/>
        </p:blipFill>
        <p:spPr bwMode="auto">
          <a:xfrm>
            <a:off x="838200" y="1845426"/>
            <a:ext cx="10512547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12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4F2B-3F49-264D-894F-36D0841A5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D2218-D4C0-2D4F-B92D-81785DBAD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ommercial - MYSITE">
            <a:extLst>
              <a:ext uri="{FF2B5EF4-FFF2-40B4-BE49-F238E27FC236}">
                <a16:creationId xmlns:a16="http://schemas.microsoft.com/office/drawing/2014/main" id="{A8613D98-1E20-2F4D-9485-5ADB35519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8039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5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0D17-ED37-9946-97B4-E0691C496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93AF8-A841-2C45-8C1B-C82D5430F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asociací a pocitů, které lidé přiřazují k výrobku, službě či organizaci</a:t>
            </a:r>
          </a:p>
          <a:p>
            <a:endParaRPr lang="cs-CZ" dirty="0"/>
          </a:p>
          <a:p>
            <a:r>
              <a:rPr lang="cs-CZ" dirty="0"/>
              <a:t>Jakou roli hraje pro zákazníka? Pro firmu?</a:t>
            </a:r>
          </a:p>
        </p:txBody>
      </p:sp>
    </p:spTree>
    <p:extLst>
      <p:ext uri="{BB962C8B-B14F-4D97-AF65-F5344CB8AC3E}">
        <p14:creationId xmlns:p14="http://schemas.microsoft.com/office/powerpoint/2010/main" val="4069599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4F2B-3F49-264D-894F-36D0841A5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D2218-D4C0-2D4F-B92D-81785DBAD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ommercial - MYSITE">
            <a:extLst>
              <a:ext uri="{FF2B5EF4-FFF2-40B4-BE49-F238E27FC236}">
                <a16:creationId xmlns:a16="http://schemas.microsoft.com/office/drawing/2014/main" id="{A8613D98-1E20-2F4D-9485-5ADB35519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8039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jared from subway memes | COVID OUTBREAK">
            <a:extLst>
              <a:ext uri="{FF2B5EF4-FFF2-40B4-BE49-F238E27FC236}">
                <a16:creationId xmlns:a16="http://schemas.microsoft.com/office/drawing/2014/main" id="{C959B628-8694-5446-BB8C-2117118C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73" y="1027906"/>
            <a:ext cx="6350000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37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4E66D6-20E7-7744-B9EE-B7F34A15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Prodejna je signál</a:t>
            </a:r>
          </a:p>
        </p:txBody>
      </p:sp>
      <p:pic>
        <p:nvPicPr>
          <p:cNvPr id="12292" name="Picture 4" descr="New LEGO Store Opens in Birmingham - Dluxe Magazine">
            <a:extLst>
              <a:ext uri="{FF2B5EF4-FFF2-40B4-BE49-F238E27FC236}">
                <a16:creationId xmlns:a16="http://schemas.microsoft.com/office/drawing/2014/main" id="{1E787865-7013-7242-8E68-9C185E972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r="3" b="3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lego - store made of lego | Store design, Toy store design, Lego store">
            <a:extLst>
              <a:ext uri="{FF2B5EF4-FFF2-40B4-BE49-F238E27FC236}">
                <a16:creationId xmlns:a16="http://schemas.microsoft.com/office/drawing/2014/main" id="{4A622022-6F0D-2A4D-A7E5-EE70E5AC35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4" r="-2" b="5166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413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C101-D91F-A648-AF19-A97F1F03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Ukázka</a:t>
            </a:r>
            <a:r>
              <a:rPr lang="en-US" dirty="0"/>
              <a:t> mise (</a:t>
            </a:r>
            <a:r>
              <a:rPr lang="en-US" dirty="0" err="1"/>
              <a:t>poslání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8361E-3A8D-724D-83B5-89BA6A756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Going further for health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Going: </a:t>
            </a:r>
            <a:r>
              <a:rPr lang="en-US" dirty="0" err="1"/>
              <a:t>neustály</a:t>
            </a:r>
            <a:r>
              <a:rPr lang="en-US" dirty="0"/>
              <a:t> </a:t>
            </a:r>
            <a:r>
              <a:rPr lang="en-US" dirty="0" err="1"/>
              <a:t>vývoj</a:t>
            </a:r>
            <a:r>
              <a:rPr lang="en-US" dirty="0"/>
              <a:t>, </a:t>
            </a:r>
            <a:r>
              <a:rPr lang="en-US" dirty="0" err="1"/>
              <a:t>snaha</a:t>
            </a:r>
            <a:r>
              <a:rPr lang="en-US" dirty="0"/>
              <a:t> o </a:t>
            </a:r>
            <a:r>
              <a:rPr lang="en-US" dirty="0" err="1"/>
              <a:t>posun</a:t>
            </a:r>
            <a:r>
              <a:rPr lang="en-US" dirty="0"/>
              <a:t>, </a:t>
            </a:r>
            <a:r>
              <a:rPr lang="en-US" dirty="0" err="1"/>
              <a:t>inovace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Further: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lepší</a:t>
            </a:r>
            <a:r>
              <a:rPr lang="en-US" dirty="0"/>
              <a:t>, </a:t>
            </a:r>
            <a:r>
              <a:rPr lang="en-US" dirty="0" err="1"/>
              <a:t>jiný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For Health: </a:t>
            </a:r>
            <a:r>
              <a:rPr lang="en-US" dirty="0" err="1"/>
              <a:t>léčivé</a:t>
            </a:r>
            <a:r>
              <a:rPr lang="en-US" dirty="0"/>
              <a:t> </a:t>
            </a:r>
            <a:r>
              <a:rPr lang="en-US" dirty="0" err="1"/>
              <a:t>produkty</a:t>
            </a:r>
            <a:r>
              <a:rPr lang="en-US" dirty="0"/>
              <a:t>. </a:t>
            </a:r>
            <a:r>
              <a:rPr lang="en-US" dirty="0" err="1"/>
              <a:t>Prevence</a:t>
            </a:r>
            <a:r>
              <a:rPr lang="en-US" dirty="0"/>
              <a:t>. </a:t>
            </a:r>
            <a:r>
              <a:rPr lang="en-US" dirty="0" err="1"/>
              <a:t>Vědí</a:t>
            </a:r>
            <a:r>
              <a:rPr lang="en-US" dirty="0"/>
              <a:t>, </a:t>
            </a:r>
            <a:r>
              <a:rPr lang="en-US" dirty="0" err="1"/>
              <a:t>kam</a:t>
            </a:r>
            <a:r>
              <a:rPr lang="en-US" dirty="0"/>
              <a:t> </a:t>
            </a:r>
            <a:r>
              <a:rPr lang="en-US" dirty="0" err="1"/>
              <a:t>směřuje</a:t>
            </a:r>
            <a:r>
              <a:rPr lang="en-US" dirty="0"/>
              <a:t> </a:t>
            </a:r>
            <a:r>
              <a:rPr lang="en-US" dirty="0" err="1"/>
              <a:t>zdravotní</a:t>
            </a:r>
            <a:r>
              <a:rPr lang="en-US" dirty="0"/>
              <a:t> </a:t>
            </a:r>
            <a:r>
              <a:rPr lang="en-US" dirty="0" err="1"/>
              <a:t>péče</a:t>
            </a:r>
            <a:r>
              <a:rPr lang="en-US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0AF7D-30C4-4C47-B017-6CAE78F69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770" y="365125"/>
            <a:ext cx="2918153" cy="18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4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C101-D91F-A648-AF19-A97F1F03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Ukázka</a:t>
            </a:r>
            <a:r>
              <a:rPr lang="en-US" dirty="0"/>
              <a:t> mise (</a:t>
            </a:r>
            <a:r>
              <a:rPr lang="en-US" dirty="0" err="1"/>
              <a:t>poslání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8361E-3A8D-724D-83B5-89BA6A756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Going further for health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Going: </a:t>
            </a:r>
            <a:r>
              <a:rPr lang="en-US" dirty="0" err="1"/>
              <a:t>neustály</a:t>
            </a:r>
            <a:r>
              <a:rPr lang="en-US" dirty="0"/>
              <a:t> </a:t>
            </a:r>
            <a:r>
              <a:rPr lang="en-US" dirty="0" err="1"/>
              <a:t>vývoj</a:t>
            </a:r>
            <a:r>
              <a:rPr lang="en-US" dirty="0"/>
              <a:t>, </a:t>
            </a:r>
            <a:r>
              <a:rPr lang="en-US" dirty="0" err="1"/>
              <a:t>snaha</a:t>
            </a:r>
            <a:r>
              <a:rPr lang="en-US" dirty="0"/>
              <a:t> o </a:t>
            </a:r>
            <a:r>
              <a:rPr lang="en-US" dirty="0" err="1"/>
              <a:t>posun</a:t>
            </a:r>
            <a:r>
              <a:rPr lang="en-US" dirty="0"/>
              <a:t>, </a:t>
            </a:r>
            <a:r>
              <a:rPr lang="en-US" dirty="0" err="1"/>
              <a:t>inovace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Further: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lepší</a:t>
            </a:r>
            <a:r>
              <a:rPr lang="en-US" dirty="0"/>
              <a:t>, </a:t>
            </a:r>
            <a:r>
              <a:rPr lang="en-US" dirty="0" err="1"/>
              <a:t>jiný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For Health: </a:t>
            </a:r>
            <a:r>
              <a:rPr lang="en-US" dirty="0" err="1"/>
              <a:t>léčivé</a:t>
            </a:r>
            <a:r>
              <a:rPr lang="en-US" dirty="0"/>
              <a:t> </a:t>
            </a:r>
            <a:r>
              <a:rPr lang="en-US" dirty="0" err="1"/>
              <a:t>produkty</a:t>
            </a:r>
            <a:r>
              <a:rPr lang="en-US" dirty="0"/>
              <a:t>. </a:t>
            </a:r>
            <a:r>
              <a:rPr lang="en-US" dirty="0" err="1"/>
              <a:t>Prevence</a:t>
            </a:r>
            <a:r>
              <a:rPr lang="en-US" dirty="0"/>
              <a:t>. </a:t>
            </a:r>
            <a:r>
              <a:rPr lang="en-US" dirty="0" err="1"/>
              <a:t>Vědí</a:t>
            </a:r>
            <a:r>
              <a:rPr lang="en-US" dirty="0"/>
              <a:t>, </a:t>
            </a:r>
            <a:r>
              <a:rPr lang="en-US" dirty="0" err="1"/>
              <a:t>kam</a:t>
            </a:r>
            <a:r>
              <a:rPr lang="en-US" dirty="0"/>
              <a:t> </a:t>
            </a:r>
            <a:r>
              <a:rPr lang="en-US" dirty="0" err="1"/>
              <a:t>směřuje</a:t>
            </a:r>
            <a:r>
              <a:rPr lang="en-US" dirty="0"/>
              <a:t> </a:t>
            </a:r>
            <a:r>
              <a:rPr lang="en-US" dirty="0" err="1"/>
              <a:t>zdravotní</a:t>
            </a:r>
            <a:r>
              <a:rPr lang="en-US" dirty="0"/>
              <a:t> </a:t>
            </a:r>
            <a:r>
              <a:rPr lang="en-US" dirty="0" err="1"/>
              <a:t>péče</a:t>
            </a:r>
            <a:r>
              <a:rPr lang="en-US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0AF7D-30C4-4C47-B017-6CAE78F69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770" y="365125"/>
            <a:ext cx="2918153" cy="1879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70A8C6-EB70-1F49-9D46-963F5B433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663" y="4406024"/>
            <a:ext cx="9452137" cy="234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13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8A3C-46F9-6143-A905-82D41047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značky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A560-702C-5540-9F72-421865DE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Strategická</a:t>
            </a:r>
            <a:r>
              <a:rPr lang="en-US" dirty="0"/>
              <a:t> </a:t>
            </a:r>
            <a:r>
              <a:rPr lang="en-US" dirty="0" err="1"/>
              <a:t>kritéria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Zachycuje</a:t>
            </a:r>
            <a:r>
              <a:rPr lang="en-US" dirty="0"/>
              <a:t> </a:t>
            </a: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ideu</a:t>
            </a:r>
            <a:r>
              <a:rPr lang="en-US" dirty="0"/>
              <a:t> </a:t>
            </a:r>
            <a:r>
              <a:rPr lang="en-US" dirty="0" err="1"/>
              <a:t>značky</a:t>
            </a:r>
            <a:r>
              <a:rPr lang="en-US" dirty="0"/>
              <a:t> </a:t>
            </a:r>
            <a:r>
              <a:rPr lang="en-US" dirty="0" err="1"/>
              <a:t>smysluplně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Souvisí</a:t>
            </a:r>
            <a:r>
              <a:rPr lang="en-US" dirty="0"/>
              <a:t> s </a:t>
            </a:r>
            <a:r>
              <a:rPr lang="en-US" dirty="0" err="1"/>
              <a:t>činností</a:t>
            </a:r>
            <a:r>
              <a:rPr lang="en-US" dirty="0"/>
              <a:t> </a:t>
            </a:r>
            <a:r>
              <a:rPr lang="en-US" dirty="0" err="1"/>
              <a:t>firmy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76577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A4AAB-6862-2246-8C1D-C244CE859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5200"/>
          </a:p>
        </p:txBody>
      </p:sp>
      <p:pic>
        <p:nvPicPr>
          <p:cNvPr id="15362" name="Picture 2" descr="apple logo evolution">
            <a:extLst>
              <a:ext uri="{FF2B5EF4-FFF2-40B4-BE49-F238E27FC236}">
                <a16:creationId xmlns:a16="http://schemas.microsoft.com/office/drawing/2014/main" id="{931A6FE0-2A2F-B74A-A392-7B0C10CBF3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" r="1650"/>
          <a:stretch/>
        </p:blipFill>
        <p:spPr bwMode="auto">
          <a:xfrm>
            <a:off x="838200" y="1845426"/>
            <a:ext cx="10512547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72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pple Logo Evolution — It all Started With a Fruit | by The Logo Creative™  ✏ | Medium">
            <a:extLst>
              <a:ext uri="{FF2B5EF4-FFF2-40B4-BE49-F238E27FC236}">
                <a16:creationId xmlns:a16="http://schemas.microsoft.com/office/drawing/2014/main" id="{1274B0C9-D6BE-7548-AE4E-1E78F0F78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0"/>
            <a:ext cx="4999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11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8A3C-46F9-6143-A905-82D41047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značky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A560-702C-5540-9F72-421865DE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Strategická</a:t>
            </a:r>
            <a:r>
              <a:rPr lang="en-US" dirty="0"/>
              <a:t> </a:t>
            </a:r>
            <a:r>
              <a:rPr lang="en-US" dirty="0" err="1"/>
              <a:t>kritéria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Zachycuje</a:t>
            </a:r>
            <a:r>
              <a:rPr lang="en-US" dirty="0"/>
              <a:t> </a:t>
            </a: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ideu</a:t>
            </a:r>
            <a:r>
              <a:rPr lang="en-US" dirty="0"/>
              <a:t> </a:t>
            </a:r>
            <a:r>
              <a:rPr lang="en-US" dirty="0" err="1"/>
              <a:t>značky</a:t>
            </a:r>
            <a:r>
              <a:rPr lang="en-US" dirty="0"/>
              <a:t> </a:t>
            </a:r>
            <a:r>
              <a:rPr lang="en-US" dirty="0" err="1"/>
              <a:t>smysluplně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Souvisí</a:t>
            </a:r>
            <a:r>
              <a:rPr lang="en-US" dirty="0"/>
              <a:t> s </a:t>
            </a:r>
            <a:r>
              <a:rPr lang="en-US" dirty="0" err="1"/>
              <a:t>činností</a:t>
            </a:r>
            <a:r>
              <a:rPr lang="en-US" dirty="0"/>
              <a:t> </a:t>
            </a:r>
            <a:r>
              <a:rPr lang="en-US" dirty="0" err="1"/>
              <a:t>firmy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Je </a:t>
            </a:r>
            <a:r>
              <a:rPr lang="en-US" dirty="0" err="1"/>
              <a:t>vhodný</a:t>
            </a:r>
            <a:r>
              <a:rPr lang="en-US" dirty="0"/>
              <a:t> pro </a:t>
            </a:r>
            <a:r>
              <a:rPr lang="en-US" dirty="0" err="1"/>
              <a:t>cílovou</a:t>
            </a:r>
            <a:r>
              <a:rPr lang="en-US" dirty="0"/>
              <a:t> </a:t>
            </a:r>
            <a:r>
              <a:rPr lang="en-US" dirty="0" err="1"/>
              <a:t>skupinu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17410" name="Picture 2" descr="Why FCUK has turned into a brand iceberg for French Connection | MAA">
            <a:extLst>
              <a:ext uri="{FF2B5EF4-FFF2-40B4-BE49-F238E27FC236}">
                <a16:creationId xmlns:a16="http://schemas.microsoft.com/office/drawing/2014/main" id="{E298198E-AFB0-5546-957E-0C32EC499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107" y="3233954"/>
            <a:ext cx="4823812" cy="289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27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8A3C-46F9-6143-A905-82D41047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značky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A560-702C-5540-9F72-421865DE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Strategická</a:t>
            </a:r>
            <a:r>
              <a:rPr lang="en-US" dirty="0"/>
              <a:t> </a:t>
            </a:r>
            <a:r>
              <a:rPr lang="en-US" dirty="0" err="1"/>
              <a:t>kritéria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Zachycuje</a:t>
            </a:r>
            <a:r>
              <a:rPr lang="en-US" dirty="0"/>
              <a:t> </a:t>
            </a: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ideu</a:t>
            </a:r>
            <a:r>
              <a:rPr lang="en-US" dirty="0"/>
              <a:t> </a:t>
            </a:r>
            <a:r>
              <a:rPr lang="en-US" dirty="0" err="1"/>
              <a:t>značky</a:t>
            </a:r>
            <a:r>
              <a:rPr lang="en-US" dirty="0"/>
              <a:t> </a:t>
            </a:r>
            <a:r>
              <a:rPr lang="en-US" dirty="0" err="1"/>
              <a:t>smysluplně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Souvisí</a:t>
            </a:r>
            <a:r>
              <a:rPr lang="en-US" dirty="0"/>
              <a:t> s </a:t>
            </a:r>
            <a:r>
              <a:rPr lang="en-US" dirty="0" err="1"/>
              <a:t>činností</a:t>
            </a:r>
            <a:r>
              <a:rPr lang="en-US" dirty="0"/>
              <a:t> </a:t>
            </a:r>
            <a:r>
              <a:rPr lang="en-US" dirty="0" err="1"/>
              <a:t>firmy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Je </a:t>
            </a:r>
            <a:r>
              <a:rPr lang="en-US" dirty="0" err="1"/>
              <a:t>vhodný</a:t>
            </a:r>
            <a:r>
              <a:rPr lang="en-US" dirty="0"/>
              <a:t> pro </a:t>
            </a:r>
            <a:r>
              <a:rPr lang="en-US" dirty="0" err="1"/>
              <a:t>cílovou</a:t>
            </a:r>
            <a:r>
              <a:rPr lang="en-US" dirty="0"/>
              <a:t> </a:t>
            </a:r>
            <a:r>
              <a:rPr lang="en-US" dirty="0" err="1"/>
              <a:t>skupinu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Dá</a:t>
            </a:r>
            <a:r>
              <a:rPr lang="en-US" dirty="0"/>
              <a:t> se </a:t>
            </a:r>
            <a:r>
              <a:rPr lang="en-US" dirty="0" err="1"/>
              <a:t>zapamatovat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9076324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8A3C-46F9-6143-A905-82D41047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značky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A560-702C-5540-9F72-421865DE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Strategická</a:t>
            </a:r>
            <a:r>
              <a:rPr lang="en-US" dirty="0"/>
              <a:t> </a:t>
            </a:r>
            <a:r>
              <a:rPr lang="en-US" dirty="0" err="1"/>
              <a:t>kritéria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Zachycuje</a:t>
            </a:r>
            <a:r>
              <a:rPr lang="en-US" dirty="0"/>
              <a:t> </a:t>
            </a: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ideu</a:t>
            </a:r>
            <a:r>
              <a:rPr lang="en-US" dirty="0"/>
              <a:t> </a:t>
            </a:r>
            <a:r>
              <a:rPr lang="en-US" dirty="0" err="1"/>
              <a:t>značky</a:t>
            </a:r>
            <a:r>
              <a:rPr lang="en-US" dirty="0"/>
              <a:t> </a:t>
            </a:r>
            <a:r>
              <a:rPr lang="en-US" dirty="0" err="1"/>
              <a:t>smysluplně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Souvisí</a:t>
            </a:r>
            <a:r>
              <a:rPr lang="en-US" dirty="0"/>
              <a:t> s </a:t>
            </a:r>
            <a:r>
              <a:rPr lang="en-US" dirty="0" err="1"/>
              <a:t>činností</a:t>
            </a:r>
            <a:r>
              <a:rPr lang="en-US" dirty="0"/>
              <a:t> </a:t>
            </a:r>
            <a:r>
              <a:rPr lang="en-US" dirty="0" err="1"/>
              <a:t>firmy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Je </a:t>
            </a:r>
            <a:r>
              <a:rPr lang="en-US" dirty="0" err="1"/>
              <a:t>vhodný</a:t>
            </a:r>
            <a:r>
              <a:rPr lang="en-US" dirty="0"/>
              <a:t> pro </a:t>
            </a:r>
            <a:r>
              <a:rPr lang="en-US" dirty="0" err="1"/>
              <a:t>cílovou</a:t>
            </a:r>
            <a:r>
              <a:rPr lang="en-US" dirty="0"/>
              <a:t> </a:t>
            </a:r>
            <a:r>
              <a:rPr lang="en-US" dirty="0" err="1"/>
              <a:t>skupinu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Dá</a:t>
            </a:r>
            <a:r>
              <a:rPr lang="en-US" dirty="0"/>
              <a:t> se </a:t>
            </a:r>
            <a:r>
              <a:rPr lang="en-US" dirty="0" err="1"/>
              <a:t>zapamatovat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91082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A8E2-F16B-304C-83B8-09072AEB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Definic</a:t>
            </a:r>
            <a:r>
              <a:rPr lang="en-US" dirty="0"/>
              <a:t> je </a:t>
            </a:r>
            <a:r>
              <a:rPr lang="en-US" dirty="0" err="1"/>
              <a:t>spousta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F432C-AC78-8A4F-A81D-E5D000163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943600" cy="46672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/>
              <a:t>the way a company, organization, or individual is perceived by those who experience it.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an identifying symbol, mark, logo, name, word, and/or sentence that companies use to distinguish their product from others.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the intangible sum of a product’s attributes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AU" dirty="0"/>
              <a:t>a brand is a person’s gut feeling about a product, service, or organization.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US" dirty="0"/>
              <a:t>Brand is a promise</a:t>
            </a:r>
          </a:p>
        </p:txBody>
      </p:sp>
      <p:pic>
        <p:nvPicPr>
          <p:cNvPr id="1026" name="Picture 2" descr="man in gray crew neck shirt with brown hair">
            <a:extLst>
              <a:ext uri="{FF2B5EF4-FFF2-40B4-BE49-F238E27FC236}">
                <a16:creationId xmlns:a16="http://schemas.microsoft.com/office/drawing/2014/main" id="{74F40360-DD2A-064E-A12A-9B234C45E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955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8A3C-46F9-6143-A905-82D41047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značky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A560-702C-5540-9F72-421865DE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Strategická</a:t>
            </a:r>
            <a:r>
              <a:rPr lang="en-US" dirty="0"/>
              <a:t> </a:t>
            </a:r>
            <a:r>
              <a:rPr lang="en-US" dirty="0" err="1"/>
              <a:t>kritéria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Zachycuje</a:t>
            </a:r>
            <a:r>
              <a:rPr lang="en-US" dirty="0"/>
              <a:t> </a:t>
            </a: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ideu</a:t>
            </a:r>
            <a:r>
              <a:rPr lang="en-US" dirty="0"/>
              <a:t> </a:t>
            </a:r>
            <a:r>
              <a:rPr lang="en-US" dirty="0" err="1"/>
              <a:t>značky</a:t>
            </a:r>
            <a:r>
              <a:rPr lang="en-US" dirty="0"/>
              <a:t> </a:t>
            </a:r>
            <a:r>
              <a:rPr lang="en-US" dirty="0" err="1"/>
              <a:t>smysluplně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Souvisí</a:t>
            </a:r>
            <a:r>
              <a:rPr lang="en-US" dirty="0"/>
              <a:t> s </a:t>
            </a:r>
            <a:r>
              <a:rPr lang="en-US" dirty="0" err="1"/>
              <a:t>činností</a:t>
            </a:r>
            <a:r>
              <a:rPr lang="en-US" dirty="0"/>
              <a:t> </a:t>
            </a:r>
            <a:r>
              <a:rPr lang="en-US" dirty="0" err="1"/>
              <a:t>firmy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Je </a:t>
            </a:r>
            <a:r>
              <a:rPr lang="en-US" dirty="0" err="1"/>
              <a:t>vhodný</a:t>
            </a:r>
            <a:r>
              <a:rPr lang="en-US" dirty="0"/>
              <a:t> pro </a:t>
            </a:r>
            <a:r>
              <a:rPr lang="en-US" dirty="0" err="1"/>
              <a:t>cílovou</a:t>
            </a:r>
            <a:r>
              <a:rPr lang="en-US" dirty="0"/>
              <a:t> </a:t>
            </a:r>
            <a:r>
              <a:rPr lang="en-US" dirty="0" err="1"/>
              <a:t>skupinu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Dá</a:t>
            </a:r>
            <a:r>
              <a:rPr lang="en-US" dirty="0"/>
              <a:t> se </a:t>
            </a:r>
            <a:r>
              <a:rPr lang="en-US" dirty="0" err="1"/>
              <a:t>zapamatovat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v </a:t>
            </a:r>
            <a:r>
              <a:rPr lang="en-US" dirty="0" err="1"/>
              <a:t>budoucnu</a:t>
            </a:r>
            <a:r>
              <a:rPr lang="en-US" dirty="0"/>
              <a:t> </a:t>
            </a:r>
            <a:r>
              <a:rPr lang="en-US" dirty="0" err="1"/>
              <a:t>omezující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22E89-5A6A-0944-9FB2-D5C35435A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581" y="5275973"/>
            <a:ext cx="7758498" cy="6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826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8A3C-46F9-6143-A905-82D41047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značky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A560-702C-5540-9F72-421865DE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Strategická</a:t>
            </a:r>
            <a:r>
              <a:rPr lang="en-US" dirty="0"/>
              <a:t> </a:t>
            </a:r>
            <a:r>
              <a:rPr lang="en-US" dirty="0" err="1"/>
              <a:t>kritéria</a:t>
            </a:r>
            <a:endParaRPr lang="en-US" dirty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Zachycuje</a:t>
            </a:r>
            <a:r>
              <a:rPr lang="en-US" sz="1400" dirty="0"/>
              <a:t> </a:t>
            </a:r>
            <a:r>
              <a:rPr lang="en-US" sz="1400" dirty="0" err="1"/>
              <a:t>název</a:t>
            </a:r>
            <a:r>
              <a:rPr lang="en-US" sz="1400" dirty="0"/>
              <a:t> </a:t>
            </a:r>
            <a:r>
              <a:rPr lang="en-US" sz="1400" dirty="0" err="1"/>
              <a:t>ideu</a:t>
            </a:r>
            <a:r>
              <a:rPr lang="en-US" sz="1400" dirty="0"/>
              <a:t> </a:t>
            </a:r>
            <a:r>
              <a:rPr lang="en-US" sz="1400" dirty="0" err="1"/>
              <a:t>značky</a:t>
            </a:r>
            <a:r>
              <a:rPr lang="en-US" sz="1400" dirty="0"/>
              <a:t> </a:t>
            </a:r>
            <a:r>
              <a:rPr lang="en-US" sz="1400" dirty="0" err="1"/>
              <a:t>smysluplně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Souvisí</a:t>
            </a:r>
            <a:r>
              <a:rPr lang="en-US" sz="1400" dirty="0"/>
              <a:t> s </a:t>
            </a:r>
            <a:r>
              <a:rPr lang="en-US" sz="1400" dirty="0" err="1"/>
              <a:t>činností</a:t>
            </a:r>
            <a:r>
              <a:rPr lang="en-US" sz="1400" dirty="0"/>
              <a:t> </a:t>
            </a:r>
            <a:r>
              <a:rPr lang="en-US" sz="1400" dirty="0" err="1"/>
              <a:t>firmy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sz="1400" dirty="0"/>
              <a:t>	Je </a:t>
            </a:r>
            <a:r>
              <a:rPr lang="en-US" sz="1400" dirty="0" err="1"/>
              <a:t>vhodný</a:t>
            </a:r>
            <a:r>
              <a:rPr lang="en-US" sz="1400" dirty="0"/>
              <a:t> pro </a:t>
            </a:r>
            <a:r>
              <a:rPr lang="en-US" sz="1400" dirty="0" err="1"/>
              <a:t>cílovou</a:t>
            </a:r>
            <a:r>
              <a:rPr lang="en-US" sz="1400" dirty="0"/>
              <a:t> </a:t>
            </a:r>
            <a:r>
              <a:rPr lang="en-US" sz="1400" dirty="0" err="1"/>
              <a:t>skupinu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Dá</a:t>
            </a:r>
            <a:r>
              <a:rPr lang="en-US" sz="1400" dirty="0"/>
              <a:t> se </a:t>
            </a:r>
            <a:r>
              <a:rPr lang="en-US" sz="1400" dirty="0" err="1"/>
              <a:t>zapamatovat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Může</a:t>
            </a:r>
            <a:r>
              <a:rPr lang="en-US" sz="1400" dirty="0"/>
              <a:t> </a:t>
            </a:r>
            <a:r>
              <a:rPr lang="en-US" sz="1400" dirty="0" err="1"/>
              <a:t>být</a:t>
            </a:r>
            <a:r>
              <a:rPr lang="en-US" sz="1400" dirty="0"/>
              <a:t> v </a:t>
            </a:r>
            <a:r>
              <a:rPr lang="en-US" sz="1400" dirty="0" err="1"/>
              <a:t>budoucnu</a:t>
            </a:r>
            <a:r>
              <a:rPr lang="en-US" sz="1400" dirty="0"/>
              <a:t> </a:t>
            </a:r>
            <a:r>
              <a:rPr lang="en-US" sz="1400" dirty="0" err="1"/>
              <a:t>omezující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dirty="0" err="1"/>
              <a:t>Jazyková</a:t>
            </a:r>
            <a:r>
              <a:rPr lang="en-US" dirty="0"/>
              <a:t> </a:t>
            </a:r>
            <a:r>
              <a:rPr lang="en-US" dirty="0" err="1"/>
              <a:t>kritéria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Nepodobá</a:t>
            </a:r>
            <a:r>
              <a:rPr lang="en-US" dirty="0"/>
              <a:t> se </a:t>
            </a:r>
            <a:r>
              <a:rPr lang="en-US" dirty="0" err="1"/>
              <a:t>známému</a:t>
            </a:r>
            <a:r>
              <a:rPr lang="en-US" dirty="0"/>
              <a:t> </a:t>
            </a:r>
            <a:r>
              <a:rPr lang="en-US" dirty="0" err="1"/>
              <a:t>názvu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Jak </a:t>
            </a:r>
            <a:r>
              <a:rPr lang="en-US" dirty="0" err="1"/>
              <a:t>funguje</a:t>
            </a:r>
            <a:r>
              <a:rPr lang="en-US" dirty="0"/>
              <a:t> v </a:t>
            </a:r>
            <a:r>
              <a:rPr lang="en-US" dirty="0" err="1"/>
              <a:t>různých</a:t>
            </a:r>
            <a:r>
              <a:rPr lang="en-US" dirty="0"/>
              <a:t> </a:t>
            </a:r>
            <a:r>
              <a:rPr lang="en-US" dirty="0" err="1"/>
              <a:t>jazycích</a:t>
            </a:r>
            <a:r>
              <a:rPr lang="en-US" dirty="0"/>
              <a:t>?		</a:t>
            </a:r>
          </a:p>
        </p:txBody>
      </p:sp>
    </p:spTree>
    <p:extLst>
      <p:ext uri="{BB962C8B-B14F-4D97-AF65-F5344CB8AC3E}">
        <p14:creationId xmlns:p14="http://schemas.microsoft.com/office/powerpoint/2010/main" val="31880132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8A3C-46F9-6143-A905-82D41047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značky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A560-702C-5540-9F72-421865DE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Strategická</a:t>
            </a:r>
            <a:r>
              <a:rPr lang="en-US" dirty="0"/>
              <a:t> </a:t>
            </a:r>
            <a:r>
              <a:rPr lang="en-US" dirty="0" err="1"/>
              <a:t>kritéria</a:t>
            </a:r>
            <a:endParaRPr lang="en-US" dirty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Zachycuje</a:t>
            </a:r>
            <a:r>
              <a:rPr lang="en-US" sz="1400" dirty="0"/>
              <a:t> </a:t>
            </a:r>
            <a:r>
              <a:rPr lang="en-US" sz="1400" dirty="0" err="1"/>
              <a:t>název</a:t>
            </a:r>
            <a:r>
              <a:rPr lang="en-US" sz="1400" dirty="0"/>
              <a:t> </a:t>
            </a:r>
            <a:r>
              <a:rPr lang="en-US" sz="1400" dirty="0" err="1"/>
              <a:t>ideu</a:t>
            </a:r>
            <a:r>
              <a:rPr lang="en-US" sz="1400" dirty="0"/>
              <a:t> </a:t>
            </a:r>
            <a:r>
              <a:rPr lang="en-US" sz="1400" dirty="0" err="1"/>
              <a:t>značky</a:t>
            </a:r>
            <a:r>
              <a:rPr lang="en-US" sz="1400" dirty="0"/>
              <a:t> </a:t>
            </a:r>
            <a:r>
              <a:rPr lang="en-US" sz="1400" dirty="0" err="1"/>
              <a:t>smysluplně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Souvisí</a:t>
            </a:r>
            <a:r>
              <a:rPr lang="en-US" sz="1400" dirty="0"/>
              <a:t> s </a:t>
            </a:r>
            <a:r>
              <a:rPr lang="en-US" sz="1400" dirty="0" err="1"/>
              <a:t>činností</a:t>
            </a:r>
            <a:r>
              <a:rPr lang="en-US" sz="1400" dirty="0"/>
              <a:t> </a:t>
            </a:r>
            <a:r>
              <a:rPr lang="en-US" sz="1400" dirty="0" err="1"/>
              <a:t>firmy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sz="1400" dirty="0"/>
              <a:t>	Je </a:t>
            </a:r>
            <a:r>
              <a:rPr lang="en-US" sz="1400" dirty="0" err="1"/>
              <a:t>vhodný</a:t>
            </a:r>
            <a:r>
              <a:rPr lang="en-US" sz="1400" dirty="0"/>
              <a:t> pro </a:t>
            </a:r>
            <a:r>
              <a:rPr lang="en-US" sz="1400" dirty="0" err="1"/>
              <a:t>cílovou</a:t>
            </a:r>
            <a:r>
              <a:rPr lang="en-US" sz="1400" dirty="0"/>
              <a:t> </a:t>
            </a:r>
            <a:r>
              <a:rPr lang="en-US" sz="1400" dirty="0" err="1"/>
              <a:t>skupinu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Dá</a:t>
            </a:r>
            <a:r>
              <a:rPr lang="en-US" sz="1400" dirty="0"/>
              <a:t> se </a:t>
            </a:r>
            <a:r>
              <a:rPr lang="en-US" sz="1400" dirty="0" err="1"/>
              <a:t>zapamatovat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Může</a:t>
            </a:r>
            <a:r>
              <a:rPr lang="en-US" sz="1400" dirty="0"/>
              <a:t> </a:t>
            </a:r>
            <a:r>
              <a:rPr lang="en-US" sz="1400" dirty="0" err="1"/>
              <a:t>být</a:t>
            </a:r>
            <a:r>
              <a:rPr lang="en-US" sz="1400" dirty="0"/>
              <a:t> v </a:t>
            </a:r>
            <a:r>
              <a:rPr lang="en-US" sz="1400" dirty="0" err="1"/>
              <a:t>budoucnu</a:t>
            </a:r>
            <a:r>
              <a:rPr lang="en-US" sz="1400" dirty="0"/>
              <a:t> </a:t>
            </a:r>
            <a:r>
              <a:rPr lang="en-US" sz="1400" dirty="0" err="1"/>
              <a:t>omezující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dirty="0" err="1"/>
              <a:t>Jazyková</a:t>
            </a:r>
            <a:r>
              <a:rPr lang="en-US" dirty="0"/>
              <a:t> </a:t>
            </a:r>
            <a:r>
              <a:rPr lang="en-US" dirty="0" err="1"/>
              <a:t>kritéria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Nepodobá</a:t>
            </a:r>
            <a:r>
              <a:rPr lang="en-US" dirty="0"/>
              <a:t> se </a:t>
            </a:r>
            <a:r>
              <a:rPr lang="en-US" dirty="0" err="1"/>
              <a:t>známému</a:t>
            </a:r>
            <a:r>
              <a:rPr lang="en-US" dirty="0"/>
              <a:t> </a:t>
            </a:r>
            <a:r>
              <a:rPr lang="en-US" dirty="0" err="1"/>
              <a:t>názvu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Jak </a:t>
            </a:r>
            <a:r>
              <a:rPr lang="en-US" dirty="0" err="1"/>
              <a:t>funguje</a:t>
            </a:r>
            <a:r>
              <a:rPr lang="en-US" dirty="0"/>
              <a:t> v </a:t>
            </a:r>
            <a:r>
              <a:rPr lang="en-US" dirty="0" err="1"/>
              <a:t>různých</a:t>
            </a:r>
            <a:r>
              <a:rPr lang="en-US" dirty="0"/>
              <a:t> </a:t>
            </a:r>
            <a:r>
              <a:rPr lang="en-US" dirty="0" err="1"/>
              <a:t>jazycích</a:t>
            </a:r>
            <a:r>
              <a:rPr lang="en-US" dirty="0"/>
              <a:t>?		</a:t>
            </a:r>
          </a:p>
        </p:txBody>
      </p:sp>
      <p:pic>
        <p:nvPicPr>
          <p:cNvPr id="21506" name="Picture 2" descr="hoven | Loupak.cz">
            <a:extLst>
              <a:ext uri="{FF2B5EF4-FFF2-40B4-BE49-F238E27FC236}">
                <a16:creationId xmlns:a16="http://schemas.microsoft.com/office/drawing/2014/main" id="{287E431E-0E55-AF4C-9E14-F2066F7F6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59" y="2383604"/>
            <a:ext cx="4741699" cy="379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439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8A3C-46F9-6143-A905-82D41047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značky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A560-702C-5540-9F72-421865DE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Strategická</a:t>
            </a:r>
            <a:r>
              <a:rPr lang="en-US" dirty="0"/>
              <a:t> </a:t>
            </a:r>
            <a:r>
              <a:rPr lang="en-US" dirty="0" err="1"/>
              <a:t>kritéria</a:t>
            </a:r>
            <a:endParaRPr lang="en-US" dirty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Zachycuje</a:t>
            </a:r>
            <a:r>
              <a:rPr lang="en-US" sz="1400" dirty="0"/>
              <a:t> </a:t>
            </a:r>
            <a:r>
              <a:rPr lang="en-US" sz="1400" dirty="0" err="1"/>
              <a:t>název</a:t>
            </a:r>
            <a:r>
              <a:rPr lang="en-US" sz="1400" dirty="0"/>
              <a:t> </a:t>
            </a:r>
            <a:r>
              <a:rPr lang="en-US" sz="1400" dirty="0" err="1"/>
              <a:t>ideu</a:t>
            </a:r>
            <a:r>
              <a:rPr lang="en-US" sz="1400" dirty="0"/>
              <a:t> </a:t>
            </a:r>
            <a:r>
              <a:rPr lang="en-US" sz="1400" dirty="0" err="1"/>
              <a:t>značky</a:t>
            </a:r>
            <a:r>
              <a:rPr lang="en-US" sz="1400" dirty="0"/>
              <a:t> </a:t>
            </a:r>
            <a:r>
              <a:rPr lang="en-US" sz="1400" dirty="0" err="1"/>
              <a:t>smysluplně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Souvisí</a:t>
            </a:r>
            <a:r>
              <a:rPr lang="en-US" sz="1400" dirty="0"/>
              <a:t> s </a:t>
            </a:r>
            <a:r>
              <a:rPr lang="en-US" sz="1400" dirty="0" err="1"/>
              <a:t>činností</a:t>
            </a:r>
            <a:r>
              <a:rPr lang="en-US" sz="1400" dirty="0"/>
              <a:t> </a:t>
            </a:r>
            <a:r>
              <a:rPr lang="en-US" sz="1400" dirty="0" err="1"/>
              <a:t>firmy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sz="1400" dirty="0"/>
              <a:t>	Je </a:t>
            </a:r>
            <a:r>
              <a:rPr lang="en-US" sz="1400" dirty="0" err="1"/>
              <a:t>vhodný</a:t>
            </a:r>
            <a:r>
              <a:rPr lang="en-US" sz="1400" dirty="0"/>
              <a:t> pro </a:t>
            </a:r>
            <a:r>
              <a:rPr lang="en-US" sz="1400" dirty="0" err="1"/>
              <a:t>cílovou</a:t>
            </a:r>
            <a:r>
              <a:rPr lang="en-US" sz="1400" dirty="0"/>
              <a:t> </a:t>
            </a:r>
            <a:r>
              <a:rPr lang="en-US" sz="1400" dirty="0" err="1"/>
              <a:t>skupinu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Dá</a:t>
            </a:r>
            <a:r>
              <a:rPr lang="en-US" sz="1400" dirty="0"/>
              <a:t> se </a:t>
            </a:r>
            <a:r>
              <a:rPr lang="en-US" sz="1400" dirty="0" err="1"/>
              <a:t>zapamatovat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Může</a:t>
            </a:r>
            <a:r>
              <a:rPr lang="en-US" sz="1400" dirty="0"/>
              <a:t> </a:t>
            </a:r>
            <a:r>
              <a:rPr lang="en-US" sz="1400" dirty="0" err="1"/>
              <a:t>být</a:t>
            </a:r>
            <a:r>
              <a:rPr lang="en-US" sz="1400" dirty="0"/>
              <a:t> v </a:t>
            </a:r>
            <a:r>
              <a:rPr lang="en-US" sz="1400" dirty="0" err="1"/>
              <a:t>budoucnu</a:t>
            </a:r>
            <a:r>
              <a:rPr lang="en-US" sz="1400" dirty="0"/>
              <a:t> </a:t>
            </a:r>
            <a:r>
              <a:rPr lang="en-US" sz="1400" dirty="0" err="1"/>
              <a:t>omezující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dirty="0" err="1"/>
              <a:t>Jazyková</a:t>
            </a:r>
            <a:r>
              <a:rPr lang="en-US" dirty="0"/>
              <a:t> </a:t>
            </a:r>
            <a:r>
              <a:rPr lang="en-US" dirty="0" err="1"/>
              <a:t>kritéria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Nepodobá</a:t>
            </a:r>
            <a:r>
              <a:rPr lang="en-US" dirty="0"/>
              <a:t> se </a:t>
            </a:r>
            <a:r>
              <a:rPr lang="en-US" dirty="0" err="1"/>
              <a:t>známému</a:t>
            </a:r>
            <a:r>
              <a:rPr lang="en-US" dirty="0"/>
              <a:t> </a:t>
            </a:r>
            <a:r>
              <a:rPr lang="en-US" dirty="0" err="1"/>
              <a:t>názvu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Jak </a:t>
            </a:r>
            <a:r>
              <a:rPr lang="en-US" dirty="0" err="1"/>
              <a:t>funguje</a:t>
            </a:r>
            <a:r>
              <a:rPr lang="en-US" dirty="0"/>
              <a:t> v </a:t>
            </a:r>
            <a:r>
              <a:rPr lang="en-US" dirty="0" err="1"/>
              <a:t>různých</a:t>
            </a:r>
            <a:r>
              <a:rPr lang="en-US" dirty="0"/>
              <a:t> </a:t>
            </a:r>
            <a:r>
              <a:rPr lang="en-US" dirty="0" err="1"/>
              <a:t>jazycích</a:t>
            </a:r>
            <a:r>
              <a:rPr lang="en-US" dirty="0"/>
              <a:t>?		</a:t>
            </a:r>
          </a:p>
        </p:txBody>
      </p:sp>
      <p:pic>
        <p:nvPicPr>
          <p:cNvPr id="21506" name="Picture 2" descr="hoven | Loupak.cz">
            <a:extLst>
              <a:ext uri="{FF2B5EF4-FFF2-40B4-BE49-F238E27FC236}">
                <a16:creationId xmlns:a16="http://schemas.microsoft.com/office/drawing/2014/main" id="{287E431E-0E55-AF4C-9E14-F2066F7F6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59" y="2383604"/>
            <a:ext cx="4741699" cy="379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74BD7B-AAB8-5741-8F2E-B96CD4068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141" y="229011"/>
            <a:ext cx="6718438" cy="26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57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8A3C-46F9-6143-A905-82D41047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značky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A560-702C-5540-9F72-421865DE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Strategická</a:t>
            </a:r>
            <a:r>
              <a:rPr lang="en-US" dirty="0"/>
              <a:t> </a:t>
            </a:r>
            <a:r>
              <a:rPr lang="en-US" dirty="0" err="1"/>
              <a:t>kritéria</a:t>
            </a:r>
            <a:endParaRPr lang="en-US" dirty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Zachycuje</a:t>
            </a:r>
            <a:r>
              <a:rPr lang="en-US" sz="1400" dirty="0"/>
              <a:t> </a:t>
            </a:r>
            <a:r>
              <a:rPr lang="en-US" sz="1400" dirty="0" err="1"/>
              <a:t>název</a:t>
            </a:r>
            <a:r>
              <a:rPr lang="en-US" sz="1400" dirty="0"/>
              <a:t> </a:t>
            </a:r>
            <a:r>
              <a:rPr lang="en-US" sz="1400" dirty="0" err="1"/>
              <a:t>ideu</a:t>
            </a:r>
            <a:r>
              <a:rPr lang="en-US" sz="1400" dirty="0"/>
              <a:t> </a:t>
            </a:r>
            <a:r>
              <a:rPr lang="en-US" sz="1400" dirty="0" err="1"/>
              <a:t>značky</a:t>
            </a:r>
            <a:r>
              <a:rPr lang="en-US" sz="1400" dirty="0"/>
              <a:t> </a:t>
            </a:r>
            <a:r>
              <a:rPr lang="en-US" sz="1400" dirty="0" err="1"/>
              <a:t>smysluplně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Souvisí</a:t>
            </a:r>
            <a:r>
              <a:rPr lang="en-US" sz="1400" dirty="0"/>
              <a:t> s </a:t>
            </a:r>
            <a:r>
              <a:rPr lang="en-US" sz="1400" dirty="0" err="1"/>
              <a:t>činností</a:t>
            </a:r>
            <a:r>
              <a:rPr lang="en-US" sz="1400" dirty="0"/>
              <a:t> </a:t>
            </a:r>
            <a:r>
              <a:rPr lang="en-US" sz="1400" dirty="0" err="1"/>
              <a:t>firmy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sz="1400" dirty="0"/>
              <a:t>	Je </a:t>
            </a:r>
            <a:r>
              <a:rPr lang="en-US" sz="1400" dirty="0" err="1"/>
              <a:t>vhodný</a:t>
            </a:r>
            <a:r>
              <a:rPr lang="en-US" sz="1400" dirty="0"/>
              <a:t> pro </a:t>
            </a:r>
            <a:r>
              <a:rPr lang="en-US" sz="1400" dirty="0" err="1"/>
              <a:t>cílovou</a:t>
            </a:r>
            <a:r>
              <a:rPr lang="en-US" sz="1400" dirty="0"/>
              <a:t> </a:t>
            </a:r>
            <a:r>
              <a:rPr lang="en-US" sz="1400" dirty="0" err="1"/>
              <a:t>skupinu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Dá</a:t>
            </a:r>
            <a:r>
              <a:rPr lang="en-US" sz="1400" dirty="0"/>
              <a:t> se </a:t>
            </a:r>
            <a:r>
              <a:rPr lang="en-US" sz="1400" dirty="0" err="1"/>
              <a:t>zapamatovat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Může</a:t>
            </a:r>
            <a:r>
              <a:rPr lang="en-US" sz="1400" dirty="0"/>
              <a:t> </a:t>
            </a:r>
            <a:r>
              <a:rPr lang="en-US" sz="1400" dirty="0" err="1"/>
              <a:t>být</a:t>
            </a:r>
            <a:r>
              <a:rPr lang="en-US" sz="1400" dirty="0"/>
              <a:t> v </a:t>
            </a:r>
            <a:r>
              <a:rPr lang="en-US" sz="1400" dirty="0" err="1"/>
              <a:t>budoucnu</a:t>
            </a:r>
            <a:r>
              <a:rPr lang="en-US" sz="1400" dirty="0"/>
              <a:t> </a:t>
            </a:r>
            <a:r>
              <a:rPr lang="en-US" sz="1400" dirty="0" err="1"/>
              <a:t>omezující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dirty="0" err="1"/>
              <a:t>Jazyková</a:t>
            </a:r>
            <a:r>
              <a:rPr lang="en-US" dirty="0"/>
              <a:t> </a:t>
            </a:r>
            <a:r>
              <a:rPr lang="en-US" dirty="0" err="1"/>
              <a:t>kritéria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Nepodobá</a:t>
            </a:r>
            <a:r>
              <a:rPr lang="en-US" dirty="0"/>
              <a:t> se </a:t>
            </a:r>
            <a:r>
              <a:rPr lang="en-US" dirty="0" err="1"/>
              <a:t>známému</a:t>
            </a:r>
            <a:r>
              <a:rPr lang="en-US" dirty="0"/>
              <a:t> </a:t>
            </a:r>
            <a:r>
              <a:rPr lang="en-US" dirty="0" err="1"/>
              <a:t>názvu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Jak </a:t>
            </a:r>
            <a:r>
              <a:rPr lang="en-US" dirty="0" err="1"/>
              <a:t>funguje</a:t>
            </a:r>
            <a:r>
              <a:rPr lang="en-US" dirty="0"/>
              <a:t> v </a:t>
            </a:r>
            <a:r>
              <a:rPr lang="en-US" dirty="0" err="1"/>
              <a:t>různých</a:t>
            </a:r>
            <a:r>
              <a:rPr lang="en-US" dirty="0"/>
              <a:t> </a:t>
            </a:r>
            <a:r>
              <a:rPr lang="en-US" dirty="0" err="1"/>
              <a:t>jazycích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Je </a:t>
            </a:r>
            <a:r>
              <a:rPr lang="en-US" dirty="0" err="1"/>
              <a:t>vyslovitelný</a:t>
            </a:r>
            <a:r>
              <a:rPr lang="en-US" dirty="0"/>
              <a:t>?		</a:t>
            </a:r>
          </a:p>
        </p:txBody>
      </p:sp>
    </p:spTree>
    <p:extLst>
      <p:ext uri="{BB962C8B-B14F-4D97-AF65-F5344CB8AC3E}">
        <p14:creationId xmlns:p14="http://schemas.microsoft.com/office/powerpoint/2010/main" val="11385726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8A3C-46F9-6143-A905-82D41047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značky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A560-702C-5540-9F72-421865DE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Strategická</a:t>
            </a:r>
            <a:r>
              <a:rPr lang="en-US" dirty="0"/>
              <a:t> </a:t>
            </a:r>
            <a:r>
              <a:rPr lang="en-US" dirty="0" err="1"/>
              <a:t>kritéria</a:t>
            </a:r>
            <a:endParaRPr lang="en-US" dirty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Zachycuje</a:t>
            </a:r>
            <a:r>
              <a:rPr lang="en-US" sz="1400" dirty="0"/>
              <a:t> </a:t>
            </a:r>
            <a:r>
              <a:rPr lang="en-US" sz="1400" dirty="0" err="1"/>
              <a:t>název</a:t>
            </a:r>
            <a:r>
              <a:rPr lang="en-US" sz="1400" dirty="0"/>
              <a:t> </a:t>
            </a:r>
            <a:r>
              <a:rPr lang="en-US" sz="1400" dirty="0" err="1"/>
              <a:t>ideu</a:t>
            </a:r>
            <a:r>
              <a:rPr lang="en-US" sz="1400" dirty="0"/>
              <a:t> </a:t>
            </a:r>
            <a:r>
              <a:rPr lang="en-US" sz="1400" dirty="0" err="1"/>
              <a:t>značky</a:t>
            </a:r>
            <a:r>
              <a:rPr lang="en-US" sz="1400" dirty="0"/>
              <a:t> </a:t>
            </a:r>
            <a:r>
              <a:rPr lang="en-US" sz="1400" dirty="0" err="1"/>
              <a:t>smysluplně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Souvisí</a:t>
            </a:r>
            <a:r>
              <a:rPr lang="en-US" sz="1400" dirty="0"/>
              <a:t> s </a:t>
            </a:r>
            <a:r>
              <a:rPr lang="en-US" sz="1400" dirty="0" err="1"/>
              <a:t>činností</a:t>
            </a:r>
            <a:r>
              <a:rPr lang="en-US" sz="1400" dirty="0"/>
              <a:t> </a:t>
            </a:r>
            <a:r>
              <a:rPr lang="en-US" sz="1400" dirty="0" err="1"/>
              <a:t>firmy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sz="1400" dirty="0"/>
              <a:t>	Je </a:t>
            </a:r>
            <a:r>
              <a:rPr lang="en-US" sz="1400" dirty="0" err="1"/>
              <a:t>vhodný</a:t>
            </a:r>
            <a:r>
              <a:rPr lang="en-US" sz="1400" dirty="0"/>
              <a:t> pro </a:t>
            </a:r>
            <a:r>
              <a:rPr lang="en-US" sz="1400" dirty="0" err="1"/>
              <a:t>cílovou</a:t>
            </a:r>
            <a:r>
              <a:rPr lang="en-US" sz="1400" dirty="0"/>
              <a:t> </a:t>
            </a:r>
            <a:r>
              <a:rPr lang="en-US" sz="1400" dirty="0" err="1"/>
              <a:t>skupinu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Dá</a:t>
            </a:r>
            <a:r>
              <a:rPr lang="en-US" sz="1400" dirty="0"/>
              <a:t> se </a:t>
            </a:r>
            <a:r>
              <a:rPr lang="en-US" sz="1400" dirty="0" err="1"/>
              <a:t>zapamatovat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Může</a:t>
            </a:r>
            <a:r>
              <a:rPr lang="en-US" sz="1400" dirty="0"/>
              <a:t> </a:t>
            </a:r>
            <a:r>
              <a:rPr lang="en-US" sz="1400" dirty="0" err="1"/>
              <a:t>být</a:t>
            </a:r>
            <a:r>
              <a:rPr lang="en-US" sz="1400" dirty="0"/>
              <a:t> v </a:t>
            </a:r>
            <a:r>
              <a:rPr lang="en-US" sz="1400" dirty="0" err="1"/>
              <a:t>budoucnu</a:t>
            </a:r>
            <a:r>
              <a:rPr lang="en-US" sz="1400" dirty="0"/>
              <a:t> </a:t>
            </a:r>
            <a:r>
              <a:rPr lang="en-US" sz="1400" dirty="0" err="1"/>
              <a:t>omezující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dirty="0" err="1"/>
              <a:t>Jazyková</a:t>
            </a:r>
            <a:r>
              <a:rPr lang="en-US" dirty="0"/>
              <a:t> </a:t>
            </a:r>
            <a:r>
              <a:rPr lang="en-US" dirty="0" err="1"/>
              <a:t>kritéria</a:t>
            </a:r>
            <a:endParaRPr lang="en-US" dirty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Nepodobá</a:t>
            </a:r>
            <a:r>
              <a:rPr lang="en-US" sz="1400" dirty="0"/>
              <a:t> se </a:t>
            </a:r>
            <a:r>
              <a:rPr lang="en-US" sz="1400" dirty="0" err="1"/>
              <a:t>známému</a:t>
            </a:r>
            <a:r>
              <a:rPr lang="en-US" sz="1400" dirty="0"/>
              <a:t> </a:t>
            </a:r>
            <a:r>
              <a:rPr lang="en-US" sz="1400" dirty="0" err="1"/>
              <a:t>názvu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r>
              <a:rPr lang="en-US" sz="1400" dirty="0"/>
              <a:t>	Jak </a:t>
            </a:r>
            <a:r>
              <a:rPr lang="en-US" sz="1400" dirty="0" err="1"/>
              <a:t>funguje</a:t>
            </a:r>
            <a:r>
              <a:rPr lang="en-US" sz="1400" dirty="0"/>
              <a:t> v </a:t>
            </a:r>
            <a:r>
              <a:rPr lang="en-US" sz="1400" dirty="0" err="1"/>
              <a:t>různých</a:t>
            </a:r>
            <a:r>
              <a:rPr lang="en-US" sz="1400" dirty="0"/>
              <a:t> </a:t>
            </a:r>
            <a:r>
              <a:rPr lang="en-US" sz="1400" dirty="0" err="1"/>
              <a:t>jazycích</a:t>
            </a:r>
            <a:r>
              <a:rPr lang="en-US" sz="1400" dirty="0"/>
              <a:t>? Je </a:t>
            </a:r>
            <a:r>
              <a:rPr lang="en-US" sz="1400" dirty="0" err="1"/>
              <a:t>vyslovitelný</a:t>
            </a:r>
            <a:r>
              <a:rPr lang="en-US" sz="1400" dirty="0"/>
              <a:t>? 	</a:t>
            </a:r>
          </a:p>
          <a:p>
            <a:pPr marL="0" indent="0">
              <a:buNone/>
            </a:pPr>
            <a:r>
              <a:rPr lang="en-US" dirty="0" err="1"/>
              <a:t>Právní</a:t>
            </a:r>
            <a:r>
              <a:rPr lang="en-US" dirty="0"/>
              <a:t> </a:t>
            </a:r>
            <a:r>
              <a:rPr lang="en-US" dirty="0" err="1"/>
              <a:t>kritéria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registrovat</a:t>
            </a:r>
            <a:r>
              <a:rPr lang="en-US" dirty="0"/>
              <a:t>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známku</a:t>
            </a:r>
            <a:r>
              <a:rPr lang="en-US" dirty="0"/>
              <a:t> a </a:t>
            </a:r>
            <a:r>
              <a:rPr lang="en-US" dirty="0" err="1"/>
              <a:t>doménu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25509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8A3C-46F9-6143-A905-82D41047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Název značky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A560-702C-5540-9F72-421865DE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Strategická kritéria</a:t>
            </a:r>
          </a:p>
          <a:p>
            <a:pPr marL="0" indent="0">
              <a:buNone/>
            </a:pPr>
            <a:r>
              <a:rPr lang="en-US" sz="1400"/>
              <a:t>	Zachycuje název ideu značky smysluplně?</a:t>
            </a:r>
            <a:endParaRPr lang="en-US" sz="1400" dirty="0"/>
          </a:p>
          <a:p>
            <a:pPr marL="0" indent="0">
              <a:buNone/>
            </a:pPr>
            <a:r>
              <a:rPr lang="en-US" sz="1400"/>
              <a:t>	Souvisí s činností firmy?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/>
              <a:t>Je vhodný pro cílovou skupinu?</a:t>
            </a:r>
            <a:endParaRPr lang="en-US" sz="1400" dirty="0"/>
          </a:p>
          <a:p>
            <a:pPr marL="0" indent="0">
              <a:buNone/>
            </a:pPr>
            <a:r>
              <a:rPr lang="en-US" sz="1400"/>
              <a:t>	Dá se zapamatovat?</a:t>
            </a:r>
            <a:endParaRPr lang="en-US" sz="1400" dirty="0"/>
          </a:p>
          <a:p>
            <a:pPr marL="0" indent="0">
              <a:buNone/>
            </a:pPr>
            <a:r>
              <a:rPr lang="en-US" sz="1400"/>
              <a:t>	Může být v budoucnu omezující?</a:t>
            </a:r>
            <a:endParaRPr lang="en-US" sz="1400" dirty="0"/>
          </a:p>
          <a:p>
            <a:pPr marL="0" indent="0">
              <a:buNone/>
            </a:pPr>
            <a:r>
              <a:rPr lang="en-US"/>
              <a:t>Jazyková kritéria</a:t>
            </a:r>
          </a:p>
          <a:p>
            <a:pPr marL="0" indent="0">
              <a:buNone/>
            </a:pPr>
            <a:r>
              <a:rPr lang="en-US" sz="1400"/>
              <a:t>	Nepodobá se známému názvu?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/>
              <a:t>Jak funguje v různých jazycích? Je vyslovitelný? </a:t>
            </a:r>
            <a:r>
              <a:rPr lang="en-US" sz="1400" dirty="0"/>
              <a:t>	</a:t>
            </a:r>
          </a:p>
          <a:p>
            <a:pPr marL="0" indent="0">
              <a:buNone/>
            </a:pPr>
            <a:r>
              <a:rPr lang="en-US"/>
              <a:t>Právní kritéria</a:t>
            </a:r>
          </a:p>
          <a:p>
            <a:pPr marL="0" indent="0">
              <a:buNone/>
            </a:pPr>
            <a:r>
              <a:rPr lang="en-US"/>
              <a:t>	Lze registrovat obchodní známku a doménu?</a:t>
            </a:r>
            <a:endParaRPr lang="en-US" dirty="0"/>
          </a:p>
        </p:txBody>
      </p:sp>
      <p:pic>
        <p:nvPicPr>
          <p:cNvPr id="26628" name="Picture 4" descr="Spor o značku aneb Jak zneužili kachnu a psa : Marketing journal">
            <a:extLst>
              <a:ext uri="{FF2B5EF4-FFF2-40B4-BE49-F238E27FC236}">
                <a16:creationId xmlns:a16="http://schemas.microsoft.com/office/drawing/2014/main" id="{9EA9775E-29A5-2248-AC4A-5BE2CD1C4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0" y="0"/>
            <a:ext cx="6242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Pivovar Beerserker Duck and Dog - Svaz – minipivovary, pivovary">
            <a:extLst>
              <a:ext uri="{FF2B5EF4-FFF2-40B4-BE49-F238E27FC236}">
                <a16:creationId xmlns:a16="http://schemas.microsoft.com/office/drawing/2014/main" id="{49FFD152-C578-1D4F-81C4-95390DF0A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055813"/>
            <a:ext cx="6502400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8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1B5EF-5749-1C4D-873F-2628C1D4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 </a:t>
            </a:r>
            <a:r>
              <a:rPr lang="en-US" dirty="0" err="1"/>
              <a:t>zákazníka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E7D36-7CE8-8047-9D28-7D6F779B9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Zjednodušuje</a:t>
            </a:r>
            <a:r>
              <a:rPr lang="en-US" dirty="0"/>
              <a:t> </a:t>
            </a:r>
            <a:r>
              <a:rPr lang="en-US" dirty="0" err="1"/>
              <a:t>orientaci</a:t>
            </a:r>
            <a:endParaRPr lang="en-US" dirty="0"/>
          </a:p>
          <a:p>
            <a:r>
              <a:rPr lang="en-US" dirty="0" err="1"/>
              <a:t>Signalizuje</a:t>
            </a:r>
            <a:r>
              <a:rPr lang="en-US" dirty="0"/>
              <a:t> </a:t>
            </a:r>
            <a:r>
              <a:rPr lang="en-US" dirty="0" err="1"/>
              <a:t>zákazníkovi</a:t>
            </a:r>
            <a:r>
              <a:rPr lang="en-US" dirty="0"/>
              <a:t> </a:t>
            </a:r>
            <a:r>
              <a:rPr lang="en-US" dirty="0" err="1"/>
              <a:t>kvalitu</a:t>
            </a:r>
            <a:r>
              <a:rPr lang="en-US" dirty="0"/>
              <a:t>, standard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globalizace</a:t>
            </a:r>
            <a:r>
              <a:rPr lang="en-US" dirty="0"/>
              <a:t> / </a:t>
            </a:r>
            <a:r>
              <a:rPr lang="en-US" dirty="0" err="1"/>
              <a:t>lokalizace</a:t>
            </a:r>
            <a:r>
              <a:rPr lang="en-US" dirty="0"/>
              <a:t>)</a:t>
            </a:r>
          </a:p>
          <a:p>
            <a:r>
              <a:rPr lang="en-US" dirty="0" err="1"/>
              <a:t>Zákazník</a:t>
            </a:r>
            <a:r>
              <a:rPr lang="en-US" dirty="0"/>
              <a:t> </a:t>
            </a:r>
            <a:r>
              <a:rPr lang="en-US" dirty="0" err="1"/>
              <a:t>něco</a:t>
            </a:r>
            <a:r>
              <a:rPr lang="en-US" dirty="0"/>
              <a:t> </a:t>
            </a:r>
            <a:r>
              <a:rPr lang="en-US" dirty="0" err="1"/>
              <a:t>signalizuje</a:t>
            </a:r>
            <a:r>
              <a:rPr lang="en-US" dirty="0"/>
              <a:t> </a:t>
            </a:r>
            <a:r>
              <a:rPr lang="en-US" dirty="0" err="1"/>
              <a:t>značkou</a:t>
            </a:r>
            <a:r>
              <a:rPr lang="en-US" dirty="0"/>
              <a:t> </a:t>
            </a:r>
            <a:r>
              <a:rPr lang="en-US" dirty="0" err="1"/>
              <a:t>kterou</a:t>
            </a:r>
            <a:r>
              <a:rPr lang="en-US" dirty="0"/>
              <a:t> </a:t>
            </a:r>
            <a:r>
              <a:rPr lang="en-US" dirty="0" err="1"/>
              <a:t>kupuje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7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B025-E577-9C46-8F57-FE5B3C4B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 </a:t>
            </a:r>
            <a:r>
              <a:rPr lang="en-US" dirty="0" err="1"/>
              <a:t>firmu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B1BBD-8924-4447-95BD-3533F5873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Identifikace</a:t>
            </a:r>
            <a:endParaRPr lang="en-US" dirty="0"/>
          </a:p>
          <a:p>
            <a:r>
              <a:rPr lang="en-US" dirty="0" err="1"/>
              <a:t>Odlišení</a:t>
            </a:r>
            <a:r>
              <a:rPr lang="en-US" dirty="0"/>
              <a:t> od </a:t>
            </a:r>
            <a:r>
              <a:rPr lang="en-US" dirty="0" err="1"/>
              <a:t>konkurence</a:t>
            </a:r>
            <a:endParaRPr lang="en-US" dirty="0"/>
          </a:p>
          <a:p>
            <a:r>
              <a:rPr lang="en-US" dirty="0" err="1"/>
              <a:t>Legální</a:t>
            </a:r>
            <a:r>
              <a:rPr lang="en-US" dirty="0"/>
              <a:t> </a:t>
            </a:r>
            <a:r>
              <a:rPr lang="en-US" dirty="0" err="1"/>
              <a:t>ochrana</a:t>
            </a:r>
            <a:endParaRPr lang="en-US" dirty="0"/>
          </a:p>
          <a:p>
            <a:r>
              <a:rPr lang="en-US" dirty="0" err="1"/>
              <a:t>Vyšší</a:t>
            </a:r>
            <a:r>
              <a:rPr lang="en-US" dirty="0"/>
              <a:t> </a:t>
            </a:r>
            <a:r>
              <a:rPr lang="en-US" dirty="0" err="1"/>
              <a:t>marže</a:t>
            </a:r>
            <a:r>
              <a:rPr lang="en-US" dirty="0"/>
              <a:t>, </a:t>
            </a:r>
            <a:r>
              <a:rPr lang="en-US" dirty="0" err="1"/>
              <a:t>efektivita</a:t>
            </a:r>
            <a:r>
              <a:rPr lang="en-US" dirty="0"/>
              <a:t> </a:t>
            </a:r>
            <a:r>
              <a:rPr lang="en-US" dirty="0" err="1"/>
              <a:t>kampaní</a:t>
            </a:r>
            <a:r>
              <a:rPr lang="en-US" dirty="0"/>
              <a:t>, </a:t>
            </a:r>
            <a:r>
              <a:rPr lang="en-US" dirty="0" err="1"/>
              <a:t>loajalita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70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9E0B-3F88-AE42-ABAF-DB7ED071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Vize</a:t>
            </a:r>
            <a:r>
              <a:rPr lang="en-US" dirty="0"/>
              <a:t> a 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A483-AB1E-B541-BC19-E7384BB19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4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9E0B-3F88-AE42-ABAF-DB7ED071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Vize</a:t>
            </a:r>
            <a:r>
              <a:rPr lang="en-US" dirty="0"/>
              <a:t> a 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A483-AB1E-B541-BC19-E7384BB19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Aby to </a:t>
            </a:r>
            <a:r>
              <a:rPr lang="en-US" dirty="0" err="1"/>
              <a:t>drželo</a:t>
            </a:r>
            <a:r>
              <a:rPr lang="en-US" dirty="0"/>
              <a:t> po </a:t>
            </a:r>
            <a:r>
              <a:rPr lang="en-US" dirty="0" err="1"/>
              <a:t>hromadě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Vize</a:t>
            </a:r>
            <a:r>
              <a:rPr lang="en-US" dirty="0"/>
              <a:t>: jak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firma</a:t>
            </a:r>
            <a:r>
              <a:rPr lang="en-US" dirty="0"/>
              <a:t>/</a:t>
            </a:r>
            <a:r>
              <a:rPr lang="en-US" dirty="0" err="1"/>
              <a:t>značka</a:t>
            </a:r>
            <a:r>
              <a:rPr lang="en-US" dirty="0"/>
              <a:t> </a:t>
            </a:r>
            <a:r>
              <a:rPr lang="en-US" dirty="0" err="1"/>
              <a:t>vypadat</a:t>
            </a:r>
            <a:r>
              <a:rPr lang="en-US" dirty="0"/>
              <a:t> za 5 let</a:t>
            </a:r>
          </a:p>
          <a:p>
            <a:pPr marL="0" indent="0">
              <a:buNone/>
            </a:pPr>
            <a:r>
              <a:rPr lang="en-US" i="1" dirty="0"/>
              <a:t>	Sen. </a:t>
            </a:r>
            <a:r>
              <a:rPr lang="en-US" i="1" dirty="0" err="1"/>
              <a:t>Musí</a:t>
            </a:r>
            <a:r>
              <a:rPr lang="en-US" i="1" dirty="0"/>
              <a:t> </a:t>
            </a:r>
            <a:r>
              <a:rPr lang="en-US" i="1" dirty="0" err="1"/>
              <a:t>být</a:t>
            </a:r>
            <a:r>
              <a:rPr lang="en-US" i="1" dirty="0"/>
              <a:t> </a:t>
            </a:r>
            <a:r>
              <a:rPr lang="en-US" i="1" dirty="0" err="1"/>
              <a:t>motivující</a:t>
            </a:r>
            <a:r>
              <a:rPr lang="en-US" i="1" dirty="0"/>
              <a:t>, aby se k </a:t>
            </a:r>
            <a:r>
              <a:rPr lang="en-US" i="1" dirty="0" err="1"/>
              <a:t>ní</a:t>
            </a:r>
            <a:r>
              <a:rPr lang="en-US" i="1" dirty="0"/>
              <a:t> </a:t>
            </a:r>
            <a:r>
              <a:rPr lang="en-US" i="1" dirty="0" err="1"/>
              <a:t>chtěli</a:t>
            </a:r>
            <a:r>
              <a:rPr lang="en-US" i="1" dirty="0"/>
              <a:t> </a:t>
            </a:r>
            <a:r>
              <a:rPr lang="en-US" i="1" dirty="0" err="1"/>
              <a:t>lidé</a:t>
            </a:r>
            <a:r>
              <a:rPr lang="en-US" i="1" dirty="0"/>
              <a:t> </a:t>
            </a:r>
            <a:r>
              <a:rPr lang="en-US" i="1" dirty="0" err="1"/>
              <a:t>přidat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Mise (</a:t>
            </a:r>
            <a:r>
              <a:rPr lang="en-US" dirty="0" err="1"/>
              <a:t>poslání</a:t>
            </a:r>
            <a:r>
              <a:rPr lang="en-US" dirty="0"/>
              <a:t>): </a:t>
            </a:r>
            <a:r>
              <a:rPr lang="en-US" dirty="0" err="1"/>
              <a:t>způsob</a:t>
            </a:r>
            <a:r>
              <a:rPr lang="en-US" dirty="0"/>
              <a:t>, jak </a:t>
            </a:r>
            <a:r>
              <a:rPr lang="en-US" dirty="0" err="1"/>
              <a:t>vize</a:t>
            </a:r>
            <a:r>
              <a:rPr lang="en-US" dirty="0"/>
              <a:t> </a:t>
            </a:r>
            <a:r>
              <a:rPr lang="en-US" dirty="0" err="1"/>
              <a:t>dosáhnout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err="1"/>
              <a:t>Popisuje</a:t>
            </a:r>
            <a:r>
              <a:rPr lang="en-US" i="1" dirty="0"/>
              <a:t> </a:t>
            </a:r>
            <a:r>
              <a:rPr lang="en-US" i="1" dirty="0" err="1"/>
              <a:t>cílovou</a:t>
            </a:r>
            <a:r>
              <a:rPr lang="en-US" i="1" dirty="0"/>
              <a:t> </a:t>
            </a:r>
            <a:r>
              <a:rPr lang="en-US" i="1" dirty="0" err="1"/>
              <a:t>skupinu</a:t>
            </a:r>
            <a:r>
              <a:rPr lang="en-US" i="1" dirty="0"/>
              <a:t> a </a:t>
            </a:r>
            <a:r>
              <a:rPr lang="en-US" i="1" dirty="0" err="1"/>
              <a:t>hodnotu</a:t>
            </a:r>
            <a:r>
              <a:rPr lang="en-US" i="1" dirty="0"/>
              <a:t>, </a:t>
            </a:r>
            <a:r>
              <a:rPr lang="en-US" i="1" dirty="0" err="1"/>
              <a:t>kterou</a:t>
            </a:r>
            <a:r>
              <a:rPr lang="en-US" i="1" dirty="0"/>
              <a:t> pro </a:t>
            </a:r>
            <a:r>
              <a:rPr lang="en-US" i="1" dirty="0" err="1"/>
              <a:t>ni</a:t>
            </a:r>
            <a:r>
              <a:rPr lang="en-US" i="1" dirty="0"/>
              <a:t> </a:t>
            </a:r>
            <a:r>
              <a:rPr lang="en-US" i="1" dirty="0" err="1"/>
              <a:t>vytvářím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7785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9E0B-3F88-AE42-ABAF-DB7ED071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Vize</a:t>
            </a:r>
            <a:r>
              <a:rPr lang="en-US" dirty="0"/>
              <a:t> a 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A483-AB1E-B541-BC19-E7384BB19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Aby to </a:t>
            </a:r>
            <a:r>
              <a:rPr lang="en-US" dirty="0" err="1"/>
              <a:t>drželo</a:t>
            </a:r>
            <a:r>
              <a:rPr lang="en-US" dirty="0"/>
              <a:t> po </a:t>
            </a:r>
            <a:r>
              <a:rPr lang="en-US" dirty="0" err="1"/>
              <a:t>hromadě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Vize</a:t>
            </a:r>
            <a:r>
              <a:rPr lang="en-US" dirty="0"/>
              <a:t>: jak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firma</a:t>
            </a:r>
            <a:r>
              <a:rPr lang="en-US" dirty="0"/>
              <a:t>/</a:t>
            </a:r>
            <a:r>
              <a:rPr lang="en-US" dirty="0" err="1"/>
              <a:t>značka</a:t>
            </a:r>
            <a:r>
              <a:rPr lang="en-US" dirty="0"/>
              <a:t> </a:t>
            </a:r>
            <a:r>
              <a:rPr lang="en-US" dirty="0" err="1"/>
              <a:t>vypadat</a:t>
            </a:r>
            <a:r>
              <a:rPr lang="en-US" dirty="0"/>
              <a:t> za 5 let</a:t>
            </a:r>
          </a:p>
          <a:p>
            <a:pPr marL="0" indent="0">
              <a:buNone/>
            </a:pPr>
            <a:r>
              <a:rPr lang="en-US" i="1" dirty="0"/>
              <a:t>	Sen. </a:t>
            </a:r>
            <a:r>
              <a:rPr lang="en-US" i="1" dirty="0" err="1"/>
              <a:t>Musí</a:t>
            </a:r>
            <a:r>
              <a:rPr lang="en-US" i="1" dirty="0"/>
              <a:t> </a:t>
            </a:r>
            <a:r>
              <a:rPr lang="en-US" i="1" dirty="0" err="1"/>
              <a:t>být</a:t>
            </a:r>
            <a:r>
              <a:rPr lang="en-US" i="1" dirty="0"/>
              <a:t> </a:t>
            </a:r>
            <a:r>
              <a:rPr lang="en-US" i="1" dirty="0" err="1"/>
              <a:t>motivující</a:t>
            </a:r>
            <a:r>
              <a:rPr lang="en-US" i="1" dirty="0"/>
              <a:t>, aby se k </a:t>
            </a:r>
            <a:r>
              <a:rPr lang="en-US" i="1" dirty="0" err="1"/>
              <a:t>ní</a:t>
            </a:r>
            <a:r>
              <a:rPr lang="en-US" i="1" dirty="0"/>
              <a:t> </a:t>
            </a:r>
            <a:r>
              <a:rPr lang="en-US" i="1" dirty="0" err="1"/>
              <a:t>chtěli</a:t>
            </a:r>
            <a:r>
              <a:rPr lang="en-US" i="1" dirty="0"/>
              <a:t> </a:t>
            </a:r>
            <a:r>
              <a:rPr lang="en-US" i="1" dirty="0" err="1"/>
              <a:t>lidé</a:t>
            </a:r>
            <a:r>
              <a:rPr lang="en-US" i="1" dirty="0"/>
              <a:t> </a:t>
            </a:r>
            <a:r>
              <a:rPr lang="en-US" i="1" dirty="0" err="1"/>
              <a:t>přidat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Mise (</a:t>
            </a:r>
            <a:r>
              <a:rPr lang="en-US" dirty="0" err="1"/>
              <a:t>poslání</a:t>
            </a:r>
            <a:r>
              <a:rPr lang="en-US" dirty="0"/>
              <a:t>): </a:t>
            </a:r>
            <a:r>
              <a:rPr lang="en-US" dirty="0" err="1"/>
              <a:t>způsob</a:t>
            </a:r>
            <a:r>
              <a:rPr lang="en-US" dirty="0"/>
              <a:t>, jak </a:t>
            </a:r>
            <a:r>
              <a:rPr lang="en-US" dirty="0" err="1"/>
              <a:t>vize</a:t>
            </a:r>
            <a:r>
              <a:rPr lang="en-US" dirty="0"/>
              <a:t> </a:t>
            </a:r>
            <a:r>
              <a:rPr lang="en-US" dirty="0" err="1"/>
              <a:t>dosáhnout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err="1"/>
              <a:t>Popisuje</a:t>
            </a:r>
            <a:r>
              <a:rPr lang="en-US" i="1" dirty="0"/>
              <a:t> </a:t>
            </a:r>
            <a:r>
              <a:rPr lang="en-US" i="1" dirty="0" err="1"/>
              <a:t>cílovou</a:t>
            </a:r>
            <a:r>
              <a:rPr lang="en-US" i="1" dirty="0"/>
              <a:t> </a:t>
            </a:r>
            <a:r>
              <a:rPr lang="en-US" i="1" dirty="0" err="1"/>
              <a:t>skupinu</a:t>
            </a:r>
            <a:r>
              <a:rPr lang="en-US" i="1" dirty="0"/>
              <a:t> a </a:t>
            </a:r>
            <a:r>
              <a:rPr lang="en-US" i="1" dirty="0" err="1"/>
              <a:t>hodnotu</a:t>
            </a:r>
            <a:r>
              <a:rPr lang="en-US" i="1" dirty="0"/>
              <a:t>, </a:t>
            </a:r>
            <a:r>
              <a:rPr lang="en-US" i="1" dirty="0" err="1"/>
              <a:t>kterou</a:t>
            </a:r>
            <a:r>
              <a:rPr lang="en-US" i="1" dirty="0"/>
              <a:t> pro </a:t>
            </a:r>
            <a:r>
              <a:rPr lang="en-US" i="1" dirty="0" err="1"/>
              <a:t>ni</a:t>
            </a:r>
            <a:r>
              <a:rPr lang="en-US" i="1" dirty="0"/>
              <a:t> </a:t>
            </a:r>
            <a:r>
              <a:rPr lang="en-US" i="1" dirty="0" err="1"/>
              <a:t>vytvářím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81553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1338</Words>
  <Application>Microsoft Macintosh PowerPoint</Application>
  <PresentationFormat>Widescreen</PresentationFormat>
  <Paragraphs>226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Značka</vt:lpstr>
      <vt:lpstr>Značka</vt:lpstr>
      <vt:lpstr>Značka</vt:lpstr>
      <vt:lpstr>Definic je spousta</vt:lpstr>
      <vt:lpstr>Pro zákazníka</vt:lpstr>
      <vt:lpstr>Pro firmu</vt:lpstr>
      <vt:lpstr>Vize a mise</vt:lpstr>
      <vt:lpstr>Vize a mise</vt:lpstr>
      <vt:lpstr>Vize a mise</vt:lpstr>
      <vt:lpstr>Vize a mise</vt:lpstr>
      <vt:lpstr>Vize a mise</vt:lpstr>
      <vt:lpstr>Vize a mise</vt:lpstr>
      <vt:lpstr>PowerPoint Presentation</vt:lpstr>
      <vt:lpstr>Mise/vize?</vt:lpstr>
      <vt:lpstr>Vize</vt:lpstr>
      <vt:lpstr>Slabá vize?</vt:lpstr>
      <vt:lpstr>Slabá vize?</vt:lpstr>
      <vt:lpstr>Idea značky, signál, branding</vt:lpstr>
      <vt:lpstr>Idea značky, branding</vt:lpstr>
      <vt:lpstr>“Ne”</vt:lpstr>
      <vt:lpstr>“Ne”</vt:lpstr>
      <vt:lpstr>PowerPoint Presentation</vt:lpstr>
      <vt:lpstr>PowerPoint Presentation</vt:lpstr>
      <vt:lpstr>Signál</vt:lpstr>
      <vt:lpstr>Maskot je signál</vt:lpstr>
      <vt:lpstr>Tsukihashi Wataru (月橋渡くん)</vt:lpstr>
      <vt:lpstr>Chobin-kun (ちょびんくん)</vt:lpstr>
      <vt:lpstr>Jumonji Hayato (十文字ハヤト)</vt:lpstr>
      <vt:lpstr>PowerPoint Presentation</vt:lpstr>
      <vt:lpstr>PowerPoint Presentation</vt:lpstr>
      <vt:lpstr>Prodejna je signál</vt:lpstr>
      <vt:lpstr>Ukázka mise (poslání)</vt:lpstr>
      <vt:lpstr>Ukázka mise (poslání)</vt:lpstr>
      <vt:lpstr>Název značky</vt:lpstr>
      <vt:lpstr>PowerPoint Presentation</vt:lpstr>
      <vt:lpstr>PowerPoint Presentation</vt:lpstr>
      <vt:lpstr>Název značky</vt:lpstr>
      <vt:lpstr>Název značky</vt:lpstr>
      <vt:lpstr>Název značky</vt:lpstr>
      <vt:lpstr>Název značky</vt:lpstr>
      <vt:lpstr>Název značky</vt:lpstr>
      <vt:lpstr>Název značky</vt:lpstr>
      <vt:lpstr>Název značky</vt:lpstr>
      <vt:lpstr>Název značky</vt:lpstr>
      <vt:lpstr>Název značky</vt:lpstr>
      <vt:lpstr>Název značky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Značka</dc:title>
  <dc:creator>Michal Ďuriník</dc:creator>
  <cp:lastModifiedBy>Michal Ďuriník</cp:lastModifiedBy>
  <cp:revision>3</cp:revision>
  <dcterms:created xsi:type="dcterms:W3CDTF">2020-11-17T19:18:30Z</dcterms:created>
  <dcterms:modified xsi:type="dcterms:W3CDTF">2020-11-17T20:11:46Z</dcterms:modified>
</cp:coreProperties>
</file>