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55" r:id="rId2"/>
    <p:sldId id="356" r:id="rId3"/>
    <p:sldId id="359" r:id="rId4"/>
    <p:sldId id="256" r:id="rId5"/>
    <p:sldId id="357" r:id="rId6"/>
    <p:sldId id="358" r:id="rId7"/>
    <p:sldId id="258" r:id="rId8"/>
    <p:sldId id="340" r:id="rId9"/>
    <p:sldId id="341" r:id="rId10"/>
    <p:sldId id="263" r:id="rId11"/>
    <p:sldId id="342" r:id="rId12"/>
    <p:sldId id="264" r:id="rId13"/>
    <p:sldId id="265" r:id="rId14"/>
    <p:sldId id="266" r:id="rId15"/>
    <p:sldId id="267" r:id="rId16"/>
    <p:sldId id="343" r:id="rId17"/>
    <p:sldId id="268" r:id="rId18"/>
    <p:sldId id="269" r:id="rId19"/>
    <p:sldId id="290" r:id="rId20"/>
    <p:sldId id="270" r:id="rId21"/>
    <p:sldId id="344" r:id="rId22"/>
    <p:sldId id="271" r:id="rId23"/>
    <p:sldId id="328" r:id="rId24"/>
    <p:sldId id="345" r:id="rId25"/>
    <p:sldId id="273" r:id="rId26"/>
    <p:sldId id="272" r:id="rId27"/>
    <p:sldId id="274" r:id="rId28"/>
    <p:sldId id="294" r:id="rId29"/>
    <p:sldId id="339" r:id="rId30"/>
    <p:sldId id="333" r:id="rId31"/>
    <p:sldId id="330" r:id="rId32"/>
    <p:sldId id="331" r:id="rId33"/>
    <p:sldId id="348" r:id="rId34"/>
    <p:sldId id="329" r:id="rId35"/>
    <p:sldId id="346" r:id="rId36"/>
    <p:sldId id="275" r:id="rId37"/>
    <p:sldId id="280" r:id="rId38"/>
    <p:sldId id="281" r:id="rId39"/>
    <p:sldId id="282" r:id="rId40"/>
    <p:sldId id="283" r:id="rId41"/>
    <p:sldId id="277" r:id="rId42"/>
    <p:sldId id="347" r:id="rId43"/>
    <p:sldId id="278" r:id="rId44"/>
    <p:sldId id="284" r:id="rId45"/>
    <p:sldId id="285" r:id="rId46"/>
    <p:sldId id="286" r:id="rId47"/>
    <p:sldId id="287" r:id="rId48"/>
    <p:sldId id="288" r:id="rId49"/>
    <p:sldId id="289" r:id="rId50"/>
    <p:sldId id="291" r:id="rId51"/>
    <p:sldId id="336" r:id="rId52"/>
    <p:sldId id="349" r:id="rId53"/>
    <p:sldId id="292" r:id="rId54"/>
    <p:sldId id="293" r:id="rId55"/>
    <p:sldId id="276" r:id="rId56"/>
    <p:sldId id="332" r:id="rId57"/>
    <p:sldId id="337" r:id="rId58"/>
    <p:sldId id="335" r:id="rId59"/>
    <p:sldId id="352" r:id="rId60"/>
    <p:sldId id="351" r:id="rId61"/>
    <p:sldId id="334" r:id="rId62"/>
    <p:sldId id="295" r:id="rId63"/>
    <p:sldId id="296" r:id="rId64"/>
    <p:sldId id="306" r:id="rId65"/>
    <p:sldId id="317" r:id="rId66"/>
    <p:sldId id="308" r:id="rId67"/>
    <p:sldId id="309" r:id="rId68"/>
    <p:sldId id="316" r:id="rId69"/>
    <p:sldId id="307" r:id="rId70"/>
    <p:sldId id="300" r:id="rId71"/>
    <p:sldId id="305" r:id="rId72"/>
    <p:sldId id="301" r:id="rId73"/>
    <p:sldId id="302" r:id="rId74"/>
    <p:sldId id="303" r:id="rId75"/>
    <p:sldId id="324" r:id="rId76"/>
    <p:sldId id="297" r:id="rId77"/>
    <p:sldId id="298" r:id="rId78"/>
    <p:sldId id="299" r:id="rId79"/>
    <p:sldId id="304" r:id="rId80"/>
    <p:sldId id="338" r:id="rId81"/>
    <p:sldId id="318" r:id="rId82"/>
    <p:sldId id="319" r:id="rId83"/>
    <p:sldId id="320" r:id="rId84"/>
    <p:sldId id="322" r:id="rId85"/>
    <p:sldId id="323" r:id="rId86"/>
    <p:sldId id="310" r:id="rId87"/>
    <p:sldId id="313" r:id="rId88"/>
    <p:sldId id="312" r:id="rId89"/>
    <p:sldId id="353" r:id="rId90"/>
    <p:sldId id="325" r:id="rId91"/>
    <p:sldId id="326" r:id="rId92"/>
    <p:sldId id="327" r:id="rId93"/>
    <p:sldId id="354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Ďuriník" initials="MD" lastIdx="1" clrIdx="0">
    <p:extLst>
      <p:ext uri="{19B8F6BF-5375-455C-9EA6-DF929625EA0E}">
        <p15:presenceInfo xmlns:p15="http://schemas.microsoft.com/office/powerpoint/2012/main" userId="Michal Ďuriní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7"/>
    <p:restoredTop sz="94675"/>
  </p:normalViewPr>
  <p:slideViewPr>
    <p:cSldViewPr snapToGrid="0" snapToObjects="1">
      <p:cViewPr varScale="1">
        <p:scale>
          <a:sx n="89" d="100"/>
          <a:sy n="89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4T18:44:12.64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FEDF4-1BE0-4D79-B374-1B3F9F552EE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6F7779B-6C88-46E1-93C3-E7024F0242D4}">
      <dgm:prSet/>
      <dgm:spPr/>
      <dgm:t>
        <a:bodyPr/>
        <a:lstStyle/>
        <a:p>
          <a:r>
            <a:rPr lang="en-US"/>
            <a:t>Sympatie</a:t>
          </a:r>
        </a:p>
      </dgm:t>
    </dgm:pt>
    <dgm:pt modelId="{5A44CFFB-A384-4F2E-946F-8CFBF56B0884}" type="parTrans" cxnId="{F830178C-B266-465A-BC52-218C2937D812}">
      <dgm:prSet/>
      <dgm:spPr/>
      <dgm:t>
        <a:bodyPr/>
        <a:lstStyle/>
        <a:p>
          <a:endParaRPr lang="en-US"/>
        </a:p>
      </dgm:t>
    </dgm:pt>
    <dgm:pt modelId="{8B05B8B6-ACD6-4CD9-8DFC-75D43E364324}" type="sibTrans" cxnId="{F830178C-B266-465A-BC52-218C2937D812}">
      <dgm:prSet/>
      <dgm:spPr/>
      <dgm:t>
        <a:bodyPr/>
        <a:lstStyle/>
        <a:p>
          <a:endParaRPr lang="en-US"/>
        </a:p>
      </dgm:t>
    </dgm:pt>
    <dgm:pt modelId="{ECB680E8-C53B-41AE-B779-99D720D7DAAC}">
      <dgm:prSet/>
      <dgm:spPr/>
      <dgm:t>
        <a:bodyPr/>
        <a:lstStyle/>
        <a:p>
          <a:r>
            <a:rPr lang="en-US"/>
            <a:t>Reciprocita</a:t>
          </a:r>
        </a:p>
      </dgm:t>
    </dgm:pt>
    <dgm:pt modelId="{6D31DB88-3418-4944-82F4-F3E84EE0DFD3}" type="parTrans" cxnId="{0287E9FD-E3DD-426E-9B70-9527212BD19A}">
      <dgm:prSet/>
      <dgm:spPr/>
      <dgm:t>
        <a:bodyPr/>
        <a:lstStyle/>
        <a:p>
          <a:endParaRPr lang="en-US"/>
        </a:p>
      </dgm:t>
    </dgm:pt>
    <dgm:pt modelId="{27EFCCF1-9FDC-4009-BC74-D98C21C0A7CC}" type="sibTrans" cxnId="{0287E9FD-E3DD-426E-9B70-9527212BD19A}">
      <dgm:prSet/>
      <dgm:spPr/>
      <dgm:t>
        <a:bodyPr/>
        <a:lstStyle/>
        <a:p>
          <a:endParaRPr lang="en-US"/>
        </a:p>
      </dgm:t>
    </dgm:pt>
    <dgm:pt modelId="{E65DA77E-50DE-4692-831A-00384914F6F5}">
      <dgm:prSet/>
      <dgm:spPr/>
      <dgm:t>
        <a:bodyPr/>
        <a:lstStyle/>
        <a:p>
          <a:r>
            <a:rPr lang="en-US"/>
            <a:t>Sociální schválení</a:t>
          </a:r>
        </a:p>
      </dgm:t>
    </dgm:pt>
    <dgm:pt modelId="{0C6E91C9-C80B-4774-B082-23116917CBFF}" type="parTrans" cxnId="{5E5FE605-C7B0-46AC-B81F-0B965B404DBF}">
      <dgm:prSet/>
      <dgm:spPr/>
      <dgm:t>
        <a:bodyPr/>
        <a:lstStyle/>
        <a:p>
          <a:endParaRPr lang="en-US"/>
        </a:p>
      </dgm:t>
    </dgm:pt>
    <dgm:pt modelId="{CA55E1D5-D9FD-4600-87F2-D7BD8DCDEF25}" type="sibTrans" cxnId="{5E5FE605-C7B0-46AC-B81F-0B965B404DBF}">
      <dgm:prSet/>
      <dgm:spPr/>
      <dgm:t>
        <a:bodyPr/>
        <a:lstStyle/>
        <a:p>
          <a:endParaRPr lang="en-US"/>
        </a:p>
      </dgm:t>
    </dgm:pt>
    <dgm:pt modelId="{86A43A28-E211-4901-B67C-08E1255D13E4}">
      <dgm:prSet/>
      <dgm:spPr/>
      <dgm:t>
        <a:bodyPr/>
        <a:lstStyle/>
        <a:p>
          <a:r>
            <a:rPr lang="en-US"/>
            <a:t>Konzistence</a:t>
          </a:r>
        </a:p>
      </dgm:t>
    </dgm:pt>
    <dgm:pt modelId="{FC8BEB1E-4636-4E7E-889F-272086B78A8E}" type="parTrans" cxnId="{64F9A837-042C-48F4-BB4B-4FEB337A9A83}">
      <dgm:prSet/>
      <dgm:spPr/>
      <dgm:t>
        <a:bodyPr/>
        <a:lstStyle/>
        <a:p>
          <a:endParaRPr lang="en-US"/>
        </a:p>
      </dgm:t>
    </dgm:pt>
    <dgm:pt modelId="{A5581B72-A2E7-406B-B6DA-B21AF267EC7D}" type="sibTrans" cxnId="{64F9A837-042C-48F4-BB4B-4FEB337A9A83}">
      <dgm:prSet/>
      <dgm:spPr/>
      <dgm:t>
        <a:bodyPr/>
        <a:lstStyle/>
        <a:p>
          <a:endParaRPr lang="en-US"/>
        </a:p>
      </dgm:t>
    </dgm:pt>
    <dgm:pt modelId="{BE9BBA1E-97F1-45E0-AEAE-15310B5B5A4D}">
      <dgm:prSet/>
      <dgm:spPr/>
      <dgm:t>
        <a:bodyPr/>
        <a:lstStyle/>
        <a:p>
          <a:r>
            <a:rPr lang="en-US"/>
            <a:t>Autorita</a:t>
          </a:r>
        </a:p>
      </dgm:t>
    </dgm:pt>
    <dgm:pt modelId="{628B5707-29E0-4F15-A4F2-2712C05E34B3}" type="parTrans" cxnId="{8566CB7C-DF62-4C84-A58F-04E1DBB7587D}">
      <dgm:prSet/>
      <dgm:spPr/>
      <dgm:t>
        <a:bodyPr/>
        <a:lstStyle/>
        <a:p>
          <a:endParaRPr lang="en-US"/>
        </a:p>
      </dgm:t>
    </dgm:pt>
    <dgm:pt modelId="{EDE47238-998F-4B7B-846F-2DAB7C6997C2}" type="sibTrans" cxnId="{8566CB7C-DF62-4C84-A58F-04E1DBB7587D}">
      <dgm:prSet/>
      <dgm:spPr/>
      <dgm:t>
        <a:bodyPr/>
        <a:lstStyle/>
        <a:p>
          <a:endParaRPr lang="en-US"/>
        </a:p>
      </dgm:t>
    </dgm:pt>
    <dgm:pt modelId="{92266797-3D42-4141-B8BE-5FED0077867F}">
      <dgm:prSet/>
      <dgm:spPr/>
      <dgm:t>
        <a:bodyPr/>
        <a:lstStyle/>
        <a:p>
          <a:r>
            <a:rPr lang="en-US"/>
            <a:t>Vzácnost</a:t>
          </a:r>
        </a:p>
      </dgm:t>
    </dgm:pt>
    <dgm:pt modelId="{CB56D5A7-883B-46D1-B92F-4FEC1DD0B0FF}" type="parTrans" cxnId="{9FA1C256-4AD1-45CD-B0B0-71FDF9CEC760}">
      <dgm:prSet/>
      <dgm:spPr/>
      <dgm:t>
        <a:bodyPr/>
        <a:lstStyle/>
        <a:p>
          <a:endParaRPr lang="en-US"/>
        </a:p>
      </dgm:t>
    </dgm:pt>
    <dgm:pt modelId="{A8F92048-BB4C-4090-A616-CB3EA189109E}" type="sibTrans" cxnId="{9FA1C256-4AD1-45CD-B0B0-71FDF9CEC760}">
      <dgm:prSet/>
      <dgm:spPr/>
      <dgm:t>
        <a:bodyPr/>
        <a:lstStyle/>
        <a:p>
          <a:endParaRPr lang="en-US"/>
        </a:p>
      </dgm:t>
    </dgm:pt>
    <dgm:pt modelId="{462E8383-4099-6848-80C6-5B9BADEB79B2}" type="pres">
      <dgm:prSet presAssocID="{7AFFEDF4-1BE0-4D79-B374-1B3F9F552EEE}" presName="vert0" presStyleCnt="0">
        <dgm:presLayoutVars>
          <dgm:dir/>
          <dgm:animOne val="branch"/>
          <dgm:animLvl val="lvl"/>
        </dgm:presLayoutVars>
      </dgm:prSet>
      <dgm:spPr/>
    </dgm:pt>
    <dgm:pt modelId="{1DCEDD73-313D-9E44-8EEA-BFBD916AFFE7}" type="pres">
      <dgm:prSet presAssocID="{C6F7779B-6C88-46E1-93C3-E7024F0242D4}" presName="thickLine" presStyleLbl="alignNode1" presStyleIdx="0" presStyleCnt="6"/>
      <dgm:spPr/>
    </dgm:pt>
    <dgm:pt modelId="{DDFE0F59-5885-B34D-A8A9-BA2172B8A9EA}" type="pres">
      <dgm:prSet presAssocID="{C6F7779B-6C88-46E1-93C3-E7024F0242D4}" presName="horz1" presStyleCnt="0"/>
      <dgm:spPr/>
    </dgm:pt>
    <dgm:pt modelId="{37B755DF-B943-E743-AC1F-B75E872E7711}" type="pres">
      <dgm:prSet presAssocID="{C6F7779B-6C88-46E1-93C3-E7024F0242D4}" presName="tx1" presStyleLbl="revTx" presStyleIdx="0" presStyleCnt="6"/>
      <dgm:spPr/>
    </dgm:pt>
    <dgm:pt modelId="{A166E19A-0F28-FF43-ADF4-0C8ED7500935}" type="pres">
      <dgm:prSet presAssocID="{C6F7779B-6C88-46E1-93C3-E7024F0242D4}" presName="vert1" presStyleCnt="0"/>
      <dgm:spPr/>
    </dgm:pt>
    <dgm:pt modelId="{7F434D4D-82CE-2148-9622-1FC1A9EF6A9B}" type="pres">
      <dgm:prSet presAssocID="{ECB680E8-C53B-41AE-B779-99D720D7DAAC}" presName="thickLine" presStyleLbl="alignNode1" presStyleIdx="1" presStyleCnt="6"/>
      <dgm:spPr/>
    </dgm:pt>
    <dgm:pt modelId="{284D394E-CF88-7041-ACA6-1D04F4A0EB9A}" type="pres">
      <dgm:prSet presAssocID="{ECB680E8-C53B-41AE-B779-99D720D7DAAC}" presName="horz1" presStyleCnt="0"/>
      <dgm:spPr/>
    </dgm:pt>
    <dgm:pt modelId="{55CA2D5F-9E4E-0D46-86A9-8E68147741D0}" type="pres">
      <dgm:prSet presAssocID="{ECB680E8-C53B-41AE-B779-99D720D7DAAC}" presName="tx1" presStyleLbl="revTx" presStyleIdx="1" presStyleCnt="6"/>
      <dgm:spPr/>
    </dgm:pt>
    <dgm:pt modelId="{61A18206-F86F-F148-A6B9-9AB64079CB1C}" type="pres">
      <dgm:prSet presAssocID="{ECB680E8-C53B-41AE-B779-99D720D7DAAC}" presName="vert1" presStyleCnt="0"/>
      <dgm:spPr/>
    </dgm:pt>
    <dgm:pt modelId="{4A20A294-B21A-AB4E-89C5-CAC7BBBA0FA2}" type="pres">
      <dgm:prSet presAssocID="{E65DA77E-50DE-4692-831A-00384914F6F5}" presName="thickLine" presStyleLbl="alignNode1" presStyleIdx="2" presStyleCnt="6"/>
      <dgm:spPr/>
    </dgm:pt>
    <dgm:pt modelId="{B314EB79-17A0-CD42-B542-08A9589F783E}" type="pres">
      <dgm:prSet presAssocID="{E65DA77E-50DE-4692-831A-00384914F6F5}" presName="horz1" presStyleCnt="0"/>
      <dgm:spPr/>
    </dgm:pt>
    <dgm:pt modelId="{E08523B0-0241-9442-BE45-3E0C92E04B99}" type="pres">
      <dgm:prSet presAssocID="{E65DA77E-50DE-4692-831A-00384914F6F5}" presName="tx1" presStyleLbl="revTx" presStyleIdx="2" presStyleCnt="6"/>
      <dgm:spPr/>
    </dgm:pt>
    <dgm:pt modelId="{5B08474C-40EE-7F4B-9541-17CA3D0CCA00}" type="pres">
      <dgm:prSet presAssocID="{E65DA77E-50DE-4692-831A-00384914F6F5}" presName="vert1" presStyleCnt="0"/>
      <dgm:spPr/>
    </dgm:pt>
    <dgm:pt modelId="{6CBDD27A-4ABB-5042-A719-CD820E5A5BF1}" type="pres">
      <dgm:prSet presAssocID="{86A43A28-E211-4901-B67C-08E1255D13E4}" presName="thickLine" presStyleLbl="alignNode1" presStyleIdx="3" presStyleCnt="6"/>
      <dgm:spPr/>
    </dgm:pt>
    <dgm:pt modelId="{AED5A2AE-E438-B046-AFE0-8EE82AA11E96}" type="pres">
      <dgm:prSet presAssocID="{86A43A28-E211-4901-B67C-08E1255D13E4}" presName="horz1" presStyleCnt="0"/>
      <dgm:spPr/>
    </dgm:pt>
    <dgm:pt modelId="{76253D73-1197-BB48-8ED6-D79EACA45B9A}" type="pres">
      <dgm:prSet presAssocID="{86A43A28-E211-4901-B67C-08E1255D13E4}" presName="tx1" presStyleLbl="revTx" presStyleIdx="3" presStyleCnt="6"/>
      <dgm:spPr/>
    </dgm:pt>
    <dgm:pt modelId="{A819B797-9964-BA47-9655-D73AD0D3A020}" type="pres">
      <dgm:prSet presAssocID="{86A43A28-E211-4901-B67C-08E1255D13E4}" presName="vert1" presStyleCnt="0"/>
      <dgm:spPr/>
    </dgm:pt>
    <dgm:pt modelId="{CBC1B391-4E1D-C24C-84ED-3CC9897D3798}" type="pres">
      <dgm:prSet presAssocID="{BE9BBA1E-97F1-45E0-AEAE-15310B5B5A4D}" presName="thickLine" presStyleLbl="alignNode1" presStyleIdx="4" presStyleCnt="6"/>
      <dgm:spPr/>
    </dgm:pt>
    <dgm:pt modelId="{3F25967A-30F0-B544-8830-BADF74F792C7}" type="pres">
      <dgm:prSet presAssocID="{BE9BBA1E-97F1-45E0-AEAE-15310B5B5A4D}" presName="horz1" presStyleCnt="0"/>
      <dgm:spPr/>
    </dgm:pt>
    <dgm:pt modelId="{4739C42C-3DF0-4445-A33F-B256ECDF6F83}" type="pres">
      <dgm:prSet presAssocID="{BE9BBA1E-97F1-45E0-AEAE-15310B5B5A4D}" presName="tx1" presStyleLbl="revTx" presStyleIdx="4" presStyleCnt="6"/>
      <dgm:spPr/>
    </dgm:pt>
    <dgm:pt modelId="{4432261A-16CB-344D-8018-51734FDCB53A}" type="pres">
      <dgm:prSet presAssocID="{BE9BBA1E-97F1-45E0-AEAE-15310B5B5A4D}" presName="vert1" presStyleCnt="0"/>
      <dgm:spPr/>
    </dgm:pt>
    <dgm:pt modelId="{8F29EECC-0121-C242-968A-1BA83B010A74}" type="pres">
      <dgm:prSet presAssocID="{92266797-3D42-4141-B8BE-5FED0077867F}" presName="thickLine" presStyleLbl="alignNode1" presStyleIdx="5" presStyleCnt="6"/>
      <dgm:spPr/>
    </dgm:pt>
    <dgm:pt modelId="{DD90B0D2-AE3F-E54C-8BE4-CEB3ECFA6934}" type="pres">
      <dgm:prSet presAssocID="{92266797-3D42-4141-B8BE-5FED0077867F}" presName="horz1" presStyleCnt="0"/>
      <dgm:spPr/>
    </dgm:pt>
    <dgm:pt modelId="{9654A693-1C69-B84A-B48D-FB1C265EE4B1}" type="pres">
      <dgm:prSet presAssocID="{92266797-3D42-4141-B8BE-5FED0077867F}" presName="tx1" presStyleLbl="revTx" presStyleIdx="5" presStyleCnt="6"/>
      <dgm:spPr/>
    </dgm:pt>
    <dgm:pt modelId="{BD210E28-CB04-6343-BE1D-E6BB1543F50E}" type="pres">
      <dgm:prSet presAssocID="{92266797-3D42-4141-B8BE-5FED0077867F}" presName="vert1" presStyleCnt="0"/>
      <dgm:spPr/>
    </dgm:pt>
  </dgm:ptLst>
  <dgm:cxnLst>
    <dgm:cxn modelId="{5E5FE605-C7B0-46AC-B81F-0B965B404DBF}" srcId="{7AFFEDF4-1BE0-4D79-B374-1B3F9F552EEE}" destId="{E65DA77E-50DE-4692-831A-00384914F6F5}" srcOrd="2" destOrd="0" parTransId="{0C6E91C9-C80B-4774-B082-23116917CBFF}" sibTransId="{CA55E1D5-D9FD-4600-87F2-D7BD8DCDEF25}"/>
    <dgm:cxn modelId="{3055D616-135E-4046-8F58-0ACB0DAB33FC}" type="presOf" srcId="{86A43A28-E211-4901-B67C-08E1255D13E4}" destId="{76253D73-1197-BB48-8ED6-D79EACA45B9A}" srcOrd="0" destOrd="0" presId="urn:microsoft.com/office/officeart/2008/layout/LinedList"/>
    <dgm:cxn modelId="{3B85252A-072E-0F46-A7A1-2DDCB10C165C}" type="presOf" srcId="{ECB680E8-C53B-41AE-B779-99D720D7DAAC}" destId="{55CA2D5F-9E4E-0D46-86A9-8E68147741D0}" srcOrd="0" destOrd="0" presId="urn:microsoft.com/office/officeart/2008/layout/LinedList"/>
    <dgm:cxn modelId="{64F9A837-042C-48F4-BB4B-4FEB337A9A83}" srcId="{7AFFEDF4-1BE0-4D79-B374-1B3F9F552EEE}" destId="{86A43A28-E211-4901-B67C-08E1255D13E4}" srcOrd="3" destOrd="0" parTransId="{FC8BEB1E-4636-4E7E-889F-272086B78A8E}" sibTransId="{A5581B72-A2E7-406B-B6DA-B21AF267EC7D}"/>
    <dgm:cxn modelId="{9FA1C256-4AD1-45CD-B0B0-71FDF9CEC760}" srcId="{7AFFEDF4-1BE0-4D79-B374-1B3F9F552EEE}" destId="{92266797-3D42-4141-B8BE-5FED0077867F}" srcOrd="5" destOrd="0" parTransId="{CB56D5A7-883B-46D1-B92F-4FEC1DD0B0FF}" sibTransId="{A8F92048-BB4C-4090-A616-CB3EA189109E}"/>
    <dgm:cxn modelId="{6A5DCB79-2CD6-5C4F-96BF-2C8DFEF36AB2}" type="presOf" srcId="{7AFFEDF4-1BE0-4D79-B374-1B3F9F552EEE}" destId="{462E8383-4099-6848-80C6-5B9BADEB79B2}" srcOrd="0" destOrd="0" presId="urn:microsoft.com/office/officeart/2008/layout/LinedList"/>
    <dgm:cxn modelId="{8566CB7C-DF62-4C84-A58F-04E1DBB7587D}" srcId="{7AFFEDF4-1BE0-4D79-B374-1B3F9F552EEE}" destId="{BE9BBA1E-97F1-45E0-AEAE-15310B5B5A4D}" srcOrd="4" destOrd="0" parTransId="{628B5707-29E0-4F15-A4F2-2712C05E34B3}" sibTransId="{EDE47238-998F-4B7B-846F-2DAB7C6997C2}"/>
    <dgm:cxn modelId="{DE51F98A-B7E2-3045-9252-1FB0ABEA23EF}" type="presOf" srcId="{C6F7779B-6C88-46E1-93C3-E7024F0242D4}" destId="{37B755DF-B943-E743-AC1F-B75E872E7711}" srcOrd="0" destOrd="0" presId="urn:microsoft.com/office/officeart/2008/layout/LinedList"/>
    <dgm:cxn modelId="{F830178C-B266-465A-BC52-218C2937D812}" srcId="{7AFFEDF4-1BE0-4D79-B374-1B3F9F552EEE}" destId="{C6F7779B-6C88-46E1-93C3-E7024F0242D4}" srcOrd="0" destOrd="0" parTransId="{5A44CFFB-A384-4F2E-946F-8CFBF56B0884}" sibTransId="{8B05B8B6-ACD6-4CD9-8DFC-75D43E364324}"/>
    <dgm:cxn modelId="{B69CEAAE-7383-224D-B22F-06E2E2C91885}" type="presOf" srcId="{E65DA77E-50DE-4692-831A-00384914F6F5}" destId="{E08523B0-0241-9442-BE45-3E0C92E04B99}" srcOrd="0" destOrd="0" presId="urn:microsoft.com/office/officeart/2008/layout/LinedList"/>
    <dgm:cxn modelId="{7C1ABDB3-8F24-2E48-9E50-32D6D7C5967A}" type="presOf" srcId="{BE9BBA1E-97F1-45E0-AEAE-15310B5B5A4D}" destId="{4739C42C-3DF0-4445-A33F-B256ECDF6F83}" srcOrd="0" destOrd="0" presId="urn:microsoft.com/office/officeart/2008/layout/LinedList"/>
    <dgm:cxn modelId="{F0EA0CF9-31C0-CC43-9EF6-5E49EB9D444C}" type="presOf" srcId="{92266797-3D42-4141-B8BE-5FED0077867F}" destId="{9654A693-1C69-B84A-B48D-FB1C265EE4B1}" srcOrd="0" destOrd="0" presId="urn:microsoft.com/office/officeart/2008/layout/LinedList"/>
    <dgm:cxn modelId="{0287E9FD-E3DD-426E-9B70-9527212BD19A}" srcId="{7AFFEDF4-1BE0-4D79-B374-1B3F9F552EEE}" destId="{ECB680E8-C53B-41AE-B779-99D720D7DAAC}" srcOrd="1" destOrd="0" parTransId="{6D31DB88-3418-4944-82F4-F3E84EE0DFD3}" sibTransId="{27EFCCF1-9FDC-4009-BC74-D98C21C0A7CC}"/>
    <dgm:cxn modelId="{C064A6D3-1133-2540-853C-1A0A85F03B93}" type="presParOf" srcId="{462E8383-4099-6848-80C6-5B9BADEB79B2}" destId="{1DCEDD73-313D-9E44-8EEA-BFBD916AFFE7}" srcOrd="0" destOrd="0" presId="urn:microsoft.com/office/officeart/2008/layout/LinedList"/>
    <dgm:cxn modelId="{7EE16DCD-2BD3-3A44-8EEE-30A8F0FA3901}" type="presParOf" srcId="{462E8383-4099-6848-80C6-5B9BADEB79B2}" destId="{DDFE0F59-5885-B34D-A8A9-BA2172B8A9EA}" srcOrd="1" destOrd="0" presId="urn:microsoft.com/office/officeart/2008/layout/LinedList"/>
    <dgm:cxn modelId="{18512763-5900-A142-9B23-DDD5441F71A7}" type="presParOf" srcId="{DDFE0F59-5885-B34D-A8A9-BA2172B8A9EA}" destId="{37B755DF-B943-E743-AC1F-B75E872E7711}" srcOrd="0" destOrd="0" presId="urn:microsoft.com/office/officeart/2008/layout/LinedList"/>
    <dgm:cxn modelId="{4F8D9C3F-2D2C-2A43-A7AF-E64A6387D0EF}" type="presParOf" srcId="{DDFE0F59-5885-B34D-A8A9-BA2172B8A9EA}" destId="{A166E19A-0F28-FF43-ADF4-0C8ED7500935}" srcOrd="1" destOrd="0" presId="urn:microsoft.com/office/officeart/2008/layout/LinedList"/>
    <dgm:cxn modelId="{EB1F6253-736C-7F44-9D38-358E224300D0}" type="presParOf" srcId="{462E8383-4099-6848-80C6-5B9BADEB79B2}" destId="{7F434D4D-82CE-2148-9622-1FC1A9EF6A9B}" srcOrd="2" destOrd="0" presId="urn:microsoft.com/office/officeart/2008/layout/LinedList"/>
    <dgm:cxn modelId="{D15FB745-E84B-AC48-983A-401560DC72AB}" type="presParOf" srcId="{462E8383-4099-6848-80C6-5B9BADEB79B2}" destId="{284D394E-CF88-7041-ACA6-1D04F4A0EB9A}" srcOrd="3" destOrd="0" presId="urn:microsoft.com/office/officeart/2008/layout/LinedList"/>
    <dgm:cxn modelId="{8C9D234F-29A0-744A-B538-85027A997318}" type="presParOf" srcId="{284D394E-CF88-7041-ACA6-1D04F4A0EB9A}" destId="{55CA2D5F-9E4E-0D46-86A9-8E68147741D0}" srcOrd="0" destOrd="0" presId="urn:microsoft.com/office/officeart/2008/layout/LinedList"/>
    <dgm:cxn modelId="{F15B6C10-0CE2-8E48-A480-819D231E2CD5}" type="presParOf" srcId="{284D394E-CF88-7041-ACA6-1D04F4A0EB9A}" destId="{61A18206-F86F-F148-A6B9-9AB64079CB1C}" srcOrd="1" destOrd="0" presId="urn:microsoft.com/office/officeart/2008/layout/LinedList"/>
    <dgm:cxn modelId="{A390709A-87E1-6B42-86F9-FA16880FB347}" type="presParOf" srcId="{462E8383-4099-6848-80C6-5B9BADEB79B2}" destId="{4A20A294-B21A-AB4E-89C5-CAC7BBBA0FA2}" srcOrd="4" destOrd="0" presId="urn:microsoft.com/office/officeart/2008/layout/LinedList"/>
    <dgm:cxn modelId="{927CF496-451E-6B40-BC05-D8FBE31835C2}" type="presParOf" srcId="{462E8383-4099-6848-80C6-5B9BADEB79B2}" destId="{B314EB79-17A0-CD42-B542-08A9589F783E}" srcOrd="5" destOrd="0" presId="urn:microsoft.com/office/officeart/2008/layout/LinedList"/>
    <dgm:cxn modelId="{AA96958F-8BA0-994A-842E-89C075D5D069}" type="presParOf" srcId="{B314EB79-17A0-CD42-B542-08A9589F783E}" destId="{E08523B0-0241-9442-BE45-3E0C92E04B99}" srcOrd="0" destOrd="0" presId="urn:microsoft.com/office/officeart/2008/layout/LinedList"/>
    <dgm:cxn modelId="{4BA5B9E0-784A-CA4E-B3B7-BDA955E58A5F}" type="presParOf" srcId="{B314EB79-17A0-CD42-B542-08A9589F783E}" destId="{5B08474C-40EE-7F4B-9541-17CA3D0CCA00}" srcOrd="1" destOrd="0" presId="urn:microsoft.com/office/officeart/2008/layout/LinedList"/>
    <dgm:cxn modelId="{05A6B930-F9F9-AF40-B0DC-E5F77CDD33CB}" type="presParOf" srcId="{462E8383-4099-6848-80C6-5B9BADEB79B2}" destId="{6CBDD27A-4ABB-5042-A719-CD820E5A5BF1}" srcOrd="6" destOrd="0" presId="urn:microsoft.com/office/officeart/2008/layout/LinedList"/>
    <dgm:cxn modelId="{3ADA6A6D-A79A-624B-8197-ED358DB5A686}" type="presParOf" srcId="{462E8383-4099-6848-80C6-5B9BADEB79B2}" destId="{AED5A2AE-E438-B046-AFE0-8EE82AA11E96}" srcOrd="7" destOrd="0" presId="urn:microsoft.com/office/officeart/2008/layout/LinedList"/>
    <dgm:cxn modelId="{4BF9306B-FDC2-1F49-ADE2-63508CF667EE}" type="presParOf" srcId="{AED5A2AE-E438-B046-AFE0-8EE82AA11E96}" destId="{76253D73-1197-BB48-8ED6-D79EACA45B9A}" srcOrd="0" destOrd="0" presId="urn:microsoft.com/office/officeart/2008/layout/LinedList"/>
    <dgm:cxn modelId="{7A6ADF18-E965-9C48-AAD1-3CCF5A807413}" type="presParOf" srcId="{AED5A2AE-E438-B046-AFE0-8EE82AA11E96}" destId="{A819B797-9964-BA47-9655-D73AD0D3A020}" srcOrd="1" destOrd="0" presId="urn:microsoft.com/office/officeart/2008/layout/LinedList"/>
    <dgm:cxn modelId="{0346FE4E-73AB-D44D-97FB-E05F3A93ED79}" type="presParOf" srcId="{462E8383-4099-6848-80C6-5B9BADEB79B2}" destId="{CBC1B391-4E1D-C24C-84ED-3CC9897D3798}" srcOrd="8" destOrd="0" presId="urn:microsoft.com/office/officeart/2008/layout/LinedList"/>
    <dgm:cxn modelId="{4C8C5221-D3E4-8F42-9302-901D550E09D7}" type="presParOf" srcId="{462E8383-4099-6848-80C6-5B9BADEB79B2}" destId="{3F25967A-30F0-B544-8830-BADF74F792C7}" srcOrd="9" destOrd="0" presId="urn:microsoft.com/office/officeart/2008/layout/LinedList"/>
    <dgm:cxn modelId="{1E784370-3EB3-874A-BAA7-765A180E2EEA}" type="presParOf" srcId="{3F25967A-30F0-B544-8830-BADF74F792C7}" destId="{4739C42C-3DF0-4445-A33F-B256ECDF6F83}" srcOrd="0" destOrd="0" presId="urn:microsoft.com/office/officeart/2008/layout/LinedList"/>
    <dgm:cxn modelId="{0FFA8AF3-2349-6F41-BF69-4FDA03FE2F1D}" type="presParOf" srcId="{3F25967A-30F0-B544-8830-BADF74F792C7}" destId="{4432261A-16CB-344D-8018-51734FDCB53A}" srcOrd="1" destOrd="0" presId="urn:microsoft.com/office/officeart/2008/layout/LinedList"/>
    <dgm:cxn modelId="{F12A4EDF-C18A-5B4B-961F-3649CD72A49C}" type="presParOf" srcId="{462E8383-4099-6848-80C6-5B9BADEB79B2}" destId="{8F29EECC-0121-C242-968A-1BA83B010A74}" srcOrd="10" destOrd="0" presId="urn:microsoft.com/office/officeart/2008/layout/LinedList"/>
    <dgm:cxn modelId="{CB06B1C8-D26E-D249-8BF4-C8B7D6A4B96C}" type="presParOf" srcId="{462E8383-4099-6848-80C6-5B9BADEB79B2}" destId="{DD90B0D2-AE3F-E54C-8BE4-CEB3ECFA6934}" srcOrd="11" destOrd="0" presId="urn:microsoft.com/office/officeart/2008/layout/LinedList"/>
    <dgm:cxn modelId="{ADB5475E-1625-4247-AC4C-CC2E6B18CBDD}" type="presParOf" srcId="{DD90B0D2-AE3F-E54C-8BE4-CEB3ECFA6934}" destId="{9654A693-1C69-B84A-B48D-FB1C265EE4B1}" srcOrd="0" destOrd="0" presId="urn:microsoft.com/office/officeart/2008/layout/LinedList"/>
    <dgm:cxn modelId="{AF57CBC2-5B21-F74C-8384-361BD6EB8F31}" type="presParOf" srcId="{DD90B0D2-AE3F-E54C-8BE4-CEB3ECFA6934}" destId="{BD210E28-CB04-6343-BE1D-E6BB1543F5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DD73-313D-9E44-8EEA-BFBD916AFFE7}">
      <dsp:nvSpPr>
        <dsp:cNvPr id="0" name=""/>
        <dsp:cNvSpPr/>
      </dsp:nvSpPr>
      <dsp:spPr>
        <a:xfrm>
          <a:off x="0" y="2299"/>
          <a:ext cx="701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755DF-B943-E743-AC1F-B75E872E7711}">
      <dsp:nvSpPr>
        <dsp:cNvPr id="0" name=""/>
        <dsp:cNvSpPr/>
      </dsp:nvSpPr>
      <dsp:spPr>
        <a:xfrm>
          <a:off x="0" y="2299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Sympatie</a:t>
          </a:r>
        </a:p>
      </dsp:txBody>
      <dsp:txXfrm>
        <a:off x="0" y="2299"/>
        <a:ext cx="7012370" cy="784088"/>
      </dsp:txXfrm>
    </dsp:sp>
    <dsp:sp modelId="{7F434D4D-82CE-2148-9622-1FC1A9EF6A9B}">
      <dsp:nvSpPr>
        <dsp:cNvPr id="0" name=""/>
        <dsp:cNvSpPr/>
      </dsp:nvSpPr>
      <dsp:spPr>
        <a:xfrm>
          <a:off x="0" y="786388"/>
          <a:ext cx="7012370" cy="0"/>
        </a:xfrm>
        <a:prstGeom prst="line">
          <a:avLst/>
        </a:prstGeom>
        <a:solidFill>
          <a:schemeClr val="accent2">
            <a:hueOff val="-299701"/>
            <a:satOff val="-1041"/>
            <a:lumOff val="706"/>
            <a:alphaOff val="0"/>
          </a:schemeClr>
        </a:solidFill>
        <a:ln w="22225" cap="rnd" cmpd="sng" algn="ctr">
          <a:solidFill>
            <a:schemeClr val="accent2">
              <a:hueOff val="-299701"/>
              <a:satOff val="-1041"/>
              <a:lumOff val="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A2D5F-9E4E-0D46-86A9-8E68147741D0}">
      <dsp:nvSpPr>
        <dsp:cNvPr id="0" name=""/>
        <dsp:cNvSpPr/>
      </dsp:nvSpPr>
      <dsp:spPr>
        <a:xfrm>
          <a:off x="0" y="786388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Reciprocita</a:t>
          </a:r>
        </a:p>
      </dsp:txBody>
      <dsp:txXfrm>
        <a:off x="0" y="786388"/>
        <a:ext cx="7012370" cy="784088"/>
      </dsp:txXfrm>
    </dsp:sp>
    <dsp:sp modelId="{4A20A294-B21A-AB4E-89C5-CAC7BBBA0FA2}">
      <dsp:nvSpPr>
        <dsp:cNvPr id="0" name=""/>
        <dsp:cNvSpPr/>
      </dsp:nvSpPr>
      <dsp:spPr>
        <a:xfrm>
          <a:off x="0" y="1570476"/>
          <a:ext cx="7012370" cy="0"/>
        </a:xfrm>
        <a:prstGeom prst="line">
          <a:avLst/>
        </a:prstGeom>
        <a:solidFill>
          <a:schemeClr val="accent2">
            <a:hueOff val="-599403"/>
            <a:satOff val="-2083"/>
            <a:lumOff val="1412"/>
            <a:alphaOff val="0"/>
          </a:schemeClr>
        </a:solidFill>
        <a:ln w="22225" cap="rnd" cmpd="sng" algn="ctr">
          <a:solidFill>
            <a:schemeClr val="accent2">
              <a:hueOff val="-599403"/>
              <a:satOff val="-2083"/>
              <a:lumOff val="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523B0-0241-9442-BE45-3E0C92E04B99}">
      <dsp:nvSpPr>
        <dsp:cNvPr id="0" name=""/>
        <dsp:cNvSpPr/>
      </dsp:nvSpPr>
      <dsp:spPr>
        <a:xfrm>
          <a:off x="0" y="1570476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Sociální schválení</a:t>
          </a:r>
        </a:p>
      </dsp:txBody>
      <dsp:txXfrm>
        <a:off x="0" y="1570476"/>
        <a:ext cx="7012370" cy="784088"/>
      </dsp:txXfrm>
    </dsp:sp>
    <dsp:sp modelId="{6CBDD27A-4ABB-5042-A719-CD820E5A5BF1}">
      <dsp:nvSpPr>
        <dsp:cNvPr id="0" name=""/>
        <dsp:cNvSpPr/>
      </dsp:nvSpPr>
      <dsp:spPr>
        <a:xfrm>
          <a:off x="0" y="2354565"/>
          <a:ext cx="7012370" cy="0"/>
        </a:xfrm>
        <a:prstGeom prst="line">
          <a:avLst/>
        </a:prstGeom>
        <a:solidFill>
          <a:schemeClr val="accent2">
            <a:hueOff val="-899104"/>
            <a:satOff val="-3124"/>
            <a:lumOff val="2117"/>
            <a:alphaOff val="0"/>
          </a:schemeClr>
        </a:solidFill>
        <a:ln w="22225" cap="rnd" cmpd="sng" algn="ctr">
          <a:solidFill>
            <a:schemeClr val="accent2">
              <a:hueOff val="-899104"/>
              <a:satOff val="-3124"/>
              <a:lumOff val="2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53D73-1197-BB48-8ED6-D79EACA45B9A}">
      <dsp:nvSpPr>
        <dsp:cNvPr id="0" name=""/>
        <dsp:cNvSpPr/>
      </dsp:nvSpPr>
      <dsp:spPr>
        <a:xfrm>
          <a:off x="0" y="2354565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Konzistence</a:t>
          </a:r>
        </a:p>
      </dsp:txBody>
      <dsp:txXfrm>
        <a:off x="0" y="2354565"/>
        <a:ext cx="7012370" cy="784088"/>
      </dsp:txXfrm>
    </dsp:sp>
    <dsp:sp modelId="{CBC1B391-4E1D-C24C-84ED-3CC9897D3798}">
      <dsp:nvSpPr>
        <dsp:cNvPr id="0" name=""/>
        <dsp:cNvSpPr/>
      </dsp:nvSpPr>
      <dsp:spPr>
        <a:xfrm>
          <a:off x="0" y="3138654"/>
          <a:ext cx="7012370" cy="0"/>
        </a:xfrm>
        <a:prstGeom prst="line">
          <a:avLst/>
        </a:prstGeom>
        <a:solidFill>
          <a:schemeClr val="accent2">
            <a:hueOff val="-1198805"/>
            <a:satOff val="-4166"/>
            <a:lumOff val="2823"/>
            <a:alphaOff val="0"/>
          </a:schemeClr>
        </a:solidFill>
        <a:ln w="22225" cap="rnd" cmpd="sng" algn="ctr">
          <a:solidFill>
            <a:schemeClr val="accent2">
              <a:hueOff val="-1198805"/>
              <a:satOff val="-4166"/>
              <a:lumOff val="2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9C42C-3DF0-4445-A33F-B256ECDF6F83}">
      <dsp:nvSpPr>
        <dsp:cNvPr id="0" name=""/>
        <dsp:cNvSpPr/>
      </dsp:nvSpPr>
      <dsp:spPr>
        <a:xfrm>
          <a:off x="0" y="3138654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Autorita</a:t>
          </a:r>
        </a:p>
      </dsp:txBody>
      <dsp:txXfrm>
        <a:off x="0" y="3138654"/>
        <a:ext cx="7012370" cy="784088"/>
      </dsp:txXfrm>
    </dsp:sp>
    <dsp:sp modelId="{8F29EECC-0121-C242-968A-1BA83B010A74}">
      <dsp:nvSpPr>
        <dsp:cNvPr id="0" name=""/>
        <dsp:cNvSpPr/>
      </dsp:nvSpPr>
      <dsp:spPr>
        <a:xfrm>
          <a:off x="0" y="3922742"/>
          <a:ext cx="7012370" cy="0"/>
        </a:xfrm>
        <a:prstGeom prst="line">
          <a:avLst/>
        </a:prstGeom>
        <a:solidFill>
          <a:schemeClr val="accent2">
            <a:hueOff val="-1498507"/>
            <a:satOff val="-5207"/>
            <a:lumOff val="3529"/>
            <a:alphaOff val="0"/>
          </a:schemeClr>
        </a:solidFill>
        <a:ln w="22225" cap="rnd" cmpd="sng" algn="ctr">
          <a:solidFill>
            <a:schemeClr val="accent2">
              <a:hueOff val="-1498507"/>
              <a:satOff val="-5207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4A693-1C69-B84A-B48D-FB1C265EE4B1}">
      <dsp:nvSpPr>
        <dsp:cNvPr id="0" name=""/>
        <dsp:cNvSpPr/>
      </dsp:nvSpPr>
      <dsp:spPr>
        <a:xfrm>
          <a:off x="0" y="3922742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Vzácnost</a:t>
          </a:r>
        </a:p>
      </dsp:txBody>
      <dsp:txXfrm>
        <a:off x="0" y="3922742"/>
        <a:ext cx="7012370" cy="78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9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3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2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2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0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4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0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54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1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7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34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mOUEC5YXV8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b/bc/Mond-vergleich.svg/1200px-Mond-vergleich.svg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b/bc/Mond-vergleich.svg/1200px-Mond-vergleich.svg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b/bc/Mond-vergleich.svg/1200px-Mond-vergleich.svg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4D7-24B8-D149-873C-75E3C194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DA47-F1F6-014A-8A57-D20F4DE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rown ceramic teacup">
            <a:extLst>
              <a:ext uri="{FF2B5EF4-FFF2-40B4-BE49-F238E27FC236}">
                <a16:creationId xmlns:a16="http://schemas.microsoft.com/office/drawing/2014/main" id="{78A96314-A566-3D43-89B0-1C959394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8548"/>
            <a:ext cx="12191999" cy="7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DA4EF3-F7F5-7B48-8395-FE1D6BA2098B}"/>
              </a:ext>
            </a:extLst>
          </p:cNvPr>
          <p:cNvSpPr txBox="1"/>
          <p:nvPr/>
        </p:nvSpPr>
        <p:spPr>
          <a:xfrm>
            <a:off x="1828800" y="717935"/>
            <a:ext cx="3305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Začneme</a:t>
            </a:r>
            <a:r>
              <a:rPr lang="en-US" sz="2400" b="1" dirty="0"/>
              <a:t> 16:03, </a:t>
            </a:r>
            <a:r>
              <a:rPr lang="en-US" sz="2400" b="1" dirty="0" err="1"/>
              <a:t>ať</a:t>
            </a:r>
            <a:r>
              <a:rPr lang="en-US" sz="2400" b="1" dirty="0"/>
              <a:t> se </a:t>
            </a:r>
            <a:r>
              <a:rPr lang="en-US" sz="2400" b="1" dirty="0" err="1"/>
              <a:t>všichni</a:t>
            </a:r>
            <a:r>
              <a:rPr lang="en-US" sz="2400" b="1" dirty="0"/>
              <a:t> </a:t>
            </a:r>
            <a:r>
              <a:rPr lang="en-US" sz="2400" b="1" dirty="0" err="1"/>
              <a:t>stihnou</a:t>
            </a:r>
            <a:r>
              <a:rPr lang="en-US" sz="2400" b="1" dirty="0"/>
              <a:t> </a:t>
            </a:r>
            <a:r>
              <a:rPr lang="en-US" sz="2400" b="1" dirty="0" err="1"/>
              <a:t>připojit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2865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EF04-B31D-6E45-81F8-C08EC9B5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Přesvědčování</a:t>
            </a:r>
            <a:r>
              <a:rPr lang="en-US" dirty="0"/>
              <a:t> (</a:t>
            </a:r>
            <a:r>
              <a:rPr lang="en-US" i="1" dirty="0"/>
              <a:t>persuasion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DF6D-47E8-9841-B522-DD0F750E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Specifická</a:t>
            </a:r>
            <a:r>
              <a:rPr lang="en-US" dirty="0"/>
              <a:t> forma </a:t>
            </a:r>
            <a:r>
              <a:rPr lang="en-US" dirty="0" err="1"/>
              <a:t>komunikace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účelem</a:t>
            </a:r>
            <a:r>
              <a:rPr lang="en-US" dirty="0"/>
              <a:t> je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adresátova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v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svobodné</a:t>
            </a:r>
            <a:r>
              <a:rPr lang="en-US" dirty="0"/>
              <a:t> </a:t>
            </a:r>
            <a:r>
              <a:rPr lang="en-US" dirty="0" err="1"/>
              <a:t>volby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9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EF04-B31D-6E45-81F8-C08EC9B5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</a:t>
            </a:r>
            <a:r>
              <a:rPr lang="en-US" dirty="0" err="1"/>
              <a:t>čemu</a:t>
            </a:r>
            <a:r>
              <a:rPr lang="en-US" dirty="0"/>
              <a:t> je to </a:t>
            </a:r>
            <a:r>
              <a:rPr lang="en-US" dirty="0" err="1"/>
              <a:t>užitečné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DF6D-47E8-9841-B522-DD0F750E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  <a:p>
            <a:r>
              <a:rPr lang="en-US" dirty="0" err="1"/>
              <a:t>Vycházení</a:t>
            </a:r>
            <a:r>
              <a:rPr lang="en-US" dirty="0"/>
              <a:t> s </a:t>
            </a:r>
            <a:r>
              <a:rPr lang="en-US" dirty="0" err="1"/>
              <a:t>kolegy</a:t>
            </a:r>
            <a:endParaRPr lang="en-US" dirty="0"/>
          </a:p>
          <a:p>
            <a:r>
              <a:rPr lang="en-US" dirty="0" err="1"/>
              <a:t>Adopce</a:t>
            </a:r>
            <a:r>
              <a:rPr lang="en-US" dirty="0"/>
              <a:t> </a:t>
            </a:r>
            <a:r>
              <a:rPr lang="en-US" dirty="0" err="1"/>
              <a:t>nových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endParaRPr lang="en-US" dirty="0"/>
          </a:p>
          <a:p>
            <a:r>
              <a:rPr lang="en-US" dirty="0"/>
              <a:t>Fundraising</a:t>
            </a:r>
          </a:p>
          <a:p>
            <a:r>
              <a:rPr lang="en-US" dirty="0"/>
              <a:t> …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nápady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148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41C2-1B76-064D-9AF2-12882C17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principů</a:t>
            </a:r>
            <a:r>
              <a:rPr lang="en-US" dirty="0"/>
              <a:t> </a:t>
            </a:r>
            <a:r>
              <a:rPr lang="en-US" dirty="0" err="1"/>
              <a:t>přesvědčování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02492-9366-8946-935C-7BD7A8184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2133" y="2329656"/>
            <a:ext cx="6502400" cy="325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63881-1DC6-E041-8951-D263C2862536}"/>
              </a:ext>
            </a:extLst>
          </p:cNvPr>
          <p:cNvSpPr txBox="1"/>
          <p:nvPr/>
        </p:nvSpPr>
        <p:spPr>
          <a:xfrm>
            <a:off x="1032933" y="3352800"/>
            <a:ext cx="163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Cialdini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A0DE9-F250-EF4F-BE72-132F04A22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664">
            <a:off x="8661629" y="1352415"/>
            <a:ext cx="1829031" cy="27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2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B41C2-1B76-064D-9AF2-12882C17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/>
              <a:t>6 principů přesvědčování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B33FAC3-94E0-4393-8994-F0DCA47915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866144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324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CD7C-26F8-1143-83E3-C729D3E7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Sympatie</a:t>
            </a:r>
            <a:r>
              <a:rPr lang="en-US" dirty="0"/>
              <a:t> (liking)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DC06B-E4A7-404A-B8F7-467329CE3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Spíše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přesvědčí</a:t>
            </a:r>
            <a:r>
              <a:rPr lang="en-US" dirty="0"/>
              <a:t> ten, </a:t>
            </a:r>
            <a:r>
              <a:rPr lang="en-US" dirty="0" err="1"/>
              <a:t>kdo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je </a:t>
            </a:r>
            <a:r>
              <a:rPr lang="en-US" dirty="0" err="1"/>
              <a:t>sympatický</a:t>
            </a:r>
            <a:endParaRPr lang="en-US" dirty="0"/>
          </a:p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sympatie</a:t>
            </a:r>
            <a:r>
              <a:rPr lang="en-US" dirty="0"/>
              <a:t>? </a:t>
            </a:r>
            <a:r>
              <a:rPr lang="en-US" dirty="0" err="1"/>
              <a:t>Podobnost</a:t>
            </a:r>
            <a:r>
              <a:rPr lang="en-US" dirty="0"/>
              <a:t> a </a:t>
            </a:r>
            <a:r>
              <a:rPr lang="en-US" dirty="0" err="1"/>
              <a:t>pochvala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C376F-A1EA-EB4A-9802-C8935C2B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0" y="1191514"/>
            <a:ext cx="22479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6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F06-2ECE-664F-B157-CD74372A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reciprocita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1785-C70C-4C4A-ADE6-53CFD0FB0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Cítíme</a:t>
            </a:r>
            <a:r>
              <a:rPr lang="en-US" dirty="0"/>
              <a:t> </a:t>
            </a:r>
            <a:r>
              <a:rPr lang="en-US" dirty="0" err="1"/>
              <a:t>potřebu</a:t>
            </a:r>
            <a:r>
              <a:rPr lang="en-US" dirty="0"/>
              <a:t> </a:t>
            </a:r>
            <a:r>
              <a:rPr lang="en-US" dirty="0" err="1"/>
              <a:t>oplatit</a:t>
            </a:r>
            <a:r>
              <a:rPr lang="en-US" dirty="0"/>
              <a:t> </a:t>
            </a:r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dobrým</a:t>
            </a:r>
            <a:r>
              <a:rPr lang="en-US" dirty="0"/>
              <a:t> (a </a:t>
            </a:r>
            <a:r>
              <a:rPr lang="en-US" dirty="0" err="1"/>
              <a:t>naopak</a:t>
            </a:r>
            <a:r>
              <a:rPr lang="en-US" dirty="0"/>
              <a:t>)</a:t>
            </a:r>
          </a:p>
          <a:p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drobné</a:t>
            </a:r>
            <a:r>
              <a:rPr lang="en-US" dirty="0"/>
              <a:t> </a:t>
            </a:r>
            <a:r>
              <a:rPr lang="en-US" dirty="0" err="1"/>
              <a:t>dárky</a:t>
            </a:r>
            <a:r>
              <a:rPr lang="en-US" dirty="0"/>
              <a:t> (</a:t>
            </a:r>
            <a:r>
              <a:rPr lang="en-US" dirty="0">
                <a:sym typeface="Wingdings" pitchFamily="2" charset="2"/>
              </a:rPr>
              <a:t> Bob Slonim, long-lapsed donors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0A82A-4E32-044D-BE85-69556553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60" y="1295400"/>
            <a:ext cx="2743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11AE56-A08A-5243-9EDF-878A1EA1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7616">
            <a:off x="5867399" y="2990464"/>
            <a:ext cx="6311983" cy="3625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11F06-2ECE-664F-B157-CD74372A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reciprocita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1785-C70C-4C4A-ADE6-53CFD0FB0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Cítíme</a:t>
            </a:r>
            <a:r>
              <a:rPr lang="en-US" dirty="0"/>
              <a:t> </a:t>
            </a:r>
            <a:r>
              <a:rPr lang="en-US" dirty="0" err="1"/>
              <a:t>potřebu</a:t>
            </a:r>
            <a:r>
              <a:rPr lang="en-US" dirty="0"/>
              <a:t> </a:t>
            </a:r>
            <a:r>
              <a:rPr lang="en-US" dirty="0" err="1"/>
              <a:t>oplatit</a:t>
            </a:r>
            <a:r>
              <a:rPr lang="en-US" dirty="0"/>
              <a:t> </a:t>
            </a:r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dobrým</a:t>
            </a:r>
            <a:r>
              <a:rPr lang="en-US" dirty="0"/>
              <a:t> (a </a:t>
            </a:r>
            <a:r>
              <a:rPr lang="en-US" dirty="0" err="1"/>
              <a:t>naopak</a:t>
            </a:r>
            <a:r>
              <a:rPr lang="en-US" dirty="0"/>
              <a:t>)</a:t>
            </a:r>
          </a:p>
          <a:p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drobné</a:t>
            </a:r>
            <a:r>
              <a:rPr lang="en-US" dirty="0"/>
              <a:t> </a:t>
            </a:r>
            <a:r>
              <a:rPr lang="en-US" dirty="0" err="1"/>
              <a:t>dárky</a:t>
            </a:r>
            <a:r>
              <a:rPr lang="en-US" dirty="0"/>
              <a:t> (</a:t>
            </a:r>
            <a:r>
              <a:rPr lang="en-US" dirty="0">
                <a:sym typeface="Wingdings" pitchFamily="2" charset="2"/>
              </a:rPr>
              <a:t> Bob Slonim, long-lapsed donors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0A82A-4E32-044D-BE85-69556553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060" y="1295400"/>
            <a:ext cx="2743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2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2E7D-480B-F745-A8CE-16C3FD1F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schválení</a:t>
            </a:r>
            <a:r>
              <a:rPr lang="en-US" dirty="0"/>
              <a:t> (social proof)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5C6B-58E3-D443-B281-5E83C2EEA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nejsme</a:t>
            </a:r>
            <a:r>
              <a:rPr lang="en-US" dirty="0"/>
              <a:t> </a:t>
            </a:r>
            <a:r>
              <a:rPr lang="en-US" dirty="0" err="1"/>
              <a:t>jisti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se </a:t>
            </a:r>
            <a:r>
              <a:rPr lang="en-US" dirty="0" err="1"/>
              <a:t>zachovat</a:t>
            </a:r>
            <a:r>
              <a:rPr lang="en-US" dirty="0"/>
              <a:t>, </a:t>
            </a:r>
            <a:r>
              <a:rPr lang="en-US" dirty="0" err="1"/>
              <a:t>následujeme</a:t>
            </a:r>
            <a:r>
              <a:rPr lang="en-US" dirty="0"/>
              <a:t> 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. </a:t>
            </a:r>
          </a:p>
          <a:p>
            <a:r>
              <a:rPr lang="en-US" dirty="0" err="1"/>
              <a:t>Čím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blíž</a:t>
            </a:r>
            <a:r>
              <a:rPr lang="en-US" dirty="0"/>
              <a:t>, </a:t>
            </a:r>
            <a:r>
              <a:rPr lang="en-US" dirty="0" err="1"/>
              <a:t>tím</a:t>
            </a:r>
            <a:r>
              <a:rPr lang="en-US" dirty="0"/>
              <a:t> je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silnější</a:t>
            </a:r>
            <a:endParaRPr lang="en-US" dirty="0"/>
          </a:p>
          <a:p>
            <a:r>
              <a:rPr lang="en-US" dirty="0">
                <a:sym typeface="Wingdings" pitchFamily="2" charset="2"/>
              </a:rPr>
              <a:t> “</a:t>
            </a:r>
            <a:r>
              <a:rPr lang="en-US" dirty="0" err="1">
                <a:sym typeface="Wingdings" pitchFamily="2" charset="2"/>
              </a:rPr>
              <a:t>Již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darovalo</a:t>
            </a:r>
            <a:r>
              <a:rPr lang="en-US" dirty="0">
                <a:sym typeface="Wingdings" pitchFamily="2" charset="2"/>
              </a:rPr>
              <a:t> 120 000 </a:t>
            </a:r>
            <a:r>
              <a:rPr lang="en-US" dirty="0" err="1">
                <a:sym typeface="Wingdings" pitchFamily="2" charset="2"/>
              </a:rPr>
              <a:t>lidí</a:t>
            </a:r>
            <a:r>
              <a:rPr lang="en-US" dirty="0">
                <a:sym typeface="Wingdings" pitchFamily="2" charset="2"/>
              </a:rPr>
              <a:t>”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jak</a:t>
            </a:r>
            <a:r>
              <a:rPr lang="en-US" dirty="0">
                <a:sym typeface="Wingdings" pitchFamily="2" charset="2"/>
              </a:rPr>
              <a:t> se </a:t>
            </a:r>
            <a:r>
              <a:rPr lang="en-US" dirty="0" err="1">
                <a:sym typeface="Wingdings" pitchFamily="2" charset="2"/>
              </a:rPr>
              <a:t>stojí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výtahu</a:t>
            </a:r>
            <a:r>
              <a:rPr lang="en-US" dirty="0">
                <a:sym typeface="Wingdings" pitchFamily="2" charset="2"/>
              </a:rPr>
              <a:t>? https://</a:t>
            </a:r>
            <a:r>
              <a:rPr lang="en-US" dirty="0" err="1">
                <a:sym typeface="Wingdings" pitchFamily="2" charset="2"/>
              </a:rPr>
              <a:t>www.youtube.com</a:t>
            </a:r>
            <a:r>
              <a:rPr lang="en-US" dirty="0">
                <a:sym typeface="Wingdings" pitchFamily="2" charset="2"/>
              </a:rPr>
              <a:t>/</a:t>
            </a:r>
            <a:r>
              <a:rPr lang="en-US" dirty="0" err="1">
                <a:sym typeface="Wingdings" pitchFamily="2" charset="2"/>
              </a:rPr>
              <a:t>watch?v</a:t>
            </a:r>
            <a:r>
              <a:rPr lang="en-US" dirty="0">
                <a:sym typeface="Wingdings" pitchFamily="2" charset="2"/>
              </a:rPr>
              <a:t>=</a:t>
            </a:r>
            <a:r>
              <a:rPr lang="en-US" dirty="0" err="1">
                <a:sym typeface="Wingdings" pitchFamily="2" charset="2"/>
              </a:rPr>
              <a:t>BgRoiTWkBHU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2C571-F2C1-0346-A570-78DD8782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2018080"/>
            <a:ext cx="24892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06DC-71D5-E941-8B3C-F4E26AAB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Konzistence</a:t>
            </a:r>
            <a:r>
              <a:rPr lang="en-US" dirty="0"/>
              <a:t> (consistency)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BEDE-640D-EE47-A69D-D5E995FF8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Cítíme</a:t>
            </a:r>
            <a:r>
              <a:rPr lang="en-US" dirty="0"/>
              <a:t> </a:t>
            </a:r>
            <a:r>
              <a:rPr lang="en-US" dirty="0" err="1"/>
              <a:t>potřebu</a:t>
            </a:r>
            <a:r>
              <a:rPr lang="en-US" dirty="0"/>
              <a:t> </a:t>
            </a:r>
            <a:r>
              <a:rPr lang="en-US" dirty="0" err="1"/>
              <a:t>chovat</a:t>
            </a:r>
            <a:r>
              <a:rPr lang="en-US" dirty="0"/>
              <a:t> se v </a:t>
            </a:r>
            <a:r>
              <a:rPr lang="en-US" dirty="0" err="1"/>
              <a:t>souladu</a:t>
            </a:r>
            <a:r>
              <a:rPr lang="en-US" dirty="0"/>
              <a:t> s </a:t>
            </a:r>
            <a:r>
              <a:rPr lang="en-US" dirty="0" err="1"/>
              <a:t>tím</a:t>
            </a:r>
            <a:r>
              <a:rPr lang="en-US" dirty="0"/>
              <a:t>, k </a:t>
            </a:r>
            <a:r>
              <a:rPr lang="en-US" dirty="0" err="1"/>
              <a:t>čemu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se v </a:t>
            </a:r>
            <a:r>
              <a:rPr lang="en-US" dirty="0" err="1"/>
              <a:t>minulosti</a:t>
            </a:r>
            <a:r>
              <a:rPr lang="en-US" dirty="0"/>
              <a:t> </a:t>
            </a:r>
            <a:r>
              <a:rPr lang="en-US" dirty="0" err="1"/>
              <a:t>zavázali</a:t>
            </a:r>
            <a:r>
              <a:rPr lang="en-US" dirty="0"/>
              <a:t>/ co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řekli</a:t>
            </a:r>
            <a:r>
              <a:rPr lang="en-US" dirty="0"/>
              <a:t>.</a:t>
            </a:r>
          </a:p>
          <a:p>
            <a:r>
              <a:rPr lang="en-US" dirty="0" err="1"/>
              <a:t>Spíše</a:t>
            </a:r>
            <a:r>
              <a:rPr lang="en-US" dirty="0"/>
              <a:t> </a:t>
            </a:r>
            <a:r>
              <a:rPr lang="en-US" dirty="0" err="1"/>
              <a:t>daruji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objednán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5DD43-01CB-2948-9299-552B89FD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70" y="1775460"/>
            <a:ext cx="2730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06DC-71D5-E941-8B3C-F4E26AAB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Konzistence</a:t>
            </a:r>
            <a:r>
              <a:rPr lang="en-US" dirty="0"/>
              <a:t> (consistency)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BEDE-640D-EE47-A69D-D5E995FF8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Foot in the door </a:t>
            </a:r>
            <a:r>
              <a:rPr lang="en-US" dirty="0" err="1"/>
              <a:t>technika</a:t>
            </a:r>
            <a:r>
              <a:rPr lang="en-US" dirty="0"/>
              <a:t>: </a:t>
            </a:r>
            <a:r>
              <a:rPr lang="en-US" dirty="0" err="1"/>
              <a:t>postupné</a:t>
            </a:r>
            <a:r>
              <a:rPr lang="en-US" dirty="0"/>
              <a:t> </a:t>
            </a:r>
            <a:r>
              <a:rPr lang="en-US" dirty="0" err="1"/>
              <a:t>navyšování</a:t>
            </a:r>
            <a:r>
              <a:rPr lang="en-US" dirty="0"/>
              <a:t> </a:t>
            </a:r>
            <a:r>
              <a:rPr lang="en-US" dirty="0" err="1"/>
              <a:t>požadavků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5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person discussing while standing in front of a large screen in front of people inside dim-lighted room">
            <a:extLst>
              <a:ext uri="{FF2B5EF4-FFF2-40B4-BE49-F238E27FC236}">
                <a16:creationId xmlns:a16="http://schemas.microsoft.com/office/drawing/2014/main" id="{A5877966-A984-FA4D-88E2-F947883D9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 b="113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19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ABA6-961F-2545-A324-998D9BC0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Autorita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BAC95-D6D4-A248-87FD-D3B35C5B1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poslouchají</a:t>
            </a:r>
            <a:r>
              <a:rPr lang="en-US" dirty="0"/>
              <a:t> ty,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autoritu</a:t>
            </a:r>
            <a:r>
              <a:rPr lang="en-US" dirty="0"/>
              <a:t> </a:t>
            </a:r>
          </a:p>
          <a:p>
            <a:r>
              <a:rPr lang="en-US" dirty="0" err="1"/>
              <a:t>Autoritu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signalizovat</a:t>
            </a:r>
            <a:r>
              <a:rPr lang="en-US" dirty="0"/>
              <a:t> </a:t>
            </a:r>
            <a:r>
              <a:rPr lang="en-US" dirty="0" err="1"/>
              <a:t>artefakty</a:t>
            </a:r>
            <a:r>
              <a:rPr lang="en-US" dirty="0"/>
              <a:t> (</a:t>
            </a:r>
            <a:r>
              <a:rPr lang="en-US" dirty="0" err="1"/>
              <a:t>tituly</a:t>
            </a:r>
            <a:r>
              <a:rPr lang="en-US" dirty="0"/>
              <a:t>, </a:t>
            </a:r>
            <a:r>
              <a:rPr lang="en-US" dirty="0" err="1"/>
              <a:t>diplomy</a:t>
            </a:r>
            <a:r>
              <a:rPr lang="en-US" dirty="0"/>
              <a:t>,…)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situačně</a:t>
            </a:r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Milgramova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studie</a:t>
            </a:r>
            <a:r>
              <a:rPr lang="en-US" dirty="0">
                <a:sym typeface="Wingdings" pitchFamily="2" charset="2"/>
              </a:rPr>
              <a:t>  </a:t>
            </a:r>
            <a:r>
              <a:rPr lang="en-AU" dirty="0">
                <a:hlinkClick r:id="rId2"/>
              </a:rPr>
              <a:t>https://www.youtube.com/watch?v=mOUEC5YXV8U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DE96C-B759-8448-B615-7864F837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480" y="1684020"/>
            <a:ext cx="3073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4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EBDF-3218-DD49-8B92-3889650D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7D359-97A1-CE47-B9DA-838127B78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dvertising | Open Parachute">
            <a:extLst>
              <a:ext uri="{FF2B5EF4-FFF2-40B4-BE49-F238E27FC236}">
                <a16:creationId xmlns:a16="http://schemas.microsoft.com/office/drawing/2014/main" id="{1884AB95-A2C1-D841-B2D2-71A82822C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ctors Smoke Camels | The Doctor's Choice is America's Choi ...">
            <a:extLst>
              <a:ext uri="{FF2B5EF4-FFF2-40B4-BE49-F238E27FC236}">
                <a16:creationId xmlns:a16="http://schemas.microsoft.com/office/drawing/2014/main" id="{DDC48B45-4A51-0242-A57B-581037B9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9850"/>
            <a:ext cx="5839269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3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A153-77A0-C947-A698-D1AEB5E6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Vzácnost</a:t>
            </a:r>
            <a:r>
              <a:rPr lang="en-US" dirty="0"/>
              <a:t> (scarcity)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6ED5-D90E-DA4E-A600-3EFECB459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Pokud</a:t>
            </a:r>
            <a:r>
              <a:rPr lang="en-US" dirty="0"/>
              <a:t> je </a:t>
            </a:r>
            <a:r>
              <a:rPr lang="en-US" dirty="0" err="1"/>
              <a:t>něčeho</a:t>
            </a:r>
            <a:r>
              <a:rPr lang="en-US" dirty="0"/>
              <a:t> </a:t>
            </a:r>
            <a:r>
              <a:rPr lang="en-US" dirty="0" err="1"/>
              <a:t>nedostatek</a:t>
            </a:r>
            <a:r>
              <a:rPr lang="en-US" dirty="0"/>
              <a:t>, </a:t>
            </a:r>
            <a:r>
              <a:rPr lang="en-US" dirty="0" err="1"/>
              <a:t>spíše</a:t>
            </a:r>
            <a:r>
              <a:rPr lang="en-US" dirty="0"/>
              <a:t> to </a:t>
            </a:r>
            <a:r>
              <a:rPr lang="en-US" dirty="0" err="1"/>
              <a:t>vnímáme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/>
              <a:t>hodnotné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C2C5D-3ECA-654F-ABCC-1AD7F0E7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26540"/>
            <a:ext cx="24384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4D7-24B8-D149-873C-75E3C194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DA47-F1F6-014A-8A57-D20F4DE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rown ceramic teacup">
            <a:extLst>
              <a:ext uri="{FF2B5EF4-FFF2-40B4-BE49-F238E27FC236}">
                <a16:creationId xmlns:a16="http://schemas.microsoft.com/office/drawing/2014/main" id="{78A96314-A566-3D43-89B0-1C959394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548"/>
            <a:ext cx="12191999" cy="7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02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4D7-24B8-D149-873C-75E3C194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DA47-F1F6-014A-8A57-D20F4DE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rown ceramic teacup">
            <a:extLst>
              <a:ext uri="{FF2B5EF4-FFF2-40B4-BE49-F238E27FC236}">
                <a16:creationId xmlns:a16="http://schemas.microsoft.com/office/drawing/2014/main" id="{78A96314-A566-3D43-89B0-1C959394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548"/>
            <a:ext cx="12191999" cy="7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BFD0AD5-2F90-174D-9EAA-816E3656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6" y="2182914"/>
            <a:ext cx="11451725" cy="27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12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C276-E034-7441-9088-4A15AF85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D873-CCE8-9242-8B08-0E0B69E09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strojů</a:t>
            </a:r>
            <a:r>
              <a:rPr lang="en-US" dirty="0"/>
              <a:t> </a:t>
            </a:r>
            <a:r>
              <a:rPr lang="en-US" dirty="0" err="1"/>
              <a:t>vyrobí</a:t>
            </a:r>
            <a:r>
              <a:rPr lang="en-US" dirty="0"/>
              <a:t> 5 </a:t>
            </a:r>
            <a:r>
              <a:rPr lang="en-US" dirty="0" err="1"/>
              <a:t>aut</a:t>
            </a:r>
            <a:r>
              <a:rPr lang="en-US" dirty="0"/>
              <a:t> za 5 </a:t>
            </a:r>
            <a:r>
              <a:rPr lang="en-US" dirty="0" err="1"/>
              <a:t>hodin</a:t>
            </a:r>
            <a:r>
              <a:rPr lang="en-US" dirty="0"/>
              <a:t>. </a:t>
            </a:r>
          </a:p>
          <a:p>
            <a:r>
              <a:rPr lang="en-US" dirty="0"/>
              <a:t>Za 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hodin</a:t>
            </a:r>
            <a:r>
              <a:rPr lang="en-US" dirty="0"/>
              <a:t> </a:t>
            </a:r>
            <a:r>
              <a:rPr lang="en-US" dirty="0" err="1"/>
              <a:t>vyrobí</a:t>
            </a:r>
            <a:r>
              <a:rPr lang="en-US" dirty="0"/>
              <a:t> 100 </a:t>
            </a:r>
            <a:r>
              <a:rPr lang="en-US" dirty="0" err="1"/>
              <a:t>strojů</a:t>
            </a:r>
            <a:r>
              <a:rPr lang="en-US" dirty="0"/>
              <a:t> 100 </a:t>
            </a:r>
            <a:r>
              <a:rPr lang="en-US" dirty="0" err="1"/>
              <a:t>aut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4148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1C4F6-DD7E-004D-84FF-3A4FEB81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Heuristika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76FEB-749E-E94F-B4FE-ED0707A84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>
                <a:solidFill>
                  <a:srgbClr val="FFFFFF"/>
                </a:solidFill>
              </a:rPr>
              <a:t>Mentální zkratka, která podává rychlé řešení na rozhodovací a posuzovací problémy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3286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1C4F6-DD7E-004D-84FF-3A4FEB81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76FEB-749E-E94F-B4FE-ED0707A84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Mentální</a:t>
            </a:r>
            <a:r>
              <a:rPr lang="en-US" dirty="0"/>
              <a:t> </a:t>
            </a:r>
            <a:r>
              <a:rPr lang="en-US" dirty="0" err="1"/>
              <a:t>zkratka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podává</a:t>
            </a:r>
            <a:r>
              <a:rPr lang="en-US" dirty="0"/>
              <a:t> </a:t>
            </a:r>
            <a:r>
              <a:rPr lang="en-US" dirty="0" err="1"/>
              <a:t>rychlé</a:t>
            </a:r>
            <a:r>
              <a:rPr lang="en-US" dirty="0"/>
              <a:t> a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správné</a:t>
            </a:r>
            <a:r>
              <a:rPr lang="en-US" dirty="0"/>
              <a:t> </a:t>
            </a:r>
            <a:r>
              <a:rPr lang="en-US" dirty="0" err="1"/>
              <a:t>odpovědi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rozhodovací</a:t>
            </a:r>
            <a:r>
              <a:rPr lang="en-US" dirty="0"/>
              <a:t> a </a:t>
            </a:r>
            <a:r>
              <a:rPr lang="en-US" dirty="0" err="1"/>
              <a:t>posuzovací</a:t>
            </a:r>
            <a:r>
              <a:rPr lang="en-US" dirty="0"/>
              <a:t> </a:t>
            </a:r>
            <a:r>
              <a:rPr lang="en-US" dirty="0" err="1"/>
              <a:t>problémy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Odpověď</a:t>
            </a:r>
            <a:r>
              <a:rPr lang="en-US" dirty="0"/>
              <a:t> od </a:t>
            </a:r>
            <a:r>
              <a:rPr lang="en-US" dirty="0" err="1"/>
              <a:t>oka</a:t>
            </a:r>
            <a:r>
              <a:rPr lang="en-US" dirty="0"/>
              <a:t>”, </a:t>
            </a:r>
            <a:r>
              <a:rPr lang="en-US" dirty="0" err="1"/>
              <a:t>intuitivní</a:t>
            </a:r>
            <a:r>
              <a:rPr lang="en-US" dirty="0"/>
              <a:t> </a:t>
            </a:r>
            <a:r>
              <a:rPr lang="en-US" dirty="0" err="1"/>
              <a:t>rozhodování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BD09-0280-BE43-BFCE-A3AEB926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1, System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08FAB-7CD8-F24E-A7D3-3D61D1937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Heuristiky</a:t>
            </a:r>
            <a:r>
              <a:rPr lang="en-US" dirty="0"/>
              <a:t> </a:t>
            </a:r>
            <a:r>
              <a:rPr lang="en-US" dirty="0" err="1"/>
              <a:t>využívají</a:t>
            </a:r>
            <a:r>
              <a:rPr lang="en-US" dirty="0"/>
              <a:t> System 1</a:t>
            </a:r>
          </a:p>
          <a:p>
            <a:endParaRPr lang="en-US" dirty="0"/>
          </a:p>
          <a:p>
            <a:r>
              <a:rPr lang="en-US" dirty="0" err="1"/>
              <a:t>Věci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migrovat</a:t>
            </a:r>
            <a:r>
              <a:rPr lang="en-US" dirty="0"/>
              <a:t> ze </a:t>
            </a:r>
            <a:r>
              <a:rPr lang="en-US" dirty="0" err="1"/>
              <a:t>Systému</a:t>
            </a:r>
            <a:r>
              <a:rPr lang="en-US" dirty="0"/>
              <a:t> 2 do </a:t>
            </a:r>
            <a:r>
              <a:rPr lang="en-US" dirty="0" err="1"/>
              <a:t>Systému</a:t>
            </a:r>
            <a:r>
              <a:rPr lang="en-US" dirty="0"/>
              <a:t> 1 </a:t>
            </a:r>
            <a:r>
              <a:rPr lang="en-US" dirty="0" err="1"/>
              <a:t>tréningem</a:t>
            </a:r>
            <a:r>
              <a:rPr lang="en-US" dirty="0"/>
              <a:t> a </a:t>
            </a:r>
            <a:r>
              <a:rPr lang="en-US" dirty="0" err="1"/>
              <a:t>zkušeností</a:t>
            </a:r>
            <a:r>
              <a:rPr lang="en-US" dirty="0"/>
              <a:t> –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en-US" dirty="0" err="1"/>
              <a:t>auta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2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8021-CA0E-5E4B-A9D5-4EFCC3D6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6A004-8697-F844-AD5D-3CE438905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7D0AC-6EAA-9A46-8E19-7C715AC6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67" y="1104648"/>
            <a:ext cx="6764864" cy="48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1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4D7-24B8-D149-873C-75E3C194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DA47-F1F6-014A-8A57-D20F4DE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rown ceramic teacup">
            <a:extLst>
              <a:ext uri="{FF2B5EF4-FFF2-40B4-BE49-F238E27FC236}">
                <a16:creationId xmlns:a16="http://schemas.microsoft.com/office/drawing/2014/main" id="{78A96314-A566-3D43-89B0-1C959394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548"/>
            <a:ext cx="12191999" cy="7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37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67F2-DF52-3845-8866-ACDF68FD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64D8-DC47-8F48-A311-C5B2265C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77A7F-67DF-DB4D-BE77-CBE9C31D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56" y="2599182"/>
            <a:ext cx="5196417" cy="311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0EFE8-5FEB-BD4D-9F91-131818E21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8872">
            <a:off x="4289367" y="1043433"/>
            <a:ext cx="2324331" cy="346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33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7DFF6-CE09-2646-9245-6921BFF2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F1718-5033-FF41-9862-09FE5055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641600"/>
            <a:ext cx="32512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4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051A-7E49-5F4F-AA08-A22235C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31650-7248-8646-BC38-A936E2E9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0" y="2540000"/>
            <a:ext cx="4394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814F-A252-1C4D-95D3-76D95ACA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6FBF1-C365-A94E-98C0-87CA520150F9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strojů</a:t>
            </a:r>
            <a:r>
              <a:rPr lang="en-US" dirty="0"/>
              <a:t> </a:t>
            </a:r>
            <a:r>
              <a:rPr lang="en-US" dirty="0" err="1"/>
              <a:t>vyrobí</a:t>
            </a:r>
            <a:r>
              <a:rPr lang="en-US" dirty="0"/>
              <a:t> 5 </a:t>
            </a:r>
            <a:r>
              <a:rPr lang="en-US" dirty="0" err="1"/>
              <a:t>aut</a:t>
            </a:r>
            <a:r>
              <a:rPr lang="en-US" dirty="0"/>
              <a:t> za 5 </a:t>
            </a:r>
            <a:r>
              <a:rPr lang="en-US" dirty="0" err="1"/>
              <a:t>hodin</a:t>
            </a:r>
            <a:r>
              <a:rPr lang="en-US" dirty="0"/>
              <a:t>. </a:t>
            </a:r>
          </a:p>
          <a:p>
            <a:r>
              <a:rPr lang="en-US" dirty="0"/>
              <a:t>Za 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hodin</a:t>
            </a:r>
            <a:r>
              <a:rPr lang="en-US" dirty="0"/>
              <a:t> </a:t>
            </a:r>
            <a:r>
              <a:rPr lang="en-US" dirty="0" err="1"/>
              <a:t>vyrobí</a:t>
            </a:r>
            <a:r>
              <a:rPr lang="en-US" dirty="0"/>
              <a:t> 100 </a:t>
            </a:r>
            <a:r>
              <a:rPr lang="en-US" dirty="0" err="1"/>
              <a:t>strojů</a:t>
            </a:r>
            <a:r>
              <a:rPr lang="en-US" dirty="0"/>
              <a:t> 100 </a:t>
            </a:r>
            <a:r>
              <a:rPr lang="en-US" dirty="0" err="1"/>
              <a:t>aut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5647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BD09-0280-BE43-BFCE-A3AEB926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1, System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08FAB-7CD8-F24E-A7D3-3D61D1937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Heuristiky</a:t>
            </a:r>
            <a:r>
              <a:rPr lang="en-US" dirty="0"/>
              <a:t> </a:t>
            </a:r>
            <a:r>
              <a:rPr lang="en-US" dirty="0" err="1"/>
              <a:t>využívají</a:t>
            </a:r>
            <a:r>
              <a:rPr lang="en-US" dirty="0"/>
              <a:t> System 1 – </a:t>
            </a:r>
            <a:r>
              <a:rPr lang="en-US" dirty="0" err="1"/>
              <a:t>rychlý</a:t>
            </a:r>
            <a:r>
              <a:rPr lang="en-US" dirty="0"/>
              <a:t>, </a:t>
            </a:r>
            <a:r>
              <a:rPr lang="en-US" dirty="0" err="1"/>
              <a:t>intuitivní</a:t>
            </a:r>
            <a:r>
              <a:rPr lang="en-US" dirty="0"/>
              <a:t>, </a:t>
            </a:r>
            <a:r>
              <a:rPr lang="en-US" dirty="0" err="1"/>
              <a:t>nenáročný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Věci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migrovat</a:t>
            </a:r>
            <a:r>
              <a:rPr lang="en-US" dirty="0"/>
              <a:t> ze </a:t>
            </a:r>
            <a:r>
              <a:rPr lang="en-US" dirty="0" err="1"/>
              <a:t>Systému</a:t>
            </a:r>
            <a:r>
              <a:rPr lang="en-US" dirty="0"/>
              <a:t> 2 do </a:t>
            </a:r>
            <a:r>
              <a:rPr lang="en-US" dirty="0" err="1"/>
              <a:t>Systému</a:t>
            </a:r>
            <a:r>
              <a:rPr lang="en-US" dirty="0"/>
              <a:t> 1 </a:t>
            </a:r>
            <a:r>
              <a:rPr lang="en-US" dirty="0" err="1"/>
              <a:t>tréningem</a:t>
            </a:r>
            <a:r>
              <a:rPr lang="en-US" dirty="0"/>
              <a:t> a </a:t>
            </a:r>
            <a:r>
              <a:rPr lang="en-US" dirty="0" err="1"/>
              <a:t>zkušeností</a:t>
            </a:r>
            <a:r>
              <a:rPr lang="en-US" dirty="0"/>
              <a:t> –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en-US" dirty="0" err="1"/>
              <a:t>auta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82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25B1-37BD-514F-8641-C12CE69B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735A5-A766-B948-A268-9A8836897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 </a:t>
            </a:r>
            <a:r>
              <a:rPr lang="en-US" dirty="0" err="1"/>
              <a:t>dostupnosti</a:t>
            </a:r>
            <a:endParaRPr lang="en-US" dirty="0"/>
          </a:p>
          <a:p>
            <a:r>
              <a:rPr lang="en-US" dirty="0"/>
              <a:t>…</a:t>
            </a:r>
            <a:r>
              <a:rPr lang="en-US" dirty="0" err="1"/>
              <a:t>reprezentativity</a:t>
            </a:r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05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099E-80EF-F144-B04E-CB77D3D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dostupnosti</a:t>
            </a:r>
            <a:r>
              <a:rPr lang="en-US" dirty="0"/>
              <a:t> (availability)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164C-3E88-0C49-8817-786327D8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Usuzuje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pravděpodobnost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četnost</a:t>
            </a:r>
            <a:r>
              <a:rPr lang="en-US" dirty="0"/>
              <a:t> </a:t>
            </a:r>
            <a:r>
              <a:rPr lang="en-US" dirty="0" err="1"/>
              <a:t>nějakého</a:t>
            </a:r>
            <a:r>
              <a:rPr lang="en-US" dirty="0"/>
              <a:t> </a:t>
            </a:r>
            <a:r>
              <a:rPr lang="en-US" dirty="0" err="1"/>
              <a:t>jevu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lehce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dokážeme</a:t>
            </a:r>
            <a:r>
              <a:rPr lang="en-US" dirty="0"/>
              <a:t> </a:t>
            </a:r>
            <a:r>
              <a:rPr lang="en-US" dirty="0" err="1"/>
              <a:t>vybavit</a:t>
            </a:r>
            <a:endParaRPr lang="en-US" dirty="0"/>
          </a:p>
          <a:p>
            <a:r>
              <a:rPr lang="en-US" dirty="0"/>
              <a:t> “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jich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vybavím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</a:t>
            </a:r>
            <a:r>
              <a:rPr lang="en-US" dirty="0" err="1"/>
              <a:t>určitě</a:t>
            </a:r>
            <a:r>
              <a:rPr lang="en-US" dirty="0"/>
              <a:t> </a:t>
            </a:r>
            <a:r>
              <a:rPr lang="en-US" dirty="0" err="1"/>
              <a:t>jich</a:t>
            </a:r>
            <a:r>
              <a:rPr lang="en-US" dirty="0"/>
              <a:t> je </a:t>
            </a:r>
            <a:r>
              <a:rPr lang="en-US" dirty="0" err="1"/>
              <a:t>mnoho</a:t>
            </a:r>
            <a:r>
              <a:rPr lang="en-US" dirty="0"/>
              <a:t>. </a:t>
            </a:r>
            <a:r>
              <a:rPr lang="en-US" dirty="0" err="1"/>
              <a:t>Pokud</a:t>
            </a:r>
            <a:r>
              <a:rPr lang="en-US" dirty="0"/>
              <a:t> je </a:t>
            </a:r>
            <a:r>
              <a:rPr lang="en-US" dirty="0" err="1"/>
              <a:t>těžké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nějaký</a:t>
            </a:r>
            <a:r>
              <a:rPr lang="en-US" dirty="0"/>
              <a:t> </a:t>
            </a:r>
            <a:r>
              <a:rPr lang="en-US" dirty="0" err="1"/>
              <a:t>přijít</a:t>
            </a:r>
            <a:r>
              <a:rPr lang="en-US" dirty="0"/>
              <a:t>,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jich</a:t>
            </a:r>
            <a:r>
              <a:rPr lang="en-US" dirty="0"/>
              <a:t> </a:t>
            </a:r>
            <a:r>
              <a:rPr lang="en-US" dirty="0" err="1"/>
              <a:t>málo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91283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099E-80EF-F144-B04E-CB77D3D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dostupnosti</a:t>
            </a:r>
            <a:r>
              <a:rPr lang="en-US" dirty="0"/>
              <a:t> (availability)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164C-3E88-0C49-8817-786327D8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pravděpodobnost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vás</a:t>
            </a:r>
            <a:r>
              <a:rPr lang="en-US" dirty="0"/>
              <a:t> </a:t>
            </a:r>
            <a:r>
              <a:rPr lang="en-US" dirty="0" err="1"/>
              <a:t>zabije</a:t>
            </a:r>
            <a:r>
              <a:rPr lang="en-US" dirty="0"/>
              <a:t> </a:t>
            </a:r>
            <a:r>
              <a:rPr lang="en-US" dirty="0" err="1"/>
              <a:t>padající</a:t>
            </a:r>
            <a:r>
              <a:rPr lang="en-US" dirty="0"/>
              <a:t> </a:t>
            </a:r>
            <a:r>
              <a:rPr lang="en-US" dirty="0" err="1"/>
              <a:t>kokos</a:t>
            </a:r>
            <a:r>
              <a:rPr lang="en-US" dirty="0"/>
              <a:t>,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žralok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640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099E-80EF-F144-B04E-CB77D3D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dostupnosti</a:t>
            </a:r>
            <a:r>
              <a:rPr lang="en-US" dirty="0"/>
              <a:t> (availability)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164C-3E88-0C49-8817-786327D8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udělal</a:t>
            </a:r>
            <a:r>
              <a:rPr lang="en-US" dirty="0"/>
              <a:t> </a:t>
            </a:r>
            <a:r>
              <a:rPr lang="en-US" dirty="0" err="1"/>
              <a:t>většinu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projektu</a:t>
            </a:r>
            <a:r>
              <a:rPr lang="en-US" dirty="0"/>
              <a:t> do </a:t>
            </a:r>
            <a:r>
              <a:rPr lang="en-US" dirty="0" err="1"/>
              <a:t>psychologie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061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053A-9188-A644-9A9E-569DD1FF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9A06-7947-7E41-9912-CC272799F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5E59D-33D8-2049-982B-DED8052D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32" y="1918617"/>
            <a:ext cx="6163734" cy="44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EA990-BB3C-4493-8CF9-54259B7FA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9" b="186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397938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25705-A6DE-7B40-A7BA-DA2BB28B9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en-US" sz="4800" dirty="0" err="1">
                <a:solidFill>
                  <a:schemeClr val="bg1"/>
                </a:solidFill>
              </a:rPr>
              <a:t>Přesvědčování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heuristiky</a:t>
            </a:r>
            <a:r>
              <a:rPr lang="en-US" sz="4800" dirty="0">
                <a:solidFill>
                  <a:schemeClr val="bg1"/>
                </a:solidFill>
              </a:rPr>
              <a:t>, nudging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7949-B2FF-DE45-BF72-73DC30505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553792"/>
            <a:ext cx="5449479" cy="1663493"/>
          </a:xfrm>
        </p:spPr>
        <p:txBody>
          <a:bodyPr anchor="b">
            <a:normAutofit/>
          </a:bodyPr>
          <a:lstStyle/>
          <a:p>
            <a:pPr algn="r">
              <a:lnSpc>
                <a:spcPct val="11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algn="r"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Manažerská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Psychologie</a:t>
            </a:r>
            <a:endParaRPr lang="en-US" sz="2400" dirty="0">
              <a:solidFill>
                <a:schemeClr val="bg1"/>
              </a:solidFill>
            </a:endParaRPr>
          </a:p>
          <a:p>
            <a:pPr algn="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Michal Ďuriník 16/4/2020</a:t>
            </a:r>
          </a:p>
        </p:txBody>
      </p:sp>
    </p:spTree>
    <p:extLst>
      <p:ext uri="{BB962C8B-B14F-4D97-AF65-F5344CB8AC3E}">
        <p14:creationId xmlns:p14="http://schemas.microsoft.com/office/powerpoint/2010/main" val="4145197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2E3E-989D-C842-9F68-AD40EC5C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F3FF6-12B7-9140-B95D-1CEC93FE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61BD3-F2D8-864B-93A1-F7E71291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6" y="702156"/>
            <a:ext cx="9076266" cy="55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30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004D0-9FC8-444B-8C5C-E8929EDC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1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Heuristika reprezentativity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BE54-AFED-FC47-B1EE-D5F6D1B5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>
                <a:solidFill>
                  <a:srgbClr val="FFFFFF"/>
                </a:solidFill>
              </a:rPr>
              <a:t>V </a:t>
            </a:r>
            <a:r>
              <a:rPr lang="en-US" sz="2800" cap="all" dirty="0" err="1">
                <a:solidFill>
                  <a:srgbClr val="FFFFFF"/>
                </a:solidFill>
              </a:rPr>
              <a:t>rozhodování</a:t>
            </a:r>
            <a:r>
              <a:rPr lang="en-US" sz="2800" cap="all" dirty="0">
                <a:solidFill>
                  <a:srgbClr val="FFFFFF"/>
                </a:solidFill>
              </a:rPr>
              <a:t> se </a:t>
            </a:r>
            <a:r>
              <a:rPr lang="en-US" sz="2800" cap="all" dirty="0" err="1">
                <a:solidFill>
                  <a:srgbClr val="FFFFFF"/>
                </a:solidFill>
              </a:rPr>
              <a:t>řídíme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tím</a:t>
            </a:r>
            <a:r>
              <a:rPr lang="en-US" sz="2800" cap="all" dirty="0">
                <a:solidFill>
                  <a:srgbClr val="FFFFFF"/>
                </a:solidFill>
              </a:rPr>
              <a:t>, </a:t>
            </a:r>
            <a:r>
              <a:rPr lang="en-US" sz="2800" cap="all" dirty="0" err="1">
                <a:solidFill>
                  <a:srgbClr val="FFFFFF"/>
                </a:solidFill>
              </a:rPr>
              <a:t>jak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moc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konkrétní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jev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odpovídá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typickému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zástupci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kategorie</a:t>
            </a:r>
            <a:endParaRPr lang="en-US" sz="2800" cap="all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793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6C51-1D27-E542-878B-8BFE8FE2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reprezentativity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C17C-B14C-BB46-A1CF-0BBD29949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Linda</a:t>
            </a:r>
          </a:p>
        </p:txBody>
      </p:sp>
    </p:spTree>
    <p:extLst>
      <p:ext uri="{BB962C8B-B14F-4D97-AF65-F5344CB8AC3E}">
        <p14:creationId xmlns:p14="http://schemas.microsoft.com/office/powerpoint/2010/main" val="4012552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1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Heuristika ukotvení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 err="1">
                <a:solidFill>
                  <a:srgbClr val="FFFFFF"/>
                </a:solidFill>
              </a:rPr>
              <a:t>Vystavení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číselné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hodnotě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před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rozhodnutím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může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ovlivnit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naši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odpověď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na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otázku</a:t>
            </a:r>
            <a:r>
              <a:rPr lang="en-US" sz="2800" cap="all" dirty="0">
                <a:solidFill>
                  <a:srgbClr val="FFFFFF"/>
                </a:solidFill>
              </a:rPr>
              <a:t> “</a:t>
            </a:r>
            <a:r>
              <a:rPr lang="en-US" sz="2800" cap="all" dirty="0" err="1">
                <a:solidFill>
                  <a:srgbClr val="FFFFFF"/>
                </a:solidFill>
              </a:rPr>
              <a:t>kolik</a:t>
            </a:r>
            <a:r>
              <a:rPr lang="en-US" sz="2800" cap="all" dirty="0">
                <a:solidFill>
                  <a:srgbClr val="FFFFFF"/>
                </a:solidFill>
              </a:rPr>
              <a:t>”?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4644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Vystavení</a:t>
            </a:r>
            <a:r>
              <a:rPr lang="en-US" dirty="0"/>
              <a:t> </a:t>
            </a:r>
            <a:r>
              <a:rPr lang="en-US" dirty="0" err="1"/>
              <a:t>číselné</a:t>
            </a:r>
            <a:r>
              <a:rPr lang="en-US" dirty="0"/>
              <a:t> </a:t>
            </a:r>
            <a:r>
              <a:rPr lang="en-US" dirty="0" err="1"/>
              <a:t>hodnotě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rozhodnutím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ovlivnit</a:t>
            </a:r>
            <a:r>
              <a:rPr lang="en-US" dirty="0"/>
              <a:t> 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odpověď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otázku</a:t>
            </a:r>
            <a:r>
              <a:rPr lang="en-US" dirty="0"/>
              <a:t> “</a:t>
            </a:r>
            <a:r>
              <a:rPr lang="en-US" dirty="0" err="1"/>
              <a:t>kolik</a:t>
            </a:r>
            <a:r>
              <a:rPr lang="en-US" dirty="0"/>
              <a:t>”?</a:t>
            </a:r>
          </a:p>
          <a:p>
            <a:r>
              <a:rPr lang="en-US" dirty="0" err="1"/>
              <a:t>Odrazíme</a:t>
            </a:r>
            <a:r>
              <a:rPr lang="en-US" dirty="0"/>
              <a:t> se od </a:t>
            </a:r>
            <a:r>
              <a:rPr lang="en-US" dirty="0" err="1"/>
              <a:t>referenční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upravujeme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přijde</a:t>
            </a:r>
            <a:r>
              <a:rPr lang="en-US" dirty="0"/>
              <a:t> </a:t>
            </a:r>
            <a:r>
              <a:rPr lang="en-US" dirty="0" err="1"/>
              <a:t>dobrý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76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je Ararat, </a:t>
            </a:r>
            <a:r>
              <a:rPr lang="en-US" dirty="0" err="1"/>
              <a:t>nejvyšší</a:t>
            </a:r>
            <a:r>
              <a:rPr lang="en-US" dirty="0"/>
              <a:t> hora </a:t>
            </a:r>
            <a:r>
              <a:rPr lang="en-US" dirty="0" err="1"/>
              <a:t>Arménie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7894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je Ararat, </a:t>
            </a:r>
            <a:r>
              <a:rPr lang="en-US" dirty="0" err="1"/>
              <a:t>nejvyšší</a:t>
            </a:r>
            <a:r>
              <a:rPr lang="en-US" dirty="0"/>
              <a:t> hora </a:t>
            </a:r>
            <a:r>
              <a:rPr lang="en-US" dirty="0" err="1"/>
              <a:t>Arménie</a:t>
            </a:r>
            <a:r>
              <a:rPr lang="en-US" dirty="0"/>
              <a:t>? Je to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2000 m?</a:t>
            </a:r>
          </a:p>
        </p:txBody>
      </p:sp>
    </p:spTree>
    <p:extLst>
      <p:ext uri="{BB962C8B-B14F-4D97-AF65-F5344CB8AC3E}">
        <p14:creationId xmlns:p14="http://schemas.microsoft.com/office/powerpoint/2010/main" val="2914987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je Ararat, </a:t>
            </a:r>
            <a:r>
              <a:rPr lang="en-US" dirty="0" err="1"/>
              <a:t>nejvyšší</a:t>
            </a:r>
            <a:r>
              <a:rPr lang="en-US" dirty="0"/>
              <a:t> hora </a:t>
            </a:r>
            <a:r>
              <a:rPr lang="en-US" dirty="0" err="1"/>
              <a:t>Arménie</a:t>
            </a:r>
            <a:r>
              <a:rPr lang="en-US" dirty="0"/>
              <a:t>? Je to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7000 m?</a:t>
            </a:r>
          </a:p>
        </p:txBody>
      </p:sp>
    </p:spTree>
    <p:extLst>
      <p:ext uri="{BB962C8B-B14F-4D97-AF65-F5344CB8AC3E}">
        <p14:creationId xmlns:p14="http://schemas.microsoft.com/office/powerpoint/2010/main" val="372500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je Ararat, </a:t>
            </a:r>
            <a:r>
              <a:rPr lang="en-US" dirty="0" err="1"/>
              <a:t>nejvyšší</a:t>
            </a:r>
            <a:r>
              <a:rPr lang="en-US" dirty="0"/>
              <a:t> hora </a:t>
            </a:r>
            <a:r>
              <a:rPr lang="en-US" dirty="0" err="1"/>
              <a:t>Arménie</a:t>
            </a:r>
            <a:r>
              <a:rPr lang="en-US" dirty="0"/>
              <a:t>? Je to 4090 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B0A4AD-CF90-2444-8AD3-56EBDD438815}"/>
              </a:ext>
            </a:extLst>
          </p:cNvPr>
          <p:cNvCxnSpPr/>
          <p:nvPr/>
        </p:nvCxnSpPr>
        <p:spPr>
          <a:xfrm>
            <a:off x="1645920" y="5500468"/>
            <a:ext cx="800451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042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F25-C14F-934D-8172-8CF61B7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Heuristika</a:t>
            </a:r>
            <a:r>
              <a:rPr lang="en-US" dirty="0"/>
              <a:t> </a:t>
            </a:r>
            <a:r>
              <a:rPr lang="en-US" dirty="0" err="1"/>
              <a:t>ukotvení</a:t>
            </a:r>
            <a:r>
              <a:rPr lang="en-US" dirty="0"/>
              <a:t> (Anchoring)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95AE-990B-FB47-9A87-7A74A40D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Zlaté</a:t>
            </a:r>
            <a:r>
              <a:rPr lang="en-US" dirty="0"/>
              <a:t> </a:t>
            </a:r>
            <a:r>
              <a:rPr lang="en-US" dirty="0" err="1"/>
              <a:t>prasátko</a:t>
            </a:r>
            <a:r>
              <a:rPr lang="en-US" dirty="0"/>
              <a:t>: 75.50,-</a:t>
            </a:r>
          </a:p>
          <a:p>
            <a:r>
              <a:rPr lang="en-US" dirty="0"/>
              <a:t>99 </a:t>
            </a:r>
            <a:r>
              <a:rPr lang="en-US" dirty="0" err="1"/>
              <a:t>Zlatých</a:t>
            </a:r>
            <a:r>
              <a:rPr lang="en-US" dirty="0"/>
              <a:t> </a:t>
            </a:r>
            <a:r>
              <a:rPr lang="en-US" dirty="0" err="1"/>
              <a:t>prasátek</a:t>
            </a:r>
            <a:r>
              <a:rPr lang="en-US" dirty="0"/>
              <a:t>: 88.70,-</a:t>
            </a:r>
          </a:p>
        </p:txBody>
      </p:sp>
    </p:spTree>
    <p:extLst>
      <p:ext uri="{BB962C8B-B14F-4D97-AF65-F5344CB8AC3E}">
        <p14:creationId xmlns:p14="http://schemas.microsoft.com/office/powerpoint/2010/main" val="352350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B693E-EF26-0044-8737-9DCFBBF5D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3" r="20166" b="-1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031A85-376A-044B-A71B-E45C7382C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2" r="49872" b="2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97E0E-A340-DA4D-A714-81D28FFA4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16" r="14544" b="2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5043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3D931-3550-0948-91F5-764D39FB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Door in the face technika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1F6F-B70A-D241-A12A-321CEBA73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>
                <a:solidFill>
                  <a:srgbClr val="FFFFFF"/>
                </a:solidFill>
              </a:rPr>
              <a:t>Začneme s velkým požadavkem, který potom snížíme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1469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931-3550-0948-91F5-764D39FB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 in the face </a:t>
            </a:r>
            <a:r>
              <a:rPr lang="en-US" dirty="0" err="1"/>
              <a:t>technika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1F6F-B70A-D241-A12A-321CEBA73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D2F58-09AF-064C-9030-E01EA4E9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2201333"/>
            <a:ext cx="10953750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F6C747-7CBC-C245-B2E8-C7ACF9C72E73}"/>
              </a:ext>
            </a:extLst>
          </p:cNvPr>
          <p:cNvSpPr/>
          <p:nvPr/>
        </p:nvSpPr>
        <p:spPr>
          <a:xfrm>
            <a:off x="3573194" y="2032000"/>
            <a:ext cx="8037613" cy="42841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53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931-3550-0948-91F5-764D39FB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 in the face </a:t>
            </a:r>
            <a:r>
              <a:rPr lang="en-US" dirty="0" err="1"/>
              <a:t>technika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1F6F-B70A-D241-A12A-321CEBA73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D2F58-09AF-064C-9030-E01EA4E9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2201333"/>
            <a:ext cx="10953750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F6C747-7CBC-C245-B2E8-C7ACF9C72E73}"/>
              </a:ext>
            </a:extLst>
          </p:cNvPr>
          <p:cNvSpPr/>
          <p:nvPr/>
        </p:nvSpPr>
        <p:spPr>
          <a:xfrm>
            <a:off x="6096000" y="2032000"/>
            <a:ext cx="5514807" cy="42841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56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931-3550-0948-91F5-764D39FB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 in the face </a:t>
            </a:r>
            <a:r>
              <a:rPr lang="en-US" dirty="0" err="1"/>
              <a:t>technika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1F6F-B70A-D241-A12A-321CEBA73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D2F58-09AF-064C-9030-E01EA4E9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2201333"/>
            <a:ext cx="10953750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08B4F-AB9F-DA4F-B5D0-46C002DAC780}"/>
              </a:ext>
            </a:extLst>
          </p:cNvPr>
          <p:cNvSpPr/>
          <p:nvPr/>
        </p:nvSpPr>
        <p:spPr>
          <a:xfrm>
            <a:off x="8856133" y="2032000"/>
            <a:ext cx="2754674" cy="42841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0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931-3550-0948-91F5-764D39FB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 in the face </a:t>
            </a:r>
            <a:r>
              <a:rPr lang="en-US" dirty="0" err="1"/>
              <a:t>technika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1F6F-B70A-D241-A12A-321CEBA73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D2F58-09AF-064C-9030-E01EA4E9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2201333"/>
            <a:ext cx="109537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3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8AAA-4530-2C48-8B6A-7CF528C8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Proč</a:t>
            </a:r>
            <a:r>
              <a:rPr lang="en-US" dirty="0"/>
              <a:t> </a:t>
            </a:r>
            <a:r>
              <a:rPr lang="en-US" dirty="0" err="1"/>
              <a:t>heuristiky</a:t>
            </a:r>
            <a:r>
              <a:rPr lang="en-US" dirty="0"/>
              <a:t> </a:t>
            </a:r>
            <a:r>
              <a:rPr lang="en-US" dirty="0" err="1"/>
              <a:t>využíváme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EF50-4BDA-C64A-9EC7-A856C3891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Rozhodování</a:t>
            </a:r>
            <a:r>
              <a:rPr lang="en-US" dirty="0"/>
              <a:t> je </a:t>
            </a:r>
            <a:r>
              <a:rPr lang="en-US" dirty="0" err="1"/>
              <a:t>namáhavé</a:t>
            </a:r>
            <a:endParaRPr lang="en-US" dirty="0"/>
          </a:p>
          <a:p>
            <a:r>
              <a:rPr lang="en-US" dirty="0" err="1"/>
              <a:t>Šetří</a:t>
            </a:r>
            <a:r>
              <a:rPr lang="en-US" dirty="0"/>
              <a:t> </a:t>
            </a:r>
            <a:r>
              <a:rPr lang="en-US" dirty="0" err="1"/>
              <a:t>čas</a:t>
            </a:r>
            <a:endParaRPr lang="en-US" dirty="0"/>
          </a:p>
          <a:p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správné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6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DE1E5-081F-B34C-BD48-E02E0A55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Nudging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875D-66DD-CC40-89DD-FA220365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 err="1">
                <a:solidFill>
                  <a:srgbClr val="FFFFFF"/>
                </a:solidFill>
              </a:rPr>
              <a:t>Drobné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ovlivnění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rozhodnutí</a:t>
            </a:r>
            <a:r>
              <a:rPr lang="en-US" sz="2800" cap="all" dirty="0">
                <a:solidFill>
                  <a:srgbClr val="FFFFFF"/>
                </a:solidFill>
              </a:rPr>
              <a:t>, </a:t>
            </a:r>
            <a:r>
              <a:rPr lang="en-US" sz="2800" cap="all" dirty="0" err="1">
                <a:solidFill>
                  <a:srgbClr val="FFFFFF"/>
                </a:solidFill>
              </a:rPr>
              <a:t>cílem</a:t>
            </a:r>
            <a:r>
              <a:rPr lang="en-US" sz="2800" cap="all" dirty="0">
                <a:solidFill>
                  <a:srgbClr val="FFFFFF"/>
                </a:solidFill>
              </a:rPr>
              <a:t> je </a:t>
            </a:r>
            <a:r>
              <a:rPr lang="en-US" sz="2800" cap="all" dirty="0" err="1">
                <a:solidFill>
                  <a:srgbClr val="FFFFFF"/>
                </a:solidFill>
              </a:rPr>
              <a:t>ovlivnit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rozhodnutí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konkrétním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směrem</a:t>
            </a:r>
            <a:endParaRPr lang="en-US" sz="2800" cap="all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8913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E1E5-081F-B34C-BD48-E02E0A55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875D-66DD-CC40-89DD-FA220365A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ovlivňováni</a:t>
            </a:r>
            <a:r>
              <a:rPr lang="en-US" dirty="0"/>
              <a:t> </a:t>
            </a:r>
            <a:r>
              <a:rPr lang="en-US" dirty="0" err="1"/>
              <a:t>heuristikami</a:t>
            </a:r>
            <a:r>
              <a:rPr lang="en-US" dirty="0"/>
              <a:t>. Ty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závisí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rozhodovacím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– </a:t>
            </a:r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se </a:t>
            </a:r>
            <a:r>
              <a:rPr lang="en-US" dirty="0" err="1"/>
              <a:t>prezentuje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se </a:t>
            </a:r>
            <a:r>
              <a:rPr lang="en-US" dirty="0" err="1"/>
              <a:t>nastaví</a:t>
            </a:r>
            <a:r>
              <a:rPr lang="en-US" dirty="0"/>
              <a:t> </a:t>
            </a:r>
            <a:r>
              <a:rPr lang="en-US" dirty="0" err="1"/>
              <a:t>výchozí</a:t>
            </a:r>
            <a:r>
              <a:rPr lang="en-US" dirty="0"/>
              <a:t> </a:t>
            </a:r>
            <a:r>
              <a:rPr lang="en-US" dirty="0" err="1"/>
              <a:t>možnost</a:t>
            </a:r>
            <a:r>
              <a:rPr lang="en-US" dirty="0"/>
              <a:t>, </a:t>
            </a:r>
            <a:r>
              <a:rPr lang="en-US" dirty="0" err="1"/>
              <a:t>atd</a:t>
            </a:r>
            <a:r>
              <a:rPr lang="en-US" dirty="0"/>
              <a:t>. </a:t>
            </a:r>
            <a:r>
              <a:rPr lang="en-US" dirty="0" err="1"/>
              <a:t>Záměrem</a:t>
            </a:r>
            <a:r>
              <a:rPr lang="en-US" dirty="0"/>
              <a:t> </a:t>
            </a:r>
            <a:r>
              <a:rPr lang="en-US" dirty="0" err="1"/>
              <a:t>nudgingu</a:t>
            </a:r>
            <a:r>
              <a:rPr lang="en-US" dirty="0"/>
              <a:t> je </a:t>
            </a:r>
            <a:r>
              <a:rPr lang="en-US" dirty="0" err="1"/>
              <a:t>pomoci</a:t>
            </a:r>
            <a:r>
              <a:rPr lang="en-US" dirty="0"/>
              <a:t> </a:t>
            </a:r>
            <a:r>
              <a:rPr lang="en-US" dirty="0" err="1"/>
              <a:t>lidem</a:t>
            </a:r>
            <a:r>
              <a:rPr lang="en-US" dirty="0"/>
              <a:t> k </a:t>
            </a:r>
            <a:r>
              <a:rPr lang="en-US" dirty="0" err="1"/>
              <a:t>správným</a:t>
            </a:r>
            <a:r>
              <a:rPr lang="en-US" dirty="0"/>
              <a:t> </a:t>
            </a:r>
            <a:r>
              <a:rPr lang="en-US" dirty="0" err="1"/>
              <a:t>rozhodnutím</a:t>
            </a:r>
            <a:r>
              <a:rPr lang="en-US" dirty="0"/>
              <a:t>, </a:t>
            </a:r>
            <a:r>
              <a:rPr lang="en-US" dirty="0" err="1"/>
              <a:t>aniž</a:t>
            </a:r>
            <a:r>
              <a:rPr lang="en-US" dirty="0"/>
              <a:t> by </a:t>
            </a:r>
            <a:r>
              <a:rPr lang="en-US" dirty="0" err="1"/>
              <a:t>si</a:t>
            </a:r>
            <a:r>
              <a:rPr lang="en-US" dirty="0"/>
              <a:t> to </a:t>
            </a:r>
            <a:r>
              <a:rPr lang="en-US" dirty="0" err="1"/>
              <a:t>uvědomili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Drobné</a:t>
            </a:r>
            <a:r>
              <a:rPr lang="en-US" dirty="0"/>
              <a:t> </a:t>
            </a:r>
            <a:r>
              <a:rPr lang="en-US" dirty="0" err="1"/>
              <a:t>ovlivnění</a:t>
            </a:r>
            <a:r>
              <a:rPr lang="en-US" dirty="0"/>
              <a:t> </a:t>
            </a:r>
            <a:r>
              <a:rPr lang="en-US" dirty="0" err="1"/>
              <a:t>rozhodovacího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, </a:t>
            </a:r>
            <a:r>
              <a:rPr lang="en-US" dirty="0" err="1"/>
              <a:t>kterého</a:t>
            </a:r>
            <a:r>
              <a:rPr lang="en-US" dirty="0"/>
              <a:t> </a:t>
            </a:r>
            <a:r>
              <a:rPr lang="en-US" dirty="0" err="1"/>
              <a:t>cílem</a:t>
            </a:r>
            <a:r>
              <a:rPr lang="en-US" dirty="0"/>
              <a:t> je </a:t>
            </a:r>
            <a:r>
              <a:rPr lang="en-US" dirty="0" err="1"/>
              <a:t>ovlivnit</a:t>
            </a:r>
            <a:r>
              <a:rPr lang="en-US" dirty="0"/>
              <a:t> </a:t>
            </a:r>
            <a:r>
              <a:rPr lang="en-US" dirty="0" err="1"/>
              <a:t>rozhodnutí</a:t>
            </a:r>
            <a:r>
              <a:rPr lang="en-US" dirty="0"/>
              <a:t> </a:t>
            </a:r>
            <a:r>
              <a:rPr lang="en-US" dirty="0" err="1"/>
              <a:t>jedince</a:t>
            </a:r>
            <a:r>
              <a:rPr lang="en-US" dirty="0"/>
              <a:t> </a:t>
            </a:r>
            <a:r>
              <a:rPr lang="en-US" dirty="0" err="1"/>
              <a:t>konkrétním</a:t>
            </a:r>
            <a:r>
              <a:rPr lang="en-US" dirty="0"/>
              <a:t> </a:t>
            </a:r>
            <a:r>
              <a:rPr lang="en-US" dirty="0" err="1"/>
              <a:t>směrem</a:t>
            </a:r>
            <a:endParaRPr lang="en-US" dirty="0"/>
          </a:p>
          <a:p>
            <a:r>
              <a:rPr lang="en-US" dirty="0" err="1"/>
              <a:t>Zachovává</a:t>
            </a:r>
            <a:r>
              <a:rPr lang="en-US" dirty="0"/>
              <a:t> </a:t>
            </a:r>
            <a:r>
              <a:rPr lang="en-US" dirty="0" err="1"/>
              <a:t>svobodné</a:t>
            </a:r>
            <a:r>
              <a:rPr lang="en-US" dirty="0"/>
              <a:t> </a:t>
            </a:r>
            <a:r>
              <a:rPr lang="en-US" dirty="0" err="1"/>
              <a:t>rozhodnutí</a:t>
            </a:r>
            <a:r>
              <a:rPr lang="en-US" dirty="0"/>
              <a:t>, je </a:t>
            </a:r>
            <a:r>
              <a:rPr lang="en-US" dirty="0" err="1"/>
              <a:t>jednoduché</a:t>
            </a:r>
            <a:r>
              <a:rPr lang="en-US" dirty="0"/>
              <a:t> se mu </a:t>
            </a:r>
            <a:r>
              <a:rPr lang="en-US" dirty="0" err="1"/>
              <a:t>vyhnout</a:t>
            </a:r>
            <a:endParaRPr lang="en-US" dirty="0"/>
          </a:p>
          <a:p>
            <a:r>
              <a:rPr lang="en-US" dirty="0" err="1"/>
              <a:t>Využívá</a:t>
            </a:r>
            <a:r>
              <a:rPr lang="en-US" dirty="0"/>
              <a:t> </a:t>
            </a:r>
            <a:r>
              <a:rPr lang="en-US" dirty="0" err="1"/>
              <a:t>přesvědčovací</a:t>
            </a:r>
            <a:r>
              <a:rPr lang="en-US" dirty="0"/>
              <a:t> </a:t>
            </a:r>
            <a:r>
              <a:rPr lang="en-US" dirty="0" err="1"/>
              <a:t>techniky</a:t>
            </a:r>
            <a:r>
              <a:rPr lang="en-US" dirty="0"/>
              <a:t> a </a:t>
            </a:r>
            <a:r>
              <a:rPr lang="en-US" dirty="0" err="1"/>
              <a:t>heuristiky</a:t>
            </a:r>
            <a:r>
              <a:rPr lang="en-US" dirty="0"/>
              <a:t>. </a:t>
            </a:r>
            <a:r>
              <a:rPr lang="en-US" dirty="0" err="1"/>
              <a:t>Používají</a:t>
            </a:r>
            <a:r>
              <a:rPr lang="en-US" dirty="0"/>
              <a:t> je </a:t>
            </a:r>
            <a:r>
              <a:rPr lang="en-US" dirty="0" err="1"/>
              <a:t>vlády</a:t>
            </a:r>
            <a:r>
              <a:rPr lang="en-US" dirty="0"/>
              <a:t>, </a:t>
            </a:r>
            <a:r>
              <a:rPr lang="en-US" dirty="0" err="1"/>
              <a:t>firmy</a:t>
            </a:r>
            <a:r>
              <a:rPr lang="en-US" dirty="0"/>
              <a:t>, ale </a:t>
            </a:r>
            <a:r>
              <a:rPr lang="en-US" dirty="0" err="1"/>
              <a:t>třeba</a:t>
            </a:r>
            <a:r>
              <a:rPr lang="en-US" dirty="0"/>
              <a:t> I </a:t>
            </a:r>
            <a:r>
              <a:rPr lang="en-US" dirty="0" err="1"/>
              <a:t>rodiče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4593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FC4E-AA15-F745-B543-72CF58C7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</a:t>
            </a:r>
            <a:r>
              <a:rPr lang="en-US" dirty="0"/>
              <a:t> </a:t>
            </a:r>
            <a:r>
              <a:rPr lang="en-US" dirty="0" err="1"/>
              <a:t>nudgingu</a:t>
            </a:r>
            <a:r>
              <a:rPr lang="en-US" dirty="0"/>
              <a:t>: </a:t>
            </a:r>
            <a:r>
              <a:rPr lang="en-AU" b="1" dirty="0"/>
              <a:t>Save more tomorrow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C07FA-29A6-FB4B-8F1B-5462B2025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3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7E60209-3397-6D49-9334-8C130C81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8" y="761250"/>
            <a:ext cx="9838418" cy="57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E8DA5C-D487-C74B-882E-F79A39357A8F}"/>
              </a:ext>
            </a:extLst>
          </p:cNvPr>
          <p:cNvSpPr/>
          <p:nvPr/>
        </p:nvSpPr>
        <p:spPr>
          <a:xfrm>
            <a:off x="562946" y="5980115"/>
            <a:ext cx="10692881" cy="11290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B693E-EF26-0044-8737-9DCFBBF5D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3" r="20166" b="-1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031A85-376A-044B-A71B-E45C7382C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2" r="49872" b="2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97E0E-A340-DA4D-A714-81D28FFA4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16" r="14544" b="2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BACC8-A60A-DE4F-A04F-4F91BCDDF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3664">
            <a:off x="810770" y="3641800"/>
            <a:ext cx="1829031" cy="277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FCF7E-FB60-6A4D-8D62-380DBD80B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8872">
            <a:off x="5712748" y="3218953"/>
            <a:ext cx="2324331" cy="3461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04D3F-E452-264C-A104-7CA444A28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8086">
            <a:off x="9348836" y="3358777"/>
            <a:ext cx="2162002" cy="33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86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7E60209-3397-6D49-9334-8C130C81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8" y="761250"/>
            <a:ext cx="9838418" cy="57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47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E1E5-081F-B34C-BD48-E02E0A55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875D-66DD-CC40-89DD-FA220365A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DB528-0280-8A43-983E-067C5EF3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07" y="2340864"/>
            <a:ext cx="4953000" cy="27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28F91-D005-D642-8F9F-752CA92B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8086">
            <a:off x="5014999" y="2659521"/>
            <a:ext cx="2162002" cy="33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0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9B0AD-D7A4-BC4D-A11F-969819CF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Averze</a:t>
            </a: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ke</a:t>
            </a: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ztrátě</a:t>
            </a: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</a:b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(loss aversion)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CC36-02CD-2F4C-BF8C-DBFC599B4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 err="1">
                <a:solidFill>
                  <a:srgbClr val="FFFFFF"/>
                </a:solidFill>
              </a:rPr>
              <a:t>Ztrátu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vnímáme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intenzivněji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než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zisk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stejné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velikosti</a:t>
            </a:r>
            <a:endParaRPr lang="en-US" sz="2800" cap="all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2705D-C7E1-BF44-AD3D-69262077F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2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B0AD-D7A4-BC4D-A11F-969819CF4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Averze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ztrátě</a:t>
            </a:r>
            <a:r>
              <a:rPr lang="en-US" dirty="0"/>
              <a:t> (loss aversion)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FD5D6-F75F-BB4C-B841-5058176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564" y="2138611"/>
            <a:ext cx="6414869" cy="40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25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B0AD-D7A4-BC4D-A11F-969819CF4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Averze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ztrátě</a:t>
            </a:r>
            <a:r>
              <a:rPr lang="en-US" dirty="0"/>
              <a:t> (loss aversion)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CC36-02CD-2F4C-BF8C-DBFC599B4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 </a:t>
            </a:r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získat</a:t>
            </a:r>
            <a:r>
              <a:rPr lang="en-US" dirty="0"/>
              <a:t> 1000,-,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získat</a:t>
            </a:r>
            <a:r>
              <a:rPr lang="en-US" dirty="0"/>
              <a:t> 2000,- a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ztratit</a:t>
            </a:r>
            <a:r>
              <a:rPr lang="en-US" dirty="0"/>
              <a:t> 1000,-</a:t>
            </a:r>
          </a:p>
        </p:txBody>
      </p:sp>
    </p:spTree>
    <p:extLst>
      <p:ext uri="{BB962C8B-B14F-4D97-AF65-F5344CB8AC3E}">
        <p14:creationId xmlns:p14="http://schemas.microsoft.com/office/powerpoint/2010/main" val="1308746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61C7-2FB6-ED4B-9C5F-B5266FB0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Dotazník</a:t>
            </a:r>
            <a:r>
              <a:rPr lang="en-US" dirty="0"/>
              <a:t>: </a:t>
            </a:r>
            <a:r>
              <a:rPr lang="en-US" dirty="0" err="1"/>
              <a:t>nemoc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B1FA-D419-624B-B2D5-CA1345B6A1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54" y="0"/>
            <a:ext cx="43732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96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61C7-2FB6-ED4B-9C5F-B5266FB0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4EA5-1DE8-8043-8448-A8C753059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Yet again, one of two versions of the same question randomly presented to you: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F80902-A87A-5E40-831C-980715499C55}"/>
              </a:ext>
            </a:extLst>
          </p:cNvPr>
          <p:cNvSpPr/>
          <p:nvPr/>
        </p:nvSpPr>
        <p:spPr>
          <a:xfrm>
            <a:off x="951978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If Program A is adopted, </a:t>
            </a:r>
            <a:r>
              <a:rPr lang="en-AU" sz="2400" b="1" i="1" dirty="0"/>
              <a:t>400 people will die</a:t>
            </a:r>
          </a:p>
          <a:p>
            <a:pPr algn="ctr"/>
            <a:r>
              <a:rPr lang="en-AU" sz="2400" i="1" dirty="0"/>
              <a:t> If Program B is adopted, there is a one-third probability that nobody will die and a </a:t>
            </a:r>
            <a:r>
              <a:rPr lang="en-AU" sz="2400" b="1" i="1" dirty="0"/>
              <a:t>two-thirds probability that 600 people will die</a:t>
            </a:r>
            <a:endParaRPr lang="en-US" sz="2400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0C79AC-99AF-3F4E-9615-03ABA76B6FFF}"/>
              </a:ext>
            </a:extLst>
          </p:cNvPr>
          <p:cNvSpPr/>
          <p:nvPr/>
        </p:nvSpPr>
        <p:spPr>
          <a:xfrm>
            <a:off x="6266667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If Program A is adopted, </a:t>
            </a:r>
            <a:r>
              <a:rPr lang="en-AU" sz="2400" b="1" i="1" dirty="0"/>
              <a:t>200 people will be saved</a:t>
            </a:r>
          </a:p>
          <a:p>
            <a:pPr algn="ctr"/>
            <a:r>
              <a:rPr lang="en-AU" sz="2400" i="1" dirty="0"/>
              <a:t> If Program B is adopted, there is a one-third probability that 600 people will be saved and a </a:t>
            </a:r>
            <a:r>
              <a:rPr lang="en-AU" sz="2400" b="1" i="1" dirty="0"/>
              <a:t>two-thirds probability that no people will be saved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241986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61C7-2FB6-ED4B-9C5F-B5266FB0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run the numbers…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4EA5-1DE8-8043-8448-A8C753059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Program A and Program B are always the same. It’s all about the framing.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F80902-A87A-5E40-831C-980715499C55}"/>
              </a:ext>
            </a:extLst>
          </p:cNvPr>
          <p:cNvSpPr/>
          <p:nvPr/>
        </p:nvSpPr>
        <p:spPr>
          <a:xfrm>
            <a:off x="951978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Program A</a:t>
            </a:r>
            <a:r>
              <a:rPr lang="en-US" sz="2400" dirty="0"/>
              <a:t>: 	200 live, 400 die</a:t>
            </a:r>
          </a:p>
          <a:p>
            <a:endParaRPr lang="en-US" sz="2400" dirty="0"/>
          </a:p>
          <a:p>
            <a:r>
              <a:rPr lang="en-US" sz="2400" b="1" dirty="0"/>
              <a:t>Program B</a:t>
            </a:r>
            <a:r>
              <a:rPr lang="en-US" sz="2400" dirty="0"/>
              <a:t>: 	p(all live)=1/3</a:t>
            </a:r>
          </a:p>
          <a:p>
            <a:r>
              <a:rPr lang="en-US" sz="2400" dirty="0"/>
              <a:t>		p(none live)=2/3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0C79AC-99AF-3F4E-9615-03ABA76B6FFF}"/>
              </a:ext>
            </a:extLst>
          </p:cNvPr>
          <p:cNvSpPr/>
          <p:nvPr/>
        </p:nvSpPr>
        <p:spPr>
          <a:xfrm>
            <a:off x="6266667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Program A</a:t>
            </a:r>
            <a:r>
              <a:rPr lang="en-US" sz="2400" dirty="0"/>
              <a:t>: 	200 live, 400 die</a:t>
            </a:r>
          </a:p>
          <a:p>
            <a:endParaRPr lang="en-US" sz="2400" dirty="0"/>
          </a:p>
          <a:p>
            <a:r>
              <a:rPr lang="en-US" sz="2400" b="1" dirty="0"/>
              <a:t>Program B</a:t>
            </a:r>
            <a:r>
              <a:rPr lang="en-US" sz="2400" dirty="0"/>
              <a:t>: 	p(all live)=1/3</a:t>
            </a:r>
          </a:p>
          <a:p>
            <a:r>
              <a:rPr lang="en-US" sz="2400" dirty="0"/>
              <a:t>		p(none live)=2/3</a:t>
            </a:r>
          </a:p>
        </p:txBody>
      </p:sp>
    </p:spTree>
    <p:extLst>
      <p:ext uri="{BB962C8B-B14F-4D97-AF65-F5344CB8AC3E}">
        <p14:creationId xmlns:p14="http://schemas.microsoft.com/office/powerpoint/2010/main" val="10238008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61C7-2FB6-ED4B-9C5F-B5266FB0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run the numbers…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F80902-A87A-5E40-831C-980715499C55}"/>
              </a:ext>
            </a:extLst>
          </p:cNvPr>
          <p:cNvSpPr/>
          <p:nvPr/>
        </p:nvSpPr>
        <p:spPr>
          <a:xfrm>
            <a:off x="951978" y="5500914"/>
            <a:ext cx="5144022" cy="749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Numbers dead</a:t>
            </a:r>
            <a:endParaRPr lang="en-US" sz="2400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0C79AC-99AF-3F4E-9615-03ABA76B6FFF}"/>
              </a:ext>
            </a:extLst>
          </p:cNvPr>
          <p:cNvSpPr/>
          <p:nvPr/>
        </p:nvSpPr>
        <p:spPr>
          <a:xfrm>
            <a:off x="6266667" y="5500914"/>
            <a:ext cx="5144022" cy="749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Numbers saved</a:t>
            </a:r>
            <a:endParaRPr lang="en-US" sz="24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F6DFD-A875-7240-A868-06C00D40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667" y="2940557"/>
            <a:ext cx="5703207" cy="18477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8915FE-8986-9F4A-BFB9-763A664B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1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 A: 200 live, 400 die</a:t>
            </a:r>
          </a:p>
          <a:p>
            <a:pPr marL="0" indent="0">
              <a:buNone/>
            </a:pPr>
            <a:r>
              <a:rPr lang="en-US" dirty="0"/>
              <a:t>Program B: p(all live)=1/3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BF5F4-8F37-784C-86BB-3F8D73E1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2940557"/>
            <a:ext cx="5703207" cy="18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49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4BC38-75CE-D04A-9AF2-FF23143E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Efekt návnady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1035-B3E9-9245-84AC-C7B8A242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 err="1">
                <a:solidFill>
                  <a:srgbClr val="FFFFFF"/>
                </a:solidFill>
              </a:rPr>
              <a:t>Atraktivitu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alternativy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lze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zvýšit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uvedením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podobné</a:t>
            </a:r>
            <a:r>
              <a:rPr lang="en-US" sz="2800" cap="all" dirty="0">
                <a:solidFill>
                  <a:srgbClr val="FFFFFF"/>
                </a:solidFill>
              </a:rPr>
              <a:t>, ale </a:t>
            </a:r>
            <a:r>
              <a:rPr lang="en-US" sz="2800" cap="all" dirty="0" err="1">
                <a:solidFill>
                  <a:srgbClr val="FFFFFF"/>
                </a:solidFill>
              </a:rPr>
              <a:t>horší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možnosti</a:t>
            </a:r>
            <a:endParaRPr lang="en-US" sz="2800" cap="all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970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EF04-B31D-6E45-81F8-C08EC9B5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Přesvědčování</a:t>
            </a:r>
            <a:r>
              <a:rPr lang="en-US" dirty="0"/>
              <a:t> (</a:t>
            </a:r>
            <a:r>
              <a:rPr lang="en-US" i="1" dirty="0"/>
              <a:t>persuasion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DF6D-47E8-9841-B522-DD0F750E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Specifická</a:t>
            </a:r>
            <a:r>
              <a:rPr lang="en-US" dirty="0"/>
              <a:t> forma </a:t>
            </a:r>
            <a:r>
              <a:rPr lang="en-US" dirty="0" err="1"/>
              <a:t>komunikace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účelem</a:t>
            </a:r>
            <a:r>
              <a:rPr lang="en-US" dirty="0"/>
              <a:t> je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adresátova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50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CBF6-E274-4546-BCBE-B918F0FD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Dotazník</a:t>
            </a:r>
            <a:r>
              <a:rPr lang="en-US" dirty="0"/>
              <a:t>: popcorn</a:t>
            </a:r>
          </a:p>
        </p:txBody>
      </p:sp>
      <p:pic>
        <p:nvPicPr>
          <p:cNvPr id="1026" name="Picture 2" descr="person holding popcorn in box">
            <a:extLst>
              <a:ext uri="{FF2B5EF4-FFF2-40B4-BE49-F238E27FC236}">
                <a16:creationId xmlns:a16="http://schemas.microsoft.com/office/drawing/2014/main" id="{38F09987-3D24-F64A-A7DD-58A455A5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31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7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CBF6-E274-4546-BCBE-B918F0FD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17E93-6A3F-C54D-A7AB-116C02DE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Again, you got randomly divided into two groups.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52FF8-D30D-894D-B501-3EFD6978FD2C}"/>
              </a:ext>
            </a:extLst>
          </p:cNvPr>
          <p:cNvSpPr/>
          <p:nvPr/>
        </p:nvSpPr>
        <p:spPr>
          <a:xfrm>
            <a:off x="951978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1 </a:t>
            </a:r>
            <a:r>
              <a:rPr lang="en-AU" sz="2400" i="1" dirty="0" err="1"/>
              <a:t>litr</a:t>
            </a:r>
            <a:r>
              <a:rPr lang="en-AU" sz="2400" i="1" dirty="0"/>
              <a:t> 34,-</a:t>
            </a:r>
          </a:p>
          <a:p>
            <a:pPr algn="ctr"/>
            <a:endParaRPr lang="en-AU" sz="2400" i="1" dirty="0"/>
          </a:p>
          <a:p>
            <a:pPr algn="ctr"/>
            <a:r>
              <a:rPr lang="en-AU" sz="2400" i="1" dirty="0"/>
              <a:t>5 </a:t>
            </a:r>
            <a:r>
              <a:rPr lang="en-AU" sz="2400" i="1" dirty="0" err="1"/>
              <a:t>litrů</a:t>
            </a:r>
            <a:r>
              <a:rPr lang="en-AU" sz="2400" i="1" dirty="0"/>
              <a:t> 95,-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707645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CBF6-E274-4546-BCBE-B918F0FD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17E93-6A3F-C54D-A7AB-116C02DE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Again, you got randomly divided into two groups.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52FF8-D30D-894D-B501-3EFD6978FD2C}"/>
              </a:ext>
            </a:extLst>
          </p:cNvPr>
          <p:cNvSpPr/>
          <p:nvPr/>
        </p:nvSpPr>
        <p:spPr>
          <a:xfrm>
            <a:off x="951978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1 </a:t>
            </a:r>
            <a:r>
              <a:rPr lang="en-AU" sz="2400" i="1" dirty="0" err="1"/>
              <a:t>litr</a:t>
            </a:r>
            <a:r>
              <a:rPr lang="en-AU" sz="2400" i="1" dirty="0"/>
              <a:t> 34,-</a:t>
            </a:r>
          </a:p>
          <a:p>
            <a:pPr algn="ctr"/>
            <a:endParaRPr lang="en-AU" sz="2400" i="1" dirty="0"/>
          </a:p>
          <a:p>
            <a:pPr algn="ctr"/>
            <a:r>
              <a:rPr lang="en-AU" sz="2400" i="1" dirty="0"/>
              <a:t>5 </a:t>
            </a:r>
            <a:r>
              <a:rPr lang="en-AU" sz="2400" i="1" dirty="0" err="1"/>
              <a:t>litrů</a:t>
            </a:r>
            <a:r>
              <a:rPr lang="en-AU" sz="2400" i="1" dirty="0"/>
              <a:t> 95,-</a:t>
            </a:r>
            <a:endParaRPr lang="en-US" sz="2400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D0F4D1-2983-AE41-88D1-095441B65923}"/>
              </a:ext>
            </a:extLst>
          </p:cNvPr>
          <p:cNvSpPr/>
          <p:nvPr/>
        </p:nvSpPr>
        <p:spPr>
          <a:xfrm>
            <a:off x="6266667" y="2943616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1 </a:t>
            </a:r>
            <a:r>
              <a:rPr lang="en-AU" sz="2400" i="1" dirty="0" err="1"/>
              <a:t>litr</a:t>
            </a:r>
            <a:r>
              <a:rPr lang="en-AU" sz="2400" i="1" dirty="0"/>
              <a:t> 34,-</a:t>
            </a:r>
          </a:p>
          <a:p>
            <a:pPr algn="ctr"/>
            <a:endParaRPr lang="en-AU" sz="2400" i="1" dirty="0"/>
          </a:p>
          <a:p>
            <a:pPr algn="ctr"/>
            <a:r>
              <a:rPr lang="en-AU" sz="2400" i="1" dirty="0"/>
              <a:t>3 </a:t>
            </a:r>
            <a:r>
              <a:rPr lang="en-AU" sz="2400" i="1" dirty="0" err="1"/>
              <a:t>litry</a:t>
            </a:r>
            <a:r>
              <a:rPr lang="en-AU" sz="2400" i="1" dirty="0"/>
              <a:t> 94,-</a:t>
            </a:r>
          </a:p>
          <a:p>
            <a:pPr algn="ctr"/>
            <a:endParaRPr lang="en-AU" sz="2400" i="1" dirty="0"/>
          </a:p>
          <a:p>
            <a:pPr algn="ctr"/>
            <a:r>
              <a:rPr lang="en-AU" sz="2400" i="1" dirty="0"/>
              <a:t>5 </a:t>
            </a:r>
            <a:r>
              <a:rPr lang="en-AU" sz="2400" i="1" dirty="0" err="1"/>
              <a:t>litrů</a:t>
            </a:r>
            <a:r>
              <a:rPr lang="en-AU" sz="2400" i="1" dirty="0"/>
              <a:t> 95,-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710197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04F66F-5938-FA46-A59A-3BE06D4D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9" y="2584850"/>
            <a:ext cx="5445035" cy="182749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690E414-E045-FD44-AE0E-873757ED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84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D4D1A-2A49-0944-8D11-B3DFE306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43" y="2544064"/>
            <a:ext cx="5341257" cy="2195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4F66F-5938-FA46-A59A-3BE06D4D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9" y="2584850"/>
            <a:ext cx="5445035" cy="18274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134019-1EFF-E148-895F-12FF04DF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64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BC93-6B55-E741-A507-206B6017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62CE8-8ED5-644B-9128-309811CE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4023">
            <a:off x="3052056" y="2159686"/>
            <a:ext cx="7877910" cy="47928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3434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F0D6-1422-A94B-8766-86F688E3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Image result for optical illusion circles bigger">
            <a:extLst>
              <a:ext uri="{FF2B5EF4-FFF2-40B4-BE49-F238E27FC236}">
                <a16:creationId xmlns:a16="http://schemas.microsoft.com/office/drawing/2014/main" id="{E3F70DE9-843C-8940-BBF3-DA4A402E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76" y="2041097"/>
            <a:ext cx="6706246" cy="41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573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1DFC7-3202-6042-9E4D-67AEE87E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BEB26-DECE-784D-B7B1-D4C1C0D7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83" y="3736520"/>
            <a:ext cx="4058806" cy="7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564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F0D6-1422-A94B-8766-86F688E3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Image result for optical illusion circles bigger">
            <a:extLst>
              <a:ext uri="{FF2B5EF4-FFF2-40B4-BE49-F238E27FC236}">
                <a16:creationId xmlns:a16="http://schemas.microsoft.com/office/drawing/2014/main" id="{E3F70DE9-843C-8940-BBF3-DA4A402E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76" y="2041097"/>
            <a:ext cx="6706246" cy="41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618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36D9-4EB5-7447-8AEB-730BE28E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/>
              <a:t>kontext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D4D1A-2A49-0944-8D11-B3DFE306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43" y="2544064"/>
            <a:ext cx="5341257" cy="2195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4F66F-5938-FA46-A59A-3BE06D4D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9" y="2584850"/>
            <a:ext cx="5445035" cy="1827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43C47D-A0EC-9045-9AAB-CDAFDC3FF404}"/>
              </a:ext>
            </a:extLst>
          </p:cNvPr>
          <p:cNvSpPr txBox="1"/>
          <p:nvPr/>
        </p:nvSpPr>
        <p:spPr>
          <a:xfrm>
            <a:off x="1146629" y="5239657"/>
            <a:ext cx="763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Small and Large options presented in different context appear differently.</a:t>
            </a:r>
          </a:p>
        </p:txBody>
      </p:sp>
    </p:spTree>
    <p:extLst>
      <p:ext uri="{BB962C8B-B14F-4D97-AF65-F5344CB8AC3E}">
        <p14:creationId xmlns:p14="http://schemas.microsoft.com/office/powerpoint/2010/main" val="312635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EF04-B31D-6E45-81F8-C08EC9B5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jinak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měnit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DF6D-47E8-9841-B522-DD0F750E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243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A43B3-B8C1-694B-A868-BBEEB604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Relativní</a:t>
            </a: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vnímání</a:t>
            </a:r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0" kern="1200" cap="all" dirty="0" err="1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hodnoty</a:t>
            </a:r>
            <a:endParaRPr lang="en-US" sz="6600" b="0" kern="1200" cap="all" dirty="0">
              <a:solidFill>
                <a:srgbClr val="FFFFFF">
                  <a:alpha val="90000"/>
                </a:srgb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84AC3-0450-9746-8F7B-8C9DC8273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cap="all" dirty="0" err="1">
                <a:solidFill>
                  <a:srgbClr val="FFFFFF"/>
                </a:solidFill>
              </a:rPr>
              <a:t>Často</a:t>
            </a:r>
            <a:r>
              <a:rPr lang="en-US" sz="2800" cap="all" dirty="0">
                <a:solidFill>
                  <a:srgbClr val="FFFFFF"/>
                </a:solidFill>
              </a:rPr>
              <a:t> se </a:t>
            </a:r>
            <a:r>
              <a:rPr lang="en-US" sz="2800" cap="all" dirty="0" err="1">
                <a:solidFill>
                  <a:srgbClr val="FFFFFF"/>
                </a:solidFill>
              </a:rPr>
              <a:t>nerozhodujeme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podle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absolutních</a:t>
            </a:r>
            <a:r>
              <a:rPr lang="en-US" sz="2800" cap="all" dirty="0">
                <a:solidFill>
                  <a:srgbClr val="FFFFFF"/>
                </a:solidFill>
              </a:rPr>
              <a:t>, ale </a:t>
            </a:r>
            <a:r>
              <a:rPr lang="en-US" sz="2800" cap="all" dirty="0" err="1">
                <a:solidFill>
                  <a:srgbClr val="FFFFFF"/>
                </a:solidFill>
              </a:rPr>
              <a:t>podle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relativních</a:t>
            </a:r>
            <a:r>
              <a:rPr lang="en-US" sz="2800" cap="all" dirty="0">
                <a:solidFill>
                  <a:srgbClr val="FFFFFF"/>
                </a:solidFill>
              </a:rPr>
              <a:t> </a:t>
            </a:r>
            <a:r>
              <a:rPr lang="en-US" sz="2800" cap="all" dirty="0" err="1">
                <a:solidFill>
                  <a:srgbClr val="FFFFFF"/>
                </a:solidFill>
              </a:rPr>
              <a:t>hodnot</a:t>
            </a:r>
            <a:endParaRPr lang="en-US" sz="2800" cap="all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617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0E44-B024-8E48-9F00-5E6C2B13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Dotazník</a:t>
            </a:r>
            <a:r>
              <a:rPr lang="en-US" dirty="0"/>
              <a:t>: </a:t>
            </a:r>
            <a:r>
              <a:rPr lang="en-US" dirty="0" err="1"/>
              <a:t>ušetřených</a:t>
            </a:r>
            <a:r>
              <a:rPr lang="en-US" dirty="0"/>
              <a:t> 200,-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85F25-7EDE-3742-988F-2A6067FC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308" y="0"/>
            <a:ext cx="383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968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DAED-C0DF-094D-83BB-F27A7AA8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otázky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3AF5DD-27E9-4544-972C-5C326D9A080D}"/>
              </a:ext>
            </a:extLst>
          </p:cNvPr>
          <p:cNvSpPr/>
          <p:nvPr/>
        </p:nvSpPr>
        <p:spPr>
          <a:xfrm>
            <a:off x="850378" y="2188874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You need to buy a </a:t>
            </a:r>
            <a:r>
              <a:rPr lang="en-AU" sz="2400" b="1" i="1" dirty="0"/>
              <a:t>book</a:t>
            </a:r>
            <a:r>
              <a:rPr lang="en-AU" sz="2400" i="1" dirty="0"/>
              <a:t> for one of your courses. The regular price is 400,- CZK. You find that a store across the town has that book for 200,- CZK. </a:t>
            </a:r>
            <a:r>
              <a:rPr lang="en-AU" sz="2400" b="1" i="1" dirty="0"/>
              <a:t>Will you take the 40 minute journey to go and buy it?</a:t>
            </a:r>
            <a:endParaRPr lang="en-US" sz="2400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3055288-E6C8-8044-8516-6D21557D65A3}"/>
              </a:ext>
            </a:extLst>
          </p:cNvPr>
          <p:cNvSpPr/>
          <p:nvPr/>
        </p:nvSpPr>
        <p:spPr>
          <a:xfrm>
            <a:off x="6165066" y="2188874"/>
            <a:ext cx="5188733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You need to buy a new </a:t>
            </a:r>
            <a:r>
              <a:rPr lang="en-AU" sz="2400" b="1" i="1" dirty="0"/>
              <a:t>laptop computer</a:t>
            </a:r>
            <a:r>
              <a:rPr lang="en-AU" sz="2400" i="1" dirty="0"/>
              <a:t>. The regular price is 18 400,- CZK. You find that a store across the town has exactly the same laptop for 18 200,- CZK. </a:t>
            </a:r>
            <a:r>
              <a:rPr lang="en-AU" sz="2400" b="1" i="1" dirty="0"/>
              <a:t>Will you take the 40 minute journey to go and buy it?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0215372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DAED-C0DF-094D-83BB-F27A7AA8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otázky</a:t>
            </a:r>
            <a:r>
              <a:rPr lang="en-US" dirty="0"/>
              <a:t>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3AF5DD-27E9-4544-972C-5C326D9A080D}"/>
              </a:ext>
            </a:extLst>
          </p:cNvPr>
          <p:cNvSpPr/>
          <p:nvPr/>
        </p:nvSpPr>
        <p:spPr>
          <a:xfrm>
            <a:off x="850378" y="2188874"/>
            <a:ext cx="5144022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Is 40 minutes of your time worth saving 200,- to you?</a:t>
            </a:r>
            <a:endParaRPr lang="en-US" sz="2400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3055288-E6C8-8044-8516-6D21557D65A3}"/>
              </a:ext>
            </a:extLst>
          </p:cNvPr>
          <p:cNvSpPr/>
          <p:nvPr/>
        </p:nvSpPr>
        <p:spPr>
          <a:xfrm>
            <a:off x="6165066" y="2188874"/>
            <a:ext cx="5188733" cy="33068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Is 40 minutes of your time worth saving 200,- to you?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7813911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3AF5DD-27E9-4544-972C-5C326D9A080D}"/>
              </a:ext>
            </a:extLst>
          </p:cNvPr>
          <p:cNvSpPr/>
          <p:nvPr/>
        </p:nvSpPr>
        <p:spPr>
          <a:xfrm>
            <a:off x="862557" y="5515429"/>
            <a:ext cx="5144022" cy="517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Book</a:t>
            </a:r>
            <a:endParaRPr lang="en-US" sz="2400" b="1" i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6FAC99-8C62-0847-9220-0AD072E1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2800" i="1" dirty="0" err="1"/>
              <a:t>Má</a:t>
            </a:r>
            <a:r>
              <a:rPr lang="en-AU" sz="2800" i="1" dirty="0"/>
              <a:t> 40 </a:t>
            </a:r>
            <a:r>
              <a:rPr lang="en-AU" sz="2800" i="1" dirty="0" err="1"/>
              <a:t>minut</a:t>
            </a:r>
            <a:r>
              <a:rPr lang="en-AU" sz="2800" i="1" dirty="0"/>
              <a:t> </a:t>
            </a:r>
            <a:r>
              <a:rPr lang="en-AU" sz="2800" i="1" dirty="0" err="1"/>
              <a:t>hodnotu</a:t>
            </a:r>
            <a:r>
              <a:rPr lang="en-AU" sz="2800" i="1" dirty="0"/>
              <a:t> 200,-?</a:t>
            </a:r>
            <a:endParaRPr lang="en-US" sz="28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139B6-80AC-1247-9770-7DE1E884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" y="2603866"/>
            <a:ext cx="5958147" cy="19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05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3AF5DD-27E9-4544-972C-5C326D9A080D}"/>
              </a:ext>
            </a:extLst>
          </p:cNvPr>
          <p:cNvSpPr/>
          <p:nvPr/>
        </p:nvSpPr>
        <p:spPr>
          <a:xfrm>
            <a:off x="862557" y="5515429"/>
            <a:ext cx="5144022" cy="517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 err="1"/>
              <a:t>Kniha</a:t>
            </a:r>
            <a:endParaRPr lang="en-US" sz="2400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3055288-E6C8-8044-8516-6D21557D65A3}"/>
              </a:ext>
            </a:extLst>
          </p:cNvPr>
          <p:cNvSpPr/>
          <p:nvPr/>
        </p:nvSpPr>
        <p:spPr>
          <a:xfrm>
            <a:off x="6177245" y="5515429"/>
            <a:ext cx="5188733" cy="517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 err="1"/>
              <a:t>Počítač</a:t>
            </a:r>
            <a:endParaRPr lang="en-US" sz="2400" b="1" i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6FAC99-8C62-0847-9220-0AD072E1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2800" i="1" dirty="0" err="1"/>
              <a:t>Má</a:t>
            </a:r>
            <a:r>
              <a:rPr lang="en-AU" sz="2800" i="1" dirty="0"/>
              <a:t> 40 </a:t>
            </a:r>
            <a:r>
              <a:rPr lang="en-AU" sz="2800" i="1" dirty="0" err="1"/>
              <a:t>minut</a:t>
            </a:r>
            <a:r>
              <a:rPr lang="en-AU" sz="2800" i="1" dirty="0"/>
              <a:t> </a:t>
            </a:r>
            <a:r>
              <a:rPr lang="en-AU" sz="2800" i="1" dirty="0" err="1"/>
              <a:t>hodnotu</a:t>
            </a:r>
            <a:r>
              <a:rPr lang="en-AU" sz="2800" i="1" dirty="0"/>
              <a:t> 200,-?</a:t>
            </a:r>
            <a:endParaRPr lang="en-US" sz="28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931BE-F489-8A4C-B6A9-A637060D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44" y="2564096"/>
            <a:ext cx="5958147" cy="20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139B6-80AC-1247-9770-7DE1E884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0" y="2603866"/>
            <a:ext cx="5958147" cy="19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38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3AF5DD-27E9-4544-972C-5C326D9A080D}"/>
              </a:ext>
            </a:extLst>
          </p:cNvPr>
          <p:cNvSpPr/>
          <p:nvPr/>
        </p:nvSpPr>
        <p:spPr>
          <a:xfrm>
            <a:off x="862557" y="5515429"/>
            <a:ext cx="5144022" cy="517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 err="1"/>
              <a:t>Má</a:t>
            </a:r>
            <a:r>
              <a:rPr lang="en-AU" sz="2400" i="1" dirty="0"/>
              <a:t> 40 </a:t>
            </a:r>
            <a:r>
              <a:rPr lang="en-AU" sz="2400" i="1" dirty="0" err="1"/>
              <a:t>minut</a:t>
            </a:r>
            <a:r>
              <a:rPr lang="en-AU" sz="2400" i="1" dirty="0"/>
              <a:t> </a:t>
            </a:r>
            <a:r>
              <a:rPr lang="en-AU" sz="2400" i="1" dirty="0" err="1"/>
              <a:t>hodnotu</a:t>
            </a:r>
            <a:r>
              <a:rPr lang="en-AU" sz="2400" i="1" dirty="0"/>
              <a:t> 200,-?</a:t>
            </a:r>
            <a:endParaRPr lang="en-US" sz="2400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3055288-E6C8-8044-8516-6D21557D65A3}"/>
              </a:ext>
            </a:extLst>
          </p:cNvPr>
          <p:cNvSpPr/>
          <p:nvPr/>
        </p:nvSpPr>
        <p:spPr>
          <a:xfrm>
            <a:off x="6177245" y="5515429"/>
            <a:ext cx="5188733" cy="517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 err="1"/>
              <a:t>Má</a:t>
            </a:r>
            <a:r>
              <a:rPr lang="en-AU" sz="2400" i="1" dirty="0"/>
              <a:t> 40 </a:t>
            </a:r>
            <a:r>
              <a:rPr lang="en-AU" sz="2400" i="1" dirty="0" err="1"/>
              <a:t>minut</a:t>
            </a:r>
            <a:r>
              <a:rPr lang="en-AU" sz="2400" i="1" dirty="0"/>
              <a:t> </a:t>
            </a:r>
            <a:r>
              <a:rPr lang="en-AU" sz="2400" i="1" dirty="0" err="1"/>
              <a:t>hodnotu</a:t>
            </a:r>
            <a:r>
              <a:rPr lang="en-AU" sz="2400" i="1" dirty="0"/>
              <a:t> 200,-?</a:t>
            </a:r>
            <a:endParaRPr lang="en-US" sz="2400" b="1" i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6FAC99-8C62-0847-9220-0AD072E1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200,-  =  200,-, co se </a:t>
            </a:r>
            <a:r>
              <a:rPr lang="en-US" dirty="0" err="1"/>
              <a:t>děje</a:t>
            </a:r>
            <a:r>
              <a:rPr lang="en-US" dirty="0"/>
              <a:t>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931BE-F489-8A4C-B6A9-A637060D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44" y="2564096"/>
            <a:ext cx="5958147" cy="20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139B6-80AC-1247-9770-7DE1E884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0" y="2603866"/>
            <a:ext cx="5958147" cy="19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38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6FAC99-8C62-0847-9220-0AD072E1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200,- is 200,-, or is it?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40F64F-E21B-AA4F-A799-94F2373B7FBD}"/>
              </a:ext>
            </a:extLst>
          </p:cNvPr>
          <p:cNvSpPr/>
          <p:nvPr/>
        </p:nvSpPr>
        <p:spPr>
          <a:xfrm>
            <a:off x="838200" y="2677885"/>
            <a:ext cx="5144022" cy="1618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u </a:t>
            </a:r>
            <a:r>
              <a:rPr lang="en-US" sz="2400" i="1" dirty="0" err="1"/>
              <a:t>knihy</a:t>
            </a:r>
            <a:r>
              <a:rPr lang="en-US" sz="2400" i="1" dirty="0"/>
              <a:t> je 200,- </a:t>
            </a:r>
            <a:r>
              <a:rPr lang="en-US" sz="2400" i="1" dirty="0" err="1"/>
              <a:t>polovina</a:t>
            </a:r>
            <a:r>
              <a:rPr lang="en-US" sz="2400" i="1" dirty="0"/>
              <a:t> </a:t>
            </a:r>
            <a:r>
              <a:rPr lang="en-US" sz="2400" i="1" dirty="0" err="1"/>
              <a:t>ceny</a:t>
            </a:r>
            <a:endParaRPr lang="en-US" sz="2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AC26DF-CC64-CE46-8033-DC626E6453C7}"/>
              </a:ext>
            </a:extLst>
          </p:cNvPr>
          <p:cNvSpPr/>
          <p:nvPr/>
        </p:nvSpPr>
        <p:spPr>
          <a:xfrm>
            <a:off x="6152888" y="2677885"/>
            <a:ext cx="5188733" cy="1618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i="1" dirty="0"/>
              <a:t>U </a:t>
            </a:r>
            <a:r>
              <a:rPr lang="en-AU" sz="2400" i="1" dirty="0" err="1"/>
              <a:t>počítače</a:t>
            </a:r>
            <a:r>
              <a:rPr lang="en-AU" sz="2400" i="1" dirty="0"/>
              <a:t> je 200,- </a:t>
            </a:r>
            <a:r>
              <a:rPr lang="en-AU" sz="2400" i="1" dirty="0" err="1"/>
              <a:t>jenom</a:t>
            </a:r>
            <a:r>
              <a:rPr lang="en-AU" sz="2400" i="1" dirty="0"/>
              <a:t> </a:t>
            </a:r>
            <a:r>
              <a:rPr lang="en-AU" sz="2400" i="1" dirty="0" err="1"/>
              <a:t>drobek</a:t>
            </a:r>
            <a:r>
              <a:rPr lang="en-AU" sz="2400" i="1" dirty="0"/>
              <a:t>.</a:t>
            </a:r>
            <a:endParaRPr lang="en-US" sz="24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36CA6-FA7C-2A40-A6B1-8646E0EC4872}"/>
              </a:ext>
            </a:extLst>
          </p:cNvPr>
          <p:cNvSpPr txBox="1"/>
          <p:nvPr/>
        </p:nvSpPr>
        <p:spPr>
          <a:xfrm>
            <a:off x="1088571" y="4934857"/>
            <a:ext cx="745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Často</a:t>
            </a:r>
            <a:r>
              <a:rPr lang="en-US" dirty="0"/>
              <a:t> se </a:t>
            </a:r>
            <a:r>
              <a:rPr lang="en-US" dirty="0" err="1"/>
              <a:t>nerozhodujeme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absolutních</a:t>
            </a:r>
            <a:r>
              <a:rPr lang="en-US" dirty="0"/>
              <a:t>, ale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relativních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84387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00D63-34DF-AC49-9A36-DB60392C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9109">
            <a:off x="3092398" y="2324399"/>
            <a:ext cx="7464423" cy="4636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00525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8447E-5298-3747-B96E-BBCAD84E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2689002"/>
            <a:ext cx="3054091" cy="35713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EFF"/>
                </a:solidFill>
              </a:rPr>
              <a:t>Rekapitulace</a:t>
            </a:r>
            <a:endParaRPr lang="en-US" dirty="0">
              <a:solidFill>
                <a:srgbClr val="FFFEF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2DCE05-0E3E-F547-95B8-EF7FF9D6CFDB}"/>
              </a:ext>
            </a:extLst>
          </p:cNvPr>
          <p:cNvSpPr txBox="1">
            <a:spLocks/>
          </p:cNvSpPr>
          <p:nvPr/>
        </p:nvSpPr>
        <p:spPr>
          <a:xfrm>
            <a:off x="4534935" y="1037968"/>
            <a:ext cx="6725899" cy="4820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5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EF04-B31D-6E45-81F8-C08EC9B5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jinak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měnit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DF6D-47E8-9841-B522-DD0F750E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Manipulace</a:t>
            </a:r>
            <a:endParaRPr lang="en-US" dirty="0"/>
          </a:p>
          <a:p>
            <a:r>
              <a:rPr lang="en-US" dirty="0" err="1"/>
              <a:t>Nátlak</a:t>
            </a:r>
            <a:endParaRPr lang="en-US" dirty="0"/>
          </a:p>
          <a:p>
            <a:r>
              <a:rPr lang="en-US" dirty="0" err="1"/>
              <a:t>Příkaz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280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8447E-5298-3747-B96E-BBCAD84E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Rekapitulace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AA3DE-8730-F242-AB6B-6DC3AAC2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053" y="1057899"/>
            <a:ext cx="6764864" cy="47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4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8447E-5298-3747-B96E-BBCAD84E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Rekapitulace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3ECDE-AC00-B74E-B845-D4BA76EB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053" y="981794"/>
            <a:ext cx="6764864" cy="48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48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A812C4-27C6-3848-9B6E-5CF55615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Rekapitulace</a:t>
            </a:r>
          </a:p>
        </p:txBody>
      </p:sp>
      <p:pic>
        <p:nvPicPr>
          <p:cNvPr id="4" name="Picture 1" descr="Image result for optical illusion circles bigger">
            <a:extLst>
              <a:ext uri="{FF2B5EF4-FFF2-40B4-BE49-F238E27FC236}">
                <a16:creationId xmlns:a16="http://schemas.microsoft.com/office/drawing/2014/main" id="{24FC2E3D-A197-9946-A6DD-ECA34136C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053" y="1336951"/>
            <a:ext cx="6764864" cy="41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327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4D7-24B8-D149-873C-75E3C194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DA47-F1F6-014A-8A57-D20F4DE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rown ceramic teacup">
            <a:extLst>
              <a:ext uri="{FF2B5EF4-FFF2-40B4-BE49-F238E27FC236}">
                <a16:creationId xmlns:a16="http://schemas.microsoft.com/office/drawing/2014/main" id="{78A96314-A566-3D43-89B0-1C959394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548"/>
            <a:ext cx="12191999" cy="7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0164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413424"/>
      </a:dk2>
      <a:lt2>
        <a:srgbClr val="E6E2E8"/>
      </a:lt2>
      <a:accent1>
        <a:srgbClr val="7DAC6C"/>
      </a:accent1>
      <a:accent2>
        <a:srgbClr val="8FA958"/>
      </a:accent2>
      <a:accent3>
        <a:srgbClr val="A9A36A"/>
      </a:accent3>
      <a:accent4>
        <a:srgbClr val="CB9665"/>
      </a:accent4>
      <a:accent5>
        <a:srgbClr val="D68B86"/>
      </a:accent5>
      <a:accent6>
        <a:srgbClr val="CD6B8E"/>
      </a:accent6>
      <a:hlink>
        <a:srgbClr val="9E6DB0"/>
      </a:hlink>
      <a:folHlink>
        <a:srgbClr val="7F7F7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1396</Words>
  <Application>Microsoft Macintosh PowerPoint</Application>
  <PresentationFormat>Widescreen</PresentationFormat>
  <Paragraphs>194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Century Gothic</vt:lpstr>
      <vt:lpstr>Wingdings 2</vt:lpstr>
      <vt:lpstr>DividendVTI</vt:lpstr>
      <vt:lpstr>PowerPoint Presentation</vt:lpstr>
      <vt:lpstr>PowerPoint Presentation</vt:lpstr>
      <vt:lpstr>PowerPoint Presentation</vt:lpstr>
      <vt:lpstr>Přesvědčování, heuristiky, nudging</vt:lpstr>
      <vt:lpstr>PowerPoint Presentation</vt:lpstr>
      <vt:lpstr>PowerPoint Presentation</vt:lpstr>
      <vt:lpstr>Přesvědčování (persuasion)</vt:lpstr>
      <vt:lpstr>Jak jinak lze měnit chování?</vt:lpstr>
      <vt:lpstr>Jak jinak lze měnit chování?</vt:lpstr>
      <vt:lpstr>Přesvědčování (persuasion)</vt:lpstr>
      <vt:lpstr>K čemu je to užitečné?</vt:lpstr>
      <vt:lpstr>6 principů přesvědčování</vt:lpstr>
      <vt:lpstr>6 principů přesvědčování</vt:lpstr>
      <vt:lpstr>1. Sympatie (liking)</vt:lpstr>
      <vt:lpstr>2. reciprocita</vt:lpstr>
      <vt:lpstr>2. reciprocita</vt:lpstr>
      <vt:lpstr>3. Sociální schválení (social proof)</vt:lpstr>
      <vt:lpstr>4. Konzistence (consistency)</vt:lpstr>
      <vt:lpstr>4. Konzistence (consistency)</vt:lpstr>
      <vt:lpstr>5. Autorita</vt:lpstr>
      <vt:lpstr>PowerPoint Presentation</vt:lpstr>
      <vt:lpstr>6. Vzácnost (scarcity)</vt:lpstr>
      <vt:lpstr>PowerPoint Presentation</vt:lpstr>
      <vt:lpstr>PowerPoint Presentation</vt:lpstr>
      <vt:lpstr>PowerPoint Presentation</vt:lpstr>
      <vt:lpstr>Heuristika</vt:lpstr>
      <vt:lpstr>Heuristika</vt:lpstr>
      <vt:lpstr>System 1, System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1, System 2</vt:lpstr>
      <vt:lpstr>PowerPoint Presentation</vt:lpstr>
      <vt:lpstr>Heuristika dostupnosti (availability)</vt:lpstr>
      <vt:lpstr>Heuristika dostupnosti (availability)</vt:lpstr>
      <vt:lpstr>Heuristika dostupnosti (availability)</vt:lpstr>
      <vt:lpstr>PowerPoint Presentation</vt:lpstr>
      <vt:lpstr>PowerPoint Presentation</vt:lpstr>
      <vt:lpstr>Heuristika reprezentativity</vt:lpstr>
      <vt:lpstr>Heuristika reprezentativity</vt:lpstr>
      <vt:lpstr>Heuristika ukotvení (Anchoring)</vt:lpstr>
      <vt:lpstr>Heuristika ukotvení (Anchoring)</vt:lpstr>
      <vt:lpstr>Heuristika ukotvení (Anchoring)</vt:lpstr>
      <vt:lpstr>Heuristika ukotvení (Anchoring)</vt:lpstr>
      <vt:lpstr>Heuristika ukotvení (Anchoring)</vt:lpstr>
      <vt:lpstr>Heuristika ukotvení (Anchoring)</vt:lpstr>
      <vt:lpstr>Heuristika ukotvení (Anchoring)</vt:lpstr>
      <vt:lpstr>Door in the face technika</vt:lpstr>
      <vt:lpstr>Door in the face technika</vt:lpstr>
      <vt:lpstr>Door in the face technika</vt:lpstr>
      <vt:lpstr>Door in the face technika</vt:lpstr>
      <vt:lpstr>Door in the face technika</vt:lpstr>
      <vt:lpstr>Proč heuristiky využíváme?</vt:lpstr>
      <vt:lpstr>Nudging</vt:lpstr>
      <vt:lpstr>Nudging</vt:lpstr>
      <vt:lpstr>Příklad nudgingu: Save more tomorrow</vt:lpstr>
      <vt:lpstr>PowerPoint Presentation</vt:lpstr>
      <vt:lpstr>PowerPoint Presentation</vt:lpstr>
      <vt:lpstr>Nudging</vt:lpstr>
      <vt:lpstr>Averze ke ztrátě  (loss aversion)</vt:lpstr>
      <vt:lpstr>Averze ke ztrátě (loss aversion)</vt:lpstr>
      <vt:lpstr>Averze ke ztrátě (loss aversion)</vt:lpstr>
      <vt:lpstr>Dotazník: nemoc</vt:lpstr>
      <vt:lpstr>a disease</vt:lpstr>
      <vt:lpstr>If you run the numbers…</vt:lpstr>
      <vt:lpstr>If you run the numbers…</vt:lpstr>
      <vt:lpstr>Efekt návnady</vt:lpstr>
      <vt:lpstr>Dotazník: popcorn</vt:lpstr>
      <vt:lpstr>VOlba</vt:lpstr>
      <vt:lpstr>Volba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kontext</vt:lpstr>
      <vt:lpstr>Relativní vnímání hodnoty</vt:lpstr>
      <vt:lpstr>Dotazník: ušetřených 200,-</vt:lpstr>
      <vt:lpstr>2 otázky</vt:lpstr>
      <vt:lpstr>2 otázky:</vt:lpstr>
      <vt:lpstr>Má 40 minut hodnotu 200,-?</vt:lpstr>
      <vt:lpstr>Má 40 minut hodnotu 200,-?</vt:lpstr>
      <vt:lpstr>200,-  =  200,-, co se děje??</vt:lpstr>
      <vt:lpstr>200,- is 200,-, or is it?</vt:lpstr>
      <vt:lpstr>PowerPoint Presentation</vt:lpstr>
      <vt:lpstr>Rekapitulace</vt:lpstr>
      <vt:lpstr>Rekapitulace</vt:lpstr>
      <vt:lpstr>Rekapitulace</vt:lpstr>
      <vt:lpstr>Rekapitulace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Ďuriník</dc:creator>
  <cp:lastModifiedBy>Michal Ďuriník</cp:lastModifiedBy>
  <cp:revision>1</cp:revision>
  <dcterms:created xsi:type="dcterms:W3CDTF">2020-05-15T13:51:40Z</dcterms:created>
  <dcterms:modified xsi:type="dcterms:W3CDTF">2020-12-16T12:45:46Z</dcterms:modified>
</cp:coreProperties>
</file>