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EEA0A-F8D4-40F7-8AF0-933F5923B0C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D08FDE3-C0D0-4A7A-B12C-CB056C78DBB8}">
      <dgm:prSet phldrT="[Text]" custT="1"/>
      <dgm:spPr/>
      <dgm:t>
        <a:bodyPr/>
        <a:lstStyle/>
        <a:p>
          <a:r>
            <a:rPr lang="cs-CZ" sz="2800" b="1" dirty="0"/>
            <a:t>Nový nebo jedinečný</a:t>
          </a:r>
        </a:p>
      </dgm:t>
    </dgm:pt>
    <dgm:pt modelId="{62511AF9-AF04-48D5-846B-6974AAA6925C}" type="par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304D5D2C-1FC3-4E8A-BACD-1439C72C1721}" type="sib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E8CC5E0B-0EFD-46D5-845B-0768F568AB54}">
      <dgm:prSet phldrT="[Text]" custT="1"/>
      <dgm:spPr/>
      <dgm:t>
        <a:bodyPr/>
        <a:lstStyle/>
        <a:p>
          <a:r>
            <a:rPr lang="cs-CZ" sz="2800" b="1" dirty="0"/>
            <a:t>Omezený čas</a:t>
          </a:r>
        </a:p>
      </dgm:t>
    </dgm:pt>
    <dgm:pt modelId="{D4ED3FD7-1565-4BDC-B7A6-4013B23162E7}" type="par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17245256-6A6E-42DE-8D92-F492A6CE1EC5}" type="sib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CD6C7420-C07E-4AE2-B72A-DC845BA53EB4}">
      <dgm:prSet phldrT="[Text]" custT="1"/>
      <dgm:spPr/>
      <dgm:t>
        <a:bodyPr/>
        <a:lstStyle/>
        <a:p>
          <a:r>
            <a:rPr lang="cs-CZ" sz="2800" b="1" dirty="0"/>
            <a:t>Složitý</a:t>
          </a:r>
        </a:p>
      </dgm:t>
    </dgm:pt>
    <dgm:pt modelId="{4899C207-A882-4411-8D87-3B3BD5C05EC6}" type="par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BF988BDE-6C49-4A2F-B9E2-92651FA56D7F}" type="sib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53D4A4CE-6A75-43A4-987E-93B6DDA176A7}">
      <dgm:prSet phldrT="[Text]" custT="1"/>
      <dgm:spPr/>
      <dgm:t>
        <a:bodyPr/>
        <a:lstStyle/>
        <a:p>
          <a:r>
            <a:rPr lang="cs-CZ" sz="2800" b="1" dirty="0"/>
            <a:t>Žádoucí výstup (cíl)</a:t>
          </a:r>
        </a:p>
      </dgm:t>
    </dgm:pt>
    <dgm:pt modelId="{5163000E-D008-49DC-B131-076455A41E0D}" type="par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7A52EFAA-29E1-4102-8FB0-2EAC37D90967}" type="sib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0764E462-2F9F-4A9D-931E-240B8428C0F4}">
      <dgm:prSet phldrT="[Text]" custT="1"/>
      <dgm:spPr/>
      <dgm:t>
        <a:bodyPr/>
        <a:lstStyle/>
        <a:p>
          <a:r>
            <a:rPr lang="cs-CZ" sz="2800" b="1" dirty="0"/>
            <a:t>Požadavky na čas, náklady a výstupy</a:t>
          </a:r>
        </a:p>
      </dgm:t>
    </dgm:pt>
    <dgm:pt modelId="{ACB25B3E-565F-4755-9BA4-7F67211145F3}" type="par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AC8E44C7-5821-4699-ACD2-24D2248AFB2D}" type="sib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41D81382-0306-440E-905E-5E78133B46CE}" type="pres">
      <dgm:prSet presAssocID="{4D4EEA0A-F8D4-40F7-8AF0-933F5923B0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1F075A7-9AFF-4F71-9BD3-AE3BEC1EE66B}" type="pres">
      <dgm:prSet presAssocID="{1D08FDE3-C0D0-4A7A-B12C-CB056C78DBB8}" presName="node" presStyleLbl="node1" presStyleIdx="0" presStyleCnt="5" custScaleX="33131" custScaleY="16213" custLinFactNeighborX="-13321" custLinFactNeighborY="23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E92ED1-8F03-46AA-B106-57609C9C9ED6}" type="pres">
      <dgm:prSet presAssocID="{304D5D2C-1FC3-4E8A-BACD-1439C72C1721}" presName="sibTrans" presStyleCnt="0"/>
      <dgm:spPr/>
    </dgm:pt>
    <dgm:pt modelId="{03D68CA6-3FD6-4C0D-A84A-41A04324D46D}" type="pres">
      <dgm:prSet presAssocID="{E8CC5E0B-0EFD-46D5-845B-0768F568AB54}" presName="node" presStyleLbl="node1" presStyleIdx="1" presStyleCnt="5" custScaleX="31792" custScaleY="9697" custLinFactNeighborX="-19701" custLinFactNeighborY="-105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E3F028-1E59-420E-9B92-0359184B2382}" type="pres">
      <dgm:prSet presAssocID="{17245256-6A6E-42DE-8D92-F492A6CE1EC5}" presName="sibTrans" presStyleCnt="0"/>
      <dgm:spPr/>
    </dgm:pt>
    <dgm:pt modelId="{CCF4E2CA-469C-4223-97E5-7D9DEFA1E7E0}" type="pres">
      <dgm:prSet presAssocID="{CD6C7420-C07E-4AE2-B72A-DC845BA53EB4}" presName="node" presStyleLbl="node1" presStyleIdx="2" presStyleCnt="5" custScaleX="31792" custScaleY="19103" custLinFactNeighborX="60292" custLinFactNeighborY="-236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C749D3-09F7-4AFD-B94C-2773C22AD2C0}" type="pres">
      <dgm:prSet presAssocID="{BF988BDE-6C49-4A2F-B9E2-92651FA56D7F}" presName="sibTrans" presStyleCnt="0"/>
      <dgm:spPr/>
    </dgm:pt>
    <dgm:pt modelId="{61246D3E-9875-478C-8914-A16D3EBF3931}" type="pres">
      <dgm:prSet presAssocID="{53D4A4CE-6A75-43A4-987E-93B6DDA176A7}" presName="node" presStyleLbl="node1" presStyleIdx="3" presStyleCnt="5" custScaleX="40344" custScaleY="7939" custLinFactNeighborX="-35700" custLinFactNeighborY="91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5C5BDD-A25B-4114-97C3-ED6491B787E1}" type="pres">
      <dgm:prSet presAssocID="{7A52EFAA-29E1-4102-8FB0-2EAC37D90967}" presName="sibTrans" presStyleCnt="0"/>
      <dgm:spPr/>
    </dgm:pt>
    <dgm:pt modelId="{09CCD16D-72CB-4EEE-B663-9DF6489392AD}" type="pres">
      <dgm:prSet presAssocID="{0764E462-2F9F-4A9D-931E-240B8428C0F4}" presName="node" presStyleLbl="node1" presStyleIdx="4" presStyleCnt="5" custScaleX="31792" custScaleY="19103" custLinFactNeighborX="35993" custLinFactNeighborY="29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C1051C-CC17-413C-A3D5-13D9E94E2DBF}" srcId="{4D4EEA0A-F8D4-40F7-8AF0-933F5923B0C3}" destId="{0764E462-2F9F-4A9D-931E-240B8428C0F4}" srcOrd="4" destOrd="0" parTransId="{ACB25B3E-565F-4755-9BA4-7F67211145F3}" sibTransId="{AC8E44C7-5821-4699-ACD2-24D2248AFB2D}"/>
    <dgm:cxn modelId="{1BB87B26-56FA-4856-A88B-86DE8F954A62}" srcId="{4D4EEA0A-F8D4-40F7-8AF0-933F5923B0C3}" destId="{53D4A4CE-6A75-43A4-987E-93B6DDA176A7}" srcOrd="3" destOrd="0" parTransId="{5163000E-D008-49DC-B131-076455A41E0D}" sibTransId="{7A52EFAA-29E1-4102-8FB0-2EAC37D90967}"/>
    <dgm:cxn modelId="{FCF78066-A68F-4EE6-B8EC-3643CD577C5E}" type="presOf" srcId="{E8CC5E0B-0EFD-46D5-845B-0768F568AB54}" destId="{03D68CA6-3FD6-4C0D-A84A-41A04324D46D}" srcOrd="0" destOrd="0" presId="urn:microsoft.com/office/officeart/2005/8/layout/default"/>
    <dgm:cxn modelId="{EA164D9C-D14A-4276-B073-AAB42898F1EA}" srcId="{4D4EEA0A-F8D4-40F7-8AF0-933F5923B0C3}" destId="{CD6C7420-C07E-4AE2-B72A-DC845BA53EB4}" srcOrd="2" destOrd="0" parTransId="{4899C207-A882-4411-8D87-3B3BD5C05EC6}" sibTransId="{BF988BDE-6C49-4A2F-B9E2-92651FA56D7F}"/>
    <dgm:cxn modelId="{9478287C-E482-4B08-8F87-D09310553116}" srcId="{4D4EEA0A-F8D4-40F7-8AF0-933F5923B0C3}" destId="{E8CC5E0B-0EFD-46D5-845B-0768F568AB54}" srcOrd="1" destOrd="0" parTransId="{D4ED3FD7-1565-4BDC-B7A6-4013B23162E7}" sibTransId="{17245256-6A6E-42DE-8D92-F492A6CE1EC5}"/>
    <dgm:cxn modelId="{8B908132-7FF8-45B8-AAAB-97538AEB8A03}" type="presOf" srcId="{4D4EEA0A-F8D4-40F7-8AF0-933F5923B0C3}" destId="{41D81382-0306-440E-905E-5E78133B46CE}" srcOrd="0" destOrd="0" presId="urn:microsoft.com/office/officeart/2005/8/layout/default"/>
    <dgm:cxn modelId="{6BBDDF3E-AF21-454F-AB7D-66DEAC2CA399}" type="presOf" srcId="{CD6C7420-C07E-4AE2-B72A-DC845BA53EB4}" destId="{CCF4E2CA-469C-4223-97E5-7D9DEFA1E7E0}" srcOrd="0" destOrd="0" presId="urn:microsoft.com/office/officeart/2005/8/layout/default"/>
    <dgm:cxn modelId="{89FEB8DF-A1D0-4722-ACE1-4D68FD2D8154}" type="presOf" srcId="{53D4A4CE-6A75-43A4-987E-93B6DDA176A7}" destId="{61246D3E-9875-478C-8914-A16D3EBF3931}" srcOrd="0" destOrd="0" presId="urn:microsoft.com/office/officeart/2005/8/layout/default"/>
    <dgm:cxn modelId="{4D30E059-10F0-4915-9A92-9122319BF201}" srcId="{4D4EEA0A-F8D4-40F7-8AF0-933F5923B0C3}" destId="{1D08FDE3-C0D0-4A7A-B12C-CB056C78DBB8}" srcOrd="0" destOrd="0" parTransId="{62511AF9-AF04-48D5-846B-6974AAA6925C}" sibTransId="{304D5D2C-1FC3-4E8A-BACD-1439C72C1721}"/>
    <dgm:cxn modelId="{FCC3A8EA-82AF-46C6-96E2-17689C013531}" type="presOf" srcId="{1D08FDE3-C0D0-4A7A-B12C-CB056C78DBB8}" destId="{F1F075A7-9AFF-4F71-9BD3-AE3BEC1EE66B}" srcOrd="0" destOrd="0" presId="urn:microsoft.com/office/officeart/2005/8/layout/default"/>
    <dgm:cxn modelId="{0383A2D0-F80A-4657-AE3D-C56DF129354B}" type="presOf" srcId="{0764E462-2F9F-4A9D-931E-240B8428C0F4}" destId="{09CCD16D-72CB-4EEE-B663-9DF6489392AD}" srcOrd="0" destOrd="0" presId="urn:microsoft.com/office/officeart/2005/8/layout/default"/>
    <dgm:cxn modelId="{5C88E09B-3E2A-4F14-A1EE-FB6007E89EC2}" type="presParOf" srcId="{41D81382-0306-440E-905E-5E78133B46CE}" destId="{F1F075A7-9AFF-4F71-9BD3-AE3BEC1EE66B}" srcOrd="0" destOrd="0" presId="urn:microsoft.com/office/officeart/2005/8/layout/default"/>
    <dgm:cxn modelId="{F7DE8B8F-76A7-4F44-9FE6-E5EC450D1567}" type="presParOf" srcId="{41D81382-0306-440E-905E-5E78133B46CE}" destId="{09E92ED1-8F03-46AA-B106-57609C9C9ED6}" srcOrd="1" destOrd="0" presId="urn:microsoft.com/office/officeart/2005/8/layout/default"/>
    <dgm:cxn modelId="{3A64A447-14FA-4CC2-B588-C821C0E5246F}" type="presParOf" srcId="{41D81382-0306-440E-905E-5E78133B46CE}" destId="{03D68CA6-3FD6-4C0D-A84A-41A04324D46D}" srcOrd="2" destOrd="0" presId="urn:microsoft.com/office/officeart/2005/8/layout/default"/>
    <dgm:cxn modelId="{37726A38-D051-444C-A5C8-000AA8DD46A6}" type="presParOf" srcId="{41D81382-0306-440E-905E-5E78133B46CE}" destId="{7DE3F028-1E59-420E-9B92-0359184B2382}" srcOrd="3" destOrd="0" presId="urn:microsoft.com/office/officeart/2005/8/layout/default"/>
    <dgm:cxn modelId="{D243D674-16BB-4446-90D5-BA9497913A86}" type="presParOf" srcId="{41D81382-0306-440E-905E-5E78133B46CE}" destId="{CCF4E2CA-469C-4223-97E5-7D9DEFA1E7E0}" srcOrd="4" destOrd="0" presId="urn:microsoft.com/office/officeart/2005/8/layout/default"/>
    <dgm:cxn modelId="{BDDD18A4-5828-4A19-9033-93B68F33DFA8}" type="presParOf" srcId="{41D81382-0306-440E-905E-5E78133B46CE}" destId="{A9C749D3-09F7-4AFD-B94C-2773C22AD2C0}" srcOrd="5" destOrd="0" presId="urn:microsoft.com/office/officeart/2005/8/layout/default"/>
    <dgm:cxn modelId="{6D08B76D-42A5-4F8D-B36F-A36E9E14DAFD}" type="presParOf" srcId="{41D81382-0306-440E-905E-5E78133B46CE}" destId="{61246D3E-9875-478C-8914-A16D3EBF3931}" srcOrd="6" destOrd="0" presId="urn:microsoft.com/office/officeart/2005/8/layout/default"/>
    <dgm:cxn modelId="{0ADC3137-5C4F-473D-992E-303364BF55B0}" type="presParOf" srcId="{41D81382-0306-440E-905E-5E78133B46CE}" destId="{B05C5BDD-A25B-4114-97C3-ED6491B787E1}" srcOrd="7" destOrd="0" presId="urn:microsoft.com/office/officeart/2005/8/layout/default"/>
    <dgm:cxn modelId="{FBEB91AE-437F-4AEF-BCDF-89961A8EA2FA}" type="presParOf" srcId="{41D81382-0306-440E-905E-5E78133B46CE}" destId="{09CCD16D-72CB-4EEE-B663-9DF6489392A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BEBF26-B23A-450A-896A-3A9FF41E5215}">
      <dgm:prSet phldrT="[Text]"/>
      <dgm:spPr/>
      <dgm:t>
        <a:bodyPr/>
        <a:lstStyle/>
        <a:p>
          <a:r>
            <a:rPr lang="cs-CZ" b="1" dirty="0"/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/>
      <dgm:t>
        <a:bodyPr/>
        <a:lstStyle/>
        <a:p>
          <a:endParaRPr lang="cs-CZ"/>
        </a:p>
      </dgm:t>
    </dgm:pt>
    <dgm:pt modelId="{B6AADCE7-EF77-4106-81CB-9D6360B61FDC}">
      <dgm:prSet phldrT="[Text]"/>
      <dgm:spPr/>
      <dgm:t>
        <a:bodyPr/>
        <a:lstStyle/>
        <a:p>
          <a:r>
            <a:rPr lang="cs-CZ" b="1" dirty="0"/>
            <a:t>FÁZE ŘÍZENÍ PROJEKTU</a:t>
          </a:r>
          <a:endParaRPr lang="cs-CZ" dirty="0"/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/>
      <dgm:t>
        <a:bodyPr/>
        <a:lstStyle/>
        <a:p>
          <a:endParaRPr lang="cs-CZ"/>
        </a:p>
      </dgm:t>
    </dgm:pt>
    <dgm:pt modelId="{6DFF1CB9-018B-47F4-A4BF-F7F9A6E2E834}">
      <dgm:prSet phldrT="[Text]"/>
      <dgm:spPr/>
      <dgm:t>
        <a:bodyPr/>
        <a:lstStyle/>
        <a:p>
          <a:r>
            <a:rPr lang="cs-CZ" b="1" dirty="0"/>
            <a:t>POPROJEKTOVÁ FÁZE</a:t>
          </a:r>
          <a:endParaRPr lang="cs-CZ" dirty="0"/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5F755FB-BD8A-4BDC-B069-8EB1D6BBD617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A1A415A2-D344-4493-BC4F-AEFE07A8608C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BF5BCE-5AE6-48E7-A886-6181CD6105E7}" type="pres">
      <dgm:prSet presAssocID="{F999DEDE-6063-4D11-A960-9602B0480A6C}" presName="sibTrans" presStyleLbl="sibTrans2D1" presStyleIdx="0" presStyleCnt="2"/>
      <dgm:spPr/>
      <dgm:t>
        <a:bodyPr/>
        <a:lstStyle/>
        <a:p>
          <a:endParaRPr lang="cs-CZ"/>
        </a:p>
      </dgm:t>
    </dgm:pt>
    <dgm:pt modelId="{F7D17A4C-8A18-4518-8D35-FB84CA2BE1C8}" type="pres">
      <dgm:prSet presAssocID="{F999DEDE-6063-4D11-A960-9602B0480A6C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12E97563-41ED-414A-B5FB-406BCB2E6B95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4CFCC5-8A34-4090-AB43-77AC5B361B99}" type="pres">
      <dgm:prSet presAssocID="{9892D015-6F62-490F-8809-E1A84E261DF1}" presName="sibTrans" presStyleLbl="sibTrans2D1" presStyleIdx="1" presStyleCnt="2"/>
      <dgm:spPr/>
      <dgm:t>
        <a:bodyPr/>
        <a:lstStyle/>
        <a:p>
          <a:endParaRPr lang="cs-CZ"/>
        </a:p>
      </dgm:t>
    </dgm:pt>
    <dgm:pt modelId="{3D5C42AC-668C-4FB7-8445-3697F2118829}" type="pres">
      <dgm:prSet presAssocID="{9892D015-6F62-490F-8809-E1A84E261DF1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F0B9311C-347D-40B5-B97A-CC1BECA640DC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83A535C-65BC-4ED7-BD07-B2EA55DB4329}" type="presOf" srcId="{6DFF1CB9-018B-47F4-A4BF-F7F9A6E2E834}" destId="{F0B9311C-347D-40B5-B97A-CC1BECA640DC}" srcOrd="0" destOrd="0" presId="urn:microsoft.com/office/officeart/2005/8/layout/process1"/>
    <dgm:cxn modelId="{C74AFF35-FA5D-4A69-BCC9-B31BCCBA73DC}" type="presOf" srcId="{F999DEDE-6063-4D11-A960-9602B0480A6C}" destId="{F7D17A4C-8A18-4518-8D35-FB84CA2BE1C8}" srcOrd="1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63C627B7-30D3-4777-B250-6CC0BDFCC62D}" type="presOf" srcId="{F999DEDE-6063-4D11-A960-9602B0480A6C}" destId="{0EBF5BCE-5AE6-48E7-A886-6181CD6105E7}" srcOrd="0" destOrd="0" presId="urn:microsoft.com/office/officeart/2005/8/layout/process1"/>
    <dgm:cxn modelId="{979D3DD4-1801-4500-84D7-3616E172132B}" type="presOf" srcId="{B6AADCE7-EF77-4106-81CB-9D6360B61FDC}" destId="{12E97563-41ED-414A-B5FB-406BCB2E6B95}" srcOrd="0" destOrd="0" presId="urn:microsoft.com/office/officeart/2005/8/layout/process1"/>
    <dgm:cxn modelId="{D465BD98-37CF-4269-AA72-D6B2CF7587B1}" type="presOf" srcId="{9892D015-6F62-490F-8809-E1A84E261DF1}" destId="{3D5C42AC-668C-4FB7-8445-3697F2118829}" srcOrd="1" destOrd="0" presId="urn:microsoft.com/office/officeart/2005/8/layout/process1"/>
    <dgm:cxn modelId="{8E178A13-64B7-490F-B143-A34A64A0283B}" type="presOf" srcId="{36BEBF26-B23A-450A-896A-3A9FF41E5215}" destId="{A1A415A2-D344-4493-BC4F-AEFE07A8608C}" srcOrd="0" destOrd="0" presId="urn:microsoft.com/office/officeart/2005/8/layout/process1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C79E56E3-12B2-47F9-86CD-6461949C24E6}" type="presOf" srcId="{9892D015-6F62-490F-8809-E1A84E261DF1}" destId="{144CFCC5-8A34-4090-AB43-77AC5B361B99}" srcOrd="0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DE7EDA74-F835-4010-9D68-1192BC1C6A24}" type="presOf" srcId="{798B5721-92F2-4220-AE47-5CB7738A2AE1}" destId="{05F755FB-BD8A-4BDC-B069-8EB1D6BBD617}" srcOrd="0" destOrd="0" presId="urn:microsoft.com/office/officeart/2005/8/layout/process1"/>
    <dgm:cxn modelId="{63FCD196-27BA-4FB5-B557-0D2AF6FFDBE0}" type="presParOf" srcId="{05F755FB-BD8A-4BDC-B069-8EB1D6BBD617}" destId="{A1A415A2-D344-4493-BC4F-AEFE07A8608C}" srcOrd="0" destOrd="0" presId="urn:microsoft.com/office/officeart/2005/8/layout/process1"/>
    <dgm:cxn modelId="{8C8AB5E9-D8BD-41E0-B409-FD1BE2C1F3E3}" type="presParOf" srcId="{05F755FB-BD8A-4BDC-B069-8EB1D6BBD617}" destId="{0EBF5BCE-5AE6-48E7-A886-6181CD6105E7}" srcOrd="1" destOrd="0" presId="urn:microsoft.com/office/officeart/2005/8/layout/process1"/>
    <dgm:cxn modelId="{6CC9269B-20C4-48B9-8165-4A66A8287A8E}" type="presParOf" srcId="{0EBF5BCE-5AE6-48E7-A886-6181CD6105E7}" destId="{F7D17A4C-8A18-4518-8D35-FB84CA2BE1C8}" srcOrd="0" destOrd="0" presId="urn:microsoft.com/office/officeart/2005/8/layout/process1"/>
    <dgm:cxn modelId="{7493A54B-F678-4E25-885A-A39A90863144}" type="presParOf" srcId="{05F755FB-BD8A-4BDC-B069-8EB1D6BBD617}" destId="{12E97563-41ED-414A-B5FB-406BCB2E6B95}" srcOrd="2" destOrd="0" presId="urn:microsoft.com/office/officeart/2005/8/layout/process1"/>
    <dgm:cxn modelId="{F15105BD-FF84-4396-8F18-9D11DDFED227}" type="presParOf" srcId="{05F755FB-BD8A-4BDC-B069-8EB1D6BBD617}" destId="{144CFCC5-8A34-4090-AB43-77AC5B361B99}" srcOrd="3" destOrd="0" presId="urn:microsoft.com/office/officeart/2005/8/layout/process1"/>
    <dgm:cxn modelId="{BFF6CD52-2E1F-45E6-AA6A-FD99F4223AF7}" type="presParOf" srcId="{144CFCC5-8A34-4090-AB43-77AC5B361B99}" destId="{3D5C42AC-668C-4FB7-8445-3697F2118829}" srcOrd="0" destOrd="0" presId="urn:microsoft.com/office/officeart/2005/8/layout/process1"/>
    <dgm:cxn modelId="{6C5F2855-EDCE-4A22-B96C-CCF0B4E91CE0}" type="presParOf" srcId="{05F755FB-BD8A-4BDC-B069-8EB1D6BBD617}" destId="{F0B9311C-347D-40B5-B97A-CC1BECA640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CDFA9B-D551-4964-B124-B462F7A527FD}" type="doc">
      <dgm:prSet loTypeId="urn:microsoft.com/office/officeart/2005/8/layout/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14C450E1-D7C9-4943-B511-CF892DF4F1A3}">
      <dgm:prSet phldrT="[Text]" custT="1"/>
      <dgm:spPr/>
      <dgm:t>
        <a:bodyPr/>
        <a:lstStyle/>
        <a:p>
          <a:r>
            <a:rPr lang="cs-CZ" sz="2400" b="1" dirty="0"/>
            <a:t>PŘEDPROJEKTOVÁ FÁZE</a:t>
          </a:r>
        </a:p>
      </dgm:t>
    </dgm:pt>
    <dgm:pt modelId="{8A0689BE-B66B-40C0-A934-16128F5D4661}" type="parTrans" cxnId="{ECB4B632-91D8-48F7-B752-E1697D19F89C}">
      <dgm:prSet/>
      <dgm:spPr/>
      <dgm:t>
        <a:bodyPr/>
        <a:lstStyle/>
        <a:p>
          <a:endParaRPr lang="cs-CZ" sz="1800" b="1"/>
        </a:p>
      </dgm:t>
    </dgm:pt>
    <dgm:pt modelId="{DDBF8552-DF07-4243-8181-BA9EB028F525}" type="sibTrans" cxnId="{ECB4B632-91D8-48F7-B752-E1697D19F89C}">
      <dgm:prSet custT="1"/>
      <dgm:spPr/>
      <dgm:t>
        <a:bodyPr/>
        <a:lstStyle/>
        <a:p>
          <a:endParaRPr lang="cs-CZ" sz="2000" b="1"/>
        </a:p>
      </dgm:t>
    </dgm:pt>
    <dgm:pt modelId="{CF9F8DB6-B36A-4F2F-9B8A-E3526F320B37}">
      <dgm:prSet phldrT="[Text]" custT="1"/>
      <dgm:spPr/>
      <dgm:t>
        <a:bodyPr/>
        <a:lstStyle/>
        <a:p>
          <a:r>
            <a:rPr lang="cs-CZ" sz="2400" b="1" dirty="0"/>
            <a:t>Studie příležitosti</a:t>
          </a:r>
        </a:p>
      </dgm:t>
    </dgm:pt>
    <dgm:pt modelId="{88DD24D6-C8D9-4691-AF7E-D1AB7AA79978}" type="par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C1E9B122-8A26-4C29-9187-094417623C92}" type="sib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9B7484C7-57FE-41DC-8FFB-C789F164AB2F}">
      <dgm:prSet phldrT="[Text]" custT="1"/>
      <dgm:spPr/>
      <dgm:t>
        <a:bodyPr/>
        <a:lstStyle/>
        <a:p>
          <a:r>
            <a:rPr lang="cs-CZ" sz="2400" b="1" dirty="0"/>
            <a:t>FÁZE ŘÍZENÍ PROJEKTU</a:t>
          </a:r>
        </a:p>
      </dgm:t>
    </dgm:pt>
    <dgm:pt modelId="{C25044FE-8CEC-41E5-A066-17EC0AD8C510}" type="parTrans" cxnId="{E9CF2ED0-A631-457B-82AC-C9332EF58E95}">
      <dgm:prSet/>
      <dgm:spPr/>
      <dgm:t>
        <a:bodyPr/>
        <a:lstStyle/>
        <a:p>
          <a:endParaRPr lang="cs-CZ" sz="1800" b="1"/>
        </a:p>
      </dgm:t>
    </dgm:pt>
    <dgm:pt modelId="{002A2617-7516-4A6C-A383-E8A9EE6DC2FB}" type="sibTrans" cxnId="{E9CF2ED0-A631-457B-82AC-C9332EF58E95}">
      <dgm:prSet custT="1"/>
      <dgm:spPr/>
      <dgm:t>
        <a:bodyPr/>
        <a:lstStyle/>
        <a:p>
          <a:endParaRPr lang="cs-CZ" sz="2000" b="1"/>
        </a:p>
      </dgm:t>
    </dgm:pt>
    <dgm:pt modelId="{FCB525D3-B12C-474B-9EE5-5010894A0581}">
      <dgm:prSet phldrT="[Text]" custT="1"/>
      <dgm:spPr/>
      <dgm:t>
        <a:bodyPr/>
        <a:lstStyle/>
        <a:p>
          <a:r>
            <a:rPr lang="cs-CZ" sz="2400" b="1" dirty="0"/>
            <a:t>Zahájení</a:t>
          </a:r>
        </a:p>
      </dgm:t>
    </dgm:pt>
    <dgm:pt modelId="{74752AFE-F189-414B-9618-645A9D25A64D}" type="par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DC10BCE7-9781-460E-872E-414A618A79B1}" type="sib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C7C990F8-5D32-4619-AAC1-853891294804}">
      <dgm:prSet phldrT="[Text]" custT="1"/>
      <dgm:spPr/>
      <dgm:t>
        <a:bodyPr/>
        <a:lstStyle/>
        <a:p>
          <a:r>
            <a:rPr lang="cs-CZ" sz="2400" b="1" dirty="0"/>
            <a:t>POPROJEKTOVÁ FÁZE</a:t>
          </a:r>
        </a:p>
      </dgm:t>
    </dgm:pt>
    <dgm:pt modelId="{C9E20BA5-46CA-4564-8353-E2C2F334C8A1}" type="par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C1977033-5C23-45D2-A072-C47A427EF152}" type="sib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BAA32034-F6F9-4926-BF5A-E45B0ACA28AA}">
      <dgm:prSet phldrT="[Text]" custT="1"/>
      <dgm:spPr/>
      <dgm:t>
        <a:bodyPr/>
        <a:lstStyle/>
        <a:p>
          <a:r>
            <a:rPr lang="cs-CZ" sz="2400" b="1" dirty="0"/>
            <a:t>Přínosy</a:t>
          </a:r>
        </a:p>
      </dgm:t>
    </dgm:pt>
    <dgm:pt modelId="{B7DFA21C-5F1C-4C3E-8331-A7AEB448E6C2}" type="par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BA3649BD-4A36-4A71-B289-11697C4C0762}" type="sib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FA49F4E4-FA3B-43C4-A611-3FAA4CC0711E}">
      <dgm:prSet phldrT="[Text]" custT="1"/>
      <dgm:spPr/>
      <dgm:t>
        <a:bodyPr/>
        <a:lstStyle/>
        <a:p>
          <a:r>
            <a:rPr lang="en-US" sz="2400" b="1" dirty="0"/>
            <a:t>Lessons learned</a:t>
          </a:r>
          <a:endParaRPr lang="cs-CZ" sz="2400" b="1" dirty="0"/>
        </a:p>
      </dgm:t>
    </dgm:pt>
    <dgm:pt modelId="{9B95A84F-07D9-49EE-818A-83ABC780D1ED}" type="par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197A1489-27AE-4CC9-9202-7438344FAF34}" type="sib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863986CA-058F-49D9-8CAF-B02DAA5CF2D3}">
      <dgm:prSet phldrT="[Text]" custT="1"/>
      <dgm:spPr/>
      <dgm:t>
        <a:bodyPr/>
        <a:lstStyle/>
        <a:p>
          <a:r>
            <a:rPr lang="cs-CZ" sz="2400" b="1" dirty="0"/>
            <a:t>Studie proveditelnosti</a:t>
          </a:r>
        </a:p>
      </dgm:t>
    </dgm:pt>
    <dgm:pt modelId="{93B6D223-282A-442C-A860-748B98295653}" type="parTrans" cxnId="{6AACE550-2560-4430-9D07-D9C2311ACFDB}">
      <dgm:prSet/>
      <dgm:spPr/>
      <dgm:t>
        <a:bodyPr/>
        <a:lstStyle/>
        <a:p>
          <a:endParaRPr lang="cs-CZ"/>
        </a:p>
      </dgm:t>
    </dgm:pt>
    <dgm:pt modelId="{B35A2065-2599-4611-8EF8-C1CDF598A1A6}" type="sibTrans" cxnId="{6AACE550-2560-4430-9D07-D9C2311ACFDB}">
      <dgm:prSet/>
      <dgm:spPr/>
      <dgm:t>
        <a:bodyPr/>
        <a:lstStyle/>
        <a:p>
          <a:endParaRPr lang="cs-CZ"/>
        </a:p>
      </dgm:t>
    </dgm:pt>
    <dgm:pt modelId="{723AFC75-6633-4FB8-AA01-089FCF1E82E2}">
      <dgm:prSet phldrT="[Text]" custT="1"/>
      <dgm:spPr/>
      <dgm:t>
        <a:bodyPr/>
        <a:lstStyle/>
        <a:p>
          <a:r>
            <a:rPr lang="cs-CZ" sz="2400" b="1" dirty="0"/>
            <a:t>Strategie</a:t>
          </a:r>
        </a:p>
      </dgm:t>
    </dgm:pt>
    <dgm:pt modelId="{06D6E9B5-DAE3-4E42-8FD8-C8B345C00878}" type="parTrans" cxnId="{D7C5B12F-38E3-484A-86A4-DAEEE5EFEBAD}">
      <dgm:prSet/>
      <dgm:spPr/>
      <dgm:t>
        <a:bodyPr/>
        <a:lstStyle/>
        <a:p>
          <a:endParaRPr lang="cs-CZ"/>
        </a:p>
      </dgm:t>
    </dgm:pt>
    <dgm:pt modelId="{EEE4F526-AD65-4D59-AA13-9ADF7F7D5046}" type="sibTrans" cxnId="{D7C5B12F-38E3-484A-86A4-DAEEE5EFEBAD}">
      <dgm:prSet/>
      <dgm:spPr/>
      <dgm:t>
        <a:bodyPr/>
        <a:lstStyle/>
        <a:p>
          <a:endParaRPr lang="cs-CZ"/>
        </a:p>
      </dgm:t>
    </dgm:pt>
    <dgm:pt modelId="{5AFC8B61-DE5F-4C8F-809B-DBAF5493D181}">
      <dgm:prSet phldrT="[Text]" custT="1"/>
      <dgm:spPr/>
      <dgm:t>
        <a:bodyPr/>
        <a:lstStyle/>
        <a:p>
          <a:r>
            <a:rPr lang="cs-CZ" sz="2400" b="1" dirty="0"/>
            <a:t>Plánování</a:t>
          </a:r>
        </a:p>
      </dgm:t>
    </dgm:pt>
    <dgm:pt modelId="{19283D23-0216-4E7B-AA55-6B5EC950EF15}" type="parTrans" cxnId="{816F5F7C-5B0D-4250-A571-42A7D8B7EB54}">
      <dgm:prSet/>
      <dgm:spPr/>
      <dgm:t>
        <a:bodyPr/>
        <a:lstStyle/>
        <a:p>
          <a:endParaRPr lang="cs-CZ"/>
        </a:p>
      </dgm:t>
    </dgm:pt>
    <dgm:pt modelId="{04FD12D1-CB5B-4A6D-A16F-0D66DCB622FE}" type="sibTrans" cxnId="{816F5F7C-5B0D-4250-A571-42A7D8B7EB54}">
      <dgm:prSet/>
      <dgm:spPr/>
      <dgm:t>
        <a:bodyPr/>
        <a:lstStyle/>
        <a:p>
          <a:endParaRPr lang="cs-CZ"/>
        </a:p>
      </dgm:t>
    </dgm:pt>
    <dgm:pt modelId="{0E680424-5260-4EBE-90D8-4996FCA01EC4}">
      <dgm:prSet phldrT="[Text]" custT="1"/>
      <dgm:spPr/>
      <dgm:t>
        <a:bodyPr/>
        <a:lstStyle/>
        <a:p>
          <a:r>
            <a:rPr lang="cs-CZ" sz="2400" b="1" dirty="0"/>
            <a:t>Realizace + kontrola</a:t>
          </a:r>
        </a:p>
      </dgm:t>
    </dgm:pt>
    <dgm:pt modelId="{1DAE7479-3CB5-414E-87D4-086C33F931D7}" type="parTrans" cxnId="{AE6CF67C-8531-465F-AD40-78D88B7C57B3}">
      <dgm:prSet/>
      <dgm:spPr/>
      <dgm:t>
        <a:bodyPr/>
        <a:lstStyle/>
        <a:p>
          <a:endParaRPr lang="cs-CZ"/>
        </a:p>
      </dgm:t>
    </dgm:pt>
    <dgm:pt modelId="{4994543B-6C16-4395-B154-2950CA26668D}" type="sibTrans" cxnId="{AE6CF67C-8531-465F-AD40-78D88B7C57B3}">
      <dgm:prSet/>
      <dgm:spPr/>
      <dgm:t>
        <a:bodyPr/>
        <a:lstStyle/>
        <a:p>
          <a:endParaRPr lang="cs-CZ"/>
        </a:p>
      </dgm:t>
    </dgm:pt>
    <dgm:pt modelId="{CE21FF8E-F5DD-4D04-A379-73F61527F6E9}">
      <dgm:prSet phldrT="[Text]" custT="1"/>
      <dgm:spPr/>
      <dgm:t>
        <a:bodyPr/>
        <a:lstStyle/>
        <a:p>
          <a:r>
            <a:rPr lang="cs-CZ" sz="2400" b="1" dirty="0"/>
            <a:t>Ukončení</a:t>
          </a:r>
        </a:p>
      </dgm:t>
    </dgm:pt>
    <dgm:pt modelId="{2306FCB5-2DC5-4194-A64C-5FF9E6760C4F}" type="parTrans" cxnId="{77494892-4364-4B6B-91EA-68357AFE0BFB}">
      <dgm:prSet/>
      <dgm:spPr/>
      <dgm:t>
        <a:bodyPr/>
        <a:lstStyle/>
        <a:p>
          <a:endParaRPr lang="cs-CZ"/>
        </a:p>
      </dgm:t>
    </dgm:pt>
    <dgm:pt modelId="{101E06B0-AF3A-40B9-BD19-CD0F1BB33B6E}" type="sibTrans" cxnId="{77494892-4364-4B6B-91EA-68357AFE0BFB}">
      <dgm:prSet/>
      <dgm:spPr/>
      <dgm:t>
        <a:bodyPr/>
        <a:lstStyle/>
        <a:p>
          <a:endParaRPr lang="cs-CZ"/>
        </a:p>
      </dgm:t>
    </dgm:pt>
    <dgm:pt modelId="{D3E9D26E-DB4C-4F05-B21C-74A2003F6E5F}" type="pres">
      <dgm:prSet presAssocID="{DFCDFA9B-D551-4964-B124-B462F7A527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05F9B89-2E80-4DB7-92FE-6F487C1EA3D4}" type="pres">
      <dgm:prSet presAssocID="{14C450E1-D7C9-4943-B511-CF892DF4F1A3}" presName="composite" presStyleCnt="0"/>
      <dgm:spPr/>
    </dgm:pt>
    <dgm:pt modelId="{92D1765E-6787-44E3-AA2E-A0F6427EB297}" type="pres">
      <dgm:prSet presAssocID="{14C450E1-D7C9-4943-B511-CF892DF4F1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8DCC4F-785F-4774-85C1-3280DE1BA88F}" type="pres">
      <dgm:prSet presAssocID="{14C450E1-D7C9-4943-B511-CF892DF4F1A3}" presName="parSh" presStyleLbl="node1" presStyleIdx="0" presStyleCnt="3" custScaleX="152514" custScaleY="106155"/>
      <dgm:spPr/>
      <dgm:t>
        <a:bodyPr/>
        <a:lstStyle/>
        <a:p>
          <a:endParaRPr lang="cs-CZ"/>
        </a:p>
      </dgm:t>
    </dgm:pt>
    <dgm:pt modelId="{7BFB810F-6181-4805-A971-DD7F70906C91}" type="pres">
      <dgm:prSet presAssocID="{14C450E1-D7C9-4943-B511-CF892DF4F1A3}" presName="desTx" presStyleLbl="fgAcc1" presStyleIdx="0" presStyleCnt="3" custScaleX="1277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01E785-3786-4FFD-9F8D-6DBC6887EFC6}" type="pres">
      <dgm:prSet presAssocID="{DDBF8552-DF07-4243-8181-BA9EB028F525}" presName="sibTrans" presStyleLbl="sibTrans2D1" presStyleIdx="0" presStyleCnt="2"/>
      <dgm:spPr/>
      <dgm:t>
        <a:bodyPr/>
        <a:lstStyle/>
        <a:p>
          <a:endParaRPr lang="cs-CZ"/>
        </a:p>
      </dgm:t>
    </dgm:pt>
    <dgm:pt modelId="{1EF7542E-3404-4DD3-8605-054F751CFBF7}" type="pres">
      <dgm:prSet presAssocID="{DDBF8552-DF07-4243-8181-BA9EB028F525}" presName="connTx" presStyleLbl="sibTrans2D1" presStyleIdx="0" presStyleCnt="2"/>
      <dgm:spPr/>
      <dgm:t>
        <a:bodyPr/>
        <a:lstStyle/>
        <a:p>
          <a:endParaRPr lang="cs-CZ"/>
        </a:p>
      </dgm:t>
    </dgm:pt>
    <dgm:pt modelId="{717D3DA5-9F53-4338-9BAC-48CCE43EA262}" type="pres">
      <dgm:prSet presAssocID="{9B7484C7-57FE-41DC-8FFB-C789F164AB2F}" presName="composite" presStyleCnt="0"/>
      <dgm:spPr/>
    </dgm:pt>
    <dgm:pt modelId="{2EBD6943-2F14-483F-9D72-49DD1709E3A9}" type="pres">
      <dgm:prSet presAssocID="{9B7484C7-57FE-41DC-8FFB-C789F164AB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59281C-F9AE-47BC-9C15-0BEEF226CCDC}" type="pres">
      <dgm:prSet presAssocID="{9B7484C7-57FE-41DC-8FFB-C789F164AB2F}" presName="parSh" presStyleLbl="node1" presStyleIdx="1" presStyleCnt="3"/>
      <dgm:spPr/>
      <dgm:t>
        <a:bodyPr/>
        <a:lstStyle/>
        <a:p>
          <a:endParaRPr lang="cs-CZ"/>
        </a:p>
      </dgm:t>
    </dgm:pt>
    <dgm:pt modelId="{D7425B59-5881-4518-B3A0-7501DDE3081C}" type="pres">
      <dgm:prSet presAssocID="{9B7484C7-57FE-41DC-8FFB-C789F164AB2F}" presName="desTx" presStyleLbl="fgAcc1" presStyleIdx="1" presStyleCnt="3" custScaleX="11206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F332B9-3C7D-4701-95EC-ADDBB82B8B8D}" type="pres">
      <dgm:prSet presAssocID="{002A2617-7516-4A6C-A383-E8A9EE6DC2FB}" presName="sibTrans" presStyleLbl="sibTrans2D1" presStyleIdx="1" presStyleCnt="2"/>
      <dgm:spPr/>
      <dgm:t>
        <a:bodyPr/>
        <a:lstStyle/>
        <a:p>
          <a:endParaRPr lang="cs-CZ"/>
        </a:p>
      </dgm:t>
    </dgm:pt>
    <dgm:pt modelId="{B9368B97-6BB9-444C-BA3C-32AE55705590}" type="pres">
      <dgm:prSet presAssocID="{002A2617-7516-4A6C-A383-E8A9EE6DC2FB}" presName="connTx" presStyleLbl="sibTrans2D1" presStyleIdx="1" presStyleCnt="2"/>
      <dgm:spPr/>
      <dgm:t>
        <a:bodyPr/>
        <a:lstStyle/>
        <a:p>
          <a:endParaRPr lang="cs-CZ"/>
        </a:p>
      </dgm:t>
    </dgm:pt>
    <dgm:pt modelId="{02899BFF-0C70-4215-8A4A-B5D551F65DF7}" type="pres">
      <dgm:prSet presAssocID="{C7C990F8-5D32-4619-AAC1-853891294804}" presName="composite" presStyleCnt="0"/>
      <dgm:spPr/>
    </dgm:pt>
    <dgm:pt modelId="{C566040C-9FB3-4425-B909-82BE9157415B}" type="pres">
      <dgm:prSet presAssocID="{C7C990F8-5D32-4619-AAC1-85389129480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A90DF0-E74E-4793-A068-40AD9B4E671B}" type="pres">
      <dgm:prSet presAssocID="{C7C990F8-5D32-4619-AAC1-853891294804}" presName="parSh" presStyleLbl="node1" presStyleIdx="2" presStyleCnt="3" custScaleX="127807"/>
      <dgm:spPr/>
      <dgm:t>
        <a:bodyPr/>
        <a:lstStyle/>
        <a:p>
          <a:endParaRPr lang="cs-CZ"/>
        </a:p>
      </dgm:t>
    </dgm:pt>
    <dgm:pt modelId="{F9C8A58F-C34B-4EA2-BEAC-93F5AC59E7C2}" type="pres">
      <dgm:prSet presAssocID="{C7C990F8-5D32-4619-AAC1-853891294804}" presName="desTx" presStyleLbl="fgAcc1" presStyleIdx="2" presStyleCnt="3" custScaleX="1005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6C6680-7C24-428F-92FD-1B457333F0A8}" type="presOf" srcId="{CE21FF8E-F5DD-4D04-A379-73F61527F6E9}" destId="{D7425B59-5881-4518-B3A0-7501DDE3081C}" srcOrd="0" destOrd="3" presId="urn:microsoft.com/office/officeart/2005/8/layout/process3"/>
    <dgm:cxn modelId="{C2F414E3-183F-4723-B510-C6AD3ABB8F70}" srcId="{C7C990F8-5D32-4619-AAC1-853891294804}" destId="{FA49F4E4-FA3B-43C4-A611-3FAA4CC0711E}" srcOrd="1" destOrd="0" parTransId="{9B95A84F-07D9-49EE-818A-83ABC780D1ED}" sibTransId="{197A1489-27AE-4CC9-9202-7438344FAF34}"/>
    <dgm:cxn modelId="{14234DBD-2602-4AAD-A7F0-1430A4A361ED}" srcId="{14C450E1-D7C9-4943-B511-CF892DF4F1A3}" destId="{CF9F8DB6-B36A-4F2F-9B8A-E3526F320B37}" srcOrd="0" destOrd="0" parTransId="{88DD24D6-C8D9-4691-AF7E-D1AB7AA79978}" sibTransId="{C1E9B122-8A26-4C29-9187-094417623C92}"/>
    <dgm:cxn modelId="{BFA7A85F-E1EC-468A-B213-C626002F6FD3}" type="presOf" srcId="{14C450E1-D7C9-4943-B511-CF892DF4F1A3}" destId="{E68DCC4F-785F-4774-85C1-3280DE1BA88F}" srcOrd="1" destOrd="0" presId="urn:microsoft.com/office/officeart/2005/8/layout/process3"/>
    <dgm:cxn modelId="{7679F821-1D87-4539-922C-F10FDEE4454B}" type="presOf" srcId="{FA49F4E4-FA3B-43C4-A611-3FAA4CC0711E}" destId="{F9C8A58F-C34B-4EA2-BEAC-93F5AC59E7C2}" srcOrd="0" destOrd="1" presId="urn:microsoft.com/office/officeart/2005/8/layout/process3"/>
    <dgm:cxn modelId="{8179DF74-2572-4E5F-82FB-4174B271B6DC}" type="presOf" srcId="{C7C990F8-5D32-4619-AAC1-853891294804}" destId="{C566040C-9FB3-4425-B909-82BE9157415B}" srcOrd="0" destOrd="0" presId="urn:microsoft.com/office/officeart/2005/8/layout/process3"/>
    <dgm:cxn modelId="{0F8C0664-8060-414F-963C-DE06ABBE66D7}" type="presOf" srcId="{BAA32034-F6F9-4926-BF5A-E45B0ACA28AA}" destId="{F9C8A58F-C34B-4EA2-BEAC-93F5AC59E7C2}" srcOrd="0" destOrd="0" presId="urn:microsoft.com/office/officeart/2005/8/layout/process3"/>
    <dgm:cxn modelId="{F1389A7B-21B9-4192-A248-BBAF1C7F301A}" type="presOf" srcId="{DFCDFA9B-D551-4964-B124-B462F7A527FD}" destId="{D3E9D26E-DB4C-4F05-B21C-74A2003F6E5F}" srcOrd="0" destOrd="0" presId="urn:microsoft.com/office/officeart/2005/8/layout/process3"/>
    <dgm:cxn modelId="{22855180-11D8-43FD-B2C1-181CE6F6DAB9}" type="presOf" srcId="{C7C990F8-5D32-4619-AAC1-853891294804}" destId="{88A90DF0-E74E-4793-A068-40AD9B4E671B}" srcOrd="1" destOrd="0" presId="urn:microsoft.com/office/officeart/2005/8/layout/process3"/>
    <dgm:cxn modelId="{CB3C0C2C-DA90-4E24-A57C-34E51E7D6D0E}" type="presOf" srcId="{CF9F8DB6-B36A-4F2F-9B8A-E3526F320B37}" destId="{7BFB810F-6181-4805-A971-DD7F70906C91}" srcOrd="0" destOrd="0" presId="urn:microsoft.com/office/officeart/2005/8/layout/process3"/>
    <dgm:cxn modelId="{D112EF03-35B8-4BF5-9933-591DD363388D}" type="presOf" srcId="{002A2617-7516-4A6C-A383-E8A9EE6DC2FB}" destId="{A5F332B9-3C7D-4701-95EC-ADDBB82B8B8D}" srcOrd="0" destOrd="0" presId="urn:microsoft.com/office/officeart/2005/8/layout/process3"/>
    <dgm:cxn modelId="{1EC5D330-897C-47AA-B4E0-0294C1B56760}" type="presOf" srcId="{DDBF8552-DF07-4243-8181-BA9EB028F525}" destId="{9801E785-3786-4FFD-9F8D-6DBC6887EFC6}" srcOrd="0" destOrd="0" presId="urn:microsoft.com/office/officeart/2005/8/layout/process3"/>
    <dgm:cxn modelId="{ECB4B632-91D8-48F7-B752-E1697D19F89C}" srcId="{DFCDFA9B-D551-4964-B124-B462F7A527FD}" destId="{14C450E1-D7C9-4943-B511-CF892DF4F1A3}" srcOrd="0" destOrd="0" parTransId="{8A0689BE-B66B-40C0-A934-16128F5D4661}" sibTransId="{DDBF8552-DF07-4243-8181-BA9EB028F525}"/>
    <dgm:cxn modelId="{816F5F7C-5B0D-4250-A571-42A7D8B7EB54}" srcId="{9B7484C7-57FE-41DC-8FFB-C789F164AB2F}" destId="{5AFC8B61-DE5F-4C8F-809B-DBAF5493D181}" srcOrd="1" destOrd="0" parTransId="{19283D23-0216-4E7B-AA55-6B5EC950EF15}" sibTransId="{04FD12D1-CB5B-4A6D-A16F-0D66DCB622FE}"/>
    <dgm:cxn modelId="{95B42768-3A3B-46C8-B172-BDBFF3840E57}" type="presOf" srcId="{0E680424-5260-4EBE-90D8-4996FCA01EC4}" destId="{D7425B59-5881-4518-B3A0-7501DDE3081C}" srcOrd="0" destOrd="2" presId="urn:microsoft.com/office/officeart/2005/8/layout/process3"/>
    <dgm:cxn modelId="{85986BFC-34A2-43CC-AA35-504465FBD620}" type="presOf" srcId="{002A2617-7516-4A6C-A383-E8A9EE6DC2FB}" destId="{B9368B97-6BB9-444C-BA3C-32AE55705590}" srcOrd="1" destOrd="0" presId="urn:microsoft.com/office/officeart/2005/8/layout/process3"/>
    <dgm:cxn modelId="{A25C00E3-7DD2-4A1A-8EEC-6F9213CDDD2B}" type="presOf" srcId="{9B7484C7-57FE-41DC-8FFB-C789F164AB2F}" destId="{2EBD6943-2F14-483F-9D72-49DD1709E3A9}" srcOrd="0" destOrd="0" presId="urn:microsoft.com/office/officeart/2005/8/layout/process3"/>
    <dgm:cxn modelId="{AE6CF67C-8531-465F-AD40-78D88B7C57B3}" srcId="{9B7484C7-57FE-41DC-8FFB-C789F164AB2F}" destId="{0E680424-5260-4EBE-90D8-4996FCA01EC4}" srcOrd="2" destOrd="0" parTransId="{1DAE7479-3CB5-414E-87D4-086C33F931D7}" sibTransId="{4994543B-6C16-4395-B154-2950CA26668D}"/>
    <dgm:cxn modelId="{0C80EB88-D6FC-4310-90D8-5CC2EFB2DAE2}" type="presOf" srcId="{723AFC75-6633-4FB8-AA01-089FCF1E82E2}" destId="{7BFB810F-6181-4805-A971-DD7F70906C91}" srcOrd="0" destOrd="2" presId="urn:microsoft.com/office/officeart/2005/8/layout/process3"/>
    <dgm:cxn modelId="{797670CF-8FB5-405C-A194-09FBF0B4CE61}" type="presOf" srcId="{FCB525D3-B12C-474B-9EE5-5010894A0581}" destId="{D7425B59-5881-4518-B3A0-7501DDE3081C}" srcOrd="0" destOrd="0" presId="urn:microsoft.com/office/officeart/2005/8/layout/process3"/>
    <dgm:cxn modelId="{0323D6DA-08ED-4327-A87D-D392AA5A7F2D}" type="presOf" srcId="{9B7484C7-57FE-41DC-8FFB-C789F164AB2F}" destId="{EF59281C-F9AE-47BC-9C15-0BEEF226CCDC}" srcOrd="1" destOrd="0" presId="urn:microsoft.com/office/officeart/2005/8/layout/process3"/>
    <dgm:cxn modelId="{612C38BB-31FB-43C7-842D-C0EDF01ED6D3}" srcId="{DFCDFA9B-D551-4964-B124-B462F7A527FD}" destId="{C7C990F8-5D32-4619-AAC1-853891294804}" srcOrd="2" destOrd="0" parTransId="{C9E20BA5-46CA-4564-8353-E2C2F334C8A1}" sibTransId="{C1977033-5C23-45D2-A072-C47A427EF152}"/>
    <dgm:cxn modelId="{6AACE550-2560-4430-9D07-D9C2311ACFDB}" srcId="{14C450E1-D7C9-4943-B511-CF892DF4F1A3}" destId="{863986CA-058F-49D9-8CAF-B02DAA5CF2D3}" srcOrd="1" destOrd="0" parTransId="{93B6D223-282A-442C-A860-748B98295653}" sibTransId="{B35A2065-2599-4611-8EF8-C1CDF598A1A6}"/>
    <dgm:cxn modelId="{41816E24-5876-4739-8ECB-00E1799D1D39}" type="presOf" srcId="{863986CA-058F-49D9-8CAF-B02DAA5CF2D3}" destId="{7BFB810F-6181-4805-A971-DD7F70906C91}" srcOrd="0" destOrd="1" presId="urn:microsoft.com/office/officeart/2005/8/layout/process3"/>
    <dgm:cxn modelId="{D7C5B12F-38E3-484A-86A4-DAEEE5EFEBAD}" srcId="{14C450E1-D7C9-4943-B511-CF892DF4F1A3}" destId="{723AFC75-6633-4FB8-AA01-089FCF1E82E2}" srcOrd="2" destOrd="0" parTransId="{06D6E9B5-DAE3-4E42-8FD8-C8B345C00878}" sibTransId="{EEE4F526-AD65-4D59-AA13-9ADF7F7D5046}"/>
    <dgm:cxn modelId="{9E28B949-3368-46F4-9C5C-5AD310A4964F}" type="presOf" srcId="{14C450E1-D7C9-4943-B511-CF892DF4F1A3}" destId="{92D1765E-6787-44E3-AA2E-A0F6427EB297}" srcOrd="0" destOrd="0" presId="urn:microsoft.com/office/officeart/2005/8/layout/process3"/>
    <dgm:cxn modelId="{3690E429-D1E6-4F2A-BD1A-513B627DFFF9}" srcId="{C7C990F8-5D32-4619-AAC1-853891294804}" destId="{BAA32034-F6F9-4926-BF5A-E45B0ACA28AA}" srcOrd="0" destOrd="0" parTransId="{B7DFA21C-5F1C-4C3E-8331-A7AEB448E6C2}" sibTransId="{BA3649BD-4A36-4A71-B289-11697C4C0762}"/>
    <dgm:cxn modelId="{E9CF2ED0-A631-457B-82AC-C9332EF58E95}" srcId="{DFCDFA9B-D551-4964-B124-B462F7A527FD}" destId="{9B7484C7-57FE-41DC-8FFB-C789F164AB2F}" srcOrd="1" destOrd="0" parTransId="{C25044FE-8CEC-41E5-A066-17EC0AD8C510}" sibTransId="{002A2617-7516-4A6C-A383-E8A9EE6DC2FB}"/>
    <dgm:cxn modelId="{C92F3A70-2EC4-4491-B45F-D596EA11A32B}" type="presOf" srcId="{DDBF8552-DF07-4243-8181-BA9EB028F525}" destId="{1EF7542E-3404-4DD3-8605-054F751CFBF7}" srcOrd="1" destOrd="0" presId="urn:microsoft.com/office/officeart/2005/8/layout/process3"/>
    <dgm:cxn modelId="{7A3BF8FD-E90B-48BE-8099-D46FFF1B24C0}" type="presOf" srcId="{5AFC8B61-DE5F-4C8F-809B-DBAF5493D181}" destId="{D7425B59-5881-4518-B3A0-7501DDE3081C}" srcOrd="0" destOrd="1" presId="urn:microsoft.com/office/officeart/2005/8/layout/process3"/>
    <dgm:cxn modelId="{D12B6F0D-142F-4333-975C-095D4EFDDD67}" srcId="{9B7484C7-57FE-41DC-8FFB-C789F164AB2F}" destId="{FCB525D3-B12C-474B-9EE5-5010894A0581}" srcOrd="0" destOrd="0" parTransId="{74752AFE-F189-414B-9618-645A9D25A64D}" sibTransId="{DC10BCE7-9781-460E-872E-414A618A79B1}"/>
    <dgm:cxn modelId="{77494892-4364-4B6B-91EA-68357AFE0BFB}" srcId="{9B7484C7-57FE-41DC-8FFB-C789F164AB2F}" destId="{CE21FF8E-F5DD-4D04-A379-73F61527F6E9}" srcOrd="3" destOrd="0" parTransId="{2306FCB5-2DC5-4194-A64C-5FF9E6760C4F}" sibTransId="{101E06B0-AF3A-40B9-BD19-CD0F1BB33B6E}"/>
    <dgm:cxn modelId="{608ABD33-2A0C-4BC4-B13D-6723154AEE61}" type="presParOf" srcId="{D3E9D26E-DB4C-4F05-B21C-74A2003F6E5F}" destId="{505F9B89-2E80-4DB7-92FE-6F487C1EA3D4}" srcOrd="0" destOrd="0" presId="urn:microsoft.com/office/officeart/2005/8/layout/process3"/>
    <dgm:cxn modelId="{B8F638C5-98E1-416E-95A4-83AC7076AB1A}" type="presParOf" srcId="{505F9B89-2E80-4DB7-92FE-6F487C1EA3D4}" destId="{92D1765E-6787-44E3-AA2E-A0F6427EB297}" srcOrd="0" destOrd="0" presId="urn:microsoft.com/office/officeart/2005/8/layout/process3"/>
    <dgm:cxn modelId="{3D9C229A-2D6F-452E-9558-5138935FDC8B}" type="presParOf" srcId="{505F9B89-2E80-4DB7-92FE-6F487C1EA3D4}" destId="{E68DCC4F-785F-4774-85C1-3280DE1BA88F}" srcOrd="1" destOrd="0" presId="urn:microsoft.com/office/officeart/2005/8/layout/process3"/>
    <dgm:cxn modelId="{A5B7B7F1-ED1F-457D-96E1-F713A1FE1AC2}" type="presParOf" srcId="{505F9B89-2E80-4DB7-92FE-6F487C1EA3D4}" destId="{7BFB810F-6181-4805-A971-DD7F70906C91}" srcOrd="2" destOrd="0" presId="urn:microsoft.com/office/officeart/2005/8/layout/process3"/>
    <dgm:cxn modelId="{09C03159-B13F-44FC-9533-7479668CA9DA}" type="presParOf" srcId="{D3E9D26E-DB4C-4F05-B21C-74A2003F6E5F}" destId="{9801E785-3786-4FFD-9F8D-6DBC6887EFC6}" srcOrd="1" destOrd="0" presId="urn:microsoft.com/office/officeart/2005/8/layout/process3"/>
    <dgm:cxn modelId="{DF556CB0-119C-41A6-9021-908FAC250557}" type="presParOf" srcId="{9801E785-3786-4FFD-9F8D-6DBC6887EFC6}" destId="{1EF7542E-3404-4DD3-8605-054F751CFBF7}" srcOrd="0" destOrd="0" presId="urn:microsoft.com/office/officeart/2005/8/layout/process3"/>
    <dgm:cxn modelId="{7D00F5D2-9A4D-45F0-A85B-2AE84288CECB}" type="presParOf" srcId="{D3E9D26E-DB4C-4F05-B21C-74A2003F6E5F}" destId="{717D3DA5-9F53-4338-9BAC-48CCE43EA262}" srcOrd="2" destOrd="0" presId="urn:microsoft.com/office/officeart/2005/8/layout/process3"/>
    <dgm:cxn modelId="{5FF95FE1-99D4-40C7-8BB8-5CD395B002F4}" type="presParOf" srcId="{717D3DA5-9F53-4338-9BAC-48CCE43EA262}" destId="{2EBD6943-2F14-483F-9D72-49DD1709E3A9}" srcOrd="0" destOrd="0" presId="urn:microsoft.com/office/officeart/2005/8/layout/process3"/>
    <dgm:cxn modelId="{3190463C-0FE0-4881-8CC0-94ADA81CCA3E}" type="presParOf" srcId="{717D3DA5-9F53-4338-9BAC-48CCE43EA262}" destId="{EF59281C-F9AE-47BC-9C15-0BEEF226CCDC}" srcOrd="1" destOrd="0" presId="urn:microsoft.com/office/officeart/2005/8/layout/process3"/>
    <dgm:cxn modelId="{9AE17CAD-15BB-4C7C-B7FA-201B91122FF7}" type="presParOf" srcId="{717D3DA5-9F53-4338-9BAC-48CCE43EA262}" destId="{D7425B59-5881-4518-B3A0-7501DDE3081C}" srcOrd="2" destOrd="0" presId="urn:microsoft.com/office/officeart/2005/8/layout/process3"/>
    <dgm:cxn modelId="{90902D88-8CE5-433F-9E80-A5156C1153F6}" type="presParOf" srcId="{D3E9D26E-DB4C-4F05-B21C-74A2003F6E5F}" destId="{A5F332B9-3C7D-4701-95EC-ADDBB82B8B8D}" srcOrd="3" destOrd="0" presId="urn:microsoft.com/office/officeart/2005/8/layout/process3"/>
    <dgm:cxn modelId="{7F8B981E-4E99-4117-9A8D-A10E56FDF258}" type="presParOf" srcId="{A5F332B9-3C7D-4701-95EC-ADDBB82B8B8D}" destId="{B9368B97-6BB9-444C-BA3C-32AE55705590}" srcOrd="0" destOrd="0" presId="urn:microsoft.com/office/officeart/2005/8/layout/process3"/>
    <dgm:cxn modelId="{28A6202E-AD9E-4821-9A3A-84E52189F21A}" type="presParOf" srcId="{D3E9D26E-DB4C-4F05-B21C-74A2003F6E5F}" destId="{02899BFF-0C70-4215-8A4A-B5D551F65DF7}" srcOrd="4" destOrd="0" presId="urn:microsoft.com/office/officeart/2005/8/layout/process3"/>
    <dgm:cxn modelId="{6EF086C9-C609-4716-85CB-41319AC039E9}" type="presParOf" srcId="{02899BFF-0C70-4215-8A4A-B5D551F65DF7}" destId="{C566040C-9FB3-4425-B909-82BE9157415B}" srcOrd="0" destOrd="0" presId="urn:microsoft.com/office/officeart/2005/8/layout/process3"/>
    <dgm:cxn modelId="{76F6B343-7DC4-45DC-86C9-35598E0BBABA}" type="presParOf" srcId="{02899BFF-0C70-4215-8A4A-B5D551F65DF7}" destId="{88A90DF0-E74E-4793-A068-40AD9B4E671B}" srcOrd="1" destOrd="0" presId="urn:microsoft.com/office/officeart/2005/8/layout/process3"/>
    <dgm:cxn modelId="{64C4AE10-5E7B-4F2D-BE57-94911A329469}" type="presParOf" srcId="{02899BFF-0C70-4215-8A4A-B5D551F65DF7}" destId="{F9C8A58F-C34B-4EA2-BEAC-93F5AC59E7C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075A7-9AFF-4F71-9BD3-AE3BEC1EE66B}">
      <dsp:nvSpPr>
        <dsp:cNvPr id="0" name=""/>
        <dsp:cNvSpPr/>
      </dsp:nvSpPr>
      <dsp:spPr>
        <a:xfrm>
          <a:off x="0" y="1148213"/>
          <a:ext cx="3394071" cy="9965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/>
            <a:t>Nový nebo jedinečný</a:t>
          </a:r>
        </a:p>
      </dsp:txBody>
      <dsp:txXfrm>
        <a:off x="0" y="1148213"/>
        <a:ext cx="3394071" cy="996554"/>
      </dsp:txXfrm>
    </dsp:sp>
    <dsp:sp modelId="{03D68CA6-3FD6-4C0D-A84A-41A04324D46D}">
      <dsp:nvSpPr>
        <dsp:cNvPr id="0" name=""/>
        <dsp:cNvSpPr/>
      </dsp:nvSpPr>
      <dsp:spPr>
        <a:xfrm>
          <a:off x="2402653" y="556845"/>
          <a:ext cx="3256898" cy="5960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/>
            <a:t>Omezený čas</a:t>
          </a:r>
        </a:p>
      </dsp:txBody>
      <dsp:txXfrm>
        <a:off x="2402653" y="556845"/>
        <a:ext cx="3256898" cy="596039"/>
      </dsp:txXfrm>
    </dsp:sp>
    <dsp:sp modelId="{CCF4E2CA-469C-4223-97E5-7D9DEFA1E7E0}">
      <dsp:nvSpPr>
        <dsp:cNvPr id="0" name=""/>
        <dsp:cNvSpPr/>
      </dsp:nvSpPr>
      <dsp:spPr>
        <a:xfrm>
          <a:off x="8704632" y="0"/>
          <a:ext cx="3256898" cy="1174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/>
            <a:t>Složitý</a:t>
          </a:r>
        </a:p>
      </dsp:txBody>
      <dsp:txXfrm>
        <a:off x="8704632" y="0"/>
        <a:ext cx="3256898" cy="1174192"/>
      </dsp:txXfrm>
    </dsp:sp>
    <dsp:sp modelId="{61246D3E-9875-478C-8914-A16D3EBF3931}">
      <dsp:nvSpPr>
        <dsp:cNvPr id="0" name=""/>
        <dsp:cNvSpPr/>
      </dsp:nvSpPr>
      <dsp:spPr>
        <a:xfrm>
          <a:off x="0" y="4016522"/>
          <a:ext cx="4132999" cy="4879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/>
            <a:t>Žádoucí výstup (cíl)</a:t>
          </a:r>
        </a:p>
      </dsp:txBody>
      <dsp:txXfrm>
        <a:off x="0" y="4016522"/>
        <a:ext cx="4132999" cy="487981"/>
      </dsp:txXfrm>
    </dsp:sp>
    <dsp:sp modelId="{09CCD16D-72CB-4EEE-B663-9DF6489392AD}">
      <dsp:nvSpPr>
        <dsp:cNvPr id="0" name=""/>
        <dsp:cNvSpPr/>
      </dsp:nvSpPr>
      <dsp:spPr>
        <a:xfrm>
          <a:off x="8704632" y="3295152"/>
          <a:ext cx="3256898" cy="1174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/>
            <a:t>Požadavky na čas, náklady a výstupy</a:t>
          </a:r>
        </a:p>
      </dsp:txBody>
      <dsp:txXfrm>
        <a:off x="8704632" y="3295152"/>
        <a:ext cx="3256898" cy="1174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415A2-D344-4493-BC4F-AEFE07A8608C}">
      <dsp:nvSpPr>
        <dsp:cNvPr id="0" name=""/>
        <dsp:cNvSpPr/>
      </dsp:nvSpPr>
      <dsp:spPr>
        <a:xfrm>
          <a:off x="9552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PŘEDPROJEKTOVÁ FÁZE</a:t>
          </a:r>
        </a:p>
      </dsp:txBody>
      <dsp:txXfrm>
        <a:off x="59727" y="1500708"/>
        <a:ext cx="2754808" cy="1612745"/>
      </dsp:txXfrm>
    </dsp:sp>
    <dsp:sp modelId="{0EBF5BCE-5AE6-48E7-A886-6181CD6105E7}">
      <dsp:nvSpPr>
        <dsp:cNvPr id="0" name=""/>
        <dsp:cNvSpPr/>
      </dsp:nvSpPr>
      <dsp:spPr>
        <a:xfrm>
          <a:off x="3150227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3150227" y="2094657"/>
        <a:ext cx="423705" cy="424847"/>
      </dsp:txXfrm>
    </dsp:sp>
    <dsp:sp modelId="{12E97563-41ED-414A-B5FB-406BCB2E6B95}">
      <dsp:nvSpPr>
        <dsp:cNvPr id="0" name=""/>
        <dsp:cNvSpPr/>
      </dsp:nvSpPr>
      <dsp:spPr>
        <a:xfrm>
          <a:off x="4006774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FÁZE ŘÍZENÍ PROJEKTU</a:t>
          </a:r>
          <a:endParaRPr lang="cs-CZ" sz="2100" kern="1200" dirty="0"/>
        </a:p>
      </dsp:txBody>
      <dsp:txXfrm>
        <a:off x="4056949" y="1500708"/>
        <a:ext cx="2754808" cy="1612745"/>
      </dsp:txXfrm>
    </dsp:sp>
    <dsp:sp modelId="{144CFCC5-8A34-4090-AB43-77AC5B361B99}">
      <dsp:nvSpPr>
        <dsp:cNvPr id="0" name=""/>
        <dsp:cNvSpPr/>
      </dsp:nvSpPr>
      <dsp:spPr>
        <a:xfrm>
          <a:off x="7147449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7147449" y="2094657"/>
        <a:ext cx="423705" cy="424847"/>
      </dsp:txXfrm>
    </dsp:sp>
    <dsp:sp modelId="{F0B9311C-347D-40B5-B97A-CC1BECA640DC}">
      <dsp:nvSpPr>
        <dsp:cNvPr id="0" name=""/>
        <dsp:cNvSpPr/>
      </dsp:nvSpPr>
      <dsp:spPr>
        <a:xfrm>
          <a:off x="8003996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POPROJEKTOVÁ FÁZE</a:t>
          </a:r>
          <a:endParaRPr lang="cs-CZ" sz="2100" kern="1200" dirty="0"/>
        </a:p>
      </dsp:txBody>
      <dsp:txXfrm>
        <a:off x="8054171" y="1500708"/>
        <a:ext cx="2754808" cy="1612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DCC4F-785F-4774-85C1-3280DE1BA88F}">
      <dsp:nvSpPr>
        <dsp:cNvPr id="0" name=""/>
        <dsp:cNvSpPr/>
      </dsp:nvSpPr>
      <dsp:spPr>
        <a:xfrm>
          <a:off x="10806" y="736736"/>
          <a:ext cx="3540895" cy="14787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PŘEDPROJEKTOVÁ FÁZE</a:t>
          </a:r>
        </a:p>
      </dsp:txBody>
      <dsp:txXfrm>
        <a:off x="10806" y="736736"/>
        <a:ext cx="3540895" cy="985834"/>
      </dsp:txXfrm>
    </dsp:sp>
    <dsp:sp modelId="{7BFB810F-6181-4805-A971-DD7F70906C91}">
      <dsp:nvSpPr>
        <dsp:cNvPr id="0" name=""/>
        <dsp:cNvSpPr/>
      </dsp:nvSpPr>
      <dsp:spPr>
        <a:xfrm>
          <a:off x="773896" y="1654434"/>
          <a:ext cx="2965767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/>
            <a:t>Studie příležitosti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/>
            <a:t>Studie proveditelnosti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/>
            <a:t>Strategie</a:t>
          </a:r>
        </a:p>
      </dsp:txBody>
      <dsp:txXfrm>
        <a:off x="847704" y="1728242"/>
        <a:ext cx="2818151" cy="2372384"/>
      </dsp:txXfrm>
    </dsp:sp>
    <dsp:sp modelId="{9801E785-3786-4FFD-9F8D-6DBC6887EFC6}">
      <dsp:nvSpPr>
        <dsp:cNvPr id="0" name=""/>
        <dsp:cNvSpPr/>
      </dsp:nvSpPr>
      <dsp:spPr>
        <a:xfrm rot="21571094">
          <a:off x="3831759" y="920898"/>
          <a:ext cx="59376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/>
        </a:p>
      </dsp:txBody>
      <dsp:txXfrm>
        <a:off x="3831762" y="1037233"/>
        <a:ext cx="420355" cy="346820"/>
      </dsp:txXfrm>
    </dsp:sp>
    <dsp:sp modelId="{EF59281C-F9AE-47BC-9C15-0BEEF226CCDC}">
      <dsp:nvSpPr>
        <dsp:cNvPr id="0" name=""/>
        <dsp:cNvSpPr/>
      </dsp:nvSpPr>
      <dsp:spPr>
        <a:xfrm>
          <a:off x="4671974" y="758171"/>
          <a:ext cx="2321685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FÁZE ŘÍZENÍ PROJEKTU</a:t>
          </a:r>
        </a:p>
      </dsp:txBody>
      <dsp:txXfrm>
        <a:off x="4671974" y="758171"/>
        <a:ext cx="2321685" cy="874828"/>
      </dsp:txXfrm>
    </dsp:sp>
    <dsp:sp modelId="{D7425B59-5881-4518-B3A0-7501DDE3081C}">
      <dsp:nvSpPr>
        <dsp:cNvPr id="0" name=""/>
        <dsp:cNvSpPr/>
      </dsp:nvSpPr>
      <dsp:spPr>
        <a:xfrm>
          <a:off x="5007422" y="1632999"/>
          <a:ext cx="2601843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/>
            <a:t>Zahájení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/>
            <a:t>Plánování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/>
            <a:t>Realizace + kontrola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/>
            <a:t>Ukončení</a:t>
          </a:r>
        </a:p>
      </dsp:txBody>
      <dsp:txXfrm>
        <a:off x="5081230" y="1706807"/>
        <a:ext cx="2454227" cy="2372384"/>
      </dsp:txXfrm>
    </dsp:sp>
    <dsp:sp modelId="{A5F332B9-3C7D-4701-95EC-ADDBB82B8B8D}">
      <dsp:nvSpPr>
        <dsp:cNvPr id="0" name=""/>
        <dsp:cNvSpPr/>
      </dsp:nvSpPr>
      <dsp:spPr>
        <a:xfrm>
          <a:off x="7380639" y="906569"/>
          <a:ext cx="82039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39579"/>
            <a:lumOff val="423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/>
        </a:p>
      </dsp:txBody>
      <dsp:txXfrm>
        <a:off x="7380639" y="1022175"/>
        <a:ext cx="646985" cy="346820"/>
      </dsp:txXfrm>
    </dsp:sp>
    <dsp:sp modelId="{88A90DF0-E74E-4793-A068-40AD9B4E671B}">
      <dsp:nvSpPr>
        <dsp:cNvPr id="0" name=""/>
        <dsp:cNvSpPr/>
      </dsp:nvSpPr>
      <dsp:spPr>
        <a:xfrm>
          <a:off x="8541576" y="758171"/>
          <a:ext cx="2967277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POPROJEKTOVÁ FÁZE</a:t>
          </a:r>
        </a:p>
      </dsp:txBody>
      <dsp:txXfrm>
        <a:off x="8541576" y="758171"/>
        <a:ext cx="2967277" cy="874828"/>
      </dsp:txXfrm>
    </dsp:sp>
    <dsp:sp modelId="{F9C8A58F-C34B-4EA2-BEAC-93F5AC59E7C2}">
      <dsp:nvSpPr>
        <dsp:cNvPr id="0" name=""/>
        <dsp:cNvSpPr/>
      </dsp:nvSpPr>
      <dsp:spPr>
        <a:xfrm>
          <a:off x="9333490" y="1632999"/>
          <a:ext cx="2334501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/>
            <a:t>Přínosy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/>
            <a:t>Lessons learned</a:t>
          </a:r>
          <a:endParaRPr lang="cs-CZ" sz="2400" b="1" kern="1200" dirty="0"/>
        </a:p>
      </dsp:txBody>
      <dsp:txXfrm>
        <a:off x="9401865" y="1701374"/>
        <a:ext cx="2197751" cy="238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years</a:t>
            </a:r>
            <a:r>
              <a:rPr lang="cs-CZ" baseline="0" dirty="0"/>
              <a:t> </a:t>
            </a:r>
            <a:r>
              <a:rPr lang="cs-CZ" baseline="0" dirty="0" err="1"/>
              <a:t>that</a:t>
            </a:r>
            <a:r>
              <a:rPr lang="cs-CZ" baseline="0" dirty="0"/>
              <a:t> </a:t>
            </a:r>
            <a:r>
              <a:rPr lang="cs-CZ" baseline="0" dirty="0" err="1"/>
              <a:t>caused</a:t>
            </a:r>
            <a:r>
              <a:rPr lang="cs-CZ" baseline="0" dirty="0"/>
              <a:t> </a:t>
            </a:r>
            <a:r>
              <a:rPr lang="cs-CZ" baseline="0" dirty="0" err="1"/>
              <a:t>an</a:t>
            </a:r>
            <a:r>
              <a:rPr lang="cs-CZ" baseline="0" dirty="0"/>
              <a:t> </a:t>
            </a:r>
            <a:r>
              <a:rPr lang="cs-CZ" baseline="0" dirty="0" err="1"/>
              <a:t>increase</a:t>
            </a:r>
            <a:r>
              <a:rPr lang="cs-CZ" baseline="0" dirty="0"/>
              <a:t> in these </a:t>
            </a:r>
            <a:r>
              <a:rPr lang="cs-CZ" baseline="0" dirty="0" err="1"/>
              <a:t>challenges</a:t>
            </a:r>
            <a:r>
              <a:rPr lang="cs-CZ" baseline="0" dirty="0"/>
              <a:t>?</a:t>
            </a:r>
          </a:p>
          <a:p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new</a:t>
            </a:r>
            <a:r>
              <a:rPr lang="cs-CZ" baseline="0" dirty="0"/>
              <a:t> </a:t>
            </a:r>
            <a:r>
              <a:rPr lang="cs-CZ" baseline="0" dirty="0" err="1"/>
              <a:t>skills</a:t>
            </a:r>
            <a:r>
              <a:rPr lang="cs-CZ" baseline="0" dirty="0"/>
              <a:t> and </a:t>
            </a:r>
            <a:r>
              <a:rPr lang="cs-CZ" baseline="0" dirty="0" err="1"/>
              <a:t>competencies</a:t>
            </a:r>
            <a:r>
              <a:rPr lang="cs-CZ" baseline="0" dirty="0"/>
              <a:t> are </a:t>
            </a:r>
            <a:r>
              <a:rPr lang="cs-CZ" baseline="0" dirty="0" err="1"/>
              <a:t>required</a:t>
            </a:r>
            <a:r>
              <a:rPr lang="cs-CZ" baseline="0" dirty="0"/>
              <a:t> </a:t>
            </a:r>
            <a:r>
              <a:rPr lang="cs-CZ" baseline="0" dirty="0" err="1"/>
              <a:t>today</a:t>
            </a:r>
            <a:r>
              <a:rPr lang="cs-CZ" baseline="0" dirty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1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Produktivita nebo nižší náklady mohou pomoct záměru projektu (lepší publikace)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41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PŘ je hlavně o tom, se rozhodnout, čemu se věnovat a co řídit/dělat a stejně tak se umět vědomě rozhodnout, na co se vykašlat  ... tedy udělat si na papíře přehled hlavních oblastí  PŘ pro váš projekt, seřadit si je do pořadí a pak se hlavně věnovat těm nahoře, v menší míře těm uprostřed a jen letmo hlídat/sledovat ty věci dole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45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6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r>
              <a:rPr lang="cs-CZ" dirty="0"/>
              <a:t>PMI –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initiation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created</a:t>
            </a:r>
            <a:r>
              <a:rPr lang="cs-CZ" baseline="0" dirty="0"/>
              <a:t> </a:t>
            </a:r>
            <a:r>
              <a:rPr lang="cs-CZ" baseline="0" dirty="0" err="1"/>
              <a:t>before</a:t>
            </a:r>
            <a:r>
              <a:rPr lang="cs-CZ" baseline="0" dirty="0"/>
              <a:t> </a:t>
            </a:r>
            <a:r>
              <a:rPr lang="cs-CZ" baseline="0" dirty="0" err="1"/>
              <a:t>this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;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contains</a:t>
            </a:r>
            <a:r>
              <a:rPr lang="cs-CZ" baseline="0" dirty="0"/>
              <a:t> a lot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we</a:t>
            </a:r>
            <a:r>
              <a:rPr lang="cs-CZ" baseline="0" dirty="0"/>
              <a:t> call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PRINCE2 – </a:t>
            </a:r>
            <a:r>
              <a:rPr lang="cs-CZ" baseline="0" dirty="0" err="1"/>
              <a:t>starts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initiation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i.e</a:t>
            </a:r>
            <a:r>
              <a:rPr lang="cs-CZ" baseline="0" dirty="0"/>
              <a:t>. </a:t>
            </a:r>
            <a:r>
              <a:rPr lang="cs-CZ" baseline="0" dirty="0" err="1"/>
              <a:t>similar</a:t>
            </a:r>
            <a:r>
              <a:rPr lang="cs-CZ" baseline="0" dirty="0"/>
              <a:t> to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–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often</a:t>
            </a:r>
            <a:r>
              <a:rPr lang="cs-CZ" baseline="0" dirty="0"/>
              <a:t> </a:t>
            </a:r>
            <a:r>
              <a:rPr lang="cs-CZ" baseline="0" dirty="0" err="1"/>
              <a:t>poorly</a:t>
            </a:r>
            <a:r>
              <a:rPr lang="cs-CZ" baseline="0" dirty="0"/>
              <a:t> </a:t>
            </a:r>
            <a:r>
              <a:rPr lang="cs-CZ" baseline="0" dirty="0" err="1"/>
              <a:t>managed</a:t>
            </a:r>
            <a:r>
              <a:rPr lang="cs-CZ" baseline="0" dirty="0"/>
              <a:t> – „</a:t>
            </a:r>
            <a:r>
              <a:rPr lang="cs-CZ" baseline="0" dirty="0" err="1"/>
              <a:t>we</a:t>
            </a:r>
            <a:r>
              <a:rPr lang="cs-CZ" baseline="0" dirty="0"/>
              <a:t> are </a:t>
            </a:r>
            <a:r>
              <a:rPr lang="cs-CZ" baseline="0" dirty="0" err="1"/>
              <a:t>lacking</a:t>
            </a:r>
            <a:r>
              <a:rPr lang="cs-CZ" baseline="0" dirty="0"/>
              <a:t> </a:t>
            </a:r>
            <a:r>
              <a:rPr lang="cs-CZ" baseline="0" dirty="0" err="1"/>
              <a:t>time</a:t>
            </a:r>
            <a:r>
              <a:rPr lang="cs-CZ" baseline="0" dirty="0"/>
              <a:t>“</a:t>
            </a:r>
          </a:p>
          <a:p>
            <a:r>
              <a:rPr lang="cs-CZ" baseline="0" dirty="0"/>
              <a:t>–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focus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on </a:t>
            </a:r>
            <a:r>
              <a:rPr lang="cs-CZ" baseline="0" dirty="0" err="1"/>
              <a:t>executing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pre-project</a:t>
            </a:r>
            <a:r>
              <a:rPr lang="cs-CZ" baseline="0" dirty="0"/>
              <a:t> do not </a:t>
            </a:r>
            <a:r>
              <a:rPr lang="cs-CZ" baseline="0" dirty="0" err="1"/>
              <a:t>bring</a:t>
            </a:r>
            <a:r>
              <a:rPr lang="cs-CZ" baseline="0" dirty="0"/>
              <a:t> </a:t>
            </a:r>
            <a:r>
              <a:rPr lang="cs-CZ" baseline="0" dirty="0" err="1"/>
              <a:t>anything</a:t>
            </a:r>
            <a:r>
              <a:rPr lang="cs-CZ" baseline="0" dirty="0"/>
              <a:t> and </a:t>
            </a:r>
            <a:r>
              <a:rPr lang="cs-CZ" baseline="0" dirty="0" err="1"/>
              <a:t>after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r>
              <a:rPr lang="cs-CZ" baseline="0" dirty="0"/>
              <a:t>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no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baseline="0" dirty="0" err="1"/>
              <a:t>Underestimation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</a:t>
            </a:r>
            <a:r>
              <a:rPr lang="cs-CZ" baseline="0" dirty="0" err="1"/>
              <a:t>can</a:t>
            </a:r>
            <a:r>
              <a:rPr lang="cs-CZ" baseline="0" dirty="0"/>
              <a:t> </a:t>
            </a:r>
            <a:r>
              <a:rPr lang="cs-CZ" baseline="0" dirty="0" err="1"/>
              <a:t>have</a:t>
            </a:r>
            <a:r>
              <a:rPr lang="cs-CZ" baseline="0" dirty="0"/>
              <a:t> </a:t>
            </a:r>
            <a:r>
              <a:rPr lang="cs-CZ" baseline="0" dirty="0" err="1"/>
              <a:t>serious</a:t>
            </a:r>
            <a:r>
              <a:rPr lang="cs-CZ" baseline="0" dirty="0"/>
              <a:t> </a:t>
            </a:r>
            <a:r>
              <a:rPr lang="cs-CZ" baseline="0" dirty="0" err="1"/>
              <a:t>consequences</a:t>
            </a: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 err="1"/>
              <a:t>Example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Snezka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0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40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6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jectsmart.co.uk/introduction-to-project-management.ph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YBMfTorE6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i.org/~/media/PDF/RCP/PwC_PPPM_Trends_2012.ash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F58A9D-13FC-4A42-BA8C-A1851BEB9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26A68F-E776-4CC9-A991-56189BF65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0FFFE9-8CF9-45DA-9746-DABF932E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dirty="0" err="1"/>
              <a:t>Waterfall</a:t>
            </a:r>
            <a:r>
              <a:rPr lang="cs-CZ" dirty="0"/>
              <a:t> vs.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7812283E-9B0F-4F02-8034-3709A6F2D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5" y="1251283"/>
            <a:ext cx="9443328" cy="4996083"/>
          </a:xfrm>
          <a:noFill/>
        </p:spPr>
      </p:pic>
    </p:spTree>
    <p:extLst>
      <p:ext uri="{BB962C8B-B14F-4D97-AF65-F5344CB8AC3E}">
        <p14:creationId xmlns:p14="http://schemas.microsoft.com/office/powerpoint/2010/main" val="283834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projekt?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noah's 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5" y="1758189"/>
            <a:ext cx="11675706" cy="47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4530" y="1353144"/>
          <a:ext cx="11961531" cy="519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altLang="cs-CZ" sz="2400" dirty="0"/>
              <a:t>= dočasné úsilí vynaložené na vytvoření unikátního výsledku (produktu / služby)</a:t>
            </a:r>
          </a:p>
          <a:p>
            <a:endParaRPr lang="cs-CZ" altLang="cs-CZ" sz="2400" dirty="0"/>
          </a:p>
          <a:p>
            <a:pPr marL="457200" indent="-457200">
              <a:buFontTx/>
              <a:buChar char="-"/>
            </a:pPr>
            <a:r>
              <a:rPr lang="cs-CZ" altLang="cs-CZ" sz="2400" dirty="0"/>
              <a:t>dočasnost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unikátnost </a:t>
            </a:r>
            <a:r>
              <a:rPr lang="cs-CZ" altLang="cs-CZ" sz="1800" dirty="0"/>
              <a:t>(cíl, technologie, lidé, vnější vlivy a rizika)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jedinečnost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omezení </a:t>
            </a:r>
            <a:r>
              <a:rPr lang="cs-CZ" altLang="cs-CZ" sz="2000" dirty="0"/>
              <a:t>(čas, zdroje)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složitost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rizikovost</a:t>
            </a:r>
          </a:p>
          <a:p>
            <a:pPr marL="457200" indent="-457200">
              <a:buFontTx/>
              <a:buChar char="-"/>
            </a:pPr>
            <a:endParaRPr lang="cs-CZ" altLang="cs-CZ" sz="24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projekt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/>
              <a:t>Které charakteristiky splňuje Váš projekt? (aneb charakteristiky projektů na MU)</a:t>
            </a:r>
          </a:p>
          <a:p>
            <a:r>
              <a:rPr lang="cs-CZ" dirty="0"/>
              <a:t>Kdo je projektový manažer?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88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DE9609-7FF6-45D2-A9EA-1ABEE9EA0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7F46F0-F15B-4BBC-919A-036777A9E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A253813-CFF5-4751-A8F4-0EF69899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není projekt?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4B5F1EA-710A-42D6-A2FD-5088363CC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3" t="50000" r="19376" b="13026"/>
          <a:stretch/>
        </p:blipFill>
        <p:spPr bwMode="auto">
          <a:xfrm>
            <a:off x="1270535" y="1323976"/>
            <a:ext cx="9143358" cy="464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ABD5A8E-82D0-436E-96AB-F51A7C8BC818}"/>
              </a:ext>
            </a:extLst>
          </p:cNvPr>
          <p:cNvSpPr/>
          <p:nvPr/>
        </p:nvSpPr>
        <p:spPr>
          <a:xfrm>
            <a:off x="416720" y="8549208"/>
            <a:ext cx="12047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Rosenau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M. D.,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Githens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G. D. (2011).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Successful Project Management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John Wiley &amp; Sons Inc.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F13F9C6-8C1E-4A6A-AAE8-D638089F8998}"/>
              </a:ext>
            </a:extLst>
          </p:cNvPr>
          <p:cNvSpPr/>
          <p:nvPr/>
        </p:nvSpPr>
        <p:spPr>
          <a:xfrm>
            <a:off x="569120" y="8701608"/>
            <a:ext cx="12047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Rosenau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M. D.,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Githens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G. D. (2011).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Successful Project Management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John Wiley &amp; Sons Inc.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F45DA2B-C5B9-4040-B565-EBA6CB6105BB}"/>
              </a:ext>
            </a:extLst>
          </p:cNvPr>
          <p:cNvSpPr/>
          <p:nvPr/>
        </p:nvSpPr>
        <p:spPr>
          <a:xfrm>
            <a:off x="721520" y="8854008"/>
            <a:ext cx="12047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Rosenau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M. D.,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Githens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G. D. (2011).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Successful Project Management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John Wiley &amp; Sons Inc.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B417821-4FA8-4D21-B62B-5EDBB658F93E}"/>
              </a:ext>
            </a:extLst>
          </p:cNvPr>
          <p:cNvSpPr txBox="1"/>
          <p:nvPr/>
        </p:nvSpPr>
        <p:spPr>
          <a:xfrm>
            <a:off x="1270535" y="5919369"/>
            <a:ext cx="63863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Rosenau, M. D., &amp;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Githens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G. D. (2011).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Successful Project Management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John Wiley &amp; Sons Inc.</a:t>
            </a:r>
          </a:p>
        </p:txBody>
      </p:sp>
    </p:spTree>
    <p:extLst>
      <p:ext uri="{BB962C8B-B14F-4D97-AF65-F5344CB8AC3E}">
        <p14:creationId xmlns:p14="http://schemas.microsoft.com/office/powerpoint/2010/main" val="160038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F3ABE6-260F-4E14-BDD5-01F39F9199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735D2C-4DB5-4C13-955A-45DAC66C2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143744-92B7-42F3-9444-2C17B845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to projekt?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0CD75A-D3E3-4882-BC8B-36C05BFA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2800" dirty="0"/>
              <a:t>Fulfilling a new traveler request at an operations center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Designing a report to track metrics for management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Factory production of a car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Developing new functionality in an information dashboard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Preparing standard reports to management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Establishing an operations center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16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19C72B-C7D5-4E1A-836E-FDF19DAD65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9C687B-A9E5-4CC2-A2CC-0F54DEADB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D75907-7CCE-465B-B293-C8D85B164E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AAE8814-C4B3-4A0D-A1A2-29EC6844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Program, portfolio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4D5DF6C-EDBD-4FEA-BC2C-DAD725BB43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Portfolio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F770F5-A9C2-4D01-AE1E-BA2B6553F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kern="0" dirty="0"/>
              <a:t>Více projektů</a:t>
            </a:r>
          </a:p>
          <a:p>
            <a:r>
              <a:rPr lang="cs-CZ" kern="0" dirty="0"/>
              <a:t>Koordinace za účelem dosažení strategického cíle</a:t>
            </a:r>
          </a:p>
          <a:p>
            <a:r>
              <a:rPr lang="cs-CZ" dirty="0"/>
              <a:t>Většinou dlouhodobé, časově omezené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135C2C0-7BB7-4439-81E8-92FEDC641D9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/>
              <a:t>Více projektů a programů, ne nutně souvisejících</a:t>
            </a:r>
          </a:p>
          <a:p>
            <a:r>
              <a:rPr lang="cs-CZ" dirty="0"/>
              <a:t>Bez začátku a konce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52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projektového řízení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92877" y="1397000"/>
          <a:ext cx="10868708" cy="461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23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9548" y="874090"/>
          <a:ext cx="11678798" cy="491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58049" y="3205784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Logický rámec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57400" y="4508679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57400" y="3058342"/>
            <a:ext cx="996000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7400" y="5146970"/>
            <a:ext cx="1803634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58049" y="48278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stakeholderů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57400" y="3780021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Gannt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57400" y="5785261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Plánovací poker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1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projektového řízení</a:t>
            </a:r>
          </a:p>
        </p:txBody>
      </p:sp>
      <p:pic>
        <p:nvPicPr>
          <p:cNvPr id="4098" name="Picture 2" descr="https://encrypted-tbn3.gstatic.com/images?q=tbn:ANd9GcSeIiSf5loA8QAJftDHyxVtRqj3wMo7lCfmQXbmxOz7SZfx29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b="4329"/>
          <a:stretch/>
        </p:blipFill>
        <p:spPr bwMode="auto">
          <a:xfrm>
            <a:off x="3279748" y="2017237"/>
            <a:ext cx="5056489" cy="34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ěticípá hvězda 4"/>
          <p:cNvSpPr/>
          <p:nvPr/>
        </p:nvSpPr>
        <p:spPr bwMode="auto">
          <a:xfrm>
            <a:off x="8099536" y="4891249"/>
            <a:ext cx="1147628" cy="759459"/>
          </a:xfrm>
          <a:prstGeom prst="star5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6535" tIns="38268" rIns="76535" bIns="3826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65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5F7BAE"/>
              </a:solidFill>
              <a:effectLst/>
              <a:uLnTx/>
              <a:uFillTx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" name="Pěticípá hvězda 6"/>
          <p:cNvSpPr/>
          <p:nvPr/>
        </p:nvSpPr>
        <p:spPr bwMode="auto">
          <a:xfrm>
            <a:off x="1961197" y="2017237"/>
            <a:ext cx="1147628" cy="759459"/>
          </a:xfrm>
          <a:prstGeom prst="star5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6535" tIns="38268" rIns="76535" bIns="3826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65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5F7BAE"/>
              </a:solidFill>
              <a:effectLst/>
              <a:uLnTx/>
              <a:uFillTx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5246" y="5826028"/>
            <a:ext cx="76930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787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Source: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hlinkClick r:id="rId4"/>
              </a:rPr>
              <a:t>https://www.projectsmart.co.uk/introduction-to-project-management.php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5381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894E3C-DEF1-4324-A61F-DA4339066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C63BE-E4CC-4563-946C-DF2E8138F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D577C-6106-4FDC-A73E-2A6763F6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Kužel nejistoty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0C45E71-529C-4576-B9C6-CC6D3675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68" y="1406453"/>
            <a:ext cx="8352174" cy="49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9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a Vaše očekávání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6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075710-BE19-46F0-8830-D687342D0C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3DCEEB-2F27-4996-87CE-854EC59440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020446-7A6A-4E4C-89AD-C9ABC193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cyklus vs. úsilí</a:t>
            </a: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7A282486-E35E-4DAF-A749-57FC99CA3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202" y="1692275"/>
            <a:ext cx="9997184" cy="4140200"/>
          </a:xfrm>
        </p:spPr>
      </p:pic>
    </p:spTree>
    <p:extLst>
      <p:ext uri="{BB962C8B-B14F-4D97-AF65-F5344CB8AC3E}">
        <p14:creationId xmlns:p14="http://schemas.microsoft.com/office/powerpoint/2010/main" val="138764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1FB865-DB0B-41ED-AF5E-65350816A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C294C2-28C5-488C-B789-CFBA57A86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0F1CF7-A389-4D72-B7E0-AF8B19E4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je správné pořadí projektových fází?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84F37D-A5C7-49AE-9E87-43D22AA7F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Zahájení, monitoring, plánování, realizace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Zahájení, plánování, realizace, ukončení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Zahájení, realizace, monitoring, ukončení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43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úvod, organizace předmětu </a:t>
            </a:r>
          </a:p>
          <a:p>
            <a:r>
              <a:rPr lang="cs-CZ" dirty="0"/>
              <a:t> podstata projektového řízení </a:t>
            </a:r>
          </a:p>
          <a:p>
            <a:r>
              <a:rPr lang="cs-CZ" dirty="0"/>
              <a:t> standardy projektového řízení  </a:t>
            </a:r>
          </a:p>
          <a:p>
            <a:r>
              <a:rPr lang="cs-CZ" dirty="0"/>
              <a:t> agilní přístupy k projektovému řízení </a:t>
            </a:r>
          </a:p>
          <a:p>
            <a:r>
              <a:rPr lang="cs-CZ" dirty="0"/>
              <a:t> definice projektu, hranice projektu </a:t>
            </a:r>
          </a:p>
        </p:txBody>
      </p:sp>
    </p:spTree>
    <p:extLst>
      <p:ext uri="{BB962C8B-B14F-4D97-AF65-F5344CB8AC3E}">
        <p14:creationId xmlns:p14="http://schemas.microsoft.com/office/powerpoint/2010/main" val="23434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dobré řídit projekty?</a:t>
            </a:r>
          </a:p>
        </p:txBody>
      </p:sp>
      <p:pic>
        <p:nvPicPr>
          <p:cNvPr id="6" name="0YBMfTorE6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9544" y="1749923"/>
            <a:ext cx="6105237" cy="34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66750" y="543054"/>
            <a:ext cx="9334500" cy="553641"/>
          </a:xfrm>
        </p:spPr>
        <p:txBody>
          <a:bodyPr/>
          <a:lstStyle/>
          <a:p>
            <a:r>
              <a:rPr lang="cs-CZ" altLang="cs-CZ" dirty="0"/>
              <a:t>Co se v projektech často stává?</a:t>
            </a:r>
            <a:endParaRPr lang="en-US" altLang="cs-CZ" dirty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1606297"/>
            <a:ext cx="10918031" cy="4680203"/>
          </a:xfrm>
        </p:spPr>
        <p:txBody>
          <a:bodyPr/>
          <a:lstStyle/>
          <a:p>
            <a:pPr eaLnBrk="1" hangingPunct="1"/>
            <a:r>
              <a:rPr lang="cs-CZ" altLang="cs-CZ" dirty="0"/>
              <a:t>nejasně definované cíle</a:t>
            </a:r>
          </a:p>
          <a:p>
            <a:pPr eaLnBrk="1" hangingPunct="1"/>
            <a:r>
              <a:rPr lang="cs-CZ" altLang="cs-CZ" dirty="0"/>
              <a:t>chybějící plány a nedostatečná koordinace zdrojů</a:t>
            </a:r>
          </a:p>
          <a:p>
            <a:pPr eaLnBrk="1" hangingPunct="1"/>
            <a:r>
              <a:rPr lang="cs-CZ" altLang="cs-CZ" dirty="0"/>
              <a:t>chybné odhady</a:t>
            </a:r>
          </a:p>
          <a:p>
            <a:pPr eaLnBrk="1" hangingPunct="1"/>
            <a:r>
              <a:rPr lang="cs-CZ" altLang="cs-CZ" dirty="0"/>
              <a:t>nereálné a zastaralé plány</a:t>
            </a:r>
          </a:p>
          <a:p>
            <a:pPr eaLnBrk="1" hangingPunct="1"/>
            <a:r>
              <a:rPr lang="cs-CZ" altLang="cs-CZ" dirty="0"/>
              <a:t>plány neodpovídající realitě projektu</a:t>
            </a:r>
          </a:p>
          <a:p>
            <a:pPr eaLnBrk="1" hangingPunct="1"/>
            <a:r>
              <a:rPr lang="cs-CZ" altLang="cs-CZ" dirty="0"/>
              <a:t>formální nebo žádná práce s riziky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0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 projektové řízení pomoct?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rychlejší/plynulejší průběh projektu (nebo bez zpoždění</a:t>
            </a:r>
            <a:r>
              <a:rPr lang="cs-CZ" dirty="0">
                <a:sym typeface="Wingdings" panose="05000000000000000000" pitchFamily="2" charset="2"/>
              </a:rPr>
              <a:t>)</a:t>
            </a:r>
          </a:p>
          <a:p>
            <a:r>
              <a:rPr lang="cs-CZ" dirty="0"/>
              <a:t>lepší vztahy s partnery a dalšími </a:t>
            </a:r>
          </a:p>
          <a:p>
            <a:r>
              <a:rPr lang="cs-CZ" dirty="0"/>
              <a:t>kvalitnější výstupy a jejich obhajitelnost</a:t>
            </a:r>
          </a:p>
          <a:p>
            <a:r>
              <a:rPr lang="cs-CZ" dirty="0"/>
              <a:t>spokojenější tým</a:t>
            </a:r>
          </a:p>
          <a:p>
            <a:r>
              <a:rPr lang="cs-CZ" dirty="0"/>
              <a:t>lepší kontrola zdrojů</a:t>
            </a:r>
          </a:p>
          <a:p>
            <a:r>
              <a:rPr lang="cs-CZ" dirty="0">
                <a:sym typeface="Wingdings" panose="05000000000000000000" pitchFamily="2" charset="2"/>
              </a:rPr>
              <a:t>nižší náklady/vyšší produktivita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66A551-4C8F-40A2-B583-672662195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90ADD9-AB5A-4C5D-B310-22A49D3DB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C8924B-F032-4E8F-ADF0-688FDB3F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178495-4D68-438C-8139-197C42E52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A</a:t>
            </a:r>
            <a:r>
              <a:rPr lang="en-US" i="1" dirty="0" err="1"/>
              <a:t>ccording</a:t>
            </a:r>
            <a:r>
              <a:rPr lang="en-US" i="1" dirty="0"/>
              <a:t> to </a:t>
            </a:r>
            <a:r>
              <a:rPr lang="en-US" i="1" dirty="0" err="1"/>
              <a:t>PriceWaterhouseCooper's</a:t>
            </a:r>
            <a:r>
              <a:rPr lang="en-US" i="1" dirty="0"/>
              <a:t> </a:t>
            </a:r>
            <a:r>
              <a:rPr lang="en-US" i="1" dirty="0">
                <a:hlinkClick r:id="rId2"/>
              </a:rPr>
              <a:t>Insights and Trends: Current Portfolio, </a:t>
            </a:r>
            <a:r>
              <a:rPr lang="en-US" i="1" dirty="0" err="1">
                <a:hlinkClick r:id="rId2"/>
              </a:rPr>
              <a:t>Programme</a:t>
            </a:r>
            <a:r>
              <a:rPr lang="en-US" i="1" dirty="0">
                <a:hlinkClick r:id="rId2"/>
              </a:rPr>
              <a:t> and Project Management Practices</a:t>
            </a:r>
            <a:r>
              <a:rPr lang="en-US" i="1" dirty="0"/>
              <a:t>, almost all — 97% — of surveyed companies believe that project management (PM) is "critical to business performance and organizational success, and 94% agreed that PM enables business growth." 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14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opravdu je?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Hlavně o tom, umět se rozhodnout:</a:t>
            </a:r>
          </a:p>
          <a:p>
            <a:r>
              <a:rPr lang="cs-CZ" dirty="0"/>
              <a:t>čemu se věnovat,</a:t>
            </a:r>
          </a:p>
          <a:p>
            <a:r>
              <a:rPr lang="cs-CZ" dirty="0"/>
              <a:t>co řídit,</a:t>
            </a:r>
          </a:p>
          <a:p>
            <a:r>
              <a:rPr lang="cs-CZ" dirty="0"/>
              <a:t>umět seřadit věci dle priorit,</a:t>
            </a:r>
          </a:p>
          <a:p>
            <a:r>
              <a:rPr lang="cs-CZ" dirty="0"/>
              <a:t>na co se vykašlat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87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A16FE0-10B1-437F-B478-621F47F28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CBB8F8-4A87-493D-9655-73404E5F0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46DB4D-1601-4EB1-A315-59CAFE6B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6F9DDB-CE30-4BBA-9313-3241D113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IPMA (level D-A)</a:t>
            </a:r>
          </a:p>
          <a:p>
            <a:r>
              <a:rPr lang="cs-CZ" dirty="0"/>
              <a:t>PMI (PMP)</a:t>
            </a:r>
          </a:p>
          <a:p>
            <a:r>
              <a:rPr lang="cs-CZ" dirty="0"/>
              <a:t>PRINCE2 (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Practitioner</a:t>
            </a:r>
            <a:r>
              <a:rPr lang="cs-CZ" dirty="0"/>
              <a:t>)</a:t>
            </a:r>
          </a:p>
          <a:p>
            <a:r>
              <a:rPr lang="cs-CZ" dirty="0"/>
              <a:t>Agilní přístupy (</a:t>
            </a:r>
            <a:r>
              <a:rPr lang="cs-CZ" dirty="0" err="1"/>
              <a:t>Scrum</a:t>
            </a:r>
            <a:r>
              <a:rPr lang="cs-CZ" dirty="0"/>
              <a:t>)</a:t>
            </a:r>
          </a:p>
          <a:p>
            <a:r>
              <a:rPr lang="cs-CZ" dirty="0"/>
              <a:t>Agilní transformace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7378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67213-DA86-4483-B00B-A84E373447A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8312105-d3eb-4165-b016-0d7be4344c68"/>
    <ds:schemaRef ds:uri="http://purl.org/dc/elements/1.1/"/>
    <ds:schemaRef ds:uri="http://schemas.microsoft.com/office/2006/metadata/properties"/>
    <ds:schemaRef ds:uri="db466b21-9f8e-4555-b4b4-3f204fa426c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868</Words>
  <Application>Microsoft Office PowerPoint</Application>
  <PresentationFormat>Širokoúhlá obrazovka</PresentationFormat>
  <Paragraphs>167</Paragraphs>
  <Slides>21</Slides>
  <Notes>7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Palatino</vt:lpstr>
      <vt:lpstr>Tahoma</vt:lpstr>
      <vt:lpstr>Wingdings</vt:lpstr>
      <vt:lpstr>ヒラギノ明朝 ProN W3</vt:lpstr>
      <vt:lpstr>prezentace-econ-cz</vt:lpstr>
      <vt:lpstr>Projektový management </vt:lpstr>
      <vt:lpstr>Představení a Vaše očekávání</vt:lpstr>
      <vt:lpstr>Agenda</vt:lpstr>
      <vt:lpstr>Proč je dobré řídit projekty?</vt:lpstr>
      <vt:lpstr>Co se v projektech často stává?</vt:lpstr>
      <vt:lpstr>Jak může projektové řízení pomoct?</vt:lpstr>
      <vt:lpstr>Prezentace aplikace PowerPoint</vt:lpstr>
      <vt:lpstr>O čem to opravdu je?</vt:lpstr>
      <vt:lpstr>Standardy projektového řízení</vt:lpstr>
      <vt:lpstr>Waterfall vs. agile</vt:lpstr>
      <vt:lpstr>Co je projekt?</vt:lpstr>
      <vt:lpstr>Co je projekt</vt:lpstr>
      <vt:lpstr>Co je a není projekt?</vt:lpstr>
      <vt:lpstr>Je to projekt?</vt:lpstr>
      <vt:lpstr>Program, portfolio</vt:lpstr>
      <vt:lpstr>Fáze projektového řízení</vt:lpstr>
      <vt:lpstr>Prezentace aplikace PowerPoint</vt:lpstr>
      <vt:lpstr>Fáze projektového řízení</vt:lpstr>
      <vt:lpstr>Kužel nejistoty</vt:lpstr>
      <vt:lpstr>Projektový cyklus vs. úsilí</vt:lpstr>
      <vt:lpstr>Jaké je správné pořadí projektových fází?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Sylva Žáková Talpová</cp:lastModifiedBy>
  <cp:revision>2</cp:revision>
  <dcterms:created xsi:type="dcterms:W3CDTF">2020-10-07T06:45:54Z</dcterms:created>
  <dcterms:modified xsi:type="dcterms:W3CDTF">2020-10-07T06:49:24Z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