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Average" panose="02000503040000020003" pitchFamily="2" charset="77"/>
      <p:regular r:id="rId13"/>
    </p:embeddedFont>
    <p:embeddedFont>
      <p:font typeface="Oswald" pitchFamily="2" charset="77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-Benutzer" initials="MO" lastIdx="3" clrIdx="0">
    <p:extLst>
      <p:ext uri="{19B8F6BF-5375-455C-9EA6-DF929625EA0E}">
        <p15:presenceInfo xmlns:p15="http://schemas.microsoft.com/office/powerpoint/2012/main" userId="Microsoft Office-Benutz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58"/>
  </p:normalViewPr>
  <p:slideViewPr>
    <p:cSldViewPr snapToGrid="0">
      <p:cViewPr varScale="1">
        <p:scale>
          <a:sx n="102" d="100"/>
          <a:sy n="102" d="100"/>
        </p:scale>
        <p:origin x="176" y="5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2-02T13:05:16.845" idx="2">
    <p:pos x="4908" y="931"/>
    <p:text>výborně pojato</p:text>
    <p:extLst>
      <p:ext uri="{C676402C-5697-4E1C-873F-D02D1690AC5C}">
        <p15:threadingInfo xmlns:p15="http://schemas.microsoft.com/office/powerpoint/2012/main" timeZoneBias="-60"/>
      </p:ext>
    </p:extLst>
  </p:cm>
  <p:cm authorId="1" dt="2020-12-02T13:05:37.070" idx="3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2-02T12:59:19.451" idx="1">
    <p:pos x="1708" y="779"/>
    <p:text>Jak se dají nečekané (neznámé) reálné situace vyzkoušet? Myslím, že se lze připravit pomocí této metody pouze na něco, co už se někdy stalo a je v zakódováno v programu. Skutečně neznámé a nepředvídané se vyzkoušet předem nedá. Každopádně se touto metodou dají trénovat analytické schopnosti, pružná mysl a orientace na (inovativní) řešení problému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Zadání : “Průběžná verze (doporučeno): V případě, že naleznete jen málo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článků, tak hotová systematická rešerše a jasně vydefinovaný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obsah vámi vybraného nástroje, konceptu, teorie, včetně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naznačených vazeb (ne nutně podložených literaturou) pro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přípravu na nečekané situace”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ac2032eba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ac2032eba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b49efef6c_0_3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ab49efef6c_0_3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ac72b54102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ac72b54102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ab49efef6c_0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ab49efef6c_0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“Virtual reality is </a:t>
            </a:r>
            <a:r>
              <a:rPr lang="en">
                <a:solidFill>
                  <a:schemeClr val="dk1"/>
                </a:solidFill>
              </a:rPr>
              <a:t>an experience in which a person is surrounded by a three-dimensional, computer-generated representation, and is able to move around in the virtual world and see it from different angles, to reach into it, grab it, and reshape it.”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ab49efef6c_0_3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ab49efef6c_0_3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ab49efef6c_0_3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ab49efef6c_0_3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Abstraktní uvažování v rámci rozšířené koncepce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Vyšší úroveň uvažování než při poslouchání nebo sledování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ac2032eba9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ac2032eba9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Nezáleží na počasí, geografické poloze, čase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Analýza - systém ukládá postup a rozhodnutí účastníka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ac32d03a3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ac32d03a3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ab49efef6c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ab49efef6c_0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otero.org/google-docs/?6Tiu9K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doi.org/10.1016/j.aei.2011.09.004" TargetMode="External"/><Relationship Id="rId4" Type="http://schemas.openxmlformats.org/officeDocument/2006/relationships/hyperlink" Target="https://doi.org/10.1061/9780784479070.04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7916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dirty="0" err="1"/>
              <a:t>Využití</a:t>
            </a:r>
            <a:r>
              <a:rPr lang="en" sz="3000" dirty="0"/>
              <a:t> </a:t>
            </a:r>
            <a:r>
              <a:rPr lang="en" sz="3000" dirty="0" err="1"/>
              <a:t>virtuální</a:t>
            </a:r>
            <a:r>
              <a:rPr lang="en" sz="3000" dirty="0"/>
              <a:t> reality </a:t>
            </a:r>
            <a:r>
              <a:rPr lang="en" sz="3000" dirty="0" err="1"/>
              <a:t>ve</a:t>
            </a:r>
            <a:r>
              <a:rPr lang="en" sz="3000" dirty="0"/>
              <a:t> </a:t>
            </a:r>
            <a:r>
              <a:rPr lang="en" sz="3000" dirty="0" err="1"/>
              <a:t>vzdělávání</a:t>
            </a:r>
            <a:r>
              <a:rPr lang="en" sz="3000" dirty="0"/>
              <a:t> a </a:t>
            </a:r>
            <a:r>
              <a:rPr lang="en" sz="3000" dirty="0" err="1"/>
              <a:t>rozvoji</a:t>
            </a:r>
            <a:r>
              <a:rPr lang="en" sz="3000" dirty="0"/>
              <a:t> </a:t>
            </a:r>
            <a:r>
              <a:rPr lang="en" sz="3000" dirty="0" err="1"/>
              <a:t>vedoucích</a:t>
            </a:r>
            <a:r>
              <a:rPr lang="en" sz="3000" dirty="0"/>
              <a:t> </a:t>
            </a:r>
            <a:r>
              <a:rPr lang="en" sz="3000" dirty="0" err="1"/>
              <a:t>pracovníků</a:t>
            </a:r>
            <a:r>
              <a:rPr lang="en" sz="3000" dirty="0"/>
              <a:t> - SLR</a:t>
            </a:r>
            <a:endParaRPr sz="3000" dirty="0"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Lenka Dobešová &amp; Renáta Janáková</a:t>
            </a:r>
            <a:br>
              <a:rPr lang="en"/>
            </a:br>
            <a:r>
              <a:rPr lang="en"/>
              <a:t>MPH_RLIZ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Zdroje</a:t>
            </a:r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57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Abidin, N. Z., &amp; Fathi, M. S. (2019). The potential use of game-based virtual reality training for construction project managers. </a:t>
            </a:r>
            <a:r>
              <a:rPr lang="en" sz="700" i="1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Malaysian Construction Research Journal</a:t>
            </a: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</a:t>
            </a:r>
            <a:r>
              <a:rPr lang="en" sz="700" i="1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(Special issue 1), 76–85. Scopus.</a:t>
            </a:r>
            <a:endParaRPr sz="700">
              <a:solidFill>
                <a:srgbClr val="FFFFFF"/>
              </a:solidFill>
            </a:endParaRPr>
          </a:p>
          <a:p>
            <a:pPr marL="457200" lvl="0" indent="-457200" algn="l" rtl="0">
              <a:lnSpc>
                <a:spcPct val="2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Bhoir, S., &amp; Esmaeili, B. (2015). </a:t>
            </a:r>
            <a:r>
              <a:rPr lang="en" sz="700" i="1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State-of-the-Art Review of Virtual Reality Environment Applications in Construction Safety</a:t>
            </a: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 457–468. </a:t>
            </a: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https://doi.org/10.1061/9780784479070.040</a:t>
            </a:r>
            <a:endParaRPr sz="700">
              <a:solidFill>
                <a:srgbClr val="FFFFFF"/>
              </a:solidFill>
            </a:endParaRPr>
          </a:p>
          <a:p>
            <a:pPr marL="457200" lvl="0" indent="-457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Bacon, L., MacKinnon, L., Cesta, A., &amp; Cortellessa, G. (2013). Developing a smart environment for crisis management training. </a:t>
            </a:r>
            <a:r>
              <a:rPr lang="en" sz="700" i="1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Journal of Ambient Intelligence and Humanized Computing</a:t>
            </a: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</a:t>
            </a:r>
            <a:r>
              <a:rPr lang="en" sz="700" i="1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(5), 581–590. https://doi.org/10.1007/s12652-012-0124-0</a:t>
            </a:r>
            <a:endParaRPr sz="700">
              <a:solidFill>
                <a:srgbClr val="FFFFFF"/>
              </a:solidFill>
            </a:endParaRPr>
          </a:p>
          <a:p>
            <a:pPr marL="457200" lvl="0" indent="-457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Druzhinia, M. V., Zakharchenko, M. V., Ananina, M. A., &amp; Solovyova, E. E. (2019). Simulation based technologies for Professional Training of Managers in the Arctic Region. </a:t>
            </a:r>
            <a:r>
              <a:rPr lang="en" sz="700" i="1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IOP Conference Series: Materials Science and Engineering</a:t>
            </a: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</a:t>
            </a:r>
            <a:r>
              <a:rPr lang="en" sz="700" i="1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483</a:t>
            </a: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012078. https://doi.org/10.1088/1757-899X/483/1/012078</a:t>
            </a:r>
            <a:endParaRPr sz="700">
              <a:solidFill>
                <a:srgbClr val="FFFFFF"/>
              </a:solidFill>
            </a:endParaRPr>
          </a:p>
          <a:p>
            <a:pPr marL="457200" lvl="0" indent="-457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Goulding, J., Nadim, W., Petridis, P., &amp; Alshawi, M. (2012). Construction industry offsite production: A virtual reality interactive training environment prototype. </a:t>
            </a:r>
            <a:r>
              <a:rPr lang="en" sz="700" i="1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Advanced Engineering Informatics</a:t>
            </a: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</a:t>
            </a:r>
            <a:r>
              <a:rPr lang="en" sz="700" i="1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26</a:t>
            </a: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(1), 103–116. </a:t>
            </a: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https://doi.org/10.1016/j.aei.2011.09.004</a:t>
            </a:r>
            <a:endParaRPr sz="700">
              <a:solidFill>
                <a:srgbClr val="FFFFFF"/>
              </a:solidFill>
            </a:endParaRPr>
          </a:p>
          <a:p>
            <a:pPr marL="457200" lvl="0" indent="-457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Ilmi, N., &amp; Hendradjaya, B. (2018). Serious Game Design for Simulation of Emergency Evacuation by Using Virtual Reality. </a:t>
            </a:r>
            <a:r>
              <a:rPr lang="en" sz="700" i="1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2018 5th International Conference on Data and Software Engineering (ICoDSE)</a:t>
            </a: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1–6. https://doi.org/10.1109/ICODSE.2018.8705860</a:t>
            </a:r>
            <a:endParaRPr sz="700">
              <a:solidFill>
                <a:srgbClr val="FFFFFF"/>
              </a:solidFill>
            </a:endParaRPr>
          </a:p>
          <a:p>
            <a:pPr marL="457200" lvl="0" indent="-457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Longo, F., Nicoletti, L., &amp; Padovano, A. (2019). Emergency preparedness in industrial plants: A forward-looking solution based on industry 4.0 enabling technologies. </a:t>
            </a:r>
            <a:r>
              <a:rPr lang="en" sz="700" i="1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Computers in Industry</a:t>
            </a: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</a:t>
            </a:r>
            <a:r>
              <a:rPr lang="en" sz="700" i="1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105</a:t>
            </a: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99–122. https://doi.org/10.1016/j.compind.2018.12.003</a:t>
            </a:r>
            <a:endParaRPr sz="700">
              <a:solidFill>
                <a:srgbClr val="FFFFFF"/>
              </a:solidFill>
            </a:endParaRPr>
          </a:p>
          <a:p>
            <a:pPr marL="457200" lvl="0" indent="-457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Moore, N., Yoo, S., Ahmadpour, N., Tommy, R., Brown, M., &amp; Poronnik, P. (2019). ALS-SimVR: Advanced Life Support Virtual Reality Training Application. </a:t>
            </a:r>
            <a:r>
              <a:rPr lang="en" sz="700" i="1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25th ACM Symposium on Virtual Reality Software and Technology</a:t>
            </a: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1–2. https://doi.org/10.1145/3359996.3365051</a:t>
            </a:r>
            <a:endParaRPr sz="700">
              <a:solidFill>
                <a:srgbClr val="FFFFFF"/>
              </a:solidFill>
            </a:endParaRPr>
          </a:p>
          <a:p>
            <a:pPr marL="457200" lvl="0" indent="-457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Mower, A., Nguyen, R., &amp; Frank, K. (2020). Evaluation of Technology Accessibility and User Sentiment in Learning Through Virtual Reality Modality. </a:t>
            </a:r>
            <a:r>
              <a:rPr lang="en" sz="700" i="1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Extended Abstracts of the 2020 CHI Conference on Human Factors in Computing Systems</a:t>
            </a: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1–8. https://doi.org/10.1145/3334480.3375205</a:t>
            </a:r>
            <a:endParaRPr sz="700">
              <a:solidFill>
                <a:srgbClr val="FFFFFF"/>
              </a:solidFill>
            </a:endParaRPr>
          </a:p>
          <a:p>
            <a:pPr marL="457200" lvl="0" indent="-457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Taupiac, J., Rodriguez, N., Strauss, O., &amp; Beney, P. (2019). Social Skills Training Tool in Virtual Reality, Intended for Managers and Sales Representatives. </a:t>
            </a:r>
            <a:r>
              <a:rPr lang="en" sz="700" i="1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2019 IEEE Conference on Virtual Reality and 3D User Interfaces (VR)</a:t>
            </a:r>
            <a:r>
              <a:rPr lang="en" sz="700">
                <a:solidFill>
                  <a:srgbClr val="FFFFFF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1183–1184. https://doi.org/10.1109/VR.2019.8798317</a:t>
            </a:r>
            <a:endParaRPr sz="7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Obsah:</a:t>
            </a:r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Úskalí fyzických metod role-play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2. Technologie VR ve vzdělávání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3. Příprava na nečekané situace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4. Přínosy a nedostatky VR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Úskalí klasických fyzických metod role play</a:t>
            </a:r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Role jen natolik dobré, jaké jsou herecké schopnosti instruktora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Omezené varianty rolí a charakterů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Náročnost vžití se do situace ve třídě/učebně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Rušivé elementy (diváci, okolní ruch, …)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Technologie virtuální reality (VR)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Head-mounted display / brýle, haptické přístroje, snímání pohybu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Pohlcující (immersive), interaktivní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3D simulace, serious games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Ne: virtual worlds - SecondLife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Ne: augmented reality, mixed reality, extended reality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Případy využití VR ve vzdělávání vedoucích pracovníků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Záchranáři, hasiči, policisté, vojáci - nouzové situace, nehody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Stavebnictví, projektoví manažeři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Bezpečnost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Zdravotnictví, letectví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Prezentační a komunikační dovednosti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Příprava na nečekané situace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err="1"/>
              <a:t>Dají</a:t>
            </a:r>
            <a:r>
              <a:rPr lang="en" dirty="0"/>
              <a:t> se </a:t>
            </a:r>
            <a:r>
              <a:rPr lang="en" dirty="0" err="1"/>
              <a:t>přímo</a:t>
            </a:r>
            <a:r>
              <a:rPr lang="en" dirty="0"/>
              <a:t> </a:t>
            </a:r>
            <a:r>
              <a:rPr lang="en" dirty="0" err="1"/>
              <a:t>vyzkoušet</a:t>
            </a:r>
            <a:r>
              <a:rPr lang="en" dirty="0"/>
              <a:t> - </a:t>
            </a:r>
            <a:r>
              <a:rPr lang="en" dirty="0" err="1"/>
              <a:t>evakuace</a:t>
            </a:r>
            <a:r>
              <a:rPr lang="en" dirty="0"/>
              <a:t>, </a:t>
            </a:r>
            <a:r>
              <a:rPr lang="en" dirty="0" err="1"/>
              <a:t>záchranné</a:t>
            </a:r>
            <a:r>
              <a:rPr lang="en" dirty="0"/>
              <a:t> </a:t>
            </a:r>
            <a:r>
              <a:rPr lang="en" dirty="0" err="1"/>
              <a:t>operace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 err="1"/>
              <a:t>Navození</a:t>
            </a:r>
            <a:r>
              <a:rPr lang="en" dirty="0"/>
              <a:t> a </a:t>
            </a:r>
            <a:r>
              <a:rPr lang="en" dirty="0" err="1"/>
              <a:t>zvládání</a:t>
            </a:r>
            <a:r>
              <a:rPr lang="en" dirty="0"/>
              <a:t> </a:t>
            </a:r>
            <a:r>
              <a:rPr lang="en" dirty="0" err="1"/>
              <a:t>stresu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 err="1"/>
              <a:t>Zafixování</a:t>
            </a:r>
            <a:r>
              <a:rPr lang="en" dirty="0"/>
              <a:t> </a:t>
            </a:r>
            <a:r>
              <a:rPr lang="en" dirty="0" err="1"/>
              <a:t>si</a:t>
            </a:r>
            <a:r>
              <a:rPr lang="en" dirty="0"/>
              <a:t> </a:t>
            </a:r>
            <a:r>
              <a:rPr lang="en" dirty="0" err="1"/>
              <a:t>reakcí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 err="1"/>
              <a:t>Vyšší</a:t>
            </a:r>
            <a:r>
              <a:rPr lang="en" dirty="0"/>
              <a:t> </a:t>
            </a:r>
            <a:r>
              <a:rPr lang="en" dirty="0" err="1"/>
              <a:t>úroveň</a:t>
            </a:r>
            <a:r>
              <a:rPr lang="en" dirty="0"/>
              <a:t> </a:t>
            </a:r>
            <a:r>
              <a:rPr lang="en" dirty="0" err="1"/>
              <a:t>uvažování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 err="1"/>
              <a:t>Simulace</a:t>
            </a:r>
            <a:r>
              <a:rPr lang="en" dirty="0"/>
              <a:t> </a:t>
            </a:r>
            <a:r>
              <a:rPr lang="en" dirty="0" err="1"/>
              <a:t>prostředí</a:t>
            </a:r>
            <a:r>
              <a:rPr lang="en" dirty="0"/>
              <a:t>, </a:t>
            </a:r>
            <a:r>
              <a:rPr lang="en" dirty="0" err="1"/>
              <a:t>předvídání</a:t>
            </a:r>
            <a:r>
              <a:rPr lang="en" dirty="0"/>
              <a:t> </a:t>
            </a:r>
            <a:r>
              <a:rPr lang="en" dirty="0" err="1"/>
              <a:t>rizik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Přínosy VR ve vzdělávání vedoucích pracovníků</a:t>
            </a: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Simulace nedostupných lokací / události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Motivace a zapojení účastníků, prožití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Udržení pozornosti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Efektivita - objem znalostí a retence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Opakovatelnost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Analýza, reflexe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Nedostatky VR ve vzdělávání</a:t>
            </a:r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Někdy pouze single-user, ostatní účastníci simulovaní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Míra realistického vykreslení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Způsobení nevolnosti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Finanční náročnost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Děkujeme za pozornost!</a:t>
            </a:r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Uvítáme vaše otázky :)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885</Words>
  <Application>Microsoft Macintosh PowerPoint</Application>
  <PresentationFormat>Bildschirmpräsentation (16:9)</PresentationFormat>
  <Paragraphs>66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Oswald</vt:lpstr>
      <vt:lpstr>Average</vt:lpstr>
      <vt:lpstr>Arial</vt:lpstr>
      <vt:lpstr>Slate</vt:lpstr>
      <vt:lpstr>Využití virtuální reality ve vzdělávání a rozvoji vedoucích pracovníků - SLR</vt:lpstr>
      <vt:lpstr>Obsah:</vt:lpstr>
      <vt:lpstr>Úskalí klasických fyzických metod role play</vt:lpstr>
      <vt:lpstr>Technologie virtuální reality (VR)</vt:lpstr>
      <vt:lpstr>Případy využití VR ve vzdělávání vedoucích pracovníků</vt:lpstr>
      <vt:lpstr>Příprava na nečekané situace</vt:lpstr>
      <vt:lpstr>Přínosy VR ve vzdělávání vedoucích pracovníků</vt:lpstr>
      <vt:lpstr>Nedostatky VR ve vzdělávání</vt:lpstr>
      <vt:lpstr>Děkujeme za pozornost!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Využití virtuální reality ve vzdělávání a rozvoji vedoucích pracovníků - SLR</dc:title>
  <cp:lastModifiedBy>Microsoft Office-Benutzer</cp:lastModifiedBy>
  <cp:revision>1</cp:revision>
  <dcterms:modified xsi:type="dcterms:W3CDTF">2020-12-02T12:08:37Z</dcterms:modified>
</cp:coreProperties>
</file>