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31"/>
  </p:notesMasterIdLst>
  <p:handoutMasterIdLst>
    <p:handoutMasterId r:id="rId32"/>
  </p:handoutMasterIdLst>
  <p:sldIdLst>
    <p:sldId id="259" r:id="rId2"/>
    <p:sldId id="260" r:id="rId3"/>
    <p:sldId id="261" r:id="rId4"/>
    <p:sldId id="293" r:id="rId5"/>
    <p:sldId id="262" r:id="rId6"/>
    <p:sldId id="263" r:id="rId7"/>
    <p:sldId id="264" r:id="rId8"/>
    <p:sldId id="294" r:id="rId9"/>
    <p:sldId id="267" r:id="rId10"/>
    <p:sldId id="276" r:id="rId11"/>
    <p:sldId id="268" r:id="rId12"/>
    <p:sldId id="303" r:id="rId13"/>
    <p:sldId id="269" r:id="rId14"/>
    <p:sldId id="271" r:id="rId15"/>
    <p:sldId id="270" r:id="rId16"/>
    <p:sldId id="273" r:id="rId17"/>
    <p:sldId id="272" r:id="rId18"/>
    <p:sldId id="295" r:id="rId19"/>
    <p:sldId id="275" r:id="rId20"/>
    <p:sldId id="299" r:id="rId21"/>
    <p:sldId id="274" r:id="rId22"/>
    <p:sldId id="300" r:id="rId23"/>
    <p:sldId id="301" r:id="rId24"/>
    <p:sldId id="302" r:id="rId25"/>
    <p:sldId id="277" r:id="rId26"/>
    <p:sldId id="281" r:id="rId27"/>
    <p:sldId id="286" r:id="rId28"/>
    <p:sldId id="285" r:id="rId29"/>
    <p:sldId id="298" r:id="rId30"/>
  </p:sldIdLst>
  <p:sldSz cx="9144000" cy="6858000" type="screen4x3"/>
  <p:notesSz cx="6858000" cy="97107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51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0515FA32-398A-45EC-A018-E3564FC71A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3F22A1CD-C6ED-4E1B-AA56-5F44D3C1352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DC0E7CAD-57A4-4832-84B2-59A9F2E0F12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963B1734-2F7A-4A3F-9DAB-A0A7D2FDBF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8CFB815C-34E8-4263-8155-5460BCFD9143}" type="slidenum">
              <a:rPr lang="cs-CZ" altLang="ru-RU"/>
              <a:pPr/>
              <a:t>‹#›</a:t>
            </a:fld>
            <a:endParaRPr lang="cs-CZ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819FC5DA-C200-4AD8-938C-5D26614C47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E4F8009A-7A1D-42E0-8793-8032F214C02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525AFCCA-8FF7-4A44-B208-09A913EC9A7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6162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FB36FE87-46A4-4751-90F1-F4A6344466A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1688"/>
            <a:ext cx="5486400" cy="437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A81AFEFD-C031-442C-8B3F-C23B0A7009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00D112B3-60C9-4C5C-9795-AC6B08C342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6A9337A7-C9AB-464B-B076-65B593265C71}" type="slidenum">
              <a:rPr lang="cs-CZ" altLang="ru-RU"/>
              <a:pPr/>
              <a:t>‹#›</a:t>
            </a:fld>
            <a:endParaRPr lang="cs-CZ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C3E1ED3-E501-42C8-8C58-5E02CD94CE3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53C41C1-05CD-45BA-96ED-723F1E61CC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F8750905-6931-4EC8-9F14-F1C033280D9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0800E11-D2C2-4008-8452-616DBCD26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7343BD9-120A-43CB-BFFB-B3301A4C27D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BD1F75A-F26E-4991-A8EB-2FB975058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34AF7FE-A9ED-433E-AF58-C48F5891A97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011488D-AA8F-4507-919A-BAC3441BB8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14E5040-7E36-4BA3-BA75-6D852D1AF59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7F011A3-5ECD-4894-86BD-8F4A8FC50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D57F8D4-1D2D-43E7-8E64-D16A87642F2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28FD0AB-6A29-4618-884A-BE13305B0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D0343C9-5A94-4159-B787-9A0A9991028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F4BF704-A680-4547-9D78-26119F0D0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4F7260D5-5AA6-4D12-A1C3-41827F757EF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C4AE72FA-ADC0-4C84-B4AC-E45B06927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1B86F016-6755-4E79-8A97-26484D14FC4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E67EB60B-48CE-4593-A281-98D7AAA84C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BB34C982-17AB-44E4-9BE4-CDA52BD432E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4888" y="728663"/>
            <a:ext cx="4854575" cy="3641725"/>
          </a:xfrm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3E8B00C2-C218-4A47-A930-D40AC5C1B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CDAA66AC-99A7-4C9C-B625-AE3C49D0807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C9B4015-080A-4DA2-98C8-4B4AE46EE4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A110444-06FA-46BC-B812-BCFD554DFC0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87CC53B-34D5-4FD4-A226-6274451B6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4522B7D2-1FAF-4391-993E-6F4711C5EE2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CF9244A-FDC4-44DD-99BC-04D159CA29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A6EF1E8-C2E8-4E3D-8EAF-4885B55EDBD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02D92C7E-CDD9-4A21-B3C3-57EAE7A512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E9424F04-587B-4A5B-800B-ED42D59576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F80BE565-7E2D-4F61-955C-76BACF3BA6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3A17B3B0-B48E-4CB0-A517-572B4E7EF0C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1EDDD9AA-9E1C-4E93-BC15-DDFC4DF5EC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7C68FD46-4EEF-46EA-B61B-9594022F7B7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62531460-C9C8-41CD-B0A0-ABD5AEE394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83F16970-01F2-4D73-B6D9-CD3FCD53064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7FC5A6D8-522B-445E-AF7A-433AA660EE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0F9BCA1E-1416-448D-80A2-C965857DF09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5B459067-19C0-4430-8734-35FF702E8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59ED9B1A-AA47-44C6-B945-3DE47261B6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923F711-42B0-4EEA-914B-53E56AC3F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9A9233BC-AAFA-46F9-9598-D4A3B4973C6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1D799C5-6695-4E74-AFA1-1B6974C4A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AFDE048E-9782-4D81-9E56-1DB13C2B4D8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1084BFB8-6696-4622-8BD4-18BA24F1C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B2E31F94-D8D9-47B2-A519-EFCDA324F08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8B787C4-EADA-4C9B-9B93-724E79E65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D850828-2321-48BC-B01E-A464CEEC041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8609FDF-4877-4A55-9E9B-E17E6B58AD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97AC1FB-E2A9-4512-8253-C2C12BC3146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47A0E2C-ADEA-4F28-8870-64C8553E0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F35C38F-D7B6-4D8E-9034-2D01BA460F6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4D4DBD3-80DD-498C-AD5F-1E8DD7ECB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17BBC45-8B66-42FC-A07E-E40954E9A12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B6681F27-B9B1-49FF-9FFD-E7A1F114B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F545332-ADAB-42DA-947D-026DC5654F0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FA8F8BE-2159-469F-8564-0BD449305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D84AEB93-FB99-45AD-9CC2-C34D8A32FD7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87EAEE6-57CB-45B0-9A04-397778647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A26D39-AB1A-497E-B693-6F88D4B0C8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7373A1-CA90-4E16-93DD-477B40F051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E8DFC4-8DE3-4135-BAD9-8FBB9E9046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01C39-18E7-43A7-BF29-D9DE9389DAA9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99590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97E3F0-F41B-4F9D-B255-104CC3F4CF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CF4928-C6ED-46E1-82A7-5D5A948869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9320A4-C9BB-4AD4-A86A-5CD121D5B8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FBED3E-F2FB-4103-AFAB-234AB1F27243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288753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8530AF-DB20-4DCE-A3BA-34D27F9AE5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AC7E85-DEE6-4AA4-BF80-6FC9274AA1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476B42-9810-49B4-B9AD-19FBC339B2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CDDC5-C9C1-40DE-B070-0049C078E820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195974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52617E-B083-4F4D-A335-D8FC91B0B5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330590-B222-4985-8A24-D128A5E69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62C2F5-2E22-4E78-BF06-C1D608B5B6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A9BE4-EAD4-4229-8392-B389EE544097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274161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CE64FB-A2CC-4FC2-A25B-E380460201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BA0957-F617-473C-8475-A867A746AA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D22715-F781-4877-A0E4-8C8779BE35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24017F-C989-4422-B029-8A988F52DF43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180344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8287AB-0628-491D-B927-795B241C9C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771AE1-C791-481D-A46D-5725C92605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F13E1E-CA6D-4660-9EBA-2925F4F17F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1018D-0BEB-4D49-8BBF-011EB8AA988B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85372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4372E6-A9E8-4AC6-9805-E533CC10F4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2EEB9CE-98EA-41BF-BBCF-D46E9FD553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B4651D-74F5-484E-9BCB-399C909F65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FBBB15-CF38-41BE-9E00-F2489AF8D8B3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219266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54CEAC-B98A-4E30-847D-B98406C39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95E8144-C744-40EF-805A-AC41ABB33D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69E1A90-5264-4A2D-B40B-0D0BDF87A1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64659-2964-4083-9C51-3F337C9C1294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315047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FD93C03-C130-4104-86DC-0DB8F6AA37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3E1D16F-E848-4583-A9A2-A64A7F01DB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64AAE1F-75C2-4A4A-922F-D6C3C383A7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FAC31-2174-427A-807A-B62C0106C2FD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257129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06A1E9-64B5-41FC-BED7-11A7656ADA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636BDA-EFB0-4F11-A7A1-7EF8BFA2A6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74627A-14B6-4556-8F50-1716EF2AB7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65C2BB-3E51-4B93-B2E7-B365743CDB8D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74672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548006-F096-4E0B-AA04-5E7FF58444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63BFB1-67EC-45D0-B3DF-B348E569B3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83A04A-BDCD-43F9-9ABE-250AF0E301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F98BA-3C0C-4922-BEC8-BB3A7D980C7D}" type="slidenum">
              <a:rPr lang="cs-CZ" altLang="ru-RU"/>
              <a:pPr/>
              <a:t>‹#›</a:t>
            </a:fld>
            <a:endParaRPr lang="cs-CZ" altLang="ru-RU"/>
          </a:p>
        </p:txBody>
      </p:sp>
    </p:spTree>
    <p:extLst>
      <p:ext uri="{BB962C8B-B14F-4D97-AF65-F5344CB8AC3E}">
        <p14:creationId xmlns:p14="http://schemas.microsoft.com/office/powerpoint/2010/main" val="93241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616F20A-D366-457C-9A18-375F4F232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F3E1D4A-A13E-48A0-8F86-13C0F139F0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30052" name="Rectangle 4">
            <a:extLst>
              <a:ext uri="{FF2B5EF4-FFF2-40B4-BE49-F238E27FC236}">
                <a16:creationId xmlns:a16="http://schemas.microsoft.com/office/drawing/2014/main" id="{8E9246D4-1E57-40B8-8056-C7BBA7B5F01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053" name="Rectangle 5">
            <a:extLst>
              <a:ext uri="{FF2B5EF4-FFF2-40B4-BE49-F238E27FC236}">
                <a16:creationId xmlns:a16="http://schemas.microsoft.com/office/drawing/2014/main" id="{473ABF17-5B55-4EF8-A3EB-9594B2B82E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cs-CZ" altLang="ru-RU"/>
              <a:t>Úřad pro ochranu hospodářské soutěže</a:t>
            </a:r>
          </a:p>
        </p:txBody>
      </p:sp>
      <p:sp>
        <p:nvSpPr>
          <p:cNvPr id="130054" name="Rectangle 6">
            <a:extLst>
              <a:ext uri="{FF2B5EF4-FFF2-40B4-BE49-F238E27FC236}">
                <a16:creationId xmlns:a16="http://schemas.microsoft.com/office/drawing/2014/main" id="{7241F1FF-11F7-49EB-B354-A040E994E5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1D759D-A5DD-4988-894C-A79611B49459}" type="slidenum">
              <a:rPr lang="cs-CZ" altLang="ru-RU"/>
              <a:pPr/>
              <a:t>‹#›</a:t>
            </a:fld>
            <a:endParaRPr lang="cs-CZ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upol.cz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6">
            <a:extLst>
              <a:ext uri="{FF2B5EF4-FFF2-40B4-BE49-F238E27FC236}">
                <a16:creationId xmlns:a16="http://schemas.microsoft.com/office/drawing/2014/main" id="{A52D87E7-834F-410C-A1B6-75644F8E5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170113"/>
            <a:ext cx="794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8635" name="Rectangle 27">
            <a:extLst>
              <a:ext uri="{FF2B5EF4-FFF2-40B4-BE49-F238E27FC236}">
                <a16:creationId xmlns:a16="http://schemas.microsoft.com/office/drawing/2014/main" id="{1ACC0E14-D1A8-4973-8CE0-D8F250933B6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09650" y="1557338"/>
            <a:ext cx="8134350" cy="2159000"/>
          </a:xfrm>
        </p:spPr>
        <p:txBody>
          <a:bodyPr/>
          <a:lstStyle/>
          <a:p>
            <a:pPr algn="r" eaLnBrk="1" hangingPunct="1"/>
            <a:r>
              <a:rPr lang="cs-CZ" altLang="ru-RU" b="1">
                <a:latin typeface="Verdana" panose="020B0604030504040204" pitchFamily="34" charset="0"/>
              </a:rPr>
              <a:t>Soutěžní právo</a:t>
            </a:r>
            <a:br>
              <a:rPr lang="cs-CZ" alt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</a:br>
            <a:br>
              <a:rPr lang="cs-CZ" altLang="ru-RU" sz="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</a:br>
            <a:r>
              <a:rPr lang="cs-CZ" alt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II. Zakázané dohody</a:t>
            </a:r>
          </a:p>
        </p:txBody>
      </p:sp>
      <p:sp>
        <p:nvSpPr>
          <p:cNvPr id="2052" name="Text Box 28">
            <a:extLst>
              <a:ext uri="{FF2B5EF4-FFF2-40B4-BE49-F238E27FC236}">
                <a16:creationId xmlns:a16="http://schemas.microsoft.com/office/drawing/2014/main" id="{03777ED0-CBAF-4AFB-BA6C-5BFDA6C66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87975"/>
            <a:ext cx="13731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Times New Roman" panose="02020603050405020304" pitchFamily="18" charset="0"/>
              </a:rPr>
              <a:t>Michal Petr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661AF56-DCA5-4497-8734-10B1055EE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AFA7F1B-E066-4798-B086-D854C340CC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2. Způsobilost narušit soutěž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2EE04EF9-2EA5-4EA9-895B-6E1655A83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068638"/>
            <a:ext cx="8626475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Zakázané jsou dohody směřující </a:t>
            </a:r>
            <a:r>
              <a:rPr lang="cs-CZ" altLang="cs-CZ" u="sng">
                <a:latin typeface="Times New Roman" panose="02020603050405020304" pitchFamily="18" charset="0"/>
              </a:rPr>
              <a:t>narušení hospodářské soutěže</a:t>
            </a:r>
            <a:r>
              <a:rPr lang="cs-CZ" altLang="cs-CZ">
                <a:latin typeface="Times New Roman" panose="02020603050405020304" pitchFamily="18" charset="0"/>
              </a:rPr>
              <a:t> na relevantním trhu (byť potenciálnímu)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latin typeface="Times New Roman" panose="02020603050405020304" pitchFamily="18" charset="0"/>
              </a:rPr>
              <a:t>	vůči stavu, který by na trhu byl nebýt dohody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Narušení soutěže je jejich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	-  cílem </a:t>
            </a:r>
            <a:r>
              <a:rPr lang="cs-CZ" altLang="cs-CZ" sz="2800" i="1">
                <a:latin typeface="Times New Roman" panose="02020603050405020304" pitchFamily="18" charset="0"/>
              </a:rPr>
              <a:t>(object); </a:t>
            </a:r>
            <a:r>
              <a:rPr lang="cs-CZ" altLang="cs-CZ" sz="2800">
                <a:latin typeface="Times New Roman" panose="02020603050405020304" pitchFamily="18" charset="0"/>
              </a:rPr>
              <a:t>ne však „úmysl“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	-  výsledkem </a:t>
            </a:r>
            <a:r>
              <a:rPr lang="cs-CZ" altLang="cs-CZ" sz="2800" i="1">
                <a:latin typeface="Times New Roman" panose="02020603050405020304" pitchFamily="18" charset="0"/>
              </a:rPr>
              <a:t>(effect)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9083F32-C295-4478-A166-1596CA7DB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6EB6355-28DA-410A-800D-9822F3992A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(i) protisoutěžní předmět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4FB100CB-0292-4A37-9541-83E589E82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626475" cy="347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Dohody protisoutěžní již ze své podstaty </a:t>
            </a:r>
            <a:r>
              <a:rPr lang="cs-CZ" altLang="cs-CZ" sz="2800" i="1">
                <a:latin typeface="Times New Roman" panose="02020603050405020304" pitchFamily="18" charset="0"/>
              </a:rPr>
              <a:t>(by their very nature)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není třeba posuzovat konkrétní účinky ani úmysl stran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Tzv. omezení s „tvrdým jádrem“ (</a:t>
            </a:r>
            <a:r>
              <a:rPr lang="cs-CZ" altLang="cs-CZ" sz="2800" i="1">
                <a:latin typeface="Times New Roman" panose="02020603050405020304" pitchFamily="18" charset="0"/>
              </a:rPr>
              <a:t>hard-core restrictions</a:t>
            </a:r>
            <a:r>
              <a:rPr lang="cs-CZ" altLang="cs-CZ" sz="2800">
                <a:latin typeface="Times New Roman" panose="02020603050405020304" pitchFamily="18" charset="0"/>
              </a:rPr>
              <a:t>), zejm. dohody:</a:t>
            </a:r>
          </a:p>
          <a:p>
            <a:pPr lvl="1"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cs-CZ" sz="2400">
                <a:latin typeface="Times New Roman" panose="02020603050405020304" pitchFamily="18" charset="0"/>
              </a:rPr>
              <a:t>o cenách</a:t>
            </a:r>
          </a:p>
          <a:p>
            <a:pPr lvl="1"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cs-CZ" sz="2400">
                <a:latin typeface="Times New Roman" panose="02020603050405020304" pitchFamily="18" charset="0"/>
              </a:rPr>
              <a:t>o rozdělení trhu</a:t>
            </a:r>
          </a:p>
          <a:p>
            <a:pPr lvl="1"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cs-CZ" sz="2400">
                <a:latin typeface="Times New Roman" panose="02020603050405020304" pitchFamily="18" charset="0"/>
              </a:rPr>
              <a:t>bid rigging, 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84A3913-F43B-4106-B7BA-874EB707A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67F5FC2-00AE-4EDF-AA07-9876AD4101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protisoutěžní předmět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3862BE71-8174-4A20-8D81-FC7A6E5B6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8626475" cy="354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Příklad </a:t>
            </a:r>
            <a:r>
              <a:rPr lang="cs-CZ" altLang="cs-CZ" sz="2800" i="1">
                <a:latin typeface="Times New Roman" panose="02020603050405020304" pitchFamily="18" charset="0"/>
              </a:rPr>
              <a:t>„</a:t>
            </a:r>
            <a:r>
              <a:rPr lang="cs-CZ" altLang="cs-CZ" sz="2800" b="1" i="1">
                <a:latin typeface="Times New Roman" panose="02020603050405020304" pitchFamily="18" charset="0"/>
              </a:rPr>
              <a:t>Air Cargo</a:t>
            </a:r>
            <a:r>
              <a:rPr lang="cs-CZ" altLang="cs-CZ" sz="2800" i="1">
                <a:latin typeface="Times New Roman" panose="02020603050405020304" pitchFamily="18" charset="0"/>
              </a:rPr>
              <a:t>“ </a:t>
            </a:r>
            <a:r>
              <a:rPr lang="cs-CZ" altLang="cs-CZ" sz="2800">
                <a:latin typeface="Times New Roman" panose="02020603050405020304" pitchFamily="18" charset="0"/>
              </a:rPr>
              <a:t>(2010)</a:t>
            </a:r>
            <a:endParaRPr lang="cs-CZ" altLang="cs-CZ" sz="2800" i="1"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Dohoda 1l leteckých společností, trvání 6 let</a:t>
            </a:r>
          </a:p>
          <a:p>
            <a:pPr algn="just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Původní dohoda o jednotném poplatku za palivo (na kilo)</a:t>
            </a:r>
          </a:p>
          <a:p>
            <a:pPr algn="just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Následně odmítnutí platit poplatek za palivo navazujícím přepravcům</a:t>
            </a:r>
            <a:endParaRPr lang="cs-CZ" altLang="cs-CZ" sz="2400"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Následně poplatek za pojištění</a:t>
            </a:r>
          </a:p>
          <a:p>
            <a:pPr algn="just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Pokuta 800 mil. EUR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E75AE01-2785-4224-97F5-5A485D6AD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DE5535F-7582-43E5-84A4-35A4418CC5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(ii) protisoutěžní účinek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B6DDAE5E-CEEE-437C-B4E3-9E9CEFEF3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292600"/>
            <a:ext cx="86264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skutečný i potenciální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hodnocení celého ekonomického kontextu dohody (nejen doslovný výklad předmětných ustanovení)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nezohledňovány „prosoutěžní“ účinky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1BFF3DEB-21A4-4C52-ADB8-D46C8A904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A6FF02B-9965-4EE6-B7D4-03F145709D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3. Obsah – demonstrativní výčet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AF4FD1EA-5991-4855-874B-79C60A01B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9144000" cy="399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přímo nebo nepřímo určují </a:t>
            </a:r>
            <a:r>
              <a:rPr lang="cs-CZ" altLang="cs-CZ" sz="2400" b="1">
                <a:latin typeface="Times New Roman" panose="02020603050405020304" pitchFamily="18" charset="0"/>
              </a:rPr>
              <a:t>nákupní nebo prodejní ceny</a:t>
            </a:r>
            <a:r>
              <a:rPr lang="cs-CZ" altLang="cs-CZ" sz="2400">
                <a:latin typeface="Times New Roman" panose="02020603050405020304" pitchFamily="18" charset="0"/>
              </a:rPr>
              <a:t> anebo jiné obchodní podmínky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omezují nebo </a:t>
            </a:r>
            <a:r>
              <a:rPr lang="cs-CZ" altLang="cs-CZ" sz="2400" b="1">
                <a:latin typeface="Times New Roman" panose="02020603050405020304" pitchFamily="18" charset="0"/>
              </a:rPr>
              <a:t>kontrolují výrobu</a:t>
            </a:r>
            <a:r>
              <a:rPr lang="cs-CZ" altLang="cs-CZ" sz="2400">
                <a:latin typeface="Times New Roman" panose="02020603050405020304" pitchFamily="18" charset="0"/>
              </a:rPr>
              <a:t>, odbyt, technický rozvoj nebo investice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 b="1">
                <a:latin typeface="Times New Roman" panose="02020603050405020304" pitchFamily="18" charset="0"/>
              </a:rPr>
              <a:t>rozdělují trhy </a:t>
            </a:r>
            <a:r>
              <a:rPr lang="cs-CZ" altLang="cs-CZ" sz="2400">
                <a:latin typeface="Times New Roman" panose="02020603050405020304" pitchFamily="18" charset="0"/>
              </a:rPr>
              <a:t>nebo zdroje zásobování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uplatňují vůči obchodním partnerům </a:t>
            </a:r>
            <a:r>
              <a:rPr lang="cs-CZ" altLang="cs-CZ" sz="2400" b="1">
                <a:latin typeface="Times New Roman" panose="02020603050405020304" pitchFamily="18" charset="0"/>
              </a:rPr>
              <a:t>rozdílné podmínky </a:t>
            </a:r>
            <a:r>
              <a:rPr lang="cs-CZ" altLang="cs-CZ" sz="2400">
                <a:latin typeface="Times New Roman" panose="02020603050405020304" pitchFamily="18" charset="0"/>
              </a:rPr>
              <a:t>při plnění stejné povahy, čímž jsou někteří partneři znevýhodněni v hospodářské soutěži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podmiňují uzavření smluv tím, že druhá strana přijme další </a:t>
            </a:r>
            <a:r>
              <a:rPr lang="cs-CZ" altLang="cs-CZ" sz="2400" b="1">
                <a:latin typeface="Times New Roman" panose="02020603050405020304" pitchFamily="18" charset="0"/>
              </a:rPr>
              <a:t>plnění, která</a:t>
            </a:r>
            <a:r>
              <a:rPr lang="cs-CZ" altLang="cs-CZ" sz="2400">
                <a:latin typeface="Times New Roman" panose="02020603050405020304" pitchFamily="18" charset="0"/>
              </a:rPr>
              <a:t> ani věcně, ani podle obchodních zvyklostí s předmětem těchto smluv </a:t>
            </a:r>
            <a:r>
              <a:rPr lang="cs-CZ" altLang="cs-CZ" sz="2400" b="1">
                <a:latin typeface="Times New Roman" panose="02020603050405020304" pitchFamily="18" charset="0"/>
              </a:rPr>
              <a:t>nesouvisejí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38B7FAB5-CF68-4DA5-A20F-AC89A687F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5D17CB5-4A2D-49B5-B8A9-ABC0C83F65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4. Co dohodou není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236205F0-5CA0-4279-B1C4-1196A5863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221163"/>
            <a:ext cx="8610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„dohody“ uvnitř podniku (+ tzv. nepravé obchodní zastoupení)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tzv. </a:t>
            </a:r>
            <a:r>
              <a:rPr lang="cs-CZ" altLang="cs-CZ" sz="2800" i="1">
                <a:latin typeface="Times New Roman" panose="02020603050405020304" pitchFamily="18" charset="0"/>
              </a:rPr>
              <a:t>ancillary restrictions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dohody se zanedbatelným dopadem na trh </a:t>
            </a:r>
            <a:r>
              <a:rPr lang="cs-CZ" altLang="cs-CZ" sz="2800" i="1">
                <a:latin typeface="Times New Roman" panose="02020603050405020304" pitchFamily="18" charset="0"/>
              </a:rPr>
              <a:t>(de minimis)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F5846CD1-B43D-4880-AD11-A1DC76FD4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89702F6-F7A5-48B1-9C9C-1EFBCCBC47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</a:t>
            </a:r>
            <a:r>
              <a:rPr lang="cs-CZ" altLang="cs-CZ" sz="3600" b="1">
                <a:latin typeface="Verdana" panose="020B0604030504040204" pitchFamily="34" charset="0"/>
              </a:rPr>
              <a:t>de minimis</a:t>
            </a:r>
          </a:p>
        </p:txBody>
      </p:sp>
      <p:sp>
        <p:nvSpPr>
          <p:cNvPr id="254980" name="Text Box 4">
            <a:extLst>
              <a:ext uri="{FF2B5EF4-FFF2-40B4-BE49-F238E27FC236}">
                <a16:creationId xmlns:a16="http://schemas.microsoft.com/office/drawing/2014/main" id="{D43BD14E-A694-49B3-9FCE-DC24220AD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573463"/>
            <a:ext cx="8686800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oznámení EK 2014/C 291/01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zákaz se nevztahuje na jednání se zanedbatelným dopadem na soutěž, tj. tržní podíl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10 % u dohod horizontálních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15 % u dohod vertikálních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nevztahuje se na „tvrdá“ omezení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DDB6F221-139B-45CE-A7BB-3EF764850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0D17960-4CB6-445C-9E5F-DAB291CAF84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Výjimky ze zákazu dohod</a:t>
            </a:r>
          </a:p>
        </p:txBody>
      </p:sp>
      <p:sp>
        <p:nvSpPr>
          <p:cNvPr id="252932" name="Text Box 4">
            <a:extLst>
              <a:ext uri="{FF2B5EF4-FFF2-40B4-BE49-F238E27FC236}">
                <a16:creationId xmlns:a16="http://schemas.microsoft.com/office/drawing/2014/main" id="{86EE818C-E08A-4D5A-9C82-6327680D5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14600"/>
            <a:ext cx="8686800" cy="370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ru-RU" sz="2800">
                <a:latin typeface="Times New Roman" panose="02020603050405020304" pitchFamily="18" charset="0"/>
              </a:rPr>
              <a:t>Dohody jsou zakázané a </a:t>
            </a:r>
            <a:r>
              <a:rPr lang="cs-CZ" altLang="ru-RU" sz="2800" u="sng">
                <a:latin typeface="Times New Roman" panose="02020603050405020304" pitchFamily="18" charset="0"/>
              </a:rPr>
              <a:t>neplatné</a:t>
            </a:r>
            <a:r>
              <a:rPr lang="cs-CZ" altLang="ru-RU" sz="2800">
                <a:latin typeface="Times New Roman" panose="02020603050405020304" pitchFamily="18" charset="0"/>
              </a:rPr>
              <a:t>, není-li dána výjimka</a:t>
            </a:r>
            <a:endParaRPr lang="cs-CZ" altLang="ru-RU" sz="2800" u="sng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oblast zemědělství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bloková výjimka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výjimka </a:t>
            </a:r>
            <a:r>
              <a:rPr lang="cs-CZ" altLang="ru-RU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ex lege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endParaRPr lang="cs-CZ" altLang="ru-RU" sz="10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posuzuje a prokazuje sám soutěžitel (zrušeno tzv. určovací řízení)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dosavadní judikatura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oznámení EK (2004/C 101/08)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E8B504FE-FF26-4C64-9723-B41BC46D1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AC530D6-222E-43C2-A6FC-2A08BF9228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1. Výjimka pro zemědělství</a:t>
            </a:r>
          </a:p>
        </p:txBody>
      </p:sp>
      <p:sp>
        <p:nvSpPr>
          <p:cNvPr id="322564" name="Text Box 4">
            <a:extLst>
              <a:ext uri="{FF2B5EF4-FFF2-40B4-BE49-F238E27FC236}">
                <a16:creationId xmlns:a16="http://schemas.microsoft.com/office/drawing/2014/main" id="{13B6DFE3-6168-4166-892B-CA29C77C9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2205038"/>
            <a:ext cx="86868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endParaRPr lang="cs-CZ" altLang="ru-RU" sz="4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latin typeface="Times New Roman" panose="02020603050405020304" pitchFamily="18" charset="0"/>
              </a:rPr>
              <a:t>Čl. 42 SFEU: soutěžní pravidla se na zemědělskou produkci vztahují jen v rozsahu stanoveném nařízením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latin typeface="Times New Roman" panose="02020603050405020304" pitchFamily="18" charset="0"/>
              </a:rPr>
              <a:t>Nařízení Rady (ES) 1184/2006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latin typeface="Times New Roman" panose="02020603050405020304" pitchFamily="18" charset="0"/>
              </a:rPr>
              <a:t>Soutěžní pravidla se uplatní v plném rozsahu, s výjimkou </a:t>
            </a:r>
            <a:r>
              <a:rPr lang="cs-CZ" altLang="ru-RU" sz="2800" i="1">
                <a:latin typeface="Times New Roman" panose="02020603050405020304" pitchFamily="18" charset="0"/>
              </a:rPr>
              <a:t>dohod, které se týkají </a:t>
            </a:r>
            <a:r>
              <a:rPr lang="cs-CZ" altLang="ru-RU" sz="2800" i="1" u="sng">
                <a:latin typeface="Times New Roman" panose="02020603050405020304" pitchFamily="18" charset="0"/>
              </a:rPr>
              <a:t>produkce a obchodu se zemědělskými produkty</a:t>
            </a:r>
            <a:r>
              <a:rPr lang="cs-CZ" altLang="ru-RU" sz="2800" i="1">
                <a:latin typeface="Times New Roman" panose="02020603050405020304" pitchFamily="18" charset="0"/>
              </a:rPr>
              <a:t>, </a:t>
            </a:r>
            <a:r>
              <a:rPr lang="cs-CZ" altLang="ru-RU" sz="2800">
                <a:latin typeface="Times New Roman" panose="02020603050405020304" pitchFamily="18" charset="0"/>
              </a:rPr>
              <a:t>které</a:t>
            </a:r>
            <a:endParaRPr lang="cs-CZ" altLang="ru-RU" sz="28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latin typeface="Times New Roman" panose="02020603050405020304" pitchFamily="18" charset="0"/>
              </a:rPr>
              <a:t>tvoří nedílnou součást národní organizace trhu, nebo</a:t>
            </a:r>
            <a:endParaRPr lang="cs-CZ" altLang="ru-RU" sz="24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latin typeface="Times New Roman" panose="02020603050405020304" pitchFamily="18" charset="0"/>
              </a:rPr>
              <a:t>jsou nezbytné k dosažení cílů CAP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	(</a:t>
            </a:r>
            <a:r>
              <a:rPr lang="cs-CZ" altLang="ru-RU" sz="2400">
                <a:latin typeface="Times New Roman" panose="02020603050405020304" pitchFamily="18" charset="0"/>
              </a:rPr>
              <a:t>eg. dohody o společném skladování, zpracování, … NE O CENÁCH</a:t>
            </a: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290D9CCD-0FEE-48B7-9EA6-88FBC35E9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5B0B7B0-FC1B-406C-987A-841C617183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2. Výjimky obecně</a:t>
            </a:r>
          </a:p>
        </p:txBody>
      </p:sp>
      <p:sp>
        <p:nvSpPr>
          <p:cNvPr id="259076" name="Text Box 4">
            <a:extLst>
              <a:ext uri="{FF2B5EF4-FFF2-40B4-BE49-F238E27FC236}">
                <a16:creationId xmlns:a16="http://schemas.microsoft.com/office/drawing/2014/main" id="{415AD754-859C-4C3A-AE7D-40AA2ACF6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644900"/>
            <a:ext cx="86868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Dohody </a:t>
            </a:r>
            <a:r>
              <a:rPr lang="cs-CZ" altLang="ru-RU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ex lege </a:t>
            </a: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 </a:t>
            </a:r>
            <a:r>
              <a:rPr lang="cs-CZ" altLang="ru-RU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ab initio </a:t>
            </a: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platné (§ 3/4 OHS, čl. 101/3 SFEU)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zlepšení technologie, hospodářský rozvoj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vyhrazuje spotřebitelům přiměřený podíl na výhodách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obsahují jen nezbytná omezení</a:t>
            </a:r>
          </a:p>
          <a:p>
            <a:pPr lvl="1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neumožní vyloučit hospodářskou soutěž na relevantním trhu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2A04369B-1AB4-48F5-B94E-CB2D1988C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F9BA499-F618-48C7-B840-0A525A8CBD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Struktura</a:t>
            </a:r>
            <a:r>
              <a:rPr lang="cs-CZ" altLang="cs-CZ"/>
              <a:t> </a:t>
            </a:r>
            <a:r>
              <a:rPr lang="cs-CZ" altLang="cs-CZ" sz="3600" b="1" i="1">
                <a:latin typeface="Verdana" panose="020B0604030504040204" pitchFamily="34" charset="0"/>
              </a:rPr>
              <a:t>prezentace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70C489E9-3590-4812-9BB3-C40007FFA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420938"/>
            <a:ext cx="862647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Pojem </a:t>
            </a:r>
            <a:r>
              <a:rPr lang="cs-CZ" altLang="cs-CZ" sz="2800" i="1">
                <a:latin typeface="Times New Roman" panose="02020603050405020304" pitchFamily="18" charset="0"/>
              </a:rPr>
              <a:t>dohoda</a:t>
            </a:r>
          </a:p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Protisoutěžní předmět a účinek dohod</a:t>
            </a:r>
          </a:p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Ujednání, která se za dohodu nepovažují</a:t>
            </a:r>
          </a:p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Výjimky ze zákazu dohod</a:t>
            </a:r>
          </a:p>
          <a:p>
            <a:pPr lvl="1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400">
                <a:latin typeface="Times New Roman" panose="02020603050405020304" pitchFamily="18" charset="0"/>
              </a:rPr>
              <a:t>Oblast zemědělství</a:t>
            </a:r>
            <a:endParaRPr lang="cs-CZ" altLang="cs-CZ" sz="2400" i="1">
              <a:latin typeface="Times New Roman" panose="02020603050405020304" pitchFamily="18" charset="0"/>
            </a:endParaRPr>
          </a:p>
          <a:p>
            <a:pPr lvl="1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400">
                <a:latin typeface="Times New Roman" panose="02020603050405020304" pitchFamily="18" charset="0"/>
              </a:rPr>
              <a:t>Blokové výjimky</a:t>
            </a:r>
          </a:p>
          <a:p>
            <a:pPr lvl="1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2400">
                <a:latin typeface="Times New Roman" panose="02020603050405020304" pitchFamily="18" charset="0"/>
              </a:rPr>
              <a:t>Výjimky </a:t>
            </a:r>
            <a:r>
              <a:rPr lang="cs-CZ" altLang="cs-CZ" sz="2400" i="1">
                <a:latin typeface="Times New Roman" panose="02020603050405020304" pitchFamily="18" charset="0"/>
              </a:rPr>
              <a:t>ex lege</a:t>
            </a:r>
            <a:endParaRPr lang="cs-CZ" altLang="cs-CZ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5B152811-6D35-4A8D-A8A3-22689C9F5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BEF1B30-B7F0-42FC-B333-EEE93B97E6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(i) Výjimky </a:t>
            </a:r>
            <a:r>
              <a:rPr lang="cs-CZ" altLang="cs-CZ" sz="3600" b="1">
                <a:latin typeface="Verdana" panose="020B0604030504040204" pitchFamily="34" charset="0"/>
              </a:rPr>
              <a:t>ex lege</a:t>
            </a: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438DE850-EDAB-48FE-9CFA-3D5FC6E7C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149725"/>
            <a:ext cx="8763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Teoreticky pro jakoukoliv dohodu, která splňuje podmínky</a:t>
            </a:r>
          </a:p>
          <a:p>
            <a:pPr algn="just" eaLnBrk="1" hangingPunct="1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Nahrazuje původní tzv. </a:t>
            </a:r>
            <a:r>
              <a:rPr lang="cs-CZ" altLang="cs-CZ" sz="2800" i="1">
                <a:latin typeface="Times New Roman" panose="02020603050405020304" pitchFamily="18" charset="0"/>
              </a:rPr>
              <a:t>individuální výjimky</a:t>
            </a:r>
          </a:p>
          <a:p>
            <a:pPr algn="just" eaLnBrk="1" hangingPunct="1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cs-CZ" sz="2800">
                <a:latin typeface="Times New Roman" panose="02020603050405020304" pitchFamily="18" charset="0"/>
              </a:rPr>
              <a:t>Jaký je vztah k blokovým výjimkám?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8382860D-F5C8-481A-B83F-1132CFBFD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FF63DEF-B7BA-4127-A287-7648149ADB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(ii) blokové výjimky</a:t>
            </a:r>
          </a:p>
        </p:txBody>
      </p:sp>
      <p:sp>
        <p:nvSpPr>
          <p:cNvPr id="257028" name="Text Box 4">
            <a:extLst>
              <a:ext uri="{FF2B5EF4-FFF2-40B4-BE49-F238E27FC236}">
                <a16:creationId xmlns:a16="http://schemas.microsoft.com/office/drawing/2014/main" id="{7BF0EDEB-E5B8-41FB-BC05-A4475E11F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8000"/>
            <a:ext cx="8686800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Určité typizované kategorie dohod vyjmuty ze zákazu (eg. distribuční, výzkum a vývoj, pojišťovnictví)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Nařízení EK (Rady)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Stanoví obrat, tržní podíl, možná ujednání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 ČR i na jednání bez komunitárního prvku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Možnost Úřadu vydávat další (§ 4/2 ZOHS)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Možnost v konkrétním případě výjimku odejmout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93C50F0B-139F-48F8-8D46-C92FCC5E2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FF53EF8-9D9B-43F3-BA03-82E9DAC868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Příklad zmocnění pro BV</a:t>
            </a:r>
          </a:p>
        </p:txBody>
      </p:sp>
      <p:sp>
        <p:nvSpPr>
          <p:cNvPr id="263172" name="Text Box 4">
            <a:extLst>
              <a:ext uri="{FF2B5EF4-FFF2-40B4-BE49-F238E27FC236}">
                <a16:creationId xmlns:a16="http://schemas.microsoft.com/office/drawing/2014/main" id="{4F2F283E-3FCA-4406-BE83-48F6CD7C2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636838"/>
            <a:ext cx="8686800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Nařízení Rady (ES) 487/2009 o použití čl. 81 odst. 3 Smlouvy na některé kategorie dohod a jednání ve vzájemné shodě v odvětví letecké dopravy 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Oprávnění Komise vydat blokovou výjimku formou nařízení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Na určité období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90188D40-E2D1-458A-B8C8-B30155198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7917948-29F2-4D29-B7D5-8F82A56218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Příklad zmocnění pro BV</a:t>
            </a:r>
          </a:p>
        </p:txBody>
      </p:sp>
      <p:sp>
        <p:nvSpPr>
          <p:cNvPr id="263172" name="Text Box 4">
            <a:extLst>
              <a:ext uri="{FF2B5EF4-FFF2-40B4-BE49-F238E27FC236}">
                <a16:creationId xmlns:a16="http://schemas.microsoft.com/office/drawing/2014/main" id="{862CF060-BACE-40A9-B07D-CD3267912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" y="2193925"/>
            <a:ext cx="910907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Komise může určit, že čl. 101 (1) SFEU se nevztahuje na dohody, jejichž cílem je 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společné plánování a koordinace letových řádů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konzultace o sazbách pro přepravu cestujících, zavazadel a nákladu na pravidelných leteckých linkách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společné provozování nových nebo méně vytížených pravidelných leteckých linek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přidělování volných letištních časů (slotů) na letištích a letových řádů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společný nákup, rozvoj a provoz automatizovaných rezervačních systémů týkajících se tvorby letových řádů, rezervací a vystavování letenek leteckými dopravci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A2C043E2-8CE6-4294-B1BF-590832D63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D42D3A0-8590-41AC-AAEA-7AF49C4FC7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Příklad zmocnění pro BV</a:t>
            </a:r>
          </a:p>
        </p:txBody>
      </p:sp>
      <p:sp>
        <p:nvSpPr>
          <p:cNvPr id="263172" name="Text Box 4">
            <a:extLst>
              <a:ext uri="{FF2B5EF4-FFF2-40B4-BE49-F238E27FC236}">
                <a16:creationId xmlns:a16="http://schemas.microsoft.com/office/drawing/2014/main" id="{402F4064-23AD-415A-8F84-79EAC67F3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2209800"/>
            <a:ext cx="9109075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Komise takové nařízení – blokovou výjimku nevydala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0404E26A-B360-4C8D-9A31-E582E5D52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22177EC-C5A7-4BC2-BEBB-676372CC913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Příklad blokové výjimky</a:t>
            </a:r>
          </a:p>
        </p:txBody>
      </p:sp>
      <p:sp>
        <p:nvSpPr>
          <p:cNvPr id="263172" name="Text Box 4">
            <a:extLst>
              <a:ext uri="{FF2B5EF4-FFF2-40B4-BE49-F238E27FC236}">
                <a16:creationId xmlns:a16="http://schemas.microsoft.com/office/drawing/2014/main" id="{6235920B-E8EE-4DCA-836E-1230182BD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636838"/>
            <a:ext cx="8686800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Nařízení Komise (ES) 330/2010 o aplikaci čl. 101 (3) Smlouvy na některé kategorie vertikálních dohod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§"/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vertikální dohody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§"/>
              <a:defRPr/>
            </a:pPr>
            <a:r>
              <a:rPr lang="cs-CZ" sz="24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do 30 % kupujícího i prodávajícího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6233E50B-7FB7-4897-B926-49B6BF74A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36105BB-9B05-46E4-BC03-2844478E7B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Nařízení 330/2010</a:t>
            </a:r>
          </a:p>
        </p:txBody>
      </p:sp>
      <p:sp>
        <p:nvSpPr>
          <p:cNvPr id="272388" name="Text Box 4">
            <a:extLst>
              <a:ext uri="{FF2B5EF4-FFF2-40B4-BE49-F238E27FC236}">
                <a16:creationId xmlns:a16="http://schemas.microsoft.com/office/drawing/2014/main" id="{C057B2DF-A8EE-40C7-8DE1-B6C162773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789363"/>
            <a:ext cx="8763000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Ujednání o ceně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800">
                <a:latin typeface="Times New Roman" pitchFamily="18" charset="0"/>
              </a:rPr>
              <a:t>Zakázáno přímé nebo nepřímé určení ceny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800">
                <a:latin typeface="Times New Roman" pitchFamily="18" charset="0"/>
              </a:rPr>
              <a:t>Zakázáno určení minimální ceny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800">
                <a:latin typeface="Times New Roman" pitchFamily="18" charset="0"/>
              </a:rPr>
              <a:t>Možno cenu doporučit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800">
                <a:latin typeface="Times New Roman" pitchFamily="18" charset="0"/>
              </a:rPr>
              <a:t>Možno stanovit cenu maximální</a:t>
            </a:r>
            <a:endParaRPr lang="cs-CZ" sz="80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F7E66B37-ADDC-45B5-815D-158AC770D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A913F99-A7D0-41C1-9E98-0911910799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Nařízení 330/2010</a:t>
            </a:r>
          </a:p>
        </p:txBody>
      </p:sp>
      <p:sp>
        <p:nvSpPr>
          <p:cNvPr id="302084" name="Text Box 4">
            <a:extLst>
              <a:ext uri="{FF2B5EF4-FFF2-40B4-BE49-F238E27FC236}">
                <a16:creationId xmlns:a16="http://schemas.microsoft.com/office/drawing/2014/main" id="{E6D3C667-5F71-41B4-A133-389B4DFB0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276475"/>
            <a:ext cx="8763000" cy="387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cs-CZ" alt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Výhradní distribuce</a:t>
            </a:r>
          </a:p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(jeden distributor vůči určitému území / skupině zákazníků)</a:t>
            </a:r>
          </a:p>
          <a:p>
            <a:pPr lvl="1" algn="just" eaLnBrk="1" hangingPunct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možno alokovat území / zákazníky a zakázat </a:t>
            </a:r>
            <a:r>
              <a:rPr lang="cs-CZ" altLang="ru-RU" sz="2800" i="1">
                <a:latin typeface="Times New Roman" panose="02020603050405020304" pitchFamily="18" charset="0"/>
              </a:rPr>
              <a:t>aktivní prodeje</a:t>
            </a:r>
            <a:endParaRPr lang="cs-CZ" altLang="ru-RU" sz="2800">
              <a:latin typeface="Times New Roman" panose="02020603050405020304" pitchFamily="18" charset="0"/>
            </a:endParaRPr>
          </a:p>
          <a:p>
            <a:pPr lvl="1" algn="just" eaLnBrk="1" hangingPunct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možno zakázat velkoobchodníkům prodávat konečným 	zákazníkům</a:t>
            </a:r>
          </a:p>
          <a:p>
            <a:pPr lvl="1" algn="just" eaLnBrk="1" hangingPunct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možno </a:t>
            </a:r>
            <a:r>
              <a:rPr lang="cs-CZ" altLang="ru-RU" sz="2800" i="1">
                <a:latin typeface="Times New Roman" panose="02020603050405020304" pitchFamily="18" charset="0"/>
              </a:rPr>
              <a:t>závazek nekonkurovat </a:t>
            </a:r>
            <a:r>
              <a:rPr lang="cs-CZ" altLang="ru-RU" sz="2800">
                <a:latin typeface="Times New Roman" panose="02020603050405020304" pitchFamily="18" charset="0"/>
              </a:rPr>
              <a:t>(neprodávat konkurující / odebírat nejméně 80 %)</a:t>
            </a:r>
          </a:p>
          <a:p>
            <a:pPr lvl="2" algn="just" eaLnBrk="1" hangingPunct="1"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latin typeface="Times New Roman" panose="02020603050405020304" pitchFamily="18" charset="0"/>
              </a:rPr>
              <a:t>max. na 5 let (nebo pokud prodává z prostor prodejce)</a:t>
            </a:r>
            <a:endParaRPr lang="cs-CZ" altLang="ru-RU" sz="24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E5ABFA53-89E0-4308-89D4-9CAC8C2FC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4C60B5C-7DB4-473E-9E05-AAA6C8AD00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89916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Nařízení 330/2010</a:t>
            </a:r>
          </a:p>
        </p:txBody>
      </p:sp>
      <p:sp>
        <p:nvSpPr>
          <p:cNvPr id="300036" name="Text Box 4">
            <a:extLst>
              <a:ext uri="{FF2B5EF4-FFF2-40B4-BE49-F238E27FC236}">
                <a16:creationId xmlns:a16="http://schemas.microsoft.com/office/drawing/2014/main" id="{6F9EA528-6008-4294-905D-3C9D5A290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989138"/>
            <a:ext cx="87630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cs-CZ" alt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Selektivní distribuční systém (kvalitativní)</a:t>
            </a:r>
          </a:p>
          <a:p>
            <a:pPr algn="just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	(tj. prodávající prodává jen distributorům splňujícím určitá kvalitativní kriteria)</a:t>
            </a:r>
          </a:p>
          <a:p>
            <a:pPr lvl="1" algn="just" eaLnBrk="1" hangingPunct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členům SDS lze zakázat</a:t>
            </a:r>
          </a:p>
          <a:p>
            <a:pPr lvl="2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prodej distributorům mimo SDS</a:t>
            </a:r>
          </a:p>
          <a:p>
            <a:pPr lvl="2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prodej z jiné než schválené provozovny</a:t>
            </a:r>
          </a:p>
          <a:p>
            <a:pPr lvl="1" algn="just" eaLnBrk="1" hangingPunct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ru-RU" sz="2800">
                <a:latin typeface="Times New Roman" panose="02020603050405020304" pitchFamily="18" charset="0"/>
              </a:rPr>
              <a:t>členům SDS nelze zakázat</a:t>
            </a:r>
          </a:p>
          <a:p>
            <a:pPr lvl="2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vzájemné dodávky</a:t>
            </a:r>
          </a:p>
          <a:p>
            <a:pPr lvl="2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aktivní ani pasivní prodeje konečným zákazníkům</a:t>
            </a:r>
          </a:p>
          <a:p>
            <a:pPr lvl="2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prodej zboží </a:t>
            </a:r>
            <a:r>
              <a:rPr lang="cs-CZ" alt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určité</a:t>
            </a: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konkurenční značky</a:t>
            </a:r>
          </a:p>
          <a:p>
            <a:pPr lvl="1" algn="just" eaLnBrk="1" hangingPunct="1"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cs-CZ" altLang="ru-RU" sz="8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C09C5FEF-9B1D-4D98-BE3F-1E82A72BFF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Děkuji Vám za pozornost …</a:t>
            </a: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F7B4FBB7-19D6-4B69-AA70-AE330EF486C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3024188"/>
          </a:xfrm>
        </p:spPr>
        <p:txBody>
          <a:bodyPr/>
          <a:lstStyle/>
          <a:p>
            <a:pPr marL="609600" indent="-609600" algn="l" eaLnBrk="1" hangingPunct="1">
              <a:lnSpc>
                <a:spcPct val="90000"/>
              </a:lnSpc>
            </a:pPr>
            <a:endParaRPr lang="cs-CZ" altLang="cs-CZ">
              <a:latin typeface="Times New Roman" panose="02020603050405020304" pitchFamily="18" charset="0"/>
            </a:endParaRPr>
          </a:p>
          <a:p>
            <a:pPr marL="609600" indent="-609600" algn="l" eaLnBrk="1" hangingPunct="1">
              <a:lnSpc>
                <a:spcPct val="90000"/>
              </a:lnSpc>
            </a:pPr>
            <a:endParaRPr lang="cs-CZ" altLang="cs-CZ">
              <a:latin typeface="Times New Roman" panose="02020603050405020304" pitchFamily="18" charset="0"/>
            </a:endParaRPr>
          </a:p>
          <a:p>
            <a:pPr marL="609600" indent="-609600" algn="l" eaLnBrk="1" hangingPunct="1">
              <a:lnSpc>
                <a:spcPct val="90000"/>
              </a:lnSpc>
            </a:pPr>
            <a:endParaRPr lang="cs-CZ" altLang="cs-CZ">
              <a:latin typeface="Times New Roman" panose="02020603050405020304" pitchFamily="18" charset="0"/>
            </a:endParaRPr>
          </a:p>
          <a:p>
            <a:pPr marL="609600" indent="-609600" algn="l" eaLnBrk="1" hangingPunct="1">
              <a:lnSpc>
                <a:spcPct val="90000"/>
              </a:lnSpc>
            </a:pPr>
            <a:endParaRPr lang="cs-CZ" altLang="cs-CZ">
              <a:latin typeface="Times New Roman" panose="02020603050405020304" pitchFamily="18" charset="0"/>
            </a:endParaRP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cs-CZ" altLang="cs-CZ" sz="2000">
                <a:latin typeface="Times New Roman" panose="02020603050405020304" pitchFamily="18" charset="0"/>
              </a:rPr>
              <a:t>Michal PETR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cs-CZ" altLang="cs-CZ" sz="2000">
                <a:latin typeface="Times New Roman" panose="02020603050405020304" pitchFamily="18" charset="0"/>
                <a:hlinkClick r:id="rId3"/>
              </a:rPr>
              <a:t>michal.petr@upol.cz</a:t>
            </a:r>
            <a:r>
              <a:rPr lang="cs-CZ" altLang="cs-CZ" sz="2000">
                <a:latin typeface="Times New Roman" panose="02020603050405020304" pitchFamily="18" charset="0"/>
              </a:rPr>
              <a:t> </a:t>
            </a:r>
          </a:p>
          <a:p>
            <a:pPr marL="609600" indent="-609600" algn="l" eaLnBrk="1" hangingPunct="1">
              <a:lnSpc>
                <a:spcPct val="90000"/>
              </a:lnSpc>
            </a:pPr>
            <a:endParaRPr lang="cs-CZ" altLang="cs-CZ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19EDFE8A-BF73-4AA6-8129-236E2CD2C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9A7D8BD-CB8E-41EF-9DFD-4B3E9EA84E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I. Zakázané dohody obecně</a:t>
            </a:r>
          </a:p>
        </p:txBody>
      </p:sp>
      <p:sp>
        <p:nvSpPr>
          <p:cNvPr id="230404" name="Text Box 4">
            <a:extLst>
              <a:ext uri="{FF2B5EF4-FFF2-40B4-BE49-F238E27FC236}">
                <a16:creationId xmlns:a16="http://schemas.microsoft.com/office/drawing/2014/main" id="{F914881A-5936-4DCB-9D63-5D59F8E42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716338"/>
            <a:ext cx="8626475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Tržní síla v důsledku koordinace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Právní úprava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§ 3 – 5 OHS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§"/>
            </a:pPr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čl. 101 SFEU, blokové výjimky, oznámení </a:t>
            </a:r>
            <a:r>
              <a:rPr lang="cs-CZ" altLang="ru-RU" sz="2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de minimis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23B02E84-D718-4EF5-9A1C-5BFE1C78A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A039481-4777-4695-973E-7A1EE0807D6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Pojem dohoda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01186768-A176-43BD-9018-C982B3EE6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860800"/>
            <a:ext cx="8626475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="1">
                <a:latin typeface="Times New Roman" panose="02020603050405020304" pitchFamily="18" charset="0"/>
              </a:rPr>
              <a:t>Čl. 101 SFEU </a:t>
            </a:r>
            <a:r>
              <a:rPr lang="cs-CZ" altLang="cs-CZ">
                <a:latin typeface="Times New Roman" panose="02020603050405020304" pitchFamily="18" charset="0"/>
              </a:rPr>
              <a:t>– systematika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latin typeface="Times New Roman" panose="02020603050405020304" pitchFamily="18" charset="0"/>
              </a:rPr>
              <a:t>	(1) definice, demonstrativní výčet, zákaz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latin typeface="Times New Roman" panose="02020603050405020304" pitchFamily="18" charset="0"/>
              </a:rPr>
              <a:t>	(2) soukromoprávní důsledky – neplatnost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latin typeface="Times New Roman" panose="02020603050405020304" pitchFamily="18" charset="0"/>
              </a:rPr>
              <a:t>	(3) výjimky ze zákazu</a:t>
            </a:r>
            <a:endParaRPr lang="cs-CZ" altLang="cs-CZ" u="sng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80E423E7-0868-4DF3-BF6A-E59696351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B214DAF-137C-4A21-9C24-59E7C1EFE5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1. „Sladěné praktiky“</a:t>
            </a:r>
          </a:p>
        </p:txBody>
      </p:sp>
      <p:sp>
        <p:nvSpPr>
          <p:cNvPr id="232452" name="Text Box 4">
            <a:extLst>
              <a:ext uri="{FF2B5EF4-FFF2-40B4-BE49-F238E27FC236}">
                <a16:creationId xmlns:a16="http://schemas.microsoft.com/office/drawing/2014/main" id="{147E99BA-FB8C-47F1-822B-0B2DDAA6B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420938"/>
            <a:ext cx="862647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 eaLnBrk="1" hangingPunct="1">
              <a:buFontTx/>
              <a:buChar char="•"/>
            </a:pPr>
            <a:r>
              <a:rPr lang="cs-CZ" altLang="ru-RU" sz="2800">
                <a:latin typeface="Times New Roman" panose="02020603050405020304" pitchFamily="18" charset="0"/>
              </a:rPr>
              <a:t>podniky musejí vytvářet svou obchodní politiku zcela 	samostatně</a:t>
            </a:r>
          </a:p>
          <a:p>
            <a:pPr lvl="1" algn="just" eaLnBrk="1" hangingPunct="1">
              <a:buFontTx/>
              <a:buChar char="•"/>
            </a:pPr>
            <a:r>
              <a:rPr lang="cs-CZ" altLang="ru-RU" sz="2800">
                <a:latin typeface="Times New Roman" panose="02020603050405020304" pitchFamily="18" charset="0"/>
              </a:rPr>
              <a:t>regulace „dohod“ se týká jakékoliv koordinace mezi podniky </a:t>
            </a:r>
            <a:r>
              <a:rPr lang="cs-CZ" altLang="ru-RU" sz="2800" i="1">
                <a:latin typeface="Times New Roman" panose="02020603050405020304" pitchFamily="18" charset="0"/>
              </a:rPr>
              <a:t>(collusion),</a:t>
            </a:r>
            <a:r>
              <a:rPr lang="cs-CZ" altLang="ru-RU" sz="2800">
                <a:latin typeface="Times New Roman" panose="02020603050405020304" pitchFamily="18" charset="0"/>
              </a:rPr>
              <a:t> resp. odstranění nejistoty ohledně jejich budoucího jednání</a:t>
            </a:r>
          </a:p>
          <a:p>
            <a:pPr lvl="1" eaLnBrk="1" hangingPunct="1">
              <a:buFontTx/>
              <a:buChar char="•"/>
            </a:pPr>
            <a:r>
              <a:rPr lang="cs-CZ" alt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rozlišují se</a:t>
            </a:r>
          </a:p>
          <a:p>
            <a:pPr lvl="2" eaLnBrk="1" hangingPunct="1"/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  dohody</a:t>
            </a:r>
          </a:p>
          <a:p>
            <a:pPr lvl="2" eaLnBrk="1" hangingPunct="1"/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  rozhodnutí sdružení podniků</a:t>
            </a:r>
          </a:p>
          <a:p>
            <a:pPr lvl="2" eaLnBrk="1" hangingPunct="1"/>
            <a:r>
              <a:rPr lang="cs-CZ" alt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-  jednání ve shodě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3CC0F525-FCD5-4999-9C61-49DD7C70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2532407-3419-4B5B-A7E8-A10D289B2F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(i) dohody</a:t>
            </a:r>
          </a:p>
        </p:txBody>
      </p:sp>
      <p:sp>
        <p:nvSpPr>
          <p:cNvPr id="234500" name="Text Box 4">
            <a:extLst>
              <a:ext uri="{FF2B5EF4-FFF2-40B4-BE49-F238E27FC236}">
                <a16:creationId xmlns:a16="http://schemas.microsoft.com/office/drawing/2014/main" id="{D3C6F0D2-3543-4B2B-8508-34C16E2B9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1400"/>
            <a:ext cx="8626475" cy="256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ru-RU" sz="2800" i="1">
                <a:latin typeface="Times New Roman" panose="02020603050405020304" pitchFamily="18" charset="0"/>
              </a:rPr>
              <a:t>soulad vůlí (concurrence of wills) mezi nejméně dvěma stranami, bez ohledu na to, v jaké formě se tato vůle projeví, pokud představuje skutečný výraz (faithful expression) úmyslu těchto stran</a:t>
            </a:r>
            <a:endParaRPr lang="cs-CZ" altLang="ru-RU" sz="28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latin typeface="Times New Roman" panose="02020603050405020304" pitchFamily="18" charset="0"/>
              </a:rPr>
              <a:t>i pokud byl obsah smlouvy „vnucen“</a:t>
            </a:r>
            <a:endParaRPr lang="cs-CZ" altLang="ru-RU" sz="28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ru-RU" sz="2800">
                <a:latin typeface="Times New Roman" panose="02020603050405020304" pitchFamily="18" charset="0"/>
              </a:rPr>
              <a:t>nemusí se jednat o závaznou smlouvu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C371DACE-E324-4FDF-A59F-120CEA75B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ED0575D-39F2-416A-98E4-A6FAC196EF0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(ii) rozhodnutí sdružení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9AAE17FA-D314-47DA-A927-156497611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76800"/>
            <a:ext cx="8626475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2800" i="1">
                <a:latin typeface="Times New Roman" panose="02020603050405020304" pitchFamily="18" charset="0"/>
              </a:rPr>
              <a:t>jakékoliv aktivity sdružení, jejichž cílem je koordinace chování jeho členů 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800">
                <a:latin typeface="Times New Roman" panose="02020603050405020304" pitchFamily="18" charset="0"/>
              </a:rPr>
              <a:t>rozhodnutí, doporučení, stanovy 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7B6FAD0B-4A5A-4268-A2B1-A8FD4AFE5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4928288-726C-4055-B96D-4EEC8D83729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(iii) jednání ve shodě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FAEB1C7A-D870-428C-A490-ABE38A511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141663"/>
            <a:ext cx="8626475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 u="sng">
                <a:latin typeface="Times New Roman" panose="02020603050405020304" pitchFamily="18" charset="0"/>
              </a:rPr>
              <a:t>Koordinace</a:t>
            </a:r>
            <a:r>
              <a:rPr lang="cs-CZ" altLang="cs-CZ">
                <a:latin typeface="Times New Roman" panose="02020603050405020304" pitchFamily="18" charset="0"/>
              </a:rPr>
              <a:t> chování soutěžitelů, která nahradila jejich 	nezávislé jednání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latin typeface="Times New Roman" panose="02020603050405020304" pitchFamily="18" charset="0"/>
              </a:rPr>
              <a:t>	(Kontakty mezi podniky)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Cílem preventivní </a:t>
            </a:r>
            <a:r>
              <a:rPr lang="cs-CZ" altLang="cs-CZ" u="sng">
                <a:latin typeface="Times New Roman" panose="02020603050405020304" pitchFamily="18" charset="0"/>
              </a:rPr>
              <a:t>odstranění pochybností</a:t>
            </a:r>
            <a:r>
              <a:rPr lang="cs-CZ" altLang="cs-CZ">
                <a:latin typeface="Times New Roman" panose="02020603050405020304" pitchFamily="18" charset="0"/>
              </a:rPr>
              <a:t> o budoucím 	chování konkurence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Chování na trhu, které nemůže být vysvětleno jinak než koordinací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491C297-EE1E-4A3A-AD78-61159AA5B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28F1C73-4020-441A-949D-DA54D8CD01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Druhy dohod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D6593C7B-0487-443E-81D3-B47DECA88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429000"/>
            <a:ext cx="862647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Horizontální – </a:t>
            </a:r>
            <a:r>
              <a:rPr lang="cs-CZ" altLang="cs-CZ" sz="2800">
                <a:latin typeface="Times New Roman" panose="02020603050405020304" pitchFamily="18" charset="0"/>
              </a:rPr>
              <a:t>dohody mezi konkurenty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Vyšší typová závažnost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 Dopady na soutěž „mezi značkami“ </a:t>
            </a:r>
            <a:r>
              <a:rPr lang="cs-CZ" altLang="cs-CZ" i="1">
                <a:latin typeface="Times New Roman" panose="02020603050405020304" pitchFamily="18" charset="0"/>
              </a:rPr>
              <a:t>(interbrand)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Vertikální </a:t>
            </a:r>
            <a:r>
              <a:rPr lang="cs-CZ" altLang="cs-CZ" sz="2800">
                <a:latin typeface="Times New Roman" panose="02020603050405020304" pitchFamily="18" charset="0"/>
              </a:rPr>
              <a:t>– dohody v rámci distribuce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 Týkají se podmínek další distribuce zboží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cs-CZ" altLang="cs-CZ">
                <a:latin typeface="Times New Roman" panose="02020603050405020304" pitchFamily="18" charset="0"/>
              </a:rPr>
              <a:t> Dopady na soutěž „uvnitř značky“ (</a:t>
            </a:r>
            <a:r>
              <a:rPr lang="cs-CZ" altLang="cs-CZ" i="1">
                <a:latin typeface="Times New Roman" panose="02020603050405020304" pitchFamily="18" charset="0"/>
              </a:rPr>
              <a:t>intrabrand</a:t>
            </a:r>
            <a:r>
              <a:rPr lang="cs-CZ" altLang="cs-CZ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 UOHS_1">
  <a:themeElements>
    <a:clrScheme name="Prezentace UOHS_1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Prezentace UOHS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UOHS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UOHS_1</Template>
  <TotalTime>478</TotalTime>
  <Words>949</Words>
  <Application>Microsoft Office PowerPoint</Application>
  <PresentationFormat>On-screen Show (4:3)</PresentationFormat>
  <Paragraphs>168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Prezentace UOHS_1</vt:lpstr>
      <vt:lpstr>Soutěžní právo  II. Zakázané dohody</vt:lpstr>
      <vt:lpstr>Struktura prezentace</vt:lpstr>
      <vt:lpstr>I. Zakázané dohody obecně</vt:lpstr>
      <vt:lpstr>Pojem dohoda</vt:lpstr>
      <vt:lpstr>1. „Sladěné praktiky“</vt:lpstr>
      <vt:lpstr>(i) dohody</vt:lpstr>
      <vt:lpstr>(ii) rozhodnutí sdružení</vt:lpstr>
      <vt:lpstr>(iii) jednání ve shodě</vt:lpstr>
      <vt:lpstr>Druhy dohod</vt:lpstr>
      <vt:lpstr>2. Způsobilost narušit soutěž</vt:lpstr>
      <vt:lpstr>(i) protisoutěžní předmět</vt:lpstr>
      <vt:lpstr>ad protisoutěžní předmět</vt:lpstr>
      <vt:lpstr>(ii) protisoutěžní účinek</vt:lpstr>
      <vt:lpstr>3. Obsah – demonstrativní výčet</vt:lpstr>
      <vt:lpstr>4. Co dohodou není</vt:lpstr>
      <vt:lpstr>ad de minimis</vt:lpstr>
      <vt:lpstr>Výjimky ze zákazu dohod</vt:lpstr>
      <vt:lpstr>1. Výjimka pro zemědělství</vt:lpstr>
      <vt:lpstr>2. Výjimky obecně</vt:lpstr>
      <vt:lpstr>(i) Výjimky ex lege</vt:lpstr>
      <vt:lpstr>(ii) blokové výjimky</vt:lpstr>
      <vt:lpstr>Příklad zmocnění pro BV</vt:lpstr>
      <vt:lpstr>ad Příklad zmocnění pro BV</vt:lpstr>
      <vt:lpstr>ad Příklad zmocnění pro BV</vt:lpstr>
      <vt:lpstr>Příklad blokové výjimky</vt:lpstr>
      <vt:lpstr>ad Nařízení 330/2010</vt:lpstr>
      <vt:lpstr>ad Nařízení 330/2010</vt:lpstr>
      <vt:lpstr>ad Nařízení 330/2010</vt:lpstr>
      <vt:lpstr>Děkuji Vám za pozornost …</vt:lpstr>
    </vt:vector>
  </TitlesOfParts>
  <Company>ÚOHS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zhan</dc:creator>
  <cp:lastModifiedBy>Petr Michal</cp:lastModifiedBy>
  <cp:revision>34</cp:revision>
  <dcterms:created xsi:type="dcterms:W3CDTF">2006-10-17T14:01:25Z</dcterms:created>
  <dcterms:modified xsi:type="dcterms:W3CDTF">2018-10-04T10:16:11Z</dcterms:modified>
</cp:coreProperties>
</file>