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3"/>
  </p:notesMasterIdLst>
  <p:handoutMasterIdLst>
    <p:handoutMasterId r:id="rId24"/>
  </p:handoutMasterIdLst>
  <p:sldIdLst>
    <p:sldId id="259" r:id="rId2"/>
    <p:sldId id="260" r:id="rId3"/>
    <p:sldId id="297" r:id="rId4"/>
    <p:sldId id="300" r:id="rId5"/>
    <p:sldId id="301" r:id="rId6"/>
    <p:sldId id="315" r:id="rId7"/>
    <p:sldId id="302" r:id="rId8"/>
    <p:sldId id="303" r:id="rId9"/>
    <p:sldId id="307" r:id="rId10"/>
    <p:sldId id="304" r:id="rId11"/>
    <p:sldId id="316" r:id="rId12"/>
    <p:sldId id="313" r:id="rId13"/>
    <p:sldId id="314" r:id="rId14"/>
    <p:sldId id="281" r:id="rId15"/>
    <p:sldId id="283" r:id="rId16"/>
    <p:sldId id="291" r:id="rId17"/>
    <p:sldId id="292" r:id="rId18"/>
    <p:sldId id="293" r:id="rId19"/>
    <p:sldId id="294" r:id="rId20"/>
    <p:sldId id="296" r:id="rId21"/>
    <p:sldId id="308" r:id="rId22"/>
  </p:sldIdLst>
  <p:sldSz cx="9144000" cy="6858000" type="screen4x3"/>
  <p:notesSz cx="6858000" cy="97107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8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Petr" userId="7d63fa53a66a3e15" providerId="LiveId" clId="{95CC175B-553F-4870-8A7D-41FA096D9B20}"/>
    <pc:docChg chg="modSld">
      <pc:chgData name="Michal Petr" userId="7d63fa53a66a3e15" providerId="LiveId" clId="{95CC175B-553F-4870-8A7D-41FA096D9B20}" dt="2020-11-18T12:56:13.175" v="32" actId="20577"/>
      <pc:docMkLst>
        <pc:docMk/>
      </pc:docMkLst>
      <pc:sldChg chg="modSp">
        <pc:chgData name="Michal Petr" userId="7d63fa53a66a3e15" providerId="LiveId" clId="{95CC175B-553F-4870-8A7D-41FA096D9B20}" dt="2020-11-18T12:56:13.175" v="32" actId="20577"/>
        <pc:sldMkLst>
          <pc:docMk/>
          <pc:sldMk cId="0" sldId="300"/>
        </pc:sldMkLst>
        <pc:spChg chg="mod">
          <ac:chgData name="Michal Petr" userId="7d63fa53a66a3e15" providerId="LiveId" clId="{95CC175B-553F-4870-8A7D-41FA096D9B20}" dt="2020-11-18T12:56:13.175" v="32" actId="20577"/>
          <ac:spMkLst>
            <pc:docMk/>
            <pc:sldMk cId="0" sldId="300"/>
            <ac:spMk id="5123" creationId="{ACA94556-D0ED-40A0-88EC-535B5383136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4EB32A0D-5FA2-4451-A44F-38790F8798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193CA292-D17C-4C91-AE2D-444ED5BDF62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520ED270-5553-494E-802E-4F1D4AF55E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05AF14BE-C30F-4ACD-97DE-1F0D1916236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97419B0F-B2A8-4B76-BAD0-900B1C5C5717}" type="slidenum">
              <a:rPr lang="cs-CZ" altLang="de-DE"/>
              <a:pPr/>
              <a:t>‹#›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3D529CE5-7191-4F7A-828F-CDC2E0FEC9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BBBEB97D-79BB-4397-85C9-42514302BF4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48363343-8392-4817-BAC0-2AC4B6525D0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6162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137AF42C-2CE3-494E-AA4D-D53E8034D1D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1688"/>
            <a:ext cx="5486400" cy="437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36C21241-8585-415D-99B7-C19684D60A0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804D401B-56F5-44CB-890D-07B2740EEC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8AE38FE7-BBC9-4572-A995-8E3E279F49E6}" type="slidenum">
              <a:rPr lang="cs-CZ" altLang="de-DE"/>
              <a:pPr/>
              <a:t>‹#›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66F2221-88B3-4003-8AAD-31EC99929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2796A38-6811-41CE-BB42-6F4502394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9D83CEA-41BE-4ACF-A1B7-D4F60B62E0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F26D8CE-097A-4787-BEC9-2A4D0693CB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25801E46-9A9E-4F42-A7EB-F52B82EE5F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6EC47D3-3788-48F7-884F-BA881C1AD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73DA276-A084-4AE6-8E6A-BECB0FB32F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1B69E8D-49E9-4A8E-9262-EF1275939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431C92C-312F-417D-903F-22047F5F59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39A8558C-EA20-4138-BA3C-70520CCAE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F9AC2A1-4393-4F6E-A5E9-9B2DFFB155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61ECFEF-6631-4CB2-B951-4C6322543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7C4D027-143D-4D9E-9B72-8659E3494B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0DF27715-FDE6-406B-A677-4168DD9BA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A633C22-C78F-4651-A3D0-85E6501C6E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ADA15F5A-B168-4B8F-B708-E4FEA40FE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22DCC07D-2E07-4DBF-88D3-8581331A11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84CAE6E-9D39-409F-A640-A9D39C3AD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5496550-7B92-484B-8656-F9F88BA4C9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63BB4CD-7C15-4289-BBCB-46774268D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F9CDDFD7-F67D-447E-B260-222C1107C5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A35D8A8-3989-435D-B4C6-89F3724F5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1B2367D-B808-4521-8A3A-274C8678B2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9BD43A2-E856-44CB-B7DD-886AC96DB2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85D48F75-0BCD-4B3C-8E26-4FF0E3B9AE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52D2BFED-1434-4785-B3D5-EE207622A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5464EFE8-CCE3-4062-8843-AAD4E19854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28663"/>
            <a:ext cx="4857750" cy="3643312"/>
          </a:xfrm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311D0966-2698-4D27-A9BA-634FE1D3D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7388" y="4613275"/>
            <a:ext cx="5483225" cy="4368800"/>
          </a:xfrm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5C740AF-2047-46D4-814D-65F46D71D5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CEC14EB-2FB0-4543-8577-4E996A40C1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03F7F85-88D3-4C88-8F38-E9E0DBCEB4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EF650E8-FD2D-4417-9C0D-74717AC1AF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FC1F150-16BB-4E38-8EEB-C0C35CA26B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46E7639-7A5B-4A97-95F4-EA5606162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41C1CC0-9B72-4F38-9702-3D0D996DD2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57FF39A-3213-4647-872B-4A8108990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C418FAD-03C3-413B-8B6D-0D32FD0A5C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CFD77D4-2027-44DA-8396-E93F48183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CF84DDF-193D-4436-BF56-677A815E0C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D98F3C9-E20D-41D8-BFDD-B0D6851B0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9692EEA-E3CF-4E58-A77A-EA999712D7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10D30A7-27C1-4925-B7B7-7A96AF804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E0BBF7-BE42-4CFD-8F4A-158EFBBC3E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E52058-5BF5-4998-A4A8-58C3FF778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2828D9-B054-4E50-A8A3-C758066220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02C4C-EA18-41D6-BC7A-26C96A69C727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5094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B34746-ECE0-4F0F-A5AC-01808CE7C7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C92327-711C-42B3-A967-207291AF6C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283940-AE20-45C1-9884-E29C5D80DD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528C8-A210-48BD-9107-BC55F3654561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622224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8C4AC7-9E6F-40F9-92FE-6528F5712B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22EFEC-22B7-4B1C-B2C9-DEB8ECCE4E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A94608-69D9-4AAE-84D9-9305F33F34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DB7CB-C0B0-4715-87BF-42BCD6EBC262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79342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A2CD6C-A451-4F80-9D03-C0E1C927ED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0C7035-C5F0-4253-8CB9-ADDECF34F9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937B50-6C6E-418F-A186-C7D7689141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951CAB-5640-415E-9394-9A38E416057B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410613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260586-7002-4FAF-A55D-9626B7D4CF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C7F01C-B245-4FC4-BEEB-9D8DAB5F43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6A7816-AA9F-41F7-ADD3-5CA19FFA77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91E06-1E56-449F-9B37-4294B96A8311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22004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814AFF-B0F9-4D98-B56A-AF6B0E87EB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2C78ED-7B15-4F35-AE13-3E55FA063E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9790DA-44F0-491E-A822-27B3352D88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3DD8D6-3078-481A-96E3-7ED889AA96BE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32223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72B6C64-0836-4726-AA9E-FD57033D6C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15C4A54-AD3D-4EBD-AD2C-48F18EAC4F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1DA70ED-062B-443C-A696-EC174F168E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C51544-AA8C-498C-B74C-FE90B7FDA74B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24085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29F6A0F-9420-4663-A76F-9D4A1736E8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1029A15-DB89-497A-A81B-B0236EBAAF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5D8BA3D-A912-4000-827D-2E6B2901BE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7E805-3509-46BC-AB69-60818D13C97A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62352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823EDE-3E38-452F-988B-E0946A6517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179E5B5-4A5A-41B4-BFB4-D18AF8CA1F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E84E6C3-0DF1-4748-9CA7-883126AC8C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88B44-BA90-4B4F-922F-FF0A47571892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07808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068B5D-EEDB-4143-A1C5-6BD7EB8D7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629D37-719F-4608-9745-7F50C9D962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36E944-4BA3-4E69-8D35-844F206303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2F96A-84F4-44AB-9CA4-991406E9E179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96793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33A4B5-F7A9-4C7F-B11F-3EBE7CC5C6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5FACA5-F3C7-4798-B3E3-E84306F620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C42158-26A3-4437-9285-DD6F612BFC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6577EE-4F64-43C1-A8A3-E67EF91291B3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58199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3D425AD-B2BA-44E9-8C42-B71FBDD32B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F6C2A2E-26A6-4A45-8A85-234E43ACC6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30052" name="Rectangle 4">
            <a:extLst>
              <a:ext uri="{FF2B5EF4-FFF2-40B4-BE49-F238E27FC236}">
                <a16:creationId xmlns:a16="http://schemas.microsoft.com/office/drawing/2014/main" id="{429326CD-8644-4328-8ABC-BA55BECAD34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0053" name="Rectangle 5">
            <a:extLst>
              <a:ext uri="{FF2B5EF4-FFF2-40B4-BE49-F238E27FC236}">
                <a16:creationId xmlns:a16="http://schemas.microsoft.com/office/drawing/2014/main" id="{13C27820-C61A-4C07-A1A3-A10FD940C9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130054" name="Rectangle 6">
            <a:extLst>
              <a:ext uri="{FF2B5EF4-FFF2-40B4-BE49-F238E27FC236}">
                <a16:creationId xmlns:a16="http://schemas.microsoft.com/office/drawing/2014/main" id="{9F8ED7F5-830C-4BBD-90E2-6F10C31F73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83F5AD-A399-4B83-AD3F-00D61D9D3244}" type="slidenum">
              <a:rPr lang="cs-CZ" altLang="de-DE"/>
              <a:pPr/>
              <a:t>‹#›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et.cz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petr@upol.cz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6">
            <a:extLst>
              <a:ext uri="{FF2B5EF4-FFF2-40B4-BE49-F238E27FC236}">
                <a16:creationId xmlns:a16="http://schemas.microsoft.com/office/drawing/2014/main" id="{B6F2822B-3CE6-46FA-825B-6B8D684D8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2170113"/>
            <a:ext cx="794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8635" name="Rectangle 27">
            <a:extLst>
              <a:ext uri="{FF2B5EF4-FFF2-40B4-BE49-F238E27FC236}">
                <a16:creationId xmlns:a16="http://schemas.microsoft.com/office/drawing/2014/main" id="{DA888E99-F959-4EC0-8D0B-FB22F66520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2286000"/>
            <a:ext cx="8839200" cy="1143000"/>
          </a:xfrm>
        </p:spPr>
        <p:txBody>
          <a:bodyPr/>
          <a:lstStyle/>
          <a:p>
            <a:pPr algn="r" eaLnBrk="1" hangingPunct="1"/>
            <a:r>
              <a:rPr lang="cs-CZ" altLang="de-DE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Hospodářská soutěž v EU</a:t>
            </a:r>
            <a:br>
              <a:rPr lang="cs-CZ" altLang="de-DE" sz="36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</a:br>
            <a:r>
              <a:rPr lang="cs-CZ" altLang="de-DE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IV. Aplikace v oblasti antitrustu</a:t>
            </a:r>
          </a:p>
        </p:txBody>
      </p:sp>
      <p:sp>
        <p:nvSpPr>
          <p:cNvPr id="2052" name="Text Box 28">
            <a:extLst>
              <a:ext uri="{FF2B5EF4-FFF2-40B4-BE49-F238E27FC236}">
                <a16:creationId xmlns:a16="http://schemas.microsoft.com/office/drawing/2014/main" id="{1E23776C-3937-4F22-A895-1D56BC3A5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87975"/>
            <a:ext cx="1612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Michal Petr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B1E68B36-5ABE-43BD-951B-046FC10E00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76250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Šetření na místě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id="{98E0364D-5816-46DB-A407-6C0F56AEA5A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1916113"/>
            <a:ext cx="8928100" cy="41767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Šetření v obchodních i jiných než obchodních prostorách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Komise, ÚOHS obdobně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Vstupovat</a:t>
            </a:r>
            <a:r>
              <a:rPr lang="cs-CZ" altLang="cs-CZ" sz="2400">
                <a:latin typeface="Times New Roman" panose="02020603050405020304" pitchFamily="18" charset="0"/>
              </a:rPr>
              <a:t> do všech prostorů, na pozemky a do dopravních prostředků podniků a sdružení podniků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Kontrolovat</a:t>
            </a:r>
            <a:r>
              <a:rPr lang="cs-CZ" altLang="cs-CZ" sz="2400">
                <a:latin typeface="Times New Roman" panose="02020603050405020304" pitchFamily="18" charset="0"/>
              </a:rPr>
              <a:t> účetní knihy a ostatní obchodní záznamy bez ohledu na to, v jaké formě jsou uloženy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Kopírovat</a:t>
            </a:r>
            <a:r>
              <a:rPr lang="cs-CZ" altLang="cs-CZ" sz="2400">
                <a:latin typeface="Times New Roman" panose="02020603050405020304" pitchFamily="18" charset="0"/>
              </a:rPr>
              <a:t> nebo získávat v jakékoli formě kopie nebo výpisy z těchto knih nebo záznamů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Pečetit</a:t>
            </a:r>
            <a:r>
              <a:rPr lang="cs-CZ" altLang="cs-CZ" sz="2400">
                <a:latin typeface="Times New Roman" panose="02020603050405020304" pitchFamily="18" charset="0"/>
              </a:rPr>
              <a:t> kterékoli podnikatelské prostory a účetní knihy nebo záznamy v rozsahu nezbytném pro kontrolu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Klást otázky</a:t>
            </a:r>
            <a:r>
              <a:rPr lang="cs-CZ" altLang="cs-CZ" sz="2400">
                <a:latin typeface="Times New Roman" panose="02020603050405020304" pitchFamily="18" charset="0"/>
              </a:rPr>
              <a:t> týkající se předmětu a účelu kontroly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B030A646-A71B-49B5-93D6-C11C49CD8E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76250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Písemná žádost o informace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4F323725-62B2-4387-95C4-F4EF29B7E5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1916113"/>
            <a:ext cx="8928100" cy="41767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Zákaz sebeobviňování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Povinnost zodpovědět „faktické“ otázky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Právo nevypovídat?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5E83C7B9-D692-4850-9D1F-1762652F28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4763" y="908050"/>
            <a:ext cx="9144001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IV. Řízení komise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788B46AC-2A6A-463A-A5A3-260E7F38A65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420938"/>
            <a:ext cx="8785225" cy="3671887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Neformální „prověřovací“ fáze</a:t>
            </a:r>
            <a:endParaRPr lang="cs-CZ" altLang="cs-CZ" sz="3500" i="1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Zahájení „formálního“ řízení </a:t>
            </a:r>
            <a:r>
              <a:rPr lang="cs-CZ" altLang="cs-CZ" sz="3500" i="1">
                <a:latin typeface="Times New Roman" panose="02020603050405020304" pitchFamily="18" charset="0"/>
              </a:rPr>
              <a:t>(dawn raid)</a:t>
            </a:r>
            <a:endParaRPr lang="cs-CZ" altLang="cs-CZ" sz="350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Sdělení výhrad (S. O.)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Rozhodnutí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endParaRPr lang="cs-CZ" altLang="cs-CZ" sz="350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sz="3500" i="1">
                <a:latin typeface="Times New Roman" panose="02020603050405020304" pitchFamily="18" charset="0"/>
              </a:rPr>
              <a:t>? Právo na nezávislý soud?</a:t>
            </a:r>
            <a:endParaRPr lang="en-US" altLang="cs-CZ" sz="35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7770E976-FDA6-4B73-9075-85F603DE2B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Rozhodnutí Komise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4C913220-6C19-4180-8E10-D5AEE01D8DF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2636838"/>
            <a:ext cx="8785225" cy="39608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Absence důvodu k zásahu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Odložení věci – neprokázání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Shledání porušení soutěžního práva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Pokuta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Opatření k nápravě (strukturální, behaviorální)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Specifické formy rozhodnutí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Závazky – náprava situace bez deklarace protiprávnosti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Narovnání (u kartelů) – snížení pokuty po přiznání se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Znovu </a:t>
            </a:r>
            <a:r>
              <a:rPr lang="cs-CZ" altLang="cs-CZ" sz="2800" i="1">
                <a:latin typeface="Times New Roman" panose="02020603050405020304" pitchFamily="18" charset="0"/>
              </a:rPr>
              <a:t>ne bis in idem</a:t>
            </a:r>
            <a:r>
              <a:rPr lang="cs-CZ" altLang="cs-CZ" sz="2800">
                <a:latin typeface="Times New Roman" panose="02020603050405020304" pitchFamily="18" charset="0"/>
              </a:rPr>
              <a:t>: další řízení po rozhodnutí Komise?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zápatí 4">
            <a:extLst>
              <a:ext uri="{FF2B5EF4-FFF2-40B4-BE49-F238E27FC236}">
                <a16:creationId xmlns:a16="http://schemas.microsoft.com/office/drawing/2014/main" id="{ECCDF57A-82BD-4D01-869D-2D079AD06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Úřad pro ochranu hospodářské soutěže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085E301D-8806-4609-8A6F-CF16E4612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27E941F-C51E-4728-B48C-D3E94D797CC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Sankce</a:t>
            </a:r>
          </a:p>
        </p:txBody>
      </p:sp>
      <p:sp>
        <p:nvSpPr>
          <p:cNvPr id="280580" name="Text Box 4">
            <a:extLst>
              <a:ext uri="{FF2B5EF4-FFF2-40B4-BE49-F238E27FC236}">
                <a16:creationId xmlns:a16="http://schemas.microsoft.com/office/drawing/2014/main" id="{37754519-BDAB-4246-A17E-B766E0D94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962400"/>
            <a:ext cx="862647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Pokud rozhoduje ÚOHS: § 22a ZOHS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Pokud rozhoduje Komise: čl. 23 Nařízení 1/2003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Za porušení soutěžního práva je možné uložit pokutu až do výše </a:t>
            </a:r>
            <a:r>
              <a:rPr lang="cs-CZ" altLang="de-DE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10 % ročního obratu</a:t>
            </a: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příslušného soutěžitele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76BFF57B-DA37-434E-ACDD-DBA874870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DA2A5CF-4111-4624-84F8-7B35726116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V. Program leniency</a:t>
            </a:r>
          </a:p>
        </p:txBody>
      </p:sp>
      <p:sp>
        <p:nvSpPr>
          <p:cNvPr id="284676" name="Text Box 4">
            <a:extLst>
              <a:ext uri="{FF2B5EF4-FFF2-40B4-BE49-F238E27FC236}">
                <a16:creationId xmlns:a16="http://schemas.microsoft.com/office/drawing/2014/main" id="{6BC842F5-C30A-4955-8C40-9AD4DC6E6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8626475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de-DE" sz="2400" b="1">
                <a:latin typeface="Times New Roman" panose="02020603050405020304" pitchFamily="18" charset="0"/>
              </a:rPr>
              <a:t>Východiska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>
                <a:latin typeface="Times New Roman" panose="02020603050405020304" pitchFamily="18" charset="0"/>
              </a:rPr>
              <a:t>Kartelové dohody mají mimořádně negativní dopad na hospodářskou soutěž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>
                <a:latin typeface="Times New Roman" panose="02020603050405020304" pitchFamily="18" charset="0"/>
              </a:rPr>
              <a:t>Při jejich odhalení hrozí jejich účastníkům značné sankce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>
                <a:latin typeface="Times New Roman" panose="02020603050405020304" pitchFamily="18" charset="0"/>
              </a:rPr>
              <a:t>Dohody jsou maximálně utajovány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>
                <a:latin typeface="Times New Roman" panose="02020603050405020304" pitchFamily="18" charset="0"/>
              </a:rPr>
              <a:t>Program </a:t>
            </a:r>
            <a:r>
              <a:rPr lang="cs-CZ" altLang="de-DE" sz="2400" i="1">
                <a:latin typeface="Times New Roman" panose="02020603050405020304" pitchFamily="18" charset="0"/>
              </a:rPr>
              <a:t>leniency </a:t>
            </a:r>
            <a:r>
              <a:rPr lang="cs-CZ" altLang="de-DE" sz="2400">
                <a:latin typeface="Times New Roman" panose="02020603050405020304" pitchFamily="18" charset="0"/>
              </a:rPr>
              <a:t>dává účastníkům dohody možnost vyhnout se úplně nebo částečně postihu za účast na ní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de-DE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Prameny</a:t>
            </a:r>
            <a:r>
              <a:rPr lang="cs-CZ" altLang="de-DE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de-DE" sz="2400">
                <a:latin typeface="Times New Roman" panose="02020603050405020304" pitchFamily="18" charset="0"/>
              </a:rPr>
              <a:t>ÚOHS: sdělení předsedy (</a:t>
            </a:r>
            <a:r>
              <a:rPr lang="cs-CZ" altLang="de-DE" sz="2400">
                <a:latin typeface="Times New Roman" panose="02020603050405020304" pitchFamily="18" charset="0"/>
                <a:hlinkClick r:id="rId3"/>
              </a:rPr>
              <a:t>www.compet.cz</a:t>
            </a:r>
            <a:r>
              <a:rPr lang="cs-CZ" altLang="de-DE" sz="2400">
                <a:latin typeface="Times New Roman" panose="02020603050405020304" pitchFamily="18" charset="0"/>
              </a:rPr>
              <a:t>)</a:t>
            </a:r>
            <a:endParaRPr lang="cs-CZ" altLang="de-DE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de-DE" sz="2400">
                <a:latin typeface="Times New Roman" panose="02020603050405020304" pitchFamily="18" charset="0"/>
              </a:rPr>
              <a:t>Komise: </a:t>
            </a:r>
            <a:r>
              <a:rPr lang="cs-CZ" altLang="de-DE" sz="2400">
                <a:latin typeface="Times New Roman" panose="02020603050405020304" pitchFamily="18" charset="0"/>
                <a:cs typeface="Times New Roman" panose="02020603050405020304" pitchFamily="18" charset="0"/>
              </a:rPr>
              <a:t>Oznámení EK ÚV C 298, 8.12.2006, s. 17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70C218BC-759A-4E77-B906-7A3F89BDB8A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Leniency I.A: imunita za „dawn raid“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2C732F6F-F2BC-4649-BA69-3B9CFCC0AB4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068638"/>
            <a:ext cx="8785225" cy="3024187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3100">
                <a:latin typeface="Times New Roman" panose="02020603050405020304" pitchFamily="18" charset="0"/>
              </a:rPr>
              <a:t>Podmínky pro </a:t>
            </a:r>
            <a:r>
              <a:rPr lang="cs-CZ" altLang="cs-CZ" sz="3100" u="sng">
                <a:latin typeface="Times New Roman" panose="02020603050405020304" pitchFamily="18" charset="0"/>
              </a:rPr>
              <a:t>prvního</a:t>
            </a:r>
            <a:r>
              <a:rPr lang="cs-CZ" altLang="cs-CZ" sz="3100">
                <a:latin typeface="Times New Roman" panose="02020603050405020304" pitchFamily="18" charset="0"/>
              </a:rPr>
              <a:t> žadatele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Informace potřebné pro šetření na místě</a:t>
            </a:r>
          </a:p>
          <a:p>
            <a:pPr marL="990600" lvl="1" indent="-533400" algn="just" eaLnBrk="1" hangingPunct="1">
              <a:buFontTx/>
              <a:buChar char="–"/>
            </a:pPr>
            <a:r>
              <a:rPr lang="cs-CZ" altLang="cs-CZ">
                <a:latin typeface="Times New Roman" panose="02020603050405020304" pitchFamily="18" charset="0"/>
              </a:rPr>
              <a:t>fungování kartelu</a:t>
            </a:r>
          </a:p>
          <a:p>
            <a:pPr marL="990600" lvl="1" indent="-533400" algn="just" eaLnBrk="1" hangingPunct="1">
              <a:buFontTx/>
              <a:buChar char="–"/>
            </a:pPr>
            <a:r>
              <a:rPr lang="cs-CZ" altLang="cs-CZ">
                <a:latin typeface="Times New Roman" panose="02020603050405020304" pitchFamily="18" charset="0"/>
              </a:rPr>
              <a:t>„</a:t>
            </a:r>
            <a:r>
              <a:rPr lang="cs-CZ" altLang="cs-CZ" i="1">
                <a:latin typeface="Times New Roman" panose="02020603050405020304" pitchFamily="18" charset="0"/>
              </a:rPr>
              <a:t>targeted inspection</a:t>
            </a:r>
            <a:r>
              <a:rPr lang="cs-CZ" altLang="cs-CZ">
                <a:latin typeface="Times New Roman" panose="02020603050405020304" pitchFamily="18" charset="0"/>
              </a:rPr>
              <a:t>“: včetně eg. polohy kanceláří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Úřad tyto informace neměl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DA81F20E-232C-470E-B675-BE0A03A70B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Leniency I.B: imunita za „prokázání“</a:t>
            </a: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id="{A7CFADE2-86BA-4223-8955-CFCF7DB41F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068638"/>
            <a:ext cx="8785225" cy="3024187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3500">
                <a:latin typeface="Times New Roman" panose="02020603050405020304" pitchFamily="18" charset="0"/>
              </a:rPr>
              <a:t>Podmínky pro </a:t>
            </a:r>
            <a:r>
              <a:rPr lang="cs-CZ" altLang="cs-CZ" sz="3500" u="sng">
                <a:latin typeface="Times New Roman" panose="02020603050405020304" pitchFamily="18" charset="0"/>
              </a:rPr>
              <a:t>prvního</a:t>
            </a:r>
            <a:r>
              <a:rPr lang="cs-CZ" altLang="cs-CZ" sz="3500">
                <a:latin typeface="Times New Roman" panose="02020603050405020304" pitchFamily="18" charset="0"/>
              </a:rPr>
              <a:t> žadatele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Informace potřebné pro prokázání dohody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Úřad tyto informace neměl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Neposkytnuta imunita dle I.A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44F6DE80-69DD-4E35-8E01-6F726CD8E9E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Leniency II: snížení pokuty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06AA98DD-5C35-4D1A-B4B0-548CAD323E2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068638"/>
            <a:ext cx="8785225" cy="3024187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3500">
                <a:latin typeface="Times New Roman" panose="02020603050405020304" pitchFamily="18" charset="0"/>
              </a:rPr>
              <a:t>Podmínky pro žadatele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Informace představující </a:t>
            </a:r>
            <a:r>
              <a:rPr lang="cs-CZ" altLang="cs-CZ" sz="3500" i="1">
                <a:latin typeface="Times New Roman" panose="02020603050405020304" pitchFamily="18" charset="0"/>
              </a:rPr>
              <a:t>významnou přidanou hodnotu (significant added value)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V případě žadatele ne-přitěžující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6F000701-241D-4BF7-B86E-0DCB0492709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Leniency II: rozsah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D1A5FD8E-065F-4241-A746-F6BEDBCF972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933825"/>
            <a:ext cx="8785225" cy="215900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1. žadatel: 30 – 50 %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2. žadatel: 20 – 50 %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další žadatelé: do 20 %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503CADD2-E927-477A-96E0-0FB26D756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65090B1-0C5A-41FC-AF2A-71FC484CFF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524000"/>
            <a:ext cx="77724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Struktura</a:t>
            </a:r>
            <a:r>
              <a:rPr lang="cs-CZ" altLang="cs-CZ"/>
              <a:t> </a:t>
            </a:r>
            <a:r>
              <a:rPr lang="cs-CZ" altLang="cs-CZ" sz="3600" b="1" i="1">
                <a:latin typeface="Verdana" panose="020B0604030504040204" pitchFamily="34" charset="0"/>
              </a:rPr>
              <a:t>prezentace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40865A46-D383-4A7E-8FAE-86AD60A93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221163"/>
            <a:ext cx="86264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romanUcPeriod"/>
            </a:pPr>
            <a:r>
              <a:rPr lang="cs-CZ" altLang="cs-CZ" sz="2800">
                <a:latin typeface="Times New Roman" panose="02020603050405020304" pitchFamily="18" charset="0"/>
              </a:rPr>
              <a:t>Prosazování soutěžního práva</a:t>
            </a:r>
          </a:p>
          <a:p>
            <a:pPr eaLnBrk="1" hangingPunct="1">
              <a:spcBef>
                <a:spcPct val="0"/>
              </a:spcBef>
              <a:buFontTx/>
              <a:buAutoNum type="romanUcPeriod"/>
            </a:pPr>
            <a:r>
              <a:rPr lang="cs-CZ" altLang="cs-CZ" sz="2800">
                <a:latin typeface="Times New Roman" panose="02020603050405020304" pitchFamily="18" charset="0"/>
              </a:rPr>
              <a:t>ECN a její fungování</a:t>
            </a:r>
          </a:p>
          <a:p>
            <a:pPr eaLnBrk="1" hangingPunct="1">
              <a:spcBef>
                <a:spcPct val="0"/>
              </a:spcBef>
              <a:buFontTx/>
              <a:buAutoNum type="romanUcPeriod"/>
            </a:pPr>
            <a:r>
              <a:rPr lang="cs-CZ" altLang="cs-CZ" sz="2800">
                <a:latin typeface="Times New Roman" panose="02020603050405020304" pitchFamily="18" charset="0"/>
              </a:rPr>
              <a:t> Vyšetřovací úkony</a:t>
            </a:r>
            <a:endParaRPr lang="cs-CZ" altLang="cs-CZ" sz="2800" i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AutoNum type="romanUcPeriod"/>
            </a:pPr>
            <a:r>
              <a:rPr lang="cs-CZ" altLang="cs-CZ" sz="2800">
                <a:latin typeface="Times New Roman" panose="02020603050405020304" pitchFamily="18" charset="0"/>
              </a:rPr>
              <a:t> Program Leniency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8FC40FC4-DB6F-44F5-9C18-6193430D91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Souhrnné žádosti –Leniency I.A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8598E353-BE55-4D2D-89DB-32EB0697D3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636838"/>
            <a:ext cx="8785225" cy="3455987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Pokud Komise „dobře umístěna“: dopad 3+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Žádost ke Komisi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Obsah: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sz="2600">
                <a:latin typeface="Times New Roman" panose="02020603050405020304" pitchFamily="18" charset="0"/>
              </a:rPr>
              <a:t>základní identifikace kartelu, účastníků a trhu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sz="2600">
                <a:latin typeface="Times New Roman" panose="02020603050405020304" pitchFamily="18" charset="0"/>
              </a:rPr>
              <a:t>ve kterých státech důkazy, kde podána žádost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Potvrzení o přijetí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Možnost žádat dodatečné informace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9182A515-BBBA-4E62-9B37-90697E0848A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Děkuji Vám za pozornost …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54A6E09C-61B7-4472-B27F-1DF9BEE01C1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4149725"/>
            <a:ext cx="8785225" cy="1511300"/>
          </a:xfrm>
        </p:spPr>
        <p:txBody>
          <a:bodyPr/>
          <a:lstStyle/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r>
              <a:rPr lang="cs-CZ" altLang="cs-CZ" sz="2000">
                <a:latin typeface="Times New Roman" panose="02020603050405020304" pitchFamily="18" charset="0"/>
              </a:rPr>
              <a:t>Michal PETR</a:t>
            </a:r>
          </a:p>
          <a:p>
            <a:pPr marL="609600" indent="-609600" algn="l" eaLnBrk="1" hangingPunct="1"/>
            <a:r>
              <a:rPr lang="cs-CZ" altLang="cs-CZ" sz="2000">
                <a:latin typeface="Times New Roman" panose="02020603050405020304" pitchFamily="18" charset="0"/>
                <a:hlinkClick r:id="rId3"/>
              </a:rPr>
              <a:t>michal.petr@upol.cz</a:t>
            </a:r>
            <a:r>
              <a:rPr lang="cs-CZ" altLang="cs-CZ" sz="2000">
                <a:latin typeface="Times New Roman" panose="02020603050405020304" pitchFamily="18" charset="0"/>
              </a:rPr>
              <a:t>  </a:t>
            </a: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CBB053F-5A68-4F9C-B8B3-3C6EB162A0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7651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I. Prosazování soutěžního práva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D42EB854-C746-491A-8D5E-E7E350240A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338" y="1989138"/>
            <a:ext cx="9144000" cy="4392612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800" b="1">
                <a:latin typeface="Times New Roman" panose="02020603050405020304" pitchFamily="18" charset="0"/>
              </a:rPr>
              <a:t>Veřejné prosazování </a:t>
            </a:r>
            <a:r>
              <a:rPr lang="cs-CZ" altLang="cs-CZ" sz="2800" b="1" i="1">
                <a:latin typeface="Times New Roman" panose="02020603050405020304" pitchFamily="18" charset="0"/>
              </a:rPr>
              <a:t>(public enforcement)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soutěžním orgánem (Komise, NCA)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z úřední povinnosti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rozsáhlé vyšetřovací pravomoci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Tresty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Připravovaná harmonizace – Směrnice „ECN+“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800" b="1">
                <a:latin typeface="Times New Roman" panose="02020603050405020304" pitchFamily="18" charset="0"/>
              </a:rPr>
              <a:t>Soukromé prosazování (</a:t>
            </a:r>
            <a:r>
              <a:rPr lang="cs-CZ" altLang="cs-CZ" sz="2800" b="1" i="1">
                <a:latin typeface="Times New Roman" panose="02020603050405020304" pitchFamily="18" charset="0"/>
              </a:rPr>
              <a:t>private enforcement</a:t>
            </a:r>
            <a:r>
              <a:rPr lang="cs-CZ" altLang="cs-CZ" sz="2800" b="1">
                <a:latin typeface="Times New Roman" panose="02020603050405020304" pitchFamily="18" charset="0"/>
              </a:rPr>
              <a:t>)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civilní soudy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v soukromém zájmu – na základě žaloby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800" b="1">
                <a:latin typeface="Times New Roman" panose="02020603050405020304" pitchFamily="18" charset="0"/>
              </a:rPr>
              <a:t>Trestní prosazování (národní trestní právo)</a:t>
            </a:r>
          </a:p>
          <a:p>
            <a:pPr marL="609600" indent="-609600" algn="just" eaLnBrk="1" hangingPunct="1">
              <a:lnSpc>
                <a:spcPct val="90000"/>
              </a:lnSpc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C271F5CA-B3BB-4DF0-888B-0BB581D3C5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7651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II. ECN a její fungování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ACA94556-D0ED-40A0-88EC-535B538313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357563"/>
            <a:ext cx="8785225" cy="25209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 dirty="0">
                <a:latin typeface="Times New Roman" panose="02020603050405020304" pitchFamily="18" charset="0"/>
              </a:rPr>
              <a:t>ECN sdružuje 28 NCA a Komisi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alokace případů – nalezení „dobře umístěného“ orgánu (viz)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konzistentní rozhodování – „dohled“ Komise (viz)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provádění vyšetřovacích úkonů a předávání důkazů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spolupráce na budování společné „soutěžní kultury“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 sz="2800" dirty="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Směrnice 2019/1/EU </a:t>
            </a:r>
            <a:r>
              <a:rPr lang="cs-CZ" altLang="cs-CZ" sz="2800" i="1" dirty="0">
                <a:latin typeface="Times New Roman" panose="02020603050405020304" pitchFamily="18" charset="0"/>
              </a:rPr>
              <a:t>ECN+</a:t>
            </a:r>
            <a:endParaRPr lang="cs-CZ" altLang="cs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0E5B195C-E23B-4A49-8AF6-86329A244F5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„Dobře umístěný“ orgán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3CA20555-AC9A-47DC-A9B2-174F89FC64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213100"/>
            <a:ext cx="8785225" cy="287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>
                <a:latin typeface="Times New Roman" panose="02020603050405020304" pitchFamily="18" charset="0"/>
              </a:rPr>
              <a:t>Komise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Případy „3 +“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Zásadní právní otázky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>
                <a:latin typeface="Times New Roman" panose="02020603050405020304" pitchFamily="18" charset="0"/>
              </a:rPr>
              <a:t>NCA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Materiální vztah k jurisdikci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Schopnost prokázat porušení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Schopnost zastavit porušování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462180C3-29CA-438F-8811-EF987F8D19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„Dobře umístěný“ orgán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0418C892-555A-43E0-9B4A-732A9FAAEE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213100"/>
            <a:ext cx="8785225" cy="287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>
                <a:latin typeface="Times New Roman" panose="02020603050405020304" pitchFamily="18" charset="0"/>
              </a:rPr>
              <a:t>„Dobře“, nikoliv „nejlépe“ umístěný orgán – problém paralelních řízení a </a:t>
            </a:r>
            <a:r>
              <a:rPr lang="cs-CZ" altLang="cs-CZ" sz="2800" b="1" i="1">
                <a:latin typeface="Times New Roman" panose="02020603050405020304" pitchFamily="18" charset="0"/>
              </a:rPr>
              <a:t>ne bis in idem</a:t>
            </a:r>
            <a:endParaRPr lang="cs-CZ" altLang="cs-CZ" sz="2800" b="1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Více NCA (Komise) „vedle“ sebe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Více NCA (Komise) „po“ sobě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3187D5F9-6E37-4AE8-893B-1881490C8B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„kontrola“ Komise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id="{C8325030-703A-4049-9B00-3B085B190F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292600"/>
            <a:ext cx="8785225" cy="1871663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Povinnost NCA informovat Komisi 30 dní před vydáním rozhodnutí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Možnost Komise „odebrat“ případ NCA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Stát má Komisi informovat a soudních rozhodnutích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47812D59-02C1-43DE-BA3E-63F33A7D89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III. Vyšetřování v rámci ECN</a:t>
            </a:r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EBAA6681-84DE-4DA5-81F7-BBBE6CAA01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357563"/>
            <a:ext cx="8785225" cy="273526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Unijní právo stanoví jen vyšetřovací oprávnění Komise 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Možnost dožádání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Důkaz provedený v jednom státě lze bez dalšího použít jako důkaz ve státě jiném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Základem neohlášené šetření na místě </a:t>
            </a:r>
            <a:r>
              <a:rPr lang="cs-CZ" altLang="cs-CZ" sz="2800" i="1">
                <a:latin typeface="Times New Roman" panose="02020603050405020304" pitchFamily="18" charset="0"/>
              </a:rPr>
              <a:t>(dawn raid)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03EF89D-3302-4CBF-9B56-94B5E9F02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BB785BC-ABE4-4122-80E9-B9D3027669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ad Vyšetřovací oprávnění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0C60C527-2F4C-45EE-B750-1278899E8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819400"/>
            <a:ext cx="8626475" cy="333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Komise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provádí šetření sama (za asistence NCA), nebo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pověří NCA provedením šetření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NCA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provádí vlastní šetření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asistuje při šetření Komise (včetně eg. policie)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musí provést šetření na dožádání Komise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může provést šetření na dožádání jiného NCA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 UOHS_1">
  <a:themeElements>
    <a:clrScheme name="Prezentace UOHS_1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Prezentace UOHS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UOHS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UOHS_1</Template>
  <TotalTime>939</TotalTime>
  <Words>776</Words>
  <Application>Microsoft Office PowerPoint</Application>
  <PresentationFormat>Předvádění na obrazovce (4:3)</PresentationFormat>
  <Paragraphs>135</Paragraphs>
  <Slides>21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Times New Roman</vt:lpstr>
      <vt:lpstr>Verdana</vt:lpstr>
      <vt:lpstr>Wingdings</vt:lpstr>
      <vt:lpstr>Prezentace UOHS_1</vt:lpstr>
      <vt:lpstr>Hospodářská soutěž v EU IV. Aplikace v oblasti antitrustu</vt:lpstr>
      <vt:lpstr>Struktura prezentace</vt:lpstr>
      <vt:lpstr>I. Prosazování soutěžního práva</vt:lpstr>
      <vt:lpstr>II. ECN a její fungování</vt:lpstr>
      <vt:lpstr>ad „Dobře umístěný“ orgán</vt:lpstr>
      <vt:lpstr>ad „Dobře umístěný“ orgán</vt:lpstr>
      <vt:lpstr>ad „kontrola“ Komise</vt:lpstr>
      <vt:lpstr>III. Vyšetřování v rámci ECN</vt:lpstr>
      <vt:lpstr>ad Vyšetřovací oprávnění</vt:lpstr>
      <vt:lpstr>Šetření na místě</vt:lpstr>
      <vt:lpstr>Písemná žádost o informace</vt:lpstr>
      <vt:lpstr>IV. Řízení komise</vt:lpstr>
      <vt:lpstr>Rozhodnutí Komise</vt:lpstr>
      <vt:lpstr>Sankce</vt:lpstr>
      <vt:lpstr>V. Program leniency</vt:lpstr>
      <vt:lpstr>Leniency I.A: imunita za „dawn raid“</vt:lpstr>
      <vt:lpstr>Leniency I.B: imunita za „prokázání“</vt:lpstr>
      <vt:lpstr>Leniency II: snížení pokuty</vt:lpstr>
      <vt:lpstr>ad Leniency II: rozsah</vt:lpstr>
      <vt:lpstr>Souhrnné žádosti –Leniency I.A</vt:lpstr>
      <vt:lpstr>Děkuji Vám za pozornost …</vt:lpstr>
    </vt:vector>
  </TitlesOfParts>
  <Company>ÚOHS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zhan</dc:creator>
  <cp:lastModifiedBy>Michal Petr</cp:lastModifiedBy>
  <cp:revision>44</cp:revision>
  <dcterms:created xsi:type="dcterms:W3CDTF">2006-10-17T14:01:25Z</dcterms:created>
  <dcterms:modified xsi:type="dcterms:W3CDTF">2020-11-18T12:56:22Z</dcterms:modified>
</cp:coreProperties>
</file>