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8"/>
  </p:handoutMasterIdLst>
  <p:sldIdLst>
    <p:sldId id="256" r:id="rId2"/>
    <p:sldId id="272" r:id="rId3"/>
    <p:sldId id="264" r:id="rId4"/>
    <p:sldId id="273" r:id="rId5"/>
    <p:sldId id="257" r:id="rId6"/>
    <p:sldId id="258" r:id="rId7"/>
    <p:sldId id="271" r:id="rId8"/>
    <p:sldId id="268" r:id="rId9"/>
    <p:sldId id="262" r:id="rId10"/>
    <p:sldId id="265" r:id="rId11"/>
    <p:sldId id="269" r:id="rId12"/>
    <p:sldId id="266" r:id="rId13"/>
    <p:sldId id="270" r:id="rId14"/>
    <p:sldId id="263" r:id="rId15"/>
    <p:sldId id="259" r:id="rId16"/>
    <p:sldId id="260" r:id="rId17"/>
    <p:sldId id="261" r:id="rId18"/>
    <p:sldId id="267" r:id="rId19"/>
    <p:sldId id="275" r:id="rId20"/>
    <p:sldId id="277" r:id="rId21"/>
    <p:sldId id="279" r:id="rId22"/>
    <p:sldId id="281" r:id="rId23"/>
    <p:sldId id="283" r:id="rId24"/>
    <p:sldId id="285" r:id="rId25"/>
    <p:sldId id="287" r:id="rId26"/>
    <p:sldId id="289" r:id="rId2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3129A7-D80B-40AB-8D63-52D3FCF58A3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CABE11B-2FB1-4DF5-98A8-25D0CD640B10}">
      <dgm:prSet phldrT="[Text]"/>
      <dgm:spPr/>
      <dgm:t>
        <a:bodyPr/>
        <a:lstStyle/>
        <a:p>
          <a:r>
            <a:rPr lang="cs-CZ" dirty="0"/>
            <a:t>Kvalitativní výzkum</a:t>
          </a:r>
        </a:p>
      </dgm:t>
    </dgm:pt>
    <dgm:pt modelId="{F9CD3DD3-2CD2-4000-A084-9FDB0887E558}" type="parTrans" cxnId="{5CD76ABD-AAC7-460E-A6DC-1BC01CFD604D}">
      <dgm:prSet/>
      <dgm:spPr/>
      <dgm:t>
        <a:bodyPr/>
        <a:lstStyle/>
        <a:p>
          <a:endParaRPr lang="cs-CZ"/>
        </a:p>
      </dgm:t>
    </dgm:pt>
    <dgm:pt modelId="{92B39630-9AD8-46A3-959D-FD42B4E2A2A2}" type="sibTrans" cxnId="{5CD76ABD-AAC7-460E-A6DC-1BC01CFD604D}">
      <dgm:prSet/>
      <dgm:spPr/>
      <dgm:t>
        <a:bodyPr/>
        <a:lstStyle/>
        <a:p>
          <a:endParaRPr lang="cs-CZ"/>
        </a:p>
      </dgm:t>
    </dgm:pt>
    <dgm:pt modelId="{98BB709C-4DD3-4B7F-922E-44437C3E74CB}">
      <dgm:prSet phldrT="[Text]"/>
      <dgm:spPr/>
      <dgm:t>
        <a:bodyPr/>
        <a:lstStyle/>
        <a:p>
          <a:r>
            <a:rPr lang="cs-CZ" dirty="0"/>
            <a:t>Hypotézy</a:t>
          </a:r>
        </a:p>
      </dgm:t>
    </dgm:pt>
    <dgm:pt modelId="{F08D0247-B1CA-459A-B440-805E42A7D8C9}" type="parTrans" cxnId="{7C7EA55E-0A85-4809-B774-990D627F3C23}">
      <dgm:prSet/>
      <dgm:spPr/>
      <dgm:t>
        <a:bodyPr/>
        <a:lstStyle/>
        <a:p>
          <a:endParaRPr lang="cs-CZ"/>
        </a:p>
      </dgm:t>
    </dgm:pt>
    <dgm:pt modelId="{105CECDF-F1FC-4D40-BF9C-4A1ABC490F89}" type="sibTrans" cxnId="{7C7EA55E-0A85-4809-B774-990D627F3C23}">
      <dgm:prSet/>
      <dgm:spPr/>
      <dgm:t>
        <a:bodyPr/>
        <a:lstStyle/>
        <a:p>
          <a:endParaRPr lang="cs-CZ"/>
        </a:p>
      </dgm:t>
    </dgm:pt>
    <dgm:pt modelId="{9EA096FA-CB10-4B81-B94F-91695576B11E}">
      <dgm:prSet phldrT="[Text]"/>
      <dgm:spPr/>
      <dgm:t>
        <a:bodyPr/>
        <a:lstStyle/>
        <a:p>
          <a:r>
            <a:rPr lang="cs-CZ" dirty="0"/>
            <a:t>Kvantitativní výzkum</a:t>
          </a:r>
        </a:p>
      </dgm:t>
    </dgm:pt>
    <dgm:pt modelId="{3592A641-3B5C-4C38-B2F2-CC8C4AC8A802}" type="parTrans" cxnId="{29B89A7C-F85D-43D3-982C-6E84EDD48A26}">
      <dgm:prSet/>
      <dgm:spPr/>
      <dgm:t>
        <a:bodyPr/>
        <a:lstStyle/>
        <a:p>
          <a:endParaRPr lang="cs-CZ"/>
        </a:p>
      </dgm:t>
    </dgm:pt>
    <dgm:pt modelId="{3948B38E-42E8-4F9A-A5B0-198C769A99FA}" type="sibTrans" cxnId="{29B89A7C-F85D-43D3-982C-6E84EDD48A26}">
      <dgm:prSet/>
      <dgm:spPr/>
      <dgm:t>
        <a:bodyPr/>
        <a:lstStyle/>
        <a:p>
          <a:endParaRPr lang="cs-CZ"/>
        </a:p>
      </dgm:t>
    </dgm:pt>
    <dgm:pt modelId="{6CE57F21-9215-4B32-99D9-0C3B0B9A153D}">
      <dgm:prSet phldrT="[Text]"/>
      <dgm:spPr/>
      <dgm:t>
        <a:bodyPr/>
        <a:lstStyle/>
        <a:p>
          <a:r>
            <a:rPr lang="cs-CZ" dirty="0"/>
            <a:t>Potvrzení vyvrácení</a:t>
          </a:r>
        </a:p>
      </dgm:t>
    </dgm:pt>
    <dgm:pt modelId="{EB4118B6-6463-47C6-A857-E6E3082A4EF3}" type="parTrans" cxnId="{B871AB7B-0568-4B47-AD0B-F583973F9A6C}">
      <dgm:prSet/>
      <dgm:spPr/>
      <dgm:t>
        <a:bodyPr/>
        <a:lstStyle/>
        <a:p>
          <a:endParaRPr lang="cs-CZ"/>
        </a:p>
      </dgm:t>
    </dgm:pt>
    <dgm:pt modelId="{670DB756-729D-474C-A12C-D7BE1DBB3F3D}" type="sibTrans" cxnId="{B871AB7B-0568-4B47-AD0B-F583973F9A6C}">
      <dgm:prSet/>
      <dgm:spPr/>
      <dgm:t>
        <a:bodyPr/>
        <a:lstStyle/>
        <a:p>
          <a:endParaRPr lang="cs-CZ"/>
        </a:p>
      </dgm:t>
    </dgm:pt>
    <dgm:pt modelId="{9C022D2E-0BBF-4E8A-9808-EE5289A9B861}" type="pres">
      <dgm:prSet presAssocID="{CE3129A7-D80B-40AB-8D63-52D3FCF58A33}" presName="cycle" presStyleCnt="0">
        <dgm:presLayoutVars>
          <dgm:dir/>
          <dgm:resizeHandles val="exact"/>
        </dgm:presLayoutVars>
      </dgm:prSet>
      <dgm:spPr/>
    </dgm:pt>
    <dgm:pt modelId="{F603410D-6112-41A0-BCBE-B29ACAD7C4DC}" type="pres">
      <dgm:prSet presAssocID="{4CABE11B-2FB1-4DF5-98A8-25D0CD640B10}" presName="node" presStyleLbl="node1" presStyleIdx="0" presStyleCnt="4">
        <dgm:presLayoutVars>
          <dgm:bulletEnabled val="1"/>
        </dgm:presLayoutVars>
      </dgm:prSet>
      <dgm:spPr/>
    </dgm:pt>
    <dgm:pt modelId="{D767B591-DFB5-496A-A772-E7F94C8B5D2F}" type="pres">
      <dgm:prSet presAssocID="{92B39630-9AD8-46A3-959D-FD42B4E2A2A2}" presName="sibTrans" presStyleLbl="sibTrans2D1" presStyleIdx="0" presStyleCnt="4"/>
      <dgm:spPr/>
    </dgm:pt>
    <dgm:pt modelId="{8EC772CE-94AA-430D-95E1-EA8EEA6B1DE1}" type="pres">
      <dgm:prSet presAssocID="{92B39630-9AD8-46A3-959D-FD42B4E2A2A2}" presName="connectorText" presStyleLbl="sibTrans2D1" presStyleIdx="0" presStyleCnt="4"/>
      <dgm:spPr/>
    </dgm:pt>
    <dgm:pt modelId="{11D4E0AB-2312-4601-99C3-0C739815F066}" type="pres">
      <dgm:prSet presAssocID="{98BB709C-4DD3-4B7F-922E-44437C3E74CB}" presName="node" presStyleLbl="node1" presStyleIdx="1" presStyleCnt="4">
        <dgm:presLayoutVars>
          <dgm:bulletEnabled val="1"/>
        </dgm:presLayoutVars>
      </dgm:prSet>
      <dgm:spPr/>
    </dgm:pt>
    <dgm:pt modelId="{DA9EA117-2D49-4831-BE02-FEA29850AEC7}" type="pres">
      <dgm:prSet presAssocID="{105CECDF-F1FC-4D40-BF9C-4A1ABC490F89}" presName="sibTrans" presStyleLbl="sibTrans2D1" presStyleIdx="1" presStyleCnt="4"/>
      <dgm:spPr/>
    </dgm:pt>
    <dgm:pt modelId="{CFE1E80F-2EDD-4DD7-9F19-A30D0A2E3A49}" type="pres">
      <dgm:prSet presAssocID="{105CECDF-F1FC-4D40-BF9C-4A1ABC490F89}" presName="connectorText" presStyleLbl="sibTrans2D1" presStyleIdx="1" presStyleCnt="4"/>
      <dgm:spPr/>
    </dgm:pt>
    <dgm:pt modelId="{C7DF9685-3834-4810-BFE6-17F08D467487}" type="pres">
      <dgm:prSet presAssocID="{9EA096FA-CB10-4B81-B94F-91695576B11E}" presName="node" presStyleLbl="node1" presStyleIdx="2" presStyleCnt="4">
        <dgm:presLayoutVars>
          <dgm:bulletEnabled val="1"/>
        </dgm:presLayoutVars>
      </dgm:prSet>
      <dgm:spPr/>
    </dgm:pt>
    <dgm:pt modelId="{C2A90502-5D9F-414F-A782-9A311E5B5736}" type="pres">
      <dgm:prSet presAssocID="{3948B38E-42E8-4F9A-A5B0-198C769A99FA}" presName="sibTrans" presStyleLbl="sibTrans2D1" presStyleIdx="2" presStyleCnt="4"/>
      <dgm:spPr/>
    </dgm:pt>
    <dgm:pt modelId="{77F3C71D-92E1-454B-9D4C-DEB80DC96D2D}" type="pres">
      <dgm:prSet presAssocID="{3948B38E-42E8-4F9A-A5B0-198C769A99FA}" presName="connectorText" presStyleLbl="sibTrans2D1" presStyleIdx="2" presStyleCnt="4"/>
      <dgm:spPr/>
    </dgm:pt>
    <dgm:pt modelId="{BCF10D22-0B32-421F-A9A0-14FA58612C1D}" type="pres">
      <dgm:prSet presAssocID="{6CE57F21-9215-4B32-99D9-0C3B0B9A153D}" presName="node" presStyleLbl="node1" presStyleIdx="3" presStyleCnt="4">
        <dgm:presLayoutVars>
          <dgm:bulletEnabled val="1"/>
        </dgm:presLayoutVars>
      </dgm:prSet>
      <dgm:spPr/>
    </dgm:pt>
    <dgm:pt modelId="{FA9256DC-BDE1-4AE5-9099-F90D40B4AB36}" type="pres">
      <dgm:prSet presAssocID="{670DB756-729D-474C-A12C-D7BE1DBB3F3D}" presName="sibTrans" presStyleLbl="sibTrans2D1" presStyleIdx="3" presStyleCnt="4"/>
      <dgm:spPr/>
    </dgm:pt>
    <dgm:pt modelId="{8647805F-F0F6-4381-98EC-5B8C9CE429C6}" type="pres">
      <dgm:prSet presAssocID="{670DB756-729D-474C-A12C-D7BE1DBB3F3D}" presName="connectorText" presStyleLbl="sibTrans2D1" presStyleIdx="3" presStyleCnt="4"/>
      <dgm:spPr/>
    </dgm:pt>
  </dgm:ptLst>
  <dgm:cxnLst>
    <dgm:cxn modelId="{D3A15309-E863-4F20-B15B-4CAD6736DC19}" type="presOf" srcId="{3948B38E-42E8-4F9A-A5B0-198C769A99FA}" destId="{77F3C71D-92E1-454B-9D4C-DEB80DC96D2D}" srcOrd="1" destOrd="0" presId="urn:microsoft.com/office/officeart/2005/8/layout/cycle2"/>
    <dgm:cxn modelId="{08459F10-18BF-43DD-A420-8BA4C33BCBC5}" type="presOf" srcId="{4CABE11B-2FB1-4DF5-98A8-25D0CD640B10}" destId="{F603410D-6112-41A0-BCBE-B29ACAD7C4DC}" srcOrd="0" destOrd="0" presId="urn:microsoft.com/office/officeart/2005/8/layout/cycle2"/>
    <dgm:cxn modelId="{14DF9711-B6EB-4965-960D-4A35B2FB724C}" type="presOf" srcId="{105CECDF-F1FC-4D40-BF9C-4A1ABC490F89}" destId="{CFE1E80F-2EDD-4DD7-9F19-A30D0A2E3A49}" srcOrd="1" destOrd="0" presId="urn:microsoft.com/office/officeart/2005/8/layout/cycle2"/>
    <dgm:cxn modelId="{63289D34-AB61-45EC-8CEA-FDF1D73301C2}" type="presOf" srcId="{6CE57F21-9215-4B32-99D9-0C3B0B9A153D}" destId="{BCF10D22-0B32-421F-A9A0-14FA58612C1D}" srcOrd="0" destOrd="0" presId="urn:microsoft.com/office/officeart/2005/8/layout/cycle2"/>
    <dgm:cxn modelId="{97DC7C35-AD8F-4169-9FC1-D0FD36A18F44}" type="presOf" srcId="{670DB756-729D-474C-A12C-D7BE1DBB3F3D}" destId="{8647805F-F0F6-4381-98EC-5B8C9CE429C6}" srcOrd="1" destOrd="0" presId="urn:microsoft.com/office/officeart/2005/8/layout/cycle2"/>
    <dgm:cxn modelId="{7C7EA55E-0A85-4809-B774-990D627F3C23}" srcId="{CE3129A7-D80B-40AB-8D63-52D3FCF58A33}" destId="{98BB709C-4DD3-4B7F-922E-44437C3E74CB}" srcOrd="1" destOrd="0" parTransId="{F08D0247-B1CA-459A-B440-805E42A7D8C9}" sibTransId="{105CECDF-F1FC-4D40-BF9C-4A1ABC490F89}"/>
    <dgm:cxn modelId="{0FEBD842-DEA9-4844-A396-FB2033EFECF8}" type="presOf" srcId="{3948B38E-42E8-4F9A-A5B0-198C769A99FA}" destId="{C2A90502-5D9F-414F-A782-9A311E5B5736}" srcOrd="0" destOrd="0" presId="urn:microsoft.com/office/officeart/2005/8/layout/cycle2"/>
    <dgm:cxn modelId="{4A968B74-0C05-4D50-8273-DA0BAE9E953A}" type="presOf" srcId="{98BB709C-4DD3-4B7F-922E-44437C3E74CB}" destId="{11D4E0AB-2312-4601-99C3-0C739815F066}" srcOrd="0" destOrd="0" presId="urn:microsoft.com/office/officeart/2005/8/layout/cycle2"/>
    <dgm:cxn modelId="{B871AB7B-0568-4B47-AD0B-F583973F9A6C}" srcId="{CE3129A7-D80B-40AB-8D63-52D3FCF58A33}" destId="{6CE57F21-9215-4B32-99D9-0C3B0B9A153D}" srcOrd="3" destOrd="0" parTransId="{EB4118B6-6463-47C6-A857-E6E3082A4EF3}" sibTransId="{670DB756-729D-474C-A12C-D7BE1DBB3F3D}"/>
    <dgm:cxn modelId="{29B89A7C-F85D-43D3-982C-6E84EDD48A26}" srcId="{CE3129A7-D80B-40AB-8D63-52D3FCF58A33}" destId="{9EA096FA-CB10-4B81-B94F-91695576B11E}" srcOrd="2" destOrd="0" parTransId="{3592A641-3B5C-4C38-B2F2-CC8C4AC8A802}" sibTransId="{3948B38E-42E8-4F9A-A5B0-198C769A99FA}"/>
    <dgm:cxn modelId="{D993EA9D-1C63-4B4A-B120-E0B8B4624983}" type="presOf" srcId="{CE3129A7-D80B-40AB-8D63-52D3FCF58A33}" destId="{9C022D2E-0BBF-4E8A-9808-EE5289A9B861}" srcOrd="0" destOrd="0" presId="urn:microsoft.com/office/officeart/2005/8/layout/cycle2"/>
    <dgm:cxn modelId="{324E72A6-3EBB-4343-AC07-4D34B6B475CC}" type="presOf" srcId="{92B39630-9AD8-46A3-959D-FD42B4E2A2A2}" destId="{8EC772CE-94AA-430D-95E1-EA8EEA6B1DE1}" srcOrd="1" destOrd="0" presId="urn:microsoft.com/office/officeart/2005/8/layout/cycle2"/>
    <dgm:cxn modelId="{5CD76ABD-AAC7-460E-A6DC-1BC01CFD604D}" srcId="{CE3129A7-D80B-40AB-8D63-52D3FCF58A33}" destId="{4CABE11B-2FB1-4DF5-98A8-25D0CD640B10}" srcOrd="0" destOrd="0" parTransId="{F9CD3DD3-2CD2-4000-A084-9FDB0887E558}" sibTransId="{92B39630-9AD8-46A3-959D-FD42B4E2A2A2}"/>
    <dgm:cxn modelId="{5A44F8DD-9E79-4D41-B7C6-72E5F514D68C}" type="presOf" srcId="{105CECDF-F1FC-4D40-BF9C-4A1ABC490F89}" destId="{DA9EA117-2D49-4831-BE02-FEA29850AEC7}" srcOrd="0" destOrd="0" presId="urn:microsoft.com/office/officeart/2005/8/layout/cycle2"/>
    <dgm:cxn modelId="{D30E17F1-769B-4809-9789-2EF37EC6C261}" type="presOf" srcId="{92B39630-9AD8-46A3-959D-FD42B4E2A2A2}" destId="{D767B591-DFB5-496A-A772-E7F94C8B5D2F}" srcOrd="0" destOrd="0" presId="urn:microsoft.com/office/officeart/2005/8/layout/cycle2"/>
    <dgm:cxn modelId="{202EBFF5-710A-436D-9104-66D962A235B0}" type="presOf" srcId="{670DB756-729D-474C-A12C-D7BE1DBB3F3D}" destId="{FA9256DC-BDE1-4AE5-9099-F90D40B4AB36}" srcOrd="0" destOrd="0" presId="urn:microsoft.com/office/officeart/2005/8/layout/cycle2"/>
    <dgm:cxn modelId="{EE2582F8-8235-479E-B7B8-BFFB8C6897FF}" type="presOf" srcId="{9EA096FA-CB10-4B81-B94F-91695576B11E}" destId="{C7DF9685-3834-4810-BFE6-17F08D467487}" srcOrd="0" destOrd="0" presId="urn:microsoft.com/office/officeart/2005/8/layout/cycle2"/>
    <dgm:cxn modelId="{DD440E03-C1FE-40A0-BAD0-C38F53C60387}" type="presParOf" srcId="{9C022D2E-0BBF-4E8A-9808-EE5289A9B861}" destId="{F603410D-6112-41A0-BCBE-B29ACAD7C4DC}" srcOrd="0" destOrd="0" presId="urn:microsoft.com/office/officeart/2005/8/layout/cycle2"/>
    <dgm:cxn modelId="{5071B5B9-8050-4CCA-A4E2-3C4BB60477D2}" type="presParOf" srcId="{9C022D2E-0BBF-4E8A-9808-EE5289A9B861}" destId="{D767B591-DFB5-496A-A772-E7F94C8B5D2F}" srcOrd="1" destOrd="0" presId="urn:microsoft.com/office/officeart/2005/8/layout/cycle2"/>
    <dgm:cxn modelId="{4042D9B6-816D-45E2-BC3C-BF3A8782227A}" type="presParOf" srcId="{D767B591-DFB5-496A-A772-E7F94C8B5D2F}" destId="{8EC772CE-94AA-430D-95E1-EA8EEA6B1DE1}" srcOrd="0" destOrd="0" presId="urn:microsoft.com/office/officeart/2005/8/layout/cycle2"/>
    <dgm:cxn modelId="{3E42574F-FEC4-4705-90C0-0AC9BC95EED9}" type="presParOf" srcId="{9C022D2E-0BBF-4E8A-9808-EE5289A9B861}" destId="{11D4E0AB-2312-4601-99C3-0C739815F066}" srcOrd="2" destOrd="0" presId="urn:microsoft.com/office/officeart/2005/8/layout/cycle2"/>
    <dgm:cxn modelId="{A4FE699A-4EC5-4577-BEAC-86BCFF16DA1C}" type="presParOf" srcId="{9C022D2E-0BBF-4E8A-9808-EE5289A9B861}" destId="{DA9EA117-2D49-4831-BE02-FEA29850AEC7}" srcOrd="3" destOrd="0" presId="urn:microsoft.com/office/officeart/2005/8/layout/cycle2"/>
    <dgm:cxn modelId="{C2A8735F-F819-49CB-8CD4-50BA06E1EBE3}" type="presParOf" srcId="{DA9EA117-2D49-4831-BE02-FEA29850AEC7}" destId="{CFE1E80F-2EDD-4DD7-9F19-A30D0A2E3A49}" srcOrd="0" destOrd="0" presId="urn:microsoft.com/office/officeart/2005/8/layout/cycle2"/>
    <dgm:cxn modelId="{B55D5439-AB25-4200-A8E5-7F890D0EFBD2}" type="presParOf" srcId="{9C022D2E-0BBF-4E8A-9808-EE5289A9B861}" destId="{C7DF9685-3834-4810-BFE6-17F08D467487}" srcOrd="4" destOrd="0" presId="urn:microsoft.com/office/officeart/2005/8/layout/cycle2"/>
    <dgm:cxn modelId="{20631E02-48D6-453D-A4F6-372B545E7D06}" type="presParOf" srcId="{9C022D2E-0BBF-4E8A-9808-EE5289A9B861}" destId="{C2A90502-5D9F-414F-A782-9A311E5B5736}" srcOrd="5" destOrd="0" presId="urn:microsoft.com/office/officeart/2005/8/layout/cycle2"/>
    <dgm:cxn modelId="{1BACBB7A-557C-49DF-A45A-DEA3D40BB015}" type="presParOf" srcId="{C2A90502-5D9F-414F-A782-9A311E5B5736}" destId="{77F3C71D-92E1-454B-9D4C-DEB80DC96D2D}" srcOrd="0" destOrd="0" presId="urn:microsoft.com/office/officeart/2005/8/layout/cycle2"/>
    <dgm:cxn modelId="{48CA6762-4098-45D4-983C-72DFC4E6A45B}" type="presParOf" srcId="{9C022D2E-0BBF-4E8A-9808-EE5289A9B861}" destId="{BCF10D22-0B32-421F-A9A0-14FA58612C1D}" srcOrd="6" destOrd="0" presId="urn:microsoft.com/office/officeart/2005/8/layout/cycle2"/>
    <dgm:cxn modelId="{5D9E2979-5509-462F-AFEA-903F42EDE190}" type="presParOf" srcId="{9C022D2E-0BBF-4E8A-9808-EE5289A9B861}" destId="{FA9256DC-BDE1-4AE5-9099-F90D40B4AB36}" srcOrd="7" destOrd="0" presId="urn:microsoft.com/office/officeart/2005/8/layout/cycle2"/>
    <dgm:cxn modelId="{FA992398-1A65-4C83-9EBA-56B6ACC28EF5}" type="presParOf" srcId="{FA9256DC-BDE1-4AE5-9099-F90D40B4AB36}" destId="{8647805F-F0F6-4381-98EC-5B8C9CE429C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3410D-6112-41A0-BCBE-B29ACAD7C4DC}">
      <dsp:nvSpPr>
        <dsp:cNvPr id="0" name=""/>
        <dsp:cNvSpPr/>
      </dsp:nvSpPr>
      <dsp:spPr>
        <a:xfrm>
          <a:off x="3325192" y="256"/>
          <a:ext cx="1579215" cy="1579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Kvalitativní výzkum</a:t>
          </a:r>
        </a:p>
      </dsp:txBody>
      <dsp:txXfrm>
        <a:off x="3556463" y="231527"/>
        <a:ext cx="1116673" cy="1116673"/>
      </dsp:txXfrm>
    </dsp:sp>
    <dsp:sp modelId="{D767B591-DFB5-496A-A772-E7F94C8B5D2F}">
      <dsp:nvSpPr>
        <dsp:cNvPr id="0" name=""/>
        <dsp:cNvSpPr/>
      </dsp:nvSpPr>
      <dsp:spPr>
        <a:xfrm rot="2700000">
          <a:off x="4735090" y="1354290"/>
          <a:ext cx="421256" cy="5329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4753597" y="1416206"/>
        <a:ext cx="294879" cy="319791"/>
      </dsp:txXfrm>
    </dsp:sp>
    <dsp:sp modelId="{11D4E0AB-2312-4601-99C3-0C739815F066}">
      <dsp:nvSpPr>
        <dsp:cNvPr id="0" name=""/>
        <dsp:cNvSpPr/>
      </dsp:nvSpPr>
      <dsp:spPr>
        <a:xfrm>
          <a:off x="5003891" y="1678954"/>
          <a:ext cx="1579215" cy="1579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Hypotézy</a:t>
          </a:r>
        </a:p>
      </dsp:txBody>
      <dsp:txXfrm>
        <a:off x="5235162" y="1910225"/>
        <a:ext cx="1116673" cy="1116673"/>
      </dsp:txXfrm>
    </dsp:sp>
    <dsp:sp modelId="{DA9EA117-2D49-4831-BE02-FEA29850AEC7}">
      <dsp:nvSpPr>
        <dsp:cNvPr id="0" name=""/>
        <dsp:cNvSpPr/>
      </dsp:nvSpPr>
      <dsp:spPr>
        <a:xfrm rot="8100000">
          <a:off x="4751951" y="3032988"/>
          <a:ext cx="421256" cy="5329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 rot="10800000">
        <a:off x="4859821" y="3094904"/>
        <a:ext cx="294879" cy="319791"/>
      </dsp:txXfrm>
    </dsp:sp>
    <dsp:sp modelId="{C7DF9685-3834-4810-BFE6-17F08D467487}">
      <dsp:nvSpPr>
        <dsp:cNvPr id="0" name=""/>
        <dsp:cNvSpPr/>
      </dsp:nvSpPr>
      <dsp:spPr>
        <a:xfrm>
          <a:off x="3325192" y="3357653"/>
          <a:ext cx="1579215" cy="1579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Kvantitativní výzkum</a:t>
          </a:r>
        </a:p>
      </dsp:txBody>
      <dsp:txXfrm>
        <a:off x="3556463" y="3588924"/>
        <a:ext cx="1116673" cy="1116673"/>
      </dsp:txXfrm>
    </dsp:sp>
    <dsp:sp modelId="{C2A90502-5D9F-414F-A782-9A311E5B5736}">
      <dsp:nvSpPr>
        <dsp:cNvPr id="0" name=""/>
        <dsp:cNvSpPr/>
      </dsp:nvSpPr>
      <dsp:spPr>
        <a:xfrm rot="13500000">
          <a:off x="3073252" y="3049849"/>
          <a:ext cx="421256" cy="5329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 rot="10800000">
        <a:off x="3181122" y="3201127"/>
        <a:ext cx="294879" cy="319791"/>
      </dsp:txXfrm>
    </dsp:sp>
    <dsp:sp modelId="{BCF10D22-0B32-421F-A9A0-14FA58612C1D}">
      <dsp:nvSpPr>
        <dsp:cNvPr id="0" name=""/>
        <dsp:cNvSpPr/>
      </dsp:nvSpPr>
      <dsp:spPr>
        <a:xfrm>
          <a:off x="1646493" y="1678954"/>
          <a:ext cx="1579215" cy="1579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Potvrzení vyvrácení</a:t>
          </a:r>
        </a:p>
      </dsp:txBody>
      <dsp:txXfrm>
        <a:off x="1877764" y="1910225"/>
        <a:ext cx="1116673" cy="1116673"/>
      </dsp:txXfrm>
    </dsp:sp>
    <dsp:sp modelId="{FA9256DC-BDE1-4AE5-9099-F90D40B4AB36}">
      <dsp:nvSpPr>
        <dsp:cNvPr id="0" name=""/>
        <dsp:cNvSpPr/>
      </dsp:nvSpPr>
      <dsp:spPr>
        <a:xfrm rot="18900000">
          <a:off x="3056392" y="1371150"/>
          <a:ext cx="421256" cy="5329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3074899" y="1522428"/>
        <a:ext cx="294879" cy="319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CFC51-8A1D-4884-8DF2-992FA49A85CF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73167-4F5E-41E6-8BEF-22E5FBC9C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856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-divadlo.cz/" TargetMode="External"/><Relationship Id="rId2" Type="http://schemas.openxmlformats.org/officeDocument/2006/relationships/hyperlink" Target="https://www.theatre-architecture.eu/cs/databaze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kcr.cz/evidence-knihoven-adresar-knihoven-evidovanych-ministerstvem-kultury-a-souvisejici-informace-341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vdb.czso.cz/mos/okres.jsp?k=CZ0635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fontAlgn="t">
              <a:spcBef>
                <a:spcPts val="0"/>
              </a:spcBef>
              <a:defRPr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Kulturně historický potenciál regionu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byste použili při kvalitativním výzkumu?</a:t>
            </a:r>
          </a:p>
        </p:txBody>
      </p:sp>
    </p:spTree>
    <p:extLst>
      <p:ext uri="{BB962C8B-B14F-4D97-AF65-F5344CB8AC3E}">
        <p14:creationId xmlns:p14="http://schemas.microsoft.com/office/powerpoint/2010/main" val="34552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Rozhovory,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, veřejné setkání, zúčastněné pozorování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288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Koho byste oslovili pro rozhovor?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45733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Místní obyvatelé, starosta apod.</a:t>
            </a:r>
          </a:p>
        </p:txBody>
      </p:sp>
    </p:spTree>
    <p:extLst>
      <p:ext uri="{BB962C8B-B14F-4D97-AF65-F5344CB8AC3E}">
        <p14:creationId xmlns:p14="http://schemas.microsoft.com/office/powerpoint/2010/main" val="1656268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Celková socioekonomická situace v regionu</a:t>
            </a:r>
          </a:p>
        </p:txBody>
      </p:sp>
    </p:spTree>
    <p:extLst>
      <p:ext uri="{BB962C8B-B14F-4D97-AF65-F5344CB8AC3E}">
        <p14:creationId xmlns:p14="http://schemas.microsoft.com/office/powerpoint/2010/main" val="989377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venkova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135" y="1771650"/>
            <a:ext cx="6253966" cy="4201441"/>
          </a:xfrm>
        </p:spPr>
      </p:pic>
    </p:spTree>
    <p:extLst>
      <p:ext uri="{BB962C8B-B14F-4D97-AF65-F5344CB8AC3E}">
        <p14:creationId xmlns:p14="http://schemas.microsoft.com/office/powerpoint/2010/main" val="3317169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venkovských oblastí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Do hodnocení vnějších podmínek (exponovanosti území) vstupovaly následující ukazatele:</a:t>
            </a:r>
          </a:p>
          <a:p>
            <a:pPr lvl="1"/>
            <a:r>
              <a:rPr lang="cs-CZ" dirty="0"/>
              <a:t>Funkční velikost na obyvatele – vážené počty pracovních míst a kapacity místních škol</a:t>
            </a:r>
          </a:p>
          <a:p>
            <a:pPr lvl="1"/>
            <a:r>
              <a:rPr lang="cs-CZ" dirty="0"/>
              <a:t>relativizované počtem obyvatel administrativní jednotky.</a:t>
            </a:r>
          </a:p>
          <a:p>
            <a:pPr lvl="1"/>
            <a:r>
              <a:rPr lang="cs-CZ" dirty="0"/>
              <a:t>Podíl obyvatel žijících v malých obcích (do 250 obyvatel) – hodnocena roztříštěnost osídlení administrativní jednotky (vypovídá o charakteru zázemí)</a:t>
            </a:r>
          </a:p>
          <a:p>
            <a:pPr lvl="1"/>
            <a:r>
              <a:rPr lang="cs-CZ" dirty="0"/>
              <a:t>Index ekonomické progresivity – diferencovaně vážené podíly zaměstnaných v sektorech hospodářství (zemědělství 1 až kvartér 4), vyšší hodnoty indexu v regionech s progresivnější</a:t>
            </a:r>
          </a:p>
          <a:p>
            <a:pPr lvl="1"/>
            <a:r>
              <a:rPr lang="cs-CZ" dirty="0"/>
              <a:t>strukturou zaměstnaných (terciér, kvartér)</a:t>
            </a:r>
          </a:p>
          <a:p>
            <a:pPr lvl="1"/>
            <a:r>
              <a:rPr lang="cs-CZ" dirty="0"/>
              <a:t>Diverzita ekonomické struktury – bodové hodnocení zastoupení zaměstnanosti v jednotlivých</a:t>
            </a:r>
          </a:p>
          <a:p>
            <a:pPr lvl="1"/>
            <a:r>
              <a:rPr lang="cs-CZ" dirty="0"/>
              <a:t>ekonomických sektorech (vyšší hodnoty při zastoupení více sektorů ve zkoumané administrativní jednotce)</a:t>
            </a:r>
          </a:p>
        </p:txBody>
      </p:sp>
    </p:spTree>
    <p:extLst>
      <p:ext uri="{BB962C8B-B14F-4D97-AF65-F5344CB8AC3E}">
        <p14:creationId xmlns:p14="http://schemas.microsoft.com/office/powerpoint/2010/main" val="4025099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venkovských oblastí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Vnitřní podmínky se týkají kvality místních lidských zdrojů a do jejich analýzy vstupovaly následující ukazatele:</a:t>
            </a:r>
          </a:p>
          <a:p>
            <a:pPr lvl="1"/>
            <a:r>
              <a:rPr lang="cs-CZ" sz="2175" dirty="0"/>
              <a:t>Index vzdělanosti – diferencovaně vážené obyvatelstvo dle dosaženého stupně vzdělání za zkoumanou administrativní jednotku (vyšších hodnot dosahuje vzdělanější populace)</a:t>
            </a:r>
          </a:p>
          <a:p>
            <a:pPr lvl="1"/>
            <a:r>
              <a:rPr lang="cs-CZ" sz="2175" dirty="0"/>
              <a:t>Podíl nezaměstnaných – počet registrovaných nezaměstnaných vážený počtem ekonomicky aktivních obyvatel v jednotce (detailní data z MPSV)</a:t>
            </a:r>
          </a:p>
          <a:p>
            <a:pPr lvl="1"/>
            <a:r>
              <a:rPr lang="cs-CZ" sz="2175" dirty="0"/>
              <a:t>Podnikavost obyvatel – počet ekonomických subjektů (z RES) vážený počtem ekonomicky aktivních obyvatel v jednotce</a:t>
            </a:r>
          </a:p>
          <a:p>
            <a:pPr lvl="1"/>
            <a:r>
              <a:rPr lang="cs-CZ" sz="2175" dirty="0"/>
              <a:t>Podíl obyvatel s exekucí – počet obyvatel s vyhlášenou exekucí vážený počtem obyvatel příslušné administrativní jednotky (detailní data z mapaexekuci.cz)</a:t>
            </a:r>
          </a:p>
          <a:p>
            <a:pPr lvl="1"/>
            <a:r>
              <a:rPr lang="cs-CZ" sz="2175" dirty="0"/>
              <a:t>Podíl voličů nesystémových stran – počet voličů extremistických stran v parlamentních volbách 2017 vážený celkovým počtem oprávněných voličů ve zkoumané jednotce.</a:t>
            </a:r>
          </a:p>
        </p:txBody>
      </p:sp>
    </p:spTree>
    <p:extLst>
      <p:ext uri="{BB962C8B-B14F-4D97-AF65-F5344CB8AC3E}">
        <p14:creationId xmlns:p14="http://schemas.microsoft.com/office/powerpoint/2010/main" val="3241226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Počet obyvatel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DF996A3-D96F-4A55-B4D6-B4E378DE3A59}"/>
              </a:ext>
            </a:extLst>
          </p:cNvPr>
          <p:cNvSpPr txBox="1"/>
          <p:nvPr/>
        </p:nvSpPr>
        <p:spPr>
          <a:xfrm>
            <a:off x="435386" y="1708845"/>
            <a:ext cx="788103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Databáze demografických údajů za obce ČR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https://www.czso.cz/csu/czso/databaze-demografickych-udaju-za-obce-cr</a:t>
            </a:r>
          </a:p>
          <a:p>
            <a:pPr marL="72000" indent="0">
              <a:buClr>
                <a:srgbClr val="AC0074"/>
              </a:buClr>
              <a:buNone/>
            </a:pPr>
            <a:endParaRPr lang="cs-CZ" sz="1800" dirty="0"/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Počet obyvatel Ministerstvo vnitra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+platné povolení k pobytu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+ městské části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https://www.mvcr.cz/clanek/informativni-pocty-obyvatel-v-obcich.aspx</a:t>
            </a:r>
          </a:p>
          <a:p>
            <a:pPr marL="72000" indent="0">
              <a:buClr>
                <a:srgbClr val="AC0074"/>
              </a:buClr>
              <a:buNone/>
            </a:pPr>
            <a:endParaRPr lang="cs-CZ" sz="1800" dirty="0"/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Historický lexikon obcí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https://www.czso.cz/csu/czso/historicky-lexikon-obci-1869-az-2015</a:t>
            </a:r>
          </a:p>
          <a:p>
            <a:pPr marL="72000" indent="0">
              <a:buClr>
                <a:srgbClr val="AC0074"/>
              </a:buClr>
              <a:buNone/>
            </a:pPr>
            <a:endParaRPr lang="cs-CZ" sz="1800" dirty="0"/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SLBD: obvyklý pobyt. Reálně nebyly velké rozdíly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22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Nezaměstnanost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F9B78D-3B8B-4DFB-ABBF-B87C2041F723}"/>
              </a:ext>
            </a:extLst>
          </p:cNvPr>
          <p:cNvSpPr txBox="1"/>
          <p:nvPr/>
        </p:nvSpPr>
        <p:spPr>
          <a:xfrm>
            <a:off x="539552" y="206084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d</a:t>
            </a:r>
            <a:r>
              <a:rPr lang="cs-CZ" sz="1800" dirty="0"/>
              <a:t>ata.mpsv.cz</a:t>
            </a:r>
          </a:p>
        </p:txBody>
      </p:sp>
    </p:spTree>
    <p:extLst>
      <p:ext uri="{BB962C8B-B14F-4D97-AF65-F5344CB8AC3E}">
        <p14:creationId xmlns:p14="http://schemas.microsoft.com/office/powerpoint/2010/main" val="318780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sli.do</a:t>
            </a:r>
          </a:p>
          <a:p>
            <a:pPr marL="0" indent="0" algn="ctr">
              <a:buNone/>
            </a:pPr>
            <a:r>
              <a:rPr lang="cs-CZ" sz="4400" dirty="0"/>
              <a:t>R447</a:t>
            </a:r>
          </a:p>
        </p:txBody>
      </p:sp>
    </p:spTree>
    <p:extLst>
      <p:ext uri="{BB962C8B-B14F-4D97-AF65-F5344CB8AC3E}">
        <p14:creationId xmlns:p14="http://schemas.microsoft.com/office/powerpoint/2010/main" val="2903192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Chráněná území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0BFED1-7B5E-465B-BCB5-05303B650DDB}"/>
              </a:ext>
            </a:extLst>
          </p:cNvPr>
          <p:cNvSpPr txBox="1"/>
          <p:nvPr/>
        </p:nvSpPr>
        <p:spPr>
          <a:xfrm>
            <a:off x="464990" y="206084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https://drusop.nature.cz/portal/</a:t>
            </a:r>
          </a:p>
        </p:txBody>
      </p:sp>
    </p:spTree>
    <p:extLst>
      <p:ext uri="{BB962C8B-B14F-4D97-AF65-F5344CB8AC3E}">
        <p14:creationId xmlns:p14="http://schemas.microsoft.com/office/powerpoint/2010/main" val="4017836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Kulturní památky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613D130-3D73-412F-BD2E-A32182E9742B}"/>
              </a:ext>
            </a:extLst>
          </p:cNvPr>
          <p:cNvSpPr txBox="1"/>
          <p:nvPr/>
        </p:nvSpPr>
        <p:spPr>
          <a:xfrm>
            <a:off x="457200" y="206084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www.pamatkovykatalog.cz</a:t>
            </a:r>
          </a:p>
        </p:txBody>
      </p:sp>
    </p:spTree>
    <p:extLst>
      <p:ext uri="{BB962C8B-B14F-4D97-AF65-F5344CB8AC3E}">
        <p14:creationId xmlns:p14="http://schemas.microsoft.com/office/powerpoint/2010/main" val="4088979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Muzea a galerie</a:t>
            </a:r>
          </a:p>
          <a:p>
            <a:pPr marL="0" indent="0">
              <a:buNone/>
            </a:pPr>
            <a:r>
              <a:rPr lang="cs-CZ" dirty="0"/>
              <a:t>https://www.cz-museums.cz/adresar</a:t>
            </a:r>
          </a:p>
        </p:txBody>
      </p:sp>
    </p:spTree>
    <p:extLst>
      <p:ext uri="{BB962C8B-B14F-4D97-AF65-F5344CB8AC3E}">
        <p14:creationId xmlns:p14="http://schemas.microsoft.com/office/powerpoint/2010/main" val="847207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Divadla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https://www.theatre-architecture.eu/cs/databaze.html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https://www.i-divadlo.cz/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https://www.kulturniportal.cz/divadla/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87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Knihovny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https://www.mkcr.cz/evidence-knihoven-adresar-knihoven-evidovanych-ministerstvem-kultury-a-souvisejici-informace-341.html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https://www.knihovny.cz/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021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Kulturní organizace</a:t>
            </a:r>
          </a:p>
          <a:p>
            <a:pPr marL="0" indent="0">
              <a:buNone/>
            </a:pPr>
            <a:r>
              <a:rPr lang="cs-CZ" dirty="0"/>
              <a:t>https://wwwinfo.mfcr.cz/ares/ares_es.html.cz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https://vdb.czso.cz/mos/okres.jsp?k=CZ0635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mapaneziskovek.cz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15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Finanční toky v kultuře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860C20B-32A1-4621-8F3E-52F33EBC974E}"/>
              </a:ext>
            </a:extLst>
          </p:cNvPr>
          <p:cNvSpPr txBox="1"/>
          <p:nvPr/>
        </p:nvSpPr>
        <p:spPr>
          <a:xfrm>
            <a:off x="611560" y="184482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https://www.nipos.cz</a:t>
            </a:r>
          </a:p>
        </p:txBody>
      </p:sp>
    </p:spTree>
    <p:extLst>
      <p:ext uri="{BB962C8B-B14F-4D97-AF65-F5344CB8AC3E}">
        <p14:creationId xmlns:p14="http://schemas.microsoft.com/office/powerpoint/2010/main" val="65560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Kulturně historický potenciál regionu</a:t>
            </a:r>
          </a:p>
        </p:txBody>
      </p:sp>
    </p:spTree>
    <p:extLst>
      <p:ext uri="{BB962C8B-B14F-4D97-AF65-F5344CB8AC3E}">
        <p14:creationId xmlns:p14="http://schemas.microsoft.com/office/powerpoint/2010/main" val="17403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Jaké oblasti byste hodnotili?</a:t>
            </a:r>
          </a:p>
        </p:txBody>
      </p:sp>
    </p:spTree>
    <p:extLst>
      <p:ext uri="{BB962C8B-B14F-4D97-AF65-F5344CB8AC3E}">
        <p14:creationId xmlns:p14="http://schemas.microsoft.com/office/powerpoint/2010/main" val="370075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hodnocení kulturně historického potenciálu – ÚUR (ORP)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79512" y="1268760"/>
          <a:ext cx="6120680" cy="4968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 až 870 bodů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Ostatní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Historické městské soubory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Historické vesnické soubory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Zámky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Hrady, tvrze, zříceniny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Křesťanské sakrální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Židovské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Vojenské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Pietní památníky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Technické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Archeologické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Historické podzemí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Muzea, galerie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Muzea v přírodě, skanzeny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Lázeňská místa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Památka UNESCO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140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6372200" y="1268760"/>
            <a:ext cx="2304256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Význam</a:t>
            </a:r>
          </a:p>
          <a:p>
            <a:pPr lvl="1"/>
            <a:r>
              <a:rPr lang="cs-CZ" dirty="0"/>
              <a:t>A</a:t>
            </a:r>
          </a:p>
          <a:p>
            <a:pPr lvl="2"/>
            <a:r>
              <a:rPr lang="cs-CZ" dirty="0"/>
              <a:t>NKP</a:t>
            </a:r>
          </a:p>
          <a:p>
            <a:pPr lvl="2"/>
            <a:r>
              <a:rPr lang="cs-CZ" dirty="0"/>
              <a:t>Rezervace</a:t>
            </a:r>
          </a:p>
          <a:p>
            <a:pPr lvl="2"/>
            <a:r>
              <a:rPr lang="cs-CZ" dirty="0"/>
              <a:t>Národní význam</a:t>
            </a:r>
          </a:p>
          <a:p>
            <a:pPr lvl="1"/>
            <a:r>
              <a:rPr lang="cs-CZ" dirty="0"/>
              <a:t>B</a:t>
            </a:r>
          </a:p>
          <a:p>
            <a:pPr lvl="2"/>
            <a:r>
              <a:rPr lang="cs-CZ" dirty="0"/>
              <a:t>KP</a:t>
            </a:r>
          </a:p>
          <a:p>
            <a:pPr lvl="2"/>
            <a:r>
              <a:rPr lang="cs-CZ" dirty="0"/>
              <a:t>Zóna</a:t>
            </a:r>
          </a:p>
          <a:p>
            <a:pPr lvl="2"/>
            <a:r>
              <a:rPr lang="cs-CZ" dirty="0"/>
              <a:t>Oblastní význam</a:t>
            </a:r>
          </a:p>
          <a:p>
            <a:pPr lvl="1"/>
            <a:r>
              <a:rPr lang="cs-CZ" dirty="0"/>
              <a:t>C</a:t>
            </a:r>
          </a:p>
          <a:p>
            <a:pPr lvl="2"/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231911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hodnocení kulturně historického potenciálu – Rudová (POÚ)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67544" y="1268760"/>
          <a:ext cx="4392488" cy="4812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8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3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Kategorie 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Prvky 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Krajina 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chráněné krajinné oblasti, národní parky;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maloplošná chráněná území;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lesoparky, parky, zahrady, aleje;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některé antropogenní geomorfologické tvary v krajině. 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Místa 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památníky;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významná místa bez památníku;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hřbitovy;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zaniklá sídla a objekty.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Památky </a:t>
                      </a:r>
                      <a:endParaRPr lang="cs-CZ" sz="1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• oficiální kulturní památky a památkově chráněná území;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památné stromy;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technické památky;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sakrální objekty. 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Lidé </a:t>
                      </a:r>
                      <a:endParaRPr lang="cs-CZ" sz="1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pamětní desky;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pomníky;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umělecká díla. 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Aktivity </a:t>
                      </a:r>
                      <a:endParaRPr lang="cs-CZ" sz="1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spolky a další sdružení;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kulturní akce;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řemeslné a výtvarné dílny, originální produkty. 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Kulturní infrastruktura </a:t>
                      </a:r>
                      <a:endParaRPr lang="cs-CZ" sz="1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muzea;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galerie;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divadla;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kina;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kulturní domy a podobná zařízení;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knihovny;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naučné stezky.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5148064" y="1268760"/>
            <a:ext cx="3528392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Význam</a:t>
            </a:r>
          </a:p>
          <a:p>
            <a:pPr lvl="1"/>
            <a:r>
              <a:rPr lang="cs-CZ" dirty="0"/>
              <a:t>Lokální</a:t>
            </a:r>
          </a:p>
          <a:p>
            <a:pPr lvl="1"/>
            <a:r>
              <a:rPr lang="cs-CZ" dirty="0"/>
              <a:t>Regionální</a:t>
            </a:r>
          </a:p>
          <a:p>
            <a:pPr lvl="1"/>
            <a:r>
              <a:rPr lang="cs-CZ" dirty="0"/>
              <a:t>Národní</a:t>
            </a:r>
          </a:p>
          <a:p>
            <a:pPr lvl="1"/>
            <a:r>
              <a:rPr lang="cs-CZ" dirty="0"/>
              <a:t>Evropský</a:t>
            </a:r>
          </a:p>
          <a:p>
            <a:pPr lvl="1"/>
            <a:r>
              <a:rPr lang="cs-CZ" dirty="0"/>
              <a:t>Světový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608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 výhoda metody</a:t>
            </a:r>
          </a:p>
          <a:p>
            <a:r>
              <a:rPr lang="cs-CZ" dirty="0"/>
              <a:t>1 nevýhoda metody</a:t>
            </a:r>
          </a:p>
        </p:txBody>
      </p:sp>
    </p:spTree>
    <p:extLst>
      <p:ext uri="{BB962C8B-B14F-4D97-AF65-F5344CB8AC3E}">
        <p14:creationId xmlns:p14="http://schemas.microsoft.com/office/powerpoint/2010/main" val="3898336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Jaký výzkum jste použili pro zpracování bakalářskou práci?</a:t>
            </a:r>
          </a:p>
        </p:txBody>
      </p:sp>
    </p:spTree>
    <p:extLst>
      <p:ext uri="{BB962C8B-B14F-4D97-AF65-F5344CB8AC3E}">
        <p14:creationId xmlns:p14="http://schemas.microsoft.com/office/powerpoint/2010/main" val="229786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09698877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54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746</TotalTime>
  <Words>820</Words>
  <Application>Microsoft Office PowerPoint</Application>
  <PresentationFormat>Předvádění na obrazovce (4:3)</PresentationFormat>
  <Paragraphs>207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Kulturně historický potenciál regionu</vt:lpstr>
      <vt:lpstr>Prezentace aplikace PowerPoint</vt:lpstr>
      <vt:lpstr>Prezentace aplikace PowerPoint</vt:lpstr>
      <vt:lpstr>Prezentace aplikace PowerPoint</vt:lpstr>
      <vt:lpstr>Příklady hodnocení kulturně historického potenciálu – ÚUR (ORP)</vt:lpstr>
      <vt:lpstr>Příklady hodnocení kulturně historického potenciálu – Rudová (POÚ)</vt:lpstr>
      <vt:lpstr>Prezentace aplikace PowerPoint</vt:lpstr>
      <vt:lpstr>Prezentace aplikace PowerPoint</vt:lpstr>
      <vt:lpstr>Metody</vt:lpstr>
      <vt:lpstr>Prezentace aplikace PowerPoint</vt:lpstr>
      <vt:lpstr>Prezentace aplikace PowerPoint</vt:lpstr>
      <vt:lpstr>Prezentace aplikace PowerPoint</vt:lpstr>
      <vt:lpstr>Prezentace aplikace PowerPoint</vt:lpstr>
      <vt:lpstr>Oblasti hodnocení</vt:lpstr>
      <vt:lpstr>Typy venkova</vt:lpstr>
      <vt:lpstr>Rozdělení venkovských oblastí</vt:lpstr>
      <vt:lpstr>Rozdělení venkovských oblastí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Zdeněk Šilhan</cp:lastModifiedBy>
  <cp:revision>55</cp:revision>
  <cp:lastPrinted>2012-11-12T10:06:56Z</cp:lastPrinted>
  <dcterms:created xsi:type="dcterms:W3CDTF">2012-09-11T10:49:52Z</dcterms:created>
  <dcterms:modified xsi:type="dcterms:W3CDTF">2020-10-10T15:50:26Z</dcterms:modified>
</cp:coreProperties>
</file>