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1"/>
  </p:sldMasterIdLst>
  <p:notesMasterIdLst>
    <p:notesMasterId r:id="rId20"/>
  </p:notesMasterIdLst>
  <p:handoutMasterIdLst>
    <p:handoutMasterId r:id="rId21"/>
  </p:handoutMasterIdLst>
  <p:sldIdLst>
    <p:sldId id="256" r:id="rId2"/>
    <p:sldId id="348" r:id="rId3"/>
    <p:sldId id="285" r:id="rId4"/>
    <p:sldId id="329" r:id="rId5"/>
    <p:sldId id="331" r:id="rId6"/>
    <p:sldId id="351" r:id="rId7"/>
    <p:sldId id="349" r:id="rId8"/>
    <p:sldId id="342" r:id="rId9"/>
    <p:sldId id="345" r:id="rId10"/>
    <p:sldId id="350" r:id="rId11"/>
    <p:sldId id="355" r:id="rId12"/>
    <p:sldId id="344" r:id="rId13"/>
    <p:sldId id="343" r:id="rId14"/>
    <p:sldId id="352" r:id="rId15"/>
    <p:sldId id="353" r:id="rId16"/>
    <p:sldId id="354" r:id="rId17"/>
    <p:sldId id="356" r:id="rId18"/>
    <p:sldId id="347" r:id="rId19"/>
  </p:sldIdLst>
  <p:sldSz cx="12192000" cy="6858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20" userDrawn="1">
          <p15:clr>
            <a:srgbClr val="A4A3A4"/>
          </p15:clr>
        </p15:guide>
        <p15:guide id="2" orient="horz" pos="1272" userDrawn="1">
          <p15:clr>
            <a:srgbClr val="A4A3A4"/>
          </p15:clr>
        </p15:guide>
        <p15:guide id="3" orient="horz" pos="715" userDrawn="1">
          <p15:clr>
            <a:srgbClr val="A4A3A4"/>
          </p15:clr>
        </p15:guide>
        <p15:guide id="4" orient="horz" pos="3861" userDrawn="1">
          <p15:clr>
            <a:srgbClr val="A4A3A4"/>
          </p15:clr>
        </p15:guide>
        <p15:guide id="5" orient="horz" pos="3944" userDrawn="1">
          <p15:clr>
            <a:srgbClr val="A4A3A4"/>
          </p15:clr>
        </p15:guide>
        <p15:guide id="6" pos="428" userDrawn="1">
          <p15:clr>
            <a:srgbClr val="A4A3A4"/>
          </p15:clr>
        </p15:guide>
        <p15:guide id="7" pos="7224" userDrawn="1">
          <p15:clr>
            <a:srgbClr val="A4A3A4"/>
          </p15:clr>
        </p15:guide>
        <p15:guide id="8" pos="909" userDrawn="1">
          <p15:clr>
            <a:srgbClr val="A4A3A4"/>
          </p15:clr>
        </p15:guide>
        <p15:guide id="9" pos="3688" userDrawn="1">
          <p15:clr>
            <a:srgbClr val="A4A3A4"/>
          </p15:clr>
        </p15:guide>
        <p15:guide id="10" pos="3968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1928"/>
    <a:srgbClr val="B9006E"/>
    <a:srgbClr val="46C8FF"/>
    <a:srgbClr val="0000DC"/>
    <a:srgbClr val="9100DC"/>
    <a:srgbClr val="5AC8AF"/>
    <a:srgbClr val="00287D"/>
    <a:srgbClr val="96969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000" autoAdjust="0"/>
    <p:restoredTop sz="96754" autoAdjust="0"/>
  </p:normalViewPr>
  <p:slideViewPr>
    <p:cSldViewPr snapToGrid="0">
      <p:cViewPr>
        <p:scale>
          <a:sx n="66" d="100"/>
          <a:sy n="66" d="100"/>
        </p:scale>
        <p:origin x="858" y="252"/>
      </p:cViewPr>
      <p:guideLst>
        <p:guide orient="horz" pos="1120"/>
        <p:guide orient="horz" pos="1272"/>
        <p:guide orient="horz" pos="715"/>
        <p:guide orient="horz" pos="3861"/>
        <p:guide orient="horz" pos="3944"/>
        <p:guide pos="428"/>
        <p:guide pos="7224"/>
        <p:guide pos="909"/>
        <p:guide pos="3688"/>
        <p:guide pos="3968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125" d="100"/>
          <a:sy n="125" d="100"/>
        </p:scale>
        <p:origin x="4002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cs-CZ" altLang="cs-CZ"/>
          </a:p>
        </p:txBody>
      </p:sp>
      <p:sp>
        <p:nvSpPr>
          <p:cNvPr id="1003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cs-CZ" altLang="cs-CZ"/>
          </a:p>
        </p:txBody>
      </p:sp>
      <p:sp>
        <p:nvSpPr>
          <p:cNvPr id="1003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03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C634D9CB-1186-4E97-85EF-EEFDD3E78B1E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845144964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endParaRPr lang="cs-CZ" altLang="cs-CZ"/>
          </a:p>
        </p:txBody>
      </p:sp>
      <p:sp>
        <p:nvSpPr>
          <p:cNvPr id="10240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0240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/>
              <a:t>Klepnutím lze upravit styly předlohy textu.</a:t>
            </a:r>
          </a:p>
          <a:p>
            <a:pPr lvl="1"/>
            <a:r>
              <a:rPr lang="cs-CZ" altLang="cs-CZ"/>
              <a:t>Druhá úroveň</a:t>
            </a:r>
          </a:p>
          <a:p>
            <a:pPr lvl="2"/>
            <a:r>
              <a:rPr lang="cs-CZ" altLang="cs-CZ"/>
              <a:t>Třetí úroveň</a:t>
            </a:r>
          </a:p>
          <a:p>
            <a:pPr lvl="3"/>
            <a:r>
              <a:rPr lang="cs-CZ" altLang="cs-CZ"/>
              <a:t>Čtvrtá úroveň</a:t>
            </a:r>
          </a:p>
          <a:p>
            <a:pPr lvl="4"/>
            <a:r>
              <a:rPr lang="cs-CZ" altLang="cs-CZ"/>
              <a:t>Pátá úroveň</a:t>
            </a:r>
          </a:p>
        </p:txBody>
      </p:sp>
      <p:sp>
        <p:nvSpPr>
          <p:cNvPr id="10240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r>
              <a:rPr lang="cs-CZ" altLang="cs-CZ"/>
              <a:t>Financování vysokých škol jako nástroj prosperity České republiky</a:t>
            </a:r>
          </a:p>
        </p:txBody>
      </p:sp>
      <p:sp>
        <p:nvSpPr>
          <p:cNvPr id="10240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fld id="{061A6D36-8CFB-40FE-8D60-D2050488125D}" type="slidenum">
              <a:rPr lang="cs-CZ" altLang="cs-CZ"/>
              <a:pPr/>
              <a:t>‹#›</a:t>
            </a:fld>
            <a:endParaRPr lang="cs-CZ" altLang="cs-CZ"/>
          </a:p>
        </p:txBody>
      </p:sp>
    </p:spTree>
    <p:extLst>
      <p:ext uri="{BB962C8B-B14F-4D97-AF65-F5344CB8AC3E}">
        <p14:creationId xmlns:p14="http://schemas.microsoft.com/office/powerpoint/2010/main" val="138811148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kumimoji="1"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/>
            </a:lvl1pPr>
          </a:lstStyle>
          <a:p>
            <a:r>
              <a:rPr lang="en-GB" noProof="0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noProof="0" dirty="0"/>
              <a:t>Click here to insert subtitle.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C36484A1-5FE2-4AC7-B186-C1E15EE774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31624" cy="1036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35384140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 userDrawn="1">
          <p15:clr>
            <a:srgbClr val="FBAE40"/>
          </p15:clr>
        </p15:guide>
        <p15:guide id="2" pos="234" userDrawn="1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mages, text – two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Zástupný symbol pro obsah 12">
            <a:extLst>
              <a:ext uri="{FF2B5EF4-FFF2-40B4-BE49-F238E27FC236}">
                <a16:creationId xmlns:a16="http://schemas.microsoft.com/office/drawing/2014/main" xmlns="" id="{9622FDD6-5C71-4DE9-BFBE-6443A2855E5C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997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8D903DEB-B441-46DB-8462-2640DC8DB3E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19999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1" name="Zástupný symbol pro text 13">
            <a:extLst>
              <a:ext uri="{FF2B5EF4-FFF2-40B4-BE49-F238E27FC236}">
                <a16:creationId xmlns:a16="http://schemas.microsoft.com/office/drawing/2014/main" xmlns="" id="{66F1D7B9-D1BE-446E-87CA-6AD81AFA8389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4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3" name="Zástupný symbol pro text 5">
            <a:extLst>
              <a:ext uri="{FF2B5EF4-FFF2-40B4-BE49-F238E27FC236}">
                <a16:creationId xmlns:a16="http://schemas.microsoft.com/office/drawing/2014/main" xmlns="" id="{3947EF07-8AF7-4904-8565-F5D81E4282DE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6251278" y="4500000"/>
            <a:ext cx="5220000" cy="1331998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334B9440-7A06-4BF8-9532-C11248171B0C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6252003" y="4068000"/>
            <a:ext cx="5220000" cy="360000"/>
          </a:xfrm>
        </p:spPr>
        <p:txBody>
          <a:bodyPr/>
          <a:lstStyle>
            <a:lvl1pPr>
              <a:lnSpc>
                <a:spcPts val="1100"/>
              </a:lnSpc>
              <a:defRPr sz="900" b="1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7" name="Zástupný symbol pro obsah 12">
            <a:extLst>
              <a:ext uri="{FF2B5EF4-FFF2-40B4-BE49-F238E27FC236}">
                <a16:creationId xmlns:a16="http://schemas.microsoft.com/office/drawing/2014/main" xmlns="" id="{263AA377-982D-4CA3-B9BD-C61AF6524812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6251278" y="718712"/>
            <a:ext cx="5220001" cy="320400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16" name="Obrázek 15">
            <a:extLst>
              <a:ext uri="{FF2B5EF4-FFF2-40B4-BE49-F238E27FC236}">
                <a16:creationId xmlns:a16="http://schemas.microsoft.com/office/drawing/2014/main" xmlns="" id="{1FF7BBC3-4942-4748-BDEB-393A88A26C12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2298664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mpty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A17F7BCE-DD2D-4B15-B525-A4DDC38CFBA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9077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verse slide with imag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5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8" name="Zástupný symbol pro obrázek 7"/>
          <p:cNvSpPr>
            <a:spLocks noGrp="1"/>
          </p:cNvSpPr>
          <p:nvPr>
            <p:ph type="pic" sz="quarter" idx="12" hasCustomPrompt="1"/>
          </p:nvPr>
        </p:nvSpPr>
        <p:spPr>
          <a:xfrm>
            <a:off x="0" y="1"/>
            <a:ext cx="12192000" cy="5842000"/>
          </a:xfrm>
        </p:spPr>
        <p:txBody>
          <a:bodyPr anchor="ctr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r>
              <a:rPr lang="cs-CZ" dirty="0" err="1"/>
              <a:t>Click</a:t>
            </a:r>
            <a:r>
              <a:rPr lang="cs-CZ" dirty="0"/>
              <a:t> on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icon</a:t>
            </a:r>
            <a:r>
              <a:rPr lang="cs-CZ" dirty="0"/>
              <a:t> to insert image</a:t>
            </a:r>
          </a:p>
        </p:txBody>
      </p:sp>
      <p:pic>
        <p:nvPicPr>
          <p:cNvPr id="7" name="Obrázek 6">
            <a:extLst>
              <a:ext uri="{FF2B5EF4-FFF2-40B4-BE49-F238E27FC236}">
                <a16:creationId xmlns:a16="http://schemas.microsoft.com/office/drawing/2014/main" xmlns="" id="{92E47129-CD29-4FAB-AAFF-2F8F08274DE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77426" y="6050485"/>
            <a:ext cx="883410" cy="597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2117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ECON slid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xmlns="" id="{5CF0005C-D689-4DD6-A5D8-EA2023146079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135" y="2019299"/>
            <a:ext cx="4199887" cy="2841099"/>
          </a:xfrm>
          <a:prstGeom prst="rect">
            <a:avLst/>
          </a:prstGeom>
        </p:spPr>
      </p:pic>
      <p:sp>
        <p:nvSpPr>
          <p:cNvPr id="3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/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B9006E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300970397"/>
      </p:ext>
    </p:extLst>
  </p:cSld>
  <p:clrMapOvr>
    <a:masterClrMapping/>
  </p:clrMapOvr>
  <p:hf sldNum="0"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MUNI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4028" y="2285079"/>
            <a:ext cx="8890088" cy="2304838"/>
          </a:xfrm>
          <a:prstGeom prst="rect">
            <a:avLst/>
          </a:prstGeom>
        </p:spPr>
      </p:pic>
      <p:sp>
        <p:nvSpPr>
          <p:cNvPr id="3" name="Zástupný symbol pro zápatí 1">
            <a:extLst>
              <a:ext uri="{FF2B5EF4-FFF2-40B4-BE49-F238E27FC236}">
                <a16:creationId xmlns:a16="http://schemas.microsoft.com/office/drawing/2014/main" xmlns="" id="{C44CE881-5C32-4D94-BD5B-1353FF61C8A8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2">
            <a:extLst>
              <a:ext uri="{FF2B5EF4-FFF2-40B4-BE49-F238E27FC236}">
                <a16:creationId xmlns:a16="http://schemas.microsoft.com/office/drawing/2014/main" xmlns="" id="{AE4DA97F-66A7-4782-958D-53BB7E421A1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414000" y="6228000"/>
            <a:ext cx="252000" cy="252000"/>
          </a:xfrm>
        </p:spPr>
        <p:txBody>
          <a:bodyPr/>
          <a:lstStyle>
            <a:lvl1pPr>
              <a:defRPr>
                <a:solidFill>
                  <a:srgbClr val="0000DC"/>
                </a:solidFill>
              </a:defRPr>
            </a:lvl1pPr>
          </a:lstStyle>
          <a:p>
            <a:fld id="{D6D6C118-631F-4A80-9886-907009361577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</p:spTree>
    <p:extLst>
      <p:ext uri="{BB962C8B-B14F-4D97-AF65-F5344CB8AC3E}">
        <p14:creationId xmlns:p14="http://schemas.microsoft.com/office/powerpoint/2010/main" val="791214269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 – inverse">
    <p:bg>
      <p:bgPr>
        <a:solidFill>
          <a:srgbClr val="B9006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zápatí 2">
            <a:extLst>
              <a:ext uri="{FF2B5EF4-FFF2-40B4-BE49-F238E27FC236}">
                <a16:creationId xmlns:a16="http://schemas.microsoft.com/office/drawing/2014/main" xmlns="" id="{D8587455-5AC3-4F6B-BE52-826326AFD383}"/>
              </a:ext>
            </a:extLst>
          </p:cNvPr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Define footer – presentation title / department</a:t>
            </a:r>
            <a:endParaRPr lang="en-US" dirty="0"/>
          </a:p>
        </p:txBody>
      </p:sp>
      <p:sp>
        <p:nvSpPr>
          <p:cNvPr id="4" name="Zástupný symbol pro číslo snímku 3">
            <a:extLst>
              <a:ext uri="{FF2B5EF4-FFF2-40B4-BE49-F238E27FC236}">
                <a16:creationId xmlns:a16="http://schemas.microsoft.com/office/drawing/2014/main" xmlns="" id="{F3A84368-F699-48A6-8383-4822D7F23BC4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7" name="Nadpis 6">
            <a:extLst>
              <a:ext uri="{FF2B5EF4-FFF2-40B4-BE49-F238E27FC236}">
                <a16:creationId xmlns:a16="http://schemas.microsoft.com/office/drawing/2014/main" xmlns="" id="{322FA9F0-97E4-45C3-84A8-592F85A6A3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398502" y="2900365"/>
            <a:ext cx="11361600" cy="1171580"/>
          </a:xfrm>
        </p:spPr>
        <p:txBody>
          <a:bodyPr anchor="t"/>
          <a:lstStyle>
            <a:lvl1pPr algn="l">
              <a:lnSpc>
                <a:spcPts val="4400"/>
              </a:lnSpc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here to insert title.</a:t>
            </a:r>
            <a:endParaRPr lang="cs-CZ" dirty="0"/>
          </a:p>
        </p:txBody>
      </p:sp>
      <p:sp>
        <p:nvSpPr>
          <p:cNvPr id="8" name="Podnadpis 2"/>
          <p:cNvSpPr>
            <a:spLocks noGrp="1"/>
          </p:cNvSpPr>
          <p:nvPr>
            <p:ph type="subTitle" idx="1" hasCustomPrompt="1"/>
          </p:nvPr>
        </p:nvSpPr>
        <p:spPr>
          <a:xfrm>
            <a:off x="398502" y="4116402"/>
            <a:ext cx="11361600" cy="698497"/>
          </a:xfrm>
        </p:spPr>
        <p:txBody>
          <a:bodyPr anchor="t"/>
          <a:lstStyle>
            <a:lvl1pPr marL="0" indent="0" algn="l">
              <a:buNone/>
              <a:defRPr lang="cs-CZ" sz="2400" b="0" dirty="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here to insert subtitle.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7D02BBC8-BA18-446A-A9BA-BD711450F1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000" y="414000"/>
            <a:ext cx="1520782" cy="1028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81167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432">
          <p15:clr>
            <a:srgbClr val="FBAE40"/>
          </p15:clr>
        </p15:guide>
        <p15:guide id="2" pos="234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>
          <a:xfrm>
            <a:off x="720000" y="6228000"/>
            <a:ext cx="7920000" cy="2520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7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xmlns="" id="{FE4ED1EA-6D6D-4751-96EE-A54F4980D16F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91229579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997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2"/>
            <a:ext cx="10753200" cy="4139998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0970407D-EE58-4A0B-824B-1D3AE42DD9CF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7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3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7E8EB499-B5B8-4411-8A5F-E98450293E5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442829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 and 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6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720725" y="1296001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8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21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6251278" y="1290515"/>
            <a:ext cx="5220000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2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169200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sp>
        <p:nvSpPr>
          <p:cNvPr id="23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90271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98AAC756-AFD3-4AD9-9CB6-A2C9F5EEBCA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7168426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2886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conten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1695074"/>
            <a:ext cx="5218413" cy="3896711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4" name="Nadpis 3">
            <a:extLst>
              <a:ext uri="{FF2B5EF4-FFF2-40B4-BE49-F238E27FC236}">
                <a16:creationId xmlns:a16="http://schemas.microsoft.com/office/drawing/2014/main" xmlns="" id="{ABDE9BC5-EE25-44B2-8081-F2B94BAA680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9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2" name="Zástupný symbol pro obsah 2"/>
          <p:cNvSpPr>
            <a:spLocks noGrp="1"/>
          </p:cNvSpPr>
          <p:nvPr>
            <p:ph idx="28" hasCustomPrompt="1"/>
          </p:nvPr>
        </p:nvSpPr>
        <p:spPr>
          <a:xfrm>
            <a:off x="6251280" y="1667024"/>
            <a:ext cx="5219998" cy="414000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 baseline="0"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10" name="Obrázek 9">
            <a:extLst>
              <a:ext uri="{FF2B5EF4-FFF2-40B4-BE49-F238E27FC236}">
                <a16:creationId xmlns:a16="http://schemas.microsoft.com/office/drawing/2014/main" xmlns="" id="{D06ABEBC-1414-4D9D-9456-64352E0AEAC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673959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657" userDrawn="1">
          <p15:clr>
            <a:srgbClr val="FBAE40"/>
          </p15:clr>
        </p15:guide>
        <p15:guide id="2" pos="7242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Heading, subheading and three colum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Zástupný symbol pro obsah 12">
            <a:extLst>
              <a:ext uri="{FF2B5EF4-FFF2-40B4-BE49-F238E27FC236}">
                <a16:creationId xmlns:a16="http://schemas.microsoft.com/office/drawing/2014/main" xmlns="" id="{548D6DE9-EB16-4D0A-9F96-DD69C3E97213}"/>
              </a:ext>
            </a:extLst>
          </p:cNvPr>
          <p:cNvSpPr>
            <a:spLocks noGrp="1"/>
          </p:cNvSpPr>
          <p:nvPr>
            <p:ph sz="quarter" idx="22" hasCustomPrompt="1"/>
          </p:nvPr>
        </p:nvSpPr>
        <p:spPr>
          <a:xfrm>
            <a:off x="4440000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6" name="Zástupný symbol pro text 5">
            <a:extLst>
              <a:ext uri="{FF2B5EF4-FFF2-40B4-BE49-F238E27FC236}">
                <a16:creationId xmlns:a16="http://schemas.microsoft.com/office/drawing/2014/main" xmlns="" id="{C2D097E9-9E99-4F02-A434-E69D713D0FBC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719999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7" name="Zástupný symbol pro text 5">
            <a:extLst>
              <a:ext uri="{FF2B5EF4-FFF2-40B4-BE49-F238E27FC236}">
                <a16:creationId xmlns:a16="http://schemas.microsoft.com/office/drawing/2014/main" xmlns="" id="{7E169087-A2FD-4849-9AAC-BD41AA07A5E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440000" y="4414271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9" name="Zástupný symbol pro text 5">
            <a:extLst>
              <a:ext uri="{FF2B5EF4-FFF2-40B4-BE49-F238E27FC236}">
                <a16:creationId xmlns:a16="http://schemas.microsoft.com/office/drawing/2014/main" xmlns="" id="{E14CE5FF-FB97-4634-9714-4B5C0FDA38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161200" y="4414270"/>
            <a:ext cx="3312000" cy="1427730"/>
          </a:xfrm>
        </p:spPr>
        <p:txBody>
          <a:bodyPr lIns="0" tIns="0" rIns="0" bIns="0" numCol="1" spcCol="324000">
            <a:noAutofit/>
          </a:bodyPr>
          <a:lstStyle>
            <a:lvl1pPr algn="l">
              <a:lnSpc>
                <a:spcPts val="1800"/>
              </a:lnSpc>
              <a:defRPr sz="1500" b="0">
                <a:solidFill>
                  <a:schemeClr val="tx1"/>
                </a:solidFill>
              </a:defRPr>
            </a:lvl1pPr>
            <a:lvl2pPr algn="l">
              <a:defRPr u="none"/>
            </a:lvl2pPr>
            <a:lvl3pPr algn="l">
              <a:defRPr>
                <a:latin typeface="+mn-lt"/>
              </a:defRPr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4" name="Zástupný symbol pro text 13">
            <a:extLst>
              <a:ext uri="{FF2B5EF4-FFF2-40B4-BE49-F238E27FC236}">
                <a16:creationId xmlns:a16="http://schemas.microsoft.com/office/drawing/2014/main" xmlns="" id="{DD220DBF-2B26-4E32-826A-79839FF51027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5" name="Zástupný symbol pro text 13">
            <a:extLst>
              <a:ext uri="{FF2B5EF4-FFF2-40B4-BE49-F238E27FC236}">
                <a16:creationId xmlns:a16="http://schemas.microsoft.com/office/drawing/2014/main" xmlns="" id="{AD9E96F9-7F56-4453-A9FC-693AF7E57BB4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4440475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xmlns="" id="{88362389-3E8C-4129-819C-75F0F7922D0F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8161436" y="4025136"/>
            <a:ext cx="3311525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/>
            </a:lvl1pPr>
          </a:lstStyle>
          <a:p>
            <a:pPr lvl="0"/>
            <a:r>
              <a:rPr lang="en-US" dirty="0"/>
              <a:t>Click here to insert text.</a:t>
            </a:r>
          </a:p>
        </p:txBody>
      </p:sp>
      <p:sp>
        <p:nvSpPr>
          <p:cNvPr id="18" name="Zástupný symbol pro obsah 12">
            <a:extLst>
              <a:ext uri="{FF2B5EF4-FFF2-40B4-BE49-F238E27FC236}">
                <a16:creationId xmlns:a16="http://schemas.microsoft.com/office/drawing/2014/main" xmlns="" id="{DE897ACA-C285-471C-BF3F-2886D04C7F9F}"/>
              </a:ext>
            </a:extLst>
          </p:cNvPr>
          <p:cNvSpPr>
            <a:spLocks noGrp="1"/>
          </p:cNvSpPr>
          <p:nvPr>
            <p:ph sz="quarter" idx="23" hasCustomPrompt="1"/>
          </p:nvPr>
        </p:nvSpPr>
        <p:spPr>
          <a:xfrm>
            <a:off x="719999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0" name="Zástupný symbol pro obsah 12">
            <a:extLst>
              <a:ext uri="{FF2B5EF4-FFF2-40B4-BE49-F238E27FC236}">
                <a16:creationId xmlns:a16="http://schemas.microsoft.com/office/drawing/2014/main" xmlns="" id="{9AF93628-9CF3-4CB5-A8C7-735B527D49B2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8160001" y="1692002"/>
            <a:ext cx="3311525" cy="2230711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9" name="Zástupný symbol pro text 7">
            <a:extLst>
              <a:ext uri="{FF2B5EF4-FFF2-40B4-BE49-F238E27FC236}">
                <a16:creationId xmlns:a16="http://schemas.microsoft.com/office/drawing/2014/main" xmlns="" id="{9F610B39-FB78-4767-BA31-C3D4E7D5586C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720725" y="1296001"/>
            <a:ext cx="10752138" cy="271576"/>
          </a:xfrm>
        </p:spPr>
        <p:txBody>
          <a:bodyPr lIns="0" tIns="0" rIns="0" bIns="0">
            <a:noAutofit/>
          </a:bodyPr>
          <a:lstStyle>
            <a:lvl1pPr algn="l">
              <a:lnSpc>
                <a:spcPts val="2300"/>
              </a:lnSpc>
              <a:defRPr sz="2000" b="0">
                <a:solidFill>
                  <a:schemeClr val="tx2"/>
                </a:solidFill>
              </a:defRPr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21" name="Nadpis 12">
            <a:extLst>
              <a:ext uri="{FF2B5EF4-FFF2-40B4-BE49-F238E27FC236}">
                <a16:creationId xmlns:a16="http://schemas.microsoft.com/office/drawing/2014/main" xmlns="" id="{6B0440B8-6781-4DF7-853B-03D5855A8CB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20000" y="720000"/>
            <a:ext cx="10753200" cy="451576"/>
          </a:xfrm>
        </p:spPr>
        <p:txBody>
          <a:bodyPr/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pic>
        <p:nvPicPr>
          <p:cNvPr id="22" name="Obrázek 21">
            <a:extLst>
              <a:ext uri="{FF2B5EF4-FFF2-40B4-BE49-F238E27FC236}">
                <a16:creationId xmlns:a16="http://schemas.microsoft.com/office/drawing/2014/main" xmlns="" id="{1511ED70-4159-4340-8610-715880E63A2A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374107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1049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tex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4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6272212" y="692150"/>
            <a:ext cx="5200987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sz="2000"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16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dirty="0"/>
              <a:t>Second level</a:t>
            </a:r>
            <a:endParaRPr lang="cs-CZ" dirty="0"/>
          </a:p>
          <a:p>
            <a:pPr lvl="2"/>
            <a:r>
              <a:rPr lang="en-GB" dirty="0"/>
              <a:t>Third level</a:t>
            </a:r>
            <a:endParaRPr lang="cs-CZ" dirty="0"/>
          </a:p>
        </p:txBody>
      </p:sp>
      <p:sp>
        <p:nvSpPr>
          <p:cNvPr id="9" name="Zástupný symbol pro obsah 12">
            <a:extLst>
              <a:ext uri="{FF2B5EF4-FFF2-40B4-BE49-F238E27FC236}">
                <a16:creationId xmlns:a16="http://schemas.microsoft.com/office/drawing/2014/main" xmlns="" id="{83517C49-9C06-4658-8660-E0D21D83CE29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719137" y="692150"/>
            <a:ext cx="5218413" cy="4899635"/>
          </a:xfrm>
        </p:spPr>
        <p:txBody>
          <a:bodyPr/>
          <a:lstStyle/>
          <a:p>
            <a:pPr lvl="0"/>
            <a:r>
              <a:rPr lang="en-GB" noProof="0" dirty="0"/>
              <a:t>Click here to insert text.</a:t>
            </a:r>
          </a:p>
        </p:txBody>
      </p:sp>
      <p:sp>
        <p:nvSpPr>
          <p:cNvPr id="10" name="Zástupný symbol pro text 13">
            <a:extLst>
              <a:ext uri="{FF2B5EF4-FFF2-40B4-BE49-F238E27FC236}">
                <a16:creationId xmlns:a16="http://schemas.microsoft.com/office/drawing/2014/main" xmlns="" id="{F7FD9E97-5F69-494E-8672-59575278330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20725" y="5599670"/>
            <a:ext cx="5218412" cy="216000"/>
          </a:xfrm>
        </p:spPr>
        <p:txBody>
          <a:bodyPr anchor="ctr"/>
          <a:lstStyle>
            <a:lvl1pPr>
              <a:lnSpc>
                <a:spcPts val="1100"/>
              </a:lnSpc>
              <a:defRPr sz="1000" b="0" i="0"/>
            </a:lvl1pPr>
          </a:lstStyle>
          <a:p>
            <a:pPr lvl="0"/>
            <a:r>
              <a:rPr lang="en-GB" noProof="0" dirty="0"/>
              <a:t>Click here to insert text.</a:t>
            </a:r>
          </a:p>
        </p:txBody>
      </p:sp>
      <p:pic>
        <p:nvPicPr>
          <p:cNvPr id="8" name="Obrázek 7">
            <a:extLst>
              <a:ext uri="{FF2B5EF4-FFF2-40B4-BE49-F238E27FC236}">
                <a16:creationId xmlns:a16="http://schemas.microsoft.com/office/drawing/2014/main" xmlns="" id="{1B8642D8-D658-40BB-B4D2-E29CAE3850C1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17383761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3158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out head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6D6C118-631F-4A80-9886-907009361577}" type="slidenum">
              <a:rPr lang="cs-CZ" altLang="cs-CZ"/>
              <a:pPr/>
              <a:t>‹#›</a:t>
            </a:fld>
            <a:endParaRPr lang="cs-CZ" altLang="cs-CZ" dirty="0"/>
          </a:p>
        </p:txBody>
      </p:sp>
      <p:sp>
        <p:nvSpPr>
          <p:cNvPr id="10" name="Zástupný symbol pro obsah 2"/>
          <p:cNvSpPr>
            <a:spLocks noGrp="1"/>
          </p:cNvSpPr>
          <p:nvPr>
            <p:ph idx="1" hasCustomPrompt="1"/>
          </p:nvPr>
        </p:nvSpPr>
        <p:spPr>
          <a:xfrm>
            <a:off x="720000" y="692150"/>
            <a:ext cx="10753200" cy="5139850"/>
          </a:xfrm>
          <a:prstGeom prst="rect">
            <a:avLst/>
          </a:prstGeom>
        </p:spPr>
        <p:txBody>
          <a:bodyPr/>
          <a:lstStyle>
            <a:lvl1pPr marL="252000" indent="-180000">
              <a:lnSpc>
                <a:spcPct val="150000"/>
              </a:lnSpc>
              <a:buClr>
                <a:schemeClr val="tx2"/>
              </a:buClr>
              <a:buSzPct val="100000"/>
              <a:buFont typeface="Arial" panose="020B0604020202020204" pitchFamily="34" charset="0"/>
              <a:buChar char="̶"/>
              <a:defRPr b="0"/>
            </a:lvl1pPr>
            <a:lvl2pPr marL="504000" indent="-180000">
              <a:lnSpc>
                <a:spcPct val="100000"/>
              </a:lnSpc>
              <a:buClr>
                <a:schemeClr val="tx2"/>
              </a:buClr>
              <a:buFont typeface="Arial" panose="020B0604020202020204" pitchFamily="34" charset="0"/>
              <a:buChar char="̶"/>
              <a:defRPr sz="2000"/>
            </a:lvl2pPr>
            <a:lvl3pPr marL="914400" indent="0">
              <a:buNone/>
              <a:defRPr/>
            </a:lvl3pPr>
          </a:lstStyle>
          <a:p>
            <a:pPr lvl="0"/>
            <a:r>
              <a:rPr lang="en-GB" noProof="0" dirty="0"/>
              <a:t>Click here to insert text.</a:t>
            </a:r>
          </a:p>
          <a:p>
            <a:pPr lvl="1"/>
            <a:r>
              <a:rPr lang="en-GB" noProof="0" dirty="0"/>
              <a:t>Second level</a:t>
            </a:r>
          </a:p>
          <a:p>
            <a:pPr lvl="2"/>
            <a:r>
              <a:rPr lang="en-GB" noProof="0" dirty="0"/>
              <a:t>Third level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xmlns="" id="{772743CB-F148-49FE-83DC-5E159625F4AB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91922" y="6059508"/>
            <a:ext cx="858752" cy="5809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975528"/>
      </p:ext>
    </p:extLst>
  </p:cSld>
  <p:clrMapOvr>
    <a:masterClrMapping/>
  </p:clrMapOvr>
  <p:extLst mod="1">
    <p:ext uri="{DCECCB84-F9BA-43D5-87BE-67443E8EF086}">
      <p15:sldGuideLst xmlns:p15="http://schemas.microsoft.com/office/powerpoint/2012/main">
        <p15:guide id="1" orient="horz" pos="436" userDrawn="1">
          <p15:clr>
            <a:srgbClr val="FBAE40"/>
          </p15:clr>
        </p15:guide>
        <p15:guide id="2" pos="438" userDrawn="1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29" name="Rectangle 17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20000" y="6228000"/>
            <a:ext cx="7920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>
            <a:lvl1pPr>
              <a:defRPr lang="cs-CZ" altLang="cs-CZ" sz="1200" dirty="0" smtClean="0">
                <a:solidFill>
                  <a:schemeClr val="tx2"/>
                </a:solidFill>
                <a:latin typeface="+mj-lt"/>
              </a:defRPr>
            </a:lvl1pPr>
          </a:lstStyle>
          <a:p>
            <a:r>
              <a:rPr lang="en-GB" noProof="0"/>
              <a:t>Define footer – presentation title / department</a:t>
            </a:r>
            <a:endParaRPr lang="en-GB" noProof="0" dirty="0"/>
          </a:p>
        </p:txBody>
      </p:sp>
      <p:sp>
        <p:nvSpPr>
          <p:cNvPr id="64530" name="Rectangle 18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414000" y="6228000"/>
            <a:ext cx="252000" cy="25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</a:bodyPr>
          <a:lstStyle>
            <a:lvl1pPr algn="l">
              <a:defRPr sz="1200" b="0">
                <a:solidFill>
                  <a:schemeClr val="tx2"/>
                </a:solidFill>
                <a:latin typeface="+mj-lt"/>
              </a:defRPr>
            </a:lvl1pPr>
          </a:lstStyle>
          <a:p>
            <a:fld id="{0DE708CC-0C3F-4567-9698-B54C0F35BD31}" type="slidenum">
              <a:rPr lang="cs-CZ" altLang="cs-CZ" smtClean="0"/>
              <a:pPr/>
              <a:t>‹#›</a:t>
            </a:fld>
            <a:endParaRPr lang="cs-CZ" altLang="cs-CZ" dirty="0"/>
          </a:p>
        </p:txBody>
      </p:sp>
      <p:sp>
        <p:nvSpPr>
          <p:cNvPr id="2" name="Zástupný nadpis 1">
            <a:extLst>
              <a:ext uri="{FF2B5EF4-FFF2-40B4-BE49-F238E27FC236}">
                <a16:creationId xmlns:a16="http://schemas.microsoft.com/office/drawing/2014/main" xmlns="" id="{E73EFD05-44F7-4406-AC4D-1167FBFF80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720000"/>
            <a:ext cx="10753200" cy="451576"/>
          </a:xfrm>
          <a:prstGeom prst="rect">
            <a:avLst/>
          </a:prstGeom>
        </p:spPr>
        <p:txBody>
          <a:bodyPr vert="horz" lIns="0" tIns="0" rIns="0" bIns="0" rtlCol="0" anchor="t" anchorCtr="0">
            <a:noAutofit/>
          </a:bodyPr>
          <a:lstStyle/>
          <a:p>
            <a:r>
              <a:rPr lang="en-GB" noProof="0" dirty="0"/>
              <a:t>Click here to insert heading.</a:t>
            </a:r>
            <a:endParaRPr lang="cs-CZ" dirty="0"/>
          </a:p>
        </p:txBody>
      </p:sp>
      <p:sp>
        <p:nvSpPr>
          <p:cNvPr id="5" name="Zástupný symbol pro text 4">
            <a:extLst>
              <a:ext uri="{FF2B5EF4-FFF2-40B4-BE49-F238E27FC236}">
                <a16:creationId xmlns:a16="http://schemas.microsoft.com/office/drawing/2014/main" xmlns="" id="{A4DA628E-D8CA-41EE-AA1A-D14D1A53A2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718800" y="1872000"/>
            <a:ext cx="10753200" cy="3960000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en-GB" noProof="0" dirty="0"/>
              <a:t>Click here insert text.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8" r:id="rId1"/>
    <p:sldLayoutId id="2147483690" r:id="rId2"/>
    <p:sldLayoutId id="2147483684" r:id="rId3"/>
    <p:sldLayoutId id="2147483685" r:id="rId4"/>
    <p:sldLayoutId id="2147483688" r:id="rId5"/>
    <p:sldLayoutId id="2147483674" r:id="rId6"/>
    <p:sldLayoutId id="2147483673" r:id="rId7"/>
    <p:sldLayoutId id="2147483676" r:id="rId8"/>
    <p:sldLayoutId id="2147483675" r:id="rId9"/>
    <p:sldLayoutId id="2147483677" r:id="rId10"/>
    <p:sldLayoutId id="2147483686" r:id="rId11"/>
    <p:sldLayoutId id="2147483694" r:id="rId12"/>
    <p:sldLayoutId id="2147483692" r:id="rId13"/>
    <p:sldLayoutId id="2147483693" r:id="rId14"/>
  </p:sldLayoutIdLst>
  <p:hf hdr="0" dt="0"/>
  <p:txStyles>
    <p:titleStyle>
      <a:lvl1pPr algn="l" rtl="0" eaLnBrk="1" fontAlgn="base" hangingPunct="1">
        <a:lnSpc>
          <a:spcPts val="4000"/>
        </a:lnSpc>
        <a:spcBef>
          <a:spcPct val="0"/>
        </a:spcBef>
        <a:spcAft>
          <a:spcPct val="0"/>
        </a:spcAft>
        <a:defRPr sz="40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rgbClr val="00287D"/>
          </a:solidFill>
          <a:latin typeface="Tahoma" pitchFamily="34" charset="0"/>
        </a:defRPr>
      </a:lvl9pPr>
    </p:titleStyle>
    <p:bodyStyle>
      <a:lvl1pPr marL="0" indent="0" algn="l" rtl="0" eaLnBrk="1" fontAlgn="base" hangingPunct="1">
        <a:lnSpc>
          <a:spcPct val="1000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2800" b="0">
          <a:solidFill>
            <a:schemeClr val="tx1"/>
          </a:solidFill>
          <a:latin typeface="+mn-lt"/>
          <a:ea typeface="+mn-ea"/>
          <a:cs typeface="+mn-cs"/>
        </a:defRPr>
      </a:lvl1pPr>
      <a:lvl2pPr marL="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tx2"/>
        </a:buClr>
        <a:buSzPct val="100000"/>
        <a:buFontTx/>
        <a:buNone/>
        <a:defRPr sz="1500" b="0">
          <a:solidFill>
            <a:schemeClr val="tx1"/>
          </a:solidFill>
          <a:latin typeface="+mn-lt"/>
        </a:defRPr>
      </a:lvl2pPr>
      <a:lvl3pPr marL="914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folHlink"/>
        </a:buClr>
        <a:buSzPct val="80000"/>
        <a:buFontTx/>
        <a:buNone/>
        <a:defRPr sz="1500" b="0">
          <a:solidFill>
            <a:schemeClr val="tx1"/>
          </a:solidFill>
          <a:latin typeface="+mn-lt"/>
        </a:defRPr>
      </a:lvl3pPr>
      <a:lvl4pPr marL="1371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2"/>
        </a:buClr>
        <a:buSzPct val="90000"/>
        <a:buFontTx/>
        <a:buNone/>
        <a:defRPr sz="1500" b="0">
          <a:solidFill>
            <a:schemeClr val="tx1"/>
          </a:solidFill>
          <a:latin typeface="+mn-lt"/>
        </a:defRPr>
      </a:lvl4pPr>
      <a:lvl5pPr marL="18288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Tx/>
        <a:buNone/>
        <a:defRPr sz="1500" b="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Blip>
          <a:blip r:embed="rId16"/>
        </a:buBlip>
        <a:defRPr>
          <a:solidFill>
            <a:schemeClr val="tx1"/>
          </a:solidFill>
          <a:latin typeface="+mn-lt"/>
        </a:defRPr>
      </a:lvl6pPr>
      <a:lvl7pPr marL="27432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 baseline="0">
          <a:solidFill>
            <a:schemeClr val="tx1"/>
          </a:solidFill>
          <a:latin typeface="+mn-lt"/>
        </a:defRPr>
      </a:lvl7pPr>
      <a:lvl8pPr marL="32004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8pPr>
      <a:lvl9pPr marL="3657600" indent="0" algn="l" rtl="0" eaLnBrk="1" fontAlgn="base" hangingPunct="1">
        <a:lnSpc>
          <a:spcPts val="1800"/>
        </a:lnSpc>
        <a:spcBef>
          <a:spcPts val="0"/>
        </a:spcBef>
        <a:spcAft>
          <a:spcPct val="0"/>
        </a:spcAft>
        <a:buClr>
          <a:schemeClr val="accent1"/>
        </a:buClr>
        <a:buFont typeface="Arial" panose="020B0604020202020204" pitchFamily="34" charset="0"/>
        <a:buNone/>
        <a:defRPr>
          <a:solidFill>
            <a:schemeClr val="tx1"/>
          </a:solidFill>
          <a:latin typeface="+mn-lt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 mod="1">
    <p:ext uri="{27BBF7A9-308A-43DC-89C8-2F10F3537804}">
      <p15:sldGuideLst xmlns:p15="http://schemas.microsoft.com/office/powerpoint/2012/main">
        <p15:guide id="1" orient="horz" pos="1049" userDrawn="1">
          <p15:clr>
            <a:srgbClr val="F26B43"/>
          </p15:clr>
        </p15:guide>
        <p15:guide id="2" pos="438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andfonline.com/doi/abs/10.1080/714004090?casa_token=tP--St2cpw4AAAAA:zDMxXZCgW4n0_Nd81imbUF__hKVMVz97nLEj6M3bm9PYXcTzKmaDT9glYDGfK_-JCiHmCIC9hHg" TargetMode="External"/><Relationship Id="rId2" Type="http://schemas.openxmlformats.org/officeDocument/2006/relationships/hyperlink" Target="https://onlinelibrary.wiley.com/doi/abs/10.1111/1468-0408.00098?casa_token=2EqHBmJv2ksAAAAA:d4-97Ca6dfA_m-9Gyu8t5mirj8fN2MOFK0_gZHXSbnFP3nkSca1K0-VCtQI3F1lhFvgXSM09sftLPA" TargetMode="Externa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gif"/><Relationship Id="rId5" Type="http://schemas.openxmlformats.org/officeDocument/2006/relationships/hyperlink" Target="https://www.sciencedirect.com/science/article/pii/S0278425402000352?casa_token=QqP4krjZbngAAAAA:HY1g5gj6DMfRCurIFUFC6LIBIgNAnppmZqw7pVuKwM_yPPfdsRI_PpidRinNhPQZNtA0UHh-" TargetMode="External"/><Relationship Id="rId4" Type="http://schemas.openxmlformats.org/officeDocument/2006/relationships/hyperlink" Target="https://journals.sagepub.com/doi/abs/10.1177/027507409502500104?casa_token=L0PK4P0dsZoAAAAA:tehQ4jQk7Y6oJAGchnS36_-gUbVExMkoZkqf-d50RKlxNfrSDTHkxtQKKKJgQ6HUyQRLmJLTYeI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altLang="cs-CZ" dirty="0">
                <a:latin typeface="Arial" panose="020B0604020202020204" pitchFamily="34" charset="0"/>
              </a:rPr>
              <a:t>Specifika kontroly </a:t>
            </a:r>
            <a:r>
              <a:rPr lang="cs-CZ" altLang="cs-CZ" dirty="0" smtClean="0">
                <a:latin typeface="Arial" panose="020B0604020202020204" pitchFamily="34" charset="0"/>
              </a:rPr>
              <a:t>ÚSC – obce a kraje</a:t>
            </a:r>
            <a:r>
              <a:rPr lang="cs-CZ" altLang="cs-CZ" dirty="0">
                <a:latin typeface="Arial" panose="020B0604020202020204" pitchFamily="34" charset="0"/>
              </a:rPr>
              <a:t/>
            </a:r>
            <a:br>
              <a:rPr lang="cs-CZ" altLang="cs-CZ" dirty="0">
                <a:latin typeface="Arial" panose="020B0604020202020204" pitchFamily="34" charset="0"/>
              </a:rPr>
            </a:br>
            <a:r>
              <a:rPr lang="cs-CZ" dirty="0"/>
              <a:t/>
            </a:r>
            <a:br>
              <a:rPr lang="cs-CZ" dirty="0"/>
            </a:br>
            <a:r>
              <a:rPr lang="cs-CZ" b="0" dirty="0"/>
              <a:t>Filip Hrůza</a:t>
            </a:r>
          </a:p>
        </p:txBody>
      </p:sp>
      <p:sp>
        <p:nvSpPr>
          <p:cNvPr id="2" name="Zástupný symbol pro zápatí 1"/>
          <p:cNvSpPr>
            <a:spLocks noGrp="1"/>
          </p:cNvSpPr>
          <p:nvPr>
            <p:ph type="ftr" sz="quarter" idx="10"/>
          </p:nvPr>
        </p:nvSpPr>
        <p:spPr>
          <a:xfrm>
            <a:off x="398502" y="6236313"/>
            <a:ext cx="7920000" cy="252000"/>
          </a:xfrm>
        </p:spPr>
        <p:txBody>
          <a:bodyPr/>
          <a:lstStyle/>
          <a:p>
            <a:r>
              <a:rPr lang="nn-NO" dirty="0"/>
              <a:t>Auditing a kontrola ve veřejném </a:t>
            </a:r>
            <a:r>
              <a:rPr lang="nn-NO" dirty="0" smtClean="0"/>
              <a:t>sektoru</a:t>
            </a:r>
            <a:r>
              <a:rPr lang="cs-CZ" dirty="0" smtClean="0"/>
              <a:t> (15.10.2020)</a:t>
            </a:r>
            <a:endParaRPr lang="nn-NO" dirty="0"/>
          </a:p>
        </p:txBody>
      </p:sp>
    </p:spTree>
    <p:extLst>
      <p:ext uri="{BB962C8B-B14F-4D97-AF65-F5344CB8AC3E}">
        <p14:creationId xmlns:p14="http://schemas.microsoft.com/office/powerpoint/2010/main" val="1002243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10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hospodaření </a:t>
            </a:r>
            <a:r>
              <a:rPr lang="cs-CZ" sz="3200" dirty="0"/>
              <a:t>a její náležitosti </a:t>
            </a:r>
            <a:r>
              <a:rPr lang="cs-CZ" sz="3200" dirty="0" smtClean="0"/>
              <a:t>(§ 10)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povinnou náležitostí závěru zprávy je dále: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 smtClean="0"/>
              <a:t>upozornění </a:t>
            </a:r>
            <a:r>
              <a:rPr lang="cs-CZ" sz="1200" b="1" dirty="0"/>
              <a:t>na případná rizika</a:t>
            </a:r>
            <a:r>
              <a:rPr lang="cs-CZ" sz="1200" dirty="0"/>
              <a:t>, která lze dovodit ze zjištění podle odstavce 2 písm. b) a která mohou mít negativní dopad na hospodaření územního celku v budoucnosti,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 smtClean="0"/>
              <a:t>uvedení </a:t>
            </a:r>
            <a:r>
              <a:rPr lang="cs-CZ" sz="1200" b="1" dirty="0"/>
              <a:t>podílu pohledávek a závazků </a:t>
            </a:r>
            <a:r>
              <a:rPr lang="cs-CZ" sz="1200" dirty="0"/>
              <a:t>na rozpočtu územního celku a podílu zastaveného majetku na celkovém majetku územního celku,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 smtClean="0"/>
              <a:t>výrok </a:t>
            </a:r>
            <a:r>
              <a:rPr lang="cs-CZ" sz="1200" dirty="0"/>
              <a:t>o tom, že dluh územního celku nepřekročil 60 % průměru jeho příjmů za poslední 4 rozpočtové roky; v opačném případě se uvede, o kolik jeho dluh překročil průměr jeho příjmů.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i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povinnost </a:t>
            </a:r>
            <a:r>
              <a:rPr lang="cs-CZ" sz="1600" dirty="0"/>
              <a:t>zajistit řádné a včasné vypracování zprávy o výsledku přezkoumání hospodaření má kontrolor pověřený řízením přezkoumání.</a:t>
            </a:r>
          </a:p>
        </p:txBody>
      </p:sp>
    </p:spTree>
    <p:extLst>
      <p:ext uri="{BB962C8B-B14F-4D97-AF65-F5344CB8AC3E}">
        <p14:creationId xmlns:p14="http://schemas.microsoft.com/office/powerpoint/2010/main" val="39628036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11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hospodaření </a:t>
            </a:r>
            <a:r>
              <a:rPr lang="cs-CZ" sz="3200" dirty="0"/>
              <a:t>a její náležitosti </a:t>
            </a:r>
            <a:r>
              <a:rPr lang="cs-CZ" sz="3200" dirty="0" smtClean="0"/>
              <a:t>(§ 10)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r>
              <a:rPr lang="cs-CZ" sz="1200" dirty="0" smtClean="0"/>
              <a:t>Nejčastější </a:t>
            </a:r>
            <a:r>
              <a:rPr lang="cs-CZ" sz="1200" dirty="0"/>
              <a:t>chyby a nedostatky zjištěné při přezkoumávání hospodaření </a:t>
            </a:r>
            <a:r>
              <a:rPr lang="cs-CZ" sz="1200" b="1" dirty="0"/>
              <a:t>ÚSC za rok </a:t>
            </a:r>
            <a:r>
              <a:rPr lang="cs-CZ" sz="1200" b="1" dirty="0" smtClean="0"/>
              <a:t>2015 (MV ČR 2017)</a:t>
            </a:r>
            <a:r>
              <a:rPr lang="cs-CZ" sz="1200" dirty="0" smtClean="0"/>
              <a:t>:</a:t>
            </a:r>
            <a:endParaRPr lang="cs-CZ" sz="1200" dirty="0"/>
          </a:p>
          <a:p>
            <a:endParaRPr lang="cs-CZ" sz="1200" dirty="0" smtClean="0"/>
          </a:p>
          <a:p>
            <a:r>
              <a:rPr lang="cs-CZ" sz="1200" dirty="0" smtClean="0"/>
              <a:t>1</a:t>
            </a:r>
            <a:r>
              <a:rPr lang="cs-CZ" sz="1200" dirty="0"/>
              <a:t>. </a:t>
            </a:r>
            <a:r>
              <a:rPr lang="cs-CZ" sz="1200" b="1" dirty="0"/>
              <a:t>oblast účetnictví vedeného ÚSC </a:t>
            </a:r>
            <a:r>
              <a:rPr lang="cs-CZ" sz="1200" dirty="0"/>
              <a:t>– nejčastější chyby a nedostatky spočívaly v porušení: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 smtClean="0"/>
              <a:t>zákona </a:t>
            </a:r>
            <a:r>
              <a:rPr lang="cs-CZ" sz="800" dirty="0"/>
              <a:t>o účetnictví (předmět účetnictví - účetní jednotky neúčtovaly správně o </a:t>
            </a:r>
            <a:r>
              <a:rPr lang="cs-CZ" sz="800" dirty="0" smtClean="0"/>
              <a:t>stavu a </a:t>
            </a:r>
            <a:r>
              <a:rPr lang="cs-CZ" sz="800" dirty="0"/>
              <a:t>pohybu majetku a jiných aktiv, závazků včetně dluhů a jiných pasiv, dále o </a:t>
            </a:r>
            <a:r>
              <a:rPr lang="cs-CZ" sz="800" dirty="0" smtClean="0"/>
              <a:t>nákladech a </a:t>
            </a:r>
            <a:r>
              <a:rPr lang="cs-CZ" sz="800" dirty="0"/>
              <a:t>výnosech a o výsledku hospodaření, nebyla plněna povinnost dodržovat při </a:t>
            </a:r>
            <a:r>
              <a:rPr lang="cs-CZ" sz="800" dirty="0" smtClean="0"/>
              <a:t>vedení účetnictví </a:t>
            </a:r>
            <a:r>
              <a:rPr lang="cs-CZ" sz="800" dirty="0"/>
              <a:t>zejména směrnou účtovou osnovu, účetní doklady a záznamy byly </a:t>
            </a:r>
            <a:r>
              <a:rPr lang="cs-CZ" sz="800" dirty="0" smtClean="0"/>
              <a:t>neprůkazné, inventarizace </a:t>
            </a:r>
            <a:r>
              <a:rPr lang="cs-CZ" sz="800" dirty="0"/>
              <a:t>majetku a závazků nebyla průkazná, nebyl připojen podpisový záznamu </a:t>
            </a:r>
            <a:r>
              <a:rPr lang="cs-CZ" sz="800" dirty="0" smtClean="0"/>
              <a:t>osoby zodpovědné</a:t>
            </a:r>
            <a:r>
              <a:rPr lang="cs-CZ" sz="800" dirty="0"/>
              <a:t>),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 smtClean="0"/>
              <a:t>vyhlášky </a:t>
            </a:r>
            <a:r>
              <a:rPr lang="cs-CZ" sz="800" dirty="0"/>
              <a:t>č. 410/2009 Sb., kterou se provádějí některá ustanovení zákona o </a:t>
            </a:r>
            <a:r>
              <a:rPr lang="cs-CZ" sz="800" dirty="0" smtClean="0"/>
              <a:t>účetnictví (účtování </a:t>
            </a:r>
            <a:r>
              <a:rPr lang="cs-CZ" sz="800" dirty="0"/>
              <a:t>drobného dlouhodobého hmotného majetku nebylo v souladu s § 14, </a:t>
            </a:r>
            <a:r>
              <a:rPr lang="cs-CZ" sz="800" dirty="0" smtClean="0"/>
              <a:t>účtování krátkodobých </a:t>
            </a:r>
            <a:r>
              <a:rPr lang="cs-CZ" sz="800" dirty="0"/>
              <a:t>závazků nebylo v souladu s § 32, bylo chybné obsahové vymezení </a:t>
            </a:r>
            <a:r>
              <a:rPr lang="cs-CZ" sz="800" dirty="0" smtClean="0"/>
              <a:t>položek výkazu </a:t>
            </a:r>
            <a:r>
              <a:rPr lang="cs-CZ" sz="800" dirty="0"/>
              <a:t>zisku a ztráty, chybné vymezení vysvětlujících a doplňujících položek v příloze),</a:t>
            </a:r>
          </a:p>
          <a:p>
            <a:pPr marL="628650" lvl="1" indent="-171450" algn="l">
              <a:buFont typeface="Arial" panose="020B0604020202020204" pitchFamily="34" charset="0"/>
              <a:buChar char="•"/>
            </a:pPr>
            <a:r>
              <a:rPr lang="cs-CZ" sz="800" dirty="0" smtClean="0"/>
              <a:t>vyhlášky </a:t>
            </a:r>
            <a:r>
              <a:rPr lang="cs-CZ" sz="800" dirty="0"/>
              <a:t>č. 270/2010 Sb., o inventarizaci majetku a </a:t>
            </a:r>
            <a:r>
              <a:rPr lang="cs-CZ" sz="800" dirty="0" smtClean="0"/>
              <a:t>závazků (</a:t>
            </a:r>
            <a:r>
              <a:rPr lang="cs-CZ" sz="800" dirty="0"/>
              <a:t>chybné provedení dokladové inventury, inventurní soupis a dodatečný inventurní </a:t>
            </a:r>
            <a:r>
              <a:rPr lang="cs-CZ" sz="800" dirty="0" smtClean="0"/>
              <a:t>soupis nebyl </a:t>
            </a:r>
            <a:r>
              <a:rPr lang="cs-CZ" sz="800" dirty="0"/>
              <a:t>v souladu s § 8).</a:t>
            </a:r>
          </a:p>
          <a:p>
            <a:endParaRPr lang="cs-CZ" sz="1200" dirty="0" smtClean="0"/>
          </a:p>
          <a:p>
            <a:r>
              <a:rPr lang="cs-CZ" sz="1200" dirty="0" smtClean="0"/>
              <a:t>2</a:t>
            </a:r>
            <a:r>
              <a:rPr lang="cs-CZ" sz="1200" dirty="0"/>
              <a:t>. </a:t>
            </a:r>
            <a:r>
              <a:rPr lang="cs-CZ" sz="1200" b="1" dirty="0" smtClean="0"/>
              <a:t>zákon </a:t>
            </a:r>
            <a:r>
              <a:rPr lang="cs-CZ" sz="1200" b="1" dirty="0"/>
              <a:t>o veřejných zakázkách </a:t>
            </a:r>
            <a:r>
              <a:rPr lang="cs-CZ" sz="1200" dirty="0"/>
              <a:t>(nebyly dodrženy zásady postupu zadavatele - </a:t>
            </a:r>
            <a:r>
              <a:rPr lang="cs-CZ" sz="1200" dirty="0" smtClean="0"/>
              <a:t>transparentnost, rovné </a:t>
            </a:r>
            <a:r>
              <a:rPr lang="cs-CZ" sz="1200" dirty="0"/>
              <a:t>zacházení a zákaz diskriminace, uveřejňování smluv, výše skutečně uhrazené </a:t>
            </a:r>
            <a:r>
              <a:rPr lang="cs-CZ" sz="1200" dirty="0" smtClean="0"/>
              <a:t>ceny a </a:t>
            </a:r>
            <a:r>
              <a:rPr lang="cs-CZ" sz="1200" dirty="0"/>
              <a:t>seznamu subdodavatelů na profilu zadavatele nebylo v souladu se zákonem</a:t>
            </a:r>
            <a:r>
              <a:rPr lang="cs-CZ" sz="1200" dirty="0" smtClean="0"/>
              <a:t>)</a:t>
            </a:r>
            <a:endParaRPr lang="cs-CZ" sz="1200" dirty="0"/>
          </a:p>
          <a:p>
            <a:endParaRPr lang="cs-CZ" sz="1200" dirty="0" smtClean="0"/>
          </a:p>
          <a:p>
            <a:r>
              <a:rPr lang="cs-CZ" sz="1200" dirty="0" smtClean="0"/>
              <a:t>3</a:t>
            </a:r>
            <a:r>
              <a:rPr lang="cs-CZ" sz="1200" dirty="0"/>
              <a:t>. </a:t>
            </a:r>
            <a:r>
              <a:rPr lang="cs-CZ" sz="1200" b="1" dirty="0" smtClean="0"/>
              <a:t>zákon </a:t>
            </a:r>
            <a:r>
              <a:rPr lang="cs-CZ" sz="1200" b="1" dirty="0"/>
              <a:t>o finanční kontrole </a:t>
            </a:r>
            <a:r>
              <a:rPr lang="cs-CZ" sz="1200" dirty="0"/>
              <a:t>(nebylo zavedení a údržba vnitřního kontrolního systému, </a:t>
            </a:r>
            <a:r>
              <a:rPr lang="cs-CZ" sz="1200" dirty="0" smtClean="0"/>
              <a:t>nebyla zajištěna </a:t>
            </a:r>
            <a:r>
              <a:rPr lang="cs-CZ" sz="1200" dirty="0"/>
              <a:t>předběžná kontrola, průběžná a následná kontrola nebyla provedena</a:t>
            </a:r>
            <a:r>
              <a:rPr lang="cs-CZ" sz="1200" dirty="0" smtClean="0"/>
              <a:t>),</a:t>
            </a:r>
          </a:p>
          <a:p>
            <a:endParaRPr lang="cs-CZ" sz="1200" dirty="0" smtClean="0"/>
          </a:p>
          <a:p>
            <a:r>
              <a:rPr lang="cs-CZ" sz="1200" dirty="0" smtClean="0"/>
              <a:t>4. </a:t>
            </a:r>
            <a:r>
              <a:rPr lang="cs-CZ" sz="1200" b="1" dirty="0" smtClean="0"/>
              <a:t>zákona </a:t>
            </a:r>
            <a:r>
              <a:rPr lang="cs-CZ" sz="1200" b="1" dirty="0"/>
              <a:t>o obcích </a:t>
            </a:r>
            <a:r>
              <a:rPr lang="cs-CZ" sz="1200" dirty="0"/>
              <a:t>(nebyl zveřejněn záměru obce prodat, směnit nebo darovat nemovitý </a:t>
            </a:r>
            <a:r>
              <a:rPr lang="cs-CZ" sz="1200" dirty="0" smtClean="0"/>
              <a:t>majetek, pronajmout </a:t>
            </a:r>
            <a:r>
              <a:rPr lang="cs-CZ" sz="1200" dirty="0"/>
              <a:t>jej nebo poskytnout jako výpůjčku, v rozhodování zastupitelstva – </a:t>
            </a:r>
            <a:r>
              <a:rPr lang="cs-CZ" sz="1200" dirty="0" smtClean="0"/>
              <a:t>zastupitelstvo nerozhodlo </a:t>
            </a:r>
            <a:r>
              <a:rPr lang="cs-CZ" sz="1200" dirty="0"/>
              <a:t>o věcech, které byly v jeho vyhrazené pravomoci, zasedání zastupitelstva </a:t>
            </a:r>
            <a:r>
              <a:rPr lang="cs-CZ" sz="1200" dirty="0" smtClean="0"/>
              <a:t>nebylo v </a:t>
            </a:r>
            <a:r>
              <a:rPr lang="cs-CZ" sz="1200" dirty="0"/>
              <a:t>souladu se zákonem, rozhodování rady a vyhrazená pravomoc nebylo v souladu se zákonem</a:t>
            </a:r>
            <a:r>
              <a:rPr lang="cs-CZ" sz="1200" dirty="0" smtClean="0"/>
              <a:t>),</a:t>
            </a:r>
          </a:p>
          <a:p>
            <a:endParaRPr lang="cs-CZ" sz="1200" dirty="0"/>
          </a:p>
          <a:p>
            <a:r>
              <a:rPr lang="cs-CZ" sz="1200" dirty="0"/>
              <a:t>5. </a:t>
            </a:r>
            <a:r>
              <a:rPr lang="cs-CZ" sz="1200" b="1" dirty="0" smtClean="0"/>
              <a:t>zákon </a:t>
            </a:r>
            <a:r>
              <a:rPr lang="cs-CZ" sz="1200" b="1" dirty="0"/>
              <a:t>o rozpočtových pravidlech územních rozpočtů </a:t>
            </a:r>
            <a:r>
              <a:rPr lang="cs-CZ" sz="1200" dirty="0"/>
              <a:t>(postup při sestavování rozpočtu </a:t>
            </a:r>
            <a:r>
              <a:rPr lang="cs-CZ" sz="1200" dirty="0" smtClean="0"/>
              <a:t>ÚSC </a:t>
            </a:r>
            <a:r>
              <a:rPr lang="cs-CZ" sz="1200" dirty="0"/>
              <a:t>a svazku obcí a jeho schvalování, změny rozpočtu, evidence </a:t>
            </a:r>
            <a:r>
              <a:rPr lang="cs-CZ" sz="1200" dirty="0" smtClean="0"/>
              <a:t>rozpočtových opatření</a:t>
            </a:r>
            <a:r>
              <a:rPr lang="cs-CZ" sz="1200" dirty="0"/>
              <a:t>, povinná rozpočtová opatření, projednání a schvalování závěrečného </a:t>
            </a:r>
            <a:r>
              <a:rPr lang="cs-CZ" sz="1200" dirty="0" smtClean="0"/>
              <a:t>účtu a </a:t>
            </a:r>
            <a:r>
              <a:rPr lang="cs-CZ" sz="1200" dirty="0"/>
              <a:t>to v uzavírání projednání závěrečného účtu vyjádřením souhlasu s celoročním </a:t>
            </a:r>
            <a:r>
              <a:rPr lang="cs-CZ" sz="1200" dirty="0" smtClean="0"/>
              <a:t>hospodařením, a </a:t>
            </a:r>
            <a:r>
              <a:rPr lang="cs-CZ" sz="1200" dirty="0"/>
              <a:t>to bez výhrad, nebo souhlasu s výhradami, ve zveřejnění návrhu závěrečného účtu v </a:t>
            </a:r>
            <a:r>
              <a:rPr lang="cs-CZ" sz="1200" dirty="0" smtClean="0"/>
              <a:t>povinném rozsahu</a:t>
            </a:r>
            <a:r>
              <a:rPr lang="cs-CZ" sz="1200" dirty="0"/>
              <a:t>).</a:t>
            </a:r>
          </a:p>
        </p:txBody>
      </p:sp>
    </p:spTree>
    <p:extLst>
      <p:ext uri="{BB962C8B-B14F-4D97-AF65-F5344CB8AC3E}">
        <p14:creationId xmlns:p14="http://schemas.microsoft.com/office/powerpoint/2010/main" val="39806841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 smtClean="0"/>
              <a:t>Dozor nad přezkoumáváním ÚSC </a:t>
            </a:r>
            <a:br>
              <a:rPr lang="cs-CZ" sz="3200" dirty="0" smtClean="0"/>
            </a:br>
            <a:r>
              <a:rPr lang="en-US" sz="3200" dirty="0" err="1" smtClean="0"/>
              <a:t>dle</a:t>
            </a:r>
            <a:r>
              <a:rPr lang="en-US" sz="3200" dirty="0" smtClean="0"/>
              <a:t> </a:t>
            </a:r>
            <a:r>
              <a:rPr lang="en-US" sz="3200" dirty="0" err="1" smtClean="0"/>
              <a:t>zákona</a:t>
            </a:r>
            <a:r>
              <a:rPr lang="en-US" sz="3200" dirty="0" smtClean="0"/>
              <a:t> </a:t>
            </a:r>
            <a:r>
              <a:rPr lang="en-US" sz="3200" dirty="0"/>
              <a:t>č. 420/2004 Sb</a:t>
            </a:r>
            <a:r>
              <a:rPr lang="en-US" sz="3200" dirty="0" smtClean="0"/>
              <a:t>. 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/>
              <a:t>Dozory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přezkoumáním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obcí</a:t>
            </a:r>
            <a:r>
              <a:rPr lang="en-US" sz="1600" dirty="0"/>
              <a:t>, DSO, </a:t>
            </a:r>
            <a:r>
              <a:rPr lang="en-US" sz="1600" dirty="0" err="1"/>
              <a:t>městských</a:t>
            </a:r>
            <a:r>
              <a:rPr lang="en-US" sz="1600" dirty="0"/>
              <a:t> </a:t>
            </a:r>
            <a:r>
              <a:rPr lang="en-US" sz="1600" dirty="0" err="1"/>
              <a:t>částí</a:t>
            </a:r>
            <a:r>
              <a:rPr lang="en-US" sz="1600" dirty="0"/>
              <a:t> </a:t>
            </a:r>
            <a:r>
              <a:rPr lang="en-US" sz="1600" dirty="0" err="1"/>
              <a:t>hlavního</a:t>
            </a:r>
            <a:r>
              <a:rPr lang="en-US" sz="1600" dirty="0"/>
              <a:t> </a:t>
            </a:r>
            <a:r>
              <a:rPr lang="en-US" sz="1600" dirty="0" err="1"/>
              <a:t>města</a:t>
            </a:r>
            <a:r>
              <a:rPr lang="en-US" sz="1600" dirty="0"/>
              <a:t> </a:t>
            </a:r>
            <a:r>
              <a:rPr lang="en-US" sz="1600" dirty="0" err="1"/>
              <a:t>Prahy</a:t>
            </a:r>
            <a:r>
              <a:rPr lang="en-US" sz="1600" dirty="0"/>
              <a:t>, </a:t>
            </a:r>
            <a:r>
              <a:rPr lang="en-US" sz="1600" dirty="0" err="1"/>
              <a:t>dle</a:t>
            </a:r>
            <a:r>
              <a:rPr lang="en-US" sz="1600" dirty="0"/>
              <a:t> § 20 </a:t>
            </a:r>
            <a:r>
              <a:rPr lang="en-US" sz="1600" dirty="0" err="1"/>
              <a:t>zákona</a:t>
            </a:r>
            <a:r>
              <a:rPr lang="en-US" sz="1600" dirty="0"/>
              <a:t> č. 420/2004 Sb., </a:t>
            </a:r>
            <a:r>
              <a:rPr lang="en-US" sz="1600" dirty="0" err="1"/>
              <a:t>jsou</a:t>
            </a:r>
            <a:r>
              <a:rPr lang="en-US" sz="1600" dirty="0"/>
              <a:t> </a:t>
            </a:r>
            <a:r>
              <a:rPr lang="en-US" sz="1600" dirty="0" err="1"/>
              <a:t>specifickou</a:t>
            </a:r>
            <a:r>
              <a:rPr lang="en-US" sz="1600" dirty="0"/>
              <a:t> </a:t>
            </a:r>
            <a:r>
              <a:rPr lang="en-US" sz="1600" b="1" dirty="0" err="1"/>
              <a:t>následnou</a:t>
            </a:r>
            <a:r>
              <a:rPr lang="en-US" sz="1600" dirty="0"/>
              <a:t> </a:t>
            </a:r>
            <a:r>
              <a:rPr lang="en-US" sz="1600" dirty="0" err="1"/>
              <a:t>kontrolní</a:t>
            </a:r>
            <a:r>
              <a:rPr lang="en-US" sz="1600" dirty="0"/>
              <a:t> </a:t>
            </a:r>
            <a:r>
              <a:rPr lang="en-US" sz="1600" dirty="0" err="1" smtClean="0"/>
              <a:t>činností</a:t>
            </a:r>
            <a:r>
              <a:rPr lang="en-US" sz="1600" dirty="0" smtClean="0"/>
              <a:t>.</a:t>
            </a: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Předmětem</a:t>
            </a:r>
            <a:r>
              <a:rPr lang="en-US" sz="1600" dirty="0" smtClean="0"/>
              <a:t> </a:t>
            </a:r>
            <a:r>
              <a:rPr lang="en-US" sz="1600" dirty="0" err="1"/>
              <a:t>dozorové</a:t>
            </a:r>
            <a:r>
              <a:rPr lang="en-US" sz="1600" dirty="0"/>
              <a:t> </a:t>
            </a:r>
            <a:r>
              <a:rPr lang="en-US" sz="1600" dirty="0" err="1"/>
              <a:t>činnosti</a:t>
            </a:r>
            <a:r>
              <a:rPr lang="en-US" sz="1600" dirty="0"/>
              <a:t> </a:t>
            </a:r>
            <a:r>
              <a:rPr lang="en-US" sz="1600" b="1" dirty="0" err="1"/>
              <a:t>není</a:t>
            </a:r>
            <a:r>
              <a:rPr lang="en-US" sz="1600" dirty="0"/>
              <a:t> </a:t>
            </a:r>
            <a:r>
              <a:rPr lang="en-US" sz="1600" b="1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obcí</a:t>
            </a:r>
            <a:r>
              <a:rPr lang="en-US" sz="1600" dirty="0"/>
              <a:t>, ale </a:t>
            </a:r>
            <a:r>
              <a:rPr lang="en-US" sz="1600" b="1" dirty="0" err="1">
                <a:solidFill>
                  <a:srgbClr val="00B050"/>
                </a:solidFill>
              </a:rPr>
              <a:t>naplňování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b="1" dirty="0" err="1">
                <a:solidFill>
                  <a:srgbClr val="00B050"/>
                </a:solidFill>
              </a:rPr>
              <a:t>kritérií</a:t>
            </a:r>
            <a:r>
              <a:rPr lang="en-US" sz="1600" b="1" dirty="0">
                <a:solidFill>
                  <a:srgbClr val="00B050"/>
                </a:solidFill>
              </a:rPr>
              <a:t> </a:t>
            </a:r>
            <a:r>
              <a:rPr lang="en-US" sz="1600" dirty="0" err="1"/>
              <a:t>přezkoumávání</a:t>
            </a:r>
            <a:r>
              <a:rPr lang="en-US" sz="1600" dirty="0"/>
              <a:t> </a:t>
            </a:r>
            <a:r>
              <a:rPr lang="en-US" sz="1600" dirty="0" err="1"/>
              <a:t>přezkoumávajícími</a:t>
            </a:r>
            <a:r>
              <a:rPr lang="en-US" sz="1600" dirty="0"/>
              <a:t> </a:t>
            </a:r>
            <a:r>
              <a:rPr lang="en-US" sz="1600" dirty="0" err="1"/>
              <a:t>subjekty</a:t>
            </a:r>
            <a:r>
              <a:rPr lang="en-US" sz="1600" dirty="0"/>
              <a:t>, </a:t>
            </a:r>
            <a:r>
              <a:rPr lang="en-US" sz="1600" dirty="0" err="1"/>
              <a:t>tj</a:t>
            </a:r>
            <a:r>
              <a:rPr lang="en-US" sz="1600" dirty="0"/>
              <a:t>. </a:t>
            </a:r>
            <a:r>
              <a:rPr lang="en-US" sz="1600" dirty="0" err="1"/>
              <a:t>krajskými</a:t>
            </a:r>
            <a:r>
              <a:rPr lang="en-US" sz="1600" dirty="0"/>
              <a:t> </a:t>
            </a:r>
            <a:r>
              <a:rPr lang="en-US" sz="1600" dirty="0" err="1"/>
              <a:t>úřady</a:t>
            </a:r>
            <a:r>
              <a:rPr lang="en-US" sz="1600" dirty="0"/>
              <a:t> a </a:t>
            </a:r>
            <a:r>
              <a:rPr lang="en-US" sz="1600" dirty="0" smtClean="0"/>
              <a:t>auditory</a:t>
            </a:r>
            <a:r>
              <a:rPr lang="cs-CZ" sz="1600" dirty="0" smtClean="0"/>
              <a:t> (Bylo přezkoumání vykonáno </a:t>
            </a:r>
            <a:r>
              <a:rPr lang="cs-CZ" sz="1600" dirty="0"/>
              <a:t>v souladu s příslušnými právními </a:t>
            </a:r>
            <a:r>
              <a:rPr lang="cs-CZ" sz="1600" dirty="0" smtClean="0"/>
              <a:t>předpisy? Přezkoumal </a:t>
            </a:r>
            <a:r>
              <a:rPr lang="cs-CZ" sz="1600" dirty="0"/>
              <a:t>přezkoumávající</a:t>
            </a:r>
            <a:r>
              <a:rPr lang="cs-CZ" sz="1600" dirty="0" smtClean="0"/>
              <a:t> vymezený </a:t>
            </a:r>
            <a:r>
              <a:rPr lang="cs-CZ" sz="1600" dirty="0"/>
              <a:t>rozsah předmětu </a:t>
            </a:r>
            <a:r>
              <a:rPr lang="cs-CZ" sz="1600" dirty="0" smtClean="0"/>
              <a:t>přezkoumání?)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 err="1" smtClean="0"/>
              <a:t>Dozor</a:t>
            </a:r>
            <a:r>
              <a:rPr lang="en-US" sz="1600" dirty="0" smtClean="0"/>
              <a:t> </a:t>
            </a:r>
            <a:r>
              <a:rPr lang="en-US" sz="1600" dirty="0"/>
              <a:t>se </a:t>
            </a:r>
            <a:r>
              <a:rPr lang="en-US" sz="1600" dirty="0" err="1"/>
              <a:t>vykonává</a:t>
            </a:r>
            <a:r>
              <a:rPr lang="en-US" sz="1600" dirty="0"/>
              <a:t> </a:t>
            </a:r>
            <a:r>
              <a:rPr lang="en-US" sz="1600" dirty="0" err="1"/>
              <a:t>pouze</a:t>
            </a:r>
            <a:r>
              <a:rPr lang="en-US" sz="1600" dirty="0"/>
              <a:t> </a:t>
            </a:r>
            <a:r>
              <a:rPr lang="en-US" sz="1600" dirty="0" err="1"/>
              <a:t>nad</a:t>
            </a:r>
            <a:r>
              <a:rPr lang="en-US" sz="1600" dirty="0"/>
              <a:t> </a:t>
            </a:r>
            <a:r>
              <a:rPr lang="en-US" sz="1600" dirty="0" err="1"/>
              <a:t>skončeným</a:t>
            </a:r>
            <a:r>
              <a:rPr lang="en-US" sz="1600" dirty="0"/>
              <a:t> </a:t>
            </a:r>
            <a:r>
              <a:rPr lang="en-US" sz="1600" dirty="0" err="1"/>
              <a:t>přezkoumáním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. </a:t>
            </a:r>
            <a:r>
              <a:rPr lang="en-US" sz="1600" dirty="0" err="1"/>
              <a:t>Nejedná</a:t>
            </a:r>
            <a:r>
              <a:rPr lang="en-US" sz="1600" dirty="0"/>
              <a:t> se o </a:t>
            </a:r>
            <a:r>
              <a:rPr lang="en-US" sz="1600" dirty="0" err="1"/>
              <a:t>další</a:t>
            </a:r>
            <a:r>
              <a:rPr lang="en-US" sz="1600" dirty="0"/>
              <a:t> </a:t>
            </a:r>
            <a:r>
              <a:rPr lang="en-US" sz="1600" dirty="0" err="1"/>
              <a:t>ověřování</a:t>
            </a:r>
            <a:r>
              <a:rPr lang="en-US" sz="1600" dirty="0"/>
              <a:t> </a:t>
            </a:r>
            <a:r>
              <a:rPr lang="en-US" sz="1600" dirty="0" err="1"/>
              <a:t>hospodaření</a:t>
            </a:r>
            <a:r>
              <a:rPr lang="en-US" sz="1600" dirty="0"/>
              <a:t> </a:t>
            </a:r>
            <a:r>
              <a:rPr lang="en-US" sz="1600" dirty="0" err="1"/>
              <a:t>obce</a:t>
            </a:r>
            <a:r>
              <a:rPr lang="en-US" sz="1600" dirty="0"/>
              <a:t>, </a:t>
            </a:r>
            <a:r>
              <a:rPr lang="en-US" sz="1600" dirty="0" err="1"/>
              <a:t>které</a:t>
            </a:r>
            <a:r>
              <a:rPr lang="en-US" sz="1600" dirty="0"/>
              <a:t> </a:t>
            </a:r>
            <a:r>
              <a:rPr lang="en-US" sz="1600" dirty="0" err="1"/>
              <a:t>již</a:t>
            </a:r>
            <a:r>
              <a:rPr lang="en-US" sz="1600" dirty="0"/>
              <a:t> </a:t>
            </a:r>
            <a:r>
              <a:rPr lang="en-US" sz="1600" dirty="0" err="1"/>
              <a:t>bylo</a:t>
            </a:r>
            <a:r>
              <a:rPr lang="en-US" sz="1600" dirty="0"/>
              <a:t> </a:t>
            </a:r>
            <a:r>
              <a:rPr lang="en-US" sz="1600" dirty="0" err="1"/>
              <a:t>uzavřeno</a:t>
            </a:r>
            <a:r>
              <a:rPr lang="en-US" sz="1600" dirty="0"/>
              <a:t> </a:t>
            </a:r>
            <a:r>
              <a:rPr lang="en-US" sz="1600" dirty="0" err="1"/>
              <a:t>projednáním</a:t>
            </a:r>
            <a:r>
              <a:rPr lang="en-US" sz="1600" dirty="0"/>
              <a:t> </a:t>
            </a:r>
            <a:r>
              <a:rPr lang="en-US" sz="1600" dirty="0" err="1"/>
              <a:t>závěrečného</a:t>
            </a:r>
            <a:r>
              <a:rPr lang="en-US" sz="1600" dirty="0"/>
              <a:t> </a:t>
            </a:r>
            <a:r>
              <a:rPr lang="en-US" sz="1600" dirty="0" err="1"/>
              <a:t>účtu</a:t>
            </a:r>
            <a:r>
              <a:rPr lang="en-US" sz="1600" dirty="0"/>
              <a:t> </a:t>
            </a:r>
            <a:r>
              <a:rPr lang="cs-CZ" sz="1600" dirty="0" smtClean="0"/>
              <a:t>ZO</a:t>
            </a:r>
            <a:r>
              <a:rPr lang="en-US" sz="1600" dirty="0" smtClean="0"/>
              <a:t>. </a:t>
            </a: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MF ČR </a:t>
            </a:r>
            <a:r>
              <a:rPr lang="cs-CZ" altLang="cs-CZ" sz="1600" dirty="0"/>
              <a:t>je uloženo vykonávat dozor nad přezkoumáním hospodaření </a:t>
            </a:r>
            <a:r>
              <a:rPr lang="cs-CZ" altLang="cs-CZ" sz="1600" dirty="0" smtClean="0"/>
              <a:t>ÚSC a DSO + z </a:t>
            </a:r>
            <a:r>
              <a:rPr lang="cs-CZ" altLang="cs-CZ" sz="1600" dirty="0"/>
              <a:t>pověření </a:t>
            </a:r>
            <a:r>
              <a:rPr lang="cs-CZ" altLang="cs-CZ" sz="1600" dirty="0" smtClean="0"/>
              <a:t>MF ČR </a:t>
            </a:r>
            <a:r>
              <a:rPr lang="cs-CZ" altLang="cs-CZ" sz="1600" dirty="0"/>
              <a:t>v souladu s </a:t>
            </a:r>
            <a:r>
              <a:rPr lang="cs-CZ" altLang="cs-CZ" sz="1600" dirty="0" smtClean="0"/>
              <a:t>legislativou </a:t>
            </a:r>
            <a:r>
              <a:rPr lang="cs-CZ" altLang="cs-CZ" sz="1600" dirty="0"/>
              <a:t>mohou vykonávat dozorovou činnost také územní finanční </a:t>
            </a:r>
            <a:r>
              <a:rPr lang="cs-CZ" altLang="cs-CZ" sz="1600" dirty="0" smtClean="0"/>
              <a:t>orgány</a:t>
            </a:r>
            <a:endParaRPr lang="cs-CZ" altLang="cs-CZ" sz="1600" dirty="0"/>
          </a:p>
          <a:p>
            <a:pPr>
              <a:lnSpc>
                <a:spcPct val="90000"/>
              </a:lnSpc>
            </a:pPr>
            <a:endParaRPr lang="cs-CZ" alt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/>
          </a:p>
        </p:txBody>
      </p:sp>
    </p:spTree>
    <p:extLst>
      <p:ext uri="{BB962C8B-B14F-4D97-AF65-F5344CB8AC3E}">
        <p14:creationId xmlns:p14="http://schemas.microsoft.com/office/powerpoint/2010/main" val="1780505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13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Kontrola a dozor nad </a:t>
            </a:r>
            <a:r>
              <a:rPr lang="cs-CZ" altLang="cs-CZ" sz="3200" dirty="0" err="1"/>
              <a:t>úsc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(MV ČR </a:t>
            </a:r>
            <a:r>
              <a:rPr lang="cs-CZ" altLang="cs-CZ" sz="3200" dirty="0" smtClean="0"/>
              <a:t>a jiné </a:t>
            </a:r>
            <a:r>
              <a:rPr lang="cs-CZ" altLang="cs-CZ" sz="3200" dirty="0"/>
              <a:t>správní úřady)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22312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Kontrola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Předběžná, průběžná, následná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Předmětem </a:t>
            </a:r>
            <a:r>
              <a:rPr lang="cs-CZ" altLang="cs-CZ" sz="1200" dirty="0"/>
              <a:t>kontroly plnění jiných povinností uložených ÚSC zákonem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Kontrolní </a:t>
            </a:r>
            <a:r>
              <a:rPr lang="cs-CZ" altLang="cs-CZ" sz="1200" dirty="0"/>
              <a:t>orgán uvede porušení v protokolu a odstraňuje ÚSC </a:t>
            </a:r>
            <a:r>
              <a:rPr lang="cs-CZ" altLang="cs-CZ" sz="1200" dirty="0" smtClean="0"/>
              <a:t>sám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Kontrolu </a:t>
            </a:r>
            <a:r>
              <a:rPr lang="cs-CZ" altLang="cs-CZ" sz="1200" dirty="0"/>
              <a:t>nad </a:t>
            </a:r>
            <a:r>
              <a:rPr lang="cs-CZ" altLang="cs-CZ" sz="1200" b="1" dirty="0" smtClean="0"/>
              <a:t>samostatnou působností </a:t>
            </a:r>
            <a:r>
              <a:rPr lang="cs-CZ" altLang="cs-CZ" sz="1200" dirty="0" smtClean="0"/>
              <a:t>obcí </a:t>
            </a:r>
            <a:r>
              <a:rPr lang="cs-CZ" altLang="cs-CZ" sz="1200" dirty="0"/>
              <a:t>a krajů koná MV </a:t>
            </a:r>
            <a:r>
              <a:rPr lang="cs-CZ" altLang="cs-CZ" sz="1200" dirty="0" smtClean="0"/>
              <a:t>ČR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Předmětem </a:t>
            </a:r>
            <a:r>
              <a:rPr lang="cs-CZ" altLang="cs-CZ" sz="1200" dirty="0"/>
              <a:t>kontroly samostatné </a:t>
            </a:r>
            <a:r>
              <a:rPr lang="cs-CZ" altLang="cs-CZ" sz="1200" dirty="0" smtClean="0"/>
              <a:t>působnosti jsou například: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cs-CZ" altLang="cs-CZ" sz="1000" dirty="0" smtClean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 smtClean="0"/>
              <a:t>činnost </a:t>
            </a:r>
            <a:r>
              <a:rPr lang="cs-CZ" altLang="cs-CZ" sz="1000" dirty="0"/>
              <a:t>orgánů </a:t>
            </a:r>
            <a:r>
              <a:rPr lang="cs-CZ" altLang="cs-CZ" sz="1000" dirty="0" smtClean="0"/>
              <a:t>obcí</a:t>
            </a:r>
            <a:endParaRPr lang="cs-CZ" altLang="cs-CZ" sz="10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nakládání s nemovitým majetkem </a:t>
            </a:r>
            <a:r>
              <a:rPr lang="cs-CZ" altLang="cs-CZ" sz="1000" dirty="0" smtClean="0"/>
              <a:t>obcí</a:t>
            </a:r>
            <a:endParaRPr lang="cs-CZ" altLang="cs-CZ" sz="10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naplňování práv občanů </a:t>
            </a:r>
            <a:r>
              <a:rPr lang="cs-CZ" altLang="cs-CZ" sz="1000" dirty="0" smtClean="0"/>
              <a:t>obce</a:t>
            </a:r>
            <a:endParaRPr lang="cs-CZ" altLang="cs-CZ" sz="1000" dirty="0"/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altLang="cs-CZ" sz="1000" dirty="0"/>
              <a:t>plnění ostatních povinnosti na úseku samostatné působnosti (vydávání právních předpisů obce, projednání </a:t>
            </a:r>
            <a:r>
              <a:rPr lang="cs-CZ" altLang="cs-CZ" sz="1000" dirty="0" smtClean="0"/>
              <a:t>ZÚ, </a:t>
            </a:r>
            <a:r>
              <a:rPr lang="cs-CZ" altLang="cs-CZ" sz="1000" dirty="0"/>
              <a:t>vedení úřední desky</a:t>
            </a:r>
            <a:r>
              <a:rPr lang="cs-CZ" altLang="cs-CZ" sz="1000" dirty="0" smtClean="0"/>
              <a:t>)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endParaRPr lang="cs-CZ" altLang="cs-CZ" sz="10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Kontrolu </a:t>
            </a:r>
            <a:r>
              <a:rPr lang="cs-CZ" altLang="cs-CZ" sz="1200" dirty="0"/>
              <a:t>nad </a:t>
            </a:r>
            <a:r>
              <a:rPr lang="cs-CZ" altLang="cs-CZ" sz="1200" b="1" dirty="0"/>
              <a:t>přenesenou působností </a:t>
            </a:r>
            <a:r>
              <a:rPr lang="cs-CZ" altLang="cs-CZ" sz="1200" dirty="0"/>
              <a:t>obcí </a:t>
            </a:r>
            <a:r>
              <a:rPr lang="cs-CZ" altLang="cs-CZ" sz="1200" dirty="0" smtClean="0"/>
              <a:t>vykonává </a:t>
            </a:r>
            <a:r>
              <a:rPr lang="cs-CZ" altLang="cs-CZ" sz="1200" dirty="0" err="1" smtClean="0"/>
              <a:t>KrÚ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endParaRPr lang="cs-CZ" altLang="cs-CZ" sz="16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337934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Kontrola a dozor nad </a:t>
            </a:r>
            <a:r>
              <a:rPr lang="cs-CZ" altLang="cs-CZ" sz="3200" dirty="0" err="1"/>
              <a:t>úsc</a:t>
            </a:r>
            <a:r>
              <a:rPr lang="cs-CZ" altLang="cs-CZ" sz="3200" dirty="0"/>
              <a:t> </a:t>
            </a:r>
            <a:br>
              <a:rPr lang="cs-CZ" altLang="cs-CZ" sz="3200" dirty="0"/>
            </a:br>
            <a:r>
              <a:rPr lang="cs-CZ" altLang="cs-CZ" sz="3200" dirty="0"/>
              <a:t>(MV ČR </a:t>
            </a:r>
            <a:r>
              <a:rPr lang="cs-CZ" altLang="cs-CZ" sz="3200" dirty="0" smtClean="0"/>
              <a:t>a jiné </a:t>
            </a:r>
            <a:r>
              <a:rPr lang="cs-CZ" altLang="cs-CZ" sz="3200" dirty="0"/>
              <a:t>správní úřady)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Dozor</a:t>
            </a:r>
            <a:endParaRPr lang="cs-CZ" alt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Pouze následný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Zákonnost </a:t>
            </a:r>
            <a:r>
              <a:rPr lang="cs-CZ" altLang="cs-CZ" sz="1200" dirty="0"/>
              <a:t>aktů </a:t>
            </a:r>
            <a:r>
              <a:rPr lang="cs-CZ" altLang="cs-CZ" sz="1200" dirty="0" smtClean="0"/>
              <a:t>ÚSC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Dozoru </a:t>
            </a:r>
            <a:r>
              <a:rPr lang="cs-CZ" altLang="cs-CZ" sz="1200" b="1" dirty="0" smtClean="0">
                <a:solidFill>
                  <a:srgbClr val="00B050"/>
                </a:solidFill>
              </a:rPr>
              <a:t>podléhají</a:t>
            </a:r>
            <a:r>
              <a:rPr lang="cs-CZ" altLang="cs-CZ" sz="1200" dirty="0" smtClean="0"/>
              <a:t> právní </a:t>
            </a:r>
            <a:r>
              <a:rPr lang="cs-CZ" altLang="cs-CZ" sz="1200" dirty="0"/>
              <a:t>předpisy </a:t>
            </a:r>
            <a:r>
              <a:rPr lang="cs-CZ" altLang="cs-CZ" sz="1200" dirty="0" smtClean="0"/>
              <a:t>ÚSC (OZV </a:t>
            </a:r>
            <a:r>
              <a:rPr lang="cs-CZ" altLang="cs-CZ" sz="1200" dirty="0"/>
              <a:t>a nařízení</a:t>
            </a:r>
            <a:r>
              <a:rPr lang="cs-CZ" altLang="cs-CZ" sz="1200" dirty="0" smtClean="0"/>
              <a:t>), usnesení, rozhodnutí a jiná </a:t>
            </a:r>
            <a:r>
              <a:rPr lang="cs-CZ" altLang="cs-CZ" sz="1200" dirty="0"/>
              <a:t>opatření </a:t>
            </a:r>
            <a:r>
              <a:rPr lang="cs-CZ" altLang="cs-CZ" sz="1200" dirty="0" smtClean="0"/>
              <a:t>ÚSC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Dozoru </a:t>
            </a:r>
            <a:r>
              <a:rPr lang="cs-CZ" altLang="cs-CZ" sz="1200" b="1" dirty="0" smtClean="0">
                <a:solidFill>
                  <a:srgbClr val="FF0000"/>
                </a:solidFill>
              </a:rPr>
              <a:t>nepodléhají </a:t>
            </a:r>
            <a:r>
              <a:rPr lang="cs-CZ" altLang="cs-CZ" sz="1200" dirty="0" smtClean="0"/>
              <a:t>porušení </a:t>
            </a:r>
            <a:r>
              <a:rPr lang="cs-CZ" altLang="cs-CZ" sz="1200" dirty="0"/>
              <a:t>občanského, obchodního a pracovního práva (rozhodují soudy</a:t>
            </a:r>
            <a:r>
              <a:rPr lang="cs-CZ" altLang="cs-CZ" sz="1200" dirty="0" smtClean="0"/>
              <a:t>), rozhodnutí </a:t>
            </a:r>
            <a:r>
              <a:rPr lang="cs-CZ" altLang="cs-CZ" sz="1200" dirty="0"/>
              <a:t>ve správním </a:t>
            </a:r>
            <a:r>
              <a:rPr lang="cs-CZ" altLang="cs-CZ" sz="1200" dirty="0" smtClean="0"/>
              <a:t>řízení, hospodaření ÚSC 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Dozorový </a:t>
            </a:r>
            <a:r>
              <a:rPr lang="cs-CZ" altLang="cs-CZ" sz="1200" dirty="0"/>
              <a:t>orgán pozastavuje účinnost aktu a podává návrh na zrušení k </a:t>
            </a:r>
            <a:r>
              <a:rPr lang="cs-CZ" altLang="cs-CZ" sz="1200" dirty="0" smtClean="0"/>
              <a:t>soudu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Dozor </a:t>
            </a:r>
            <a:r>
              <a:rPr lang="cs-CZ" altLang="cs-CZ" sz="1200" dirty="0"/>
              <a:t>nad samostatnou působností obcí </a:t>
            </a:r>
            <a:r>
              <a:rPr lang="cs-CZ" altLang="cs-CZ" sz="1200" dirty="0" smtClean="0"/>
              <a:t>a krajů koná MV ČR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/>
              <a:t>Dozor nad přenesenou působností obcí </a:t>
            </a:r>
            <a:r>
              <a:rPr lang="cs-CZ" altLang="cs-CZ" sz="1200" dirty="0" smtClean="0"/>
              <a:t>vykonává </a:t>
            </a:r>
            <a:r>
              <a:rPr lang="cs-CZ" altLang="cs-CZ" sz="1200" dirty="0" err="1" smtClean="0"/>
              <a:t>KrÚ</a:t>
            </a: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Věcně </a:t>
            </a:r>
            <a:r>
              <a:rPr lang="cs-CZ" altLang="cs-CZ" sz="1200" dirty="0"/>
              <a:t>příslušné správní úřady vykonávají dozor i kontrolu nad přenesenou působností krajů a hl. města Prahy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9913362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 smtClean="0"/>
              <a:t>Jak to funguje u městských částí?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Kontrolu samostatné a přenesené působnosti orgánů MČ a MO územně členěných statutárních měst vykonávají magistráty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Konkrétní </a:t>
            </a:r>
            <a:r>
              <a:rPr lang="cs-CZ" altLang="cs-CZ" sz="1600" dirty="0"/>
              <a:t>rozsah kontroly je do značné míry závislý od statutu daného statutárního </a:t>
            </a:r>
            <a:r>
              <a:rPr lang="cs-CZ" altLang="cs-CZ" sz="1600" dirty="0" smtClean="0"/>
              <a:t>města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</p:spTree>
    <p:extLst>
      <p:ext uri="{BB962C8B-B14F-4D97-AF65-F5344CB8AC3E}">
        <p14:creationId xmlns:p14="http://schemas.microsoft.com/office/powerpoint/2010/main" val="2622351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16</a:t>
            </a:fld>
            <a:endParaRPr lang="cs-CZ" alt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4000" y="1716508"/>
            <a:ext cx="7441528" cy="4238778"/>
          </a:xfrm>
        </p:spPr>
        <p:txBody>
          <a:bodyPr/>
          <a:lstStyle/>
          <a:p>
            <a:endParaRPr 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/>
              <a:t>MV ČR zpracovává jednou za 3 roky Hodnotící zprávu k výsledkům kontrol výkonu přenesené a samostatné působnosti svěřené orgánům obcí, krajů a hlavního města Prahy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46870" y="2094807"/>
            <a:ext cx="2696557" cy="301085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</p:spTree>
    <p:extLst>
      <p:ext uri="{BB962C8B-B14F-4D97-AF65-F5344CB8AC3E}">
        <p14:creationId xmlns:p14="http://schemas.microsoft.com/office/powerpoint/2010/main" val="2432786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17</a:t>
            </a:fld>
            <a:endParaRPr lang="cs-CZ" altLang="cs-CZ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4000" y="1716508"/>
            <a:ext cx="7017110" cy="4238778"/>
          </a:xfrm>
        </p:spPr>
        <p:txBody>
          <a:bodyPr/>
          <a:lstStyle/>
          <a:p>
            <a:r>
              <a:rPr lang="cs-CZ" altLang="cs-CZ" sz="1600" b="1" dirty="0" smtClean="0"/>
              <a:t>Doplňující literatura ke čtení: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400" dirty="0"/>
              <a:t>Is Financial Stress an Incentive for the Adoption of Businesslike Planning and Control in Local Government? A Comparative Study of Eight Dutch </a:t>
            </a:r>
            <a:r>
              <a:rPr lang="en-US" altLang="cs-CZ" sz="1400" dirty="0" smtClean="0"/>
              <a:t>Municipalities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(zdroj: </a:t>
            </a:r>
            <a:r>
              <a:rPr lang="cs-CZ" altLang="cs-CZ" sz="1400" dirty="0">
                <a:hlinkClick r:id="rId2"/>
              </a:rPr>
              <a:t>https://</a:t>
            </a:r>
            <a:r>
              <a:rPr lang="cs-CZ" altLang="cs-CZ" sz="1400" dirty="0" smtClean="0">
                <a:hlinkClick r:id="rId2"/>
              </a:rPr>
              <a:t>onlinelibrary.wiley.com/</a:t>
            </a:r>
            <a:r>
              <a:rPr lang="cs-CZ" altLang="cs-CZ" sz="1400" dirty="0" err="1" smtClean="0">
                <a:hlinkClick r:id="rId2"/>
              </a:rPr>
              <a:t>doi</a:t>
            </a:r>
            <a:r>
              <a:rPr lang="cs-CZ" altLang="cs-CZ" sz="1400" dirty="0" smtClean="0">
                <a:hlinkClick r:id="rId2"/>
              </a:rPr>
              <a:t>/</a:t>
            </a:r>
            <a:r>
              <a:rPr lang="cs-CZ" altLang="cs-CZ" sz="1400" dirty="0" err="1" smtClean="0">
                <a:hlinkClick r:id="rId2"/>
              </a:rPr>
              <a:t>abs</a:t>
            </a:r>
            <a:r>
              <a:rPr lang="cs-CZ" altLang="cs-CZ" sz="1400" dirty="0" smtClean="0">
                <a:hlinkClick r:id="rId2"/>
              </a:rPr>
              <a:t>/10.1111/1468-0408.00098?casa_token=2EqHBmJv2ksAAAAA:d4-97Ca6dfA_m-9Gyu8t5mirj8fN2MOFK0_gZHXSbnFP3nkSca1K0-VCtQI3F1lhFvgXSM09sftLPA</a:t>
            </a:r>
            <a:r>
              <a:rPr lang="cs-CZ" altLang="cs-CZ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/>
              <a:t>The Application of Businesslike Planning and Control in Local Government: A Field Study of Eight Dutch Municipalities</a:t>
            </a:r>
            <a:r>
              <a:rPr lang="cs-CZ" altLang="cs-CZ" sz="1400" dirty="0"/>
              <a:t> (zdroj: </a:t>
            </a:r>
            <a:r>
              <a:rPr lang="cs-CZ" altLang="cs-CZ" sz="1400" dirty="0">
                <a:hlinkClick r:id="rId3"/>
              </a:rPr>
              <a:t>https://www.tandfonline.com/</a:t>
            </a:r>
            <a:r>
              <a:rPr lang="cs-CZ" altLang="cs-CZ" sz="1400" dirty="0" err="1">
                <a:hlinkClick r:id="rId3"/>
              </a:rPr>
              <a:t>doi</a:t>
            </a:r>
            <a:r>
              <a:rPr lang="cs-CZ" altLang="cs-CZ" sz="1400" dirty="0">
                <a:hlinkClick r:id="rId3"/>
              </a:rPr>
              <a:t>/</a:t>
            </a:r>
            <a:r>
              <a:rPr lang="cs-CZ" altLang="cs-CZ" sz="1400" dirty="0" err="1">
                <a:hlinkClick r:id="rId3"/>
              </a:rPr>
              <a:t>abs</a:t>
            </a:r>
            <a:r>
              <a:rPr lang="cs-CZ" altLang="cs-CZ" sz="1400" dirty="0">
                <a:hlinkClick r:id="rId3"/>
              </a:rPr>
              <a:t>/10.1080/714004090?casa_token=</a:t>
            </a:r>
            <a:r>
              <a:rPr lang="cs-CZ" altLang="cs-CZ" sz="1400" dirty="0" err="1">
                <a:hlinkClick r:id="rId3"/>
              </a:rPr>
              <a:t>tP</a:t>
            </a:r>
            <a:r>
              <a:rPr lang="cs-CZ" altLang="cs-CZ" sz="1400" dirty="0">
                <a:hlinkClick r:id="rId3"/>
              </a:rPr>
              <a:t>--St2cpw4AAAAA:zDMxXZCgW4n0_Nd81imbUF__hKVMVz97nLEj6M3bm9PYXcTzKmaDT9glYDGfK_-</a:t>
            </a:r>
            <a:r>
              <a:rPr lang="cs-CZ" altLang="cs-CZ" sz="1400" dirty="0" smtClean="0">
                <a:hlinkClick r:id="rId3"/>
              </a:rPr>
              <a:t>JCiHmCIC9hHg</a:t>
            </a:r>
            <a:r>
              <a:rPr lang="cs-CZ" altLang="cs-CZ" sz="1400" dirty="0" smtClean="0"/>
              <a:t>)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400" dirty="0"/>
              <a:t>Accountability in Municipalities: The Use of Internal Auditors and Audit </a:t>
            </a:r>
            <a:r>
              <a:rPr lang="en-US" altLang="cs-CZ" sz="1400" dirty="0" smtClean="0"/>
              <a:t>Committees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(zdroj: </a:t>
            </a:r>
            <a:r>
              <a:rPr lang="cs-CZ" altLang="cs-CZ" sz="1400" dirty="0">
                <a:hlinkClick r:id="rId4"/>
              </a:rPr>
              <a:t>https://journals.sagepub.com/</a:t>
            </a:r>
            <a:r>
              <a:rPr lang="cs-CZ" altLang="cs-CZ" sz="1400" dirty="0" err="1">
                <a:hlinkClick r:id="rId4"/>
              </a:rPr>
              <a:t>doi</a:t>
            </a:r>
            <a:r>
              <a:rPr lang="cs-CZ" altLang="cs-CZ" sz="1400" dirty="0">
                <a:hlinkClick r:id="rId4"/>
              </a:rPr>
              <a:t>/</a:t>
            </a:r>
            <a:r>
              <a:rPr lang="cs-CZ" altLang="cs-CZ" sz="1400" dirty="0" err="1">
                <a:hlinkClick r:id="rId4"/>
              </a:rPr>
              <a:t>abs</a:t>
            </a:r>
            <a:r>
              <a:rPr lang="cs-CZ" altLang="cs-CZ" sz="1400" dirty="0">
                <a:hlinkClick r:id="rId4"/>
              </a:rPr>
              <a:t>/10.1177/027507409502500104?casa_token=L0PK4P0dsZoAAAAA:tehQ4jQk7Y6oJAGchnS36_-</a:t>
            </a:r>
            <a:r>
              <a:rPr lang="cs-CZ" altLang="cs-CZ" sz="1400" dirty="0" smtClean="0">
                <a:hlinkClick r:id="rId4"/>
              </a:rPr>
              <a:t>gUbVExMkoZkqf-d50RKlxNfrSDTHkxtQKKKJgQ6HUyQRLmJLTYeI</a:t>
            </a:r>
            <a:r>
              <a:rPr lang="cs-CZ" altLang="cs-CZ" sz="1400" dirty="0" smtClean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cs-CZ" sz="1400" dirty="0"/>
              <a:t>An examination of municipal audit </a:t>
            </a:r>
            <a:r>
              <a:rPr lang="en-US" altLang="cs-CZ" sz="1400" dirty="0" smtClean="0"/>
              <a:t>delay</a:t>
            </a:r>
            <a:r>
              <a:rPr lang="cs-CZ" altLang="cs-CZ" sz="1400" dirty="0" smtClean="0"/>
              <a:t> </a:t>
            </a:r>
            <a:r>
              <a:rPr lang="cs-CZ" altLang="cs-CZ" sz="1400" dirty="0"/>
              <a:t>(zdroj: </a:t>
            </a:r>
            <a:r>
              <a:rPr lang="cs-CZ" altLang="cs-CZ" sz="1400" dirty="0">
                <a:hlinkClick r:id="rId5"/>
              </a:rPr>
              <a:t>https://</a:t>
            </a:r>
            <a:r>
              <a:rPr lang="cs-CZ" altLang="cs-CZ" sz="1400" dirty="0" smtClean="0">
                <a:hlinkClick r:id="rId5"/>
              </a:rPr>
              <a:t>www.sciencedirect.com/science/</a:t>
            </a:r>
            <a:r>
              <a:rPr lang="cs-CZ" altLang="cs-CZ" sz="1400" dirty="0" err="1" smtClean="0">
                <a:hlinkClick r:id="rId5"/>
              </a:rPr>
              <a:t>article</a:t>
            </a:r>
            <a:r>
              <a:rPr lang="cs-CZ" altLang="cs-CZ" sz="1400" dirty="0" smtClean="0">
                <a:hlinkClick r:id="rId5"/>
              </a:rPr>
              <a:t>/</a:t>
            </a:r>
            <a:r>
              <a:rPr lang="cs-CZ" altLang="cs-CZ" sz="1400" dirty="0" err="1" smtClean="0">
                <a:hlinkClick r:id="rId5"/>
              </a:rPr>
              <a:t>pii</a:t>
            </a:r>
            <a:r>
              <a:rPr lang="cs-CZ" altLang="cs-CZ" sz="1400" dirty="0" smtClean="0">
                <a:hlinkClick r:id="rId5"/>
              </a:rPr>
              <a:t>/S0278425402000352?casa_token=QqP4krjZbngAAAAA:HY1g5gj6DMfRCurIFUFC6LIBIgNAnppmZqw7pVuKwM_yPPfdsRI_PpidRinNhPQZNtA0UHh-</a:t>
            </a:r>
            <a:r>
              <a:rPr lang="cs-CZ" altLang="cs-CZ" sz="1400" dirty="0" smtClean="0"/>
              <a:t>) </a:t>
            </a:r>
            <a:endParaRPr lang="en-US" alt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</p:txBody>
      </p:sp>
      <p:pic>
        <p:nvPicPr>
          <p:cNvPr id="1026" name="Picture 2" descr="It's called reading … [cartoon] – David Hopkins / Learning Design &amp;  Learning Technology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13860" y="2374687"/>
            <a:ext cx="4322142" cy="35805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44846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18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666000" y="3283735"/>
            <a:ext cx="11361600" cy="1171580"/>
          </a:xfrm>
        </p:spPr>
        <p:txBody>
          <a:bodyPr/>
          <a:lstStyle/>
          <a:p>
            <a:pPr algn="ctr"/>
            <a:r>
              <a:rPr lang="cs-CZ" sz="3200" dirty="0" smtClean="0"/>
              <a:t>Děkuji za Vaši pozornost </a:t>
            </a:r>
            <a:r>
              <a:rPr lang="cs-CZ" sz="3200" dirty="0" smtClean="0">
                <a:sym typeface="Wingdings" panose="05000000000000000000" pitchFamily="2" charset="2"/>
              </a:rPr>
              <a:t></a:t>
            </a:r>
            <a:r>
              <a:rPr lang="cs-CZ" sz="2800" b="0" dirty="0"/>
              <a:t/>
            </a:r>
            <a:br>
              <a:rPr lang="cs-CZ" sz="2800" b="0" dirty="0"/>
            </a:br>
            <a:endParaRPr lang="cs-CZ" sz="2800" b="0" dirty="0"/>
          </a:p>
        </p:txBody>
      </p:sp>
    </p:spTree>
    <p:extLst>
      <p:ext uri="{BB962C8B-B14F-4D97-AF65-F5344CB8AC3E}">
        <p14:creationId xmlns:p14="http://schemas.microsoft.com/office/powerpoint/2010/main" val="69091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2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39625"/>
            <a:ext cx="11361600" cy="1171580"/>
          </a:xfrm>
        </p:spPr>
        <p:txBody>
          <a:bodyPr/>
          <a:lstStyle/>
          <a:p>
            <a:pPr algn="ctr"/>
            <a:r>
              <a:rPr lang="cs-CZ" sz="4000" dirty="0" smtClean="0"/>
              <a:t>Proč je podle Vás důležitá </a:t>
            </a:r>
            <a:r>
              <a:rPr lang="cs-CZ" sz="4000" dirty="0" smtClean="0">
                <a:solidFill>
                  <a:srgbClr val="FF0000"/>
                </a:solidFill>
              </a:rPr>
              <a:t>kontrola</a:t>
            </a:r>
            <a:r>
              <a:rPr lang="cs-CZ" sz="4000" dirty="0" smtClean="0"/>
              <a:t> ve VS?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8366537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áze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79338" y="365761"/>
            <a:ext cx="4892130" cy="3206027"/>
          </a:xfrm>
          <a:prstGeom prst="rect">
            <a:avLst/>
          </a:prstGeom>
        </p:spPr>
      </p:pic>
      <p:pic>
        <p:nvPicPr>
          <p:cNvPr id="2" name="Obrázek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54328" y="3169274"/>
            <a:ext cx="3807534" cy="3235418"/>
          </a:xfrm>
          <a:prstGeom prst="rect">
            <a:avLst/>
          </a:prstGeom>
        </p:spPr>
      </p:pic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3</a:t>
            </a:fld>
            <a:endParaRPr lang="cs-CZ" altLang="cs-CZ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807123" y="1731602"/>
            <a:ext cx="3307823" cy="40461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7092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4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14000" y="3021713"/>
            <a:ext cx="11361600" cy="1171580"/>
          </a:xfrm>
        </p:spPr>
        <p:txBody>
          <a:bodyPr/>
          <a:lstStyle/>
          <a:p>
            <a:pPr algn="r"/>
            <a:r>
              <a:rPr lang="cs-CZ" sz="4000" dirty="0" smtClean="0"/>
              <a:t>Jak podle Vás lze </a:t>
            </a:r>
            <a:r>
              <a:rPr lang="cs-CZ" sz="4000" dirty="0" smtClean="0">
                <a:solidFill>
                  <a:schemeClr val="accent2"/>
                </a:solidFill>
              </a:rPr>
              <a:t>kontrolovat</a:t>
            </a:r>
            <a:r>
              <a:rPr lang="cs-CZ" sz="4000" dirty="0" smtClean="0"/>
              <a:t> fungování ÚSC?</a:t>
            </a:r>
            <a:endParaRPr lang="cs-CZ" sz="4000" dirty="0"/>
          </a:p>
        </p:txBody>
      </p:sp>
    </p:spTree>
    <p:extLst>
      <p:ext uri="{BB962C8B-B14F-4D97-AF65-F5344CB8AC3E}">
        <p14:creationId xmlns:p14="http://schemas.microsoft.com/office/powerpoint/2010/main" val="34629411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5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 smtClean="0"/>
              <a:t>ÚSC - obec</a:t>
            </a:r>
            <a:endParaRPr lang="cs-CZ" sz="3200" i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8010986" cy="423877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Zastupitelstvo (ZÚ + přezkoumání + ÚZ)</a:t>
            </a: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Finanční </a:t>
            </a:r>
            <a:r>
              <a:rPr lang="cs-CZ" altLang="cs-CZ" sz="1600" dirty="0" smtClean="0"/>
              <a:t>výbor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Kontrolní výbor</a:t>
            </a: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Rada</a:t>
            </a: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Komise</a:t>
            </a: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Starosta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Obecní </a:t>
            </a:r>
            <a:r>
              <a:rPr lang="cs-CZ" altLang="cs-CZ" sz="1600" dirty="0"/>
              <a:t>úřad (tajemník OÚ)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Zvláštní </a:t>
            </a:r>
            <a:r>
              <a:rPr lang="cs-CZ" altLang="cs-CZ" sz="1600" dirty="0"/>
              <a:t>orgány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Vnitřní kontrolní systém </a:t>
            </a:r>
            <a:r>
              <a:rPr lang="cs-CZ" altLang="cs-CZ" sz="1600" dirty="0" smtClean="0"/>
              <a:t>(dle účinnosti </a:t>
            </a:r>
            <a:r>
              <a:rPr lang="cs-CZ" altLang="cs-CZ" sz="1600" dirty="0"/>
              <a:t>ustanovení § 32 odst. 3 zákona o finanční </a:t>
            </a:r>
            <a:r>
              <a:rPr lang="cs-CZ" altLang="cs-CZ" sz="1600" dirty="0" smtClean="0"/>
              <a:t>kontrole obce </a:t>
            </a:r>
            <a:r>
              <a:rPr lang="cs-CZ" altLang="cs-CZ" sz="1600" dirty="0"/>
              <a:t>nad 15 tisíc – povinný útvar interního </a:t>
            </a:r>
            <a:r>
              <a:rPr lang="cs-CZ" altLang="cs-CZ" sz="1600" dirty="0" smtClean="0"/>
              <a:t>audit)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1600" dirty="0" smtClean="0"/>
              <a:t>		</a:t>
            </a:r>
          </a:p>
          <a:p>
            <a:pPr>
              <a:lnSpc>
                <a:spcPct val="90000"/>
              </a:lnSpc>
            </a:pPr>
            <a:endParaRPr lang="cs-CZ" altLang="cs-CZ" sz="1600" dirty="0"/>
          </a:p>
          <a:p>
            <a:pPr>
              <a:lnSpc>
                <a:spcPct val="90000"/>
              </a:lnSpc>
            </a:pPr>
            <a:r>
              <a:rPr lang="cs-CZ" altLang="cs-CZ" sz="1600" dirty="0" smtClean="0"/>
              <a:t>	Kontrola: předběžná (prevence) x průběžná x ex-post (historická)</a:t>
            </a: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Tx/>
              <a:buChar char="-"/>
            </a:pP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2" name="Obrázek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09129" y="1191794"/>
            <a:ext cx="3215856" cy="2356658"/>
          </a:xfrm>
          <a:prstGeom prst="rect">
            <a:avLst/>
          </a:prstGeom>
        </p:spPr>
      </p:pic>
      <p:pic>
        <p:nvPicPr>
          <p:cNvPr id="7" name="Obráze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238718" y="4150705"/>
            <a:ext cx="3432645" cy="23292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122921" y="65618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Zdroj: Fröhlichová a Kvapil (2019) </a:t>
            </a:r>
            <a:r>
              <a:rPr lang="cs-CZ" sz="800" dirty="0"/>
              <a:t>Finanční </a:t>
            </a:r>
            <a:r>
              <a:rPr lang="cs-CZ" sz="800" dirty="0" smtClean="0"/>
              <a:t>kontrola. Deník </a:t>
            </a:r>
            <a:r>
              <a:rPr lang="cs-CZ" sz="800" dirty="0"/>
              <a:t>veřejné správy </a:t>
            </a:r>
            <a:r>
              <a:rPr lang="cs-CZ" sz="800" dirty="0" smtClean="0"/>
              <a:t>1/2019.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301325554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5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6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 smtClean="0"/>
              <a:t>ÚSC - obec</a:t>
            </a:r>
            <a:endParaRPr lang="cs-CZ" sz="3200" i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8010986" cy="4238778"/>
          </a:xfrm>
        </p:spPr>
        <p:txBody>
          <a:bodyPr/>
          <a:lstStyle/>
          <a:p>
            <a:pPr>
              <a:lnSpc>
                <a:spcPct val="90000"/>
              </a:lnSpc>
            </a:pPr>
            <a:endParaRPr lang="cs-CZ" sz="1600" dirty="0" smtClean="0"/>
          </a:p>
          <a:p>
            <a:pPr>
              <a:lnSpc>
                <a:spcPct val="90000"/>
              </a:lnSpc>
            </a:pPr>
            <a:r>
              <a:rPr lang="cs-CZ" sz="1600" dirty="0" smtClean="0"/>
              <a:t>Dle MF ČR v </a:t>
            </a:r>
            <a:r>
              <a:rPr lang="cs-CZ" sz="1600" dirty="0"/>
              <a:t>souladu se zákonem o finanční </a:t>
            </a:r>
            <a:r>
              <a:rPr lang="cs-CZ" sz="1600" dirty="0" smtClean="0"/>
              <a:t>kontrole existuje interní audit </a:t>
            </a:r>
            <a:r>
              <a:rPr lang="cs-CZ" sz="1600" dirty="0"/>
              <a:t>trojího druhu: </a:t>
            </a:r>
            <a:endParaRPr lang="cs-CZ" sz="1600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/>
              <a:t>finanční </a:t>
            </a:r>
            <a:r>
              <a:rPr lang="cs-CZ" sz="1600" dirty="0"/>
              <a:t>(zjišťuje, zda všechny položky vykázané v účetních či finančních výkazech skutečně ukazují veškerý majetek a současně i jiné zdroje a řádné hospodaření a nakládání s nimi</a:t>
            </a:r>
            <a:r>
              <a:rPr lang="cs-CZ" sz="1600" dirty="0" smtClean="0"/>
              <a:t>) 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 smtClean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/>
              <a:t>audit </a:t>
            </a:r>
            <a:r>
              <a:rPr lang="cs-CZ" sz="1600" b="1" dirty="0"/>
              <a:t>systému</a:t>
            </a:r>
            <a:r>
              <a:rPr lang="cs-CZ" sz="1600" dirty="0"/>
              <a:t> (vyhodnocuje příjmy týkající se orgánů veřejné správy, dále zajištění řádné správy a financování veřejných prostředků a vymáhání </a:t>
            </a:r>
            <a:r>
              <a:rPr lang="cs-CZ" sz="1600" dirty="0" smtClean="0"/>
              <a:t>pohledávek)</a:t>
            </a:r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sz="1600" b="1" dirty="0"/>
          </a:p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r>
              <a:rPr lang="cs-CZ" sz="1600" b="1" dirty="0" smtClean="0"/>
              <a:t>audit </a:t>
            </a:r>
            <a:r>
              <a:rPr lang="cs-CZ" sz="1600" b="1" dirty="0"/>
              <a:t>výkonu</a:t>
            </a:r>
            <a:r>
              <a:rPr lang="cs-CZ" sz="1600" dirty="0"/>
              <a:t> (zjišťuje soulad jednotlivých operací s principem hospodárnosti, efektivnosti a účelnosti</a:t>
            </a:r>
            <a:r>
              <a:rPr lang="cs-CZ" sz="1600" dirty="0" smtClean="0"/>
              <a:t>).</a:t>
            </a: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7" name="Obrázek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13318" y="4150705"/>
            <a:ext cx="3432645" cy="2329295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8122921" y="6561878"/>
            <a:ext cx="6096000" cy="21544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cs-CZ" sz="800" dirty="0" smtClean="0"/>
              <a:t>Zdroj: Fröhlichová a Kvapil (2019) </a:t>
            </a:r>
            <a:r>
              <a:rPr lang="cs-CZ" sz="800" dirty="0"/>
              <a:t>Finanční </a:t>
            </a:r>
            <a:r>
              <a:rPr lang="cs-CZ" sz="800" dirty="0" smtClean="0"/>
              <a:t>kontrola. Deník </a:t>
            </a:r>
            <a:r>
              <a:rPr lang="cs-CZ" sz="800" dirty="0"/>
              <a:t>veřejné správy </a:t>
            </a:r>
            <a:r>
              <a:rPr lang="cs-CZ" sz="800" dirty="0" smtClean="0"/>
              <a:t>1/2019.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1918204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7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i="1" dirty="0" smtClean="0"/>
              <a:t>ÚSC - kraj</a:t>
            </a:r>
            <a:endParaRPr lang="cs-CZ" sz="3200" i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6876263" cy="4238778"/>
          </a:xfrm>
        </p:spPr>
        <p:txBody>
          <a:bodyPr/>
          <a:lstStyle/>
          <a:p>
            <a:pPr marL="285750" indent="-285750">
              <a:lnSpc>
                <a:spcPct val="9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Zastupitelstvo (závěrečný účet + </a:t>
            </a:r>
            <a:r>
              <a:rPr lang="cs-CZ" altLang="cs-CZ" sz="1600" dirty="0" smtClean="0"/>
              <a:t>přezkoumání + účetní závěrky)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Finanční výbor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Kontrolní výbor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Rada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Komise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Hejtman 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Krajský </a:t>
            </a:r>
            <a:r>
              <a:rPr lang="cs-CZ" altLang="cs-CZ" sz="1600" dirty="0"/>
              <a:t>úřad, ředitel </a:t>
            </a:r>
            <a:r>
              <a:rPr lang="cs-CZ" altLang="cs-CZ" sz="1600" dirty="0" err="1"/>
              <a:t>KrÚ</a:t>
            </a: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Zvláštní </a:t>
            </a:r>
            <a:r>
              <a:rPr lang="cs-CZ" altLang="cs-CZ" sz="1600" dirty="0"/>
              <a:t>orgány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/>
              <a:t>Vnitřní kontrolní systém včetně interního auditu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V </a:t>
            </a:r>
            <a:r>
              <a:rPr lang="cs-CZ" altLang="cs-CZ" sz="1600" dirty="0"/>
              <a:t>přenesené </a:t>
            </a:r>
            <a:r>
              <a:rPr lang="cs-CZ" altLang="cs-CZ" sz="1600" dirty="0" smtClean="0"/>
              <a:t>působnosti vykonává </a:t>
            </a:r>
            <a:r>
              <a:rPr lang="cs-CZ" altLang="cs-CZ" sz="1600" dirty="0"/>
              <a:t>dozor a </a:t>
            </a:r>
            <a:r>
              <a:rPr lang="cs-CZ" altLang="cs-CZ" sz="1600" dirty="0" smtClean="0"/>
              <a:t>kontrolu </a:t>
            </a:r>
            <a:r>
              <a:rPr lang="cs-CZ" altLang="cs-CZ" sz="1600" dirty="0"/>
              <a:t>nad přenesenou působností obcí (nikoliv samostatnou</a:t>
            </a:r>
            <a:r>
              <a:rPr lang="cs-CZ" altLang="cs-CZ" sz="1600" dirty="0" smtClean="0"/>
              <a:t>!).</a:t>
            </a:r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Přezkoumání </a:t>
            </a:r>
            <a:r>
              <a:rPr lang="cs-CZ" altLang="cs-CZ" sz="1600" dirty="0"/>
              <a:t>hospodaření </a:t>
            </a:r>
            <a:r>
              <a:rPr lang="cs-CZ" altLang="cs-CZ" sz="1600" dirty="0" smtClean="0"/>
              <a:t>obcí (kraj nebo auditor)</a:t>
            </a: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pPr marL="285750" indent="-285750">
              <a:buFontTx/>
              <a:buChar char="-"/>
            </a:pPr>
            <a:endParaRPr lang="cs-CZ" altLang="cs-CZ" sz="1600" dirty="0"/>
          </a:p>
          <a:p>
            <a:endParaRPr lang="cs-CZ" sz="1600" b="1" dirty="0"/>
          </a:p>
        </p:txBody>
      </p:sp>
      <p:pic>
        <p:nvPicPr>
          <p:cNvPr id="6" name="Obrázek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7227" y="2378572"/>
            <a:ext cx="3952875" cy="2914650"/>
          </a:xfrm>
          <a:prstGeom prst="rect">
            <a:avLst/>
          </a:prstGeom>
        </p:spPr>
      </p:pic>
      <p:sp>
        <p:nvSpPr>
          <p:cNvPr id="9" name="Obdélník 8"/>
          <p:cNvSpPr/>
          <p:nvPr/>
        </p:nvSpPr>
        <p:spPr>
          <a:xfrm>
            <a:off x="8123073" y="5357426"/>
            <a:ext cx="3005951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altLang="cs-CZ" sz="800" dirty="0" smtClean="0"/>
              <a:t>Zdroj: Ministerstvo financí ČR (2006) </a:t>
            </a:r>
            <a:r>
              <a:rPr lang="cs-CZ" sz="800" dirty="0"/>
              <a:t>Systém finanční </a:t>
            </a:r>
            <a:r>
              <a:rPr lang="cs-CZ" sz="800" dirty="0" smtClean="0"/>
              <a:t>kontroly</a:t>
            </a:r>
            <a:endParaRPr lang="cs-CZ" sz="800" dirty="0"/>
          </a:p>
        </p:txBody>
      </p:sp>
    </p:spTree>
    <p:extLst>
      <p:ext uri="{BB962C8B-B14F-4D97-AF65-F5344CB8AC3E}">
        <p14:creationId xmlns:p14="http://schemas.microsoft.com/office/powerpoint/2010/main" val="9429547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9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8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altLang="cs-CZ" sz="3200" dirty="0"/>
              <a:t>Zákon č. 420/2004 Sb., </a:t>
            </a:r>
            <a:r>
              <a:rPr lang="cs-CZ" altLang="cs-CZ" sz="3200" dirty="0" smtClean="0"/>
              <a:t/>
            </a:r>
            <a:br>
              <a:rPr lang="cs-CZ" altLang="cs-CZ" sz="3200" dirty="0" smtClean="0"/>
            </a:br>
            <a:r>
              <a:rPr lang="cs-CZ" altLang="cs-CZ" sz="3200" dirty="0" smtClean="0"/>
              <a:t>o </a:t>
            </a:r>
            <a:r>
              <a:rPr lang="cs-CZ" altLang="cs-CZ" sz="3200" dirty="0"/>
              <a:t>přezkoumávání hospodaření </a:t>
            </a:r>
            <a:r>
              <a:rPr lang="cs-CZ" altLang="cs-CZ" sz="3200" dirty="0" smtClean="0"/>
              <a:t>ÚSC</a:t>
            </a:r>
            <a:endParaRPr lang="cs-CZ" sz="3200" i="1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535724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Hospodaření </a:t>
            </a:r>
            <a:r>
              <a:rPr lang="cs-CZ" altLang="cs-CZ" sz="1600" dirty="0"/>
              <a:t>obcí a </a:t>
            </a:r>
            <a:r>
              <a:rPr lang="cs-CZ" altLang="cs-CZ" sz="1600" dirty="0" smtClean="0"/>
              <a:t>DSO (kraj nebo auditor)</a:t>
            </a: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V </a:t>
            </a:r>
            <a:r>
              <a:rPr lang="cs-CZ" altLang="cs-CZ" sz="1600" dirty="0"/>
              <a:t>případě obcí do 800 obyvatel, které nevykonávají hospodářskou činnost </a:t>
            </a:r>
            <a:r>
              <a:rPr lang="cs-CZ" altLang="cs-CZ" sz="1600" dirty="0" smtClean="0"/>
              <a:t>probíhá </a:t>
            </a:r>
            <a:r>
              <a:rPr lang="cs-CZ" altLang="cs-CZ" sz="1600" b="1" dirty="0"/>
              <a:t>jen jednorázové </a:t>
            </a:r>
            <a:r>
              <a:rPr lang="cs-CZ" altLang="cs-CZ" sz="1600" dirty="0" smtClean="0"/>
              <a:t>přezkoumání, v případě ostatních obcí probíhá </a:t>
            </a:r>
            <a:r>
              <a:rPr lang="cs-CZ" altLang="cs-CZ" sz="1600" b="1" dirty="0"/>
              <a:t>dílčí přezkoumání </a:t>
            </a:r>
            <a:r>
              <a:rPr lang="cs-CZ" altLang="cs-CZ" sz="1600" dirty="0"/>
              <a:t>v průběhu roku a za celý rok jednorázové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Hospodaření </a:t>
            </a:r>
            <a:r>
              <a:rPr lang="cs-CZ" altLang="cs-CZ" sz="1600" dirty="0"/>
              <a:t>krajů </a:t>
            </a:r>
            <a:r>
              <a:rPr lang="cs-CZ" altLang="cs-CZ" sz="1600" dirty="0" smtClean="0"/>
              <a:t>(MF ČR) </a:t>
            </a:r>
            <a:endParaRPr lang="cs-CZ" altLang="cs-CZ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altLang="cs-CZ" sz="1600" dirty="0" smtClean="0"/>
              <a:t>Co je předmětem přezkoumání?</a:t>
            </a:r>
            <a:endParaRPr lang="cs-CZ" altLang="cs-CZ" sz="1600" dirty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/>
              <a:t>plnění příjmů a výdajů rozpočtu včetně peněžních operací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finanční </a:t>
            </a:r>
            <a:r>
              <a:rPr lang="cs-CZ" altLang="cs-CZ" sz="1200" dirty="0"/>
              <a:t>operace, týkající se tvorby a použití peněžních fondů,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náklady </a:t>
            </a:r>
            <a:r>
              <a:rPr lang="cs-CZ" altLang="cs-CZ" sz="1200" dirty="0"/>
              <a:t>a výnosy podnikatelské činnosti územního celku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peněžní </a:t>
            </a:r>
            <a:r>
              <a:rPr lang="cs-CZ" altLang="cs-CZ" sz="1200" dirty="0"/>
              <a:t>operace, týkající se sdružených prostředků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hospodaření </a:t>
            </a:r>
            <a:r>
              <a:rPr lang="cs-CZ" altLang="cs-CZ" sz="1200" dirty="0"/>
              <a:t>a nakládání s prostředky poskytnutými z Národního fondu a s dalšími prostředky ze zahraničí 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vyúčtování </a:t>
            </a:r>
            <a:r>
              <a:rPr lang="cs-CZ" altLang="cs-CZ" sz="1200" dirty="0"/>
              <a:t>a vypořádání finančních vztahů ke státnímu rozpočtu, k rozpočtům krajů, k rozpočtům obcí, k jiným rozpočtům, ke státním fondům a k dalším osobám</a:t>
            </a:r>
            <a:endParaRPr lang="cs-CZ" altLang="cs-CZ" sz="1200" dirty="0">
              <a:solidFill>
                <a:srgbClr val="003399"/>
              </a:solidFill>
            </a:endParaRP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nakládání </a:t>
            </a:r>
            <a:r>
              <a:rPr lang="cs-CZ" altLang="cs-CZ" sz="1200" dirty="0"/>
              <a:t>a hospodaření s majetkem ve vlastnictví územního celku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zadávání </a:t>
            </a:r>
            <a:r>
              <a:rPr lang="cs-CZ" altLang="cs-CZ" sz="1200" dirty="0"/>
              <a:t>a uskutečňování veřejných zakázek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/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účetnictví </a:t>
            </a:r>
            <a:r>
              <a:rPr lang="cs-CZ" altLang="cs-CZ" sz="1200" dirty="0"/>
              <a:t>vedené územním celkem</a:t>
            </a: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endParaRPr lang="cs-CZ" altLang="cs-CZ" sz="1200" dirty="0" smtClean="0">
              <a:solidFill>
                <a:srgbClr val="003399"/>
              </a:solidFill>
            </a:endParaRPr>
          </a:p>
          <a:p>
            <a:pPr marL="628650" lvl="1" indent="-171450" algn="l">
              <a:lnSpc>
                <a:spcPct val="80000"/>
              </a:lnSpc>
              <a:buFont typeface="Arial" panose="020B0604020202020204" pitchFamily="34" charset="0"/>
              <a:buChar char="•"/>
            </a:pPr>
            <a:r>
              <a:rPr lang="cs-CZ" altLang="cs-CZ" sz="1200" dirty="0" smtClean="0"/>
              <a:t>ověření </a:t>
            </a:r>
            <a:r>
              <a:rPr lang="cs-CZ" altLang="cs-CZ" sz="1200" dirty="0"/>
              <a:t>poměru dluhu územního celku k průměru jeho příjmů za poslední </a:t>
            </a:r>
            <a:r>
              <a:rPr lang="cs-CZ" altLang="cs-CZ" sz="1200" dirty="0" smtClean="0"/>
              <a:t>čtyři </a:t>
            </a:r>
            <a:r>
              <a:rPr lang="cs-CZ" altLang="cs-CZ" sz="1200" dirty="0"/>
              <a:t>rozpočtové roky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600" dirty="0"/>
          </a:p>
          <a:p>
            <a:endParaRPr lang="cs-CZ" altLang="cs-CZ" sz="14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altLang="cs-CZ" sz="1400" dirty="0"/>
          </a:p>
          <a:p>
            <a:pPr marL="285750" indent="-285750">
              <a:buFontTx/>
              <a:buChar char="-"/>
            </a:pPr>
            <a:endParaRPr lang="cs-CZ" altLang="cs-CZ" sz="1400" dirty="0"/>
          </a:p>
          <a:p>
            <a:endParaRPr lang="cs-CZ" sz="1400" b="1" dirty="0"/>
          </a:p>
        </p:txBody>
      </p:sp>
    </p:spTree>
    <p:extLst>
      <p:ext uri="{BB962C8B-B14F-4D97-AF65-F5344CB8AC3E}">
        <p14:creationId xmlns:p14="http://schemas.microsoft.com/office/powerpoint/2010/main" val="294810940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5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5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5">
                                            <p:txEl>
                                              <p:pRg st="21" end="2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5">
                                            <p:txEl>
                                              <p:pRg st="23" end="2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5">
                                            <p:txEl>
                                              <p:pRg st="25" end="2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Zástupný symbol pro číslo snímku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DE708CC-0C3F-4567-9698-B54C0F35BD31}" type="slidenum">
              <a:rPr lang="cs-CZ" altLang="cs-CZ" smtClean="0"/>
              <a:pPr/>
              <a:t>9</a:t>
            </a:fld>
            <a:endParaRPr lang="cs-CZ" alt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98502" y="478018"/>
            <a:ext cx="11361600" cy="1171580"/>
          </a:xfrm>
        </p:spPr>
        <p:txBody>
          <a:bodyPr/>
          <a:lstStyle/>
          <a:p>
            <a:pPr algn="r"/>
            <a:r>
              <a:rPr lang="cs-CZ" sz="3200" dirty="0"/>
              <a:t>Zpráva o výsledku přezkoumání </a:t>
            </a:r>
            <a:r>
              <a:rPr lang="cs-CZ" sz="3200" dirty="0" smtClean="0"/>
              <a:t/>
            </a:r>
            <a:br>
              <a:rPr lang="cs-CZ" sz="3200" dirty="0" smtClean="0"/>
            </a:br>
            <a:r>
              <a:rPr lang="cs-CZ" sz="3200" dirty="0" smtClean="0"/>
              <a:t>hospodaření </a:t>
            </a:r>
            <a:r>
              <a:rPr lang="cs-CZ" sz="3200" dirty="0"/>
              <a:t>a její náležitosti </a:t>
            </a:r>
            <a:r>
              <a:rPr lang="cs-CZ" sz="3200" dirty="0" smtClean="0"/>
              <a:t>(§ 10)</a:t>
            </a:r>
            <a:endParaRPr lang="cs-CZ" sz="3200" dirty="0"/>
          </a:p>
        </p:txBody>
      </p:sp>
      <p:sp>
        <p:nvSpPr>
          <p:cNvPr id="5" name="Podnadpis 4"/>
          <p:cNvSpPr>
            <a:spLocks noGrp="1"/>
          </p:cNvSpPr>
          <p:nvPr>
            <p:ph type="subTitle" idx="1"/>
          </p:nvPr>
        </p:nvSpPr>
        <p:spPr>
          <a:xfrm>
            <a:off x="413999" y="1716508"/>
            <a:ext cx="11449755" cy="4238778"/>
          </a:xfrm>
        </p:spPr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zpracovává </a:t>
            </a:r>
            <a:r>
              <a:rPr lang="cs-CZ" sz="1600" dirty="0"/>
              <a:t>se na základě výsledků jednorázového přezkoumání, anebo na základě zápisů z dílčích přezkoumání.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kromě </a:t>
            </a:r>
            <a:r>
              <a:rPr lang="cs-CZ" sz="1600" dirty="0"/>
              <a:t>náležitostí stanovených kontrolním řádem pro protokol o kontrole musí </a:t>
            </a:r>
            <a:r>
              <a:rPr lang="cs-CZ" sz="1600" dirty="0" smtClean="0"/>
              <a:t>obsahovat:</a:t>
            </a:r>
            <a:endParaRPr lang="cs-CZ" sz="16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 smtClean="0"/>
              <a:t>místo</a:t>
            </a:r>
            <a:r>
              <a:rPr lang="cs-CZ" sz="1200" dirty="0"/>
              <a:t>, kde se přezkoumání uskutečňovalo, </a:t>
            </a:r>
            <a:r>
              <a:rPr lang="cs-CZ" sz="1200" b="1" dirty="0"/>
              <a:t>období</a:t>
            </a:r>
            <a:r>
              <a:rPr lang="cs-CZ" sz="1200" dirty="0"/>
              <a:t>, v němž probíhalo, dále </a:t>
            </a:r>
            <a:r>
              <a:rPr lang="cs-CZ" sz="1200" b="1" dirty="0"/>
              <a:t>rok</a:t>
            </a:r>
            <a:r>
              <a:rPr lang="cs-CZ" sz="1200" dirty="0"/>
              <a:t>, za který bylo přezkoumání vykonáno,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 smtClean="0"/>
              <a:t>popis</a:t>
            </a:r>
            <a:r>
              <a:rPr lang="cs-CZ" sz="1200" dirty="0" smtClean="0"/>
              <a:t> </a:t>
            </a:r>
            <a:r>
              <a:rPr lang="cs-CZ" sz="1200" dirty="0"/>
              <a:t>zjištěných chyb a nedostatků včetně uvedení povinností, stanovených zvláštními právními předpisy, nebo jiných hledisek přezkoumání, které nebyly dodrženy,</a:t>
            </a:r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 smtClean="0"/>
              <a:t>označení</a:t>
            </a:r>
            <a:r>
              <a:rPr lang="cs-CZ" sz="1200" dirty="0" smtClean="0"/>
              <a:t> </a:t>
            </a:r>
            <a:r>
              <a:rPr lang="cs-CZ" sz="1200" dirty="0"/>
              <a:t>všech dokladů a jiných materiálů využitých při </a:t>
            </a:r>
            <a:r>
              <a:rPr lang="cs-CZ" sz="1200" dirty="0" smtClean="0"/>
              <a:t>přezkoumání</a:t>
            </a:r>
            <a:endParaRPr 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b="1" dirty="0" smtClean="0"/>
              <a:t>závěr</a:t>
            </a:r>
            <a:r>
              <a:rPr lang="cs-CZ" sz="1200" dirty="0" smtClean="0"/>
              <a:t> </a:t>
            </a:r>
            <a:r>
              <a:rPr lang="cs-CZ" sz="1200" dirty="0"/>
              <a:t>z přezkoumání.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6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sz="1600" dirty="0" smtClean="0"/>
              <a:t>závěr </a:t>
            </a:r>
            <a:r>
              <a:rPr lang="cs-CZ" sz="1600" dirty="0"/>
              <a:t>zprávy </a:t>
            </a:r>
            <a:r>
              <a:rPr lang="cs-CZ" sz="1600" dirty="0" smtClean="0"/>
              <a:t>musí </a:t>
            </a:r>
            <a:r>
              <a:rPr lang="cs-CZ" sz="1600" dirty="0"/>
              <a:t>obsahovat vyjádření, zda při přezkoumání </a:t>
            </a:r>
            <a:endParaRPr lang="cs-CZ" sz="1600" dirty="0" smtClean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 smtClean="0"/>
              <a:t>nebyly </a:t>
            </a:r>
            <a:r>
              <a:rPr lang="cs-CZ" sz="1200" dirty="0"/>
              <a:t>zjištěny chyby a </a:t>
            </a:r>
            <a:r>
              <a:rPr lang="cs-CZ" sz="1200" dirty="0" smtClean="0"/>
              <a:t>nedostatky</a:t>
            </a:r>
            <a:endParaRPr 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 smtClean="0"/>
              <a:t>byly </a:t>
            </a:r>
            <a:r>
              <a:rPr lang="cs-CZ" sz="1200" dirty="0"/>
              <a:t>zjištěny chyby a nedostatky, které nemají závažnost nedostatků uvedených pod písmenem c</a:t>
            </a:r>
            <a:r>
              <a:rPr lang="cs-CZ" sz="1200" dirty="0" smtClean="0"/>
              <a:t>)</a:t>
            </a:r>
            <a:endParaRPr lang="cs-CZ" sz="1200" dirty="0"/>
          </a:p>
          <a:p>
            <a:pPr marL="742950" lvl="1" indent="-285750" algn="l">
              <a:buFont typeface="Arial" panose="020B0604020202020204" pitchFamily="34" charset="0"/>
              <a:buChar char="•"/>
            </a:pPr>
            <a:r>
              <a:rPr lang="cs-CZ" sz="1200" dirty="0" smtClean="0"/>
              <a:t>byly zjištěny nedostatky, spočívající v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porušení rozpočtové kázně nebo ve spáchání přestupku podle zákona upravujícího rozpočtová pravidla územních rozpočtů,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neúplnosti, nesprávnosti nebo neprůkaznosti vedení účetnictví,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pozměňování záznamů nebo dokladů v rozporu se zvláštními právními předpisy,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porušení povinností nebo překročení působnosti územního celku stanovených zvláštními právními předpisy,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neodstranění nedostatků zjištěných při dílčím přezkoumání nebo při přezkoumání za předcházející roky, nebo</a:t>
            </a:r>
          </a:p>
          <a:p>
            <a:pPr marL="1200150" lvl="2" indent="-285750" algn="l">
              <a:buFont typeface="Arial" panose="020B0604020202020204" pitchFamily="34" charset="0"/>
              <a:buChar char="•"/>
            </a:pPr>
            <a:r>
              <a:rPr lang="cs-CZ" sz="1000" dirty="0" smtClean="0"/>
              <a:t>v nevytvoření podmínek pro přezkoumání podle kontrolního řádu, znemožňující splnit požadavky stanovené v § 2 a 3.</a:t>
            </a:r>
          </a:p>
          <a:p>
            <a:endParaRPr lang="cs-CZ" sz="1600" dirty="0"/>
          </a:p>
        </p:txBody>
      </p:sp>
    </p:spTree>
    <p:extLst>
      <p:ext uri="{BB962C8B-B14F-4D97-AF65-F5344CB8AC3E}">
        <p14:creationId xmlns:p14="http://schemas.microsoft.com/office/powerpoint/2010/main" val="18558437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tion_MU_EN">
  <a:themeElements>
    <a:clrScheme name="MUNI MED">
      <a:dk1>
        <a:srgbClr val="000000"/>
      </a:dk1>
      <a:lt1>
        <a:srgbClr val="FFFFFF"/>
      </a:lt1>
      <a:dk2>
        <a:srgbClr val="0000DC"/>
      </a:dk2>
      <a:lt2>
        <a:srgbClr val="FFC000"/>
      </a:lt2>
      <a:accent1>
        <a:srgbClr val="0000DC"/>
      </a:accent1>
      <a:accent2>
        <a:srgbClr val="F01928"/>
      </a:accent2>
      <a:accent3>
        <a:srgbClr val="00AF3F"/>
      </a:accent3>
      <a:accent4>
        <a:srgbClr val="4BC8FF"/>
      </a:accent4>
      <a:accent5>
        <a:srgbClr val="FF7300"/>
      </a:accent5>
      <a:accent6>
        <a:srgbClr val="B9006E"/>
      </a:accent6>
      <a:hlink>
        <a:srgbClr val="0000DC"/>
      </a:hlink>
      <a:folHlink>
        <a:srgbClr val="5AC8AF"/>
      </a:folHlink>
    </a:clrScheme>
    <a:fontScheme name="Office – klasické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miter lim="800000"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non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altLang="cs-CZ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Směsi 1">
        <a:dk1>
          <a:srgbClr val="969696"/>
        </a:dk1>
        <a:lt1>
          <a:srgbClr val="FFFFFF"/>
        </a:lt1>
        <a:dk2>
          <a:srgbClr val="000000"/>
        </a:dk2>
        <a:lt2>
          <a:srgbClr val="DDDDDD"/>
        </a:lt2>
        <a:accent1>
          <a:srgbClr val="00E4A8"/>
        </a:accent1>
        <a:accent2>
          <a:srgbClr val="3333CC"/>
        </a:accent2>
        <a:accent3>
          <a:srgbClr val="AAAAAA"/>
        </a:accent3>
        <a:accent4>
          <a:srgbClr val="DADADA"/>
        </a:accent4>
        <a:accent5>
          <a:srgbClr val="AAEFD1"/>
        </a:accent5>
        <a:accent6>
          <a:srgbClr val="2D2DB9"/>
        </a:accent6>
        <a:hlink>
          <a:srgbClr val="FF5050"/>
        </a:hlink>
        <a:folHlink>
          <a:srgbClr val="FFCF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2">
        <a:dk1>
          <a:srgbClr val="000000"/>
        </a:dk1>
        <a:lt1>
          <a:srgbClr val="FFFFFF"/>
        </a:lt1>
        <a:dk2>
          <a:srgbClr val="333399"/>
        </a:dk2>
        <a:lt2>
          <a:srgbClr val="1C1C1C"/>
        </a:lt2>
        <a:accent1>
          <a:srgbClr val="00E4A8"/>
        </a:accent1>
        <a:accent2>
          <a:srgbClr val="FFCF01"/>
        </a:accent2>
        <a:accent3>
          <a:srgbClr val="FFFFFF"/>
        </a:accent3>
        <a:accent4>
          <a:srgbClr val="000000"/>
        </a:accent4>
        <a:accent5>
          <a:srgbClr val="AAEFD1"/>
        </a:accent5>
        <a:accent6>
          <a:srgbClr val="E7BB01"/>
        </a:accent6>
        <a:hlink>
          <a:srgbClr val="FF0000"/>
        </a:hlink>
        <a:folHlink>
          <a:srgbClr val="3333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3">
        <a:dk1>
          <a:srgbClr val="000000"/>
        </a:dk1>
        <a:lt1>
          <a:srgbClr val="FFFFFF"/>
        </a:lt1>
        <a:dk2>
          <a:srgbClr val="000000"/>
        </a:dk2>
        <a:lt2>
          <a:srgbClr val="5F5F5F"/>
        </a:lt2>
        <a:accent1>
          <a:srgbClr val="EAEAEA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F3F3F3"/>
        </a:accent5>
        <a:accent6>
          <a:srgbClr val="737373"/>
        </a:accent6>
        <a:hlink>
          <a:srgbClr val="4D4D4D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4">
        <a:dk1>
          <a:srgbClr val="000094"/>
        </a:dk1>
        <a:lt1>
          <a:srgbClr val="FFFFFF"/>
        </a:lt1>
        <a:dk2>
          <a:srgbClr val="0000CC"/>
        </a:dk2>
        <a:lt2>
          <a:srgbClr val="FFFFCC"/>
        </a:lt2>
        <a:accent1>
          <a:srgbClr val="3193FF"/>
        </a:accent1>
        <a:accent2>
          <a:srgbClr val="9900FF"/>
        </a:accent2>
        <a:accent3>
          <a:srgbClr val="AAAAE2"/>
        </a:accent3>
        <a:accent4>
          <a:srgbClr val="DADADA"/>
        </a:accent4>
        <a:accent5>
          <a:srgbClr val="ADC8FF"/>
        </a:accent5>
        <a:accent6>
          <a:srgbClr val="8A00E7"/>
        </a:accent6>
        <a:hlink>
          <a:srgbClr val="FF33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měsi 5">
        <a:dk1>
          <a:srgbClr val="000000"/>
        </a:dk1>
        <a:lt1>
          <a:srgbClr val="FFFFFF"/>
        </a:lt1>
        <a:dk2>
          <a:srgbClr val="000066"/>
        </a:dk2>
        <a:lt2>
          <a:srgbClr val="333333"/>
        </a:lt2>
        <a:accent1>
          <a:srgbClr val="C4709A"/>
        </a:accent1>
        <a:accent2>
          <a:srgbClr val="4B4EB5"/>
        </a:accent2>
        <a:accent3>
          <a:srgbClr val="FFFFFF"/>
        </a:accent3>
        <a:accent4>
          <a:srgbClr val="000000"/>
        </a:accent4>
        <a:accent5>
          <a:srgbClr val="DEBBCA"/>
        </a:accent5>
        <a:accent6>
          <a:srgbClr val="4346A4"/>
        </a:accent6>
        <a:hlink>
          <a:srgbClr val="C481CF"/>
        </a:hlink>
        <a:folHlink>
          <a:srgbClr val="76B74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6">
        <a:dk1>
          <a:srgbClr val="000000"/>
        </a:dk1>
        <a:lt1>
          <a:srgbClr val="FFFFFF"/>
        </a:lt1>
        <a:dk2>
          <a:srgbClr val="6A4076"/>
        </a:dk2>
        <a:lt2>
          <a:srgbClr val="969696"/>
        </a:lt2>
        <a:accent1>
          <a:srgbClr val="DBA9C2"/>
        </a:accent1>
        <a:accent2>
          <a:srgbClr val="E1BF91"/>
        </a:accent2>
        <a:accent3>
          <a:srgbClr val="FFFFFF"/>
        </a:accent3>
        <a:accent4>
          <a:srgbClr val="000000"/>
        </a:accent4>
        <a:accent5>
          <a:srgbClr val="EAD1DD"/>
        </a:accent5>
        <a:accent6>
          <a:srgbClr val="CCAD83"/>
        </a:accent6>
        <a:hlink>
          <a:srgbClr val="B3CE82"/>
        </a:hlink>
        <a:folHlink>
          <a:srgbClr val="B8AD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měsi 7">
        <a:dk1>
          <a:srgbClr val="000000"/>
        </a:dk1>
        <a:lt1>
          <a:srgbClr val="FFFFFF"/>
        </a:lt1>
        <a:dk2>
          <a:srgbClr val="515F7B"/>
        </a:dk2>
        <a:lt2>
          <a:srgbClr val="808080"/>
        </a:lt2>
        <a:accent1>
          <a:srgbClr val="9FCAD3"/>
        </a:accent1>
        <a:accent2>
          <a:srgbClr val="C0C0C0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AEAEAE"/>
        </a:accent6>
        <a:hlink>
          <a:srgbClr val="91AFBF"/>
        </a:hlink>
        <a:folHlink>
          <a:srgbClr val="ECEAA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Prezentace-ECON-EN.potx" id="{E90BA73B-8971-454E-A601-134050038A0D}" vid="{B4AB2C69-B4CE-47B3-99DB-010B5AFDBCE5}"/>
    </a:ext>
  </a:extLst>
</a:theme>
</file>

<file path=ppt/theme/theme2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systému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Prezentace-ECON-EN</Template>
  <TotalTime>3636</TotalTime>
  <Words>1431</Words>
  <Application>Microsoft Office PowerPoint</Application>
  <PresentationFormat>Širokoúhlá obrazovka</PresentationFormat>
  <Paragraphs>218</Paragraphs>
  <Slides>18</Slides>
  <Notes>0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18</vt:i4>
      </vt:variant>
    </vt:vector>
  </HeadingPairs>
  <TitlesOfParts>
    <vt:vector size="22" baseType="lpstr">
      <vt:lpstr>Arial</vt:lpstr>
      <vt:lpstr>Tahoma</vt:lpstr>
      <vt:lpstr>Wingdings</vt:lpstr>
      <vt:lpstr>Presentation_MU_EN</vt:lpstr>
      <vt:lpstr>Specifika kontroly ÚSC – obce a kraje  Filip Hrůza</vt:lpstr>
      <vt:lpstr>Proč je podle Vás důležitá kontrola ve VS?</vt:lpstr>
      <vt:lpstr>Prezentace aplikace PowerPoint</vt:lpstr>
      <vt:lpstr>Jak podle Vás lze kontrolovat fungování ÚSC?</vt:lpstr>
      <vt:lpstr>ÚSC - obec</vt:lpstr>
      <vt:lpstr>ÚSC - obec</vt:lpstr>
      <vt:lpstr>ÚSC - kraj</vt:lpstr>
      <vt:lpstr>Zákon č. 420/2004 Sb.,  o přezkoumávání hospodaření ÚSC</vt:lpstr>
      <vt:lpstr>Zpráva o výsledku přezkoumání  hospodaření a její náležitosti (§ 10)</vt:lpstr>
      <vt:lpstr>Zpráva o výsledku přezkoumání  hospodaření a její náležitosti (§ 10)</vt:lpstr>
      <vt:lpstr>Zpráva o výsledku přezkoumání  hospodaření a její náležitosti (§ 10)</vt:lpstr>
      <vt:lpstr>Dozor nad přezkoumáváním ÚSC  dle zákona č. 420/2004 Sb. </vt:lpstr>
      <vt:lpstr>Kontrola a dozor nad úsc  (MV ČR a jiné správní úřady)</vt:lpstr>
      <vt:lpstr>Kontrola a dozor nad úsc  (MV ČR a jiné správní úřady)</vt:lpstr>
      <vt:lpstr>Jak to funguje u městských částí?</vt:lpstr>
      <vt:lpstr>Prezentace aplikace PowerPoint</vt:lpstr>
      <vt:lpstr>Prezentace aplikace PowerPoint</vt:lpstr>
      <vt:lpstr>Děkuji za Vaši pozornost 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Hrůza Filip</dc:creator>
  <cp:lastModifiedBy>Filip Hrůza</cp:lastModifiedBy>
  <cp:revision>372</cp:revision>
  <cp:lastPrinted>1601-01-01T00:00:00Z</cp:lastPrinted>
  <dcterms:created xsi:type="dcterms:W3CDTF">2018-10-30T11:08:00Z</dcterms:created>
  <dcterms:modified xsi:type="dcterms:W3CDTF">2020-10-15T11:58:43Z</dcterms:modified>
</cp:coreProperties>
</file>