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6"/>
  </p:notesMasterIdLst>
  <p:handoutMasterIdLst>
    <p:handoutMasterId r:id="rId57"/>
  </p:handoutMasterIdLst>
  <p:sldIdLst>
    <p:sldId id="256" r:id="rId2"/>
    <p:sldId id="333" r:id="rId3"/>
    <p:sldId id="263" r:id="rId4"/>
    <p:sldId id="268" r:id="rId5"/>
    <p:sldId id="279" r:id="rId6"/>
    <p:sldId id="280" r:id="rId7"/>
    <p:sldId id="281" r:id="rId8"/>
    <p:sldId id="282" r:id="rId9"/>
    <p:sldId id="284" r:id="rId10"/>
    <p:sldId id="295" r:id="rId11"/>
    <p:sldId id="296" r:id="rId12"/>
    <p:sldId id="297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8" r:id="rId21"/>
    <p:sldId id="335" r:id="rId22"/>
    <p:sldId id="336" r:id="rId23"/>
    <p:sldId id="338" r:id="rId24"/>
    <p:sldId id="337" r:id="rId25"/>
    <p:sldId id="339" r:id="rId26"/>
    <p:sldId id="340" r:id="rId27"/>
    <p:sldId id="341" r:id="rId28"/>
    <p:sldId id="25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3" r:id="rId43"/>
    <p:sldId id="324" r:id="rId44"/>
    <p:sldId id="326" r:id="rId45"/>
    <p:sldId id="327" r:id="rId46"/>
    <p:sldId id="343" r:id="rId47"/>
    <p:sldId id="329" r:id="rId48"/>
    <p:sldId id="345" r:id="rId49"/>
    <p:sldId id="347" r:id="rId50"/>
    <p:sldId id="331" r:id="rId51"/>
    <p:sldId id="349" r:id="rId52"/>
    <p:sldId id="328" r:id="rId53"/>
    <p:sldId id="332" r:id="rId54"/>
    <p:sldId id="322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8" d="100"/>
          <a:sy n="108" d="100"/>
        </p:scale>
        <p:origin x="180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64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820" y="1420091"/>
            <a:ext cx="7518400" cy="4158673"/>
          </a:xfrm>
        </p:spPr>
        <p:txBody>
          <a:bodyPr/>
          <a:lstStyle/>
          <a:p>
            <a:pPr algn="ctr"/>
            <a:r>
              <a:rPr lang="cs-CZ" dirty="0"/>
              <a:t>ÚVOD DO SOUKROMÉHO PRÁVA</a:t>
            </a:r>
            <a:br>
              <a:rPr lang="cs-CZ" dirty="0"/>
            </a:br>
            <a:r>
              <a:rPr lang="cs-CZ" sz="2400" dirty="0"/>
              <a:t>Systém, prameny, normy, principy</a:t>
            </a:r>
            <a:br>
              <a:rPr lang="cs-CZ" sz="2400" dirty="0"/>
            </a:br>
            <a:br>
              <a:rPr lang="cs-CZ" sz="2400" dirty="0"/>
            </a:br>
            <a:br>
              <a:rPr lang="cs-CZ" dirty="0"/>
            </a:br>
            <a:r>
              <a:rPr lang="cs-CZ" sz="2000" dirty="0"/>
              <a:t>Doc. JUDr. Kateřina Ronovská, Ph.D.</a:t>
            </a:r>
            <a:endParaRPr lang="cs-CZ" altLang="cs-CZ" sz="2000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Soukromé právo – psané prameny</a:t>
            </a:r>
            <a:br>
              <a:rPr lang="cs-CZ" sz="2800" dirty="0"/>
            </a:br>
            <a:r>
              <a:rPr lang="cs-CZ" sz="2800" dirty="0"/>
              <a:t>de </a:t>
            </a:r>
            <a:r>
              <a:rPr lang="cs-CZ" sz="2800" dirty="0" err="1"/>
              <a:t>lege</a:t>
            </a:r>
            <a:r>
              <a:rPr lang="cs-CZ" sz="2800" dirty="0"/>
              <a:t>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Obecný: </a:t>
            </a:r>
          </a:p>
          <a:p>
            <a:r>
              <a:rPr lang="cs-CZ" dirty="0"/>
              <a:t>Občanský zákoník č. 89/2012 Sb.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Zvláštní:</a:t>
            </a:r>
          </a:p>
          <a:p>
            <a:r>
              <a:rPr lang="cs-CZ" dirty="0"/>
              <a:t>Zákon č. 90/2012 Sb., o obchodních korporacích</a:t>
            </a:r>
          </a:p>
          <a:p>
            <a:r>
              <a:rPr lang="cs-CZ" dirty="0"/>
              <a:t>A dále např.</a:t>
            </a:r>
          </a:p>
          <a:p>
            <a:r>
              <a:rPr lang="cs-CZ" dirty="0"/>
              <a:t>Zákon č. 121/2000 Sb., autorský zákon</a:t>
            </a:r>
          </a:p>
          <a:p>
            <a:r>
              <a:rPr lang="cs-CZ" dirty="0"/>
              <a:t>Zákon č. 82/1998 Sb., zákon  odpovědnosti za škodu při výkonu veřejné moci…</a:t>
            </a:r>
          </a:p>
          <a:p>
            <a:pPr>
              <a:buNone/>
            </a:pPr>
            <a:r>
              <a:rPr lang="cs-CZ" dirty="0"/>
              <a:t>S mezinárodním prvkem:</a:t>
            </a:r>
          </a:p>
          <a:p>
            <a:r>
              <a:rPr lang="cs-CZ" dirty="0"/>
              <a:t>Zákon č. 91/2012 Sb., o mezinárodním právu soukromém</a:t>
            </a:r>
          </a:p>
          <a:p>
            <a:pPr marL="342900" lvl="1" indent="-342900">
              <a:buNone/>
            </a:pPr>
            <a:endParaRPr lang="cs-CZ" dirty="0"/>
          </a:p>
          <a:p>
            <a:pPr marL="342900" lvl="1" indent="-342900">
              <a:buNone/>
            </a:pPr>
            <a:r>
              <a:rPr lang="cs-CZ" dirty="0"/>
              <a:t>Další právní předpisy: podzákonné (vyhlášky ministerstev, vládní nařízení)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061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116303"/>
            <a:ext cx="8086635" cy="647700"/>
          </a:xfrm>
        </p:spPr>
        <p:txBody>
          <a:bodyPr/>
          <a:lstStyle/>
          <a:p>
            <a:r>
              <a:rPr lang="cs-CZ" sz="2800" dirty="0"/>
              <a:t>Nepsané 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ČR není zemí výlučně psaného práva – širší pojetí práva</a:t>
            </a:r>
          </a:p>
          <a:p>
            <a:r>
              <a:rPr lang="cs-CZ" dirty="0"/>
              <a:t>Pramenem práva jsou také:</a:t>
            </a:r>
          </a:p>
          <a:p>
            <a:pPr lvl="1"/>
            <a:r>
              <a:rPr lang="cs-CZ" dirty="0"/>
              <a:t>zvyklosti</a:t>
            </a:r>
          </a:p>
          <a:p>
            <a:pPr lvl="2"/>
            <a:r>
              <a:rPr lang="cs-CZ" dirty="0"/>
              <a:t>dlouhodobě fakticky zachovávaná pravidla - podle § 9/1 jenom  </a:t>
            </a:r>
            <a:r>
              <a:rPr lang="cs-CZ" b="1" dirty="0"/>
              <a:t>tam, kde se jich zákon dovolává </a:t>
            </a:r>
            <a:r>
              <a:rPr lang="cs-CZ" dirty="0"/>
              <a:t>(§ 10/2, § 545, § 558/2 apod.)</a:t>
            </a:r>
          </a:p>
          <a:p>
            <a:pPr lvl="2"/>
            <a:r>
              <a:rPr lang="cs-CZ" dirty="0"/>
              <a:t>(u obyčejů je naproti tomu dáno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necessitatis</a:t>
            </a:r>
            <a:r>
              <a:rPr lang="cs-CZ" dirty="0"/>
              <a:t> a jsou závazné ze své právní síly, ne kvůli odkazu zákona na ně)</a:t>
            </a:r>
          </a:p>
          <a:p>
            <a:pPr lvl="1"/>
            <a:r>
              <a:rPr lang="cs-CZ" dirty="0"/>
              <a:t>Zásady ( </a:t>
            </a:r>
            <a:r>
              <a:rPr lang="cs-CZ" b="1" dirty="0"/>
              <a:t>i když nejsou výslovně vyjádřeny</a:t>
            </a:r>
            <a:r>
              <a:rPr lang="cs-CZ" dirty="0"/>
              <a:t>)</a:t>
            </a:r>
          </a:p>
          <a:p>
            <a:r>
              <a:rPr lang="cs-CZ" b="1" dirty="0"/>
              <a:t>k nepsaným pramenům viz nález </a:t>
            </a:r>
            <a:r>
              <a:rPr lang="cs-CZ" b="1" dirty="0" err="1"/>
              <a:t>Pl</a:t>
            </a:r>
            <a:r>
              <a:rPr lang="cs-CZ" b="1" dirty="0"/>
              <a:t>. ÚS 33/97</a:t>
            </a:r>
          </a:p>
        </p:txBody>
      </p:sp>
    </p:spTree>
    <p:extLst>
      <p:ext uri="{BB962C8B-B14F-4D97-AF65-F5344CB8AC3E}">
        <p14:creationId xmlns:p14="http://schemas.microsoft.com/office/powerpoint/2010/main" val="475568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Pl</a:t>
            </a:r>
            <a:r>
              <a:rPr lang="cs-CZ" dirty="0"/>
              <a:t> ÚS 33/97: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 I v českém právu takto platí a je běžně aplikována řada obecných právních principů, </a:t>
            </a:r>
            <a:r>
              <a:rPr lang="cs-CZ" b="1" i="1" u="sng" dirty="0"/>
              <a:t>které nejsou výslovně obsaženy v právních předpisech</a:t>
            </a:r>
            <a:r>
              <a:rPr lang="cs-CZ" dirty="0"/>
              <a:t>. Příkladem je právní princip, dle něhož neznalost práva neomlouvá, nebo princip nepřípustnosti retroaktivity, a to nejenom pro odvětví práva trestního. Jiným příkladem jsou výkladová pravidla a </a:t>
            </a:r>
            <a:r>
              <a:rPr lang="cs-CZ" dirty="0" err="1"/>
              <a:t>contrario</a:t>
            </a:r>
            <a:r>
              <a:rPr lang="cs-CZ" dirty="0"/>
              <a:t>, a </a:t>
            </a:r>
            <a:r>
              <a:rPr lang="cs-CZ" dirty="0" err="1"/>
              <a:t>minore</a:t>
            </a:r>
            <a:r>
              <a:rPr lang="cs-CZ" dirty="0"/>
              <a:t> ad </a:t>
            </a:r>
            <a:r>
              <a:rPr lang="cs-CZ" dirty="0" err="1"/>
              <a:t>maius</a:t>
            </a:r>
            <a:r>
              <a:rPr lang="cs-CZ" dirty="0"/>
              <a:t>, a </a:t>
            </a:r>
            <a:r>
              <a:rPr lang="cs-CZ" dirty="0" err="1"/>
              <a:t>maiore</a:t>
            </a:r>
            <a:r>
              <a:rPr lang="cs-CZ" dirty="0"/>
              <a:t> ad minus, </a:t>
            </a:r>
            <a:r>
              <a:rPr lang="cs-CZ" dirty="0" err="1"/>
              <a:t>reductio</a:t>
            </a:r>
            <a:r>
              <a:rPr lang="cs-CZ" dirty="0"/>
              <a:t> ad absurdum apod. </a:t>
            </a:r>
            <a:r>
              <a:rPr lang="cs-CZ" b="1" u="sng" dirty="0"/>
              <a:t>Dalším, a to moderním ústavním nepsaným pravidlem, je řešení kolize základních práv a svobod </a:t>
            </a:r>
            <a:r>
              <a:rPr lang="cs-CZ" b="1" i="1" u="sng" dirty="0"/>
              <a:t>principem </a:t>
            </a:r>
            <a:r>
              <a:rPr lang="cs-CZ" b="1" i="1" u="sng" dirty="0" err="1"/>
              <a:t>poporcionality</a:t>
            </a:r>
            <a:r>
              <a:rPr lang="cs-CZ" b="1" u="sng" dirty="0"/>
              <a:t>. ….“</a:t>
            </a:r>
          </a:p>
        </p:txBody>
      </p:sp>
    </p:spTree>
    <p:extLst>
      <p:ext uri="{BB962C8B-B14F-4D97-AF65-F5344CB8AC3E}">
        <p14:creationId xmlns:p14="http://schemas.microsoft.com/office/powerpoint/2010/main" val="276534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2800" dirty="0"/>
              <a:t>Výklad/interpretace norem soukromého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856509"/>
            <a:ext cx="8082321" cy="4405746"/>
          </a:xfrm>
        </p:spPr>
        <p:txBody>
          <a:bodyPr>
            <a:normAutofit/>
          </a:bodyPr>
          <a:lstStyle/>
          <a:p>
            <a:r>
              <a:rPr lang="cs-CZ" dirty="0"/>
              <a:t>§ 2  OZ zdůrazňuje:</a:t>
            </a:r>
          </a:p>
          <a:p>
            <a:pPr lvl="1"/>
            <a:r>
              <a:rPr lang="cs-CZ" dirty="0"/>
              <a:t>ústavně konformní výklad</a:t>
            </a:r>
          </a:p>
          <a:p>
            <a:pPr lvl="1"/>
            <a:r>
              <a:rPr lang="cs-CZ" dirty="0"/>
              <a:t>roli zásad a hodnot při interpretaci</a:t>
            </a:r>
          </a:p>
          <a:p>
            <a:pPr lvl="1"/>
            <a:r>
              <a:rPr lang="cs-CZ" dirty="0"/>
              <a:t>jazykový výklad (pouhé prvotní přiblížení se obsahu  právní normy)</a:t>
            </a:r>
          </a:p>
          <a:p>
            <a:pPr lvl="1"/>
            <a:r>
              <a:rPr lang="cs-CZ" dirty="0"/>
              <a:t>teleologický výklad (hledání smyslu a účelu)</a:t>
            </a:r>
          </a:p>
          <a:p>
            <a:pPr lvl="1"/>
            <a:r>
              <a:rPr lang="cs-CZ" dirty="0"/>
              <a:t>systematický výklad</a:t>
            </a:r>
          </a:p>
          <a:p>
            <a:pPr lvl="1"/>
            <a:r>
              <a:rPr lang="cs-CZ" dirty="0"/>
              <a:t>historický výklad</a:t>
            </a:r>
          </a:p>
        </p:txBody>
      </p:sp>
    </p:spTree>
    <p:extLst>
      <p:ext uri="{BB962C8B-B14F-4D97-AF65-F5344CB8AC3E}">
        <p14:creationId xmlns:p14="http://schemas.microsoft.com/office/powerpoint/2010/main" val="943735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Ústavně konformní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Existuje-li </a:t>
            </a:r>
            <a:r>
              <a:rPr lang="cs-CZ" u="sng" dirty="0"/>
              <a:t>několik interpretačních alternativ, </a:t>
            </a:r>
            <a:r>
              <a:rPr lang="cs-CZ" dirty="0"/>
              <a:t>má vždy přednost ta, která je </a:t>
            </a:r>
            <a:r>
              <a:rPr lang="cs-CZ" u="sng" dirty="0"/>
              <a:t>nejvíce v souladu s ústavním pořádkem</a:t>
            </a:r>
            <a:r>
              <a:rPr lang="cs-CZ" dirty="0"/>
              <a:t> (nejvíce šetří základní práva)</a:t>
            </a:r>
          </a:p>
          <a:p>
            <a:r>
              <a:rPr lang="cs-CZ" dirty="0"/>
              <a:t>Vždy je nutno zjistit, zda za ustanovením OZ není nějaké </a:t>
            </a:r>
            <a:r>
              <a:rPr lang="cs-CZ" u="sng" dirty="0"/>
              <a:t>základní právo (prozařuje)</a:t>
            </a:r>
          </a:p>
          <a:p>
            <a:r>
              <a:rPr lang="cs-CZ" dirty="0"/>
              <a:t>Případné střety základních práv ( i zásad) se řeší </a:t>
            </a:r>
            <a:r>
              <a:rPr lang="cs-CZ" u="sng" dirty="0"/>
              <a:t>testem proporcionality</a:t>
            </a:r>
          </a:p>
        </p:txBody>
      </p:sp>
    </p:spTree>
    <p:extLst>
      <p:ext uri="{BB962C8B-B14F-4D97-AF65-F5344CB8AC3E}">
        <p14:creationId xmlns:p14="http://schemas.microsoft.com/office/powerpoint/2010/main" val="2157273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 zásad a hodnot SP pro interpretaci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 předpisy mají být vykládány</a:t>
            </a:r>
          </a:p>
          <a:p>
            <a:pPr lvl="1"/>
            <a:r>
              <a:rPr lang="cs-CZ" dirty="0"/>
              <a:t>v souladu se zásadami, na nichž spočívá OZ</a:t>
            </a:r>
          </a:p>
          <a:p>
            <a:pPr lvl="2"/>
            <a:r>
              <a:rPr lang="cs-CZ" dirty="0"/>
              <a:t>zásady mají interpretační funkci</a:t>
            </a:r>
          </a:p>
          <a:p>
            <a:pPr lvl="2"/>
            <a:r>
              <a:rPr lang="cs-CZ" dirty="0"/>
              <a:t>jde též o zásady výslovně v OZ nevyjádřené (např. rovnost)</a:t>
            </a:r>
          </a:p>
          <a:p>
            <a:pPr lvl="2"/>
            <a:r>
              <a:rPr lang="cs-CZ" dirty="0"/>
              <a:t>kolize zásad se řeší testem proporcionality</a:t>
            </a:r>
          </a:p>
          <a:p>
            <a:pPr lvl="1"/>
            <a:r>
              <a:rPr lang="cs-CZ" dirty="0"/>
              <a:t>se zřetelem k hodnotám, které OZ chrání</a:t>
            </a:r>
          </a:p>
          <a:p>
            <a:r>
              <a:rPr lang="cs-CZ" dirty="0"/>
              <a:t>Zábrana </a:t>
            </a:r>
            <a:r>
              <a:rPr lang="cs-CZ" u="sng" dirty="0"/>
              <a:t>proti </a:t>
            </a:r>
            <a:r>
              <a:rPr lang="cs-CZ" u="sng" dirty="0" err="1"/>
              <a:t>textualistickému</a:t>
            </a:r>
            <a:r>
              <a:rPr lang="cs-CZ" u="sng" dirty="0"/>
              <a:t> výkladu</a:t>
            </a:r>
            <a:r>
              <a:rPr lang="cs-CZ" dirty="0"/>
              <a:t>!!!!</a:t>
            </a:r>
          </a:p>
          <a:p>
            <a:pPr>
              <a:buNone/>
            </a:pPr>
            <a:r>
              <a:rPr lang="cs-CZ" dirty="0"/>
              <a:t>------------</a:t>
            </a:r>
          </a:p>
          <a:p>
            <a:r>
              <a:rPr lang="cs-CZ" sz="2400" dirty="0"/>
              <a:t>Hodnoty = čeho má být dosaženo? (spravedlnost, právní jistota, účelnost)</a:t>
            </a:r>
          </a:p>
          <a:p>
            <a:r>
              <a:rPr lang="cs-CZ" sz="2400" dirty="0"/>
              <a:t>Zásady = jak? </a:t>
            </a:r>
          </a:p>
        </p:txBody>
      </p:sp>
    </p:spTree>
    <p:extLst>
      <p:ext uri="{BB962C8B-B14F-4D97-AF65-F5344CB8AC3E}">
        <p14:creationId xmlns:p14="http://schemas.microsoft.com/office/powerpoint/2010/main" val="2691014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se slovního znění právního předpisu</a:t>
            </a:r>
          </a:p>
          <a:p>
            <a:r>
              <a:rPr lang="cs-CZ" dirty="0"/>
              <a:t>Představuje </a:t>
            </a:r>
            <a:r>
              <a:rPr lang="cs-CZ" b="1" u="sng" dirty="0"/>
              <a:t>pouhé prvotní přiblížení se obsahu právní normy!!!!</a:t>
            </a:r>
          </a:p>
          <a:p>
            <a:r>
              <a:rPr lang="cs-CZ" u="sng" dirty="0"/>
              <a:t>Vázanost soudce </a:t>
            </a:r>
            <a:r>
              <a:rPr lang="cs-CZ" dirty="0"/>
              <a:t>zákonem </a:t>
            </a:r>
            <a:r>
              <a:rPr lang="cs-CZ" u="sng" dirty="0"/>
              <a:t>neznamená vázanost slovy </a:t>
            </a:r>
            <a:r>
              <a:rPr lang="cs-CZ" dirty="0"/>
              <a:t>zákona, ale jeho smyslem</a:t>
            </a:r>
          </a:p>
          <a:p>
            <a:r>
              <a:rPr lang="cs-CZ" dirty="0"/>
              <a:t>O skutečném obsahu (interpretaci doslovné, rozšiřující nebo zužující) rozhodnou </a:t>
            </a:r>
            <a:r>
              <a:rPr lang="cs-CZ" u="sng" dirty="0"/>
              <a:t>další</a:t>
            </a:r>
            <a:r>
              <a:rPr lang="cs-CZ" dirty="0"/>
              <a:t> </a:t>
            </a:r>
            <a:r>
              <a:rPr lang="cs-CZ" u="sng" dirty="0"/>
              <a:t>metody</a:t>
            </a:r>
          </a:p>
        </p:txBody>
      </p:sp>
    </p:spTree>
    <p:extLst>
      <p:ext uri="{BB962C8B-B14F-4D97-AF65-F5344CB8AC3E}">
        <p14:creationId xmlns:p14="http://schemas.microsoft.com/office/powerpoint/2010/main" val="3579808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Slova </a:t>
            </a:r>
            <a:r>
              <a:rPr lang="cs-CZ" dirty="0"/>
              <a:t>právního předpisu mají být vnímána „v </a:t>
            </a:r>
            <a:r>
              <a:rPr lang="cs-CZ" b="1" u="sng" dirty="0"/>
              <a:t>jejich vzájemné souvislosti</a:t>
            </a:r>
            <a:r>
              <a:rPr lang="cs-CZ" dirty="0"/>
              <a:t>“</a:t>
            </a:r>
          </a:p>
          <a:p>
            <a:r>
              <a:rPr lang="cs-CZ" dirty="0"/>
              <a:t>Právní řád </a:t>
            </a:r>
            <a:r>
              <a:rPr lang="cs-CZ" b="1" u="sng" dirty="0"/>
              <a:t>tvoří jednotný celek </a:t>
            </a:r>
            <a:r>
              <a:rPr lang="cs-CZ" dirty="0"/>
              <a:t>a jeho jednotlivé části je nutno vnímat souladně</a:t>
            </a:r>
          </a:p>
          <a:p>
            <a:r>
              <a:rPr lang="cs-CZ" dirty="0"/>
              <a:t>Východisko: jednotnost a bezrozpornost právního řádu (?)</a:t>
            </a:r>
          </a:p>
        </p:txBody>
      </p:sp>
    </p:spTree>
    <p:extLst>
      <p:ext uri="{BB962C8B-B14F-4D97-AF65-F5344CB8AC3E}">
        <p14:creationId xmlns:p14="http://schemas.microsoft.com/office/powerpoint/2010/main" val="1348002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výklad (objektivně)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Hledá úmysl zákonodárce (to, co chtěl určitým ustanovením vyjádřit)</a:t>
            </a:r>
          </a:p>
          <a:p>
            <a:r>
              <a:rPr lang="cs-CZ" dirty="0"/>
              <a:t>dle § 2/2 nelze ustanovením přikládat jiný význam, než jaký plyne </a:t>
            </a:r>
            <a:r>
              <a:rPr lang="cs-CZ" b="1" u="sng" dirty="0"/>
              <a:t>z jasného úmyslu zákonodárce</a:t>
            </a:r>
          </a:p>
          <a:p>
            <a:r>
              <a:rPr lang="cs-CZ" u="sng" dirty="0"/>
              <a:t>Cílem</a:t>
            </a:r>
            <a:r>
              <a:rPr lang="cs-CZ" dirty="0"/>
              <a:t> interpretace</a:t>
            </a:r>
          </a:p>
          <a:p>
            <a:pPr lvl="1"/>
            <a:r>
              <a:rPr lang="cs-CZ" dirty="0"/>
              <a:t>není však vůle zákonodárce (subjektivně teleologický výklad)</a:t>
            </a:r>
          </a:p>
          <a:p>
            <a:pPr lvl="1"/>
            <a:r>
              <a:rPr lang="cs-CZ" b="1" u="sng" dirty="0"/>
              <a:t>je vůle zákona </a:t>
            </a:r>
            <a:r>
              <a:rPr lang="cs-CZ" dirty="0"/>
              <a:t>(objektivně teleologický výklad)</a:t>
            </a:r>
          </a:p>
          <a:p>
            <a:r>
              <a:rPr lang="cs-CZ" dirty="0"/>
              <a:t>Subjektivně teleologický (historický) výklad je proto </a:t>
            </a:r>
            <a:r>
              <a:rPr lang="cs-CZ" b="1" u="sng" dirty="0"/>
              <a:t>pouze</a:t>
            </a:r>
            <a:r>
              <a:rPr lang="cs-CZ" dirty="0"/>
              <a:t> podpůrnou interpretační metodou</a:t>
            </a:r>
          </a:p>
        </p:txBody>
      </p:sp>
    </p:spTree>
    <p:extLst>
      <p:ext uri="{BB962C8B-B14F-4D97-AF65-F5344CB8AC3E}">
        <p14:creationId xmlns:p14="http://schemas.microsoft.com/office/powerpoint/2010/main" val="2868535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Teleologický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Hledá </a:t>
            </a:r>
            <a:r>
              <a:rPr lang="cs-CZ" b="1" u="sng" dirty="0"/>
              <a:t>smysl a účel zákona!!!</a:t>
            </a:r>
          </a:p>
          <a:p>
            <a:pPr lvl="1"/>
            <a:r>
              <a:rPr lang="cs-CZ" u="sng" dirty="0"/>
              <a:t>objektivní</a:t>
            </a:r>
            <a:r>
              <a:rPr lang="cs-CZ" dirty="0"/>
              <a:t>, nikoliv subjektivní smysl a účel</a:t>
            </a:r>
          </a:p>
          <a:p>
            <a:pPr lvl="1"/>
            <a:r>
              <a:rPr lang="cs-CZ" dirty="0"/>
              <a:t>jaká je funkce určité ustanovení, proč je v zákoně obsažen, co se jím sleduje</a:t>
            </a:r>
          </a:p>
          <a:p>
            <a:pPr lvl="1"/>
            <a:r>
              <a:rPr lang="cs-CZ" dirty="0"/>
              <a:t>účel se může v průběhu dob </a:t>
            </a:r>
            <a:r>
              <a:rPr lang="cs-CZ" u="sng" dirty="0"/>
              <a:t>měnit</a:t>
            </a:r>
          </a:p>
          <a:p>
            <a:pPr lvl="1"/>
            <a:r>
              <a:rPr lang="cs-CZ" dirty="0"/>
              <a:t>účel se hledá nejenom z textu právního předpisu, ale </a:t>
            </a:r>
            <a:r>
              <a:rPr lang="cs-CZ" u="sng" dirty="0"/>
              <a:t>i zásad a hodnot</a:t>
            </a:r>
          </a:p>
        </p:txBody>
      </p:sp>
    </p:spTree>
    <p:extLst>
      <p:ext uri="{BB962C8B-B14F-4D97-AF65-F5344CB8AC3E}">
        <p14:creationId xmlns:p14="http://schemas.microsoft.com/office/powerpoint/2010/main" val="127562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4ABBE-3AD2-4BF6-ACEA-DE727E67A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7B74DD-0404-472A-BF9B-75DE0B6A7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a systém soukromého práva</a:t>
            </a:r>
          </a:p>
          <a:p>
            <a:r>
              <a:rPr lang="cs-CZ" dirty="0" err="1"/>
              <a:t>Kogentnost</a:t>
            </a:r>
            <a:r>
              <a:rPr lang="cs-CZ" dirty="0"/>
              <a:t> a </a:t>
            </a:r>
            <a:r>
              <a:rPr lang="cs-CZ" dirty="0" err="1"/>
              <a:t>dispozitivnost</a:t>
            </a:r>
            <a:r>
              <a:rPr lang="cs-CZ" dirty="0"/>
              <a:t> norem soukromého práva</a:t>
            </a:r>
          </a:p>
          <a:p>
            <a:r>
              <a:rPr lang="cs-CZ" dirty="0"/>
              <a:t>Prameny soukromého práva</a:t>
            </a:r>
          </a:p>
          <a:p>
            <a:r>
              <a:rPr lang="cs-CZ" dirty="0"/>
              <a:t>Osoby v právním smyslu </a:t>
            </a:r>
          </a:p>
          <a:p>
            <a:r>
              <a:rPr lang="cs-CZ" dirty="0"/>
              <a:t>Osoba fyzická, ochrana osobnosti</a:t>
            </a:r>
          </a:p>
          <a:p>
            <a:r>
              <a:rPr lang="cs-CZ" dirty="0"/>
              <a:t>Osoba právnická – pojmové znaky</a:t>
            </a:r>
          </a:p>
          <a:p>
            <a:r>
              <a:rPr lang="cs-CZ" dirty="0"/>
              <a:t>Kategorizace právnických osob</a:t>
            </a:r>
          </a:p>
          <a:p>
            <a:r>
              <a:rPr lang="cs-CZ" dirty="0"/>
              <a:t>Právnické osoby v OZ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14422B-F739-49A8-AD1D-3FC7BA4C5F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5B19C3-4117-4BDD-ADFA-B5AAE423FA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386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7"/>
            <a:ext cx="8229600" cy="1021681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3100" dirty="0"/>
              <a:t>Metody vyplňování mezer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1679" y="1528185"/>
            <a:ext cx="8082321" cy="4114800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cs-CZ" b="1" u="sng" dirty="0"/>
          </a:p>
          <a:p>
            <a:pPr lvl="1">
              <a:buNone/>
            </a:pPr>
            <a:r>
              <a:rPr lang="cs-CZ" b="1" u="sng" dirty="0"/>
              <a:t>Vyplňování mezer pomocí analogie (§ 10):</a:t>
            </a:r>
          </a:p>
          <a:p>
            <a:pPr lvl="1">
              <a:buNone/>
            </a:pPr>
            <a:r>
              <a:rPr lang="cs-CZ" dirty="0"/>
              <a:t>X není-li jich, ustanovení </a:t>
            </a:r>
            <a:r>
              <a:rPr lang="cs-CZ" u="sng" dirty="0"/>
              <a:t>zákona obsahem a účelem nejbližší </a:t>
            </a:r>
            <a:r>
              <a:rPr lang="cs-CZ" dirty="0"/>
              <a:t>(analogie legis)</a:t>
            </a:r>
          </a:p>
          <a:p>
            <a:pPr lvl="1">
              <a:buNone/>
            </a:pPr>
            <a:r>
              <a:rPr lang="cs-CZ" dirty="0"/>
              <a:t>X není-li ani jich, </a:t>
            </a:r>
            <a:r>
              <a:rPr lang="cs-CZ" u="sng" dirty="0"/>
              <a:t>principy spravedlnosti a zásady </a:t>
            </a:r>
            <a:r>
              <a:rPr lang="cs-CZ" dirty="0"/>
              <a:t>(analogie </a:t>
            </a:r>
            <a:r>
              <a:rPr lang="cs-CZ" dirty="0" err="1"/>
              <a:t>iuris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669756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7928A-AD51-4E12-B6F3-8588A0F7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Principy/zásady soukromého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4FD3F5-49AF-4CAB-B63D-AD8AB27D4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846555"/>
            <a:ext cx="8082321" cy="4536490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/>
              <a:t>Přehled nejdůležitějších zásad (demonstrativní):</a:t>
            </a:r>
          </a:p>
          <a:p>
            <a:pPr algn="just"/>
            <a:r>
              <a:rPr lang="cs-CZ" b="1" dirty="0"/>
              <a:t>Zásada autonomie vůle</a:t>
            </a:r>
            <a:r>
              <a:rPr lang="cs-CZ" dirty="0"/>
              <a:t>, kterou lze obecně vymezit jako oprávnění člověka svobodně projevovat svoji vůli a utvářet, podle vlastního uvážení, právně relevantní poměry. Jejím rozvinutím je např. zásada smluvní volnosti, testovací či sdružovací svoboda, jakož i svoboda vlastnická. Limitem této zásady je povinnost jednat vždy v souladu s dobrými mravy a veřejným pořádkem.</a:t>
            </a:r>
          </a:p>
          <a:p>
            <a:pPr marL="0" indent="0" algn="just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1D60D7-B5D9-4E9C-8E3E-8BBD847BE2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7921D3-1ABF-4BE9-BD0D-68A3DCC786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743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624F8-D5AA-4CBD-9356-81FE8616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A279A-596D-4CA5-9580-E75D3ABB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vše je dovoleno, co není zákonem zakázáno</a:t>
            </a:r>
            <a:r>
              <a:rPr lang="cs-CZ" dirty="0"/>
              <a:t>, jež je jednou z vůdčích zásad celého soukromého práva a jejíž výslovné nalezneme v Ústavě ČR (Čl. 2 odst. 4) a Listině základních práv a svobod (Čl. 2 odst. 3). Její smysl spočívá v tom, že se umožňuje subjektu práva chovat chtěným způsobem do okamžiku, kdy právní předpis nestanoví zákonný limit.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792E1D-554D-4E60-84BD-29ACA8582C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E992C8-08FC-4084-9B63-9E087CBF77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0928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307F5-A987-42AA-9186-31C7D9A0B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40F7C1-E402-436E-A4FF-DDFB14A39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ochrany slabšího</a:t>
            </a:r>
            <a:r>
              <a:rPr lang="cs-CZ" dirty="0"/>
              <a:t>, která se mj. výslovně promítá i do § 3 odst. 2 písm. c) </a:t>
            </a:r>
            <a:r>
              <a:rPr lang="cs-CZ" dirty="0" err="1"/>
              <a:t>ObčZ</a:t>
            </a:r>
            <a:r>
              <a:rPr lang="cs-CZ" dirty="0"/>
              <a:t>. Osobě, která je pro nedostatek věku, rozumu nebo pro závislost svého postavení v pozici (fakticky) slabšího, nesmí být toto postavení na újmu. Na druhou stranu však nikdo nesmí bezdůvodně těžit z vlastní neschopnosti k újmě druhých.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404BF3-481D-48A9-B969-1694EC0C17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2F05CA-1EB1-41EA-9A91-FD558AE00A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06586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9B7C9-D79A-40EE-8304-E8615C99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C092B7-63BA-4131-8AFC-7E472256E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</a:t>
            </a:r>
            <a:r>
              <a:rPr lang="cs-CZ" b="1" dirty="0" err="1"/>
              <a:t>dispozitivnosti</a:t>
            </a:r>
            <a:r>
              <a:rPr lang="cs-CZ" b="1" dirty="0"/>
              <a:t> norem</a:t>
            </a:r>
            <a:r>
              <a:rPr lang="cs-CZ" dirty="0"/>
              <a:t>, jejíž projev nalezneme výslovně v § 1 odst. 2 OZ. Strany si mohou ujednat práva a povinnosti odchylně od zákona, nezakazuje-li to zákon. Projevem této zásady je oprávnění smluvních stran vyloučit, případně pozměnit účinky právních pravidel, která jsou obsažena v občanském zákoníku, a možnost nahradit zákonná ustanovení vlastními pravidly.</a:t>
            </a:r>
          </a:p>
          <a:p>
            <a:pPr marL="0" indent="0" algn="just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438DC2-BB40-47BA-82B6-47E458832B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6C9002-4A6E-4CB0-B22E-18D79E4E25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15942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C2270-1F54-48D3-A6A2-02353EDA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6E74B8-193E-4605-BA6B-85A9E8815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Zásada poctivosti a ochrany dobré víry, tj. každý má povinnost jednat v právním styku poctivě </a:t>
            </a:r>
            <a:r>
              <a:rPr lang="cs-CZ" dirty="0"/>
              <a:t>(§ 6 odst. 1 OZ), přičemž poctivost představuje v soukromém právu stěžejní hodnotu. Zákon dále předpokládá, že kdo jednal určitým způsobem, jednal poctivě a v dobré víře. </a:t>
            </a:r>
          </a:p>
          <a:p>
            <a:r>
              <a:rPr lang="cs-CZ" dirty="0"/>
              <a:t>Dobrou víru chápe občanský zákoník jako psychickou kategorii, která vyjadřuje vztah jednající osoby ke skutečnostem rozhodným pro uskutečňování jejího právního jednání. </a:t>
            </a:r>
          </a:p>
          <a:p>
            <a:r>
              <a:rPr lang="cs-CZ" dirty="0"/>
              <a:t>Osobě, která jedná v důvěře k rozhodujícím okolnostem, je poskytována právní ochrana.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CB138DE-238A-4437-AD01-537ACA49B4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433604-8981-45E3-9418-9BF8FD53E0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1610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4465E-CB82-4AB1-9687-DF1DE7BD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A1EEA4-4486-42AE-A96E-E26DB406C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výkonu práv a povinností v souladu s dobrými mravy a veřejným pořádkem</a:t>
            </a:r>
            <a:r>
              <a:rPr lang="cs-CZ" dirty="0"/>
              <a:t>, což je obecný korektiv určující v oblasti (nejen) soukromé sféry. Zatímco kategorie dobrých mravů bývá vymezována jako souhrn etických a obecně zachovávaných mravních norem, jež jsou ve společnosti sdíleny, veřejný pořádek představuje pravidla, na kterých je třeba bezvýhradně trvat, tj. taková, která nelze ponechat na soukromé iniciativě jednotlivců.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E719E6-258D-44DA-AD95-A61CB3F2F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032682-758B-4761-85C3-BD372D46C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0953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06B52-D532-475F-8171-4437C8A8B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D5F8B0-7DD7-421B-B031-BF6893807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„nikomu neškodit“ (latinsky „</a:t>
            </a:r>
            <a:r>
              <a:rPr lang="cs-CZ" b="1" dirty="0" err="1"/>
              <a:t>neminem</a:t>
            </a:r>
            <a:r>
              <a:rPr lang="cs-CZ" b="1" dirty="0"/>
              <a:t> </a:t>
            </a:r>
            <a:r>
              <a:rPr lang="cs-CZ" b="1" dirty="0" err="1"/>
              <a:t>laedere</a:t>
            </a:r>
            <a:r>
              <a:rPr lang="cs-CZ" b="1" dirty="0"/>
              <a:t>“), </a:t>
            </a:r>
            <a:r>
              <a:rPr lang="cs-CZ" dirty="0"/>
              <a:t>která vyjadřuje obecnou povinnost určující vždy při výkonu subjektivních práv, explicitně vyjádřenou v § 3 odst. 1 OZ.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Další zásady/principy: princip zachování právní jistoty, ochrana práv třetích osob, zásada legitimního očekávání atd.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775595-E1E0-43B9-AEDE-B5533863F0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147DA7-9BC8-4A91-A1F8-81BE14E420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55354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Osoby v právním smyslu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pojmy: právní osobnost a svéprávnost</a:t>
            </a:r>
          </a:p>
          <a:p>
            <a:r>
              <a:rPr lang="cs-CZ" dirty="0"/>
              <a:t>Osoby fyzické  (přirozené)</a:t>
            </a:r>
          </a:p>
          <a:p>
            <a:r>
              <a:rPr lang="cs-CZ" dirty="0"/>
              <a:t>Ochrana osobnosti</a:t>
            </a:r>
          </a:p>
          <a:p>
            <a:r>
              <a:rPr lang="cs-CZ" dirty="0"/>
              <a:t>Osoby právnické (uměle vytvořené právní konstrukce)</a:t>
            </a:r>
          </a:p>
          <a:p>
            <a:r>
              <a:rPr lang="cs-CZ" dirty="0"/>
              <a:t>Pojmové a identifikační znaky</a:t>
            </a:r>
          </a:p>
          <a:p>
            <a:r>
              <a:rPr lang="cs-CZ" dirty="0"/>
              <a:t>Systematika právnických osob</a:t>
            </a:r>
          </a:p>
          <a:p>
            <a:r>
              <a:rPr lang="cs-CZ" dirty="0"/>
              <a:t>Právnické osoby v OZ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28</a:t>
            </a:fld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</p:spPr>
        <p:txBody>
          <a:bodyPr/>
          <a:lstStyle/>
          <a:p>
            <a:r>
              <a:rPr lang="cs-CZ" sz="2800" b="1" dirty="0"/>
              <a:t>Pojem právní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/>
              <a:t>Právní osobnost</a:t>
            </a:r>
          </a:p>
          <a:p>
            <a:pPr lvl="1"/>
            <a:r>
              <a:rPr lang="cs-CZ" sz="2400" dirty="0"/>
              <a:t>způsobilost mít v mezích právního řádu práva a povinnosti, tj. právní subjektivita</a:t>
            </a:r>
          </a:p>
          <a:p>
            <a:pPr lvl="1"/>
            <a:r>
              <a:rPr lang="cs-CZ" sz="2400" dirty="0"/>
              <a:t>nelze se jí vzdát</a:t>
            </a:r>
          </a:p>
          <a:p>
            <a:pPr lvl="1">
              <a:buNone/>
            </a:pPr>
            <a:endParaRPr lang="cs-CZ" sz="2400" dirty="0"/>
          </a:p>
          <a:p>
            <a:r>
              <a:rPr lang="cs-CZ" sz="2400" dirty="0"/>
              <a:t>Práva a povinnosti může mít a vykonávat </a:t>
            </a:r>
            <a:r>
              <a:rPr lang="cs-CZ" sz="2400" b="1" dirty="0"/>
              <a:t>jen osoba </a:t>
            </a:r>
            <a:r>
              <a:rPr lang="cs-CZ" sz="2400" dirty="0"/>
              <a:t>(FO, PO)</a:t>
            </a:r>
          </a:p>
          <a:p>
            <a:pPr lvl="1"/>
            <a:r>
              <a:rPr lang="cs-CZ" sz="2400" dirty="0"/>
              <a:t>práva a povinnosti zřízené (uložené) něčemu, co není osobou, se osobám přičítají, např.:</a:t>
            </a:r>
          </a:p>
          <a:p>
            <a:pPr lvl="2"/>
            <a:r>
              <a:rPr lang="cs-CZ" sz="2400" dirty="0"/>
              <a:t>darování zvířeti</a:t>
            </a:r>
          </a:p>
          <a:p>
            <a:pPr lvl="2"/>
            <a:r>
              <a:rPr lang="cs-CZ" sz="2400" dirty="0"/>
              <a:t>uložení pokuty firmě</a:t>
            </a:r>
          </a:p>
        </p:txBody>
      </p:sp>
    </p:spTree>
    <p:extLst>
      <p:ext uri="{BB962C8B-B14F-4D97-AF65-F5344CB8AC3E}">
        <p14:creationId xmlns:p14="http://schemas.microsoft.com/office/powerpoint/2010/main" val="368044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Systém práva (právní řád)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Vyznačuje se strukturovaností (opak nahodilosti)</a:t>
            </a:r>
          </a:p>
          <a:p>
            <a:r>
              <a:rPr lang="cs-CZ" dirty="0"/>
              <a:t>V ideálním pojetí jde o vnitřně organizovaný a souladný celek, který směřuje ke své uspořádanosti (</a:t>
            </a:r>
            <a:r>
              <a:rPr lang="cs-CZ" b="1" dirty="0"/>
              <a:t>jednotnost a bezrozpornost</a:t>
            </a:r>
            <a:r>
              <a:rPr lang="cs-CZ" dirty="0"/>
              <a:t> – ideální stav)</a:t>
            </a:r>
          </a:p>
          <a:p>
            <a:r>
              <a:rPr lang="cs-CZ" dirty="0"/>
              <a:t>Základním prvkem je </a:t>
            </a:r>
            <a:r>
              <a:rPr lang="cs-CZ" b="1" dirty="0"/>
              <a:t>právní norma (pravidlo chování, vynutitelné státní mocí)</a:t>
            </a:r>
          </a:p>
          <a:p>
            <a:r>
              <a:rPr lang="cs-CZ" b="1" dirty="0"/>
              <a:t>Vnitřní členění:</a:t>
            </a:r>
          </a:p>
          <a:p>
            <a:pPr>
              <a:buFontTx/>
              <a:buChar char="-"/>
            </a:pPr>
            <a:r>
              <a:rPr lang="cs-CZ" b="1" dirty="0"/>
              <a:t> na právo soukromé a veřejné právo (dualismus)</a:t>
            </a:r>
          </a:p>
          <a:p>
            <a:pPr>
              <a:buFontTx/>
              <a:buChar char="-"/>
            </a:pPr>
            <a:r>
              <a:rPr lang="cs-CZ" b="1" dirty="0"/>
              <a:t>Právo soukromé a veřejné (různé teorie členění, nejasné hranice)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2948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831" y="303212"/>
            <a:ext cx="7685461" cy="1325563"/>
          </a:xfrm>
        </p:spPr>
        <p:txBody>
          <a:bodyPr/>
          <a:lstStyle/>
          <a:p>
            <a:pPr eaLnBrk="1" hangingPunct="1"/>
            <a:r>
              <a:rPr lang="cs-CZ" sz="2800" b="1" dirty="0"/>
              <a:t>Osoby fyzické – osoby přirozené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56692" y="202882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Inspirace: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§ 16 ABGB (OZO): Každý člověk má přirozená, již samým rozumem  </a:t>
            </a:r>
            <a:r>
              <a:rPr lang="cs-CZ" sz="2800" dirty="0" err="1"/>
              <a:t>seznatelná</a:t>
            </a:r>
            <a:r>
              <a:rPr lang="cs-CZ" sz="2800" dirty="0"/>
              <a:t> práva, a jest ho tudíž považovati za osobu.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Znění v OZ: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§ 19 OZ: Každý člověk má vrozená, již samotným rozumem a citem poznatelná přirozená práva, a tudíž se považuje za osobu. Zákon stanoví jen meze uplatňování přirozených práv člověka a způsob jejich ochrany.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4627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Počátek právní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Od </a:t>
            </a:r>
            <a:r>
              <a:rPr lang="cs-CZ" sz="2800" b="1" dirty="0"/>
              <a:t>narození</a:t>
            </a:r>
          </a:p>
          <a:p>
            <a:pPr>
              <a:buNone/>
            </a:pPr>
            <a:endParaRPr lang="cs-CZ" sz="2800" b="1" dirty="0"/>
          </a:p>
          <a:p>
            <a:pPr lvl="1"/>
            <a:r>
              <a:rPr lang="cs-CZ" sz="2400" dirty="0"/>
              <a:t>vypuzení (vynětí) plodu z těla matčina</a:t>
            </a:r>
          </a:p>
          <a:p>
            <a:pPr lvl="1"/>
            <a:r>
              <a:rPr lang="cs-CZ" sz="2400" dirty="0"/>
              <a:t>dítě musí být </a:t>
            </a:r>
            <a:r>
              <a:rPr lang="cs-CZ" sz="2400" b="1" dirty="0"/>
              <a:t>živé</a:t>
            </a:r>
            <a:r>
              <a:rPr lang="cs-CZ" sz="2400" dirty="0"/>
              <a:t>: po narození dýchá nebo projevuje jednu ze známek života (např. srdeční činnost)</a:t>
            </a:r>
          </a:p>
          <a:p>
            <a:pPr lvl="1"/>
            <a:r>
              <a:rPr lang="cs-CZ" sz="2400" dirty="0"/>
              <a:t>v. č. 297/2012 Sb. již neoperuje s váhou ani s dobou života po porodu (dříve viz § 2 v. č. 11/1988 Sb.)</a:t>
            </a:r>
          </a:p>
        </p:txBody>
      </p:sp>
    </p:spTree>
    <p:extLst>
      <p:ext uri="{BB962C8B-B14F-4D97-AF65-F5344CB8AC3E}">
        <p14:creationId xmlns:p14="http://schemas.microsoft.com/office/powerpoint/2010/main" val="3438213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dirty="0"/>
              <a:t>Právní status </a:t>
            </a:r>
            <a:r>
              <a:rPr lang="cs-CZ" sz="2800" b="1" dirty="0" err="1"/>
              <a:t>nascitura</a:t>
            </a:r>
            <a:endParaRPr lang="cs-CZ" sz="2800" b="1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28650" y="1723404"/>
            <a:ext cx="8229600" cy="4525962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b="1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/>
              <a:t>LZPS Čl. 6: </a:t>
            </a:r>
            <a:r>
              <a:rPr lang="cs-CZ" sz="2800" dirty="0"/>
              <a:t>„(1)Každý má právo na život. Lidský život </a:t>
            </a:r>
            <a:r>
              <a:rPr lang="cs-CZ" sz="2800" b="1" dirty="0"/>
              <a:t>je hoden ochrany </a:t>
            </a:r>
            <a:r>
              <a:rPr lang="cs-CZ" sz="2800" dirty="0"/>
              <a:t>již před narozením.(2) Nikdo nesmí být zbaven života…….(4) Porušením práv podle tohoto článku není, jestliže byl někdo zbaven života v souvislosti s jednáním, které podle zákona není trestné“.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/>
              <a:t>OZ:</a:t>
            </a:r>
            <a:r>
              <a:rPr lang="cs-CZ" sz="2800" dirty="0"/>
              <a:t>  § 25 „Na počaté dítě se </a:t>
            </a:r>
            <a:r>
              <a:rPr lang="cs-CZ" sz="2800" u="sng" dirty="0"/>
              <a:t>hledí jako na již narozené</a:t>
            </a:r>
            <a:r>
              <a:rPr lang="cs-CZ" sz="2800" dirty="0"/>
              <a:t>, pokud to vyhovuje jeho </a:t>
            </a:r>
            <a:r>
              <a:rPr lang="cs-CZ" sz="2800" b="1" dirty="0"/>
              <a:t>zájmům</a:t>
            </a:r>
            <a:r>
              <a:rPr lang="cs-CZ" sz="2800" dirty="0"/>
              <a:t>. </a:t>
            </a:r>
            <a:r>
              <a:rPr lang="cs-CZ" sz="2800" u="sng" dirty="0"/>
              <a:t>Má se za to</a:t>
            </a:r>
            <a:r>
              <a:rPr lang="cs-CZ" sz="2800" dirty="0"/>
              <a:t>, že se dítě narodilo živé. Nenarodí-li se však živé, </a:t>
            </a:r>
            <a:r>
              <a:rPr lang="cs-CZ" sz="2800" u="sng" dirty="0"/>
              <a:t>hledí se na ně</a:t>
            </a:r>
            <a:r>
              <a:rPr lang="cs-CZ" sz="2800" dirty="0"/>
              <a:t>, jako by nikdy nebylo.„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1800" i="1" dirty="0"/>
              <a:t>(</a:t>
            </a:r>
            <a:r>
              <a:rPr lang="cs-CZ" sz="1800" b="1" i="1" dirty="0"/>
              <a:t>veřejnoprávní režim </a:t>
            </a:r>
            <a:r>
              <a:rPr lang="cs-CZ" sz="1800" i="1" dirty="0"/>
              <a:t>– zákon o umělém přerušení těhotenství, trestní zákoník, azylový zákon) </a:t>
            </a:r>
          </a:p>
        </p:txBody>
      </p:sp>
    </p:spTree>
    <p:extLst>
      <p:ext uri="{BB962C8B-B14F-4D97-AF65-F5344CB8AC3E}">
        <p14:creationId xmlns:p14="http://schemas.microsoft.com/office/powerpoint/2010/main" val="4078019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Zánik právní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/>
              <a:t>Smrtí</a:t>
            </a:r>
            <a:r>
              <a:rPr lang="cs-CZ" sz="2800" dirty="0"/>
              <a:t> člověka:</a:t>
            </a:r>
          </a:p>
          <a:p>
            <a:pPr>
              <a:buNone/>
            </a:pPr>
            <a:endParaRPr lang="cs-CZ" sz="2800" dirty="0"/>
          </a:p>
          <a:p>
            <a:pPr lvl="1"/>
            <a:r>
              <a:rPr lang="cs-CZ" sz="2800" dirty="0"/>
              <a:t>tradičně tzv. </a:t>
            </a:r>
            <a:r>
              <a:rPr lang="cs-CZ" sz="2800" b="1" dirty="0"/>
              <a:t>mozková smrt</a:t>
            </a:r>
            <a:r>
              <a:rPr lang="cs-CZ" sz="2800" dirty="0"/>
              <a:t>, tj. nezvratné změny mozku, v důsledku nichž nastává selhávání </a:t>
            </a:r>
            <a:r>
              <a:rPr lang="cs-CZ" sz="2800" dirty="0" err="1"/>
              <a:t>fce</a:t>
            </a:r>
            <a:r>
              <a:rPr lang="cs-CZ" sz="2800" dirty="0"/>
              <a:t> a zánik center řídících krevní oběh a dýchání</a:t>
            </a:r>
          </a:p>
          <a:p>
            <a:pPr lvl="1"/>
            <a:r>
              <a:rPr lang="cs-CZ" sz="2800" dirty="0"/>
              <a:t>problém: v jakém stavu je žena, u níž nastala mozková smrt, ale jejíž těhotenství je medicínsky prodlužováno?</a:t>
            </a:r>
          </a:p>
          <a:p>
            <a:pPr lvl="1"/>
            <a:r>
              <a:rPr lang="cs-CZ" sz="2800" dirty="0"/>
              <a:t>nový přístup: </a:t>
            </a:r>
            <a:r>
              <a:rPr lang="cs-CZ" sz="2800" b="1" dirty="0"/>
              <a:t>musí selhat funkce srdeční, dýchací i mozkové</a:t>
            </a:r>
          </a:p>
        </p:txBody>
      </p:sp>
    </p:spTree>
    <p:extLst>
      <p:ext uri="{BB962C8B-B14F-4D97-AF65-F5344CB8AC3E}">
        <p14:creationId xmlns:p14="http://schemas.microsoft.com/office/powerpoint/2010/main" val="40018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Konstatování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Lékařem – ohledání těla, konstatování smrti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Soudním </a:t>
            </a:r>
            <a:r>
              <a:rPr lang="cs-CZ" sz="2800" b="1" dirty="0"/>
              <a:t>prohlášením za mrtvého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/>
              <a:t>na základě tzv. </a:t>
            </a:r>
            <a:r>
              <a:rPr lang="cs-CZ" sz="2400" b="1" dirty="0"/>
              <a:t>důkazu smrti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/>
              <a:t>na základě tzv. </a:t>
            </a:r>
            <a:r>
              <a:rPr lang="cs-CZ" sz="2400" b="1" dirty="0"/>
              <a:t>domněnky smrti</a:t>
            </a:r>
          </a:p>
        </p:txBody>
      </p:sp>
    </p:spTree>
    <p:extLst>
      <p:ext uri="{BB962C8B-B14F-4D97-AF65-F5344CB8AC3E}">
        <p14:creationId xmlns:p14="http://schemas.microsoft.com/office/powerpoint/2010/main" val="67725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cs-CZ" sz="2800" b="1" dirty="0"/>
              <a:t>Svéprávnost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Svéprávnost</a:t>
            </a:r>
          </a:p>
          <a:p>
            <a:pPr lvl="1"/>
            <a:r>
              <a:rPr lang="cs-CZ" sz="2800" dirty="0"/>
              <a:t>způsobilost nabývat pro sebe vlastním právním jednáním práva a zavazovat se k povinnostem</a:t>
            </a:r>
          </a:p>
          <a:p>
            <a:pPr lvl="1"/>
            <a:r>
              <a:rPr lang="cs-CZ" sz="2800" dirty="0"/>
              <a:t>týká se pouze FO</a:t>
            </a:r>
          </a:p>
          <a:p>
            <a:pPr lvl="1"/>
            <a:r>
              <a:rPr lang="cs-CZ" sz="2800" dirty="0"/>
              <a:t>má 2 složky:</a:t>
            </a:r>
          </a:p>
          <a:p>
            <a:pPr lvl="2"/>
            <a:r>
              <a:rPr lang="cs-CZ" sz="2800" u="sng" dirty="0"/>
              <a:t>rozumovou</a:t>
            </a:r>
            <a:r>
              <a:rPr lang="cs-CZ" sz="2800" dirty="0"/>
              <a:t> (schopnost posoudit následky jednání)</a:t>
            </a:r>
          </a:p>
          <a:p>
            <a:pPr lvl="2"/>
            <a:r>
              <a:rPr lang="cs-CZ" sz="2800" u="sng" dirty="0"/>
              <a:t>volní</a:t>
            </a:r>
            <a:r>
              <a:rPr lang="cs-CZ" sz="2800" dirty="0"/>
              <a:t> (schopnost ovládnout své jednání)</a:t>
            </a:r>
          </a:p>
        </p:txBody>
      </p:sp>
    </p:spTree>
    <p:extLst>
      <p:ext uri="{BB962C8B-B14F-4D97-AF65-F5344CB8AC3E}">
        <p14:creationId xmlns:p14="http://schemas.microsoft.com/office/powerpoint/2010/main" val="781925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Svéprávnost nezletilých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Nabývání svéprávnosti</a:t>
            </a:r>
          </a:p>
          <a:p>
            <a:pPr lvl="1"/>
            <a:r>
              <a:rPr lang="cs-CZ" u="sng" dirty="0"/>
              <a:t>postupně</a:t>
            </a:r>
            <a:r>
              <a:rPr lang="cs-CZ" dirty="0"/>
              <a:t>, v závislosti na rozumové a volní (R a V) vyspělosti</a:t>
            </a:r>
          </a:p>
          <a:p>
            <a:pPr lvl="1"/>
            <a:r>
              <a:rPr lang="cs-CZ" u="sng" dirty="0"/>
              <a:t>objektivní měřítko</a:t>
            </a:r>
            <a:r>
              <a:rPr lang="cs-CZ" dirty="0"/>
              <a:t>: vychází se z typové R a V vyspělosti, kterou má nezletilý určitého věku</a:t>
            </a:r>
          </a:p>
          <a:p>
            <a:pPr lvl="2"/>
            <a:r>
              <a:rPr lang="cs-CZ" dirty="0"/>
              <a:t>- přesné věkové hranice stanoveny nejsou</a:t>
            </a:r>
          </a:p>
          <a:p>
            <a:pPr lvl="2"/>
            <a:r>
              <a:rPr lang="cs-CZ" u="sng" dirty="0"/>
              <a:t>lze vyvrátit důkazem opaku (subjektivizace)</a:t>
            </a:r>
          </a:p>
          <a:p>
            <a:r>
              <a:rPr lang="cs-CZ" dirty="0"/>
              <a:t>Nezletilý nikdy není způsobilý k jednání, k nimž by i jeho zákonný zástupce potřeboval souhlas soudu (§898 OZ)</a:t>
            </a:r>
          </a:p>
        </p:txBody>
      </p:sp>
    </p:spTree>
    <p:extLst>
      <p:ext uri="{BB962C8B-B14F-4D97-AF65-F5344CB8AC3E}">
        <p14:creationId xmlns:p14="http://schemas.microsoft.com/office/powerpoint/2010/main" val="2625917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Plná svéprávnost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Plně svéprávní</a:t>
            </a:r>
          </a:p>
          <a:p>
            <a:pPr lvl="1"/>
            <a:r>
              <a:rPr lang="cs-CZ" sz="2800" dirty="0"/>
              <a:t>Zletilí (dosažení 18 let věku)</a:t>
            </a:r>
          </a:p>
          <a:p>
            <a:pPr lvl="1"/>
            <a:r>
              <a:rPr lang="cs-CZ" sz="2800" dirty="0"/>
              <a:t>nezletilí starší 16 let, kterým byla přiznána soudem svéprávnost</a:t>
            </a:r>
          </a:p>
          <a:p>
            <a:pPr lvl="1"/>
            <a:r>
              <a:rPr lang="cs-CZ" sz="2800" dirty="0"/>
              <a:t>nezletilí starší 16 let, kteří uzavřeli manželství s přivolením soudu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533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Přehled podpůrných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Předběžné prohlášení</a:t>
            </a:r>
          </a:p>
          <a:p>
            <a:endParaRPr lang="cs-CZ" sz="2800" dirty="0"/>
          </a:p>
          <a:p>
            <a:r>
              <a:rPr lang="cs-CZ" sz="2800" dirty="0"/>
              <a:t>Nápomoc při rozhodování</a:t>
            </a:r>
          </a:p>
          <a:p>
            <a:endParaRPr lang="cs-CZ" sz="2800" dirty="0"/>
          </a:p>
          <a:p>
            <a:r>
              <a:rPr lang="cs-CZ" sz="2800" dirty="0"/>
              <a:t>Zastoupení členem domácnosti</a:t>
            </a:r>
          </a:p>
          <a:p>
            <a:endParaRPr lang="cs-CZ" sz="2800" dirty="0"/>
          </a:p>
          <a:p>
            <a:r>
              <a:rPr lang="cs-CZ" sz="2800" dirty="0"/>
              <a:t>Omezení svéprávnosti</a:t>
            </a:r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84267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Omezení svéprávnosti – ultima ratio</a:t>
            </a:r>
            <a:r>
              <a:rPr lang="cs-CZ" dirty="0"/>
              <a:t>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u="sng" dirty="0"/>
              <a:t>Nikoliv přechodná duševní porucha</a:t>
            </a:r>
          </a:p>
          <a:p>
            <a:r>
              <a:rPr lang="cs-CZ" sz="2800" dirty="0"/>
              <a:t>Narušení  schopnosti právně jednat (postarat se o vlastní záležitosti)</a:t>
            </a:r>
          </a:p>
          <a:p>
            <a:r>
              <a:rPr lang="cs-CZ" sz="2800" dirty="0"/>
              <a:t>Omezení je </a:t>
            </a:r>
            <a:r>
              <a:rPr lang="cs-CZ" sz="2800" u="sng" dirty="0"/>
              <a:t>v zájmu člověka</a:t>
            </a:r>
          </a:p>
          <a:p>
            <a:pPr lvl="1"/>
            <a:r>
              <a:rPr lang="cs-CZ" sz="2800" dirty="0"/>
              <a:t>hrozí mu závažná újma</a:t>
            </a:r>
          </a:p>
          <a:p>
            <a:pPr lvl="1"/>
            <a:r>
              <a:rPr lang="cs-CZ" sz="2800" u="sng" dirty="0"/>
              <a:t>nestačí nebo není možno přijmout mírnější prostředky</a:t>
            </a:r>
          </a:p>
        </p:txBody>
      </p:sp>
    </p:spTree>
    <p:extLst>
      <p:ext uri="{BB962C8B-B14F-4D97-AF65-F5344CB8AC3E}">
        <p14:creationId xmlns:p14="http://schemas.microsoft.com/office/powerpoint/2010/main" val="544131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Pojem Soukromé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věta </a:t>
            </a:r>
            <a:r>
              <a:rPr lang="cs-CZ" b="1" dirty="0"/>
              <a:t>§ 1/1</a:t>
            </a:r>
            <a:r>
              <a:rPr lang="cs-CZ" dirty="0"/>
              <a:t> OZ - nepřesná charakteristika SP</a:t>
            </a:r>
          </a:p>
          <a:p>
            <a:pPr lvl="1"/>
            <a:r>
              <a:rPr lang="cs-CZ" dirty="0"/>
              <a:t>nesprávně pomíjí nepsané prameny, zejména právní principy, které mají taktéž svou „normativní sílu</a:t>
            </a:r>
          </a:p>
          <a:p>
            <a:pPr lvl="1"/>
            <a:r>
              <a:rPr lang="cs-CZ" b="1" dirty="0"/>
              <a:t>Soukromé právo</a:t>
            </a:r>
            <a:r>
              <a:rPr lang="cs-CZ" dirty="0"/>
              <a:t> </a:t>
            </a:r>
            <a:r>
              <a:rPr lang="cs-CZ" b="1" dirty="0"/>
              <a:t>je </a:t>
            </a:r>
            <a:r>
              <a:rPr lang="cs-CZ" b="1" u="sng" dirty="0"/>
              <a:t>část právního řádu</a:t>
            </a:r>
            <a:r>
              <a:rPr lang="cs-CZ" b="1" dirty="0"/>
              <a:t>, jehož </a:t>
            </a:r>
            <a:r>
              <a:rPr lang="cs-CZ" b="1" u="sng" dirty="0"/>
              <a:t>psaná i nepsaná pravidla </a:t>
            </a:r>
            <a:r>
              <a:rPr lang="cs-CZ" b="1" dirty="0"/>
              <a:t>upravují </a:t>
            </a:r>
            <a:r>
              <a:rPr lang="cs-CZ" b="1" u="sng" dirty="0"/>
              <a:t>vzájemná práva a povinnosti osob majících vůči sobě navzájem formálně rovné postavení</a:t>
            </a:r>
            <a:r>
              <a:rPr lang="cs-CZ" b="1" dirty="0"/>
              <a:t> a </a:t>
            </a:r>
            <a:r>
              <a:rPr lang="cs-CZ" b="1" u="sng" dirty="0"/>
              <a:t>jsou nadány širokou autonomií vůle</a:t>
            </a:r>
          </a:p>
          <a:p>
            <a:pPr lvl="1"/>
            <a:r>
              <a:rPr lang="cs-CZ" b="1" u="sng" dirty="0"/>
              <a:t>VŠE JE DOVOLENO, CO NENÍ ZAKÁZÁNO!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8830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715" y="793030"/>
            <a:ext cx="8086635" cy="444643"/>
          </a:xfrm>
        </p:spPr>
        <p:txBody>
          <a:bodyPr>
            <a:noAutofit/>
          </a:bodyPr>
          <a:lstStyle/>
          <a:p>
            <a:r>
              <a:rPr lang="cs-CZ" sz="2800" dirty="0"/>
              <a:t>Rozhodnutí o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Autofit/>
          </a:bodyPr>
          <a:lstStyle/>
          <a:p>
            <a:r>
              <a:rPr lang="cs-CZ" sz="2800" dirty="0"/>
              <a:t>V rozsudku soud vymezí rozsah omezení svéprávnosti, přičemž </a:t>
            </a:r>
            <a:r>
              <a:rPr lang="cs-CZ" sz="2800" u="sng" dirty="0"/>
              <a:t>nelze omezit</a:t>
            </a:r>
            <a:r>
              <a:rPr lang="cs-CZ" sz="2800" dirty="0"/>
              <a:t>: </a:t>
            </a:r>
          </a:p>
          <a:p>
            <a:pPr lvl="3"/>
            <a:r>
              <a:rPr lang="cs-CZ" sz="2800" dirty="0"/>
              <a:t>právní jednání v běžných záležitostech každodenního života</a:t>
            </a:r>
          </a:p>
          <a:p>
            <a:pPr lvl="3"/>
            <a:r>
              <a:rPr lang="cs-CZ" sz="2800" dirty="0"/>
              <a:t>poskytování a přijímání malých nebo obvyklých darů </a:t>
            </a:r>
          </a:p>
          <a:p>
            <a:pPr lvl="1"/>
            <a:r>
              <a:rPr lang="cs-CZ" sz="2800" u="sng" dirty="0"/>
              <a:t>určí dobu omezení</a:t>
            </a:r>
          </a:p>
          <a:p>
            <a:pPr lvl="1"/>
            <a:r>
              <a:rPr lang="cs-CZ" sz="2800" u="sng" dirty="0"/>
              <a:t>jmenuje opatrovníka</a:t>
            </a:r>
          </a:p>
          <a:p>
            <a:r>
              <a:rPr lang="cs-CZ" sz="2800" dirty="0"/>
              <a:t>Možnost prodloužení doby omezení (§ 59)</a:t>
            </a:r>
          </a:p>
        </p:txBody>
      </p:sp>
    </p:spTree>
    <p:extLst>
      <p:ext uri="{BB962C8B-B14F-4D97-AF65-F5344CB8AC3E}">
        <p14:creationId xmlns:p14="http://schemas.microsoft.com/office/powerpoint/2010/main" val="145582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68313" y="738908"/>
            <a:ext cx="8229600" cy="84974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/>
              <a:t>Ochrana osobnosti – exkurs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76684" y="2090450"/>
            <a:ext cx="8218487" cy="4857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JEDNOTA LIDSKÉ OSOBNOSTI = JEDNO PRÁVO NA OCHRANU OSOBNOSTI (A DÍLČÍ OPRÁVNĚNÍ – chráněné statky)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Garance </a:t>
            </a:r>
            <a:r>
              <a:rPr lang="cs-CZ" sz="1800" u="sng" dirty="0">
                <a:cs typeface="Arial" panose="020B0604020202020204" pitchFamily="34" charset="0"/>
              </a:rPr>
              <a:t>všech</a:t>
            </a:r>
            <a:r>
              <a:rPr lang="cs-CZ" sz="1800" dirty="0">
                <a:cs typeface="Arial" panose="020B0604020202020204" pitchFamily="34" charset="0"/>
              </a:rPr>
              <a:t> jeho přirozených práv (i práva brát se o vlastní štěstí?)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1800" dirty="0"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Každý může žít podle svého, neporušuje-li tím práva jiných, tj. i </a:t>
            </a:r>
            <a:r>
              <a:rPr lang="cs-CZ" sz="1800" u="sng" dirty="0">
                <a:cs typeface="Arial" panose="020B0604020202020204" pitchFamily="34" charset="0"/>
              </a:rPr>
              <a:t>odpovědnost za vlastní život (§ 3 odst. 1 OZ)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Demonstrativní výčet chráněných statků (§ 81 odst. 2 OZ:  </a:t>
            </a:r>
            <a:r>
              <a:rPr lang="cs-CZ" sz="1800" u="sng" dirty="0">
                <a:cs typeface="Arial" panose="020B0604020202020204" pitchFamily="34" charset="0"/>
              </a:rPr>
              <a:t>život a důstojnost člověka, jeho zdraví, právo žít v příznivém prostředí, jeho vážnost, čest, soukromí a projevy jeho osobní povahy).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u="sng" dirty="0"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Možnosti omezení práva na och</a:t>
            </a:r>
            <a:r>
              <a:rPr lang="cs-CZ" sz="1800" dirty="0"/>
              <a:t>ranu osobnosti – </a:t>
            </a:r>
            <a:r>
              <a:rPr lang="cs-CZ" sz="1800" u="sng" dirty="0"/>
              <a:t>zákonné licence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18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u="sng" dirty="0"/>
              <a:t>Zvláštní prostředky ochrany osobnosti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486020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Ochrana osobnosti - exkurs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jména a příjmení – zvláštní úprava § 77 a násl.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pseudonymu § 79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soukromí, ochrana při zásazích do tělesné integrity, ochrana osob držených ve zdravotnickém zařízení, pietní ochrana, ochrana osobních údajů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osobních údajů – GDPR (Obecné nařízení o ochraně osobních údajů)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50059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936104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dirty="0"/>
            </a:br>
            <a:br>
              <a:rPr lang="cs-CZ" dirty="0"/>
            </a:br>
            <a:r>
              <a:rPr lang="cs-CZ" sz="3100" dirty="0"/>
              <a:t>Právní osobnosti právnické osoby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040560"/>
          </a:xfrm>
        </p:spPr>
        <p:txBody>
          <a:bodyPr>
            <a:normAutofit fontScale="92500"/>
          </a:bodyPr>
          <a:lstStyle/>
          <a:p>
            <a:pPr eaLnBrk="1" hangingPunct="1">
              <a:buNone/>
            </a:pPr>
            <a:endParaRPr lang="cs-CZ" dirty="0"/>
          </a:p>
          <a:p>
            <a:pPr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</a:t>
            </a:r>
          </a:p>
          <a:p>
            <a:pPr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eaLnBrk="1" hangingPunct="1"/>
            <a:r>
              <a:rPr lang="cs-CZ" dirty="0"/>
              <a:t>Účel: soukromý nebo veřejný, veřejná prospěšnost</a:t>
            </a:r>
          </a:p>
          <a:p>
            <a:pPr eaLnBrk="1" hangingPunct="1"/>
            <a:r>
              <a:rPr lang="cs-CZ" u="sng" dirty="0"/>
              <a:t>Jednání za PO je v NOZ chápáno jako zastupování </a:t>
            </a:r>
            <a:r>
              <a:rPr lang="cs-CZ" dirty="0"/>
              <a:t>(§ 161, 162), dobrá víra členů orgánů se přičítá právnické osobě</a:t>
            </a:r>
          </a:p>
          <a:p>
            <a:pPr eaLnBrk="1" hangingPunct="1"/>
            <a:r>
              <a:rPr lang="cs-CZ" dirty="0"/>
              <a:t>Orgány PO za ni </a:t>
            </a:r>
            <a:r>
              <a:rPr lang="cs-CZ" u="sng" dirty="0"/>
              <a:t>rozhodují a nahrazují její vůli </a:t>
            </a:r>
            <a:r>
              <a:rPr lang="cs-CZ" dirty="0"/>
              <a:t>(§ 151 odst. 1)</a:t>
            </a:r>
          </a:p>
          <a:p>
            <a:pPr eaLnBrk="1" hangingPunct="1"/>
            <a:r>
              <a:rPr lang="cs-CZ" dirty="0"/>
              <a:t>Orgánem PO může být </a:t>
            </a:r>
            <a:r>
              <a:rPr lang="cs-CZ" u="sng" dirty="0"/>
              <a:t>i právnická osoba </a:t>
            </a:r>
            <a:r>
              <a:rPr lang="cs-CZ" dirty="0"/>
              <a:t>(na konci vždy člověk)</a:t>
            </a:r>
          </a:p>
          <a:p>
            <a:pPr marL="0" indent="0" eaLnBrk="1" hangingPunct="1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8030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Právnická osoba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§ 20 odst. 1: Právnická osoba je organizovaný útvar, o kterém </a:t>
            </a:r>
            <a:r>
              <a:rPr lang="cs-CZ" u="sng" dirty="0"/>
              <a:t>zákon stanoví</a:t>
            </a:r>
            <a:r>
              <a:rPr lang="cs-CZ" dirty="0"/>
              <a:t>, že má  právní osobnost, nebo jehož právní osobnost </a:t>
            </a:r>
            <a:r>
              <a:rPr lang="cs-CZ" u="sng" dirty="0"/>
              <a:t>zákon uzná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§ 22 odst. 2: PO v postavení jako </a:t>
            </a:r>
            <a:r>
              <a:rPr lang="cs-CZ" u="sng" dirty="0"/>
              <a:t>osoba blízká </a:t>
            </a:r>
            <a:r>
              <a:rPr lang="cs-CZ" dirty="0"/>
              <a:t>, promítnutí judikatury do textu zákona</a:t>
            </a:r>
          </a:p>
          <a:p>
            <a:pPr marL="0" indent="0">
              <a:buNone/>
            </a:pPr>
            <a:r>
              <a:rPr lang="cs-CZ" dirty="0"/>
              <a:t>(právnická osoba </a:t>
            </a:r>
            <a:r>
              <a:rPr lang="cs-CZ" u="sng" dirty="0"/>
              <a:t>není osoba blízká</a:t>
            </a:r>
            <a:r>
              <a:rPr lang="cs-CZ" dirty="0"/>
              <a:t>!!!)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4002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§ 20 odst. 2: „Právnické osoby veřejného práva podléhají zákonům, podle nichž byly zřízeny; stanovení občanského zákoníku se </a:t>
            </a:r>
            <a:r>
              <a:rPr lang="cs-CZ" sz="2400" u="sng" dirty="0"/>
              <a:t>použijí jen tehdy, slučuje-li se o s jejich povahou.“</a:t>
            </a:r>
          </a:p>
          <a:p>
            <a:r>
              <a:rPr lang="cs-CZ" sz="2400" dirty="0"/>
              <a:t>§ 3029/ 2: nestanoví-li NOZ jinak, </a:t>
            </a:r>
            <a:r>
              <a:rPr lang="cs-CZ" sz="2400" u="sng" dirty="0"/>
              <a:t>nejsou dotčena ustanovení právních předpisů z oboru práva veřejného</a:t>
            </a:r>
            <a:r>
              <a:rPr lang="cs-CZ" sz="2400" dirty="0"/>
              <a:t>, jakožto i ustanovení jiných právních předpisů upravujících zvláštní soukromá práva.</a:t>
            </a:r>
          </a:p>
          <a:p>
            <a:r>
              <a:rPr lang="cs-CZ" sz="2400" dirty="0"/>
              <a:t>§ 21: „Stát se v oblasti soukromého práva </a:t>
            </a:r>
            <a:r>
              <a:rPr lang="cs-CZ" sz="2400" u="sng" dirty="0"/>
              <a:t>považuje za právnickou osobu</a:t>
            </a:r>
            <a:r>
              <a:rPr lang="cs-CZ" sz="2400" dirty="0"/>
              <a:t>. Jiný právní předpis stanoví, jak stát právně jedná.“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2BD614-7AD2-4B77-AB7D-692315492B91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0542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772400" cy="50165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 Pojmové a identifikační znaky právnické osoby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3239"/>
            <a:ext cx="7772921" cy="432005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Vliv státu a práva na vznik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Účel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Majetková samostatnost a samostatná majetková odpovědnost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800" dirty="0"/>
              <a:t>Typologie právnických osob v občanském zákoníku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dirty="0"/>
              <a:t>Obecná charakteristika PO (§ 118-209)</a:t>
            </a:r>
          </a:p>
          <a:p>
            <a:pPr eaLnBrk="1" hangingPunct="1"/>
            <a:r>
              <a:rPr lang="cs-CZ" dirty="0"/>
              <a:t>Korporace (§ 210-302)</a:t>
            </a:r>
          </a:p>
          <a:p>
            <a:pPr eaLnBrk="1" hangingPunct="1">
              <a:buNone/>
            </a:pPr>
            <a:r>
              <a:rPr lang="cs-CZ" dirty="0"/>
              <a:t>	- Spolky </a:t>
            </a:r>
          </a:p>
          <a:p>
            <a:pPr eaLnBrk="1" hangingPunct="1">
              <a:buNone/>
            </a:pPr>
            <a:r>
              <a:rPr lang="cs-CZ" dirty="0"/>
              <a:t>	- SVJ  (§1200 a násl.)ú</a:t>
            </a:r>
          </a:p>
          <a:p>
            <a:pPr eaLnBrk="1" hangingPunct="1">
              <a:buNone/>
            </a:pPr>
            <a:r>
              <a:rPr lang="cs-CZ" dirty="0"/>
              <a:t>	- OO, OZ  (§3025)</a:t>
            </a:r>
          </a:p>
          <a:p>
            <a:pPr eaLnBrk="1" hangingPunct="1">
              <a:buNone/>
            </a:pPr>
            <a:r>
              <a:rPr lang="cs-CZ" dirty="0"/>
              <a:t>	- obchodní korporace (ZOK)</a:t>
            </a:r>
          </a:p>
          <a:p>
            <a:pPr eaLnBrk="1" hangingPunct="1"/>
            <a:r>
              <a:rPr lang="cs-CZ" dirty="0"/>
              <a:t>Fundace (§ 303 – 401)</a:t>
            </a:r>
          </a:p>
          <a:p>
            <a:pPr eaLnBrk="1" hangingPunct="1">
              <a:buNone/>
            </a:pPr>
            <a:r>
              <a:rPr lang="cs-CZ" dirty="0"/>
              <a:t>	- Nadace (§ 306-393) </a:t>
            </a:r>
          </a:p>
          <a:p>
            <a:pPr eaLnBrk="1" hangingPunct="1">
              <a:buNone/>
            </a:pPr>
            <a:r>
              <a:rPr lang="cs-CZ" dirty="0"/>
              <a:t>	- Nadační fondy (§ 394-401)</a:t>
            </a:r>
          </a:p>
          <a:p>
            <a:pPr eaLnBrk="1" hangingPunct="1"/>
            <a:r>
              <a:rPr lang="cs-CZ" dirty="0"/>
              <a:t>Ústavy (§ 402-418)</a:t>
            </a:r>
          </a:p>
          <a:p>
            <a:pPr eaLnBrk="1" hangingPunct="1"/>
            <a:r>
              <a:rPr lang="cs-CZ" dirty="0"/>
              <a:t>Důležitá přechodná ustanovení - §3041 a násl.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(historické právnické osoby – OPS, ZSPO, atd.)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4B4677-F19E-4E87-BD9F-4FAE0EC9DE66}" type="slidenum">
              <a:rPr lang="cs-CZ"/>
              <a:pPr>
                <a:defRPr/>
              </a:pPr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3129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Ustavení právnické osoby 122 a </a:t>
            </a:r>
            <a:r>
              <a:rPr lang="cs-CZ" dirty="0" err="1"/>
              <a:t>násl.OZ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844824"/>
            <a:ext cx="7772400" cy="4357687"/>
          </a:xfrm>
        </p:spPr>
        <p:txBody>
          <a:bodyPr>
            <a:normAutofit fontScale="92500"/>
          </a:bodyPr>
          <a:lstStyle/>
          <a:p>
            <a:pPr lvl="1"/>
            <a:r>
              <a:rPr lang="cs-CZ" sz="2400" u="sng" dirty="0"/>
              <a:t>zakladatelské právní jednání </a:t>
            </a:r>
            <a:r>
              <a:rPr lang="cs-CZ" sz="2400" dirty="0"/>
              <a:t>– min. obsahu (§ 123) </a:t>
            </a:r>
          </a:p>
          <a:p>
            <a:pPr lvl="1">
              <a:buNone/>
            </a:pPr>
            <a:r>
              <a:rPr lang="cs-CZ" sz="2400" dirty="0"/>
              <a:t>Obecné: název, sídlo, předmět, statutární orgán a určí, kdo jsou jeho první členové (lex </a:t>
            </a:r>
            <a:r>
              <a:rPr lang="cs-CZ" sz="2400" dirty="0" err="1"/>
              <a:t>specialis</a:t>
            </a:r>
            <a:r>
              <a:rPr lang="cs-CZ" sz="2400" dirty="0"/>
              <a:t> zejména ZOK)</a:t>
            </a:r>
          </a:p>
          <a:p>
            <a:pPr lvl="2"/>
            <a:r>
              <a:rPr lang="cs-CZ" sz="2400" dirty="0"/>
              <a:t>přijetí stanov nebo uzavření jiné smlouvy (více osob) - § 125</a:t>
            </a:r>
          </a:p>
          <a:p>
            <a:pPr lvl="2"/>
            <a:r>
              <a:rPr lang="cs-CZ" sz="2400" dirty="0"/>
              <a:t>zakladatelská listina (když to připustí zákon – 1 osoba  - nadace, jednočlenná obchodní společnost)</a:t>
            </a:r>
          </a:p>
          <a:p>
            <a:pPr lvl="2"/>
            <a:r>
              <a:rPr lang="cs-CZ" sz="2400" dirty="0"/>
              <a:t>ZOK - pravidla doplňuje, modifikuje</a:t>
            </a:r>
          </a:p>
          <a:p>
            <a:pPr lvl="1"/>
            <a:r>
              <a:rPr lang="cs-CZ" sz="2400" dirty="0"/>
              <a:t>Zákon (ČT, ČTK, VZP, AK ČR)</a:t>
            </a:r>
          </a:p>
          <a:p>
            <a:pPr lvl="1"/>
            <a:r>
              <a:rPr lang="cs-CZ" sz="2400" dirty="0"/>
              <a:t>jiný způsob stanovený jiným předpisem (§ 122) - příspěvková organizace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000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54603"/>
            <a:ext cx="8086635" cy="638788"/>
          </a:xfrm>
        </p:spPr>
        <p:txBody>
          <a:bodyPr>
            <a:normAutofit/>
          </a:bodyPr>
          <a:lstStyle/>
          <a:p>
            <a:r>
              <a:rPr lang="cs-CZ" dirty="0"/>
              <a:t>Vznik právnické osoby § 126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428736"/>
            <a:ext cx="7886776" cy="531221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Pravidlem </a:t>
            </a:r>
            <a:r>
              <a:rPr lang="cs-CZ" u="sng" dirty="0"/>
              <a:t>registrační princip; vznik dnem zápisu do veřejného rejstříku </a:t>
            </a:r>
          </a:p>
          <a:p>
            <a:pPr>
              <a:buFontTx/>
              <a:buChar char="-"/>
            </a:pPr>
            <a:r>
              <a:rPr lang="cs-CZ" dirty="0"/>
              <a:t>výjimky:</a:t>
            </a:r>
          </a:p>
          <a:p>
            <a:pPr lvl="1">
              <a:buFontTx/>
              <a:buChar char="-"/>
            </a:pPr>
            <a:r>
              <a:rPr lang="cs-CZ" dirty="0"/>
              <a:t>vznik zákonem (účinností stanovením dne pozdějšího)</a:t>
            </a:r>
          </a:p>
          <a:p>
            <a:pPr lvl="1">
              <a:buFontTx/>
              <a:buChar char="-"/>
            </a:pPr>
            <a:r>
              <a:rPr lang="cs-CZ" dirty="0"/>
              <a:t>zákonné výjimky (odborové organizace § 3025/2 – </a:t>
            </a:r>
            <a:r>
              <a:rPr lang="cs-CZ" u="sng" dirty="0"/>
              <a:t>princip evidenční</a:t>
            </a:r>
            <a:r>
              <a:rPr lang="cs-CZ" dirty="0"/>
              <a:t>)</a:t>
            </a:r>
          </a:p>
          <a:p>
            <a:pPr lvl="1">
              <a:buNone/>
            </a:pPr>
            <a:r>
              <a:rPr lang="cs-CZ" dirty="0"/>
              <a:t>- v zákonem stanovených případech </a:t>
            </a:r>
            <a:r>
              <a:rPr lang="cs-CZ" u="sng" dirty="0"/>
              <a:t>i princip koncesní </a:t>
            </a:r>
          </a:p>
          <a:p>
            <a:pPr marL="0" indent="0">
              <a:buNone/>
            </a:pPr>
            <a:r>
              <a:rPr lang="cs-CZ" dirty="0"/>
              <a:t>Po vzniku PO:</a:t>
            </a:r>
          </a:p>
          <a:p>
            <a:pPr lvl="1">
              <a:buFontTx/>
              <a:buChar char="-"/>
            </a:pPr>
            <a:r>
              <a:rPr lang="cs-CZ" dirty="0"/>
              <a:t> se </a:t>
            </a:r>
            <a:r>
              <a:rPr lang="cs-CZ" u="sng" dirty="0"/>
              <a:t>nelze domáhat určení, že nevznikla </a:t>
            </a:r>
            <a:r>
              <a:rPr lang="cs-CZ" dirty="0"/>
              <a:t>(ochrana práv 3 osob - § 128)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0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Soukromé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30400"/>
            <a:ext cx="8219256" cy="44509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Rozlišení významné pro interpretaci a aplikaci:</a:t>
            </a:r>
          </a:p>
          <a:p>
            <a:r>
              <a:rPr lang="cs-CZ" b="1" dirty="0"/>
              <a:t>Obecné</a:t>
            </a:r>
            <a:r>
              <a:rPr lang="cs-CZ" dirty="0"/>
              <a:t>  soukromé právo: občanské právo (součástí právo rodinné)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Zvláštní</a:t>
            </a:r>
            <a:r>
              <a:rPr lang="cs-CZ" dirty="0"/>
              <a:t> soukromá práva, např.:</a:t>
            </a:r>
          </a:p>
          <a:p>
            <a:pPr>
              <a:buFontTx/>
              <a:buChar char="-"/>
            </a:pPr>
            <a:r>
              <a:rPr lang="cs-CZ" dirty="0"/>
              <a:t>Obchodní právo</a:t>
            </a:r>
          </a:p>
          <a:p>
            <a:pPr>
              <a:buFontTx/>
              <a:buChar char="-"/>
            </a:pPr>
            <a:r>
              <a:rPr lang="cs-CZ" dirty="0"/>
              <a:t>Právo cenných papírů</a:t>
            </a:r>
          </a:p>
          <a:p>
            <a:pPr>
              <a:buFontTx/>
              <a:buChar char="-"/>
            </a:pPr>
            <a:r>
              <a:rPr lang="cs-CZ" dirty="0"/>
              <a:t>Pracovní právo</a:t>
            </a:r>
          </a:p>
          <a:p>
            <a:pPr>
              <a:buNone/>
            </a:pPr>
            <a:r>
              <a:rPr lang="cs-CZ" dirty="0"/>
              <a:t>Mezinárodní právo soukromé</a:t>
            </a:r>
          </a:p>
          <a:p>
            <a:pPr>
              <a:buNone/>
            </a:pPr>
            <a:r>
              <a:rPr lang="cs-CZ" b="1" dirty="0"/>
              <a:t>K subsidiární použitelnosti občanského zákoníku viz </a:t>
            </a:r>
            <a:r>
              <a:rPr lang="cs-CZ" b="1" dirty="0" err="1"/>
              <a:t>Pl</a:t>
            </a:r>
            <a:r>
              <a:rPr lang="cs-CZ" b="1" dirty="0"/>
              <a:t>. ÚS 83/06</a:t>
            </a:r>
          </a:p>
          <a:p>
            <a:pP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072083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VEŘEJNÉ REJSTŘÍKY – OZ, </a:t>
            </a:r>
            <a:r>
              <a:rPr lang="cs-CZ" dirty="0" err="1"/>
              <a:t>VeřRej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/>
            <a:r>
              <a:rPr lang="cs-CZ" u="sng" dirty="0"/>
              <a:t>Veřejný zájem na transparentnosti PO</a:t>
            </a:r>
          </a:p>
          <a:p>
            <a:pPr marL="342900" lvl="1" indent="-342900"/>
            <a:r>
              <a:rPr lang="cs-CZ" u="sng" dirty="0"/>
              <a:t>Co se zapisuje: min. standard § 120 </a:t>
            </a:r>
          </a:p>
          <a:p>
            <a:pPr marL="342900" lvl="1" indent="-342900"/>
            <a:r>
              <a:rPr lang="cs-CZ" u="sng" dirty="0"/>
              <a:t>Princip materiální i formální publicity</a:t>
            </a:r>
            <a:r>
              <a:rPr lang="cs-CZ" b="1" dirty="0"/>
              <a:t> </a:t>
            </a:r>
            <a:r>
              <a:rPr lang="cs-CZ" dirty="0"/>
              <a:t>(§ 121) </a:t>
            </a:r>
          </a:p>
          <a:p>
            <a:pPr marL="342900" lvl="1" indent="-342900"/>
            <a:r>
              <a:rPr lang="cs-CZ" dirty="0"/>
              <a:t>ZÁKON  č. 304/2013 Sb., O VEŘEJNÝCH REJSTŘÍCÍCH PRÁVNICKÝCH A FYZICKÝCH OSOB A EVIDENCI SVĚŘENSKÝCH FONDŮ(VEŘEJNÉ REJSTŘÍKY (v režimu </a:t>
            </a:r>
            <a:r>
              <a:rPr lang="cs-CZ" dirty="0" err="1"/>
              <a:t>ZoVR</a:t>
            </a:r>
            <a:r>
              <a:rPr lang="cs-CZ" dirty="0"/>
              <a:t>):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Obchodní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Spolkový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Nadační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Obecně prospěšných společností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Ústavů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Společenství vlastníků jednotek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2 EVIDENCE – SKUTEČNÝCH MAJITELŮ A SVĚŘENSKÝCH FONDŮ – NEJSOU VEŘEJNÉ REJSTŘÍKY</a:t>
            </a:r>
          </a:p>
          <a:p>
            <a:pPr marL="342900" lvl="1" indent="-342900">
              <a:buFontTx/>
              <a:buChar char="-"/>
            </a:pPr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414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právnické osoby (§ 168 a násl.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PO se zrušuje: </a:t>
            </a:r>
          </a:p>
          <a:p>
            <a:pPr>
              <a:buFontTx/>
              <a:buChar char="-"/>
            </a:pPr>
            <a:r>
              <a:rPr lang="cs-CZ" dirty="0"/>
              <a:t>Právním jednáním (dobrovolně)</a:t>
            </a:r>
          </a:p>
          <a:p>
            <a:pPr>
              <a:buFontTx/>
              <a:buChar char="-"/>
            </a:pPr>
            <a:r>
              <a:rPr lang="cs-CZ" dirty="0"/>
              <a:t>Rozhodnutím orgánu veřejné moci (soudu) </a:t>
            </a:r>
          </a:p>
          <a:p>
            <a:pPr>
              <a:buFontTx/>
              <a:buChar char="-"/>
            </a:pPr>
            <a:r>
              <a:rPr lang="cs-CZ" dirty="0"/>
              <a:t>Dosažením účelu</a:t>
            </a:r>
          </a:p>
          <a:p>
            <a:pPr>
              <a:buFontTx/>
              <a:buChar char="-"/>
            </a:pPr>
            <a:r>
              <a:rPr lang="cs-CZ" dirty="0"/>
              <a:t>z dalších důvodů stanovených zákonem (ex lege)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ZRUŠENÍ S LIKVIDACÍ (§ 186 a násl.)  NEBO BEZ LIKVIDACE S PRÁVNÍM NÁSTUPCEM) – PŘEMĚNY (FÚZE, ROZDĚLENÍ), ZMĚNA PRÁVNÍ FORMY - § 174 a násl.</a:t>
            </a:r>
          </a:p>
          <a:p>
            <a:pPr marL="0" indent="0">
              <a:buNone/>
            </a:pPr>
            <a:r>
              <a:rPr lang="cs-CZ" dirty="0"/>
              <a:t>- Autoritativní zrušení soudem – důvody  § 172, vždy lhůtu ke zjednání nápravy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3822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PRÁVNICKÉ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zapsaná do veřejného rejstříku – dnem výmazu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PO, která nepodléhá zápisu – skončením likvidace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LIKVIDACE – obligatorní postup pro všechny PO</a:t>
            </a:r>
          </a:p>
          <a:p>
            <a:endParaRPr lang="cs-CZ" dirty="0"/>
          </a:p>
          <a:p>
            <a:r>
              <a:rPr lang="cs-CZ" dirty="0"/>
              <a:t>Základní pravidla pro přeměny (u jednotlivých forem v OZ</a:t>
            </a:r>
            <a:r>
              <a:rPr lang="cs-CZ" i="1" dirty="0"/>
              <a:t>, lex </a:t>
            </a:r>
            <a:r>
              <a:rPr lang="cs-CZ" i="1" dirty="0" err="1"/>
              <a:t>specialis</a:t>
            </a:r>
            <a:r>
              <a:rPr lang="cs-CZ" dirty="0"/>
              <a:t> zákon o přeměnách obchodních společností a družstev)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8633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PÉČE ŘÁDNÉHO HOSPODÁŘE § 159</a:t>
            </a:r>
            <a:br>
              <a:rPr lang="cs-CZ" dirty="0"/>
            </a:br>
            <a:r>
              <a:rPr lang="cs-CZ" dirty="0"/>
              <a:t>(loajalita, pečlivost, znalost)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(1) Kdo přijme funkci </a:t>
            </a:r>
            <a:r>
              <a:rPr lang="cs-CZ" sz="2000" u="sng" dirty="0"/>
              <a:t>člena voleného orgánu</a:t>
            </a:r>
            <a:r>
              <a:rPr lang="cs-CZ" sz="2000" dirty="0"/>
              <a:t>, zavazuje se, že ji bude vykonávat s </a:t>
            </a:r>
            <a:r>
              <a:rPr lang="cs-CZ" sz="2000" u="sng" dirty="0"/>
              <a:t>nezbytnou loajalitou i s potřebnými znalostmi a pečlivostí</a:t>
            </a:r>
            <a:r>
              <a:rPr lang="cs-CZ" sz="2000" dirty="0"/>
              <a:t>. Má se za to, že jedná </a:t>
            </a:r>
            <a:r>
              <a:rPr lang="cs-CZ" sz="2000" u="sng" dirty="0"/>
              <a:t>nedbale</a:t>
            </a:r>
            <a:r>
              <a:rPr lang="cs-CZ" sz="2000" dirty="0"/>
              <a:t>, kdo není této </a:t>
            </a:r>
            <a:r>
              <a:rPr lang="cs-CZ" sz="2000" u="sng" dirty="0"/>
              <a:t>péče řádného hospodáře schopen</a:t>
            </a:r>
            <a:r>
              <a:rPr lang="cs-CZ" sz="2000" dirty="0"/>
              <a:t>, ač to musel zjistit při přijetí funkce nebo při jejím výkonu, a </a:t>
            </a:r>
            <a:r>
              <a:rPr lang="cs-CZ" sz="2000" u="sng" dirty="0"/>
              <a:t>nevyvodí z toho pro sebe důsledky</a:t>
            </a:r>
            <a:r>
              <a:rPr lang="cs-CZ" sz="2000" dirty="0"/>
              <a:t>.</a:t>
            </a:r>
          </a:p>
          <a:p>
            <a:r>
              <a:rPr lang="cs-CZ" sz="2000" dirty="0"/>
              <a:t> 	(2) Člen voleného orgánu vykonává funkci </a:t>
            </a:r>
            <a:r>
              <a:rPr lang="cs-CZ" sz="2000" u="sng" dirty="0"/>
              <a:t>osobně</a:t>
            </a:r>
            <a:r>
              <a:rPr lang="cs-CZ" sz="2000" dirty="0"/>
              <a:t>; to však nebrání tomu, aby </a:t>
            </a:r>
            <a:r>
              <a:rPr lang="cs-CZ" sz="2000" u="sng" dirty="0"/>
              <a:t>člen zmocnil pro jednotlivý případ </a:t>
            </a:r>
            <a:r>
              <a:rPr lang="cs-CZ" sz="2000" dirty="0"/>
              <a:t>jiného člena téhož orgánu, aby za něho při jeho neúčasti hlasoval.</a:t>
            </a:r>
          </a:p>
          <a:p>
            <a:r>
              <a:rPr lang="cs-CZ" sz="2000" dirty="0"/>
              <a:t> 	(3) </a:t>
            </a:r>
            <a:r>
              <a:rPr lang="cs-CZ" sz="2000" u="sng" dirty="0"/>
              <a:t>Nenahradil-li člen voleného orgánu právnické osobě škodu</a:t>
            </a:r>
            <a:r>
              <a:rPr lang="cs-CZ" sz="2000" dirty="0"/>
              <a:t>, kterou jí způsobil porušením povinnosti při výkonu funkce, ačkoli byl povinen škodu nahradit, </a:t>
            </a:r>
            <a:r>
              <a:rPr lang="cs-CZ" sz="2000" u="sng" dirty="0"/>
              <a:t>ručí věřiteli právnické osoby</a:t>
            </a:r>
            <a:r>
              <a:rPr lang="cs-CZ" sz="2000" dirty="0"/>
              <a:t> za její dluh v rozsahu, v jakém škodu nenahradil, pokud se věřitel plnění na právnické osobě nemůže domoci.</a:t>
            </a:r>
          </a:p>
          <a:p>
            <a:r>
              <a:rPr lang="cs-CZ" sz="2000" dirty="0"/>
              <a:t>Pro obchodní společnosti a družstva modifikace tzv</a:t>
            </a:r>
            <a:r>
              <a:rPr lang="cs-CZ" sz="2000" u="sng" dirty="0"/>
              <a:t>. pravidlem podnikatelského úsudku § 51 ZOK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6446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DĚKUJI VÁM ZA POZORNOST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033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Občanské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Obecné soukromé právo:</a:t>
            </a:r>
          </a:p>
          <a:p>
            <a:r>
              <a:rPr lang="cs-CZ" dirty="0"/>
              <a:t>Obecná část (zásady, </a:t>
            </a:r>
            <a:r>
              <a:rPr lang="cs-CZ" dirty="0" err="1"/>
              <a:t>statusové</a:t>
            </a:r>
            <a:r>
              <a:rPr lang="cs-CZ" dirty="0"/>
              <a:t> otázky osob, věci, právní skutečnosti)</a:t>
            </a:r>
          </a:p>
          <a:p>
            <a:r>
              <a:rPr lang="cs-CZ" dirty="0"/>
              <a:t>Zvláštní část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Rodinné právo </a:t>
            </a:r>
          </a:p>
          <a:p>
            <a:r>
              <a:rPr lang="cs-CZ" dirty="0"/>
              <a:t>Věcná práva</a:t>
            </a:r>
          </a:p>
          <a:p>
            <a:r>
              <a:rPr lang="cs-CZ" dirty="0"/>
              <a:t>Dědické právo</a:t>
            </a:r>
          </a:p>
          <a:p>
            <a:r>
              <a:rPr lang="cs-CZ" dirty="0"/>
              <a:t>Závazkové právo</a:t>
            </a:r>
          </a:p>
          <a:p>
            <a:pPr lvl="1">
              <a:buFontTx/>
              <a:buChar char="-"/>
            </a:pPr>
            <a:r>
              <a:rPr lang="cs-CZ" dirty="0"/>
              <a:t>Obecná část</a:t>
            </a:r>
          </a:p>
          <a:p>
            <a:pPr lvl="1">
              <a:buFontTx/>
              <a:buChar char="-"/>
            </a:pPr>
            <a:r>
              <a:rPr lang="cs-CZ" dirty="0"/>
              <a:t>Závazky ex </a:t>
            </a:r>
            <a:r>
              <a:rPr lang="cs-CZ" dirty="0" err="1"/>
              <a:t>contractu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Závazky ex </a:t>
            </a:r>
            <a:r>
              <a:rPr lang="cs-CZ" dirty="0" err="1"/>
              <a:t>delicto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Závazky z jiných právních důvodů</a:t>
            </a:r>
          </a:p>
          <a:p>
            <a:r>
              <a:rPr lang="cs-CZ" dirty="0"/>
              <a:t>Právo na ochranu osobnosti</a:t>
            </a:r>
          </a:p>
          <a:p>
            <a:r>
              <a:rPr lang="cs-CZ" dirty="0"/>
              <a:t>Zvláštní osobnostní práva tvůrčí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1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Rodinné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Manželské/partnerské </a:t>
            </a:r>
          </a:p>
          <a:p>
            <a:r>
              <a:rPr lang="cs-CZ" dirty="0"/>
              <a:t>Rodiče a děti: rodičovská odpovědnost</a:t>
            </a:r>
          </a:p>
          <a:p>
            <a:r>
              <a:rPr lang="cs-CZ" dirty="0"/>
              <a:t>Instituty náhradní (rodinné) péče</a:t>
            </a:r>
          </a:p>
          <a:p>
            <a:r>
              <a:rPr lang="cs-CZ" dirty="0"/>
              <a:t>Opatrovnictví a poručenství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Sociálně právní ochrana dětí (veřejné právo)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133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Soukromé právo – systematika kodexu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Občanský zákoník č. 89/2012 Sb.</a:t>
            </a:r>
          </a:p>
          <a:p>
            <a:pPr>
              <a:buNone/>
            </a:pPr>
            <a:r>
              <a:rPr lang="cs-CZ" dirty="0"/>
              <a:t>5. Částí</a:t>
            </a:r>
          </a:p>
          <a:p>
            <a:r>
              <a:rPr lang="cs-CZ" dirty="0"/>
              <a:t>Obecná část</a:t>
            </a:r>
          </a:p>
          <a:p>
            <a:r>
              <a:rPr lang="cs-CZ" dirty="0"/>
              <a:t>Rodinné právo</a:t>
            </a:r>
          </a:p>
          <a:p>
            <a:r>
              <a:rPr lang="cs-CZ" dirty="0"/>
              <a:t>Absolutní majetková práva</a:t>
            </a:r>
          </a:p>
          <a:p>
            <a:r>
              <a:rPr lang="cs-CZ" dirty="0"/>
              <a:t>Relativní majetková práva</a:t>
            </a:r>
          </a:p>
          <a:p>
            <a:r>
              <a:rPr lang="cs-CZ" dirty="0"/>
              <a:t>Společná, přechodná, závěrečná ustanovení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Prostudujte detailně obsah občanského zákoníku!!! </a:t>
            </a:r>
            <a:r>
              <a:rPr lang="cs-CZ" b="1" dirty="0">
                <a:sym typeface="Wingdings" pitchFamily="2" charset="2"/>
              </a:rPr>
              <a:t>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58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Pojem kogentní a dispozitivní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Kogentní norma</a:t>
            </a:r>
          </a:p>
          <a:p>
            <a:pPr lvl="1"/>
            <a:r>
              <a:rPr lang="cs-CZ" b="1" dirty="0"/>
              <a:t>vylučuje autonomní právo a nerespektuje lidskou vůli</a:t>
            </a:r>
          </a:p>
          <a:p>
            <a:pPr lvl="1"/>
            <a:r>
              <a:rPr lang="cs-CZ" dirty="0"/>
              <a:t>2 druhy:</a:t>
            </a:r>
          </a:p>
          <a:p>
            <a:pPr lvl="2"/>
            <a:r>
              <a:rPr lang="cs-CZ" b="1" dirty="0"/>
              <a:t>Absolutně kogentní </a:t>
            </a:r>
            <a:r>
              <a:rPr lang="cs-CZ" dirty="0"/>
              <a:t>– zcela vylučuje autonomní právo</a:t>
            </a:r>
          </a:p>
          <a:p>
            <a:pPr lvl="2"/>
            <a:r>
              <a:rPr lang="cs-CZ" b="1" dirty="0"/>
              <a:t>Relativně kogentní </a:t>
            </a:r>
            <a:r>
              <a:rPr lang="cs-CZ" dirty="0"/>
              <a:t>– vylučuje autonomní právo jenom v určitém směru (např. změnu v neprospěch slabší strany)</a:t>
            </a:r>
          </a:p>
          <a:p>
            <a:r>
              <a:rPr lang="cs-CZ" dirty="0"/>
              <a:t>Dispozitivní norma</a:t>
            </a:r>
          </a:p>
          <a:p>
            <a:pPr lvl="1"/>
            <a:r>
              <a:rPr lang="cs-CZ" dirty="0"/>
              <a:t>zmocňuje strany </a:t>
            </a:r>
            <a:r>
              <a:rPr lang="cs-CZ" b="1" dirty="0"/>
              <a:t>k autonomní </a:t>
            </a:r>
            <a:r>
              <a:rPr lang="cs-CZ" b="1" dirty="0" err="1"/>
              <a:t>normotvorbě</a:t>
            </a:r>
            <a:endParaRPr lang="cs-CZ" b="1" dirty="0"/>
          </a:p>
          <a:p>
            <a:pPr lvl="1"/>
            <a:r>
              <a:rPr lang="cs-CZ" b="1" dirty="0"/>
              <a:t>subsidiárně reguluje</a:t>
            </a:r>
            <a:r>
              <a:rPr lang="cs-CZ" dirty="0"/>
              <a:t> lidské chování</a:t>
            </a:r>
          </a:p>
          <a:p>
            <a:pPr lvl="1"/>
            <a:r>
              <a:rPr lang="cs-CZ" b="1" dirty="0"/>
              <a:t>slouží k interpretaci nejasného autonomního pravidla</a:t>
            </a:r>
          </a:p>
          <a:p>
            <a:pPr lvl="1"/>
            <a:r>
              <a:rPr lang="cs-CZ" dirty="0"/>
              <a:t>je </a:t>
            </a:r>
            <a:r>
              <a:rPr lang="cs-CZ" b="1" dirty="0"/>
              <a:t>měřítkem „spravedlnosti“, resp. představy zákonodárce o 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3027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3533</Words>
  <Application>Microsoft Office PowerPoint</Application>
  <PresentationFormat>Předvádění na obrazovce (4:3)</PresentationFormat>
  <Paragraphs>422</Paragraphs>
  <Slides>54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8" baseType="lpstr">
      <vt:lpstr>Arial</vt:lpstr>
      <vt:lpstr>Tahoma</vt:lpstr>
      <vt:lpstr>Wingdings</vt:lpstr>
      <vt:lpstr>Prezentace_MU_CZ</vt:lpstr>
      <vt:lpstr>ÚVOD DO SOUKROMÉHO PRÁVA Systém, prameny, normy, principy   Doc. JUDr. Kateřina Ronovská, Ph.D.</vt:lpstr>
      <vt:lpstr>Obsah</vt:lpstr>
      <vt:lpstr>Systém práva (právní řád) </vt:lpstr>
      <vt:lpstr>Pojem Soukromé právo</vt:lpstr>
      <vt:lpstr>Soukromé právo</vt:lpstr>
      <vt:lpstr>Občanské právo</vt:lpstr>
      <vt:lpstr>Rodinné právo</vt:lpstr>
      <vt:lpstr>Soukromé právo – systematika kodexu</vt:lpstr>
      <vt:lpstr>Pojem kogentní a dispozitivní norma</vt:lpstr>
      <vt:lpstr>Soukromé právo – psané prameny de lege lata</vt:lpstr>
      <vt:lpstr>Nepsané prameny</vt:lpstr>
      <vt:lpstr>Pl ÚS 33/97:</vt:lpstr>
      <vt:lpstr> Výklad/interpretace norem soukromého práva</vt:lpstr>
      <vt:lpstr>Ústavně konformní výklad</vt:lpstr>
      <vt:lpstr>Význam zásad a hodnot SP pro interpretaci</vt:lpstr>
      <vt:lpstr>Jazykový výklad</vt:lpstr>
      <vt:lpstr>Systematický výklad</vt:lpstr>
      <vt:lpstr>Historický výklad (objektivně)</vt:lpstr>
      <vt:lpstr>Teleologický výklad</vt:lpstr>
      <vt:lpstr>     Metody vyplňování mezer </vt:lpstr>
      <vt:lpstr>Principy/zásady soukromého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Osoby v právním smyslu</vt:lpstr>
      <vt:lpstr>Pojem právní osobnosti</vt:lpstr>
      <vt:lpstr>Osoby fyzické – osoby přirozené</vt:lpstr>
      <vt:lpstr>Počátek právní osobnosti</vt:lpstr>
      <vt:lpstr>Právní status nascitura</vt:lpstr>
      <vt:lpstr>Zánik právní osobnosti</vt:lpstr>
      <vt:lpstr>Konstatování smrti</vt:lpstr>
      <vt:lpstr>Svéprávnost</vt:lpstr>
      <vt:lpstr>Svéprávnost nezletilých</vt:lpstr>
      <vt:lpstr>Plná svéprávnost</vt:lpstr>
      <vt:lpstr>Přehled podpůrných opatření</vt:lpstr>
      <vt:lpstr>Omezení svéprávnosti – ultima ratio!</vt:lpstr>
      <vt:lpstr>Rozhodnutí o omezení svéprávnosti</vt:lpstr>
      <vt:lpstr>Ochrana osobnosti – exkurs</vt:lpstr>
      <vt:lpstr>Ochrana osobnosti - exkurs II.</vt:lpstr>
      <vt:lpstr>  Právní osobnosti právnické osoby</vt:lpstr>
      <vt:lpstr>Právnická osoba v OZ</vt:lpstr>
      <vt:lpstr>Právnické osoby veřejného práva a stát</vt:lpstr>
      <vt:lpstr> Pojmové a identifikační znaky právnické osoby </vt:lpstr>
      <vt:lpstr>Typologie právnických osob v občanském zákoníku</vt:lpstr>
      <vt:lpstr>Ustavení právnické osoby 122 a násl.OZ</vt:lpstr>
      <vt:lpstr>Vznik právnické osoby § 126</vt:lpstr>
      <vt:lpstr>VEŘEJNÉ REJSTŘÍKY – OZ, VeřRej</vt:lpstr>
      <vt:lpstr>Zrušení právnické osoby (§ 168 a násl. OZ)</vt:lpstr>
      <vt:lpstr>ZÁNIK PRÁVNICKÉ OSOBY</vt:lpstr>
      <vt:lpstr>PÉČE ŘÁDNÉHO HOSPODÁŘE § 159 (loajalita, pečlivost, znalost)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15006</dc:creator>
  <cp:lastModifiedBy>Kateřina Ronovská</cp:lastModifiedBy>
  <cp:revision>37</cp:revision>
  <cp:lastPrinted>1601-01-01T00:00:00Z</cp:lastPrinted>
  <dcterms:created xsi:type="dcterms:W3CDTF">2015-11-23T07:04:47Z</dcterms:created>
  <dcterms:modified xsi:type="dcterms:W3CDTF">2021-10-13T09:00:29Z</dcterms:modified>
</cp:coreProperties>
</file>