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4" r:id="rId3"/>
    <p:sldId id="302" r:id="rId4"/>
    <p:sldId id="303" r:id="rId5"/>
    <p:sldId id="380" r:id="rId6"/>
    <p:sldId id="381" r:id="rId7"/>
    <p:sldId id="365" r:id="rId8"/>
    <p:sldId id="358" r:id="rId9"/>
    <p:sldId id="359" r:id="rId10"/>
    <p:sldId id="360" r:id="rId11"/>
    <p:sldId id="368" r:id="rId12"/>
    <p:sldId id="362" r:id="rId13"/>
    <p:sldId id="363" r:id="rId14"/>
    <p:sldId id="364" r:id="rId15"/>
    <p:sldId id="367" r:id="rId16"/>
    <p:sldId id="371" r:id="rId17"/>
    <p:sldId id="369" r:id="rId18"/>
    <p:sldId id="308" r:id="rId19"/>
    <p:sldId id="305" r:id="rId20"/>
    <p:sldId id="378" r:id="rId21"/>
    <p:sldId id="333" r:id="rId22"/>
    <p:sldId id="377" r:id="rId23"/>
    <p:sldId id="370" r:id="rId24"/>
    <p:sldId id="332" r:id="rId25"/>
    <p:sldId id="307" r:id="rId26"/>
    <p:sldId id="306" r:id="rId27"/>
  </p:sldIdLst>
  <p:sldSz cx="12192000" cy="6858000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93" autoAdjust="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B5EA1-097F-4DCC-B15F-E288F91E5330}" type="doc">
      <dgm:prSet loTypeId="urn:microsoft.com/office/officeart/2005/8/layout/pyramid3" loCatId="pyramid" qsTypeId="urn:microsoft.com/office/officeart/2005/8/quickstyle/simple1" qsCatId="simple" csTypeId="urn:microsoft.com/office/officeart/2005/8/colors/colorful2" csCatId="colorful" phldr="1"/>
      <dgm:spPr/>
    </dgm:pt>
    <dgm:pt modelId="{74254664-B155-47A5-BDA0-E14A6452F637}">
      <dgm:prSet phldrT="[Text]"/>
      <dgm:spPr/>
      <dgm:t>
        <a:bodyPr/>
        <a:lstStyle/>
        <a:p>
          <a:r>
            <a:rPr lang="cs-CZ" dirty="0"/>
            <a:t>Inspirace</a:t>
          </a:r>
        </a:p>
      </dgm:t>
    </dgm:pt>
    <dgm:pt modelId="{3215383A-CB64-46EB-8079-9C739E2E6F0A}" type="parTrans" cxnId="{C4979C2D-F383-4CAD-A0C3-624F7FAACF5A}">
      <dgm:prSet/>
      <dgm:spPr/>
      <dgm:t>
        <a:bodyPr/>
        <a:lstStyle/>
        <a:p>
          <a:endParaRPr lang="cs-CZ"/>
        </a:p>
      </dgm:t>
    </dgm:pt>
    <dgm:pt modelId="{60F8E04E-E721-411B-83EF-334C9529DDCA}" type="sibTrans" cxnId="{C4979C2D-F383-4CAD-A0C3-624F7FAACF5A}">
      <dgm:prSet/>
      <dgm:spPr/>
      <dgm:t>
        <a:bodyPr/>
        <a:lstStyle/>
        <a:p>
          <a:endParaRPr lang="cs-CZ"/>
        </a:p>
      </dgm:t>
    </dgm:pt>
    <dgm:pt modelId="{1522E6C1-21DC-4A3A-AB9E-B2FF73FA711C}">
      <dgm:prSet phldrT="[Text]"/>
      <dgm:spPr/>
      <dgm:t>
        <a:bodyPr/>
        <a:lstStyle/>
        <a:p>
          <a:r>
            <a:rPr lang="cs-CZ" dirty="0"/>
            <a:t>Získávání informací</a:t>
          </a:r>
        </a:p>
      </dgm:t>
    </dgm:pt>
    <dgm:pt modelId="{020E0527-F285-473F-8E7B-E9C991418362}" type="parTrans" cxnId="{F7FBCA4F-696E-487D-9EB1-5B0CCFCB5699}">
      <dgm:prSet/>
      <dgm:spPr/>
      <dgm:t>
        <a:bodyPr/>
        <a:lstStyle/>
        <a:p>
          <a:endParaRPr lang="cs-CZ"/>
        </a:p>
      </dgm:t>
    </dgm:pt>
    <dgm:pt modelId="{795FDF55-C8C3-4603-95F8-8A9855EBC7E5}" type="sibTrans" cxnId="{F7FBCA4F-696E-487D-9EB1-5B0CCFCB5699}">
      <dgm:prSet/>
      <dgm:spPr/>
      <dgm:t>
        <a:bodyPr/>
        <a:lstStyle/>
        <a:p>
          <a:endParaRPr lang="cs-CZ"/>
        </a:p>
      </dgm:t>
    </dgm:pt>
    <dgm:pt modelId="{6797B105-794A-440B-9235-E9BCADF7355C}">
      <dgm:prSet phldrT="[Text]"/>
      <dgm:spPr/>
      <dgm:t>
        <a:bodyPr/>
        <a:lstStyle/>
        <a:p>
          <a:r>
            <a:rPr lang="cs-CZ" dirty="0" err="1"/>
            <a:t>Booking</a:t>
          </a:r>
          <a:endParaRPr lang="cs-CZ" dirty="0"/>
        </a:p>
      </dgm:t>
    </dgm:pt>
    <dgm:pt modelId="{19A8414B-9FE8-4639-9838-EA379F4C63AF}" type="parTrans" cxnId="{FB3899FE-D545-4057-A213-13D94358EFDB}">
      <dgm:prSet/>
      <dgm:spPr/>
      <dgm:t>
        <a:bodyPr/>
        <a:lstStyle/>
        <a:p>
          <a:endParaRPr lang="cs-CZ"/>
        </a:p>
      </dgm:t>
    </dgm:pt>
    <dgm:pt modelId="{95263142-79D5-4D41-B19A-C6A4512B1632}" type="sibTrans" cxnId="{FB3899FE-D545-4057-A213-13D94358EFDB}">
      <dgm:prSet/>
      <dgm:spPr/>
      <dgm:t>
        <a:bodyPr/>
        <a:lstStyle/>
        <a:p>
          <a:endParaRPr lang="cs-CZ"/>
        </a:p>
      </dgm:t>
    </dgm:pt>
    <dgm:pt modelId="{1299DD3C-1829-4255-8A8B-124BA4C17649}">
      <dgm:prSet/>
      <dgm:spPr/>
      <dgm:t>
        <a:bodyPr/>
        <a:lstStyle/>
        <a:p>
          <a:r>
            <a:rPr lang="cs-CZ" dirty="0"/>
            <a:t>Pobyt v destinaci</a:t>
          </a:r>
        </a:p>
      </dgm:t>
    </dgm:pt>
    <dgm:pt modelId="{C6F877A0-E561-4059-9FC4-AB37A24755A9}" type="parTrans" cxnId="{7EAF8764-133D-4DF2-B8E4-38991C039C28}">
      <dgm:prSet/>
      <dgm:spPr/>
      <dgm:t>
        <a:bodyPr/>
        <a:lstStyle/>
        <a:p>
          <a:endParaRPr lang="cs-CZ"/>
        </a:p>
      </dgm:t>
    </dgm:pt>
    <dgm:pt modelId="{64C2056E-4266-4BAD-86F7-30C4FC76359F}" type="sibTrans" cxnId="{7EAF8764-133D-4DF2-B8E4-38991C039C28}">
      <dgm:prSet/>
      <dgm:spPr/>
      <dgm:t>
        <a:bodyPr/>
        <a:lstStyle/>
        <a:p>
          <a:endParaRPr lang="cs-CZ"/>
        </a:p>
      </dgm:t>
    </dgm:pt>
    <dgm:pt modelId="{13229BE5-CD87-4EC8-873B-D0A60A99AF6A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cs-CZ" sz="1000" dirty="0"/>
            <a:t>Post-nákupní chování</a:t>
          </a:r>
        </a:p>
      </dgm:t>
    </dgm:pt>
    <dgm:pt modelId="{87446228-CAE2-418E-8716-0CA87389F01E}" type="parTrans" cxnId="{08C3BCF1-ABB7-4897-8873-0F48CB8EFF92}">
      <dgm:prSet/>
      <dgm:spPr/>
      <dgm:t>
        <a:bodyPr/>
        <a:lstStyle/>
        <a:p>
          <a:endParaRPr lang="cs-CZ"/>
        </a:p>
      </dgm:t>
    </dgm:pt>
    <dgm:pt modelId="{A28E00A7-7EEE-486C-A76B-CA6562D5C3EF}" type="sibTrans" cxnId="{08C3BCF1-ABB7-4897-8873-0F48CB8EFF92}">
      <dgm:prSet/>
      <dgm:spPr/>
      <dgm:t>
        <a:bodyPr/>
        <a:lstStyle/>
        <a:p>
          <a:endParaRPr lang="cs-CZ"/>
        </a:p>
      </dgm:t>
    </dgm:pt>
    <dgm:pt modelId="{E4DEA057-F752-4CB3-97F8-C0BCE6BB4E2A}" type="pres">
      <dgm:prSet presAssocID="{B8AB5EA1-097F-4DCC-B15F-E288F91E5330}" presName="Name0" presStyleCnt="0">
        <dgm:presLayoutVars>
          <dgm:dir/>
          <dgm:animLvl val="lvl"/>
          <dgm:resizeHandles val="exact"/>
        </dgm:presLayoutVars>
      </dgm:prSet>
      <dgm:spPr/>
    </dgm:pt>
    <dgm:pt modelId="{6C3D49CB-8D7F-4F13-A2D6-ACA8777FE073}" type="pres">
      <dgm:prSet presAssocID="{74254664-B155-47A5-BDA0-E14A6452F637}" presName="Name8" presStyleCnt="0"/>
      <dgm:spPr/>
    </dgm:pt>
    <dgm:pt modelId="{16AA5C25-78F8-4602-8E16-25F40F2A9936}" type="pres">
      <dgm:prSet presAssocID="{74254664-B155-47A5-BDA0-E14A6452F63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F6BD78-AF3D-4599-B98C-E6AB945000F2}" type="pres">
      <dgm:prSet presAssocID="{74254664-B155-47A5-BDA0-E14A6452F6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A7F64B-15EC-47B5-AC3F-165FF6016489}" type="pres">
      <dgm:prSet presAssocID="{1522E6C1-21DC-4A3A-AB9E-B2FF73FA711C}" presName="Name8" presStyleCnt="0"/>
      <dgm:spPr/>
    </dgm:pt>
    <dgm:pt modelId="{335D7411-420C-405A-BAEC-7455C6B2A016}" type="pres">
      <dgm:prSet presAssocID="{1522E6C1-21DC-4A3A-AB9E-B2FF73FA711C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1401F9-874F-4EA4-A7EE-9B44B288AFDC}" type="pres">
      <dgm:prSet presAssocID="{1522E6C1-21DC-4A3A-AB9E-B2FF73FA71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5D5F62-F9A3-4B78-9BA2-25D8DAC7D3C1}" type="pres">
      <dgm:prSet presAssocID="{6797B105-794A-440B-9235-E9BCADF7355C}" presName="Name8" presStyleCnt="0"/>
      <dgm:spPr/>
    </dgm:pt>
    <dgm:pt modelId="{DA9B7737-3F8D-4019-9B92-BB5DD5385085}" type="pres">
      <dgm:prSet presAssocID="{6797B105-794A-440B-9235-E9BCADF7355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1A0EB7-35B8-4C9C-B60C-F2AA681171E8}" type="pres">
      <dgm:prSet presAssocID="{6797B105-794A-440B-9235-E9BCADF735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0F69A9-5B84-4041-8E69-ADFA5AD20F19}" type="pres">
      <dgm:prSet presAssocID="{1299DD3C-1829-4255-8A8B-124BA4C17649}" presName="Name8" presStyleCnt="0"/>
      <dgm:spPr/>
    </dgm:pt>
    <dgm:pt modelId="{124B4732-E04D-42F1-826A-D7BB62F14F96}" type="pres">
      <dgm:prSet presAssocID="{1299DD3C-1829-4255-8A8B-124BA4C1764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58FE6B-A279-4174-8B3A-B6EC22B6945E}" type="pres">
      <dgm:prSet presAssocID="{1299DD3C-1829-4255-8A8B-124BA4C176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8E45F0-F601-46EA-8E5A-A0F92FB0279A}" type="pres">
      <dgm:prSet presAssocID="{13229BE5-CD87-4EC8-873B-D0A60A99AF6A}" presName="Name8" presStyleCnt="0"/>
      <dgm:spPr/>
    </dgm:pt>
    <dgm:pt modelId="{A8BA42C8-49BA-4DC5-9A76-66D2E056C86F}" type="pres">
      <dgm:prSet presAssocID="{13229BE5-CD87-4EC8-873B-D0A60A99AF6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F717C5-921B-420B-865E-891EC1181F94}" type="pres">
      <dgm:prSet presAssocID="{13229BE5-CD87-4EC8-873B-D0A60A99AF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D9ECD88-DB01-49D6-B932-B1437806F70E}" type="presOf" srcId="{1299DD3C-1829-4255-8A8B-124BA4C17649}" destId="{AA58FE6B-A279-4174-8B3A-B6EC22B6945E}" srcOrd="1" destOrd="0" presId="urn:microsoft.com/office/officeart/2005/8/layout/pyramid3"/>
    <dgm:cxn modelId="{62199F69-46C0-49CB-B7D7-C488FD3ED4C7}" type="presOf" srcId="{74254664-B155-47A5-BDA0-E14A6452F637}" destId="{4BF6BD78-AF3D-4599-B98C-E6AB945000F2}" srcOrd="1" destOrd="0" presId="urn:microsoft.com/office/officeart/2005/8/layout/pyramid3"/>
    <dgm:cxn modelId="{31EC0671-FDE6-42CF-82B3-8EC9E6D3A02B}" type="presOf" srcId="{1522E6C1-21DC-4A3A-AB9E-B2FF73FA711C}" destId="{801401F9-874F-4EA4-A7EE-9B44B288AFDC}" srcOrd="1" destOrd="0" presId="urn:microsoft.com/office/officeart/2005/8/layout/pyramid3"/>
    <dgm:cxn modelId="{FB3899FE-D545-4057-A213-13D94358EFDB}" srcId="{B8AB5EA1-097F-4DCC-B15F-E288F91E5330}" destId="{6797B105-794A-440B-9235-E9BCADF7355C}" srcOrd="2" destOrd="0" parTransId="{19A8414B-9FE8-4639-9838-EA379F4C63AF}" sibTransId="{95263142-79D5-4D41-B19A-C6A4512B1632}"/>
    <dgm:cxn modelId="{1377FDEF-F497-473E-A5D9-EF61D0C401CA}" type="presOf" srcId="{1299DD3C-1829-4255-8A8B-124BA4C17649}" destId="{124B4732-E04D-42F1-826A-D7BB62F14F96}" srcOrd="0" destOrd="0" presId="urn:microsoft.com/office/officeart/2005/8/layout/pyramid3"/>
    <dgm:cxn modelId="{9B563B52-4AFD-45C1-A74C-6ED1EA94A524}" type="presOf" srcId="{1522E6C1-21DC-4A3A-AB9E-B2FF73FA711C}" destId="{335D7411-420C-405A-BAEC-7455C6B2A016}" srcOrd="0" destOrd="0" presId="urn:microsoft.com/office/officeart/2005/8/layout/pyramid3"/>
    <dgm:cxn modelId="{C4979C2D-F383-4CAD-A0C3-624F7FAACF5A}" srcId="{B8AB5EA1-097F-4DCC-B15F-E288F91E5330}" destId="{74254664-B155-47A5-BDA0-E14A6452F637}" srcOrd="0" destOrd="0" parTransId="{3215383A-CB64-46EB-8079-9C739E2E6F0A}" sibTransId="{60F8E04E-E721-411B-83EF-334C9529DDCA}"/>
    <dgm:cxn modelId="{0DD4B618-12B3-43AC-B0A6-A666A2E7BE5D}" type="presOf" srcId="{B8AB5EA1-097F-4DCC-B15F-E288F91E5330}" destId="{E4DEA057-F752-4CB3-97F8-C0BCE6BB4E2A}" srcOrd="0" destOrd="0" presId="urn:microsoft.com/office/officeart/2005/8/layout/pyramid3"/>
    <dgm:cxn modelId="{0D833839-80C6-40B2-A847-FAB464CF7CE1}" type="presOf" srcId="{6797B105-794A-440B-9235-E9BCADF7355C}" destId="{5E1A0EB7-35B8-4C9C-B60C-F2AA681171E8}" srcOrd="1" destOrd="0" presId="urn:microsoft.com/office/officeart/2005/8/layout/pyramid3"/>
    <dgm:cxn modelId="{08C3BCF1-ABB7-4897-8873-0F48CB8EFF92}" srcId="{B8AB5EA1-097F-4DCC-B15F-E288F91E5330}" destId="{13229BE5-CD87-4EC8-873B-D0A60A99AF6A}" srcOrd="4" destOrd="0" parTransId="{87446228-CAE2-418E-8716-0CA87389F01E}" sibTransId="{A28E00A7-7EEE-486C-A76B-CA6562D5C3EF}"/>
    <dgm:cxn modelId="{F7FBCA4F-696E-487D-9EB1-5B0CCFCB5699}" srcId="{B8AB5EA1-097F-4DCC-B15F-E288F91E5330}" destId="{1522E6C1-21DC-4A3A-AB9E-B2FF73FA711C}" srcOrd="1" destOrd="0" parTransId="{020E0527-F285-473F-8E7B-E9C991418362}" sibTransId="{795FDF55-C8C3-4603-95F8-8A9855EBC7E5}"/>
    <dgm:cxn modelId="{BBFC7DD9-57A0-4855-9F65-96E0A2B136BA}" type="presOf" srcId="{6797B105-794A-440B-9235-E9BCADF7355C}" destId="{DA9B7737-3F8D-4019-9B92-BB5DD5385085}" srcOrd="0" destOrd="0" presId="urn:microsoft.com/office/officeart/2005/8/layout/pyramid3"/>
    <dgm:cxn modelId="{990762B7-B07F-4FF4-8F3C-EF37C5A69B2D}" type="presOf" srcId="{13229BE5-CD87-4EC8-873B-D0A60A99AF6A}" destId="{A9F717C5-921B-420B-865E-891EC1181F94}" srcOrd="1" destOrd="0" presId="urn:microsoft.com/office/officeart/2005/8/layout/pyramid3"/>
    <dgm:cxn modelId="{7EAF8764-133D-4DF2-B8E4-38991C039C28}" srcId="{B8AB5EA1-097F-4DCC-B15F-E288F91E5330}" destId="{1299DD3C-1829-4255-8A8B-124BA4C17649}" srcOrd="3" destOrd="0" parTransId="{C6F877A0-E561-4059-9FC4-AB37A24755A9}" sibTransId="{64C2056E-4266-4BAD-86F7-30C4FC76359F}"/>
    <dgm:cxn modelId="{9DB56E3D-1264-4FBD-A582-C83642D19B4E}" type="presOf" srcId="{13229BE5-CD87-4EC8-873B-D0A60A99AF6A}" destId="{A8BA42C8-49BA-4DC5-9A76-66D2E056C86F}" srcOrd="0" destOrd="0" presId="urn:microsoft.com/office/officeart/2005/8/layout/pyramid3"/>
    <dgm:cxn modelId="{094D72F8-C34A-4F2C-A732-A2DCF4100E66}" type="presOf" srcId="{74254664-B155-47A5-BDA0-E14A6452F637}" destId="{16AA5C25-78F8-4602-8E16-25F40F2A9936}" srcOrd="0" destOrd="0" presId="urn:microsoft.com/office/officeart/2005/8/layout/pyramid3"/>
    <dgm:cxn modelId="{60D2DFA7-B1A1-4216-B9BB-78928D6B773C}" type="presParOf" srcId="{E4DEA057-F752-4CB3-97F8-C0BCE6BB4E2A}" destId="{6C3D49CB-8D7F-4F13-A2D6-ACA8777FE073}" srcOrd="0" destOrd="0" presId="urn:microsoft.com/office/officeart/2005/8/layout/pyramid3"/>
    <dgm:cxn modelId="{E32A8A98-6A38-4055-9BBE-0A7949479918}" type="presParOf" srcId="{6C3D49CB-8D7F-4F13-A2D6-ACA8777FE073}" destId="{16AA5C25-78F8-4602-8E16-25F40F2A9936}" srcOrd="0" destOrd="0" presId="urn:microsoft.com/office/officeart/2005/8/layout/pyramid3"/>
    <dgm:cxn modelId="{C730E846-4677-4039-8BA7-623BCE174E31}" type="presParOf" srcId="{6C3D49CB-8D7F-4F13-A2D6-ACA8777FE073}" destId="{4BF6BD78-AF3D-4599-B98C-E6AB945000F2}" srcOrd="1" destOrd="0" presId="urn:microsoft.com/office/officeart/2005/8/layout/pyramid3"/>
    <dgm:cxn modelId="{D5D0DFD3-EB5C-4553-AC66-94FB8A625293}" type="presParOf" srcId="{E4DEA057-F752-4CB3-97F8-C0BCE6BB4E2A}" destId="{C5A7F64B-15EC-47B5-AC3F-165FF6016489}" srcOrd="1" destOrd="0" presId="urn:microsoft.com/office/officeart/2005/8/layout/pyramid3"/>
    <dgm:cxn modelId="{9F23D3B5-BBB9-48A5-B72A-4CD06C8967A8}" type="presParOf" srcId="{C5A7F64B-15EC-47B5-AC3F-165FF6016489}" destId="{335D7411-420C-405A-BAEC-7455C6B2A016}" srcOrd="0" destOrd="0" presId="urn:microsoft.com/office/officeart/2005/8/layout/pyramid3"/>
    <dgm:cxn modelId="{34E2A260-A8A5-439A-B7BB-EB81D4265808}" type="presParOf" srcId="{C5A7F64B-15EC-47B5-AC3F-165FF6016489}" destId="{801401F9-874F-4EA4-A7EE-9B44B288AFDC}" srcOrd="1" destOrd="0" presId="urn:microsoft.com/office/officeart/2005/8/layout/pyramid3"/>
    <dgm:cxn modelId="{C3C50ACE-299C-473D-9EEB-08BAF3463979}" type="presParOf" srcId="{E4DEA057-F752-4CB3-97F8-C0BCE6BB4E2A}" destId="{D05D5F62-F9A3-4B78-9BA2-25D8DAC7D3C1}" srcOrd="2" destOrd="0" presId="urn:microsoft.com/office/officeart/2005/8/layout/pyramid3"/>
    <dgm:cxn modelId="{5E999AAD-ABC8-426B-88ED-CC720248057B}" type="presParOf" srcId="{D05D5F62-F9A3-4B78-9BA2-25D8DAC7D3C1}" destId="{DA9B7737-3F8D-4019-9B92-BB5DD5385085}" srcOrd="0" destOrd="0" presId="urn:microsoft.com/office/officeart/2005/8/layout/pyramid3"/>
    <dgm:cxn modelId="{F91DAF66-F912-439B-A06D-889CE6F03A47}" type="presParOf" srcId="{D05D5F62-F9A3-4B78-9BA2-25D8DAC7D3C1}" destId="{5E1A0EB7-35B8-4C9C-B60C-F2AA681171E8}" srcOrd="1" destOrd="0" presId="urn:microsoft.com/office/officeart/2005/8/layout/pyramid3"/>
    <dgm:cxn modelId="{F4B493C7-E6E6-479C-9BF9-E9C9AB5EEB2E}" type="presParOf" srcId="{E4DEA057-F752-4CB3-97F8-C0BCE6BB4E2A}" destId="{960F69A9-5B84-4041-8E69-ADFA5AD20F19}" srcOrd="3" destOrd="0" presId="urn:microsoft.com/office/officeart/2005/8/layout/pyramid3"/>
    <dgm:cxn modelId="{EB4AA4D7-AA07-4922-8B8E-B2E000125914}" type="presParOf" srcId="{960F69A9-5B84-4041-8E69-ADFA5AD20F19}" destId="{124B4732-E04D-42F1-826A-D7BB62F14F96}" srcOrd="0" destOrd="0" presId="urn:microsoft.com/office/officeart/2005/8/layout/pyramid3"/>
    <dgm:cxn modelId="{9D1140A5-76E5-4D98-BAED-BF26FCE4B8DF}" type="presParOf" srcId="{960F69A9-5B84-4041-8E69-ADFA5AD20F19}" destId="{AA58FE6B-A279-4174-8B3A-B6EC22B6945E}" srcOrd="1" destOrd="0" presId="urn:microsoft.com/office/officeart/2005/8/layout/pyramid3"/>
    <dgm:cxn modelId="{28761C30-91C0-411B-9AE0-77D182F956DF}" type="presParOf" srcId="{E4DEA057-F752-4CB3-97F8-C0BCE6BB4E2A}" destId="{088E45F0-F601-46EA-8E5A-A0F92FB0279A}" srcOrd="4" destOrd="0" presId="urn:microsoft.com/office/officeart/2005/8/layout/pyramid3"/>
    <dgm:cxn modelId="{83EFD0B7-B04F-4DAB-84EA-26BFBD18E7DF}" type="presParOf" srcId="{088E45F0-F601-46EA-8E5A-A0F92FB0279A}" destId="{A8BA42C8-49BA-4DC5-9A76-66D2E056C86F}" srcOrd="0" destOrd="0" presId="urn:microsoft.com/office/officeart/2005/8/layout/pyramid3"/>
    <dgm:cxn modelId="{54B9C2D1-5FE5-4162-BB91-906242B417B6}" type="presParOf" srcId="{088E45F0-F601-46EA-8E5A-A0F92FB0279A}" destId="{A9F717C5-921B-420B-865E-891EC1181F9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AB5EA1-097F-4DCC-B15F-E288F91E5330}" type="doc">
      <dgm:prSet loTypeId="urn:microsoft.com/office/officeart/2005/8/layout/pyramid3" loCatId="pyramid" qsTypeId="urn:microsoft.com/office/officeart/2005/8/quickstyle/simple1" qsCatId="simple" csTypeId="urn:microsoft.com/office/officeart/2005/8/colors/colorful2" csCatId="colorful" phldr="1"/>
      <dgm:spPr/>
    </dgm:pt>
    <dgm:pt modelId="{74254664-B155-47A5-BDA0-E14A6452F637}">
      <dgm:prSet phldrT="[Text]"/>
      <dgm:spPr/>
      <dgm:t>
        <a:bodyPr/>
        <a:lstStyle/>
        <a:p>
          <a:r>
            <a:rPr lang="cs-CZ" dirty="0"/>
            <a:t>Inspirace</a:t>
          </a:r>
        </a:p>
      </dgm:t>
    </dgm:pt>
    <dgm:pt modelId="{3215383A-CB64-46EB-8079-9C739E2E6F0A}" type="parTrans" cxnId="{C4979C2D-F383-4CAD-A0C3-624F7FAACF5A}">
      <dgm:prSet/>
      <dgm:spPr/>
      <dgm:t>
        <a:bodyPr/>
        <a:lstStyle/>
        <a:p>
          <a:endParaRPr lang="cs-CZ"/>
        </a:p>
      </dgm:t>
    </dgm:pt>
    <dgm:pt modelId="{60F8E04E-E721-411B-83EF-334C9529DDCA}" type="sibTrans" cxnId="{C4979C2D-F383-4CAD-A0C3-624F7FAACF5A}">
      <dgm:prSet/>
      <dgm:spPr/>
      <dgm:t>
        <a:bodyPr/>
        <a:lstStyle/>
        <a:p>
          <a:endParaRPr lang="cs-CZ"/>
        </a:p>
      </dgm:t>
    </dgm:pt>
    <dgm:pt modelId="{1522E6C1-21DC-4A3A-AB9E-B2FF73FA711C}">
      <dgm:prSet phldrT="[Text]"/>
      <dgm:spPr/>
      <dgm:t>
        <a:bodyPr/>
        <a:lstStyle/>
        <a:p>
          <a:r>
            <a:rPr lang="cs-CZ" dirty="0"/>
            <a:t>Získávání informací</a:t>
          </a:r>
        </a:p>
      </dgm:t>
    </dgm:pt>
    <dgm:pt modelId="{020E0527-F285-473F-8E7B-E9C991418362}" type="parTrans" cxnId="{F7FBCA4F-696E-487D-9EB1-5B0CCFCB5699}">
      <dgm:prSet/>
      <dgm:spPr/>
      <dgm:t>
        <a:bodyPr/>
        <a:lstStyle/>
        <a:p>
          <a:endParaRPr lang="cs-CZ"/>
        </a:p>
      </dgm:t>
    </dgm:pt>
    <dgm:pt modelId="{795FDF55-C8C3-4603-95F8-8A9855EBC7E5}" type="sibTrans" cxnId="{F7FBCA4F-696E-487D-9EB1-5B0CCFCB5699}">
      <dgm:prSet/>
      <dgm:spPr/>
      <dgm:t>
        <a:bodyPr/>
        <a:lstStyle/>
        <a:p>
          <a:endParaRPr lang="cs-CZ"/>
        </a:p>
      </dgm:t>
    </dgm:pt>
    <dgm:pt modelId="{6797B105-794A-440B-9235-E9BCADF7355C}">
      <dgm:prSet phldrT="[Text]"/>
      <dgm:spPr/>
      <dgm:t>
        <a:bodyPr/>
        <a:lstStyle/>
        <a:p>
          <a:r>
            <a:rPr lang="cs-CZ" dirty="0" err="1"/>
            <a:t>Booking</a:t>
          </a:r>
          <a:endParaRPr lang="cs-CZ" dirty="0"/>
        </a:p>
      </dgm:t>
    </dgm:pt>
    <dgm:pt modelId="{19A8414B-9FE8-4639-9838-EA379F4C63AF}" type="parTrans" cxnId="{FB3899FE-D545-4057-A213-13D94358EFDB}">
      <dgm:prSet/>
      <dgm:spPr/>
      <dgm:t>
        <a:bodyPr/>
        <a:lstStyle/>
        <a:p>
          <a:endParaRPr lang="cs-CZ"/>
        </a:p>
      </dgm:t>
    </dgm:pt>
    <dgm:pt modelId="{95263142-79D5-4D41-B19A-C6A4512B1632}" type="sibTrans" cxnId="{FB3899FE-D545-4057-A213-13D94358EFDB}">
      <dgm:prSet/>
      <dgm:spPr/>
      <dgm:t>
        <a:bodyPr/>
        <a:lstStyle/>
        <a:p>
          <a:endParaRPr lang="cs-CZ"/>
        </a:p>
      </dgm:t>
    </dgm:pt>
    <dgm:pt modelId="{1299DD3C-1829-4255-8A8B-124BA4C17649}">
      <dgm:prSet/>
      <dgm:spPr/>
      <dgm:t>
        <a:bodyPr/>
        <a:lstStyle/>
        <a:p>
          <a:r>
            <a:rPr lang="cs-CZ" dirty="0"/>
            <a:t>Pobyt v destinaci</a:t>
          </a:r>
        </a:p>
      </dgm:t>
    </dgm:pt>
    <dgm:pt modelId="{C6F877A0-E561-4059-9FC4-AB37A24755A9}" type="parTrans" cxnId="{7EAF8764-133D-4DF2-B8E4-38991C039C28}">
      <dgm:prSet/>
      <dgm:spPr/>
      <dgm:t>
        <a:bodyPr/>
        <a:lstStyle/>
        <a:p>
          <a:endParaRPr lang="cs-CZ"/>
        </a:p>
      </dgm:t>
    </dgm:pt>
    <dgm:pt modelId="{64C2056E-4266-4BAD-86F7-30C4FC76359F}" type="sibTrans" cxnId="{7EAF8764-133D-4DF2-B8E4-38991C039C28}">
      <dgm:prSet/>
      <dgm:spPr/>
      <dgm:t>
        <a:bodyPr/>
        <a:lstStyle/>
        <a:p>
          <a:endParaRPr lang="cs-CZ"/>
        </a:p>
      </dgm:t>
    </dgm:pt>
    <dgm:pt modelId="{13229BE5-CD87-4EC8-873B-D0A60A99AF6A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cs-CZ" sz="1000" dirty="0">
              <a:latin typeface="+mn-lt"/>
            </a:rPr>
            <a:t>Post-nákupní chování</a:t>
          </a:r>
        </a:p>
      </dgm:t>
    </dgm:pt>
    <dgm:pt modelId="{87446228-CAE2-418E-8716-0CA87389F01E}" type="parTrans" cxnId="{08C3BCF1-ABB7-4897-8873-0F48CB8EFF92}">
      <dgm:prSet/>
      <dgm:spPr/>
      <dgm:t>
        <a:bodyPr/>
        <a:lstStyle/>
        <a:p>
          <a:endParaRPr lang="cs-CZ"/>
        </a:p>
      </dgm:t>
    </dgm:pt>
    <dgm:pt modelId="{A28E00A7-7EEE-486C-A76B-CA6562D5C3EF}" type="sibTrans" cxnId="{08C3BCF1-ABB7-4897-8873-0F48CB8EFF92}">
      <dgm:prSet/>
      <dgm:spPr/>
      <dgm:t>
        <a:bodyPr/>
        <a:lstStyle/>
        <a:p>
          <a:endParaRPr lang="cs-CZ"/>
        </a:p>
      </dgm:t>
    </dgm:pt>
    <dgm:pt modelId="{E4DEA057-F752-4CB3-97F8-C0BCE6BB4E2A}" type="pres">
      <dgm:prSet presAssocID="{B8AB5EA1-097F-4DCC-B15F-E288F91E5330}" presName="Name0" presStyleCnt="0">
        <dgm:presLayoutVars>
          <dgm:dir/>
          <dgm:animLvl val="lvl"/>
          <dgm:resizeHandles val="exact"/>
        </dgm:presLayoutVars>
      </dgm:prSet>
      <dgm:spPr/>
    </dgm:pt>
    <dgm:pt modelId="{6C3D49CB-8D7F-4F13-A2D6-ACA8777FE073}" type="pres">
      <dgm:prSet presAssocID="{74254664-B155-47A5-BDA0-E14A6452F637}" presName="Name8" presStyleCnt="0"/>
      <dgm:spPr/>
    </dgm:pt>
    <dgm:pt modelId="{16AA5C25-78F8-4602-8E16-25F40F2A9936}" type="pres">
      <dgm:prSet presAssocID="{74254664-B155-47A5-BDA0-E14A6452F63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F6BD78-AF3D-4599-B98C-E6AB945000F2}" type="pres">
      <dgm:prSet presAssocID="{74254664-B155-47A5-BDA0-E14A6452F6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A7F64B-15EC-47B5-AC3F-165FF6016489}" type="pres">
      <dgm:prSet presAssocID="{1522E6C1-21DC-4A3A-AB9E-B2FF73FA711C}" presName="Name8" presStyleCnt="0"/>
      <dgm:spPr/>
    </dgm:pt>
    <dgm:pt modelId="{335D7411-420C-405A-BAEC-7455C6B2A016}" type="pres">
      <dgm:prSet presAssocID="{1522E6C1-21DC-4A3A-AB9E-B2FF73FA711C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1401F9-874F-4EA4-A7EE-9B44B288AFDC}" type="pres">
      <dgm:prSet presAssocID="{1522E6C1-21DC-4A3A-AB9E-B2FF73FA71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5D5F62-F9A3-4B78-9BA2-25D8DAC7D3C1}" type="pres">
      <dgm:prSet presAssocID="{6797B105-794A-440B-9235-E9BCADF7355C}" presName="Name8" presStyleCnt="0"/>
      <dgm:spPr/>
    </dgm:pt>
    <dgm:pt modelId="{DA9B7737-3F8D-4019-9B92-BB5DD5385085}" type="pres">
      <dgm:prSet presAssocID="{6797B105-794A-440B-9235-E9BCADF7355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1A0EB7-35B8-4C9C-B60C-F2AA681171E8}" type="pres">
      <dgm:prSet presAssocID="{6797B105-794A-440B-9235-E9BCADF735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0F69A9-5B84-4041-8E69-ADFA5AD20F19}" type="pres">
      <dgm:prSet presAssocID="{1299DD3C-1829-4255-8A8B-124BA4C17649}" presName="Name8" presStyleCnt="0"/>
      <dgm:spPr/>
    </dgm:pt>
    <dgm:pt modelId="{124B4732-E04D-42F1-826A-D7BB62F14F96}" type="pres">
      <dgm:prSet presAssocID="{1299DD3C-1829-4255-8A8B-124BA4C1764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58FE6B-A279-4174-8B3A-B6EC22B6945E}" type="pres">
      <dgm:prSet presAssocID="{1299DD3C-1829-4255-8A8B-124BA4C176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8E45F0-F601-46EA-8E5A-A0F92FB0279A}" type="pres">
      <dgm:prSet presAssocID="{13229BE5-CD87-4EC8-873B-D0A60A99AF6A}" presName="Name8" presStyleCnt="0"/>
      <dgm:spPr/>
    </dgm:pt>
    <dgm:pt modelId="{A8BA42C8-49BA-4DC5-9A76-66D2E056C86F}" type="pres">
      <dgm:prSet presAssocID="{13229BE5-CD87-4EC8-873B-D0A60A99AF6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F717C5-921B-420B-865E-891EC1181F94}" type="pres">
      <dgm:prSet presAssocID="{13229BE5-CD87-4EC8-873B-D0A60A99AF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FF7BA68-E913-4909-AFFF-7D7DEFF4BF77}" type="presOf" srcId="{74254664-B155-47A5-BDA0-E14A6452F637}" destId="{16AA5C25-78F8-4602-8E16-25F40F2A9936}" srcOrd="0" destOrd="0" presId="urn:microsoft.com/office/officeart/2005/8/layout/pyramid3"/>
    <dgm:cxn modelId="{0949AC84-9100-4DE9-BDB5-1F0BF7EEEAB4}" type="presOf" srcId="{74254664-B155-47A5-BDA0-E14A6452F637}" destId="{4BF6BD78-AF3D-4599-B98C-E6AB945000F2}" srcOrd="1" destOrd="0" presId="urn:microsoft.com/office/officeart/2005/8/layout/pyramid3"/>
    <dgm:cxn modelId="{E6BF5D44-453E-45E2-8B0A-CE7BAA728330}" type="presOf" srcId="{13229BE5-CD87-4EC8-873B-D0A60A99AF6A}" destId="{A9F717C5-921B-420B-865E-891EC1181F94}" srcOrd="1" destOrd="0" presId="urn:microsoft.com/office/officeart/2005/8/layout/pyramid3"/>
    <dgm:cxn modelId="{14C8A604-795E-418B-8D88-C3B628502D83}" type="presOf" srcId="{1299DD3C-1829-4255-8A8B-124BA4C17649}" destId="{124B4732-E04D-42F1-826A-D7BB62F14F96}" srcOrd="0" destOrd="0" presId="urn:microsoft.com/office/officeart/2005/8/layout/pyramid3"/>
    <dgm:cxn modelId="{FB3899FE-D545-4057-A213-13D94358EFDB}" srcId="{B8AB5EA1-097F-4DCC-B15F-E288F91E5330}" destId="{6797B105-794A-440B-9235-E9BCADF7355C}" srcOrd="2" destOrd="0" parTransId="{19A8414B-9FE8-4639-9838-EA379F4C63AF}" sibTransId="{95263142-79D5-4D41-B19A-C6A4512B1632}"/>
    <dgm:cxn modelId="{C4979C2D-F383-4CAD-A0C3-624F7FAACF5A}" srcId="{B8AB5EA1-097F-4DCC-B15F-E288F91E5330}" destId="{74254664-B155-47A5-BDA0-E14A6452F637}" srcOrd="0" destOrd="0" parTransId="{3215383A-CB64-46EB-8079-9C739E2E6F0A}" sibTransId="{60F8E04E-E721-411B-83EF-334C9529DDCA}"/>
    <dgm:cxn modelId="{8DBB6909-1177-4B86-B021-0205069F5255}" type="presOf" srcId="{6797B105-794A-440B-9235-E9BCADF7355C}" destId="{5E1A0EB7-35B8-4C9C-B60C-F2AA681171E8}" srcOrd="1" destOrd="0" presId="urn:microsoft.com/office/officeart/2005/8/layout/pyramid3"/>
    <dgm:cxn modelId="{8FDD270F-5C55-4D03-A4E2-B82F258723B3}" type="presOf" srcId="{1522E6C1-21DC-4A3A-AB9E-B2FF73FA711C}" destId="{335D7411-420C-405A-BAEC-7455C6B2A016}" srcOrd="0" destOrd="0" presId="urn:microsoft.com/office/officeart/2005/8/layout/pyramid3"/>
    <dgm:cxn modelId="{08C3BCF1-ABB7-4897-8873-0F48CB8EFF92}" srcId="{B8AB5EA1-097F-4DCC-B15F-E288F91E5330}" destId="{13229BE5-CD87-4EC8-873B-D0A60A99AF6A}" srcOrd="4" destOrd="0" parTransId="{87446228-CAE2-418E-8716-0CA87389F01E}" sibTransId="{A28E00A7-7EEE-486C-A76B-CA6562D5C3EF}"/>
    <dgm:cxn modelId="{315C7446-E5DB-4E98-A655-E4BBB4C55048}" type="presOf" srcId="{1522E6C1-21DC-4A3A-AB9E-B2FF73FA711C}" destId="{801401F9-874F-4EA4-A7EE-9B44B288AFDC}" srcOrd="1" destOrd="0" presId="urn:microsoft.com/office/officeart/2005/8/layout/pyramid3"/>
    <dgm:cxn modelId="{B98FF83A-CC69-4432-B64B-06E845CBF798}" type="presOf" srcId="{1299DD3C-1829-4255-8A8B-124BA4C17649}" destId="{AA58FE6B-A279-4174-8B3A-B6EC22B6945E}" srcOrd="1" destOrd="0" presId="urn:microsoft.com/office/officeart/2005/8/layout/pyramid3"/>
    <dgm:cxn modelId="{89C4ABA8-291A-41AF-B209-57F4C4A1BBF0}" type="presOf" srcId="{13229BE5-CD87-4EC8-873B-D0A60A99AF6A}" destId="{A8BA42C8-49BA-4DC5-9A76-66D2E056C86F}" srcOrd="0" destOrd="0" presId="urn:microsoft.com/office/officeart/2005/8/layout/pyramid3"/>
    <dgm:cxn modelId="{F7FBCA4F-696E-487D-9EB1-5B0CCFCB5699}" srcId="{B8AB5EA1-097F-4DCC-B15F-E288F91E5330}" destId="{1522E6C1-21DC-4A3A-AB9E-B2FF73FA711C}" srcOrd="1" destOrd="0" parTransId="{020E0527-F285-473F-8E7B-E9C991418362}" sibTransId="{795FDF55-C8C3-4603-95F8-8A9855EBC7E5}"/>
    <dgm:cxn modelId="{CA840E4F-AED5-437C-94F5-B991B97B9E79}" type="presOf" srcId="{6797B105-794A-440B-9235-E9BCADF7355C}" destId="{DA9B7737-3F8D-4019-9B92-BB5DD5385085}" srcOrd="0" destOrd="0" presId="urn:microsoft.com/office/officeart/2005/8/layout/pyramid3"/>
    <dgm:cxn modelId="{7EAF8764-133D-4DF2-B8E4-38991C039C28}" srcId="{B8AB5EA1-097F-4DCC-B15F-E288F91E5330}" destId="{1299DD3C-1829-4255-8A8B-124BA4C17649}" srcOrd="3" destOrd="0" parTransId="{C6F877A0-E561-4059-9FC4-AB37A24755A9}" sibTransId="{64C2056E-4266-4BAD-86F7-30C4FC76359F}"/>
    <dgm:cxn modelId="{BA17B4F7-1B77-4532-A983-DEC2D76383BC}" type="presOf" srcId="{B8AB5EA1-097F-4DCC-B15F-E288F91E5330}" destId="{E4DEA057-F752-4CB3-97F8-C0BCE6BB4E2A}" srcOrd="0" destOrd="0" presId="urn:microsoft.com/office/officeart/2005/8/layout/pyramid3"/>
    <dgm:cxn modelId="{48AB6C8C-9651-47A2-94FB-D513A200E26A}" type="presParOf" srcId="{E4DEA057-F752-4CB3-97F8-C0BCE6BB4E2A}" destId="{6C3D49CB-8D7F-4F13-A2D6-ACA8777FE073}" srcOrd="0" destOrd="0" presId="urn:microsoft.com/office/officeart/2005/8/layout/pyramid3"/>
    <dgm:cxn modelId="{3EA447E6-6342-4118-B053-0F0F41A01910}" type="presParOf" srcId="{6C3D49CB-8D7F-4F13-A2D6-ACA8777FE073}" destId="{16AA5C25-78F8-4602-8E16-25F40F2A9936}" srcOrd="0" destOrd="0" presId="urn:microsoft.com/office/officeart/2005/8/layout/pyramid3"/>
    <dgm:cxn modelId="{CA3ACF0F-31D7-4961-B47E-71B5B3D0C047}" type="presParOf" srcId="{6C3D49CB-8D7F-4F13-A2D6-ACA8777FE073}" destId="{4BF6BD78-AF3D-4599-B98C-E6AB945000F2}" srcOrd="1" destOrd="0" presId="urn:microsoft.com/office/officeart/2005/8/layout/pyramid3"/>
    <dgm:cxn modelId="{E28BC8BE-A89A-40D8-9A19-E0C6EF6E5348}" type="presParOf" srcId="{E4DEA057-F752-4CB3-97F8-C0BCE6BB4E2A}" destId="{C5A7F64B-15EC-47B5-AC3F-165FF6016489}" srcOrd="1" destOrd="0" presId="urn:microsoft.com/office/officeart/2005/8/layout/pyramid3"/>
    <dgm:cxn modelId="{83556697-02BD-4925-AFF1-B85882320939}" type="presParOf" srcId="{C5A7F64B-15EC-47B5-AC3F-165FF6016489}" destId="{335D7411-420C-405A-BAEC-7455C6B2A016}" srcOrd="0" destOrd="0" presId="urn:microsoft.com/office/officeart/2005/8/layout/pyramid3"/>
    <dgm:cxn modelId="{82DD4B64-4D32-47DC-9537-CD7231C89466}" type="presParOf" srcId="{C5A7F64B-15EC-47B5-AC3F-165FF6016489}" destId="{801401F9-874F-4EA4-A7EE-9B44B288AFDC}" srcOrd="1" destOrd="0" presId="urn:microsoft.com/office/officeart/2005/8/layout/pyramid3"/>
    <dgm:cxn modelId="{CED70B9A-BCEF-4130-930E-B07D514AD042}" type="presParOf" srcId="{E4DEA057-F752-4CB3-97F8-C0BCE6BB4E2A}" destId="{D05D5F62-F9A3-4B78-9BA2-25D8DAC7D3C1}" srcOrd="2" destOrd="0" presId="urn:microsoft.com/office/officeart/2005/8/layout/pyramid3"/>
    <dgm:cxn modelId="{AE50F551-D99A-4A84-BC34-4E6C2536E94C}" type="presParOf" srcId="{D05D5F62-F9A3-4B78-9BA2-25D8DAC7D3C1}" destId="{DA9B7737-3F8D-4019-9B92-BB5DD5385085}" srcOrd="0" destOrd="0" presId="urn:microsoft.com/office/officeart/2005/8/layout/pyramid3"/>
    <dgm:cxn modelId="{C2D1FE34-6909-4522-A6B8-15AC57DA5645}" type="presParOf" srcId="{D05D5F62-F9A3-4B78-9BA2-25D8DAC7D3C1}" destId="{5E1A0EB7-35B8-4C9C-B60C-F2AA681171E8}" srcOrd="1" destOrd="0" presId="urn:microsoft.com/office/officeart/2005/8/layout/pyramid3"/>
    <dgm:cxn modelId="{8843BD14-1723-4997-835E-45F317EDE17E}" type="presParOf" srcId="{E4DEA057-F752-4CB3-97F8-C0BCE6BB4E2A}" destId="{960F69A9-5B84-4041-8E69-ADFA5AD20F19}" srcOrd="3" destOrd="0" presId="urn:microsoft.com/office/officeart/2005/8/layout/pyramid3"/>
    <dgm:cxn modelId="{D3E64D66-BB25-4E20-8D53-7E7E3D1A6CF2}" type="presParOf" srcId="{960F69A9-5B84-4041-8E69-ADFA5AD20F19}" destId="{124B4732-E04D-42F1-826A-D7BB62F14F96}" srcOrd="0" destOrd="0" presId="urn:microsoft.com/office/officeart/2005/8/layout/pyramid3"/>
    <dgm:cxn modelId="{845F0379-0D0F-48F5-AD57-9F044DA3A959}" type="presParOf" srcId="{960F69A9-5B84-4041-8E69-ADFA5AD20F19}" destId="{AA58FE6B-A279-4174-8B3A-B6EC22B6945E}" srcOrd="1" destOrd="0" presId="urn:microsoft.com/office/officeart/2005/8/layout/pyramid3"/>
    <dgm:cxn modelId="{45A35AD2-1402-4350-A2F4-8529D8FD3511}" type="presParOf" srcId="{E4DEA057-F752-4CB3-97F8-C0BCE6BB4E2A}" destId="{088E45F0-F601-46EA-8E5A-A0F92FB0279A}" srcOrd="4" destOrd="0" presId="urn:microsoft.com/office/officeart/2005/8/layout/pyramid3"/>
    <dgm:cxn modelId="{23D83966-0F81-42E4-B0E1-E22786163ED5}" type="presParOf" srcId="{088E45F0-F601-46EA-8E5A-A0F92FB0279A}" destId="{A8BA42C8-49BA-4DC5-9A76-66D2E056C86F}" srcOrd="0" destOrd="0" presId="urn:microsoft.com/office/officeart/2005/8/layout/pyramid3"/>
    <dgm:cxn modelId="{0BF99237-B2CF-4A98-B3ED-01F3CA252B26}" type="presParOf" srcId="{088E45F0-F601-46EA-8E5A-A0F92FB0279A}" destId="{A9F717C5-921B-420B-865E-891EC1181F9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AB5EA1-097F-4DCC-B15F-E288F91E5330}" type="doc">
      <dgm:prSet loTypeId="urn:microsoft.com/office/officeart/2005/8/layout/pyramid3" loCatId="pyramid" qsTypeId="urn:microsoft.com/office/officeart/2005/8/quickstyle/simple1" qsCatId="simple" csTypeId="urn:microsoft.com/office/officeart/2005/8/colors/colorful2" csCatId="colorful" phldr="1"/>
      <dgm:spPr/>
    </dgm:pt>
    <dgm:pt modelId="{74254664-B155-47A5-BDA0-E14A6452F637}">
      <dgm:prSet phldrT="[Text]"/>
      <dgm:spPr/>
      <dgm:t>
        <a:bodyPr/>
        <a:lstStyle/>
        <a:p>
          <a:r>
            <a:rPr lang="cs-CZ" dirty="0"/>
            <a:t>Inspirace</a:t>
          </a:r>
        </a:p>
      </dgm:t>
    </dgm:pt>
    <dgm:pt modelId="{3215383A-CB64-46EB-8079-9C739E2E6F0A}" type="parTrans" cxnId="{C4979C2D-F383-4CAD-A0C3-624F7FAACF5A}">
      <dgm:prSet/>
      <dgm:spPr/>
      <dgm:t>
        <a:bodyPr/>
        <a:lstStyle/>
        <a:p>
          <a:endParaRPr lang="cs-CZ"/>
        </a:p>
      </dgm:t>
    </dgm:pt>
    <dgm:pt modelId="{60F8E04E-E721-411B-83EF-334C9529DDCA}" type="sibTrans" cxnId="{C4979C2D-F383-4CAD-A0C3-624F7FAACF5A}">
      <dgm:prSet/>
      <dgm:spPr/>
      <dgm:t>
        <a:bodyPr/>
        <a:lstStyle/>
        <a:p>
          <a:endParaRPr lang="cs-CZ"/>
        </a:p>
      </dgm:t>
    </dgm:pt>
    <dgm:pt modelId="{1522E6C1-21DC-4A3A-AB9E-B2FF73FA711C}">
      <dgm:prSet phldrT="[Text]"/>
      <dgm:spPr/>
      <dgm:t>
        <a:bodyPr/>
        <a:lstStyle/>
        <a:p>
          <a:r>
            <a:rPr lang="cs-CZ" dirty="0"/>
            <a:t>Získávání informací</a:t>
          </a:r>
        </a:p>
      </dgm:t>
    </dgm:pt>
    <dgm:pt modelId="{020E0527-F285-473F-8E7B-E9C991418362}" type="parTrans" cxnId="{F7FBCA4F-696E-487D-9EB1-5B0CCFCB5699}">
      <dgm:prSet/>
      <dgm:spPr/>
      <dgm:t>
        <a:bodyPr/>
        <a:lstStyle/>
        <a:p>
          <a:endParaRPr lang="cs-CZ"/>
        </a:p>
      </dgm:t>
    </dgm:pt>
    <dgm:pt modelId="{795FDF55-C8C3-4603-95F8-8A9855EBC7E5}" type="sibTrans" cxnId="{F7FBCA4F-696E-487D-9EB1-5B0CCFCB5699}">
      <dgm:prSet/>
      <dgm:spPr/>
      <dgm:t>
        <a:bodyPr/>
        <a:lstStyle/>
        <a:p>
          <a:endParaRPr lang="cs-CZ"/>
        </a:p>
      </dgm:t>
    </dgm:pt>
    <dgm:pt modelId="{6797B105-794A-440B-9235-E9BCADF7355C}">
      <dgm:prSet phldrT="[Text]"/>
      <dgm:spPr/>
      <dgm:t>
        <a:bodyPr/>
        <a:lstStyle/>
        <a:p>
          <a:r>
            <a:rPr lang="cs-CZ" dirty="0" err="1"/>
            <a:t>Booking</a:t>
          </a:r>
          <a:endParaRPr lang="cs-CZ" dirty="0"/>
        </a:p>
      </dgm:t>
    </dgm:pt>
    <dgm:pt modelId="{19A8414B-9FE8-4639-9838-EA379F4C63AF}" type="parTrans" cxnId="{FB3899FE-D545-4057-A213-13D94358EFDB}">
      <dgm:prSet/>
      <dgm:spPr/>
      <dgm:t>
        <a:bodyPr/>
        <a:lstStyle/>
        <a:p>
          <a:endParaRPr lang="cs-CZ"/>
        </a:p>
      </dgm:t>
    </dgm:pt>
    <dgm:pt modelId="{95263142-79D5-4D41-B19A-C6A4512B1632}" type="sibTrans" cxnId="{FB3899FE-D545-4057-A213-13D94358EFDB}">
      <dgm:prSet/>
      <dgm:spPr/>
      <dgm:t>
        <a:bodyPr/>
        <a:lstStyle/>
        <a:p>
          <a:endParaRPr lang="cs-CZ"/>
        </a:p>
      </dgm:t>
    </dgm:pt>
    <dgm:pt modelId="{1299DD3C-1829-4255-8A8B-124BA4C17649}">
      <dgm:prSet/>
      <dgm:spPr/>
      <dgm:t>
        <a:bodyPr/>
        <a:lstStyle/>
        <a:p>
          <a:r>
            <a:rPr lang="cs-CZ" dirty="0"/>
            <a:t>Pobyt v destinaci</a:t>
          </a:r>
        </a:p>
      </dgm:t>
    </dgm:pt>
    <dgm:pt modelId="{C6F877A0-E561-4059-9FC4-AB37A24755A9}" type="parTrans" cxnId="{7EAF8764-133D-4DF2-B8E4-38991C039C28}">
      <dgm:prSet/>
      <dgm:spPr/>
      <dgm:t>
        <a:bodyPr/>
        <a:lstStyle/>
        <a:p>
          <a:endParaRPr lang="cs-CZ"/>
        </a:p>
      </dgm:t>
    </dgm:pt>
    <dgm:pt modelId="{64C2056E-4266-4BAD-86F7-30C4FC76359F}" type="sibTrans" cxnId="{7EAF8764-133D-4DF2-B8E4-38991C039C28}">
      <dgm:prSet/>
      <dgm:spPr/>
      <dgm:t>
        <a:bodyPr/>
        <a:lstStyle/>
        <a:p>
          <a:endParaRPr lang="cs-CZ"/>
        </a:p>
      </dgm:t>
    </dgm:pt>
    <dgm:pt modelId="{13229BE5-CD87-4EC8-873B-D0A60A99AF6A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cs-CZ" sz="1000" dirty="0"/>
            <a:t>Post-nákupní chování</a:t>
          </a:r>
        </a:p>
      </dgm:t>
    </dgm:pt>
    <dgm:pt modelId="{87446228-CAE2-418E-8716-0CA87389F01E}" type="parTrans" cxnId="{08C3BCF1-ABB7-4897-8873-0F48CB8EFF92}">
      <dgm:prSet/>
      <dgm:spPr/>
      <dgm:t>
        <a:bodyPr/>
        <a:lstStyle/>
        <a:p>
          <a:endParaRPr lang="cs-CZ"/>
        </a:p>
      </dgm:t>
    </dgm:pt>
    <dgm:pt modelId="{A28E00A7-7EEE-486C-A76B-CA6562D5C3EF}" type="sibTrans" cxnId="{08C3BCF1-ABB7-4897-8873-0F48CB8EFF92}">
      <dgm:prSet/>
      <dgm:spPr/>
      <dgm:t>
        <a:bodyPr/>
        <a:lstStyle/>
        <a:p>
          <a:endParaRPr lang="cs-CZ"/>
        </a:p>
      </dgm:t>
    </dgm:pt>
    <dgm:pt modelId="{E4DEA057-F752-4CB3-97F8-C0BCE6BB4E2A}" type="pres">
      <dgm:prSet presAssocID="{B8AB5EA1-097F-4DCC-B15F-E288F91E5330}" presName="Name0" presStyleCnt="0">
        <dgm:presLayoutVars>
          <dgm:dir/>
          <dgm:animLvl val="lvl"/>
          <dgm:resizeHandles val="exact"/>
        </dgm:presLayoutVars>
      </dgm:prSet>
      <dgm:spPr/>
    </dgm:pt>
    <dgm:pt modelId="{6C3D49CB-8D7F-4F13-A2D6-ACA8777FE073}" type="pres">
      <dgm:prSet presAssocID="{74254664-B155-47A5-BDA0-E14A6452F637}" presName="Name8" presStyleCnt="0"/>
      <dgm:spPr/>
    </dgm:pt>
    <dgm:pt modelId="{16AA5C25-78F8-4602-8E16-25F40F2A9936}" type="pres">
      <dgm:prSet presAssocID="{74254664-B155-47A5-BDA0-E14A6452F63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F6BD78-AF3D-4599-B98C-E6AB945000F2}" type="pres">
      <dgm:prSet presAssocID="{74254664-B155-47A5-BDA0-E14A6452F6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A7F64B-15EC-47B5-AC3F-165FF6016489}" type="pres">
      <dgm:prSet presAssocID="{1522E6C1-21DC-4A3A-AB9E-B2FF73FA711C}" presName="Name8" presStyleCnt="0"/>
      <dgm:spPr/>
    </dgm:pt>
    <dgm:pt modelId="{335D7411-420C-405A-BAEC-7455C6B2A016}" type="pres">
      <dgm:prSet presAssocID="{1522E6C1-21DC-4A3A-AB9E-B2FF73FA711C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1401F9-874F-4EA4-A7EE-9B44B288AFDC}" type="pres">
      <dgm:prSet presAssocID="{1522E6C1-21DC-4A3A-AB9E-B2FF73FA71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5D5F62-F9A3-4B78-9BA2-25D8DAC7D3C1}" type="pres">
      <dgm:prSet presAssocID="{6797B105-794A-440B-9235-E9BCADF7355C}" presName="Name8" presStyleCnt="0"/>
      <dgm:spPr/>
    </dgm:pt>
    <dgm:pt modelId="{DA9B7737-3F8D-4019-9B92-BB5DD5385085}" type="pres">
      <dgm:prSet presAssocID="{6797B105-794A-440B-9235-E9BCADF7355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1A0EB7-35B8-4C9C-B60C-F2AA681171E8}" type="pres">
      <dgm:prSet presAssocID="{6797B105-794A-440B-9235-E9BCADF735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0F69A9-5B84-4041-8E69-ADFA5AD20F19}" type="pres">
      <dgm:prSet presAssocID="{1299DD3C-1829-4255-8A8B-124BA4C17649}" presName="Name8" presStyleCnt="0"/>
      <dgm:spPr/>
    </dgm:pt>
    <dgm:pt modelId="{124B4732-E04D-42F1-826A-D7BB62F14F96}" type="pres">
      <dgm:prSet presAssocID="{1299DD3C-1829-4255-8A8B-124BA4C1764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58FE6B-A279-4174-8B3A-B6EC22B6945E}" type="pres">
      <dgm:prSet presAssocID="{1299DD3C-1829-4255-8A8B-124BA4C176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8E45F0-F601-46EA-8E5A-A0F92FB0279A}" type="pres">
      <dgm:prSet presAssocID="{13229BE5-CD87-4EC8-873B-D0A60A99AF6A}" presName="Name8" presStyleCnt="0"/>
      <dgm:spPr/>
    </dgm:pt>
    <dgm:pt modelId="{A8BA42C8-49BA-4DC5-9A76-66D2E056C86F}" type="pres">
      <dgm:prSet presAssocID="{13229BE5-CD87-4EC8-873B-D0A60A99AF6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F717C5-921B-420B-865E-891EC1181F94}" type="pres">
      <dgm:prSet presAssocID="{13229BE5-CD87-4EC8-873B-D0A60A99AF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BE068FA-4BFF-4506-A62B-C7FAFD825BDA}" type="presOf" srcId="{6797B105-794A-440B-9235-E9BCADF7355C}" destId="{5E1A0EB7-35B8-4C9C-B60C-F2AA681171E8}" srcOrd="1" destOrd="0" presId="urn:microsoft.com/office/officeart/2005/8/layout/pyramid3"/>
    <dgm:cxn modelId="{C01FBB4C-A6BC-4257-B6D7-5084247BC80D}" type="presOf" srcId="{6797B105-794A-440B-9235-E9BCADF7355C}" destId="{DA9B7737-3F8D-4019-9B92-BB5DD5385085}" srcOrd="0" destOrd="0" presId="urn:microsoft.com/office/officeart/2005/8/layout/pyramid3"/>
    <dgm:cxn modelId="{C4979C2D-F383-4CAD-A0C3-624F7FAACF5A}" srcId="{B8AB5EA1-097F-4DCC-B15F-E288F91E5330}" destId="{74254664-B155-47A5-BDA0-E14A6452F637}" srcOrd="0" destOrd="0" parTransId="{3215383A-CB64-46EB-8079-9C739E2E6F0A}" sibTransId="{60F8E04E-E721-411B-83EF-334C9529DDCA}"/>
    <dgm:cxn modelId="{4AAB4055-C67B-4DFB-A27C-B587E215A0FC}" type="presOf" srcId="{1299DD3C-1829-4255-8A8B-124BA4C17649}" destId="{AA58FE6B-A279-4174-8B3A-B6EC22B6945E}" srcOrd="1" destOrd="0" presId="urn:microsoft.com/office/officeart/2005/8/layout/pyramid3"/>
    <dgm:cxn modelId="{7EAF8764-133D-4DF2-B8E4-38991C039C28}" srcId="{B8AB5EA1-097F-4DCC-B15F-E288F91E5330}" destId="{1299DD3C-1829-4255-8A8B-124BA4C17649}" srcOrd="3" destOrd="0" parTransId="{C6F877A0-E561-4059-9FC4-AB37A24755A9}" sibTransId="{64C2056E-4266-4BAD-86F7-30C4FC76359F}"/>
    <dgm:cxn modelId="{F7FBCA4F-696E-487D-9EB1-5B0CCFCB5699}" srcId="{B8AB5EA1-097F-4DCC-B15F-E288F91E5330}" destId="{1522E6C1-21DC-4A3A-AB9E-B2FF73FA711C}" srcOrd="1" destOrd="0" parTransId="{020E0527-F285-473F-8E7B-E9C991418362}" sibTransId="{795FDF55-C8C3-4603-95F8-8A9855EBC7E5}"/>
    <dgm:cxn modelId="{8CA45FF8-CE65-4423-93C8-0D253F480DB1}" type="presOf" srcId="{74254664-B155-47A5-BDA0-E14A6452F637}" destId="{16AA5C25-78F8-4602-8E16-25F40F2A9936}" srcOrd="0" destOrd="0" presId="urn:microsoft.com/office/officeart/2005/8/layout/pyramid3"/>
    <dgm:cxn modelId="{9F859942-FC8D-46B4-A716-044EE90171B0}" type="presOf" srcId="{13229BE5-CD87-4EC8-873B-D0A60A99AF6A}" destId="{A9F717C5-921B-420B-865E-891EC1181F94}" srcOrd="1" destOrd="0" presId="urn:microsoft.com/office/officeart/2005/8/layout/pyramid3"/>
    <dgm:cxn modelId="{223313B9-5429-4963-A323-769CB9CC616A}" type="presOf" srcId="{13229BE5-CD87-4EC8-873B-D0A60A99AF6A}" destId="{A8BA42C8-49BA-4DC5-9A76-66D2E056C86F}" srcOrd="0" destOrd="0" presId="urn:microsoft.com/office/officeart/2005/8/layout/pyramid3"/>
    <dgm:cxn modelId="{08C3BCF1-ABB7-4897-8873-0F48CB8EFF92}" srcId="{B8AB5EA1-097F-4DCC-B15F-E288F91E5330}" destId="{13229BE5-CD87-4EC8-873B-D0A60A99AF6A}" srcOrd="4" destOrd="0" parTransId="{87446228-CAE2-418E-8716-0CA87389F01E}" sibTransId="{A28E00A7-7EEE-486C-A76B-CA6562D5C3EF}"/>
    <dgm:cxn modelId="{DB1F1437-F2BC-476C-96A6-33ADF7E9BCC1}" type="presOf" srcId="{74254664-B155-47A5-BDA0-E14A6452F637}" destId="{4BF6BD78-AF3D-4599-B98C-E6AB945000F2}" srcOrd="1" destOrd="0" presId="urn:microsoft.com/office/officeart/2005/8/layout/pyramid3"/>
    <dgm:cxn modelId="{C90AE2F5-C836-48B0-B819-B0EAD7B3CEF5}" type="presOf" srcId="{B8AB5EA1-097F-4DCC-B15F-E288F91E5330}" destId="{E4DEA057-F752-4CB3-97F8-C0BCE6BB4E2A}" srcOrd="0" destOrd="0" presId="urn:microsoft.com/office/officeart/2005/8/layout/pyramid3"/>
    <dgm:cxn modelId="{56672BF7-8259-47C2-9C82-72DC6985BCF6}" type="presOf" srcId="{1299DD3C-1829-4255-8A8B-124BA4C17649}" destId="{124B4732-E04D-42F1-826A-D7BB62F14F96}" srcOrd="0" destOrd="0" presId="urn:microsoft.com/office/officeart/2005/8/layout/pyramid3"/>
    <dgm:cxn modelId="{03C3CA4D-67BD-4784-9360-670E1D2476CC}" type="presOf" srcId="{1522E6C1-21DC-4A3A-AB9E-B2FF73FA711C}" destId="{801401F9-874F-4EA4-A7EE-9B44B288AFDC}" srcOrd="1" destOrd="0" presId="urn:microsoft.com/office/officeart/2005/8/layout/pyramid3"/>
    <dgm:cxn modelId="{FB3899FE-D545-4057-A213-13D94358EFDB}" srcId="{B8AB5EA1-097F-4DCC-B15F-E288F91E5330}" destId="{6797B105-794A-440B-9235-E9BCADF7355C}" srcOrd="2" destOrd="0" parTransId="{19A8414B-9FE8-4639-9838-EA379F4C63AF}" sibTransId="{95263142-79D5-4D41-B19A-C6A4512B1632}"/>
    <dgm:cxn modelId="{361607AF-D074-437E-9288-513FF07C2110}" type="presOf" srcId="{1522E6C1-21DC-4A3A-AB9E-B2FF73FA711C}" destId="{335D7411-420C-405A-BAEC-7455C6B2A016}" srcOrd="0" destOrd="0" presId="urn:microsoft.com/office/officeart/2005/8/layout/pyramid3"/>
    <dgm:cxn modelId="{3E8CBAC5-36B6-4D7A-8BD4-B736768F2A6B}" type="presParOf" srcId="{E4DEA057-F752-4CB3-97F8-C0BCE6BB4E2A}" destId="{6C3D49CB-8D7F-4F13-A2D6-ACA8777FE073}" srcOrd="0" destOrd="0" presId="urn:microsoft.com/office/officeart/2005/8/layout/pyramid3"/>
    <dgm:cxn modelId="{CC458F63-B208-4695-B0C6-C37A068E654D}" type="presParOf" srcId="{6C3D49CB-8D7F-4F13-A2D6-ACA8777FE073}" destId="{16AA5C25-78F8-4602-8E16-25F40F2A9936}" srcOrd="0" destOrd="0" presId="urn:microsoft.com/office/officeart/2005/8/layout/pyramid3"/>
    <dgm:cxn modelId="{6F42862A-917B-4A76-A292-B80D3C491224}" type="presParOf" srcId="{6C3D49CB-8D7F-4F13-A2D6-ACA8777FE073}" destId="{4BF6BD78-AF3D-4599-B98C-E6AB945000F2}" srcOrd="1" destOrd="0" presId="urn:microsoft.com/office/officeart/2005/8/layout/pyramid3"/>
    <dgm:cxn modelId="{C57EF64D-E233-41B1-86BC-BDB93AFBCCE7}" type="presParOf" srcId="{E4DEA057-F752-4CB3-97F8-C0BCE6BB4E2A}" destId="{C5A7F64B-15EC-47B5-AC3F-165FF6016489}" srcOrd="1" destOrd="0" presId="urn:microsoft.com/office/officeart/2005/8/layout/pyramid3"/>
    <dgm:cxn modelId="{438F4B8F-D123-4ED5-BE17-A6CEA4394828}" type="presParOf" srcId="{C5A7F64B-15EC-47B5-AC3F-165FF6016489}" destId="{335D7411-420C-405A-BAEC-7455C6B2A016}" srcOrd="0" destOrd="0" presId="urn:microsoft.com/office/officeart/2005/8/layout/pyramid3"/>
    <dgm:cxn modelId="{4D555966-E595-4072-9D72-4F543C8EE051}" type="presParOf" srcId="{C5A7F64B-15EC-47B5-AC3F-165FF6016489}" destId="{801401F9-874F-4EA4-A7EE-9B44B288AFDC}" srcOrd="1" destOrd="0" presId="urn:microsoft.com/office/officeart/2005/8/layout/pyramid3"/>
    <dgm:cxn modelId="{F131F3FD-6E78-433E-8F8A-18E59A666994}" type="presParOf" srcId="{E4DEA057-F752-4CB3-97F8-C0BCE6BB4E2A}" destId="{D05D5F62-F9A3-4B78-9BA2-25D8DAC7D3C1}" srcOrd="2" destOrd="0" presId="urn:microsoft.com/office/officeart/2005/8/layout/pyramid3"/>
    <dgm:cxn modelId="{EA04428C-37AF-4AEB-B131-735D5B5349E4}" type="presParOf" srcId="{D05D5F62-F9A3-4B78-9BA2-25D8DAC7D3C1}" destId="{DA9B7737-3F8D-4019-9B92-BB5DD5385085}" srcOrd="0" destOrd="0" presId="urn:microsoft.com/office/officeart/2005/8/layout/pyramid3"/>
    <dgm:cxn modelId="{7722494F-E403-4499-9E9E-FC9917DAAA07}" type="presParOf" srcId="{D05D5F62-F9A3-4B78-9BA2-25D8DAC7D3C1}" destId="{5E1A0EB7-35B8-4C9C-B60C-F2AA681171E8}" srcOrd="1" destOrd="0" presId="urn:microsoft.com/office/officeart/2005/8/layout/pyramid3"/>
    <dgm:cxn modelId="{45EC943A-7D85-4C77-9D3E-E2BBD84F55CE}" type="presParOf" srcId="{E4DEA057-F752-4CB3-97F8-C0BCE6BB4E2A}" destId="{960F69A9-5B84-4041-8E69-ADFA5AD20F19}" srcOrd="3" destOrd="0" presId="urn:microsoft.com/office/officeart/2005/8/layout/pyramid3"/>
    <dgm:cxn modelId="{E918ABA8-EC80-4B40-AD44-F49918D0849D}" type="presParOf" srcId="{960F69A9-5B84-4041-8E69-ADFA5AD20F19}" destId="{124B4732-E04D-42F1-826A-D7BB62F14F96}" srcOrd="0" destOrd="0" presId="urn:microsoft.com/office/officeart/2005/8/layout/pyramid3"/>
    <dgm:cxn modelId="{6ED67359-152E-45F6-9A92-1E849D2960CB}" type="presParOf" srcId="{960F69A9-5B84-4041-8E69-ADFA5AD20F19}" destId="{AA58FE6B-A279-4174-8B3A-B6EC22B6945E}" srcOrd="1" destOrd="0" presId="urn:microsoft.com/office/officeart/2005/8/layout/pyramid3"/>
    <dgm:cxn modelId="{D8E8E431-DC88-4E98-8572-5ACE252201D7}" type="presParOf" srcId="{E4DEA057-F752-4CB3-97F8-C0BCE6BB4E2A}" destId="{088E45F0-F601-46EA-8E5A-A0F92FB0279A}" srcOrd="4" destOrd="0" presId="urn:microsoft.com/office/officeart/2005/8/layout/pyramid3"/>
    <dgm:cxn modelId="{1037E7AC-BE47-4EE8-A7F9-67B7B9A929D0}" type="presParOf" srcId="{088E45F0-F601-46EA-8E5A-A0F92FB0279A}" destId="{A8BA42C8-49BA-4DC5-9A76-66D2E056C86F}" srcOrd="0" destOrd="0" presId="urn:microsoft.com/office/officeart/2005/8/layout/pyramid3"/>
    <dgm:cxn modelId="{EE400C5C-2F54-4A02-8BED-3B767875DA9D}" type="presParOf" srcId="{088E45F0-F601-46EA-8E5A-A0F92FB0279A}" destId="{A9F717C5-921B-420B-865E-891EC1181F9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AB5EA1-097F-4DCC-B15F-E288F91E5330}" type="doc">
      <dgm:prSet loTypeId="urn:microsoft.com/office/officeart/2005/8/layout/pyramid3" loCatId="pyramid" qsTypeId="urn:microsoft.com/office/officeart/2005/8/quickstyle/simple1" qsCatId="simple" csTypeId="urn:microsoft.com/office/officeart/2005/8/colors/colorful2" csCatId="colorful" phldr="1"/>
      <dgm:spPr/>
    </dgm:pt>
    <dgm:pt modelId="{74254664-B155-47A5-BDA0-E14A6452F637}">
      <dgm:prSet phldrT="[Text]"/>
      <dgm:spPr/>
      <dgm:t>
        <a:bodyPr/>
        <a:lstStyle/>
        <a:p>
          <a:r>
            <a:rPr lang="cs-CZ" dirty="0"/>
            <a:t>Inspirace</a:t>
          </a:r>
        </a:p>
      </dgm:t>
    </dgm:pt>
    <dgm:pt modelId="{3215383A-CB64-46EB-8079-9C739E2E6F0A}" type="parTrans" cxnId="{C4979C2D-F383-4CAD-A0C3-624F7FAACF5A}">
      <dgm:prSet/>
      <dgm:spPr/>
      <dgm:t>
        <a:bodyPr/>
        <a:lstStyle/>
        <a:p>
          <a:endParaRPr lang="cs-CZ"/>
        </a:p>
      </dgm:t>
    </dgm:pt>
    <dgm:pt modelId="{60F8E04E-E721-411B-83EF-334C9529DDCA}" type="sibTrans" cxnId="{C4979C2D-F383-4CAD-A0C3-624F7FAACF5A}">
      <dgm:prSet/>
      <dgm:spPr/>
      <dgm:t>
        <a:bodyPr/>
        <a:lstStyle/>
        <a:p>
          <a:endParaRPr lang="cs-CZ"/>
        </a:p>
      </dgm:t>
    </dgm:pt>
    <dgm:pt modelId="{1522E6C1-21DC-4A3A-AB9E-B2FF73FA711C}">
      <dgm:prSet phldrT="[Text]"/>
      <dgm:spPr/>
      <dgm:t>
        <a:bodyPr/>
        <a:lstStyle/>
        <a:p>
          <a:r>
            <a:rPr lang="cs-CZ" dirty="0"/>
            <a:t>Získávání informací</a:t>
          </a:r>
        </a:p>
      </dgm:t>
    </dgm:pt>
    <dgm:pt modelId="{020E0527-F285-473F-8E7B-E9C991418362}" type="parTrans" cxnId="{F7FBCA4F-696E-487D-9EB1-5B0CCFCB5699}">
      <dgm:prSet/>
      <dgm:spPr/>
      <dgm:t>
        <a:bodyPr/>
        <a:lstStyle/>
        <a:p>
          <a:endParaRPr lang="cs-CZ"/>
        </a:p>
      </dgm:t>
    </dgm:pt>
    <dgm:pt modelId="{795FDF55-C8C3-4603-95F8-8A9855EBC7E5}" type="sibTrans" cxnId="{F7FBCA4F-696E-487D-9EB1-5B0CCFCB5699}">
      <dgm:prSet/>
      <dgm:spPr/>
      <dgm:t>
        <a:bodyPr/>
        <a:lstStyle/>
        <a:p>
          <a:endParaRPr lang="cs-CZ"/>
        </a:p>
      </dgm:t>
    </dgm:pt>
    <dgm:pt modelId="{6797B105-794A-440B-9235-E9BCADF7355C}">
      <dgm:prSet phldrT="[Text]"/>
      <dgm:spPr/>
      <dgm:t>
        <a:bodyPr/>
        <a:lstStyle/>
        <a:p>
          <a:r>
            <a:rPr lang="cs-CZ" dirty="0" err="1"/>
            <a:t>Booking</a:t>
          </a:r>
          <a:endParaRPr lang="cs-CZ" dirty="0"/>
        </a:p>
      </dgm:t>
    </dgm:pt>
    <dgm:pt modelId="{19A8414B-9FE8-4639-9838-EA379F4C63AF}" type="parTrans" cxnId="{FB3899FE-D545-4057-A213-13D94358EFDB}">
      <dgm:prSet/>
      <dgm:spPr/>
      <dgm:t>
        <a:bodyPr/>
        <a:lstStyle/>
        <a:p>
          <a:endParaRPr lang="cs-CZ"/>
        </a:p>
      </dgm:t>
    </dgm:pt>
    <dgm:pt modelId="{95263142-79D5-4D41-B19A-C6A4512B1632}" type="sibTrans" cxnId="{FB3899FE-D545-4057-A213-13D94358EFDB}">
      <dgm:prSet/>
      <dgm:spPr/>
      <dgm:t>
        <a:bodyPr/>
        <a:lstStyle/>
        <a:p>
          <a:endParaRPr lang="cs-CZ"/>
        </a:p>
      </dgm:t>
    </dgm:pt>
    <dgm:pt modelId="{1299DD3C-1829-4255-8A8B-124BA4C17649}">
      <dgm:prSet/>
      <dgm:spPr/>
      <dgm:t>
        <a:bodyPr/>
        <a:lstStyle/>
        <a:p>
          <a:r>
            <a:rPr lang="cs-CZ" dirty="0"/>
            <a:t>Pobyt v destinaci</a:t>
          </a:r>
        </a:p>
      </dgm:t>
    </dgm:pt>
    <dgm:pt modelId="{C6F877A0-E561-4059-9FC4-AB37A24755A9}" type="parTrans" cxnId="{7EAF8764-133D-4DF2-B8E4-38991C039C28}">
      <dgm:prSet/>
      <dgm:spPr/>
      <dgm:t>
        <a:bodyPr/>
        <a:lstStyle/>
        <a:p>
          <a:endParaRPr lang="cs-CZ"/>
        </a:p>
      </dgm:t>
    </dgm:pt>
    <dgm:pt modelId="{64C2056E-4266-4BAD-86F7-30C4FC76359F}" type="sibTrans" cxnId="{7EAF8764-133D-4DF2-B8E4-38991C039C28}">
      <dgm:prSet/>
      <dgm:spPr/>
      <dgm:t>
        <a:bodyPr/>
        <a:lstStyle/>
        <a:p>
          <a:endParaRPr lang="cs-CZ"/>
        </a:p>
      </dgm:t>
    </dgm:pt>
    <dgm:pt modelId="{13229BE5-CD87-4EC8-873B-D0A60A99AF6A}">
      <dgm:prSet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cs-CZ" sz="1000" dirty="0"/>
            <a:t>Post-nákupní chování</a:t>
          </a:r>
        </a:p>
      </dgm:t>
    </dgm:pt>
    <dgm:pt modelId="{87446228-CAE2-418E-8716-0CA87389F01E}" type="parTrans" cxnId="{08C3BCF1-ABB7-4897-8873-0F48CB8EFF92}">
      <dgm:prSet/>
      <dgm:spPr/>
      <dgm:t>
        <a:bodyPr/>
        <a:lstStyle/>
        <a:p>
          <a:endParaRPr lang="cs-CZ"/>
        </a:p>
      </dgm:t>
    </dgm:pt>
    <dgm:pt modelId="{A28E00A7-7EEE-486C-A76B-CA6562D5C3EF}" type="sibTrans" cxnId="{08C3BCF1-ABB7-4897-8873-0F48CB8EFF92}">
      <dgm:prSet/>
      <dgm:spPr/>
      <dgm:t>
        <a:bodyPr/>
        <a:lstStyle/>
        <a:p>
          <a:endParaRPr lang="cs-CZ"/>
        </a:p>
      </dgm:t>
    </dgm:pt>
    <dgm:pt modelId="{E4DEA057-F752-4CB3-97F8-C0BCE6BB4E2A}" type="pres">
      <dgm:prSet presAssocID="{B8AB5EA1-097F-4DCC-B15F-E288F91E5330}" presName="Name0" presStyleCnt="0">
        <dgm:presLayoutVars>
          <dgm:dir/>
          <dgm:animLvl val="lvl"/>
          <dgm:resizeHandles val="exact"/>
        </dgm:presLayoutVars>
      </dgm:prSet>
      <dgm:spPr/>
    </dgm:pt>
    <dgm:pt modelId="{6C3D49CB-8D7F-4F13-A2D6-ACA8777FE073}" type="pres">
      <dgm:prSet presAssocID="{74254664-B155-47A5-BDA0-E14A6452F637}" presName="Name8" presStyleCnt="0"/>
      <dgm:spPr/>
    </dgm:pt>
    <dgm:pt modelId="{16AA5C25-78F8-4602-8E16-25F40F2A9936}" type="pres">
      <dgm:prSet presAssocID="{74254664-B155-47A5-BDA0-E14A6452F63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F6BD78-AF3D-4599-B98C-E6AB945000F2}" type="pres">
      <dgm:prSet presAssocID="{74254664-B155-47A5-BDA0-E14A6452F6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A7F64B-15EC-47B5-AC3F-165FF6016489}" type="pres">
      <dgm:prSet presAssocID="{1522E6C1-21DC-4A3A-AB9E-B2FF73FA711C}" presName="Name8" presStyleCnt="0"/>
      <dgm:spPr/>
    </dgm:pt>
    <dgm:pt modelId="{335D7411-420C-405A-BAEC-7455C6B2A016}" type="pres">
      <dgm:prSet presAssocID="{1522E6C1-21DC-4A3A-AB9E-B2FF73FA711C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1401F9-874F-4EA4-A7EE-9B44B288AFDC}" type="pres">
      <dgm:prSet presAssocID="{1522E6C1-21DC-4A3A-AB9E-B2FF73FA71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5D5F62-F9A3-4B78-9BA2-25D8DAC7D3C1}" type="pres">
      <dgm:prSet presAssocID="{6797B105-794A-440B-9235-E9BCADF7355C}" presName="Name8" presStyleCnt="0"/>
      <dgm:spPr/>
    </dgm:pt>
    <dgm:pt modelId="{DA9B7737-3F8D-4019-9B92-BB5DD5385085}" type="pres">
      <dgm:prSet presAssocID="{6797B105-794A-440B-9235-E9BCADF7355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1A0EB7-35B8-4C9C-B60C-F2AA681171E8}" type="pres">
      <dgm:prSet presAssocID="{6797B105-794A-440B-9235-E9BCADF735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0F69A9-5B84-4041-8E69-ADFA5AD20F19}" type="pres">
      <dgm:prSet presAssocID="{1299DD3C-1829-4255-8A8B-124BA4C17649}" presName="Name8" presStyleCnt="0"/>
      <dgm:spPr/>
    </dgm:pt>
    <dgm:pt modelId="{124B4732-E04D-42F1-826A-D7BB62F14F96}" type="pres">
      <dgm:prSet presAssocID="{1299DD3C-1829-4255-8A8B-124BA4C17649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58FE6B-A279-4174-8B3A-B6EC22B6945E}" type="pres">
      <dgm:prSet presAssocID="{1299DD3C-1829-4255-8A8B-124BA4C176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8E45F0-F601-46EA-8E5A-A0F92FB0279A}" type="pres">
      <dgm:prSet presAssocID="{13229BE5-CD87-4EC8-873B-D0A60A99AF6A}" presName="Name8" presStyleCnt="0"/>
      <dgm:spPr/>
    </dgm:pt>
    <dgm:pt modelId="{A8BA42C8-49BA-4DC5-9A76-66D2E056C86F}" type="pres">
      <dgm:prSet presAssocID="{13229BE5-CD87-4EC8-873B-D0A60A99AF6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F717C5-921B-420B-865E-891EC1181F94}" type="pres">
      <dgm:prSet presAssocID="{13229BE5-CD87-4EC8-873B-D0A60A99AF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DBBCD3C-C032-4595-839C-239933177B22}" type="presOf" srcId="{13229BE5-CD87-4EC8-873B-D0A60A99AF6A}" destId="{A8BA42C8-49BA-4DC5-9A76-66D2E056C86F}" srcOrd="0" destOrd="0" presId="urn:microsoft.com/office/officeart/2005/8/layout/pyramid3"/>
    <dgm:cxn modelId="{79BAEBBB-BB39-44C1-B737-3930A4D63886}" type="presOf" srcId="{1299DD3C-1829-4255-8A8B-124BA4C17649}" destId="{124B4732-E04D-42F1-826A-D7BB62F14F96}" srcOrd="0" destOrd="0" presId="urn:microsoft.com/office/officeart/2005/8/layout/pyramid3"/>
    <dgm:cxn modelId="{FB3899FE-D545-4057-A213-13D94358EFDB}" srcId="{B8AB5EA1-097F-4DCC-B15F-E288F91E5330}" destId="{6797B105-794A-440B-9235-E9BCADF7355C}" srcOrd="2" destOrd="0" parTransId="{19A8414B-9FE8-4639-9838-EA379F4C63AF}" sibTransId="{95263142-79D5-4D41-B19A-C6A4512B1632}"/>
    <dgm:cxn modelId="{852D5E36-8ACB-4C7A-9C41-0BE8CEF79DC0}" type="presOf" srcId="{74254664-B155-47A5-BDA0-E14A6452F637}" destId="{4BF6BD78-AF3D-4599-B98C-E6AB945000F2}" srcOrd="1" destOrd="0" presId="urn:microsoft.com/office/officeart/2005/8/layout/pyramid3"/>
    <dgm:cxn modelId="{95E27845-0FCC-4C7C-9A80-1BC384DCB06F}" type="presOf" srcId="{6797B105-794A-440B-9235-E9BCADF7355C}" destId="{5E1A0EB7-35B8-4C9C-B60C-F2AA681171E8}" srcOrd="1" destOrd="0" presId="urn:microsoft.com/office/officeart/2005/8/layout/pyramid3"/>
    <dgm:cxn modelId="{3FA91768-315C-453C-9B7A-B2FB5E545500}" type="presOf" srcId="{74254664-B155-47A5-BDA0-E14A6452F637}" destId="{16AA5C25-78F8-4602-8E16-25F40F2A9936}" srcOrd="0" destOrd="0" presId="urn:microsoft.com/office/officeart/2005/8/layout/pyramid3"/>
    <dgm:cxn modelId="{C4979C2D-F383-4CAD-A0C3-624F7FAACF5A}" srcId="{B8AB5EA1-097F-4DCC-B15F-E288F91E5330}" destId="{74254664-B155-47A5-BDA0-E14A6452F637}" srcOrd="0" destOrd="0" parTransId="{3215383A-CB64-46EB-8079-9C739E2E6F0A}" sibTransId="{60F8E04E-E721-411B-83EF-334C9529DDCA}"/>
    <dgm:cxn modelId="{08C3BCF1-ABB7-4897-8873-0F48CB8EFF92}" srcId="{B8AB5EA1-097F-4DCC-B15F-E288F91E5330}" destId="{13229BE5-CD87-4EC8-873B-D0A60A99AF6A}" srcOrd="4" destOrd="0" parTransId="{87446228-CAE2-418E-8716-0CA87389F01E}" sibTransId="{A28E00A7-7EEE-486C-A76B-CA6562D5C3EF}"/>
    <dgm:cxn modelId="{D5E42CD8-21AC-48B4-9E64-CC480F7DC12F}" type="presOf" srcId="{B8AB5EA1-097F-4DCC-B15F-E288F91E5330}" destId="{E4DEA057-F752-4CB3-97F8-C0BCE6BB4E2A}" srcOrd="0" destOrd="0" presId="urn:microsoft.com/office/officeart/2005/8/layout/pyramid3"/>
    <dgm:cxn modelId="{227FBC7D-C228-4CEE-9293-8F2273506AE5}" type="presOf" srcId="{1522E6C1-21DC-4A3A-AB9E-B2FF73FA711C}" destId="{801401F9-874F-4EA4-A7EE-9B44B288AFDC}" srcOrd="1" destOrd="0" presId="urn:microsoft.com/office/officeart/2005/8/layout/pyramid3"/>
    <dgm:cxn modelId="{6BA1FE94-7EF8-4356-A226-C1F75DC300DB}" type="presOf" srcId="{13229BE5-CD87-4EC8-873B-D0A60A99AF6A}" destId="{A9F717C5-921B-420B-865E-891EC1181F94}" srcOrd="1" destOrd="0" presId="urn:microsoft.com/office/officeart/2005/8/layout/pyramid3"/>
    <dgm:cxn modelId="{F7FBCA4F-696E-487D-9EB1-5B0CCFCB5699}" srcId="{B8AB5EA1-097F-4DCC-B15F-E288F91E5330}" destId="{1522E6C1-21DC-4A3A-AB9E-B2FF73FA711C}" srcOrd="1" destOrd="0" parTransId="{020E0527-F285-473F-8E7B-E9C991418362}" sibTransId="{795FDF55-C8C3-4603-95F8-8A9855EBC7E5}"/>
    <dgm:cxn modelId="{CBE41490-D17F-4494-A3D1-580A792FBA07}" type="presOf" srcId="{1522E6C1-21DC-4A3A-AB9E-B2FF73FA711C}" destId="{335D7411-420C-405A-BAEC-7455C6B2A016}" srcOrd="0" destOrd="0" presId="urn:microsoft.com/office/officeart/2005/8/layout/pyramid3"/>
    <dgm:cxn modelId="{7EAF8764-133D-4DF2-B8E4-38991C039C28}" srcId="{B8AB5EA1-097F-4DCC-B15F-E288F91E5330}" destId="{1299DD3C-1829-4255-8A8B-124BA4C17649}" srcOrd="3" destOrd="0" parTransId="{C6F877A0-E561-4059-9FC4-AB37A24755A9}" sibTransId="{64C2056E-4266-4BAD-86F7-30C4FC76359F}"/>
    <dgm:cxn modelId="{2E985ECA-6BAA-4333-A5C7-19031C1CC757}" type="presOf" srcId="{1299DD3C-1829-4255-8A8B-124BA4C17649}" destId="{AA58FE6B-A279-4174-8B3A-B6EC22B6945E}" srcOrd="1" destOrd="0" presId="urn:microsoft.com/office/officeart/2005/8/layout/pyramid3"/>
    <dgm:cxn modelId="{EA19038D-23CA-4B43-893C-C9026A29D825}" type="presOf" srcId="{6797B105-794A-440B-9235-E9BCADF7355C}" destId="{DA9B7737-3F8D-4019-9B92-BB5DD5385085}" srcOrd="0" destOrd="0" presId="urn:microsoft.com/office/officeart/2005/8/layout/pyramid3"/>
    <dgm:cxn modelId="{9D7624FA-29B9-4125-9D8C-00A96F9D0D99}" type="presParOf" srcId="{E4DEA057-F752-4CB3-97F8-C0BCE6BB4E2A}" destId="{6C3D49CB-8D7F-4F13-A2D6-ACA8777FE073}" srcOrd="0" destOrd="0" presId="urn:microsoft.com/office/officeart/2005/8/layout/pyramid3"/>
    <dgm:cxn modelId="{5E7D2B2D-A79C-4A4B-AD36-89B9C0F61224}" type="presParOf" srcId="{6C3D49CB-8D7F-4F13-A2D6-ACA8777FE073}" destId="{16AA5C25-78F8-4602-8E16-25F40F2A9936}" srcOrd="0" destOrd="0" presId="urn:microsoft.com/office/officeart/2005/8/layout/pyramid3"/>
    <dgm:cxn modelId="{F3A2746B-DD4B-4D1D-BCC8-18398A985D61}" type="presParOf" srcId="{6C3D49CB-8D7F-4F13-A2D6-ACA8777FE073}" destId="{4BF6BD78-AF3D-4599-B98C-E6AB945000F2}" srcOrd="1" destOrd="0" presId="urn:microsoft.com/office/officeart/2005/8/layout/pyramid3"/>
    <dgm:cxn modelId="{BC2D4E70-21B4-4AD7-9969-2C95F4982E56}" type="presParOf" srcId="{E4DEA057-F752-4CB3-97F8-C0BCE6BB4E2A}" destId="{C5A7F64B-15EC-47B5-AC3F-165FF6016489}" srcOrd="1" destOrd="0" presId="urn:microsoft.com/office/officeart/2005/8/layout/pyramid3"/>
    <dgm:cxn modelId="{5CB439F2-E952-422F-9167-35482EB0C5B7}" type="presParOf" srcId="{C5A7F64B-15EC-47B5-AC3F-165FF6016489}" destId="{335D7411-420C-405A-BAEC-7455C6B2A016}" srcOrd="0" destOrd="0" presId="urn:microsoft.com/office/officeart/2005/8/layout/pyramid3"/>
    <dgm:cxn modelId="{5155A96E-1C5F-49F1-9E47-F119DB93D3D6}" type="presParOf" srcId="{C5A7F64B-15EC-47B5-AC3F-165FF6016489}" destId="{801401F9-874F-4EA4-A7EE-9B44B288AFDC}" srcOrd="1" destOrd="0" presId="urn:microsoft.com/office/officeart/2005/8/layout/pyramid3"/>
    <dgm:cxn modelId="{6732DBA7-ED81-4009-950B-E83E54A1D6E8}" type="presParOf" srcId="{E4DEA057-F752-4CB3-97F8-C0BCE6BB4E2A}" destId="{D05D5F62-F9A3-4B78-9BA2-25D8DAC7D3C1}" srcOrd="2" destOrd="0" presId="urn:microsoft.com/office/officeart/2005/8/layout/pyramid3"/>
    <dgm:cxn modelId="{9C720E62-0053-4740-A46D-0F2AB8C584E4}" type="presParOf" srcId="{D05D5F62-F9A3-4B78-9BA2-25D8DAC7D3C1}" destId="{DA9B7737-3F8D-4019-9B92-BB5DD5385085}" srcOrd="0" destOrd="0" presId="urn:microsoft.com/office/officeart/2005/8/layout/pyramid3"/>
    <dgm:cxn modelId="{773E5F9A-0196-4CCF-AEC6-2728016146AE}" type="presParOf" srcId="{D05D5F62-F9A3-4B78-9BA2-25D8DAC7D3C1}" destId="{5E1A0EB7-35B8-4C9C-B60C-F2AA681171E8}" srcOrd="1" destOrd="0" presId="urn:microsoft.com/office/officeart/2005/8/layout/pyramid3"/>
    <dgm:cxn modelId="{451330B2-F8CF-4DB8-9914-F29707BD470B}" type="presParOf" srcId="{E4DEA057-F752-4CB3-97F8-C0BCE6BB4E2A}" destId="{960F69A9-5B84-4041-8E69-ADFA5AD20F19}" srcOrd="3" destOrd="0" presId="urn:microsoft.com/office/officeart/2005/8/layout/pyramid3"/>
    <dgm:cxn modelId="{D02B457D-A86A-4850-BD9E-F59D42A5B76E}" type="presParOf" srcId="{960F69A9-5B84-4041-8E69-ADFA5AD20F19}" destId="{124B4732-E04D-42F1-826A-D7BB62F14F96}" srcOrd="0" destOrd="0" presId="urn:microsoft.com/office/officeart/2005/8/layout/pyramid3"/>
    <dgm:cxn modelId="{17EF9E5A-FCA2-459D-AE44-81778EBE93A7}" type="presParOf" srcId="{960F69A9-5B84-4041-8E69-ADFA5AD20F19}" destId="{AA58FE6B-A279-4174-8B3A-B6EC22B6945E}" srcOrd="1" destOrd="0" presId="urn:microsoft.com/office/officeart/2005/8/layout/pyramid3"/>
    <dgm:cxn modelId="{C82891DA-5D63-46BC-9629-16966549B125}" type="presParOf" srcId="{E4DEA057-F752-4CB3-97F8-C0BCE6BB4E2A}" destId="{088E45F0-F601-46EA-8E5A-A0F92FB0279A}" srcOrd="4" destOrd="0" presId="urn:microsoft.com/office/officeart/2005/8/layout/pyramid3"/>
    <dgm:cxn modelId="{500AC852-E44D-4089-9CAE-4A25063012FF}" type="presParOf" srcId="{088E45F0-F601-46EA-8E5A-A0F92FB0279A}" destId="{A8BA42C8-49BA-4DC5-9A76-66D2E056C86F}" srcOrd="0" destOrd="0" presId="urn:microsoft.com/office/officeart/2005/8/layout/pyramid3"/>
    <dgm:cxn modelId="{16CE7DB6-EE0D-4E0B-BA11-A52018DBC996}" type="presParOf" srcId="{088E45F0-F601-46EA-8E5A-A0F92FB0279A}" destId="{A9F717C5-921B-420B-865E-891EC1181F9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1D3E6F-61AC-4612-AE9B-2AFA215D0A86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E95C809C-03AB-4773-99BD-C1BCEA74D145}">
      <dgm:prSet phldrT="[Text]" custT="1"/>
      <dgm:spPr/>
      <dgm:t>
        <a:bodyPr/>
        <a:lstStyle/>
        <a:p>
          <a:r>
            <a:rPr lang="cs-CZ" sz="2400" dirty="0">
              <a:solidFill>
                <a:schemeClr val="bg1"/>
              </a:solidFill>
            </a:rPr>
            <a:t>Diferencovaný marketing</a:t>
          </a:r>
        </a:p>
      </dgm:t>
    </dgm:pt>
    <dgm:pt modelId="{3A35A879-4707-4E4E-8553-BF5A34E1295D}" type="parTrans" cxnId="{C200F896-954A-4F6B-9A31-A71F1658A459}">
      <dgm:prSet/>
      <dgm:spPr/>
      <dgm:t>
        <a:bodyPr/>
        <a:lstStyle/>
        <a:p>
          <a:endParaRPr lang="cs-CZ"/>
        </a:p>
      </dgm:t>
    </dgm:pt>
    <dgm:pt modelId="{9A37B0EA-DF09-4F5A-B375-88EE57241259}" type="sibTrans" cxnId="{C200F896-954A-4F6B-9A31-A71F1658A459}">
      <dgm:prSet/>
      <dgm:spPr/>
      <dgm:t>
        <a:bodyPr/>
        <a:lstStyle/>
        <a:p>
          <a:endParaRPr lang="cs-CZ"/>
        </a:p>
      </dgm:t>
    </dgm:pt>
    <dgm:pt modelId="{FBF4EB61-12FB-486C-906C-B4C93DA57847}">
      <dgm:prSet phldrT="[Text]" custT="1"/>
      <dgm:spPr/>
      <dgm:t>
        <a:bodyPr/>
        <a:lstStyle/>
        <a:p>
          <a:r>
            <a:rPr lang="cs-CZ" sz="1800" dirty="0" err="1">
              <a:solidFill>
                <a:schemeClr val="bg1"/>
              </a:solidFill>
            </a:rPr>
            <a:t>Niche</a:t>
          </a:r>
          <a:r>
            <a:rPr lang="cs-CZ" sz="1800" dirty="0">
              <a:solidFill>
                <a:schemeClr val="bg1"/>
              </a:solidFill>
            </a:rPr>
            <a:t> marketing</a:t>
          </a:r>
        </a:p>
      </dgm:t>
    </dgm:pt>
    <dgm:pt modelId="{C5A0E7AA-A40E-47FC-84CC-84731CC0F397}" type="parTrans" cxnId="{C0DB6125-E31F-482A-A322-3D99917FE15D}">
      <dgm:prSet/>
      <dgm:spPr/>
      <dgm:t>
        <a:bodyPr/>
        <a:lstStyle/>
        <a:p>
          <a:endParaRPr lang="cs-CZ"/>
        </a:p>
      </dgm:t>
    </dgm:pt>
    <dgm:pt modelId="{7963D1E3-4379-4DD2-A13B-58753CC704FF}" type="sibTrans" cxnId="{C0DB6125-E31F-482A-A322-3D99917FE15D}">
      <dgm:prSet/>
      <dgm:spPr/>
      <dgm:t>
        <a:bodyPr/>
        <a:lstStyle/>
        <a:p>
          <a:endParaRPr lang="cs-CZ"/>
        </a:p>
      </dgm:t>
    </dgm:pt>
    <dgm:pt modelId="{C86CB929-2DBC-4D1E-A190-65B28B357592}">
      <dgm:prSet phldrT="[Text]" custT="1"/>
      <dgm:spPr/>
      <dgm:t>
        <a:bodyPr/>
        <a:lstStyle/>
        <a:p>
          <a:r>
            <a:rPr lang="cs-CZ" sz="1100" dirty="0">
              <a:solidFill>
                <a:schemeClr val="bg1"/>
              </a:solidFill>
            </a:rPr>
            <a:t>Individuální </a:t>
          </a:r>
        </a:p>
        <a:p>
          <a:r>
            <a:rPr lang="cs-CZ" sz="1100" dirty="0">
              <a:solidFill>
                <a:schemeClr val="bg1"/>
              </a:solidFill>
            </a:rPr>
            <a:t>marketing</a:t>
          </a:r>
        </a:p>
      </dgm:t>
    </dgm:pt>
    <dgm:pt modelId="{63544300-10AF-4C34-B591-1D946475CF73}" type="parTrans" cxnId="{54D70473-29A8-4E7B-9BB6-40E597CFFC4A}">
      <dgm:prSet/>
      <dgm:spPr/>
      <dgm:t>
        <a:bodyPr/>
        <a:lstStyle/>
        <a:p>
          <a:endParaRPr lang="cs-CZ"/>
        </a:p>
      </dgm:t>
    </dgm:pt>
    <dgm:pt modelId="{D1E0A4C0-387D-430C-A0F6-2C7156F96702}" type="sibTrans" cxnId="{54D70473-29A8-4E7B-9BB6-40E597CFFC4A}">
      <dgm:prSet/>
      <dgm:spPr/>
      <dgm:t>
        <a:bodyPr/>
        <a:lstStyle/>
        <a:p>
          <a:endParaRPr lang="cs-CZ"/>
        </a:p>
      </dgm:t>
    </dgm:pt>
    <dgm:pt modelId="{A5ADF192-0667-4B60-A601-95BE27C78860}" type="pres">
      <dgm:prSet presAssocID="{671D3E6F-61AC-4612-AE9B-2AFA215D0A86}" presName="Name0" presStyleCnt="0">
        <dgm:presLayoutVars>
          <dgm:dir/>
          <dgm:animLvl val="lvl"/>
          <dgm:resizeHandles val="exact"/>
        </dgm:presLayoutVars>
      </dgm:prSet>
      <dgm:spPr/>
    </dgm:pt>
    <dgm:pt modelId="{3A3C7D5A-326A-4328-9124-384D270B8296}" type="pres">
      <dgm:prSet presAssocID="{E95C809C-03AB-4773-99BD-C1BCEA74D145}" presName="Name8" presStyleCnt="0"/>
      <dgm:spPr/>
    </dgm:pt>
    <dgm:pt modelId="{B3A3E889-86EC-4546-B5F3-373CAF9C9CEB}" type="pres">
      <dgm:prSet presAssocID="{E95C809C-03AB-4773-99BD-C1BCEA74D14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B8B651-472A-4356-90C5-009EBF74D566}" type="pres">
      <dgm:prSet presAssocID="{E95C809C-03AB-4773-99BD-C1BCEA74D1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950690-200E-4C2F-AB53-7E2380559CDB}" type="pres">
      <dgm:prSet presAssocID="{FBF4EB61-12FB-486C-906C-B4C93DA57847}" presName="Name8" presStyleCnt="0"/>
      <dgm:spPr/>
    </dgm:pt>
    <dgm:pt modelId="{536913F0-1049-41DE-985D-BEF9438CC847}" type="pres">
      <dgm:prSet presAssocID="{FBF4EB61-12FB-486C-906C-B4C93DA5784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91CBC0-E8E4-4E4B-9E9B-32827A1597A1}" type="pres">
      <dgm:prSet presAssocID="{FBF4EB61-12FB-486C-906C-B4C93DA578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E321B5-20D7-4A26-904F-ECC6028D56E7}" type="pres">
      <dgm:prSet presAssocID="{C86CB929-2DBC-4D1E-A190-65B28B357592}" presName="Name8" presStyleCnt="0"/>
      <dgm:spPr/>
    </dgm:pt>
    <dgm:pt modelId="{4C1EDED7-3067-4686-BC60-619DF4792127}" type="pres">
      <dgm:prSet presAssocID="{C86CB929-2DBC-4D1E-A190-65B28B35759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2E8A4A-8236-42D1-8D82-96EEB94FD83F}" type="pres">
      <dgm:prSet presAssocID="{C86CB929-2DBC-4D1E-A190-65B28B3575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0DB6125-E31F-482A-A322-3D99917FE15D}" srcId="{671D3E6F-61AC-4612-AE9B-2AFA215D0A86}" destId="{FBF4EB61-12FB-486C-906C-B4C93DA57847}" srcOrd="1" destOrd="0" parTransId="{C5A0E7AA-A40E-47FC-84CC-84731CC0F397}" sibTransId="{7963D1E3-4379-4DD2-A13B-58753CC704FF}"/>
    <dgm:cxn modelId="{67B850FE-0D0B-4274-83B5-49248A5000A4}" type="presOf" srcId="{C86CB929-2DBC-4D1E-A190-65B28B357592}" destId="{4C1EDED7-3067-4686-BC60-619DF4792127}" srcOrd="0" destOrd="0" presId="urn:microsoft.com/office/officeart/2005/8/layout/pyramid3"/>
    <dgm:cxn modelId="{F8E8738A-3F9D-48CA-82FC-1E54D7955833}" type="presOf" srcId="{671D3E6F-61AC-4612-AE9B-2AFA215D0A86}" destId="{A5ADF192-0667-4B60-A601-95BE27C78860}" srcOrd="0" destOrd="0" presId="urn:microsoft.com/office/officeart/2005/8/layout/pyramid3"/>
    <dgm:cxn modelId="{3D7C7B80-4156-47DE-A1F5-EA984C5FF659}" type="presOf" srcId="{FBF4EB61-12FB-486C-906C-B4C93DA57847}" destId="{536913F0-1049-41DE-985D-BEF9438CC847}" srcOrd="0" destOrd="0" presId="urn:microsoft.com/office/officeart/2005/8/layout/pyramid3"/>
    <dgm:cxn modelId="{C0717CEA-349E-44FC-A8D0-9C2C500AB10D}" type="presOf" srcId="{E95C809C-03AB-4773-99BD-C1BCEA74D145}" destId="{B3A3E889-86EC-4546-B5F3-373CAF9C9CEB}" srcOrd="0" destOrd="0" presId="urn:microsoft.com/office/officeart/2005/8/layout/pyramid3"/>
    <dgm:cxn modelId="{3B05C201-4261-4215-A880-A5951EEBCFDC}" type="presOf" srcId="{E95C809C-03AB-4773-99BD-C1BCEA74D145}" destId="{C0B8B651-472A-4356-90C5-009EBF74D566}" srcOrd="1" destOrd="0" presId="urn:microsoft.com/office/officeart/2005/8/layout/pyramid3"/>
    <dgm:cxn modelId="{F1D6E6E0-72D3-411F-9446-37407BC5212C}" type="presOf" srcId="{FBF4EB61-12FB-486C-906C-B4C93DA57847}" destId="{EC91CBC0-E8E4-4E4B-9E9B-32827A1597A1}" srcOrd="1" destOrd="0" presId="urn:microsoft.com/office/officeart/2005/8/layout/pyramid3"/>
    <dgm:cxn modelId="{C200F896-954A-4F6B-9A31-A71F1658A459}" srcId="{671D3E6F-61AC-4612-AE9B-2AFA215D0A86}" destId="{E95C809C-03AB-4773-99BD-C1BCEA74D145}" srcOrd="0" destOrd="0" parTransId="{3A35A879-4707-4E4E-8553-BF5A34E1295D}" sibTransId="{9A37B0EA-DF09-4F5A-B375-88EE57241259}"/>
    <dgm:cxn modelId="{54D70473-29A8-4E7B-9BB6-40E597CFFC4A}" srcId="{671D3E6F-61AC-4612-AE9B-2AFA215D0A86}" destId="{C86CB929-2DBC-4D1E-A190-65B28B357592}" srcOrd="2" destOrd="0" parTransId="{63544300-10AF-4C34-B591-1D946475CF73}" sibTransId="{D1E0A4C0-387D-430C-A0F6-2C7156F96702}"/>
    <dgm:cxn modelId="{CEEE9020-CF5F-4C03-B0B5-218DADCB0DD9}" type="presOf" srcId="{C86CB929-2DBC-4D1E-A190-65B28B357592}" destId="{C02E8A4A-8236-42D1-8D82-96EEB94FD83F}" srcOrd="1" destOrd="0" presId="urn:microsoft.com/office/officeart/2005/8/layout/pyramid3"/>
    <dgm:cxn modelId="{D7DDF241-B051-43B7-84F7-7810B395583A}" type="presParOf" srcId="{A5ADF192-0667-4B60-A601-95BE27C78860}" destId="{3A3C7D5A-326A-4328-9124-384D270B8296}" srcOrd="0" destOrd="0" presId="urn:microsoft.com/office/officeart/2005/8/layout/pyramid3"/>
    <dgm:cxn modelId="{5378BE7F-2860-4434-BF4C-1AB08FB6E2DF}" type="presParOf" srcId="{3A3C7D5A-326A-4328-9124-384D270B8296}" destId="{B3A3E889-86EC-4546-B5F3-373CAF9C9CEB}" srcOrd="0" destOrd="0" presId="urn:microsoft.com/office/officeart/2005/8/layout/pyramid3"/>
    <dgm:cxn modelId="{5F47A3BF-ECDB-4014-8EDB-BEE701B34759}" type="presParOf" srcId="{3A3C7D5A-326A-4328-9124-384D270B8296}" destId="{C0B8B651-472A-4356-90C5-009EBF74D566}" srcOrd="1" destOrd="0" presId="urn:microsoft.com/office/officeart/2005/8/layout/pyramid3"/>
    <dgm:cxn modelId="{361A8E60-7762-4111-AD59-1BD1C57523B4}" type="presParOf" srcId="{A5ADF192-0667-4B60-A601-95BE27C78860}" destId="{1E950690-200E-4C2F-AB53-7E2380559CDB}" srcOrd="1" destOrd="0" presId="urn:microsoft.com/office/officeart/2005/8/layout/pyramid3"/>
    <dgm:cxn modelId="{0E82ED1B-9D20-40E0-9092-BD5FDEBA3582}" type="presParOf" srcId="{1E950690-200E-4C2F-AB53-7E2380559CDB}" destId="{536913F0-1049-41DE-985D-BEF9438CC847}" srcOrd="0" destOrd="0" presId="urn:microsoft.com/office/officeart/2005/8/layout/pyramid3"/>
    <dgm:cxn modelId="{3300E911-05CA-4BDE-B12C-D1BD8B93880F}" type="presParOf" srcId="{1E950690-200E-4C2F-AB53-7E2380559CDB}" destId="{EC91CBC0-E8E4-4E4B-9E9B-32827A1597A1}" srcOrd="1" destOrd="0" presId="urn:microsoft.com/office/officeart/2005/8/layout/pyramid3"/>
    <dgm:cxn modelId="{38E54F9C-3559-478D-9B83-2A56BFBE3C9E}" type="presParOf" srcId="{A5ADF192-0667-4B60-A601-95BE27C78860}" destId="{32E321B5-20D7-4A26-904F-ECC6028D56E7}" srcOrd="2" destOrd="0" presId="urn:microsoft.com/office/officeart/2005/8/layout/pyramid3"/>
    <dgm:cxn modelId="{D2D3FAE7-C368-4BBC-A44A-E9760FD39ACE}" type="presParOf" srcId="{32E321B5-20D7-4A26-904F-ECC6028D56E7}" destId="{4C1EDED7-3067-4686-BC60-619DF4792127}" srcOrd="0" destOrd="0" presId="urn:microsoft.com/office/officeart/2005/8/layout/pyramid3"/>
    <dgm:cxn modelId="{E259C279-808A-4116-9490-B910C0B4E6CB}" type="presParOf" srcId="{32E321B5-20D7-4A26-904F-ECC6028D56E7}" destId="{C02E8A4A-8236-42D1-8D82-96EEB94FD83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A5C25-78F8-4602-8E16-25F40F2A9936}">
      <dsp:nvSpPr>
        <dsp:cNvPr id="0" name=""/>
        <dsp:cNvSpPr/>
      </dsp:nvSpPr>
      <dsp:spPr>
        <a:xfrm rot="10800000">
          <a:off x="0" y="0"/>
          <a:ext cx="3517289" cy="827380"/>
        </a:xfrm>
        <a:prstGeom prst="trapezoid">
          <a:avLst>
            <a:gd name="adj" fmla="val 425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Inspirace</a:t>
          </a:r>
        </a:p>
      </dsp:txBody>
      <dsp:txXfrm rot="-10800000">
        <a:off x="615525" y="0"/>
        <a:ext cx="2286237" cy="827380"/>
      </dsp:txXfrm>
    </dsp:sp>
    <dsp:sp modelId="{335D7411-420C-405A-BAEC-7455C6B2A016}">
      <dsp:nvSpPr>
        <dsp:cNvPr id="0" name=""/>
        <dsp:cNvSpPr/>
      </dsp:nvSpPr>
      <dsp:spPr>
        <a:xfrm rot="10800000">
          <a:off x="351728" y="827380"/>
          <a:ext cx="2813831" cy="827380"/>
        </a:xfrm>
        <a:prstGeom prst="trapezoid">
          <a:avLst>
            <a:gd name="adj" fmla="val 42511"/>
          </a:avLst>
        </a:prstGeom>
        <a:solidFill>
          <a:schemeClr val="accent2">
            <a:hueOff val="-3213186"/>
            <a:satOff val="3061"/>
            <a:lumOff val="-4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Získávání informací</a:t>
          </a:r>
        </a:p>
      </dsp:txBody>
      <dsp:txXfrm rot="-10800000">
        <a:off x="844149" y="827380"/>
        <a:ext cx="1828990" cy="827380"/>
      </dsp:txXfrm>
    </dsp:sp>
    <dsp:sp modelId="{DA9B7737-3F8D-4019-9B92-BB5DD5385085}">
      <dsp:nvSpPr>
        <dsp:cNvPr id="0" name=""/>
        <dsp:cNvSpPr/>
      </dsp:nvSpPr>
      <dsp:spPr>
        <a:xfrm rot="10800000">
          <a:off x="703457" y="1654760"/>
          <a:ext cx="2110373" cy="827380"/>
        </a:xfrm>
        <a:prstGeom prst="trapezoid">
          <a:avLst>
            <a:gd name="adj" fmla="val 42511"/>
          </a:avLst>
        </a:prstGeom>
        <a:solidFill>
          <a:schemeClr val="accent2">
            <a:hueOff val="-6426371"/>
            <a:satOff val="6122"/>
            <a:lumOff val="-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/>
            <a:t>Booking</a:t>
          </a:r>
          <a:endParaRPr lang="cs-CZ" sz="1700" kern="1200" dirty="0"/>
        </a:p>
      </dsp:txBody>
      <dsp:txXfrm rot="-10800000">
        <a:off x="1072773" y="1654760"/>
        <a:ext cx="1371742" cy="827380"/>
      </dsp:txXfrm>
    </dsp:sp>
    <dsp:sp modelId="{124B4732-E04D-42F1-826A-D7BB62F14F96}">
      <dsp:nvSpPr>
        <dsp:cNvPr id="0" name=""/>
        <dsp:cNvSpPr/>
      </dsp:nvSpPr>
      <dsp:spPr>
        <a:xfrm rot="10800000">
          <a:off x="1055186" y="2482141"/>
          <a:ext cx="1406915" cy="827380"/>
        </a:xfrm>
        <a:prstGeom prst="trapezoid">
          <a:avLst>
            <a:gd name="adj" fmla="val 42511"/>
          </a:avLst>
        </a:prstGeom>
        <a:solidFill>
          <a:schemeClr val="accent2">
            <a:hueOff val="-9639556"/>
            <a:satOff val="9184"/>
            <a:lumOff val="-132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Pobyt v destinaci</a:t>
          </a:r>
        </a:p>
      </dsp:txBody>
      <dsp:txXfrm rot="-10800000">
        <a:off x="1301396" y="2482141"/>
        <a:ext cx="914495" cy="827380"/>
      </dsp:txXfrm>
    </dsp:sp>
    <dsp:sp modelId="{A8BA42C8-49BA-4DC5-9A76-66D2E056C86F}">
      <dsp:nvSpPr>
        <dsp:cNvPr id="0" name=""/>
        <dsp:cNvSpPr/>
      </dsp:nvSpPr>
      <dsp:spPr>
        <a:xfrm rot="10800000">
          <a:off x="1406915" y="3309521"/>
          <a:ext cx="703457" cy="827380"/>
        </a:xfrm>
        <a:prstGeom prst="trapezoid">
          <a:avLst>
            <a:gd name="adj" fmla="val 50000"/>
          </a:avLst>
        </a:prstGeom>
        <a:solidFill>
          <a:schemeClr val="accent3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/>
            <a:t>Post-nákupní chování</a:t>
          </a:r>
        </a:p>
      </dsp:txBody>
      <dsp:txXfrm rot="-10800000">
        <a:off x="1406915" y="3309521"/>
        <a:ext cx="703457" cy="827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A5C25-78F8-4602-8E16-25F40F2A9936}">
      <dsp:nvSpPr>
        <dsp:cNvPr id="0" name=""/>
        <dsp:cNvSpPr/>
      </dsp:nvSpPr>
      <dsp:spPr>
        <a:xfrm rot="10800000">
          <a:off x="0" y="0"/>
          <a:ext cx="3517289" cy="827380"/>
        </a:xfrm>
        <a:prstGeom prst="trapezoid">
          <a:avLst>
            <a:gd name="adj" fmla="val 425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Inspirace</a:t>
          </a:r>
        </a:p>
      </dsp:txBody>
      <dsp:txXfrm rot="-10800000">
        <a:off x="615525" y="0"/>
        <a:ext cx="2286237" cy="827380"/>
      </dsp:txXfrm>
    </dsp:sp>
    <dsp:sp modelId="{335D7411-420C-405A-BAEC-7455C6B2A016}">
      <dsp:nvSpPr>
        <dsp:cNvPr id="0" name=""/>
        <dsp:cNvSpPr/>
      </dsp:nvSpPr>
      <dsp:spPr>
        <a:xfrm rot="10800000">
          <a:off x="351728" y="827380"/>
          <a:ext cx="2813831" cy="827380"/>
        </a:xfrm>
        <a:prstGeom prst="trapezoid">
          <a:avLst>
            <a:gd name="adj" fmla="val 42511"/>
          </a:avLst>
        </a:prstGeom>
        <a:solidFill>
          <a:schemeClr val="accent2">
            <a:hueOff val="-3213186"/>
            <a:satOff val="3061"/>
            <a:lumOff val="-4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Získávání informací</a:t>
          </a:r>
        </a:p>
      </dsp:txBody>
      <dsp:txXfrm rot="-10800000">
        <a:off x="844149" y="827380"/>
        <a:ext cx="1828990" cy="827380"/>
      </dsp:txXfrm>
    </dsp:sp>
    <dsp:sp modelId="{DA9B7737-3F8D-4019-9B92-BB5DD5385085}">
      <dsp:nvSpPr>
        <dsp:cNvPr id="0" name=""/>
        <dsp:cNvSpPr/>
      </dsp:nvSpPr>
      <dsp:spPr>
        <a:xfrm rot="10800000">
          <a:off x="703457" y="1654760"/>
          <a:ext cx="2110373" cy="827380"/>
        </a:xfrm>
        <a:prstGeom prst="trapezoid">
          <a:avLst>
            <a:gd name="adj" fmla="val 42511"/>
          </a:avLst>
        </a:prstGeom>
        <a:solidFill>
          <a:schemeClr val="accent2">
            <a:hueOff val="-6426371"/>
            <a:satOff val="6122"/>
            <a:lumOff val="-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/>
            <a:t>Booking</a:t>
          </a:r>
          <a:endParaRPr lang="cs-CZ" sz="1700" kern="1200" dirty="0"/>
        </a:p>
      </dsp:txBody>
      <dsp:txXfrm rot="-10800000">
        <a:off x="1072773" y="1654760"/>
        <a:ext cx="1371742" cy="827380"/>
      </dsp:txXfrm>
    </dsp:sp>
    <dsp:sp modelId="{124B4732-E04D-42F1-826A-D7BB62F14F96}">
      <dsp:nvSpPr>
        <dsp:cNvPr id="0" name=""/>
        <dsp:cNvSpPr/>
      </dsp:nvSpPr>
      <dsp:spPr>
        <a:xfrm rot="10800000">
          <a:off x="1055186" y="2482141"/>
          <a:ext cx="1406915" cy="827380"/>
        </a:xfrm>
        <a:prstGeom prst="trapezoid">
          <a:avLst>
            <a:gd name="adj" fmla="val 42511"/>
          </a:avLst>
        </a:prstGeom>
        <a:solidFill>
          <a:schemeClr val="accent2">
            <a:hueOff val="-9639556"/>
            <a:satOff val="9184"/>
            <a:lumOff val="-132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Pobyt v destinaci</a:t>
          </a:r>
        </a:p>
      </dsp:txBody>
      <dsp:txXfrm rot="-10800000">
        <a:off x="1301396" y="2482141"/>
        <a:ext cx="914495" cy="827380"/>
      </dsp:txXfrm>
    </dsp:sp>
    <dsp:sp modelId="{A8BA42C8-49BA-4DC5-9A76-66D2E056C86F}">
      <dsp:nvSpPr>
        <dsp:cNvPr id="0" name=""/>
        <dsp:cNvSpPr/>
      </dsp:nvSpPr>
      <dsp:spPr>
        <a:xfrm rot="10800000">
          <a:off x="1406915" y="3309521"/>
          <a:ext cx="703457" cy="827380"/>
        </a:xfrm>
        <a:prstGeom prst="trapezoid">
          <a:avLst>
            <a:gd name="adj" fmla="val 50000"/>
          </a:avLst>
        </a:prstGeom>
        <a:solidFill>
          <a:schemeClr val="accent3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latin typeface="+mn-lt"/>
            </a:rPr>
            <a:t>Post-nákupní chování</a:t>
          </a:r>
        </a:p>
      </dsp:txBody>
      <dsp:txXfrm rot="-10800000">
        <a:off x="1406915" y="3309521"/>
        <a:ext cx="703457" cy="827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A5C25-78F8-4602-8E16-25F40F2A9936}">
      <dsp:nvSpPr>
        <dsp:cNvPr id="0" name=""/>
        <dsp:cNvSpPr/>
      </dsp:nvSpPr>
      <dsp:spPr>
        <a:xfrm rot="10800000">
          <a:off x="0" y="0"/>
          <a:ext cx="3517289" cy="827380"/>
        </a:xfrm>
        <a:prstGeom prst="trapezoid">
          <a:avLst>
            <a:gd name="adj" fmla="val 425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Inspirace</a:t>
          </a:r>
        </a:p>
      </dsp:txBody>
      <dsp:txXfrm rot="-10800000">
        <a:off x="615525" y="0"/>
        <a:ext cx="2286237" cy="827380"/>
      </dsp:txXfrm>
    </dsp:sp>
    <dsp:sp modelId="{335D7411-420C-405A-BAEC-7455C6B2A016}">
      <dsp:nvSpPr>
        <dsp:cNvPr id="0" name=""/>
        <dsp:cNvSpPr/>
      </dsp:nvSpPr>
      <dsp:spPr>
        <a:xfrm rot="10800000">
          <a:off x="351728" y="827380"/>
          <a:ext cx="2813831" cy="827380"/>
        </a:xfrm>
        <a:prstGeom prst="trapezoid">
          <a:avLst>
            <a:gd name="adj" fmla="val 42511"/>
          </a:avLst>
        </a:prstGeom>
        <a:solidFill>
          <a:schemeClr val="accent2">
            <a:hueOff val="-3213186"/>
            <a:satOff val="3061"/>
            <a:lumOff val="-4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Získávání informací</a:t>
          </a:r>
        </a:p>
      </dsp:txBody>
      <dsp:txXfrm rot="-10800000">
        <a:off x="844149" y="827380"/>
        <a:ext cx="1828990" cy="827380"/>
      </dsp:txXfrm>
    </dsp:sp>
    <dsp:sp modelId="{DA9B7737-3F8D-4019-9B92-BB5DD5385085}">
      <dsp:nvSpPr>
        <dsp:cNvPr id="0" name=""/>
        <dsp:cNvSpPr/>
      </dsp:nvSpPr>
      <dsp:spPr>
        <a:xfrm rot="10800000">
          <a:off x="703457" y="1654760"/>
          <a:ext cx="2110373" cy="827380"/>
        </a:xfrm>
        <a:prstGeom prst="trapezoid">
          <a:avLst>
            <a:gd name="adj" fmla="val 42511"/>
          </a:avLst>
        </a:prstGeom>
        <a:solidFill>
          <a:schemeClr val="accent2">
            <a:hueOff val="-6426371"/>
            <a:satOff val="6122"/>
            <a:lumOff val="-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/>
            <a:t>Booking</a:t>
          </a:r>
          <a:endParaRPr lang="cs-CZ" sz="1700" kern="1200" dirty="0"/>
        </a:p>
      </dsp:txBody>
      <dsp:txXfrm rot="-10800000">
        <a:off x="1072773" y="1654760"/>
        <a:ext cx="1371742" cy="827380"/>
      </dsp:txXfrm>
    </dsp:sp>
    <dsp:sp modelId="{124B4732-E04D-42F1-826A-D7BB62F14F96}">
      <dsp:nvSpPr>
        <dsp:cNvPr id="0" name=""/>
        <dsp:cNvSpPr/>
      </dsp:nvSpPr>
      <dsp:spPr>
        <a:xfrm rot="10800000">
          <a:off x="1055186" y="2482141"/>
          <a:ext cx="1406915" cy="827380"/>
        </a:xfrm>
        <a:prstGeom prst="trapezoid">
          <a:avLst>
            <a:gd name="adj" fmla="val 42511"/>
          </a:avLst>
        </a:prstGeom>
        <a:solidFill>
          <a:schemeClr val="accent2">
            <a:hueOff val="-9639556"/>
            <a:satOff val="9184"/>
            <a:lumOff val="-132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Pobyt v destinaci</a:t>
          </a:r>
        </a:p>
      </dsp:txBody>
      <dsp:txXfrm rot="-10800000">
        <a:off x="1301396" y="2482141"/>
        <a:ext cx="914495" cy="827380"/>
      </dsp:txXfrm>
    </dsp:sp>
    <dsp:sp modelId="{A8BA42C8-49BA-4DC5-9A76-66D2E056C86F}">
      <dsp:nvSpPr>
        <dsp:cNvPr id="0" name=""/>
        <dsp:cNvSpPr/>
      </dsp:nvSpPr>
      <dsp:spPr>
        <a:xfrm rot="10800000">
          <a:off x="1406915" y="3309521"/>
          <a:ext cx="703457" cy="827380"/>
        </a:xfrm>
        <a:prstGeom prst="trapezoid">
          <a:avLst>
            <a:gd name="adj" fmla="val 50000"/>
          </a:avLst>
        </a:prstGeom>
        <a:solidFill>
          <a:schemeClr val="accent3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/>
            <a:t>Post-nákupní chování</a:t>
          </a:r>
        </a:p>
      </dsp:txBody>
      <dsp:txXfrm rot="-10800000">
        <a:off x="1406915" y="3309521"/>
        <a:ext cx="703457" cy="827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A5C25-78F8-4602-8E16-25F40F2A9936}">
      <dsp:nvSpPr>
        <dsp:cNvPr id="0" name=""/>
        <dsp:cNvSpPr/>
      </dsp:nvSpPr>
      <dsp:spPr>
        <a:xfrm rot="10800000">
          <a:off x="0" y="0"/>
          <a:ext cx="3517289" cy="827380"/>
        </a:xfrm>
        <a:prstGeom prst="trapezoid">
          <a:avLst>
            <a:gd name="adj" fmla="val 4251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Inspirace</a:t>
          </a:r>
        </a:p>
      </dsp:txBody>
      <dsp:txXfrm rot="-10800000">
        <a:off x="615525" y="0"/>
        <a:ext cx="2286237" cy="827380"/>
      </dsp:txXfrm>
    </dsp:sp>
    <dsp:sp modelId="{335D7411-420C-405A-BAEC-7455C6B2A016}">
      <dsp:nvSpPr>
        <dsp:cNvPr id="0" name=""/>
        <dsp:cNvSpPr/>
      </dsp:nvSpPr>
      <dsp:spPr>
        <a:xfrm rot="10800000">
          <a:off x="351728" y="827380"/>
          <a:ext cx="2813831" cy="827380"/>
        </a:xfrm>
        <a:prstGeom prst="trapezoid">
          <a:avLst>
            <a:gd name="adj" fmla="val 42511"/>
          </a:avLst>
        </a:prstGeom>
        <a:solidFill>
          <a:schemeClr val="accent2">
            <a:hueOff val="-3213186"/>
            <a:satOff val="3061"/>
            <a:lumOff val="-4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Získávání informací</a:t>
          </a:r>
        </a:p>
      </dsp:txBody>
      <dsp:txXfrm rot="-10800000">
        <a:off x="844149" y="827380"/>
        <a:ext cx="1828990" cy="827380"/>
      </dsp:txXfrm>
    </dsp:sp>
    <dsp:sp modelId="{DA9B7737-3F8D-4019-9B92-BB5DD5385085}">
      <dsp:nvSpPr>
        <dsp:cNvPr id="0" name=""/>
        <dsp:cNvSpPr/>
      </dsp:nvSpPr>
      <dsp:spPr>
        <a:xfrm rot="10800000">
          <a:off x="703457" y="1654760"/>
          <a:ext cx="2110373" cy="827380"/>
        </a:xfrm>
        <a:prstGeom prst="trapezoid">
          <a:avLst>
            <a:gd name="adj" fmla="val 42511"/>
          </a:avLst>
        </a:prstGeom>
        <a:solidFill>
          <a:schemeClr val="accent2">
            <a:hueOff val="-6426371"/>
            <a:satOff val="6122"/>
            <a:lumOff val="-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/>
            <a:t>Booking</a:t>
          </a:r>
          <a:endParaRPr lang="cs-CZ" sz="1700" kern="1200" dirty="0"/>
        </a:p>
      </dsp:txBody>
      <dsp:txXfrm rot="-10800000">
        <a:off x="1072773" y="1654760"/>
        <a:ext cx="1371742" cy="827380"/>
      </dsp:txXfrm>
    </dsp:sp>
    <dsp:sp modelId="{124B4732-E04D-42F1-826A-D7BB62F14F96}">
      <dsp:nvSpPr>
        <dsp:cNvPr id="0" name=""/>
        <dsp:cNvSpPr/>
      </dsp:nvSpPr>
      <dsp:spPr>
        <a:xfrm rot="10800000">
          <a:off x="1055186" y="2482141"/>
          <a:ext cx="1406915" cy="827380"/>
        </a:xfrm>
        <a:prstGeom prst="trapezoid">
          <a:avLst>
            <a:gd name="adj" fmla="val 42511"/>
          </a:avLst>
        </a:prstGeom>
        <a:solidFill>
          <a:schemeClr val="accent2">
            <a:hueOff val="-9639556"/>
            <a:satOff val="9184"/>
            <a:lumOff val="-132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Pobyt v destinaci</a:t>
          </a:r>
        </a:p>
      </dsp:txBody>
      <dsp:txXfrm rot="-10800000">
        <a:off x="1301396" y="2482141"/>
        <a:ext cx="914495" cy="827380"/>
      </dsp:txXfrm>
    </dsp:sp>
    <dsp:sp modelId="{A8BA42C8-49BA-4DC5-9A76-66D2E056C86F}">
      <dsp:nvSpPr>
        <dsp:cNvPr id="0" name=""/>
        <dsp:cNvSpPr/>
      </dsp:nvSpPr>
      <dsp:spPr>
        <a:xfrm rot="10800000">
          <a:off x="1406915" y="3309521"/>
          <a:ext cx="703457" cy="827380"/>
        </a:xfrm>
        <a:prstGeom prst="trapezoid">
          <a:avLst>
            <a:gd name="adj" fmla="val 50000"/>
          </a:avLst>
        </a:prstGeom>
        <a:solidFill>
          <a:schemeClr val="accent3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/>
            <a:t>Post-nákupní chování</a:t>
          </a:r>
        </a:p>
      </dsp:txBody>
      <dsp:txXfrm rot="-10800000">
        <a:off x="1406915" y="3309521"/>
        <a:ext cx="703457" cy="827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3E889-86EC-4546-B5F3-373CAF9C9CEB}">
      <dsp:nvSpPr>
        <dsp:cNvPr id="0" name=""/>
        <dsp:cNvSpPr/>
      </dsp:nvSpPr>
      <dsp:spPr>
        <a:xfrm rot="10800000">
          <a:off x="0" y="0"/>
          <a:ext cx="5400599" cy="1090637"/>
        </a:xfrm>
        <a:prstGeom prst="trapezoid">
          <a:avLst>
            <a:gd name="adj" fmla="val 825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>
              <a:solidFill>
                <a:schemeClr val="bg1"/>
              </a:solidFill>
            </a:rPr>
            <a:t>Diferencovaný marketing</a:t>
          </a:r>
        </a:p>
      </dsp:txBody>
      <dsp:txXfrm rot="-10800000">
        <a:off x="945105" y="0"/>
        <a:ext cx="3510390" cy="1090637"/>
      </dsp:txXfrm>
    </dsp:sp>
    <dsp:sp modelId="{536913F0-1049-41DE-985D-BEF9438CC847}">
      <dsp:nvSpPr>
        <dsp:cNvPr id="0" name=""/>
        <dsp:cNvSpPr/>
      </dsp:nvSpPr>
      <dsp:spPr>
        <a:xfrm rot="10800000">
          <a:off x="900100" y="1090637"/>
          <a:ext cx="3600400" cy="1090637"/>
        </a:xfrm>
        <a:prstGeom prst="trapezoid">
          <a:avLst>
            <a:gd name="adj" fmla="val 825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>
              <a:solidFill>
                <a:schemeClr val="bg1"/>
              </a:solidFill>
            </a:rPr>
            <a:t>Niche</a:t>
          </a:r>
          <a:r>
            <a:rPr lang="cs-CZ" sz="1800" kern="1200" dirty="0">
              <a:solidFill>
                <a:schemeClr val="bg1"/>
              </a:solidFill>
            </a:rPr>
            <a:t> marketing</a:t>
          </a:r>
        </a:p>
      </dsp:txBody>
      <dsp:txXfrm rot="-10800000">
        <a:off x="1530170" y="1090637"/>
        <a:ext cx="2340260" cy="1090637"/>
      </dsp:txXfrm>
    </dsp:sp>
    <dsp:sp modelId="{4C1EDED7-3067-4686-BC60-619DF4792127}">
      <dsp:nvSpPr>
        <dsp:cNvPr id="0" name=""/>
        <dsp:cNvSpPr/>
      </dsp:nvSpPr>
      <dsp:spPr>
        <a:xfrm rot="10800000">
          <a:off x="1800200" y="2181274"/>
          <a:ext cx="1800200" cy="1090637"/>
        </a:xfrm>
        <a:prstGeom prst="trapezoid">
          <a:avLst>
            <a:gd name="adj" fmla="val 825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bg1"/>
              </a:solidFill>
            </a:rPr>
            <a:t>Individuální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bg1"/>
              </a:solidFill>
            </a:rPr>
            <a:t>marketing</a:t>
          </a:r>
        </a:p>
      </dsp:txBody>
      <dsp:txXfrm rot="-10800000">
        <a:off x="1800200" y="2181274"/>
        <a:ext cx="1800200" cy="1090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6475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3EADBB-FE3B-46D9-9F3F-BFE0EB2F3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225" y="681038"/>
            <a:ext cx="60515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7B2A37-D388-4F04-B95B-D8885C5A70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12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6ED655-7360-44F4-8536-365C9045A174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1550" cy="34051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3225" y="681038"/>
            <a:ext cx="6051550" cy="3405187"/>
          </a:xfrm>
          <a:ln/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7FA5FC-7EC3-4171-A3E1-3EA046DE13D0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3225" y="681038"/>
            <a:ext cx="6051550" cy="3405187"/>
          </a:xfrm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F46B8E-2F2C-42DC-9C6B-EF7BA2AFFA93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9944BD-068A-40ED-8EF6-2686465B0594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1550" cy="34051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ECF712-55FE-41D5-806F-F601E663CD82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1550" cy="340518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D0806C-4CD5-4409-981F-15C50EBD7F4A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1550" cy="34051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1B9999-3C38-4B41-A92B-7E008D008E3C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1550" cy="34051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0FA912-C9CB-4A93-8524-96720EAA79BA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1550" cy="34051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 vize by se měly promítnout</a:t>
            </a:r>
            <a:r>
              <a:rPr lang="cs-CZ" baseline="0" dirty="0" smtClean="0"/>
              <a:t> poptávkové trendy, globální změny ve spotřebitelských preferencích a nové poznatky směrem k propojování nabídky a spolupráci aktérů cestovního ruchu.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B2A37-D388-4F04-B95B-D8885C5A70CE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9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03225" y="681038"/>
            <a:ext cx="6051550" cy="34051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DMO nemůže dnes většinou dělat vše. Na trhu operuje celá řada subjektů, které</a:t>
            </a:r>
            <a:r>
              <a:rPr lang="cs-CZ" baseline="0" dirty="0"/>
              <a:t> mají lepší </a:t>
            </a:r>
            <a:r>
              <a:rPr lang="cs-CZ" baseline="0" dirty="0" err="1"/>
              <a:t>impact</a:t>
            </a:r>
            <a:r>
              <a:rPr lang="cs-CZ" baseline="0" dirty="0"/>
              <a:t> na poptávku. Kde vidím smysluplné aktivity DMO a kde je prostor pro spolupráci s dalšími subjekty? Na následujících </a:t>
            </a:r>
            <a:r>
              <a:rPr lang="cs-CZ" baseline="0" dirty="0" err="1"/>
              <a:t>slidech</a:t>
            </a:r>
            <a:r>
              <a:rPr lang="cs-CZ" baseline="0" dirty="0"/>
              <a:t> uvedu několik příkladů z praxe, samozřejmě nejde o vyčerpávající seznam.</a:t>
            </a:r>
          </a:p>
          <a:p>
            <a:endParaRPr lang="cs-CZ" baseline="0" dirty="0"/>
          </a:p>
          <a:p>
            <a:r>
              <a:rPr lang="cs-CZ" baseline="0" dirty="0"/>
              <a:t>Začneme ovlivňováním image.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99265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03225" y="681038"/>
            <a:ext cx="6051550" cy="34051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98A56-53C6-4AF5-AB60-3ED241A3D24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54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DF9976-8811-4D6E-A32C-934218530DC9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1550" cy="340518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80EC04-CBE4-4911-90C6-A98C1379697E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81038"/>
            <a:ext cx="6051550" cy="34051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0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5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1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80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356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693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67B8BB2E-0DA4-4BD6-8750-9486D7B235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416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2" y="4406901"/>
            <a:ext cx="10788649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9452" y="2906713"/>
            <a:ext cx="10788649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81B5-0EE3-4F80-B941-B9A1CB3E33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88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3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039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7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0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95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5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502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457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57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D397A8DA-BFE9-41FC-ADBE-CE0AFE1826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1563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Marketingová strategie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1552238" y="6272213"/>
            <a:ext cx="639762" cy="365125"/>
          </a:xfrm>
        </p:spPr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Marketingový trychtýř </a:t>
            </a:r>
            <a:r>
              <a:rPr lang="en-GB" dirty="0"/>
              <a:t>&amp; Customer Journey 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2033589" y="2017713"/>
          <a:ext cx="3517289" cy="413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737193" y="2224453"/>
            <a:ext cx="501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err="1"/>
              <a:t>WoM</a:t>
            </a:r>
            <a:r>
              <a:rPr lang="cs-CZ" sz="2000" dirty="0"/>
              <a:t>; média; CK/online zprostředkovatelé;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72508" y="3018972"/>
            <a:ext cx="3743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Google.com; Mapy.cz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93273" y="3811606"/>
            <a:ext cx="374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Booking.com; </a:t>
            </a:r>
            <a:r>
              <a:rPr lang="cs-CZ" sz="2000" dirty="0" err="1"/>
              <a:t>Airbnb</a:t>
            </a:r>
            <a:r>
              <a:rPr lang="cs-CZ" sz="2000" dirty="0"/>
              <a:t>; Trivago.com; Tripadvisor.com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93273" y="4632639"/>
            <a:ext cx="374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/>
              <a:t>Facebook</a:t>
            </a:r>
            <a:r>
              <a:rPr lang="cs-CZ" sz="2000" dirty="0"/>
              <a:t>; </a:t>
            </a:r>
            <a:r>
              <a:rPr lang="cs-CZ" sz="2000" dirty="0" err="1"/>
              <a:t>Foursquare</a:t>
            </a:r>
            <a:r>
              <a:rPr lang="cs-CZ" sz="2000" dirty="0"/>
              <a:t>; Tripadvisor.com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372508" y="5441219"/>
            <a:ext cx="374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/>
              <a:t>Facebook</a:t>
            </a:r>
            <a:r>
              <a:rPr lang="cs-CZ" sz="2000" dirty="0"/>
              <a:t>; </a:t>
            </a:r>
            <a:r>
              <a:rPr lang="cs-CZ" sz="2000" dirty="0" err="1"/>
              <a:t>Airbnb</a:t>
            </a:r>
            <a:r>
              <a:rPr lang="cs-CZ" sz="2000" dirty="0"/>
              <a:t>; Google +; </a:t>
            </a:r>
            <a:r>
              <a:rPr lang="cs-CZ" sz="2000" dirty="0" err="1"/>
              <a:t>YouTube</a:t>
            </a:r>
            <a:r>
              <a:rPr lang="cs-CZ" sz="2000" dirty="0"/>
              <a:t>; </a:t>
            </a:r>
            <a:r>
              <a:rPr lang="cs-CZ" sz="2000" dirty="0" err="1"/>
              <a:t>Flicker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833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1552238" y="6272213"/>
            <a:ext cx="639762" cy="365125"/>
          </a:xfrm>
        </p:spPr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3929" y="455933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Marketingový trychtýř </a:t>
            </a:r>
            <a:r>
              <a:rPr lang="en-GB" sz="3600" dirty="0"/>
              <a:t>&amp; Customer Journey </a:t>
            </a:r>
            <a:endParaRPr lang="cs-CZ" sz="36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864251"/>
              </p:ext>
            </p:extLst>
          </p:nvPr>
        </p:nvGraphicFramePr>
        <p:xfrm>
          <a:off x="2045113" y="2458674"/>
          <a:ext cx="3517289" cy="413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247247" y="2665414"/>
            <a:ext cx="4017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err="1"/>
              <a:t>Branding</a:t>
            </a:r>
            <a:r>
              <a:rPr lang="cs-CZ" sz="2000" dirty="0"/>
              <a:t>; péče o image destinace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32606" y="3443099"/>
            <a:ext cx="374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Turistické portály destinací; reklama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92133" y="4346328"/>
            <a:ext cx="3743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Provoz rezervačního portálu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435471" y="4907371"/>
            <a:ext cx="3743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Turistická informační centra; průvodcovské služby; mobilní aplikace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384032" y="5949280"/>
            <a:ext cx="3743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Management loajality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1535525" y="3303745"/>
            <a:ext cx="1860699" cy="2483592"/>
            <a:chOff x="0" y="2862784"/>
            <a:chExt cx="1860699" cy="2483592"/>
          </a:xfrm>
        </p:grpSpPr>
        <p:sp>
          <p:nvSpPr>
            <p:cNvPr id="5" name="TextovéPole 4"/>
            <p:cNvSpPr txBox="1"/>
            <p:nvPr/>
          </p:nvSpPr>
          <p:spPr>
            <a:xfrm rot="16200000">
              <a:off x="-780623" y="3913562"/>
              <a:ext cx="23267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Management produktu</a:t>
              </a:r>
            </a:p>
          </p:txBody>
        </p:sp>
        <p:cxnSp>
          <p:nvCxnSpPr>
            <p:cNvPr id="13" name="Přímá spojnice 12"/>
            <p:cNvCxnSpPr/>
            <p:nvPr/>
          </p:nvCxnSpPr>
          <p:spPr bwMode="auto">
            <a:xfrm flipH="1">
              <a:off x="0" y="2862784"/>
              <a:ext cx="7655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Přímá spojnice 13"/>
            <p:cNvCxnSpPr/>
            <p:nvPr/>
          </p:nvCxnSpPr>
          <p:spPr bwMode="auto">
            <a:xfrm flipH="1">
              <a:off x="0" y="5321215"/>
              <a:ext cx="1860699" cy="251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Přímá spojnice se šipkou 17"/>
            <p:cNvCxnSpPr/>
            <p:nvPr/>
          </p:nvCxnSpPr>
          <p:spPr bwMode="auto">
            <a:xfrm>
              <a:off x="95693" y="2862784"/>
              <a:ext cx="21265" cy="24835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extovéPole 11"/>
          <p:cNvSpPr txBox="1"/>
          <p:nvPr/>
        </p:nvSpPr>
        <p:spPr>
          <a:xfrm>
            <a:off x="7581443" y="1291072"/>
            <a:ext cx="162416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000" dirty="0"/>
              <a:t>Analýza trhu</a:t>
            </a:r>
          </a:p>
          <a:p>
            <a:pPr algn="ctr"/>
            <a:r>
              <a:rPr lang="cs-CZ" sz="2000" dirty="0"/>
              <a:t>Segmentace</a:t>
            </a:r>
          </a:p>
          <a:p>
            <a:pPr algn="ctr"/>
            <a:r>
              <a:rPr lang="cs-CZ" sz="2000" dirty="0"/>
              <a:t>Cílování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717122" y="1371782"/>
            <a:ext cx="340509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dirty="0"/>
              <a:t>Analýza nabídky</a:t>
            </a:r>
          </a:p>
          <a:p>
            <a:r>
              <a:rPr lang="cs-CZ" sz="2000" dirty="0"/>
              <a:t>Strategické obchodní oblasti</a:t>
            </a:r>
          </a:p>
        </p:txBody>
      </p:sp>
      <p:cxnSp>
        <p:nvCxnSpPr>
          <p:cNvPr id="16" name="Přímá spojnice se šipkou 15"/>
          <p:cNvCxnSpPr/>
          <p:nvPr/>
        </p:nvCxnSpPr>
        <p:spPr bwMode="auto">
          <a:xfrm>
            <a:off x="8404983" y="2338736"/>
            <a:ext cx="0" cy="3131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se šipkou 20"/>
          <p:cNvCxnSpPr/>
          <p:nvPr/>
        </p:nvCxnSpPr>
        <p:spPr bwMode="auto">
          <a:xfrm>
            <a:off x="1749018" y="2070070"/>
            <a:ext cx="0" cy="10609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ovéPole 22"/>
          <p:cNvSpPr txBox="1"/>
          <p:nvPr/>
        </p:nvSpPr>
        <p:spPr>
          <a:xfrm>
            <a:off x="2270700" y="1560107"/>
            <a:ext cx="7641724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JE DMO SCHOPNA VŠECHNY TYTO AKTIVITY PLNOHODNOTNĚ PLNIT?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103542" y="2895333"/>
            <a:ext cx="5716303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DOKÁŽE PROMLOUVAT DO ZÁKAZNICKÉHO A ROZHODOVACÍHO PROCESU NÁVŠTĚVNÍKŮ?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625944" y="4524974"/>
            <a:ext cx="6869043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MÁ K TOMU VYTVOŘENÉ PODMÍNKY? FINANČNÍ? LIDSKÉ ZDROJE? LEGITIMITU OD VEŘEJNOSTI A POLITIKY?</a:t>
            </a:r>
          </a:p>
        </p:txBody>
      </p:sp>
    </p:spTree>
    <p:extLst>
      <p:ext uri="{BB962C8B-B14F-4D97-AF65-F5344CB8AC3E}">
        <p14:creationId xmlns:p14="http://schemas.microsoft.com/office/powerpoint/2010/main" val="256634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04664"/>
            <a:ext cx="8352928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686285" y="542571"/>
            <a:ext cx="1584176" cy="1008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600" b="1" dirty="0">
                <a:latin typeface="Calibri"/>
                <a:ea typeface="Calibri"/>
                <a:cs typeface="Times New Roman"/>
              </a:rPr>
              <a:t>procesní perspektiva ze strany poptávky</a:t>
            </a:r>
            <a:endParaRPr lang="cs-CZ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783632" y="620689"/>
            <a:ext cx="2016224" cy="929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600" b="1">
                <a:latin typeface="Calibri"/>
                <a:ea typeface="Calibri"/>
                <a:cs typeface="Times New Roman"/>
              </a:rPr>
              <a:t>teritoriální perspektiva ze strany nabídky</a:t>
            </a:r>
            <a:endParaRPr lang="cs-CZ" sz="160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135561" y="1770698"/>
            <a:ext cx="3312367" cy="20183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400" b="1" dirty="0">
                <a:latin typeface="Calibri"/>
                <a:ea typeface="Calibri"/>
                <a:cs typeface="Times New Roman"/>
              </a:rPr>
              <a:t>Základní postoj</a:t>
            </a:r>
            <a:endParaRPr lang="cs-CZ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cs-CZ" sz="1400" b="1" dirty="0">
                <a:latin typeface="Calibri"/>
                <a:ea typeface="Calibri"/>
                <a:cs typeface="Times New Roman"/>
              </a:rPr>
              <a:t>Destinace je teritorium, jehož celkovou nabídku je nutno co nejlépe prodat. K tomu potřebujeme prostorově orientované, koordinované struktury, které jsou vybavené optimálními zdroji (personálními a finančními) pro celý marketingový trychtýř této oblasti.</a:t>
            </a:r>
            <a:endParaRPr lang="cs-CZ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744072" y="1770698"/>
            <a:ext cx="3456384" cy="1730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200" b="1" dirty="0">
                <a:latin typeface="Calibri"/>
                <a:ea typeface="Calibri"/>
                <a:cs typeface="Times New Roman"/>
              </a:rPr>
              <a:t>Základní postoj</a:t>
            </a:r>
            <a:endParaRPr lang="cs-CZ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cs-CZ" sz="1200" b="1" dirty="0">
                <a:latin typeface="Calibri"/>
                <a:ea typeface="Calibri"/>
                <a:cs typeface="Times New Roman"/>
              </a:rPr>
              <a:t>Destinace se skládá z produktů (atrakcí a aktivit), které jsou relevantní pro určité trhy a segmenty. Jednotlivé produkty přitom přesahují hranice destinací a podílí se na nich proměnní, nezávislí partneři. Proto jsou nutné společné marketingové procesy („trychtýře“), které se integrují specificky dle segmentů, ale zároveň se flexibilně koordinují a dělí mezi partnery.</a:t>
            </a:r>
            <a:endParaRPr lang="cs-CZ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143672" y="3861048"/>
            <a:ext cx="1296145" cy="5760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400" b="1" dirty="0">
                <a:latin typeface="Calibri"/>
                <a:ea typeface="Calibri"/>
                <a:cs typeface="Times New Roman"/>
              </a:rPr>
              <a:t>Zjištění hranic destinací</a:t>
            </a:r>
            <a:endParaRPr lang="cs-CZ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143672" y="4725144"/>
            <a:ext cx="1296145" cy="5760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050" b="1" dirty="0">
                <a:latin typeface="Calibri"/>
                <a:ea typeface="Calibri"/>
                <a:cs typeface="Times New Roman"/>
              </a:rPr>
              <a:t>Velikost a financování organizace v cest. ruchu</a:t>
            </a:r>
            <a:endParaRPr lang="cs-CZ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143672" y="5589240"/>
            <a:ext cx="1296145" cy="5760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200" b="1" dirty="0">
                <a:latin typeface="Calibri"/>
                <a:ea typeface="Calibri"/>
                <a:cs typeface="Times New Roman"/>
              </a:rPr>
              <a:t>Aktivity organizace v cestovním ruchu</a:t>
            </a:r>
            <a:endParaRPr lang="cs-CZ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591944" y="4590524"/>
            <a:ext cx="720080" cy="494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200" b="1" dirty="0">
                <a:latin typeface="Calibri"/>
                <a:ea typeface="Calibri"/>
                <a:cs typeface="Times New Roman"/>
              </a:rPr>
              <a:t>Trhy / segmenty</a:t>
            </a:r>
            <a:endParaRPr lang="cs-CZ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384033" y="4712819"/>
            <a:ext cx="811323" cy="3003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200" b="1" dirty="0">
                <a:latin typeface="Calibri"/>
                <a:ea typeface="Calibri"/>
                <a:cs typeface="Times New Roman"/>
              </a:rPr>
              <a:t>Produkty</a:t>
            </a:r>
            <a:endParaRPr lang="cs-CZ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7686286" y="4837854"/>
            <a:ext cx="2460793" cy="1689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100" b="1" dirty="0">
                <a:latin typeface="Calibri"/>
                <a:ea typeface="Calibri"/>
                <a:cs typeface="Times New Roman"/>
              </a:rPr>
              <a:t>marketingový trychtýř</a:t>
            </a:r>
            <a:endParaRPr lang="cs-CZ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89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847725"/>
            <a:ext cx="88582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552238" y="6272213"/>
            <a:ext cx="639762" cy="365125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Destinační management </a:t>
            </a:r>
            <a:r>
              <a:rPr lang="en-GB" dirty="0"/>
              <a:t>`</a:t>
            </a:r>
            <a:r>
              <a:rPr lang="cs-CZ" dirty="0"/>
              <a:t>15 (</a:t>
            </a:r>
            <a:r>
              <a:rPr lang="cs-CZ" dirty="0" err="1"/>
              <a:t>Bieger</a:t>
            </a:r>
            <a:r>
              <a:rPr lang="cs-CZ" dirty="0"/>
              <a:t>, </a:t>
            </a:r>
            <a:r>
              <a:rPr lang="cs-CZ" dirty="0" err="1"/>
              <a:t>Beritelli</a:t>
            </a:r>
            <a:r>
              <a:rPr lang="cs-CZ" dirty="0"/>
              <a:t>, </a:t>
            </a:r>
            <a:r>
              <a:rPr lang="cs-CZ" dirty="0" err="1"/>
              <a:t>Laesser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7" t="21989" r="12404" b="11214"/>
          <a:stretch/>
        </p:blipFill>
        <p:spPr bwMode="auto">
          <a:xfrm>
            <a:off x="2270286" y="1889126"/>
            <a:ext cx="7771196" cy="44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552238" y="6272213"/>
            <a:ext cx="639762" cy="365125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čem je DMO silné?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 ovlivňování image?</a:t>
            </a:r>
          </a:p>
          <a:p>
            <a:pPr>
              <a:lnSpc>
                <a:spcPct val="150000"/>
              </a:lnSpc>
            </a:pPr>
            <a:r>
              <a:rPr lang="cs-CZ" dirty="0"/>
              <a:t>V poskytování informací?</a:t>
            </a:r>
          </a:p>
          <a:p>
            <a:pPr>
              <a:lnSpc>
                <a:spcPct val="150000"/>
              </a:lnSpc>
            </a:pPr>
            <a:r>
              <a:rPr lang="cs-CZ" dirty="0"/>
              <a:t>V distribuci služeb (např. ubytování)?</a:t>
            </a:r>
          </a:p>
          <a:p>
            <a:pPr>
              <a:lnSpc>
                <a:spcPct val="150000"/>
              </a:lnSpc>
            </a:pPr>
            <a:r>
              <a:rPr lang="cs-CZ" dirty="0"/>
              <a:t>V tvorbě produktu?</a:t>
            </a:r>
          </a:p>
        </p:txBody>
      </p:sp>
    </p:spTree>
    <p:extLst>
      <p:ext uri="{BB962C8B-B14F-4D97-AF65-F5344CB8AC3E}">
        <p14:creationId xmlns:p14="http://schemas.microsoft.com/office/powerpoint/2010/main" val="2960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416" y="1052736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416" y="1988840"/>
            <a:ext cx="10513168" cy="4752528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cs-CZ" sz="3400" dirty="0"/>
              <a:t>Úzká spolupráce s poskytovateli služeb na tvorbě produktů cestovního ruchu a jejich propagaci.</a:t>
            </a:r>
          </a:p>
          <a:p>
            <a:pPr lvl="0">
              <a:lnSpc>
                <a:spcPct val="120000"/>
              </a:lnSpc>
            </a:pPr>
            <a:r>
              <a:rPr lang="cs-CZ" sz="3400" dirty="0"/>
              <a:t>Na základě charakteru segmentu (poptávky) a produktu je třeba </a:t>
            </a:r>
            <a:r>
              <a:rPr lang="cs-CZ" sz="3400" dirty="0">
                <a:solidFill>
                  <a:srgbClr val="0070C0"/>
                </a:solidFill>
              </a:rPr>
              <a:t>hledat funkci DMO</a:t>
            </a:r>
            <a:r>
              <a:rPr lang="cs-CZ" sz="3400" dirty="0">
                <a:solidFill>
                  <a:srgbClr val="FFC000"/>
                </a:solidFill>
              </a:rPr>
              <a:t> </a:t>
            </a:r>
            <a:r>
              <a:rPr lang="cs-CZ" sz="3400" dirty="0">
                <a:solidFill>
                  <a:srgbClr val="0070C0"/>
                </a:solidFill>
              </a:rPr>
              <a:t>v marketingovém řetězci aktivit</a:t>
            </a:r>
            <a:r>
              <a:rPr lang="cs-CZ" sz="3400" dirty="0"/>
              <a:t>. Důraz musí být kladen na </a:t>
            </a:r>
            <a:r>
              <a:rPr lang="cs-CZ" sz="3400" dirty="0">
                <a:solidFill>
                  <a:srgbClr val="0070C0"/>
                </a:solidFill>
              </a:rPr>
              <a:t>kooperativní marketing </a:t>
            </a:r>
            <a:r>
              <a:rPr lang="cs-CZ" sz="3400" dirty="0"/>
              <a:t>– skladebnost marketingových aktivit různých partnerů integrovaných kolem nabízeného produktu.</a:t>
            </a:r>
          </a:p>
          <a:p>
            <a:pPr lvl="0">
              <a:lnSpc>
                <a:spcPct val="120000"/>
              </a:lnSpc>
            </a:pPr>
            <a:r>
              <a:rPr lang="cs-CZ" sz="3400" dirty="0">
                <a:solidFill>
                  <a:srgbClr val="0070C0"/>
                </a:solidFill>
              </a:rPr>
              <a:t>Účelové financování </a:t>
            </a:r>
            <a:r>
              <a:rPr lang="cs-CZ" sz="3400" dirty="0"/>
              <a:t>marketingových aktivit ve formě </a:t>
            </a:r>
            <a:r>
              <a:rPr lang="cs-CZ" sz="3400" dirty="0">
                <a:solidFill>
                  <a:srgbClr val="0070C0"/>
                </a:solidFill>
              </a:rPr>
              <a:t>projektů</a:t>
            </a:r>
            <a:r>
              <a:rPr lang="cs-CZ" sz="3400" dirty="0"/>
              <a:t> – projekty se vytváří kolem jednotlivých produktů či skupin produktů doprovázených patřičnou marketingovou komunikací. Projekty se realizují po omezený časový interval. Destinace flexibilně přizpůsobuje svoji produktovou činnost podmínkám na trhu.</a:t>
            </a:r>
          </a:p>
          <a:p>
            <a:pPr lvl="0">
              <a:lnSpc>
                <a:spcPct val="120000"/>
              </a:lnSpc>
            </a:pPr>
            <a:r>
              <a:rPr lang="cs-CZ" sz="3400" dirty="0">
                <a:solidFill>
                  <a:srgbClr val="0070C0"/>
                </a:solidFill>
              </a:rPr>
              <a:t>Zapojení osob </a:t>
            </a:r>
            <a:r>
              <a:rPr lang="cs-CZ" sz="3400" dirty="0"/>
              <a:t>se do projektu se </a:t>
            </a:r>
            <a:r>
              <a:rPr lang="cs-CZ" sz="3400" dirty="0">
                <a:solidFill>
                  <a:srgbClr val="0070C0"/>
                </a:solidFill>
              </a:rPr>
              <a:t>neomezuje na personál DMO</a:t>
            </a:r>
            <a:r>
              <a:rPr lang="cs-CZ" sz="3400" dirty="0"/>
              <a:t>, ale naopak je dáno povahou produktu a charakterem poptávky.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3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Aktivace marketingového mixu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Marketingový mix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800"/>
              <a:t>Product</a:t>
            </a:r>
          </a:p>
          <a:p>
            <a:pPr eaLnBrk="1" hangingPunct="1"/>
            <a:r>
              <a:rPr lang="cs-CZ" altLang="cs-CZ" sz="2800"/>
              <a:t>Price</a:t>
            </a:r>
          </a:p>
          <a:p>
            <a:pPr eaLnBrk="1" hangingPunct="1"/>
            <a:r>
              <a:rPr lang="cs-CZ" altLang="cs-CZ" sz="2800"/>
              <a:t>Place (distribuce)</a:t>
            </a:r>
          </a:p>
          <a:p>
            <a:pPr eaLnBrk="1" hangingPunct="1"/>
            <a:r>
              <a:rPr lang="cs-CZ" altLang="cs-CZ" sz="2800"/>
              <a:t>Promotion (komunikační mix)</a:t>
            </a:r>
          </a:p>
          <a:p>
            <a:pPr eaLnBrk="1" hangingPunct="1"/>
            <a:r>
              <a:rPr lang="cs-CZ" altLang="cs-CZ" sz="2800"/>
              <a:t>Programming</a:t>
            </a:r>
          </a:p>
          <a:p>
            <a:pPr eaLnBrk="1" hangingPunct="1"/>
            <a:r>
              <a:rPr lang="cs-CZ" altLang="cs-CZ" sz="2800"/>
              <a:t>People</a:t>
            </a:r>
          </a:p>
          <a:p>
            <a:pPr eaLnBrk="1" hangingPunct="1"/>
            <a:r>
              <a:rPr lang="cs-CZ" altLang="cs-CZ" sz="2800"/>
              <a:t>Partnership</a:t>
            </a:r>
          </a:p>
          <a:p>
            <a:pPr eaLnBrk="1" hangingPunct="1"/>
            <a:r>
              <a:rPr lang="cs-CZ" altLang="cs-CZ" sz="2800"/>
              <a:t>Politics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Strategie intenzivního růstu: Ansoffova matice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343400" y="1828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>
                <a:latin typeface="Verdana" pitchFamily="34" charset="0"/>
              </a:rPr>
              <a:t>Produkt</a:t>
            </a:r>
          </a:p>
        </p:txBody>
      </p:sp>
      <p:graphicFrame>
        <p:nvGraphicFramePr>
          <p:cNvPr id="446468" name="Group 4"/>
          <p:cNvGraphicFramePr>
            <a:graphicFrameLocks noGrp="1"/>
          </p:cNvGraphicFramePr>
          <p:nvPr/>
        </p:nvGraphicFramePr>
        <p:xfrm>
          <a:off x="4114800" y="2971800"/>
          <a:ext cx="5105400" cy="3606800"/>
        </p:xfrm>
        <a:graphic>
          <a:graphicData uri="http://schemas.openxmlformats.org/drawingml/2006/table">
            <a:tbl>
              <a:tblPr/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Pronikání na trh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Vývoj nových produktů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Získávání nových trhů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Diverzifikace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4191000" y="2514601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 dirty="0">
                <a:latin typeface="Verdana" pitchFamily="34" charset="0"/>
              </a:rPr>
              <a:t>Současný</a:t>
            </a:r>
            <a:endParaRPr lang="cs-CZ" altLang="cs-CZ" dirty="0">
              <a:latin typeface="Verdana" pitchFamily="34" charset="0"/>
            </a:endParaRP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6629400" y="2514601"/>
            <a:ext cx="259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>
                <a:latin typeface="Verdana" pitchFamily="34" charset="0"/>
              </a:rPr>
              <a:t>Nový</a:t>
            </a: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2362200" y="3581401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2000" dirty="0">
                <a:latin typeface="Verdana" pitchFamily="34" charset="0"/>
              </a:rPr>
              <a:t>Současný</a:t>
            </a:r>
            <a:endParaRPr lang="cs-CZ" altLang="cs-CZ" dirty="0">
              <a:latin typeface="Verdana" pitchFamily="34" charset="0"/>
            </a:endParaRP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2362200" y="5410201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2000" dirty="0">
                <a:latin typeface="Verdana" pitchFamily="34" charset="0"/>
              </a:rPr>
              <a:t>Nový</a:t>
            </a:r>
            <a:endParaRPr lang="cs-CZ" altLang="cs-CZ" dirty="0">
              <a:latin typeface="Verdana" pitchFamily="34" charset="0"/>
            </a:endParaRPr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1524000" y="4572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>
                <a:latin typeface="Verdana" pitchFamily="34" charset="0"/>
              </a:rPr>
              <a:t>Trh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226480" y="254724"/>
            <a:ext cx="5603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STRATEGIE V OBLASTI PRODUKTU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Strategická rozhodnutí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2636912"/>
            <a:ext cx="9793088" cy="2671763"/>
          </a:xfrm>
        </p:spPr>
        <p:txBody>
          <a:bodyPr/>
          <a:lstStyle/>
          <a:p>
            <a:r>
              <a:rPr lang="cs-CZ" altLang="cs-CZ" dirty="0"/>
              <a:t>O produktovém mixu (USP; Strategické obchodní oblasti)</a:t>
            </a:r>
          </a:p>
          <a:p>
            <a:pPr eaLnBrk="1" hangingPunct="1"/>
            <a:r>
              <a:rPr lang="cs-CZ" altLang="cs-CZ" dirty="0"/>
              <a:t>O cílových trzích (</a:t>
            </a:r>
            <a:r>
              <a:rPr lang="cs-CZ" altLang="cs-CZ" dirty="0" err="1"/>
              <a:t>targeting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O žádoucím obrazu destinace (image)</a:t>
            </a:r>
          </a:p>
          <a:p>
            <a:pPr eaLnBrk="1" hangingPunct="1"/>
            <a:r>
              <a:rPr lang="cs-CZ" altLang="cs-CZ" dirty="0"/>
              <a:t>O podobě marketingového mixu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44FC73B-7B2D-4011-9A64-72CDC2C77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4" r="-2" b="-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DF022E-B9B5-466D-80D9-62E902369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476672"/>
            <a:ext cx="3816774" cy="6120680"/>
          </a:xfrm>
        </p:spPr>
        <p:txBody>
          <a:bodyPr>
            <a:normAutofit fontScale="55000" lnSpcReduction="20000"/>
          </a:bodyPr>
          <a:lstStyle/>
          <a:p>
            <a:endParaRPr lang="cs-CZ" sz="1600" dirty="0"/>
          </a:p>
          <a:p>
            <a:pPr>
              <a:lnSpc>
                <a:spcPct val="120000"/>
              </a:lnSpc>
            </a:pPr>
            <a:r>
              <a:rPr lang="cs-CZ" sz="3800" dirty="0" smtClean="0"/>
              <a:t>Věrní </a:t>
            </a:r>
            <a:r>
              <a:rPr lang="cs-CZ" sz="3800" dirty="0"/>
              <a:t>zákazníci jsou totiž ochotni utrácet víc a častěji.  </a:t>
            </a:r>
            <a:endParaRPr lang="cs-CZ" sz="3800" dirty="0" smtClean="0"/>
          </a:p>
          <a:p>
            <a:pPr>
              <a:lnSpc>
                <a:spcPct val="120000"/>
              </a:lnSpc>
            </a:pPr>
            <a:r>
              <a:rPr lang="cs-CZ" sz="3800" dirty="0"/>
              <a:t>Přitahování nových zákazníků a získávání tržního podílu od konkurentů je jednoznačně příležitostí k růstu</a:t>
            </a:r>
            <a:r>
              <a:rPr lang="cs-CZ" sz="38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cs-CZ" sz="3800" dirty="0"/>
              <a:t>Nové produkty a služby jsou hlavní esencí byznysu. Žijeme však ve světě, kde více než 80 % nových produktů na trhu neuspěje</a:t>
            </a:r>
            <a:endParaRPr lang="cs-CZ" sz="3800" dirty="0" smtClean="0"/>
          </a:p>
          <a:p>
            <a:pPr>
              <a:lnSpc>
                <a:spcPct val="120000"/>
              </a:lnSpc>
            </a:pPr>
            <a:r>
              <a:rPr lang="cs-CZ" sz="3800" dirty="0"/>
              <a:t>Pronikání na nová teritoria a do nových kategorií je radikální strategií.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15038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4" y="647700"/>
            <a:ext cx="70389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ovéPole 2"/>
          <p:cNvSpPr txBox="1">
            <a:spLocks noChangeArrowheads="1"/>
          </p:cNvSpPr>
          <p:nvPr/>
        </p:nvSpPr>
        <p:spPr bwMode="auto">
          <a:xfrm>
            <a:off x="2279651" y="6176964"/>
            <a:ext cx="284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/>
              <a:t>Pramen: Palatková (2011)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226480" y="254724"/>
            <a:ext cx="6258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STRATEGIE V OBLASTI POSITIONINGU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93" y="2348880"/>
            <a:ext cx="8708014" cy="31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Porterovy</a:t>
            </a:r>
            <a:r>
              <a:rPr lang="cs-CZ" b="1" dirty="0"/>
              <a:t> generické strategie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79451" y="2017712"/>
            <a:ext cx="10776428" cy="45796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Nákladová priorita či strategie vedoucího postavení v nákladech </a:t>
            </a:r>
            <a:r>
              <a:rPr lang="cs-CZ" dirty="0"/>
              <a:t>spočívající v dosažení co nejnižší ceny a vysokého tržního podílu destinace. Příkladem destinací, jejichž konkurenceschopnost je založena na nízké cenové úrovni, mohou být kromě řady asijských destinací i některé evropské (např. Bulharsko, Černá Hora, Ukrajina).</a:t>
            </a:r>
            <a:endParaRPr lang="cs-CZ" b="1" dirty="0"/>
          </a:p>
          <a:p>
            <a:pPr>
              <a:lnSpc>
                <a:spcPct val="120000"/>
              </a:lnSpc>
            </a:pPr>
            <a:r>
              <a:rPr lang="cs-CZ" b="1" dirty="0"/>
              <a:t>Strategie diferenciace </a:t>
            </a:r>
            <a:r>
              <a:rPr lang="cs-CZ" dirty="0"/>
              <a:t>znamená odlišení se od konkurenčních destinací kvalitou, stylem, technologií a dalších parametrů, kdy destinace využívá své silné stránky nebo příležitosti.</a:t>
            </a:r>
          </a:p>
          <a:p>
            <a:pPr>
              <a:lnSpc>
                <a:spcPct val="120000"/>
              </a:lnSpc>
            </a:pPr>
            <a:r>
              <a:rPr lang="cs-CZ" b="1" dirty="0" err="1"/>
              <a:t>Niková</a:t>
            </a:r>
            <a:r>
              <a:rPr lang="cs-CZ" b="1" dirty="0"/>
              <a:t> strategie </a:t>
            </a:r>
            <a:r>
              <a:rPr lang="cs-CZ" dirty="0"/>
              <a:t>(ohnisko soustředění) je typická v situaci nízkého rozsahu konkurence a vysokých nákladů, resp. možnosti prodávat za vyšší cenu, přesto může být uplatňována i jako nákladová.</a:t>
            </a:r>
          </a:p>
        </p:txBody>
      </p:sp>
    </p:spTree>
    <p:extLst>
      <p:ext uri="{BB962C8B-B14F-4D97-AF65-F5344CB8AC3E}">
        <p14:creationId xmlns:p14="http://schemas.microsoft.com/office/powerpoint/2010/main" val="17855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Strategie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0550645"/>
              </p:ext>
            </p:extLst>
          </p:nvPr>
        </p:nvGraphicFramePr>
        <p:xfrm>
          <a:off x="3143672" y="3212976"/>
          <a:ext cx="5400600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172" name="Skupina 6"/>
          <p:cNvGrpSpPr>
            <a:grpSpLocks/>
          </p:cNvGrpSpPr>
          <p:nvPr/>
        </p:nvGrpSpPr>
        <p:grpSpPr bwMode="auto">
          <a:xfrm>
            <a:off x="1919288" y="1700213"/>
            <a:ext cx="7848600" cy="1657350"/>
            <a:chOff x="0" y="0"/>
            <a:chExt cx="5400599" cy="1090637"/>
          </a:xfrm>
        </p:grpSpPr>
        <p:sp>
          <p:nvSpPr>
            <p:cNvPr id="8" name="Lichoběžník 7"/>
            <p:cNvSpPr/>
            <p:nvPr/>
          </p:nvSpPr>
          <p:spPr>
            <a:xfrm rot="10800000">
              <a:off x="0" y="0"/>
              <a:ext cx="5400599" cy="1090637"/>
            </a:xfrm>
            <a:prstGeom prst="trapezoid">
              <a:avLst>
                <a:gd name="adj" fmla="val 8253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Lichoběžník 4"/>
            <p:cNvSpPr/>
            <p:nvPr/>
          </p:nvSpPr>
          <p:spPr>
            <a:xfrm>
              <a:off x="944886" y="0"/>
              <a:ext cx="3510826" cy="1090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0" tIns="82550" rIns="82550" bIns="8255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cs-CZ" sz="6500"/>
            </a:p>
          </p:txBody>
        </p:sp>
      </p:grpSp>
      <p:sp>
        <p:nvSpPr>
          <p:cNvPr id="7173" name="TextovéPole 9"/>
          <p:cNvSpPr txBox="1">
            <a:spLocks noChangeArrowheads="1"/>
          </p:cNvSpPr>
          <p:nvPr/>
        </p:nvSpPr>
        <p:spPr bwMode="auto">
          <a:xfrm>
            <a:off x="3863976" y="2357439"/>
            <a:ext cx="3960813" cy="58578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3200" dirty="0">
                <a:solidFill>
                  <a:schemeClr val="bg1"/>
                </a:solidFill>
              </a:rPr>
              <a:t>Hromadný marketing</a:t>
            </a:r>
          </a:p>
        </p:txBody>
      </p:sp>
      <p:sp>
        <p:nvSpPr>
          <p:cNvPr id="11" name="Zaoblený obdélník 10"/>
          <p:cNvSpPr>
            <a:spLocks noChangeArrowheads="1"/>
          </p:cNvSpPr>
          <p:nvPr/>
        </p:nvSpPr>
        <p:spPr bwMode="auto">
          <a:xfrm>
            <a:off x="8042276" y="1822451"/>
            <a:ext cx="1655763" cy="8286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1400"/>
              <a:t>Bez výrazného přizpůsobení poptávce</a:t>
            </a:r>
          </a:p>
        </p:txBody>
      </p:sp>
      <p:sp>
        <p:nvSpPr>
          <p:cNvPr id="12" name="Zaoblený obdélník 11"/>
          <p:cNvSpPr>
            <a:spLocks noChangeArrowheads="1"/>
          </p:cNvSpPr>
          <p:nvPr/>
        </p:nvSpPr>
        <p:spPr bwMode="auto">
          <a:xfrm>
            <a:off x="8405813" y="2492376"/>
            <a:ext cx="1657350" cy="8286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1400"/>
              <a:t>Masový trh -</a:t>
            </a:r>
          </a:p>
          <a:p>
            <a:pPr algn="ctr"/>
            <a:r>
              <a:rPr lang="cs-CZ" altLang="cs-CZ" sz="1400"/>
              <a:t>vysoké výdaje na reklamu</a:t>
            </a:r>
          </a:p>
        </p:txBody>
      </p:sp>
      <p:sp>
        <p:nvSpPr>
          <p:cNvPr id="13" name="Zaoblený obdélník 12"/>
          <p:cNvSpPr>
            <a:spLocks noChangeArrowheads="1"/>
          </p:cNvSpPr>
          <p:nvPr/>
        </p:nvSpPr>
        <p:spPr bwMode="auto">
          <a:xfrm>
            <a:off x="7824788" y="3473451"/>
            <a:ext cx="1655762" cy="8286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1400"/>
              <a:t>Kombinace produktů a cílových trhů</a:t>
            </a:r>
          </a:p>
        </p:txBody>
      </p:sp>
      <p:sp>
        <p:nvSpPr>
          <p:cNvPr id="14" name="Zaoblený obdélník 13"/>
          <p:cNvSpPr>
            <a:spLocks noChangeArrowheads="1"/>
          </p:cNvSpPr>
          <p:nvPr/>
        </p:nvSpPr>
        <p:spPr bwMode="auto">
          <a:xfrm>
            <a:off x="7004051" y="4464050"/>
            <a:ext cx="1655763" cy="827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1400"/>
              <a:t>Specifická nabídka – zaměření na niky</a:t>
            </a:r>
          </a:p>
        </p:txBody>
      </p:sp>
      <p:sp>
        <p:nvSpPr>
          <p:cNvPr id="15" name="Zaoblený obdélník 14"/>
          <p:cNvSpPr>
            <a:spLocks noChangeArrowheads="1"/>
          </p:cNvSpPr>
          <p:nvPr/>
        </p:nvSpPr>
        <p:spPr bwMode="auto">
          <a:xfrm>
            <a:off x="6311900" y="5589589"/>
            <a:ext cx="1657350" cy="82708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1200"/>
              <a:t>Individuální klienti – Tailor made products - CRM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226480" y="254724"/>
            <a:ext cx="6201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STRATEGIE V KOMUNIKAČNÍHO MIXU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699" y="1628800"/>
            <a:ext cx="10782180" cy="647700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Marketingová strategie výběru cílových trhů a marketingových mixů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800"/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Strategie jednoho cílového trhu</a:t>
            </a:r>
          </a:p>
          <a:p>
            <a:pPr eaLnBrk="1" hangingPunct="1"/>
            <a:r>
              <a:rPr lang="cs-CZ" altLang="cs-CZ" sz="2800"/>
              <a:t>Koncentrovaná marketingová strategie</a:t>
            </a:r>
          </a:p>
          <a:p>
            <a:pPr eaLnBrk="1" hangingPunct="1"/>
            <a:r>
              <a:rPr lang="cs-CZ" altLang="cs-CZ" sz="2800"/>
              <a:t>Totální marketingová strategie</a:t>
            </a:r>
          </a:p>
          <a:p>
            <a:pPr eaLnBrk="1" hangingPunct="1"/>
            <a:r>
              <a:rPr lang="cs-CZ" altLang="cs-CZ" sz="2800"/>
              <a:t>Nerozlišovací marketingová strategie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Totální marketingová strategie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590800" y="1905000"/>
            <a:ext cx="7239000" cy="4114800"/>
            <a:chOff x="2701" y="7265"/>
            <a:chExt cx="7669" cy="4585"/>
          </a:xfrm>
        </p:grpSpPr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3695" y="9395"/>
              <a:ext cx="553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5115" y="8401"/>
              <a:ext cx="2557" cy="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cs-CZ" altLang="cs-CZ" sz="1200" b="1">
                  <a:latin typeface="Times New Roman" pitchFamily="18" charset="0"/>
                </a:rPr>
                <a:t>Marketingová strategie </a:t>
              </a:r>
              <a:br>
                <a:rPr lang="cs-CZ" altLang="cs-CZ" sz="1200" b="1">
                  <a:latin typeface="Times New Roman" pitchFamily="18" charset="0"/>
                </a:rPr>
              </a:br>
              <a:r>
                <a:rPr lang="cs-CZ" altLang="cs-CZ" sz="1200" b="1">
                  <a:latin typeface="Times New Roman" pitchFamily="18" charset="0"/>
                </a:rPr>
                <a:t>a volba cílového trhu</a:t>
              </a: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701" y="9679"/>
              <a:ext cx="2131" cy="7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600"/>
                </a:spcBef>
              </a:pPr>
              <a:r>
                <a:rPr lang="en-US" altLang="cs-CZ" sz="1000" b="1"/>
                <a:t>Cíle</a:t>
              </a:r>
              <a:br>
                <a:rPr lang="en-US" altLang="cs-CZ" sz="1000" b="1"/>
              </a:br>
              <a:r>
                <a:rPr lang="en-US" altLang="cs-CZ" sz="1000" b="1"/>
                <a:t>Trh  1</a:t>
              </a: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5399" y="9679"/>
              <a:ext cx="2131" cy="7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600"/>
                </a:spcBef>
              </a:pPr>
              <a:r>
                <a:rPr lang="en-US" altLang="cs-CZ" sz="1000" b="1"/>
                <a:t>Cíle</a:t>
              </a:r>
              <a:br>
                <a:rPr lang="en-US" altLang="cs-CZ" sz="1000" b="1"/>
              </a:br>
              <a:r>
                <a:rPr lang="en-US" altLang="cs-CZ" sz="1000" b="1"/>
                <a:t>Trh  2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8239" y="9679"/>
              <a:ext cx="2131" cy="7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cs-CZ" altLang="cs-CZ" sz="1000" b="1"/>
                <a:t>Cíle</a:t>
              </a:r>
              <a:br>
                <a:rPr lang="cs-CZ" altLang="cs-CZ" sz="1000" b="1"/>
              </a:br>
              <a:r>
                <a:rPr lang="cs-CZ" altLang="cs-CZ" sz="1000" b="1"/>
                <a:t>Trh  3</a:t>
              </a:r>
              <a:r>
                <a:rPr lang="cs-CZ" altLang="cs-CZ" sz="1000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2701" y="11099"/>
              <a:ext cx="2131" cy="7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cs-CZ" altLang="cs-CZ" sz="1200" b="1">
                  <a:latin typeface="Times New Roman" pitchFamily="18" charset="0"/>
                </a:rPr>
                <a:t>Marketingový mix</a:t>
              </a:r>
              <a:br>
                <a:rPr lang="cs-CZ" altLang="cs-CZ" sz="1200" b="1">
                  <a:latin typeface="Times New Roman" pitchFamily="18" charset="0"/>
                </a:rPr>
              </a:br>
              <a:r>
                <a:rPr lang="cs-CZ" altLang="cs-CZ" sz="1200" b="1">
                  <a:latin typeface="Times New Roman" pitchFamily="18" charset="0"/>
                </a:rPr>
                <a:t>Trh  1</a:t>
              </a:r>
              <a:endParaRPr lang="cs-CZ" altLang="cs-CZ" sz="1200">
                <a:latin typeface="Times New Roman" pitchFamily="18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5399" y="11099"/>
              <a:ext cx="2131" cy="7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cs-CZ" altLang="cs-CZ" sz="1200" b="1">
                  <a:latin typeface="Times New Roman" pitchFamily="18" charset="0"/>
                </a:rPr>
                <a:t>Marketingový mix</a:t>
              </a:r>
              <a:br>
                <a:rPr lang="cs-CZ" altLang="cs-CZ" sz="1200" b="1">
                  <a:latin typeface="Times New Roman" pitchFamily="18" charset="0"/>
                </a:rPr>
              </a:br>
              <a:r>
                <a:rPr lang="cs-CZ" altLang="cs-CZ" sz="1200" b="1">
                  <a:latin typeface="Times New Roman" pitchFamily="18" charset="0"/>
                </a:rPr>
                <a:t>Trh  2</a:t>
              </a:r>
              <a:endParaRPr lang="cs-CZ" altLang="cs-CZ" sz="1200">
                <a:latin typeface="Times New Roman" pitchFamily="18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8239" y="11099"/>
              <a:ext cx="2131" cy="7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cs-CZ" altLang="cs-CZ" sz="1200" b="1">
                  <a:latin typeface="Times New Roman" pitchFamily="18" charset="0"/>
                </a:rPr>
                <a:t>Marketingový mix</a:t>
              </a:r>
              <a:br>
                <a:rPr lang="cs-CZ" altLang="cs-CZ" sz="1200" b="1">
                  <a:latin typeface="Times New Roman" pitchFamily="18" charset="0"/>
                </a:rPr>
              </a:br>
              <a:r>
                <a:rPr lang="cs-CZ" altLang="cs-CZ" sz="1200" b="1">
                  <a:latin typeface="Times New Roman" pitchFamily="18" charset="0"/>
                </a:rPr>
                <a:t>Trh  3</a:t>
              </a:r>
              <a:endParaRPr lang="cs-CZ" altLang="cs-CZ" sz="1200">
                <a:latin typeface="Times New Roman" pitchFamily="18" charset="0"/>
              </a:endParaRPr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3695" y="9395"/>
              <a:ext cx="1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9236" y="9395"/>
              <a:ext cx="1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3695" y="10389"/>
              <a:ext cx="0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9233" y="10389"/>
              <a:ext cx="0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5115" y="7265"/>
              <a:ext cx="2557" cy="7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600"/>
                </a:spcBef>
              </a:pPr>
              <a:endParaRPr lang="cs-CZ" altLang="cs-CZ" sz="800" b="1"/>
            </a:p>
            <a:p>
              <a:pPr algn="ctr">
                <a:spcBef>
                  <a:spcPts val="600"/>
                </a:spcBef>
              </a:pPr>
              <a:r>
                <a:rPr lang="cs-CZ" altLang="cs-CZ" sz="1000" b="1"/>
                <a:t>Analýza možností a </a:t>
              </a:r>
              <a:br>
                <a:rPr lang="cs-CZ" altLang="cs-CZ" sz="1000" b="1"/>
              </a:br>
              <a:r>
                <a:rPr lang="cs-CZ" altLang="cs-CZ" sz="1000" b="1"/>
                <a:t>marketingový výzkum</a:t>
              </a:r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6393" y="7975"/>
              <a:ext cx="1" cy="4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6393" y="10384"/>
              <a:ext cx="0" cy="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6384" y="906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Marketingová strategie</a:t>
            </a:r>
          </a:p>
        </p:txBody>
      </p:sp>
      <p:grpSp>
        <p:nvGrpSpPr>
          <p:cNvPr id="2" name="Organization Chart 29"/>
          <p:cNvGrpSpPr>
            <a:grpSpLocks/>
          </p:cNvGrpSpPr>
          <p:nvPr/>
        </p:nvGrpSpPr>
        <p:grpSpPr bwMode="auto">
          <a:xfrm>
            <a:off x="2254191" y="2805907"/>
            <a:ext cx="7632700" cy="4125912"/>
            <a:chOff x="585" y="1219"/>
            <a:chExt cx="2880" cy="724"/>
          </a:xfrm>
        </p:grpSpPr>
        <p:cxnSp>
          <p:nvCxnSpPr>
            <p:cNvPr id="1028" name="_s102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379" y="1002"/>
              <a:ext cx="301" cy="1006"/>
            </a:xfrm>
            <a:prstGeom prst="bentConnector3">
              <a:avLst>
                <a:gd name="adj1" fmla="val 666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875" y="1504"/>
              <a:ext cx="301" cy="2"/>
            </a:xfrm>
            <a:prstGeom prst="bentConnector3">
              <a:avLst>
                <a:gd name="adj1" fmla="val 666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371" y="1000"/>
              <a:ext cx="301" cy="1010"/>
            </a:xfrm>
            <a:prstGeom prst="bentConnector3">
              <a:avLst>
                <a:gd name="adj1" fmla="val 666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1199" y="1219"/>
              <a:ext cx="1656" cy="13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2000" dirty="0">
                  <a:latin typeface="Arial" charset="0"/>
                </a:rPr>
                <a:t>MARKETINGOVÁ STRATEGIE</a:t>
              </a: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585" y="1655"/>
              <a:ext cx="864" cy="17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2000">
                  <a:latin typeface="Arial" charset="0"/>
                </a:rPr>
                <a:t>Targeting</a:t>
              </a: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1593" y="1655"/>
              <a:ext cx="864" cy="17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2000">
                  <a:latin typeface="Arial" charset="0"/>
                </a:rPr>
                <a:t>Positioning</a:t>
              </a: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2601" y="1655"/>
              <a:ext cx="864" cy="17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2000">
                  <a:latin typeface="Arial" charset="0"/>
                </a:rPr>
                <a:t>Aktivace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2000">
                  <a:latin typeface="Arial" charset="0"/>
                </a:rPr>
                <a:t>marketingového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2000">
                  <a:latin typeface="Arial" charset="0"/>
                </a:rPr>
                <a:t>mixu</a:t>
              </a:r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1525" y="1408"/>
              <a:ext cx="1005" cy="9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2000">
                  <a:latin typeface="Arial" charset="0"/>
                </a:rPr>
                <a:t>Vize a cíle</a:t>
              </a:r>
            </a:p>
          </p:txBody>
        </p:sp>
      </p:grpSp>
      <p:sp>
        <p:nvSpPr>
          <p:cNvPr id="1037" name="Line 38"/>
          <p:cNvSpPr>
            <a:spLocks noChangeShapeType="1"/>
          </p:cNvSpPr>
          <p:nvPr/>
        </p:nvSpPr>
        <p:spPr bwMode="auto">
          <a:xfrm>
            <a:off x="4727575" y="48688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8" name="Line 39"/>
          <p:cNvSpPr>
            <a:spLocks noChangeShapeType="1"/>
          </p:cNvSpPr>
          <p:nvPr/>
        </p:nvSpPr>
        <p:spPr bwMode="auto">
          <a:xfrm>
            <a:off x="7391400" y="4868863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Vize a cíle marketingové strategie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altLang="cs-CZ" sz="2800" dirty="0"/>
              <a:t>Vize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cs-CZ" altLang="cs-CZ" sz="1900" i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altLang="cs-CZ" sz="1900" i="1" dirty="0" smtClean="0">
                <a:solidFill>
                  <a:schemeClr val="accent1"/>
                </a:solidFill>
              </a:rPr>
              <a:t>„</a:t>
            </a:r>
            <a:r>
              <a:rPr lang="cs-CZ" altLang="cs-CZ" sz="1900" i="1" dirty="0">
                <a:solidFill>
                  <a:schemeClr val="accent1"/>
                </a:solidFill>
              </a:rPr>
              <a:t>Vize bez činů jsou pouhým snem, činy bez vize jsou ztrátou </a:t>
            </a:r>
            <a:r>
              <a:rPr lang="cs-CZ" altLang="cs-CZ" sz="1900" i="1" dirty="0" smtClean="0">
                <a:solidFill>
                  <a:schemeClr val="accent1"/>
                </a:solidFill>
              </a:rPr>
              <a:t>času, vize </a:t>
            </a:r>
            <a:r>
              <a:rPr lang="cs-CZ" altLang="cs-CZ" sz="1900" i="1" dirty="0">
                <a:solidFill>
                  <a:schemeClr val="accent1"/>
                </a:solidFill>
              </a:rPr>
              <a:t>následované činy mohou změnit svět“ (J. </a:t>
            </a:r>
            <a:r>
              <a:rPr lang="cs-CZ" altLang="cs-CZ" sz="1900" i="1" dirty="0" err="1">
                <a:solidFill>
                  <a:schemeClr val="accent1"/>
                </a:solidFill>
              </a:rPr>
              <a:t>Barker</a:t>
            </a:r>
            <a:r>
              <a:rPr lang="cs-CZ" altLang="cs-CZ" sz="1900" i="1" dirty="0" smtClean="0">
                <a:solidFill>
                  <a:schemeClr val="accent1"/>
                </a:solidFill>
              </a:rPr>
              <a:t>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cs-CZ" altLang="cs-CZ" sz="1600" i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100" dirty="0"/>
              <a:t>jasná, sjednocující filozofie destinace</a:t>
            </a:r>
            <a:r>
              <a:rPr lang="cs-CZ" altLang="cs-CZ" sz="2100" dirty="0" smtClean="0"/>
              <a:t>, často </a:t>
            </a:r>
            <a:r>
              <a:rPr lang="cs-CZ" altLang="cs-CZ" sz="2100" dirty="0"/>
              <a:t>vyjádřena v jedné větě.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100" dirty="0"/>
              <a:t>Příklad: Pohostinnost, srdečnost, nefalšovanost – destinace no. 1 na domácím trhu.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/>
              <a:t>Cíle</a:t>
            </a:r>
            <a:endParaRPr lang="cs-CZ" altLang="cs-CZ" sz="2800" dirty="0"/>
          </a:p>
          <a:p>
            <a:pPr eaLnBrk="1" hangingPunct="1">
              <a:lnSpc>
                <a:spcPct val="150000"/>
              </a:lnSpc>
            </a:pPr>
            <a:r>
              <a:rPr lang="cs-CZ" altLang="cs-CZ" sz="2400" dirty="0"/>
              <a:t>Cíle by měly být reálné, motivující a umožňující jejich vyhodnocení.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400" dirty="0"/>
              <a:t>Dlouhodobé – zaměřují se na image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400" dirty="0"/>
              <a:t>Krátkodobé – měřitelné výstupy (podíl na trhu, růst návštěvnosti, …), definovaná odpovědnost a termín dosažení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6430"/>
            <a:ext cx="10477509" cy="711583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951984" y="188640"/>
            <a:ext cx="4392488" cy="1631216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Vize odráží ducha doby a rostoucí zájem hostů o autentické zážitky z dovolené. Staví na zavedených silných stránkách a má tedy vysoký potenciál pro úspěch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366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124" y="0"/>
            <a:ext cx="6244951" cy="5061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9336" y="5229200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Horní Rakušané jako hostitelé se setkávají s hosty v autentickém, vřelém a otevřeném </a:t>
            </a:r>
            <a:r>
              <a:rPr lang="cs-CZ" sz="1100" dirty="0" smtClean="0"/>
              <a:t>prostředí. </a:t>
            </a:r>
            <a:r>
              <a:rPr lang="cs-CZ" sz="1100" dirty="0"/>
              <a:t>Ať už jako podnikatel, zaměstnanec, poskytovatel služeb nebo místní - osobní a čestné setkání dává hostům pocit domova a sounáležitosti. V období digitální transformace se hornorakouský cestovní ruch </a:t>
            </a:r>
            <a:r>
              <a:rPr lang="cs-CZ" sz="1100" dirty="0" smtClean="0"/>
              <a:t>záměrně </a:t>
            </a:r>
            <a:r>
              <a:rPr lang="cs-CZ" sz="1100" dirty="0"/>
              <a:t>zaměřuje na lidi jako na nejdůležitější základ pro přesvědčivý celkový turistický zážitek.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719736" y="5235951"/>
            <a:ext cx="34563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Horní Rakousko představuje inovace a pokrok. Tento silný duch rozvoje </a:t>
            </a:r>
            <a:r>
              <a:rPr lang="cs-CZ" sz="1100" dirty="0" smtClean="0"/>
              <a:t>je součástí i cestovního ruchu. </a:t>
            </a:r>
            <a:r>
              <a:rPr lang="cs-CZ" sz="1100" dirty="0"/>
              <a:t>Tradice žijí, dávají orientaci a jsou hluboce zakořeněny. Zároveň existuje otevřenost vůči experimentování a inovacím. Odvaha ke změně způsobuje </a:t>
            </a:r>
            <a:r>
              <a:rPr lang="cs-CZ" sz="1100" dirty="0" smtClean="0"/>
              <a:t>neočekávané, nekonvenční přístupy a důraz na překvapení.</a:t>
            </a:r>
            <a:endParaRPr lang="cs-CZ" sz="11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00907" y="5101298"/>
            <a:ext cx="338437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Vytváření sítí je interpersonálním a virtuálním předpokladem úspěchu hornorakouského cestovního ruchu a volného času. Digitalizace umožňuje efektivní a dynamické propojení všech zúčastněných stran - hostů, hostitelů, systémových partnerů i mimo ně. Průmysl cestovního ruchu a volného času jako průřezová disciplína žije z úspěšné spolupráce založené na partnerství se všemi oblastmi podnikání a života.</a:t>
            </a:r>
          </a:p>
        </p:txBody>
      </p:sp>
    </p:spTree>
    <p:extLst>
      <p:ext uri="{BB962C8B-B14F-4D97-AF65-F5344CB8AC3E}">
        <p14:creationId xmlns:p14="http://schemas.microsoft.com/office/powerpoint/2010/main" val="3021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04664"/>
            <a:ext cx="8352928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686285" y="542571"/>
            <a:ext cx="1584176" cy="1008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600" b="1" dirty="0">
                <a:latin typeface="Calibri"/>
                <a:ea typeface="Calibri"/>
                <a:cs typeface="Times New Roman"/>
              </a:rPr>
              <a:t>procesní perspektiva ze strany poptávky</a:t>
            </a:r>
            <a:endParaRPr lang="cs-CZ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783632" y="620689"/>
            <a:ext cx="2016224" cy="929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600" b="1">
                <a:latin typeface="Calibri"/>
                <a:ea typeface="Calibri"/>
                <a:cs typeface="Times New Roman"/>
              </a:rPr>
              <a:t>teritoriální perspektiva ze strany nabídky</a:t>
            </a:r>
            <a:endParaRPr lang="cs-CZ" sz="160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135561" y="1770698"/>
            <a:ext cx="3312367" cy="20183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400" b="1" dirty="0">
                <a:latin typeface="Calibri"/>
                <a:ea typeface="Calibri"/>
                <a:cs typeface="Times New Roman"/>
              </a:rPr>
              <a:t>Základní postoj</a:t>
            </a:r>
            <a:endParaRPr lang="cs-CZ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cs-CZ" sz="1400" b="1" dirty="0">
                <a:latin typeface="Calibri"/>
                <a:ea typeface="Calibri"/>
                <a:cs typeface="Times New Roman"/>
              </a:rPr>
              <a:t>Destinace je teritorium, jehož celkovou nabídku je nutno co nejlépe prodat. K tomu potřebujeme prostorově orientované, koordinované struktury, které jsou vybavené optimálními zdroji (personálními a finančními) pro celý marketingový trychtýř této oblasti.</a:t>
            </a:r>
            <a:endParaRPr lang="cs-CZ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744072" y="1770698"/>
            <a:ext cx="3456384" cy="1730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200" b="1" dirty="0">
                <a:latin typeface="Calibri"/>
                <a:ea typeface="Calibri"/>
                <a:cs typeface="Times New Roman"/>
              </a:rPr>
              <a:t>Základní postoj</a:t>
            </a:r>
            <a:endParaRPr lang="cs-CZ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cs-CZ" sz="1200" b="1" dirty="0">
                <a:latin typeface="Calibri"/>
                <a:ea typeface="Calibri"/>
                <a:cs typeface="Times New Roman"/>
              </a:rPr>
              <a:t>Destinace se skládá z produktů (atrakcí a aktivit), které jsou relevantní pro určité trhy a segmenty. Jednotlivé produkty přitom přesahují hranice destinací a podílí se na nich proměnní, nezávislí partneři. Proto jsou nutné společné marketingové procesy („trychtýře“), které se integrují specificky dle segmentů, ale zároveň se flexibilně koordinují a dělí mezi partnery.</a:t>
            </a:r>
            <a:endParaRPr lang="cs-CZ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143672" y="3861048"/>
            <a:ext cx="1296145" cy="5760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400" b="1" dirty="0">
                <a:latin typeface="Calibri"/>
                <a:ea typeface="Calibri"/>
                <a:cs typeface="Times New Roman"/>
              </a:rPr>
              <a:t>Zjištění hranic destinací</a:t>
            </a:r>
            <a:endParaRPr lang="cs-CZ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143672" y="4725144"/>
            <a:ext cx="1296145" cy="5760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050" b="1" dirty="0">
                <a:latin typeface="Calibri"/>
                <a:ea typeface="Calibri"/>
                <a:cs typeface="Times New Roman"/>
              </a:rPr>
              <a:t>Velikost a financování organizace v cest. ruchu</a:t>
            </a:r>
            <a:endParaRPr lang="cs-CZ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143672" y="5589240"/>
            <a:ext cx="1296145" cy="5760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200" b="1" dirty="0">
                <a:latin typeface="Calibri"/>
                <a:ea typeface="Calibri"/>
                <a:cs typeface="Times New Roman"/>
              </a:rPr>
              <a:t>Aktivity organizace v cestovním ruchu</a:t>
            </a:r>
            <a:endParaRPr lang="cs-CZ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591944" y="4590524"/>
            <a:ext cx="720080" cy="494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200" b="1" dirty="0">
                <a:latin typeface="Calibri"/>
                <a:ea typeface="Calibri"/>
                <a:cs typeface="Times New Roman"/>
              </a:rPr>
              <a:t>Trhy / segmenty</a:t>
            </a:r>
            <a:endParaRPr lang="cs-CZ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384033" y="4712819"/>
            <a:ext cx="811323" cy="3003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200" b="1" dirty="0">
                <a:latin typeface="Calibri"/>
                <a:ea typeface="Calibri"/>
                <a:cs typeface="Times New Roman"/>
              </a:rPr>
              <a:t>Produkty</a:t>
            </a:r>
            <a:endParaRPr lang="cs-CZ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7686286" y="4837854"/>
            <a:ext cx="2460793" cy="1689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1100" b="1" dirty="0">
                <a:latin typeface="Calibri"/>
                <a:ea typeface="Calibri"/>
                <a:cs typeface="Times New Roman"/>
              </a:rPr>
              <a:t>marketingový trychtýř</a:t>
            </a:r>
            <a:endParaRPr lang="cs-CZ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90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1552238" y="6272213"/>
            <a:ext cx="639762" cy="365125"/>
          </a:xfrm>
        </p:spPr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Marketingový trychtýř </a:t>
            </a:r>
            <a:r>
              <a:rPr lang="en-GB" dirty="0"/>
              <a:t>&amp; Customer Journey 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2033589" y="2017713"/>
          <a:ext cx="3517289" cy="413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219062" y="2224453"/>
            <a:ext cx="205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/>
              <a:t>Image destinace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72508" y="2888288"/>
            <a:ext cx="374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Srovnávání vybraných destinací/atraktivní nabídka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93272" y="3762998"/>
            <a:ext cx="4167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Rozhodnutí na základě výhod (cenová, časová a prostorová dostupnost)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93273" y="4780113"/>
            <a:ext cx="3743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Zážitky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372508" y="5441218"/>
            <a:ext cx="3743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/>
              <a:t>Loyalty</a:t>
            </a:r>
            <a:r>
              <a:rPr lang="cs-CZ" sz="2000" dirty="0"/>
              <a:t> and </a:t>
            </a:r>
            <a:r>
              <a:rPr lang="cs-CZ" sz="2000" dirty="0" err="1"/>
              <a:t>Advocacy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9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11552238" y="6272213"/>
            <a:ext cx="639762" cy="365125"/>
          </a:xfrm>
        </p:spPr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Marketingový trychtýř </a:t>
            </a:r>
            <a:r>
              <a:rPr lang="en-GB" dirty="0"/>
              <a:t>&amp; Customer Journey 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68404"/>
              </p:ext>
            </p:extLst>
          </p:nvPr>
        </p:nvGraphicFramePr>
        <p:xfrm>
          <a:off x="2033589" y="2017713"/>
          <a:ext cx="3517289" cy="413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235723" y="2224453"/>
            <a:ext cx="4017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 err="1"/>
              <a:t>Branding</a:t>
            </a:r>
            <a:r>
              <a:rPr lang="cs-CZ" sz="2000" dirty="0"/>
              <a:t>; péče o image destinace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21082" y="3002138"/>
            <a:ext cx="374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Turistické portály destinací; reklama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80609" y="3905367"/>
            <a:ext cx="3743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Provoz rezervačního portálu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423947" y="4466410"/>
            <a:ext cx="3743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Turistická informační centra; průvodcovské služby; mobilní aplikace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372508" y="5508320"/>
            <a:ext cx="3743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Aktivity na sociálních sítích; direct mailing </a:t>
            </a:r>
          </a:p>
        </p:txBody>
      </p:sp>
    </p:spTree>
    <p:extLst>
      <p:ext uri="{BB962C8B-B14F-4D97-AF65-F5344CB8AC3E}">
        <p14:creationId xmlns:p14="http://schemas.microsoft.com/office/powerpoint/2010/main" val="22520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4510A592-3228-4492-B397-7B108D9B63E1}" vid="{9C7BEE8C-42AF-4CBF-BC35-794671BB228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4326</TotalTime>
  <Words>1163</Words>
  <Application>Microsoft Office PowerPoint</Application>
  <PresentationFormat>Širokoúhlá obrazovka</PresentationFormat>
  <Paragraphs>204</Paragraphs>
  <Slides>26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Verdana</vt:lpstr>
      <vt:lpstr>Wingdings</vt:lpstr>
      <vt:lpstr>Prezentace_MU_CZ</vt:lpstr>
      <vt:lpstr>Marketingová strategie</vt:lpstr>
      <vt:lpstr>Strategická rozhodnutí</vt:lpstr>
      <vt:lpstr>Marketingová strategie</vt:lpstr>
      <vt:lpstr>Vize a cíle marketingové strategie</vt:lpstr>
      <vt:lpstr>Prezentace aplikace PowerPoint</vt:lpstr>
      <vt:lpstr>Prezentace aplikace PowerPoint</vt:lpstr>
      <vt:lpstr>Prezentace aplikace PowerPoint</vt:lpstr>
      <vt:lpstr>Marketingový trychtýř &amp; Customer Journey </vt:lpstr>
      <vt:lpstr>Marketingový trychtýř &amp; Customer Journey </vt:lpstr>
      <vt:lpstr>Marketingový trychtýř &amp; Customer Journey </vt:lpstr>
      <vt:lpstr>Marketingový trychtýř &amp; Customer Journey </vt:lpstr>
      <vt:lpstr>Prezentace aplikace PowerPoint</vt:lpstr>
      <vt:lpstr>Prezentace aplikace PowerPoint</vt:lpstr>
      <vt:lpstr>Destinační management `15 (Bieger, Beritelli, Laesser)</vt:lpstr>
      <vt:lpstr>V čem je DMO silné?</vt:lpstr>
      <vt:lpstr>Závěry</vt:lpstr>
      <vt:lpstr>Aktivace marketingového mixu</vt:lpstr>
      <vt:lpstr>Marketingový mix</vt:lpstr>
      <vt:lpstr>Strategie intenzivního růstu: Ansoffova matice</vt:lpstr>
      <vt:lpstr>Prezentace aplikace PowerPoint</vt:lpstr>
      <vt:lpstr>Prezentace aplikace PowerPoint</vt:lpstr>
      <vt:lpstr>Prezentace aplikace PowerPoint</vt:lpstr>
      <vt:lpstr>Porterovy generické strategie</vt:lpstr>
      <vt:lpstr>Strategie</vt:lpstr>
      <vt:lpstr>Marketingová strategie výběru cílových trhů a marketingových mixů</vt:lpstr>
      <vt:lpstr>Totální marketingová strategie</vt:lpstr>
    </vt:vector>
  </TitlesOfParts>
  <Company>ESF -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v cestovním ruchu</dc:title>
  <dc:creator>Martin Šauer</dc:creator>
  <cp:lastModifiedBy>Martin Šauer</cp:lastModifiedBy>
  <cp:revision>95</cp:revision>
  <dcterms:created xsi:type="dcterms:W3CDTF">2004-10-05T06:11:29Z</dcterms:created>
  <dcterms:modified xsi:type="dcterms:W3CDTF">2020-11-09T12:32:09Z</dcterms:modified>
</cp:coreProperties>
</file>