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6" r:id="rId2"/>
    <p:sldId id="272" r:id="rId3"/>
    <p:sldId id="273" r:id="rId4"/>
    <p:sldId id="267" r:id="rId5"/>
    <p:sldId id="268" r:id="rId6"/>
    <p:sldId id="269" r:id="rId7"/>
    <p:sldId id="270" r:id="rId8"/>
    <p:sldId id="271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86" r:id="rId19"/>
    <p:sldId id="274" r:id="rId20"/>
    <p:sldId id="287" r:id="rId21"/>
    <p:sldId id="288" r:id="rId22"/>
    <p:sldId id="278" r:id="rId23"/>
    <p:sldId id="277" r:id="rId24"/>
    <p:sldId id="289" r:id="rId25"/>
    <p:sldId id="282" r:id="rId26"/>
    <p:sldId id="290" r:id="rId27"/>
    <p:sldId id="285" r:id="rId28"/>
    <p:sldId id="291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7ADD7-968F-4299-9C0D-E7C574FD2EE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CA38402-A9DD-41E3-BDE0-5E6F9ECAB974}">
      <dgm:prSet phldrT="[Text]"/>
      <dgm:spPr/>
      <dgm:t>
        <a:bodyPr/>
        <a:lstStyle/>
        <a:p>
          <a:r>
            <a:rPr lang="cs-CZ"/>
            <a:t>Informace o návštěvnících</a:t>
          </a:r>
        </a:p>
      </dgm:t>
    </dgm:pt>
    <dgm:pt modelId="{72D6EFFD-1AEB-4339-BBF4-F0479EA61936}" type="parTrans" cxnId="{A21D45AC-23E5-497C-9EE1-B2B11E1D2560}">
      <dgm:prSet/>
      <dgm:spPr/>
      <dgm:t>
        <a:bodyPr/>
        <a:lstStyle/>
        <a:p>
          <a:endParaRPr lang="cs-CZ"/>
        </a:p>
      </dgm:t>
    </dgm:pt>
    <dgm:pt modelId="{62CEF038-DBE6-462B-B7AD-2222B15B37DB}" type="sibTrans" cxnId="{A21D45AC-23E5-497C-9EE1-B2B11E1D2560}">
      <dgm:prSet/>
      <dgm:spPr/>
      <dgm:t>
        <a:bodyPr/>
        <a:lstStyle/>
        <a:p>
          <a:endParaRPr lang="cs-CZ"/>
        </a:p>
      </dgm:t>
    </dgm:pt>
    <dgm:pt modelId="{E8415D2A-3717-4DAB-B0DB-C0B5FA0D1AF2}">
      <dgm:prSet phldrT="[Text]"/>
      <dgm:spPr/>
      <dgm:t>
        <a:bodyPr/>
        <a:lstStyle/>
        <a:p>
          <a:r>
            <a:rPr lang="cs-CZ"/>
            <a:t>Profil návštěvníka</a:t>
          </a:r>
        </a:p>
      </dgm:t>
    </dgm:pt>
    <dgm:pt modelId="{1A36FD29-7053-4ACF-96FA-AFAD42000FA0}" type="parTrans" cxnId="{F0939CC8-DE46-4545-B696-6A456F05CAEB}">
      <dgm:prSet/>
      <dgm:spPr/>
      <dgm:t>
        <a:bodyPr/>
        <a:lstStyle/>
        <a:p>
          <a:endParaRPr lang="cs-CZ"/>
        </a:p>
      </dgm:t>
    </dgm:pt>
    <dgm:pt modelId="{FC182E8A-8F79-4ADA-8A1A-397D34F090F2}" type="sibTrans" cxnId="{F0939CC8-DE46-4545-B696-6A456F05CAEB}">
      <dgm:prSet/>
      <dgm:spPr/>
      <dgm:t>
        <a:bodyPr/>
        <a:lstStyle/>
        <a:p>
          <a:endParaRPr lang="cs-CZ"/>
        </a:p>
      </dgm:t>
    </dgm:pt>
    <dgm:pt modelId="{85BAFA23-646A-4215-BD1E-70AEB89BDD55}">
      <dgm:prSet phldrT="[Text]"/>
      <dgm:spPr/>
      <dgm:t>
        <a:bodyPr/>
        <a:lstStyle/>
        <a:p>
          <a:r>
            <a:rPr lang="cs-CZ"/>
            <a:t>Targeting</a:t>
          </a:r>
        </a:p>
      </dgm:t>
    </dgm:pt>
    <dgm:pt modelId="{C0EBF0B0-D62D-4E12-966D-62B45B7C4DE7}" type="parTrans" cxnId="{36030E2E-3EED-4CE4-8322-948129429DA6}">
      <dgm:prSet/>
      <dgm:spPr/>
      <dgm:t>
        <a:bodyPr/>
        <a:lstStyle/>
        <a:p>
          <a:endParaRPr lang="cs-CZ"/>
        </a:p>
      </dgm:t>
    </dgm:pt>
    <dgm:pt modelId="{E8FADDA9-4C22-41F1-9AB0-37A755E2F538}" type="sibTrans" cxnId="{36030E2E-3EED-4CE4-8322-948129429DA6}">
      <dgm:prSet/>
      <dgm:spPr/>
      <dgm:t>
        <a:bodyPr/>
        <a:lstStyle/>
        <a:p>
          <a:endParaRPr lang="cs-CZ"/>
        </a:p>
      </dgm:t>
    </dgm:pt>
    <dgm:pt modelId="{984D20FF-BDF3-4002-9B7B-6B869C73A102}">
      <dgm:prSet/>
      <dgm:spPr/>
      <dgm:t>
        <a:bodyPr/>
        <a:lstStyle/>
        <a:p>
          <a:r>
            <a:rPr lang="cs-CZ" dirty="0"/>
            <a:t>Volba segmentačních kritérií</a:t>
          </a:r>
        </a:p>
      </dgm:t>
    </dgm:pt>
    <dgm:pt modelId="{4CFDA5D7-F08F-4386-BEBA-FF6E8F6899D2}" type="parTrans" cxnId="{550249AF-7240-40F5-8294-CE20B79C901B}">
      <dgm:prSet/>
      <dgm:spPr/>
      <dgm:t>
        <a:bodyPr/>
        <a:lstStyle/>
        <a:p>
          <a:endParaRPr lang="cs-CZ"/>
        </a:p>
      </dgm:t>
    </dgm:pt>
    <dgm:pt modelId="{09E30AAE-838C-4962-9AE4-5A9A243A2702}" type="sibTrans" cxnId="{550249AF-7240-40F5-8294-CE20B79C901B}">
      <dgm:prSet/>
      <dgm:spPr/>
      <dgm:t>
        <a:bodyPr/>
        <a:lstStyle/>
        <a:p>
          <a:endParaRPr lang="cs-CZ"/>
        </a:p>
      </dgm:t>
    </dgm:pt>
    <dgm:pt modelId="{37FE5BEE-4D94-4FD5-91B1-45F941F587C9}" type="pres">
      <dgm:prSet presAssocID="{D847ADD7-968F-4299-9C0D-E7C574FD2EE4}" presName="Name0" presStyleCnt="0">
        <dgm:presLayoutVars>
          <dgm:dir/>
          <dgm:animLvl val="lvl"/>
          <dgm:resizeHandles val="exact"/>
        </dgm:presLayoutVars>
      </dgm:prSet>
      <dgm:spPr/>
    </dgm:pt>
    <dgm:pt modelId="{968E99FC-F15E-48EB-9454-05119ADFAE0B}" type="pres">
      <dgm:prSet presAssocID="{2CA38402-A9DD-41E3-BDE0-5E6F9ECAB974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B08CA63-87A9-4318-A43B-4DAE3C499F21}" type="pres">
      <dgm:prSet presAssocID="{62CEF038-DBE6-462B-B7AD-2222B15B37DB}" presName="parTxOnlySpace" presStyleCnt="0"/>
      <dgm:spPr/>
    </dgm:pt>
    <dgm:pt modelId="{35E7E7FE-E764-495B-842A-95857BAC7585}" type="pres">
      <dgm:prSet presAssocID="{984D20FF-BDF3-4002-9B7B-6B869C73A10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EF5268F-A497-4F27-8ACF-3C10759DCF1D}" type="pres">
      <dgm:prSet presAssocID="{09E30AAE-838C-4962-9AE4-5A9A243A2702}" presName="parTxOnlySpace" presStyleCnt="0"/>
      <dgm:spPr/>
    </dgm:pt>
    <dgm:pt modelId="{D722D2F9-FF2E-4627-AADA-0E6EA72653C2}" type="pres">
      <dgm:prSet presAssocID="{E8415D2A-3717-4DAB-B0DB-C0B5FA0D1AF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73EC418-D4BF-43EF-BCED-7B04E47CBBE7}" type="pres">
      <dgm:prSet presAssocID="{FC182E8A-8F79-4ADA-8A1A-397D34F090F2}" presName="parTxOnlySpace" presStyleCnt="0"/>
      <dgm:spPr/>
    </dgm:pt>
    <dgm:pt modelId="{5CF6DE5B-ACB4-471D-9217-B4F3541A5DD4}" type="pres">
      <dgm:prSet presAssocID="{85BAFA23-646A-4215-BD1E-70AEB89BDD5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6030E2E-3EED-4CE4-8322-948129429DA6}" srcId="{D847ADD7-968F-4299-9C0D-E7C574FD2EE4}" destId="{85BAFA23-646A-4215-BD1E-70AEB89BDD55}" srcOrd="3" destOrd="0" parTransId="{C0EBF0B0-D62D-4E12-966D-62B45B7C4DE7}" sibTransId="{E8FADDA9-4C22-41F1-9AB0-37A755E2F538}"/>
    <dgm:cxn modelId="{78B3609F-1505-433B-9008-81C5593775EA}" type="presOf" srcId="{D847ADD7-968F-4299-9C0D-E7C574FD2EE4}" destId="{37FE5BEE-4D94-4FD5-91B1-45F941F587C9}" srcOrd="0" destOrd="0" presId="urn:microsoft.com/office/officeart/2005/8/layout/chevron1"/>
    <dgm:cxn modelId="{99FC816B-D907-40A2-91BA-F4E8EA7311D1}" type="presOf" srcId="{E8415D2A-3717-4DAB-B0DB-C0B5FA0D1AF2}" destId="{D722D2F9-FF2E-4627-AADA-0E6EA72653C2}" srcOrd="0" destOrd="0" presId="urn:microsoft.com/office/officeart/2005/8/layout/chevron1"/>
    <dgm:cxn modelId="{F0939CC8-DE46-4545-B696-6A456F05CAEB}" srcId="{D847ADD7-968F-4299-9C0D-E7C574FD2EE4}" destId="{E8415D2A-3717-4DAB-B0DB-C0B5FA0D1AF2}" srcOrd="2" destOrd="0" parTransId="{1A36FD29-7053-4ACF-96FA-AFAD42000FA0}" sibTransId="{FC182E8A-8F79-4ADA-8A1A-397D34F090F2}"/>
    <dgm:cxn modelId="{A21D45AC-23E5-497C-9EE1-B2B11E1D2560}" srcId="{D847ADD7-968F-4299-9C0D-E7C574FD2EE4}" destId="{2CA38402-A9DD-41E3-BDE0-5E6F9ECAB974}" srcOrd="0" destOrd="0" parTransId="{72D6EFFD-1AEB-4339-BBF4-F0479EA61936}" sibTransId="{62CEF038-DBE6-462B-B7AD-2222B15B37DB}"/>
    <dgm:cxn modelId="{550249AF-7240-40F5-8294-CE20B79C901B}" srcId="{D847ADD7-968F-4299-9C0D-E7C574FD2EE4}" destId="{984D20FF-BDF3-4002-9B7B-6B869C73A102}" srcOrd="1" destOrd="0" parTransId="{4CFDA5D7-F08F-4386-BEBA-FF6E8F6899D2}" sibTransId="{09E30AAE-838C-4962-9AE4-5A9A243A2702}"/>
    <dgm:cxn modelId="{C1B9F9B3-606C-4ACE-B326-A73127F163A9}" type="presOf" srcId="{984D20FF-BDF3-4002-9B7B-6B869C73A102}" destId="{35E7E7FE-E764-495B-842A-95857BAC7585}" srcOrd="0" destOrd="0" presId="urn:microsoft.com/office/officeart/2005/8/layout/chevron1"/>
    <dgm:cxn modelId="{66828C67-2B5F-403A-92B1-EE456075CAA9}" type="presOf" srcId="{2CA38402-A9DD-41E3-BDE0-5E6F9ECAB974}" destId="{968E99FC-F15E-48EB-9454-05119ADFAE0B}" srcOrd="0" destOrd="0" presId="urn:microsoft.com/office/officeart/2005/8/layout/chevron1"/>
    <dgm:cxn modelId="{11EDA029-43FA-493D-8314-3595B00EA086}" type="presOf" srcId="{85BAFA23-646A-4215-BD1E-70AEB89BDD55}" destId="{5CF6DE5B-ACB4-471D-9217-B4F3541A5DD4}" srcOrd="0" destOrd="0" presId="urn:microsoft.com/office/officeart/2005/8/layout/chevron1"/>
    <dgm:cxn modelId="{1E39AFB4-8ACE-4837-A585-588AC53DDA58}" type="presParOf" srcId="{37FE5BEE-4D94-4FD5-91B1-45F941F587C9}" destId="{968E99FC-F15E-48EB-9454-05119ADFAE0B}" srcOrd="0" destOrd="0" presId="urn:microsoft.com/office/officeart/2005/8/layout/chevron1"/>
    <dgm:cxn modelId="{CC389F92-E48C-437B-A24B-126FA71A0755}" type="presParOf" srcId="{37FE5BEE-4D94-4FD5-91B1-45F941F587C9}" destId="{2B08CA63-87A9-4318-A43B-4DAE3C499F21}" srcOrd="1" destOrd="0" presId="urn:microsoft.com/office/officeart/2005/8/layout/chevron1"/>
    <dgm:cxn modelId="{AA97F098-96FF-4CE8-9416-382D1E0307E7}" type="presParOf" srcId="{37FE5BEE-4D94-4FD5-91B1-45F941F587C9}" destId="{35E7E7FE-E764-495B-842A-95857BAC7585}" srcOrd="2" destOrd="0" presId="urn:microsoft.com/office/officeart/2005/8/layout/chevron1"/>
    <dgm:cxn modelId="{EBEAAD80-7A2F-4533-AF73-B3C517A2392D}" type="presParOf" srcId="{37FE5BEE-4D94-4FD5-91B1-45F941F587C9}" destId="{6EF5268F-A497-4F27-8ACF-3C10759DCF1D}" srcOrd="3" destOrd="0" presId="urn:microsoft.com/office/officeart/2005/8/layout/chevron1"/>
    <dgm:cxn modelId="{BE7D0961-1996-4B92-9456-03DE6EEA6A4C}" type="presParOf" srcId="{37FE5BEE-4D94-4FD5-91B1-45F941F587C9}" destId="{D722D2F9-FF2E-4627-AADA-0E6EA72653C2}" srcOrd="4" destOrd="0" presId="urn:microsoft.com/office/officeart/2005/8/layout/chevron1"/>
    <dgm:cxn modelId="{3B5BC55E-DB4C-4B24-A1EC-A62294E61439}" type="presParOf" srcId="{37FE5BEE-4D94-4FD5-91B1-45F941F587C9}" destId="{973EC418-D4BF-43EF-BCED-7B04E47CBBE7}" srcOrd="5" destOrd="0" presId="urn:microsoft.com/office/officeart/2005/8/layout/chevron1"/>
    <dgm:cxn modelId="{D8BF7193-D7B9-443C-B3A5-8D4D2821AFD1}" type="presParOf" srcId="{37FE5BEE-4D94-4FD5-91B1-45F941F587C9}" destId="{5CF6DE5B-ACB4-471D-9217-B4F3541A5DD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E99FC-F15E-48EB-9454-05119ADFAE0B}">
      <dsp:nvSpPr>
        <dsp:cNvPr id="0" name=""/>
        <dsp:cNvSpPr/>
      </dsp:nvSpPr>
      <dsp:spPr>
        <a:xfrm>
          <a:off x="3553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/>
            <a:t>Informace o návštěvnících</a:t>
          </a:r>
        </a:p>
      </dsp:txBody>
      <dsp:txXfrm>
        <a:off x="417292" y="162325"/>
        <a:ext cx="1241216" cy="827477"/>
      </dsp:txXfrm>
    </dsp:sp>
    <dsp:sp modelId="{35E7E7FE-E764-495B-842A-95857BAC7585}">
      <dsp:nvSpPr>
        <dsp:cNvPr id="0" name=""/>
        <dsp:cNvSpPr/>
      </dsp:nvSpPr>
      <dsp:spPr>
        <a:xfrm>
          <a:off x="1865378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/>
            <a:t>Volba segmentačních kritérií</a:t>
          </a:r>
        </a:p>
      </dsp:txBody>
      <dsp:txXfrm>
        <a:off x="2279117" y="162325"/>
        <a:ext cx="1241216" cy="827477"/>
      </dsp:txXfrm>
    </dsp:sp>
    <dsp:sp modelId="{D722D2F9-FF2E-4627-AADA-0E6EA72653C2}">
      <dsp:nvSpPr>
        <dsp:cNvPr id="0" name=""/>
        <dsp:cNvSpPr/>
      </dsp:nvSpPr>
      <dsp:spPr>
        <a:xfrm>
          <a:off x="3727202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/>
            <a:t>Profil návštěvníka</a:t>
          </a:r>
        </a:p>
      </dsp:txBody>
      <dsp:txXfrm>
        <a:off x="4140941" y="162325"/>
        <a:ext cx="1241216" cy="827477"/>
      </dsp:txXfrm>
    </dsp:sp>
    <dsp:sp modelId="{5CF6DE5B-ACB4-471D-9217-B4F3541A5DD4}">
      <dsp:nvSpPr>
        <dsp:cNvPr id="0" name=""/>
        <dsp:cNvSpPr/>
      </dsp:nvSpPr>
      <dsp:spPr>
        <a:xfrm>
          <a:off x="5589027" y="162325"/>
          <a:ext cx="2068693" cy="8274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/>
            <a:t>Targeting</a:t>
          </a:r>
        </a:p>
      </dsp:txBody>
      <dsp:txXfrm>
        <a:off x="6002766" y="162325"/>
        <a:ext cx="1241216" cy="827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05A8D-80C8-4E9F-BC27-A085A0072E66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0D961-6566-44B7-992C-E2A6511888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53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50134C-38D0-401F-A11B-5CBF1076D771}" type="slidenum">
              <a:rPr lang="cs-CZ" altLang="cs-CZ" smtClean="0"/>
              <a:pPr/>
              <a:t>3</a:t>
            </a:fld>
            <a:endParaRPr lang="cs-CZ" alt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8913" y="728663"/>
            <a:ext cx="6477000" cy="3643312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986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991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0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11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005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945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432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39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8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7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4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773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04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50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5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1E1B3FED-BE31-420C-BC1B-1E4D64CC9C48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147222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Case study: Cílové skupiny JM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Marketingová strategie Jižní Moravy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78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+mn-lt"/>
              </a:rPr>
              <a:t>Ukázka cílování – Jižní Morava</a:t>
            </a:r>
            <a:endParaRPr lang="cs-CZ" sz="28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765" y="2594916"/>
            <a:ext cx="8596668" cy="40134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800" b="1" dirty="0"/>
              <a:t>Požitkáři – hlavní cílová skupina komunikace 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klid, pohoda a odpočinek; užít si určitou úroveň luxusu, nechat se hýčkat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35-70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páry nebo skupiny přátel bez dětí</a:t>
            </a:r>
            <a:r>
              <a:rPr lang="cs-CZ" sz="1800" b="1" i="1" dirty="0"/>
              <a:t> </a:t>
            </a:r>
            <a:endParaRPr lang="cs-CZ" sz="1800" dirty="0"/>
          </a:p>
          <a:p>
            <a:r>
              <a:rPr lang="cs-CZ" sz="1800" b="1" i="1" dirty="0"/>
              <a:t>Zájmy a chování</a:t>
            </a:r>
            <a:r>
              <a:rPr lang="cs-CZ" sz="1800" dirty="0"/>
              <a:t>: </a:t>
            </a:r>
            <a:r>
              <a:rPr lang="cs-CZ" sz="1800" dirty="0" err="1"/>
              <a:t>wellness</a:t>
            </a:r>
            <a:r>
              <a:rPr lang="cs-CZ" sz="1800" dirty="0"/>
              <a:t>, návštěva přírodních parků i kulturních cílů, nevyhýbají se nenáročnému pohybu, vyžadují kvalitní ubytování a gastronomii. Cestují individuálně, jako dopravní prostředek využívají auto, popřípadě kolo v rámci výletů. Program si organizují sami.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Pálava a LVA, Znojemsko, Slovácko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Hledají harmonii a soukromí, tráví svůj čas v okruhu své rodiny/příbuzných a přátel, preferují pohodlí a potěšení; úsilí o sociální integraci, materialističtí, oceňují bezpečnost destinace, brání se velkým změnám ve společnosti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Modern</a:t>
            </a:r>
            <a:r>
              <a:rPr lang="cs-CZ" sz="1800" i="1" dirty="0"/>
              <a:t> </a:t>
            </a:r>
            <a:r>
              <a:rPr lang="cs-CZ" sz="1800" i="1" dirty="0" err="1"/>
              <a:t>Mainstream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680" y="128760"/>
            <a:ext cx="1648988" cy="21919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68" y="146796"/>
            <a:ext cx="1654020" cy="21885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659" y="3225936"/>
            <a:ext cx="2674038" cy="176677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476377" y="229723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955433" y="5028783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482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+mn-lt"/>
              </a:rPr>
              <a:t>Ukázka cílování – Jižní Morava</a:t>
            </a:r>
            <a:endParaRPr lang="cs-CZ" sz="28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720" y="2343838"/>
            <a:ext cx="8596668" cy="44116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b="1" dirty="0"/>
              <a:t>Rodiny s dětmi 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zažít zábavu s celou rodinou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30 - 49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Skupiny rodičů a dětí školního věku</a:t>
            </a:r>
            <a:r>
              <a:rPr lang="cs-CZ" sz="1800" b="1" i="1" dirty="0"/>
              <a:t> </a:t>
            </a:r>
            <a:endParaRPr lang="cs-CZ" sz="1800" dirty="0"/>
          </a:p>
          <a:p>
            <a:r>
              <a:rPr lang="cs-CZ" sz="1800" b="1" i="1" dirty="0"/>
              <a:t>Zájmy a chování</a:t>
            </a:r>
            <a:r>
              <a:rPr lang="cs-CZ" sz="1800" dirty="0"/>
              <a:t>: Přijíždějí za zábavou a aktivním poznáváním přírodních a kulturních hodnot regionu. Podnikají pěší a cykloturistické výlety, popřípadě navštěvují solitérní turistické cíle automobilem.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Pálava a LVA, Znojemsko, Slovácko, Moravský kras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Hledají harmonii a soukromí, tráví svůj čas v okruhu své rodiny/příbuzných a přátel, preferují pohodlí a potěšení; úsilí o sociální integraci, materialističtí, oceňují bezpečnost destinace, brání se velkým změnám ve společnosti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Modern</a:t>
            </a:r>
            <a:r>
              <a:rPr lang="cs-CZ" sz="1800" i="1" dirty="0"/>
              <a:t> </a:t>
            </a:r>
            <a:r>
              <a:rPr lang="cs-CZ" sz="1800" i="1" dirty="0" err="1"/>
              <a:t>Mainstream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982" y="3777874"/>
            <a:ext cx="2674038" cy="1766775"/>
          </a:xfrm>
          <a:prstGeom prst="rect">
            <a:avLst/>
          </a:prstGeom>
        </p:spPr>
      </p:pic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10375" r="8884" b="11999"/>
          <a:stretch/>
        </p:blipFill>
        <p:spPr bwMode="auto">
          <a:xfrm>
            <a:off x="7509495" y="457219"/>
            <a:ext cx="3529014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012756" y="5571176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386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+mn-lt"/>
              </a:rPr>
              <a:t>Ukázka cílování – Jižní Morava</a:t>
            </a:r>
            <a:endParaRPr lang="cs-CZ" sz="28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042" y="2570494"/>
            <a:ext cx="11072550" cy="4114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1800" b="1" dirty="0"/>
              <a:t>Poutníci – doplňková cílová </a:t>
            </a:r>
            <a:r>
              <a:rPr lang="cs-CZ" sz="1800" b="1" dirty="0" smtClean="0"/>
              <a:t>skupina</a:t>
            </a:r>
          </a:p>
          <a:p>
            <a:pPr marL="0" indent="0">
              <a:buNone/>
            </a:pP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poznávat krajinu a lidi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40 +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páry, popř. skupiny přátel, i </a:t>
            </a:r>
            <a:r>
              <a:rPr lang="cs-CZ" sz="1800" dirty="0" err="1"/>
              <a:t>singles</a:t>
            </a:r>
            <a:r>
              <a:rPr lang="cs-CZ" sz="1800" dirty="0"/>
              <a:t>, </a:t>
            </a:r>
            <a:endParaRPr lang="cs-CZ" sz="1800" dirty="0" smtClean="0"/>
          </a:p>
          <a:p>
            <a:pPr marL="0" indent="0">
              <a:buNone/>
            </a:pPr>
            <a:r>
              <a:rPr lang="cs-CZ" sz="1800" dirty="0" smtClean="0"/>
              <a:t>        spíše </a:t>
            </a:r>
            <a:r>
              <a:rPr lang="cs-CZ" sz="1800" dirty="0"/>
              <a:t>vysokoškoláci a lidé žijící ve velkých městech, často i důchodci.</a:t>
            </a:r>
          </a:p>
          <a:p>
            <a:r>
              <a:rPr lang="cs-CZ" sz="1800" b="1" i="1" dirty="0"/>
              <a:t>Zájmy a chování</a:t>
            </a:r>
            <a:r>
              <a:rPr lang="cs-CZ" sz="1800" dirty="0"/>
              <a:t>: Věnují se vlastnímu sebevzdělávání. </a:t>
            </a:r>
            <a:endParaRPr lang="cs-CZ" sz="1800" dirty="0" smtClean="0"/>
          </a:p>
          <a:p>
            <a:pPr marL="447675" indent="0">
              <a:buNone/>
            </a:pPr>
            <a:r>
              <a:rPr lang="cs-CZ" sz="1800" dirty="0" smtClean="0"/>
              <a:t>Rádi </a:t>
            </a:r>
            <a:r>
              <a:rPr lang="cs-CZ" sz="1800" dirty="0"/>
              <a:t>čtou knihy, navštěvují muzea a výstavy a kulturní akce. </a:t>
            </a:r>
            <a:endParaRPr lang="cs-CZ" sz="1800" dirty="0" smtClean="0"/>
          </a:p>
          <a:p>
            <a:pPr marL="447675" indent="0">
              <a:buNone/>
            </a:pPr>
            <a:r>
              <a:rPr lang="cs-CZ" sz="1800" dirty="0" smtClean="0"/>
              <a:t>Do </a:t>
            </a:r>
            <a:r>
              <a:rPr lang="cs-CZ" sz="1800" dirty="0"/>
              <a:t>regionu je </a:t>
            </a:r>
            <a:r>
              <a:rPr lang="cs-CZ" sz="1800" dirty="0" smtClean="0"/>
              <a:t>přivádí městský </a:t>
            </a:r>
            <a:r>
              <a:rPr lang="cs-CZ" sz="1800" dirty="0"/>
              <a:t>turismus, vinařská turistika a kulturní nabídka, aktivní trávení volného času. Cestují individuálně, jako dopravní prostředek využívají auto. Program si organizují sami.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Pálava a LVA, Znojemsko, Slovácko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Vnímavý; liberální a pluralitní; hledání sebeaktualizace a osobního rozvoje; post-materiální cíle; kulturní a intelektuální zájmy; důraz autenticitu; rovnováha mezi pracovním a soukromým životem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Intellectuals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689" y="187134"/>
            <a:ext cx="1863300" cy="24711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89" y="187134"/>
            <a:ext cx="1859026" cy="24711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633" y="2960726"/>
            <a:ext cx="2757974" cy="184428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80689" y="2634805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880633" y="4807550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40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+mn-lt"/>
              </a:rPr>
              <a:t>Ukázka cílování – Jižní Morava</a:t>
            </a:r>
            <a:endParaRPr lang="cs-CZ" sz="28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8" y="2583714"/>
            <a:ext cx="10441160" cy="41402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800" b="1" dirty="0"/>
              <a:t>Konferenční návštěvníci/firemní akce </a:t>
            </a:r>
          </a:p>
          <a:p>
            <a:r>
              <a:rPr lang="cs-CZ" sz="1800" b="1" i="1" dirty="0"/>
              <a:t>Motivace</a:t>
            </a:r>
            <a:r>
              <a:rPr lang="cs-CZ" sz="1800" dirty="0"/>
              <a:t>: práce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-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kolegové, pracovní partneři, zaměstnanci, klienti</a:t>
            </a:r>
          </a:p>
          <a:p>
            <a:r>
              <a:rPr lang="cs-CZ" sz="1800" b="1" i="1" dirty="0"/>
              <a:t>Zájmy a chování</a:t>
            </a:r>
            <a:r>
              <a:rPr lang="cs-CZ" sz="1800" dirty="0"/>
              <a:t>: Odborný program, obchodní zájmy. Segment zahrnující poptávku po firemních akcích, ať už jde o firemní </a:t>
            </a:r>
            <a:r>
              <a:rPr lang="cs-CZ" sz="1800" dirty="0" err="1"/>
              <a:t>teambuilding</a:t>
            </a:r>
            <a:r>
              <a:rPr lang="cs-CZ" sz="1800" dirty="0"/>
              <a:t> či různá školení, semináře a konference.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Pálava a LVA, Znojemsko, Slovácko </a:t>
            </a:r>
          </a:p>
          <a:p>
            <a:r>
              <a:rPr lang="cs-CZ" sz="1800" b="1" i="1" dirty="0"/>
              <a:t>Hodnotová orientace</a:t>
            </a:r>
            <a:r>
              <a:rPr lang="cs-CZ" sz="1800" dirty="0"/>
              <a:t>: Vnímavý; liberální a pluralitní; hledání sebeaktualizace a osobního rozvoje; post-materiální cíle; kulturní a intelektuální zájmy; důraz autenticitu; rovnováha mezi pracovním a soukromým životem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Intelectuals</a:t>
            </a:r>
            <a:r>
              <a:rPr lang="cs-CZ" sz="1800" i="1" dirty="0"/>
              <a:t>)</a:t>
            </a:r>
            <a:endParaRPr lang="cs-CZ" sz="1800" dirty="0"/>
          </a:p>
          <a:p>
            <a:r>
              <a:rPr lang="cs-CZ" sz="1800" dirty="0"/>
              <a:t>Sebeurčení; flexibilní a společensky mobilní; hledají intenzivní život, což znamená mít úspěch a zábavu; tvrdě pracují, dobrá kvalifikace, připravenost vykonávat vysoké výkony, fascinace multimédii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 err="1"/>
              <a:t>Perfomers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2050" name="Picture 2" descr="Výsledek obrázku pro mice seg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020917"/>
            <a:ext cx="3932197" cy="227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95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4"/>
          <p:cNvSpPr>
            <a:spLocks noGrp="1"/>
          </p:cNvSpPr>
          <p:nvPr>
            <p:ph type="title"/>
          </p:nvPr>
        </p:nvSpPr>
        <p:spPr>
          <a:xfrm>
            <a:off x="2638426" y="25021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+mn-lt"/>
              </a:rPr>
              <a:t>Ukázka cílování – Jižní Morava</a:t>
            </a:r>
            <a:endParaRPr lang="cs-CZ" sz="2800" dirty="0">
              <a:latin typeface="+mn-lt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2567608" y="1340768"/>
          <a:ext cx="9368369" cy="54347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389">
                  <a:extLst>
                    <a:ext uri="{9D8B030D-6E8A-4147-A177-3AD203B41FA5}">
                      <a16:colId xmlns:a16="http://schemas.microsoft.com/office/drawing/2014/main" val="1850490112"/>
                    </a:ext>
                  </a:extLst>
                </a:gridCol>
                <a:gridCol w="1899293">
                  <a:extLst>
                    <a:ext uri="{9D8B030D-6E8A-4147-A177-3AD203B41FA5}">
                      <a16:colId xmlns:a16="http://schemas.microsoft.com/office/drawing/2014/main" val="745278227"/>
                    </a:ext>
                  </a:extLst>
                </a:gridCol>
                <a:gridCol w="732282">
                  <a:extLst>
                    <a:ext uri="{9D8B030D-6E8A-4147-A177-3AD203B41FA5}">
                      <a16:colId xmlns:a16="http://schemas.microsoft.com/office/drawing/2014/main" val="2878544856"/>
                    </a:ext>
                  </a:extLst>
                </a:gridCol>
                <a:gridCol w="2711855">
                  <a:extLst>
                    <a:ext uri="{9D8B030D-6E8A-4147-A177-3AD203B41FA5}">
                      <a16:colId xmlns:a16="http://schemas.microsoft.com/office/drawing/2014/main" val="2953583507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643896974"/>
                    </a:ext>
                  </a:extLst>
                </a:gridCol>
              </a:tblGrid>
              <a:tr h="264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Stát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Segment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Aktivity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Regiony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8935782"/>
                  </a:ext>
                </a:extLst>
              </a:tr>
              <a:tr h="7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Německo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Požitkáři, spíše starší segment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MICE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TOP NABÍDKA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Města, kultura, výletní cíle, víno a gastronomie, cykloturistika, MICE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Brno, vinařské oblasti, Moravský kras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7688893"/>
                  </a:ext>
                </a:extLst>
              </a:tr>
              <a:tr h="466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Polsko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Rodiny s dětmi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Města, výletní cíle, cykloturistika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Brno, vinařské oblasti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0632621"/>
                  </a:ext>
                </a:extLst>
              </a:tr>
              <a:tr h="7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Rakousko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Požitkáři, spíše starší segment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Poutníci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Města, kultura, výletní cíle, gastronomie, cykloturistika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Brno, vinařské oblasti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0145761"/>
                  </a:ext>
                </a:extLst>
              </a:tr>
              <a:tr h="7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Velká Británie</a:t>
                      </a:r>
                      <a:endParaRPr lang="cs-CZ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Požitkáři, 35+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Města,</a:t>
                      </a:r>
                      <a:r>
                        <a:rPr lang="cs-CZ" sz="1600" baseline="0" dirty="0">
                          <a:effectLst/>
                        </a:rPr>
                        <a:t> kultura, </a:t>
                      </a:r>
                      <a:r>
                        <a:rPr lang="cs-CZ" sz="1600" baseline="0" dirty="0" err="1">
                          <a:effectLst/>
                        </a:rPr>
                        <a:t>cyklo</a:t>
                      </a:r>
                      <a:r>
                        <a:rPr lang="cs-CZ" sz="1600" baseline="0" dirty="0">
                          <a:effectLst/>
                        </a:rPr>
                        <a:t> a pěší turistika, víno, folklor</a:t>
                      </a:r>
                      <a:endParaRPr lang="cs-CZ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effectLst/>
                        </a:rPr>
                        <a:t>Brno, vinařské oblasti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044702"/>
                  </a:ext>
                </a:extLst>
              </a:tr>
              <a:tr h="7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Jižní Korea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Mladí, Poutníci, 35+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Města, kultura, folklor, víno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Brno, vinařské oblasti, Moravský kras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8419278"/>
                  </a:ext>
                </a:extLst>
              </a:tr>
              <a:tr h="7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Čína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Poutníci, 35+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Města, kultura, folklor, víno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Brno, vinařské oblasti, Moravský kras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4940508"/>
                  </a:ext>
                </a:extLst>
              </a:tr>
              <a:tr h="705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Rusko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Poutníci, 35+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Města, kultura, folklor, víno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Brno, vinařské oblasti,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Moravský kras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2044537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263352" y="148478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Zahraniční trhy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120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1343472" y="2852936"/>
          <a:ext cx="8716788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596">
                  <a:extLst>
                    <a:ext uri="{9D8B030D-6E8A-4147-A177-3AD203B41FA5}">
                      <a16:colId xmlns:a16="http://schemas.microsoft.com/office/drawing/2014/main" val="2170390228"/>
                    </a:ext>
                  </a:extLst>
                </a:gridCol>
                <a:gridCol w="2905596">
                  <a:extLst>
                    <a:ext uri="{9D8B030D-6E8A-4147-A177-3AD203B41FA5}">
                      <a16:colId xmlns:a16="http://schemas.microsoft.com/office/drawing/2014/main" val="2952591549"/>
                    </a:ext>
                  </a:extLst>
                </a:gridCol>
                <a:gridCol w="2905596">
                  <a:extLst>
                    <a:ext uri="{9D8B030D-6E8A-4147-A177-3AD203B41FA5}">
                      <a16:colId xmlns:a16="http://schemas.microsoft.com/office/drawing/2014/main" val="2831425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/>
                        <a:t>Dom</a:t>
                      </a:r>
                      <a:r>
                        <a:rPr lang="cs-CZ" sz="1800" dirty="0" err="1"/>
                        <a:t>ácí</a:t>
                      </a:r>
                      <a:r>
                        <a:rPr lang="cs-CZ" sz="1800" baseline="0" dirty="0"/>
                        <a:t> trh + SK ( 73,5 %)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Blízké</a:t>
                      </a:r>
                      <a:r>
                        <a:rPr lang="cs-CZ" sz="1800" baseline="0" dirty="0"/>
                        <a:t> trhy  (15,3 %)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Vzdálené trhy (5,4 %)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634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Česká</a:t>
                      </a:r>
                      <a:r>
                        <a:rPr lang="cs-CZ" sz="1800" baseline="0" dirty="0"/>
                        <a:t> republika (68,5 %)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Německo (7,5 %)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Čína (1,6 %)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460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Slovensko</a:t>
                      </a:r>
                      <a:r>
                        <a:rPr lang="cs-CZ" sz="1800" baseline="0" dirty="0"/>
                        <a:t> (5 %)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Rakousko (2,3 %)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Jižní Korea (1,6 %)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066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Polsko</a:t>
                      </a:r>
                      <a:r>
                        <a:rPr lang="cs-CZ" sz="1800" baseline="0" dirty="0"/>
                        <a:t> (5,5 %)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Rusko (2,2 %)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628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VB (2,5 %)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USA</a:t>
                      </a:r>
                      <a:r>
                        <a:rPr lang="cs-CZ" sz="1800" baseline="0" dirty="0"/>
                        <a:t> (1,6 %)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740498"/>
                  </a:ext>
                </a:extLst>
              </a:tr>
            </a:tbl>
          </a:graphicData>
        </a:graphic>
      </p:graphicFrame>
      <p:sp>
        <p:nvSpPr>
          <p:cNvPr id="8" name="Nadpis 4"/>
          <p:cNvSpPr txBox="1">
            <a:spLocks/>
          </p:cNvSpPr>
          <p:nvPr/>
        </p:nvSpPr>
        <p:spPr bwMode="auto">
          <a:xfrm>
            <a:off x="352042" y="1182676"/>
            <a:ext cx="8596668" cy="5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 smtClean="0">
                <a:latin typeface="+mn-lt"/>
              </a:rPr>
              <a:t>Ukázka cílování – Jižní Morava</a:t>
            </a:r>
            <a:endParaRPr lang="cs-CZ" sz="2800" kern="0" dirty="0">
              <a:latin typeface="+mn-lt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3352" y="1938426"/>
            <a:ext cx="502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Bonita trhů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918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/>
          </p:nvPr>
        </p:nvGraphicFramePr>
        <p:xfrm>
          <a:off x="1199456" y="2708920"/>
          <a:ext cx="10147299" cy="378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2433">
                  <a:extLst>
                    <a:ext uri="{9D8B030D-6E8A-4147-A177-3AD203B41FA5}">
                      <a16:colId xmlns:a16="http://schemas.microsoft.com/office/drawing/2014/main" val="1401216522"/>
                    </a:ext>
                  </a:extLst>
                </a:gridCol>
                <a:gridCol w="3382433">
                  <a:extLst>
                    <a:ext uri="{9D8B030D-6E8A-4147-A177-3AD203B41FA5}">
                      <a16:colId xmlns:a16="http://schemas.microsoft.com/office/drawing/2014/main" val="4187244219"/>
                    </a:ext>
                  </a:extLst>
                </a:gridCol>
                <a:gridCol w="3382433">
                  <a:extLst>
                    <a:ext uri="{9D8B030D-6E8A-4147-A177-3AD203B41FA5}">
                      <a16:colId xmlns:a16="http://schemas.microsoft.com/office/drawing/2014/main" val="1093513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ČR + 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Blízké</a:t>
                      </a:r>
                      <a:r>
                        <a:rPr lang="cs-CZ" sz="1600" baseline="0" dirty="0"/>
                        <a:t> trhy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Vzdálené trhy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285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Mladí</a:t>
                      </a:r>
                      <a:r>
                        <a:rPr lang="cs-CZ" sz="1600" dirty="0"/>
                        <a:t> (18 – 34 let)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Německo</a:t>
                      </a:r>
                    </a:p>
                    <a:p>
                      <a:r>
                        <a:rPr lang="cs-CZ" sz="1600" dirty="0"/>
                        <a:t>-</a:t>
                      </a:r>
                      <a:r>
                        <a:rPr lang="cs-CZ" sz="1600" baseline="0" dirty="0"/>
                        <a:t> požitkáři, organizovaný návštěvník (spíše starší segment), MICE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Jižní Korea</a:t>
                      </a:r>
                    </a:p>
                    <a:p>
                      <a:r>
                        <a:rPr lang="cs-CZ" sz="1600" dirty="0"/>
                        <a:t>- mladí,</a:t>
                      </a:r>
                      <a:r>
                        <a:rPr lang="cs-CZ" sz="1600" baseline="0" dirty="0"/>
                        <a:t> poutníci 35 +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097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Požitkáři</a:t>
                      </a:r>
                      <a:r>
                        <a:rPr lang="cs-CZ" sz="1600" baseline="0" dirty="0"/>
                        <a:t> (35+ let)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Polsko</a:t>
                      </a:r>
                    </a:p>
                    <a:p>
                      <a:r>
                        <a:rPr lang="cs-CZ" sz="1600" dirty="0"/>
                        <a:t>- rodiny</a:t>
                      </a:r>
                      <a:r>
                        <a:rPr lang="cs-CZ" sz="1600" baseline="0" dirty="0"/>
                        <a:t> s dětmi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Čína</a:t>
                      </a:r>
                    </a:p>
                    <a:p>
                      <a:r>
                        <a:rPr lang="cs-CZ" sz="1600" dirty="0"/>
                        <a:t>- poutníci, 35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926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Rodiny s dětmi </a:t>
                      </a:r>
                      <a:r>
                        <a:rPr lang="cs-CZ" sz="1600" dirty="0"/>
                        <a:t>(30 – 49 let)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Rakousko</a:t>
                      </a:r>
                    </a:p>
                    <a:p>
                      <a:r>
                        <a:rPr lang="cs-CZ" sz="1600" dirty="0"/>
                        <a:t>- požitkáři,</a:t>
                      </a:r>
                      <a:r>
                        <a:rPr lang="cs-CZ" sz="1600" baseline="0" dirty="0"/>
                        <a:t> poutníci (spíše starší segment)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Rusko</a:t>
                      </a:r>
                    </a:p>
                    <a:p>
                      <a:r>
                        <a:rPr lang="cs-CZ" sz="1600" dirty="0"/>
                        <a:t>- poutníci, 35 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503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Poutníci/Prázdné</a:t>
                      </a:r>
                      <a:r>
                        <a:rPr lang="cs-CZ" sz="1600" b="1" i="1" baseline="0" dirty="0"/>
                        <a:t> hnízdo </a:t>
                      </a:r>
                      <a:r>
                        <a:rPr lang="cs-CZ" sz="1600" baseline="0" dirty="0"/>
                        <a:t>(40 + let)</a:t>
                      </a:r>
                      <a:r>
                        <a:rPr lang="cs-CZ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Velká Británie </a:t>
                      </a:r>
                    </a:p>
                    <a:p>
                      <a:r>
                        <a:rPr lang="cs-CZ" sz="1600" b="1" i="1" dirty="0"/>
                        <a:t>- </a:t>
                      </a:r>
                      <a:r>
                        <a:rPr lang="cs-CZ" sz="1600" b="0" i="0" dirty="0"/>
                        <a:t>požitkáři</a:t>
                      </a:r>
                      <a:endParaRPr lang="cs-CZ" sz="1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08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b="1" i="1" dirty="0"/>
                        <a:t>MICE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600" dirty="0"/>
                        <a:t>Marketingová</a:t>
                      </a:r>
                      <a:r>
                        <a:rPr lang="cs-CZ" sz="1600" baseline="0" dirty="0"/>
                        <a:t> komunikace v úzké spolupráci s </a:t>
                      </a:r>
                      <a:r>
                        <a:rPr lang="cs-CZ" sz="1600" baseline="0" dirty="0" err="1"/>
                        <a:t>CzT</a:t>
                      </a:r>
                      <a:endParaRPr lang="cs-CZ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039442"/>
                  </a:ext>
                </a:extLst>
              </a:tr>
            </a:tbl>
          </a:graphicData>
        </a:graphic>
      </p:graphicFrame>
      <p:sp>
        <p:nvSpPr>
          <p:cNvPr id="6" name="Nadpis 4"/>
          <p:cNvSpPr txBox="1">
            <a:spLocks/>
          </p:cNvSpPr>
          <p:nvPr/>
        </p:nvSpPr>
        <p:spPr bwMode="auto">
          <a:xfrm>
            <a:off x="352042" y="1182676"/>
            <a:ext cx="8596668" cy="5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 smtClean="0">
                <a:latin typeface="+mn-lt"/>
              </a:rPr>
              <a:t>Ukázka cílování – Jižní Morava</a:t>
            </a:r>
            <a:endParaRPr lang="cs-CZ" sz="2800" kern="0" dirty="0"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63352" y="1938426"/>
            <a:ext cx="502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Cílové trhy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7968208" y="2708920"/>
            <a:ext cx="3240360" cy="3096344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Čárový bublinový popisek 1 2"/>
          <p:cNvSpPr/>
          <p:nvPr/>
        </p:nvSpPr>
        <p:spPr bwMode="auto">
          <a:xfrm>
            <a:off x="9120336" y="1704327"/>
            <a:ext cx="2088232" cy="695764"/>
          </a:xfrm>
          <a:prstGeom prst="borderCallout1">
            <a:avLst>
              <a:gd name="adj1" fmla="val 48868"/>
              <a:gd name="adj2" fmla="val -4684"/>
              <a:gd name="adj3" fmla="val 127559"/>
              <a:gd name="adj4" fmla="val -2236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Pouze ve spolupráci z </a:t>
            </a:r>
            <a:r>
              <a:rPr kumimoji="0" lang="cs-CZ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CzT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4617931" y="5513040"/>
            <a:ext cx="2655912" cy="584448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+mn-lt"/>
              </a:rPr>
              <a:t>Ukázka cílování – Jižní Morava </a:t>
            </a:r>
            <a:endParaRPr lang="cs-CZ" sz="2800" dirty="0">
              <a:latin typeface="+mn-lt"/>
            </a:endParaRPr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/>
          </p:nvPr>
        </p:nvGraphicFramePr>
        <p:xfrm>
          <a:off x="191344" y="2132856"/>
          <a:ext cx="11815766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399">
                  <a:extLst>
                    <a:ext uri="{9D8B030D-6E8A-4147-A177-3AD203B41FA5}">
                      <a16:colId xmlns:a16="http://schemas.microsoft.com/office/drawing/2014/main" val="95051412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984425187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121416676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354785501"/>
                    </a:ext>
                  </a:extLst>
                </a:gridCol>
                <a:gridCol w="957263">
                  <a:extLst>
                    <a:ext uri="{9D8B030D-6E8A-4147-A177-3AD203B41FA5}">
                      <a16:colId xmlns:a16="http://schemas.microsoft.com/office/drawing/2014/main" val="1098951723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4126352787"/>
                    </a:ext>
                  </a:extLst>
                </a:gridCol>
                <a:gridCol w="896335">
                  <a:extLst>
                    <a:ext uri="{9D8B030D-6E8A-4147-A177-3AD203B41FA5}">
                      <a16:colId xmlns:a16="http://schemas.microsoft.com/office/drawing/2014/main" val="1950382005"/>
                    </a:ext>
                  </a:extLst>
                </a:gridCol>
                <a:gridCol w="752538">
                  <a:extLst>
                    <a:ext uri="{9D8B030D-6E8A-4147-A177-3AD203B41FA5}">
                      <a16:colId xmlns:a16="http://schemas.microsoft.com/office/drawing/2014/main" val="1143174383"/>
                    </a:ext>
                  </a:extLst>
                </a:gridCol>
                <a:gridCol w="698663">
                  <a:extLst>
                    <a:ext uri="{9D8B030D-6E8A-4147-A177-3AD203B41FA5}">
                      <a16:colId xmlns:a16="http://schemas.microsoft.com/office/drawing/2014/main" val="290163604"/>
                    </a:ext>
                  </a:extLst>
                </a:gridCol>
                <a:gridCol w="708861">
                  <a:extLst>
                    <a:ext uri="{9D8B030D-6E8A-4147-A177-3AD203B41FA5}">
                      <a16:colId xmlns:a16="http://schemas.microsoft.com/office/drawing/2014/main" val="461840142"/>
                    </a:ext>
                  </a:extLst>
                </a:gridCol>
                <a:gridCol w="708861">
                  <a:extLst>
                    <a:ext uri="{9D8B030D-6E8A-4147-A177-3AD203B41FA5}">
                      <a16:colId xmlns:a16="http://schemas.microsoft.com/office/drawing/2014/main" val="2303731913"/>
                    </a:ext>
                  </a:extLst>
                </a:gridCol>
                <a:gridCol w="696794">
                  <a:extLst>
                    <a:ext uri="{9D8B030D-6E8A-4147-A177-3AD203B41FA5}">
                      <a16:colId xmlns:a16="http://schemas.microsoft.com/office/drawing/2014/main" val="2946934738"/>
                    </a:ext>
                  </a:extLst>
                </a:gridCol>
                <a:gridCol w="738602">
                  <a:extLst>
                    <a:ext uri="{9D8B030D-6E8A-4147-A177-3AD203B41FA5}">
                      <a16:colId xmlns:a16="http://schemas.microsoft.com/office/drawing/2014/main" val="376651112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endParaRPr lang="cs-CZ" sz="18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CZ + SK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PL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AT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VB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KOR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CN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RU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4573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/>
                        <a:t>Cool</a:t>
                      </a:r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Požitkáři</a:t>
                      </a:r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/>
                        <a:t>Family</a:t>
                      </a:r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Poutníci</a:t>
                      </a:r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/>
                        <a:t>Business</a:t>
                      </a:r>
                      <a:endParaRPr lang="cs-CZ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739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 err="1"/>
                        <a:t>Relax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510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 err="1"/>
                        <a:t>Family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614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 err="1"/>
                        <a:t>Active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576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Kultura a tradice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4961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Brno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832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Víno a gastronomie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5692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TOP výletní cíle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361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MICE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ym typeface="Symbol" panose="05050102010706020507" pitchFamily="18" charset="2"/>
                        </a:rPr>
                        <a:t>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2323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Speciality</a:t>
                      </a:r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Specifické cílové skupiny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307764"/>
                  </a:ext>
                </a:extLst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6816080" y="730822"/>
            <a:ext cx="502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Matice - Propojení nabídky a poptávky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33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EuroVelo strategie JM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Marketingová strategie EuroVelo tras na území Jihomoravského kraje </a:t>
            </a:r>
            <a:endParaRPr lang="cs-CZ" b="1" dirty="0" smtClean="0"/>
          </a:p>
          <a:p>
            <a:r>
              <a:rPr lang="cs-CZ" dirty="0" smtClean="0"/>
              <a:t>Tři </a:t>
            </a:r>
            <a:r>
              <a:rPr lang="cs-CZ" dirty="0"/>
              <a:t>stezky, tři cesty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805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19</a:t>
            </a:fld>
            <a:endParaRPr lang="cs-CZ" altLang="cs-CZ" dirty="0"/>
          </a:p>
        </p:txBody>
      </p:sp>
      <p:sp>
        <p:nvSpPr>
          <p:cNvPr id="3" name="Ovál 2"/>
          <p:cNvSpPr/>
          <p:nvPr/>
        </p:nvSpPr>
        <p:spPr bwMode="auto">
          <a:xfrm>
            <a:off x="3133284" y="1269121"/>
            <a:ext cx="2187643" cy="9147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Tahoma" pitchFamily="34" charset="0"/>
              </a:rPr>
              <a:t>Afinitní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Tahoma" pitchFamily="34" charset="0"/>
              </a:rPr>
              <a:t>skupiny</a:t>
            </a:r>
          </a:p>
        </p:txBody>
      </p:sp>
      <p:cxnSp>
        <p:nvCxnSpPr>
          <p:cNvPr id="10" name="Přímá spojnice se šipkou 9"/>
          <p:cNvCxnSpPr>
            <a:stCxn id="6" idx="7"/>
            <a:endCxn id="3" idx="4"/>
          </p:cNvCxnSpPr>
          <p:nvPr/>
        </p:nvCxnSpPr>
        <p:spPr bwMode="auto">
          <a:xfrm flipV="1">
            <a:off x="3010745" y="2183858"/>
            <a:ext cx="1216361" cy="8057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/>
          <p:cNvCxnSpPr>
            <a:stCxn id="38" idx="1"/>
            <a:endCxn id="3" idx="4"/>
          </p:cNvCxnSpPr>
          <p:nvPr/>
        </p:nvCxnSpPr>
        <p:spPr bwMode="auto">
          <a:xfrm flipH="1" flipV="1">
            <a:off x="4227106" y="2183858"/>
            <a:ext cx="1250684" cy="7932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bdélník 12"/>
          <p:cNvSpPr/>
          <p:nvPr/>
        </p:nvSpPr>
        <p:spPr bwMode="auto">
          <a:xfrm>
            <a:off x="2231483" y="5083381"/>
            <a:ext cx="1803603" cy="103773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dirty="0"/>
              <a:t>Touroperátor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dirty="0"/>
              <a:t>CK</a:t>
            </a:r>
          </a:p>
        </p:txBody>
      </p:sp>
      <p:sp>
        <p:nvSpPr>
          <p:cNvPr id="16" name="Obdélník 15"/>
          <p:cNvSpPr/>
          <p:nvPr/>
        </p:nvSpPr>
        <p:spPr bwMode="auto">
          <a:xfrm>
            <a:off x="5165863" y="5089978"/>
            <a:ext cx="1803603" cy="103773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latin typeface="Tahoma" pitchFamily="34" charset="0"/>
              </a:rPr>
              <a:t>Individuálně</a:t>
            </a:r>
          </a:p>
        </p:txBody>
      </p:sp>
      <p:cxnSp>
        <p:nvCxnSpPr>
          <p:cNvPr id="15" name="Přímá spojnice se šipkou 14"/>
          <p:cNvCxnSpPr>
            <a:stCxn id="13" idx="0"/>
            <a:endCxn id="6" idx="4"/>
          </p:cNvCxnSpPr>
          <p:nvPr/>
        </p:nvCxnSpPr>
        <p:spPr bwMode="auto">
          <a:xfrm flipH="1" flipV="1">
            <a:off x="2450716" y="4341628"/>
            <a:ext cx="682568" cy="7417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se šipkou 17"/>
          <p:cNvCxnSpPr>
            <a:stCxn id="16" idx="0"/>
            <a:endCxn id="38" idx="4"/>
          </p:cNvCxnSpPr>
          <p:nvPr/>
        </p:nvCxnSpPr>
        <p:spPr bwMode="auto">
          <a:xfrm flipH="1" flipV="1">
            <a:off x="6037818" y="4329124"/>
            <a:ext cx="29847" cy="760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/>
          <p:cNvCxnSpPr>
            <a:stCxn id="16" idx="0"/>
            <a:endCxn id="47" idx="3"/>
          </p:cNvCxnSpPr>
          <p:nvPr/>
        </p:nvCxnSpPr>
        <p:spPr bwMode="auto">
          <a:xfrm flipV="1">
            <a:off x="6067665" y="4109655"/>
            <a:ext cx="3033665" cy="9803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se šipkou 21"/>
          <p:cNvCxnSpPr>
            <a:stCxn id="16" idx="0"/>
            <a:endCxn id="6" idx="5"/>
          </p:cNvCxnSpPr>
          <p:nvPr/>
        </p:nvCxnSpPr>
        <p:spPr bwMode="auto">
          <a:xfrm flipH="1" flipV="1">
            <a:off x="3010744" y="4109655"/>
            <a:ext cx="3056920" cy="9803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vál 22"/>
          <p:cNvSpPr/>
          <p:nvPr/>
        </p:nvSpPr>
        <p:spPr bwMode="auto">
          <a:xfrm>
            <a:off x="7389680" y="3381429"/>
            <a:ext cx="254400" cy="254572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644081" y="3344566"/>
            <a:ext cx="91723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33" b="1" dirty="0"/>
              <a:t>City Bike</a:t>
            </a:r>
          </a:p>
        </p:txBody>
      </p:sp>
      <p:sp>
        <p:nvSpPr>
          <p:cNvPr id="27" name="Ovál 26"/>
          <p:cNvSpPr/>
          <p:nvPr/>
        </p:nvSpPr>
        <p:spPr bwMode="auto">
          <a:xfrm>
            <a:off x="6826188" y="1821982"/>
            <a:ext cx="254400" cy="254572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080588" y="1785119"/>
            <a:ext cx="119135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33" b="1" dirty="0"/>
              <a:t>Fitness Bike</a:t>
            </a:r>
          </a:p>
        </p:txBody>
      </p:sp>
      <p:sp>
        <p:nvSpPr>
          <p:cNvPr id="29" name="Ovál 28"/>
          <p:cNvSpPr/>
          <p:nvPr/>
        </p:nvSpPr>
        <p:spPr bwMode="auto">
          <a:xfrm>
            <a:off x="5162397" y="907234"/>
            <a:ext cx="254400" cy="254572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416798" y="870371"/>
            <a:ext cx="129573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33" b="1" dirty="0"/>
              <a:t>Trekking Bike</a:t>
            </a:r>
          </a:p>
        </p:txBody>
      </p:sp>
      <p:sp>
        <p:nvSpPr>
          <p:cNvPr id="31" name="Ovál 30"/>
          <p:cNvSpPr/>
          <p:nvPr/>
        </p:nvSpPr>
        <p:spPr bwMode="auto">
          <a:xfrm>
            <a:off x="8646919" y="5083381"/>
            <a:ext cx="254400" cy="254572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8901320" y="5046518"/>
            <a:ext cx="162736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33" b="1" dirty="0" err="1"/>
              <a:t>Singlespeed</a:t>
            </a:r>
            <a:r>
              <a:rPr lang="cs-CZ" sz="1333" b="1" dirty="0"/>
              <a:t>/</a:t>
            </a:r>
            <a:r>
              <a:rPr lang="cs-CZ" sz="1333" b="1" dirty="0" err="1"/>
              <a:t>Fixie</a:t>
            </a:r>
            <a:endParaRPr lang="cs-CZ" sz="1333" b="1" dirty="0"/>
          </a:p>
        </p:txBody>
      </p:sp>
      <p:sp>
        <p:nvSpPr>
          <p:cNvPr id="33" name="Ovál 32"/>
          <p:cNvSpPr/>
          <p:nvPr/>
        </p:nvSpPr>
        <p:spPr bwMode="auto">
          <a:xfrm>
            <a:off x="464796" y="2087395"/>
            <a:ext cx="254400" cy="254572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719197" y="2050532"/>
            <a:ext cx="195117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33" b="1" dirty="0" err="1"/>
              <a:t>Cylkokros</a:t>
            </a:r>
            <a:r>
              <a:rPr lang="cs-CZ" sz="1333" b="1" dirty="0"/>
              <a:t>/</a:t>
            </a:r>
            <a:r>
              <a:rPr lang="cs-CZ" sz="1333" b="1" dirty="0" err="1"/>
              <a:t>gravel</a:t>
            </a:r>
            <a:r>
              <a:rPr lang="cs-CZ" sz="1333" b="1" dirty="0"/>
              <a:t> bike</a:t>
            </a:r>
          </a:p>
        </p:txBody>
      </p:sp>
      <p:sp>
        <p:nvSpPr>
          <p:cNvPr id="35" name="Ovál 34"/>
          <p:cNvSpPr/>
          <p:nvPr/>
        </p:nvSpPr>
        <p:spPr bwMode="auto">
          <a:xfrm>
            <a:off x="3822615" y="3002879"/>
            <a:ext cx="254400" cy="254572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4077015" y="2966016"/>
            <a:ext cx="55496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33" b="1" dirty="0"/>
              <a:t>MTB</a:t>
            </a:r>
          </a:p>
        </p:txBody>
      </p:sp>
      <p:sp>
        <p:nvSpPr>
          <p:cNvPr id="6" name="Ovál 5"/>
          <p:cNvSpPr/>
          <p:nvPr/>
        </p:nvSpPr>
        <p:spPr bwMode="auto">
          <a:xfrm>
            <a:off x="1658716" y="2757627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b="1" dirty="0">
                <a:solidFill>
                  <a:schemeClr val="tx1"/>
                </a:solidFill>
                <a:latin typeface="Arial Narrow" panose="020B0606020202030204" pitchFamily="34" charset="0"/>
              </a:rPr>
              <a:t>Dálkový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b="1" dirty="0">
                <a:solidFill>
                  <a:schemeClr val="tx1"/>
                </a:solidFill>
                <a:latin typeface="Arial Narrow" panose="020B0606020202030204" pitchFamily="34" charset="0"/>
              </a:rPr>
              <a:t>cykloturista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cs-CZ" sz="400" i="1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i="1" dirty="0" err="1">
                <a:solidFill>
                  <a:schemeClr val="tx1"/>
                </a:solidFill>
                <a:latin typeface="Calibri Light" panose="020F0302020204030204" pitchFamily="34" charset="0"/>
              </a:rPr>
              <a:t>Tours</a:t>
            </a:r>
            <a:endParaRPr lang="cs-CZ" sz="2133" i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Ovál 37"/>
          <p:cNvSpPr/>
          <p:nvPr/>
        </p:nvSpPr>
        <p:spPr bwMode="auto">
          <a:xfrm>
            <a:off x="5245817" y="2745124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b="1" dirty="0">
                <a:solidFill>
                  <a:schemeClr val="tx1"/>
                </a:solidFill>
                <a:latin typeface="Arial Narrow" panose="020B0606020202030204" pitchFamily="34" charset="0"/>
              </a:rPr>
              <a:t>Rekreační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b="1" dirty="0">
                <a:solidFill>
                  <a:schemeClr val="tx1"/>
                </a:solidFill>
                <a:latin typeface="Arial Narrow" panose="020B0606020202030204" pitchFamily="34" charset="0"/>
              </a:rPr>
              <a:t>cykloturista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cs-CZ" sz="400" i="1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i="1" dirty="0" err="1">
                <a:solidFill>
                  <a:schemeClr val="tx1"/>
                </a:solidFill>
                <a:latin typeface="Calibri Light" panose="020F0302020204030204" pitchFamily="34" charset="0"/>
              </a:rPr>
              <a:t>Trips</a:t>
            </a:r>
            <a:endParaRPr lang="cs-CZ" sz="2133" i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47" name="Ovál 46"/>
          <p:cNvSpPr/>
          <p:nvPr/>
        </p:nvSpPr>
        <p:spPr bwMode="auto">
          <a:xfrm>
            <a:off x="8869357" y="2757627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b="1" dirty="0">
                <a:solidFill>
                  <a:schemeClr val="tx1"/>
                </a:solidFill>
                <a:latin typeface="Arial Narrow" panose="020B0606020202030204" pitchFamily="34" charset="0"/>
              </a:rPr>
              <a:t>Rekreant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cs-CZ" sz="400" i="1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2133" i="1" dirty="0" err="1">
                <a:solidFill>
                  <a:schemeClr val="tx1"/>
                </a:solidFill>
                <a:latin typeface="Calibri Light" panose="020F0302020204030204" pitchFamily="34" charset="0"/>
              </a:rPr>
              <a:t>Short</a:t>
            </a:r>
            <a:r>
              <a:rPr lang="cs-CZ" sz="2133" i="1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cs-CZ" sz="2133" i="1" dirty="0" err="1">
                <a:solidFill>
                  <a:schemeClr val="tx1"/>
                </a:solidFill>
                <a:latin typeface="Calibri Light" panose="020F0302020204030204" pitchFamily="34" charset="0"/>
              </a:rPr>
              <a:t>Trips</a:t>
            </a:r>
            <a:endParaRPr lang="cs-CZ" sz="2133" i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3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segmentace trhu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669587" y="1809031"/>
          <a:ext cx="7661275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98595" y="3212976"/>
            <a:ext cx="50586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Analýza poptávky </a:t>
            </a:r>
            <a:r>
              <a:rPr lang="cs-CZ" sz="2000" dirty="0"/>
              <a:t>(sekundární a primární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Rozhodnutí o šíři a hloubce segmentace </a:t>
            </a:r>
            <a:r>
              <a:rPr lang="cs-CZ" sz="2000" dirty="0"/>
              <a:t>– různá úroveň podrobnosti segmentace – počet segmentačních kritérií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Syntéza</a:t>
            </a:r>
            <a:r>
              <a:rPr lang="cs-CZ" sz="2000" dirty="0"/>
              <a:t> – profil návštěvníka – persony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accent1"/>
                </a:solidFill>
              </a:rPr>
              <a:t>Targeting</a:t>
            </a:r>
            <a:r>
              <a:rPr lang="cs-CZ" sz="2000" dirty="0"/>
              <a:t> – výběr cílových segmentů – pravidlo 80/20 – </a:t>
            </a:r>
            <a:r>
              <a:rPr lang="cs-CZ" sz="2000" i="1" dirty="0"/>
              <a:t>„ne všem málo, ale málu všechno“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338113" y="3212976"/>
            <a:ext cx="443050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cs-CZ" sz="2000" dirty="0"/>
              <a:t>Metody výběru: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Intuitivní výběr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Delphi</a:t>
            </a:r>
            <a:r>
              <a:rPr lang="cs-CZ" sz="2000" dirty="0"/>
              <a:t> metoda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Tržní hodnota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Portfoliová analýza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Bodovací metoda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/>
              <a:t>Ekonometrické modelování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011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BB195C-FB6C-41AC-B8D8-C6A94A167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52CAFA-CD59-4634-8654-3DC6ADE4B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A299FD-E410-403C-921D-B68DC001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Cílové skupiny</a:t>
            </a:r>
          </a:p>
        </p:txBody>
      </p:sp>
      <p:pic>
        <p:nvPicPr>
          <p:cNvPr id="6" name="Zástupný obsah 11">
            <a:extLst>
              <a:ext uri="{FF2B5EF4-FFF2-40B4-BE49-F238E27FC236}">
                <a16:creationId xmlns:a16="http://schemas.microsoft.com/office/drawing/2014/main" id="{7458CE6B-A3F8-4B56-803C-F7C679F1F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0000" y="3493169"/>
            <a:ext cx="2313101" cy="1541389"/>
          </a:xfrm>
          <a:prstGeom prst="rect">
            <a:avLst/>
          </a:prstGeo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BB585AB-4C21-472C-ADB0-D003906DE5C1}"/>
              </a:ext>
            </a:extLst>
          </p:cNvPr>
          <p:cNvSpPr/>
          <p:nvPr/>
        </p:nvSpPr>
        <p:spPr>
          <a:xfrm>
            <a:off x="918003" y="2424319"/>
            <a:ext cx="3022685" cy="298583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DBDBBCE-DCA4-4D00-A4F4-4828D274186A}"/>
              </a:ext>
            </a:extLst>
          </p:cNvPr>
          <p:cNvSpPr/>
          <p:nvPr/>
        </p:nvSpPr>
        <p:spPr>
          <a:xfrm>
            <a:off x="1799345" y="2024269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Dálkový cykloturista</a:t>
            </a:r>
            <a:endParaRPr lang="cs-CZ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15 %</a:t>
            </a:r>
            <a:endParaRPr lang="cs-CZ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82E351F-2139-4178-8FFC-3DAA11137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847" y="3449949"/>
            <a:ext cx="2473092" cy="1374390"/>
          </a:xfrm>
          <a:prstGeom prst="rect">
            <a:avLst/>
          </a:prstGeom>
        </p:spPr>
      </p:pic>
      <p:pic>
        <p:nvPicPr>
          <p:cNvPr id="14" name="Picture 2" descr="VÃ½sledek obrÃ¡zku pro DÃLKOVÃ CYKLOTURISTIKA">
            <a:extLst>
              <a:ext uri="{FF2B5EF4-FFF2-40B4-BE49-F238E27FC236}">
                <a16:creationId xmlns:a16="http://schemas.microsoft.com/office/drawing/2014/main" id="{01784B08-D2F2-4DEF-9B78-DD02E83AE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4" y="3524588"/>
            <a:ext cx="2321080" cy="147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22830312-BA7C-4D6D-BB29-DB89E2A9B955}"/>
              </a:ext>
            </a:extLst>
          </p:cNvPr>
          <p:cNvSpPr/>
          <p:nvPr/>
        </p:nvSpPr>
        <p:spPr>
          <a:xfrm>
            <a:off x="4576051" y="2424319"/>
            <a:ext cx="3022685" cy="298583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D05590BF-5327-4D04-9045-5ED7BAA4CD83}"/>
              </a:ext>
            </a:extLst>
          </p:cNvPr>
          <p:cNvSpPr/>
          <p:nvPr/>
        </p:nvSpPr>
        <p:spPr>
          <a:xfrm>
            <a:off x="5457393" y="2024269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Rekreační cykloturista</a:t>
            </a:r>
            <a:endParaRPr lang="cs-CZ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35 %</a:t>
            </a:r>
            <a:endParaRPr lang="cs-CZ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26E92564-A125-412B-9FC2-BD1331B01122}"/>
              </a:ext>
            </a:extLst>
          </p:cNvPr>
          <p:cNvSpPr/>
          <p:nvPr/>
        </p:nvSpPr>
        <p:spPr>
          <a:xfrm>
            <a:off x="8251314" y="2424319"/>
            <a:ext cx="3022685" cy="298583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A189855-4F11-4EC4-BE66-EEE7E799BB08}"/>
              </a:ext>
            </a:extLst>
          </p:cNvPr>
          <p:cNvSpPr/>
          <p:nvPr/>
        </p:nvSpPr>
        <p:spPr>
          <a:xfrm>
            <a:off x="9132656" y="2024269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Rekreant</a:t>
            </a:r>
            <a:endParaRPr lang="cs-CZ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50 %</a:t>
            </a:r>
            <a:endParaRPr lang="cs-CZ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44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Dálkový cykloturista</a:t>
            </a:r>
          </a:p>
        </p:txBody>
      </p:sp>
      <p:sp>
        <p:nvSpPr>
          <p:cNvPr id="8" name="Ovál 7"/>
          <p:cNvSpPr/>
          <p:nvPr/>
        </p:nvSpPr>
        <p:spPr bwMode="auto">
          <a:xfrm>
            <a:off x="8384631" y="1627979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/>
              <a:t>Jízda na kole</a:t>
            </a:r>
          </a:p>
          <a:p>
            <a:pPr algn="ctr"/>
            <a:r>
              <a:rPr lang="cs-CZ" dirty="0"/>
              <a:t>je pro něj </a:t>
            </a:r>
          </a:p>
          <a:p>
            <a:pPr algn="ctr"/>
            <a:r>
              <a:rPr lang="cs-CZ" dirty="0"/>
              <a:t>životní styl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10371827" y="3244381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/>
              <a:t>Cesta je cíl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230311" y="2150624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/>
              <a:t>Pestrost </a:t>
            </a:r>
          </a:p>
          <a:p>
            <a:pPr algn="ctr"/>
            <a:r>
              <a:rPr lang="cs-CZ" dirty="0"/>
              <a:t>nabídky,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poklidné 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tempo</a:t>
            </a:r>
          </a:p>
        </p:txBody>
      </p:sp>
      <p:sp>
        <p:nvSpPr>
          <p:cNvPr id="12" name="Ovál 11"/>
          <p:cNvSpPr/>
          <p:nvPr/>
        </p:nvSpPr>
        <p:spPr bwMode="auto">
          <a:xfrm>
            <a:off x="6114588" y="2340828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/>
              <a:t>Genius loci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vál 12"/>
          <p:cNvSpPr/>
          <p:nvPr/>
        </p:nvSpPr>
        <p:spPr bwMode="auto">
          <a:xfrm>
            <a:off x="7832052" y="3964433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133" dirty="0"/>
              <a:t>Jezdí ve skupině </a:t>
            </a:r>
            <a:r>
              <a:rPr lang="cs-CZ" sz="2133" dirty="0">
                <a:solidFill>
                  <a:schemeClr val="bg1"/>
                </a:solidFill>
              </a:rPr>
              <a:t>přátel či s </a:t>
            </a:r>
            <a:r>
              <a:rPr lang="cs-CZ" sz="2133" dirty="0"/>
              <a:t>partnerem</a:t>
            </a:r>
            <a:endParaRPr lang="cs-CZ" sz="2133" dirty="0">
              <a:solidFill>
                <a:schemeClr val="tx1"/>
              </a:solidFill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2224376" y="3957079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dirty="0"/>
              <a:t>Aktivní </a:t>
            </a:r>
            <a:r>
              <a:rPr lang="cs-CZ" dirty="0">
                <a:solidFill>
                  <a:schemeClr val="bg1"/>
                </a:solidFill>
              </a:rPr>
              <a:t>životní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/>
              <a:t>styl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6561264" y="460837"/>
            <a:ext cx="1776000" cy="1776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67" dirty="0"/>
              <a:t>Vyšší vzdělání, vyšší příjmy</a:t>
            </a:r>
            <a:endParaRPr lang="cs-CZ" sz="1867" dirty="0">
              <a:solidFill>
                <a:schemeClr val="tx1"/>
              </a:solidFill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3490628" y="2129520"/>
            <a:ext cx="1920000" cy="1920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 fontScale="92500"/>
          </a:bodyPr>
          <a:lstStyle/>
          <a:p>
            <a:pPr algn="ctr"/>
            <a:r>
              <a:rPr lang="cs-CZ" sz="1867" dirty="0"/>
              <a:t>Menší podniky s osobitou atmosférou</a:t>
            </a:r>
            <a:endParaRPr lang="cs-CZ" sz="1867" dirty="0">
              <a:solidFill>
                <a:schemeClr val="tx1"/>
              </a:solidFill>
            </a:endParaRPr>
          </a:p>
        </p:txBody>
      </p:sp>
      <p:sp>
        <p:nvSpPr>
          <p:cNvPr id="17" name="Ovál 16"/>
          <p:cNvSpPr/>
          <p:nvPr/>
        </p:nvSpPr>
        <p:spPr bwMode="auto">
          <a:xfrm>
            <a:off x="230311" y="4714403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dirty="0"/>
              <a:t>Zájem o informace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8" name="Ovál 17"/>
          <p:cNvSpPr/>
          <p:nvPr/>
        </p:nvSpPr>
        <p:spPr bwMode="auto">
          <a:xfrm>
            <a:off x="4723228" y="4182584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133" dirty="0"/>
              <a:t>Vřelý vztah k přírodě a kulturním hodnotám</a:t>
            </a:r>
            <a:endParaRPr lang="cs-CZ" sz="2133" dirty="0">
              <a:solidFill>
                <a:schemeClr val="tx1"/>
              </a:solidFill>
            </a:endParaRPr>
          </a:p>
        </p:txBody>
      </p:sp>
      <p:sp>
        <p:nvSpPr>
          <p:cNvPr id="19" name="Vývojový diagram: dokument 18">
            <a:extLst>
              <a:ext uri="{FF2B5EF4-FFF2-40B4-BE49-F238E27FC236}">
                <a16:creationId xmlns:a16="http://schemas.microsoft.com/office/drawing/2014/main" id="{9C234094-8C58-47CD-864F-A3AF00020E36}"/>
              </a:ext>
            </a:extLst>
          </p:cNvPr>
          <p:cNvSpPr/>
          <p:nvPr/>
        </p:nvSpPr>
        <p:spPr bwMode="auto">
          <a:xfrm>
            <a:off x="10504177" y="1"/>
            <a:ext cx="1704800" cy="1164380"/>
          </a:xfrm>
          <a:prstGeom prst="flowChartDocumen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r>
              <a:rPr lang="cs-CZ" dirty="0">
                <a:solidFill>
                  <a:schemeClr val="bg1"/>
                </a:solidFill>
              </a:rPr>
              <a:t>Dobrodruh</a:t>
            </a:r>
          </a:p>
          <a:p>
            <a:pPr defTabSz="1219170"/>
            <a:r>
              <a:rPr lang="cs-CZ" dirty="0">
                <a:solidFill>
                  <a:schemeClr val="bg1"/>
                </a:solidFill>
              </a:rPr>
              <a:t>Poutník</a:t>
            </a:r>
          </a:p>
          <a:p>
            <a:pPr defTabSz="1219170"/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7153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22</a:t>
            </a:fld>
            <a:endParaRPr lang="cs-CZ" altLang="cs-CZ"/>
          </a:p>
        </p:txBody>
      </p:sp>
      <p:pic>
        <p:nvPicPr>
          <p:cNvPr id="2050" name="Picture 2" descr="http://czechbrand.blob.core.windows.net/public/0ab63fe2-89cd-472b-9a75-a267204866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-33867"/>
            <a:ext cx="9245600" cy="616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23</a:t>
            </a:fld>
            <a:endParaRPr lang="cs-CZ" altLang="cs-CZ"/>
          </a:p>
        </p:txBody>
      </p:sp>
      <p:pic>
        <p:nvPicPr>
          <p:cNvPr id="1026" name="Picture 2" descr="http://czechbrand.blob.core.windows.net/public/c3bbad21-ab4b-4d0a-adb9-b6f60c2324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28" y="0"/>
            <a:ext cx="8971472" cy="61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664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24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593" y="1125539"/>
            <a:ext cx="10898039" cy="647700"/>
          </a:xfrm>
        </p:spPr>
        <p:txBody>
          <a:bodyPr/>
          <a:lstStyle/>
          <a:p>
            <a:r>
              <a:rPr lang="cs-CZ" dirty="0"/>
              <a:t>Rekreační cykloturista</a:t>
            </a:r>
          </a:p>
        </p:txBody>
      </p:sp>
      <p:sp>
        <p:nvSpPr>
          <p:cNvPr id="8" name="Ovál 7"/>
          <p:cNvSpPr/>
          <p:nvPr/>
        </p:nvSpPr>
        <p:spPr bwMode="auto">
          <a:xfrm>
            <a:off x="9487653" y="2324019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200" dirty="0">
                <a:solidFill>
                  <a:schemeClr val="bg1"/>
                </a:solidFill>
              </a:rPr>
              <a:t>Rodiny s dětmi</a:t>
            </a:r>
          </a:p>
          <a:p>
            <a:pPr algn="ctr"/>
            <a:r>
              <a:rPr lang="cs-CZ" sz="2200" dirty="0">
                <a:solidFill>
                  <a:schemeClr val="bg1"/>
                </a:solidFill>
              </a:rPr>
              <a:t>Skupiny přátel</a:t>
            </a:r>
          </a:p>
          <a:p>
            <a:pPr algn="ctr"/>
            <a:r>
              <a:rPr lang="cs-CZ" sz="2200" dirty="0">
                <a:solidFill>
                  <a:schemeClr val="bg1"/>
                </a:solidFill>
              </a:rPr>
              <a:t>Mladé páry</a:t>
            </a:r>
          </a:p>
        </p:txBody>
      </p:sp>
      <p:sp>
        <p:nvSpPr>
          <p:cNvPr id="10" name="Ovál 9"/>
          <p:cNvSpPr/>
          <p:nvPr/>
        </p:nvSpPr>
        <p:spPr bwMode="auto">
          <a:xfrm>
            <a:off x="6466791" y="2225931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200" dirty="0"/>
              <a:t>Výlety z</a:t>
            </a:r>
          </a:p>
          <a:p>
            <a:pPr algn="ctr"/>
            <a:r>
              <a:rPr lang="cs-CZ" sz="2200" dirty="0">
                <a:solidFill>
                  <a:schemeClr val="bg1"/>
                </a:solidFill>
              </a:rPr>
              <a:t>místa</a:t>
            </a:r>
          </a:p>
          <a:p>
            <a:pPr algn="ctr"/>
            <a:r>
              <a:rPr lang="cs-CZ" sz="2200" dirty="0">
                <a:solidFill>
                  <a:schemeClr val="bg1"/>
                </a:solidFill>
              </a:rPr>
              <a:t>ubytování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230311" y="2150624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/>
              <a:t>Hlavní </a:t>
            </a:r>
          </a:p>
          <a:p>
            <a:pPr algn="ctr"/>
            <a:r>
              <a:rPr lang="cs-CZ" dirty="0"/>
              <a:t>turistické </a:t>
            </a:r>
          </a:p>
          <a:p>
            <a:pPr algn="ctr"/>
            <a:r>
              <a:rPr lang="cs-CZ" dirty="0"/>
              <a:t>magnety </a:t>
            </a:r>
          </a:p>
          <a:p>
            <a:pPr algn="ctr"/>
            <a:r>
              <a:rPr lang="cs-CZ" dirty="0"/>
              <a:t>destinace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vál 12"/>
          <p:cNvSpPr/>
          <p:nvPr/>
        </p:nvSpPr>
        <p:spPr bwMode="auto">
          <a:xfrm>
            <a:off x="7495759" y="4097940"/>
            <a:ext cx="1912093" cy="1893849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000" dirty="0"/>
              <a:t>2. či 3. dovolená v roce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2443081" y="4097939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1867" dirty="0"/>
              <a:t>Pestrost vyžití</a:t>
            </a:r>
            <a:endParaRPr lang="cs-CZ" sz="1867" dirty="0">
              <a:solidFill>
                <a:schemeClr val="tx1"/>
              </a:solidFill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3691081" y="1998651"/>
            <a:ext cx="1920000" cy="1920000"/>
          </a:xfrm>
          <a:prstGeom prst="ellipse">
            <a:avLst/>
          </a:prstGeom>
          <a:solidFill>
            <a:schemeClr val="accent5">
              <a:lumMod val="1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1867" dirty="0">
                <a:solidFill>
                  <a:schemeClr val="bg1"/>
                </a:solidFill>
              </a:rPr>
              <a:t>Zajištění hladké mobility v destinaci</a:t>
            </a:r>
          </a:p>
        </p:txBody>
      </p:sp>
      <p:sp>
        <p:nvSpPr>
          <p:cNvPr id="17" name="Ovál 16"/>
          <p:cNvSpPr/>
          <p:nvPr/>
        </p:nvSpPr>
        <p:spPr bwMode="auto">
          <a:xfrm>
            <a:off x="230311" y="4714403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130" dirty="0"/>
              <a:t>Zájem o </a:t>
            </a:r>
            <a:r>
              <a:rPr lang="cs-CZ" sz="2130" dirty="0" err="1"/>
              <a:t>info</a:t>
            </a:r>
            <a:endParaRPr lang="cs-CZ" sz="2130" dirty="0">
              <a:solidFill>
                <a:schemeClr val="tx1"/>
              </a:solidFill>
            </a:endParaRPr>
          </a:p>
        </p:txBody>
      </p:sp>
      <p:sp>
        <p:nvSpPr>
          <p:cNvPr id="18" name="Ovál 17"/>
          <p:cNvSpPr/>
          <p:nvPr/>
        </p:nvSpPr>
        <p:spPr bwMode="auto">
          <a:xfrm>
            <a:off x="4555081" y="4262624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000" dirty="0"/>
              <a:t>Kvalitní turistická infrastruktura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9" name="Vývojový diagram: dokument 18">
            <a:extLst>
              <a:ext uri="{FF2B5EF4-FFF2-40B4-BE49-F238E27FC236}">
                <a16:creationId xmlns:a16="http://schemas.microsoft.com/office/drawing/2014/main" id="{405EC8E9-B271-4A22-99D7-AC0E29435C3B}"/>
              </a:ext>
            </a:extLst>
          </p:cNvPr>
          <p:cNvSpPr/>
          <p:nvPr/>
        </p:nvSpPr>
        <p:spPr bwMode="auto">
          <a:xfrm>
            <a:off x="10354849" y="0"/>
            <a:ext cx="1854128" cy="1485147"/>
          </a:xfrm>
          <a:prstGeom prst="flowChartDocumen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r>
              <a:rPr lang="cs-CZ" sz="3200" dirty="0">
                <a:solidFill>
                  <a:schemeClr val="bg1"/>
                </a:solidFill>
              </a:rPr>
              <a:t>Rekreant</a:t>
            </a:r>
          </a:p>
          <a:p>
            <a:pPr defTabSz="1219170"/>
            <a:r>
              <a:rPr lang="cs-CZ" sz="3200" dirty="0">
                <a:solidFill>
                  <a:schemeClr val="bg1"/>
                </a:solidFill>
              </a:rPr>
              <a:t>Požitkář</a:t>
            </a:r>
          </a:p>
        </p:txBody>
      </p:sp>
    </p:spTree>
    <p:extLst>
      <p:ext uri="{BB962C8B-B14F-4D97-AF65-F5344CB8AC3E}">
        <p14:creationId xmlns:p14="http://schemas.microsoft.com/office/powerpoint/2010/main" val="3591651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25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52" y="0"/>
            <a:ext cx="9914349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02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ývojový diagram: dokument 8">
            <a:extLst>
              <a:ext uri="{FF2B5EF4-FFF2-40B4-BE49-F238E27FC236}">
                <a16:creationId xmlns:a16="http://schemas.microsoft.com/office/drawing/2014/main" id="{FC2AC465-62C0-4222-8C26-9FEDEED092DC}"/>
              </a:ext>
            </a:extLst>
          </p:cNvPr>
          <p:cNvSpPr/>
          <p:nvPr/>
        </p:nvSpPr>
        <p:spPr bwMode="auto">
          <a:xfrm>
            <a:off x="10504177" y="0"/>
            <a:ext cx="1704800" cy="968227"/>
          </a:xfrm>
          <a:prstGeom prst="flowChartDocumen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cs-CZ" sz="320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Rekreant </a:t>
            </a:r>
          </a:p>
        </p:txBody>
      </p:sp>
      <p:sp>
        <p:nvSpPr>
          <p:cNvPr id="8" name="Ovál 7"/>
          <p:cNvSpPr/>
          <p:nvPr/>
        </p:nvSpPr>
        <p:spPr bwMode="auto">
          <a:xfrm>
            <a:off x="7747968" y="1848375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/>
              <a:t>Zdravý životní</a:t>
            </a:r>
          </a:p>
          <a:p>
            <a:pPr algn="ctr"/>
            <a:r>
              <a:rPr lang="cs-CZ" dirty="0">
                <a:solidFill>
                  <a:schemeClr val="bg1"/>
                </a:solidFill>
              </a:rPr>
              <a:t>styl</a:t>
            </a:r>
          </a:p>
        </p:txBody>
      </p:sp>
      <p:sp>
        <p:nvSpPr>
          <p:cNvPr id="11" name="Ovál 10"/>
          <p:cNvSpPr/>
          <p:nvPr/>
        </p:nvSpPr>
        <p:spPr bwMode="auto">
          <a:xfrm>
            <a:off x="230311" y="2150624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60960" rIns="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133" dirty="0"/>
              <a:t>Cestuje individuálně</a:t>
            </a:r>
            <a:endParaRPr lang="cs-CZ" sz="2133" dirty="0">
              <a:solidFill>
                <a:schemeClr val="tx1"/>
              </a:solidFill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5634812" y="2552277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dirty="0"/>
              <a:t>Autenticita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Ovál 12"/>
          <p:cNvSpPr/>
          <p:nvPr/>
        </p:nvSpPr>
        <p:spPr bwMode="auto">
          <a:xfrm>
            <a:off x="7551905" y="4363359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133" dirty="0"/>
              <a:t>Jezdí ve skupině </a:t>
            </a:r>
            <a:r>
              <a:rPr lang="cs-CZ" sz="2133" dirty="0">
                <a:solidFill>
                  <a:schemeClr val="bg1"/>
                </a:solidFill>
              </a:rPr>
              <a:t>přátel či s </a:t>
            </a:r>
            <a:r>
              <a:rPr lang="cs-CZ" sz="2133" dirty="0"/>
              <a:t>partnerem</a:t>
            </a:r>
            <a:endParaRPr lang="cs-CZ" sz="2133" dirty="0">
              <a:solidFill>
                <a:schemeClr val="tx1"/>
              </a:solidFill>
            </a:endParaRPr>
          </a:p>
        </p:txBody>
      </p:sp>
      <p:sp>
        <p:nvSpPr>
          <p:cNvPr id="14" name="Ovál 13"/>
          <p:cNvSpPr/>
          <p:nvPr/>
        </p:nvSpPr>
        <p:spPr bwMode="auto">
          <a:xfrm>
            <a:off x="2224376" y="3957079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1867" dirty="0"/>
              <a:t>Fyzicky méně náročná</a:t>
            </a:r>
            <a:endParaRPr lang="cs-CZ" sz="1867" dirty="0">
              <a:solidFill>
                <a:schemeClr val="tx1"/>
              </a:solidFill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9998127" y="3293661"/>
            <a:ext cx="1776000" cy="1776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67" dirty="0"/>
              <a:t>Vyšší vzdělání, vyšší příjmy</a:t>
            </a:r>
            <a:endParaRPr lang="cs-CZ" sz="1867" dirty="0">
              <a:solidFill>
                <a:schemeClr val="tx1"/>
              </a:solidFill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3048653" y="1592277"/>
            <a:ext cx="1920000" cy="1920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 fontScale="92500"/>
          </a:bodyPr>
          <a:lstStyle/>
          <a:p>
            <a:pPr algn="ctr"/>
            <a:r>
              <a:rPr lang="cs-CZ" sz="1867" dirty="0"/>
              <a:t>Klid a pohoda, touha si odpočinout</a:t>
            </a:r>
            <a:endParaRPr lang="cs-CZ" sz="1867" dirty="0">
              <a:solidFill>
                <a:schemeClr val="tx1"/>
              </a:solidFill>
            </a:endParaRPr>
          </a:p>
        </p:txBody>
      </p:sp>
      <p:sp>
        <p:nvSpPr>
          <p:cNvPr id="17" name="Ovál 16"/>
          <p:cNvSpPr/>
          <p:nvPr/>
        </p:nvSpPr>
        <p:spPr bwMode="auto">
          <a:xfrm>
            <a:off x="230311" y="4714403"/>
            <a:ext cx="1584000" cy="158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dirty="0"/>
              <a:t>Zájem o informace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8" name="Ovál 17"/>
          <p:cNvSpPr/>
          <p:nvPr/>
        </p:nvSpPr>
        <p:spPr bwMode="auto">
          <a:xfrm>
            <a:off x="4421616" y="4186403"/>
            <a:ext cx="2112000" cy="211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133" dirty="0"/>
              <a:t>Kvalitní gastronomie a další služby </a:t>
            </a:r>
            <a:endParaRPr lang="cs-CZ" sz="2133" dirty="0">
              <a:solidFill>
                <a:schemeClr val="tx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77A0C77-F349-47CC-A1DD-21508713F9BF}"/>
              </a:ext>
            </a:extLst>
          </p:cNvPr>
          <p:cNvSpPr txBox="1"/>
          <p:nvPr/>
        </p:nvSpPr>
        <p:spPr>
          <a:xfrm>
            <a:off x="10504177" y="120487"/>
            <a:ext cx="1607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Požitkář</a:t>
            </a:r>
          </a:p>
        </p:txBody>
      </p:sp>
    </p:spTree>
    <p:extLst>
      <p:ext uri="{BB962C8B-B14F-4D97-AF65-F5344CB8AC3E}">
        <p14:creationId xmlns:p14="http://schemas.microsoft.com/office/powerpoint/2010/main" val="645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5" y="1"/>
            <a:ext cx="9231085" cy="61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4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1EAD3A-B1A1-455D-86A1-151755061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Institute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Tourism</a:t>
            </a:r>
            <a:r>
              <a:rPr lang="cs-CZ" b="1" dirty="0"/>
              <a:t> INCERU</a:t>
            </a:r>
            <a:r>
              <a:rPr lang="cs-CZ" dirty="0"/>
              <a:t> – Martin Šauer, sauer@econ.muni.cz, mob. +420 777 135 536</a:t>
            </a:r>
            <a:endParaRPr lang="cs-CZ" b="1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3A90A4-EFA5-4E29-9F24-C3BC606469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21F9B5-F039-48F3-AA60-41D1A34E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cílových trhů</a:t>
            </a:r>
          </a:p>
        </p:txBody>
      </p:sp>
      <p:graphicFrame>
        <p:nvGraphicFramePr>
          <p:cNvPr id="6" name="Zástupný symbol pro obsah 6">
            <a:extLst>
              <a:ext uri="{FF2B5EF4-FFF2-40B4-BE49-F238E27FC236}">
                <a16:creationId xmlns:a16="http://schemas.microsoft.com/office/drawing/2014/main" id="{0AB7B2B2-5569-4C2E-9567-E09D90C56D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79451" y="2019300"/>
          <a:ext cx="8738869" cy="296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892">
                  <a:extLst>
                    <a:ext uri="{9D8B030D-6E8A-4147-A177-3AD203B41FA5}">
                      <a16:colId xmlns:a16="http://schemas.microsoft.com/office/drawing/2014/main" val="3457291622"/>
                    </a:ext>
                  </a:extLst>
                </a:gridCol>
                <a:gridCol w="1638249">
                  <a:extLst>
                    <a:ext uri="{9D8B030D-6E8A-4147-A177-3AD203B41FA5}">
                      <a16:colId xmlns:a16="http://schemas.microsoft.com/office/drawing/2014/main" val="1723316210"/>
                    </a:ext>
                  </a:extLst>
                </a:gridCol>
                <a:gridCol w="1608721">
                  <a:extLst>
                    <a:ext uri="{9D8B030D-6E8A-4147-A177-3AD203B41FA5}">
                      <a16:colId xmlns:a16="http://schemas.microsoft.com/office/drawing/2014/main" val="918077077"/>
                    </a:ext>
                  </a:extLst>
                </a:gridCol>
                <a:gridCol w="1850007">
                  <a:extLst>
                    <a:ext uri="{9D8B030D-6E8A-4147-A177-3AD203B41FA5}">
                      <a16:colId xmlns:a16="http://schemas.microsoft.com/office/drawing/2014/main" val="890578817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endParaRPr lang="cs-CZ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Celkem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Domácí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Zahraniční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56637831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cs-CZ" sz="2100" dirty="0"/>
                        <a:t>Dálkový</a:t>
                      </a:r>
                      <a:r>
                        <a:rPr lang="cs-CZ" sz="2100" baseline="0" dirty="0"/>
                        <a:t> cykloturista/</a:t>
                      </a:r>
                      <a:r>
                        <a:rPr lang="cs-CZ" sz="2100" baseline="0" dirty="0" err="1"/>
                        <a:t>Tours</a:t>
                      </a:r>
                      <a:endParaRPr lang="cs-CZ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15 %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10 %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20 %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46996761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cs-CZ" sz="2100" dirty="0"/>
                        <a:t>Rekreační</a:t>
                      </a:r>
                      <a:r>
                        <a:rPr lang="cs-CZ" sz="2100" baseline="0" dirty="0"/>
                        <a:t> cykloturista/</a:t>
                      </a:r>
                      <a:r>
                        <a:rPr lang="cs-CZ" sz="2100" baseline="0" dirty="0" err="1"/>
                        <a:t>Trips</a:t>
                      </a:r>
                      <a:endParaRPr lang="cs-CZ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35 %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40 %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30 %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37739155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cs-CZ" sz="2100" dirty="0"/>
                        <a:t>Rekreant/</a:t>
                      </a:r>
                      <a:r>
                        <a:rPr lang="cs-CZ" sz="2100" dirty="0" err="1"/>
                        <a:t>Short</a:t>
                      </a:r>
                      <a:r>
                        <a:rPr lang="cs-CZ" sz="2100" baseline="0" dirty="0"/>
                        <a:t> </a:t>
                      </a:r>
                      <a:r>
                        <a:rPr lang="cs-CZ" sz="2100" baseline="0" dirty="0" err="1"/>
                        <a:t>trips</a:t>
                      </a:r>
                      <a:endParaRPr lang="cs-CZ" sz="2100" dirty="0"/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50 %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50 %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50 %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08160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endParaRPr lang="cs-CZ" sz="21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15549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cs-CZ" sz="2100" dirty="0"/>
                        <a:t>Geografický</a:t>
                      </a:r>
                      <a:r>
                        <a:rPr lang="cs-CZ" sz="2100" baseline="0" dirty="0"/>
                        <a:t> původ</a:t>
                      </a:r>
                      <a:endParaRPr lang="cs-CZ" sz="2100" dirty="0"/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100 %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80 %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/>
                        <a:t>20 %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7506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981CEFBF-77C0-4AE8-B964-DB187BF697D5}"/>
              </a:ext>
            </a:extLst>
          </p:cNvPr>
          <p:cNvSpPr txBox="1"/>
          <p:nvPr/>
        </p:nvSpPr>
        <p:spPr>
          <a:xfrm>
            <a:off x="720000" y="5437732"/>
            <a:ext cx="4507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Zahraniční trhy: Německo, Rakousko, Slovensko</a:t>
            </a:r>
          </a:p>
        </p:txBody>
      </p:sp>
    </p:spTree>
    <p:extLst>
      <p:ext uri="{BB962C8B-B14F-4D97-AF65-F5344CB8AC3E}">
        <p14:creationId xmlns:p14="http://schemas.microsoft.com/office/powerpoint/2010/main" val="3907503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Kritéria segmentace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cs-CZ" sz="2400" dirty="0" err="1" smtClean="0"/>
              <a:t>geografick</a:t>
            </a:r>
            <a:r>
              <a:rPr lang="cs-CZ" altLang="cs-CZ" sz="2400" dirty="0" smtClean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 smtClean="0"/>
              <a:t>demografick</a:t>
            </a:r>
            <a:r>
              <a:rPr lang="cs-CZ" altLang="cs-CZ" sz="2400" dirty="0" smtClean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účel</a:t>
            </a:r>
            <a:r>
              <a:rPr lang="en-US" altLang="cs-CZ" sz="2400" dirty="0"/>
              <a:t> </a:t>
            </a:r>
            <a:r>
              <a:rPr lang="en-US" altLang="cs-CZ" sz="2400" dirty="0" err="1"/>
              <a:t>cesty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 smtClean="0"/>
              <a:t>sociálně-ekonomick</a:t>
            </a:r>
            <a:r>
              <a:rPr lang="cs-CZ" altLang="cs-CZ" sz="2400" dirty="0" smtClean="0"/>
              <a:t>á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chování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segmentu</a:t>
            </a:r>
            <a:endParaRPr lang="cs-CZ" altLang="cs-CZ" sz="2400" dirty="0"/>
          </a:p>
          <a:p>
            <a:pPr eaLnBrk="1" hangingPunct="1"/>
            <a:r>
              <a:rPr lang="cs-CZ" altLang="cs-CZ" sz="2400" dirty="0" err="1" smtClean="0"/>
              <a:t>psychografická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segmentace ve vztahu k výrobkům</a:t>
            </a:r>
            <a:endParaRPr lang="en-US" altLang="cs-CZ" sz="2400" dirty="0"/>
          </a:p>
          <a:p>
            <a:pPr eaLnBrk="1" hangingPunct="1"/>
            <a:r>
              <a:rPr lang="en-US" altLang="cs-CZ" sz="2400" dirty="0" err="1"/>
              <a:t>životního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stylu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distribuční cesty</a:t>
            </a:r>
          </a:p>
        </p:txBody>
      </p:sp>
    </p:spTree>
    <p:extLst>
      <p:ext uri="{BB962C8B-B14F-4D97-AF65-F5344CB8AC3E}">
        <p14:creationId xmlns:p14="http://schemas.microsoft.com/office/powerpoint/2010/main" val="23351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Psychografické</a:t>
            </a:r>
            <a:r>
              <a:rPr lang="cs-CZ" dirty="0" smtClean="0"/>
              <a:t> </a:t>
            </a:r>
            <a:r>
              <a:rPr lang="cs-CZ" dirty="0"/>
              <a:t>profily</a:t>
            </a:r>
          </a:p>
          <a:p>
            <a:pPr lvl="1">
              <a:lnSpc>
                <a:spcPct val="150000"/>
              </a:lnSpc>
            </a:pPr>
            <a:r>
              <a:rPr lang="cs-CZ" sz="2400" dirty="0"/>
              <a:t>Brand </a:t>
            </a:r>
            <a:r>
              <a:rPr lang="cs-CZ" sz="2400" dirty="0" err="1"/>
              <a:t>Strategy</a:t>
            </a:r>
            <a:r>
              <a:rPr lang="cs-CZ" sz="2400" dirty="0"/>
              <a:t> Booster (BSB) - </a:t>
            </a:r>
            <a:r>
              <a:rPr lang="cs-CZ" sz="2400" i="1" dirty="0" err="1"/>
              <a:t>ppm</a:t>
            </a:r>
            <a:r>
              <a:rPr lang="cs-CZ" sz="2400" i="1" dirty="0"/>
              <a:t> </a:t>
            </a:r>
            <a:r>
              <a:rPr lang="cs-CZ" sz="2400" i="1" dirty="0" err="1"/>
              <a:t>factum</a:t>
            </a:r>
            <a:r>
              <a:rPr lang="cs-CZ" sz="2400" i="1" dirty="0"/>
              <a:t> </a:t>
            </a:r>
            <a:r>
              <a:rPr lang="cs-CZ" sz="2400" i="1" dirty="0" err="1"/>
              <a:t>research</a:t>
            </a:r>
            <a:r>
              <a:rPr lang="cs-CZ" sz="2400" i="1" dirty="0"/>
              <a:t>, s.r.o. pro </a:t>
            </a:r>
            <a:r>
              <a:rPr lang="cs-CZ" sz="2400" i="1" dirty="0" err="1"/>
              <a:t>CzT</a:t>
            </a:r>
            <a:r>
              <a:rPr lang="cs-CZ" sz="2400" i="1" dirty="0"/>
              <a:t> </a:t>
            </a:r>
          </a:p>
          <a:p>
            <a:pPr lvl="1">
              <a:lnSpc>
                <a:spcPct val="150000"/>
              </a:lnSpc>
            </a:pPr>
            <a:r>
              <a:rPr lang="cs-CZ" sz="2400" dirty="0"/>
              <a:t>Sinus-Meta-</a:t>
            </a:r>
            <a:r>
              <a:rPr lang="cs-CZ" sz="2400" dirty="0" err="1"/>
              <a:t>Milieus</a:t>
            </a:r>
            <a:r>
              <a:rPr lang="cs-CZ" sz="2400" dirty="0"/>
              <a:t>® - </a:t>
            </a:r>
            <a:r>
              <a:rPr lang="cs-CZ" sz="2400" i="1" dirty="0"/>
              <a:t>agentura Sinus (využito např. u </a:t>
            </a:r>
            <a:r>
              <a:rPr lang="en-US" sz="2400" i="1" dirty="0"/>
              <a:t>Market Analysis Report</a:t>
            </a:r>
            <a:r>
              <a:rPr lang="cs-CZ" sz="2400" i="1" dirty="0"/>
              <a:t> </a:t>
            </a:r>
            <a:r>
              <a:rPr lang="en-US" sz="2400" i="1" dirty="0"/>
              <a:t>on the Rhine Cycle Route</a:t>
            </a:r>
            <a:r>
              <a:rPr lang="cs-CZ" sz="2400" i="1" dirty="0"/>
              <a:t> nebo s těmito profily pracuje </a:t>
            </a:r>
            <a:r>
              <a:rPr lang="cs-CZ" sz="2400" i="1" dirty="0" err="1"/>
              <a:t>Marketignová</a:t>
            </a:r>
            <a:r>
              <a:rPr lang="cs-CZ" sz="2400" i="1" dirty="0"/>
              <a:t> strategie Jižní Moravy)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150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Brand </a:t>
            </a:r>
            <a:r>
              <a:rPr lang="cs-CZ" dirty="0" err="1"/>
              <a:t>Strategy</a:t>
            </a:r>
            <a:r>
              <a:rPr lang="cs-CZ" dirty="0"/>
              <a:t> Booster (BSB)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2017714"/>
            <a:ext cx="4880399" cy="45686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 bwMode="auto">
          <a:xfrm>
            <a:off x="4234212" y="2037065"/>
            <a:ext cx="1306285" cy="817411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99" y="2017713"/>
            <a:ext cx="5749980" cy="45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1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Sinus-Meta-</a:t>
            </a:r>
            <a:r>
              <a:rPr lang="cs-CZ" dirty="0" err="1"/>
              <a:t>Milieus</a:t>
            </a:r>
            <a:r>
              <a:rPr lang="cs-CZ" dirty="0"/>
              <a:t>®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773"/>
            <a:ext cx="5537005" cy="42380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710" y="1900767"/>
            <a:ext cx="6292521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2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Sinus-Meta-</a:t>
            </a:r>
            <a:r>
              <a:rPr lang="cs-CZ" dirty="0" err="1"/>
              <a:t>Milieus</a:t>
            </a:r>
            <a:r>
              <a:rPr lang="cs-CZ" dirty="0"/>
              <a:t>®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7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78870"/>
            <a:ext cx="12194857" cy="3263900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 bwMode="auto">
          <a:xfrm rot="20899485">
            <a:off x="8852666" y="3222171"/>
            <a:ext cx="3038324" cy="1132115"/>
          </a:xfrm>
          <a:prstGeom prst="ellipse">
            <a:avLst/>
          </a:prstGeom>
          <a:noFill/>
          <a:ln>
            <a:solidFill>
              <a:srgbClr val="00287D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 rot="472440">
            <a:off x="1744918" y="3508525"/>
            <a:ext cx="3038324" cy="1132115"/>
          </a:xfrm>
          <a:prstGeom prst="ellipse">
            <a:avLst/>
          </a:prstGeom>
          <a:noFill/>
          <a:ln>
            <a:solidFill>
              <a:srgbClr val="00287D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cs-CZ" sz="3200">
              <a:solidFill>
                <a:schemeClr val="tx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13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2" y="0"/>
            <a:ext cx="1199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3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/>
          <p:cNvSpPr>
            <a:spLocks noGrp="1"/>
          </p:cNvSpPr>
          <p:nvPr>
            <p:ph type="title"/>
          </p:nvPr>
        </p:nvSpPr>
        <p:spPr>
          <a:xfrm>
            <a:off x="352042" y="1182676"/>
            <a:ext cx="8596668" cy="521651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+mn-lt"/>
              </a:rPr>
              <a:t>Ukázka cílování – Jižní Morava</a:t>
            </a:r>
            <a:endParaRPr lang="cs-CZ" sz="28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2042" y="2374853"/>
            <a:ext cx="8596668" cy="39416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/>
              <a:t>Mladí (</a:t>
            </a:r>
            <a:r>
              <a:rPr lang="cs-CZ" sz="1800" b="1" dirty="0" err="1"/>
              <a:t>Cool</a:t>
            </a:r>
            <a:r>
              <a:rPr lang="cs-CZ" sz="1800" b="1" dirty="0"/>
              <a:t> segment)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i="1" dirty="0"/>
              <a:t>Motivace</a:t>
            </a:r>
            <a:r>
              <a:rPr lang="cs-CZ" sz="1800" dirty="0"/>
              <a:t>: Užívat si: zábava a noční život, kulturní akce</a:t>
            </a:r>
          </a:p>
          <a:p>
            <a:r>
              <a:rPr lang="cs-CZ" sz="1800" b="1" i="1" dirty="0"/>
              <a:t>Věk:</a:t>
            </a:r>
            <a:r>
              <a:rPr lang="cs-CZ" sz="1800" dirty="0"/>
              <a:t> 18-34 let</a:t>
            </a:r>
          </a:p>
          <a:p>
            <a:r>
              <a:rPr lang="cs-CZ" sz="1800" b="1" i="1" dirty="0"/>
              <a:t>S kým</a:t>
            </a:r>
            <a:r>
              <a:rPr lang="cs-CZ" sz="1800" dirty="0"/>
              <a:t>: skupiny přátel, partneři</a:t>
            </a:r>
          </a:p>
          <a:p>
            <a:r>
              <a:rPr lang="cs-CZ" sz="1800" b="1" i="1" dirty="0"/>
              <a:t>Zájmy a chování</a:t>
            </a:r>
            <a:r>
              <a:rPr lang="cs-CZ" sz="1800" dirty="0"/>
              <a:t>: technologie, gastronomie, hudba, … </a:t>
            </a:r>
          </a:p>
          <a:p>
            <a:r>
              <a:rPr lang="cs-CZ" sz="1800" b="1" i="1" dirty="0"/>
              <a:t>Oblasti</a:t>
            </a:r>
            <a:r>
              <a:rPr lang="cs-CZ" sz="1800" i="1" dirty="0"/>
              <a:t>:</a:t>
            </a:r>
            <a:r>
              <a:rPr lang="cs-CZ" sz="1800" dirty="0"/>
              <a:t> Brno, festivaly, … </a:t>
            </a:r>
          </a:p>
          <a:p>
            <a:pPr>
              <a:lnSpc>
                <a:spcPct val="100000"/>
              </a:lnSpc>
            </a:pPr>
            <a:r>
              <a:rPr lang="cs-CZ" sz="1800" b="1" i="1" dirty="0"/>
              <a:t>Hodnotová orientace</a:t>
            </a:r>
            <a:r>
              <a:rPr lang="cs-CZ" sz="1800" dirty="0"/>
              <a:t>: Nekonformní, kreativní a individualistická generace; seberealizace, svoboda a nezávislost, žádná pevná dogma; mobilní </a:t>
            </a:r>
            <a:r>
              <a:rPr lang="cs-CZ" sz="1800" dirty="0" err="1"/>
              <a:t>socializátoři</a:t>
            </a:r>
            <a:r>
              <a:rPr lang="cs-CZ" sz="1800" dirty="0"/>
              <a:t>, globální, pluralitní, kosmopolitní, digitální suveréni; žijí teď a tady, spíše nekonvenční a </a:t>
            </a:r>
            <a:r>
              <a:rPr lang="cs-CZ" sz="1800" dirty="0" smtClean="0"/>
              <a:t>spontánní, </a:t>
            </a:r>
            <a:r>
              <a:rPr lang="cs-CZ" sz="1800" dirty="0"/>
              <a:t>hledají vzrušení a zábavu (Sinus-Meta-</a:t>
            </a:r>
            <a:r>
              <a:rPr lang="cs-CZ" sz="1800" dirty="0" err="1"/>
              <a:t>Milieus</a:t>
            </a:r>
            <a:r>
              <a:rPr lang="cs-CZ" sz="1800" dirty="0"/>
              <a:t>® Target </a:t>
            </a:r>
            <a:r>
              <a:rPr lang="cs-CZ" sz="1800" dirty="0" err="1"/>
              <a:t>Groups</a:t>
            </a:r>
            <a:r>
              <a:rPr lang="cs-CZ" sz="1800" dirty="0"/>
              <a:t>: </a:t>
            </a:r>
            <a:r>
              <a:rPr lang="cs-CZ" sz="1800" i="1" dirty="0"/>
              <a:t>Digital </a:t>
            </a:r>
            <a:r>
              <a:rPr lang="cs-CZ" sz="1800" i="1" dirty="0" err="1"/>
              <a:t>Avantgarde</a:t>
            </a:r>
            <a:r>
              <a:rPr lang="cs-CZ" sz="1800" i="1" dirty="0"/>
              <a:t>, </a:t>
            </a:r>
            <a:r>
              <a:rPr lang="cs-CZ" sz="1800" i="1" dirty="0" err="1"/>
              <a:t>Sensation-Oriented</a:t>
            </a:r>
            <a:r>
              <a:rPr lang="cs-CZ" sz="1800" i="1" dirty="0"/>
              <a:t>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3352" y="1913188"/>
            <a:ext cx="493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ČR a SK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038" y="303289"/>
            <a:ext cx="2015961" cy="26859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999" y="303289"/>
            <a:ext cx="2011359" cy="26859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999" y="3437566"/>
            <a:ext cx="2917998" cy="193787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942999" y="5467129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927038" y="3035034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Foto: Die Sinus‐</a:t>
            </a:r>
            <a:r>
              <a:rPr lang="cs-CZ" sz="1100" dirty="0" err="1"/>
              <a:t>Milieus</a:t>
            </a:r>
            <a:r>
              <a:rPr lang="cs-CZ" sz="1100" dirty="0"/>
              <a:t>® in </a:t>
            </a:r>
            <a:r>
              <a:rPr lang="cs-CZ" sz="1100" i="1" dirty="0"/>
              <a:t>Best </a:t>
            </a:r>
            <a:r>
              <a:rPr lang="cs-CZ" sz="1100" i="1" dirty="0" err="1"/>
              <a:t>for</a:t>
            </a:r>
            <a:r>
              <a:rPr lang="cs-CZ" sz="1100" i="1" dirty="0"/>
              <a:t> </a:t>
            </a:r>
            <a:r>
              <a:rPr lang="cs-CZ" sz="1100" i="1" dirty="0" err="1"/>
              <a:t>Planning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51579551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1079</Words>
  <Application>Microsoft Office PowerPoint</Application>
  <PresentationFormat>Širokoúhlá obrazovka</PresentationFormat>
  <Paragraphs>372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Symbol</vt:lpstr>
      <vt:lpstr>Tahoma</vt:lpstr>
      <vt:lpstr>Times New Roman</vt:lpstr>
      <vt:lpstr>Wingdings</vt:lpstr>
      <vt:lpstr>Prezentace_MU_CZ</vt:lpstr>
      <vt:lpstr>Case study: Cílové skupiny JM</vt:lpstr>
      <vt:lpstr>Proces segmentace trhu</vt:lpstr>
      <vt:lpstr>Kritéria segmentace</vt:lpstr>
      <vt:lpstr>Východiska</vt:lpstr>
      <vt:lpstr>Brand Strategy Booster (BSB)</vt:lpstr>
      <vt:lpstr>Sinus-Meta-Milieus®</vt:lpstr>
      <vt:lpstr>Sinus-Meta-Milieus®</vt:lpstr>
      <vt:lpstr>Prezentace aplikace PowerPoint</vt:lpstr>
      <vt:lpstr>Ukázka cílování – Jižní Morava</vt:lpstr>
      <vt:lpstr>Ukázka cílování – Jižní Morava</vt:lpstr>
      <vt:lpstr>Ukázka cílování – Jižní Morava</vt:lpstr>
      <vt:lpstr>Ukázka cílování – Jižní Morava</vt:lpstr>
      <vt:lpstr>Ukázka cílování – Jižní Morava</vt:lpstr>
      <vt:lpstr>Ukázka cílování – Jižní Morava</vt:lpstr>
      <vt:lpstr>Prezentace aplikace PowerPoint</vt:lpstr>
      <vt:lpstr>Prezentace aplikace PowerPoint</vt:lpstr>
      <vt:lpstr>Ukázka cílování – Jižní Morava </vt:lpstr>
      <vt:lpstr>EuroVelo strategie JM</vt:lpstr>
      <vt:lpstr>Prezentace aplikace PowerPoint</vt:lpstr>
      <vt:lpstr>Cílové skupiny</vt:lpstr>
      <vt:lpstr>Dálkový cykloturista</vt:lpstr>
      <vt:lpstr>Prezentace aplikace PowerPoint</vt:lpstr>
      <vt:lpstr>Prezentace aplikace PowerPoint</vt:lpstr>
      <vt:lpstr>Rekreační cykloturista</vt:lpstr>
      <vt:lpstr>Prezentace aplikace PowerPoint</vt:lpstr>
      <vt:lpstr>Rekreant </vt:lpstr>
      <vt:lpstr>Prezentace aplikace PowerPoint</vt:lpstr>
      <vt:lpstr>Rozdělení cílových trhů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study: Cílové skupiny JM</dc:title>
  <dc:creator>Martin Šauer</dc:creator>
  <cp:lastModifiedBy>Martin Šauer</cp:lastModifiedBy>
  <cp:revision>5</cp:revision>
  <dcterms:created xsi:type="dcterms:W3CDTF">2020-10-26T11:38:15Z</dcterms:created>
  <dcterms:modified xsi:type="dcterms:W3CDTF">2020-10-26T12:42:55Z</dcterms:modified>
</cp:coreProperties>
</file>