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media/image21.jpg" ContentType="image/jpeg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56"/>
  </p:notesMasterIdLst>
  <p:handoutMasterIdLst>
    <p:handoutMasterId r:id="rId57"/>
  </p:handoutMasterIdLst>
  <p:sldIdLst>
    <p:sldId id="256" r:id="rId2"/>
    <p:sldId id="345" r:id="rId3"/>
    <p:sldId id="311" r:id="rId4"/>
    <p:sldId id="346" r:id="rId5"/>
    <p:sldId id="258" r:id="rId6"/>
    <p:sldId id="353" r:id="rId7"/>
    <p:sldId id="280" r:id="rId8"/>
    <p:sldId id="347" r:id="rId9"/>
    <p:sldId id="312" r:id="rId10"/>
    <p:sldId id="314" r:id="rId11"/>
    <p:sldId id="315" r:id="rId12"/>
    <p:sldId id="316" r:id="rId13"/>
    <p:sldId id="344" r:id="rId14"/>
    <p:sldId id="317" r:id="rId15"/>
    <p:sldId id="318" r:id="rId16"/>
    <p:sldId id="319" r:id="rId17"/>
    <p:sldId id="320" r:id="rId18"/>
    <p:sldId id="348" r:id="rId19"/>
    <p:sldId id="321" r:id="rId20"/>
    <p:sldId id="322" r:id="rId21"/>
    <p:sldId id="323" r:id="rId22"/>
    <p:sldId id="324" r:id="rId23"/>
    <p:sldId id="325" r:id="rId24"/>
    <p:sldId id="326" r:id="rId25"/>
    <p:sldId id="327" r:id="rId26"/>
    <p:sldId id="350" r:id="rId27"/>
    <p:sldId id="328" r:id="rId28"/>
    <p:sldId id="351" r:id="rId29"/>
    <p:sldId id="329" r:id="rId30"/>
    <p:sldId id="354" r:id="rId31"/>
    <p:sldId id="356" r:id="rId32"/>
    <p:sldId id="357" r:id="rId33"/>
    <p:sldId id="358" r:id="rId34"/>
    <p:sldId id="372" r:id="rId35"/>
    <p:sldId id="373" r:id="rId36"/>
    <p:sldId id="375" r:id="rId37"/>
    <p:sldId id="376" r:id="rId38"/>
    <p:sldId id="377" r:id="rId39"/>
    <p:sldId id="378" r:id="rId40"/>
    <p:sldId id="379" r:id="rId41"/>
    <p:sldId id="380" r:id="rId42"/>
    <p:sldId id="381" r:id="rId43"/>
    <p:sldId id="359" r:id="rId44"/>
    <p:sldId id="360" r:id="rId45"/>
    <p:sldId id="361" r:id="rId46"/>
    <p:sldId id="362" r:id="rId47"/>
    <p:sldId id="363" r:id="rId48"/>
    <p:sldId id="364" r:id="rId49"/>
    <p:sldId id="365" r:id="rId50"/>
    <p:sldId id="367" r:id="rId51"/>
    <p:sldId id="368" r:id="rId52"/>
    <p:sldId id="369" r:id="rId53"/>
    <p:sldId id="382" r:id="rId54"/>
    <p:sldId id="279" r:id="rId55"/>
  </p:sldIdLst>
  <p:sldSz cx="12192000" cy="6858000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ndřej Špetík" initials="OŠ" lastIdx="2" clrIdx="0">
    <p:extLst>
      <p:ext uri="{19B8F6BF-5375-455C-9EA6-DF929625EA0E}">
        <p15:presenceInfo xmlns:p15="http://schemas.microsoft.com/office/powerpoint/2012/main" userId="S::405154@muni.cz::9f031316-d7f0-4746-9b26-14e4a5ffd150" providerId="AD"/>
      </p:ext>
    </p:extLst>
  </p:cmAuthor>
  <p:cmAuthor id="2" name="Špetík Ondřej" initials="ŠO" lastIdx="1" clrIdx="1">
    <p:extLst>
      <p:ext uri="{19B8F6BF-5375-455C-9EA6-DF929625EA0E}">
        <p15:presenceInfo xmlns:p15="http://schemas.microsoft.com/office/powerpoint/2012/main" userId="Špetík Ondřej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006E"/>
    <a:srgbClr val="46C8FF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3EA853-F953-4E2D-B688-CE5EB7EEE4DE}" v="2" dt="2021-11-24T13:50:34.9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754" autoAdjust="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64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ndřej Špetík" userId="9f031316-d7f0-4746-9b26-14e4a5ffd150" providerId="ADAL" clId="{1D3EA853-F953-4E2D-B688-CE5EB7EEE4DE}"/>
    <pc:docChg chg="undo redo custSel delSld modSld">
      <pc:chgData name="Ondřej Špetík" userId="9f031316-d7f0-4746-9b26-14e4a5ffd150" providerId="ADAL" clId="{1D3EA853-F953-4E2D-B688-CE5EB7EEE4DE}" dt="2021-11-24T14:42:00.089" v="56" actId="33524"/>
      <pc:docMkLst>
        <pc:docMk/>
      </pc:docMkLst>
      <pc:sldChg chg="modSp mod">
        <pc:chgData name="Ondřej Špetík" userId="9f031316-d7f0-4746-9b26-14e4a5ffd150" providerId="ADAL" clId="{1D3EA853-F953-4E2D-B688-CE5EB7EEE4DE}" dt="2021-11-24T09:34:20.785" v="1" actId="20577"/>
        <pc:sldMkLst>
          <pc:docMk/>
          <pc:sldMk cId="4220735880" sldId="280"/>
        </pc:sldMkLst>
        <pc:spChg chg="mod">
          <ac:chgData name="Ondřej Špetík" userId="9f031316-d7f0-4746-9b26-14e4a5ffd150" providerId="ADAL" clId="{1D3EA853-F953-4E2D-B688-CE5EB7EEE4DE}" dt="2021-11-24T09:34:20.785" v="1" actId="20577"/>
          <ac:spMkLst>
            <pc:docMk/>
            <pc:sldMk cId="4220735880" sldId="280"/>
            <ac:spMk id="5" creationId="{A0B85264-31B3-437E-86FC-B858954BB253}"/>
          </ac:spMkLst>
        </pc:spChg>
      </pc:sldChg>
      <pc:sldChg chg="modSp mod">
        <pc:chgData name="Ondřej Špetík" userId="9f031316-d7f0-4746-9b26-14e4a5ffd150" providerId="ADAL" clId="{1D3EA853-F953-4E2D-B688-CE5EB7EEE4DE}" dt="2021-11-24T14:04:24.475" v="34" actId="6549"/>
        <pc:sldMkLst>
          <pc:docMk/>
          <pc:sldMk cId="3505635581" sldId="312"/>
        </pc:sldMkLst>
        <pc:spChg chg="mod">
          <ac:chgData name="Ondřej Špetík" userId="9f031316-d7f0-4746-9b26-14e4a5ffd150" providerId="ADAL" clId="{1D3EA853-F953-4E2D-B688-CE5EB7EEE4DE}" dt="2021-11-24T14:04:24.475" v="34" actId="6549"/>
          <ac:spMkLst>
            <pc:docMk/>
            <pc:sldMk cId="3505635581" sldId="312"/>
            <ac:spMk id="5" creationId="{A0B85264-31B3-437E-86FC-B858954BB253}"/>
          </ac:spMkLst>
        </pc:spChg>
      </pc:sldChg>
      <pc:sldChg chg="modSp mod">
        <pc:chgData name="Ondřej Špetík" userId="9f031316-d7f0-4746-9b26-14e4a5ffd150" providerId="ADAL" clId="{1D3EA853-F953-4E2D-B688-CE5EB7EEE4DE}" dt="2021-11-24T14:12:26.710" v="36" actId="313"/>
        <pc:sldMkLst>
          <pc:docMk/>
          <pc:sldMk cId="1873296499" sldId="319"/>
        </pc:sldMkLst>
        <pc:spChg chg="mod">
          <ac:chgData name="Ondřej Špetík" userId="9f031316-d7f0-4746-9b26-14e4a5ffd150" providerId="ADAL" clId="{1D3EA853-F953-4E2D-B688-CE5EB7EEE4DE}" dt="2021-11-24T14:12:26.710" v="36" actId="313"/>
          <ac:spMkLst>
            <pc:docMk/>
            <pc:sldMk cId="1873296499" sldId="319"/>
            <ac:spMk id="5" creationId="{A0B85264-31B3-437E-86FC-B858954BB253}"/>
          </ac:spMkLst>
        </pc:spChg>
      </pc:sldChg>
      <pc:sldChg chg="modSp mod">
        <pc:chgData name="Ondřej Špetík" userId="9f031316-d7f0-4746-9b26-14e4a5ffd150" providerId="ADAL" clId="{1D3EA853-F953-4E2D-B688-CE5EB7EEE4DE}" dt="2021-11-24T10:34:17.043" v="8" actId="20577"/>
        <pc:sldMkLst>
          <pc:docMk/>
          <pc:sldMk cId="2266036864" sldId="329"/>
        </pc:sldMkLst>
        <pc:spChg chg="mod">
          <ac:chgData name="Ondřej Špetík" userId="9f031316-d7f0-4746-9b26-14e4a5ffd150" providerId="ADAL" clId="{1D3EA853-F953-4E2D-B688-CE5EB7EEE4DE}" dt="2021-11-24T10:34:17.043" v="8" actId="20577"/>
          <ac:spMkLst>
            <pc:docMk/>
            <pc:sldMk cId="2266036864" sldId="329"/>
            <ac:spMk id="5" creationId="{A0B85264-31B3-437E-86FC-B858954BB253}"/>
          </ac:spMkLst>
        </pc:spChg>
      </pc:sldChg>
      <pc:sldChg chg="modSp mod">
        <pc:chgData name="Ondřej Špetík" userId="9f031316-d7f0-4746-9b26-14e4a5ffd150" providerId="ADAL" clId="{1D3EA853-F953-4E2D-B688-CE5EB7EEE4DE}" dt="2021-11-24T13:55:32.718" v="29" actId="20577"/>
        <pc:sldMkLst>
          <pc:docMk/>
          <pc:sldMk cId="3601852674" sldId="345"/>
        </pc:sldMkLst>
        <pc:spChg chg="mod">
          <ac:chgData name="Ondřej Špetík" userId="9f031316-d7f0-4746-9b26-14e4a5ffd150" providerId="ADAL" clId="{1D3EA853-F953-4E2D-B688-CE5EB7EEE4DE}" dt="2021-11-24T13:55:32.718" v="29" actId="20577"/>
          <ac:spMkLst>
            <pc:docMk/>
            <pc:sldMk cId="3601852674" sldId="345"/>
            <ac:spMk id="5" creationId="{A0B85264-31B3-437E-86FC-B858954BB253}"/>
          </ac:spMkLst>
        </pc:spChg>
      </pc:sldChg>
      <pc:sldChg chg="del">
        <pc:chgData name="Ondřej Špetík" userId="9f031316-d7f0-4746-9b26-14e4a5ffd150" providerId="ADAL" clId="{1D3EA853-F953-4E2D-B688-CE5EB7EEE4DE}" dt="2021-11-24T13:34:12.945" v="10" actId="47"/>
        <pc:sldMkLst>
          <pc:docMk/>
          <pc:sldMk cId="3814738085" sldId="349"/>
        </pc:sldMkLst>
      </pc:sldChg>
      <pc:sldChg chg="del">
        <pc:chgData name="Ondřej Špetík" userId="9f031316-d7f0-4746-9b26-14e4a5ffd150" providerId="ADAL" clId="{1D3EA853-F953-4E2D-B688-CE5EB7EEE4DE}" dt="2021-11-24T13:35:54.450" v="11" actId="47"/>
        <pc:sldMkLst>
          <pc:docMk/>
          <pc:sldMk cId="3318464592" sldId="352"/>
        </pc:sldMkLst>
      </pc:sldChg>
      <pc:sldChg chg="modSp mod">
        <pc:chgData name="Ondřej Špetík" userId="9f031316-d7f0-4746-9b26-14e4a5ffd150" providerId="ADAL" clId="{1D3EA853-F953-4E2D-B688-CE5EB7EEE4DE}" dt="2021-11-24T13:58:14.301" v="31" actId="20577"/>
        <pc:sldMkLst>
          <pc:docMk/>
          <pc:sldMk cId="1718242913" sldId="353"/>
        </pc:sldMkLst>
        <pc:spChg chg="mod">
          <ac:chgData name="Ondřej Špetík" userId="9f031316-d7f0-4746-9b26-14e4a5ffd150" providerId="ADAL" clId="{1D3EA853-F953-4E2D-B688-CE5EB7EEE4DE}" dt="2021-11-24T13:58:14.301" v="31" actId="20577"/>
          <ac:spMkLst>
            <pc:docMk/>
            <pc:sldMk cId="1718242913" sldId="353"/>
            <ac:spMk id="4" creationId="{BE019E14-1F9F-46DB-8502-688CB5B043E9}"/>
          </ac:spMkLst>
        </pc:spChg>
        <pc:spChg chg="mod">
          <ac:chgData name="Ondřej Špetík" userId="9f031316-d7f0-4746-9b26-14e4a5ffd150" providerId="ADAL" clId="{1D3EA853-F953-4E2D-B688-CE5EB7EEE4DE}" dt="2021-11-24T09:31:30.656" v="0" actId="790"/>
          <ac:spMkLst>
            <pc:docMk/>
            <pc:sldMk cId="1718242913" sldId="353"/>
            <ac:spMk id="5" creationId="{7C51830E-722E-408C-AD36-0BFCF19D4A80}"/>
          </ac:spMkLst>
        </pc:spChg>
      </pc:sldChg>
      <pc:sldChg chg="modSp mod">
        <pc:chgData name="Ondřej Špetík" userId="9f031316-d7f0-4746-9b26-14e4a5ffd150" providerId="ADAL" clId="{1D3EA853-F953-4E2D-B688-CE5EB7EEE4DE}" dt="2021-11-24T14:20:39.150" v="37" actId="20577"/>
        <pc:sldMkLst>
          <pc:docMk/>
          <pc:sldMk cId="3710682703" sldId="357"/>
        </pc:sldMkLst>
        <pc:spChg chg="mod">
          <ac:chgData name="Ondřej Špetík" userId="9f031316-d7f0-4746-9b26-14e4a5ffd150" providerId="ADAL" clId="{1D3EA853-F953-4E2D-B688-CE5EB7EEE4DE}" dt="2021-11-24T14:20:39.150" v="37" actId="20577"/>
          <ac:spMkLst>
            <pc:docMk/>
            <pc:sldMk cId="3710682703" sldId="357"/>
            <ac:spMk id="4" creationId="{BB379E63-03D2-4DE9-8B0D-9D220A2C9116}"/>
          </ac:spMkLst>
        </pc:spChg>
      </pc:sldChg>
      <pc:sldChg chg="modSp mod">
        <pc:chgData name="Ondřej Špetík" userId="9f031316-d7f0-4746-9b26-14e4a5ffd150" providerId="ADAL" clId="{1D3EA853-F953-4E2D-B688-CE5EB7EEE4DE}" dt="2021-11-24T13:50:34.914" v="21"/>
        <pc:sldMkLst>
          <pc:docMk/>
          <pc:sldMk cId="1180724506" sldId="363"/>
        </pc:sldMkLst>
        <pc:spChg chg="mod">
          <ac:chgData name="Ondřej Špetík" userId="9f031316-d7f0-4746-9b26-14e4a5ffd150" providerId="ADAL" clId="{1D3EA853-F953-4E2D-B688-CE5EB7EEE4DE}" dt="2021-11-24T13:50:34.914" v="21"/>
          <ac:spMkLst>
            <pc:docMk/>
            <pc:sldMk cId="1180724506" sldId="363"/>
            <ac:spMk id="5" creationId="{A0B85264-31B3-437E-86FC-B858954BB253}"/>
          </ac:spMkLst>
        </pc:spChg>
      </pc:sldChg>
      <pc:sldChg chg="modSp mod">
        <pc:chgData name="Ondřej Špetík" userId="9f031316-d7f0-4746-9b26-14e4a5ffd150" providerId="ADAL" clId="{1D3EA853-F953-4E2D-B688-CE5EB7EEE4DE}" dt="2021-11-24T14:41:23.383" v="55" actId="20577"/>
        <pc:sldMkLst>
          <pc:docMk/>
          <pc:sldMk cId="1080084403" sldId="367"/>
        </pc:sldMkLst>
        <pc:spChg chg="mod">
          <ac:chgData name="Ondřej Špetík" userId="9f031316-d7f0-4746-9b26-14e4a5ffd150" providerId="ADAL" clId="{1D3EA853-F953-4E2D-B688-CE5EB7EEE4DE}" dt="2021-11-24T14:41:23.383" v="55" actId="20577"/>
          <ac:spMkLst>
            <pc:docMk/>
            <pc:sldMk cId="1080084403" sldId="367"/>
            <ac:spMk id="5" creationId="{A0B85264-31B3-437E-86FC-B858954BB253}"/>
          </ac:spMkLst>
        </pc:spChg>
      </pc:sldChg>
      <pc:sldChg chg="modSp mod">
        <pc:chgData name="Ondřej Špetík" userId="9f031316-d7f0-4746-9b26-14e4a5ffd150" providerId="ADAL" clId="{1D3EA853-F953-4E2D-B688-CE5EB7EEE4DE}" dt="2021-11-24T14:42:00.089" v="56" actId="33524"/>
        <pc:sldMkLst>
          <pc:docMk/>
          <pc:sldMk cId="950121732" sldId="369"/>
        </pc:sldMkLst>
        <pc:spChg chg="mod">
          <ac:chgData name="Ondřej Špetík" userId="9f031316-d7f0-4746-9b26-14e4a5ffd150" providerId="ADAL" clId="{1D3EA853-F953-4E2D-B688-CE5EB7EEE4DE}" dt="2021-11-24T14:42:00.089" v="56" actId="33524"/>
          <ac:spMkLst>
            <pc:docMk/>
            <pc:sldMk cId="950121732" sldId="369"/>
            <ac:spMk id="5" creationId="{A0B85264-31B3-437E-86FC-B858954BB253}"/>
          </ac:spMkLst>
        </pc:spChg>
      </pc:sldChg>
      <pc:sldChg chg="del">
        <pc:chgData name="Ondřej Špetík" userId="9f031316-d7f0-4746-9b26-14e4a5ffd150" providerId="ADAL" clId="{1D3EA853-F953-4E2D-B688-CE5EB7EEE4DE}" dt="2021-11-24T13:32:13.816" v="9" actId="47"/>
        <pc:sldMkLst>
          <pc:docMk/>
          <pc:sldMk cId="3198861082" sldId="371"/>
        </pc:sldMkLst>
      </pc:sldChg>
      <pc:sldChg chg="modSp mod">
        <pc:chgData name="Ondřej Špetík" userId="9f031316-d7f0-4746-9b26-14e4a5ffd150" providerId="ADAL" clId="{1D3EA853-F953-4E2D-B688-CE5EB7EEE4DE}" dt="2021-11-24T14:23:21.369" v="47" actId="27636"/>
        <pc:sldMkLst>
          <pc:docMk/>
          <pc:sldMk cId="3110464407" sldId="372"/>
        </pc:sldMkLst>
        <pc:spChg chg="mod">
          <ac:chgData name="Ondřej Špetík" userId="9f031316-d7f0-4746-9b26-14e4a5ffd150" providerId="ADAL" clId="{1D3EA853-F953-4E2D-B688-CE5EB7EEE4DE}" dt="2021-11-24T14:23:21.369" v="47" actId="27636"/>
          <ac:spMkLst>
            <pc:docMk/>
            <pc:sldMk cId="3110464407" sldId="372"/>
            <ac:spMk id="5" creationId="{A0B85264-31B3-437E-86FC-B858954BB253}"/>
          </ac:spMkLst>
        </pc:spChg>
      </pc:sldChg>
      <pc:sldChg chg="addSp modSp mod">
        <pc:chgData name="Ondřej Špetík" userId="9f031316-d7f0-4746-9b26-14e4a5ffd150" providerId="ADAL" clId="{1D3EA853-F953-4E2D-B688-CE5EB7EEE4DE}" dt="2021-11-24T13:37:18.882" v="13" actId="1076"/>
        <pc:sldMkLst>
          <pc:docMk/>
          <pc:sldMk cId="603994771" sldId="376"/>
        </pc:sldMkLst>
        <pc:picChg chg="add mod">
          <ac:chgData name="Ondřej Špetík" userId="9f031316-d7f0-4746-9b26-14e4a5ffd150" providerId="ADAL" clId="{1D3EA853-F953-4E2D-B688-CE5EB7EEE4DE}" dt="2021-11-24T13:37:18.882" v="13" actId="1076"/>
          <ac:picMkLst>
            <pc:docMk/>
            <pc:sldMk cId="603994771" sldId="376"/>
            <ac:picMk id="6" creationId="{A13D1EB2-27EC-4837-9683-1FC85CBC8E36}"/>
          </ac:picMkLst>
        </pc:picChg>
      </pc:sldChg>
      <pc:sldChg chg="modSp mod">
        <pc:chgData name="Ondřej Špetík" userId="9f031316-d7f0-4746-9b26-14e4a5ffd150" providerId="ADAL" clId="{1D3EA853-F953-4E2D-B688-CE5EB7EEE4DE}" dt="2021-11-24T13:40:07.669" v="14" actId="790"/>
        <pc:sldMkLst>
          <pc:docMk/>
          <pc:sldMk cId="3605493828" sldId="380"/>
        </pc:sldMkLst>
        <pc:spChg chg="mod">
          <ac:chgData name="Ondřej Špetík" userId="9f031316-d7f0-4746-9b26-14e4a5ffd150" providerId="ADAL" clId="{1D3EA853-F953-4E2D-B688-CE5EB7EEE4DE}" dt="2021-11-24T13:40:07.669" v="14" actId="790"/>
          <ac:spMkLst>
            <pc:docMk/>
            <pc:sldMk cId="3605493828" sldId="380"/>
            <ac:spMk id="5" creationId="{A0B85264-31B3-437E-86FC-B858954BB253}"/>
          </ac:spMkLst>
        </pc:spChg>
      </pc:sldChg>
      <pc:sldChg chg="modSp mod">
        <pc:chgData name="Ondřej Špetík" userId="9f031316-d7f0-4746-9b26-14e4a5ffd150" providerId="ADAL" clId="{1D3EA853-F953-4E2D-B688-CE5EB7EEE4DE}" dt="2021-11-24T14:30:40.367" v="53" actId="6549"/>
        <pc:sldMkLst>
          <pc:docMk/>
          <pc:sldMk cId="3179862426" sldId="381"/>
        </pc:sldMkLst>
        <pc:spChg chg="mod">
          <ac:chgData name="Ondřej Špetík" userId="9f031316-d7f0-4746-9b26-14e4a5ffd150" providerId="ADAL" clId="{1D3EA853-F953-4E2D-B688-CE5EB7EEE4DE}" dt="2021-11-24T14:29:55.660" v="50" actId="20577"/>
          <ac:spMkLst>
            <pc:docMk/>
            <pc:sldMk cId="3179862426" sldId="381"/>
            <ac:spMk id="4" creationId="{BB379E63-03D2-4DE9-8B0D-9D220A2C9116}"/>
          </ac:spMkLst>
        </pc:spChg>
        <pc:spChg chg="mod">
          <ac:chgData name="Ondřej Špetík" userId="9f031316-d7f0-4746-9b26-14e4a5ffd150" providerId="ADAL" clId="{1D3EA853-F953-4E2D-B688-CE5EB7EEE4DE}" dt="2021-11-24T14:30:40.367" v="53" actId="6549"/>
          <ac:spMkLst>
            <pc:docMk/>
            <pc:sldMk cId="3179862426" sldId="381"/>
            <ac:spMk id="5" creationId="{A0B85264-31B3-437E-86FC-B858954BB25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7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7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4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4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here to insert subtitle.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C36484A1-5FE2-4AC7-B186-C1E15EE774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, text –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1FF7BBC3-4942-4748-BDEB-393A88A26C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17F7BCE-DD2D-4B15-B525-A4DDC38CFB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to insert image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2E47129-CD29-4FAB-AAFF-2F8F08274D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ECON slide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5CF0005C-D689-4DD6-A5D8-EA20231460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028" y="2285079"/>
            <a:ext cx="8890088" cy="2304838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C44CE881-5C32-4D94-BD5B-1353FF61C8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AE4DA97F-66A7-4782-958D-53BB7E421A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E4ED1EA-6D6D-4751-96EE-A54F4980D1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 inverse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here to insert subtitle.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7D02BBC8-BA18-446A-A9BA-BD711450F1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E8EB499-B5B8-4411-8A5F-E98450293E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8AAC756-AFD3-4AD9-9CB6-A2C9F5EEBC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1695074"/>
            <a:ext cx="5218413" cy="3896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 baseline="0"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D06ABEBC-1414-4D9D-9456-64352E0AEA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1511ED70-4159-4340-8610-715880E63A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2"/>
            <a:r>
              <a:rPr lang="en-GB" dirty="0"/>
              <a:t>Third level</a:t>
            </a:r>
            <a:endParaRPr lang="cs-CZ" dirty="0"/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B8642D8-D658-40BB-B4D2-E29CAE3850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72743CB-F148-49FE-83DC-5E159625F4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here insert text.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4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67E53E2-40C5-4557-B73C-452414400C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46760" y="6228000"/>
            <a:ext cx="7893240" cy="252000"/>
          </a:xfrm>
        </p:spPr>
        <p:txBody>
          <a:bodyPr/>
          <a:lstStyle/>
          <a:p>
            <a:r>
              <a:rPr lang="cs-CZ" dirty="0" err="1"/>
              <a:t>Monetary</a:t>
            </a:r>
            <a:r>
              <a:rPr lang="cs-CZ" dirty="0"/>
              <a:t> </a:t>
            </a:r>
            <a:r>
              <a:rPr lang="cs-CZ" dirty="0" err="1"/>
              <a:t>Policy</a:t>
            </a:r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809EC3C-CC2B-45BE-B8CF-BF130C87FF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C9F4E0-05AA-4653-896F-8F60FAC6A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Policy 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260DAADA-3AAC-440E-8619-C235AF5867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Foreign-Exchange Policy</a:t>
            </a:r>
            <a:r>
              <a:rPr lang="cs-CZ" dirty="0"/>
              <a:t> + </a:t>
            </a:r>
            <a:r>
              <a:rPr lang="cs-CZ" dirty="0" err="1"/>
              <a:t>Growth</a:t>
            </a:r>
            <a:r>
              <a:rPr lang="cs-CZ" dirty="0"/>
              <a:t> </a:t>
            </a:r>
            <a:r>
              <a:rPr lang="cs-CZ" dirty="0" err="1"/>
              <a:t>Policies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339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9B4FC5A-CCA7-4AD7-91CE-8BF4285837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Foreign-Exchange Policy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616ABD2-B298-4F43-84FC-B6D0905EC4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B379E63-03D2-4DE9-8B0D-9D220A2C9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Currency convertibility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0B85264-31B3-437E-86FC-B858954BB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32779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GB" dirty="0"/>
              <a:t>Currency</a:t>
            </a:r>
            <a:r>
              <a:rPr lang="cs-CZ" dirty="0"/>
              <a:t> </a:t>
            </a:r>
            <a:r>
              <a:rPr lang="en-GB" dirty="0"/>
              <a:t>is </a:t>
            </a:r>
            <a:r>
              <a:rPr lang="en-GB" b="1" dirty="0"/>
              <a:t>nonconvertible</a:t>
            </a:r>
            <a:r>
              <a:rPr lang="en-GB" dirty="0"/>
              <a:t> if the government set the value of the </a:t>
            </a:r>
            <a:r>
              <a:rPr lang="cs-CZ" dirty="0"/>
              <a:t>e</a:t>
            </a:r>
            <a:r>
              <a:rPr lang="en-GB" dirty="0" err="1"/>
              <a:t>xchange</a:t>
            </a:r>
            <a:r>
              <a:rPr lang="cs-CZ" dirty="0"/>
              <a:t>-</a:t>
            </a:r>
            <a:r>
              <a:rPr lang="en-GB" dirty="0"/>
              <a:t>rate</a:t>
            </a:r>
            <a:r>
              <a:rPr lang="cs-CZ" dirty="0"/>
              <a:t> </a:t>
            </a:r>
            <a:r>
              <a:rPr lang="en-GB" dirty="0"/>
              <a:t>and submit foreign</a:t>
            </a:r>
            <a:r>
              <a:rPr lang="cs-CZ" dirty="0"/>
              <a:t>-</a:t>
            </a:r>
            <a:r>
              <a:rPr lang="en-GB" dirty="0"/>
              <a:t>exchange transactions to prior authorization (e.g., Soviet bloc before 1990).</a:t>
            </a:r>
            <a:endParaRPr lang="cs-CZ" dirty="0"/>
          </a:p>
          <a:p>
            <a:pPr algn="just"/>
            <a:endParaRPr lang="cs-CZ" dirty="0"/>
          </a:p>
          <a:p>
            <a:pPr algn="just"/>
            <a:r>
              <a:rPr lang="en-GB" dirty="0"/>
              <a:t>In all other cases, the currency is convertible.</a:t>
            </a:r>
            <a:endParaRPr lang="cs-CZ" dirty="0"/>
          </a:p>
          <a:p>
            <a:pPr lvl="1" algn="just"/>
            <a:r>
              <a:rPr lang="en-GB" b="1" dirty="0"/>
              <a:t>current account convertibility</a:t>
            </a:r>
            <a:r>
              <a:rPr lang="en-GB" dirty="0"/>
              <a:t>: the currency can be exchanged freely for the purpose of importing good and services, current transfers and factor income</a:t>
            </a:r>
            <a:endParaRPr lang="cs-CZ" dirty="0"/>
          </a:p>
          <a:p>
            <a:pPr lvl="1" algn="just"/>
            <a:endParaRPr lang="en-GB" dirty="0"/>
          </a:p>
          <a:p>
            <a:pPr lvl="1" algn="just"/>
            <a:r>
              <a:rPr lang="en-GB" b="1" dirty="0"/>
              <a:t>financial account convertibility</a:t>
            </a:r>
            <a:r>
              <a:rPr lang="en-GB" dirty="0"/>
              <a:t>: direct investments,</a:t>
            </a:r>
            <a:r>
              <a:rPr lang="cs-CZ" dirty="0"/>
              <a:t> </a:t>
            </a:r>
            <a:r>
              <a:rPr lang="en-GB" dirty="0"/>
              <a:t>portfolio investments and bank loans without restriction (=&gt; </a:t>
            </a:r>
            <a:r>
              <a:rPr lang="en-GB" i="1" dirty="0"/>
              <a:t>capital mobility</a:t>
            </a:r>
            <a:r>
              <a:rPr lang="en-GB" dirty="0"/>
              <a:t>)</a:t>
            </a:r>
            <a:endParaRPr lang="cs-CZ" dirty="0"/>
          </a:p>
          <a:p>
            <a:pPr lvl="2" algn="just"/>
            <a:r>
              <a:rPr lang="en-GB" dirty="0"/>
              <a:t>Capital is actually never fully mobile, because there are valid reasons for control (e.g., fight against money laundering and terrorist finance)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109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9B4FC5A-CCA7-4AD7-91CE-8BF4285837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Foreign-Exchange Policy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616ABD2-B298-4F43-84FC-B6D0905EC4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B379E63-03D2-4DE9-8B0D-9D220A2C9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Financial openness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0B85264-31B3-437E-86FC-B858954BB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502" y="3009207"/>
            <a:ext cx="4666647" cy="1248295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sz="2000" dirty="0"/>
              <a:t>While advanced economies have liberalized capital flows in the 1980s, this movement is still incomplete in developing countries.</a:t>
            </a:r>
          </a:p>
          <a:p>
            <a:pPr algn="just"/>
            <a:endParaRPr lang="en-US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2"/>
          <a:srcRect l="32158" t="1491" r="930" b="1252"/>
          <a:stretch/>
        </p:blipFill>
        <p:spPr>
          <a:xfrm>
            <a:off x="6018415" y="1064029"/>
            <a:ext cx="5636029" cy="482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600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9B4FC5A-CCA7-4AD7-91CE-8BF4285837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Foreign-Exchange Policy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616ABD2-B298-4F43-84FC-B6D0905EC4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B379E63-03D2-4DE9-8B0D-9D220A2C9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The</a:t>
            </a:r>
            <a:r>
              <a:rPr lang="cs-CZ" sz="3600" dirty="0"/>
              <a:t> </a:t>
            </a:r>
            <a:r>
              <a:rPr lang="en-GB" sz="3600" dirty="0"/>
              <a:t>pros</a:t>
            </a:r>
            <a:r>
              <a:rPr lang="cs-CZ" sz="3600" dirty="0"/>
              <a:t> </a:t>
            </a:r>
            <a:r>
              <a:rPr lang="en-GB" sz="3600" dirty="0"/>
              <a:t>and</a:t>
            </a:r>
            <a:r>
              <a:rPr lang="cs-CZ" sz="3600" dirty="0"/>
              <a:t> </a:t>
            </a:r>
            <a:r>
              <a:rPr lang="en-GB" sz="3600" dirty="0"/>
              <a:t>cons</a:t>
            </a:r>
            <a:r>
              <a:rPr lang="cs-CZ" sz="3600" dirty="0"/>
              <a:t> </a:t>
            </a:r>
            <a:r>
              <a:rPr lang="en-GB" sz="3600" dirty="0"/>
              <a:t>of</a:t>
            </a:r>
            <a:r>
              <a:rPr lang="cs-CZ" sz="3600" dirty="0"/>
              <a:t> </a:t>
            </a:r>
            <a:r>
              <a:rPr lang="en-GB" sz="3600" dirty="0"/>
              <a:t>capital</a:t>
            </a:r>
            <a:r>
              <a:rPr lang="cs-CZ" sz="3600" dirty="0"/>
              <a:t> </a:t>
            </a:r>
            <a:r>
              <a:rPr lang="en-GB" sz="3600" dirty="0"/>
              <a:t>openness</a:t>
            </a:r>
            <a:endParaRPr lang="en-US" sz="36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0B85264-31B3-437E-86FC-B858954BB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327799"/>
          </a:xfrm>
        </p:spPr>
        <p:txBody>
          <a:bodyPr>
            <a:normAutofit fontScale="62500" lnSpcReduction="20000"/>
          </a:bodyPr>
          <a:lstStyle/>
          <a:p>
            <a:pPr marL="72000" indent="0" algn="just">
              <a:buNone/>
            </a:pPr>
            <a:r>
              <a:rPr lang="en-GB" sz="4400" dirty="0"/>
              <a:t>Theoretical advantages:</a:t>
            </a:r>
          </a:p>
          <a:p>
            <a:pPr algn="just"/>
            <a:r>
              <a:rPr lang="en-GB" sz="3400" dirty="0"/>
              <a:t>enables the capital to flow to the most efficient places</a:t>
            </a:r>
            <a:r>
              <a:rPr lang="cs-CZ" sz="3400" dirty="0"/>
              <a:t> – </a:t>
            </a:r>
            <a:r>
              <a:rPr lang="en-GB" sz="3400" dirty="0"/>
              <a:t>helping both investors as well as all stakeholders</a:t>
            </a:r>
            <a:endParaRPr lang="cs-CZ" sz="3400" dirty="0"/>
          </a:p>
          <a:p>
            <a:pPr lvl="1" algn="just"/>
            <a:endParaRPr lang="en-GB" sz="2600" dirty="0"/>
          </a:p>
          <a:p>
            <a:pPr algn="just"/>
            <a:r>
              <a:rPr lang="en-GB" sz="3400" dirty="0"/>
              <a:t>allows emerging economies to grow faster</a:t>
            </a:r>
            <a:endParaRPr lang="cs-CZ" sz="3400" dirty="0"/>
          </a:p>
          <a:p>
            <a:pPr lvl="1" algn="just"/>
            <a:endParaRPr lang="en-GB" sz="2600" dirty="0"/>
          </a:p>
          <a:p>
            <a:pPr algn="just"/>
            <a:r>
              <a:rPr lang="en-GB" sz="3400" dirty="0"/>
              <a:t>capital flows from capital rich to capital poor countries as they should have higher returns</a:t>
            </a:r>
          </a:p>
          <a:p>
            <a:pPr lvl="1" algn="just"/>
            <a:r>
              <a:rPr lang="en-GB" sz="2300" dirty="0"/>
              <a:t>reduce cost of capital</a:t>
            </a:r>
            <a:endParaRPr lang="cs-CZ" sz="2300" dirty="0"/>
          </a:p>
          <a:p>
            <a:pPr lvl="1" algn="just"/>
            <a:endParaRPr lang="en-GB" sz="2300" dirty="0"/>
          </a:p>
          <a:p>
            <a:pPr lvl="1" algn="just"/>
            <a:r>
              <a:rPr lang="en-GB" sz="2300" dirty="0"/>
              <a:t>enable investments</a:t>
            </a:r>
            <a:endParaRPr lang="cs-CZ" sz="2300" dirty="0"/>
          </a:p>
          <a:p>
            <a:pPr lvl="1" algn="just"/>
            <a:endParaRPr lang="en-GB" sz="2300" dirty="0"/>
          </a:p>
          <a:p>
            <a:pPr lvl="1" algn="just"/>
            <a:r>
              <a:rPr lang="en-GB" sz="2300" dirty="0"/>
              <a:t>increase growth</a:t>
            </a:r>
          </a:p>
        </p:txBody>
      </p:sp>
    </p:spTree>
    <p:extLst>
      <p:ext uri="{BB962C8B-B14F-4D97-AF65-F5344CB8AC3E}">
        <p14:creationId xmlns:p14="http://schemas.microsoft.com/office/powerpoint/2010/main" val="609327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9B4FC5A-CCA7-4AD7-91CE-8BF4285837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Foreign-Exchange Policy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616ABD2-B298-4F43-84FC-B6D0905EC4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B379E63-03D2-4DE9-8B0D-9D220A2C9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The</a:t>
            </a:r>
            <a:r>
              <a:rPr lang="cs-CZ" sz="3600" dirty="0"/>
              <a:t> </a:t>
            </a:r>
            <a:r>
              <a:rPr lang="en-GB" sz="3600" dirty="0"/>
              <a:t>pros</a:t>
            </a:r>
            <a:r>
              <a:rPr lang="cs-CZ" sz="3600" dirty="0"/>
              <a:t> </a:t>
            </a:r>
            <a:r>
              <a:rPr lang="en-GB" sz="3600" dirty="0"/>
              <a:t>and</a:t>
            </a:r>
            <a:r>
              <a:rPr lang="cs-CZ" sz="3600" dirty="0"/>
              <a:t> </a:t>
            </a:r>
            <a:r>
              <a:rPr lang="en-GB" sz="3600" dirty="0"/>
              <a:t>cons</a:t>
            </a:r>
            <a:r>
              <a:rPr lang="cs-CZ" sz="3600" dirty="0"/>
              <a:t> </a:t>
            </a:r>
            <a:r>
              <a:rPr lang="en-GB" sz="3600" dirty="0"/>
              <a:t>of</a:t>
            </a:r>
            <a:r>
              <a:rPr lang="cs-CZ" sz="3600" dirty="0"/>
              <a:t> </a:t>
            </a:r>
            <a:r>
              <a:rPr lang="en-GB" sz="3600" dirty="0"/>
              <a:t>capital</a:t>
            </a:r>
            <a:r>
              <a:rPr lang="cs-CZ" sz="3600" dirty="0"/>
              <a:t> </a:t>
            </a:r>
            <a:r>
              <a:rPr lang="en-GB" sz="3600" dirty="0"/>
              <a:t>openness</a:t>
            </a:r>
            <a:endParaRPr lang="en-US" sz="36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0B85264-31B3-437E-86FC-B858954BB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327799"/>
          </a:xfrm>
        </p:spPr>
        <p:txBody>
          <a:bodyPr>
            <a:normAutofit fontScale="70000" lnSpcReduction="20000"/>
          </a:bodyPr>
          <a:lstStyle/>
          <a:p>
            <a:pPr marL="72000" indent="0" algn="just">
              <a:buNone/>
            </a:pPr>
            <a:r>
              <a:rPr lang="en-GB" sz="4400" dirty="0"/>
              <a:t>Potential problems:</a:t>
            </a:r>
          </a:p>
          <a:p>
            <a:pPr algn="just"/>
            <a:r>
              <a:rPr lang="en-GB" sz="3400" dirty="0"/>
              <a:t>Capital inflow is connected with appreciation of domestic currency. </a:t>
            </a:r>
            <a:r>
              <a:rPr lang="cs-CZ" sz="3400" dirty="0" err="1"/>
              <a:t>It</a:t>
            </a:r>
            <a:r>
              <a:rPr lang="cs-CZ" sz="3400" dirty="0"/>
              <a:t> </a:t>
            </a:r>
            <a:r>
              <a:rPr lang="cs-CZ" sz="3400" dirty="0" err="1"/>
              <a:t>can</a:t>
            </a:r>
            <a:r>
              <a:rPr lang="cs-CZ" sz="3400" dirty="0"/>
              <a:t> </a:t>
            </a:r>
            <a:r>
              <a:rPr lang="en-GB" sz="3400" dirty="0"/>
              <a:t>make domestic manufacturers less competitive in global markets</a:t>
            </a:r>
            <a:endParaRPr lang="cs-CZ" sz="3400" dirty="0"/>
          </a:p>
          <a:p>
            <a:pPr lvl="1" algn="just"/>
            <a:endParaRPr lang="en-GB" sz="2600" dirty="0"/>
          </a:p>
          <a:p>
            <a:pPr algn="just"/>
            <a:r>
              <a:rPr lang="cs-CZ" sz="3400" dirty="0"/>
              <a:t>F</a:t>
            </a:r>
            <a:r>
              <a:rPr lang="en-GB" sz="3400" dirty="0"/>
              <a:t>ear of </a:t>
            </a:r>
            <a:r>
              <a:rPr lang="en-GB" sz="3400" i="1" dirty="0"/>
              <a:t>hot money</a:t>
            </a:r>
            <a:r>
              <a:rPr lang="en-GB" sz="3400" dirty="0"/>
              <a:t>; inflows and consequently sudden outflows of funds can cause huge economic crisis</a:t>
            </a:r>
            <a:endParaRPr lang="cs-CZ" sz="3400" dirty="0"/>
          </a:p>
          <a:p>
            <a:pPr lvl="1" algn="just"/>
            <a:endParaRPr lang="en-GB" sz="2600" dirty="0"/>
          </a:p>
          <a:p>
            <a:pPr algn="just"/>
            <a:r>
              <a:rPr lang="cs-CZ" sz="3400" dirty="0" err="1"/>
              <a:t>Fear</a:t>
            </a:r>
            <a:r>
              <a:rPr lang="cs-CZ" sz="3400" dirty="0"/>
              <a:t> </a:t>
            </a:r>
            <a:r>
              <a:rPr lang="en-GB" sz="3400" dirty="0"/>
              <a:t>of large capital inflows, that can cause price bubbles</a:t>
            </a:r>
          </a:p>
          <a:p>
            <a:pPr lvl="1" algn="just"/>
            <a:endParaRPr lang="en-GB" sz="2600" dirty="0"/>
          </a:p>
          <a:p>
            <a:pPr algn="just"/>
            <a:r>
              <a:rPr lang="cs-CZ" sz="3400" dirty="0"/>
              <a:t>F</a:t>
            </a:r>
            <a:r>
              <a:rPr lang="en-GB" sz="3400" dirty="0"/>
              <a:t>ear of loss of monetary autonomy; see impossible trinity</a:t>
            </a:r>
          </a:p>
        </p:txBody>
      </p:sp>
    </p:spTree>
    <p:extLst>
      <p:ext uri="{BB962C8B-B14F-4D97-AF65-F5344CB8AC3E}">
        <p14:creationId xmlns:p14="http://schemas.microsoft.com/office/powerpoint/2010/main" val="2489592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9B4FC5A-CCA7-4AD7-91CE-8BF4285837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Foreign-Exchange Policy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616ABD2-B298-4F43-84FC-B6D0905EC4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B379E63-03D2-4DE9-8B0D-9D220A2C9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Exchange</a:t>
            </a:r>
            <a:r>
              <a:rPr lang="cs-CZ" dirty="0"/>
              <a:t>-</a:t>
            </a:r>
            <a:r>
              <a:rPr lang="en-US" dirty="0"/>
              <a:t>rate regimes </a:t>
            </a:r>
          </a:p>
        </p:txBody>
      </p:sp>
      <p:pic>
        <p:nvPicPr>
          <p:cNvPr id="10" name="Zástupný symbol pro obsah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8177" y="2927175"/>
            <a:ext cx="9563100" cy="3552825"/>
          </a:xfrm>
          <a:prstGeom prst="rect">
            <a:avLst/>
          </a:prstGeom>
        </p:spPr>
      </p:pic>
      <p:sp>
        <p:nvSpPr>
          <p:cNvPr id="6" name="Zástupný obsah 4">
            <a:extLst>
              <a:ext uri="{FF2B5EF4-FFF2-40B4-BE49-F238E27FC236}">
                <a16:creationId xmlns:a16="http://schemas.microsoft.com/office/drawing/2014/main" id="{A0B85264-31B3-437E-86FC-B858954BB253}"/>
              </a:ext>
            </a:extLst>
          </p:cNvPr>
          <p:cNvSpPr txBox="1">
            <a:spLocks/>
          </p:cNvSpPr>
          <p:nvPr/>
        </p:nvSpPr>
        <p:spPr>
          <a:xfrm>
            <a:off x="720000" y="1346662"/>
            <a:ext cx="10753200" cy="1845426"/>
          </a:xfrm>
          <a:prstGeom prst="rect">
            <a:avLst/>
          </a:prstGeom>
        </p:spPr>
        <p:txBody>
          <a:bodyPr vert="horz" lIns="0" tIns="0" rIns="0" bIns="0" rtlCol="0">
            <a:normAutofit fontScale="55000" lnSpcReduction="20000"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n-GB" dirty="0"/>
              <a:t>Large exchange-rate fluctuations are source of uncertainty for the </a:t>
            </a:r>
            <a:r>
              <a:rPr lang="cs-CZ" dirty="0" err="1"/>
              <a:t>economy</a:t>
            </a:r>
            <a:endParaRPr lang="cs-CZ" dirty="0"/>
          </a:p>
          <a:p>
            <a:pPr algn="just"/>
            <a:endParaRPr lang="cs-CZ" dirty="0"/>
          </a:p>
          <a:p>
            <a:pPr algn="just"/>
            <a:r>
              <a:rPr lang="en-GB" dirty="0"/>
              <a:t>In developing countries, foreign liabilities are denominated in key foreign currencies</a:t>
            </a:r>
            <a:r>
              <a:rPr lang="cs-CZ" dirty="0"/>
              <a:t> =&gt;</a:t>
            </a:r>
            <a:r>
              <a:rPr lang="en-GB" dirty="0"/>
              <a:t> depreciation of the domestic currency raises the value of the external debt. </a:t>
            </a:r>
            <a:endParaRPr lang="cs-CZ" dirty="0"/>
          </a:p>
          <a:p>
            <a:pPr algn="just"/>
            <a:endParaRPr lang="cs-CZ" dirty="0"/>
          </a:p>
          <a:p>
            <a:pPr marL="72000" indent="0" algn="just">
              <a:buNone/>
            </a:pPr>
            <a:r>
              <a:rPr lang="cs-CZ" dirty="0"/>
              <a:t>     =&gt; </a:t>
            </a:r>
            <a:r>
              <a:rPr lang="en-GB" dirty="0"/>
              <a:t>governments may to wish to reduce the extent of exchange-rate fluctuations.</a:t>
            </a:r>
          </a:p>
          <a:p>
            <a:pPr algn="just"/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46375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9B4FC5A-CCA7-4AD7-91CE-8BF4285837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Foreign-Exchange Policy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616ABD2-B298-4F43-84FC-B6D0905EC4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B379E63-03D2-4DE9-8B0D-9D220A2C9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Exchange</a:t>
            </a:r>
            <a:r>
              <a:rPr lang="cs-CZ" dirty="0"/>
              <a:t>-</a:t>
            </a:r>
            <a:r>
              <a:rPr lang="en-US" dirty="0"/>
              <a:t>rate regimes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0B85264-31B3-437E-86FC-B858954BB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327799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US" b="1" dirty="0"/>
              <a:t>Dollarization, euroization</a:t>
            </a:r>
            <a:r>
              <a:rPr lang="en-US" dirty="0"/>
              <a:t>: the currency of another country circulates as the sole legal tender: dollar (e.g., Panama, Ecuador), euro (e.g., Montenegro and San Marino). </a:t>
            </a:r>
          </a:p>
          <a:p>
            <a:pPr lvl="1" algn="just"/>
            <a:r>
              <a:rPr lang="en-US" dirty="0"/>
              <a:t>Countries are unable to control the domestic money supply and its central bank is left with the sole mission of performing technical tasks.</a:t>
            </a:r>
          </a:p>
          <a:p>
            <a:pPr algn="just"/>
            <a:endParaRPr lang="en-US" dirty="0"/>
          </a:p>
          <a:p>
            <a:pPr algn="just"/>
            <a:r>
              <a:rPr lang="en-US" b="1" dirty="0"/>
              <a:t>Currency board</a:t>
            </a:r>
            <a:r>
              <a:rPr lang="en-US" dirty="0"/>
              <a:t>: explicit legislative commitment to exchange domestic currency at a fixed rate, issuance of  domestic currency is backed by foreign assets only (e.g., Bosnia and Hercegovina, Bulgaria).</a:t>
            </a:r>
          </a:p>
          <a:p>
            <a:pPr algn="just"/>
            <a:endParaRPr lang="en-US" dirty="0"/>
          </a:p>
          <a:p>
            <a:pPr algn="just"/>
            <a:r>
              <a:rPr lang="en-US" b="1" dirty="0"/>
              <a:t>Fixed exchange rates</a:t>
            </a:r>
            <a:r>
              <a:rPr lang="en-US" dirty="0"/>
              <a:t>: the country pegs its currency within margins of +/-­ 1 % or less vis-­à-vis another currency or basket of currencies (e.g.,</a:t>
            </a:r>
            <a:r>
              <a:rPr lang="cs-CZ" dirty="0"/>
              <a:t> </a:t>
            </a:r>
            <a:r>
              <a:rPr lang="en-US" dirty="0"/>
              <a:t>Mali, Niger).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11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9B4FC5A-CCA7-4AD7-91CE-8BF4285837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Foreign-Exchange Policy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616ABD2-B298-4F43-84FC-B6D0905EC4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B379E63-03D2-4DE9-8B0D-9D220A2C9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70123"/>
            <a:ext cx="10753200" cy="451576"/>
          </a:xfrm>
        </p:spPr>
        <p:txBody>
          <a:bodyPr>
            <a:normAutofit fontScale="90000"/>
          </a:bodyPr>
          <a:lstStyle/>
          <a:p>
            <a:r>
              <a:rPr lang="en-US" dirty="0"/>
              <a:t>Exchange</a:t>
            </a:r>
            <a:r>
              <a:rPr lang="cs-CZ" dirty="0"/>
              <a:t>-</a:t>
            </a:r>
            <a:r>
              <a:rPr lang="en-US" dirty="0"/>
              <a:t>rate regimes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0B85264-31B3-437E-86FC-B858954BB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327799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GB" b="1" dirty="0"/>
              <a:t>Soft pegs with fluctuation band</a:t>
            </a:r>
            <a:r>
              <a:rPr lang="en-GB" dirty="0"/>
              <a:t>: the value of the currency is maintained within certain margins of fluctuation of more than +/- 1 % around a fixed central rate (e.g., Denmark).</a:t>
            </a:r>
          </a:p>
          <a:p>
            <a:pPr marL="72000" indent="0" algn="just">
              <a:buNone/>
            </a:pPr>
            <a:endParaRPr lang="en-GB" dirty="0"/>
          </a:p>
          <a:p>
            <a:pPr algn="just"/>
            <a:r>
              <a:rPr lang="en-GB" b="1" dirty="0"/>
              <a:t>Managed floating</a:t>
            </a:r>
            <a:r>
              <a:rPr lang="en-GB" dirty="0"/>
              <a:t>: The CB attempts to influence the exchange rate without having a specific exchange rate path or target (e.g., Albania, Chile, Hungary, Moldova, Ukraine)</a:t>
            </a:r>
          </a:p>
          <a:p>
            <a:pPr algn="just"/>
            <a:endParaRPr lang="en-GB" dirty="0"/>
          </a:p>
          <a:p>
            <a:pPr algn="just"/>
            <a:r>
              <a:rPr lang="en-GB" b="1" dirty="0"/>
              <a:t>Free floating</a:t>
            </a:r>
            <a:r>
              <a:rPr lang="en-GB" dirty="0"/>
              <a:t>: the exchange rate is fully market-determined (e.g., Czech Republic, eurozone, USA, United Kingdom, Poland)</a:t>
            </a:r>
          </a:p>
        </p:txBody>
      </p:sp>
    </p:spTree>
    <p:extLst>
      <p:ext uri="{BB962C8B-B14F-4D97-AF65-F5344CB8AC3E}">
        <p14:creationId xmlns:p14="http://schemas.microsoft.com/office/powerpoint/2010/main" val="18732964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9B4FC5A-CCA7-4AD7-91CE-8BF4285837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Foreign-Exchange Policy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616ABD2-B298-4F43-84FC-B6D0905EC4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B379E63-03D2-4DE9-8B0D-9D220A2C9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68472" y="680728"/>
            <a:ext cx="10753200" cy="451576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Exchange</a:t>
            </a:r>
            <a:r>
              <a:rPr lang="cs-CZ" dirty="0"/>
              <a:t>-</a:t>
            </a:r>
            <a:r>
              <a:rPr lang="en-GB" dirty="0"/>
              <a:t>rate regimes</a:t>
            </a:r>
            <a:endParaRPr lang="en-US" dirty="0"/>
          </a:p>
        </p:txBody>
      </p:sp>
      <p:grpSp>
        <p:nvGrpSpPr>
          <p:cNvPr id="6" name="object 3"/>
          <p:cNvGrpSpPr/>
          <p:nvPr/>
        </p:nvGrpSpPr>
        <p:grpSpPr>
          <a:xfrm>
            <a:off x="2180474" y="1379220"/>
            <a:ext cx="7200900" cy="4483100"/>
            <a:chOff x="1739900" y="2019300"/>
            <a:chExt cx="7200900" cy="4483100"/>
          </a:xfrm>
        </p:grpSpPr>
        <p:sp>
          <p:nvSpPr>
            <p:cNvPr id="7" name="object 4"/>
            <p:cNvSpPr/>
            <p:nvPr/>
          </p:nvSpPr>
          <p:spPr>
            <a:xfrm>
              <a:off x="1739900" y="2019300"/>
              <a:ext cx="7200900" cy="4483100"/>
            </a:xfrm>
            <a:custGeom>
              <a:avLst/>
              <a:gdLst/>
              <a:ahLst/>
              <a:cxnLst/>
              <a:rect l="l" t="t" r="r" b="b"/>
              <a:pathLst>
                <a:path w="7200900" h="4483100">
                  <a:moveTo>
                    <a:pt x="7200900" y="0"/>
                  </a:moveTo>
                  <a:lnTo>
                    <a:pt x="0" y="0"/>
                  </a:lnTo>
                  <a:lnTo>
                    <a:pt x="0" y="4483100"/>
                  </a:lnTo>
                  <a:lnTo>
                    <a:pt x="7200900" y="4483100"/>
                  </a:lnTo>
                  <a:lnTo>
                    <a:pt x="7200900" y="0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5"/>
            <p:cNvSpPr/>
            <p:nvPr/>
          </p:nvSpPr>
          <p:spPr>
            <a:xfrm>
              <a:off x="1739900" y="2019300"/>
              <a:ext cx="7200900" cy="44831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6"/>
            <p:cNvSpPr/>
            <p:nvPr/>
          </p:nvSpPr>
          <p:spPr>
            <a:xfrm>
              <a:off x="1862053" y="2061556"/>
              <a:ext cx="7024254" cy="4305993"/>
            </a:xfrm>
            <a:prstGeom prst="rect">
              <a:avLst/>
            </a:prstGeom>
            <a:blipFill>
              <a:blip r:embed="rId3" cstate="print"/>
              <a:srcRect/>
              <a:stretch>
                <a:fillRect l="-2078" t="-730" r="-420" b="-2677"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73713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9B4FC5A-CCA7-4AD7-91CE-8BF4285837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Foreign-Exchange Policy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616ABD2-B298-4F43-84FC-B6D0905EC4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B379E63-03D2-4DE9-8B0D-9D220A2C9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76085"/>
            <a:ext cx="10753200" cy="451576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Exchange</a:t>
            </a:r>
            <a:r>
              <a:rPr lang="cs-CZ" dirty="0"/>
              <a:t>-</a:t>
            </a:r>
            <a:r>
              <a:rPr lang="en-GB" dirty="0"/>
              <a:t>rate regimes</a:t>
            </a:r>
            <a:r>
              <a:rPr lang="cs-CZ" dirty="0"/>
              <a:t> – Czech Republic</a:t>
            </a:r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E3887DD-61E3-4C6C-8A03-440DD54BE9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895"/>
          <a:stretch/>
        </p:blipFill>
        <p:spPr>
          <a:xfrm>
            <a:off x="1880549" y="1162788"/>
            <a:ext cx="8430902" cy="506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84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9B4FC5A-CCA7-4AD7-91CE-8BF4285837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Foreign-Exchange Policy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616ABD2-B298-4F43-84FC-B6D0905EC4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B379E63-03D2-4DE9-8B0D-9D220A2C9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1025884" cy="451576"/>
          </a:xfrm>
        </p:spPr>
        <p:txBody>
          <a:bodyPr>
            <a:noAutofit/>
          </a:bodyPr>
          <a:lstStyle/>
          <a:p>
            <a:r>
              <a:rPr lang="en-GB" sz="2500" dirty="0"/>
              <a:t>The Exchange Rate Regime Dilemma: the pros and cons of fixed regime</a:t>
            </a:r>
            <a:endParaRPr lang="en-US" sz="25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0B85264-31B3-437E-86FC-B858954BB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327799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GB" dirty="0"/>
              <a:t>The risk of speculative attacks when the firmness of the commitment is being questioned that can lead to currency crisis.</a:t>
            </a:r>
            <a:endParaRPr lang="cs-CZ" dirty="0"/>
          </a:p>
          <a:p>
            <a:pPr algn="just"/>
            <a:endParaRPr lang="en-GB" dirty="0"/>
          </a:p>
          <a:p>
            <a:pPr algn="just"/>
            <a:r>
              <a:rPr lang="en-GB" dirty="0"/>
              <a:t>A country must keep large quantities of foreign currency.</a:t>
            </a:r>
            <a:endParaRPr lang="cs-CZ" dirty="0"/>
          </a:p>
          <a:p>
            <a:pPr algn="just"/>
            <a:endParaRPr lang="en-GB" dirty="0"/>
          </a:p>
          <a:p>
            <a:pPr algn="just"/>
            <a:r>
              <a:rPr lang="en-GB" dirty="0"/>
              <a:t>By </a:t>
            </a:r>
            <a:r>
              <a:rPr lang="en-US" dirty="0"/>
              <a:t>committing to </a:t>
            </a:r>
            <a:r>
              <a:rPr lang="en-GB" dirty="0"/>
              <a:t>a fixed rate a country commits itself not to engage in inflationary policies.</a:t>
            </a:r>
            <a:endParaRPr lang="cs-CZ" dirty="0"/>
          </a:p>
          <a:p>
            <a:pPr algn="just"/>
            <a:endParaRPr lang="en-GB" dirty="0"/>
          </a:p>
          <a:p>
            <a:pPr algn="just"/>
            <a:r>
              <a:rPr lang="en-GB" dirty="0"/>
              <a:t>CB must give up independent monetary policy.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48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9B4FC5A-CCA7-4AD7-91CE-8BF4285837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Foreign-Exchange Policy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616ABD2-B298-4F43-84FC-B6D0905EC4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B379E63-03D2-4DE9-8B0D-9D220A2C9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Content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0B85264-31B3-437E-86FC-B858954BB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32779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cs-CZ" dirty="0" err="1"/>
              <a:t>Foreign</a:t>
            </a:r>
            <a:r>
              <a:rPr lang="cs-CZ" dirty="0"/>
              <a:t>-Exchange Policy</a:t>
            </a:r>
          </a:p>
          <a:p>
            <a:pPr lvl="1" algn="just"/>
            <a:r>
              <a:rPr lang="en-GB" dirty="0"/>
              <a:t>History of monetary system</a:t>
            </a:r>
            <a:endParaRPr lang="cs-CZ" dirty="0"/>
          </a:p>
          <a:p>
            <a:pPr lvl="1" algn="just"/>
            <a:endParaRPr lang="cs-CZ" dirty="0"/>
          </a:p>
          <a:p>
            <a:pPr lvl="1" algn="just"/>
            <a:r>
              <a:rPr lang="en-GB" dirty="0"/>
              <a:t>Convertibility and </a:t>
            </a:r>
            <a:r>
              <a:rPr lang="cs-CZ" dirty="0"/>
              <a:t>e</a:t>
            </a:r>
            <a:r>
              <a:rPr lang="en-GB" dirty="0" err="1"/>
              <a:t>xchange</a:t>
            </a:r>
            <a:r>
              <a:rPr lang="cs-CZ" dirty="0"/>
              <a:t>-</a:t>
            </a:r>
            <a:r>
              <a:rPr lang="en-GB" dirty="0"/>
              <a:t>rate regimes</a:t>
            </a:r>
            <a:endParaRPr lang="cs-CZ" dirty="0"/>
          </a:p>
          <a:p>
            <a:pPr lvl="1" algn="just"/>
            <a:endParaRPr lang="cs-CZ" dirty="0"/>
          </a:p>
          <a:p>
            <a:pPr lvl="1" algn="just"/>
            <a:r>
              <a:rPr lang="en-GB" dirty="0"/>
              <a:t>Theory of optimum currency areas</a:t>
            </a:r>
            <a:endParaRPr lang="cs-CZ" dirty="0"/>
          </a:p>
          <a:p>
            <a:pPr lvl="1" algn="just"/>
            <a:endParaRPr lang="cs-CZ" dirty="0"/>
          </a:p>
          <a:p>
            <a:pPr lvl="1" algn="just"/>
            <a:r>
              <a:rPr lang="en-GB" dirty="0"/>
              <a:t>Balance of payments</a:t>
            </a:r>
            <a:endParaRPr lang="cs-CZ" dirty="0"/>
          </a:p>
          <a:p>
            <a:pPr lvl="1" algn="just"/>
            <a:endParaRPr lang="cs-CZ" dirty="0"/>
          </a:p>
          <a:p>
            <a:pPr algn="just"/>
            <a:r>
              <a:rPr lang="cs-CZ" dirty="0" err="1"/>
              <a:t>Growth</a:t>
            </a:r>
            <a:r>
              <a:rPr lang="cs-CZ" dirty="0"/>
              <a:t> </a:t>
            </a:r>
            <a:r>
              <a:rPr lang="cs-CZ" dirty="0" err="1"/>
              <a:t>Policies</a:t>
            </a:r>
            <a:endParaRPr lang="cs-CZ" dirty="0"/>
          </a:p>
          <a:p>
            <a:pPr lvl="1" algn="just"/>
            <a:r>
              <a:rPr lang="cs-CZ" dirty="0" err="1"/>
              <a:t>Measuring</a:t>
            </a:r>
            <a:r>
              <a:rPr lang="cs-CZ" dirty="0"/>
              <a:t> </a:t>
            </a:r>
            <a:r>
              <a:rPr lang="cs-CZ" dirty="0" err="1"/>
              <a:t>growth</a:t>
            </a:r>
            <a:endParaRPr lang="cs-CZ" dirty="0"/>
          </a:p>
          <a:p>
            <a:pPr lvl="1" algn="just"/>
            <a:endParaRPr lang="cs-CZ" dirty="0"/>
          </a:p>
          <a:p>
            <a:pPr lvl="1" algn="just"/>
            <a:r>
              <a:rPr lang="en-GB" dirty="0"/>
              <a:t>Stylized fact</a:t>
            </a:r>
            <a:r>
              <a:rPr lang="cs-CZ" dirty="0"/>
              <a:t>s</a:t>
            </a:r>
            <a:r>
              <a:rPr lang="en-GB" dirty="0"/>
              <a:t> about growth</a:t>
            </a:r>
            <a:endParaRPr lang="cs-CZ" dirty="0"/>
          </a:p>
          <a:p>
            <a:pPr lvl="1" algn="just"/>
            <a:endParaRPr lang="en-GB" dirty="0"/>
          </a:p>
          <a:p>
            <a:pPr lvl="1" algn="just"/>
            <a:r>
              <a:rPr lang="en-GB" dirty="0"/>
              <a:t>Growth enhancing policies</a:t>
            </a:r>
          </a:p>
          <a:p>
            <a:pPr lvl="1"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18526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9B4FC5A-CCA7-4AD7-91CE-8BF4285837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Foreign-Exchange Policy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616ABD2-B298-4F43-84FC-B6D0905EC4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B379E63-03D2-4DE9-8B0D-9D220A2C9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 benefits of pegs: credibility</a:t>
            </a:r>
            <a:endParaRPr lang="en-US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9227" y="1430081"/>
            <a:ext cx="6509958" cy="449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8919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9B4FC5A-CCA7-4AD7-91CE-8BF4285837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Foreign-Exchange Policy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616ABD2-B298-4F43-84FC-B6D0905EC4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B379E63-03D2-4DE9-8B0D-9D220A2C9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600" dirty="0"/>
              <a:t>The Exchange Rate Regime Dilemma: the pros and cons of floating</a:t>
            </a:r>
            <a:endParaRPr lang="en-US" sz="26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0B85264-31B3-437E-86FC-B858954BB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32779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GB" dirty="0" err="1"/>
              <a:t>Larg</a:t>
            </a:r>
            <a:r>
              <a:rPr lang="cs-CZ" dirty="0"/>
              <a:t>e </a:t>
            </a:r>
            <a:r>
              <a:rPr lang="en-GB" dirty="0"/>
              <a:t>exchange rate fluctuations are a major source of uncertainty.</a:t>
            </a:r>
            <a:endParaRPr lang="cs-CZ" dirty="0"/>
          </a:p>
          <a:p>
            <a:pPr algn="just"/>
            <a:endParaRPr lang="en-GB" dirty="0"/>
          </a:p>
          <a:p>
            <a:pPr algn="just"/>
            <a:r>
              <a:rPr lang="en-GB" dirty="0"/>
              <a:t>Exchange rate fluctuations affect the relative value of assets and liabilities =&gt; depreciation raises the value of the external debt.</a:t>
            </a:r>
            <a:endParaRPr lang="cs-CZ" dirty="0"/>
          </a:p>
          <a:p>
            <a:pPr algn="just"/>
            <a:endParaRPr lang="en-GB" dirty="0"/>
          </a:p>
          <a:p>
            <a:pPr algn="just"/>
            <a:r>
              <a:rPr lang="en-GB" dirty="0"/>
              <a:t>Monetary independence of the CB is sustained.</a:t>
            </a:r>
            <a:endParaRPr lang="cs-CZ" dirty="0"/>
          </a:p>
          <a:p>
            <a:pPr algn="just"/>
            <a:endParaRPr lang="en-GB" dirty="0"/>
          </a:p>
          <a:p>
            <a:pPr algn="just"/>
            <a:r>
              <a:rPr lang="en-GB" dirty="0"/>
              <a:t>Countries are better able to absorb economic shocks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2664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9B4FC5A-CCA7-4AD7-91CE-8BF4285837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Foreign-Exchange Policy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616ABD2-B298-4F43-84FC-B6D0905EC4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B379E63-03D2-4DE9-8B0D-9D220A2C9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Convertibility and exchange-­rate regime: a joint choice</a:t>
            </a:r>
            <a:endParaRPr lang="en-US" sz="32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0B85264-31B3-437E-86FC-B858954BB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4879571"/>
            <a:ext cx="10753200" cy="1140229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GB" dirty="0"/>
              <a:t>A country cannot simultaneously enjoy an independent MP, a stable exchange rate </a:t>
            </a:r>
            <a:r>
              <a:rPr lang="cs-CZ" dirty="0"/>
              <a:t>and a </a:t>
            </a:r>
            <a:r>
              <a:rPr lang="cs-CZ" dirty="0" err="1"/>
              <a:t>perfectly</a:t>
            </a:r>
            <a:r>
              <a:rPr lang="cs-CZ" dirty="0"/>
              <a:t> m</a:t>
            </a:r>
            <a:r>
              <a:rPr lang="en-GB" dirty="0" err="1"/>
              <a:t>obile</a:t>
            </a:r>
            <a:r>
              <a:rPr lang="en-GB" dirty="0"/>
              <a:t> capital</a:t>
            </a:r>
            <a:r>
              <a:rPr lang="cs-CZ" dirty="0"/>
              <a:t> (</a:t>
            </a:r>
            <a:r>
              <a:rPr lang="cs-CZ" b="1" dirty="0" err="1"/>
              <a:t>Mundell’s</a:t>
            </a:r>
            <a:r>
              <a:rPr lang="cs-CZ" b="1" dirty="0"/>
              <a:t> </a:t>
            </a:r>
            <a:r>
              <a:rPr lang="cs-CZ" b="1" dirty="0" err="1"/>
              <a:t>impossible</a:t>
            </a:r>
            <a:r>
              <a:rPr lang="cs-CZ" b="1" dirty="0"/>
              <a:t> </a:t>
            </a:r>
            <a:r>
              <a:rPr lang="cs-CZ" b="1" dirty="0" err="1"/>
              <a:t>trinity</a:t>
            </a:r>
            <a:r>
              <a:rPr lang="cs-CZ" dirty="0"/>
              <a:t>)</a:t>
            </a:r>
            <a:endParaRPr lang="en-GB" dirty="0"/>
          </a:p>
          <a:p>
            <a:pPr algn="just"/>
            <a:endParaRPr lang="en-US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134" y="1509899"/>
            <a:ext cx="6358284" cy="303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389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9B4FC5A-CCA7-4AD7-91CE-8BF4285837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Foreign-Exchange Policy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616ABD2-B298-4F43-84FC-B6D0905EC4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B379E63-03D2-4DE9-8B0D-9D220A2C9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000" dirty="0"/>
              <a:t>Regime choice: the optimum currency area theory (OCA) </a:t>
            </a:r>
            <a:endParaRPr lang="en-US" sz="30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0B85264-31B3-437E-86FC-B858954BB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327799"/>
          </a:xfrm>
        </p:spPr>
        <p:txBody>
          <a:bodyPr>
            <a:normAutofit/>
          </a:bodyPr>
          <a:lstStyle/>
          <a:p>
            <a:pPr algn="just"/>
            <a:r>
              <a:rPr lang="en-GB" dirty="0"/>
              <a:t>The OCA theory predicts that fixed exchange rates are most appropriate for areas closely integrated through international trade and factor movements.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9582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9B4FC5A-CCA7-4AD7-91CE-8BF4285837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Foreign-Exchange Policy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616ABD2-B298-4F43-84FC-B6D0905EC4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B379E63-03D2-4DE9-8B0D-9D220A2C9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 optimum currency area theory</a:t>
            </a:r>
            <a:r>
              <a:rPr lang="cs-CZ" dirty="0"/>
              <a:t> – </a:t>
            </a:r>
            <a:r>
              <a:rPr lang="cs-CZ" dirty="0" err="1"/>
              <a:t>benefits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0B85264-31B3-437E-86FC-B858954BB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327799"/>
          </a:xfrm>
        </p:spPr>
        <p:txBody>
          <a:bodyPr>
            <a:normAutofit/>
          </a:bodyPr>
          <a:lstStyle/>
          <a:p>
            <a:pPr algn="just"/>
            <a:r>
              <a:rPr lang="en-GB" dirty="0"/>
              <a:t>saving from avoiding the uncertainty, confusion, and calculation and transaction costs that arise when exchange rates float</a:t>
            </a:r>
            <a:endParaRPr lang="cs-CZ" dirty="0"/>
          </a:p>
          <a:p>
            <a:pPr algn="just"/>
            <a:endParaRPr lang="cs-CZ" dirty="0"/>
          </a:p>
          <a:p>
            <a:pPr algn="just"/>
            <a:r>
              <a:rPr lang="en-GB" dirty="0"/>
              <a:t>are higher, the higher the degree of economic integration between the joining country and the fixed exchange rate area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5187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9B4FC5A-CCA7-4AD7-91CE-8BF4285837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Foreign-Exchange Policy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616ABD2-B298-4F43-84FC-B6D0905EC4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B379E63-03D2-4DE9-8B0D-9D220A2C9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 optimum currency area theory</a:t>
            </a:r>
            <a:r>
              <a:rPr lang="cs-CZ" dirty="0"/>
              <a:t> </a:t>
            </a:r>
            <a:r>
              <a:rPr lang="en-GB" dirty="0"/>
              <a:t>–</a:t>
            </a:r>
            <a:r>
              <a:rPr lang="cs-CZ" dirty="0"/>
              <a:t> </a:t>
            </a:r>
            <a:r>
              <a:rPr lang="cs-CZ" dirty="0" err="1"/>
              <a:t>costs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0B85264-31B3-437E-86FC-B858954BB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327799"/>
          </a:xfrm>
        </p:spPr>
        <p:txBody>
          <a:bodyPr>
            <a:normAutofit/>
          </a:bodyPr>
          <a:lstStyle/>
          <a:p>
            <a:pPr algn="just"/>
            <a:r>
              <a:rPr lang="en-GB" dirty="0"/>
              <a:t>arise because a country that joins an exchange rate area gives up its ability to use the exchange rate and monetary policy for the purpose of stabilizing output and employment</a:t>
            </a:r>
            <a:endParaRPr lang="cs-CZ" dirty="0"/>
          </a:p>
          <a:p>
            <a:pPr algn="just"/>
            <a:endParaRPr lang="en-GB" dirty="0"/>
          </a:p>
          <a:p>
            <a:pPr algn="just"/>
            <a:r>
              <a:rPr lang="en-GB" dirty="0"/>
              <a:t>are lower, the higher the degree of economic integration between a country and the fixed exchange rate area that it joins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7662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9B4FC5A-CCA7-4AD7-91CE-8BF4285837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Foreign-Exchange Policy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616ABD2-B298-4F43-84FC-B6D0905EC4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B379E63-03D2-4DE9-8B0D-9D220A2C9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 optimum currency area theory</a:t>
            </a:r>
            <a:r>
              <a:rPr lang="cs-CZ" dirty="0"/>
              <a:t> </a:t>
            </a:r>
            <a:r>
              <a:rPr lang="en-GB" dirty="0"/>
              <a:t>–</a:t>
            </a:r>
            <a:r>
              <a:rPr lang="cs-CZ" dirty="0"/>
              <a:t> </a:t>
            </a:r>
            <a:r>
              <a:rPr lang="cs-CZ" dirty="0" err="1"/>
              <a:t>criteria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0B85264-31B3-437E-86FC-B858954BB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327799"/>
          </a:xfrm>
        </p:spPr>
        <p:txBody>
          <a:bodyPr numCol="2">
            <a:noAutofit/>
          </a:bodyPr>
          <a:lstStyle/>
          <a:p>
            <a:r>
              <a:rPr lang="en-GB" sz="2300" dirty="0"/>
              <a:t>Degree of trade openness and integration</a:t>
            </a:r>
          </a:p>
          <a:p>
            <a:pPr lvl="1" algn="just"/>
            <a:endParaRPr lang="en-GB" sz="1500" dirty="0"/>
          </a:p>
          <a:p>
            <a:pPr algn="just"/>
            <a:r>
              <a:rPr lang="en-GB" sz="2300" dirty="0"/>
              <a:t>Product diversification</a:t>
            </a:r>
          </a:p>
          <a:p>
            <a:pPr lvl="1" algn="just"/>
            <a:endParaRPr lang="en-GB" sz="1500" dirty="0"/>
          </a:p>
          <a:p>
            <a:pPr algn="just"/>
            <a:r>
              <a:rPr lang="en-GB" sz="2300" dirty="0"/>
              <a:t>Labour mobility</a:t>
            </a:r>
          </a:p>
          <a:p>
            <a:pPr lvl="1" algn="just"/>
            <a:endParaRPr lang="en-GB" sz="1500" dirty="0"/>
          </a:p>
          <a:p>
            <a:pPr algn="just"/>
            <a:r>
              <a:rPr lang="en-GB" sz="2300" dirty="0"/>
              <a:t>Wage flexibility</a:t>
            </a:r>
          </a:p>
          <a:p>
            <a:pPr lvl="1" algn="just"/>
            <a:endParaRPr lang="en-GB" sz="1500" dirty="0"/>
          </a:p>
          <a:p>
            <a:pPr algn="just"/>
            <a:r>
              <a:rPr lang="en-GB" sz="2300" dirty="0"/>
              <a:t>Level of debt</a:t>
            </a:r>
          </a:p>
          <a:p>
            <a:pPr lvl="1" algn="just"/>
            <a:endParaRPr lang="en-GB" sz="1500" dirty="0"/>
          </a:p>
          <a:p>
            <a:pPr algn="just"/>
            <a:r>
              <a:rPr lang="en-GB" sz="2300" dirty="0"/>
              <a:t>Fiscal transfer </a:t>
            </a:r>
            <a:r>
              <a:rPr lang="cs-CZ" sz="2300" dirty="0"/>
              <a:t>p</a:t>
            </a:r>
            <a:r>
              <a:rPr lang="en-GB" sz="2300" dirty="0" err="1"/>
              <a:t>ossible</a:t>
            </a:r>
            <a:endParaRPr lang="en-GB" sz="2300" dirty="0"/>
          </a:p>
          <a:p>
            <a:pPr lvl="1" algn="just"/>
            <a:endParaRPr lang="en-GB" sz="1500" dirty="0"/>
          </a:p>
          <a:p>
            <a:pPr algn="just"/>
            <a:r>
              <a:rPr lang="en-GB" sz="2300" dirty="0"/>
              <a:t>Homogenous policy preferences</a:t>
            </a:r>
          </a:p>
          <a:p>
            <a:pPr lvl="1" algn="just"/>
            <a:endParaRPr lang="en-GB" sz="1500" dirty="0"/>
          </a:p>
          <a:p>
            <a:pPr algn="just"/>
            <a:r>
              <a:rPr lang="en-GB" sz="2300" dirty="0"/>
              <a:t>High degree of solidarity with other nation</a:t>
            </a:r>
            <a:r>
              <a:rPr lang="cs-CZ" sz="2300" dirty="0"/>
              <a:t>s</a:t>
            </a:r>
            <a:endParaRPr lang="en-GB" sz="2300" dirty="0"/>
          </a:p>
          <a:p>
            <a:pPr algn="just"/>
            <a:endParaRPr lang="en-GB" sz="2300" dirty="0"/>
          </a:p>
        </p:txBody>
      </p:sp>
    </p:spTree>
    <p:extLst>
      <p:ext uri="{BB962C8B-B14F-4D97-AF65-F5344CB8AC3E}">
        <p14:creationId xmlns:p14="http://schemas.microsoft.com/office/powerpoint/2010/main" val="1149191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9B4FC5A-CCA7-4AD7-91CE-8BF4285837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Foreign-Exchange Policy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616ABD2-B298-4F43-84FC-B6D0905EC4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B379E63-03D2-4DE9-8B0D-9D220A2C9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Is the euro area an optimal currency area? 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0B85264-31B3-437E-86FC-B858954BB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327799"/>
          </a:xfrm>
        </p:spPr>
        <p:txBody>
          <a:bodyPr>
            <a:normAutofit lnSpcReduction="10000"/>
          </a:bodyPr>
          <a:lstStyle/>
          <a:p>
            <a:r>
              <a:rPr lang="en-GB" dirty="0"/>
              <a:t>Degree of trade openness and integration</a:t>
            </a:r>
            <a:r>
              <a:rPr lang="cs-CZ" dirty="0"/>
              <a:t> – </a:t>
            </a:r>
            <a:r>
              <a:rPr lang="cs-CZ" dirty="0" err="1"/>
              <a:t>high</a:t>
            </a:r>
            <a:endParaRPr lang="en-GB" dirty="0"/>
          </a:p>
          <a:p>
            <a:pPr marL="72000" indent="0" algn="just">
              <a:buNone/>
            </a:pPr>
            <a:endParaRPr lang="en-GB" dirty="0"/>
          </a:p>
          <a:p>
            <a:pPr algn="just"/>
            <a:r>
              <a:rPr lang="en-GB" dirty="0"/>
              <a:t>Product diversification</a:t>
            </a:r>
            <a:r>
              <a:rPr lang="cs-CZ" dirty="0"/>
              <a:t> – </a:t>
            </a:r>
            <a:r>
              <a:rPr lang="cs-CZ" dirty="0" err="1"/>
              <a:t>high</a:t>
            </a:r>
            <a:endParaRPr lang="en-GB" dirty="0"/>
          </a:p>
          <a:p>
            <a:pPr algn="just"/>
            <a:endParaRPr lang="en-GB" dirty="0"/>
          </a:p>
          <a:p>
            <a:pPr algn="just"/>
            <a:r>
              <a:rPr lang="en-GB" dirty="0"/>
              <a:t>Labour mobility</a:t>
            </a:r>
            <a:r>
              <a:rPr lang="cs-CZ" dirty="0"/>
              <a:t> – </a:t>
            </a:r>
            <a:r>
              <a:rPr lang="cs-CZ" dirty="0" err="1"/>
              <a:t>low</a:t>
            </a:r>
            <a:endParaRPr lang="en-GB" dirty="0"/>
          </a:p>
          <a:p>
            <a:pPr algn="just"/>
            <a:endParaRPr lang="en-GB" dirty="0"/>
          </a:p>
          <a:p>
            <a:pPr algn="just"/>
            <a:r>
              <a:rPr lang="en-GB" dirty="0"/>
              <a:t>Wage flexibility</a:t>
            </a:r>
            <a:r>
              <a:rPr lang="cs-CZ" dirty="0"/>
              <a:t> – </a:t>
            </a:r>
            <a:r>
              <a:rPr lang="cs-CZ" dirty="0" err="1"/>
              <a:t>low</a:t>
            </a:r>
            <a:endParaRPr lang="en-GB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5120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9B4FC5A-CCA7-4AD7-91CE-8BF4285837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Foreign-Exchange Policy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616ABD2-B298-4F43-84FC-B6D0905EC4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B379E63-03D2-4DE9-8B0D-9D220A2C9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Is the euro area an optimal currency area? 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0B85264-31B3-437E-86FC-B858954BB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327799"/>
          </a:xfrm>
        </p:spPr>
        <p:txBody>
          <a:bodyPr>
            <a:normAutofit lnSpcReduction="10000"/>
          </a:bodyPr>
          <a:lstStyle/>
          <a:p>
            <a:pPr algn="just"/>
            <a:r>
              <a:rPr lang="en-GB" dirty="0"/>
              <a:t>Level of debt</a:t>
            </a:r>
            <a:r>
              <a:rPr lang="cs-CZ" dirty="0"/>
              <a:t> – </a:t>
            </a:r>
            <a:r>
              <a:rPr lang="cs-CZ" dirty="0" err="1"/>
              <a:t>varies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low</a:t>
            </a:r>
            <a:r>
              <a:rPr lang="cs-CZ" dirty="0"/>
              <a:t> to </a:t>
            </a:r>
            <a:r>
              <a:rPr lang="cs-CZ" dirty="0" err="1"/>
              <a:t>high</a:t>
            </a:r>
            <a:endParaRPr lang="en-GB" dirty="0"/>
          </a:p>
          <a:p>
            <a:pPr algn="just"/>
            <a:endParaRPr lang="en-GB" dirty="0"/>
          </a:p>
          <a:p>
            <a:pPr algn="just"/>
            <a:r>
              <a:rPr lang="en-GB" dirty="0"/>
              <a:t>Fiscal transfer </a:t>
            </a:r>
            <a:r>
              <a:rPr lang="cs-CZ" dirty="0"/>
              <a:t>p</a:t>
            </a:r>
            <a:r>
              <a:rPr lang="en-GB" dirty="0" err="1"/>
              <a:t>ossible</a:t>
            </a:r>
            <a:r>
              <a:rPr lang="cs-CZ" dirty="0"/>
              <a:t> – limited</a:t>
            </a:r>
            <a:endParaRPr lang="en-GB" dirty="0"/>
          </a:p>
          <a:p>
            <a:pPr algn="just"/>
            <a:endParaRPr lang="en-GB" dirty="0"/>
          </a:p>
          <a:p>
            <a:pPr algn="just"/>
            <a:r>
              <a:rPr lang="en-GB" dirty="0"/>
              <a:t>Homogenous policy preferences</a:t>
            </a:r>
            <a:r>
              <a:rPr lang="cs-CZ" dirty="0"/>
              <a:t> – </a:t>
            </a:r>
            <a:r>
              <a:rPr lang="cs-CZ" dirty="0" err="1"/>
              <a:t>regional</a:t>
            </a:r>
            <a:r>
              <a:rPr lang="cs-CZ" dirty="0"/>
              <a:t>/limited</a:t>
            </a:r>
            <a:endParaRPr lang="en-GB" dirty="0"/>
          </a:p>
          <a:p>
            <a:pPr marL="72000" indent="0" algn="just">
              <a:buNone/>
            </a:pPr>
            <a:endParaRPr lang="en-GB" dirty="0"/>
          </a:p>
          <a:p>
            <a:pPr algn="just"/>
            <a:r>
              <a:rPr lang="en-GB" dirty="0"/>
              <a:t>High degree of solidarity with other nation</a:t>
            </a:r>
            <a:r>
              <a:rPr lang="cs-CZ" dirty="0"/>
              <a:t>s – </a:t>
            </a:r>
            <a:r>
              <a:rPr lang="cs-CZ" dirty="0" err="1"/>
              <a:t>regional</a:t>
            </a:r>
            <a:r>
              <a:rPr lang="cs-CZ" dirty="0"/>
              <a:t>/limited</a:t>
            </a:r>
            <a:endParaRPr lang="en-GB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028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9B4FC5A-CCA7-4AD7-91CE-8BF4285837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Foreign-Exchange Policy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616ABD2-B298-4F43-84FC-B6D0905EC4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B379E63-03D2-4DE9-8B0D-9D220A2C9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Is the euro area an optimal currency area? 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0B85264-31B3-437E-86FC-B858954BB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327799"/>
          </a:xfrm>
        </p:spPr>
        <p:txBody>
          <a:bodyPr>
            <a:normAutofit lnSpcReduction="10000"/>
          </a:bodyPr>
          <a:lstStyle/>
          <a:p>
            <a:pPr algn="just"/>
            <a:r>
              <a:rPr lang="en-GB" dirty="0"/>
              <a:t>The </a:t>
            </a:r>
            <a:r>
              <a:rPr lang="cs-CZ" dirty="0"/>
              <a:t>e</a:t>
            </a:r>
            <a:r>
              <a:rPr lang="en-GB" dirty="0" err="1"/>
              <a:t>uro</a:t>
            </a:r>
            <a:r>
              <a:rPr lang="cs-CZ" dirty="0"/>
              <a:t>z</a:t>
            </a:r>
            <a:r>
              <a:rPr lang="en-GB" dirty="0"/>
              <a:t>one does not come close to an OCA by most criteria, because</a:t>
            </a:r>
          </a:p>
          <a:p>
            <a:pPr lvl="1" algn="just"/>
            <a:r>
              <a:rPr lang="en-GB" dirty="0"/>
              <a:t>The core group of EU countries are broadly similar (Germany + France + Netherlands + Belgium) but peripheral countries have big structural differences</a:t>
            </a:r>
            <a:endParaRPr lang="cs-CZ" dirty="0"/>
          </a:p>
          <a:p>
            <a:pPr lvl="1" algn="just"/>
            <a:endParaRPr lang="en-GB" dirty="0"/>
          </a:p>
          <a:p>
            <a:pPr lvl="1" algn="just"/>
            <a:r>
              <a:rPr lang="en-GB" dirty="0"/>
              <a:t>There are barriers to the mobility of </a:t>
            </a:r>
            <a:r>
              <a:rPr lang="en-GB" dirty="0" err="1"/>
              <a:t>labo</a:t>
            </a:r>
            <a:r>
              <a:rPr lang="cs-CZ" dirty="0"/>
              <a:t>u</a:t>
            </a:r>
            <a:r>
              <a:rPr lang="en-GB" dirty="0"/>
              <a:t>r</a:t>
            </a:r>
            <a:endParaRPr lang="cs-CZ" dirty="0"/>
          </a:p>
          <a:p>
            <a:pPr lvl="1" algn="just"/>
            <a:endParaRPr lang="en-GB" dirty="0"/>
          </a:p>
          <a:p>
            <a:pPr lvl="1" algn="just"/>
            <a:r>
              <a:rPr lang="en-GB" dirty="0"/>
              <a:t>Price and wage flexibility is rather low</a:t>
            </a:r>
            <a:endParaRPr lang="cs-CZ" dirty="0"/>
          </a:p>
          <a:p>
            <a:pPr lvl="1" algn="just"/>
            <a:endParaRPr lang="en-GB" dirty="0"/>
          </a:p>
          <a:p>
            <a:pPr lvl="1" algn="just"/>
            <a:r>
              <a:rPr lang="en-GB" dirty="0"/>
              <a:t>The role of fiscal transfers is limited</a:t>
            </a:r>
            <a:endParaRPr lang="cs-CZ" dirty="0"/>
          </a:p>
          <a:p>
            <a:pPr lvl="1" algn="just"/>
            <a:endParaRPr lang="en-GB" dirty="0"/>
          </a:p>
          <a:p>
            <a:pPr algn="just">
              <a:buFont typeface="Symbol" panose="05050102010706020507" pitchFamily="18" charset="2"/>
              <a:buChar char="Þ"/>
            </a:pPr>
            <a:r>
              <a:rPr lang="en-GB" dirty="0"/>
              <a:t>Euro is more political than economic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036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9B4FC5A-CCA7-4AD7-91CE-8BF4285837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Foreign-Exchange Policy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616ABD2-B298-4F43-84FC-B6D0905EC4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B379E63-03D2-4DE9-8B0D-9D220A2C9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Monetary policy x exchange-rate policy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0B85264-31B3-437E-86FC-B858954BB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32779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GB" dirty="0"/>
              <a:t>MP – </a:t>
            </a:r>
            <a:r>
              <a:rPr lang="en-GB" b="1" dirty="0"/>
              <a:t>internal</a:t>
            </a:r>
            <a:r>
              <a:rPr lang="en-GB" dirty="0"/>
              <a:t> value of currency (the purchasing power of money in terms of goods and services produced </a:t>
            </a:r>
            <a:r>
              <a:rPr lang="en-GB" b="1" dirty="0"/>
              <a:t>locally</a:t>
            </a:r>
            <a:r>
              <a:rPr lang="en-GB" dirty="0"/>
              <a:t>)</a:t>
            </a:r>
          </a:p>
          <a:p>
            <a:pPr algn="just"/>
            <a:endParaRPr lang="en-GB" dirty="0"/>
          </a:p>
          <a:p>
            <a:pPr algn="just"/>
            <a:r>
              <a:rPr lang="en-GB" dirty="0"/>
              <a:t>E-RP – </a:t>
            </a:r>
            <a:r>
              <a:rPr lang="en-GB" b="1" dirty="0"/>
              <a:t>external</a:t>
            </a:r>
            <a:r>
              <a:rPr lang="en-GB" dirty="0"/>
              <a:t> value of currency (the purchasing power of money in terms of goods and services produced </a:t>
            </a:r>
            <a:r>
              <a:rPr lang="en-GB" b="1" dirty="0"/>
              <a:t>abroad</a:t>
            </a:r>
            <a:r>
              <a:rPr lang="en-GB" dirty="0"/>
              <a:t>).</a:t>
            </a:r>
          </a:p>
          <a:p>
            <a:pPr marL="72000" indent="0" algn="just">
              <a:buNone/>
            </a:pPr>
            <a:r>
              <a:rPr lang="cs-CZ" dirty="0"/>
              <a:t>  </a:t>
            </a:r>
            <a:r>
              <a:rPr lang="en-GB" dirty="0"/>
              <a:t>+ </a:t>
            </a:r>
            <a:r>
              <a:rPr lang="cs-CZ" dirty="0"/>
              <a:t>Exchange </a:t>
            </a:r>
            <a:r>
              <a:rPr lang="cs-CZ" dirty="0" err="1"/>
              <a:t>rate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important</a:t>
            </a:r>
            <a:r>
              <a:rPr lang="cs-CZ" dirty="0"/>
              <a:t> </a:t>
            </a:r>
            <a:r>
              <a:rPr lang="en-GB" dirty="0"/>
              <a:t>transmission channel</a:t>
            </a:r>
          </a:p>
          <a:p>
            <a:pPr marL="72000" indent="0" algn="just">
              <a:buNone/>
            </a:pPr>
            <a:r>
              <a:rPr lang="en-GB" dirty="0"/>
              <a:t>	=&gt; there cannot be long-term divergence between the internal and 	external purchasing power of a currency</a:t>
            </a:r>
          </a:p>
        </p:txBody>
      </p:sp>
    </p:spTree>
    <p:extLst>
      <p:ext uri="{BB962C8B-B14F-4D97-AF65-F5344CB8AC3E}">
        <p14:creationId xmlns:p14="http://schemas.microsoft.com/office/powerpoint/2010/main" val="19290472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67E53E2-40C5-4557-B73C-452414400C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46760" y="6228000"/>
            <a:ext cx="7893240" cy="252000"/>
          </a:xfrm>
        </p:spPr>
        <p:txBody>
          <a:bodyPr/>
          <a:lstStyle/>
          <a:p>
            <a:r>
              <a:rPr lang="en-US" dirty="0"/>
              <a:t>Growth Policies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809EC3C-CC2B-45BE-B8CF-BF130C87FF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C9F4E0-05AA-4653-896F-8F60FAC6A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Policy 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260DAADA-3AAC-440E-8619-C235AF5867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Growth Policies</a:t>
            </a:r>
          </a:p>
        </p:txBody>
      </p:sp>
    </p:spTree>
    <p:extLst>
      <p:ext uri="{BB962C8B-B14F-4D97-AF65-F5344CB8AC3E}">
        <p14:creationId xmlns:p14="http://schemas.microsoft.com/office/powerpoint/2010/main" val="28116006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9B4FC5A-CCA7-4AD7-91CE-8BF4285837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Growth Policies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616ABD2-B298-4F43-84FC-B6D0905EC4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B379E63-03D2-4DE9-8B0D-9D220A2C9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Growth vs. stabilization policies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0B85264-31B3-437E-86FC-B858954BB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32779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GB" dirty="0"/>
              <a:t>Stabilization policy seeks to mitigate short</a:t>
            </a:r>
            <a:r>
              <a:rPr lang="cs-CZ" dirty="0"/>
              <a:t>-</a:t>
            </a:r>
            <a:r>
              <a:rPr lang="en-GB" dirty="0"/>
              <a:t>term cyclical fluctuations</a:t>
            </a:r>
            <a:r>
              <a:rPr lang="cs-CZ" dirty="0"/>
              <a:t> </a:t>
            </a:r>
            <a:r>
              <a:rPr lang="en-GB" dirty="0"/>
              <a:t>whereas growth policies aim at raising potential level of production in the long run.</a:t>
            </a:r>
            <a:endParaRPr lang="cs-CZ" dirty="0"/>
          </a:p>
          <a:p>
            <a:pPr algn="just"/>
            <a:endParaRPr lang="en-GB" dirty="0"/>
          </a:p>
          <a:p>
            <a:pPr algn="just"/>
            <a:r>
              <a:rPr lang="en-GB" dirty="0"/>
              <a:t>But, there are interrelations</a:t>
            </a:r>
            <a:r>
              <a:rPr lang="cs-CZ" dirty="0"/>
              <a:t> </a:t>
            </a:r>
            <a:r>
              <a:rPr lang="en-GB" dirty="0"/>
              <a:t>between long</a:t>
            </a:r>
            <a:r>
              <a:rPr lang="cs-CZ" dirty="0"/>
              <a:t>-</a:t>
            </a:r>
            <a:r>
              <a:rPr lang="en-GB" dirty="0"/>
              <a:t>term trends and short</a:t>
            </a:r>
            <a:r>
              <a:rPr lang="cs-CZ" dirty="0"/>
              <a:t>-</a:t>
            </a:r>
            <a:r>
              <a:rPr lang="en-GB" dirty="0"/>
              <a:t>term</a:t>
            </a:r>
            <a:r>
              <a:rPr lang="cs-CZ" dirty="0"/>
              <a:t> </a:t>
            </a:r>
            <a:r>
              <a:rPr lang="en-GB" dirty="0"/>
              <a:t>fluctuations because of:</a:t>
            </a:r>
          </a:p>
          <a:p>
            <a:pPr lvl="1" algn="just"/>
            <a:r>
              <a:rPr lang="en-GB" i="1" dirty="0"/>
              <a:t>precautionary behaviour</a:t>
            </a:r>
            <a:r>
              <a:rPr lang="en-GB" dirty="0"/>
              <a:t>: excessive inflation is bad </a:t>
            </a:r>
            <a:r>
              <a:rPr lang="en-GB" dirty="0" err="1"/>
              <a:t>fo</a:t>
            </a:r>
            <a:r>
              <a:rPr lang="cs-CZ" dirty="0"/>
              <a:t>r</a:t>
            </a:r>
            <a:r>
              <a:rPr lang="en-GB" dirty="0"/>
              <a:t> long</a:t>
            </a:r>
            <a:r>
              <a:rPr lang="cs-CZ" dirty="0"/>
              <a:t>-</a:t>
            </a:r>
            <a:r>
              <a:rPr lang="en-GB" dirty="0"/>
              <a:t>term growth</a:t>
            </a:r>
            <a:endParaRPr lang="cs-CZ" dirty="0"/>
          </a:p>
          <a:p>
            <a:pPr lvl="1" algn="just"/>
            <a:endParaRPr lang="en-GB" dirty="0"/>
          </a:p>
          <a:p>
            <a:pPr lvl="1" algn="just"/>
            <a:r>
              <a:rPr lang="en-GB" i="1" dirty="0"/>
              <a:t>unemployment hysteresis</a:t>
            </a:r>
            <a:r>
              <a:rPr lang="en-GB" dirty="0"/>
              <a:t>: skills of unemployed workers deteriorate</a:t>
            </a:r>
            <a:r>
              <a:rPr lang="cs-CZ" dirty="0"/>
              <a:t> </a:t>
            </a:r>
            <a:r>
              <a:rPr lang="en-GB" dirty="0"/>
              <a:t>and they become less employable even in boom</a:t>
            </a:r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4284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9B4FC5A-CCA7-4AD7-91CE-8BF4285837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Growth Policies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616ABD2-B298-4F43-84FC-B6D0905EC4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B379E63-03D2-4DE9-8B0D-9D220A2C9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pc="-20" dirty="0"/>
              <a:t>Why </a:t>
            </a:r>
            <a:r>
              <a:rPr lang="en-GB" spc="-15" dirty="0"/>
              <a:t>growth</a:t>
            </a:r>
            <a:r>
              <a:rPr lang="en-GB" spc="-365" dirty="0"/>
              <a:t> </a:t>
            </a:r>
            <a:r>
              <a:rPr lang="en-GB" spc="-25" dirty="0"/>
              <a:t>matters</a:t>
            </a:r>
            <a:r>
              <a:rPr lang="cs-CZ" spc="-25" dirty="0"/>
              <a:t>?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0B85264-31B3-437E-86FC-B858954BB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327799"/>
          </a:xfrm>
        </p:spPr>
        <p:txBody>
          <a:bodyPr>
            <a:normAutofit/>
          </a:bodyPr>
          <a:lstStyle/>
          <a:p>
            <a:pPr algn="just"/>
            <a:r>
              <a:rPr lang="en-GB" dirty="0"/>
              <a:t>Anything that effects the long</a:t>
            </a:r>
            <a:r>
              <a:rPr lang="cs-CZ" dirty="0"/>
              <a:t>-</a:t>
            </a:r>
            <a:r>
              <a:rPr lang="en-GB" dirty="0"/>
              <a:t>run rate of economic growth – even by a tiny amount – will have huge effects on living standards in the long run.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9950" y="3000461"/>
            <a:ext cx="8253412" cy="301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6827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9B4FC5A-CCA7-4AD7-91CE-8BF4285837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Growth Policies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616ABD2-B298-4F43-84FC-B6D0905EC4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B379E63-03D2-4DE9-8B0D-9D220A2C9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dirty="0"/>
              <a:t>Three stories of economic growth: success, disappointment and failure</a:t>
            </a:r>
          </a:p>
        </p:txBody>
      </p:sp>
      <p:sp>
        <p:nvSpPr>
          <p:cNvPr id="7" name="object 4"/>
          <p:cNvSpPr/>
          <p:nvPr/>
        </p:nvSpPr>
        <p:spPr>
          <a:xfrm>
            <a:off x="1107923" y="1407422"/>
            <a:ext cx="7861603" cy="48205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61932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9B4FC5A-CCA7-4AD7-91CE-8BF4285837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Growth Policies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616ABD2-B298-4F43-84FC-B6D0905EC4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B379E63-03D2-4DE9-8B0D-9D220A2C9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Measuring economic growth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0B85264-31B3-437E-86FC-B858954BB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327799"/>
          </a:xfrm>
        </p:spPr>
        <p:txBody>
          <a:bodyPr>
            <a:normAutofit/>
          </a:bodyPr>
          <a:lstStyle/>
          <a:p>
            <a:pPr algn="just"/>
            <a:r>
              <a:rPr lang="en-GB" sz="2400" dirty="0"/>
              <a:t>GDP per person (per capita) corresponds</a:t>
            </a:r>
            <a:r>
              <a:rPr lang="cs-CZ" sz="2400" dirty="0"/>
              <a:t> </a:t>
            </a:r>
            <a:r>
              <a:rPr lang="en-GB" sz="2400" dirty="0"/>
              <a:t>to the average standard of living</a:t>
            </a:r>
            <a:r>
              <a:rPr lang="cs-CZ" sz="2400" dirty="0"/>
              <a:t> (GDP (</a:t>
            </a:r>
            <a:r>
              <a:rPr lang="cs-CZ" sz="2400" dirty="0" err="1"/>
              <a:t>nominal</a:t>
            </a:r>
            <a:r>
              <a:rPr lang="cs-CZ" sz="2400" dirty="0"/>
              <a:t>) x GDP (PPP))</a:t>
            </a:r>
          </a:p>
          <a:p>
            <a:pPr algn="just"/>
            <a:endParaRPr lang="cs-CZ" sz="2400" dirty="0"/>
          </a:p>
          <a:p>
            <a:pPr algn="just"/>
            <a:r>
              <a:rPr lang="cs-CZ" sz="2400" dirty="0"/>
              <a:t>GNP, HDI (GNP, </a:t>
            </a:r>
            <a:r>
              <a:rPr lang="cs-CZ" sz="2400" dirty="0" err="1"/>
              <a:t>life</a:t>
            </a:r>
            <a:r>
              <a:rPr lang="cs-CZ" sz="2400" dirty="0"/>
              <a:t> </a:t>
            </a:r>
            <a:r>
              <a:rPr lang="cs-CZ" sz="2400" dirty="0" err="1"/>
              <a:t>expectancy</a:t>
            </a:r>
            <a:r>
              <a:rPr lang="cs-CZ" sz="2400" dirty="0"/>
              <a:t>, </a:t>
            </a:r>
            <a:r>
              <a:rPr lang="cs-CZ" sz="2400" dirty="0" err="1"/>
              <a:t>access</a:t>
            </a:r>
            <a:r>
              <a:rPr lang="cs-CZ" sz="2400" dirty="0"/>
              <a:t> to public, </a:t>
            </a:r>
            <a:r>
              <a:rPr lang="cs-CZ" sz="2400" dirty="0" err="1"/>
              <a:t>education</a:t>
            </a:r>
            <a:r>
              <a:rPr lang="cs-CZ" sz="2400" dirty="0"/>
              <a:t>) </a:t>
            </a:r>
          </a:p>
          <a:p>
            <a:pPr algn="just"/>
            <a:endParaRPr lang="cs-CZ" sz="2400" dirty="0"/>
          </a:p>
          <a:p>
            <a:pPr algn="just"/>
            <a:r>
              <a:rPr lang="en-GB" sz="2400" dirty="0"/>
              <a:t>GDP per person is not well</a:t>
            </a:r>
            <a:r>
              <a:rPr lang="cs-CZ" sz="2400" dirty="0"/>
              <a:t>-</a:t>
            </a:r>
            <a:r>
              <a:rPr lang="en-GB" sz="2400" dirty="0"/>
              <a:t>being</a:t>
            </a:r>
            <a:endParaRPr lang="cs-CZ" sz="2400" dirty="0"/>
          </a:p>
          <a:p>
            <a:pPr lvl="1" algn="just"/>
            <a:r>
              <a:rPr lang="en-GB" sz="1800" dirty="0"/>
              <a:t>correction</a:t>
            </a:r>
            <a:r>
              <a:rPr lang="cs-CZ" sz="1800" dirty="0"/>
              <a:t> </a:t>
            </a:r>
            <a:r>
              <a:rPr lang="en-GB" sz="1800" dirty="0"/>
              <a:t>for: pollution,</a:t>
            </a:r>
            <a:r>
              <a:rPr lang="cs-CZ" sz="1800" dirty="0"/>
              <a:t> </a:t>
            </a:r>
            <a:r>
              <a:rPr lang="en-GB" sz="1800" dirty="0"/>
              <a:t>working time, life expectancy, precariousness,</a:t>
            </a:r>
            <a:r>
              <a:rPr lang="cs-CZ" sz="1800" dirty="0"/>
              <a:t> </a:t>
            </a:r>
            <a:r>
              <a:rPr lang="en-GB" sz="1800" dirty="0"/>
              <a:t>inequality,</a:t>
            </a:r>
            <a:r>
              <a:rPr lang="cs-CZ" sz="1800" dirty="0"/>
              <a:t> </a:t>
            </a:r>
            <a:r>
              <a:rPr lang="en-GB" sz="1800" dirty="0"/>
              <a:t>sustainability</a:t>
            </a:r>
          </a:p>
          <a:p>
            <a:pPr algn="just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1104644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9B4FC5A-CCA7-4AD7-91CE-8BF4285837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Growth Policies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616ABD2-B298-4F43-84FC-B6D0905EC4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B379E63-03D2-4DE9-8B0D-9D220A2C9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pc="25" dirty="0"/>
              <a:t>Some </a:t>
            </a:r>
            <a:r>
              <a:rPr lang="en-GB" spc="-30" dirty="0"/>
              <a:t>stylized </a:t>
            </a:r>
            <a:r>
              <a:rPr lang="en-GB" spc="-15" dirty="0"/>
              <a:t>facts </a:t>
            </a:r>
            <a:r>
              <a:rPr lang="en-GB" spc="25" dirty="0"/>
              <a:t>about</a:t>
            </a:r>
            <a:r>
              <a:rPr lang="cs-CZ" spc="25" dirty="0"/>
              <a:t> </a:t>
            </a:r>
            <a:r>
              <a:rPr lang="en-GB" spc="-819" dirty="0"/>
              <a:t> </a:t>
            </a:r>
            <a:r>
              <a:rPr lang="en-GB" spc="-15" dirty="0"/>
              <a:t>growth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0B85264-31B3-437E-86FC-B858954BB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765" y="1591333"/>
            <a:ext cx="10753200" cy="765449"/>
          </a:xfrm>
        </p:spPr>
        <p:txBody>
          <a:bodyPr>
            <a:normAutofit/>
          </a:bodyPr>
          <a:lstStyle/>
          <a:p>
            <a:pPr algn="just"/>
            <a:r>
              <a:rPr lang="en-GB" sz="2400" dirty="0"/>
              <a:t>Growth is a recent phenomenon</a:t>
            </a:r>
            <a:r>
              <a:rPr lang="cs-CZ" sz="2400" dirty="0"/>
              <a:t> </a:t>
            </a:r>
            <a:r>
              <a:rPr lang="en-GB" sz="2400" dirty="0"/>
              <a:t>by historical standards.</a:t>
            </a:r>
          </a:p>
          <a:p>
            <a:pPr algn="just"/>
            <a:endParaRPr lang="en-GB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37700"/>
            <a:ext cx="6124575" cy="4210050"/>
          </a:xfrm>
          <a:prstGeom prst="rect">
            <a:avLst/>
          </a:prstGeom>
        </p:spPr>
      </p:pic>
      <p:pic>
        <p:nvPicPr>
          <p:cNvPr id="7" name="Zástupný symbol pro obsah 8">
            <a:extLst>
              <a:ext uri="{FF2B5EF4-FFF2-40B4-BE49-F238E27FC236}">
                <a16:creationId xmlns:a16="http://schemas.microsoft.com/office/drawing/2014/main" id="{9F06446F-289E-4DD8-A222-7EB7CD0189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1365" y="2457450"/>
            <a:ext cx="5810807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8516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9B4FC5A-CCA7-4AD7-91CE-8BF4285837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Growth Policies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616ABD2-B298-4F43-84FC-B6D0905EC4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B379E63-03D2-4DE9-8B0D-9D220A2C9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pc="25" dirty="0" err="1"/>
              <a:t>Convergence</a:t>
            </a:r>
            <a:r>
              <a:rPr lang="cs-CZ" spc="25" dirty="0"/>
              <a:t> and </a:t>
            </a:r>
            <a:r>
              <a:rPr lang="cs-CZ" spc="25" dirty="0" err="1"/>
              <a:t>inequality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0B85264-31B3-437E-86FC-B858954BB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327799"/>
          </a:xfrm>
        </p:spPr>
        <p:txBody>
          <a:bodyPr>
            <a:normAutofit/>
          </a:bodyPr>
          <a:lstStyle/>
          <a:p>
            <a:pPr algn="just"/>
            <a:r>
              <a:rPr lang="cs-CZ" b="1" dirty="0" err="1"/>
              <a:t>Who</a:t>
            </a:r>
            <a:r>
              <a:rPr lang="cs-CZ" b="1" dirty="0"/>
              <a:t> </a:t>
            </a:r>
            <a:r>
              <a:rPr lang="cs-CZ" b="1" dirty="0" err="1"/>
              <a:t>benefits</a:t>
            </a:r>
            <a:r>
              <a:rPr lang="cs-CZ" b="1" dirty="0"/>
              <a:t> </a:t>
            </a:r>
            <a:r>
              <a:rPr lang="cs-CZ" b="1" dirty="0" err="1"/>
              <a:t>from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increase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world</a:t>
            </a:r>
            <a:r>
              <a:rPr lang="cs-CZ" b="1" dirty="0"/>
              <a:t> </a:t>
            </a:r>
            <a:r>
              <a:rPr lang="cs-CZ" b="1" dirty="0" err="1"/>
              <a:t>income</a:t>
            </a:r>
            <a:r>
              <a:rPr lang="cs-CZ" b="1" dirty="0"/>
              <a:t> and </a:t>
            </a:r>
            <a:r>
              <a:rPr lang="cs-CZ" b="1" dirty="0" err="1"/>
              <a:t>wealth</a:t>
            </a:r>
            <a:r>
              <a:rPr lang="cs-CZ" b="1" dirty="0"/>
              <a:t>?</a:t>
            </a:r>
          </a:p>
          <a:p>
            <a:pPr lvl="1" algn="just"/>
            <a:endParaRPr lang="cs-CZ" dirty="0"/>
          </a:p>
          <a:p>
            <a:pPr algn="just"/>
            <a:r>
              <a:rPr lang="en-GB" dirty="0"/>
              <a:t>No stable relationship between inequality and growth, but growth tends to increase inequality within rich countries.</a:t>
            </a:r>
          </a:p>
          <a:p>
            <a:pPr lvl="1" algn="just"/>
            <a:endParaRPr lang="en-GB" dirty="0"/>
          </a:p>
          <a:p>
            <a:pPr algn="just"/>
            <a:r>
              <a:rPr lang="en-GB" dirty="0"/>
              <a:t>Among advanced economies, technological	change</a:t>
            </a:r>
            <a:r>
              <a:rPr lang="cs-CZ" dirty="0"/>
              <a:t> </a:t>
            </a:r>
            <a:r>
              <a:rPr lang="en-GB" dirty="0"/>
              <a:t>and</a:t>
            </a:r>
            <a:r>
              <a:rPr lang="cs-CZ" dirty="0"/>
              <a:t> </a:t>
            </a:r>
            <a:r>
              <a:rPr lang="en-GB" dirty="0"/>
              <a:t>growth</a:t>
            </a:r>
            <a:r>
              <a:rPr lang="cs-CZ" dirty="0"/>
              <a:t> </a:t>
            </a:r>
            <a:r>
              <a:rPr lang="en-GB" dirty="0"/>
              <a:t>may increase income inequalities.</a:t>
            </a:r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64247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9B4FC5A-CCA7-4AD7-91CE-8BF4285837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Growth Policies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616ABD2-B298-4F43-84FC-B6D0905EC4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B379E63-03D2-4DE9-8B0D-9D220A2C9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000" dirty="0"/>
              <a:t>Growth and income distribution: a two way relationship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0B85264-31B3-437E-86FC-B858954BB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327799"/>
          </a:xfrm>
        </p:spPr>
        <p:txBody>
          <a:bodyPr>
            <a:normAutofit lnSpcReduction="10000"/>
          </a:bodyPr>
          <a:lstStyle/>
          <a:p>
            <a:pPr algn="just"/>
            <a:r>
              <a:rPr lang="en-GB" dirty="0"/>
              <a:t>Growth → inequality</a:t>
            </a:r>
          </a:p>
          <a:p>
            <a:pPr lvl="1" algn="just"/>
            <a:r>
              <a:rPr lang="en-GB" dirty="0"/>
              <a:t>Kuznets (1955): U</a:t>
            </a:r>
            <a:r>
              <a:rPr lang="cs-CZ" dirty="0"/>
              <a:t>-</a:t>
            </a:r>
            <a:r>
              <a:rPr lang="en-GB" dirty="0"/>
              <a:t>shaped relationship between development level and income inequality</a:t>
            </a:r>
            <a:endParaRPr lang="cs-CZ" dirty="0"/>
          </a:p>
          <a:p>
            <a:pPr lvl="1" algn="just"/>
            <a:endParaRPr lang="en-GB" dirty="0"/>
          </a:p>
          <a:p>
            <a:pPr lvl="1" algn="just"/>
            <a:r>
              <a:rPr lang="en-GB" dirty="0"/>
              <a:t>Unequal access to finance, education</a:t>
            </a:r>
          </a:p>
          <a:p>
            <a:pPr algn="just"/>
            <a:endParaRPr lang="en-GB" dirty="0"/>
          </a:p>
          <a:p>
            <a:pPr algn="just"/>
            <a:r>
              <a:rPr lang="en-GB" dirty="0"/>
              <a:t>Inequality → growth</a:t>
            </a:r>
          </a:p>
          <a:p>
            <a:pPr lvl="1" algn="just"/>
            <a:r>
              <a:rPr lang="cs-CZ" dirty="0" err="1"/>
              <a:t>Inequality</a:t>
            </a:r>
            <a:r>
              <a:rPr lang="cs-CZ" dirty="0"/>
              <a:t> </a:t>
            </a:r>
            <a:r>
              <a:rPr lang="en-GB" dirty="0"/>
              <a:t>→</a:t>
            </a:r>
            <a:r>
              <a:rPr lang="cs-CZ" dirty="0"/>
              <a:t> </a:t>
            </a:r>
            <a:r>
              <a:rPr lang="cs-CZ" dirty="0" err="1"/>
              <a:t>inequality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opportunities</a:t>
            </a:r>
            <a:endParaRPr lang="cs-CZ" dirty="0"/>
          </a:p>
          <a:p>
            <a:pPr lvl="1" algn="just"/>
            <a:endParaRPr lang="cs-CZ" dirty="0"/>
          </a:p>
          <a:p>
            <a:pPr lvl="1" algn="just"/>
            <a:r>
              <a:rPr lang="en-GB" dirty="0"/>
              <a:t>Risk of political instability/deadlock</a:t>
            </a:r>
            <a:endParaRPr lang="cs-CZ" dirty="0"/>
          </a:p>
          <a:p>
            <a:pPr lvl="1" algn="just"/>
            <a:endParaRPr lang="cs-CZ" dirty="0"/>
          </a:p>
          <a:p>
            <a:pPr lvl="1" algn="just"/>
            <a:r>
              <a:rPr lang="en-GB" dirty="0"/>
              <a:t>Demand for redistributive taxation (</a:t>
            </a:r>
            <a:r>
              <a:rPr lang="en-GB" dirty="0" err="1"/>
              <a:t>Alesina</a:t>
            </a:r>
            <a:r>
              <a:rPr lang="en-GB" dirty="0"/>
              <a:t> and </a:t>
            </a:r>
            <a:r>
              <a:rPr lang="en-GB" dirty="0" err="1"/>
              <a:t>Rodrik</a:t>
            </a:r>
            <a:r>
              <a:rPr lang="en-GB" dirty="0"/>
              <a:t>, 1994)</a:t>
            </a:r>
            <a:endParaRPr lang="cs-CZ" dirty="0"/>
          </a:p>
          <a:p>
            <a:pPr lvl="1" algn="just"/>
            <a:endParaRPr lang="en-GB" dirty="0"/>
          </a:p>
          <a:p>
            <a:pPr algn="just"/>
            <a:endParaRPr lang="en-GB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13D1EB2-27EC-4837-9683-1FC85CBC8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4028" y="2867417"/>
            <a:ext cx="2828925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9947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9B4FC5A-CCA7-4AD7-91CE-8BF4285837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Growth Policies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616ABD2-B298-4F43-84FC-B6D0905EC4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B379E63-03D2-4DE9-8B0D-9D220A2C9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Growth and income distribution</a:t>
            </a:r>
            <a:br>
              <a:rPr lang="en-GB" dirty="0"/>
            </a:br>
            <a:endParaRPr lang="en-GB" dirty="0"/>
          </a:p>
        </p:txBody>
      </p:sp>
      <p:sp>
        <p:nvSpPr>
          <p:cNvPr id="6" name="object 6"/>
          <p:cNvSpPr/>
          <p:nvPr/>
        </p:nvSpPr>
        <p:spPr>
          <a:xfrm>
            <a:off x="2159622" y="1657350"/>
            <a:ext cx="7689228" cy="4706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82997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9B4FC5A-CCA7-4AD7-91CE-8BF4285837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Growth Policies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616ABD2-B298-4F43-84FC-B6D0905EC4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B379E63-03D2-4DE9-8B0D-9D220A2C9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Theoretical background</a:t>
            </a:r>
            <a:r>
              <a:rPr lang="cs-CZ" dirty="0"/>
              <a:t> – </a:t>
            </a:r>
            <a:r>
              <a:rPr lang="cs-CZ" dirty="0" err="1"/>
              <a:t>growth</a:t>
            </a:r>
            <a:r>
              <a:rPr lang="cs-CZ" dirty="0"/>
              <a:t> </a:t>
            </a:r>
            <a:r>
              <a:rPr lang="cs-CZ" dirty="0" err="1"/>
              <a:t>accounting</a:t>
            </a:r>
            <a:endParaRPr lang="en-GB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1750" y="1550987"/>
            <a:ext cx="9029700" cy="310515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870364" y="4754880"/>
            <a:ext cx="32253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/>
              <a:t>Solow</a:t>
            </a:r>
            <a:r>
              <a:rPr lang="cs-CZ" sz="1600" dirty="0"/>
              <a:t> (1956)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886333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9B4FC5A-CCA7-4AD7-91CE-8BF4285837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Foreign-Exchange Policy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616ABD2-B298-4F43-84FC-B6D0905EC4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B379E63-03D2-4DE9-8B0D-9D220A2C9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Brief history of the international monetary system </a:t>
            </a:r>
            <a:endParaRPr lang="en-US" sz="32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0B85264-31B3-437E-86FC-B858954BB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535999"/>
          </a:xfrm>
        </p:spPr>
        <p:txBody>
          <a:bodyPr>
            <a:normAutofit/>
          </a:bodyPr>
          <a:lstStyle/>
          <a:p>
            <a:pPr algn="just"/>
            <a:r>
              <a:rPr lang="en-GB" sz="2400" dirty="0"/>
              <a:t>System of Gold Standard was extended to all major economies in the 1880s and lasted until WWI: value of national currency was determined by a given gold weight</a:t>
            </a:r>
          </a:p>
          <a:p>
            <a:pPr marL="72000" indent="0" algn="just">
              <a:buNone/>
            </a:pPr>
            <a:r>
              <a:rPr lang="en-GB" sz="2400" dirty="0"/>
              <a:t>	=&gt; fixed exchange rates between national currencies</a:t>
            </a:r>
          </a:p>
          <a:p>
            <a:pPr marL="72000" indent="0" algn="just">
              <a:buNone/>
            </a:pPr>
            <a:endParaRPr lang="en-GB" sz="2400" dirty="0"/>
          </a:p>
          <a:p>
            <a:pPr algn="just"/>
            <a:r>
              <a:rPr lang="en-GB" sz="2400" dirty="0"/>
              <a:t>Pound sterling developed as an international currency parallel to gold (reserves of Bank of England did not cover the whole currency issue)</a:t>
            </a:r>
          </a:p>
        </p:txBody>
      </p:sp>
    </p:spTree>
    <p:extLst>
      <p:ext uri="{BB962C8B-B14F-4D97-AF65-F5344CB8AC3E}">
        <p14:creationId xmlns:p14="http://schemas.microsoft.com/office/powerpoint/2010/main" val="16959517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9B4FC5A-CCA7-4AD7-91CE-8BF4285837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Growth Policies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616ABD2-B298-4F43-84FC-B6D0905EC4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B379E63-03D2-4DE9-8B0D-9D220A2C9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Theoretical background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0B85264-31B3-437E-86FC-B858954BB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327799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GB" dirty="0"/>
              <a:t>In the short run (a few months to a few years), potential output is exogenous; growth is dominated by cyclical fluctuations and by stabilization policies</a:t>
            </a:r>
            <a:endParaRPr lang="cs-CZ" dirty="0"/>
          </a:p>
          <a:p>
            <a:pPr algn="just"/>
            <a:endParaRPr lang="en-GB" dirty="0"/>
          </a:p>
          <a:p>
            <a:pPr algn="just"/>
            <a:r>
              <a:rPr lang="en-GB" dirty="0"/>
              <a:t>In the medium run (a few years), governments can influence potential output through investment and </a:t>
            </a:r>
            <a:r>
              <a:rPr lang="cs-CZ" dirty="0" err="1"/>
              <a:t>labour</a:t>
            </a:r>
            <a:r>
              <a:rPr lang="en-GB" dirty="0"/>
              <a:t> supply</a:t>
            </a:r>
            <a:endParaRPr lang="cs-CZ" dirty="0"/>
          </a:p>
          <a:p>
            <a:pPr algn="just"/>
            <a:endParaRPr lang="en-GB" dirty="0"/>
          </a:p>
          <a:p>
            <a:pPr algn="just"/>
            <a:r>
              <a:rPr lang="en-GB" dirty="0"/>
              <a:t>In the long run (many years), GDP and the </a:t>
            </a:r>
            <a:r>
              <a:rPr lang="cs-CZ" dirty="0" err="1"/>
              <a:t>labour</a:t>
            </a:r>
            <a:r>
              <a:rPr lang="en-GB" dirty="0"/>
              <a:t>/capital mix are determined by demography, technology, institutions and market structures</a:t>
            </a:r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82450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9B4FC5A-CCA7-4AD7-91CE-8BF4285837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Growth Policies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616ABD2-B298-4F43-84FC-B6D0905EC4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B379E63-03D2-4DE9-8B0D-9D220A2C9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Policies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0B85264-31B3-437E-86FC-B858954BB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327799"/>
          </a:xfrm>
        </p:spPr>
        <p:txBody>
          <a:bodyPr>
            <a:normAutofit/>
          </a:bodyPr>
          <a:lstStyle/>
          <a:p>
            <a:pPr lvl="1" algn="just"/>
            <a:r>
              <a:rPr lang="en-GB" dirty="0"/>
              <a:t>Education</a:t>
            </a:r>
          </a:p>
          <a:p>
            <a:pPr lvl="1" algn="just"/>
            <a:endParaRPr lang="en-GB" dirty="0"/>
          </a:p>
          <a:p>
            <a:pPr lvl="1" algn="just"/>
            <a:r>
              <a:rPr lang="en-GB" dirty="0"/>
              <a:t>Research</a:t>
            </a:r>
          </a:p>
          <a:p>
            <a:pPr lvl="1" algn="just"/>
            <a:endParaRPr lang="en-GB" dirty="0"/>
          </a:p>
          <a:p>
            <a:pPr lvl="1" algn="just"/>
            <a:r>
              <a:rPr lang="en-GB" dirty="0"/>
              <a:t>Infrastructure</a:t>
            </a:r>
          </a:p>
          <a:p>
            <a:pPr algn="just"/>
            <a:endParaRPr lang="en-GB" dirty="0"/>
          </a:p>
          <a:p>
            <a:pPr algn="just"/>
            <a:r>
              <a:rPr lang="en-GB" dirty="0"/>
              <a:t>Externalities</a:t>
            </a:r>
          </a:p>
        </p:txBody>
      </p:sp>
    </p:spTree>
    <p:extLst>
      <p:ext uri="{BB962C8B-B14F-4D97-AF65-F5344CB8AC3E}">
        <p14:creationId xmlns:p14="http://schemas.microsoft.com/office/powerpoint/2010/main" val="36054938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9B4FC5A-CCA7-4AD7-91CE-8BF4285837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Growth Policies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616ABD2-B298-4F43-84FC-B6D0905EC4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B379E63-03D2-4DE9-8B0D-9D220A2C9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Policies</a:t>
            </a:r>
            <a:r>
              <a:rPr lang="cs-CZ" dirty="0"/>
              <a:t> – </a:t>
            </a:r>
            <a:r>
              <a:rPr lang="en-GB" dirty="0"/>
              <a:t>Education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0B85264-31B3-437E-86FC-B858954BB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327799"/>
          </a:xfrm>
        </p:spPr>
        <p:txBody>
          <a:bodyPr>
            <a:normAutofit/>
          </a:bodyPr>
          <a:lstStyle/>
          <a:p>
            <a:pPr algn="just"/>
            <a:r>
              <a:rPr lang="en-GB" sz="2400" dirty="0"/>
              <a:t>Public financing is justified by credit constraints and unequal access to knowledge</a:t>
            </a:r>
            <a:r>
              <a:rPr lang="cs-CZ" sz="2400" dirty="0"/>
              <a:t>.</a:t>
            </a:r>
            <a:r>
              <a:rPr lang="en-GB" sz="2400" dirty="0"/>
              <a:t> It is difficult to assess private and social return to human capital</a:t>
            </a:r>
          </a:p>
          <a:p>
            <a:pPr lvl="1" algn="just"/>
            <a:endParaRPr lang="cs-CZ" sz="1800" dirty="0"/>
          </a:p>
          <a:p>
            <a:pPr algn="just"/>
            <a:r>
              <a:rPr lang="en-GB" sz="2400" dirty="0"/>
              <a:t>Discrepancy between Europe and US in total expenditures on tertiary education</a:t>
            </a:r>
          </a:p>
        </p:txBody>
      </p:sp>
    </p:spTree>
    <p:extLst>
      <p:ext uri="{BB962C8B-B14F-4D97-AF65-F5344CB8AC3E}">
        <p14:creationId xmlns:p14="http://schemas.microsoft.com/office/powerpoint/2010/main" val="31798624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9B4FC5A-CCA7-4AD7-91CE-8BF4285837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Growth Policies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616ABD2-B298-4F43-84FC-B6D0905EC4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B379E63-03D2-4DE9-8B0D-9D220A2C9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Spending on tertiary education (% GDP)</a:t>
            </a:r>
          </a:p>
        </p:txBody>
      </p:sp>
      <p:sp>
        <p:nvSpPr>
          <p:cNvPr id="7" name="object 3"/>
          <p:cNvSpPr/>
          <p:nvPr/>
        </p:nvSpPr>
        <p:spPr>
          <a:xfrm>
            <a:off x="1927551" y="1838325"/>
            <a:ext cx="7492674" cy="41923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60648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9B4FC5A-CCA7-4AD7-91CE-8BF4285837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Growth Policies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616ABD2-B298-4F43-84FC-B6D0905EC4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B379E63-03D2-4DE9-8B0D-9D220A2C9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R&amp;D and innovation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0B85264-31B3-437E-86FC-B858954BB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327799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GB" dirty="0"/>
              <a:t>Social return on research spending generally exceeds its private return</a:t>
            </a:r>
          </a:p>
          <a:p>
            <a:pPr lvl="1" algn="just"/>
            <a:endParaRPr lang="cs-CZ" dirty="0"/>
          </a:p>
          <a:p>
            <a:pPr algn="just"/>
            <a:r>
              <a:rPr lang="en-GB" dirty="0"/>
              <a:t>Market imperfection:</a:t>
            </a:r>
            <a:r>
              <a:rPr lang="cs-CZ" dirty="0"/>
              <a:t> </a:t>
            </a:r>
            <a:r>
              <a:rPr lang="en-GB" dirty="0"/>
              <a:t>investments to R&amp;D are constrained by the unavailability of funds</a:t>
            </a:r>
            <a:endParaRPr lang="cs-CZ" dirty="0"/>
          </a:p>
          <a:p>
            <a:pPr lvl="1" algn="just"/>
            <a:endParaRPr lang="en-GB" dirty="0"/>
          </a:p>
          <a:p>
            <a:pPr algn="just">
              <a:buFont typeface="Symbol" panose="05050102010706020507" pitchFamily="18" charset="2"/>
              <a:buChar char="Þ"/>
            </a:pPr>
            <a:r>
              <a:rPr lang="cs-CZ" dirty="0"/>
              <a:t> </a:t>
            </a:r>
            <a:r>
              <a:rPr lang="en-GB" dirty="0"/>
              <a:t>Public funding of fundamental research and university clusters</a:t>
            </a:r>
            <a:endParaRPr lang="cs-CZ" dirty="0"/>
          </a:p>
          <a:p>
            <a:pPr lvl="1" algn="just">
              <a:buFont typeface="Symbol" panose="05050102010706020507" pitchFamily="18" charset="2"/>
              <a:buChar char="Þ"/>
            </a:pPr>
            <a:endParaRPr lang="cs-CZ" dirty="0"/>
          </a:p>
          <a:p>
            <a:pPr algn="just">
              <a:buFont typeface="Symbol" panose="05050102010706020507" pitchFamily="18" charset="2"/>
              <a:buChar char="Þ"/>
            </a:pPr>
            <a:r>
              <a:rPr lang="en-GB" dirty="0"/>
              <a:t> Incentives to private funding of applied research</a:t>
            </a:r>
            <a:endParaRPr lang="cs-CZ" dirty="0"/>
          </a:p>
          <a:p>
            <a:pPr lvl="1" algn="just"/>
            <a:r>
              <a:rPr lang="en-GB" dirty="0"/>
              <a:t>Intellectual protection</a:t>
            </a:r>
            <a:endParaRPr lang="cs-CZ" dirty="0"/>
          </a:p>
          <a:p>
            <a:pPr lvl="1" algn="just"/>
            <a:endParaRPr lang="en-GB" dirty="0"/>
          </a:p>
          <a:p>
            <a:pPr lvl="1" algn="just"/>
            <a:r>
              <a:rPr lang="en-GB" dirty="0"/>
              <a:t>Innovation</a:t>
            </a:r>
            <a:r>
              <a:rPr lang="cs-CZ" dirty="0"/>
              <a:t>-</a:t>
            </a:r>
            <a:r>
              <a:rPr lang="en-GB" dirty="0"/>
              <a:t>friendly</a:t>
            </a:r>
            <a:r>
              <a:rPr lang="cs-CZ" dirty="0"/>
              <a:t> </a:t>
            </a:r>
            <a:r>
              <a:rPr lang="en-GB" dirty="0"/>
              <a:t>competition regime</a:t>
            </a:r>
            <a:endParaRPr lang="cs-CZ" dirty="0"/>
          </a:p>
          <a:p>
            <a:pPr lvl="1" algn="just"/>
            <a:endParaRPr lang="cs-CZ" dirty="0"/>
          </a:p>
          <a:p>
            <a:pPr lvl="1" algn="just"/>
            <a:r>
              <a:rPr lang="cs-CZ" dirty="0"/>
              <a:t>Tax </a:t>
            </a:r>
            <a:r>
              <a:rPr lang="cs-CZ" dirty="0" err="1"/>
              <a:t>rebates</a:t>
            </a:r>
            <a:endParaRPr lang="cs-CZ" dirty="0"/>
          </a:p>
          <a:p>
            <a:pPr algn="just">
              <a:buFont typeface="Symbol" panose="05050102010706020507" pitchFamily="18" charset="2"/>
              <a:buChar char="Þ"/>
            </a:pPr>
            <a:endParaRPr lang="cs-CZ" dirty="0"/>
          </a:p>
          <a:p>
            <a:pPr marL="72000" indent="0" algn="just">
              <a:buNone/>
            </a:pPr>
            <a:endParaRPr lang="en-GB" dirty="0"/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80321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9B4FC5A-CCA7-4AD7-91CE-8BF4285837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Growth Policies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616ABD2-B298-4F43-84FC-B6D0905EC4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B379E63-03D2-4DE9-8B0D-9D220A2C9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Unequal R&amp;D effort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0B85264-31B3-437E-86FC-B858954BB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327799"/>
          </a:xfrm>
        </p:spPr>
        <p:txBody>
          <a:bodyPr>
            <a:normAutofit lnSpcReduction="10000"/>
          </a:bodyPr>
          <a:lstStyle/>
          <a:p>
            <a:pPr algn="just"/>
            <a:r>
              <a:rPr lang="en-GB" dirty="0"/>
              <a:t>R&amp;D expenditures:</a:t>
            </a:r>
          </a:p>
          <a:p>
            <a:pPr lvl="1" algn="just"/>
            <a:r>
              <a:rPr lang="en-GB" dirty="0"/>
              <a:t>Discrepancy among countries (see next slide)</a:t>
            </a:r>
            <a:endParaRPr lang="cs-CZ" dirty="0"/>
          </a:p>
          <a:p>
            <a:pPr lvl="1" algn="just"/>
            <a:endParaRPr lang="en-GB" dirty="0"/>
          </a:p>
          <a:p>
            <a:pPr algn="just"/>
            <a:r>
              <a:rPr lang="en-GB" dirty="0"/>
              <a:t>Different dynamics:</a:t>
            </a:r>
          </a:p>
          <a:p>
            <a:pPr lvl="1" algn="just"/>
            <a:r>
              <a:rPr lang="en-GB" dirty="0"/>
              <a:t>US: new innovating SMEs</a:t>
            </a:r>
            <a:endParaRPr lang="cs-CZ" dirty="0"/>
          </a:p>
          <a:p>
            <a:pPr lvl="1" algn="just"/>
            <a:endParaRPr lang="en-GB" dirty="0"/>
          </a:p>
          <a:p>
            <a:pPr lvl="1" algn="just"/>
            <a:r>
              <a:rPr lang="en-GB" dirty="0"/>
              <a:t>EU: firms already in place</a:t>
            </a:r>
            <a:endParaRPr lang="cs-CZ" dirty="0"/>
          </a:p>
          <a:p>
            <a:pPr lvl="1" algn="just"/>
            <a:endParaRPr lang="en-GB" dirty="0"/>
          </a:p>
          <a:p>
            <a:pPr algn="just"/>
            <a:r>
              <a:rPr lang="en-GB" dirty="0"/>
              <a:t>In the US, innovating firm creation encouraged</a:t>
            </a:r>
            <a:r>
              <a:rPr lang="cs-CZ" dirty="0"/>
              <a:t> </a:t>
            </a:r>
            <a:r>
              <a:rPr lang="en-GB" dirty="0"/>
              <a:t>by:</a:t>
            </a:r>
          </a:p>
          <a:p>
            <a:pPr lvl="1" algn="just"/>
            <a:r>
              <a:rPr lang="en-GB" dirty="0"/>
              <a:t>risk capital and initial public offerings</a:t>
            </a:r>
            <a:endParaRPr lang="cs-CZ" dirty="0"/>
          </a:p>
          <a:p>
            <a:pPr lvl="1" algn="just"/>
            <a:endParaRPr lang="en-GB" dirty="0"/>
          </a:p>
          <a:p>
            <a:pPr lvl="1" algn="just"/>
            <a:r>
              <a:rPr lang="en-GB" dirty="0"/>
              <a:t>lower entry cost</a:t>
            </a:r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89700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9B4FC5A-CCA7-4AD7-91CE-8BF4285837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Growth Policies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616ABD2-B298-4F43-84FC-B6D0905EC4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46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8E63040-7789-4673-B68C-806F58F86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573" y="682595"/>
            <a:ext cx="8901118" cy="549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5175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9B4FC5A-CCA7-4AD7-91CE-8BF4285837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Growth Policies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616ABD2-B298-4F43-84FC-B6D0905EC4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B379E63-03D2-4DE9-8B0D-9D220A2C9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Public infrastructures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0B85264-31B3-437E-86FC-B858954BB253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720000" y="1692001"/>
            <a:ext cx="10753200" cy="4327799"/>
          </a:xfrm>
        </p:spPr>
        <p:txBody>
          <a:bodyPr>
            <a:normAutofit/>
          </a:bodyPr>
          <a:lstStyle/>
          <a:p>
            <a:pPr algn="just"/>
            <a:r>
              <a:rPr lang="en-GB" dirty="0"/>
              <a:t>Government intervention is needed,</a:t>
            </a:r>
            <a:r>
              <a:rPr lang="cs-CZ" dirty="0"/>
              <a:t> </a:t>
            </a:r>
            <a:r>
              <a:rPr lang="en-GB" dirty="0"/>
              <a:t>because:</a:t>
            </a:r>
          </a:p>
          <a:p>
            <a:pPr lvl="1" algn="just"/>
            <a:r>
              <a:rPr lang="en-GB" dirty="0"/>
              <a:t>many infrastructures</a:t>
            </a:r>
            <a:r>
              <a:rPr lang="cs-CZ" dirty="0"/>
              <a:t> </a:t>
            </a:r>
            <a:r>
              <a:rPr lang="en-GB" dirty="0"/>
              <a:t>are natural monopolies</a:t>
            </a:r>
            <a:endParaRPr lang="cs-CZ" dirty="0"/>
          </a:p>
          <a:p>
            <a:pPr lvl="1" algn="just"/>
            <a:endParaRPr lang="en-GB" dirty="0"/>
          </a:p>
          <a:p>
            <a:pPr lvl="1" algn="just"/>
            <a:r>
              <a:rPr lang="cs-CZ" dirty="0"/>
              <a:t>i</a:t>
            </a:r>
            <a:r>
              <a:rPr lang="en-GB" dirty="0" err="1"/>
              <a:t>nfrastructure</a:t>
            </a:r>
            <a:r>
              <a:rPr lang="cs-CZ" dirty="0"/>
              <a:t> </a:t>
            </a:r>
            <a:r>
              <a:rPr lang="en-GB" dirty="0"/>
              <a:t>involve</a:t>
            </a:r>
            <a:r>
              <a:rPr lang="cs-CZ" dirty="0"/>
              <a:t>s</a:t>
            </a:r>
            <a:r>
              <a:rPr lang="en-GB" dirty="0"/>
              <a:t> externalities</a:t>
            </a:r>
            <a:endParaRPr lang="cs-CZ" dirty="0"/>
          </a:p>
          <a:p>
            <a:pPr lvl="1" algn="just"/>
            <a:endParaRPr lang="en-GB" dirty="0"/>
          </a:p>
          <a:p>
            <a:pPr lvl="1" algn="just"/>
            <a:r>
              <a:rPr lang="en-GB" dirty="0"/>
              <a:t>market cannot finance infrastructures</a:t>
            </a:r>
            <a:r>
              <a:rPr lang="cs-CZ" dirty="0"/>
              <a:t> </a:t>
            </a:r>
            <a:r>
              <a:rPr lang="en-GB" dirty="0"/>
              <a:t>by itself</a:t>
            </a:r>
          </a:p>
          <a:p>
            <a:pPr marL="72000" indent="0" algn="just">
              <a:buNone/>
            </a:pPr>
            <a:endParaRPr lang="cs-CZ" dirty="0"/>
          </a:p>
          <a:p>
            <a:pPr marL="72000" indent="0" algn="just">
              <a:buNone/>
            </a:pPr>
            <a:r>
              <a:rPr lang="en-GB" dirty="0"/>
              <a:t>=&gt; European networks program, public</a:t>
            </a:r>
            <a:r>
              <a:rPr lang="cs-CZ" dirty="0"/>
              <a:t>-</a:t>
            </a:r>
            <a:r>
              <a:rPr lang="en-GB" dirty="0"/>
              <a:t>private partnerships</a:t>
            </a:r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07245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9B4FC5A-CCA7-4AD7-91CE-8BF4285837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Growth Policies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616ABD2-B298-4F43-84FC-B6D0905EC4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B379E63-03D2-4DE9-8B0D-9D220A2C9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Labour supply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0B85264-31B3-437E-86FC-B858954BB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327799"/>
          </a:xfrm>
        </p:spPr>
        <p:txBody>
          <a:bodyPr>
            <a:normAutofit/>
          </a:bodyPr>
          <a:lstStyle/>
          <a:p>
            <a:pPr marL="72000" indent="0" algn="just">
              <a:buNone/>
            </a:pPr>
            <a:r>
              <a:rPr lang="en-GB" b="1" dirty="0"/>
              <a:t>How to increase labour supply?</a:t>
            </a:r>
          </a:p>
          <a:p>
            <a:pPr algn="just"/>
            <a:r>
              <a:rPr lang="en-GB" dirty="0"/>
              <a:t>Through family</a:t>
            </a:r>
            <a:r>
              <a:rPr lang="cs-CZ" dirty="0"/>
              <a:t>-</a:t>
            </a:r>
            <a:r>
              <a:rPr lang="en-GB" dirty="0"/>
              <a:t>oriented</a:t>
            </a:r>
            <a:r>
              <a:rPr lang="cs-CZ" dirty="0"/>
              <a:t> </a:t>
            </a:r>
            <a:r>
              <a:rPr lang="en-GB" dirty="0"/>
              <a:t>policies</a:t>
            </a:r>
            <a:endParaRPr lang="cs-CZ" dirty="0"/>
          </a:p>
          <a:p>
            <a:pPr lvl="1" algn="just"/>
            <a:endParaRPr lang="en-GB" dirty="0"/>
          </a:p>
          <a:p>
            <a:pPr algn="just"/>
            <a:r>
              <a:rPr lang="en-GB" dirty="0"/>
              <a:t>Immigration</a:t>
            </a:r>
            <a:endParaRPr lang="cs-CZ" dirty="0"/>
          </a:p>
          <a:p>
            <a:pPr lvl="1" algn="just"/>
            <a:endParaRPr lang="en-GB" dirty="0"/>
          </a:p>
          <a:p>
            <a:pPr algn="just"/>
            <a:r>
              <a:rPr lang="en-GB" dirty="0"/>
              <a:t>Welfare</a:t>
            </a:r>
            <a:r>
              <a:rPr lang="cs-CZ" dirty="0"/>
              <a:t>-</a:t>
            </a:r>
            <a:r>
              <a:rPr lang="en-GB" dirty="0"/>
              <a:t>to</a:t>
            </a:r>
            <a:r>
              <a:rPr lang="cs-CZ" dirty="0"/>
              <a:t>-</a:t>
            </a:r>
            <a:r>
              <a:rPr lang="en-GB" dirty="0"/>
              <a:t>work:</a:t>
            </a:r>
          </a:p>
          <a:p>
            <a:pPr lvl="1" algn="just"/>
            <a:r>
              <a:rPr lang="en-GB" dirty="0"/>
              <a:t>In</a:t>
            </a:r>
            <a:r>
              <a:rPr lang="cs-CZ" dirty="0"/>
              <a:t>-</a:t>
            </a:r>
            <a:r>
              <a:rPr lang="en-GB" dirty="0"/>
              <a:t>work benefits</a:t>
            </a:r>
            <a:endParaRPr lang="cs-CZ" dirty="0"/>
          </a:p>
          <a:p>
            <a:pPr lvl="1" algn="just"/>
            <a:endParaRPr lang="en-GB" dirty="0"/>
          </a:p>
          <a:p>
            <a:pPr lvl="1" algn="just"/>
            <a:r>
              <a:rPr lang="en-GB" dirty="0"/>
              <a:t>pension reforms</a:t>
            </a:r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7123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9B4FC5A-CCA7-4AD7-91CE-8BF4285837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Growth Policies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616ABD2-B298-4F43-84FC-B6D0905EC4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49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737" y="647700"/>
            <a:ext cx="7229475" cy="55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570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9B4FC5A-CCA7-4AD7-91CE-8BF4285837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Foreign-Exchange Policy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616ABD2-B298-4F43-84FC-B6D0905EC4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B379E63-03D2-4DE9-8B0D-9D220A2C9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Brief history of the international monetary system </a:t>
            </a:r>
            <a:endParaRPr lang="en-US" sz="32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0B85264-31B3-437E-86FC-B858954BB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535999"/>
          </a:xfrm>
        </p:spPr>
        <p:txBody>
          <a:bodyPr>
            <a:normAutofit/>
          </a:bodyPr>
          <a:lstStyle/>
          <a:p>
            <a:pPr algn="just"/>
            <a:r>
              <a:rPr lang="cs-CZ" sz="2400" dirty="0"/>
              <a:t>1920 – 1924 – Exchange </a:t>
            </a:r>
            <a:r>
              <a:rPr lang="cs-CZ" sz="2400" dirty="0" err="1"/>
              <a:t>rates</a:t>
            </a:r>
            <a:r>
              <a:rPr lang="cs-CZ" sz="2400" dirty="0"/>
              <a:t> </a:t>
            </a:r>
            <a:r>
              <a:rPr lang="cs-CZ" sz="2400" dirty="0" err="1"/>
              <a:t>between</a:t>
            </a:r>
            <a:r>
              <a:rPr lang="cs-CZ" sz="2400" dirty="0"/>
              <a:t> major </a:t>
            </a:r>
            <a:r>
              <a:rPr lang="cs-CZ" sz="2400" dirty="0" err="1"/>
              <a:t>currencies</a:t>
            </a:r>
            <a:r>
              <a:rPr lang="cs-CZ" sz="2400" dirty="0"/>
              <a:t> </a:t>
            </a:r>
            <a:r>
              <a:rPr lang="cs-CZ" sz="2400" dirty="0" err="1"/>
              <a:t>were</a:t>
            </a:r>
            <a:r>
              <a:rPr lang="cs-CZ" sz="2400" dirty="0"/>
              <a:t> </a:t>
            </a:r>
            <a:r>
              <a:rPr lang="cs-CZ" sz="2400" dirty="0" err="1"/>
              <a:t>left</a:t>
            </a:r>
            <a:r>
              <a:rPr lang="cs-CZ" sz="2400" dirty="0"/>
              <a:t> to market </a:t>
            </a:r>
            <a:r>
              <a:rPr lang="cs-CZ" sz="2400" dirty="0" err="1"/>
              <a:t>forces</a:t>
            </a:r>
            <a:endParaRPr lang="cs-CZ" sz="2400" dirty="0"/>
          </a:p>
          <a:p>
            <a:pPr algn="just"/>
            <a:endParaRPr lang="cs-CZ" sz="2400" dirty="0"/>
          </a:p>
          <a:p>
            <a:pPr algn="just"/>
            <a:r>
              <a:rPr lang="en-GB" sz="2400" dirty="0"/>
              <a:t>Gold Standard was temporarily restored in the</a:t>
            </a:r>
            <a:r>
              <a:rPr lang="cs-CZ" sz="2400" dirty="0"/>
              <a:t> </a:t>
            </a:r>
            <a:r>
              <a:rPr lang="en-GB" sz="2400" dirty="0"/>
              <a:t>end</a:t>
            </a:r>
            <a:r>
              <a:rPr lang="cs-CZ" sz="2400" dirty="0"/>
              <a:t> </a:t>
            </a:r>
            <a:r>
              <a:rPr lang="en-GB" sz="2400" dirty="0"/>
              <a:t>of</a:t>
            </a:r>
            <a:r>
              <a:rPr lang="cs-CZ" sz="2400" dirty="0"/>
              <a:t> </a:t>
            </a:r>
            <a:r>
              <a:rPr lang="en-GB" sz="2400" dirty="0"/>
              <a:t>1920s but finally abandoned during 1930s as the countries turned to protectionist measures and </a:t>
            </a:r>
            <a:r>
              <a:rPr lang="en-GB" sz="2400" i="1" dirty="0"/>
              <a:t>competitive devaluations</a:t>
            </a:r>
            <a:r>
              <a:rPr lang="cs-CZ" sz="2400" i="1" dirty="0"/>
              <a:t> in </a:t>
            </a:r>
            <a:r>
              <a:rPr lang="en-GB" sz="2400" i="1" dirty="0"/>
              <a:t>response to the Great Depression</a:t>
            </a:r>
            <a:r>
              <a:rPr lang="en-GB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24297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9B4FC5A-CCA7-4AD7-91CE-8BF4285837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Growth Policies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616ABD2-B298-4F43-84FC-B6D0905EC4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B379E63-03D2-4DE9-8B0D-9D220A2C9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Developing financial markets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0B85264-31B3-437E-86FC-B858954BB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327799"/>
          </a:xfrm>
        </p:spPr>
        <p:txBody>
          <a:bodyPr>
            <a:normAutofit/>
          </a:bodyPr>
          <a:lstStyle/>
          <a:p>
            <a:pPr algn="just"/>
            <a:r>
              <a:rPr lang="en-GB" dirty="0"/>
              <a:t>Often neglected in growth strategies</a:t>
            </a:r>
          </a:p>
          <a:p>
            <a:pPr lvl="1" algn="just"/>
            <a:endParaRPr lang="en-GB" dirty="0"/>
          </a:p>
          <a:p>
            <a:pPr algn="just"/>
            <a:r>
              <a:rPr lang="en-GB" dirty="0"/>
              <a:t>Channels on influence on long-term growth:</a:t>
            </a:r>
          </a:p>
          <a:p>
            <a:pPr lvl="1" algn="just"/>
            <a:r>
              <a:rPr lang="en-GB" dirty="0"/>
              <a:t>Lower cost of capital</a:t>
            </a:r>
            <a:endParaRPr lang="cs-CZ" dirty="0"/>
          </a:p>
          <a:p>
            <a:pPr lvl="1" algn="just"/>
            <a:endParaRPr lang="en-GB" dirty="0"/>
          </a:p>
          <a:p>
            <a:pPr lvl="1" algn="just"/>
            <a:r>
              <a:rPr lang="en-GB" dirty="0"/>
              <a:t>Higher savings</a:t>
            </a:r>
            <a:endParaRPr lang="cs-CZ" dirty="0"/>
          </a:p>
          <a:p>
            <a:pPr lvl="2" algn="just"/>
            <a:r>
              <a:rPr lang="cs-CZ" dirty="0"/>
              <a:t>=&gt; </a:t>
            </a:r>
            <a:r>
              <a:rPr lang="cs-CZ" dirty="0" err="1"/>
              <a:t>increase</a:t>
            </a:r>
            <a:r>
              <a:rPr lang="cs-CZ" dirty="0"/>
              <a:t> in GDP per capita</a:t>
            </a:r>
            <a:endParaRPr lang="en-GB" dirty="0"/>
          </a:p>
          <a:p>
            <a:pPr lvl="1" algn="just"/>
            <a:endParaRPr lang="en-GB" dirty="0"/>
          </a:p>
          <a:p>
            <a:pPr lvl="1" algn="just"/>
            <a:r>
              <a:rPr lang="en-GB" dirty="0"/>
              <a:t>Better allocation of capital</a:t>
            </a:r>
          </a:p>
          <a:p>
            <a:pPr lvl="2" algn="just"/>
            <a:r>
              <a:rPr lang="en-GB" dirty="0"/>
              <a:t>Information</a:t>
            </a:r>
          </a:p>
          <a:p>
            <a:pPr lvl="2" algn="just"/>
            <a:r>
              <a:rPr lang="en-GB" dirty="0"/>
              <a:t>Risk diversification</a:t>
            </a:r>
          </a:p>
          <a:p>
            <a:pPr lvl="2" algn="just"/>
            <a:r>
              <a:rPr lang="en-GB" dirty="0"/>
              <a:t>Finance in</a:t>
            </a:r>
            <a:r>
              <a:rPr lang="cs-CZ" dirty="0"/>
              <a:t>n</a:t>
            </a:r>
            <a:r>
              <a:rPr lang="en-GB" dirty="0"/>
              <a:t>ovation</a:t>
            </a:r>
          </a:p>
          <a:p>
            <a:pPr lvl="1" algn="just"/>
            <a:endParaRPr lang="en-GB" dirty="0"/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008440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9B4FC5A-CCA7-4AD7-91CE-8BF4285837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Growth Policies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616ABD2-B298-4F43-84FC-B6D0905EC4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B379E63-03D2-4DE9-8B0D-9D220A2C9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Growth and institutions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0B85264-31B3-437E-86FC-B858954BB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11157676" cy="266092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GB" dirty="0"/>
              <a:t>Institutions: “The humanly devised constraints that  structure human interaction.</a:t>
            </a:r>
            <a:r>
              <a:rPr lang="cs-CZ" dirty="0"/>
              <a:t> </a:t>
            </a:r>
            <a:r>
              <a:rPr lang="en-GB" dirty="0"/>
              <a:t>They are made up of formal constraints (rules, laws, constitutions),</a:t>
            </a:r>
            <a:r>
              <a:rPr lang="cs-CZ" dirty="0"/>
              <a:t> </a:t>
            </a:r>
            <a:r>
              <a:rPr lang="en-GB" dirty="0"/>
              <a:t>informal constraints  (norms of behaviour, conventions, and self</a:t>
            </a:r>
            <a:r>
              <a:rPr lang="cs-CZ" dirty="0"/>
              <a:t>-</a:t>
            </a:r>
            <a:r>
              <a:rPr lang="en-GB" dirty="0"/>
              <a:t>imposed codes of  conduct), and their enforcement characteristics.”</a:t>
            </a:r>
          </a:p>
          <a:p>
            <a:pPr algn="just"/>
            <a:endParaRPr lang="cs-CZ" dirty="0"/>
          </a:p>
          <a:p>
            <a:pPr algn="just"/>
            <a:r>
              <a:rPr lang="en-GB" dirty="0"/>
              <a:t>D. North and R. </a:t>
            </a:r>
            <a:r>
              <a:rPr lang="en-GB" dirty="0" err="1"/>
              <a:t>Fogel</a:t>
            </a:r>
            <a:r>
              <a:rPr lang="en-GB" dirty="0"/>
              <a:t> (1990)</a:t>
            </a:r>
          </a:p>
          <a:p>
            <a:pPr algn="just"/>
            <a:endParaRPr lang="en-GB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6050" y="4010850"/>
            <a:ext cx="259080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47852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9B4FC5A-CCA7-4AD7-91CE-8BF4285837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Growth Policies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616ABD2-B298-4F43-84FC-B6D0905EC4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B379E63-03D2-4DE9-8B0D-9D220A2C9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Improving institutions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0B85264-31B3-437E-86FC-B858954BB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327799"/>
          </a:xfrm>
        </p:spPr>
        <p:txBody>
          <a:bodyPr>
            <a:normAutofit lnSpcReduction="10000"/>
          </a:bodyPr>
          <a:lstStyle/>
          <a:p>
            <a:pPr algn="just"/>
            <a:r>
              <a:rPr lang="en-GB" dirty="0"/>
              <a:t>General recommendations:</a:t>
            </a:r>
          </a:p>
          <a:p>
            <a:pPr lvl="1" algn="just"/>
            <a:r>
              <a:rPr lang="en-GB" dirty="0"/>
              <a:t>create legal framework</a:t>
            </a:r>
            <a:r>
              <a:rPr lang="cs-CZ" dirty="0"/>
              <a:t> </a:t>
            </a:r>
            <a:r>
              <a:rPr lang="en-GB" dirty="0"/>
              <a:t>which is conducive to private initiative</a:t>
            </a:r>
            <a:endParaRPr lang="cs-CZ" dirty="0"/>
          </a:p>
          <a:p>
            <a:pPr lvl="1" algn="just"/>
            <a:endParaRPr lang="en-GB" dirty="0"/>
          </a:p>
          <a:p>
            <a:pPr lvl="1" algn="just"/>
            <a:r>
              <a:rPr lang="en-GB" dirty="0"/>
              <a:t>put in place effective market regulation</a:t>
            </a:r>
            <a:endParaRPr lang="cs-CZ" dirty="0"/>
          </a:p>
          <a:p>
            <a:pPr lvl="1" algn="just"/>
            <a:endParaRPr lang="en-GB" dirty="0"/>
          </a:p>
          <a:p>
            <a:pPr lvl="1" algn="just"/>
            <a:r>
              <a:rPr lang="en-GB" dirty="0"/>
              <a:t>achieve macroeconomic</a:t>
            </a:r>
            <a:r>
              <a:rPr lang="cs-CZ" dirty="0"/>
              <a:t> </a:t>
            </a:r>
            <a:r>
              <a:rPr lang="en-GB" dirty="0"/>
              <a:t>stability</a:t>
            </a:r>
            <a:endParaRPr lang="cs-CZ" dirty="0"/>
          </a:p>
          <a:p>
            <a:pPr lvl="1" algn="just"/>
            <a:endParaRPr lang="en-GB" dirty="0"/>
          </a:p>
          <a:p>
            <a:pPr algn="just"/>
            <a:r>
              <a:rPr lang="en-GB" dirty="0"/>
              <a:t>It is difficult to identify a set of specific recommendations because of different institutional set</a:t>
            </a:r>
            <a:r>
              <a:rPr lang="cs-CZ" dirty="0"/>
              <a:t>-</a:t>
            </a:r>
            <a:r>
              <a:rPr lang="en-GB" dirty="0"/>
              <a:t>ups</a:t>
            </a:r>
            <a:r>
              <a:rPr lang="cs-CZ" dirty="0"/>
              <a:t> </a:t>
            </a:r>
            <a:r>
              <a:rPr lang="en-US" dirty="0"/>
              <a:t>(e.g., the role of the state in the economy)</a:t>
            </a:r>
            <a:r>
              <a:rPr lang="en-GB" dirty="0"/>
              <a:t>.</a:t>
            </a:r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01217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FCD8EB8-9A01-40D1-A49B-4BE3A605C3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Growth Policies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81D031D-13E6-44AA-8F13-0539B308D8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E35B0E4-BAF2-42A6-A4D6-3E5A481D5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textbook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DA70AE1-DCD5-49C5-AC44-194713B4D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400" b="1" dirty="0"/>
              <a:t>Foreign-Exchange Policy</a:t>
            </a:r>
            <a:r>
              <a:rPr lang="cs-CZ" sz="2400" b="1" dirty="0"/>
              <a:t>: </a:t>
            </a:r>
            <a:r>
              <a:rPr lang="en-GB" sz="2400" dirty="0" err="1"/>
              <a:t>Benassy-Quéré</a:t>
            </a:r>
            <a:r>
              <a:rPr lang="en-GB" sz="2400" dirty="0"/>
              <a:t>,</a:t>
            </a:r>
            <a:r>
              <a:rPr lang="cs-CZ" sz="2400" dirty="0"/>
              <a:t> </a:t>
            </a:r>
            <a:r>
              <a:rPr lang="en-GB" sz="2400" dirty="0"/>
              <a:t>A.</a:t>
            </a:r>
            <a:r>
              <a:rPr lang="cs-CZ" sz="2400" dirty="0"/>
              <a:t> </a:t>
            </a:r>
            <a:r>
              <a:rPr lang="en-GB" sz="2400" dirty="0"/>
              <a:t>et</a:t>
            </a:r>
            <a:r>
              <a:rPr lang="cs-CZ" sz="2400" dirty="0"/>
              <a:t> </a:t>
            </a:r>
            <a:r>
              <a:rPr lang="en-GB" sz="2400" dirty="0"/>
              <a:t>al.</a:t>
            </a:r>
            <a:r>
              <a:rPr lang="cs-CZ" sz="2400" dirty="0"/>
              <a:t> </a:t>
            </a:r>
            <a:r>
              <a:rPr lang="en-GB" sz="2400" i="1" dirty="0"/>
              <a:t>Economic</a:t>
            </a:r>
            <a:r>
              <a:rPr lang="cs-CZ" sz="2400" i="1" dirty="0"/>
              <a:t> </a:t>
            </a:r>
            <a:r>
              <a:rPr lang="en-GB" sz="2400" i="1" dirty="0"/>
              <a:t>Policy:</a:t>
            </a:r>
            <a:r>
              <a:rPr lang="cs-CZ" sz="2400" i="1" dirty="0"/>
              <a:t> </a:t>
            </a:r>
            <a:r>
              <a:rPr lang="en-GB" sz="2400" i="1" dirty="0"/>
              <a:t>Theory</a:t>
            </a:r>
            <a:r>
              <a:rPr lang="cs-CZ" sz="2400" i="1" dirty="0"/>
              <a:t> </a:t>
            </a:r>
            <a:r>
              <a:rPr lang="en-GB" sz="2400" i="1" dirty="0"/>
              <a:t>and</a:t>
            </a:r>
            <a:r>
              <a:rPr lang="cs-CZ" sz="2400" i="1" dirty="0"/>
              <a:t> </a:t>
            </a:r>
            <a:r>
              <a:rPr lang="en-GB" sz="2400" i="1" dirty="0" err="1"/>
              <a:t>prac</a:t>
            </a:r>
            <a:r>
              <a:rPr lang="cs-CZ" sz="2400" i="1" dirty="0"/>
              <a:t>ti</a:t>
            </a:r>
            <a:r>
              <a:rPr lang="en-GB" sz="2400" i="1" dirty="0"/>
              <a:t>se</a:t>
            </a:r>
            <a:r>
              <a:rPr lang="en-GB" sz="2400" dirty="0"/>
              <a:t>.</a:t>
            </a:r>
            <a:r>
              <a:rPr lang="cs-CZ" sz="2400" dirty="0"/>
              <a:t> </a:t>
            </a:r>
            <a:r>
              <a:rPr lang="en-GB" sz="2400" dirty="0"/>
              <a:t>Oxford</a:t>
            </a:r>
            <a:r>
              <a:rPr lang="cs-CZ" sz="2400" dirty="0"/>
              <a:t> </a:t>
            </a:r>
            <a:r>
              <a:rPr lang="en-GB" sz="2400" dirty="0"/>
              <a:t>University</a:t>
            </a:r>
            <a:r>
              <a:rPr lang="cs-CZ" sz="2400" dirty="0"/>
              <a:t> </a:t>
            </a:r>
            <a:r>
              <a:rPr lang="en-GB" sz="2400" dirty="0"/>
              <a:t>Press,</a:t>
            </a:r>
            <a:r>
              <a:rPr lang="cs-CZ" sz="2400" dirty="0"/>
              <a:t> </a:t>
            </a:r>
            <a:r>
              <a:rPr lang="en-GB" sz="2400" dirty="0"/>
              <a:t>2010.</a:t>
            </a:r>
            <a:r>
              <a:rPr lang="cs-CZ" sz="2400" dirty="0"/>
              <a:t> </a:t>
            </a:r>
            <a:r>
              <a:rPr lang="en-GB" sz="2400" b="1" i="1" dirty="0"/>
              <a:t>Chap.</a:t>
            </a:r>
            <a:r>
              <a:rPr lang="cs-CZ" sz="2400" b="1" i="1" dirty="0"/>
              <a:t> 5.</a:t>
            </a:r>
            <a:endParaRPr lang="en-US" sz="2400" dirty="0"/>
          </a:p>
          <a:p>
            <a:pPr algn="just"/>
            <a:endParaRPr lang="cs-CZ" sz="2400" dirty="0"/>
          </a:p>
          <a:p>
            <a:pPr algn="just"/>
            <a:r>
              <a:rPr lang="en-US" sz="2400" b="1" dirty="0"/>
              <a:t>Growth Policies</a:t>
            </a:r>
            <a:r>
              <a:rPr lang="cs-CZ" sz="2400" dirty="0"/>
              <a:t>: </a:t>
            </a:r>
            <a:r>
              <a:rPr lang="en-GB" sz="2400" dirty="0" err="1"/>
              <a:t>Benassy-Quéré</a:t>
            </a:r>
            <a:r>
              <a:rPr lang="en-GB" sz="2400" dirty="0"/>
              <a:t>,</a:t>
            </a:r>
            <a:r>
              <a:rPr lang="cs-CZ" sz="2400" dirty="0"/>
              <a:t> </a:t>
            </a:r>
            <a:r>
              <a:rPr lang="en-GB" sz="2400" dirty="0"/>
              <a:t>A.</a:t>
            </a:r>
            <a:r>
              <a:rPr lang="cs-CZ" sz="2400" dirty="0"/>
              <a:t> </a:t>
            </a:r>
            <a:r>
              <a:rPr lang="en-GB" sz="2400" dirty="0"/>
              <a:t>et</a:t>
            </a:r>
            <a:r>
              <a:rPr lang="cs-CZ" sz="2400" dirty="0"/>
              <a:t> </a:t>
            </a:r>
            <a:r>
              <a:rPr lang="en-GB" sz="2400" dirty="0"/>
              <a:t>al.</a:t>
            </a:r>
            <a:r>
              <a:rPr lang="cs-CZ" sz="2400" dirty="0"/>
              <a:t> </a:t>
            </a:r>
            <a:r>
              <a:rPr lang="en-GB" sz="2400" i="1" dirty="0"/>
              <a:t>Economic</a:t>
            </a:r>
            <a:r>
              <a:rPr lang="cs-CZ" sz="2400" i="1" dirty="0"/>
              <a:t> </a:t>
            </a:r>
            <a:r>
              <a:rPr lang="en-GB" sz="2400" i="1" dirty="0"/>
              <a:t>Policy:</a:t>
            </a:r>
            <a:r>
              <a:rPr lang="cs-CZ" sz="2400" i="1" dirty="0"/>
              <a:t> </a:t>
            </a:r>
            <a:r>
              <a:rPr lang="en-GB" sz="2400" i="1" dirty="0"/>
              <a:t>Theory</a:t>
            </a:r>
            <a:r>
              <a:rPr lang="cs-CZ" sz="2400" i="1" dirty="0"/>
              <a:t> </a:t>
            </a:r>
            <a:r>
              <a:rPr lang="en-GB" sz="2400" i="1" dirty="0"/>
              <a:t>and</a:t>
            </a:r>
            <a:r>
              <a:rPr lang="cs-CZ" sz="2400" i="1" dirty="0"/>
              <a:t> </a:t>
            </a:r>
            <a:r>
              <a:rPr lang="en-GB" sz="2400" i="1" dirty="0" err="1"/>
              <a:t>prac</a:t>
            </a:r>
            <a:r>
              <a:rPr lang="cs-CZ" sz="2400" i="1" dirty="0"/>
              <a:t>ti</a:t>
            </a:r>
            <a:r>
              <a:rPr lang="en-GB" sz="2400" i="1" dirty="0"/>
              <a:t>se</a:t>
            </a:r>
            <a:r>
              <a:rPr lang="en-GB" sz="2400" dirty="0"/>
              <a:t>.</a:t>
            </a:r>
            <a:r>
              <a:rPr lang="cs-CZ" sz="2400" dirty="0"/>
              <a:t> </a:t>
            </a:r>
            <a:r>
              <a:rPr lang="en-GB" sz="2400" dirty="0"/>
              <a:t>Oxford</a:t>
            </a:r>
            <a:r>
              <a:rPr lang="cs-CZ" sz="2400" dirty="0"/>
              <a:t> </a:t>
            </a:r>
            <a:r>
              <a:rPr lang="en-GB" sz="2400" dirty="0"/>
              <a:t>University</a:t>
            </a:r>
            <a:r>
              <a:rPr lang="cs-CZ" sz="2400" dirty="0"/>
              <a:t> </a:t>
            </a:r>
            <a:r>
              <a:rPr lang="en-GB" sz="2400" dirty="0"/>
              <a:t>Press,</a:t>
            </a:r>
            <a:r>
              <a:rPr lang="cs-CZ" sz="2400" dirty="0"/>
              <a:t> </a:t>
            </a:r>
            <a:r>
              <a:rPr lang="en-GB" sz="2400" dirty="0"/>
              <a:t>2010.</a:t>
            </a:r>
            <a:r>
              <a:rPr lang="cs-CZ" sz="2400" dirty="0"/>
              <a:t> </a:t>
            </a:r>
            <a:r>
              <a:rPr lang="en-GB" sz="2400" b="1" i="1" dirty="0"/>
              <a:t>Chap.</a:t>
            </a:r>
            <a:r>
              <a:rPr lang="cs-CZ" sz="2400" b="1" i="1" dirty="0"/>
              <a:t> 6.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147721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172192A-5422-4273-A2B6-209FEA567F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11B154C-F91A-4968-97ED-9567FBB1DD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87666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C534901-9AA7-49E2-A669-BFD534CDE8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Foreign-Exchange Policy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0660244-6059-40F9-BC79-B665000D66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E019E14-1F9F-46DB-8502-688CB5B04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Golda standard – </a:t>
            </a:r>
            <a:r>
              <a:rPr lang="cs-CZ" dirty="0" err="1"/>
              <a:t>exchange</a:t>
            </a:r>
            <a:r>
              <a:rPr lang="cs-CZ" dirty="0"/>
              <a:t> </a:t>
            </a:r>
            <a:r>
              <a:rPr lang="cs-CZ" dirty="0" err="1"/>
              <a:t>rate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C51830E-722E-408C-AD36-0BFCF19D4A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$ = 23.22 grains of pure gold</a:t>
            </a:r>
          </a:p>
          <a:p>
            <a:r>
              <a:rPr lang="en-GB" dirty="0"/>
              <a:t>£ = 113 grains of pure gold</a:t>
            </a:r>
          </a:p>
          <a:p>
            <a:endParaRPr lang="en-GB" dirty="0"/>
          </a:p>
          <a:p>
            <a:pPr marL="72000" indent="0">
              <a:buNone/>
            </a:pPr>
            <a:r>
              <a:rPr lang="en-GB" dirty="0"/>
              <a:t>=&gt; $4.8665 per pound sterling</a:t>
            </a:r>
          </a:p>
        </p:txBody>
      </p:sp>
      <p:pic>
        <p:nvPicPr>
          <p:cNvPr id="6" name="Zástupný obsah 6">
            <a:extLst>
              <a:ext uri="{FF2B5EF4-FFF2-40B4-BE49-F238E27FC236}">
                <a16:creationId xmlns:a16="http://schemas.microsoft.com/office/drawing/2014/main" id="{0FD248D7-8ABE-46CE-9164-205B951A18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" t="13890" r="1896" b="9486"/>
          <a:stretch/>
        </p:blipFill>
        <p:spPr>
          <a:xfrm>
            <a:off x="6096000" y="1993590"/>
            <a:ext cx="5421086" cy="31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242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9B4FC5A-CCA7-4AD7-91CE-8BF4285837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Foreign-Exchange Policy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616ABD2-B298-4F43-84FC-B6D0905EC4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B379E63-03D2-4DE9-8B0D-9D220A2C9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Brief history of the international monetary system </a:t>
            </a:r>
            <a:endParaRPr lang="en-US" sz="32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0B85264-31B3-437E-86FC-B858954BB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327799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GB" dirty="0"/>
              <a:t>After WWII Bretton Woods Conference</a:t>
            </a:r>
            <a:r>
              <a:rPr lang="cs-CZ" dirty="0"/>
              <a:t>: </a:t>
            </a:r>
            <a:r>
              <a:rPr lang="en-GB" b="1" dirty="0"/>
              <a:t>Gold Exchange Standard</a:t>
            </a:r>
            <a:endParaRPr lang="cs-CZ" b="1" dirty="0"/>
          </a:p>
          <a:p>
            <a:pPr lvl="1" algn="just"/>
            <a:r>
              <a:rPr lang="en-GB" dirty="0"/>
              <a:t>all currencies were convertible to US dollar which were convertible into gold at a fixed rate of $35 per ounce</a:t>
            </a:r>
            <a:endParaRPr lang="cs-CZ" dirty="0"/>
          </a:p>
          <a:p>
            <a:pPr lvl="1" algn="just"/>
            <a:endParaRPr lang="cs-CZ" dirty="0"/>
          </a:p>
          <a:p>
            <a:pPr lvl="1" algn="just"/>
            <a:r>
              <a:rPr lang="en-GB" dirty="0"/>
              <a:t>IMF – monitors world payments and helps countries that experience temporary </a:t>
            </a:r>
            <a:r>
              <a:rPr lang="en-GB" dirty="0" err="1"/>
              <a:t>bala</a:t>
            </a:r>
            <a:r>
              <a:rPr lang="cs-CZ" dirty="0"/>
              <a:t>n</a:t>
            </a:r>
            <a:r>
              <a:rPr lang="en-GB" dirty="0" err="1"/>
              <a:t>ce</a:t>
            </a:r>
            <a:r>
              <a:rPr lang="en-GB" dirty="0"/>
              <a:t>-of-payments difficulties to avoid a crisis.</a:t>
            </a:r>
            <a:endParaRPr lang="cs-CZ" dirty="0"/>
          </a:p>
          <a:p>
            <a:pPr lvl="1" algn="just"/>
            <a:endParaRPr lang="cs-CZ" dirty="0"/>
          </a:p>
          <a:p>
            <a:pPr algn="just"/>
            <a:r>
              <a:rPr lang="cs-CZ" dirty="0"/>
              <a:t>C</a:t>
            </a:r>
            <a:r>
              <a:rPr lang="en-GB" dirty="0" err="1"/>
              <a:t>ontradiction</a:t>
            </a:r>
            <a:r>
              <a:rPr lang="en-GB" dirty="0"/>
              <a:t> between the need to supply a rapidly growing world economy with enough liquidity and the need to maintain confidence in dollar, which implied keeping its issuance in line with the gold reserves. </a:t>
            </a:r>
            <a:endParaRPr lang="cs-CZ" dirty="0"/>
          </a:p>
          <a:p>
            <a:pPr algn="just"/>
            <a:endParaRPr lang="en-GB" dirty="0"/>
          </a:p>
          <a:p>
            <a:pPr algn="just"/>
            <a:r>
              <a:rPr lang="en-GB" dirty="0"/>
              <a:t>This system broke down in 197</a:t>
            </a:r>
            <a:r>
              <a:rPr lang="cs-CZ" dirty="0"/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4220735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9B4FC5A-CCA7-4AD7-91CE-8BF4285837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Foreign-Exchange Policy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616ABD2-B298-4F43-84FC-B6D0905EC4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B379E63-03D2-4DE9-8B0D-9D220A2C9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Brief history of the international monetary system </a:t>
            </a:r>
            <a:endParaRPr lang="en-US" sz="32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0B85264-31B3-437E-86FC-B858954BB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327799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GB" dirty="0"/>
              <a:t>1972</a:t>
            </a:r>
            <a:r>
              <a:rPr lang="cs-CZ" dirty="0"/>
              <a:t>:</a:t>
            </a:r>
            <a:r>
              <a:rPr lang="en-GB" dirty="0"/>
              <a:t> Eu</a:t>
            </a:r>
            <a:r>
              <a:rPr lang="cs-CZ" dirty="0"/>
              <a:t>r</a:t>
            </a:r>
            <a:r>
              <a:rPr lang="en-GB" dirty="0" err="1"/>
              <a:t>opean</a:t>
            </a:r>
            <a:r>
              <a:rPr lang="en-GB" dirty="0"/>
              <a:t> count</a:t>
            </a:r>
            <a:r>
              <a:rPr lang="cs-CZ" dirty="0"/>
              <a:t>r</a:t>
            </a:r>
            <a:r>
              <a:rPr lang="en-GB" dirty="0" err="1"/>
              <a:t>ies</a:t>
            </a:r>
            <a:r>
              <a:rPr lang="cs-CZ" dirty="0"/>
              <a:t>:</a:t>
            </a:r>
            <a:r>
              <a:rPr lang="en-GB" dirty="0"/>
              <a:t> </a:t>
            </a:r>
            <a:r>
              <a:rPr lang="cs-CZ" dirty="0"/>
              <a:t>„</a:t>
            </a:r>
            <a:r>
              <a:rPr lang="en-GB" b="1" dirty="0"/>
              <a:t>European Snake</a:t>
            </a:r>
            <a:r>
              <a:rPr lang="en-GB" dirty="0"/>
              <a:t>“</a:t>
            </a:r>
            <a:r>
              <a:rPr lang="cs-CZ" dirty="0"/>
              <a:t> (</a:t>
            </a:r>
            <a:r>
              <a:rPr lang="en-GB" dirty="0"/>
              <a:t>sets the fluctuation margins between European currencies and between these currencies and the US dollar</a:t>
            </a:r>
            <a:r>
              <a:rPr lang="cs-CZ" dirty="0"/>
              <a:t>)</a:t>
            </a:r>
            <a:endParaRPr lang="en-GB" dirty="0"/>
          </a:p>
          <a:p>
            <a:pPr algn="just"/>
            <a:endParaRPr lang="en-GB" dirty="0"/>
          </a:p>
          <a:p>
            <a:pPr algn="just"/>
            <a:r>
              <a:rPr lang="en-GB" dirty="0"/>
              <a:t>1979</a:t>
            </a:r>
            <a:r>
              <a:rPr lang="cs-CZ" dirty="0"/>
              <a:t>:</a:t>
            </a:r>
            <a:r>
              <a:rPr lang="en-GB" dirty="0"/>
              <a:t> </a:t>
            </a:r>
            <a:r>
              <a:rPr lang="en-GB" b="1" dirty="0"/>
              <a:t>European Monetary System </a:t>
            </a:r>
            <a:r>
              <a:rPr lang="en-GB" dirty="0"/>
              <a:t>(EMS)</a:t>
            </a:r>
            <a:endParaRPr lang="cs-CZ" dirty="0"/>
          </a:p>
          <a:p>
            <a:pPr lvl="1" algn="just"/>
            <a:r>
              <a:rPr lang="en-GB" dirty="0"/>
              <a:t>all cross exchange rates had to fluctuate within margins of +/</a:t>
            </a:r>
            <a:r>
              <a:rPr lang="cs-CZ" dirty="0"/>
              <a:t>- </a:t>
            </a:r>
            <a:r>
              <a:rPr lang="en-GB" dirty="0"/>
              <a:t>2.25 % (in some cases +/- 6 %) around a central rate</a:t>
            </a:r>
          </a:p>
          <a:p>
            <a:pPr algn="just"/>
            <a:endParaRPr lang="en-GB" dirty="0"/>
          </a:p>
          <a:p>
            <a:pPr algn="just"/>
            <a:r>
              <a:rPr lang="cs-CZ" dirty="0"/>
              <a:t>1993: </a:t>
            </a:r>
            <a:r>
              <a:rPr lang="cs-CZ" b="1" dirty="0"/>
              <a:t>Maastricht </a:t>
            </a:r>
            <a:r>
              <a:rPr lang="cs-CZ" b="1" dirty="0" err="1"/>
              <a:t>Treaty</a:t>
            </a:r>
            <a:endParaRPr lang="cs-CZ" b="1" dirty="0"/>
          </a:p>
          <a:p>
            <a:pPr lvl="1" algn="just"/>
            <a:r>
              <a:rPr lang="cs-CZ" dirty="0" err="1"/>
              <a:t>Economic</a:t>
            </a:r>
            <a:r>
              <a:rPr lang="cs-CZ" dirty="0"/>
              <a:t> and </a:t>
            </a:r>
            <a:r>
              <a:rPr lang="cs-CZ" dirty="0" err="1"/>
              <a:t>Monetary</a:t>
            </a:r>
            <a:r>
              <a:rPr lang="cs-CZ" dirty="0"/>
              <a:t> Union</a:t>
            </a:r>
          </a:p>
          <a:p>
            <a:pPr algn="just"/>
            <a:endParaRPr lang="cs-CZ" dirty="0"/>
          </a:p>
          <a:p>
            <a:pPr algn="just"/>
            <a:r>
              <a:rPr lang="en-GB" dirty="0"/>
              <a:t>1999</a:t>
            </a:r>
            <a:r>
              <a:rPr lang="cs-CZ" dirty="0"/>
              <a:t>:</a:t>
            </a:r>
            <a:r>
              <a:rPr lang="en-GB" dirty="0"/>
              <a:t> </a:t>
            </a:r>
            <a:r>
              <a:rPr lang="en-GB" b="1" dirty="0"/>
              <a:t>European monetary union </a:t>
            </a:r>
            <a:r>
              <a:rPr lang="en-GB" dirty="0"/>
              <a:t>was initiated</a:t>
            </a:r>
            <a:endParaRPr lang="cs-CZ" dirty="0"/>
          </a:p>
          <a:p>
            <a:pPr algn="just"/>
            <a:endParaRPr lang="cs-CZ" dirty="0"/>
          </a:p>
          <a:p>
            <a:pPr algn="just"/>
            <a:r>
              <a:rPr lang="en-GB" dirty="0"/>
              <a:t>US dollar is still core currency</a:t>
            </a:r>
            <a:r>
              <a:rPr lang="cs-CZ" dirty="0"/>
              <a:t> </a:t>
            </a:r>
            <a:r>
              <a:rPr lang="en-GB" dirty="0"/>
              <a:t>for international monetary system.</a:t>
            </a:r>
          </a:p>
        </p:txBody>
      </p:sp>
    </p:spTree>
    <p:extLst>
      <p:ext uri="{BB962C8B-B14F-4D97-AF65-F5344CB8AC3E}">
        <p14:creationId xmlns:p14="http://schemas.microsoft.com/office/powerpoint/2010/main" val="4180872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9B4FC5A-CCA7-4AD7-91CE-8BF4285837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Foreign-Exchange Policy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616ABD2-B298-4F43-84FC-B6D0905EC4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B379E63-03D2-4DE9-8B0D-9D220A2C9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Currency convertibility and exchange rate regimes</a:t>
            </a:r>
            <a:endParaRPr lang="en-US" sz="32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0B85264-31B3-437E-86FC-B858954BB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327799"/>
          </a:xfrm>
        </p:spPr>
        <p:txBody>
          <a:bodyPr>
            <a:normAutofit/>
          </a:bodyPr>
          <a:lstStyle/>
          <a:p>
            <a:pPr marL="72000" indent="0" algn="just">
              <a:buNone/>
            </a:pPr>
            <a:r>
              <a:rPr lang="en-GB" dirty="0"/>
              <a:t>Governments need to make two crucial decisions:</a:t>
            </a:r>
          </a:p>
          <a:p>
            <a:pPr algn="just"/>
            <a:r>
              <a:rPr lang="en-GB" dirty="0"/>
              <a:t>on the conditions for exchanging the domestic currency for foreign currencies =&gt; </a:t>
            </a:r>
            <a:r>
              <a:rPr lang="en-GB" i="1" dirty="0"/>
              <a:t>currency convertibility</a:t>
            </a:r>
            <a:endParaRPr lang="cs-CZ" i="1" dirty="0"/>
          </a:p>
          <a:p>
            <a:pPr algn="just"/>
            <a:endParaRPr lang="en-GB" dirty="0"/>
          </a:p>
          <a:p>
            <a:pPr algn="just"/>
            <a:r>
              <a:rPr lang="en-GB" dirty="0"/>
              <a:t>on the extent of exchange rate flexibility =&gt; </a:t>
            </a:r>
            <a:r>
              <a:rPr lang="en-GB" i="1" dirty="0"/>
              <a:t>exchange rate regime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635581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ECON-EN.potx" id="{F7C11DC7-1B8A-49B4-9AAA-52303DEDAF7D}" vid="{B13F5AAB-AC0E-4CB5-95CC-537D369F30D3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UNI MED">
    <a:dk1>
      <a:srgbClr val="000000"/>
    </a:dk1>
    <a:lt1>
      <a:srgbClr val="FFFFFF"/>
    </a:lt1>
    <a:dk2>
      <a:srgbClr val="0000DC"/>
    </a:dk2>
    <a:lt2>
      <a:srgbClr val="FFC000"/>
    </a:lt2>
    <a:accent1>
      <a:srgbClr val="0000DC"/>
    </a:accent1>
    <a:accent2>
      <a:srgbClr val="F01928"/>
    </a:accent2>
    <a:accent3>
      <a:srgbClr val="00AF3F"/>
    </a:accent3>
    <a:accent4>
      <a:srgbClr val="4BC8FF"/>
    </a:accent4>
    <a:accent5>
      <a:srgbClr val="FF7300"/>
    </a:accent5>
    <a:accent6>
      <a:srgbClr val="B9006E"/>
    </a:accent6>
    <a:hlink>
      <a:srgbClr val="0000DC"/>
    </a:hlink>
    <a:folHlink>
      <a:srgbClr val="5AC8AF"/>
    </a:folHlink>
  </a:clrScheme>
</a:themeOverride>
</file>

<file path=ppt/theme/themeOverride2.xml><?xml version="1.0" encoding="utf-8"?>
<a:themeOverride xmlns:a="http://schemas.openxmlformats.org/drawingml/2006/main">
  <a:clrScheme name="MUNI MED">
    <a:dk1>
      <a:srgbClr val="000000"/>
    </a:dk1>
    <a:lt1>
      <a:srgbClr val="FFFFFF"/>
    </a:lt1>
    <a:dk2>
      <a:srgbClr val="0000DC"/>
    </a:dk2>
    <a:lt2>
      <a:srgbClr val="FFC000"/>
    </a:lt2>
    <a:accent1>
      <a:srgbClr val="0000DC"/>
    </a:accent1>
    <a:accent2>
      <a:srgbClr val="F01928"/>
    </a:accent2>
    <a:accent3>
      <a:srgbClr val="00AF3F"/>
    </a:accent3>
    <a:accent4>
      <a:srgbClr val="4BC8FF"/>
    </a:accent4>
    <a:accent5>
      <a:srgbClr val="FF7300"/>
    </a:accent5>
    <a:accent6>
      <a:srgbClr val="B9006E"/>
    </a:accent6>
    <a:hlink>
      <a:srgbClr val="0000DC"/>
    </a:hlink>
    <a:folHlink>
      <a:srgbClr val="5AC8A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2565</TotalTime>
  <Words>2559</Words>
  <Application>Microsoft Office PowerPoint</Application>
  <PresentationFormat>Širokoúhlá obrazovka</PresentationFormat>
  <Paragraphs>433</Paragraphs>
  <Slides>54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54</vt:i4>
      </vt:variant>
    </vt:vector>
  </HeadingPairs>
  <TitlesOfParts>
    <vt:vector size="59" baseType="lpstr">
      <vt:lpstr>Arial</vt:lpstr>
      <vt:lpstr>Symbol</vt:lpstr>
      <vt:lpstr>Tahoma</vt:lpstr>
      <vt:lpstr>Wingdings</vt:lpstr>
      <vt:lpstr>Presentation_MU_EN</vt:lpstr>
      <vt:lpstr>Economic Policy </vt:lpstr>
      <vt:lpstr>Content</vt:lpstr>
      <vt:lpstr>Monetary policy x exchange-rate policy</vt:lpstr>
      <vt:lpstr>Brief history of the international monetary system </vt:lpstr>
      <vt:lpstr>Brief history of the international monetary system </vt:lpstr>
      <vt:lpstr>Golda standard – exchange rate</vt:lpstr>
      <vt:lpstr>Brief history of the international monetary system </vt:lpstr>
      <vt:lpstr>Brief history of the international monetary system </vt:lpstr>
      <vt:lpstr>Currency convertibility and exchange rate regimes</vt:lpstr>
      <vt:lpstr>Currency convertibility</vt:lpstr>
      <vt:lpstr>Financial openness</vt:lpstr>
      <vt:lpstr>The pros and cons of capital openness</vt:lpstr>
      <vt:lpstr>The pros and cons of capital openness</vt:lpstr>
      <vt:lpstr>Exchange-rate regimes </vt:lpstr>
      <vt:lpstr>Exchange-rate regimes </vt:lpstr>
      <vt:lpstr>Exchange-rate regimes </vt:lpstr>
      <vt:lpstr>Exchange-rate regimes</vt:lpstr>
      <vt:lpstr>Exchange-rate regimes – Czech Republic</vt:lpstr>
      <vt:lpstr>The Exchange Rate Regime Dilemma: the pros and cons of fixed regime</vt:lpstr>
      <vt:lpstr>The benefits of pegs: credibility</vt:lpstr>
      <vt:lpstr>The Exchange Rate Regime Dilemma: the pros and cons of floating</vt:lpstr>
      <vt:lpstr>Convertibility and exchange-­rate regime: a joint choice</vt:lpstr>
      <vt:lpstr>Regime choice: the optimum currency area theory (OCA) </vt:lpstr>
      <vt:lpstr>The optimum currency area theory – benefits</vt:lpstr>
      <vt:lpstr>The optimum currency area theory – costs</vt:lpstr>
      <vt:lpstr>The optimum currency area theory – criteria</vt:lpstr>
      <vt:lpstr>Is the euro area an optimal currency area? </vt:lpstr>
      <vt:lpstr>Is the euro area an optimal currency area? </vt:lpstr>
      <vt:lpstr>Is the euro area an optimal currency area? </vt:lpstr>
      <vt:lpstr>Economic Policy </vt:lpstr>
      <vt:lpstr>Growth vs. stabilization policies</vt:lpstr>
      <vt:lpstr>Why growth matters?</vt:lpstr>
      <vt:lpstr>Three stories of economic growth: success, disappointment and failure</vt:lpstr>
      <vt:lpstr>Measuring economic growth</vt:lpstr>
      <vt:lpstr>Some stylized facts about  growth</vt:lpstr>
      <vt:lpstr>Convergence and inequality</vt:lpstr>
      <vt:lpstr>Growth and income distribution: a two way relationship</vt:lpstr>
      <vt:lpstr>Growth and income distribution </vt:lpstr>
      <vt:lpstr>Theoretical background – growth accounting</vt:lpstr>
      <vt:lpstr>Theoretical background </vt:lpstr>
      <vt:lpstr>Policies</vt:lpstr>
      <vt:lpstr>Policies – Education</vt:lpstr>
      <vt:lpstr>Spending on tertiary education (% GDP)</vt:lpstr>
      <vt:lpstr>R&amp;D and innovation</vt:lpstr>
      <vt:lpstr>Unequal R&amp;D effort</vt:lpstr>
      <vt:lpstr>Prezentace aplikace PowerPoint</vt:lpstr>
      <vt:lpstr>Public infrastructures</vt:lpstr>
      <vt:lpstr>Labour supply</vt:lpstr>
      <vt:lpstr>Prezentace aplikace PowerPoint</vt:lpstr>
      <vt:lpstr>Developing financial markets</vt:lpstr>
      <vt:lpstr>Growth and institutions</vt:lpstr>
      <vt:lpstr>Improving institutions</vt:lpstr>
      <vt:lpstr>Reference textbook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 Policy</dc:title>
  <dc:creator>Ondřej Špetík</dc:creator>
  <cp:lastModifiedBy>Ondřej Špetík</cp:lastModifiedBy>
  <cp:revision>84</cp:revision>
  <dcterms:created xsi:type="dcterms:W3CDTF">2020-11-02T13:45:20Z</dcterms:created>
  <dcterms:modified xsi:type="dcterms:W3CDTF">2021-11-24T14:42:05Z</dcterms:modified>
</cp:coreProperties>
</file>